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7" r:id="rId4"/>
    <p:sldId id="259" r:id="rId5"/>
    <p:sldId id="265" r:id="rId6"/>
    <p:sldId id="283" r:id="rId7"/>
    <p:sldId id="284" r:id="rId8"/>
    <p:sldId id="260" r:id="rId9"/>
    <p:sldId id="266" r:id="rId10"/>
    <p:sldId id="261" r:id="rId11"/>
    <p:sldId id="267" r:id="rId12"/>
    <p:sldId id="262" r:id="rId13"/>
    <p:sldId id="268" r:id="rId14"/>
    <p:sldId id="263" r:id="rId15"/>
    <p:sldId id="269" r:id="rId16"/>
    <p:sldId id="270" r:id="rId17"/>
    <p:sldId id="271" r:id="rId18"/>
    <p:sldId id="272" r:id="rId19"/>
    <p:sldId id="273" r:id="rId20"/>
    <p:sldId id="280" r:id="rId21"/>
    <p:sldId id="281" r:id="rId22"/>
    <p:sldId id="275" r:id="rId23"/>
    <p:sldId id="276" r:id="rId24"/>
    <p:sldId id="277" r:id="rId25"/>
    <p:sldId id="279" r:id="rId26"/>
    <p:sldId id="282" r:id="rId27"/>
    <p:sldId id="285" r:id="rId28"/>
    <p:sldId id="286" r:id="rId29"/>
    <p:sldId id="274" r:id="rId3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Spustelėkite, jei norite keisite ruoš. pav.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6E50D97E-FED0-4817-8AD2-C2256814C3C8}" type="datetimeFigureOut">
              <a:rPr lang="lt-LT" smtClean="0"/>
              <a:pPr/>
              <a:t>2015.03.20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4EA2240-F025-4F61-B204-C05F873AC76F}"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0D97E-FED0-4817-8AD2-C2256814C3C8}" type="datetimeFigureOut">
              <a:rPr lang="lt-LT" smtClean="0"/>
              <a:pPr/>
              <a:t>2015.03.20</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A2240-F025-4F61-B204-C05F873AC76F}"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iliustruotasismokslas.lt/?PublicationId=BBB505EB-F100-4837-B54B-D5A8C4673FA8&amp;SiteId=D988D823-101C-4568-83D7-F0078DC178E0" TargetMode="External"/><Relationship Id="rId3" Type="http://schemas.openxmlformats.org/officeDocument/2006/relationships/hyperlink" Target="http://lt.wikipedia.org/wiki/Galaktika" TargetMode="External"/><Relationship Id="rId7" Type="http://schemas.openxmlformats.org/officeDocument/2006/relationships/hyperlink" Target="http://www.technologijos.lt/n/mokslas/astronomija_ir_kosmonautika/straipsnis?name=straipsnis-3342" TargetMode="External"/><Relationship Id="rId2" Type="http://schemas.openxmlformats.org/officeDocument/2006/relationships/hyperlink" Target="http://lt.wikipedia.org/wiki/Andromedos_galaktika" TargetMode="External"/><Relationship Id="rId1" Type="http://schemas.openxmlformats.org/officeDocument/2006/relationships/slideLayout" Target="../slideLayouts/slideLayout2.xml"/><Relationship Id="rId6" Type="http://schemas.openxmlformats.org/officeDocument/2006/relationships/hyperlink" Target="http://www.fotonas.su.lt/studdarbai/astronomija/priedai/visatosevoliucija.html" TargetMode="External"/><Relationship Id="rId5" Type="http://schemas.openxmlformats.org/officeDocument/2006/relationships/hyperlink" Target="http://lt.wikipedia.org/wiki/Hablo_d%C4%97snis" TargetMode="External"/><Relationship Id="rId4" Type="http://schemas.openxmlformats.org/officeDocument/2006/relationships/hyperlink" Target="http://lt.wikipedia.org/wiki/Pauk%C5%A1%C4%8Di%C5%B3_Taka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smtClean="0">
                <a:solidFill>
                  <a:schemeClr val="bg1"/>
                </a:solidFill>
                <a:latin typeface="Times New Roman" pitchFamily="18" charset="0"/>
                <a:cs typeface="Times New Roman" pitchFamily="18" charset="0"/>
              </a:rPr>
              <a:t>Paukščių Takas ir kitos galaktikos</a:t>
            </a:r>
            <a:endParaRPr lang="lt-LT" dirty="0">
              <a:solidFill>
                <a:schemeClr val="bg1"/>
              </a:solidFill>
              <a:latin typeface="Times New Roman" pitchFamily="18" charset="0"/>
              <a:cs typeface="Times New Roman" pitchFamily="18" charset="0"/>
            </a:endParaRPr>
          </a:p>
        </p:txBody>
      </p:sp>
      <p:sp>
        <p:nvSpPr>
          <p:cNvPr id="3" name="Paantraštė 2"/>
          <p:cNvSpPr>
            <a:spLocks noGrp="1"/>
          </p:cNvSpPr>
          <p:nvPr>
            <p:ph type="subTitle" idx="1"/>
          </p:nvPr>
        </p:nvSpPr>
        <p:spPr/>
        <p:txBody>
          <a:bodyPr>
            <a:normAutofit fontScale="55000" lnSpcReduction="20000"/>
          </a:bodyPr>
          <a:lstStyle/>
          <a:p>
            <a:r>
              <a:rPr lang="lt-LT" dirty="0" smtClean="0">
                <a:latin typeface="Times New Roman" pitchFamily="18" charset="0"/>
                <a:cs typeface="Times New Roman" pitchFamily="18" charset="0"/>
              </a:rPr>
              <a:t>Skaidres rengė </a:t>
            </a:r>
          </a:p>
          <a:p>
            <a:r>
              <a:rPr lang="lt-LT" dirty="0" smtClean="0">
                <a:latin typeface="Times New Roman" pitchFamily="18" charset="0"/>
                <a:cs typeface="Times New Roman" pitchFamily="18" charset="0"/>
              </a:rPr>
              <a:t>Butrimonių gimnazijos</a:t>
            </a:r>
          </a:p>
          <a:p>
            <a:r>
              <a:rPr lang="lt-LT" dirty="0" err="1" smtClean="0">
                <a:latin typeface="Times New Roman" pitchFamily="18" charset="0"/>
                <a:cs typeface="Times New Roman" pitchFamily="18" charset="0"/>
              </a:rPr>
              <a:t>IIg</a:t>
            </a:r>
            <a:r>
              <a:rPr lang="lt-LT" dirty="0" smtClean="0">
                <a:latin typeface="Times New Roman" pitchFamily="18" charset="0"/>
                <a:cs typeface="Times New Roman" pitchFamily="18" charset="0"/>
              </a:rPr>
              <a:t>. </a:t>
            </a:r>
            <a:r>
              <a:rPr lang="lt-LT" dirty="0">
                <a:latin typeface="Times New Roman" pitchFamily="18" charset="0"/>
                <a:cs typeface="Times New Roman" pitchFamily="18" charset="0"/>
              </a:rPr>
              <a:t>k</a:t>
            </a:r>
            <a:r>
              <a:rPr lang="lt-LT" dirty="0" smtClean="0">
                <a:latin typeface="Times New Roman" pitchFamily="18" charset="0"/>
                <a:cs typeface="Times New Roman" pitchFamily="18" charset="0"/>
              </a:rPr>
              <a:t>lasės mokinė</a:t>
            </a:r>
          </a:p>
          <a:p>
            <a:r>
              <a:rPr lang="lt-LT" dirty="0" smtClean="0">
                <a:latin typeface="Times New Roman" pitchFamily="18" charset="0"/>
                <a:cs typeface="Times New Roman" pitchFamily="18" charset="0"/>
              </a:rPr>
              <a:t>Vilija Dusevičiūtė</a:t>
            </a:r>
          </a:p>
          <a:p>
            <a:r>
              <a:rPr lang="lt-LT" dirty="0" smtClean="0">
                <a:latin typeface="Times New Roman" pitchFamily="18" charset="0"/>
                <a:cs typeface="Times New Roman" pitchFamily="18" charset="0"/>
              </a:rPr>
              <a:t>Mok. Danutė </a:t>
            </a:r>
            <a:r>
              <a:rPr lang="lt-LT" dirty="0" err="1" smtClean="0">
                <a:latin typeface="Times New Roman" pitchFamily="18" charset="0"/>
                <a:cs typeface="Times New Roman" pitchFamily="18" charset="0"/>
              </a:rPr>
              <a:t>Šmitienė</a:t>
            </a:r>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2015m.</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620688"/>
            <a:ext cx="9144000" cy="4824536"/>
          </a:xfrm>
        </p:spPr>
        <p:txBody>
          <a:bodyPr/>
          <a:lstStyle/>
          <a:p>
            <a:pPr>
              <a:buNone/>
            </a:pPr>
            <a:r>
              <a:rPr lang="lt-LT" dirty="0" smtClean="0">
                <a:solidFill>
                  <a:schemeClr val="bg1"/>
                </a:solidFill>
              </a:rPr>
              <a:t>		</a:t>
            </a:r>
            <a:r>
              <a:rPr lang="lt-LT" dirty="0" smtClean="0">
                <a:solidFill>
                  <a:schemeClr val="bg1"/>
                </a:solidFill>
                <a:latin typeface="Times New Roman" pitchFamily="18" charset="0"/>
                <a:cs typeface="Times New Roman" pitchFamily="18" charset="0"/>
              </a:rPr>
              <a:t>Kad Paukščių Takas yra milžiniškos žvaigždžių sistemos projekcija dangaus sferoje, įrodė anglų astronomas Viljamas </a:t>
            </a:r>
            <a:r>
              <a:rPr lang="lt-LT" dirty="0" err="1" smtClean="0">
                <a:solidFill>
                  <a:schemeClr val="bg1"/>
                </a:solidFill>
                <a:latin typeface="Times New Roman" pitchFamily="18" charset="0"/>
                <a:cs typeface="Times New Roman" pitchFamily="18" charset="0"/>
              </a:rPr>
              <a:t>Heršelis</a:t>
            </a:r>
            <a:r>
              <a:rPr lang="lt-LT" dirty="0" smtClean="0">
                <a:solidFill>
                  <a:schemeClr val="bg1"/>
                </a:solidFill>
                <a:latin typeface="Times New Roman" pitchFamily="18" charset="0"/>
                <a:cs typeface="Times New Roman" pitchFamily="18" charset="0"/>
              </a:rPr>
              <a:t> XVIII a., remdamasis žvaigždžių skaičiavimais įvairiomis dangaus kryptimis. </a:t>
            </a:r>
            <a:endParaRPr lang="lt-LT" dirty="0">
              <a:solidFill>
                <a:schemeClr val="bg1"/>
              </a:solidFill>
              <a:latin typeface="Times New Roman" pitchFamily="18" charset="0"/>
              <a:cs typeface="Times New Roman" pitchFamily="18" charset="0"/>
            </a:endParaRPr>
          </a:p>
        </p:txBody>
      </p:sp>
      <p:pic>
        <p:nvPicPr>
          <p:cNvPr id="5" name="Paveikslėlis 4" descr="William_Herschel.jpg"/>
          <p:cNvPicPr>
            <a:picLocks noChangeAspect="1"/>
          </p:cNvPicPr>
          <p:nvPr/>
        </p:nvPicPr>
        <p:blipFill>
          <a:blip r:embed="rId2" cstate="print"/>
          <a:stretch>
            <a:fillRect/>
          </a:stretch>
        </p:blipFill>
        <p:spPr>
          <a:xfrm>
            <a:off x="2843808" y="2708920"/>
            <a:ext cx="3312368" cy="39621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908720"/>
            <a:ext cx="9144000" cy="4569371"/>
          </a:xfrm>
        </p:spPr>
        <p:txBody>
          <a:bodyPr/>
          <a:lstStyle/>
          <a:p>
            <a:pPr>
              <a:buNone/>
            </a:pPr>
            <a:r>
              <a:rPr lang="lt-LT" dirty="0" smtClean="0">
                <a:solidFill>
                  <a:schemeClr val="bg1"/>
                </a:solidFill>
                <a:latin typeface="Times New Roman" pitchFamily="18" charset="0"/>
                <a:cs typeface="Times New Roman" pitchFamily="18" charset="0"/>
              </a:rPr>
              <a:t>		Pirmasis teisingas šios žvaigždžių sistemos modelis buvo sukurtas tik XX a. pradžioje.</a:t>
            </a:r>
            <a:endParaRPr lang="lt-LT" dirty="0"/>
          </a:p>
        </p:txBody>
      </p:sp>
      <p:pic>
        <p:nvPicPr>
          <p:cNvPr id="4" name="Paveikslėlis 3" descr="galaktikosvijos.jpg"/>
          <p:cNvPicPr>
            <a:picLocks noChangeAspect="1"/>
          </p:cNvPicPr>
          <p:nvPr/>
        </p:nvPicPr>
        <p:blipFill>
          <a:blip r:embed="rId2" cstate="print"/>
          <a:stretch>
            <a:fillRect/>
          </a:stretch>
        </p:blipFill>
        <p:spPr>
          <a:xfrm>
            <a:off x="1979712" y="1988840"/>
            <a:ext cx="5579983" cy="46826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Galaktikos sudėtis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600200"/>
            <a:ext cx="9144000" cy="4997152"/>
          </a:xfrm>
        </p:spPr>
        <p:txBody>
          <a:bodyPr/>
          <a:lstStyle/>
          <a:p>
            <a:pPr>
              <a:buNone/>
            </a:pPr>
            <a:r>
              <a:rPr lang="lt-LT" dirty="0" smtClean="0"/>
              <a:t>	</a:t>
            </a:r>
            <a:r>
              <a:rPr lang="lt-LT" dirty="0" smtClean="0">
                <a:solidFill>
                  <a:schemeClr val="bg1"/>
                </a:solidFill>
              </a:rPr>
              <a:t>	</a:t>
            </a:r>
            <a:r>
              <a:rPr lang="lt-LT" dirty="0" smtClean="0">
                <a:solidFill>
                  <a:schemeClr val="bg1"/>
                </a:solidFill>
                <a:latin typeface="Times New Roman" pitchFamily="18" charset="0"/>
                <a:cs typeface="Times New Roman" pitchFamily="18" charset="0"/>
              </a:rPr>
              <a:t>Galaktiką sudaro šimtai milijardų žvaigždžių, jų spiečių, tarpžvaigždinių dujų ir dulkių debesų, vadinamų ūkais. </a:t>
            </a:r>
            <a:endParaRPr lang="lt-LT" dirty="0">
              <a:solidFill>
                <a:schemeClr val="bg1"/>
              </a:solidFill>
              <a:latin typeface="Times New Roman" pitchFamily="18" charset="0"/>
              <a:cs typeface="Times New Roman" pitchFamily="18" charset="0"/>
            </a:endParaRPr>
          </a:p>
        </p:txBody>
      </p:sp>
      <p:pic>
        <p:nvPicPr>
          <p:cNvPr id="4" name="Paveikslėlis 3" descr="47rs140502b610.jpg"/>
          <p:cNvPicPr>
            <a:picLocks noChangeAspect="1"/>
          </p:cNvPicPr>
          <p:nvPr/>
        </p:nvPicPr>
        <p:blipFill>
          <a:blip r:embed="rId2" cstate="print"/>
          <a:stretch>
            <a:fillRect/>
          </a:stretch>
        </p:blipFill>
        <p:spPr>
          <a:xfrm>
            <a:off x="3275856" y="2708920"/>
            <a:ext cx="5544616" cy="37432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764704"/>
            <a:ext cx="9144000" cy="4525963"/>
          </a:xfrm>
        </p:spPr>
        <p:txBody>
          <a:bodyPr/>
          <a:lstStyle/>
          <a:p>
            <a:pPr>
              <a:buNone/>
            </a:pPr>
            <a:r>
              <a:rPr lang="lt-LT" dirty="0" smtClean="0">
                <a:solidFill>
                  <a:schemeClr val="bg1"/>
                </a:solidFill>
                <a:latin typeface="Times New Roman" pitchFamily="18" charset="0"/>
                <a:cs typeface="Times New Roman" pitchFamily="18" charset="0"/>
              </a:rPr>
              <a:t>		Panašių tolimesnių galaktikų, pasklidusių visomis kryptimis nuo jos, yra daugybė. Taigi ši </a:t>
            </a:r>
            <a:r>
              <a:rPr lang="lt-LT" dirty="0" smtClean="0">
                <a:solidFill>
                  <a:schemeClr val="bg1"/>
                </a:solidFill>
                <a:latin typeface="Times New Roman" pitchFamily="18" charset="0"/>
                <a:cs typeface="Times New Roman" pitchFamily="18" charset="0"/>
              </a:rPr>
              <a:t>galaktika </a:t>
            </a:r>
            <a:r>
              <a:rPr lang="lt-LT" dirty="0" smtClean="0">
                <a:solidFill>
                  <a:schemeClr val="bg1"/>
                </a:solidFill>
                <a:latin typeface="Times New Roman" pitchFamily="18" charset="0"/>
                <a:cs typeface="Times New Roman" pitchFamily="18" charset="0"/>
              </a:rPr>
              <a:t>niekuo neišsiskiria Visatoje. Paukščių Tako </a:t>
            </a:r>
            <a:r>
              <a:rPr lang="lt-LT" dirty="0" smtClean="0">
                <a:solidFill>
                  <a:schemeClr val="bg1"/>
                </a:solidFill>
                <a:latin typeface="Times New Roman" pitchFamily="18" charset="0"/>
                <a:cs typeface="Times New Roman" pitchFamily="18" charset="0"/>
              </a:rPr>
              <a:t>Galaktiką </a:t>
            </a:r>
            <a:r>
              <a:rPr lang="lt-LT" dirty="0" smtClean="0">
                <a:solidFill>
                  <a:schemeClr val="bg1"/>
                </a:solidFill>
                <a:latin typeface="Times New Roman" pitchFamily="18" charset="0"/>
                <a:cs typeface="Times New Roman" pitchFamily="18" charset="0"/>
              </a:rPr>
              <a:t>toliau vadinsime tiesiog Galaktika.</a:t>
            </a:r>
            <a:endParaRPr lang="lt-LT" dirty="0"/>
          </a:p>
        </p:txBody>
      </p:sp>
      <p:pic>
        <p:nvPicPr>
          <p:cNvPr id="5" name="Paveikslėlis 4" descr="1301522205.jpg"/>
          <p:cNvPicPr>
            <a:picLocks noChangeAspect="1"/>
          </p:cNvPicPr>
          <p:nvPr/>
        </p:nvPicPr>
        <p:blipFill>
          <a:blip r:embed="rId2" cstate="print"/>
          <a:stretch>
            <a:fillRect/>
          </a:stretch>
        </p:blipFill>
        <p:spPr>
          <a:xfrm>
            <a:off x="2051720" y="2780928"/>
            <a:ext cx="5256584" cy="38557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smtClean="0">
                <a:solidFill>
                  <a:schemeClr val="bg1"/>
                </a:solidFill>
                <a:latin typeface="Times New Roman" pitchFamily="18" charset="0"/>
                <a:cs typeface="Times New Roman" pitchFamily="18" charset="0"/>
              </a:rPr>
              <a:t>Paukščių Tako matomumas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556792"/>
            <a:ext cx="9144000" cy="4569371"/>
          </a:xfrm>
        </p:spPr>
        <p:txBody>
          <a:bodyPr/>
          <a:lstStyle/>
          <a:p>
            <a:pPr>
              <a:buNone/>
            </a:pPr>
            <a:r>
              <a:rPr lang="lt-LT" dirty="0" smtClean="0">
                <a:solidFill>
                  <a:schemeClr val="bg1"/>
                </a:solidFill>
              </a:rPr>
              <a:t>	</a:t>
            </a:r>
            <a:r>
              <a:rPr lang="lt-LT" dirty="0" smtClean="0">
                <a:solidFill>
                  <a:schemeClr val="bg1"/>
                </a:solidFill>
                <a:latin typeface="Times New Roman" pitchFamily="18" charset="0"/>
                <a:cs typeface="Times New Roman" pitchFamily="18" charset="0"/>
              </a:rPr>
              <a:t>	Paukščių Takas yra siauriausias ir silpniausiai spindi žiemą ir pavasarį, kuomet driekiasi per Didžiojo Šuns, </a:t>
            </a:r>
            <a:r>
              <a:rPr lang="lt-LT" dirty="0" err="1" smtClean="0">
                <a:solidFill>
                  <a:schemeClr val="bg1"/>
                </a:solidFill>
                <a:latin typeface="Times New Roman" pitchFamily="18" charset="0"/>
                <a:cs typeface="Times New Roman" pitchFamily="18" charset="0"/>
              </a:rPr>
              <a:t>Vienaragio</a:t>
            </a:r>
            <a:r>
              <a:rPr lang="lt-LT" dirty="0" smtClean="0">
                <a:solidFill>
                  <a:schemeClr val="bg1"/>
                </a:solidFill>
                <a:latin typeface="Times New Roman" pitchFamily="18" charset="0"/>
                <a:cs typeface="Times New Roman" pitchFamily="18" charset="0"/>
              </a:rPr>
              <a:t>, Dvynių, Vežėjo, Persėjo, </a:t>
            </a:r>
            <a:r>
              <a:rPr lang="lt-LT" dirty="0" err="1" smtClean="0">
                <a:solidFill>
                  <a:schemeClr val="bg1"/>
                </a:solidFill>
                <a:latin typeface="Times New Roman" pitchFamily="18" charset="0"/>
                <a:cs typeface="Times New Roman" pitchFamily="18" charset="0"/>
              </a:rPr>
              <a:t>Kasiopėjos</a:t>
            </a:r>
            <a:r>
              <a:rPr lang="lt-LT" dirty="0" smtClean="0">
                <a:solidFill>
                  <a:schemeClr val="bg1"/>
                </a:solidFill>
                <a:latin typeface="Times New Roman" pitchFamily="18" charset="0"/>
                <a:cs typeface="Times New Roman" pitchFamily="18" charset="0"/>
              </a:rPr>
              <a:t> ir </a:t>
            </a:r>
            <a:r>
              <a:rPr lang="lt-LT" dirty="0" err="1" smtClean="0">
                <a:solidFill>
                  <a:schemeClr val="bg1"/>
                </a:solidFill>
                <a:latin typeface="Times New Roman" pitchFamily="18" charset="0"/>
                <a:cs typeface="Times New Roman" pitchFamily="18" charset="0"/>
              </a:rPr>
              <a:t>Cefėjo</a:t>
            </a:r>
            <a:r>
              <a:rPr lang="lt-LT" dirty="0" smtClean="0">
                <a:solidFill>
                  <a:schemeClr val="bg1"/>
                </a:solidFill>
                <a:latin typeface="Times New Roman" pitchFamily="18" charset="0"/>
                <a:cs typeface="Times New Roman" pitchFamily="18" charset="0"/>
              </a:rPr>
              <a:t> žvaigždynus. </a:t>
            </a:r>
            <a:endParaRPr lang="lt-LT" dirty="0">
              <a:solidFill>
                <a:schemeClr val="bg1"/>
              </a:solidFill>
              <a:latin typeface="Times New Roman" pitchFamily="18" charset="0"/>
              <a:cs typeface="Times New Roman" pitchFamily="18" charset="0"/>
            </a:endParaRPr>
          </a:p>
        </p:txBody>
      </p:sp>
      <p:pic>
        <p:nvPicPr>
          <p:cNvPr id="4" name="Paveikslėlis 3" descr="maxresdefault.jpg"/>
          <p:cNvPicPr>
            <a:picLocks noChangeAspect="1"/>
          </p:cNvPicPr>
          <p:nvPr/>
        </p:nvPicPr>
        <p:blipFill>
          <a:blip r:embed="rId2" cstate="print"/>
          <a:stretch>
            <a:fillRect/>
          </a:stretch>
        </p:blipFill>
        <p:spPr>
          <a:xfrm>
            <a:off x="1763688" y="3645024"/>
            <a:ext cx="5760640" cy="30558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idx="1"/>
          </p:nvPr>
        </p:nvSpPr>
        <p:spPr>
          <a:xfrm>
            <a:off x="0" y="836712"/>
            <a:ext cx="9144000" cy="1077218"/>
          </a:xfrm>
          <a:prstGeom prst="rect">
            <a:avLst/>
          </a:prstGeom>
        </p:spPr>
        <p:txBody>
          <a:bodyPr wrap="square">
            <a:spAutoFit/>
          </a:bodyPr>
          <a:lstStyle/>
          <a:p>
            <a:pPr>
              <a:buNone/>
            </a:pPr>
            <a:r>
              <a:rPr lang="lt-LT" dirty="0" smtClean="0">
                <a:solidFill>
                  <a:schemeClr val="bg1"/>
                </a:solidFill>
                <a:latin typeface="Times New Roman" pitchFamily="18" charset="0"/>
                <a:cs typeface="Times New Roman" pitchFamily="18" charset="0"/>
              </a:rPr>
              <a:t>		Ta Paukščių Tako dalis, kuri matoma vasarą ir rudenį, yra daug šviesesnė.</a:t>
            </a:r>
            <a:endParaRPr lang="lt-LT" dirty="0"/>
          </a:p>
        </p:txBody>
      </p:sp>
      <p:pic>
        <p:nvPicPr>
          <p:cNvPr id="5" name="Paveikslėlis 4" descr="DSC_7806.jpg"/>
          <p:cNvPicPr>
            <a:picLocks noChangeAspect="1"/>
          </p:cNvPicPr>
          <p:nvPr/>
        </p:nvPicPr>
        <p:blipFill>
          <a:blip r:embed="rId2" cstate="print"/>
          <a:stretch>
            <a:fillRect/>
          </a:stretch>
        </p:blipFill>
        <p:spPr>
          <a:xfrm>
            <a:off x="827584" y="1916832"/>
            <a:ext cx="7585932" cy="468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galaktika</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556792"/>
            <a:ext cx="9144000" cy="4569371"/>
          </a:xfrm>
        </p:spPr>
        <p:txBody>
          <a:bodyPr/>
          <a:lstStyle/>
          <a:p>
            <a:pPr>
              <a:buNone/>
            </a:pPr>
            <a:r>
              <a:rPr lang="lt-LT" b="1" dirty="0" smtClean="0">
                <a:solidFill>
                  <a:schemeClr val="bg1"/>
                </a:solidFill>
                <a:latin typeface="Times New Roman" pitchFamily="18" charset="0"/>
                <a:cs typeface="Times New Roman" pitchFamily="18" charset="0"/>
              </a:rPr>
              <a:t>		</a:t>
            </a: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galaktika arba </a:t>
            </a: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ūkas – ryškiausia šiaurinio dangaus pusrutulio galaktika.</a:t>
            </a:r>
            <a:endParaRPr lang="lt-LT" dirty="0">
              <a:solidFill>
                <a:schemeClr val="bg1"/>
              </a:solidFill>
              <a:latin typeface="Times New Roman" pitchFamily="18" charset="0"/>
              <a:cs typeface="Times New Roman" pitchFamily="18" charset="0"/>
            </a:endParaRPr>
          </a:p>
        </p:txBody>
      </p:sp>
      <p:pic>
        <p:nvPicPr>
          <p:cNvPr id="4" name="Paveikslėlis 3" descr="1024px-Andromeda_Galaxy_(with_h-alpha).jpg"/>
          <p:cNvPicPr>
            <a:picLocks noChangeAspect="1"/>
          </p:cNvPicPr>
          <p:nvPr/>
        </p:nvPicPr>
        <p:blipFill>
          <a:blip r:embed="rId2" cstate="print"/>
          <a:stretch>
            <a:fillRect/>
          </a:stretch>
        </p:blipFill>
        <p:spPr>
          <a:xfrm>
            <a:off x="1475656" y="2636912"/>
            <a:ext cx="6192688" cy="40699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908720"/>
            <a:ext cx="9144000" cy="4569371"/>
          </a:xfrm>
        </p:spPr>
        <p:txBody>
          <a:bodyPr/>
          <a:lstStyle/>
          <a:p>
            <a:pPr>
              <a:buNone/>
            </a:pPr>
            <a:r>
              <a:rPr lang="lt-LT" dirty="0" smtClean="0">
                <a:solidFill>
                  <a:schemeClr val="bg1"/>
                </a:solidFill>
                <a:latin typeface="Times New Roman" pitchFamily="18" charset="0"/>
                <a:cs typeface="Times New Roman" pitchFamily="18" charset="0"/>
              </a:rPr>
              <a:t>		Galaktika danguje užima maždaug penkiskart didesnį plotą nei Mėnulio pilnatis, tačiau žiūrint plika akimi neatrodo didelė, nes tik centrinė dalis yra pakankamai ryški. Ji </a:t>
            </a:r>
          </a:p>
          <a:p>
            <a:pPr>
              <a:buNone/>
            </a:pPr>
            <a:r>
              <a:rPr lang="lt-LT" dirty="0" smtClean="0">
                <a:solidFill>
                  <a:schemeClr val="bg1"/>
                </a:solidFill>
                <a:latin typeface="Times New Roman" pitchFamily="18" charset="0"/>
                <a:cs typeface="Times New Roman" pitchFamily="18" charset="0"/>
              </a:rPr>
              <a:t>   yra vienintelė galaktika,</a:t>
            </a:r>
          </a:p>
          <a:p>
            <a:pPr>
              <a:buNone/>
            </a:pPr>
            <a:r>
              <a:rPr lang="lt-LT" dirty="0" smtClean="0">
                <a:solidFill>
                  <a:schemeClr val="bg1"/>
                </a:solidFill>
                <a:latin typeface="Times New Roman" pitchFamily="18" charset="0"/>
                <a:cs typeface="Times New Roman" pitchFamily="18" charset="0"/>
              </a:rPr>
              <a:t>   kurią galime matyti iš</a:t>
            </a:r>
          </a:p>
          <a:p>
            <a:pPr>
              <a:buNone/>
            </a:pPr>
            <a:r>
              <a:rPr lang="lt-LT" dirty="0" smtClean="0">
                <a:solidFill>
                  <a:schemeClr val="bg1"/>
                </a:solidFill>
                <a:latin typeface="Times New Roman" pitchFamily="18" charset="0"/>
                <a:cs typeface="Times New Roman" pitchFamily="18" charset="0"/>
              </a:rPr>
              <a:t>   žemės.</a:t>
            </a:r>
            <a:endParaRPr lang="lt-LT" dirty="0">
              <a:solidFill>
                <a:schemeClr val="bg1"/>
              </a:solidFill>
              <a:latin typeface="Times New Roman" pitchFamily="18" charset="0"/>
              <a:cs typeface="Times New Roman" pitchFamily="18" charset="0"/>
            </a:endParaRPr>
          </a:p>
        </p:txBody>
      </p:sp>
      <p:pic>
        <p:nvPicPr>
          <p:cNvPr id="4" name="Paveikslėlis 3" descr="ngc224.jpg"/>
          <p:cNvPicPr>
            <a:picLocks noChangeAspect="1"/>
          </p:cNvPicPr>
          <p:nvPr/>
        </p:nvPicPr>
        <p:blipFill>
          <a:blip r:embed="rId2" cstate="print"/>
          <a:stretch>
            <a:fillRect/>
          </a:stretch>
        </p:blipFill>
        <p:spPr>
          <a:xfrm>
            <a:off x="4644008" y="2420888"/>
            <a:ext cx="4277320" cy="4277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ir Paukščių Tako galaktikų susidūrimas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628800"/>
            <a:ext cx="9144000" cy="4641379"/>
          </a:xfrm>
        </p:spPr>
        <p:txBody>
          <a:bodyPr>
            <a:normAutofit/>
          </a:bodyPr>
          <a:lstStyle/>
          <a:p>
            <a:pPr>
              <a:buNone/>
            </a:pPr>
            <a:r>
              <a:rPr lang="lt-LT" dirty="0" smtClean="0">
                <a:solidFill>
                  <a:schemeClr val="bg1"/>
                </a:solidFill>
              </a:rPr>
              <a:t>	</a:t>
            </a:r>
            <a:r>
              <a:rPr lang="lt-LT" dirty="0" smtClean="0">
                <a:solidFill>
                  <a:schemeClr val="bg1"/>
                </a:solidFill>
                <a:latin typeface="Times New Roman" pitchFamily="18" charset="0"/>
                <a:cs typeface="Times New Roman" pitchFamily="18" charset="0"/>
              </a:rPr>
              <a:t>	Atstumas iki </a:t>
            </a: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spiralinės galaktikos apie 2,6 (2.5×1019 km) milijonų šviesmečių. </a:t>
            </a: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galaktika artėja prie mūsų Galaktikos ~300 km/s greičiu. Kaip manoma, Paukščių Tako ir </a:t>
            </a: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galaktikos susidurs maždaug po 4,5 milijardų metų. </a:t>
            </a:r>
            <a:endParaRPr lang="lt-LT" dirty="0">
              <a:solidFill>
                <a:schemeClr val="bg1"/>
              </a:solidFill>
              <a:latin typeface="Times New Roman" pitchFamily="18" charset="0"/>
              <a:cs typeface="Times New Roman" pitchFamily="18" charset="0"/>
            </a:endParaRPr>
          </a:p>
        </p:txBody>
      </p:sp>
      <p:pic>
        <p:nvPicPr>
          <p:cNvPr id="4" name="Paveikslėlis 3" descr="edcb73a59abb972cbb9bc031957dbba7.jpg"/>
          <p:cNvPicPr>
            <a:picLocks noChangeAspect="1"/>
          </p:cNvPicPr>
          <p:nvPr/>
        </p:nvPicPr>
        <p:blipFill>
          <a:blip r:embed="rId2" cstate="print"/>
          <a:stretch>
            <a:fillRect/>
          </a:stretch>
        </p:blipFill>
        <p:spPr>
          <a:xfrm>
            <a:off x="2987824" y="4077072"/>
            <a:ext cx="3816424" cy="25481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908720"/>
            <a:ext cx="9144000" cy="4569371"/>
          </a:xfrm>
        </p:spPr>
        <p:txBody>
          <a:bodyPr/>
          <a:lstStyle/>
          <a:p>
            <a:pPr>
              <a:buNone/>
            </a:pPr>
            <a:r>
              <a:rPr lang="lt-LT" dirty="0" smtClean="0">
                <a:solidFill>
                  <a:schemeClr val="bg1"/>
                </a:solidFill>
              </a:rPr>
              <a:t>		</a:t>
            </a:r>
            <a:r>
              <a:rPr lang="lt-LT" dirty="0" smtClean="0">
                <a:solidFill>
                  <a:schemeClr val="bg1"/>
                </a:solidFill>
                <a:latin typeface="Times New Roman" pitchFamily="18" charset="0"/>
                <a:cs typeface="Times New Roman" pitchFamily="18" charset="0"/>
              </a:rPr>
              <a:t>Ilgą laiką buvo manoma, jog galaktikos skersmuo apie 160000 šviesmečių, tačiau 2007 metais rasta net už 5000000 šviesmečių nutolusių raudonųjų milžinių, kurios vis dar tebesisuka apie šią galaktiką, taigi yra jos dalis.</a:t>
            </a:r>
            <a:endParaRPr lang="lt-LT" dirty="0">
              <a:latin typeface="Times New Roman" pitchFamily="18" charset="0"/>
              <a:cs typeface="Times New Roman" pitchFamily="18" charset="0"/>
            </a:endParaRPr>
          </a:p>
        </p:txBody>
      </p:sp>
      <p:pic>
        <p:nvPicPr>
          <p:cNvPr id="4" name="Paveikslėlis 3" descr="Mira_1997.jpg"/>
          <p:cNvPicPr>
            <a:picLocks noChangeAspect="1"/>
          </p:cNvPicPr>
          <p:nvPr/>
        </p:nvPicPr>
        <p:blipFill>
          <a:blip r:embed="rId2" cstate="print"/>
          <a:stretch>
            <a:fillRect/>
          </a:stretch>
        </p:blipFill>
        <p:spPr>
          <a:xfrm>
            <a:off x="5580112" y="3212976"/>
            <a:ext cx="3405758" cy="34057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Turinys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179512" y="1340768"/>
            <a:ext cx="8964488" cy="5517232"/>
          </a:xfrm>
        </p:spPr>
        <p:txBody>
          <a:bodyPr>
            <a:normAutofit/>
          </a:bodyPr>
          <a:lstStyle/>
          <a:p>
            <a:pPr marL="514350" indent="-514350">
              <a:buFont typeface="+mj-lt"/>
              <a:buAutoNum type="arabicPeriod"/>
            </a:pPr>
            <a:r>
              <a:rPr lang="lt-LT" dirty="0" smtClean="0">
                <a:solidFill>
                  <a:schemeClr val="bg1"/>
                </a:solidFill>
                <a:latin typeface="Times New Roman" pitchFamily="18" charset="0"/>
                <a:cs typeface="Times New Roman" pitchFamily="18" charset="0"/>
              </a:rPr>
              <a:t>Paukščių Takas;</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Kaip atsirado </a:t>
            </a:r>
            <a:r>
              <a:rPr lang="lt-LT" dirty="0" smtClean="0">
                <a:solidFill>
                  <a:schemeClr val="bg1"/>
                </a:solidFill>
                <a:latin typeface="Times New Roman" pitchFamily="18" charset="0"/>
                <a:cs typeface="Times New Roman" pitchFamily="18" charset="0"/>
              </a:rPr>
              <a:t>Visata?;</a:t>
            </a: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Hablo</a:t>
            </a:r>
            <a:r>
              <a:rPr lang="lt-LT" dirty="0" smtClean="0">
                <a:solidFill>
                  <a:schemeClr val="bg1"/>
                </a:solidFill>
                <a:latin typeface="Times New Roman" pitchFamily="18" charset="0"/>
                <a:cs typeface="Times New Roman" pitchFamily="18" charset="0"/>
              </a:rPr>
              <a:t> dėsnis;</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Paukščių Tako atradėjai;</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Galaktikos sudėtis;</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Paukščių Tako matomumas;</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galaktika;</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ir Paukščių Tako galaktikų susidūrimas;</a:t>
            </a: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Didžiausia žinoma galaktika</a:t>
            </a:r>
            <a:endParaRPr lang="lt-LT" dirty="0"/>
          </a:p>
        </p:txBody>
      </p:sp>
      <p:sp>
        <p:nvSpPr>
          <p:cNvPr id="3" name="Turinio vietos rezervavimo ženklas 2"/>
          <p:cNvSpPr>
            <a:spLocks noGrp="1"/>
          </p:cNvSpPr>
          <p:nvPr>
            <p:ph idx="1"/>
          </p:nvPr>
        </p:nvSpPr>
        <p:spPr>
          <a:xfrm>
            <a:off x="0" y="1556792"/>
            <a:ext cx="9144000" cy="4569371"/>
          </a:xfrm>
        </p:spPr>
        <p:txBody>
          <a:bodyPr/>
          <a:lstStyle/>
          <a:p>
            <a:pPr>
              <a:buNone/>
            </a:pPr>
            <a:r>
              <a:rPr lang="lt-LT" dirty="0" smtClean="0">
                <a:solidFill>
                  <a:schemeClr val="bg1"/>
                </a:solidFill>
                <a:latin typeface="Times New Roman" pitchFamily="18" charset="0"/>
                <a:cs typeface="Times New Roman" pitchFamily="18" charset="0"/>
              </a:rPr>
              <a:t>		Didžiausia žinoma galaktika yra IC 1101, esanti Gyvatės žvaigždyne. Jos plotis siekia 6 mln. šviesmečių, tad ji 50 kartų platesnė nei Paukščių takas. </a:t>
            </a:r>
            <a:endParaRPr lang="lt-LT" dirty="0">
              <a:solidFill>
                <a:schemeClr val="bg1"/>
              </a:solidFill>
              <a:latin typeface="Times New Roman" pitchFamily="18" charset="0"/>
              <a:cs typeface="Times New Roman" pitchFamily="18" charset="0"/>
            </a:endParaRPr>
          </a:p>
        </p:txBody>
      </p:sp>
      <p:pic>
        <p:nvPicPr>
          <p:cNvPr id="4" name="Paveikslėlis 3" descr="9a7267b5-2072-4991-9362-5be142927bc3.jpg"/>
          <p:cNvPicPr>
            <a:picLocks noChangeAspect="1"/>
          </p:cNvPicPr>
          <p:nvPr/>
        </p:nvPicPr>
        <p:blipFill>
          <a:blip r:embed="rId2" cstate="print"/>
          <a:stretch>
            <a:fillRect/>
          </a:stretch>
        </p:blipFill>
        <p:spPr>
          <a:xfrm>
            <a:off x="2411760" y="3140968"/>
            <a:ext cx="4480915" cy="35730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Sunkiausia žinoma galaktika</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4294967295"/>
          </p:nvPr>
        </p:nvSpPr>
        <p:spPr>
          <a:xfrm>
            <a:off x="0" y="1484313"/>
            <a:ext cx="9144000" cy="4641850"/>
          </a:xfrm>
        </p:spPr>
        <p:txBody>
          <a:bodyPr/>
          <a:lstStyle/>
          <a:p>
            <a:pPr>
              <a:buNone/>
            </a:pPr>
            <a:r>
              <a:rPr lang="lt-LT" dirty="0" smtClean="0">
                <a:solidFill>
                  <a:schemeClr val="bg1"/>
                </a:solidFill>
                <a:latin typeface="Times New Roman" pitchFamily="18" charset="0"/>
                <a:cs typeface="Times New Roman" pitchFamily="18" charset="0"/>
              </a:rPr>
              <a:t>		Galaktika susidarė per ilgą laiką susijungus kelioms mažesnėms galaktikoms. Tačiau sunkiausia žinoma galaktika yra </a:t>
            </a:r>
            <a:r>
              <a:rPr lang="lt-LT" dirty="0" err="1" smtClean="0">
                <a:solidFill>
                  <a:schemeClr val="bg1"/>
                </a:solidFill>
                <a:latin typeface="Times New Roman" pitchFamily="18" charset="0"/>
                <a:cs typeface="Times New Roman" pitchFamily="18" charset="0"/>
              </a:rPr>
              <a:t>Messier</a:t>
            </a:r>
            <a:r>
              <a:rPr lang="lt-LT" dirty="0" smtClean="0">
                <a:solidFill>
                  <a:schemeClr val="bg1"/>
                </a:solidFill>
                <a:latin typeface="Times New Roman" pitchFamily="18" charset="0"/>
                <a:cs typeface="Times New Roman" pitchFamily="18" charset="0"/>
              </a:rPr>
              <a:t> 87, jos plotis tesiekia 5 mln. šviesmečių, o svoris 200 kartų viršija Paukščių Tako svorį.</a:t>
            </a:r>
            <a:endParaRPr lang="lt-LT" dirty="0">
              <a:solidFill>
                <a:schemeClr val="bg1"/>
              </a:solidFill>
              <a:latin typeface="Times New Roman" pitchFamily="18" charset="0"/>
              <a:cs typeface="Times New Roman" pitchFamily="18" charset="0"/>
            </a:endParaRPr>
          </a:p>
        </p:txBody>
      </p:sp>
      <p:pic>
        <p:nvPicPr>
          <p:cNvPr id="5" name="Paveikslėlis 4" descr="elliptical-galaxy-messier-87-robert-gendler.jpg"/>
          <p:cNvPicPr>
            <a:picLocks noChangeAspect="1"/>
          </p:cNvPicPr>
          <p:nvPr/>
        </p:nvPicPr>
        <p:blipFill>
          <a:blip r:embed="rId2" cstate="print"/>
          <a:stretch>
            <a:fillRect/>
          </a:stretch>
        </p:blipFill>
        <p:spPr>
          <a:xfrm>
            <a:off x="3851920" y="3861048"/>
            <a:ext cx="5112568" cy="27948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Uždavinys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484784"/>
            <a:ext cx="9144000" cy="4641379"/>
          </a:xfrm>
        </p:spPr>
        <p:txBody>
          <a:bodyPr/>
          <a:lstStyle/>
          <a:p>
            <a:pPr>
              <a:buNone/>
            </a:pPr>
            <a:r>
              <a:rPr lang="lt-LT" dirty="0" smtClean="0"/>
              <a:t>		</a:t>
            </a:r>
            <a:r>
              <a:rPr lang="lt-LT" dirty="0" smtClean="0">
                <a:solidFill>
                  <a:schemeClr val="bg1"/>
                </a:solidFill>
                <a:latin typeface="Times New Roman" pitchFamily="18" charset="0"/>
                <a:cs typeface="Times New Roman" pitchFamily="18" charset="0"/>
              </a:rPr>
              <a:t>Kiek laiko astronomas užtruko fotografuodamas šį vaizdą? Atsakymą išsamiai pagrįskite.</a:t>
            </a:r>
          </a:p>
          <a:p>
            <a:pPr>
              <a:buNone/>
            </a:pPr>
            <a:endParaRPr lang="lt-LT" dirty="0" smtClean="0">
              <a:solidFill>
                <a:schemeClr val="bg1"/>
              </a:solidFill>
              <a:latin typeface="Times New Roman" pitchFamily="18" charset="0"/>
              <a:cs typeface="Times New Roman" pitchFamily="18" charset="0"/>
            </a:endParaRPr>
          </a:p>
          <a:p>
            <a:pPr>
              <a:buNone/>
            </a:pPr>
            <a:endParaRPr lang="lt-LT" dirty="0" smtClean="0">
              <a:solidFill>
                <a:schemeClr val="bg1"/>
              </a:solidFill>
              <a:latin typeface="Times New Roman" pitchFamily="18" charset="0"/>
              <a:cs typeface="Times New Roman" pitchFamily="18" charset="0"/>
            </a:endParaRPr>
          </a:p>
          <a:p>
            <a:pPr>
              <a:buNone/>
            </a:pPr>
            <a:endParaRPr lang="lt-LT" dirty="0" smtClean="0">
              <a:solidFill>
                <a:schemeClr val="bg1"/>
              </a:solidFill>
              <a:latin typeface="Times New Roman" pitchFamily="18" charset="0"/>
              <a:cs typeface="Times New Roman" pitchFamily="18" charset="0"/>
            </a:endParaRPr>
          </a:p>
          <a:p>
            <a:pPr>
              <a:buNone/>
            </a:pPr>
            <a:r>
              <a:rPr lang="lt-LT" dirty="0" smtClean="0">
                <a:solidFill>
                  <a:schemeClr val="bg1"/>
                </a:solidFill>
                <a:latin typeface="Times New Roman" pitchFamily="18" charset="0"/>
                <a:cs typeface="Times New Roman" pitchFamily="18" charset="0"/>
              </a:rPr>
              <a:t>                                                                   </a:t>
            </a:r>
            <a:endParaRPr lang="lt-LT" dirty="0"/>
          </a:p>
        </p:txBody>
      </p:sp>
      <p:pic>
        <p:nvPicPr>
          <p:cNvPr id="1026" name="Picture 2"/>
          <p:cNvPicPr>
            <a:picLocks noChangeAspect="1" noChangeArrowheads="1"/>
          </p:cNvPicPr>
          <p:nvPr/>
        </p:nvPicPr>
        <p:blipFill>
          <a:blip r:embed="rId2" cstate="print"/>
          <a:srcRect/>
          <a:stretch>
            <a:fillRect/>
          </a:stretch>
        </p:blipFill>
        <p:spPr bwMode="auto">
          <a:xfrm>
            <a:off x="1259632" y="2564904"/>
            <a:ext cx="6552729" cy="4140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Sprendimas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628800"/>
            <a:ext cx="9144000" cy="4569371"/>
          </a:xfrm>
        </p:spPr>
        <p:txBody>
          <a:bodyPr/>
          <a:lstStyle/>
          <a:p>
            <a:pPr>
              <a:buNone/>
            </a:pPr>
            <a:r>
              <a:rPr lang="lt-LT" dirty="0" smtClean="0">
                <a:solidFill>
                  <a:schemeClr val="bg1"/>
                </a:solidFill>
                <a:latin typeface="Times New Roman" pitchFamily="18" charset="0"/>
                <a:cs typeface="Times New Roman" pitchFamily="18" charset="0"/>
              </a:rPr>
              <a:t>		Nuotraukoje užfiksuotas dangaus sukimasis apie </a:t>
            </a:r>
            <a:r>
              <a:rPr lang="lt-LT" dirty="0" smtClean="0">
                <a:solidFill>
                  <a:schemeClr val="bg1"/>
                </a:solidFill>
                <a:latin typeface="Times New Roman" pitchFamily="18" charset="0"/>
                <a:cs typeface="Times New Roman" pitchFamily="18" charset="0"/>
              </a:rPr>
              <a:t>Šiaurinį </a:t>
            </a:r>
            <a:r>
              <a:rPr lang="lt-LT" dirty="0" smtClean="0">
                <a:solidFill>
                  <a:schemeClr val="bg1"/>
                </a:solidFill>
                <a:latin typeface="Times New Roman" pitchFamily="18" charset="0"/>
                <a:cs typeface="Times New Roman" pitchFamily="18" charset="0"/>
              </a:rPr>
              <a:t>dangaus </a:t>
            </a:r>
            <a:r>
              <a:rPr lang="lt-LT" dirty="0" smtClean="0">
                <a:solidFill>
                  <a:schemeClr val="bg1"/>
                </a:solidFill>
                <a:latin typeface="Times New Roman" pitchFamily="18" charset="0"/>
                <a:cs typeface="Times New Roman" pitchFamily="18" charset="0"/>
              </a:rPr>
              <a:t>polių. </a:t>
            </a:r>
            <a:r>
              <a:rPr lang="lt-LT" dirty="0" smtClean="0">
                <a:solidFill>
                  <a:schemeClr val="bg1"/>
                </a:solidFill>
                <a:latin typeface="Times New Roman" pitchFamily="18" charset="0"/>
                <a:cs typeface="Times New Roman" pitchFamily="18" charset="0"/>
              </a:rPr>
              <a:t>Žvaigždės nuotraukoje brėžia lankus, nes Žemė sukasi apie savo ašį. Per žvaigždinę parą kiekviena žvaigždė danguje nubrėžia apskritimą, t.y. </a:t>
            </a:r>
            <a:r>
              <a:rPr lang="lt-LT" dirty="0" smtClean="0">
                <a:solidFill>
                  <a:schemeClr val="bg1"/>
                </a:solidFill>
                <a:latin typeface="Times New Roman" pitchFamily="18" charset="0"/>
                <a:cs typeface="Times New Roman" pitchFamily="18" charset="0"/>
              </a:rPr>
              <a:t>lanką lygų </a:t>
            </a:r>
            <a:r>
              <a:rPr lang="lt-LT" dirty="0" smtClean="0">
                <a:solidFill>
                  <a:schemeClr val="bg1"/>
                </a:solidFill>
                <a:latin typeface="Times New Roman" pitchFamily="18" charset="0"/>
                <a:cs typeface="Times New Roman" pitchFamily="18" charset="0"/>
              </a:rPr>
              <a:t>360°.</a:t>
            </a:r>
            <a:endParaRPr lang="lt-LT"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548680"/>
            <a:ext cx="9144000" cy="4569371"/>
          </a:xfrm>
        </p:spPr>
        <p:txBody>
          <a:bodyPr/>
          <a:lstStyle/>
          <a:p>
            <a:pPr>
              <a:buNone/>
            </a:pPr>
            <a:r>
              <a:rPr lang="lt-LT" dirty="0" smtClean="0">
                <a:solidFill>
                  <a:schemeClr val="bg1"/>
                </a:solidFill>
                <a:latin typeface="Times New Roman" pitchFamily="18" charset="0"/>
                <a:cs typeface="Times New Roman" pitchFamily="18" charset="0"/>
              </a:rPr>
              <a:t>		Taigi, galime išmatuoti, kokią dalį apskritimo nuotraukoje nubrėžė ši žvaigždė. Su matlankiu išmatuojame pažymėtą kampą.</a:t>
            </a:r>
            <a:endParaRPr lang="lt-LT"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195736" y="2132856"/>
            <a:ext cx="5026521" cy="4520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476672"/>
            <a:ext cx="9144000" cy="5649491"/>
          </a:xfrm>
        </p:spPr>
        <p:txBody>
          <a:bodyPr>
            <a:normAutofit fontScale="92500" lnSpcReduction="10000"/>
          </a:bodyPr>
          <a:lstStyle/>
          <a:p>
            <a:pPr algn="ctr">
              <a:buNone/>
            </a:pPr>
            <a:r>
              <a:rPr lang="lt-LT" dirty="0" smtClean="0"/>
              <a:t>		</a:t>
            </a:r>
            <a:r>
              <a:rPr lang="lt-LT" dirty="0" smtClean="0">
                <a:solidFill>
                  <a:schemeClr val="bg1"/>
                </a:solidFill>
                <a:latin typeface="Times New Roman" pitchFamily="18" charset="0"/>
                <a:cs typeface="Times New Roman" pitchFamily="18" charset="0"/>
                <a:sym typeface="Symbol"/>
              </a:rPr>
              <a:t>AŠB  80</a:t>
            </a:r>
          </a:p>
          <a:p>
            <a:pPr algn="ctr">
              <a:buNone/>
            </a:pPr>
            <a:r>
              <a:rPr lang="lt-LT" dirty="0" smtClean="0">
                <a:solidFill>
                  <a:schemeClr val="bg1"/>
                </a:solidFill>
                <a:latin typeface="Times New Roman" pitchFamily="18" charset="0"/>
                <a:cs typeface="Times New Roman" pitchFamily="18" charset="0"/>
                <a:sym typeface="Symbol"/>
              </a:rPr>
              <a:t>Sudarome proporciją:</a:t>
            </a:r>
          </a:p>
          <a:p>
            <a:pPr>
              <a:buNone/>
            </a:pPr>
            <a:endParaRPr lang="lt-LT" dirty="0" smtClean="0">
              <a:solidFill>
                <a:schemeClr val="bg1"/>
              </a:solidFill>
              <a:latin typeface="Times New Roman" pitchFamily="18" charset="0"/>
              <a:cs typeface="Times New Roman" pitchFamily="18" charset="0"/>
              <a:sym typeface="Symbol"/>
            </a:endParaRPr>
          </a:p>
          <a:p>
            <a:pPr>
              <a:buNone/>
            </a:pPr>
            <a:endParaRPr lang="lt-LT" dirty="0" smtClean="0">
              <a:solidFill>
                <a:schemeClr val="bg1"/>
              </a:solidFill>
              <a:latin typeface="Times New Roman" pitchFamily="18" charset="0"/>
              <a:cs typeface="Times New Roman" pitchFamily="18" charset="0"/>
            </a:endParaRPr>
          </a:p>
          <a:p>
            <a:pPr>
              <a:buNone/>
            </a:pPr>
            <a:endParaRPr lang="lt-LT" dirty="0" smtClean="0">
              <a:solidFill>
                <a:schemeClr val="bg1"/>
              </a:solidFill>
              <a:latin typeface="Times New Roman" pitchFamily="18" charset="0"/>
              <a:cs typeface="Times New Roman" pitchFamily="18" charset="0"/>
            </a:endParaRPr>
          </a:p>
          <a:p>
            <a:pPr>
              <a:buNone/>
            </a:pPr>
            <a:endParaRPr lang="lt-LT" dirty="0" smtClean="0">
              <a:solidFill>
                <a:schemeClr val="bg1"/>
              </a:solidFill>
              <a:latin typeface="Times New Roman" pitchFamily="18" charset="0"/>
              <a:cs typeface="Times New Roman" pitchFamily="18" charset="0"/>
            </a:endParaRPr>
          </a:p>
          <a:p>
            <a:pPr>
              <a:buNone/>
            </a:pPr>
            <a:endParaRPr lang="lt-LT" dirty="0" smtClean="0">
              <a:solidFill>
                <a:schemeClr val="bg1"/>
              </a:solidFill>
              <a:latin typeface="Times New Roman" pitchFamily="18" charset="0"/>
              <a:cs typeface="Times New Roman" pitchFamily="18" charset="0"/>
            </a:endParaRPr>
          </a:p>
          <a:p>
            <a:pPr>
              <a:buNone/>
            </a:pPr>
            <a:r>
              <a:rPr lang="lt-LT" dirty="0" smtClean="0">
                <a:solidFill>
                  <a:schemeClr val="bg1"/>
                </a:solidFill>
                <a:latin typeface="Times New Roman" pitchFamily="18" charset="0"/>
                <a:cs typeface="Times New Roman" pitchFamily="18" charset="0"/>
              </a:rPr>
              <a:t>Atsakymas:</a:t>
            </a:r>
          </a:p>
          <a:p>
            <a:pPr>
              <a:buNone/>
            </a:pPr>
            <a:r>
              <a:rPr lang="lt-LT" dirty="0" smtClean="0">
                <a:solidFill>
                  <a:schemeClr val="bg1"/>
                </a:solidFill>
                <a:latin typeface="Times New Roman" pitchFamily="18" charset="0"/>
                <a:cs typeface="Times New Roman" pitchFamily="18" charset="0"/>
              </a:rPr>
              <a:t>Astronomas fotografuodamas šį vaizdą užtruko apie 5,3 valandos.                     </a:t>
            </a:r>
          </a:p>
          <a:p>
            <a:pPr>
              <a:buNone/>
            </a:pPr>
            <a:r>
              <a:rPr lang="lt-LT" dirty="0" smtClean="0">
                <a:solidFill>
                  <a:schemeClr val="bg1"/>
                </a:solidFill>
                <a:latin typeface="Times New Roman" pitchFamily="18" charset="0"/>
                <a:cs typeface="Times New Roman" pitchFamily="18" charset="0"/>
              </a:rPr>
              <a:t>                                                     </a:t>
            </a:r>
            <a:endParaRPr lang="lt-LT" dirty="0">
              <a:solidFill>
                <a:schemeClr val="bg1"/>
              </a:solidFill>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cstate="print"/>
          <a:srcRect/>
          <a:stretch>
            <a:fillRect/>
          </a:stretch>
        </p:blipFill>
        <p:spPr bwMode="auto">
          <a:xfrm>
            <a:off x="3347864" y="1556792"/>
            <a:ext cx="2617233" cy="117852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915816" y="2780928"/>
            <a:ext cx="3463135"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Testas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556792"/>
            <a:ext cx="9144000" cy="4569371"/>
          </a:xfrm>
        </p:spPr>
        <p:txBody>
          <a:bodyPr/>
          <a:lstStyle/>
          <a:p>
            <a:pPr marL="514350" indent="-514350">
              <a:buFont typeface="+mj-lt"/>
              <a:buAutoNum type="arabicPeriod"/>
            </a:pPr>
            <a:r>
              <a:rPr lang="lt-LT" dirty="0" smtClean="0">
                <a:solidFill>
                  <a:schemeClr val="bg1"/>
                </a:solidFill>
                <a:latin typeface="Times New Roman" pitchFamily="18" charset="0"/>
                <a:cs typeface="Times New Roman" pitchFamily="18" charset="0"/>
              </a:rPr>
              <a:t>Kodėl Paukščių Takas pavadintas būtent taip?</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Kas ir kur pirmasis teisingai suprato kas yra Paukščių Takas?</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Kas pirmasis pamatė Paukščių Taką per teleskopą?</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Kas pirmasis įrodė, jog Paukščių Takas yra milžiniškos žvaigždžių sistemos projekcija dangaus sferoje?</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Koks dėsnis remiasi galaktikų tolimo greičiu?</a:t>
            </a:r>
          </a:p>
          <a:p>
            <a:pPr marL="514350" indent="-514350">
              <a:buNone/>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692696"/>
            <a:ext cx="9144000" cy="4641379"/>
          </a:xfrm>
        </p:spPr>
        <p:txBody>
          <a:bodyPr/>
          <a:lstStyle/>
          <a:p>
            <a:pPr marL="514350" indent="-514350">
              <a:buFont typeface="+mj-lt"/>
              <a:buAutoNum type="arabicPeriod" startAt="6"/>
            </a:pPr>
            <a:r>
              <a:rPr lang="lt-LT" dirty="0" smtClean="0">
                <a:solidFill>
                  <a:schemeClr val="bg1"/>
                </a:solidFill>
                <a:latin typeface="Times New Roman" pitchFamily="18" charset="0"/>
                <a:cs typeface="Times New Roman" pitchFamily="18" charset="0"/>
              </a:rPr>
              <a:t>Kada geriausiai </a:t>
            </a:r>
            <a:r>
              <a:rPr lang="lt-LT" dirty="0" smtClean="0">
                <a:solidFill>
                  <a:schemeClr val="bg1"/>
                </a:solidFill>
                <a:latin typeface="Times New Roman" pitchFamily="18" charset="0"/>
                <a:cs typeface="Times New Roman" pitchFamily="18" charset="0"/>
              </a:rPr>
              <a:t>matomas </a:t>
            </a:r>
            <a:r>
              <a:rPr lang="lt-LT" dirty="0" smtClean="0">
                <a:solidFill>
                  <a:schemeClr val="bg1"/>
                </a:solidFill>
                <a:latin typeface="Times New Roman" pitchFamily="18" charset="0"/>
                <a:cs typeface="Times New Roman" pitchFamily="18" charset="0"/>
              </a:rPr>
              <a:t>Paukščių Takas?</a:t>
            </a:r>
          </a:p>
          <a:p>
            <a:pPr marL="514350" indent="-514350">
              <a:buFont typeface="+mj-lt"/>
              <a:buAutoNum type="arabicPeriod" startAt="6"/>
            </a:pPr>
            <a:r>
              <a:rPr lang="lt-LT" dirty="0" smtClean="0">
                <a:solidFill>
                  <a:schemeClr val="bg1"/>
                </a:solidFill>
                <a:latin typeface="Times New Roman" pitchFamily="18" charset="0"/>
                <a:cs typeface="Times New Roman" pitchFamily="18" charset="0"/>
              </a:rPr>
              <a:t>Kaip kitaip vadinama </a:t>
            </a: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galaktika?</a:t>
            </a:r>
          </a:p>
          <a:p>
            <a:pPr marL="514350" indent="-514350">
              <a:buFont typeface="+mj-lt"/>
              <a:buAutoNum type="arabicPeriod" startAt="6"/>
            </a:pPr>
            <a:r>
              <a:rPr lang="lt-LT" dirty="0" smtClean="0">
                <a:solidFill>
                  <a:schemeClr val="bg1"/>
                </a:solidFill>
                <a:latin typeface="Times New Roman" pitchFamily="18" charset="0"/>
                <a:cs typeface="Times New Roman" pitchFamily="18" charset="0"/>
              </a:rPr>
              <a:t>Kaip vadinasi galaktika, kurią galime matyti iš</a:t>
            </a:r>
          </a:p>
          <a:p>
            <a:pPr>
              <a:buNone/>
            </a:pPr>
            <a:r>
              <a:rPr lang="lt-LT" dirty="0" smtClean="0">
                <a:solidFill>
                  <a:schemeClr val="bg1"/>
                </a:solidFill>
                <a:latin typeface="Times New Roman" pitchFamily="18" charset="0"/>
                <a:cs typeface="Times New Roman" pitchFamily="18" charset="0"/>
              </a:rPr>
              <a:t>   </a:t>
            </a:r>
            <a:r>
              <a:rPr lang="lt-LT" dirty="0" smtClean="0">
                <a:solidFill>
                  <a:schemeClr val="bg1"/>
                </a:solidFill>
                <a:latin typeface="Times New Roman" pitchFamily="18" charset="0"/>
                <a:cs typeface="Times New Roman" pitchFamily="18" charset="0"/>
              </a:rPr>
              <a:t>Žemės</a:t>
            </a:r>
            <a:r>
              <a:rPr lang="lt-LT" dirty="0" smtClean="0">
                <a:solidFill>
                  <a:schemeClr val="bg1"/>
                </a:solidFill>
                <a:latin typeface="Times New Roman" pitchFamily="18" charset="0"/>
                <a:cs typeface="Times New Roman" pitchFamily="18" charset="0"/>
              </a:rPr>
              <a:t>?</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Kokia yra didžiausia žinoma galaktika?</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Kokia yra sunkiausia žinoma galaktika?</a:t>
            </a:r>
          </a:p>
          <a:p>
            <a:pPr>
              <a:buNone/>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startAt="6"/>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startAt="6"/>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startAt="6"/>
            </a:pPr>
            <a:endParaRPr lang="lt-LT"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Atsakymai</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412776"/>
            <a:ext cx="9144000" cy="5184576"/>
          </a:xfrm>
        </p:spPr>
        <p:txBody>
          <a:bodyPr>
            <a:normAutofit fontScale="92500" lnSpcReduction="20000"/>
          </a:bodyPr>
          <a:lstStyle/>
          <a:p>
            <a:pPr marL="514350" indent="-514350">
              <a:buFont typeface="+mj-lt"/>
              <a:buAutoNum type="arabicPeriod"/>
            </a:pPr>
            <a:r>
              <a:rPr lang="lt-LT" dirty="0" smtClean="0">
                <a:solidFill>
                  <a:schemeClr val="bg1"/>
                </a:solidFill>
                <a:latin typeface="Times New Roman" pitchFamily="18" charset="0"/>
                <a:cs typeface="Times New Roman" pitchFamily="18" charset="0"/>
              </a:rPr>
              <a:t>Maždaug sutampa su migruojančių paukščių išskridimo kryptimi.</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Senovės Graikijoje, Pitagoras.</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Galilėjas</a:t>
            </a:r>
            <a:r>
              <a:rPr lang="lt-LT" dirty="0" smtClean="0">
                <a:solidFill>
                  <a:schemeClr val="bg1"/>
                </a:solidFill>
                <a:latin typeface="Times New Roman" pitchFamily="18" charset="0"/>
                <a:cs typeface="Times New Roman" pitchFamily="18" charset="0"/>
              </a:rPr>
              <a:t>  Galilėjus.</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Viljamas </a:t>
            </a:r>
            <a:r>
              <a:rPr lang="lt-LT" dirty="0" err="1" smtClean="0">
                <a:solidFill>
                  <a:schemeClr val="bg1"/>
                </a:solidFill>
                <a:latin typeface="Times New Roman" pitchFamily="18" charset="0"/>
                <a:cs typeface="Times New Roman" pitchFamily="18" charset="0"/>
              </a:rPr>
              <a:t>Heršelis</a:t>
            </a:r>
            <a:r>
              <a:rPr lang="lt-LT" dirty="0" smtClean="0">
                <a:solidFill>
                  <a:schemeClr val="bg1"/>
                </a:solidFill>
                <a:latin typeface="Times New Roman" pitchFamily="18" charset="0"/>
                <a:cs typeface="Times New Roman" pitchFamily="18" charset="0"/>
              </a:rPr>
              <a:t>.</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Hablo</a:t>
            </a:r>
            <a:r>
              <a:rPr lang="lt-LT" dirty="0" smtClean="0">
                <a:solidFill>
                  <a:schemeClr val="bg1"/>
                </a:solidFill>
                <a:latin typeface="Times New Roman" pitchFamily="18" charset="0"/>
                <a:cs typeface="Times New Roman" pitchFamily="18" charset="0"/>
              </a:rPr>
              <a:t> dėsnis.</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Vasarą ir rudenį.</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ūku.</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Andromedos</a:t>
            </a:r>
            <a:r>
              <a:rPr lang="lt-LT" dirty="0" smtClean="0">
                <a:solidFill>
                  <a:schemeClr val="bg1"/>
                </a:solidFill>
                <a:latin typeface="Times New Roman" pitchFamily="18" charset="0"/>
                <a:cs typeface="Times New Roman" pitchFamily="18" charset="0"/>
              </a:rPr>
              <a:t> galaktika.</a:t>
            </a:r>
          </a:p>
          <a:p>
            <a:pPr marL="514350" indent="-514350">
              <a:buFont typeface="+mj-lt"/>
              <a:buAutoNum type="arabicPeriod"/>
            </a:pPr>
            <a:r>
              <a:rPr lang="lt-LT" dirty="0" smtClean="0">
                <a:solidFill>
                  <a:schemeClr val="bg1"/>
                </a:solidFill>
                <a:latin typeface="Times New Roman" pitchFamily="18" charset="0"/>
                <a:cs typeface="Times New Roman" pitchFamily="18" charset="0"/>
              </a:rPr>
              <a:t>IC 1101.</a:t>
            </a:r>
          </a:p>
          <a:p>
            <a:pPr marL="514350" indent="-514350">
              <a:buFont typeface="+mj-lt"/>
              <a:buAutoNum type="arabicPeriod"/>
            </a:pPr>
            <a:r>
              <a:rPr lang="lt-LT" dirty="0" err="1" smtClean="0">
                <a:solidFill>
                  <a:schemeClr val="bg1"/>
                </a:solidFill>
                <a:latin typeface="Times New Roman" pitchFamily="18" charset="0"/>
                <a:cs typeface="Times New Roman" pitchFamily="18" charset="0"/>
              </a:rPr>
              <a:t>Messier</a:t>
            </a:r>
            <a:r>
              <a:rPr lang="lt-LT" dirty="0" smtClean="0">
                <a:solidFill>
                  <a:schemeClr val="bg1"/>
                </a:solidFill>
                <a:latin typeface="Times New Roman" pitchFamily="18" charset="0"/>
                <a:cs typeface="Times New Roman" pitchFamily="18" charset="0"/>
              </a:rPr>
              <a:t> 87.</a:t>
            </a: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smtClean="0">
              <a:solidFill>
                <a:schemeClr val="bg1"/>
              </a:solidFill>
              <a:latin typeface="Times New Roman" pitchFamily="18" charset="0"/>
              <a:cs typeface="Times New Roman" pitchFamily="18" charset="0"/>
            </a:endParaRPr>
          </a:p>
          <a:p>
            <a:pPr marL="514350" indent="-514350">
              <a:buFont typeface="+mj-lt"/>
              <a:buAutoNum type="arabicPeriod"/>
            </a:pPr>
            <a:endParaRPr lang="lt-LT"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Šaltiniai</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179512" y="1484784"/>
            <a:ext cx="8964488" cy="5184576"/>
          </a:xfrm>
        </p:spPr>
        <p:txBody>
          <a:bodyPr>
            <a:normAutofit fontScale="85000" lnSpcReduction="20000"/>
          </a:bodyPr>
          <a:lstStyle/>
          <a:p>
            <a:r>
              <a:rPr lang="lt-LT" dirty="0" smtClean="0">
                <a:solidFill>
                  <a:schemeClr val="bg1"/>
                </a:solidFill>
                <a:latin typeface="Times New Roman" pitchFamily="18" charset="0"/>
                <a:cs typeface="Times New Roman" pitchFamily="18" charset="0"/>
                <a:hlinkClick r:id="rId2"/>
              </a:rPr>
              <a:t>http://lt.wikipedia.org/wiki/Andromedos_galaktika</a:t>
            </a:r>
            <a:endParaRPr lang="lt-LT" dirty="0" smtClean="0">
              <a:solidFill>
                <a:schemeClr val="bg1"/>
              </a:solidFill>
              <a:latin typeface="Times New Roman" pitchFamily="18" charset="0"/>
              <a:cs typeface="Times New Roman" pitchFamily="18" charset="0"/>
            </a:endParaRPr>
          </a:p>
          <a:p>
            <a:r>
              <a:rPr lang="lt-LT" dirty="0" smtClean="0">
                <a:solidFill>
                  <a:schemeClr val="bg1"/>
                </a:solidFill>
                <a:latin typeface="Times New Roman" pitchFamily="18" charset="0"/>
                <a:cs typeface="Times New Roman" pitchFamily="18" charset="0"/>
                <a:hlinkClick r:id="rId3"/>
              </a:rPr>
              <a:t>http://lt.wikipedia.org/wiki/Galaktika</a:t>
            </a:r>
            <a:endParaRPr lang="lt-LT" dirty="0" smtClean="0">
              <a:solidFill>
                <a:schemeClr val="bg1"/>
              </a:solidFill>
              <a:latin typeface="Times New Roman" pitchFamily="18" charset="0"/>
              <a:cs typeface="Times New Roman" pitchFamily="18" charset="0"/>
            </a:endParaRPr>
          </a:p>
          <a:p>
            <a:r>
              <a:rPr lang="lt-LT" dirty="0" smtClean="0">
                <a:solidFill>
                  <a:schemeClr val="bg1"/>
                </a:solidFill>
                <a:latin typeface="Times New Roman" pitchFamily="18" charset="0"/>
                <a:cs typeface="Times New Roman" pitchFamily="18" charset="0"/>
                <a:hlinkClick r:id="rId4"/>
              </a:rPr>
              <a:t>http://lt.wikipedia.org/wiki/Pauk%C5%A1%C4%8Di%C5%B3_Takas</a:t>
            </a:r>
            <a:endParaRPr lang="lt-LT" dirty="0" smtClean="0">
              <a:solidFill>
                <a:schemeClr val="bg1"/>
              </a:solidFill>
              <a:latin typeface="Times New Roman" pitchFamily="18" charset="0"/>
              <a:cs typeface="Times New Roman" pitchFamily="18" charset="0"/>
            </a:endParaRPr>
          </a:p>
          <a:p>
            <a:r>
              <a:rPr lang="lt-LT" dirty="0" smtClean="0">
                <a:solidFill>
                  <a:schemeClr val="bg1"/>
                </a:solidFill>
                <a:latin typeface="Times New Roman" pitchFamily="18" charset="0"/>
                <a:cs typeface="Times New Roman" pitchFamily="18" charset="0"/>
              </a:rPr>
              <a:t>Vladas </a:t>
            </a:r>
            <a:r>
              <a:rPr lang="lt-LT" dirty="0" err="1" smtClean="0">
                <a:solidFill>
                  <a:schemeClr val="bg1"/>
                </a:solidFill>
                <a:latin typeface="Times New Roman" pitchFamily="18" charset="0"/>
                <a:cs typeface="Times New Roman" pitchFamily="18" charset="0"/>
              </a:rPr>
              <a:t>Valentinavičius</a:t>
            </a:r>
            <a:r>
              <a:rPr lang="lt-LT" dirty="0" smtClean="0">
                <a:solidFill>
                  <a:schemeClr val="bg1"/>
                </a:solidFill>
                <a:latin typeface="Times New Roman" pitchFamily="18" charset="0"/>
                <a:cs typeface="Times New Roman" pitchFamily="18" charset="0"/>
              </a:rPr>
              <a:t> ,,Fizika’’ vadovėlis X klasei.</a:t>
            </a:r>
          </a:p>
          <a:p>
            <a:r>
              <a:rPr lang="lt-LT" dirty="0" smtClean="0">
                <a:solidFill>
                  <a:schemeClr val="bg1"/>
                </a:solidFill>
                <a:latin typeface="Times New Roman" pitchFamily="18" charset="0"/>
                <a:cs typeface="Times New Roman" pitchFamily="18" charset="0"/>
                <a:hlinkClick r:id="rId5"/>
              </a:rPr>
              <a:t>http://lt.wikipedia.org/wiki/Hablo_d%C4%97snis</a:t>
            </a:r>
            <a:endParaRPr lang="lt-LT" dirty="0" smtClean="0">
              <a:solidFill>
                <a:schemeClr val="bg1"/>
              </a:solidFill>
              <a:latin typeface="Times New Roman" pitchFamily="18" charset="0"/>
              <a:cs typeface="Times New Roman" pitchFamily="18" charset="0"/>
            </a:endParaRPr>
          </a:p>
          <a:p>
            <a:r>
              <a:rPr lang="lt-LT" dirty="0" smtClean="0">
                <a:solidFill>
                  <a:schemeClr val="bg1"/>
                </a:solidFill>
                <a:latin typeface="Times New Roman" pitchFamily="18" charset="0"/>
                <a:cs typeface="Times New Roman" pitchFamily="18" charset="0"/>
                <a:hlinkClick r:id="rId6"/>
              </a:rPr>
              <a:t>http://www.fotonas.su.lt/studdarbai/astronomija/priedai/visatosevoliucija.html</a:t>
            </a:r>
            <a:endParaRPr lang="lt-LT" dirty="0" smtClean="0">
              <a:solidFill>
                <a:schemeClr val="bg1"/>
              </a:solidFill>
              <a:latin typeface="Times New Roman" pitchFamily="18" charset="0"/>
              <a:cs typeface="Times New Roman" pitchFamily="18" charset="0"/>
            </a:endParaRPr>
          </a:p>
          <a:p>
            <a:r>
              <a:rPr lang="lt-LT" dirty="0" smtClean="0">
                <a:solidFill>
                  <a:schemeClr val="bg1"/>
                </a:solidFill>
                <a:latin typeface="Times New Roman" pitchFamily="18" charset="0"/>
                <a:cs typeface="Times New Roman" pitchFamily="18" charset="0"/>
                <a:hlinkClick r:id="rId7"/>
              </a:rPr>
              <a:t>http://www.technologijos.lt/n/mokslas/astronomija_ir_kosmonautika/straipsnis?name=straipsnis-3342</a:t>
            </a:r>
            <a:endParaRPr lang="lt-LT" dirty="0" smtClean="0">
              <a:solidFill>
                <a:schemeClr val="bg1"/>
              </a:solidFill>
              <a:latin typeface="Times New Roman" pitchFamily="18" charset="0"/>
              <a:cs typeface="Times New Roman" pitchFamily="18" charset="0"/>
            </a:endParaRPr>
          </a:p>
          <a:p>
            <a:r>
              <a:rPr lang="lt-LT" dirty="0" smtClean="0">
                <a:solidFill>
                  <a:schemeClr val="bg1"/>
                </a:solidFill>
                <a:latin typeface="Times New Roman" pitchFamily="18" charset="0"/>
                <a:cs typeface="Times New Roman" pitchFamily="18" charset="0"/>
                <a:hlinkClick r:id="rId8"/>
              </a:rPr>
              <a:t>http://www.iliustruotasismokslas.lt/?PublicationId=BBB505EB-F100-4837-B54B-D5A8C4673FA8&amp;SiteId=D988D823-101C-4568-83D7-F0078DC178E0</a:t>
            </a:r>
            <a:endParaRPr lang="lt-LT" dirty="0" smtClean="0">
              <a:solidFill>
                <a:schemeClr val="bg1"/>
              </a:solidFill>
              <a:latin typeface="Times New Roman" pitchFamily="18" charset="0"/>
              <a:cs typeface="Times New Roman" pitchFamily="18" charset="0"/>
            </a:endParaRPr>
          </a:p>
          <a:p>
            <a:endParaRPr lang="lt-LT" dirty="0" smtClean="0">
              <a:solidFill>
                <a:schemeClr val="bg1"/>
              </a:solidFill>
              <a:latin typeface="Times New Roman" pitchFamily="18" charset="0"/>
              <a:cs typeface="Times New Roman" pitchFamily="18" charset="0"/>
            </a:endParaRPr>
          </a:p>
          <a:p>
            <a:endParaRPr lang="lt-LT" dirty="0" smtClean="0">
              <a:solidFill>
                <a:schemeClr val="bg1"/>
              </a:solidFill>
              <a:latin typeface="Times New Roman" pitchFamily="18" charset="0"/>
              <a:cs typeface="Times New Roman" pitchFamily="18" charset="0"/>
            </a:endParaRPr>
          </a:p>
          <a:p>
            <a:endParaRPr lang="lt-LT"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79512" y="260648"/>
            <a:ext cx="8964488" cy="5301208"/>
          </a:xfrm>
        </p:spPr>
        <p:txBody>
          <a:bodyPr/>
          <a:lstStyle/>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Didžiausia žinoma galaktika;</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Sunkiausia žinoma galaktika;</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 Uždavinys;</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Sprendimas;</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Testas;</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Atsakymai;</a:t>
            </a:r>
          </a:p>
          <a:p>
            <a:pPr marL="514350" indent="-514350">
              <a:buFont typeface="+mj-lt"/>
              <a:buAutoNum type="arabicPeriod" startAt="9"/>
            </a:pPr>
            <a:r>
              <a:rPr lang="lt-LT" dirty="0" smtClean="0">
                <a:solidFill>
                  <a:schemeClr val="bg1"/>
                </a:solidFill>
                <a:latin typeface="Times New Roman" pitchFamily="18" charset="0"/>
                <a:cs typeface="Times New Roman" pitchFamily="18" charset="0"/>
              </a:rPr>
              <a:t>Šaltiniai.</a:t>
            </a:r>
          </a:p>
          <a:p>
            <a:endParaRPr lang="lt-L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Paukščių Takas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484784"/>
            <a:ext cx="9144000" cy="4608512"/>
          </a:xfrm>
        </p:spPr>
        <p:txBody>
          <a:bodyPr>
            <a:normAutofit/>
          </a:bodyPr>
          <a:lstStyle/>
          <a:p>
            <a:pPr>
              <a:spcBef>
                <a:spcPts val="0"/>
              </a:spcBef>
              <a:buNone/>
            </a:pPr>
            <a:r>
              <a:rPr lang="lt-LT" dirty="0" smtClean="0"/>
              <a:t>	</a:t>
            </a:r>
            <a:r>
              <a:rPr lang="lt-LT" dirty="0" smtClean="0">
                <a:solidFill>
                  <a:schemeClr val="bg1"/>
                </a:solidFill>
              </a:rPr>
              <a:t>	</a:t>
            </a:r>
            <a:r>
              <a:rPr lang="lt-LT" dirty="0" smtClean="0">
                <a:solidFill>
                  <a:schemeClr val="bg1"/>
                </a:solidFill>
                <a:latin typeface="Times New Roman" pitchFamily="18" charset="0"/>
                <a:cs typeface="Times New Roman" pitchFamily="18" charset="0"/>
              </a:rPr>
              <a:t>Paukščių Takas — balzgana juosta nakties danguje, ypač gerai matoma tamsiomis, be Mėnulio naktimis. </a:t>
            </a:r>
            <a:r>
              <a:rPr lang="lt-LT" dirty="0"/>
              <a:t/>
            </a:r>
            <a:br>
              <a:rPr lang="lt-LT" dirty="0"/>
            </a:br>
            <a:r>
              <a:rPr lang="lt-LT" dirty="0"/>
              <a:t/>
            </a:r>
            <a:br>
              <a:rPr lang="lt-LT" dirty="0"/>
            </a:br>
            <a:endParaRPr lang="lt-LT" dirty="0"/>
          </a:p>
          <a:p>
            <a:pPr>
              <a:spcBef>
                <a:spcPts val="0"/>
              </a:spcBef>
              <a:buNone/>
            </a:pPr>
            <a:endParaRPr lang="lt-LT" dirty="0"/>
          </a:p>
        </p:txBody>
      </p:sp>
      <p:pic>
        <p:nvPicPr>
          <p:cNvPr id="6" name="Paveikslėlis 5" descr="Milky_Way_Night_Sky_Black_Rock_Desert_Nevada.jpg"/>
          <p:cNvPicPr>
            <a:picLocks noChangeAspect="1"/>
          </p:cNvPicPr>
          <p:nvPr/>
        </p:nvPicPr>
        <p:blipFill>
          <a:blip r:embed="rId2" cstate="print"/>
          <a:stretch>
            <a:fillRect/>
          </a:stretch>
        </p:blipFill>
        <p:spPr>
          <a:xfrm>
            <a:off x="5940152" y="2723525"/>
            <a:ext cx="2952328" cy="4134475"/>
          </a:xfrm>
          <a:prstGeom prst="rect">
            <a:avLst/>
          </a:prstGeom>
          <a:ln>
            <a:noFill/>
          </a:ln>
          <a:effectLst>
            <a:outerShdw blurRad="292100" dist="139700" dir="2700000" algn="tl" rotWithShape="0">
              <a:srgbClr val="333333">
                <a:alpha val="65000"/>
              </a:srgbClr>
            </a:outerShdw>
          </a:effectLst>
        </p:spPr>
      </p:pic>
      <p:pic>
        <p:nvPicPr>
          <p:cNvPr id="7" name="Paveikslėlis 6" descr="The-Milky-Way-by-Hugh-Carrick-Allan.jpg"/>
          <p:cNvPicPr>
            <a:picLocks noChangeAspect="1"/>
          </p:cNvPicPr>
          <p:nvPr/>
        </p:nvPicPr>
        <p:blipFill>
          <a:blip r:embed="rId3" cstate="print"/>
          <a:stretch>
            <a:fillRect/>
          </a:stretch>
        </p:blipFill>
        <p:spPr>
          <a:xfrm>
            <a:off x="395536" y="3356992"/>
            <a:ext cx="5328592" cy="29973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1196752"/>
            <a:ext cx="9144000" cy="4525963"/>
          </a:xfrm>
        </p:spPr>
        <p:txBody>
          <a:bodyPr/>
          <a:lstStyle/>
          <a:p>
            <a:pPr>
              <a:buNone/>
            </a:pPr>
            <a:r>
              <a:rPr lang="lt-LT" dirty="0" smtClean="0">
                <a:solidFill>
                  <a:schemeClr val="bg1"/>
                </a:solidFill>
              </a:rPr>
              <a:t>		</a:t>
            </a:r>
            <a:r>
              <a:rPr lang="lt-LT" dirty="0" smtClean="0">
                <a:solidFill>
                  <a:schemeClr val="bg1"/>
                </a:solidFill>
                <a:latin typeface="Times New Roman" pitchFamily="18" charset="0"/>
                <a:cs typeface="Times New Roman" pitchFamily="18" charset="0"/>
              </a:rPr>
              <a:t>Šitaip pavadinta buvo todėl, kad rudens vakarais driekiasi per visą dangų iš šiaurės rytų pietvakarių link, t.y. maždaug sutampa su migruojančių paukščių išskridimo kryptimi.</a:t>
            </a:r>
            <a:endParaRPr lang="lt-LT" dirty="0">
              <a:latin typeface="Times New Roman" pitchFamily="18" charset="0"/>
              <a:cs typeface="Times New Roman" pitchFamily="18" charset="0"/>
            </a:endParaRPr>
          </a:p>
        </p:txBody>
      </p:sp>
      <p:pic>
        <p:nvPicPr>
          <p:cNvPr id="4" name="Paveikslėlis 3" descr="pauksciu-takas.jpg"/>
          <p:cNvPicPr>
            <a:picLocks noChangeAspect="1"/>
          </p:cNvPicPr>
          <p:nvPr/>
        </p:nvPicPr>
        <p:blipFill>
          <a:blip r:embed="rId2" cstate="print"/>
          <a:stretch>
            <a:fillRect/>
          </a:stretch>
        </p:blipFill>
        <p:spPr>
          <a:xfrm>
            <a:off x="3203848" y="3284984"/>
            <a:ext cx="2808312" cy="33587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bg1"/>
                </a:solidFill>
                <a:latin typeface="Times New Roman" pitchFamily="18" charset="0"/>
                <a:cs typeface="Times New Roman" pitchFamily="18" charset="0"/>
              </a:rPr>
              <a:t>Kaip atsirado </a:t>
            </a:r>
            <a:r>
              <a:rPr lang="lt-LT" dirty="0">
                <a:solidFill>
                  <a:schemeClr val="bg1"/>
                </a:solidFill>
                <a:latin typeface="Times New Roman" pitchFamily="18" charset="0"/>
                <a:cs typeface="Times New Roman" pitchFamily="18" charset="0"/>
              </a:rPr>
              <a:t>V</a:t>
            </a:r>
            <a:r>
              <a:rPr lang="lt-LT" dirty="0" smtClean="0">
                <a:solidFill>
                  <a:schemeClr val="bg1"/>
                </a:solidFill>
                <a:latin typeface="Times New Roman" pitchFamily="18" charset="0"/>
                <a:cs typeface="Times New Roman" pitchFamily="18" charset="0"/>
              </a:rPr>
              <a:t>isata?</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556792"/>
            <a:ext cx="9144000" cy="4569371"/>
          </a:xfrm>
        </p:spPr>
        <p:txBody>
          <a:bodyPr>
            <a:normAutofit/>
          </a:bodyPr>
          <a:lstStyle/>
          <a:p>
            <a:pPr>
              <a:buNone/>
            </a:pPr>
            <a:r>
              <a:rPr lang="lt-LT" dirty="0" smtClean="0">
                <a:solidFill>
                  <a:schemeClr val="bg1"/>
                </a:solidFill>
                <a:latin typeface="Times New Roman" pitchFamily="18" charset="0"/>
                <a:cs typeface="Times New Roman" pitchFamily="18" charset="0"/>
              </a:rPr>
              <a:t>		Modernioji fizika mums sako, kad Visata atsirado iš milžiniško sprogimo. Tas sprogimas sukėlė materijos plėtimąsi, matomą dabar. Pati sprogimo teorija grindžiama prielaida, jog galaktikos tolsta viena nuo kitos. </a:t>
            </a:r>
            <a:endParaRPr lang="lt-LT" dirty="0">
              <a:solidFill>
                <a:schemeClr val="bg1"/>
              </a:solidFill>
              <a:latin typeface="Times New Roman" pitchFamily="18" charset="0"/>
              <a:cs typeface="Times New Roman" pitchFamily="18" charset="0"/>
            </a:endParaRPr>
          </a:p>
        </p:txBody>
      </p:sp>
      <p:pic>
        <p:nvPicPr>
          <p:cNvPr id="4" name="Paveikslėlis 3" descr="d1c95c2ce8b558048b6bddd48933923d.jpg"/>
          <p:cNvPicPr>
            <a:picLocks noChangeAspect="1"/>
          </p:cNvPicPr>
          <p:nvPr/>
        </p:nvPicPr>
        <p:blipFill>
          <a:blip r:embed="rId2" cstate="print"/>
          <a:stretch>
            <a:fillRect/>
          </a:stretch>
        </p:blipFill>
        <p:spPr>
          <a:xfrm>
            <a:off x="4572000" y="4077072"/>
            <a:ext cx="3954016" cy="25997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solidFill>
                  <a:schemeClr val="bg1"/>
                </a:solidFill>
                <a:latin typeface="Times New Roman" pitchFamily="18" charset="0"/>
                <a:cs typeface="Times New Roman" pitchFamily="18" charset="0"/>
              </a:rPr>
              <a:t>Hablo</a:t>
            </a:r>
            <a:r>
              <a:rPr lang="lt-LT" dirty="0" smtClean="0">
                <a:solidFill>
                  <a:schemeClr val="bg1"/>
                </a:solidFill>
                <a:latin typeface="Times New Roman" pitchFamily="18" charset="0"/>
                <a:cs typeface="Times New Roman" pitchFamily="18" charset="0"/>
              </a:rPr>
              <a:t> dėsnis</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556792"/>
            <a:ext cx="9144000" cy="5301208"/>
          </a:xfrm>
        </p:spPr>
        <p:txBody>
          <a:bodyPr>
            <a:normAutofit/>
          </a:bodyPr>
          <a:lstStyle/>
          <a:p>
            <a:pPr>
              <a:buNone/>
            </a:pPr>
            <a:r>
              <a:rPr lang="lt-LT" dirty="0" smtClean="0">
                <a:solidFill>
                  <a:schemeClr val="bg1"/>
                </a:solidFill>
                <a:latin typeface="Times New Roman" pitchFamily="18" charset="0"/>
                <a:cs typeface="Times New Roman" pitchFamily="18" charset="0"/>
              </a:rPr>
              <a:t>		Šį teiginį patvirtina stebimų galaktikų šviesos spektro poslinkis, aprašomas </a:t>
            </a:r>
            <a:r>
              <a:rPr lang="lt-LT" dirty="0" err="1" smtClean="0">
                <a:solidFill>
                  <a:schemeClr val="bg1"/>
                </a:solidFill>
                <a:latin typeface="Times New Roman" pitchFamily="18" charset="0"/>
                <a:cs typeface="Times New Roman" pitchFamily="18" charset="0"/>
              </a:rPr>
              <a:t>Hablo</a:t>
            </a:r>
            <a:r>
              <a:rPr lang="lt-LT" dirty="0" smtClean="0">
                <a:solidFill>
                  <a:schemeClr val="bg1"/>
                </a:solidFill>
                <a:latin typeface="Times New Roman" pitchFamily="18" charset="0"/>
                <a:cs typeface="Times New Roman" pitchFamily="18" charset="0"/>
              </a:rPr>
              <a:t> dėsniu. </a:t>
            </a:r>
            <a:r>
              <a:rPr lang="lt-LT" dirty="0" err="1" smtClean="0">
                <a:solidFill>
                  <a:schemeClr val="bg1"/>
                </a:solidFill>
                <a:latin typeface="Times New Roman" pitchFamily="18" charset="0"/>
                <a:cs typeface="Times New Roman" pitchFamily="18" charset="0"/>
              </a:rPr>
              <a:t>Hablo</a:t>
            </a:r>
            <a:r>
              <a:rPr lang="lt-LT" b="1" dirty="0" smtClean="0">
                <a:solidFill>
                  <a:schemeClr val="bg1"/>
                </a:solidFill>
                <a:latin typeface="Times New Roman" pitchFamily="18" charset="0"/>
                <a:cs typeface="Times New Roman" pitchFamily="18" charset="0"/>
              </a:rPr>
              <a:t> </a:t>
            </a:r>
            <a:r>
              <a:rPr lang="lt-LT" dirty="0" smtClean="0">
                <a:solidFill>
                  <a:schemeClr val="bg1"/>
                </a:solidFill>
                <a:latin typeface="Times New Roman" pitchFamily="18" charset="0"/>
                <a:cs typeface="Times New Roman" pitchFamily="18" charset="0"/>
              </a:rPr>
              <a:t>dėsnis teigia, kad galaktikų tolimo greitis v yra proporcingas jų nuotoliui R nuo stebėtojo. Tyrinėjant galaktikų spektrus buvo surastas raudonasis poslinkis - tai reiškia, jog galaktikos dideliu greičiu tolsta nuo mūsų, taigi Visata plečiasi.</a:t>
            </a:r>
          </a:p>
          <a:p>
            <a:pPr>
              <a:buNone/>
            </a:pPr>
            <a:r>
              <a:rPr lang="lt-LT" dirty="0" smtClean="0">
                <a:solidFill>
                  <a:schemeClr val="bg1"/>
                </a:solidFill>
                <a:latin typeface="Times New Roman" pitchFamily="18" charset="0"/>
                <a:cs typeface="Times New Roman" pitchFamily="18" charset="0"/>
              </a:rPr>
              <a:t>                             </a:t>
            </a:r>
            <a:r>
              <a:rPr lang="lt-LT" sz="5400" dirty="0" smtClean="0">
                <a:solidFill>
                  <a:schemeClr val="bg1"/>
                </a:solidFill>
                <a:latin typeface="Times New Roman" pitchFamily="18" charset="0"/>
                <a:cs typeface="Times New Roman" pitchFamily="18" charset="0"/>
              </a:rPr>
              <a:t>v</a:t>
            </a:r>
            <a:r>
              <a:rPr lang="en-US" sz="5400" dirty="0" smtClean="0">
                <a:solidFill>
                  <a:schemeClr val="bg1"/>
                </a:solidFill>
                <a:latin typeface="Times New Roman" pitchFamily="18" charset="0"/>
                <a:cs typeface="Times New Roman" pitchFamily="18" charset="0"/>
              </a:rPr>
              <a:t> = H</a:t>
            </a:r>
            <a:r>
              <a:rPr lang="lt-LT" sz="5400" dirty="0" smtClean="0">
                <a:solidFill>
                  <a:schemeClr val="bg1"/>
                </a:solidFill>
                <a:latin typeface="Times New Roman" pitchFamily="18" charset="0"/>
                <a:cs typeface="Times New Roman" pitchFamily="18" charset="0"/>
              </a:rPr>
              <a:t> </a:t>
            </a:r>
            <a:r>
              <a:rPr lang="lt-LT" sz="5400" dirty="0" smtClean="0">
                <a:solidFill>
                  <a:schemeClr val="bg1"/>
                </a:solidFill>
                <a:latin typeface="Times New Roman" pitchFamily="18" charset="0"/>
                <a:cs typeface="Times New Roman" pitchFamily="18" charset="0"/>
                <a:sym typeface="Symbol"/>
              </a:rPr>
              <a:t> R</a:t>
            </a:r>
            <a:r>
              <a:rPr lang="lt-LT" sz="5400" dirty="0" smtClean="0">
                <a:solidFill>
                  <a:schemeClr val="bg1"/>
                </a:solidFill>
                <a:latin typeface="Times New Roman" pitchFamily="18" charset="0"/>
                <a:cs typeface="Times New Roman" pitchFamily="18" charset="0"/>
              </a:rPr>
              <a:t> </a:t>
            </a:r>
            <a:endParaRPr lang="lt-LT" sz="5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88640"/>
            <a:ext cx="8229600" cy="1143000"/>
          </a:xfrm>
        </p:spPr>
        <p:txBody>
          <a:bodyPr/>
          <a:lstStyle/>
          <a:p>
            <a:r>
              <a:rPr lang="lt-LT" dirty="0" smtClean="0">
                <a:solidFill>
                  <a:schemeClr val="bg1"/>
                </a:solidFill>
                <a:latin typeface="Times New Roman" pitchFamily="18" charset="0"/>
                <a:cs typeface="Times New Roman" pitchFamily="18" charset="0"/>
              </a:rPr>
              <a:t>Paukščių </a:t>
            </a:r>
            <a:r>
              <a:rPr lang="lt-LT" dirty="0">
                <a:solidFill>
                  <a:schemeClr val="bg1"/>
                </a:solidFill>
                <a:latin typeface="Times New Roman" pitchFamily="18" charset="0"/>
                <a:cs typeface="Times New Roman" pitchFamily="18" charset="0"/>
              </a:rPr>
              <a:t>T</a:t>
            </a:r>
            <a:r>
              <a:rPr lang="lt-LT" dirty="0" smtClean="0">
                <a:solidFill>
                  <a:schemeClr val="bg1"/>
                </a:solidFill>
                <a:latin typeface="Times New Roman" pitchFamily="18" charset="0"/>
                <a:cs typeface="Times New Roman" pitchFamily="18" charset="0"/>
              </a:rPr>
              <a:t>ako atradėjai</a:t>
            </a:r>
            <a:endParaRPr lang="lt-LT" dirty="0">
              <a:solidFill>
                <a:schemeClr val="bg1"/>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0" y="1268760"/>
            <a:ext cx="9144000" cy="5589240"/>
          </a:xfrm>
        </p:spPr>
        <p:txBody>
          <a:bodyPr numCol="1"/>
          <a:lstStyle/>
          <a:p>
            <a:pPr>
              <a:buNone/>
            </a:pPr>
            <a:r>
              <a:rPr lang="lt-LT" dirty="0" smtClean="0"/>
              <a:t>	</a:t>
            </a:r>
            <a:r>
              <a:rPr lang="lt-LT" dirty="0" smtClean="0">
                <a:solidFill>
                  <a:schemeClr val="bg1"/>
                </a:solidFill>
              </a:rPr>
              <a:t>	</a:t>
            </a:r>
            <a:r>
              <a:rPr lang="lt-LT" dirty="0" smtClean="0">
                <a:solidFill>
                  <a:schemeClr val="bg1"/>
                </a:solidFill>
                <a:latin typeface="Times New Roman" pitchFamily="18" charset="0"/>
                <a:cs typeface="Times New Roman" pitchFamily="18" charset="0"/>
              </a:rPr>
              <a:t>Paukščių taką pirmiausia mėginta moksliškai paaiškinti senovės Graikijoje. Kas iš tikrųjų yra Paukščių Takas, pirmasis teisingai suprato Pitagoras dar VI a. pr. Kr. Jis tvirtino, kad tai yra daugybės silpnų žvaigždžių, kurių akis negali matyti pavieniui, telkinys. </a:t>
            </a:r>
            <a:endParaRPr lang="lt-LT" dirty="0">
              <a:solidFill>
                <a:schemeClr val="bg1"/>
              </a:solidFill>
              <a:latin typeface="Times New Roman" pitchFamily="18" charset="0"/>
              <a:cs typeface="Times New Roman" pitchFamily="18" charset="0"/>
            </a:endParaRPr>
          </a:p>
        </p:txBody>
      </p:sp>
      <p:pic>
        <p:nvPicPr>
          <p:cNvPr id="5" name="Paveikslėlis 4" descr="pitagoras.jpg"/>
          <p:cNvPicPr>
            <a:picLocks noChangeAspect="1"/>
          </p:cNvPicPr>
          <p:nvPr/>
        </p:nvPicPr>
        <p:blipFill>
          <a:blip r:embed="rId2" cstate="print"/>
          <a:stretch>
            <a:fillRect/>
          </a:stretch>
        </p:blipFill>
        <p:spPr>
          <a:xfrm>
            <a:off x="3563888" y="3789040"/>
            <a:ext cx="2448272" cy="28767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1268760"/>
            <a:ext cx="9144000" cy="4525963"/>
          </a:xfrm>
        </p:spPr>
        <p:txBody>
          <a:bodyPr/>
          <a:lstStyle/>
          <a:p>
            <a:pPr>
              <a:buNone/>
            </a:pPr>
            <a:r>
              <a:rPr lang="lt-LT" dirty="0" smtClean="0">
                <a:solidFill>
                  <a:schemeClr val="bg1"/>
                </a:solidFill>
                <a:latin typeface="Times New Roman" pitchFamily="18" charset="0"/>
                <a:cs typeface="Times New Roman" pitchFamily="18" charset="0"/>
              </a:rPr>
              <a:t>		Tuo įsitikino G. Galilėjus, pažvelgęs į Paukščių Taką pro savo išrastą teleskopą.</a:t>
            </a:r>
            <a:endParaRPr lang="lt-LT" dirty="0"/>
          </a:p>
        </p:txBody>
      </p:sp>
      <p:pic>
        <p:nvPicPr>
          <p:cNvPr id="4" name="Paveikslėlis 3" descr="170px-Galileo.arp.300pix.jpg"/>
          <p:cNvPicPr>
            <a:picLocks noChangeAspect="1"/>
          </p:cNvPicPr>
          <p:nvPr/>
        </p:nvPicPr>
        <p:blipFill>
          <a:blip r:embed="rId2" cstate="print"/>
          <a:stretch>
            <a:fillRect/>
          </a:stretch>
        </p:blipFill>
        <p:spPr>
          <a:xfrm>
            <a:off x="665308" y="2564904"/>
            <a:ext cx="3186612" cy="3917659"/>
          </a:xfrm>
          <a:prstGeom prst="rect">
            <a:avLst/>
          </a:prstGeom>
          <a:ln>
            <a:noFill/>
          </a:ln>
          <a:effectLst>
            <a:outerShdw blurRad="292100" dist="139700" dir="2700000" algn="tl" rotWithShape="0">
              <a:srgbClr val="333333">
                <a:alpha val="65000"/>
              </a:srgbClr>
            </a:outerShdw>
          </a:effectLst>
        </p:spPr>
      </p:pic>
      <p:pic>
        <p:nvPicPr>
          <p:cNvPr id="5" name="Paveikslėlis 4" descr="tele.jpg"/>
          <p:cNvPicPr>
            <a:picLocks noChangeAspect="1"/>
          </p:cNvPicPr>
          <p:nvPr/>
        </p:nvPicPr>
        <p:blipFill>
          <a:blip r:embed="rId3" cstate="print"/>
          <a:stretch>
            <a:fillRect/>
          </a:stretch>
        </p:blipFill>
        <p:spPr>
          <a:xfrm>
            <a:off x="3923928" y="2708920"/>
            <a:ext cx="4923604" cy="37343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260</Words>
  <Application>Microsoft Office PowerPoint</Application>
  <PresentationFormat>Demonstracija ekrane (4:3)</PresentationFormat>
  <Paragraphs>118</Paragraphs>
  <Slides>29</Slides>
  <Notes>0</Notes>
  <HiddenSlides>0</HiddenSlides>
  <MMClips>0</MMClips>
  <ScaleCrop>false</ScaleCrop>
  <HeadingPairs>
    <vt:vector size="4" baseType="variant">
      <vt:variant>
        <vt:lpstr>Tema</vt:lpstr>
      </vt:variant>
      <vt:variant>
        <vt:i4>1</vt:i4>
      </vt:variant>
      <vt:variant>
        <vt:lpstr>Skaidrių pavadinimai</vt:lpstr>
      </vt:variant>
      <vt:variant>
        <vt:i4>29</vt:i4>
      </vt:variant>
    </vt:vector>
  </HeadingPairs>
  <TitlesOfParts>
    <vt:vector size="30" baseType="lpstr">
      <vt:lpstr>Office tema</vt:lpstr>
      <vt:lpstr>Paukščių Takas ir kitos galaktikos</vt:lpstr>
      <vt:lpstr>Turinys</vt:lpstr>
      <vt:lpstr>PowerPoint pristatymas</vt:lpstr>
      <vt:lpstr>Paukščių Takas</vt:lpstr>
      <vt:lpstr>PowerPoint pristatymas</vt:lpstr>
      <vt:lpstr>Kaip atsirado Visata?</vt:lpstr>
      <vt:lpstr>Hablo dėsnis</vt:lpstr>
      <vt:lpstr>Paukščių Tako atradėjai</vt:lpstr>
      <vt:lpstr>PowerPoint pristatymas</vt:lpstr>
      <vt:lpstr>PowerPoint pristatymas</vt:lpstr>
      <vt:lpstr>PowerPoint pristatymas</vt:lpstr>
      <vt:lpstr>Galaktikos sudėtis</vt:lpstr>
      <vt:lpstr>PowerPoint pristatymas</vt:lpstr>
      <vt:lpstr>Paukščių Tako matomumas</vt:lpstr>
      <vt:lpstr>PowerPoint pristatymas</vt:lpstr>
      <vt:lpstr>Andromedos galaktika</vt:lpstr>
      <vt:lpstr>PowerPoint pristatymas</vt:lpstr>
      <vt:lpstr>Andromedos ir Paukščių Tako galaktikų susidūrimas</vt:lpstr>
      <vt:lpstr>PowerPoint pristatymas</vt:lpstr>
      <vt:lpstr>Didžiausia žinoma galaktika</vt:lpstr>
      <vt:lpstr>Sunkiausia žinoma galaktika</vt:lpstr>
      <vt:lpstr>Uždavinys</vt:lpstr>
      <vt:lpstr>Sprendimas</vt:lpstr>
      <vt:lpstr>PowerPoint pristatymas</vt:lpstr>
      <vt:lpstr>PowerPoint pristatymas</vt:lpstr>
      <vt:lpstr>Testas</vt:lpstr>
      <vt:lpstr>PowerPoint pristatymas</vt:lpstr>
      <vt:lpstr>Atsakymai</vt:lpstr>
      <vt:lpstr>Šaltiniai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Paukščių takas ir kitos galaktikos</dc:title>
  <dc:creator>Maryte</dc:creator>
  <cp:lastModifiedBy>Vartotojas</cp:lastModifiedBy>
  <cp:revision>39</cp:revision>
  <dcterms:created xsi:type="dcterms:W3CDTF">2015-02-17T11:37:21Z</dcterms:created>
  <dcterms:modified xsi:type="dcterms:W3CDTF">2015-03-20T10:08:58Z</dcterms:modified>
</cp:coreProperties>
</file>