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3"/>
  </p:notesMasterIdLst>
  <p:sldIdLst>
    <p:sldId id="256" r:id="rId2"/>
    <p:sldId id="257" r:id="rId3"/>
    <p:sldId id="258" r:id="rId4"/>
    <p:sldId id="259" r:id="rId5"/>
    <p:sldId id="266" r:id="rId6"/>
    <p:sldId id="260" r:id="rId7"/>
    <p:sldId id="261" r:id="rId8"/>
    <p:sldId id="262" r:id="rId9"/>
    <p:sldId id="263" r:id="rId10"/>
    <p:sldId id="268" r:id="rId11"/>
    <p:sldId id="264" r:id="rId12"/>
    <p:sldId id="265" r:id="rId13"/>
    <p:sldId id="267" r:id="rId14"/>
    <p:sldId id="269" r:id="rId15"/>
    <p:sldId id="270" r:id="rId16"/>
    <p:sldId id="271" r:id="rId17"/>
    <p:sldId id="272" r:id="rId18"/>
    <p:sldId id="273" r:id="rId19"/>
    <p:sldId id="274" r:id="rId20"/>
    <p:sldId id="275" r:id="rId21"/>
    <p:sldId id="276" r:id="rId22"/>
    <p:sldId id="277" r:id="rId23"/>
    <p:sldId id="306" r:id="rId24"/>
    <p:sldId id="278" r:id="rId25"/>
    <p:sldId id="279" r:id="rId26"/>
    <p:sldId id="280" r:id="rId27"/>
    <p:sldId id="303" r:id="rId28"/>
    <p:sldId id="304"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5" r:id="rId5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94590" autoAdjust="0"/>
  </p:normalViewPr>
  <p:slideViewPr>
    <p:cSldViewPr>
      <p:cViewPr varScale="1">
        <p:scale>
          <a:sx n="70" d="100"/>
          <a:sy n="70" d="100"/>
        </p:scale>
        <p:origin x="-51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C894E-B533-4F63-8639-B4938160CCE6}" type="datetimeFigureOut">
              <a:rPr lang="lt-LT" smtClean="0"/>
              <a:pPr/>
              <a:t>2015.03.18</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3706B-8041-479F-A0D0-50657FA19AC5}" type="slidenum">
              <a:rPr lang="lt-LT" smtClean="0"/>
              <a:pPr/>
              <a:t>‹#›</a:t>
            </a:fld>
            <a:endParaRPr lang="lt-LT"/>
          </a:p>
        </p:txBody>
      </p:sp>
    </p:spTree>
    <p:extLst>
      <p:ext uri="{BB962C8B-B14F-4D97-AF65-F5344CB8AC3E}">
        <p14:creationId xmlns:p14="http://schemas.microsoft.com/office/powerpoint/2010/main" xmlns="" val="2808579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4AE3706B-8041-479F-A0D0-50657FA19AC5}" type="slidenum">
              <a:rPr lang="lt-LT" smtClean="0"/>
              <a:pPr/>
              <a:t>14</a:t>
            </a:fld>
            <a:endParaRPr lang="lt-LT"/>
          </a:p>
        </p:txBody>
      </p:sp>
    </p:spTree>
    <p:extLst>
      <p:ext uri="{BB962C8B-B14F-4D97-AF65-F5344CB8AC3E}">
        <p14:creationId xmlns:p14="http://schemas.microsoft.com/office/powerpoint/2010/main" xmlns="" val="214548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AFC85429-9554-4FFD-8FB7-33AA8FE7DAC0}" type="datetimeFigureOut">
              <a:rPr lang="lt-LT" smtClean="0"/>
              <a:pPr/>
              <a:t>2015.03.18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190935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AFC85429-9554-4FFD-8FB7-33AA8FE7DAC0}" type="datetimeFigureOut">
              <a:rPr lang="lt-LT" smtClean="0"/>
              <a:pPr/>
              <a:t>2015.03.18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109006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AFC85429-9554-4FFD-8FB7-33AA8FE7DAC0}" type="datetimeFigureOut">
              <a:rPr lang="lt-LT" smtClean="0"/>
              <a:pPr/>
              <a:t>2015.03.18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13367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AFC85429-9554-4FFD-8FB7-33AA8FE7DAC0}" type="datetimeFigureOut">
              <a:rPr lang="lt-LT" smtClean="0"/>
              <a:pPr/>
              <a:t>2015.03.18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58792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AFC85429-9554-4FFD-8FB7-33AA8FE7DAC0}" type="datetimeFigureOut">
              <a:rPr lang="lt-LT" smtClean="0"/>
              <a:pPr/>
              <a:t>2015.03.18</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302162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AFC85429-9554-4FFD-8FB7-33AA8FE7DAC0}" type="datetimeFigureOut">
              <a:rPr lang="lt-LT" smtClean="0"/>
              <a:pPr/>
              <a:t>2015.03.18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152348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AFC85429-9554-4FFD-8FB7-33AA8FE7DAC0}" type="datetimeFigureOut">
              <a:rPr lang="lt-LT" smtClean="0"/>
              <a:pPr/>
              <a:t>2015.03.18</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407667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AFC85429-9554-4FFD-8FB7-33AA8FE7DAC0}" type="datetimeFigureOut">
              <a:rPr lang="lt-LT" smtClean="0"/>
              <a:pPr/>
              <a:t>2015.03.18</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283837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AFC85429-9554-4FFD-8FB7-33AA8FE7DAC0}" type="datetimeFigureOut">
              <a:rPr lang="lt-LT" smtClean="0"/>
              <a:pPr/>
              <a:t>2015.03.18</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406342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AFC85429-9554-4FFD-8FB7-33AA8FE7DAC0}" type="datetimeFigureOut">
              <a:rPr lang="lt-LT" smtClean="0"/>
              <a:pPr/>
              <a:t>2015.03.18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71679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AFC85429-9554-4FFD-8FB7-33AA8FE7DAC0}" type="datetimeFigureOut">
              <a:rPr lang="lt-LT" smtClean="0"/>
              <a:pPr/>
              <a:t>2015.03.18</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327129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85429-9554-4FFD-8FB7-33AA8FE7DAC0}" type="datetimeFigureOut">
              <a:rPr lang="lt-LT" smtClean="0"/>
              <a:pPr/>
              <a:t>2015.03.18</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478AB-6693-400B-9902-3F7BCEF4B743}" type="slidenum">
              <a:rPr lang="lt-LT" smtClean="0"/>
              <a:pPr/>
              <a:t>‹#›</a:t>
            </a:fld>
            <a:endParaRPr lang="lt-LT"/>
          </a:p>
        </p:txBody>
      </p:sp>
    </p:spTree>
    <p:extLst>
      <p:ext uri="{BB962C8B-B14F-4D97-AF65-F5344CB8AC3E}">
        <p14:creationId xmlns:p14="http://schemas.microsoft.com/office/powerpoint/2010/main" xmlns="" val="22968099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lt/" TargetMode="External"/><Relationship Id="rId2" Type="http://schemas.openxmlformats.org/officeDocument/2006/relationships/hyperlink" Target="http://lt.wikipedia.org/"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683568" y="1124744"/>
            <a:ext cx="7772400" cy="1470025"/>
          </a:xfrm>
        </p:spPr>
        <p:txBody>
          <a:bodyPr>
            <a:normAutofit/>
          </a:bodyPr>
          <a:lstStyle/>
          <a:p>
            <a:r>
              <a:rPr lang="lt-LT" b="1" dirty="0" smtClean="0"/>
              <a:t>Skyriai „Lęšiai ir optiniai prietaisai“ apibendrinimas</a:t>
            </a:r>
            <a:endParaRPr lang="lt-LT" b="1" dirty="0"/>
          </a:p>
        </p:txBody>
      </p:sp>
      <p:sp>
        <p:nvSpPr>
          <p:cNvPr id="3" name="Antrinis pavadinimas 2"/>
          <p:cNvSpPr>
            <a:spLocks noGrp="1"/>
          </p:cNvSpPr>
          <p:nvPr>
            <p:ph type="subTitle" idx="1"/>
          </p:nvPr>
        </p:nvSpPr>
        <p:spPr>
          <a:xfrm>
            <a:off x="1505823" y="2708920"/>
            <a:ext cx="6400800" cy="3312368"/>
          </a:xfrm>
        </p:spPr>
        <p:txBody>
          <a:bodyPr/>
          <a:lstStyle/>
          <a:p>
            <a:r>
              <a:rPr lang="lt-LT" dirty="0" smtClean="0">
                <a:solidFill>
                  <a:schemeClr val="tx1"/>
                </a:solidFill>
              </a:rPr>
              <a:t>Anykščių rajono Kavarsko pagrindinė mokykla- </a:t>
            </a:r>
            <a:r>
              <a:rPr lang="lt-LT" dirty="0" err="1" smtClean="0">
                <a:solidFill>
                  <a:schemeClr val="tx1"/>
                </a:solidFill>
              </a:rPr>
              <a:t>daugiafunkcis</a:t>
            </a:r>
            <a:r>
              <a:rPr lang="lt-LT" dirty="0" smtClean="0">
                <a:solidFill>
                  <a:schemeClr val="tx1"/>
                </a:solidFill>
              </a:rPr>
              <a:t> centras</a:t>
            </a:r>
          </a:p>
          <a:p>
            <a:r>
              <a:rPr lang="lt-LT" dirty="0" smtClean="0">
                <a:solidFill>
                  <a:schemeClr val="tx1"/>
                </a:solidFill>
              </a:rPr>
              <a:t>Parengė : Eglė </a:t>
            </a:r>
            <a:r>
              <a:rPr lang="lt-LT" dirty="0" err="1" smtClean="0">
                <a:solidFill>
                  <a:schemeClr val="tx1"/>
                </a:solidFill>
              </a:rPr>
              <a:t>Leonovaitė</a:t>
            </a:r>
            <a:endParaRPr lang="lt-LT" dirty="0" smtClean="0">
              <a:solidFill>
                <a:schemeClr val="tx1"/>
              </a:solidFill>
            </a:endParaRPr>
          </a:p>
          <a:p>
            <a:r>
              <a:rPr lang="lt-LT" dirty="0" smtClean="0">
                <a:solidFill>
                  <a:schemeClr val="tx1"/>
                </a:solidFill>
              </a:rPr>
              <a:t>Fizikos mokytoja Birutė </a:t>
            </a:r>
            <a:r>
              <a:rPr lang="lt-LT" dirty="0" err="1" smtClean="0">
                <a:solidFill>
                  <a:schemeClr val="tx1"/>
                </a:solidFill>
              </a:rPr>
              <a:t>Bukauskienė</a:t>
            </a:r>
            <a:endParaRPr lang="lt-LT" dirty="0">
              <a:solidFill>
                <a:schemeClr val="tx1"/>
              </a:solidFill>
            </a:endParaRPr>
          </a:p>
        </p:txBody>
      </p:sp>
      <p:sp>
        <p:nvSpPr>
          <p:cNvPr id="4" name="TextBox 3"/>
          <p:cNvSpPr txBox="1"/>
          <p:nvPr/>
        </p:nvSpPr>
        <p:spPr>
          <a:xfrm>
            <a:off x="4310179" y="6219202"/>
            <a:ext cx="792088" cy="400110"/>
          </a:xfrm>
          <a:prstGeom prst="rect">
            <a:avLst/>
          </a:prstGeom>
          <a:noFill/>
        </p:spPr>
        <p:txBody>
          <a:bodyPr wrap="square" rtlCol="0">
            <a:spAutoFit/>
          </a:bodyPr>
          <a:lstStyle/>
          <a:p>
            <a:r>
              <a:rPr lang="lt-LT" sz="2000" dirty="0" smtClean="0"/>
              <a:t>2015</a:t>
            </a:r>
            <a:endParaRPr lang="lt-LT" sz="2000" dirty="0"/>
          </a:p>
        </p:txBody>
      </p:sp>
    </p:spTree>
    <p:extLst>
      <p:ext uri="{BB962C8B-B14F-4D97-AF65-F5344CB8AC3E}">
        <p14:creationId xmlns:p14="http://schemas.microsoft.com/office/powerpoint/2010/main" xmlns="" val="41455286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3717032"/>
            <a:ext cx="8784976" cy="2893100"/>
          </a:xfrm>
          <a:prstGeom prst="rect">
            <a:avLst/>
          </a:prstGeom>
          <a:noFill/>
        </p:spPr>
        <p:txBody>
          <a:bodyPr wrap="square" rtlCol="0">
            <a:spAutoFit/>
          </a:bodyPr>
          <a:lstStyle/>
          <a:p>
            <a:endParaRPr lang="lt-LT" sz="2000" dirty="0"/>
          </a:p>
          <a:p>
            <a:r>
              <a:rPr lang="lt-LT" sz="2400" dirty="0"/>
              <a:t>Stumdydami lęšį artyn arba tolyn nuo daikto, ekrane matysime ryškų žvakės vaizdą. Jis bus apverstas, vienodo su daiktu dydžio ir nutolęs nuo lęšio atstumu f=2F</a:t>
            </a:r>
          </a:p>
          <a:p>
            <a:r>
              <a:rPr lang="lt-LT" sz="2400" dirty="0" smtClean="0"/>
              <a:t>F=5cm= 0,05m</a:t>
            </a:r>
            <a:endParaRPr lang="lt-LT" sz="2400" dirty="0"/>
          </a:p>
          <a:p>
            <a:r>
              <a:rPr lang="lt-LT" sz="2400" dirty="0" smtClean="0"/>
              <a:t>d=10cm= 0,10m</a:t>
            </a:r>
            <a:endParaRPr lang="lt-LT" sz="2400" dirty="0"/>
          </a:p>
          <a:p>
            <a:r>
              <a:rPr lang="lt-LT" sz="2400" dirty="0" smtClean="0"/>
              <a:t>f=10cm= 0,10m</a:t>
            </a:r>
            <a:endParaRPr lang="lt-LT" sz="2400" dirty="0"/>
          </a:p>
          <a:p>
            <a:endParaRPr lang="lt-LT" dirty="0"/>
          </a:p>
        </p:txBody>
      </p:sp>
      <p:sp>
        <p:nvSpPr>
          <p:cNvPr id="8" name="TextBox 7"/>
          <p:cNvSpPr txBox="1"/>
          <p:nvPr/>
        </p:nvSpPr>
        <p:spPr>
          <a:xfrm>
            <a:off x="6839744" y="534532"/>
            <a:ext cx="2124744" cy="1877437"/>
          </a:xfrm>
          <a:prstGeom prst="rect">
            <a:avLst/>
          </a:prstGeom>
          <a:noFill/>
        </p:spPr>
        <p:txBody>
          <a:bodyPr wrap="square" rtlCol="0">
            <a:spAutoFit/>
          </a:bodyPr>
          <a:lstStyle/>
          <a:p>
            <a:r>
              <a:rPr lang="lt-LT" sz="2400" dirty="0"/>
              <a:t>Ž</a:t>
            </a:r>
            <a:r>
              <a:rPr lang="lt-LT" sz="2400" dirty="0" smtClean="0"/>
              <a:t>vakė </a:t>
            </a:r>
            <a:r>
              <a:rPr lang="lt-LT" sz="2400" dirty="0"/>
              <a:t>pastatyta d=2F</a:t>
            </a:r>
          </a:p>
          <a:p>
            <a:r>
              <a:rPr lang="lt-LT" sz="2400" dirty="0"/>
              <a:t>atstumu nuo lęšio.</a:t>
            </a:r>
          </a:p>
          <a:p>
            <a:endParaRPr lang="lt-LT" sz="2000" dirty="0"/>
          </a:p>
        </p:txBody>
      </p:sp>
      <p:sp>
        <p:nvSpPr>
          <p:cNvPr id="9" name="TextBox 8"/>
          <p:cNvSpPr txBox="1"/>
          <p:nvPr/>
        </p:nvSpPr>
        <p:spPr>
          <a:xfrm>
            <a:off x="179512" y="272923"/>
            <a:ext cx="648072" cy="523220"/>
          </a:xfrm>
          <a:prstGeom prst="rect">
            <a:avLst/>
          </a:prstGeom>
          <a:noFill/>
        </p:spPr>
        <p:txBody>
          <a:bodyPr wrap="square" rtlCol="0">
            <a:spAutoFit/>
          </a:bodyPr>
          <a:lstStyle/>
          <a:p>
            <a:r>
              <a:rPr lang="lt-LT" sz="2800" dirty="0" smtClean="0"/>
              <a:t>a</a:t>
            </a:r>
            <a:r>
              <a:rPr lang="lt-LT" sz="2400" dirty="0"/>
              <a:t>)</a:t>
            </a:r>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83567" y="415896"/>
            <a:ext cx="5876747" cy="3301135"/>
          </a:xfrm>
        </p:spPr>
      </p:pic>
    </p:spTree>
    <p:extLst>
      <p:ext uri="{BB962C8B-B14F-4D97-AF65-F5344CB8AC3E}">
        <p14:creationId xmlns:p14="http://schemas.microsoft.com/office/powerpoint/2010/main" xmlns="" val="38503002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8518" y="836712"/>
            <a:ext cx="9001000" cy="5016758"/>
          </a:xfrm>
          <a:prstGeom prst="rect">
            <a:avLst/>
          </a:prstGeom>
          <a:noFill/>
        </p:spPr>
        <p:txBody>
          <a:bodyPr wrap="square" rtlCol="0">
            <a:spAutoFit/>
          </a:bodyPr>
          <a:lstStyle/>
          <a:p>
            <a:r>
              <a:rPr lang="lt-LT" sz="2000" dirty="0" smtClean="0"/>
              <a:t> </a:t>
            </a:r>
          </a:p>
          <a:p>
            <a:endParaRPr lang="lt-LT" sz="2000" dirty="0"/>
          </a:p>
          <a:p>
            <a:endParaRPr lang="lt-LT" sz="2000" dirty="0" smtClean="0"/>
          </a:p>
          <a:p>
            <a:endParaRPr lang="lt-LT" sz="2000" dirty="0" smtClean="0"/>
          </a:p>
          <a:p>
            <a:endParaRPr lang="lt-LT" sz="2000" dirty="0" smtClean="0"/>
          </a:p>
          <a:p>
            <a:endParaRPr lang="lt-LT" sz="2000" dirty="0"/>
          </a:p>
          <a:p>
            <a:endParaRPr lang="lt-LT" sz="2000" dirty="0" smtClean="0"/>
          </a:p>
          <a:p>
            <a:endParaRPr lang="lt-LT" sz="2000" dirty="0"/>
          </a:p>
          <a:p>
            <a:endParaRPr lang="lt-LT" sz="2000" dirty="0"/>
          </a:p>
          <a:p>
            <a:endParaRPr lang="lt-LT" sz="2000" dirty="0"/>
          </a:p>
          <a:p>
            <a:r>
              <a:rPr lang="lt-LT" sz="2400" dirty="0" smtClean="0"/>
              <a:t>F=5cm</a:t>
            </a:r>
          </a:p>
          <a:p>
            <a:r>
              <a:rPr lang="lt-LT" sz="2400" dirty="0" smtClean="0"/>
              <a:t>d=12cm</a:t>
            </a:r>
          </a:p>
          <a:p>
            <a:r>
              <a:rPr lang="lt-LT" sz="2400" dirty="0" smtClean="0"/>
              <a:t>f=8cm</a:t>
            </a:r>
          </a:p>
          <a:p>
            <a:r>
              <a:rPr lang="lt-LT" sz="2400" dirty="0" smtClean="0"/>
              <a:t>Vaizdas būna sumažintas, apverstas, be to jį galima stebėti ne tik ekrane, bet ir erdvėje, netoli lęšio.</a:t>
            </a:r>
            <a:endParaRPr lang="lt-LT" sz="2400" dirty="0"/>
          </a:p>
        </p:txBody>
      </p:sp>
      <p:sp>
        <p:nvSpPr>
          <p:cNvPr id="6" name="TextBox 5"/>
          <p:cNvSpPr txBox="1"/>
          <p:nvPr/>
        </p:nvSpPr>
        <p:spPr>
          <a:xfrm>
            <a:off x="6764093" y="263855"/>
            <a:ext cx="2190577" cy="3046988"/>
          </a:xfrm>
          <a:prstGeom prst="rect">
            <a:avLst/>
          </a:prstGeom>
          <a:noFill/>
        </p:spPr>
        <p:txBody>
          <a:bodyPr wrap="square" rtlCol="0">
            <a:spAutoFit/>
          </a:bodyPr>
          <a:lstStyle/>
          <a:p>
            <a:r>
              <a:rPr lang="lt-LT" sz="2400" dirty="0" smtClean="0"/>
              <a:t>Kai žvakė yra d&gt;2F nuotolyje nuo lęšio, jos vaizdas būna tarp židinio ir dvigubo židinio nuotolio nuo lęšio: F&lt;f&lt;2F</a:t>
            </a:r>
            <a:endParaRPr lang="lt-LT" sz="2400" dirty="0"/>
          </a:p>
        </p:txBody>
      </p:sp>
      <p:sp>
        <p:nvSpPr>
          <p:cNvPr id="7" name="TextBox 6"/>
          <p:cNvSpPr txBox="1"/>
          <p:nvPr/>
        </p:nvSpPr>
        <p:spPr>
          <a:xfrm>
            <a:off x="194420" y="116632"/>
            <a:ext cx="539552" cy="461665"/>
          </a:xfrm>
          <a:prstGeom prst="rect">
            <a:avLst/>
          </a:prstGeom>
          <a:noFill/>
        </p:spPr>
        <p:txBody>
          <a:bodyPr wrap="square" rtlCol="0">
            <a:spAutoFit/>
          </a:bodyPr>
          <a:lstStyle/>
          <a:p>
            <a:r>
              <a:rPr lang="lt-LT" sz="2400" dirty="0" smtClean="0"/>
              <a:t>b)</a:t>
            </a:r>
            <a:endParaRPr lang="lt-LT" sz="2400" dirty="0"/>
          </a:p>
        </p:txBody>
      </p:sp>
      <p:pic>
        <p:nvPicPr>
          <p:cNvPr id="8" name="Paveikslėlis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7947" y="347464"/>
            <a:ext cx="5948487" cy="3341434"/>
          </a:xfrm>
          <a:prstGeom prst="rect">
            <a:avLst/>
          </a:prstGeom>
        </p:spPr>
      </p:pic>
    </p:spTree>
    <p:extLst>
      <p:ext uri="{BB962C8B-B14F-4D97-AF65-F5344CB8AC3E}">
        <p14:creationId xmlns:p14="http://schemas.microsoft.com/office/powerpoint/2010/main" xmlns="" val="1500240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1754" y="1196752"/>
            <a:ext cx="7704856" cy="4462760"/>
          </a:xfrm>
          <a:prstGeom prst="rect">
            <a:avLst/>
          </a:prstGeom>
          <a:noFill/>
        </p:spPr>
        <p:txBody>
          <a:bodyPr wrap="square" rtlCol="0">
            <a:spAutoFit/>
          </a:bodyPr>
          <a:lstStyle/>
          <a:p>
            <a:endParaRPr lang="lt-LT" sz="2000" dirty="0" smtClean="0"/>
          </a:p>
          <a:p>
            <a:endParaRPr lang="lt-LT" sz="2000" dirty="0"/>
          </a:p>
          <a:p>
            <a:endParaRPr lang="lt-LT" sz="2000" dirty="0" smtClean="0"/>
          </a:p>
          <a:p>
            <a:endParaRPr lang="lt-LT" sz="2000" dirty="0"/>
          </a:p>
          <a:p>
            <a:endParaRPr lang="lt-LT" sz="2000" dirty="0" smtClean="0"/>
          </a:p>
          <a:p>
            <a:endParaRPr lang="lt-LT" sz="2000" dirty="0" smtClean="0"/>
          </a:p>
          <a:p>
            <a:endParaRPr lang="lt-LT" sz="2000" dirty="0"/>
          </a:p>
          <a:p>
            <a:endParaRPr lang="lt-LT" sz="2000" dirty="0"/>
          </a:p>
          <a:p>
            <a:r>
              <a:rPr lang="lt-LT" sz="2400" dirty="0" smtClean="0"/>
              <a:t>F=5cm=0,05m</a:t>
            </a:r>
          </a:p>
          <a:p>
            <a:r>
              <a:rPr lang="lt-LT" sz="2400" dirty="0" smtClean="0"/>
              <a:t>d=8cm=0,08m</a:t>
            </a:r>
          </a:p>
          <a:p>
            <a:r>
              <a:rPr lang="lt-LT" sz="2400" dirty="0" smtClean="0"/>
              <a:t>f=14cm=0,14m</a:t>
            </a:r>
          </a:p>
          <a:p>
            <a:r>
              <a:rPr lang="lt-LT" sz="2400" dirty="0" smtClean="0"/>
              <a:t>Kai lęšį pastumsime taip, kad žvakė atsidurtų nuotolyje F&lt;d&lt;2F, tai jos vaizdas ekrane bus padidintas ir apverstas.</a:t>
            </a:r>
          </a:p>
        </p:txBody>
      </p:sp>
      <p:sp>
        <p:nvSpPr>
          <p:cNvPr id="4" name="TextBox 3"/>
          <p:cNvSpPr txBox="1"/>
          <p:nvPr/>
        </p:nvSpPr>
        <p:spPr>
          <a:xfrm>
            <a:off x="251520" y="234405"/>
            <a:ext cx="648072" cy="461665"/>
          </a:xfrm>
          <a:prstGeom prst="rect">
            <a:avLst/>
          </a:prstGeom>
          <a:noFill/>
        </p:spPr>
        <p:txBody>
          <a:bodyPr wrap="square" rtlCol="0">
            <a:spAutoFit/>
          </a:bodyPr>
          <a:lstStyle/>
          <a:p>
            <a:r>
              <a:rPr lang="lt-LT" sz="2400" dirty="0" smtClean="0"/>
              <a:t>c)</a:t>
            </a:r>
            <a:endParaRPr lang="lt-LT" sz="2400" dirty="0"/>
          </a:p>
        </p:txBody>
      </p:sp>
      <p:pic>
        <p:nvPicPr>
          <p:cNvPr id="7" name="Turinio vietos rezervavimo ženklas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83568" y="234404"/>
            <a:ext cx="5760640" cy="3235915"/>
          </a:xfrm>
        </p:spPr>
      </p:pic>
    </p:spTree>
    <p:extLst>
      <p:ext uri="{BB962C8B-B14F-4D97-AF65-F5344CB8AC3E}">
        <p14:creationId xmlns:p14="http://schemas.microsoft.com/office/powerpoint/2010/main" xmlns="" val="35478081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5060" y="3429000"/>
            <a:ext cx="3744416" cy="1200329"/>
          </a:xfrm>
          <a:prstGeom prst="rect">
            <a:avLst/>
          </a:prstGeom>
          <a:noFill/>
        </p:spPr>
        <p:txBody>
          <a:bodyPr wrap="square" rtlCol="0">
            <a:spAutoFit/>
          </a:bodyPr>
          <a:lstStyle/>
          <a:p>
            <a:r>
              <a:rPr lang="lt-LT" sz="2400" dirty="0" smtClean="0"/>
              <a:t>F=5cm=0,05m</a:t>
            </a:r>
          </a:p>
          <a:p>
            <a:r>
              <a:rPr lang="lt-LT" sz="2400" dirty="0" smtClean="0"/>
              <a:t>d=15cm=0,15m</a:t>
            </a:r>
          </a:p>
          <a:p>
            <a:r>
              <a:rPr lang="lt-LT" sz="2400" dirty="0" smtClean="0"/>
              <a:t>f=3cm=0,03m</a:t>
            </a:r>
            <a:endParaRPr lang="lt-LT" sz="2400" dirty="0"/>
          </a:p>
        </p:txBody>
      </p:sp>
      <p:sp>
        <p:nvSpPr>
          <p:cNvPr id="8" name="TextBox 7"/>
          <p:cNvSpPr txBox="1"/>
          <p:nvPr/>
        </p:nvSpPr>
        <p:spPr>
          <a:xfrm>
            <a:off x="337865" y="4629329"/>
            <a:ext cx="7560840" cy="1200329"/>
          </a:xfrm>
          <a:prstGeom prst="rect">
            <a:avLst/>
          </a:prstGeom>
          <a:noFill/>
        </p:spPr>
        <p:txBody>
          <a:bodyPr wrap="square" rtlCol="0">
            <a:spAutoFit/>
          </a:bodyPr>
          <a:lstStyle/>
          <a:p>
            <a:r>
              <a:rPr lang="lt-LT" sz="2400" dirty="0" smtClean="0"/>
              <a:t>Šiuo atveju lęšis sklaidomasis. Žvakės atvaizdas menamas, sumažintas ir neapverstas. Jis visada susidaro tarp pagrindinio židinio ir lęšio toje pačioje pusėje, kaip ir žvakė.</a:t>
            </a:r>
            <a:endParaRPr lang="lt-LT" sz="2400" dirty="0"/>
          </a:p>
        </p:txBody>
      </p:sp>
      <p:sp>
        <p:nvSpPr>
          <p:cNvPr id="9" name="TextBox 8"/>
          <p:cNvSpPr txBox="1"/>
          <p:nvPr/>
        </p:nvSpPr>
        <p:spPr>
          <a:xfrm>
            <a:off x="179512" y="273695"/>
            <a:ext cx="792088" cy="461665"/>
          </a:xfrm>
          <a:prstGeom prst="rect">
            <a:avLst/>
          </a:prstGeom>
          <a:noFill/>
        </p:spPr>
        <p:txBody>
          <a:bodyPr wrap="square" rtlCol="0">
            <a:spAutoFit/>
          </a:bodyPr>
          <a:lstStyle/>
          <a:p>
            <a:r>
              <a:rPr lang="lt-LT" sz="2400" dirty="0" smtClean="0"/>
              <a:t>d)</a:t>
            </a:r>
            <a:endParaRPr lang="lt-LT" sz="2400" dirty="0"/>
          </a:p>
        </p:txBody>
      </p:sp>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75556" y="273694"/>
            <a:ext cx="5652628" cy="3175241"/>
          </a:xfrm>
        </p:spPr>
      </p:pic>
    </p:spTree>
    <p:extLst>
      <p:ext uri="{BB962C8B-B14F-4D97-AF65-F5344CB8AC3E}">
        <p14:creationId xmlns:p14="http://schemas.microsoft.com/office/powerpoint/2010/main" xmlns="" val="40347496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7931224" cy="634082"/>
          </a:xfrm>
        </p:spPr>
        <p:txBody>
          <a:bodyPr>
            <a:normAutofit/>
          </a:bodyPr>
          <a:lstStyle/>
          <a:p>
            <a:r>
              <a:rPr lang="lt-LT" sz="2800" b="1" dirty="0" smtClean="0"/>
              <a:t>Lęšiais gaunamų atvaizdų braižymas</a:t>
            </a:r>
            <a:endParaRPr lang="lt-LT" sz="2800" b="1" dirty="0"/>
          </a:p>
        </p:txBody>
      </p:sp>
      <p:sp>
        <p:nvSpPr>
          <p:cNvPr id="5" name="TextBox 4"/>
          <p:cNvSpPr txBox="1"/>
          <p:nvPr/>
        </p:nvSpPr>
        <p:spPr>
          <a:xfrm>
            <a:off x="251520" y="1052736"/>
            <a:ext cx="8280920" cy="3046988"/>
          </a:xfrm>
          <a:prstGeom prst="rect">
            <a:avLst/>
          </a:prstGeom>
          <a:noFill/>
        </p:spPr>
        <p:txBody>
          <a:bodyPr wrap="square" rtlCol="0">
            <a:spAutoFit/>
          </a:bodyPr>
          <a:lstStyle/>
          <a:p>
            <a:r>
              <a:rPr lang="lt-LT" sz="2400" b="1" u="sng" dirty="0" smtClean="0"/>
              <a:t>Įdomu!</a:t>
            </a:r>
          </a:p>
          <a:p>
            <a:r>
              <a:rPr lang="lt-LT" sz="2400" dirty="0" smtClean="0"/>
              <a:t>        Ar </a:t>
            </a:r>
            <a:r>
              <a:rPr lang="lt-LT" sz="2400" dirty="0" smtClean="0"/>
              <a:t>tikrai </a:t>
            </a:r>
            <a:r>
              <a:rPr lang="lt-LT" sz="2400" dirty="0" smtClean="0"/>
              <a:t>norint rasti daikto taško atvaizdą, pakanka nubraižyti du iš šių trijų spindulių:</a:t>
            </a:r>
          </a:p>
          <a:p>
            <a:r>
              <a:rPr lang="lt-LT" sz="2400" dirty="0"/>
              <a:t> </a:t>
            </a:r>
            <a:r>
              <a:rPr lang="lt-LT" sz="2400" dirty="0" smtClean="0"/>
              <a:t>       1. spindulį, sutampantį su pagrindine optine ašimi.</a:t>
            </a:r>
          </a:p>
          <a:p>
            <a:r>
              <a:rPr lang="lt-LT" sz="2400" dirty="0"/>
              <a:t> </a:t>
            </a:r>
            <a:r>
              <a:rPr lang="lt-LT" sz="2400" dirty="0" smtClean="0"/>
              <a:t>       2. spindulį, lygiagretų su pagrindine optine ašimi (lūžęs jis eina per lęšio pagrindinį židinį</a:t>
            </a:r>
            <a:r>
              <a:rPr lang="lt-LT" sz="2400" dirty="0" smtClean="0"/>
              <a:t>).</a:t>
            </a:r>
            <a:endParaRPr lang="lt-LT" sz="2400" dirty="0" smtClean="0"/>
          </a:p>
          <a:p>
            <a:r>
              <a:rPr lang="lt-LT" sz="2400" dirty="0"/>
              <a:t> </a:t>
            </a:r>
            <a:r>
              <a:rPr lang="lt-LT" sz="2400" dirty="0" smtClean="0"/>
              <a:t>       3. spindulį, einantį per lęšio pagrindinį židinį (lūžęs jis eina lygiagrečiai su pagrindine optine ašimi</a:t>
            </a:r>
            <a:r>
              <a:rPr lang="lt-LT" sz="2400" dirty="0" smtClean="0"/>
              <a:t>).</a:t>
            </a:r>
            <a:endParaRPr lang="lt-LT" sz="2400" dirty="0"/>
          </a:p>
        </p:txBody>
      </p:sp>
      <p:sp>
        <p:nvSpPr>
          <p:cNvPr id="6" name="TextBox 5"/>
          <p:cNvSpPr txBox="1"/>
          <p:nvPr/>
        </p:nvSpPr>
        <p:spPr>
          <a:xfrm>
            <a:off x="755576" y="4099724"/>
            <a:ext cx="7056784" cy="461665"/>
          </a:xfrm>
          <a:prstGeom prst="rect">
            <a:avLst/>
          </a:prstGeom>
          <a:noFill/>
        </p:spPr>
        <p:txBody>
          <a:bodyPr wrap="square" rtlCol="0">
            <a:spAutoFit/>
          </a:bodyPr>
          <a:lstStyle/>
          <a:p>
            <a:r>
              <a:rPr lang="lt-LT" sz="2400" dirty="0" smtClean="0"/>
              <a:t>Sutartinis lęšio žymėjimas</a:t>
            </a:r>
            <a:endParaRPr lang="lt-LT" sz="2400" dirty="0"/>
          </a:p>
        </p:txBody>
      </p:sp>
      <p:cxnSp>
        <p:nvCxnSpPr>
          <p:cNvPr id="12" name="Tiesioji rodyklės jungtis 11"/>
          <p:cNvCxnSpPr/>
          <p:nvPr/>
        </p:nvCxnSpPr>
        <p:spPr>
          <a:xfrm>
            <a:off x="1547664" y="4561389"/>
            <a:ext cx="0" cy="108012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1625" y="5805264"/>
            <a:ext cx="2592288" cy="830997"/>
          </a:xfrm>
          <a:prstGeom prst="rect">
            <a:avLst/>
          </a:prstGeom>
          <a:noFill/>
        </p:spPr>
        <p:txBody>
          <a:bodyPr wrap="square" rtlCol="0">
            <a:spAutoFit/>
          </a:bodyPr>
          <a:lstStyle/>
          <a:p>
            <a:r>
              <a:rPr lang="lt-LT" sz="2400" dirty="0" smtClean="0"/>
              <a:t>glaudžiamasis </a:t>
            </a:r>
          </a:p>
          <a:p>
            <a:r>
              <a:rPr lang="lt-LT" sz="2400" dirty="0" smtClean="0"/>
              <a:t>lęšis</a:t>
            </a:r>
            <a:endParaRPr lang="lt-LT" sz="2400" dirty="0"/>
          </a:p>
        </p:txBody>
      </p:sp>
      <p:cxnSp>
        <p:nvCxnSpPr>
          <p:cNvPr id="7" name="Tiesioji jungtis 6"/>
          <p:cNvCxnSpPr/>
          <p:nvPr/>
        </p:nvCxnSpPr>
        <p:spPr>
          <a:xfrm>
            <a:off x="4860032" y="4561389"/>
            <a:ext cx="0" cy="1080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Tiesioji jungtis 8"/>
          <p:cNvCxnSpPr/>
          <p:nvPr/>
        </p:nvCxnSpPr>
        <p:spPr>
          <a:xfrm flipH="1" flipV="1">
            <a:off x="4716016" y="4437112"/>
            <a:ext cx="144016" cy="1242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Tiesioji jungtis 10"/>
          <p:cNvCxnSpPr/>
          <p:nvPr/>
        </p:nvCxnSpPr>
        <p:spPr>
          <a:xfrm flipV="1">
            <a:off x="4860032" y="4437112"/>
            <a:ext cx="144016" cy="1242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Tiesioji jungtis 15"/>
          <p:cNvCxnSpPr/>
          <p:nvPr/>
        </p:nvCxnSpPr>
        <p:spPr>
          <a:xfrm flipH="1">
            <a:off x="4716016" y="5641509"/>
            <a:ext cx="144016" cy="163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Tiesioji jungtis 17"/>
          <p:cNvCxnSpPr/>
          <p:nvPr/>
        </p:nvCxnSpPr>
        <p:spPr>
          <a:xfrm>
            <a:off x="4860032" y="5641509"/>
            <a:ext cx="144016" cy="163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67944" y="5805264"/>
            <a:ext cx="2808312" cy="830997"/>
          </a:xfrm>
          <a:prstGeom prst="rect">
            <a:avLst/>
          </a:prstGeom>
          <a:noFill/>
        </p:spPr>
        <p:txBody>
          <a:bodyPr wrap="square" rtlCol="0">
            <a:spAutoFit/>
          </a:bodyPr>
          <a:lstStyle/>
          <a:p>
            <a:r>
              <a:rPr lang="lt-LT" sz="2400" dirty="0" smtClean="0"/>
              <a:t>sklaidomasis</a:t>
            </a:r>
          </a:p>
          <a:p>
            <a:r>
              <a:rPr lang="lt-LT" sz="2400" dirty="0" smtClean="0"/>
              <a:t> lęšis</a:t>
            </a:r>
            <a:endParaRPr lang="lt-LT" sz="2400" dirty="0"/>
          </a:p>
        </p:txBody>
      </p:sp>
    </p:spTree>
    <p:extLst>
      <p:ext uri="{BB962C8B-B14F-4D97-AF65-F5344CB8AC3E}">
        <p14:creationId xmlns:p14="http://schemas.microsoft.com/office/powerpoint/2010/main" xmlns="" val="3297655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rinio vietos rezervavimo ženklas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99592" y="253339"/>
            <a:ext cx="3888432" cy="2592288"/>
          </a:xfrm>
        </p:spPr>
      </p:pic>
      <p:sp>
        <p:nvSpPr>
          <p:cNvPr id="5" name="TextBox 4"/>
          <p:cNvSpPr txBox="1"/>
          <p:nvPr/>
        </p:nvSpPr>
        <p:spPr>
          <a:xfrm>
            <a:off x="179512" y="188640"/>
            <a:ext cx="1080120" cy="461665"/>
          </a:xfrm>
          <a:prstGeom prst="rect">
            <a:avLst/>
          </a:prstGeom>
          <a:noFill/>
        </p:spPr>
        <p:txBody>
          <a:bodyPr wrap="square" rtlCol="0">
            <a:spAutoFit/>
          </a:bodyPr>
          <a:lstStyle/>
          <a:p>
            <a:r>
              <a:rPr lang="lt-LT" sz="2400" dirty="0" smtClean="0"/>
              <a:t>a)</a:t>
            </a:r>
            <a:endParaRPr lang="lt-LT" sz="2400" dirty="0"/>
          </a:p>
        </p:txBody>
      </p:sp>
      <p:sp>
        <p:nvSpPr>
          <p:cNvPr id="6" name="TextBox 5"/>
          <p:cNvSpPr txBox="1"/>
          <p:nvPr/>
        </p:nvSpPr>
        <p:spPr>
          <a:xfrm>
            <a:off x="323528" y="2996952"/>
            <a:ext cx="8136904" cy="2308324"/>
          </a:xfrm>
          <a:prstGeom prst="rect">
            <a:avLst/>
          </a:prstGeom>
          <a:noFill/>
        </p:spPr>
        <p:txBody>
          <a:bodyPr wrap="square" rtlCol="0">
            <a:spAutoFit/>
          </a:bodyPr>
          <a:lstStyle/>
          <a:p>
            <a:r>
              <a:rPr lang="lt-LT" sz="2400" dirty="0" smtClean="0"/>
              <a:t>2F&lt;d&lt;∞</a:t>
            </a:r>
          </a:p>
          <a:p>
            <a:r>
              <a:rPr lang="lt-LT" sz="2400" dirty="0" smtClean="0"/>
              <a:t>F&lt;f&lt;2F</a:t>
            </a:r>
          </a:p>
          <a:p>
            <a:r>
              <a:rPr lang="lt-LT" sz="2400" dirty="0" smtClean="0"/>
              <a:t> Gautas atvaizdas:</a:t>
            </a:r>
          </a:p>
          <a:p>
            <a:r>
              <a:rPr lang="lt-LT" sz="2400" dirty="0" smtClean="0"/>
              <a:t>      tikras,</a:t>
            </a:r>
          </a:p>
          <a:p>
            <a:r>
              <a:rPr lang="lt-LT" sz="2400" dirty="0"/>
              <a:t> </a:t>
            </a:r>
            <a:r>
              <a:rPr lang="lt-LT" sz="2400" dirty="0" smtClean="0"/>
              <a:t>     sumažintas,</a:t>
            </a:r>
          </a:p>
          <a:p>
            <a:r>
              <a:rPr lang="lt-LT" sz="2400" dirty="0"/>
              <a:t> </a:t>
            </a:r>
            <a:r>
              <a:rPr lang="lt-LT" sz="2400" dirty="0" smtClean="0"/>
              <a:t>     apverstas.</a:t>
            </a:r>
            <a:endParaRPr lang="lt-LT" sz="2400" dirty="0"/>
          </a:p>
        </p:txBody>
      </p:sp>
    </p:spTree>
    <p:extLst>
      <p:ext uri="{BB962C8B-B14F-4D97-AF65-F5344CB8AC3E}">
        <p14:creationId xmlns:p14="http://schemas.microsoft.com/office/powerpoint/2010/main" xmlns="" val="41059110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rinio vietos rezervavimo ženklas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99593" y="260648"/>
            <a:ext cx="3888432" cy="2605789"/>
          </a:xfrm>
        </p:spPr>
      </p:pic>
      <p:sp>
        <p:nvSpPr>
          <p:cNvPr id="5" name="TextBox 4"/>
          <p:cNvSpPr txBox="1"/>
          <p:nvPr/>
        </p:nvSpPr>
        <p:spPr>
          <a:xfrm>
            <a:off x="179512" y="260648"/>
            <a:ext cx="864096" cy="461665"/>
          </a:xfrm>
          <a:prstGeom prst="rect">
            <a:avLst/>
          </a:prstGeom>
          <a:noFill/>
        </p:spPr>
        <p:txBody>
          <a:bodyPr wrap="square" rtlCol="0">
            <a:spAutoFit/>
          </a:bodyPr>
          <a:lstStyle/>
          <a:p>
            <a:r>
              <a:rPr lang="lt-LT" sz="2400" dirty="0" smtClean="0"/>
              <a:t>b)</a:t>
            </a:r>
            <a:endParaRPr lang="lt-LT" sz="2400" dirty="0"/>
          </a:p>
        </p:txBody>
      </p:sp>
      <p:sp>
        <p:nvSpPr>
          <p:cNvPr id="6" name="TextBox 5"/>
          <p:cNvSpPr txBox="1"/>
          <p:nvPr/>
        </p:nvSpPr>
        <p:spPr>
          <a:xfrm>
            <a:off x="187549" y="3068960"/>
            <a:ext cx="8280920" cy="2308324"/>
          </a:xfrm>
          <a:prstGeom prst="rect">
            <a:avLst/>
          </a:prstGeom>
          <a:noFill/>
        </p:spPr>
        <p:txBody>
          <a:bodyPr wrap="square" rtlCol="0">
            <a:spAutoFit/>
          </a:bodyPr>
          <a:lstStyle/>
          <a:p>
            <a:r>
              <a:rPr lang="lt-LT" sz="2400" dirty="0" smtClean="0"/>
              <a:t>D=2F</a:t>
            </a:r>
          </a:p>
          <a:p>
            <a:r>
              <a:rPr lang="lt-LT" sz="2400" dirty="0" smtClean="0"/>
              <a:t>F=2F</a:t>
            </a:r>
          </a:p>
          <a:p>
            <a:r>
              <a:rPr lang="lt-LT" sz="2400" dirty="0" smtClean="0"/>
              <a:t>Gautas atvaizdas:</a:t>
            </a:r>
          </a:p>
          <a:p>
            <a:r>
              <a:rPr lang="lt-LT" sz="2400" dirty="0"/>
              <a:t> </a:t>
            </a:r>
            <a:r>
              <a:rPr lang="lt-LT" sz="2400" dirty="0" smtClean="0"/>
              <a:t>       tikras,</a:t>
            </a:r>
          </a:p>
          <a:p>
            <a:r>
              <a:rPr lang="lt-LT" sz="2400" dirty="0"/>
              <a:t> </a:t>
            </a:r>
            <a:r>
              <a:rPr lang="lt-LT" sz="2400" dirty="0" smtClean="0"/>
              <a:t>       natūralaus dydžio,</a:t>
            </a:r>
          </a:p>
          <a:p>
            <a:r>
              <a:rPr lang="lt-LT" sz="2400" dirty="0"/>
              <a:t> </a:t>
            </a:r>
            <a:r>
              <a:rPr lang="lt-LT" sz="2400" dirty="0" smtClean="0"/>
              <a:t>       apverstas.</a:t>
            </a:r>
            <a:endParaRPr lang="lt-LT" sz="2400" dirty="0"/>
          </a:p>
        </p:txBody>
      </p:sp>
    </p:spTree>
    <p:extLst>
      <p:ext uri="{BB962C8B-B14F-4D97-AF65-F5344CB8AC3E}">
        <p14:creationId xmlns:p14="http://schemas.microsoft.com/office/powerpoint/2010/main" xmlns="" val="27180124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rinio vietos rezervavimo ženklas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07528" y="421753"/>
            <a:ext cx="3908488" cy="3042281"/>
          </a:xfrm>
        </p:spPr>
      </p:pic>
      <p:sp>
        <p:nvSpPr>
          <p:cNvPr id="5" name="TextBox 4"/>
          <p:cNvSpPr txBox="1"/>
          <p:nvPr/>
        </p:nvSpPr>
        <p:spPr>
          <a:xfrm>
            <a:off x="179512" y="260648"/>
            <a:ext cx="1224136" cy="461665"/>
          </a:xfrm>
          <a:prstGeom prst="rect">
            <a:avLst/>
          </a:prstGeom>
          <a:noFill/>
        </p:spPr>
        <p:txBody>
          <a:bodyPr wrap="square" rtlCol="0">
            <a:spAutoFit/>
          </a:bodyPr>
          <a:lstStyle/>
          <a:p>
            <a:r>
              <a:rPr lang="lt-LT" sz="2400" dirty="0" smtClean="0"/>
              <a:t>c)</a:t>
            </a:r>
            <a:endParaRPr lang="lt-LT" sz="2400" dirty="0"/>
          </a:p>
        </p:txBody>
      </p:sp>
      <p:sp>
        <p:nvSpPr>
          <p:cNvPr id="6" name="TextBox 5"/>
          <p:cNvSpPr txBox="1"/>
          <p:nvPr/>
        </p:nvSpPr>
        <p:spPr>
          <a:xfrm>
            <a:off x="179512" y="3618160"/>
            <a:ext cx="7920880" cy="2308324"/>
          </a:xfrm>
          <a:prstGeom prst="rect">
            <a:avLst/>
          </a:prstGeom>
          <a:noFill/>
        </p:spPr>
        <p:txBody>
          <a:bodyPr wrap="square" rtlCol="0">
            <a:spAutoFit/>
          </a:bodyPr>
          <a:lstStyle/>
          <a:p>
            <a:r>
              <a:rPr lang="lt-LT" sz="2400" dirty="0" smtClean="0"/>
              <a:t>F&lt;f&lt;2F</a:t>
            </a:r>
          </a:p>
          <a:p>
            <a:r>
              <a:rPr lang="lt-LT" sz="2400" dirty="0" smtClean="0"/>
              <a:t>2F&lt;f&lt;∞</a:t>
            </a:r>
          </a:p>
          <a:p>
            <a:r>
              <a:rPr lang="lt-LT" sz="2400" dirty="0" smtClean="0"/>
              <a:t>Gautas atvaizdas:</a:t>
            </a:r>
          </a:p>
          <a:p>
            <a:r>
              <a:rPr lang="lt-LT" sz="2400" dirty="0"/>
              <a:t> </a:t>
            </a:r>
            <a:r>
              <a:rPr lang="lt-LT" sz="2400" dirty="0" smtClean="0"/>
              <a:t>       tikras,</a:t>
            </a:r>
          </a:p>
          <a:p>
            <a:r>
              <a:rPr lang="lt-LT" sz="2400" dirty="0"/>
              <a:t> </a:t>
            </a:r>
            <a:r>
              <a:rPr lang="lt-LT" sz="2400" dirty="0" smtClean="0"/>
              <a:t>       padidintas,</a:t>
            </a:r>
          </a:p>
          <a:p>
            <a:r>
              <a:rPr lang="lt-LT" sz="2400" dirty="0"/>
              <a:t> </a:t>
            </a:r>
            <a:r>
              <a:rPr lang="lt-LT" sz="2400" dirty="0" smtClean="0"/>
              <a:t>       apverstas.</a:t>
            </a:r>
            <a:endParaRPr lang="lt-LT" sz="2400" dirty="0"/>
          </a:p>
        </p:txBody>
      </p:sp>
    </p:spTree>
    <p:extLst>
      <p:ext uri="{BB962C8B-B14F-4D97-AF65-F5344CB8AC3E}">
        <p14:creationId xmlns:p14="http://schemas.microsoft.com/office/powerpoint/2010/main" xmlns="" val="37692989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rinio vietos rezervavimo ženklas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721308" y="419472"/>
            <a:ext cx="3778684" cy="2834012"/>
          </a:xfrm>
        </p:spPr>
      </p:pic>
      <p:sp>
        <p:nvSpPr>
          <p:cNvPr id="5" name="TextBox 4"/>
          <p:cNvSpPr txBox="1"/>
          <p:nvPr/>
        </p:nvSpPr>
        <p:spPr>
          <a:xfrm>
            <a:off x="179512" y="188640"/>
            <a:ext cx="1080120" cy="461665"/>
          </a:xfrm>
          <a:prstGeom prst="rect">
            <a:avLst/>
          </a:prstGeom>
          <a:noFill/>
        </p:spPr>
        <p:txBody>
          <a:bodyPr wrap="square" rtlCol="0">
            <a:spAutoFit/>
          </a:bodyPr>
          <a:lstStyle/>
          <a:p>
            <a:r>
              <a:rPr lang="lt-LT" sz="2400" dirty="0" smtClean="0"/>
              <a:t>d)</a:t>
            </a:r>
            <a:endParaRPr lang="lt-LT" sz="2400" dirty="0"/>
          </a:p>
        </p:txBody>
      </p:sp>
      <p:sp>
        <p:nvSpPr>
          <p:cNvPr id="6" name="TextBox 5"/>
          <p:cNvSpPr txBox="1"/>
          <p:nvPr/>
        </p:nvSpPr>
        <p:spPr>
          <a:xfrm>
            <a:off x="156121" y="3429000"/>
            <a:ext cx="7488832" cy="2308324"/>
          </a:xfrm>
          <a:prstGeom prst="rect">
            <a:avLst/>
          </a:prstGeom>
          <a:noFill/>
        </p:spPr>
        <p:txBody>
          <a:bodyPr wrap="square" rtlCol="0">
            <a:spAutoFit/>
          </a:bodyPr>
          <a:lstStyle/>
          <a:p>
            <a:r>
              <a:rPr lang="lt-LT" sz="2400" dirty="0" smtClean="0"/>
              <a:t>0&lt;d&lt;∞</a:t>
            </a:r>
          </a:p>
          <a:p>
            <a:r>
              <a:rPr lang="lt-LT" sz="2400" dirty="0" smtClean="0"/>
              <a:t>0&lt;f&lt;F</a:t>
            </a:r>
          </a:p>
          <a:p>
            <a:r>
              <a:rPr lang="lt-LT" sz="2400" dirty="0" smtClean="0"/>
              <a:t>Gautas atvaizdas:</a:t>
            </a:r>
          </a:p>
          <a:p>
            <a:r>
              <a:rPr lang="lt-LT" sz="2400" dirty="0"/>
              <a:t> </a:t>
            </a:r>
            <a:r>
              <a:rPr lang="lt-LT" sz="2400" dirty="0" smtClean="0"/>
              <a:t>       menamas,</a:t>
            </a:r>
          </a:p>
          <a:p>
            <a:r>
              <a:rPr lang="lt-LT" sz="2400" dirty="0"/>
              <a:t> </a:t>
            </a:r>
            <a:r>
              <a:rPr lang="lt-LT" sz="2400" dirty="0" smtClean="0"/>
              <a:t>       sumažintas,</a:t>
            </a:r>
          </a:p>
          <a:p>
            <a:r>
              <a:rPr lang="lt-LT" sz="2400" dirty="0"/>
              <a:t> </a:t>
            </a:r>
            <a:r>
              <a:rPr lang="lt-LT" sz="2400" dirty="0" smtClean="0"/>
              <a:t>       neapverstas.</a:t>
            </a:r>
          </a:p>
        </p:txBody>
      </p:sp>
    </p:spTree>
    <p:extLst>
      <p:ext uri="{BB962C8B-B14F-4D97-AF65-F5344CB8AC3E}">
        <p14:creationId xmlns:p14="http://schemas.microsoft.com/office/powerpoint/2010/main" xmlns="" val="14901317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634082"/>
          </a:xfrm>
        </p:spPr>
        <p:txBody>
          <a:bodyPr>
            <a:normAutofit/>
          </a:bodyPr>
          <a:lstStyle/>
          <a:p>
            <a:pPr algn="l"/>
            <a:r>
              <a:rPr lang="lt-LT" sz="2800" b="1" dirty="0" smtClean="0"/>
              <a:t>Išvada:</a:t>
            </a:r>
            <a:endParaRPr lang="lt-LT" sz="2800" b="1" dirty="0"/>
          </a:p>
        </p:txBody>
      </p:sp>
      <p:pic>
        <p:nvPicPr>
          <p:cNvPr id="3" name="Turinio vietos rezervavimo ženklas 2"/>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763688" y="3068960"/>
            <a:ext cx="4038600" cy="2693628"/>
          </a:xfrm>
        </p:spPr>
      </p:pic>
      <p:sp>
        <p:nvSpPr>
          <p:cNvPr id="5" name="TextBox 4"/>
          <p:cNvSpPr txBox="1"/>
          <p:nvPr/>
        </p:nvSpPr>
        <p:spPr>
          <a:xfrm>
            <a:off x="395536" y="908720"/>
            <a:ext cx="8424936" cy="1938992"/>
          </a:xfrm>
          <a:prstGeom prst="rect">
            <a:avLst/>
          </a:prstGeom>
          <a:noFill/>
        </p:spPr>
        <p:txBody>
          <a:bodyPr wrap="square" rtlCol="0">
            <a:spAutoFit/>
          </a:bodyPr>
          <a:lstStyle/>
          <a:p>
            <a:r>
              <a:rPr lang="lt-LT" sz="2400" dirty="0" smtClean="0"/>
              <a:t>             Vadinasi, ieškodami taško atvaizdo, galime brėžti, bet kuriuos </a:t>
            </a:r>
            <a:r>
              <a:rPr lang="lt-LT" sz="2400" dirty="0" smtClean="0"/>
              <a:t>du </a:t>
            </a:r>
            <a:r>
              <a:rPr lang="lt-LT" sz="2400" dirty="0" smtClean="0"/>
              <a:t>iš trijų „patogių“ spindulių, kurių eiga pro lęšį žinoma:</a:t>
            </a:r>
          </a:p>
          <a:p>
            <a:r>
              <a:rPr lang="lt-LT" sz="2400" dirty="0"/>
              <a:t> </a:t>
            </a:r>
            <a:r>
              <a:rPr lang="lt-LT" sz="2400" dirty="0" smtClean="0"/>
              <a:t>             1) per lęšio optinį centrą sklindantį spindulį</a:t>
            </a:r>
          </a:p>
          <a:p>
            <a:r>
              <a:rPr lang="lt-LT" sz="2400" dirty="0"/>
              <a:t> </a:t>
            </a:r>
            <a:r>
              <a:rPr lang="lt-LT" sz="2400" dirty="0" smtClean="0"/>
              <a:t>             2) lygiagretų pagrindinei optinei ašiai</a:t>
            </a:r>
          </a:p>
          <a:p>
            <a:r>
              <a:rPr lang="lt-LT" sz="2400" dirty="0"/>
              <a:t> </a:t>
            </a:r>
            <a:r>
              <a:rPr lang="lt-LT" sz="2400" dirty="0" smtClean="0"/>
              <a:t>             3) per pagrindinį židinį einantį spindulį</a:t>
            </a:r>
            <a:endParaRPr lang="lt-LT" sz="2400" dirty="0"/>
          </a:p>
        </p:txBody>
      </p:sp>
    </p:spTree>
    <p:extLst>
      <p:ext uri="{BB962C8B-B14F-4D97-AF65-F5344CB8AC3E}">
        <p14:creationId xmlns:p14="http://schemas.microsoft.com/office/powerpoint/2010/main" xmlns="" val="11749696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b="1" dirty="0" smtClean="0"/>
              <a:t>Turinys</a:t>
            </a:r>
            <a:endParaRPr lang="lt-LT" b="1" dirty="0"/>
          </a:p>
        </p:txBody>
      </p:sp>
      <p:sp>
        <p:nvSpPr>
          <p:cNvPr id="3" name="Turinio vietos rezervavimo ženklas 2"/>
          <p:cNvSpPr>
            <a:spLocks noGrp="1"/>
          </p:cNvSpPr>
          <p:nvPr>
            <p:ph idx="1"/>
          </p:nvPr>
        </p:nvSpPr>
        <p:spPr/>
        <p:txBody>
          <a:bodyPr>
            <a:normAutofit fontScale="85000" lnSpcReduction="20000"/>
          </a:bodyPr>
          <a:lstStyle/>
          <a:p>
            <a:pPr marL="514350" indent="-514350">
              <a:buFont typeface="+mj-lt"/>
              <a:buAutoNum type="arabicPeriod"/>
            </a:pPr>
            <a:r>
              <a:rPr lang="lt-LT" dirty="0" smtClean="0"/>
              <a:t>Tikslai</a:t>
            </a:r>
          </a:p>
          <a:p>
            <a:pPr marL="514350" indent="-514350">
              <a:buFont typeface="+mj-lt"/>
              <a:buAutoNum type="arabicPeriod"/>
            </a:pPr>
            <a:r>
              <a:rPr lang="lt-LT" dirty="0" smtClean="0"/>
              <a:t>Lęšiai</a:t>
            </a:r>
          </a:p>
          <a:p>
            <a:pPr marL="514350" indent="-514350">
              <a:buFont typeface="+mj-lt"/>
              <a:buAutoNum type="arabicPeriod"/>
            </a:pPr>
            <a:r>
              <a:rPr lang="lt-LT" dirty="0" smtClean="0"/>
              <a:t>Bandymas </a:t>
            </a:r>
            <a:r>
              <a:rPr lang="en-US" dirty="0" err="1" smtClean="0"/>
              <a:t>su</a:t>
            </a:r>
            <a:r>
              <a:rPr lang="en-US" dirty="0" smtClean="0"/>
              <a:t> </a:t>
            </a:r>
            <a:r>
              <a:rPr lang="en-US" dirty="0" err="1" smtClean="0"/>
              <a:t>glaud</a:t>
            </a:r>
            <a:r>
              <a:rPr lang="lt-LT" dirty="0" err="1" smtClean="0"/>
              <a:t>žiamaisiais</a:t>
            </a:r>
            <a:r>
              <a:rPr lang="lt-LT" dirty="0" smtClean="0"/>
              <a:t> ir </a:t>
            </a:r>
            <a:r>
              <a:rPr lang="lt-LT" dirty="0" smtClean="0"/>
              <a:t>sklaidomaisiais lęšiais</a:t>
            </a:r>
          </a:p>
          <a:p>
            <a:pPr marL="514350" indent="-514350">
              <a:buFont typeface="+mj-lt"/>
              <a:buAutoNum type="arabicPeriod"/>
            </a:pPr>
            <a:r>
              <a:rPr lang="lt-LT" dirty="0" smtClean="0"/>
              <a:t>Lęšiais gaunamų atvaizdų braižymas</a:t>
            </a:r>
          </a:p>
          <a:p>
            <a:pPr marL="514350" indent="-514350">
              <a:buFont typeface="+mj-lt"/>
              <a:buAutoNum type="arabicPeriod"/>
            </a:pPr>
            <a:r>
              <a:rPr lang="lt-LT" dirty="0" smtClean="0"/>
              <a:t>Plonojo lęšio formulė</a:t>
            </a:r>
          </a:p>
          <a:p>
            <a:pPr marL="514350" indent="-514350">
              <a:buFont typeface="+mj-lt"/>
              <a:buAutoNum type="arabicPeriod"/>
            </a:pPr>
            <a:r>
              <a:rPr lang="lt-LT" dirty="0" smtClean="0"/>
              <a:t>Akies optinės savybės</a:t>
            </a:r>
          </a:p>
          <a:p>
            <a:pPr marL="514350" indent="-514350">
              <a:buFont typeface="+mj-lt"/>
              <a:buAutoNum type="arabicPeriod"/>
            </a:pPr>
            <a:r>
              <a:rPr lang="lt-LT" dirty="0" smtClean="0"/>
              <a:t>Optiniai prietaisai</a:t>
            </a:r>
          </a:p>
          <a:p>
            <a:pPr marL="514350" indent="-514350">
              <a:buFont typeface="+mj-lt"/>
              <a:buAutoNum type="arabicPeriod"/>
            </a:pPr>
            <a:r>
              <a:rPr lang="lt-LT" dirty="0" smtClean="0"/>
              <a:t>Uždavinių sprendimas</a:t>
            </a:r>
          </a:p>
          <a:p>
            <a:pPr marL="514350" indent="-514350">
              <a:buFont typeface="+mj-lt"/>
              <a:buAutoNum type="arabicPeriod"/>
            </a:pPr>
            <a:r>
              <a:rPr lang="lt-LT" dirty="0" smtClean="0"/>
              <a:t>Testas</a:t>
            </a:r>
          </a:p>
          <a:p>
            <a:pPr marL="514350" indent="-514350">
              <a:buFont typeface="+mj-lt"/>
              <a:buAutoNum type="arabicPeriod"/>
            </a:pPr>
            <a:r>
              <a:rPr lang="lt-LT" dirty="0" smtClean="0"/>
              <a:t>Naudota literatūra</a:t>
            </a:r>
            <a:endParaRPr lang="lt-LT" dirty="0"/>
          </a:p>
        </p:txBody>
      </p:sp>
    </p:spTree>
    <p:extLst>
      <p:ext uri="{BB962C8B-B14F-4D97-AF65-F5344CB8AC3E}">
        <p14:creationId xmlns:p14="http://schemas.microsoft.com/office/powerpoint/2010/main" xmlns="" val="25620003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562074"/>
          </a:xfrm>
        </p:spPr>
        <p:txBody>
          <a:bodyPr>
            <a:normAutofit/>
          </a:bodyPr>
          <a:lstStyle/>
          <a:p>
            <a:r>
              <a:rPr lang="lt-LT" sz="2800" b="1" dirty="0" smtClean="0"/>
              <a:t>Plonojo lęšio formulė</a:t>
            </a:r>
            <a:endParaRPr lang="lt-LT" sz="2800" b="1" dirty="0"/>
          </a:p>
        </p:txBody>
      </p:sp>
      <p:sp>
        <p:nvSpPr>
          <p:cNvPr id="5" name="TextBox 4"/>
          <p:cNvSpPr txBox="1"/>
          <p:nvPr/>
        </p:nvSpPr>
        <p:spPr>
          <a:xfrm>
            <a:off x="323528" y="908720"/>
            <a:ext cx="8352928" cy="830997"/>
          </a:xfrm>
          <a:prstGeom prst="rect">
            <a:avLst/>
          </a:prstGeom>
          <a:noFill/>
        </p:spPr>
        <p:txBody>
          <a:bodyPr wrap="square" rtlCol="0">
            <a:spAutoFit/>
          </a:bodyPr>
          <a:lstStyle/>
          <a:p>
            <a:r>
              <a:rPr lang="lt-LT" sz="2400" dirty="0" smtClean="0"/>
              <a:t>Plonuoju vadinamas toks lęšis, kurio storis mažas, palyginti su jo sferinių paviršių kreivumo spinduliais R</a:t>
            </a:r>
            <a:r>
              <a:rPr lang="lt-LT" sz="1600" dirty="0" smtClean="0"/>
              <a:t>1</a:t>
            </a:r>
            <a:r>
              <a:rPr lang="lt-LT" sz="2400" dirty="0" smtClean="0"/>
              <a:t> ir R</a:t>
            </a:r>
            <a:r>
              <a:rPr lang="lt-LT" sz="1600" dirty="0" smtClean="0"/>
              <a:t>2</a:t>
            </a:r>
            <a:r>
              <a:rPr lang="lt-LT" sz="2400" dirty="0" smtClean="0"/>
              <a:t>.</a:t>
            </a:r>
            <a:endParaRPr lang="lt-LT" sz="2400" dirty="0"/>
          </a:p>
        </p:txBody>
      </p:sp>
      <p:sp>
        <p:nvSpPr>
          <p:cNvPr id="6" name="Debesis 5"/>
          <p:cNvSpPr/>
          <p:nvPr/>
        </p:nvSpPr>
        <p:spPr>
          <a:xfrm>
            <a:off x="467544" y="1727736"/>
            <a:ext cx="2664296" cy="936104"/>
          </a:xfrm>
          <a:prstGeom prst="cloud">
            <a:avLst/>
          </a:prstGeom>
          <a:blipFill dpi="0" rotWithShape="1">
            <a:blip r:embed="rId2">
              <a:extLst>
                <a:ext uri="{28A0092B-C50C-407E-A947-70E740481C1C}">
                  <a14:useLocalDpi xmlns:a14="http://schemas.microsoft.com/office/drawing/2010/main" xmlns=""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7" name="TextBox 6"/>
          <p:cNvSpPr txBox="1"/>
          <p:nvPr/>
        </p:nvSpPr>
        <p:spPr>
          <a:xfrm>
            <a:off x="863588" y="1953996"/>
            <a:ext cx="1872208" cy="430887"/>
          </a:xfrm>
          <a:prstGeom prst="rect">
            <a:avLst/>
          </a:prstGeom>
          <a:noFill/>
        </p:spPr>
        <p:txBody>
          <a:bodyPr vert="horz" wrap="square" rtlCol="0">
            <a:spAutoFit/>
          </a:bodyPr>
          <a:lstStyle/>
          <a:p>
            <a:endParaRPr lang="lt-LT" sz="2200" dirty="0"/>
          </a:p>
        </p:txBody>
      </p:sp>
      <p:sp>
        <p:nvSpPr>
          <p:cNvPr id="8" name="TextBox 7"/>
          <p:cNvSpPr txBox="1"/>
          <p:nvPr/>
        </p:nvSpPr>
        <p:spPr>
          <a:xfrm>
            <a:off x="3491880" y="1916832"/>
            <a:ext cx="5112568" cy="1200329"/>
          </a:xfrm>
          <a:prstGeom prst="rect">
            <a:avLst/>
          </a:prstGeom>
          <a:noFill/>
        </p:spPr>
        <p:txBody>
          <a:bodyPr wrap="square" rtlCol="0">
            <a:spAutoFit/>
          </a:bodyPr>
          <a:lstStyle/>
          <a:p>
            <a:r>
              <a:rPr lang="lt-LT" sz="2400" dirty="0" smtClean="0"/>
              <a:t>Ši formulė sieja židinio nuotolį F, daikto atstumą d nuo lęšio ir atvaizdo atstumą f nuo lęšio.</a:t>
            </a:r>
            <a:endParaRPr lang="lt-LT" sz="2400" dirty="0"/>
          </a:p>
        </p:txBody>
      </p:sp>
      <p:sp>
        <p:nvSpPr>
          <p:cNvPr id="9" name="TextBox 8"/>
          <p:cNvSpPr txBox="1"/>
          <p:nvPr/>
        </p:nvSpPr>
        <p:spPr>
          <a:xfrm>
            <a:off x="683568" y="2855247"/>
            <a:ext cx="2448272" cy="461665"/>
          </a:xfrm>
          <a:prstGeom prst="rect">
            <a:avLst/>
          </a:prstGeom>
          <a:noFill/>
        </p:spPr>
        <p:txBody>
          <a:bodyPr wrap="square" rtlCol="0">
            <a:spAutoFit/>
          </a:bodyPr>
          <a:lstStyle/>
          <a:p>
            <a:r>
              <a:rPr lang="lt-LT" sz="2400" dirty="0" smtClean="0"/>
              <a:t>D=</a:t>
            </a:r>
            <a:endParaRPr lang="lt-LT" sz="2400" dirty="0"/>
          </a:p>
        </p:txBody>
      </p:sp>
      <p:sp>
        <p:nvSpPr>
          <p:cNvPr id="10" name="TextBox 9"/>
          <p:cNvSpPr txBox="1"/>
          <p:nvPr/>
        </p:nvSpPr>
        <p:spPr>
          <a:xfrm>
            <a:off x="683568" y="3316912"/>
            <a:ext cx="8208912" cy="2677656"/>
          </a:xfrm>
          <a:prstGeom prst="rect">
            <a:avLst/>
          </a:prstGeom>
          <a:noFill/>
        </p:spPr>
        <p:txBody>
          <a:bodyPr wrap="square" rtlCol="0">
            <a:spAutoFit/>
          </a:bodyPr>
          <a:lstStyle/>
          <a:p>
            <a:r>
              <a:rPr lang="lt-LT" sz="2400" dirty="0" smtClean="0"/>
              <a:t>Dydžiai F, d ir f gali būti tiek teigiami, tiek neigiami. Sprendžiant uždavinius, laikomasi tokių taisyklių:</a:t>
            </a:r>
          </a:p>
          <a:p>
            <a:r>
              <a:rPr lang="lt-LT" sz="2400" dirty="0"/>
              <a:t> </a:t>
            </a:r>
            <a:r>
              <a:rPr lang="lt-LT" sz="2400" dirty="0" smtClean="0"/>
              <a:t>   1. Kai lęšis glaudžiamasis (jo židinys tikrasis) dydis F yra </a:t>
            </a:r>
            <a:r>
              <a:rPr lang="lt-LT" sz="2400" dirty="0" smtClean="0"/>
              <a:t>teigiamas.</a:t>
            </a:r>
            <a:endParaRPr lang="lt-LT" sz="2400" dirty="0" smtClean="0"/>
          </a:p>
          <a:p>
            <a:r>
              <a:rPr lang="lt-LT" sz="2400" dirty="0"/>
              <a:t> </a:t>
            </a:r>
            <a:r>
              <a:rPr lang="lt-LT" sz="2400" dirty="0" smtClean="0"/>
              <a:t>   2. Kai lęšis sklaidomasis (tada jo židinys menamas) dydis F yra </a:t>
            </a:r>
            <a:r>
              <a:rPr lang="lt-LT" sz="2400" dirty="0" smtClean="0"/>
              <a:t>neigiamas.</a:t>
            </a:r>
            <a:endParaRPr lang="lt-LT" sz="2400" dirty="0" smtClean="0"/>
          </a:p>
          <a:p>
            <a:r>
              <a:rPr lang="lt-LT" sz="2400" dirty="0"/>
              <a:t> </a:t>
            </a:r>
            <a:r>
              <a:rPr lang="lt-LT" sz="2400" dirty="0" smtClean="0"/>
              <a:t>   3. Kai daikto atvaizdas tikras, dydis f yra </a:t>
            </a:r>
            <a:r>
              <a:rPr lang="lt-LT" sz="2400" dirty="0" smtClean="0"/>
              <a:t>teigiamas.</a:t>
            </a:r>
            <a:endParaRPr lang="lt-LT" sz="2400" dirty="0"/>
          </a:p>
        </p:txBody>
      </p:sp>
      <p:sp>
        <p:nvSpPr>
          <p:cNvPr id="11" name="TextBox 10"/>
          <p:cNvSpPr txBox="1"/>
          <p:nvPr/>
        </p:nvSpPr>
        <p:spPr>
          <a:xfrm>
            <a:off x="844843" y="1710527"/>
            <a:ext cx="622927" cy="1184145"/>
          </a:xfrm>
          <a:prstGeom prst="rect">
            <a:avLst/>
          </a:prstGeom>
          <a:noFill/>
        </p:spPr>
        <p:txBody>
          <a:bodyPr vert="wordArtVert" wrap="square" rtlCol="0">
            <a:spAutoFit/>
          </a:bodyPr>
          <a:lstStyle/>
          <a:p>
            <a:r>
              <a:rPr lang="lt-LT" sz="2400" dirty="0" smtClean="0"/>
              <a:t>1F</a:t>
            </a:r>
            <a:endParaRPr lang="lt-LT" sz="2400" dirty="0"/>
          </a:p>
        </p:txBody>
      </p:sp>
      <p:sp>
        <p:nvSpPr>
          <p:cNvPr id="12" name="TextBox 11"/>
          <p:cNvSpPr txBox="1"/>
          <p:nvPr/>
        </p:nvSpPr>
        <p:spPr>
          <a:xfrm>
            <a:off x="1305858" y="1714443"/>
            <a:ext cx="622927" cy="1176312"/>
          </a:xfrm>
          <a:prstGeom prst="rect">
            <a:avLst/>
          </a:prstGeom>
          <a:noFill/>
        </p:spPr>
        <p:txBody>
          <a:bodyPr vert="wordArtVert" wrap="square" rtlCol="0">
            <a:spAutoFit/>
          </a:bodyPr>
          <a:lstStyle/>
          <a:p>
            <a:r>
              <a:rPr lang="lt-LT" sz="2400" dirty="0" smtClean="0"/>
              <a:t>1d</a:t>
            </a:r>
            <a:endParaRPr lang="lt-LT" sz="2400" dirty="0"/>
          </a:p>
        </p:txBody>
      </p:sp>
      <p:sp>
        <p:nvSpPr>
          <p:cNvPr id="13" name="TextBox 12"/>
          <p:cNvSpPr txBox="1"/>
          <p:nvPr/>
        </p:nvSpPr>
        <p:spPr>
          <a:xfrm>
            <a:off x="1243900" y="2071766"/>
            <a:ext cx="432048" cy="461665"/>
          </a:xfrm>
          <a:prstGeom prst="rect">
            <a:avLst/>
          </a:prstGeom>
          <a:noFill/>
        </p:spPr>
        <p:txBody>
          <a:bodyPr wrap="square" rtlCol="0">
            <a:spAutoFit/>
          </a:bodyPr>
          <a:lstStyle/>
          <a:p>
            <a:r>
              <a:rPr lang="lt-LT" sz="2400" dirty="0"/>
              <a:t>=</a:t>
            </a:r>
          </a:p>
        </p:txBody>
      </p:sp>
      <p:sp>
        <p:nvSpPr>
          <p:cNvPr id="14" name="TextBox 13"/>
          <p:cNvSpPr txBox="1"/>
          <p:nvPr/>
        </p:nvSpPr>
        <p:spPr>
          <a:xfrm>
            <a:off x="1693607" y="2006015"/>
            <a:ext cx="288032" cy="461665"/>
          </a:xfrm>
          <a:prstGeom prst="rect">
            <a:avLst/>
          </a:prstGeom>
          <a:noFill/>
        </p:spPr>
        <p:txBody>
          <a:bodyPr wrap="square" rtlCol="0">
            <a:spAutoFit/>
          </a:bodyPr>
          <a:lstStyle/>
          <a:p>
            <a:r>
              <a:rPr lang="lt-LT" sz="2400" dirty="0" smtClean="0"/>
              <a:t>+</a:t>
            </a:r>
            <a:endParaRPr lang="lt-LT" sz="2400" dirty="0"/>
          </a:p>
        </p:txBody>
      </p:sp>
      <p:cxnSp>
        <p:nvCxnSpPr>
          <p:cNvPr id="15" name="Tiesioji jungtis 14"/>
          <p:cNvCxnSpPr/>
          <p:nvPr/>
        </p:nvCxnSpPr>
        <p:spPr>
          <a:xfrm flipH="1">
            <a:off x="1962458" y="2302600"/>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Tiesioji jungtis 15"/>
          <p:cNvCxnSpPr/>
          <p:nvPr/>
        </p:nvCxnSpPr>
        <p:spPr>
          <a:xfrm flipH="1">
            <a:off x="1509121" y="2302599"/>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Tiesioji jungtis 16"/>
          <p:cNvCxnSpPr/>
          <p:nvPr/>
        </p:nvCxnSpPr>
        <p:spPr>
          <a:xfrm flipH="1">
            <a:off x="1028685" y="2302598"/>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51543" y="1717768"/>
            <a:ext cx="622927" cy="1176311"/>
          </a:xfrm>
          <a:prstGeom prst="rect">
            <a:avLst/>
          </a:prstGeom>
          <a:noFill/>
        </p:spPr>
        <p:txBody>
          <a:bodyPr vert="wordArtVert" wrap="square" rtlCol="0">
            <a:spAutoFit/>
          </a:bodyPr>
          <a:lstStyle/>
          <a:p>
            <a:r>
              <a:rPr lang="lt-LT" sz="2400" dirty="0" smtClean="0"/>
              <a:t>1f</a:t>
            </a:r>
            <a:endParaRPr lang="lt-LT" sz="2400" dirty="0"/>
          </a:p>
        </p:txBody>
      </p:sp>
      <p:sp>
        <p:nvSpPr>
          <p:cNvPr id="19" name="TextBox 18"/>
          <p:cNvSpPr txBox="1"/>
          <p:nvPr/>
        </p:nvSpPr>
        <p:spPr>
          <a:xfrm>
            <a:off x="941540" y="2564950"/>
            <a:ext cx="622927" cy="1176312"/>
          </a:xfrm>
          <a:prstGeom prst="rect">
            <a:avLst/>
          </a:prstGeom>
          <a:noFill/>
        </p:spPr>
        <p:txBody>
          <a:bodyPr vert="wordArtVert" wrap="square" rtlCol="0">
            <a:spAutoFit/>
          </a:bodyPr>
          <a:lstStyle/>
          <a:p>
            <a:r>
              <a:rPr lang="lt-LT" sz="2400" dirty="0" smtClean="0"/>
              <a:t>1d</a:t>
            </a:r>
            <a:endParaRPr lang="lt-LT" sz="2400" dirty="0"/>
          </a:p>
        </p:txBody>
      </p:sp>
      <p:sp>
        <p:nvSpPr>
          <p:cNvPr id="20" name="TextBox 19"/>
          <p:cNvSpPr txBox="1"/>
          <p:nvPr/>
        </p:nvSpPr>
        <p:spPr>
          <a:xfrm>
            <a:off x="1414056" y="2583974"/>
            <a:ext cx="622927" cy="1176311"/>
          </a:xfrm>
          <a:prstGeom prst="rect">
            <a:avLst/>
          </a:prstGeom>
          <a:noFill/>
        </p:spPr>
        <p:txBody>
          <a:bodyPr vert="wordArtVert" wrap="square" rtlCol="0">
            <a:spAutoFit/>
          </a:bodyPr>
          <a:lstStyle/>
          <a:p>
            <a:r>
              <a:rPr lang="lt-LT" sz="2400" dirty="0" smtClean="0"/>
              <a:t>1f</a:t>
            </a:r>
            <a:endParaRPr lang="lt-LT" sz="2400" dirty="0"/>
          </a:p>
        </p:txBody>
      </p:sp>
      <p:sp>
        <p:nvSpPr>
          <p:cNvPr id="21" name="TextBox 20"/>
          <p:cNvSpPr txBox="1"/>
          <p:nvPr/>
        </p:nvSpPr>
        <p:spPr>
          <a:xfrm>
            <a:off x="1329289" y="2856522"/>
            <a:ext cx="288032" cy="461665"/>
          </a:xfrm>
          <a:prstGeom prst="rect">
            <a:avLst/>
          </a:prstGeom>
          <a:noFill/>
        </p:spPr>
        <p:txBody>
          <a:bodyPr wrap="square" rtlCol="0">
            <a:spAutoFit/>
          </a:bodyPr>
          <a:lstStyle/>
          <a:p>
            <a:r>
              <a:rPr lang="lt-LT" sz="2400" dirty="0" smtClean="0"/>
              <a:t>+</a:t>
            </a:r>
            <a:endParaRPr lang="lt-LT" sz="2400" dirty="0"/>
          </a:p>
        </p:txBody>
      </p:sp>
      <p:cxnSp>
        <p:nvCxnSpPr>
          <p:cNvPr id="22" name="Tiesioji jungtis 21"/>
          <p:cNvCxnSpPr/>
          <p:nvPr/>
        </p:nvCxnSpPr>
        <p:spPr>
          <a:xfrm flipH="1">
            <a:off x="1594526" y="3107662"/>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Tiesioji jungtis 22"/>
          <p:cNvCxnSpPr/>
          <p:nvPr/>
        </p:nvCxnSpPr>
        <p:spPr>
          <a:xfrm flipH="1">
            <a:off x="1144803" y="3087352"/>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425514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800" b="1" dirty="0" smtClean="0"/>
              <a:t>Akies optinės savybės</a:t>
            </a:r>
            <a:endParaRPr lang="lt-LT" sz="2800" b="1" dirty="0"/>
          </a:p>
        </p:txBody>
      </p:sp>
      <p:pic>
        <p:nvPicPr>
          <p:cNvPr id="3" name="Turinio vietos rezervavimo ženklas 2"/>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57200" y="1483924"/>
            <a:ext cx="8435280" cy="3128082"/>
          </a:xfrm>
        </p:spPr>
      </p:pic>
      <p:sp>
        <p:nvSpPr>
          <p:cNvPr id="5" name="TextBox 4"/>
          <p:cNvSpPr txBox="1"/>
          <p:nvPr/>
        </p:nvSpPr>
        <p:spPr>
          <a:xfrm>
            <a:off x="399529" y="4911551"/>
            <a:ext cx="8208912" cy="461665"/>
          </a:xfrm>
          <a:prstGeom prst="rect">
            <a:avLst/>
          </a:prstGeom>
          <a:noFill/>
        </p:spPr>
        <p:txBody>
          <a:bodyPr wrap="square" rtlCol="0">
            <a:spAutoFit/>
          </a:bodyPr>
          <a:lstStyle/>
          <a:p>
            <a:r>
              <a:rPr lang="lt-LT" sz="2400" dirty="0" smtClean="0"/>
              <a:t>Sveikos akies geriausias matymo nuotolis 25 cm.</a:t>
            </a:r>
            <a:endParaRPr lang="lt-LT" sz="2400" dirty="0"/>
          </a:p>
        </p:txBody>
      </p:sp>
    </p:spTree>
    <p:extLst>
      <p:ext uri="{BB962C8B-B14F-4D97-AF65-F5344CB8AC3E}">
        <p14:creationId xmlns:p14="http://schemas.microsoft.com/office/powerpoint/2010/main" xmlns="" val="59173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147248" cy="490066"/>
          </a:xfrm>
        </p:spPr>
        <p:txBody>
          <a:bodyPr>
            <a:noAutofit/>
          </a:bodyPr>
          <a:lstStyle/>
          <a:p>
            <a:r>
              <a:rPr lang="lt-LT" sz="2800" b="1" dirty="0" smtClean="0"/>
              <a:t>Regėjimo ydos:</a:t>
            </a:r>
            <a:endParaRPr lang="lt-LT" sz="2800" b="1" dirty="0"/>
          </a:p>
        </p:txBody>
      </p:sp>
      <p:pic>
        <p:nvPicPr>
          <p:cNvPr id="9" name="Turinio vietos rezervavimo ženklas 8"/>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572000" y="3929066"/>
            <a:ext cx="4248274" cy="2079883"/>
          </a:xfrm>
        </p:spPr>
      </p:pic>
      <p:sp>
        <p:nvSpPr>
          <p:cNvPr id="5" name="TextBox 4"/>
          <p:cNvSpPr txBox="1"/>
          <p:nvPr/>
        </p:nvSpPr>
        <p:spPr>
          <a:xfrm>
            <a:off x="251520" y="1052736"/>
            <a:ext cx="4608512" cy="523220"/>
          </a:xfrm>
          <a:prstGeom prst="rect">
            <a:avLst/>
          </a:prstGeom>
          <a:noFill/>
        </p:spPr>
        <p:txBody>
          <a:bodyPr wrap="square" rtlCol="0">
            <a:spAutoFit/>
          </a:bodyPr>
          <a:lstStyle/>
          <a:p>
            <a:r>
              <a:rPr lang="lt-LT" sz="2800" dirty="0" smtClean="0"/>
              <a:t>1. Trumparegystė</a:t>
            </a:r>
            <a:endParaRPr lang="lt-LT" sz="2800" dirty="0"/>
          </a:p>
        </p:txBody>
      </p:sp>
      <p:sp>
        <p:nvSpPr>
          <p:cNvPr id="6" name="TextBox 5"/>
          <p:cNvSpPr txBox="1"/>
          <p:nvPr/>
        </p:nvSpPr>
        <p:spPr>
          <a:xfrm>
            <a:off x="251520" y="1575956"/>
            <a:ext cx="3677538" cy="3046988"/>
          </a:xfrm>
          <a:prstGeom prst="rect">
            <a:avLst/>
          </a:prstGeom>
          <a:noFill/>
        </p:spPr>
        <p:txBody>
          <a:bodyPr wrap="square" rtlCol="0">
            <a:spAutoFit/>
          </a:bodyPr>
          <a:lstStyle/>
          <a:p>
            <a:r>
              <a:rPr lang="lt-LT" sz="2400" dirty="0" smtClean="0"/>
              <a:t>Trumparegių </a:t>
            </a:r>
            <a:r>
              <a:rPr lang="lt-LT" sz="2400" dirty="0" smtClean="0"/>
              <a:t>akyje daiktų atvaizdai susidaro prieš tinklainę. </a:t>
            </a:r>
            <a:r>
              <a:rPr lang="lt-LT" sz="2400" dirty="0" smtClean="0"/>
              <a:t>Todėl jie </a:t>
            </a:r>
            <a:r>
              <a:rPr lang="lt-LT" sz="2400" dirty="0" smtClean="0"/>
              <a:t>blogai mato tolimus daiktus</a:t>
            </a:r>
            <a:r>
              <a:rPr lang="lt-LT" sz="2400" dirty="0" smtClean="0"/>
              <a:t>. Trumparegiams </a:t>
            </a:r>
            <a:r>
              <a:rPr lang="lt-LT" sz="2400" dirty="0" smtClean="0"/>
              <a:t>padeda akiniai su sklaidomaisiais lęšiais, nes jie sumažina akies laužiamąją gebą.</a:t>
            </a:r>
            <a:endParaRPr lang="lt-LT" sz="2400" dirty="0"/>
          </a:p>
        </p:txBody>
      </p:sp>
      <p:pic>
        <p:nvPicPr>
          <p:cNvPr id="12" name="Paveikslėlis 11" descr="trumparegis.JPG"/>
          <p:cNvPicPr>
            <a:picLocks noChangeAspect="1"/>
          </p:cNvPicPr>
          <p:nvPr/>
        </p:nvPicPr>
        <p:blipFill>
          <a:blip r:embed="rId3" cstate="print"/>
          <a:stretch>
            <a:fillRect/>
          </a:stretch>
        </p:blipFill>
        <p:spPr>
          <a:xfrm>
            <a:off x="4540250" y="1071546"/>
            <a:ext cx="4341811" cy="2442269"/>
          </a:xfrm>
          <a:prstGeom prst="rect">
            <a:avLst/>
          </a:prstGeom>
        </p:spPr>
      </p:pic>
    </p:spTree>
    <p:extLst>
      <p:ext uri="{BB962C8B-B14F-4D97-AF65-F5344CB8AC3E}">
        <p14:creationId xmlns:p14="http://schemas.microsoft.com/office/powerpoint/2010/main" xmlns="" val="2562790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428604"/>
            <a:ext cx="3857652" cy="461665"/>
          </a:xfrm>
          <a:prstGeom prst="rect">
            <a:avLst/>
          </a:prstGeom>
          <a:noFill/>
        </p:spPr>
        <p:txBody>
          <a:bodyPr wrap="square" rtlCol="0">
            <a:spAutoFit/>
          </a:bodyPr>
          <a:lstStyle/>
          <a:p>
            <a:r>
              <a:rPr lang="lt-LT" sz="2400" dirty="0" smtClean="0"/>
              <a:t>2. Toliaregystė</a:t>
            </a:r>
            <a:endParaRPr lang="lt-LT" sz="2400" dirty="0"/>
          </a:p>
        </p:txBody>
      </p:sp>
      <p:sp>
        <p:nvSpPr>
          <p:cNvPr id="6" name="TextBox 5"/>
          <p:cNvSpPr txBox="1"/>
          <p:nvPr/>
        </p:nvSpPr>
        <p:spPr>
          <a:xfrm>
            <a:off x="428596" y="1071546"/>
            <a:ext cx="3071834" cy="4154984"/>
          </a:xfrm>
          <a:prstGeom prst="rect">
            <a:avLst/>
          </a:prstGeom>
          <a:noFill/>
        </p:spPr>
        <p:txBody>
          <a:bodyPr wrap="square" rtlCol="0">
            <a:spAutoFit/>
          </a:bodyPr>
          <a:lstStyle/>
          <a:p>
            <a:r>
              <a:rPr lang="lt-LT" sz="2400" dirty="0" smtClean="0"/>
              <a:t>Toliaregėje akyje daiktų atvaizdai susidaro už tinklainės. </a:t>
            </a:r>
            <a:r>
              <a:rPr lang="lt-LT" sz="2400" dirty="0" smtClean="0"/>
              <a:t>Jie blogai </a:t>
            </a:r>
            <a:r>
              <a:rPr lang="lt-LT" sz="2400" dirty="0" smtClean="0"/>
              <a:t>mato arčiau esančius daiktus</a:t>
            </a:r>
            <a:r>
              <a:rPr lang="lt-LT" sz="2400" dirty="0" smtClean="0"/>
              <a:t>. Toliaregiams tinka akiniai su glaudžiamaisiais lęšiais, mat akies laužiamąją gebą reikia padidinti.</a:t>
            </a:r>
            <a:endParaRPr lang="lt-LT" sz="2400" dirty="0"/>
          </a:p>
        </p:txBody>
      </p:sp>
      <p:pic>
        <p:nvPicPr>
          <p:cNvPr id="11" name="Paveikslėlis 10" descr="SAM_3373.JPG"/>
          <p:cNvPicPr>
            <a:picLocks noChangeAspect="1"/>
          </p:cNvPicPr>
          <p:nvPr/>
        </p:nvPicPr>
        <p:blipFill>
          <a:blip r:embed="rId2" cstate="print"/>
          <a:stretch>
            <a:fillRect/>
          </a:stretch>
        </p:blipFill>
        <p:spPr>
          <a:xfrm>
            <a:off x="3500430" y="785794"/>
            <a:ext cx="5234820" cy="2428891"/>
          </a:xfrm>
          <a:prstGeom prst="rect">
            <a:avLst/>
          </a:prstGeom>
        </p:spPr>
      </p:pic>
      <p:pic>
        <p:nvPicPr>
          <p:cNvPr id="12" name="Paveikslėlis 11" descr="toliaregis.JPG"/>
          <p:cNvPicPr>
            <a:picLocks noChangeAspect="1"/>
          </p:cNvPicPr>
          <p:nvPr/>
        </p:nvPicPr>
        <p:blipFill>
          <a:blip r:embed="rId3" cstate="print"/>
          <a:stretch>
            <a:fillRect/>
          </a:stretch>
        </p:blipFill>
        <p:spPr>
          <a:xfrm>
            <a:off x="3500430" y="3571876"/>
            <a:ext cx="5214974" cy="24227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634082"/>
          </a:xfrm>
        </p:spPr>
        <p:txBody>
          <a:bodyPr>
            <a:normAutofit/>
          </a:bodyPr>
          <a:lstStyle/>
          <a:p>
            <a:r>
              <a:rPr lang="lt-LT" sz="2800" b="1" dirty="0" smtClean="0"/>
              <a:t>Optiniai prietaisai</a:t>
            </a:r>
            <a:endParaRPr lang="lt-LT" sz="2800" b="1" dirty="0"/>
          </a:p>
        </p:txBody>
      </p:sp>
      <p:pic>
        <p:nvPicPr>
          <p:cNvPr id="8" name="Turinio vietos rezervavimo ženklas 7"/>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691680" y="3779504"/>
            <a:ext cx="5040560" cy="2835315"/>
          </a:xfrm>
        </p:spPr>
      </p:pic>
      <p:sp>
        <p:nvSpPr>
          <p:cNvPr id="5" name="TextBox 4"/>
          <p:cNvSpPr txBox="1"/>
          <p:nvPr/>
        </p:nvSpPr>
        <p:spPr>
          <a:xfrm>
            <a:off x="395535" y="1386949"/>
            <a:ext cx="8315795" cy="892552"/>
          </a:xfrm>
          <a:prstGeom prst="rect">
            <a:avLst/>
          </a:prstGeom>
          <a:noFill/>
        </p:spPr>
        <p:txBody>
          <a:bodyPr wrap="square" rtlCol="0">
            <a:spAutoFit/>
          </a:bodyPr>
          <a:lstStyle/>
          <a:p>
            <a:r>
              <a:rPr lang="lt-LT" sz="2800" b="1" u="sng" dirty="0" smtClean="0"/>
              <a:t>Lupa</a:t>
            </a:r>
            <a:r>
              <a:rPr lang="lt-LT" sz="2400" dirty="0" smtClean="0"/>
              <a:t>- didinamasis stiklas arba tai trumpo židinio nuotolio glaudžiamasis lęšis.</a:t>
            </a:r>
            <a:endParaRPr lang="lt-LT" sz="2400" b="1" u="sng" dirty="0"/>
          </a:p>
        </p:txBody>
      </p:sp>
      <p:sp>
        <p:nvSpPr>
          <p:cNvPr id="6" name="TextBox 5"/>
          <p:cNvSpPr txBox="1"/>
          <p:nvPr/>
        </p:nvSpPr>
        <p:spPr>
          <a:xfrm>
            <a:off x="360115" y="2220097"/>
            <a:ext cx="8640960" cy="461665"/>
          </a:xfrm>
          <a:prstGeom prst="rect">
            <a:avLst/>
          </a:prstGeom>
          <a:noFill/>
        </p:spPr>
        <p:txBody>
          <a:bodyPr wrap="square" rtlCol="0">
            <a:spAutoFit/>
          </a:bodyPr>
          <a:lstStyle/>
          <a:p>
            <a:r>
              <a:rPr lang="lt-LT" sz="2400" dirty="0" smtClean="0"/>
              <a:t>1. Stebimas daiktas dedamas tarp lęšio ir jo pagrindinio židinio.</a:t>
            </a:r>
            <a:endParaRPr lang="lt-LT" sz="2400" dirty="0"/>
          </a:p>
        </p:txBody>
      </p:sp>
      <p:sp>
        <p:nvSpPr>
          <p:cNvPr id="7" name="TextBox 6"/>
          <p:cNvSpPr txBox="1"/>
          <p:nvPr/>
        </p:nvSpPr>
        <p:spPr>
          <a:xfrm>
            <a:off x="357158" y="2714620"/>
            <a:ext cx="8280920" cy="830997"/>
          </a:xfrm>
          <a:prstGeom prst="rect">
            <a:avLst/>
          </a:prstGeom>
          <a:noFill/>
        </p:spPr>
        <p:txBody>
          <a:bodyPr wrap="square" rtlCol="0">
            <a:spAutoFit/>
          </a:bodyPr>
          <a:lstStyle/>
          <a:p>
            <a:r>
              <a:rPr lang="lt-LT" sz="2400" dirty="0" smtClean="0"/>
              <a:t>2. Stebimas daiktas dedamas nuo lęšio tokiu atstumu, kad jo atvaizdas susidarytų geriausio matymo nuotoliu (f=25 cm).</a:t>
            </a:r>
            <a:endParaRPr lang="lt-LT" sz="2400" dirty="0"/>
          </a:p>
        </p:txBody>
      </p:sp>
    </p:spTree>
    <p:extLst>
      <p:ext uri="{BB962C8B-B14F-4D97-AF65-F5344CB8AC3E}">
        <p14:creationId xmlns:p14="http://schemas.microsoft.com/office/powerpoint/2010/main" xmlns="" val="39298620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778098"/>
          </a:xfrm>
        </p:spPr>
        <p:txBody>
          <a:bodyPr>
            <a:normAutofit fontScale="90000"/>
          </a:bodyPr>
          <a:lstStyle/>
          <a:p>
            <a:pPr algn="l"/>
            <a:r>
              <a:rPr lang="lt-LT" sz="2800" b="1" u="sng" dirty="0" smtClean="0"/>
              <a:t>Mikroskopas</a:t>
            </a:r>
            <a:r>
              <a:rPr lang="lt-LT" sz="2800" dirty="0" smtClean="0"/>
              <a:t>- </a:t>
            </a:r>
            <a:r>
              <a:rPr lang="lt-LT" sz="2700" dirty="0" smtClean="0"/>
              <a:t>prietaisas skirtas mažų daiktų padidintam atvaizdui gauti.</a:t>
            </a:r>
            <a:endParaRPr lang="lt-LT" sz="3100" b="1" u="sng" dirty="0"/>
          </a:p>
        </p:txBody>
      </p:sp>
      <p:pic>
        <p:nvPicPr>
          <p:cNvPr id="8" name="Turinio vietos rezervavimo ženklas 7"/>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288702" y="4365104"/>
            <a:ext cx="6624736" cy="2271738"/>
          </a:xfrm>
        </p:spPr>
      </p:pic>
      <p:pic>
        <p:nvPicPr>
          <p:cNvPr id="9" name="Turinio vietos rezervavimo ženklas 8"/>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516216" y="1586409"/>
            <a:ext cx="2408796" cy="3211728"/>
          </a:xfrm>
        </p:spPr>
      </p:pic>
      <p:sp>
        <p:nvSpPr>
          <p:cNvPr id="5" name="TextBox 4"/>
          <p:cNvSpPr txBox="1"/>
          <p:nvPr/>
        </p:nvSpPr>
        <p:spPr>
          <a:xfrm>
            <a:off x="503548" y="1120775"/>
            <a:ext cx="7128792" cy="461665"/>
          </a:xfrm>
          <a:prstGeom prst="rect">
            <a:avLst/>
          </a:prstGeom>
          <a:noFill/>
        </p:spPr>
        <p:txBody>
          <a:bodyPr wrap="square" rtlCol="0">
            <a:spAutoFit/>
          </a:bodyPr>
          <a:lstStyle/>
          <a:p>
            <a:r>
              <a:rPr lang="lt-LT" sz="2400" dirty="0" smtClean="0"/>
              <a:t>1. Mikroskopas sudarytas iš dviejų glaudžiamųjų lęšių:</a:t>
            </a:r>
            <a:endParaRPr lang="lt-LT" sz="2400" dirty="0"/>
          </a:p>
        </p:txBody>
      </p:sp>
      <p:sp>
        <p:nvSpPr>
          <p:cNvPr id="6" name="TextBox 5"/>
          <p:cNvSpPr txBox="1"/>
          <p:nvPr/>
        </p:nvSpPr>
        <p:spPr>
          <a:xfrm>
            <a:off x="1043608" y="1586409"/>
            <a:ext cx="5904656" cy="461665"/>
          </a:xfrm>
          <a:prstGeom prst="rect">
            <a:avLst/>
          </a:prstGeom>
          <a:noFill/>
        </p:spPr>
        <p:txBody>
          <a:bodyPr wrap="square" rtlCol="0">
            <a:spAutoFit/>
          </a:bodyPr>
          <a:lstStyle/>
          <a:p>
            <a:r>
              <a:rPr lang="lt-LT" sz="2400" dirty="0" smtClean="0"/>
              <a:t>a. Objektyvo (trumpo židinio nuotolio lęšis</a:t>
            </a:r>
            <a:r>
              <a:rPr lang="lt-LT" sz="2400" dirty="0" smtClean="0"/>
              <a:t>);</a:t>
            </a:r>
            <a:endParaRPr lang="lt-LT" sz="2400" dirty="0"/>
          </a:p>
        </p:txBody>
      </p:sp>
      <p:sp>
        <p:nvSpPr>
          <p:cNvPr id="7" name="TextBox 6"/>
          <p:cNvSpPr txBox="1"/>
          <p:nvPr/>
        </p:nvSpPr>
        <p:spPr>
          <a:xfrm>
            <a:off x="1043608" y="2048074"/>
            <a:ext cx="6048672" cy="461665"/>
          </a:xfrm>
          <a:prstGeom prst="rect">
            <a:avLst/>
          </a:prstGeom>
          <a:noFill/>
        </p:spPr>
        <p:txBody>
          <a:bodyPr wrap="square" rtlCol="0">
            <a:spAutoFit/>
          </a:bodyPr>
          <a:lstStyle/>
          <a:p>
            <a:r>
              <a:rPr lang="lt-LT" sz="2400" dirty="0" smtClean="0"/>
              <a:t>b. Okuliaro (ilgo židinio nuotolio lęšis</a:t>
            </a:r>
            <a:r>
              <a:rPr lang="lt-LT" sz="2400" dirty="0" smtClean="0"/>
              <a:t>).</a:t>
            </a:r>
            <a:endParaRPr lang="lt-LT" sz="2400" dirty="0"/>
          </a:p>
        </p:txBody>
      </p:sp>
    </p:spTree>
    <p:extLst>
      <p:ext uri="{BB962C8B-B14F-4D97-AF65-F5344CB8AC3E}">
        <p14:creationId xmlns:p14="http://schemas.microsoft.com/office/powerpoint/2010/main" xmlns="" val="5490432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88640"/>
            <a:ext cx="7992888" cy="523220"/>
          </a:xfrm>
          <a:prstGeom prst="rect">
            <a:avLst/>
          </a:prstGeom>
          <a:noFill/>
        </p:spPr>
        <p:txBody>
          <a:bodyPr wrap="square" rtlCol="0">
            <a:spAutoFit/>
          </a:bodyPr>
          <a:lstStyle/>
          <a:p>
            <a:r>
              <a:rPr lang="lt-LT" sz="2800" b="1" u="sng" dirty="0" smtClean="0"/>
              <a:t>Teleskopas</a:t>
            </a:r>
            <a:r>
              <a:rPr lang="lt-LT" sz="2800" dirty="0" smtClean="0"/>
              <a:t>- prietaisas tolimiems objektams stebėti. </a:t>
            </a:r>
            <a:endParaRPr lang="lt-LT" sz="2800" b="1" u="sng" dirty="0"/>
          </a:p>
        </p:txBody>
      </p:sp>
      <p:sp>
        <p:nvSpPr>
          <p:cNvPr id="5" name="TextBox 4"/>
          <p:cNvSpPr txBox="1"/>
          <p:nvPr/>
        </p:nvSpPr>
        <p:spPr>
          <a:xfrm>
            <a:off x="611560" y="741755"/>
            <a:ext cx="4752528" cy="4893647"/>
          </a:xfrm>
          <a:prstGeom prst="rect">
            <a:avLst/>
          </a:prstGeom>
          <a:noFill/>
        </p:spPr>
        <p:txBody>
          <a:bodyPr wrap="square" rtlCol="0">
            <a:spAutoFit/>
          </a:bodyPr>
          <a:lstStyle/>
          <a:p>
            <a:pPr algn="just"/>
            <a:r>
              <a:rPr lang="lt-LT" sz="2400" dirty="0" smtClean="0"/>
              <a:t>Teleskopas daug kartų didina tolimo objekto atvaizdą. Paprasčiausiai lęšinis teleskopas sudarytas iš vamzdžio ir dviejų glaudžiamųjų lęšių. Pro jį matomas apverstas ir tarsi priartintas objekto atvaizdas. Didelio skersmens objektyvas surenka daug šviesos, todėl pro teleskopą galima stebėti ir mažus dangaus šviesulius. Dideli optiniai teleskopai sukonstruoti kiek kitaip: juose įtaisyti kreivieji, plokštieji veidrodžiai ir lęšiai.</a:t>
            </a:r>
            <a:endParaRPr lang="lt-LT" sz="2400" dirty="0"/>
          </a:p>
        </p:txBody>
      </p:sp>
      <p:pic>
        <p:nvPicPr>
          <p:cNvPr id="10" name="Turinio vietos rezervavimo ženklas 9"/>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364088" y="763878"/>
            <a:ext cx="3096344" cy="5504612"/>
          </a:xfrm>
        </p:spPr>
      </p:pic>
    </p:spTree>
    <p:extLst>
      <p:ext uri="{BB962C8B-B14F-4D97-AF65-F5344CB8AC3E}">
        <p14:creationId xmlns:p14="http://schemas.microsoft.com/office/powerpoint/2010/main" xmlns="" val="37240579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urinio vietos rezervavimo ženklas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79512" y="3789040"/>
            <a:ext cx="6048672" cy="2794638"/>
          </a:xfrm>
        </p:spPr>
      </p:pic>
      <p:pic>
        <p:nvPicPr>
          <p:cNvPr id="6" name="Turinio vietos rezervavimo ženklas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6072198" y="184250"/>
            <a:ext cx="2714644" cy="4387782"/>
          </a:xfrm>
        </p:spPr>
      </p:pic>
      <p:sp>
        <p:nvSpPr>
          <p:cNvPr id="4" name="TextBox 3"/>
          <p:cNvSpPr txBox="1"/>
          <p:nvPr/>
        </p:nvSpPr>
        <p:spPr>
          <a:xfrm>
            <a:off x="500034" y="357166"/>
            <a:ext cx="5143536" cy="830997"/>
          </a:xfrm>
          <a:prstGeom prst="rect">
            <a:avLst/>
          </a:prstGeom>
          <a:noFill/>
        </p:spPr>
        <p:txBody>
          <a:bodyPr wrap="square" rtlCol="0">
            <a:spAutoFit/>
          </a:bodyPr>
          <a:lstStyle/>
          <a:p>
            <a:r>
              <a:rPr lang="lt-LT" sz="2400" dirty="0" smtClean="0"/>
              <a:t>Pirmieji teleskopai sukonstruoti Olandijoje </a:t>
            </a:r>
            <a:r>
              <a:rPr lang="en-US" sz="2400" dirty="0" smtClean="0"/>
              <a:t>1600-1609m.</a:t>
            </a:r>
            <a:endParaRPr lang="lt-LT" sz="2400" dirty="0"/>
          </a:p>
        </p:txBody>
      </p:sp>
    </p:spTree>
    <p:extLst>
      <p:ext uri="{BB962C8B-B14F-4D97-AF65-F5344CB8AC3E}">
        <p14:creationId xmlns:p14="http://schemas.microsoft.com/office/powerpoint/2010/main" xmlns="" val="2509761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l"/>
            <a:r>
              <a:rPr lang="lt-LT" sz="2800" b="1" dirty="0" smtClean="0"/>
              <a:t>Fotoaparatas- </a:t>
            </a:r>
            <a:r>
              <a:rPr lang="lt-LT" sz="2800" dirty="0" smtClean="0"/>
              <a:t>prietaisas daiktų atvaizdui gauti šviesiai jautrioje medžiagoje.</a:t>
            </a:r>
            <a:endParaRPr lang="lt-LT" sz="2800" b="1" dirty="0"/>
          </a:p>
        </p:txBody>
      </p:sp>
      <p:sp>
        <p:nvSpPr>
          <p:cNvPr id="6" name="TextBox 5"/>
          <p:cNvSpPr txBox="1"/>
          <p:nvPr/>
        </p:nvSpPr>
        <p:spPr>
          <a:xfrm>
            <a:off x="539552" y="1340768"/>
            <a:ext cx="5832648" cy="3416320"/>
          </a:xfrm>
          <a:prstGeom prst="rect">
            <a:avLst/>
          </a:prstGeom>
          <a:noFill/>
        </p:spPr>
        <p:txBody>
          <a:bodyPr wrap="square" rtlCol="0">
            <a:spAutoFit/>
          </a:bodyPr>
          <a:lstStyle/>
          <a:p>
            <a:pPr algn="just"/>
            <a:r>
              <a:rPr lang="lt-LT" sz="2400" dirty="0" smtClean="0"/>
              <a:t>Fotoaparatas susideda iš neperšviečiamos kameros, objektyvo ir </a:t>
            </a:r>
            <a:r>
              <a:rPr lang="lt-LT" sz="2400" dirty="0" err="1" smtClean="0"/>
              <a:t>fotojuostelės</a:t>
            </a:r>
            <a:r>
              <a:rPr lang="lt-LT" sz="2400" dirty="0" smtClean="0"/>
              <a:t>. Trumpam prasivėrus objektyvui, juostelėje susidaro sumažintas apverstas daikto atvaizdas. Juostelę paveikus specialiais chemikalais, jį galima „išryškinti“ ir perkelti į popierių (padaryti fotografiją). Skaitmeninio fotoaparato objektyvu gautus vaizdus matome monitoriaus ekrane.</a:t>
            </a:r>
            <a:endParaRPr lang="lt-LT" sz="2400" dirty="0"/>
          </a:p>
        </p:txBody>
      </p:sp>
      <p:pic>
        <p:nvPicPr>
          <p:cNvPr id="7" name="Paveikslėlis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2200" y="921866"/>
            <a:ext cx="2520280" cy="4480498"/>
          </a:xfrm>
          <a:prstGeom prst="rect">
            <a:avLst/>
          </a:prstGeom>
        </p:spPr>
      </p:pic>
      <p:pic>
        <p:nvPicPr>
          <p:cNvPr id="8" name="Paveikslėlis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4653136"/>
            <a:ext cx="3442730" cy="1936536"/>
          </a:xfrm>
          <a:prstGeom prst="rect">
            <a:avLst/>
          </a:prstGeom>
        </p:spPr>
      </p:pic>
    </p:spTree>
    <p:extLst>
      <p:ext uri="{BB962C8B-B14F-4D97-AF65-F5344CB8AC3E}">
        <p14:creationId xmlns:p14="http://schemas.microsoft.com/office/powerpoint/2010/main" xmlns="" val="2718014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279" y="783868"/>
            <a:ext cx="8424936" cy="2308324"/>
          </a:xfrm>
          <a:prstGeom prst="rect">
            <a:avLst/>
          </a:prstGeom>
          <a:noFill/>
        </p:spPr>
        <p:txBody>
          <a:bodyPr wrap="square" rtlCol="0">
            <a:spAutoFit/>
          </a:bodyPr>
          <a:lstStyle/>
          <a:p>
            <a:pPr marL="457200" indent="-457200">
              <a:buAutoNum type="arabicPeriod"/>
            </a:pPr>
            <a:r>
              <a:rPr lang="lt-LT" sz="2400" dirty="0" smtClean="0"/>
              <a:t>Kokiame taške susikerta į glaudžiamąjį lęšį krintantis, bet kokių lygiagrečių spindulių pluoštas?</a:t>
            </a:r>
          </a:p>
          <a:p>
            <a:r>
              <a:rPr lang="lt-LT" sz="2400" dirty="0" smtClean="0"/>
              <a:t>	A. Taške, esančiame lęšio židinio plokštumoje</a:t>
            </a:r>
          </a:p>
          <a:p>
            <a:r>
              <a:rPr lang="lt-LT" sz="2400" dirty="0"/>
              <a:t>	</a:t>
            </a:r>
            <a:r>
              <a:rPr lang="lt-LT" sz="2400" dirty="0" smtClean="0"/>
              <a:t>B. Lęšio optiniame centre</a:t>
            </a:r>
          </a:p>
          <a:p>
            <a:r>
              <a:rPr lang="lt-LT" sz="2400" dirty="0"/>
              <a:t>	</a:t>
            </a:r>
            <a:r>
              <a:rPr lang="lt-LT" sz="2400" dirty="0" smtClean="0"/>
              <a:t>C. Taške, esančiame dvigubo židinio nuotoliu nuo lęšio</a:t>
            </a:r>
          </a:p>
          <a:p>
            <a:r>
              <a:rPr lang="lt-LT" sz="2400" dirty="0"/>
              <a:t>	</a:t>
            </a:r>
            <a:r>
              <a:rPr lang="lt-LT" sz="2400" dirty="0" smtClean="0"/>
              <a:t>D. Spinduliai nesusikerta</a:t>
            </a:r>
            <a:endParaRPr lang="lt-LT" sz="2400" dirty="0"/>
          </a:p>
        </p:txBody>
      </p:sp>
      <p:sp>
        <p:nvSpPr>
          <p:cNvPr id="6" name="TextBox 5"/>
          <p:cNvSpPr txBox="1"/>
          <p:nvPr/>
        </p:nvSpPr>
        <p:spPr>
          <a:xfrm>
            <a:off x="3563888" y="260648"/>
            <a:ext cx="3096344" cy="523220"/>
          </a:xfrm>
          <a:prstGeom prst="rect">
            <a:avLst/>
          </a:prstGeom>
          <a:noFill/>
        </p:spPr>
        <p:txBody>
          <a:bodyPr wrap="square" rtlCol="0">
            <a:spAutoFit/>
          </a:bodyPr>
          <a:lstStyle/>
          <a:p>
            <a:pPr algn="just"/>
            <a:r>
              <a:rPr lang="lt-LT" sz="2800" b="1" dirty="0" smtClean="0"/>
              <a:t>Testas</a:t>
            </a:r>
            <a:endParaRPr lang="lt-LT" sz="2800" b="1" dirty="0"/>
          </a:p>
        </p:txBody>
      </p:sp>
      <p:pic>
        <p:nvPicPr>
          <p:cNvPr id="7" name="Paveikslėlis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61360" y="2852936"/>
            <a:ext cx="3597743" cy="2305596"/>
          </a:xfrm>
          <a:prstGeom prst="rect">
            <a:avLst/>
          </a:prstGeom>
          <a:blipFill dpi="0" rotWithShape="1">
            <a:blip r:embed="rId3"/>
            <a:srcRect/>
            <a:stretch>
              <a:fillRect/>
            </a:stretch>
          </a:blipFill>
        </p:spPr>
      </p:pic>
    </p:spTree>
    <p:extLst>
      <p:ext uri="{BB962C8B-B14F-4D97-AF65-F5344CB8AC3E}">
        <p14:creationId xmlns:p14="http://schemas.microsoft.com/office/powerpoint/2010/main" xmlns="" val="3456259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2026568" cy="778098"/>
          </a:xfrm>
        </p:spPr>
        <p:txBody>
          <a:bodyPr>
            <a:normAutofit/>
          </a:bodyPr>
          <a:lstStyle/>
          <a:p>
            <a:r>
              <a:rPr lang="lt-LT" b="1" dirty="0" smtClean="0"/>
              <a:t>Tikslai:</a:t>
            </a:r>
            <a:endParaRPr lang="lt-LT" b="1" dirty="0"/>
          </a:p>
        </p:txBody>
      </p:sp>
      <p:sp>
        <p:nvSpPr>
          <p:cNvPr id="3" name="Turinio vietos rezervavimo ženklas 2"/>
          <p:cNvSpPr>
            <a:spLocks noGrp="1"/>
          </p:cNvSpPr>
          <p:nvPr>
            <p:ph idx="1"/>
          </p:nvPr>
        </p:nvSpPr>
        <p:spPr/>
        <p:txBody>
          <a:bodyPr>
            <a:normAutofit fontScale="92500" lnSpcReduction="20000"/>
          </a:bodyPr>
          <a:lstStyle/>
          <a:p>
            <a:pPr marL="514350" indent="-514350">
              <a:buFont typeface="+mj-lt"/>
              <a:buAutoNum type="arabicPeriod"/>
            </a:pPr>
            <a:r>
              <a:rPr lang="lt-LT" dirty="0" smtClean="0"/>
              <a:t>Taikant vidinius integracinius ryšius, pakartoti šviesos sklidimo dėsnius.</a:t>
            </a:r>
          </a:p>
          <a:p>
            <a:pPr marL="514350" indent="-514350">
              <a:buFont typeface="+mj-lt"/>
              <a:buAutoNum type="arabicPeriod"/>
            </a:pPr>
            <a:r>
              <a:rPr lang="lt-LT" dirty="0" smtClean="0"/>
              <a:t>Pakartoti spindulių eigą glaudžiamuosiuose ir sklaidomuosiuose lęšiuose.</a:t>
            </a:r>
          </a:p>
          <a:p>
            <a:pPr marL="514350" indent="-514350">
              <a:buFont typeface="+mj-lt"/>
              <a:buAutoNum type="arabicPeriod"/>
            </a:pPr>
            <a:r>
              <a:rPr lang="lt-LT" dirty="0" smtClean="0"/>
              <a:t>Tobulinti gebėjimą spręsti uždavinius taikant plonojo lęšio formulę.</a:t>
            </a:r>
          </a:p>
          <a:p>
            <a:pPr marL="514350" indent="-514350">
              <a:buFont typeface="+mj-lt"/>
              <a:buAutoNum type="arabicPeriod"/>
            </a:pPr>
            <a:r>
              <a:rPr lang="lt-LT" dirty="0" smtClean="0"/>
              <a:t>Tobulinti gebėjimą spręsti uždavinius, kuriuose reikia braižymo būdu gauti daiktų atvaizdus.</a:t>
            </a:r>
          </a:p>
          <a:p>
            <a:pPr marL="514350" indent="-514350">
              <a:buFont typeface="+mj-lt"/>
              <a:buAutoNum type="arabicPeriod"/>
            </a:pPr>
            <a:r>
              <a:rPr lang="lt-LT" dirty="0" smtClean="0"/>
              <a:t>Pakartoti optinių prietaisų naudojimą ir spindulių eigą juose.</a:t>
            </a:r>
          </a:p>
          <a:p>
            <a:pPr marL="514350" indent="-514350">
              <a:buFont typeface="+mj-lt"/>
              <a:buAutoNum type="arabicPeriod"/>
            </a:pPr>
            <a:endParaRPr lang="lt-LT" dirty="0"/>
          </a:p>
        </p:txBody>
      </p:sp>
    </p:spTree>
    <p:extLst>
      <p:ext uri="{BB962C8B-B14F-4D97-AF65-F5344CB8AC3E}">
        <p14:creationId xmlns:p14="http://schemas.microsoft.com/office/powerpoint/2010/main" xmlns="" val="21273114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260648"/>
            <a:ext cx="8496944" cy="830997"/>
          </a:xfrm>
          <a:prstGeom prst="rect">
            <a:avLst/>
          </a:prstGeom>
          <a:noFill/>
        </p:spPr>
        <p:txBody>
          <a:bodyPr wrap="square" rtlCol="0">
            <a:spAutoFit/>
          </a:bodyPr>
          <a:lstStyle/>
          <a:p>
            <a:r>
              <a:rPr lang="lt-LT" sz="2400" dirty="0" smtClean="0"/>
              <a:t>2. Kur reikia pastatyti ekraną paveiksle pavaizduotu atveju, kad jame būtų matomas ryškus daikto  MN atvaizdas?</a:t>
            </a:r>
            <a:endParaRPr lang="lt-LT" sz="2400" dirty="0"/>
          </a:p>
        </p:txBody>
      </p:sp>
      <p:sp>
        <p:nvSpPr>
          <p:cNvPr id="6" name="TextBox 5"/>
          <p:cNvSpPr txBox="1"/>
          <p:nvPr/>
        </p:nvSpPr>
        <p:spPr>
          <a:xfrm>
            <a:off x="395536" y="4221088"/>
            <a:ext cx="7416824" cy="1569660"/>
          </a:xfrm>
          <a:prstGeom prst="rect">
            <a:avLst/>
          </a:prstGeom>
          <a:noFill/>
        </p:spPr>
        <p:txBody>
          <a:bodyPr wrap="square" rtlCol="0">
            <a:spAutoFit/>
          </a:bodyPr>
          <a:lstStyle/>
          <a:p>
            <a:r>
              <a:rPr lang="lt-LT" sz="2400" dirty="0" smtClean="0"/>
              <a:t>	A. Taške F lęšio dešinėje</a:t>
            </a:r>
          </a:p>
          <a:p>
            <a:r>
              <a:rPr lang="lt-LT" sz="2400" dirty="0"/>
              <a:t>	</a:t>
            </a:r>
            <a:r>
              <a:rPr lang="lt-LT" sz="2400" dirty="0" smtClean="0"/>
              <a:t>B. Taške 2F lęšio dešinėje</a:t>
            </a:r>
          </a:p>
          <a:p>
            <a:r>
              <a:rPr lang="lt-LT" sz="2400" dirty="0"/>
              <a:t>	</a:t>
            </a:r>
            <a:r>
              <a:rPr lang="lt-LT" sz="2400" dirty="0" smtClean="0"/>
              <a:t>C. Lęšio dešinėje tarp taškų F ir 2F</a:t>
            </a:r>
          </a:p>
          <a:p>
            <a:r>
              <a:rPr lang="lt-LT" sz="2400" dirty="0"/>
              <a:t>	</a:t>
            </a:r>
            <a:r>
              <a:rPr lang="lt-LT" sz="2400" dirty="0" smtClean="0"/>
              <a:t>D. Lęšio dešinėje toliau nei 2F</a:t>
            </a:r>
            <a:endParaRPr lang="lt-LT" sz="2400" dirty="0"/>
          </a:p>
        </p:txBody>
      </p:sp>
      <p:pic>
        <p:nvPicPr>
          <p:cNvPr id="7" name="Turinio vietos rezervavimo ženklas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96106" y="1091645"/>
            <a:ext cx="5184006" cy="2916003"/>
          </a:xfrm>
        </p:spPr>
      </p:pic>
    </p:spTree>
    <p:extLst>
      <p:ext uri="{BB962C8B-B14F-4D97-AF65-F5344CB8AC3E}">
        <p14:creationId xmlns:p14="http://schemas.microsoft.com/office/powerpoint/2010/main" xmlns="" val="28888129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260648"/>
            <a:ext cx="8424936" cy="830997"/>
          </a:xfrm>
          <a:prstGeom prst="rect">
            <a:avLst/>
          </a:prstGeom>
          <a:noFill/>
        </p:spPr>
        <p:txBody>
          <a:bodyPr wrap="square" rtlCol="0">
            <a:spAutoFit/>
          </a:bodyPr>
          <a:lstStyle/>
          <a:p>
            <a:r>
              <a:rPr lang="lt-LT" sz="2400" dirty="0" smtClean="0"/>
              <a:t>3. Kokį vaizdą objektyvo lęšis sukuria fotoaparato šviesai jautrioje plokštumoje?</a:t>
            </a:r>
            <a:endParaRPr lang="lt-LT" sz="2400" dirty="0"/>
          </a:p>
        </p:txBody>
      </p:sp>
      <p:sp>
        <p:nvSpPr>
          <p:cNvPr id="6" name="TextBox 5"/>
          <p:cNvSpPr txBox="1"/>
          <p:nvPr/>
        </p:nvSpPr>
        <p:spPr>
          <a:xfrm>
            <a:off x="323528" y="1412776"/>
            <a:ext cx="8280920" cy="1569660"/>
          </a:xfrm>
          <a:prstGeom prst="rect">
            <a:avLst/>
          </a:prstGeom>
          <a:noFill/>
        </p:spPr>
        <p:txBody>
          <a:bodyPr wrap="square" rtlCol="0">
            <a:spAutoFit/>
          </a:bodyPr>
          <a:lstStyle/>
          <a:p>
            <a:r>
              <a:rPr lang="lt-LT" sz="2400" dirty="0" smtClean="0"/>
              <a:t>	A. Tikrą, sumažintą, neapverstą</a:t>
            </a:r>
          </a:p>
          <a:p>
            <a:r>
              <a:rPr lang="lt-LT" sz="2400" dirty="0"/>
              <a:t>	</a:t>
            </a:r>
            <a:r>
              <a:rPr lang="lt-LT" sz="2400" dirty="0" smtClean="0"/>
              <a:t>B. Tikrą, sumažintą, apverstą</a:t>
            </a:r>
          </a:p>
          <a:p>
            <a:r>
              <a:rPr lang="lt-LT" sz="2400" dirty="0"/>
              <a:t>	</a:t>
            </a:r>
            <a:r>
              <a:rPr lang="lt-LT" sz="2400" dirty="0" smtClean="0"/>
              <a:t>C. Menamą, sumažintą, neapverstą</a:t>
            </a:r>
          </a:p>
          <a:p>
            <a:r>
              <a:rPr lang="lt-LT" sz="2400" dirty="0"/>
              <a:t>	</a:t>
            </a:r>
            <a:r>
              <a:rPr lang="lt-LT" sz="2400" dirty="0" smtClean="0"/>
              <a:t>D. Menamą, sumažintą, apverstą</a:t>
            </a:r>
            <a:endParaRPr lang="lt-LT" sz="2400" dirty="0"/>
          </a:p>
        </p:txBody>
      </p:sp>
      <p:pic>
        <p:nvPicPr>
          <p:cNvPr id="3" name="Paveikslėlis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3861048"/>
            <a:ext cx="3293972" cy="2464721"/>
          </a:xfrm>
          <a:prstGeom prst="rect">
            <a:avLst/>
          </a:prstGeom>
        </p:spPr>
      </p:pic>
    </p:spTree>
    <p:extLst>
      <p:ext uri="{BB962C8B-B14F-4D97-AF65-F5344CB8AC3E}">
        <p14:creationId xmlns:p14="http://schemas.microsoft.com/office/powerpoint/2010/main" xmlns="" val="807606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260648"/>
            <a:ext cx="8496944" cy="1938992"/>
          </a:xfrm>
          <a:prstGeom prst="rect">
            <a:avLst/>
          </a:prstGeom>
          <a:noFill/>
        </p:spPr>
        <p:txBody>
          <a:bodyPr wrap="square" rtlCol="0">
            <a:spAutoFit/>
          </a:bodyPr>
          <a:lstStyle/>
          <a:p>
            <a:r>
              <a:rPr lang="lt-LT" sz="2400" dirty="0" smtClean="0"/>
              <a:t>4. Lęšio židinio nuotolis žymimas:</a:t>
            </a:r>
          </a:p>
          <a:p>
            <a:r>
              <a:rPr lang="lt-LT" sz="2400" dirty="0"/>
              <a:t>	</a:t>
            </a:r>
            <a:r>
              <a:rPr lang="lt-LT" sz="2400" dirty="0" smtClean="0"/>
              <a:t>A. (d)</a:t>
            </a:r>
          </a:p>
          <a:p>
            <a:r>
              <a:rPr lang="lt-LT" sz="2400" dirty="0"/>
              <a:t>	</a:t>
            </a:r>
            <a:r>
              <a:rPr lang="lt-LT" sz="2400" dirty="0" smtClean="0"/>
              <a:t>B. (f)</a:t>
            </a:r>
          </a:p>
          <a:p>
            <a:r>
              <a:rPr lang="lt-LT" sz="2400" dirty="0"/>
              <a:t>	</a:t>
            </a:r>
            <a:r>
              <a:rPr lang="lt-LT" sz="2400" dirty="0" smtClean="0"/>
              <a:t>C. (R)</a:t>
            </a:r>
          </a:p>
          <a:p>
            <a:r>
              <a:rPr lang="lt-LT" sz="2400" dirty="0"/>
              <a:t>	</a:t>
            </a:r>
            <a:r>
              <a:rPr lang="lt-LT" sz="2400" dirty="0" smtClean="0"/>
              <a:t>D. (F)</a:t>
            </a:r>
            <a:endParaRPr lang="lt-LT" sz="2400" dirty="0"/>
          </a:p>
        </p:txBody>
      </p:sp>
      <p:pic>
        <p:nvPicPr>
          <p:cNvPr id="2" name="Paveikslėlis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60032" y="2564904"/>
            <a:ext cx="3332187" cy="3362480"/>
          </a:xfrm>
          <a:prstGeom prst="rect">
            <a:avLst/>
          </a:prstGeom>
        </p:spPr>
      </p:pic>
    </p:spTree>
    <p:extLst>
      <p:ext uri="{BB962C8B-B14F-4D97-AF65-F5344CB8AC3E}">
        <p14:creationId xmlns:p14="http://schemas.microsoft.com/office/powerpoint/2010/main" xmlns="" val="18986247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rinio vietos rezervavimo ženklas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247010" y="294052"/>
            <a:ext cx="2683329" cy="1536256"/>
          </a:xfrm>
        </p:spPr>
      </p:pic>
      <p:pic>
        <p:nvPicPr>
          <p:cNvPr id="6" name="Turinio vietos rezervavimo ženklas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7544" y="2060848"/>
            <a:ext cx="1368152" cy="1704704"/>
          </a:xfrm>
        </p:spPr>
      </p:pic>
      <p:sp>
        <p:nvSpPr>
          <p:cNvPr id="5" name="TextBox 4"/>
          <p:cNvSpPr txBox="1"/>
          <p:nvPr/>
        </p:nvSpPr>
        <p:spPr>
          <a:xfrm>
            <a:off x="323528" y="260648"/>
            <a:ext cx="5904656" cy="1569660"/>
          </a:xfrm>
          <a:prstGeom prst="rect">
            <a:avLst/>
          </a:prstGeom>
          <a:noFill/>
        </p:spPr>
        <p:txBody>
          <a:bodyPr wrap="square" rtlCol="0">
            <a:spAutoFit/>
          </a:bodyPr>
          <a:lstStyle/>
          <a:p>
            <a:r>
              <a:rPr lang="lt-LT" sz="2400" dirty="0" smtClean="0"/>
              <a:t>5. Glaudžiamuoju lęšiu ekrane gaunamas tų pačių matmenų T raidės formos objekto atvaizdas. Kuriuo atveju ekrane susidaręs atvaizdas pavaizduotas teisingai?</a:t>
            </a:r>
            <a:endParaRPr lang="lt-LT" sz="2400" dirty="0"/>
          </a:p>
        </p:txBody>
      </p:sp>
      <p:pic>
        <p:nvPicPr>
          <p:cNvPr id="7" name="Paveikslėlis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95736" y="2041178"/>
            <a:ext cx="1132067" cy="1747862"/>
          </a:xfrm>
          <a:prstGeom prst="rect">
            <a:avLst/>
          </a:prstGeom>
        </p:spPr>
      </p:pic>
      <p:pic>
        <p:nvPicPr>
          <p:cNvPr id="8" name="Paveikslėlis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07904" y="2041178"/>
            <a:ext cx="1152128" cy="1747862"/>
          </a:xfrm>
          <a:prstGeom prst="rect">
            <a:avLst/>
          </a:prstGeom>
        </p:spPr>
      </p:pic>
      <p:pic>
        <p:nvPicPr>
          <p:cNvPr id="9" name="Paveikslėlis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278309" y="2022301"/>
            <a:ext cx="1237907" cy="1714501"/>
          </a:xfrm>
          <a:prstGeom prst="rect">
            <a:avLst/>
          </a:prstGeom>
        </p:spPr>
      </p:pic>
    </p:spTree>
    <p:extLst>
      <p:ext uri="{BB962C8B-B14F-4D97-AF65-F5344CB8AC3E}">
        <p14:creationId xmlns:p14="http://schemas.microsoft.com/office/powerpoint/2010/main" xmlns="" val="35873530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rinio vietos rezervavimo ženklas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23528" y="1124744"/>
            <a:ext cx="4978335" cy="2520280"/>
          </a:xfrm>
        </p:spPr>
      </p:pic>
      <p:sp>
        <p:nvSpPr>
          <p:cNvPr id="5" name="TextBox 4"/>
          <p:cNvSpPr txBox="1"/>
          <p:nvPr/>
        </p:nvSpPr>
        <p:spPr>
          <a:xfrm>
            <a:off x="179512" y="260648"/>
            <a:ext cx="8640960" cy="5262979"/>
          </a:xfrm>
          <a:prstGeom prst="rect">
            <a:avLst/>
          </a:prstGeom>
          <a:noFill/>
        </p:spPr>
        <p:txBody>
          <a:bodyPr wrap="square" rtlCol="0">
            <a:spAutoFit/>
          </a:bodyPr>
          <a:lstStyle/>
          <a:p>
            <a:r>
              <a:rPr lang="lt-LT" sz="2400" dirty="0" smtClean="0"/>
              <a:t>6. Paveiksle pavaizduotas lęšis, šviesos šaltinis S ir jo atvaizdas S‘. Kokiomis raidėmis pažymėtas lęšio židinio nuotolis?</a:t>
            </a:r>
          </a:p>
          <a:p>
            <a:endParaRPr lang="lt-LT" sz="2400" dirty="0" smtClean="0"/>
          </a:p>
          <a:p>
            <a:endParaRPr lang="lt-LT" sz="2400" dirty="0"/>
          </a:p>
          <a:p>
            <a:endParaRPr lang="lt-LT" sz="2400" dirty="0" smtClean="0"/>
          </a:p>
          <a:p>
            <a:endParaRPr lang="lt-LT" sz="2400" dirty="0"/>
          </a:p>
          <a:p>
            <a:endParaRPr lang="lt-LT" sz="2400" dirty="0" smtClean="0"/>
          </a:p>
          <a:p>
            <a:endParaRPr lang="lt-LT" sz="2400" dirty="0"/>
          </a:p>
          <a:p>
            <a:endParaRPr lang="lt-LT" sz="2400" dirty="0"/>
          </a:p>
          <a:p>
            <a:endParaRPr lang="lt-LT" sz="2400" dirty="0" smtClean="0"/>
          </a:p>
          <a:p>
            <a:r>
              <a:rPr lang="lt-LT" sz="2400" dirty="0"/>
              <a:t>	</a:t>
            </a:r>
            <a:r>
              <a:rPr lang="lt-LT" sz="2400" dirty="0" smtClean="0"/>
              <a:t>A. AO</a:t>
            </a:r>
          </a:p>
          <a:p>
            <a:r>
              <a:rPr lang="lt-LT" sz="2400" dirty="0"/>
              <a:t>	</a:t>
            </a:r>
            <a:r>
              <a:rPr lang="lt-LT" sz="2400" dirty="0" smtClean="0"/>
              <a:t>B. AB</a:t>
            </a:r>
          </a:p>
          <a:p>
            <a:r>
              <a:rPr lang="lt-LT" sz="2400" dirty="0"/>
              <a:t>	</a:t>
            </a:r>
            <a:r>
              <a:rPr lang="lt-LT" sz="2400" dirty="0" smtClean="0"/>
              <a:t>C. BO</a:t>
            </a:r>
          </a:p>
          <a:p>
            <a:r>
              <a:rPr lang="lt-LT" sz="2400" dirty="0"/>
              <a:t>	</a:t>
            </a:r>
            <a:r>
              <a:rPr lang="lt-LT" sz="2400" dirty="0" smtClean="0"/>
              <a:t>D. CO</a:t>
            </a:r>
            <a:endParaRPr lang="lt-LT" sz="2400" dirty="0"/>
          </a:p>
        </p:txBody>
      </p:sp>
    </p:spTree>
    <p:extLst>
      <p:ext uri="{BB962C8B-B14F-4D97-AF65-F5344CB8AC3E}">
        <p14:creationId xmlns:p14="http://schemas.microsoft.com/office/powerpoint/2010/main" xmlns="" val="7087827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rinio vietos rezervavimo ženklas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11560" y="1460977"/>
            <a:ext cx="4104456" cy="2120635"/>
          </a:xfrm>
        </p:spPr>
      </p:pic>
      <p:sp>
        <p:nvSpPr>
          <p:cNvPr id="5" name="TextBox 4"/>
          <p:cNvSpPr txBox="1"/>
          <p:nvPr/>
        </p:nvSpPr>
        <p:spPr>
          <a:xfrm>
            <a:off x="251520" y="260648"/>
            <a:ext cx="8640960" cy="1200329"/>
          </a:xfrm>
          <a:prstGeom prst="rect">
            <a:avLst/>
          </a:prstGeom>
          <a:noFill/>
        </p:spPr>
        <p:txBody>
          <a:bodyPr wrap="square" rtlCol="0">
            <a:spAutoFit/>
          </a:bodyPr>
          <a:lstStyle/>
          <a:p>
            <a:r>
              <a:rPr lang="lt-LT" sz="2400" dirty="0" smtClean="0"/>
              <a:t>7. Paveiksle parodyta, kaip susidaro atvaizdas akyje. Koks tai regėjimo defektas? Kokių lęšių reikia akiniams, kad šį defektą </a:t>
            </a:r>
            <a:r>
              <a:rPr lang="lt-LT" sz="2400" dirty="0"/>
              <a:t>i</a:t>
            </a:r>
            <a:r>
              <a:rPr lang="lt-LT" sz="2400" dirty="0" smtClean="0"/>
              <a:t>štaisytume?</a:t>
            </a:r>
            <a:endParaRPr lang="lt-LT" sz="2400" dirty="0"/>
          </a:p>
        </p:txBody>
      </p:sp>
      <p:sp>
        <p:nvSpPr>
          <p:cNvPr id="6" name="TextBox 5"/>
          <p:cNvSpPr txBox="1"/>
          <p:nvPr/>
        </p:nvSpPr>
        <p:spPr>
          <a:xfrm>
            <a:off x="-252536" y="3789040"/>
            <a:ext cx="7848872" cy="1569660"/>
          </a:xfrm>
          <a:prstGeom prst="rect">
            <a:avLst/>
          </a:prstGeom>
          <a:noFill/>
        </p:spPr>
        <p:txBody>
          <a:bodyPr wrap="square" rtlCol="0">
            <a:spAutoFit/>
          </a:bodyPr>
          <a:lstStyle/>
          <a:p>
            <a:r>
              <a:rPr lang="lt-LT" sz="2400" dirty="0" smtClean="0"/>
              <a:t>	A. Trumparegystė. Sklaidomųjų lęšių</a:t>
            </a:r>
          </a:p>
          <a:p>
            <a:r>
              <a:rPr lang="lt-LT" sz="2400" dirty="0"/>
              <a:t>	</a:t>
            </a:r>
            <a:r>
              <a:rPr lang="lt-LT" sz="2400" dirty="0" smtClean="0"/>
              <a:t>B. Trumparegystė. Glaudžiamųjų lęšių</a:t>
            </a:r>
          </a:p>
          <a:p>
            <a:r>
              <a:rPr lang="lt-LT" sz="2400" dirty="0"/>
              <a:t>	</a:t>
            </a:r>
            <a:r>
              <a:rPr lang="lt-LT" sz="2400" dirty="0" smtClean="0"/>
              <a:t>C. Toliaregystė. Sklaidomųjų lęšių</a:t>
            </a:r>
          </a:p>
          <a:p>
            <a:r>
              <a:rPr lang="lt-LT" sz="2400" dirty="0"/>
              <a:t>	</a:t>
            </a:r>
            <a:r>
              <a:rPr lang="lt-LT" sz="2400" dirty="0" smtClean="0"/>
              <a:t>D. Toliaregystė. Glaudžiamųjų lęšių</a:t>
            </a:r>
            <a:endParaRPr lang="lt-LT" sz="2400" dirty="0"/>
          </a:p>
        </p:txBody>
      </p:sp>
    </p:spTree>
    <p:extLst>
      <p:ext uri="{BB962C8B-B14F-4D97-AF65-F5344CB8AC3E}">
        <p14:creationId xmlns:p14="http://schemas.microsoft.com/office/powerpoint/2010/main" xmlns="" val="35181167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rinio vietos rezervavimo ženklas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539552" y="1124187"/>
            <a:ext cx="3888432" cy="2187243"/>
          </a:xfrm>
        </p:spPr>
      </p:pic>
      <p:sp>
        <p:nvSpPr>
          <p:cNvPr id="5" name="TextBox 4"/>
          <p:cNvSpPr txBox="1"/>
          <p:nvPr/>
        </p:nvSpPr>
        <p:spPr>
          <a:xfrm>
            <a:off x="179512" y="260648"/>
            <a:ext cx="8964488" cy="830997"/>
          </a:xfrm>
          <a:prstGeom prst="rect">
            <a:avLst/>
          </a:prstGeom>
          <a:noFill/>
        </p:spPr>
        <p:txBody>
          <a:bodyPr wrap="square" rtlCol="0">
            <a:spAutoFit/>
          </a:bodyPr>
          <a:lstStyle/>
          <a:p>
            <a:r>
              <a:rPr lang="lt-LT" sz="2400" dirty="0" smtClean="0"/>
              <a:t>8. Kokį gausime daikto, pastatyto nuo lęšio atstumu, didesniu už glaudžiamojo lęšio dvigubą židinio nuotolį, vaizdą (d&gt;2F)?</a:t>
            </a:r>
          </a:p>
        </p:txBody>
      </p:sp>
      <p:sp>
        <p:nvSpPr>
          <p:cNvPr id="6" name="TextBox 5"/>
          <p:cNvSpPr txBox="1"/>
          <p:nvPr/>
        </p:nvSpPr>
        <p:spPr>
          <a:xfrm>
            <a:off x="-215924" y="3501008"/>
            <a:ext cx="8784976" cy="1569660"/>
          </a:xfrm>
          <a:prstGeom prst="rect">
            <a:avLst/>
          </a:prstGeom>
          <a:noFill/>
        </p:spPr>
        <p:txBody>
          <a:bodyPr wrap="square" rtlCol="0">
            <a:spAutoFit/>
          </a:bodyPr>
          <a:lstStyle/>
          <a:p>
            <a:r>
              <a:rPr lang="lt-LT" sz="2400" dirty="0" smtClean="0"/>
              <a:t>	A. Menamą, padidintą, neapverstą</a:t>
            </a:r>
          </a:p>
          <a:p>
            <a:r>
              <a:rPr lang="lt-LT" sz="2400" dirty="0"/>
              <a:t>	</a:t>
            </a:r>
            <a:r>
              <a:rPr lang="lt-LT" sz="2400" dirty="0" smtClean="0"/>
              <a:t>B. Menamą, sumažintą, neapverstą</a:t>
            </a:r>
          </a:p>
          <a:p>
            <a:r>
              <a:rPr lang="lt-LT" sz="2400" dirty="0"/>
              <a:t>	</a:t>
            </a:r>
            <a:r>
              <a:rPr lang="lt-LT" sz="2400" dirty="0" smtClean="0"/>
              <a:t>C. Tikrą, padidintą, apverstą</a:t>
            </a:r>
          </a:p>
          <a:p>
            <a:r>
              <a:rPr lang="lt-LT" sz="2400" dirty="0"/>
              <a:t>	</a:t>
            </a:r>
            <a:r>
              <a:rPr lang="lt-LT" sz="2400" dirty="0" smtClean="0"/>
              <a:t>D. Tikrą, sumažintą, apverstą</a:t>
            </a:r>
            <a:endParaRPr lang="lt-LT" sz="2400" dirty="0"/>
          </a:p>
        </p:txBody>
      </p:sp>
    </p:spTree>
    <p:extLst>
      <p:ext uri="{BB962C8B-B14F-4D97-AF65-F5344CB8AC3E}">
        <p14:creationId xmlns:p14="http://schemas.microsoft.com/office/powerpoint/2010/main" xmlns="" val="35852177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rinio vietos rezervavimo ženklas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95536" y="948174"/>
            <a:ext cx="3312368" cy="1863206"/>
          </a:xfrm>
        </p:spPr>
      </p:pic>
      <p:pic>
        <p:nvPicPr>
          <p:cNvPr id="6" name="Turinio vietos rezervavimo ženklas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529112" y="947629"/>
            <a:ext cx="3386800" cy="1905075"/>
          </a:xfrm>
        </p:spPr>
      </p:pic>
      <p:sp>
        <p:nvSpPr>
          <p:cNvPr id="5" name="TextBox 4"/>
          <p:cNvSpPr txBox="1"/>
          <p:nvPr/>
        </p:nvSpPr>
        <p:spPr>
          <a:xfrm>
            <a:off x="179512" y="116632"/>
            <a:ext cx="8640960" cy="830997"/>
          </a:xfrm>
          <a:prstGeom prst="rect">
            <a:avLst/>
          </a:prstGeom>
          <a:noFill/>
        </p:spPr>
        <p:txBody>
          <a:bodyPr wrap="square" rtlCol="0">
            <a:spAutoFit/>
          </a:bodyPr>
          <a:lstStyle/>
          <a:p>
            <a:r>
              <a:rPr lang="lt-LT" sz="2400" dirty="0" smtClean="0"/>
              <a:t>9. Paveiksle pavaizduoti spindulių keliai per glaudžiamąjį lęšį. Kuriame paveiksle jie pavaizduoti teisingai?</a:t>
            </a:r>
            <a:endParaRPr lang="lt-LT" sz="2400" dirty="0"/>
          </a:p>
        </p:txBody>
      </p:sp>
      <p:pic>
        <p:nvPicPr>
          <p:cNvPr id="7" name="Paveikslėlis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3212976"/>
            <a:ext cx="3456384" cy="1843405"/>
          </a:xfrm>
          <a:prstGeom prst="rect">
            <a:avLst/>
          </a:prstGeom>
        </p:spPr>
      </p:pic>
      <p:pic>
        <p:nvPicPr>
          <p:cNvPr id="8" name="Paveikslėlis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99992" y="3179242"/>
            <a:ext cx="3337136" cy="1877139"/>
          </a:xfrm>
          <a:prstGeom prst="rect">
            <a:avLst/>
          </a:prstGeom>
        </p:spPr>
      </p:pic>
    </p:spTree>
    <p:extLst>
      <p:ext uri="{BB962C8B-B14F-4D97-AF65-F5344CB8AC3E}">
        <p14:creationId xmlns:p14="http://schemas.microsoft.com/office/powerpoint/2010/main" xmlns="" val="36359413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88640"/>
            <a:ext cx="8496944" cy="2677656"/>
          </a:xfrm>
          <a:prstGeom prst="rect">
            <a:avLst/>
          </a:prstGeom>
          <a:noFill/>
        </p:spPr>
        <p:txBody>
          <a:bodyPr wrap="square" rtlCol="0">
            <a:spAutoFit/>
          </a:bodyPr>
          <a:lstStyle/>
          <a:p>
            <a:r>
              <a:rPr lang="lt-LT" sz="2400" dirty="0" smtClean="0"/>
              <a:t>10. Atstumas tarp daikto ir jo atvaizdo, gauto plokščiuoju veidrodžiu, yra s. Koks būtų atstumas tarp daikto ir jo atvaizdo, jei atstumas tarp daikto ir veidrodžio sumažėtų du kartus?</a:t>
            </a:r>
          </a:p>
          <a:p>
            <a:r>
              <a:rPr lang="lt-LT" sz="2400" dirty="0"/>
              <a:t>	</a:t>
            </a:r>
            <a:r>
              <a:rPr lang="lt-LT" sz="2400" dirty="0" smtClean="0"/>
              <a:t>A. s/4</a:t>
            </a:r>
          </a:p>
          <a:p>
            <a:r>
              <a:rPr lang="lt-LT" sz="2400" dirty="0"/>
              <a:t>	</a:t>
            </a:r>
            <a:r>
              <a:rPr lang="lt-LT" sz="2400" dirty="0" smtClean="0"/>
              <a:t>B. s/4</a:t>
            </a:r>
          </a:p>
          <a:p>
            <a:r>
              <a:rPr lang="lt-LT" sz="2400" dirty="0"/>
              <a:t>	</a:t>
            </a:r>
            <a:r>
              <a:rPr lang="lt-LT" sz="2400" dirty="0" smtClean="0"/>
              <a:t>C. </a:t>
            </a:r>
            <a:r>
              <a:rPr lang="lt-LT" sz="2400" dirty="0"/>
              <a:t>s</a:t>
            </a:r>
            <a:endParaRPr lang="lt-LT" sz="2400" dirty="0" smtClean="0"/>
          </a:p>
          <a:p>
            <a:r>
              <a:rPr lang="lt-LT" sz="2400" dirty="0" smtClean="0"/>
              <a:t>	D. 2s</a:t>
            </a:r>
            <a:endParaRPr lang="lt-LT" sz="2400" dirty="0"/>
          </a:p>
        </p:txBody>
      </p:sp>
      <p:pic>
        <p:nvPicPr>
          <p:cNvPr id="2" name="Paveikslėlis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0730" y="3573016"/>
            <a:ext cx="3456384" cy="2592288"/>
          </a:xfrm>
          <a:prstGeom prst="rect">
            <a:avLst/>
          </a:prstGeom>
        </p:spPr>
      </p:pic>
    </p:spTree>
    <p:extLst>
      <p:ext uri="{BB962C8B-B14F-4D97-AF65-F5344CB8AC3E}">
        <p14:creationId xmlns:p14="http://schemas.microsoft.com/office/powerpoint/2010/main" xmlns="" val="25892032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562074"/>
          </a:xfrm>
        </p:spPr>
        <p:txBody>
          <a:bodyPr>
            <a:normAutofit/>
          </a:bodyPr>
          <a:lstStyle/>
          <a:p>
            <a:r>
              <a:rPr lang="lt-LT" sz="2800" b="1" dirty="0" smtClean="0"/>
              <a:t>Testo atsakymai</a:t>
            </a:r>
            <a:endParaRPr lang="lt-LT" sz="2800" b="1" dirty="0"/>
          </a:p>
        </p:txBody>
      </p:sp>
      <p:sp>
        <p:nvSpPr>
          <p:cNvPr id="5" name="TextBox 4"/>
          <p:cNvSpPr txBox="1"/>
          <p:nvPr/>
        </p:nvSpPr>
        <p:spPr>
          <a:xfrm>
            <a:off x="467544" y="1196752"/>
            <a:ext cx="4608512" cy="3785652"/>
          </a:xfrm>
          <a:prstGeom prst="rect">
            <a:avLst/>
          </a:prstGeom>
          <a:noFill/>
        </p:spPr>
        <p:txBody>
          <a:bodyPr wrap="square" rtlCol="0">
            <a:spAutoFit/>
          </a:bodyPr>
          <a:lstStyle/>
          <a:p>
            <a:pPr marL="457200" indent="-457200">
              <a:buAutoNum type="arabicPeriod"/>
            </a:pPr>
            <a:r>
              <a:rPr lang="lt-LT" sz="2400" dirty="0" smtClean="0"/>
              <a:t>A</a:t>
            </a:r>
          </a:p>
          <a:p>
            <a:pPr marL="457200" indent="-457200">
              <a:buAutoNum type="arabicPeriod"/>
            </a:pPr>
            <a:r>
              <a:rPr lang="lt-LT" sz="2400" dirty="0" smtClean="0"/>
              <a:t>D</a:t>
            </a:r>
          </a:p>
          <a:p>
            <a:pPr marL="457200" indent="-457200">
              <a:buAutoNum type="arabicPeriod"/>
            </a:pPr>
            <a:r>
              <a:rPr lang="lt-LT" sz="2400" dirty="0" smtClean="0"/>
              <a:t>B</a:t>
            </a:r>
          </a:p>
          <a:p>
            <a:pPr marL="457200" indent="-457200">
              <a:buAutoNum type="arabicPeriod"/>
            </a:pPr>
            <a:r>
              <a:rPr lang="lt-LT" sz="2400" dirty="0" smtClean="0"/>
              <a:t>D</a:t>
            </a:r>
          </a:p>
          <a:p>
            <a:pPr marL="457200" indent="-457200">
              <a:buAutoNum type="arabicPeriod"/>
            </a:pPr>
            <a:r>
              <a:rPr lang="lt-LT" sz="2400" dirty="0" smtClean="0"/>
              <a:t>B</a:t>
            </a:r>
          </a:p>
          <a:p>
            <a:pPr marL="457200" indent="-457200">
              <a:buAutoNum type="arabicPeriod"/>
            </a:pPr>
            <a:r>
              <a:rPr lang="lt-LT" sz="2400" dirty="0" smtClean="0"/>
              <a:t>A</a:t>
            </a:r>
          </a:p>
          <a:p>
            <a:pPr marL="457200" indent="-457200">
              <a:buAutoNum type="arabicPeriod"/>
            </a:pPr>
            <a:r>
              <a:rPr lang="lt-LT" sz="2400" dirty="0" smtClean="0"/>
              <a:t>D</a:t>
            </a:r>
          </a:p>
          <a:p>
            <a:pPr marL="457200" indent="-457200">
              <a:buAutoNum type="arabicPeriod"/>
            </a:pPr>
            <a:r>
              <a:rPr lang="lt-LT" sz="2400" dirty="0" smtClean="0"/>
              <a:t>D</a:t>
            </a:r>
          </a:p>
          <a:p>
            <a:pPr marL="457200" indent="-457200">
              <a:buAutoNum type="arabicPeriod"/>
            </a:pPr>
            <a:r>
              <a:rPr lang="lt-LT" sz="2400" dirty="0" smtClean="0"/>
              <a:t>D</a:t>
            </a:r>
          </a:p>
          <a:p>
            <a:pPr marL="457200" indent="-457200">
              <a:buAutoNum type="arabicPeriod"/>
            </a:pPr>
            <a:r>
              <a:rPr lang="lt-LT" sz="2400" dirty="0"/>
              <a:t>D</a:t>
            </a:r>
          </a:p>
        </p:txBody>
      </p:sp>
      <p:pic>
        <p:nvPicPr>
          <p:cNvPr id="8" name="Paveikslėlis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27526" y="2844353"/>
            <a:ext cx="3169121" cy="3856760"/>
          </a:xfrm>
          <a:prstGeom prst="rect">
            <a:avLst/>
          </a:prstGeom>
        </p:spPr>
      </p:pic>
    </p:spTree>
    <p:extLst>
      <p:ext uri="{BB962C8B-B14F-4D97-AF65-F5344CB8AC3E}">
        <p14:creationId xmlns:p14="http://schemas.microsoft.com/office/powerpoint/2010/main" xmlns="" val="32139922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115616" y="188640"/>
            <a:ext cx="6590636" cy="707819"/>
          </a:xfrm>
        </p:spPr>
        <p:txBody>
          <a:bodyPr>
            <a:normAutofit fontScale="90000"/>
          </a:bodyPr>
          <a:lstStyle/>
          <a:p>
            <a:r>
              <a:rPr lang="lt-LT" sz="4800" b="1" dirty="0" smtClean="0"/>
              <a:t>Lęšiai</a:t>
            </a:r>
            <a:endParaRPr lang="lt-LT" sz="4800" b="1" dirty="0"/>
          </a:p>
        </p:txBody>
      </p:sp>
      <p:sp>
        <p:nvSpPr>
          <p:cNvPr id="3" name="Turinio vietos rezervavimo ženklas 2"/>
          <p:cNvSpPr>
            <a:spLocks noGrp="1"/>
          </p:cNvSpPr>
          <p:nvPr>
            <p:ph sz="half" idx="1"/>
          </p:nvPr>
        </p:nvSpPr>
        <p:spPr>
          <a:xfrm>
            <a:off x="526344" y="1065373"/>
            <a:ext cx="7646055" cy="1787564"/>
          </a:xfrm>
        </p:spPr>
        <p:txBody>
          <a:bodyPr>
            <a:normAutofit/>
          </a:bodyPr>
          <a:lstStyle/>
          <a:p>
            <a:pPr marL="457200" indent="-457200">
              <a:buAutoNum type="arabicPeriod"/>
            </a:pPr>
            <a:r>
              <a:rPr lang="lt-LT" sz="2400" u="sng" dirty="0" smtClean="0"/>
              <a:t>Lęšiu</a:t>
            </a:r>
            <a:r>
              <a:rPr lang="lt-LT" sz="2400" dirty="0" smtClean="0"/>
              <a:t> vadinamas šviesai skaidrus kūnas, apribotas dviejų rutuliškų paviršių (vienas tą paviršių gali būti plokščias)</a:t>
            </a:r>
          </a:p>
          <a:p>
            <a:pPr marL="457200" indent="-457200">
              <a:buAutoNum type="arabicPeriod"/>
            </a:pPr>
            <a:r>
              <a:rPr lang="lt-LT" sz="2400" dirty="0" smtClean="0"/>
              <a:t>Lęšius galima skirstyti į dvi grupes:</a:t>
            </a:r>
            <a:endParaRPr lang="lt-LT" sz="2400" dirty="0"/>
          </a:p>
        </p:txBody>
      </p:sp>
      <p:cxnSp>
        <p:nvCxnSpPr>
          <p:cNvPr id="5" name="Tiesioji rodyklės jungtis 4"/>
          <p:cNvCxnSpPr/>
          <p:nvPr/>
        </p:nvCxnSpPr>
        <p:spPr>
          <a:xfrm>
            <a:off x="1835696" y="227687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Tiesioji rodyklės jungtis 6"/>
          <p:cNvCxnSpPr/>
          <p:nvPr/>
        </p:nvCxnSpPr>
        <p:spPr>
          <a:xfrm>
            <a:off x="4932040" y="227687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1560" y="2728190"/>
            <a:ext cx="7272808" cy="1200329"/>
          </a:xfrm>
          <a:prstGeom prst="rect">
            <a:avLst/>
          </a:prstGeom>
          <a:noFill/>
        </p:spPr>
        <p:txBody>
          <a:bodyPr wrap="square" rtlCol="0">
            <a:spAutoFit/>
          </a:bodyPr>
          <a:lstStyle/>
          <a:p>
            <a:r>
              <a:rPr lang="lt-LT" sz="2400" u="sng" dirty="0" smtClean="0"/>
              <a:t>Iškiliųjų lęšių</a:t>
            </a:r>
            <a:r>
              <a:rPr lang="lt-LT" sz="2400" dirty="0" smtClean="0"/>
              <a:t>- vidurinė dalis      </a:t>
            </a:r>
            <a:r>
              <a:rPr lang="lt-LT" sz="2400" u="sng" dirty="0" smtClean="0"/>
              <a:t>Įgaubtųjų lęšių</a:t>
            </a:r>
            <a:r>
              <a:rPr lang="lt-LT" sz="2400" dirty="0" smtClean="0"/>
              <a:t>- vidurinė </a:t>
            </a:r>
          </a:p>
          <a:p>
            <a:r>
              <a:rPr lang="lt-LT" sz="2400" dirty="0" smtClean="0"/>
              <a:t> storesnė nei kraštai                    dalis plonesnė nei kraštai</a:t>
            </a:r>
          </a:p>
          <a:p>
            <a:r>
              <a:rPr lang="lt-LT" sz="2400" dirty="0" smtClean="0"/>
              <a:t> </a:t>
            </a:r>
            <a:endParaRPr lang="lt-LT" sz="2400" u="sng" dirty="0"/>
          </a:p>
        </p:txBody>
      </p:sp>
      <p:pic>
        <p:nvPicPr>
          <p:cNvPr id="6" name="Paveikslėlis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4013873" y="4059135"/>
            <a:ext cx="2556413" cy="1584176"/>
          </a:xfrm>
          <a:prstGeom prst="rect">
            <a:avLst/>
          </a:prstGeom>
        </p:spPr>
      </p:pic>
      <p:pic>
        <p:nvPicPr>
          <p:cNvPr id="10" name="Turinio vietos rezervavimo ženklas 9"/>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1259632" y="3573016"/>
            <a:ext cx="1152128" cy="2614445"/>
          </a:xfrm>
        </p:spPr>
      </p:pic>
    </p:spTree>
    <p:extLst>
      <p:ext uri="{BB962C8B-B14F-4D97-AF65-F5344CB8AC3E}">
        <p14:creationId xmlns:p14="http://schemas.microsoft.com/office/powerpoint/2010/main" xmlns="" val="12069176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490066"/>
          </a:xfrm>
        </p:spPr>
        <p:txBody>
          <a:bodyPr>
            <a:noAutofit/>
          </a:bodyPr>
          <a:lstStyle/>
          <a:p>
            <a:r>
              <a:rPr lang="lt-LT" sz="2800" b="1" dirty="0" smtClean="0"/>
              <a:t>Uždavinių sprendimas</a:t>
            </a:r>
            <a:endParaRPr lang="lt-LT" sz="2800" b="1" dirty="0"/>
          </a:p>
        </p:txBody>
      </p:sp>
      <p:sp>
        <p:nvSpPr>
          <p:cNvPr id="5" name="TextBox 4"/>
          <p:cNvSpPr txBox="1"/>
          <p:nvPr/>
        </p:nvSpPr>
        <p:spPr>
          <a:xfrm>
            <a:off x="3779912" y="908720"/>
            <a:ext cx="1224136" cy="461665"/>
          </a:xfrm>
          <a:prstGeom prst="rect">
            <a:avLst/>
          </a:prstGeom>
          <a:noFill/>
        </p:spPr>
        <p:txBody>
          <a:bodyPr wrap="square" rtlCol="0">
            <a:spAutoFit/>
          </a:bodyPr>
          <a:lstStyle/>
          <a:p>
            <a:r>
              <a:rPr lang="lt-LT" sz="2400" dirty="0" smtClean="0"/>
              <a:t>Nr. 1</a:t>
            </a:r>
            <a:endParaRPr lang="lt-LT" sz="2400" dirty="0"/>
          </a:p>
        </p:txBody>
      </p:sp>
      <p:sp>
        <p:nvSpPr>
          <p:cNvPr id="6" name="TextBox 5"/>
          <p:cNvSpPr txBox="1"/>
          <p:nvPr/>
        </p:nvSpPr>
        <p:spPr>
          <a:xfrm>
            <a:off x="395536" y="1556792"/>
            <a:ext cx="8424936" cy="830997"/>
          </a:xfrm>
          <a:prstGeom prst="rect">
            <a:avLst/>
          </a:prstGeom>
          <a:noFill/>
        </p:spPr>
        <p:txBody>
          <a:bodyPr wrap="square" rtlCol="0">
            <a:spAutoFit/>
          </a:bodyPr>
          <a:lstStyle/>
          <a:p>
            <a:r>
              <a:rPr lang="lt-LT" sz="2400" dirty="0" smtClean="0"/>
              <a:t>Glaudžiamojo lęšio glaudžiamoji geba 12,5D. Koks šio lęšio židinio nuotolis?</a:t>
            </a:r>
            <a:endParaRPr lang="lt-LT" sz="2400" dirty="0"/>
          </a:p>
        </p:txBody>
      </p:sp>
      <p:cxnSp>
        <p:nvCxnSpPr>
          <p:cNvPr id="8" name="Tiesioji jungtis 7"/>
          <p:cNvCxnSpPr/>
          <p:nvPr/>
        </p:nvCxnSpPr>
        <p:spPr>
          <a:xfrm>
            <a:off x="1187624" y="2492896"/>
            <a:ext cx="0" cy="122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Tiesioji jungtis 9"/>
          <p:cNvCxnSpPr/>
          <p:nvPr/>
        </p:nvCxnSpPr>
        <p:spPr>
          <a:xfrm>
            <a:off x="899592" y="3140968"/>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03648" y="2492896"/>
            <a:ext cx="1728192" cy="461665"/>
          </a:xfrm>
          <a:prstGeom prst="rect">
            <a:avLst/>
          </a:prstGeom>
          <a:noFill/>
        </p:spPr>
        <p:txBody>
          <a:bodyPr wrap="square" rtlCol="0">
            <a:spAutoFit/>
          </a:bodyPr>
          <a:lstStyle/>
          <a:p>
            <a:r>
              <a:rPr lang="lt-LT" sz="2400" dirty="0" smtClean="0"/>
              <a:t>D= 12,5 (D)</a:t>
            </a:r>
            <a:endParaRPr lang="lt-LT" sz="2400" dirty="0"/>
          </a:p>
        </p:txBody>
      </p:sp>
      <p:sp>
        <p:nvSpPr>
          <p:cNvPr id="13" name="TextBox 12"/>
          <p:cNvSpPr txBox="1"/>
          <p:nvPr/>
        </p:nvSpPr>
        <p:spPr>
          <a:xfrm>
            <a:off x="1403648" y="3356992"/>
            <a:ext cx="1728192" cy="461665"/>
          </a:xfrm>
          <a:prstGeom prst="rect">
            <a:avLst/>
          </a:prstGeom>
          <a:noFill/>
        </p:spPr>
        <p:txBody>
          <a:bodyPr wrap="square" rtlCol="0">
            <a:spAutoFit/>
          </a:bodyPr>
          <a:lstStyle/>
          <a:p>
            <a:r>
              <a:rPr lang="lt-LT" sz="2400" dirty="0" smtClean="0"/>
              <a:t>F= ?</a:t>
            </a:r>
            <a:endParaRPr lang="lt-LT" sz="2400" dirty="0"/>
          </a:p>
        </p:txBody>
      </p:sp>
      <p:sp>
        <p:nvSpPr>
          <p:cNvPr id="14" name="TextBox 13"/>
          <p:cNvSpPr txBox="1"/>
          <p:nvPr/>
        </p:nvSpPr>
        <p:spPr>
          <a:xfrm>
            <a:off x="4608004" y="2723728"/>
            <a:ext cx="612068" cy="461665"/>
          </a:xfrm>
          <a:prstGeom prst="rect">
            <a:avLst/>
          </a:prstGeom>
          <a:noFill/>
        </p:spPr>
        <p:txBody>
          <a:bodyPr wrap="square" rtlCol="0">
            <a:spAutoFit/>
          </a:bodyPr>
          <a:lstStyle/>
          <a:p>
            <a:r>
              <a:rPr lang="lt-LT" sz="2400" dirty="0" smtClean="0"/>
              <a:t>F=</a:t>
            </a:r>
            <a:endParaRPr lang="lt-LT" sz="2400" dirty="0"/>
          </a:p>
        </p:txBody>
      </p:sp>
      <p:sp>
        <p:nvSpPr>
          <p:cNvPr id="3" name="TextBox 2"/>
          <p:cNvSpPr txBox="1"/>
          <p:nvPr/>
        </p:nvSpPr>
        <p:spPr>
          <a:xfrm>
            <a:off x="4966337" y="2403269"/>
            <a:ext cx="622927" cy="1209328"/>
          </a:xfrm>
          <a:prstGeom prst="rect">
            <a:avLst/>
          </a:prstGeom>
          <a:noFill/>
        </p:spPr>
        <p:txBody>
          <a:bodyPr vert="wordArtVert" wrap="square" rtlCol="0">
            <a:spAutoFit/>
          </a:bodyPr>
          <a:lstStyle/>
          <a:p>
            <a:r>
              <a:rPr lang="lt-LT" sz="2400" dirty="0" smtClean="0"/>
              <a:t>1D</a:t>
            </a:r>
            <a:endParaRPr lang="lt-LT" sz="2400" dirty="0"/>
          </a:p>
        </p:txBody>
      </p:sp>
      <p:sp>
        <p:nvSpPr>
          <p:cNvPr id="7" name="TextBox 6"/>
          <p:cNvSpPr txBox="1"/>
          <p:nvPr/>
        </p:nvSpPr>
        <p:spPr>
          <a:xfrm>
            <a:off x="5374947" y="2704076"/>
            <a:ext cx="504056" cy="461665"/>
          </a:xfrm>
          <a:prstGeom prst="rect">
            <a:avLst/>
          </a:prstGeom>
          <a:noFill/>
        </p:spPr>
        <p:txBody>
          <a:bodyPr wrap="square" rtlCol="0">
            <a:spAutoFit/>
          </a:bodyPr>
          <a:lstStyle/>
          <a:p>
            <a:r>
              <a:rPr lang="lt-LT" sz="2400" dirty="0" smtClean="0"/>
              <a:t>=</a:t>
            </a:r>
            <a:endParaRPr lang="lt-LT" sz="2400" dirty="0"/>
          </a:p>
        </p:txBody>
      </p:sp>
      <p:sp>
        <p:nvSpPr>
          <p:cNvPr id="9" name="TextBox 8"/>
          <p:cNvSpPr txBox="1"/>
          <p:nvPr/>
        </p:nvSpPr>
        <p:spPr>
          <a:xfrm>
            <a:off x="5716045" y="2492895"/>
            <a:ext cx="504056" cy="461665"/>
          </a:xfrm>
          <a:prstGeom prst="rect">
            <a:avLst/>
          </a:prstGeom>
          <a:noFill/>
        </p:spPr>
        <p:txBody>
          <a:bodyPr wrap="square" rtlCol="0">
            <a:spAutoFit/>
          </a:bodyPr>
          <a:lstStyle/>
          <a:p>
            <a:r>
              <a:rPr lang="lt-LT" sz="2400" dirty="0" smtClean="0"/>
              <a:t>1</a:t>
            </a:r>
            <a:endParaRPr lang="lt-LT" sz="2400" dirty="0"/>
          </a:p>
        </p:txBody>
      </p:sp>
      <p:sp>
        <p:nvSpPr>
          <p:cNvPr id="12" name="TextBox 11"/>
          <p:cNvSpPr txBox="1"/>
          <p:nvPr/>
        </p:nvSpPr>
        <p:spPr>
          <a:xfrm>
            <a:off x="5572029" y="2895306"/>
            <a:ext cx="792088" cy="461665"/>
          </a:xfrm>
          <a:prstGeom prst="rect">
            <a:avLst/>
          </a:prstGeom>
          <a:noFill/>
        </p:spPr>
        <p:txBody>
          <a:bodyPr wrap="square" rtlCol="0">
            <a:spAutoFit/>
          </a:bodyPr>
          <a:lstStyle/>
          <a:p>
            <a:r>
              <a:rPr lang="lt-LT" sz="2400" dirty="0" smtClean="0"/>
              <a:t>12,5</a:t>
            </a:r>
            <a:endParaRPr lang="lt-LT" sz="2400" dirty="0"/>
          </a:p>
        </p:txBody>
      </p:sp>
      <p:cxnSp>
        <p:nvCxnSpPr>
          <p:cNvPr id="18" name="Tiesioji jungtis 17"/>
          <p:cNvCxnSpPr/>
          <p:nvPr/>
        </p:nvCxnSpPr>
        <p:spPr>
          <a:xfrm>
            <a:off x="5048333" y="2954560"/>
            <a:ext cx="3960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Tiesioji jungtis 18"/>
          <p:cNvCxnSpPr/>
          <p:nvPr/>
        </p:nvCxnSpPr>
        <p:spPr>
          <a:xfrm>
            <a:off x="5716045" y="2929958"/>
            <a:ext cx="3960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112089" y="2696132"/>
            <a:ext cx="1232417" cy="461665"/>
          </a:xfrm>
          <a:prstGeom prst="rect">
            <a:avLst/>
          </a:prstGeom>
          <a:noFill/>
        </p:spPr>
        <p:txBody>
          <a:bodyPr wrap="square" rtlCol="0">
            <a:spAutoFit/>
          </a:bodyPr>
          <a:lstStyle/>
          <a:p>
            <a:r>
              <a:rPr lang="lt-LT" sz="2400" dirty="0" smtClean="0"/>
              <a:t>=0,08m</a:t>
            </a:r>
            <a:endParaRPr lang="lt-LT" sz="2400" dirty="0"/>
          </a:p>
        </p:txBody>
      </p:sp>
      <p:sp>
        <p:nvSpPr>
          <p:cNvPr id="15" name="TextBox 14"/>
          <p:cNvSpPr txBox="1"/>
          <p:nvPr/>
        </p:nvSpPr>
        <p:spPr>
          <a:xfrm>
            <a:off x="5716045" y="5733256"/>
            <a:ext cx="3104427" cy="461665"/>
          </a:xfrm>
          <a:prstGeom prst="rect">
            <a:avLst/>
          </a:prstGeom>
          <a:noFill/>
        </p:spPr>
        <p:txBody>
          <a:bodyPr wrap="square" rtlCol="0">
            <a:spAutoFit/>
          </a:bodyPr>
          <a:lstStyle/>
          <a:p>
            <a:r>
              <a:rPr lang="lt-LT" sz="2400" dirty="0" err="1" smtClean="0"/>
              <a:t>Ats</a:t>
            </a:r>
            <a:r>
              <a:rPr lang="lt-LT" sz="2400" dirty="0" smtClean="0"/>
              <a:t>. F=0,08m</a:t>
            </a:r>
            <a:endParaRPr lang="lt-LT" sz="2400" dirty="0"/>
          </a:p>
        </p:txBody>
      </p:sp>
    </p:spTree>
    <p:extLst>
      <p:ext uri="{BB962C8B-B14F-4D97-AF65-F5344CB8AC3E}">
        <p14:creationId xmlns:p14="http://schemas.microsoft.com/office/powerpoint/2010/main" xmlns="" val="7978730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urinio vietos rezervavimo ženklas 12"/>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12484" y="4197448"/>
            <a:ext cx="3466258" cy="2364999"/>
          </a:xfrm>
        </p:spPr>
      </p:pic>
      <p:sp>
        <p:nvSpPr>
          <p:cNvPr id="5" name="TextBox 4"/>
          <p:cNvSpPr txBox="1"/>
          <p:nvPr/>
        </p:nvSpPr>
        <p:spPr>
          <a:xfrm>
            <a:off x="3707904" y="260647"/>
            <a:ext cx="1116124" cy="461665"/>
          </a:xfrm>
          <a:prstGeom prst="rect">
            <a:avLst/>
          </a:prstGeom>
          <a:noFill/>
        </p:spPr>
        <p:txBody>
          <a:bodyPr wrap="square" rtlCol="0">
            <a:spAutoFit/>
          </a:bodyPr>
          <a:lstStyle/>
          <a:p>
            <a:r>
              <a:rPr lang="lt-LT" sz="2400" dirty="0" smtClean="0"/>
              <a:t>Nr. 2</a:t>
            </a:r>
            <a:endParaRPr lang="lt-LT" sz="2400" dirty="0"/>
          </a:p>
        </p:txBody>
      </p:sp>
      <p:sp>
        <p:nvSpPr>
          <p:cNvPr id="6" name="TextBox 5"/>
          <p:cNvSpPr txBox="1"/>
          <p:nvPr/>
        </p:nvSpPr>
        <p:spPr>
          <a:xfrm>
            <a:off x="395536" y="1052736"/>
            <a:ext cx="8424936" cy="1200329"/>
          </a:xfrm>
          <a:prstGeom prst="rect">
            <a:avLst/>
          </a:prstGeom>
          <a:noFill/>
        </p:spPr>
        <p:txBody>
          <a:bodyPr wrap="square" rtlCol="0">
            <a:spAutoFit/>
          </a:bodyPr>
          <a:lstStyle/>
          <a:p>
            <a:r>
              <a:rPr lang="lt-LT" sz="2400" dirty="0" smtClean="0"/>
              <a:t>Glaudžiamojo lęšio židinio nuotolis 8cm. Daiktas padėtas 12cm. Atstumu nuo lęšio. Nubrėžkite spindulių eigą ir apibūdinkite gautą daikto vaizdą.</a:t>
            </a:r>
            <a:endParaRPr lang="lt-LT" sz="2400" dirty="0"/>
          </a:p>
        </p:txBody>
      </p:sp>
      <p:cxnSp>
        <p:nvCxnSpPr>
          <p:cNvPr id="8" name="Tiesioji jungtis 7"/>
          <p:cNvCxnSpPr/>
          <p:nvPr/>
        </p:nvCxnSpPr>
        <p:spPr>
          <a:xfrm>
            <a:off x="827584" y="2420888"/>
            <a:ext cx="0" cy="165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Tiesioji jungtis 9"/>
          <p:cNvCxnSpPr/>
          <p:nvPr/>
        </p:nvCxnSpPr>
        <p:spPr>
          <a:xfrm>
            <a:off x="395536" y="3429000"/>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1600" y="2420888"/>
            <a:ext cx="2232248" cy="830997"/>
          </a:xfrm>
          <a:prstGeom prst="rect">
            <a:avLst/>
          </a:prstGeom>
          <a:noFill/>
        </p:spPr>
        <p:txBody>
          <a:bodyPr wrap="square" rtlCol="0">
            <a:spAutoFit/>
          </a:bodyPr>
          <a:lstStyle/>
          <a:p>
            <a:r>
              <a:rPr lang="lt-LT" sz="2400" dirty="0" smtClean="0"/>
              <a:t>F= 8cm= 0,08m</a:t>
            </a:r>
          </a:p>
          <a:p>
            <a:r>
              <a:rPr lang="lt-LT" sz="2400" dirty="0" smtClean="0"/>
              <a:t>d= 12cm=0,12m</a:t>
            </a:r>
            <a:endParaRPr lang="lt-LT" sz="2400" dirty="0"/>
          </a:p>
        </p:txBody>
      </p:sp>
      <p:sp>
        <p:nvSpPr>
          <p:cNvPr id="12" name="TextBox 11"/>
          <p:cNvSpPr txBox="1"/>
          <p:nvPr/>
        </p:nvSpPr>
        <p:spPr>
          <a:xfrm>
            <a:off x="971600" y="3573016"/>
            <a:ext cx="2088232" cy="461665"/>
          </a:xfrm>
          <a:prstGeom prst="rect">
            <a:avLst/>
          </a:prstGeom>
          <a:noFill/>
        </p:spPr>
        <p:txBody>
          <a:bodyPr wrap="square" rtlCol="0">
            <a:spAutoFit/>
          </a:bodyPr>
          <a:lstStyle/>
          <a:p>
            <a:r>
              <a:rPr lang="lt-LT" sz="2400" dirty="0" smtClean="0"/>
              <a:t>F= ?</a:t>
            </a:r>
            <a:endParaRPr lang="lt-LT" sz="2400" dirty="0"/>
          </a:p>
        </p:txBody>
      </p:sp>
      <p:sp>
        <p:nvSpPr>
          <p:cNvPr id="14" name="TextBox 13"/>
          <p:cNvSpPr txBox="1"/>
          <p:nvPr/>
        </p:nvSpPr>
        <p:spPr>
          <a:xfrm>
            <a:off x="2509465" y="3459786"/>
            <a:ext cx="550367" cy="461665"/>
          </a:xfrm>
          <a:prstGeom prst="rect">
            <a:avLst/>
          </a:prstGeom>
          <a:noFill/>
        </p:spPr>
        <p:txBody>
          <a:bodyPr wrap="square" rtlCol="0">
            <a:spAutoFit/>
          </a:bodyPr>
          <a:lstStyle/>
          <a:p>
            <a:r>
              <a:rPr lang="lt-LT" sz="2400" dirty="0" smtClean="0"/>
              <a:t>f=</a:t>
            </a:r>
            <a:endParaRPr lang="lt-LT" sz="2400" dirty="0"/>
          </a:p>
        </p:txBody>
      </p:sp>
      <p:sp>
        <p:nvSpPr>
          <p:cNvPr id="15" name="TextBox 14"/>
          <p:cNvSpPr txBox="1"/>
          <p:nvPr/>
        </p:nvSpPr>
        <p:spPr>
          <a:xfrm>
            <a:off x="5929137" y="4797152"/>
            <a:ext cx="2689993" cy="1569660"/>
          </a:xfrm>
          <a:prstGeom prst="rect">
            <a:avLst/>
          </a:prstGeom>
          <a:noFill/>
        </p:spPr>
        <p:txBody>
          <a:bodyPr wrap="square" rtlCol="0">
            <a:spAutoFit/>
          </a:bodyPr>
          <a:lstStyle/>
          <a:p>
            <a:r>
              <a:rPr lang="lt-LT" sz="2400" dirty="0" smtClean="0"/>
              <a:t>      Atvaizdas:</a:t>
            </a:r>
          </a:p>
          <a:p>
            <a:r>
              <a:rPr lang="lt-LT" sz="2400" dirty="0"/>
              <a:t>	</a:t>
            </a:r>
            <a:r>
              <a:rPr lang="lt-LT" sz="2400" dirty="0" smtClean="0"/>
              <a:t>tikras</a:t>
            </a:r>
          </a:p>
          <a:p>
            <a:r>
              <a:rPr lang="lt-LT" sz="2400" dirty="0"/>
              <a:t>	</a:t>
            </a:r>
            <a:r>
              <a:rPr lang="lt-LT" sz="2400" dirty="0" smtClean="0"/>
              <a:t>padidintas</a:t>
            </a:r>
          </a:p>
          <a:p>
            <a:r>
              <a:rPr lang="lt-LT" sz="2400" dirty="0"/>
              <a:t>	</a:t>
            </a:r>
            <a:r>
              <a:rPr lang="lt-LT" sz="2400" dirty="0" smtClean="0"/>
              <a:t>apverstas.</a:t>
            </a:r>
            <a:endParaRPr lang="lt-LT" sz="2400" dirty="0"/>
          </a:p>
        </p:txBody>
      </p:sp>
      <p:sp>
        <p:nvSpPr>
          <p:cNvPr id="16" name="TextBox 15"/>
          <p:cNvSpPr txBox="1"/>
          <p:nvPr/>
        </p:nvSpPr>
        <p:spPr>
          <a:xfrm>
            <a:off x="4078741" y="2058769"/>
            <a:ext cx="622927" cy="1184145"/>
          </a:xfrm>
          <a:prstGeom prst="rect">
            <a:avLst/>
          </a:prstGeom>
          <a:noFill/>
        </p:spPr>
        <p:txBody>
          <a:bodyPr vert="wordArtVert" wrap="square" rtlCol="0">
            <a:spAutoFit/>
          </a:bodyPr>
          <a:lstStyle/>
          <a:p>
            <a:r>
              <a:rPr lang="lt-LT" sz="2400" dirty="0" smtClean="0"/>
              <a:t>1F</a:t>
            </a:r>
            <a:endParaRPr lang="lt-LT" sz="2400" dirty="0"/>
          </a:p>
        </p:txBody>
      </p:sp>
      <p:sp>
        <p:nvSpPr>
          <p:cNvPr id="17" name="TextBox 16"/>
          <p:cNvSpPr txBox="1"/>
          <p:nvPr/>
        </p:nvSpPr>
        <p:spPr>
          <a:xfrm>
            <a:off x="4539756" y="2062685"/>
            <a:ext cx="622927" cy="1176312"/>
          </a:xfrm>
          <a:prstGeom prst="rect">
            <a:avLst/>
          </a:prstGeom>
          <a:noFill/>
        </p:spPr>
        <p:txBody>
          <a:bodyPr vert="wordArtVert" wrap="square" rtlCol="0">
            <a:spAutoFit/>
          </a:bodyPr>
          <a:lstStyle/>
          <a:p>
            <a:r>
              <a:rPr lang="lt-LT" sz="2400" dirty="0" smtClean="0"/>
              <a:t>1d</a:t>
            </a:r>
            <a:endParaRPr lang="lt-LT" sz="2400" dirty="0"/>
          </a:p>
        </p:txBody>
      </p:sp>
      <p:sp>
        <p:nvSpPr>
          <p:cNvPr id="18" name="TextBox 17"/>
          <p:cNvSpPr txBox="1"/>
          <p:nvPr/>
        </p:nvSpPr>
        <p:spPr>
          <a:xfrm>
            <a:off x="5012272" y="2081709"/>
            <a:ext cx="622927" cy="1176311"/>
          </a:xfrm>
          <a:prstGeom prst="rect">
            <a:avLst/>
          </a:prstGeom>
          <a:noFill/>
        </p:spPr>
        <p:txBody>
          <a:bodyPr vert="wordArtVert" wrap="square" rtlCol="0">
            <a:spAutoFit/>
          </a:bodyPr>
          <a:lstStyle/>
          <a:p>
            <a:r>
              <a:rPr lang="lt-LT" sz="2400" dirty="0" smtClean="0"/>
              <a:t>1f</a:t>
            </a:r>
            <a:endParaRPr lang="lt-LT" sz="2400" dirty="0"/>
          </a:p>
        </p:txBody>
      </p:sp>
      <p:sp>
        <p:nvSpPr>
          <p:cNvPr id="19" name="TextBox 18"/>
          <p:cNvSpPr txBox="1"/>
          <p:nvPr/>
        </p:nvSpPr>
        <p:spPr>
          <a:xfrm>
            <a:off x="4463582" y="2365492"/>
            <a:ext cx="432048" cy="461665"/>
          </a:xfrm>
          <a:prstGeom prst="rect">
            <a:avLst/>
          </a:prstGeom>
          <a:noFill/>
        </p:spPr>
        <p:txBody>
          <a:bodyPr wrap="square" rtlCol="0">
            <a:spAutoFit/>
          </a:bodyPr>
          <a:lstStyle/>
          <a:p>
            <a:r>
              <a:rPr lang="lt-LT" sz="2400" dirty="0"/>
              <a:t>=</a:t>
            </a:r>
          </a:p>
        </p:txBody>
      </p:sp>
      <p:sp>
        <p:nvSpPr>
          <p:cNvPr id="20" name="TextBox 19"/>
          <p:cNvSpPr txBox="1"/>
          <p:nvPr/>
        </p:nvSpPr>
        <p:spPr>
          <a:xfrm>
            <a:off x="4927505" y="2354257"/>
            <a:ext cx="288032" cy="461665"/>
          </a:xfrm>
          <a:prstGeom prst="rect">
            <a:avLst/>
          </a:prstGeom>
          <a:noFill/>
        </p:spPr>
        <p:txBody>
          <a:bodyPr wrap="square" rtlCol="0">
            <a:spAutoFit/>
          </a:bodyPr>
          <a:lstStyle/>
          <a:p>
            <a:r>
              <a:rPr lang="lt-LT" sz="2400" dirty="0" smtClean="0"/>
              <a:t>+</a:t>
            </a:r>
            <a:endParaRPr lang="lt-LT" sz="2400" dirty="0"/>
          </a:p>
        </p:txBody>
      </p:sp>
      <p:cxnSp>
        <p:nvCxnSpPr>
          <p:cNvPr id="21" name="Tiesioji jungtis 20"/>
          <p:cNvCxnSpPr/>
          <p:nvPr/>
        </p:nvCxnSpPr>
        <p:spPr>
          <a:xfrm flipH="1">
            <a:off x="5242915" y="2612446"/>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Tiesioji jungtis 21"/>
          <p:cNvCxnSpPr/>
          <p:nvPr/>
        </p:nvCxnSpPr>
        <p:spPr>
          <a:xfrm flipH="1">
            <a:off x="4743019" y="2585087"/>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Tiesioji jungtis 22"/>
          <p:cNvCxnSpPr/>
          <p:nvPr/>
        </p:nvCxnSpPr>
        <p:spPr>
          <a:xfrm flipH="1">
            <a:off x="4276427" y="2585088"/>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896663" y="3271467"/>
            <a:ext cx="585253" cy="461665"/>
          </a:xfrm>
          <a:prstGeom prst="rect">
            <a:avLst/>
          </a:prstGeom>
          <a:noFill/>
        </p:spPr>
        <p:txBody>
          <a:bodyPr wrap="square" rtlCol="0">
            <a:spAutoFit/>
          </a:bodyPr>
          <a:lstStyle/>
          <a:p>
            <a:r>
              <a:rPr lang="lt-LT" sz="2400" dirty="0" err="1" smtClean="0"/>
              <a:t>Fd</a:t>
            </a:r>
            <a:endParaRPr lang="lt-LT" sz="2400" dirty="0"/>
          </a:p>
        </p:txBody>
      </p:sp>
      <p:sp>
        <p:nvSpPr>
          <p:cNvPr id="4" name="TextBox 3"/>
          <p:cNvSpPr txBox="1"/>
          <p:nvPr/>
        </p:nvSpPr>
        <p:spPr>
          <a:xfrm>
            <a:off x="2911221" y="3690618"/>
            <a:ext cx="992780" cy="461665"/>
          </a:xfrm>
          <a:prstGeom prst="rect">
            <a:avLst/>
          </a:prstGeom>
          <a:noFill/>
        </p:spPr>
        <p:txBody>
          <a:bodyPr wrap="square" rtlCol="0">
            <a:spAutoFit/>
          </a:bodyPr>
          <a:lstStyle/>
          <a:p>
            <a:r>
              <a:rPr lang="lt-LT" sz="2400" dirty="0" smtClean="0"/>
              <a:t>d-F</a:t>
            </a:r>
            <a:endParaRPr lang="lt-LT" sz="2400" dirty="0"/>
          </a:p>
        </p:txBody>
      </p:sp>
      <p:sp>
        <p:nvSpPr>
          <p:cNvPr id="7" name="TextBox 6"/>
          <p:cNvSpPr txBox="1"/>
          <p:nvPr/>
        </p:nvSpPr>
        <p:spPr>
          <a:xfrm>
            <a:off x="3407611" y="3459786"/>
            <a:ext cx="481213" cy="461665"/>
          </a:xfrm>
          <a:prstGeom prst="rect">
            <a:avLst/>
          </a:prstGeom>
          <a:noFill/>
        </p:spPr>
        <p:txBody>
          <a:bodyPr wrap="square" rtlCol="0">
            <a:spAutoFit/>
          </a:bodyPr>
          <a:lstStyle/>
          <a:p>
            <a:r>
              <a:rPr lang="lt-LT" sz="2400" dirty="0" smtClean="0"/>
              <a:t>=</a:t>
            </a:r>
            <a:endParaRPr lang="lt-LT" sz="2400" dirty="0"/>
          </a:p>
        </p:txBody>
      </p:sp>
      <p:sp>
        <p:nvSpPr>
          <p:cNvPr id="9" name="TextBox 8"/>
          <p:cNvSpPr txBox="1"/>
          <p:nvPr/>
        </p:nvSpPr>
        <p:spPr>
          <a:xfrm>
            <a:off x="3707498" y="3265264"/>
            <a:ext cx="1512168" cy="461665"/>
          </a:xfrm>
          <a:prstGeom prst="rect">
            <a:avLst/>
          </a:prstGeom>
          <a:noFill/>
        </p:spPr>
        <p:txBody>
          <a:bodyPr wrap="square" rtlCol="0">
            <a:spAutoFit/>
          </a:bodyPr>
          <a:lstStyle/>
          <a:p>
            <a:r>
              <a:rPr lang="lt-LT" sz="2400" dirty="0" smtClean="0"/>
              <a:t>0,08*0,12</a:t>
            </a:r>
            <a:endParaRPr lang="lt-LT" sz="2400" dirty="0"/>
          </a:p>
        </p:txBody>
      </p:sp>
      <p:sp>
        <p:nvSpPr>
          <p:cNvPr id="24" name="TextBox 23"/>
          <p:cNvSpPr txBox="1"/>
          <p:nvPr/>
        </p:nvSpPr>
        <p:spPr>
          <a:xfrm>
            <a:off x="3723163" y="3694737"/>
            <a:ext cx="1584176" cy="461665"/>
          </a:xfrm>
          <a:prstGeom prst="rect">
            <a:avLst/>
          </a:prstGeom>
          <a:noFill/>
        </p:spPr>
        <p:txBody>
          <a:bodyPr wrap="square" rtlCol="0">
            <a:spAutoFit/>
          </a:bodyPr>
          <a:lstStyle/>
          <a:p>
            <a:r>
              <a:rPr lang="lt-LT" sz="2400" dirty="0" smtClean="0"/>
              <a:t>0,12-0,08</a:t>
            </a:r>
            <a:endParaRPr lang="lt-LT" sz="2400" dirty="0"/>
          </a:p>
        </p:txBody>
      </p:sp>
      <p:sp>
        <p:nvSpPr>
          <p:cNvPr id="25" name="TextBox 24"/>
          <p:cNvSpPr txBox="1"/>
          <p:nvPr/>
        </p:nvSpPr>
        <p:spPr>
          <a:xfrm>
            <a:off x="5050734" y="3459785"/>
            <a:ext cx="792088" cy="461665"/>
          </a:xfrm>
          <a:prstGeom prst="rect">
            <a:avLst/>
          </a:prstGeom>
          <a:noFill/>
        </p:spPr>
        <p:txBody>
          <a:bodyPr wrap="square" rtlCol="0">
            <a:spAutoFit/>
          </a:bodyPr>
          <a:lstStyle/>
          <a:p>
            <a:r>
              <a:rPr lang="lt-LT" sz="2400" dirty="0" smtClean="0"/>
              <a:t>=</a:t>
            </a:r>
            <a:endParaRPr lang="lt-LT" sz="2400" dirty="0"/>
          </a:p>
        </p:txBody>
      </p:sp>
      <p:sp>
        <p:nvSpPr>
          <p:cNvPr id="26" name="TextBox 25"/>
          <p:cNvSpPr txBox="1"/>
          <p:nvPr/>
        </p:nvSpPr>
        <p:spPr>
          <a:xfrm>
            <a:off x="5351114" y="3265264"/>
            <a:ext cx="1872208" cy="461665"/>
          </a:xfrm>
          <a:prstGeom prst="rect">
            <a:avLst/>
          </a:prstGeom>
          <a:noFill/>
        </p:spPr>
        <p:txBody>
          <a:bodyPr wrap="square" rtlCol="0">
            <a:spAutoFit/>
          </a:bodyPr>
          <a:lstStyle/>
          <a:p>
            <a:r>
              <a:rPr lang="lt-LT" sz="2400" dirty="0" smtClean="0"/>
              <a:t>0,0096</a:t>
            </a:r>
            <a:endParaRPr lang="lt-LT" sz="2400" dirty="0"/>
          </a:p>
        </p:txBody>
      </p:sp>
      <p:sp>
        <p:nvSpPr>
          <p:cNvPr id="27" name="TextBox 26"/>
          <p:cNvSpPr txBox="1"/>
          <p:nvPr/>
        </p:nvSpPr>
        <p:spPr>
          <a:xfrm>
            <a:off x="5462822" y="3698856"/>
            <a:ext cx="1944216" cy="461665"/>
          </a:xfrm>
          <a:prstGeom prst="rect">
            <a:avLst/>
          </a:prstGeom>
          <a:noFill/>
        </p:spPr>
        <p:txBody>
          <a:bodyPr wrap="square" rtlCol="0">
            <a:spAutoFit/>
          </a:bodyPr>
          <a:lstStyle/>
          <a:p>
            <a:r>
              <a:rPr lang="lt-LT" sz="2400" dirty="0" smtClean="0"/>
              <a:t>0,04</a:t>
            </a:r>
            <a:endParaRPr lang="lt-LT" sz="2400" dirty="0"/>
          </a:p>
        </p:txBody>
      </p:sp>
      <p:sp>
        <p:nvSpPr>
          <p:cNvPr id="28" name="TextBox 27"/>
          <p:cNvSpPr txBox="1"/>
          <p:nvPr/>
        </p:nvSpPr>
        <p:spPr>
          <a:xfrm>
            <a:off x="6302026" y="3459784"/>
            <a:ext cx="1944216" cy="461665"/>
          </a:xfrm>
          <a:prstGeom prst="rect">
            <a:avLst/>
          </a:prstGeom>
          <a:noFill/>
        </p:spPr>
        <p:txBody>
          <a:bodyPr wrap="square" rtlCol="0">
            <a:spAutoFit/>
          </a:bodyPr>
          <a:lstStyle/>
          <a:p>
            <a:r>
              <a:rPr lang="lt-LT" sz="2400" dirty="0" smtClean="0"/>
              <a:t>=0,24m</a:t>
            </a:r>
            <a:endParaRPr lang="lt-LT" sz="2400" dirty="0"/>
          </a:p>
        </p:txBody>
      </p:sp>
      <p:cxnSp>
        <p:nvCxnSpPr>
          <p:cNvPr id="30" name="Tiesioji jungtis 29"/>
          <p:cNvCxnSpPr/>
          <p:nvPr/>
        </p:nvCxnSpPr>
        <p:spPr>
          <a:xfrm>
            <a:off x="2970969" y="3714063"/>
            <a:ext cx="4366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Tiesioji jungtis 30"/>
          <p:cNvCxnSpPr/>
          <p:nvPr/>
        </p:nvCxnSpPr>
        <p:spPr>
          <a:xfrm>
            <a:off x="3753033" y="3714064"/>
            <a:ext cx="1259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Tiesioji jungtis 37"/>
          <p:cNvCxnSpPr/>
          <p:nvPr/>
        </p:nvCxnSpPr>
        <p:spPr>
          <a:xfrm>
            <a:off x="5351114" y="3714064"/>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045301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490066"/>
          </a:xfrm>
        </p:spPr>
        <p:txBody>
          <a:bodyPr>
            <a:normAutofit/>
          </a:bodyPr>
          <a:lstStyle/>
          <a:p>
            <a:r>
              <a:rPr lang="lt-LT" sz="2400" dirty="0" smtClean="0"/>
              <a:t>Nr. 3</a:t>
            </a:r>
            <a:endParaRPr lang="lt-LT" sz="2400" dirty="0"/>
          </a:p>
        </p:txBody>
      </p:sp>
      <p:pic>
        <p:nvPicPr>
          <p:cNvPr id="3" name="Turinio vietos rezervavimo ženklas 2"/>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80670" y="2426364"/>
            <a:ext cx="4047314" cy="3035486"/>
          </a:xfrm>
        </p:spPr>
      </p:pic>
      <p:sp>
        <p:nvSpPr>
          <p:cNvPr id="5" name="TextBox 4"/>
          <p:cNvSpPr txBox="1"/>
          <p:nvPr/>
        </p:nvSpPr>
        <p:spPr>
          <a:xfrm>
            <a:off x="323528" y="836712"/>
            <a:ext cx="8208912" cy="1569660"/>
          </a:xfrm>
          <a:prstGeom prst="rect">
            <a:avLst/>
          </a:prstGeom>
          <a:noFill/>
        </p:spPr>
        <p:txBody>
          <a:bodyPr wrap="square" rtlCol="0">
            <a:spAutoFit/>
          </a:bodyPr>
          <a:lstStyle/>
          <a:p>
            <a:r>
              <a:rPr lang="lt-LT" sz="2400" dirty="0" smtClean="0"/>
              <a:t>Daiktas padėtas 6cm atstumu nuo lęšio. Nubrėžkite spindulių eigą ir apibūdinkite gautą daikto vaizdą. Lęšis glaudžiamasis.</a:t>
            </a:r>
          </a:p>
          <a:p>
            <a:r>
              <a:rPr lang="lt-LT" sz="2400" dirty="0" smtClean="0"/>
              <a:t>        d= 6cm= 0,06m</a:t>
            </a:r>
          </a:p>
          <a:p>
            <a:r>
              <a:rPr lang="lt-LT" sz="2400" dirty="0"/>
              <a:t> </a:t>
            </a:r>
            <a:r>
              <a:rPr lang="lt-LT" sz="2400" dirty="0" smtClean="0"/>
              <a:t>       F= 8cm= 0,08m</a:t>
            </a:r>
            <a:endParaRPr lang="lt-LT" sz="2400" dirty="0"/>
          </a:p>
        </p:txBody>
      </p:sp>
      <p:sp>
        <p:nvSpPr>
          <p:cNvPr id="6" name="TextBox 5"/>
          <p:cNvSpPr txBox="1"/>
          <p:nvPr/>
        </p:nvSpPr>
        <p:spPr>
          <a:xfrm>
            <a:off x="500733" y="5656427"/>
            <a:ext cx="2592288" cy="461665"/>
          </a:xfrm>
          <a:prstGeom prst="rect">
            <a:avLst/>
          </a:prstGeom>
          <a:noFill/>
        </p:spPr>
        <p:txBody>
          <a:bodyPr wrap="square" rtlCol="0">
            <a:spAutoFit/>
          </a:bodyPr>
          <a:lstStyle/>
          <a:p>
            <a:r>
              <a:rPr lang="lt-LT" sz="2400" dirty="0" smtClean="0"/>
              <a:t>f= 14,5cm=0,145m</a:t>
            </a:r>
            <a:endParaRPr lang="lt-LT" sz="2400" dirty="0"/>
          </a:p>
        </p:txBody>
      </p:sp>
      <p:sp>
        <p:nvSpPr>
          <p:cNvPr id="7" name="TextBox 6"/>
          <p:cNvSpPr txBox="1"/>
          <p:nvPr/>
        </p:nvSpPr>
        <p:spPr>
          <a:xfrm>
            <a:off x="5220072" y="5099992"/>
            <a:ext cx="4104456" cy="1569660"/>
          </a:xfrm>
          <a:prstGeom prst="rect">
            <a:avLst/>
          </a:prstGeom>
          <a:noFill/>
        </p:spPr>
        <p:txBody>
          <a:bodyPr wrap="square" rtlCol="0">
            <a:spAutoFit/>
          </a:bodyPr>
          <a:lstStyle/>
          <a:p>
            <a:r>
              <a:rPr lang="lt-LT" sz="2400" dirty="0" smtClean="0"/>
              <a:t>Gautas atvaizdas:</a:t>
            </a:r>
          </a:p>
          <a:p>
            <a:r>
              <a:rPr lang="lt-LT" sz="2400" dirty="0"/>
              <a:t>	</a:t>
            </a:r>
            <a:r>
              <a:rPr lang="lt-LT" sz="2400" dirty="0" smtClean="0"/>
              <a:t>menamas</a:t>
            </a:r>
          </a:p>
          <a:p>
            <a:r>
              <a:rPr lang="lt-LT" sz="2400" dirty="0"/>
              <a:t>	</a:t>
            </a:r>
            <a:r>
              <a:rPr lang="lt-LT" sz="2400" dirty="0" smtClean="0"/>
              <a:t>padidintas</a:t>
            </a:r>
          </a:p>
          <a:p>
            <a:r>
              <a:rPr lang="lt-LT" sz="2400" dirty="0"/>
              <a:t>	</a:t>
            </a:r>
            <a:r>
              <a:rPr lang="lt-LT" sz="2400" dirty="0" smtClean="0"/>
              <a:t>neapverstas.</a:t>
            </a:r>
            <a:endParaRPr lang="lt-LT" sz="2400" dirty="0"/>
          </a:p>
        </p:txBody>
      </p:sp>
    </p:spTree>
    <p:extLst>
      <p:ext uri="{BB962C8B-B14F-4D97-AF65-F5344CB8AC3E}">
        <p14:creationId xmlns:p14="http://schemas.microsoft.com/office/powerpoint/2010/main" xmlns="" val="16804602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3928" y="188639"/>
            <a:ext cx="1152128" cy="461665"/>
          </a:xfrm>
          <a:prstGeom prst="rect">
            <a:avLst/>
          </a:prstGeom>
          <a:noFill/>
        </p:spPr>
        <p:txBody>
          <a:bodyPr wrap="square" rtlCol="0">
            <a:spAutoFit/>
          </a:bodyPr>
          <a:lstStyle/>
          <a:p>
            <a:r>
              <a:rPr lang="lt-LT" sz="2400" dirty="0" smtClean="0"/>
              <a:t>Nr. 4</a:t>
            </a:r>
            <a:endParaRPr lang="lt-LT" sz="2400" dirty="0"/>
          </a:p>
        </p:txBody>
      </p:sp>
      <p:sp>
        <p:nvSpPr>
          <p:cNvPr id="6" name="TextBox 5"/>
          <p:cNvSpPr txBox="1"/>
          <p:nvPr/>
        </p:nvSpPr>
        <p:spPr>
          <a:xfrm>
            <a:off x="251520" y="836712"/>
            <a:ext cx="8568952" cy="1200329"/>
          </a:xfrm>
          <a:prstGeom prst="rect">
            <a:avLst/>
          </a:prstGeom>
          <a:noFill/>
        </p:spPr>
        <p:txBody>
          <a:bodyPr wrap="square" rtlCol="0">
            <a:spAutoFit/>
          </a:bodyPr>
          <a:lstStyle/>
          <a:p>
            <a:r>
              <a:rPr lang="lt-LT" sz="2400" dirty="0" smtClean="0"/>
              <a:t>Glaudžiamojo lęšio židinio nuotolis F=12cm. Kokiu atstumu nuo lęšio reikia padėti daiktą, kad jo atvaizdas būtų šešis kartus didesnis už patį daiktą?</a:t>
            </a:r>
            <a:endParaRPr lang="lt-LT" sz="2400" dirty="0"/>
          </a:p>
        </p:txBody>
      </p:sp>
      <p:cxnSp>
        <p:nvCxnSpPr>
          <p:cNvPr id="8" name="Tiesioji jungtis 7"/>
          <p:cNvCxnSpPr/>
          <p:nvPr/>
        </p:nvCxnSpPr>
        <p:spPr>
          <a:xfrm>
            <a:off x="1043608" y="2204864"/>
            <a:ext cx="0" cy="1296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Tiesioji jungtis 9"/>
          <p:cNvCxnSpPr/>
          <p:nvPr/>
        </p:nvCxnSpPr>
        <p:spPr>
          <a:xfrm>
            <a:off x="755576" y="3068960"/>
            <a:ext cx="792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51620" y="2204864"/>
            <a:ext cx="2196244" cy="830997"/>
          </a:xfrm>
          <a:prstGeom prst="rect">
            <a:avLst/>
          </a:prstGeom>
          <a:noFill/>
        </p:spPr>
        <p:txBody>
          <a:bodyPr wrap="square" rtlCol="0">
            <a:spAutoFit/>
          </a:bodyPr>
          <a:lstStyle/>
          <a:p>
            <a:r>
              <a:rPr lang="lt-LT" sz="2400" dirty="0" smtClean="0"/>
              <a:t>F= 12cm=0,12m</a:t>
            </a:r>
          </a:p>
          <a:p>
            <a:r>
              <a:rPr lang="ru-RU" sz="2400" dirty="0" smtClean="0"/>
              <a:t>Г</a:t>
            </a:r>
            <a:r>
              <a:rPr lang="lt-LT" sz="2400" dirty="0" smtClean="0"/>
              <a:t>= 6</a:t>
            </a:r>
            <a:endParaRPr lang="lt-LT" sz="2400" dirty="0"/>
          </a:p>
        </p:txBody>
      </p:sp>
      <p:sp>
        <p:nvSpPr>
          <p:cNvPr id="12" name="TextBox 11"/>
          <p:cNvSpPr txBox="1"/>
          <p:nvPr/>
        </p:nvSpPr>
        <p:spPr>
          <a:xfrm>
            <a:off x="1151620" y="3068960"/>
            <a:ext cx="1548172" cy="461665"/>
          </a:xfrm>
          <a:prstGeom prst="rect">
            <a:avLst/>
          </a:prstGeom>
          <a:noFill/>
        </p:spPr>
        <p:txBody>
          <a:bodyPr wrap="square" rtlCol="0">
            <a:spAutoFit/>
          </a:bodyPr>
          <a:lstStyle/>
          <a:p>
            <a:r>
              <a:rPr lang="lt-LT" sz="2400" dirty="0" smtClean="0"/>
              <a:t>d= ?</a:t>
            </a:r>
            <a:endParaRPr lang="lt-LT" sz="2400" dirty="0"/>
          </a:p>
        </p:txBody>
      </p:sp>
      <p:sp>
        <p:nvSpPr>
          <p:cNvPr id="13" name="TextBox 12"/>
          <p:cNvSpPr txBox="1"/>
          <p:nvPr/>
        </p:nvSpPr>
        <p:spPr>
          <a:xfrm>
            <a:off x="3347864" y="2037040"/>
            <a:ext cx="5561186" cy="1938992"/>
          </a:xfrm>
          <a:prstGeom prst="rect">
            <a:avLst/>
          </a:prstGeom>
          <a:noFill/>
        </p:spPr>
        <p:txBody>
          <a:bodyPr wrap="square" rtlCol="0">
            <a:spAutoFit/>
          </a:bodyPr>
          <a:lstStyle/>
          <a:p>
            <a:r>
              <a:rPr lang="lt-LT" sz="2400" dirty="0" smtClean="0"/>
              <a:t>Galimi du atvejai:</a:t>
            </a:r>
          </a:p>
          <a:p>
            <a:pPr marL="457200" indent="-457200">
              <a:buAutoNum type="arabicParenR"/>
            </a:pPr>
            <a:r>
              <a:rPr lang="lt-LT" sz="2400" dirty="0" smtClean="0"/>
              <a:t>F&lt;d&lt;2F; susidarys tikras, padidintas ir apversta atvaizdas </a:t>
            </a:r>
          </a:p>
          <a:p>
            <a:pPr marL="457200" indent="-457200">
              <a:buAutoNum type="arabicParenR"/>
            </a:pPr>
            <a:r>
              <a:rPr lang="lt-LT" sz="2400" dirty="0"/>
              <a:t>d</a:t>
            </a:r>
            <a:r>
              <a:rPr lang="lt-LT" sz="2400" dirty="0" smtClean="0"/>
              <a:t>&lt;F; susidarys menamas, padidintas ir neapverstas atvaizdas </a:t>
            </a:r>
            <a:endParaRPr lang="lt-LT" sz="2400" dirty="0"/>
          </a:p>
        </p:txBody>
      </p:sp>
      <p:sp>
        <p:nvSpPr>
          <p:cNvPr id="14" name="TextBox 13"/>
          <p:cNvSpPr txBox="1"/>
          <p:nvPr/>
        </p:nvSpPr>
        <p:spPr>
          <a:xfrm>
            <a:off x="611560" y="3976032"/>
            <a:ext cx="622927" cy="1181160"/>
          </a:xfrm>
          <a:prstGeom prst="rect">
            <a:avLst/>
          </a:prstGeom>
          <a:noFill/>
        </p:spPr>
        <p:txBody>
          <a:bodyPr vert="wordArtVert" wrap="square" rtlCol="0">
            <a:spAutoFit/>
          </a:bodyPr>
          <a:lstStyle/>
          <a:p>
            <a:r>
              <a:rPr lang="lt-LT" sz="2400" dirty="0" smtClean="0"/>
              <a:t>1F</a:t>
            </a:r>
            <a:endParaRPr lang="lt-LT" sz="2400" dirty="0"/>
          </a:p>
        </p:txBody>
      </p:sp>
      <p:sp>
        <p:nvSpPr>
          <p:cNvPr id="16" name="TextBox 15"/>
          <p:cNvSpPr txBox="1"/>
          <p:nvPr/>
        </p:nvSpPr>
        <p:spPr>
          <a:xfrm>
            <a:off x="1151620" y="4221088"/>
            <a:ext cx="540060" cy="461665"/>
          </a:xfrm>
          <a:prstGeom prst="rect">
            <a:avLst/>
          </a:prstGeom>
          <a:noFill/>
        </p:spPr>
        <p:txBody>
          <a:bodyPr wrap="square" rtlCol="0">
            <a:spAutoFit/>
          </a:bodyPr>
          <a:lstStyle/>
          <a:p>
            <a:r>
              <a:rPr lang="lt-LT" sz="2400" dirty="0" smtClean="0"/>
              <a:t>=</a:t>
            </a:r>
            <a:endParaRPr lang="lt-LT" sz="2400" dirty="0"/>
          </a:p>
        </p:txBody>
      </p:sp>
      <p:sp>
        <p:nvSpPr>
          <p:cNvPr id="18" name="TextBox 17"/>
          <p:cNvSpPr txBox="1"/>
          <p:nvPr/>
        </p:nvSpPr>
        <p:spPr>
          <a:xfrm>
            <a:off x="1421650" y="3976032"/>
            <a:ext cx="622927" cy="1368152"/>
          </a:xfrm>
          <a:prstGeom prst="rect">
            <a:avLst/>
          </a:prstGeom>
          <a:noFill/>
        </p:spPr>
        <p:txBody>
          <a:bodyPr vert="wordArtVert" wrap="square" rtlCol="0">
            <a:spAutoFit/>
          </a:bodyPr>
          <a:lstStyle/>
          <a:p>
            <a:r>
              <a:rPr lang="lt-LT" sz="2400" dirty="0" smtClean="0"/>
              <a:t>1d</a:t>
            </a:r>
            <a:endParaRPr lang="lt-LT" sz="2400" dirty="0"/>
          </a:p>
        </p:txBody>
      </p:sp>
      <p:sp>
        <p:nvSpPr>
          <p:cNvPr id="23" name="TextBox 22"/>
          <p:cNvSpPr txBox="1"/>
          <p:nvPr/>
        </p:nvSpPr>
        <p:spPr>
          <a:xfrm>
            <a:off x="1925706" y="4221088"/>
            <a:ext cx="774086" cy="461665"/>
          </a:xfrm>
          <a:prstGeom prst="rect">
            <a:avLst/>
          </a:prstGeom>
          <a:noFill/>
        </p:spPr>
        <p:txBody>
          <a:bodyPr wrap="square" rtlCol="0">
            <a:spAutoFit/>
          </a:bodyPr>
          <a:lstStyle/>
          <a:p>
            <a:r>
              <a:rPr lang="lt-LT" sz="2400" u="sng" dirty="0"/>
              <a:t>+</a:t>
            </a:r>
          </a:p>
        </p:txBody>
      </p:sp>
      <p:sp>
        <p:nvSpPr>
          <p:cNvPr id="24" name="TextBox 23"/>
          <p:cNvSpPr txBox="1"/>
          <p:nvPr/>
        </p:nvSpPr>
        <p:spPr>
          <a:xfrm>
            <a:off x="2232627" y="3976032"/>
            <a:ext cx="622927" cy="1037144"/>
          </a:xfrm>
          <a:prstGeom prst="rect">
            <a:avLst/>
          </a:prstGeom>
          <a:noFill/>
        </p:spPr>
        <p:txBody>
          <a:bodyPr vert="wordArtVert" wrap="square" rtlCol="0">
            <a:spAutoFit/>
          </a:bodyPr>
          <a:lstStyle/>
          <a:p>
            <a:r>
              <a:rPr lang="lt-LT" sz="2400" dirty="0" smtClean="0"/>
              <a:t>1f</a:t>
            </a:r>
            <a:endParaRPr lang="lt-LT" sz="2400" dirty="0"/>
          </a:p>
        </p:txBody>
      </p:sp>
      <p:cxnSp>
        <p:nvCxnSpPr>
          <p:cNvPr id="26" name="Tiesioji jungtis 25"/>
          <p:cNvCxnSpPr/>
          <p:nvPr/>
        </p:nvCxnSpPr>
        <p:spPr>
          <a:xfrm>
            <a:off x="725001" y="4494604"/>
            <a:ext cx="3960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Tiesioji jungtis 27"/>
          <p:cNvCxnSpPr/>
          <p:nvPr/>
        </p:nvCxnSpPr>
        <p:spPr>
          <a:xfrm>
            <a:off x="1547664" y="4494604"/>
            <a:ext cx="378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Tiesioji jungtis 29"/>
          <p:cNvCxnSpPr/>
          <p:nvPr/>
        </p:nvCxnSpPr>
        <p:spPr>
          <a:xfrm flipH="1">
            <a:off x="2350568" y="4503111"/>
            <a:ext cx="3870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37611" y="4221088"/>
            <a:ext cx="466237" cy="461665"/>
          </a:xfrm>
          <a:prstGeom prst="rect">
            <a:avLst/>
          </a:prstGeom>
          <a:noFill/>
        </p:spPr>
        <p:txBody>
          <a:bodyPr wrap="square" rtlCol="0">
            <a:spAutoFit/>
          </a:bodyPr>
          <a:lstStyle/>
          <a:p>
            <a:r>
              <a:rPr lang="lt-LT" sz="2400" dirty="0" smtClean="0"/>
              <a:t>;</a:t>
            </a:r>
            <a:endParaRPr lang="lt-LT" sz="2400" dirty="0"/>
          </a:p>
        </p:txBody>
      </p:sp>
      <p:sp>
        <p:nvSpPr>
          <p:cNvPr id="32" name="TextBox 31"/>
          <p:cNvSpPr txBox="1"/>
          <p:nvPr/>
        </p:nvSpPr>
        <p:spPr>
          <a:xfrm>
            <a:off x="3563888" y="4160122"/>
            <a:ext cx="3672408" cy="461665"/>
          </a:xfrm>
          <a:prstGeom prst="rect">
            <a:avLst/>
          </a:prstGeom>
          <a:noFill/>
        </p:spPr>
        <p:txBody>
          <a:bodyPr wrap="square" rtlCol="0">
            <a:spAutoFit/>
          </a:bodyPr>
          <a:lstStyle/>
          <a:p>
            <a:r>
              <a:rPr lang="ru-RU" sz="2400" dirty="0" smtClean="0"/>
              <a:t>Г</a:t>
            </a:r>
            <a:r>
              <a:rPr lang="lt-LT" sz="2400" dirty="0" smtClean="0"/>
              <a:t>=</a:t>
            </a:r>
            <a:endParaRPr lang="lt-LT" sz="2400" dirty="0"/>
          </a:p>
        </p:txBody>
      </p:sp>
      <p:sp>
        <p:nvSpPr>
          <p:cNvPr id="33" name="TextBox 32"/>
          <p:cNvSpPr txBox="1"/>
          <p:nvPr/>
        </p:nvSpPr>
        <p:spPr>
          <a:xfrm>
            <a:off x="3846778" y="3872382"/>
            <a:ext cx="622927" cy="1037144"/>
          </a:xfrm>
          <a:prstGeom prst="rect">
            <a:avLst/>
          </a:prstGeom>
          <a:noFill/>
        </p:spPr>
        <p:txBody>
          <a:bodyPr vert="wordArtVert" wrap="square" rtlCol="0">
            <a:spAutoFit/>
          </a:bodyPr>
          <a:lstStyle/>
          <a:p>
            <a:r>
              <a:rPr lang="lt-LT" sz="2400" dirty="0" err="1" smtClean="0"/>
              <a:t>fd</a:t>
            </a:r>
            <a:endParaRPr lang="lt-LT" sz="2400" dirty="0"/>
          </a:p>
        </p:txBody>
      </p:sp>
      <p:cxnSp>
        <p:nvCxnSpPr>
          <p:cNvPr id="35" name="Tiesioji jungtis 34"/>
          <p:cNvCxnSpPr/>
          <p:nvPr/>
        </p:nvCxnSpPr>
        <p:spPr>
          <a:xfrm>
            <a:off x="4002509" y="4390954"/>
            <a:ext cx="311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313972" y="4160121"/>
            <a:ext cx="390327" cy="461665"/>
          </a:xfrm>
          <a:prstGeom prst="rect">
            <a:avLst/>
          </a:prstGeom>
          <a:noFill/>
        </p:spPr>
        <p:txBody>
          <a:bodyPr wrap="square" rtlCol="0">
            <a:spAutoFit/>
          </a:bodyPr>
          <a:lstStyle/>
          <a:p>
            <a:r>
              <a:rPr lang="lt-LT" sz="2400" dirty="0" smtClean="0"/>
              <a:t>;</a:t>
            </a:r>
            <a:endParaRPr lang="lt-LT" sz="2400" dirty="0"/>
          </a:p>
        </p:txBody>
      </p:sp>
      <p:sp>
        <p:nvSpPr>
          <p:cNvPr id="39" name="TextBox 38"/>
          <p:cNvSpPr txBox="1"/>
          <p:nvPr/>
        </p:nvSpPr>
        <p:spPr>
          <a:xfrm>
            <a:off x="467544" y="4909526"/>
            <a:ext cx="2076546" cy="461665"/>
          </a:xfrm>
          <a:prstGeom prst="rect">
            <a:avLst/>
          </a:prstGeom>
          <a:noFill/>
        </p:spPr>
        <p:txBody>
          <a:bodyPr wrap="square" rtlCol="0">
            <a:spAutoFit/>
          </a:bodyPr>
          <a:lstStyle/>
          <a:p>
            <a:r>
              <a:rPr lang="lt-LT" sz="2400" dirty="0" smtClean="0"/>
              <a:t>d=F(1</a:t>
            </a:r>
            <a:r>
              <a:rPr lang="lt-LT" sz="2400" u="sng" dirty="0" smtClean="0"/>
              <a:t>+</a:t>
            </a:r>
            <a:endParaRPr lang="lt-LT" sz="2400" u="sng" dirty="0"/>
          </a:p>
        </p:txBody>
      </p:sp>
      <p:sp>
        <p:nvSpPr>
          <p:cNvPr id="40" name="TextBox 39"/>
          <p:cNvSpPr txBox="1"/>
          <p:nvPr/>
        </p:nvSpPr>
        <p:spPr>
          <a:xfrm>
            <a:off x="1380216" y="4696375"/>
            <a:ext cx="622927" cy="976754"/>
          </a:xfrm>
          <a:prstGeom prst="rect">
            <a:avLst/>
          </a:prstGeom>
          <a:noFill/>
        </p:spPr>
        <p:txBody>
          <a:bodyPr vert="wordArtVert" wrap="square" rtlCol="0">
            <a:spAutoFit/>
          </a:bodyPr>
          <a:lstStyle/>
          <a:p>
            <a:r>
              <a:rPr lang="lt-LT" sz="2400" dirty="0" smtClean="0"/>
              <a:t>1</a:t>
            </a:r>
            <a:r>
              <a:rPr lang="ru-RU" sz="2400" dirty="0" smtClean="0"/>
              <a:t>Г</a:t>
            </a:r>
            <a:endParaRPr lang="lt-LT" sz="2400" dirty="0"/>
          </a:p>
        </p:txBody>
      </p:sp>
      <p:cxnSp>
        <p:nvCxnSpPr>
          <p:cNvPr id="42" name="Tiesioji jungtis 41"/>
          <p:cNvCxnSpPr/>
          <p:nvPr/>
        </p:nvCxnSpPr>
        <p:spPr>
          <a:xfrm>
            <a:off x="1505817" y="5184752"/>
            <a:ext cx="419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25706" y="4909526"/>
            <a:ext cx="774086" cy="461665"/>
          </a:xfrm>
          <a:prstGeom prst="rect">
            <a:avLst/>
          </a:prstGeom>
          <a:noFill/>
        </p:spPr>
        <p:txBody>
          <a:bodyPr wrap="square" rtlCol="0">
            <a:spAutoFit/>
          </a:bodyPr>
          <a:lstStyle/>
          <a:p>
            <a:r>
              <a:rPr lang="ru-RU" sz="2400" dirty="0" smtClean="0"/>
              <a:t>)</a:t>
            </a:r>
            <a:r>
              <a:rPr lang="lt-LT" sz="2400" dirty="0" smtClean="0"/>
              <a:t>;</a:t>
            </a:r>
            <a:endParaRPr lang="lt-LT" sz="2400" dirty="0"/>
          </a:p>
        </p:txBody>
      </p:sp>
      <p:sp>
        <p:nvSpPr>
          <p:cNvPr id="46" name="TextBox 45"/>
          <p:cNvSpPr txBox="1"/>
          <p:nvPr/>
        </p:nvSpPr>
        <p:spPr>
          <a:xfrm>
            <a:off x="5431747" y="6093296"/>
            <a:ext cx="3960440" cy="461665"/>
          </a:xfrm>
          <a:prstGeom prst="rect">
            <a:avLst/>
          </a:prstGeom>
          <a:noFill/>
        </p:spPr>
        <p:txBody>
          <a:bodyPr wrap="square" rtlCol="0">
            <a:spAutoFit/>
          </a:bodyPr>
          <a:lstStyle/>
          <a:p>
            <a:r>
              <a:rPr lang="lt-LT" sz="2400" dirty="0" err="1" smtClean="0"/>
              <a:t>Ats</a:t>
            </a:r>
            <a:r>
              <a:rPr lang="lt-LT" sz="2400" dirty="0" smtClean="0"/>
              <a:t>. d</a:t>
            </a:r>
            <a:r>
              <a:rPr lang="lt-LT" sz="1600" dirty="0" smtClean="0"/>
              <a:t>1</a:t>
            </a:r>
            <a:r>
              <a:rPr lang="lt-LT" sz="2400" dirty="0" smtClean="0"/>
              <a:t>=0,14m;  d</a:t>
            </a:r>
            <a:r>
              <a:rPr lang="lt-LT" sz="1600" dirty="0" smtClean="0"/>
              <a:t>2</a:t>
            </a:r>
            <a:r>
              <a:rPr lang="lt-LT" sz="2400" dirty="0" smtClean="0"/>
              <a:t>= 0,10m</a:t>
            </a:r>
            <a:endParaRPr lang="lt-LT" sz="2400" dirty="0"/>
          </a:p>
        </p:txBody>
      </p:sp>
      <p:sp>
        <p:nvSpPr>
          <p:cNvPr id="2" name="TextBox 1"/>
          <p:cNvSpPr txBox="1"/>
          <p:nvPr/>
        </p:nvSpPr>
        <p:spPr>
          <a:xfrm>
            <a:off x="2509926" y="5043054"/>
            <a:ext cx="1621067" cy="461665"/>
          </a:xfrm>
          <a:prstGeom prst="rect">
            <a:avLst/>
          </a:prstGeom>
          <a:noFill/>
        </p:spPr>
        <p:txBody>
          <a:bodyPr wrap="square" rtlCol="0">
            <a:spAutoFit/>
          </a:bodyPr>
          <a:lstStyle/>
          <a:p>
            <a:r>
              <a:rPr lang="lt-LT" sz="2400" dirty="0" smtClean="0"/>
              <a:t>d</a:t>
            </a:r>
            <a:r>
              <a:rPr lang="lt-LT" sz="1600" dirty="0" smtClean="0"/>
              <a:t>1</a:t>
            </a:r>
            <a:r>
              <a:rPr lang="lt-LT" sz="2400" dirty="0" smtClean="0"/>
              <a:t>=0,12(1+</a:t>
            </a:r>
            <a:endParaRPr lang="lt-LT" sz="2400" dirty="0"/>
          </a:p>
        </p:txBody>
      </p:sp>
      <p:sp>
        <p:nvSpPr>
          <p:cNvPr id="7" name="TextBox 6"/>
          <p:cNvSpPr txBox="1"/>
          <p:nvPr/>
        </p:nvSpPr>
        <p:spPr>
          <a:xfrm>
            <a:off x="3819528" y="4787201"/>
            <a:ext cx="622927" cy="1051026"/>
          </a:xfrm>
          <a:prstGeom prst="rect">
            <a:avLst/>
          </a:prstGeom>
          <a:noFill/>
        </p:spPr>
        <p:txBody>
          <a:bodyPr vert="wordArtVert" wrap="square" rtlCol="0">
            <a:spAutoFit/>
          </a:bodyPr>
          <a:lstStyle/>
          <a:p>
            <a:r>
              <a:rPr lang="lt-LT" sz="2400" dirty="0" smtClean="0"/>
              <a:t>16</a:t>
            </a:r>
            <a:endParaRPr lang="lt-LT" sz="2400" dirty="0"/>
          </a:p>
        </p:txBody>
      </p:sp>
      <p:sp>
        <p:nvSpPr>
          <p:cNvPr id="9" name="TextBox 8"/>
          <p:cNvSpPr txBox="1"/>
          <p:nvPr/>
        </p:nvSpPr>
        <p:spPr>
          <a:xfrm>
            <a:off x="4238118" y="5070942"/>
            <a:ext cx="1368152" cy="461665"/>
          </a:xfrm>
          <a:prstGeom prst="rect">
            <a:avLst/>
          </a:prstGeom>
          <a:noFill/>
        </p:spPr>
        <p:txBody>
          <a:bodyPr wrap="square" rtlCol="0">
            <a:spAutoFit/>
          </a:bodyPr>
          <a:lstStyle/>
          <a:p>
            <a:r>
              <a:rPr lang="lt-LT" sz="2400" dirty="0" smtClean="0"/>
              <a:t>)=0,14m;</a:t>
            </a:r>
            <a:endParaRPr lang="lt-LT" sz="2400" dirty="0"/>
          </a:p>
        </p:txBody>
      </p:sp>
      <p:cxnSp>
        <p:nvCxnSpPr>
          <p:cNvPr id="17" name="Tiesioji jungtis 16"/>
          <p:cNvCxnSpPr/>
          <p:nvPr/>
        </p:nvCxnSpPr>
        <p:spPr>
          <a:xfrm>
            <a:off x="4010653" y="5301774"/>
            <a:ext cx="295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24128" y="5013176"/>
            <a:ext cx="3184922" cy="461665"/>
          </a:xfrm>
          <a:prstGeom prst="rect">
            <a:avLst/>
          </a:prstGeom>
          <a:noFill/>
        </p:spPr>
        <p:txBody>
          <a:bodyPr wrap="square" rtlCol="0">
            <a:spAutoFit/>
          </a:bodyPr>
          <a:lstStyle/>
          <a:p>
            <a:r>
              <a:rPr lang="lt-LT" sz="2400" dirty="0" smtClean="0"/>
              <a:t>d</a:t>
            </a:r>
            <a:r>
              <a:rPr lang="lt-LT" sz="1600" dirty="0" smtClean="0"/>
              <a:t>2</a:t>
            </a:r>
            <a:r>
              <a:rPr lang="lt-LT" sz="2400" dirty="0" smtClean="0"/>
              <a:t>=0,12(1-</a:t>
            </a:r>
            <a:endParaRPr lang="lt-LT" sz="2400" dirty="0"/>
          </a:p>
        </p:txBody>
      </p:sp>
      <p:sp>
        <p:nvSpPr>
          <p:cNvPr id="21" name="TextBox 20"/>
          <p:cNvSpPr txBox="1"/>
          <p:nvPr/>
        </p:nvSpPr>
        <p:spPr>
          <a:xfrm>
            <a:off x="7005125" y="4739803"/>
            <a:ext cx="622927" cy="1208761"/>
          </a:xfrm>
          <a:prstGeom prst="rect">
            <a:avLst/>
          </a:prstGeom>
          <a:noFill/>
        </p:spPr>
        <p:txBody>
          <a:bodyPr vert="wordArtVert" wrap="square" rtlCol="0">
            <a:spAutoFit/>
          </a:bodyPr>
          <a:lstStyle/>
          <a:p>
            <a:r>
              <a:rPr lang="lt-LT" sz="2400" dirty="0" smtClean="0"/>
              <a:t>16</a:t>
            </a:r>
            <a:endParaRPr lang="lt-LT" sz="2400" dirty="0"/>
          </a:p>
        </p:txBody>
      </p:sp>
      <p:sp>
        <p:nvSpPr>
          <p:cNvPr id="22" name="TextBox 21"/>
          <p:cNvSpPr txBox="1"/>
          <p:nvPr/>
        </p:nvSpPr>
        <p:spPr>
          <a:xfrm>
            <a:off x="7385401" y="5043054"/>
            <a:ext cx="1296144" cy="461665"/>
          </a:xfrm>
          <a:prstGeom prst="rect">
            <a:avLst/>
          </a:prstGeom>
          <a:noFill/>
        </p:spPr>
        <p:txBody>
          <a:bodyPr wrap="square" rtlCol="0">
            <a:spAutoFit/>
          </a:bodyPr>
          <a:lstStyle/>
          <a:p>
            <a:r>
              <a:rPr lang="lt-LT" sz="2400" dirty="0" smtClean="0"/>
              <a:t>)=0,10m;</a:t>
            </a:r>
            <a:endParaRPr lang="lt-LT" sz="2400" dirty="0"/>
          </a:p>
        </p:txBody>
      </p:sp>
      <p:cxnSp>
        <p:nvCxnSpPr>
          <p:cNvPr id="47" name="Tiesioji jungtis 46"/>
          <p:cNvCxnSpPr/>
          <p:nvPr/>
        </p:nvCxnSpPr>
        <p:spPr>
          <a:xfrm>
            <a:off x="7169001" y="5273886"/>
            <a:ext cx="2951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467291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1920" y="116632"/>
            <a:ext cx="1368152" cy="461665"/>
          </a:xfrm>
          <a:prstGeom prst="rect">
            <a:avLst/>
          </a:prstGeom>
          <a:noFill/>
        </p:spPr>
        <p:txBody>
          <a:bodyPr wrap="square" rtlCol="0">
            <a:spAutoFit/>
          </a:bodyPr>
          <a:lstStyle/>
          <a:p>
            <a:r>
              <a:rPr lang="lt-LT" sz="2400" dirty="0" smtClean="0"/>
              <a:t>Nr. 5</a:t>
            </a:r>
            <a:endParaRPr lang="lt-LT" sz="2400" dirty="0"/>
          </a:p>
        </p:txBody>
      </p:sp>
      <p:sp>
        <p:nvSpPr>
          <p:cNvPr id="6" name="TextBox 5"/>
          <p:cNvSpPr txBox="1"/>
          <p:nvPr/>
        </p:nvSpPr>
        <p:spPr>
          <a:xfrm>
            <a:off x="179512" y="578297"/>
            <a:ext cx="7992888" cy="1200329"/>
          </a:xfrm>
          <a:prstGeom prst="rect">
            <a:avLst/>
          </a:prstGeom>
          <a:noFill/>
        </p:spPr>
        <p:txBody>
          <a:bodyPr wrap="square" rtlCol="0">
            <a:spAutoFit/>
          </a:bodyPr>
          <a:lstStyle/>
          <a:p>
            <a:r>
              <a:rPr lang="lt-LT" sz="2400" dirty="0" smtClean="0"/>
              <a:t>Glaudžiamojo lęšio židinio nuotolis F= 0,25m. Kokiu atstumu nuo lęšio reikia pastatyti daiktą, kad menamas jo atvaizdas būtų f=1m nutolęs nuo lęšio?</a:t>
            </a:r>
            <a:endParaRPr lang="lt-LT" sz="2400" dirty="0"/>
          </a:p>
        </p:txBody>
      </p:sp>
      <p:cxnSp>
        <p:nvCxnSpPr>
          <p:cNvPr id="8" name="Tiesioji jungtis 7"/>
          <p:cNvCxnSpPr/>
          <p:nvPr/>
        </p:nvCxnSpPr>
        <p:spPr>
          <a:xfrm>
            <a:off x="755576" y="1916832"/>
            <a:ext cx="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Tiesioji jungtis 9"/>
          <p:cNvCxnSpPr/>
          <p:nvPr/>
        </p:nvCxnSpPr>
        <p:spPr>
          <a:xfrm>
            <a:off x="467544" y="2780928"/>
            <a:ext cx="792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63588" y="1916832"/>
            <a:ext cx="1692188" cy="830997"/>
          </a:xfrm>
          <a:prstGeom prst="rect">
            <a:avLst/>
          </a:prstGeom>
          <a:noFill/>
        </p:spPr>
        <p:txBody>
          <a:bodyPr wrap="square" rtlCol="0">
            <a:spAutoFit/>
          </a:bodyPr>
          <a:lstStyle/>
          <a:p>
            <a:r>
              <a:rPr lang="lt-LT" sz="2400" dirty="0" smtClean="0"/>
              <a:t>F= 0,25m</a:t>
            </a:r>
          </a:p>
          <a:p>
            <a:r>
              <a:rPr lang="lt-LT" sz="2400" dirty="0" smtClean="0"/>
              <a:t>f= 1m</a:t>
            </a:r>
            <a:endParaRPr lang="lt-LT" sz="2400" dirty="0"/>
          </a:p>
        </p:txBody>
      </p:sp>
      <p:sp>
        <p:nvSpPr>
          <p:cNvPr id="13" name="TextBox 12"/>
          <p:cNvSpPr txBox="1"/>
          <p:nvPr/>
        </p:nvSpPr>
        <p:spPr>
          <a:xfrm>
            <a:off x="863588" y="2780928"/>
            <a:ext cx="1476164" cy="461665"/>
          </a:xfrm>
          <a:prstGeom prst="rect">
            <a:avLst/>
          </a:prstGeom>
          <a:noFill/>
        </p:spPr>
        <p:txBody>
          <a:bodyPr wrap="square" rtlCol="0">
            <a:spAutoFit/>
          </a:bodyPr>
          <a:lstStyle/>
          <a:p>
            <a:r>
              <a:rPr lang="lt-LT" sz="2400" dirty="0"/>
              <a:t>d</a:t>
            </a:r>
            <a:r>
              <a:rPr lang="lt-LT" sz="2400" dirty="0" smtClean="0"/>
              <a:t>= ?</a:t>
            </a:r>
            <a:endParaRPr lang="lt-LT" sz="2800" dirty="0"/>
          </a:p>
        </p:txBody>
      </p:sp>
      <p:sp>
        <p:nvSpPr>
          <p:cNvPr id="14" name="TextBox 13"/>
          <p:cNvSpPr txBox="1"/>
          <p:nvPr/>
        </p:nvSpPr>
        <p:spPr>
          <a:xfrm>
            <a:off x="2771800" y="1916832"/>
            <a:ext cx="622927" cy="1264206"/>
          </a:xfrm>
          <a:prstGeom prst="rect">
            <a:avLst/>
          </a:prstGeom>
          <a:noFill/>
        </p:spPr>
        <p:txBody>
          <a:bodyPr vert="wordArtVert" wrap="square" rtlCol="0">
            <a:spAutoFit/>
          </a:bodyPr>
          <a:lstStyle/>
          <a:p>
            <a:r>
              <a:rPr lang="lt-LT" sz="2400" dirty="0" smtClean="0"/>
              <a:t>1F</a:t>
            </a:r>
            <a:endParaRPr lang="lt-LT" sz="2400" dirty="0"/>
          </a:p>
        </p:txBody>
      </p:sp>
      <p:sp>
        <p:nvSpPr>
          <p:cNvPr id="18" name="TextBox 17"/>
          <p:cNvSpPr txBox="1"/>
          <p:nvPr/>
        </p:nvSpPr>
        <p:spPr>
          <a:xfrm>
            <a:off x="3218722" y="2171836"/>
            <a:ext cx="480625" cy="461665"/>
          </a:xfrm>
          <a:prstGeom prst="rect">
            <a:avLst/>
          </a:prstGeom>
          <a:noFill/>
        </p:spPr>
        <p:txBody>
          <a:bodyPr wrap="square" rtlCol="0">
            <a:spAutoFit/>
          </a:bodyPr>
          <a:lstStyle/>
          <a:p>
            <a:r>
              <a:rPr lang="lt-LT" sz="2400" dirty="0" smtClean="0"/>
              <a:t>=</a:t>
            </a:r>
            <a:endParaRPr lang="lt-LT" sz="2400" dirty="0"/>
          </a:p>
        </p:txBody>
      </p:sp>
      <p:sp>
        <p:nvSpPr>
          <p:cNvPr id="19" name="TextBox 18"/>
          <p:cNvSpPr txBox="1"/>
          <p:nvPr/>
        </p:nvSpPr>
        <p:spPr>
          <a:xfrm>
            <a:off x="3394727" y="1916832"/>
            <a:ext cx="622927" cy="1264206"/>
          </a:xfrm>
          <a:prstGeom prst="rect">
            <a:avLst/>
          </a:prstGeom>
          <a:noFill/>
        </p:spPr>
        <p:txBody>
          <a:bodyPr vert="wordArtVert" wrap="square" rtlCol="0">
            <a:spAutoFit/>
          </a:bodyPr>
          <a:lstStyle/>
          <a:p>
            <a:r>
              <a:rPr lang="lt-LT" sz="2400" dirty="0" smtClean="0"/>
              <a:t>1d</a:t>
            </a:r>
            <a:endParaRPr lang="lt-LT" sz="2400" dirty="0"/>
          </a:p>
        </p:txBody>
      </p:sp>
      <p:sp>
        <p:nvSpPr>
          <p:cNvPr id="20" name="TextBox 19"/>
          <p:cNvSpPr txBox="1"/>
          <p:nvPr/>
        </p:nvSpPr>
        <p:spPr>
          <a:xfrm>
            <a:off x="3851920" y="2139243"/>
            <a:ext cx="576064" cy="461665"/>
          </a:xfrm>
          <a:prstGeom prst="rect">
            <a:avLst/>
          </a:prstGeom>
          <a:noFill/>
        </p:spPr>
        <p:txBody>
          <a:bodyPr wrap="square" rtlCol="0">
            <a:spAutoFit/>
          </a:bodyPr>
          <a:lstStyle/>
          <a:p>
            <a:r>
              <a:rPr lang="lt-LT" sz="2400" dirty="0"/>
              <a:t>-</a:t>
            </a:r>
          </a:p>
        </p:txBody>
      </p:sp>
      <p:sp>
        <p:nvSpPr>
          <p:cNvPr id="21" name="TextBox 20"/>
          <p:cNvSpPr txBox="1"/>
          <p:nvPr/>
        </p:nvSpPr>
        <p:spPr>
          <a:xfrm>
            <a:off x="3945937" y="1915761"/>
            <a:ext cx="622927" cy="1064151"/>
          </a:xfrm>
          <a:prstGeom prst="rect">
            <a:avLst/>
          </a:prstGeom>
          <a:noFill/>
        </p:spPr>
        <p:txBody>
          <a:bodyPr vert="wordArtVert" wrap="square" rtlCol="0">
            <a:spAutoFit/>
          </a:bodyPr>
          <a:lstStyle/>
          <a:p>
            <a:r>
              <a:rPr lang="lt-LT" sz="2400" dirty="0" smtClean="0"/>
              <a:t>1f</a:t>
            </a:r>
            <a:endParaRPr lang="lt-LT" sz="2400" dirty="0"/>
          </a:p>
        </p:txBody>
      </p:sp>
      <p:cxnSp>
        <p:nvCxnSpPr>
          <p:cNvPr id="23" name="Tiesioji jungtis 22"/>
          <p:cNvCxnSpPr/>
          <p:nvPr/>
        </p:nvCxnSpPr>
        <p:spPr>
          <a:xfrm>
            <a:off x="2910405" y="2402668"/>
            <a:ext cx="311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Tiesioji jungtis 24"/>
          <p:cNvCxnSpPr/>
          <p:nvPr/>
        </p:nvCxnSpPr>
        <p:spPr>
          <a:xfrm>
            <a:off x="3550458" y="2402668"/>
            <a:ext cx="311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Tiesioji jungtis 26"/>
          <p:cNvCxnSpPr/>
          <p:nvPr/>
        </p:nvCxnSpPr>
        <p:spPr>
          <a:xfrm>
            <a:off x="4073661" y="2402668"/>
            <a:ext cx="3960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27984" y="2171836"/>
            <a:ext cx="360040" cy="461665"/>
          </a:xfrm>
          <a:prstGeom prst="rect">
            <a:avLst/>
          </a:prstGeom>
          <a:noFill/>
        </p:spPr>
        <p:txBody>
          <a:bodyPr wrap="square" rtlCol="0">
            <a:spAutoFit/>
          </a:bodyPr>
          <a:lstStyle/>
          <a:p>
            <a:r>
              <a:rPr lang="lt-LT" sz="2400" dirty="0" smtClean="0"/>
              <a:t>;</a:t>
            </a:r>
            <a:endParaRPr lang="lt-LT" sz="2400" dirty="0"/>
          </a:p>
        </p:txBody>
      </p:sp>
      <p:sp>
        <p:nvSpPr>
          <p:cNvPr id="29" name="TextBox 28"/>
          <p:cNvSpPr txBox="1"/>
          <p:nvPr/>
        </p:nvSpPr>
        <p:spPr>
          <a:xfrm>
            <a:off x="2555776" y="2979912"/>
            <a:ext cx="1061188" cy="461665"/>
          </a:xfrm>
          <a:prstGeom prst="rect">
            <a:avLst/>
          </a:prstGeom>
          <a:noFill/>
        </p:spPr>
        <p:txBody>
          <a:bodyPr vert="wordArtVert" wrap="square" rtlCol="0">
            <a:spAutoFit/>
          </a:bodyPr>
          <a:lstStyle/>
          <a:p>
            <a:r>
              <a:rPr lang="lt-LT" sz="2400" dirty="0" smtClean="0"/>
              <a:t>d=</a:t>
            </a:r>
            <a:endParaRPr lang="lt-LT" sz="2400" dirty="0"/>
          </a:p>
        </p:txBody>
      </p:sp>
      <p:sp>
        <p:nvSpPr>
          <p:cNvPr id="34" name="TextBox 33"/>
          <p:cNvSpPr txBox="1"/>
          <p:nvPr/>
        </p:nvSpPr>
        <p:spPr>
          <a:xfrm>
            <a:off x="3497597" y="2844586"/>
            <a:ext cx="1152128" cy="461665"/>
          </a:xfrm>
          <a:prstGeom prst="rect">
            <a:avLst/>
          </a:prstGeom>
          <a:noFill/>
        </p:spPr>
        <p:txBody>
          <a:bodyPr wrap="square" rtlCol="0">
            <a:spAutoFit/>
          </a:bodyPr>
          <a:lstStyle/>
          <a:p>
            <a:r>
              <a:rPr lang="lt-LT" sz="2400" dirty="0" err="1" smtClean="0"/>
              <a:t>fF</a:t>
            </a:r>
            <a:endParaRPr lang="lt-LT" sz="2400" dirty="0"/>
          </a:p>
        </p:txBody>
      </p:sp>
      <p:sp>
        <p:nvSpPr>
          <p:cNvPr id="35" name="TextBox 34"/>
          <p:cNvSpPr txBox="1"/>
          <p:nvPr/>
        </p:nvSpPr>
        <p:spPr>
          <a:xfrm>
            <a:off x="3455876" y="3181038"/>
            <a:ext cx="1152128" cy="461665"/>
          </a:xfrm>
          <a:prstGeom prst="rect">
            <a:avLst/>
          </a:prstGeom>
          <a:noFill/>
        </p:spPr>
        <p:txBody>
          <a:bodyPr wrap="square" rtlCol="0">
            <a:spAutoFit/>
          </a:bodyPr>
          <a:lstStyle/>
          <a:p>
            <a:r>
              <a:rPr lang="lt-LT" sz="2400" dirty="0" err="1"/>
              <a:t>f</a:t>
            </a:r>
            <a:r>
              <a:rPr lang="lt-LT" sz="2400" dirty="0" err="1" smtClean="0"/>
              <a:t>+F</a:t>
            </a:r>
            <a:endParaRPr lang="lt-LT" sz="2400" dirty="0"/>
          </a:p>
        </p:txBody>
      </p:sp>
      <p:cxnSp>
        <p:nvCxnSpPr>
          <p:cNvPr id="37" name="Tiesioji jungtis 36"/>
          <p:cNvCxnSpPr/>
          <p:nvPr/>
        </p:nvCxnSpPr>
        <p:spPr>
          <a:xfrm>
            <a:off x="3459034" y="3284984"/>
            <a:ext cx="4869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45937" y="2980983"/>
            <a:ext cx="325746" cy="461665"/>
          </a:xfrm>
          <a:prstGeom prst="rect">
            <a:avLst/>
          </a:prstGeom>
          <a:noFill/>
        </p:spPr>
        <p:txBody>
          <a:bodyPr wrap="square" rtlCol="0">
            <a:spAutoFit/>
          </a:bodyPr>
          <a:lstStyle/>
          <a:p>
            <a:r>
              <a:rPr lang="lt-LT" sz="2400" dirty="0" smtClean="0"/>
              <a:t>;</a:t>
            </a:r>
            <a:endParaRPr lang="lt-LT" sz="2400" dirty="0"/>
          </a:p>
        </p:txBody>
      </p:sp>
      <p:sp>
        <p:nvSpPr>
          <p:cNvPr id="39" name="TextBox 38"/>
          <p:cNvSpPr txBox="1"/>
          <p:nvPr/>
        </p:nvSpPr>
        <p:spPr>
          <a:xfrm>
            <a:off x="4649725" y="2979912"/>
            <a:ext cx="2370547" cy="461665"/>
          </a:xfrm>
          <a:prstGeom prst="rect">
            <a:avLst/>
          </a:prstGeom>
          <a:noFill/>
        </p:spPr>
        <p:txBody>
          <a:bodyPr wrap="square" rtlCol="0">
            <a:spAutoFit/>
          </a:bodyPr>
          <a:lstStyle/>
          <a:p>
            <a:r>
              <a:rPr lang="lt-LT" sz="2400" dirty="0" smtClean="0"/>
              <a:t>d= 0,2m</a:t>
            </a:r>
            <a:endParaRPr lang="lt-LT" sz="2400" dirty="0"/>
          </a:p>
        </p:txBody>
      </p:sp>
      <p:sp>
        <p:nvSpPr>
          <p:cNvPr id="40" name="TextBox 39"/>
          <p:cNvSpPr txBox="1"/>
          <p:nvPr/>
        </p:nvSpPr>
        <p:spPr>
          <a:xfrm>
            <a:off x="6804248" y="6021288"/>
            <a:ext cx="3024336" cy="461665"/>
          </a:xfrm>
          <a:prstGeom prst="rect">
            <a:avLst/>
          </a:prstGeom>
          <a:noFill/>
        </p:spPr>
        <p:txBody>
          <a:bodyPr wrap="square" rtlCol="0">
            <a:spAutoFit/>
          </a:bodyPr>
          <a:lstStyle/>
          <a:p>
            <a:r>
              <a:rPr lang="lt-LT" sz="2400" dirty="0" err="1" smtClean="0"/>
              <a:t>Ats</a:t>
            </a:r>
            <a:r>
              <a:rPr lang="lt-LT" sz="2400" dirty="0" smtClean="0"/>
              <a:t>. d=0,2m</a:t>
            </a:r>
            <a:endParaRPr lang="lt-LT" sz="2400" dirty="0"/>
          </a:p>
        </p:txBody>
      </p:sp>
      <p:sp>
        <p:nvSpPr>
          <p:cNvPr id="2" name="TextBox 1"/>
          <p:cNvSpPr txBox="1"/>
          <p:nvPr/>
        </p:nvSpPr>
        <p:spPr>
          <a:xfrm>
            <a:off x="2765249" y="4307904"/>
            <a:ext cx="1366438" cy="461665"/>
          </a:xfrm>
          <a:prstGeom prst="rect">
            <a:avLst/>
          </a:prstGeom>
          <a:noFill/>
        </p:spPr>
        <p:txBody>
          <a:bodyPr wrap="square" rtlCol="0">
            <a:spAutoFit/>
          </a:bodyPr>
          <a:lstStyle/>
          <a:p>
            <a:r>
              <a:rPr lang="lt-LT" sz="2400" dirty="0" smtClean="0"/>
              <a:t>d=</a:t>
            </a:r>
            <a:endParaRPr lang="lt-LT" sz="2400" dirty="0"/>
          </a:p>
        </p:txBody>
      </p:sp>
      <p:sp>
        <p:nvSpPr>
          <p:cNvPr id="3" name="TextBox 2"/>
          <p:cNvSpPr txBox="1"/>
          <p:nvPr/>
        </p:nvSpPr>
        <p:spPr>
          <a:xfrm>
            <a:off x="3286116" y="4071942"/>
            <a:ext cx="1224136" cy="461665"/>
          </a:xfrm>
          <a:prstGeom prst="rect">
            <a:avLst/>
          </a:prstGeom>
          <a:noFill/>
        </p:spPr>
        <p:txBody>
          <a:bodyPr wrap="square" rtlCol="0">
            <a:spAutoFit/>
          </a:bodyPr>
          <a:lstStyle/>
          <a:p>
            <a:r>
              <a:rPr lang="lt-LT" sz="2400" dirty="0" smtClean="0"/>
              <a:t>1  0,25</a:t>
            </a:r>
            <a:endParaRPr lang="lt-LT" sz="2400" dirty="0"/>
          </a:p>
        </p:txBody>
      </p:sp>
      <p:sp>
        <p:nvSpPr>
          <p:cNvPr id="7" name="TextBox 6"/>
          <p:cNvSpPr txBox="1"/>
          <p:nvPr/>
        </p:nvSpPr>
        <p:spPr>
          <a:xfrm>
            <a:off x="3297565" y="4553569"/>
            <a:ext cx="2159112" cy="461665"/>
          </a:xfrm>
          <a:prstGeom prst="rect">
            <a:avLst/>
          </a:prstGeom>
          <a:noFill/>
        </p:spPr>
        <p:txBody>
          <a:bodyPr wrap="square" rtlCol="0">
            <a:spAutoFit/>
          </a:bodyPr>
          <a:lstStyle/>
          <a:p>
            <a:r>
              <a:rPr lang="lt-LT" sz="2400" dirty="0" smtClean="0"/>
              <a:t>1+0,25</a:t>
            </a:r>
            <a:endParaRPr lang="lt-LT" sz="2400" dirty="0"/>
          </a:p>
        </p:txBody>
      </p:sp>
      <p:cxnSp>
        <p:nvCxnSpPr>
          <p:cNvPr id="12" name="Tiesioji jungtis 11"/>
          <p:cNvCxnSpPr/>
          <p:nvPr/>
        </p:nvCxnSpPr>
        <p:spPr>
          <a:xfrm>
            <a:off x="3276984" y="4553569"/>
            <a:ext cx="980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71683" y="4300982"/>
            <a:ext cx="1202991" cy="461665"/>
          </a:xfrm>
          <a:prstGeom prst="rect">
            <a:avLst/>
          </a:prstGeom>
          <a:noFill/>
        </p:spPr>
        <p:txBody>
          <a:bodyPr wrap="square" rtlCol="0">
            <a:spAutoFit/>
          </a:bodyPr>
          <a:lstStyle/>
          <a:p>
            <a:r>
              <a:rPr lang="lt-LT" sz="2400" dirty="0" smtClean="0"/>
              <a:t>=0,2m</a:t>
            </a:r>
            <a:endParaRPr lang="lt-LT" sz="2400" dirty="0"/>
          </a:p>
        </p:txBody>
      </p:sp>
      <p:sp>
        <p:nvSpPr>
          <p:cNvPr id="30" name="TextBox 29"/>
          <p:cNvSpPr txBox="1"/>
          <p:nvPr/>
        </p:nvSpPr>
        <p:spPr>
          <a:xfrm>
            <a:off x="3428992" y="4000504"/>
            <a:ext cx="428628" cy="461665"/>
          </a:xfrm>
          <a:prstGeom prst="rect">
            <a:avLst/>
          </a:prstGeom>
          <a:noFill/>
        </p:spPr>
        <p:txBody>
          <a:bodyPr wrap="square" rtlCol="0">
            <a:spAutoFit/>
          </a:bodyPr>
          <a:lstStyle/>
          <a:p>
            <a:r>
              <a:rPr lang="lt-LT" sz="2400" dirty="0" smtClean="0"/>
              <a:t>.</a:t>
            </a:r>
            <a:endParaRPr lang="lt-LT" sz="2400" dirty="0"/>
          </a:p>
        </p:txBody>
      </p:sp>
    </p:spTree>
    <p:extLst>
      <p:ext uri="{BB962C8B-B14F-4D97-AF65-F5344CB8AC3E}">
        <p14:creationId xmlns:p14="http://schemas.microsoft.com/office/powerpoint/2010/main" xmlns="" val="35993288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79912" y="247351"/>
            <a:ext cx="1512168" cy="461665"/>
          </a:xfrm>
          <a:prstGeom prst="rect">
            <a:avLst/>
          </a:prstGeom>
          <a:noFill/>
        </p:spPr>
        <p:txBody>
          <a:bodyPr wrap="square" rtlCol="0">
            <a:spAutoFit/>
          </a:bodyPr>
          <a:lstStyle/>
          <a:p>
            <a:r>
              <a:rPr lang="lt-LT" sz="2400" dirty="0" smtClean="0"/>
              <a:t>Nr. 6</a:t>
            </a:r>
            <a:endParaRPr lang="lt-LT" sz="2400" dirty="0"/>
          </a:p>
        </p:txBody>
      </p:sp>
      <p:sp>
        <p:nvSpPr>
          <p:cNvPr id="6" name="TextBox 5"/>
          <p:cNvSpPr txBox="1"/>
          <p:nvPr/>
        </p:nvSpPr>
        <p:spPr>
          <a:xfrm>
            <a:off x="251520" y="709016"/>
            <a:ext cx="8496944" cy="1569660"/>
          </a:xfrm>
          <a:prstGeom prst="rect">
            <a:avLst/>
          </a:prstGeom>
          <a:noFill/>
        </p:spPr>
        <p:txBody>
          <a:bodyPr wrap="square" rtlCol="0">
            <a:spAutoFit/>
          </a:bodyPr>
          <a:lstStyle/>
          <a:p>
            <a:r>
              <a:rPr lang="lt-LT" sz="2400" dirty="0" smtClean="0"/>
              <a:t>Sklaidomojo lęšio laužiamoji geba D= -5m</a:t>
            </a:r>
            <a:r>
              <a:rPr lang="lt-LT" sz="2400" baseline="30000" dirty="0" smtClean="0"/>
              <a:t>-1</a:t>
            </a:r>
            <a:r>
              <a:rPr lang="lt-LT" sz="2400" dirty="0" smtClean="0"/>
              <a:t> . Kokiu atstumu nuo lęšio reikia padėti daiktą, kad jo atvaizdas būtų N=4 kartus mažesnis už patį daiktą?</a:t>
            </a:r>
            <a:endParaRPr lang="lt-LT" sz="2400" dirty="0"/>
          </a:p>
          <a:p>
            <a:endParaRPr lang="lt-LT" sz="2400" dirty="0"/>
          </a:p>
        </p:txBody>
      </p:sp>
      <p:cxnSp>
        <p:nvCxnSpPr>
          <p:cNvPr id="8" name="Tiesioji jungtis 7"/>
          <p:cNvCxnSpPr/>
          <p:nvPr/>
        </p:nvCxnSpPr>
        <p:spPr>
          <a:xfrm>
            <a:off x="827584" y="1988840"/>
            <a:ext cx="0" cy="1296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Tiesioji jungtis 9"/>
          <p:cNvCxnSpPr/>
          <p:nvPr/>
        </p:nvCxnSpPr>
        <p:spPr>
          <a:xfrm>
            <a:off x="539552" y="2852936"/>
            <a:ext cx="792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35596" y="1988840"/>
            <a:ext cx="2052228" cy="830997"/>
          </a:xfrm>
          <a:prstGeom prst="rect">
            <a:avLst/>
          </a:prstGeom>
          <a:noFill/>
        </p:spPr>
        <p:txBody>
          <a:bodyPr wrap="square" rtlCol="0">
            <a:spAutoFit/>
          </a:bodyPr>
          <a:lstStyle/>
          <a:p>
            <a:r>
              <a:rPr lang="lt-LT" sz="2400" dirty="0" smtClean="0"/>
              <a:t>D= -5m</a:t>
            </a:r>
            <a:r>
              <a:rPr lang="lt-LT" sz="2400" baseline="30000" dirty="0"/>
              <a:t>-1</a:t>
            </a:r>
            <a:endParaRPr lang="lt-LT" sz="2400" dirty="0"/>
          </a:p>
          <a:p>
            <a:r>
              <a:rPr lang="lt-LT" sz="2400" dirty="0" smtClean="0"/>
              <a:t>N=4</a:t>
            </a:r>
            <a:endParaRPr lang="lt-LT" sz="2400" dirty="0"/>
          </a:p>
        </p:txBody>
      </p:sp>
      <p:sp>
        <p:nvSpPr>
          <p:cNvPr id="12" name="TextBox 11"/>
          <p:cNvSpPr txBox="1"/>
          <p:nvPr/>
        </p:nvSpPr>
        <p:spPr>
          <a:xfrm>
            <a:off x="935596" y="2852936"/>
            <a:ext cx="1476164" cy="461665"/>
          </a:xfrm>
          <a:prstGeom prst="rect">
            <a:avLst/>
          </a:prstGeom>
          <a:noFill/>
        </p:spPr>
        <p:txBody>
          <a:bodyPr wrap="square" rtlCol="0">
            <a:spAutoFit/>
          </a:bodyPr>
          <a:lstStyle/>
          <a:p>
            <a:r>
              <a:rPr lang="lt-LT" sz="2400" dirty="0" smtClean="0"/>
              <a:t>d= ?</a:t>
            </a:r>
            <a:endParaRPr lang="lt-LT" sz="2400" dirty="0"/>
          </a:p>
        </p:txBody>
      </p:sp>
      <p:sp>
        <p:nvSpPr>
          <p:cNvPr id="13" name="TextBox 12"/>
          <p:cNvSpPr txBox="1"/>
          <p:nvPr/>
        </p:nvSpPr>
        <p:spPr>
          <a:xfrm>
            <a:off x="2987824" y="2173505"/>
            <a:ext cx="2304256" cy="461665"/>
          </a:xfrm>
          <a:prstGeom prst="rect">
            <a:avLst/>
          </a:prstGeom>
          <a:noFill/>
        </p:spPr>
        <p:txBody>
          <a:bodyPr wrap="square" rtlCol="0">
            <a:spAutoFit/>
          </a:bodyPr>
          <a:lstStyle/>
          <a:p>
            <a:r>
              <a:rPr lang="lt-LT" sz="2400" dirty="0" smtClean="0"/>
              <a:t>D=</a:t>
            </a:r>
            <a:endParaRPr lang="lt-LT" sz="2400" dirty="0"/>
          </a:p>
        </p:txBody>
      </p:sp>
      <p:sp>
        <p:nvSpPr>
          <p:cNvPr id="15" name="TextBox 14"/>
          <p:cNvSpPr txBox="1"/>
          <p:nvPr/>
        </p:nvSpPr>
        <p:spPr>
          <a:xfrm>
            <a:off x="3428454" y="1896507"/>
            <a:ext cx="622927" cy="1015662"/>
          </a:xfrm>
          <a:prstGeom prst="rect">
            <a:avLst/>
          </a:prstGeom>
          <a:noFill/>
        </p:spPr>
        <p:txBody>
          <a:bodyPr vert="wordArtVert" wrap="square" rtlCol="0">
            <a:spAutoFit/>
          </a:bodyPr>
          <a:lstStyle/>
          <a:p>
            <a:r>
              <a:rPr lang="lt-LT" sz="2400" dirty="0" smtClean="0"/>
              <a:t>1d</a:t>
            </a:r>
            <a:endParaRPr lang="lt-LT" sz="2400" dirty="0"/>
          </a:p>
        </p:txBody>
      </p:sp>
      <p:sp>
        <p:nvSpPr>
          <p:cNvPr id="16" name="TextBox 15"/>
          <p:cNvSpPr txBox="1"/>
          <p:nvPr/>
        </p:nvSpPr>
        <p:spPr>
          <a:xfrm>
            <a:off x="3861643" y="2173503"/>
            <a:ext cx="720080" cy="461665"/>
          </a:xfrm>
          <a:prstGeom prst="rect">
            <a:avLst/>
          </a:prstGeom>
          <a:noFill/>
        </p:spPr>
        <p:txBody>
          <a:bodyPr wrap="square" rtlCol="0">
            <a:spAutoFit/>
          </a:bodyPr>
          <a:lstStyle/>
          <a:p>
            <a:r>
              <a:rPr lang="lt-LT" sz="2400" dirty="0" smtClean="0"/>
              <a:t>-</a:t>
            </a:r>
            <a:endParaRPr lang="lt-LT" sz="2400" dirty="0"/>
          </a:p>
        </p:txBody>
      </p:sp>
      <p:sp>
        <p:nvSpPr>
          <p:cNvPr id="17" name="TextBox 16"/>
          <p:cNvSpPr txBox="1"/>
          <p:nvPr/>
        </p:nvSpPr>
        <p:spPr>
          <a:xfrm>
            <a:off x="4079385" y="1896507"/>
            <a:ext cx="622927" cy="1187261"/>
          </a:xfrm>
          <a:prstGeom prst="rect">
            <a:avLst/>
          </a:prstGeom>
          <a:noFill/>
        </p:spPr>
        <p:txBody>
          <a:bodyPr vert="wordArtVert" wrap="square" rtlCol="0">
            <a:spAutoFit/>
          </a:bodyPr>
          <a:lstStyle/>
          <a:p>
            <a:r>
              <a:rPr lang="lt-LT" sz="2400" dirty="0" smtClean="0"/>
              <a:t>1f</a:t>
            </a:r>
            <a:endParaRPr lang="lt-LT" sz="2400" dirty="0"/>
          </a:p>
        </p:txBody>
      </p:sp>
      <p:cxnSp>
        <p:nvCxnSpPr>
          <p:cNvPr id="19" name="Tiesioji jungtis 18"/>
          <p:cNvCxnSpPr/>
          <p:nvPr/>
        </p:nvCxnSpPr>
        <p:spPr>
          <a:xfrm>
            <a:off x="3563888" y="2404338"/>
            <a:ext cx="2640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Tiesioji jungtis 20"/>
          <p:cNvCxnSpPr/>
          <p:nvPr/>
        </p:nvCxnSpPr>
        <p:spPr>
          <a:xfrm>
            <a:off x="4187961" y="2404336"/>
            <a:ext cx="360040"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48001" y="2173503"/>
            <a:ext cx="456047" cy="461665"/>
          </a:xfrm>
          <a:prstGeom prst="rect">
            <a:avLst/>
          </a:prstGeom>
          <a:noFill/>
        </p:spPr>
        <p:txBody>
          <a:bodyPr wrap="square" rtlCol="0">
            <a:spAutoFit/>
          </a:bodyPr>
          <a:lstStyle/>
          <a:p>
            <a:r>
              <a:rPr lang="lt-LT" sz="2400" dirty="0" smtClean="0"/>
              <a:t>;</a:t>
            </a:r>
            <a:endParaRPr lang="lt-LT" sz="2400" dirty="0"/>
          </a:p>
        </p:txBody>
      </p:sp>
      <p:sp>
        <p:nvSpPr>
          <p:cNvPr id="23" name="TextBox 22"/>
          <p:cNvSpPr txBox="1"/>
          <p:nvPr/>
        </p:nvSpPr>
        <p:spPr>
          <a:xfrm>
            <a:off x="5292080" y="2175247"/>
            <a:ext cx="1224136" cy="461665"/>
          </a:xfrm>
          <a:prstGeom prst="rect">
            <a:avLst/>
          </a:prstGeom>
          <a:noFill/>
        </p:spPr>
        <p:txBody>
          <a:bodyPr wrap="square" rtlCol="0">
            <a:spAutoFit/>
          </a:bodyPr>
          <a:lstStyle/>
          <a:p>
            <a:r>
              <a:rPr lang="lt-LT" sz="2400" dirty="0" smtClean="0"/>
              <a:t>N=</a:t>
            </a:r>
            <a:endParaRPr lang="lt-LT" sz="2400" dirty="0"/>
          </a:p>
        </p:txBody>
      </p:sp>
      <p:sp>
        <p:nvSpPr>
          <p:cNvPr id="25" name="TextBox 24"/>
          <p:cNvSpPr txBox="1"/>
          <p:nvPr/>
        </p:nvSpPr>
        <p:spPr>
          <a:xfrm>
            <a:off x="5592684" y="1896507"/>
            <a:ext cx="622927" cy="1094928"/>
          </a:xfrm>
          <a:prstGeom prst="rect">
            <a:avLst/>
          </a:prstGeom>
          <a:noFill/>
        </p:spPr>
        <p:txBody>
          <a:bodyPr vert="wordArtVert" wrap="square" rtlCol="0">
            <a:spAutoFit/>
          </a:bodyPr>
          <a:lstStyle/>
          <a:p>
            <a:r>
              <a:rPr lang="lt-LT" sz="2400" dirty="0" smtClean="0"/>
              <a:t>1</a:t>
            </a:r>
            <a:r>
              <a:rPr lang="ru-RU" sz="2400" dirty="0" smtClean="0"/>
              <a:t>Г</a:t>
            </a:r>
            <a:endParaRPr lang="lt-LT" sz="2400" dirty="0"/>
          </a:p>
        </p:txBody>
      </p:sp>
      <p:sp>
        <p:nvSpPr>
          <p:cNvPr id="27" name="TextBox 26"/>
          <p:cNvSpPr txBox="1"/>
          <p:nvPr/>
        </p:nvSpPr>
        <p:spPr>
          <a:xfrm>
            <a:off x="6012160" y="2175247"/>
            <a:ext cx="648072" cy="461665"/>
          </a:xfrm>
          <a:prstGeom prst="rect">
            <a:avLst/>
          </a:prstGeom>
          <a:noFill/>
        </p:spPr>
        <p:txBody>
          <a:bodyPr wrap="square" rtlCol="0">
            <a:spAutoFit/>
          </a:bodyPr>
          <a:lstStyle/>
          <a:p>
            <a:r>
              <a:rPr lang="lt-LT" sz="2400" dirty="0" smtClean="0"/>
              <a:t>=</a:t>
            </a:r>
            <a:endParaRPr lang="lt-LT" sz="2400" dirty="0"/>
          </a:p>
        </p:txBody>
      </p:sp>
      <p:sp>
        <p:nvSpPr>
          <p:cNvPr id="28" name="TextBox 27"/>
          <p:cNvSpPr txBox="1"/>
          <p:nvPr/>
        </p:nvSpPr>
        <p:spPr>
          <a:xfrm>
            <a:off x="6233296" y="1896507"/>
            <a:ext cx="622927" cy="1325762"/>
          </a:xfrm>
          <a:prstGeom prst="rect">
            <a:avLst/>
          </a:prstGeom>
          <a:noFill/>
        </p:spPr>
        <p:txBody>
          <a:bodyPr vert="wordArtVert" wrap="square" rtlCol="0">
            <a:spAutoFit/>
          </a:bodyPr>
          <a:lstStyle/>
          <a:p>
            <a:r>
              <a:rPr lang="lt-LT" sz="2400" dirty="0" err="1" smtClean="0"/>
              <a:t>df</a:t>
            </a:r>
            <a:endParaRPr lang="lt-LT" sz="2400" dirty="0"/>
          </a:p>
        </p:txBody>
      </p:sp>
      <p:cxnSp>
        <p:nvCxnSpPr>
          <p:cNvPr id="30" name="Tiesioji jungtis 29"/>
          <p:cNvCxnSpPr>
            <a:endCxn id="27" idx="1"/>
          </p:cNvCxnSpPr>
          <p:nvPr/>
        </p:nvCxnSpPr>
        <p:spPr>
          <a:xfrm>
            <a:off x="5724128" y="2404335"/>
            <a:ext cx="288032" cy="1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Tiesioji jungtis 31"/>
          <p:cNvCxnSpPr/>
          <p:nvPr/>
        </p:nvCxnSpPr>
        <p:spPr>
          <a:xfrm>
            <a:off x="6336196" y="2404335"/>
            <a:ext cx="3240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660232" y="2173503"/>
            <a:ext cx="360040" cy="461665"/>
          </a:xfrm>
          <a:prstGeom prst="rect">
            <a:avLst/>
          </a:prstGeom>
          <a:noFill/>
        </p:spPr>
        <p:txBody>
          <a:bodyPr wrap="square" rtlCol="0">
            <a:spAutoFit/>
          </a:bodyPr>
          <a:lstStyle/>
          <a:p>
            <a:r>
              <a:rPr lang="lt-LT" sz="2400" dirty="0" smtClean="0"/>
              <a:t>;</a:t>
            </a:r>
            <a:endParaRPr lang="lt-LT" sz="2400" dirty="0"/>
          </a:p>
        </p:txBody>
      </p:sp>
      <p:sp>
        <p:nvSpPr>
          <p:cNvPr id="34" name="TextBox 33"/>
          <p:cNvSpPr txBox="1"/>
          <p:nvPr/>
        </p:nvSpPr>
        <p:spPr>
          <a:xfrm>
            <a:off x="2123728" y="2912169"/>
            <a:ext cx="5328592" cy="461665"/>
          </a:xfrm>
          <a:prstGeom prst="rect">
            <a:avLst/>
          </a:prstGeom>
          <a:noFill/>
        </p:spPr>
        <p:txBody>
          <a:bodyPr wrap="square" rtlCol="0">
            <a:spAutoFit/>
          </a:bodyPr>
          <a:lstStyle/>
          <a:p>
            <a:r>
              <a:rPr lang="lt-LT" sz="2400" dirty="0" smtClean="0"/>
              <a:t>Iš šių lygčių išplaukia: d=</a:t>
            </a:r>
            <a:endParaRPr lang="lt-LT" sz="2400" dirty="0"/>
          </a:p>
        </p:txBody>
      </p:sp>
      <p:sp>
        <p:nvSpPr>
          <p:cNvPr id="35" name="TextBox 34"/>
          <p:cNvSpPr txBox="1"/>
          <p:nvPr/>
        </p:nvSpPr>
        <p:spPr>
          <a:xfrm>
            <a:off x="5176607" y="2729753"/>
            <a:ext cx="1368152" cy="461665"/>
          </a:xfrm>
          <a:prstGeom prst="rect">
            <a:avLst/>
          </a:prstGeom>
          <a:noFill/>
        </p:spPr>
        <p:txBody>
          <a:bodyPr wrap="square" rtlCol="0">
            <a:spAutoFit/>
          </a:bodyPr>
          <a:lstStyle/>
          <a:p>
            <a:r>
              <a:rPr lang="lt-LT" sz="2400" dirty="0" smtClean="0"/>
              <a:t>1-N</a:t>
            </a:r>
            <a:endParaRPr lang="lt-LT" sz="2400" dirty="0"/>
          </a:p>
        </p:txBody>
      </p:sp>
      <p:sp>
        <p:nvSpPr>
          <p:cNvPr id="36" name="TextBox 35"/>
          <p:cNvSpPr txBox="1"/>
          <p:nvPr/>
        </p:nvSpPr>
        <p:spPr>
          <a:xfrm>
            <a:off x="5292079" y="3083768"/>
            <a:ext cx="840669" cy="461665"/>
          </a:xfrm>
          <a:prstGeom prst="rect">
            <a:avLst/>
          </a:prstGeom>
          <a:noFill/>
        </p:spPr>
        <p:txBody>
          <a:bodyPr wrap="square" rtlCol="0">
            <a:spAutoFit/>
          </a:bodyPr>
          <a:lstStyle/>
          <a:p>
            <a:r>
              <a:rPr lang="lt-LT" sz="2400" dirty="0" smtClean="0"/>
              <a:t>D</a:t>
            </a:r>
            <a:endParaRPr lang="lt-LT" sz="2400" dirty="0"/>
          </a:p>
        </p:txBody>
      </p:sp>
      <p:cxnSp>
        <p:nvCxnSpPr>
          <p:cNvPr id="38" name="Tiesioji jungtis 37"/>
          <p:cNvCxnSpPr/>
          <p:nvPr/>
        </p:nvCxnSpPr>
        <p:spPr>
          <a:xfrm>
            <a:off x="5233233" y="3143001"/>
            <a:ext cx="568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712413" y="2912169"/>
            <a:ext cx="420335" cy="461665"/>
          </a:xfrm>
          <a:prstGeom prst="rect">
            <a:avLst/>
          </a:prstGeom>
          <a:noFill/>
        </p:spPr>
        <p:txBody>
          <a:bodyPr wrap="square" rtlCol="0">
            <a:spAutoFit/>
          </a:bodyPr>
          <a:lstStyle/>
          <a:p>
            <a:r>
              <a:rPr lang="lt-LT" sz="2400" dirty="0" smtClean="0"/>
              <a:t>;</a:t>
            </a:r>
            <a:endParaRPr lang="lt-LT" sz="2400" dirty="0"/>
          </a:p>
        </p:txBody>
      </p:sp>
      <p:sp>
        <p:nvSpPr>
          <p:cNvPr id="40" name="TextBox 39"/>
          <p:cNvSpPr txBox="1"/>
          <p:nvPr/>
        </p:nvSpPr>
        <p:spPr>
          <a:xfrm>
            <a:off x="6132748" y="2819837"/>
            <a:ext cx="1751620" cy="461665"/>
          </a:xfrm>
          <a:prstGeom prst="rect">
            <a:avLst/>
          </a:prstGeom>
          <a:noFill/>
        </p:spPr>
        <p:txBody>
          <a:bodyPr wrap="square" rtlCol="0">
            <a:spAutoFit/>
          </a:bodyPr>
          <a:lstStyle/>
          <a:p>
            <a:r>
              <a:rPr lang="lt-LT" sz="2400" dirty="0" smtClean="0"/>
              <a:t>d= 0,6m</a:t>
            </a:r>
            <a:endParaRPr lang="lt-LT" sz="2400" dirty="0"/>
          </a:p>
        </p:txBody>
      </p:sp>
      <p:sp>
        <p:nvSpPr>
          <p:cNvPr id="41" name="TextBox 40"/>
          <p:cNvSpPr txBox="1"/>
          <p:nvPr/>
        </p:nvSpPr>
        <p:spPr>
          <a:xfrm>
            <a:off x="7008558" y="6026397"/>
            <a:ext cx="3041908" cy="461665"/>
          </a:xfrm>
          <a:prstGeom prst="rect">
            <a:avLst/>
          </a:prstGeom>
          <a:noFill/>
        </p:spPr>
        <p:txBody>
          <a:bodyPr wrap="square" rtlCol="0">
            <a:spAutoFit/>
          </a:bodyPr>
          <a:lstStyle/>
          <a:p>
            <a:r>
              <a:rPr lang="lt-LT" sz="2400" dirty="0" err="1" smtClean="0"/>
              <a:t>Ats</a:t>
            </a:r>
            <a:r>
              <a:rPr lang="lt-LT" sz="2400" dirty="0" smtClean="0"/>
              <a:t>. d= 0,6m</a:t>
            </a:r>
            <a:endParaRPr lang="lt-LT" sz="2400" dirty="0"/>
          </a:p>
        </p:txBody>
      </p:sp>
      <p:sp>
        <p:nvSpPr>
          <p:cNvPr id="2" name="TextBox 1"/>
          <p:cNvSpPr txBox="1"/>
          <p:nvPr/>
        </p:nvSpPr>
        <p:spPr>
          <a:xfrm>
            <a:off x="2411760" y="3793082"/>
            <a:ext cx="924104" cy="461665"/>
          </a:xfrm>
          <a:prstGeom prst="rect">
            <a:avLst/>
          </a:prstGeom>
          <a:noFill/>
        </p:spPr>
        <p:txBody>
          <a:bodyPr wrap="square" rtlCol="0">
            <a:spAutoFit/>
          </a:bodyPr>
          <a:lstStyle/>
          <a:p>
            <a:r>
              <a:rPr lang="lt-LT" sz="2400" dirty="0" smtClean="0"/>
              <a:t>d=</a:t>
            </a:r>
            <a:endParaRPr lang="lt-LT" sz="2400" dirty="0"/>
          </a:p>
        </p:txBody>
      </p:sp>
      <p:sp>
        <p:nvSpPr>
          <p:cNvPr id="3" name="TextBox 2"/>
          <p:cNvSpPr txBox="1"/>
          <p:nvPr/>
        </p:nvSpPr>
        <p:spPr>
          <a:xfrm>
            <a:off x="2905519" y="3545433"/>
            <a:ext cx="1045272" cy="461665"/>
          </a:xfrm>
          <a:prstGeom prst="rect">
            <a:avLst/>
          </a:prstGeom>
          <a:noFill/>
        </p:spPr>
        <p:txBody>
          <a:bodyPr wrap="square" rtlCol="0">
            <a:spAutoFit/>
          </a:bodyPr>
          <a:lstStyle/>
          <a:p>
            <a:r>
              <a:rPr lang="lt-LT" sz="2400" dirty="0" smtClean="0"/>
              <a:t>1-4</a:t>
            </a:r>
            <a:endParaRPr lang="lt-LT" sz="2400" dirty="0"/>
          </a:p>
        </p:txBody>
      </p:sp>
      <p:sp>
        <p:nvSpPr>
          <p:cNvPr id="7" name="TextBox 6"/>
          <p:cNvSpPr txBox="1"/>
          <p:nvPr/>
        </p:nvSpPr>
        <p:spPr>
          <a:xfrm>
            <a:off x="2855523" y="4023914"/>
            <a:ext cx="924389" cy="461665"/>
          </a:xfrm>
          <a:prstGeom prst="rect">
            <a:avLst/>
          </a:prstGeom>
          <a:noFill/>
        </p:spPr>
        <p:txBody>
          <a:bodyPr wrap="square" rtlCol="0">
            <a:spAutoFit/>
          </a:bodyPr>
          <a:lstStyle/>
          <a:p>
            <a:r>
              <a:rPr lang="lt-LT" sz="2400" dirty="0" smtClean="0"/>
              <a:t>-0,5</a:t>
            </a:r>
            <a:endParaRPr lang="lt-LT" sz="2400" dirty="0"/>
          </a:p>
        </p:txBody>
      </p:sp>
      <p:sp>
        <p:nvSpPr>
          <p:cNvPr id="9" name="TextBox 8"/>
          <p:cNvSpPr txBox="1"/>
          <p:nvPr/>
        </p:nvSpPr>
        <p:spPr>
          <a:xfrm>
            <a:off x="3428155" y="3800498"/>
            <a:ext cx="1236136" cy="461665"/>
          </a:xfrm>
          <a:prstGeom prst="rect">
            <a:avLst/>
          </a:prstGeom>
          <a:noFill/>
        </p:spPr>
        <p:txBody>
          <a:bodyPr wrap="square" rtlCol="0">
            <a:spAutoFit/>
          </a:bodyPr>
          <a:lstStyle/>
          <a:p>
            <a:r>
              <a:rPr lang="lt-LT" sz="2400" dirty="0" smtClean="0"/>
              <a:t>=0,6m</a:t>
            </a:r>
            <a:endParaRPr lang="lt-LT" sz="2400" dirty="0"/>
          </a:p>
        </p:txBody>
      </p:sp>
      <p:cxnSp>
        <p:nvCxnSpPr>
          <p:cNvPr id="18" name="Tiesioji jungtis 17"/>
          <p:cNvCxnSpPr/>
          <p:nvPr/>
        </p:nvCxnSpPr>
        <p:spPr>
          <a:xfrm>
            <a:off x="2873812" y="4037928"/>
            <a:ext cx="5543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86774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3928" y="230832"/>
            <a:ext cx="2016224" cy="461665"/>
          </a:xfrm>
          <a:prstGeom prst="rect">
            <a:avLst/>
          </a:prstGeom>
          <a:noFill/>
        </p:spPr>
        <p:txBody>
          <a:bodyPr wrap="square" rtlCol="0">
            <a:spAutoFit/>
          </a:bodyPr>
          <a:lstStyle/>
          <a:p>
            <a:r>
              <a:rPr lang="lt-LT" sz="2400" dirty="0" smtClean="0"/>
              <a:t>Nr. 7</a:t>
            </a:r>
            <a:endParaRPr lang="lt-LT" sz="2400" dirty="0"/>
          </a:p>
        </p:txBody>
      </p:sp>
      <p:sp>
        <p:nvSpPr>
          <p:cNvPr id="6" name="TextBox 5"/>
          <p:cNvSpPr txBox="1"/>
          <p:nvPr/>
        </p:nvSpPr>
        <p:spPr>
          <a:xfrm>
            <a:off x="251520" y="908720"/>
            <a:ext cx="8568952" cy="1569660"/>
          </a:xfrm>
          <a:prstGeom prst="rect">
            <a:avLst/>
          </a:prstGeom>
          <a:noFill/>
        </p:spPr>
        <p:txBody>
          <a:bodyPr wrap="square" rtlCol="0">
            <a:spAutoFit/>
          </a:bodyPr>
          <a:lstStyle/>
          <a:p>
            <a:r>
              <a:rPr lang="lt-LT" sz="2400" dirty="0" smtClean="0"/>
              <a:t>Plonas lęšis ekrane sudarė </a:t>
            </a:r>
            <a:r>
              <a:rPr lang="ru-RU" sz="2400" dirty="0" smtClean="0"/>
              <a:t>Г</a:t>
            </a:r>
            <a:r>
              <a:rPr lang="ru-RU" sz="1400" dirty="0" smtClean="0"/>
              <a:t>1</a:t>
            </a:r>
            <a:r>
              <a:rPr lang="lt-LT" sz="2400" dirty="0" smtClean="0"/>
              <a:t>=2 kartus padidintą daikto atvaizdą, po to daiktas l</a:t>
            </a:r>
            <a:r>
              <a:rPr lang="lt-LT" sz="1600" dirty="0" smtClean="0"/>
              <a:t>1</a:t>
            </a:r>
            <a:r>
              <a:rPr lang="lt-LT" sz="2400" dirty="0" smtClean="0"/>
              <a:t>=1cm buvo priartintas prie lęšio. Ryškus </a:t>
            </a:r>
            <a:r>
              <a:rPr lang="ru-RU" sz="2400" dirty="0" smtClean="0"/>
              <a:t>Г</a:t>
            </a:r>
            <a:r>
              <a:rPr lang="lt-LT" sz="1600" dirty="0" smtClean="0"/>
              <a:t>2</a:t>
            </a:r>
            <a:r>
              <a:rPr lang="lt-LT" sz="2400" dirty="0" smtClean="0"/>
              <a:t>=4 kartus padidintas jo atvaizdas susidarė tik pastūmus ekraną. Kiek buvo pastumtas ekranas?</a:t>
            </a:r>
            <a:r>
              <a:rPr lang="lt-LT" sz="1400" dirty="0" smtClean="0"/>
              <a:t> </a:t>
            </a:r>
            <a:endParaRPr lang="lt-LT" sz="1400" dirty="0"/>
          </a:p>
        </p:txBody>
      </p:sp>
      <p:cxnSp>
        <p:nvCxnSpPr>
          <p:cNvPr id="3" name="Tiesioji jungtis 2"/>
          <p:cNvCxnSpPr/>
          <p:nvPr/>
        </p:nvCxnSpPr>
        <p:spPr>
          <a:xfrm>
            <a:off x="971600" y="2478380"/>
            <a:ext cx="0" cy="2030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Tiesioji jungtis 8"/>
          <p:cNvCxnSpPr/>
          <p:nvPr/>
        </p:nvCxnSpPr>
        <p:spPr>
          <a:xfrm>
            <a:off x="539552" y="4016795"/>
            <a:ext cx="1008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478380"/>
            <a:ext cx="1944216" cy="1569660"/>
          </a:xfrm>
          <a:prstGeom prst="rect">
            <a:avLst/>
          </a:prstGeom>
          <a:noFill/>
        </p:spPr>
        <p:txBody>
          <a:bodyPr wrap="square" rtlCol="0">
            <a:spAutoFit/>
          </a:bodyPr>
          <a:lstStyle/>
          <a:p>
            <a:r>
              <a:rPr lang="ru-RU" sz="2400" dirty="0" smtClean="0"/>
              <a:t>Г</a:t>
            </a:r>
            <a:r>
              <a:rPr lang="lt-LT" sz="1600" dirty="0" smtClean="0"/>
              <a:t>1</a:t>
            </a:r>
            <a:r>
              <a:rPr lang="lt-LT" sz="2400" dirty="0" smtClean="0"/>
              <a:t>= 2</a:t>
            </a:r>
          </a:p>
          <a:p>
            <a:r>
              <a:rPr lang="lt-LT" sz="2400" dirty="0"/>
              <a:t>l</a:t>
            </a:r>
            <a:r>
              <a:rPr lang="lt-LT" sz="1600" dirty="0" smtClean="0"/>
              <a:t>1</a:t>
            </a:r>
            <a:r>
              <a:rPr lang="lt-LT" sz="2400" dirty="0" smtClean="0"/>
              <a:t>= 1cm=</a:t>
            </a:r>
          </a:p>
          <a:p>
            <a:r>
              <a:rPr lang="lt-LT" sz="2400" dirty="0"/>
              <a:t>=</a:t>
            </a:r>
            <a:r>
              <a:rPr lang="lt-LT" sz="2400" dirty="0" smtClean="0"/>
              <a:t>0,01m</a:t>
            </a:r>
          </a:p>
          <a:p>
            <a:r>
              <a:rPr lang="ru-RU" sz="2400" dirty="0" smtClean="0"/>
              <a:t>Г</a:t>
            </a:r>
            <a:r>
              <a:rPr lang="lt-LT" sz="1600" dirty="0" smtClean="0"/>
              <a:t>2</a:t>
            </a:r>
            <a:r>
              <a:rPr lang="lt-LT" sz="2400" dirty="0" smtClean="0"/>
              <a:t>= 4</a:t>
            </a:r>
            <a:endParaRPr lang="lt-LT" sz="2400" dirty="0"/>
          </a:p>
        </p:txBody>
      </p:sp>
      <p:sp>
        <p:nvSpPr>
          <p:cNvPr id="11" name="TextBox 10"/>
          <p:cNvSpPr txBox="1"/>
          <p:nvPr/>
        </p:nvSpPr>
        <p:spPr>
          <a:xfrm>
            <a:off x="1043608" y="4023441"/>
            <a:ext cx="1512168" cy="461665"/>
          </a:xfrm>
          <a:prstGeom prst="rect">
            <a:avLst/>
          </a:prstGeom>
          <a:noFill/>
        </p:spPr>
        <p:txBody>
          <a:bodyPr wrap="square" rtlCol="0">
            <a:spAutoFit/>
          </a:bodyPr>
          <a:lstStyle/>
          <a:p>
            <a:r>
              <a:rPr lang="lt-LT" sz="2400" dirty="0"/>
              <a:t>l</a:t>
            </a:r>
            <a:r>
              <a:rPr lang="lt-LT" sz="1600" dirty="0" smtClean="0"/>
              <a:t>2</a:t>
            </a:r>
            <a:r>
              <a:rPr lang="lt-LT" sz="2400" dirty="0" smtClean="0"/>
              <a:t>= ?</a:t>
            </a:r>
            <a:endParaRPr lang="lt-LT" sz="2400" dirty="0"/>
          </a:p>
        </p:txBody>
      </p:sp>
      <p:sp>
        <p:nvSpPr>
          <p:cNvPr id="20" name="TextBox 19"/>
          <p:cNvSpPr txBox="1"/>
          <p:nvPr/>
        </p:nvSpPr>
        <p:spPr>
          <a:xfrm>
            <a:off x="2369881" y="2479458"/>
            <a:ext cx="622927" cy="1184145"/>
          </a:xfrm>
          <a:prstGeom prst="rect">
            <a:avLst/>
          </a:prstGeom>
          <a:noFill/>
        </p:spPr>
        <p:txBody>
          <a:bodyPr vert="wordArtVert" wrap="square" rtlCol="0">
            <a:spAutoFit/>
          </a:bodyPr>
          <a:lstStyle/>
          <a:p>
            <a:r>
              <a:rPr lang="lt-LT" sz="2400" dirty="0" smtClean="0"/>
              <a:t>1F</a:t>
            </a:r>
            <a:endParaRPr lang="lt-LT" sz="2400" dirty="0"/>
          </a:p>
        </p:txBody>
      </p:sp>
      <p:sp>
        <p:nvSpPr>
          <p:cNvPr id="21" name="TextBox 20"/>
          <p:cNvSpPr txBox="1"/>
          <p:nvPr/>
        </p:nvSpPr>
        <p:spPr>
          <a:xfrm>
            <a:off x="2830896" y="2483374"/>
            <a:ext cx="622927" cy="1176312"/>
          </a:xfrm>
          <a:prstGeom prst="rect">
            <a:avLst/>
          </a:prstGeom>
          <a:noFill/>
        </p:spPr>
        <p:txBody>
          <a:bodyPr vert="wordArtVert" wrap="square" rtlCol="0">
            <a:spAutoFit/>
          </a:bodyPr>
          <a:lstStyle/>
          <a:p>
            <a:r>
              <a:rPr lang="lt-LT" sz="2400" dirty="0" smtClean="0"/>
              <a:t>1d</a:t>
            </a:r>
            <a:endParaRPr lang="lt-LT" sz="2400" dirty="0"/>
          </a:p>
        </p:txBody>
      </p:sp>
      <p:sp>
        <p:nvSpPr>
          <p:cNvPr id="22" name="TextBox 21"/>
          <p:cNvSpPr txBox="1"/>
          <p:nvPr/>
        </p:nvSpPr>
        <p:spPr>
          <a:xfrm>
            <a:off x="3303412" y="2502398"/>
            <a:ext cx="622927" cy="1176311"/>
          </a:xfrm>
          <a:prstGeom prst="rect">
            <a:avLst/>
          </a:prstGeom>
          <a:noFill/>
        </p:spPr>
        <p:txBody>
          <a:bodyPr vert="wordArtVert" wrap="square" rtlCol="0">
            <a:spAutoFit/>
          </a:bodyPr>
          <a:lstStyle/>
          <a:p>
            <a:r>
              <a:rPr lang="lt-LT" sz="2400" dirty="0" smtClean="0"/>
              <a:t>1f</a:t>
            </a:r>
            <a:endParaRPr lang="lt-LT" sz="2400" dirty="0"/>
          </a:p>
        </p:txBody>
      </p:sp>
      <p:sp>
        <p:nvSpPr>
          <p:cNvPr id="23" name="TextBox 22"/>
          <p:cNvSpPr txBox="1"/>
          <p:nvPr/>
        </p:nvSpPr>
        <p:spPr>
          <a:xfrm>
            <a:off x="2754722" y="2786181"/>
            <a:ext cx="432048" cy="461665"/>
          </a:xfrm>
          <a:prstGeom prst="rect">
            <a:avLst/>
          </a:prstGeom>
          <a:noFill/>
        </p:spPr>
        <p:txBody>
          <a:bodyPr wrap="square" rtlCol="0">
            <a:spAutoFit/>
          </a:bodyPr>
          <a:lstStyle/>
          <a:p>
            <a:r>
              <a:rPr lang="lt-LT" sz="2400" dirty="0"/>
              <a:t>=</a:t>
            </a:r>
          </a:p>
        </p:txBody>
      </p:sp>
      <p:sp>
        <p:nvSpPr>
          <p:cNvPr id="24" name="TextBox 23"/>
          <p:cNvSpPr txBox="1"/>
          <p:nvPr/>
        </p:nvSpPr>
        <p:spPr>
          <a:xfrm>
            <a:off x="3218645" y="2774946"/>
            <a:ext cx="288032" cy="461665"/>
          </a:xfrm>
          <a:prstGeom prst="rect">
            <a:avLst/>
          </a:prstGeom>
          <a:noFill/>
        </p:spPr>
        <p:txBody>
          <a:bodyPr wrap="square" rtlCol="0">
            <a:spAutoFit/>
          </a:bodyPr>
          <a:lstStyle/>
          <a:p>
            <a:r>
              <a:rPr lang="lt-LT" sz="2400" dirty="0" smtClean="0"/>
              <a:t>+</a:t>
            </a:r>
            <a:endParaRPr lang="lt-LT" sz="2400" dirty="0"/>
          </a:p>
        </p:txBody>
      </p:sp>
      <p:cxnSp>
        <p:nvCxnSpPr>
          <p:cNvPr id="25" name="Tiesioji jungtis 24"/>
          <p:cNvCxnSpPr/>
          <p:nvPr/>
        </p:nvCxnSpPr>
        <p:spPr>
          <a:xfrm flipH="1">
            <a:off x="3534055" y="3033135"/>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Tiesioji jungtis 25"/>
          <p:cNvCxnSpPr/>
          <p:nvPr/>
        </p:nvCxnSpPr>
        <p:spPr>
          <a:xfrm flipH="1">
            <a:off x="3034159" y="3005776"/>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Tiesioji jungtis 26"/>
          <p:cNvCxnSpPr/>
          <p:nvPr/>
        </p:nvCxnSpPr>
        <p:spPr>
          <a:xfrm flipH="1">
            <a:off x="2567567" y="3005777"/>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50454" y="2774946"/>
            <a:ext cx="360040" cy="461665"/>
          </a:xfrm>
          <a:prstGeom prst="rect">
            <a:avLst/>
          </a:prstGeom>
          <a:noFill/>
        </p:spPr>
        <p:txBody>
          <a:bodyPr wrap="square" rtlCol="0">
            <a:spAutoFit/>
          </a:bodyPr>
          <a:lstStyle/>
          <a:p>
            <a:r>
              <a:rPr lang="lt-LT" sz="2400" dirty="0" smtClean="0"/>
              <a:t>;</a:t>
            </a:r>
            <a:endParaRPr lang="lt-LT" sz="2400" dirty="0"/>
          </a:p>
        </p:txBody>
      </p:sp>
      <p:sp>
        <p:nvSpPr>
          <p:cNvPr id="29" name="TextBox 28"/>
          <p:cNvSpPr txBox="1"/>
          <p:nvPr/>
        </p:nvSpPr>
        <p:spPr>
          <a:xfrm>
            <a:off x="4077529" y="2802303"/>
            <a:ext cx="3672408" cy="461665"/>
          </a:xfrm>
          <a:prstGeom prst="rect">
            <a:avLst/>
          </a:prstGeom>
          <a:noFill/>
        </p:spPr>
        <p:txBody>
          <a:bodyPr wrap="square" rtlCol="0">
            <a:spAutoFit/>
          </a:bodyPr>
          <a:lstStyle/>
          <a:p>
            <a:r>
              <a:rPr lang="ru-RU" sz="2400" dirty="0" smtClean="0"/>
              <a:t>Г</a:t>
            </a:r>
            <a:r>
              <a:rPr lang="lt-LT" sz="1600" dirty="0" smtClean="0"/>
              <a:t>1</a:t>
            </a:r>
            <a:r>
              <a:rPr lang="lt-LT" sz="2400" dirty="0" smtClean="0"/>
              <a:t>=</a:t>
            </a:r>
            <a:endParaRPr lang="lt-LT" sz="2400" dirty="0"/>
          </a:p>
        </p:txBody>
      </p:sp>
      <p:sp>
        <p:nvSpPr>
          <p:cNvPr id="30" name="TextBox 29"/>
          <p:cNvSpPr txBox="1"/>
          <p:nvPr/>
        </p:nvSpPr>
        <p:spPr>
          <a:xfrm>
            <a:off x="4360419" y="2514563"/>
            <a:ext cx="622927" cy="1037144"/>
          </a:xfrm>
          <a:prstGeom prst="rect">
            <a:avLst/>
          </a:prstGeom>
          <a:noFill/>
        </p:spPr>
        <p:txBody>
          <a:bodyPr vert="wordArtVert" wrap="square" rtlCol="0">
            <a:spAutoFit/>
          </a:bodyPr>
          <a:lstStyle/>
          <a:p>
            <a:r>
              <a:rPr lang="lt-LT" sz="2400" dirty="0" err="1" smtClean="0"/>
              <a:t>fd</a:t>
            </a:r>
            <a:endParaRPr lang="lt-LT" sz="2400" dirty="0"/>
          </a:p>
        </p:txBody>
      </p:sp>
      <p:cxnSp>
        <p:nvCxnSpPr>
          <p:cNvPr id="31" name="Tiesioji jungtis 30"/>
          <p:cNvCxnSpPr/>
          <p:nvPr/>
        </p:nvCxnSpPr>
        <p:spPr>
          <a:xfrm>
            <a:off x="4516150" y="3033135"/>
            <a:ext cx="311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832855" y="2774943"/>
            <a:ext cx="1800200" cy="461665"/>
          </a:xfrm>
          <a:prstGeom prst="rect">
            <a:avLst/>
          </a:prstGeom>
          <a:noFill/>
        </p:spPr>
        <p:txBody>
          <a:bodyPr wrap="square" rtlCol="0">
            <a:spAutoFit/>
          </a:bodyPr>
          <a:lstStyle/>
          <a:p>
            <a:r>
              <a:rPr lang="lt-LT" sz="2400" dirty="0" smtClean="0"/>
              <a:t>(1);   Seka:</a:t>
            </a:r>
            <a:endParaRPr lang="lt-LT" sz="2400" dirty="0"/>
          </a:p>
        </p:txBody>
      </p:sp>
      <p:sp>
        <p:nvSpPr>
          <p:cNvPr id="33" name="TextBox 32"/>
          <p:cNvSpPr txBox="1"/>
          <p:nvPr/>
        </p:nvSpPr>
        <p:spPr>
          <a:xfrm>
            <a:off x="6321590" y="2478380"/>
            <a:ext cx="622927" cy="1310806"/>
          </a:xfrm>
          <a:prstGeom prst="rect">
            <a:avLst/>
          </a:prstGeom>
          <a:noFill/>
        </p:spPr>
        <p:txBody>
          <a:bodyPr vert="wordArtVert" wrap="square" rtlCol="0">
            <a:spAutoFit/>
          </a:bodyPr>
          <a:lstStyle/>
          <a:p>
            <a:r>
              <a:rPr lang="lt-LT" sz="2400" dirty="0" smtClean="0"/>
              <a:t>1F</a:t>
            </a:r>
            <a:endParaRPr lang="lt-LT" sz="2400" dirty="0"/>
          </a:p>
        </p:txBody>
      </p:sp>
      <p:sp>
        <p:nvSpPr>
          <p:cNvPr id="34" name="TextBox 33"/>
          <p:cNvSpPr txBox="1"/>
          <p:nvPr/>
        </p:nvSpPr>
        <p:spPr>
          <a:xfrm>
            <a:off x="6961028" y="2571470"/>
            <a:ext cx="1577818" cy="461665"/>
          </a:xfrm>
          <a:prstGeom prst="rect">
            <a:avLst/>
          </a:prstGeom>
          <a:noFill/>
        </p:spPr>
        <p:txBody>
          <a:bodyPr wrap="square" rtlCol="0">
            <a:spAutoFit/>
          </a:bodyPr>
          <a:lstStyle/>
          <a:p>
            <a:r>
              <a:rPr lang="lt-LT" sz="2400" dirty="0" smtClean="0"/>
              <a:t>1+</a:t>
            </a:r>
            <a:r>
              <a:rPr lang="ru-RU" sz="2400" dirty="0" smtClean="0"/>
              <a:t>Г</a:t>
            </a:r>
            <a:r>
              <a:rPr lang="lt-LT" sz="1600" dirty="0" smtClean="0"/>
              <a:t>1</a:t>
            </a:r>
            <a:endParaRPr lang="lt-LT" sz="2400" dirty="0"/>
          </a:p>
        </p:txBody>
      </p:sp>
      <p:sp>
        <p:nvSpPr>
          <p:cNvPr id="35" name="TextBox 34"/>
          <p:cNvSpPr txBox="1"/>
          <p:nvPr/>
        </p:nvSpPr>
        <p:spPr>
          <a:xfrm>
            <a:off x="6742241" y="2802303"/>
            <a:ext cx="897139" cy="461665"/>
          </a:xfrm>
          <a:prstGeom prst="rect">
            <a:avLst/>
          </a:prstGeom>
          <a:noFill/>
        </p:spPr>
        <p:txBody>
          <a:bodyPr wrap="square" rtlCol="0">
            <a:spAutoFit/>
          </a:bodyPr>
          <a:lstStyle/>
          <a:p>
            <a:r>
              <a:rPr lang="lt-LT" sz="2400" dirty="0" smtClean="0"/>
              <a:t>=</a:t>
            </a:r>
            <a:endParaRPr lang="lt-LT" sz="2400" dirty="0"/>
          </a:p>
        </p:txBody>
      </p:sp>
      <p:sp>
        <p:nvSpPr>
          <p:cNvPr id="36" name="TextBox 35"/>
          <p:cNvSpPr txBox="1"/>
          <p:nvPr/>
        </p:nvSpPr>
        <p:spPr>
          <a:xfrm>
            <a:off x="7135324" y="3039713"/>
            <a:ext cx="1008112" cy="461665"/>
          </a:xfrm>
          <a:prstGeom prst="rect">
            <a:avLst/>
          </a:prstGeom>
          <a:noFill/>
        </p:spPr>
        <p:txBody>
          <a:bodyPr wrap="square" rtlCol="0">
            <a:spAutoFit/>
          </a:bodyPr>
          <a:lstStyle/>
          <a:p>
            <a:r>
              <a:rPr lang="lt-LT" sz="2400" dirty="0" smtClean="0"/>
              <a:t>f</a:t>
            </a:r>
            <a:endParaRPr lang="lt-LT" sz="2400" dirty="0"/>
          </a:p>
        </p:txBody>
      </p:sp>
      <p:cxnSp>
        <p:nvCxnSpPr>
          <p:cNvPr id="38" name="Tiesioji jungtis 37"/>
          <p:cNvCxnSpPr/>
          <p:nvPr/>
        </p:nvCxnSpPr>
        <p:spPr>
          <a:xfrm>
            <a:off x="6477320" y="3039713"/>
            <a:ext cx="311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Tiesioji jungtis 42"/>
          <p:cNvCxnSpPr/>
          <p:nvPr/>
        </p:nvCxnSpPr>
        <p:spPr>
          <a:xfrm>
            <a:off x="7078290" y="3033135"/>
            <a:ext cx="561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143436" y="2803738"/>
            <a:ext cx="758137" cy="461665"/>
          </a:xfrm>
          <a:prstGeom prst="rect">
            <a:avLst/>
          </a:prstGeom>
          <a:noFill/>
        </p:spPr>
        <p:txBody>
          <a:bodyPr wrap="square" rtlCol="0">
            <a:spAutoFit/>
          </a:bodyPr>
          <a:lstStyle/>
          <a:p>
            <a:r>
              <a:rPr lang="lt-LT" sz="2400" dirty="0" smtClean="0"/>
              <a:t>(2)</a:t>
            </a:r>
            <a:endParaRPr lang="lt-LT" sz="2400" dirty="0"/>
          </a:p>
        </p:txBody>
      </p:sp>
      <p:sp>
        <p:nvSpPr>
          <p:cNvPr id="46" name="TextBox 45"/>
          <p:cNvSpPr txBox="1"/>
          <p:nvPr/>
        </p:nvSpPr>
        <p:spPr>
          <a:xfrm>
            <a:off x="2391167" y="3461706"/>
            <a:ext cx="622927" cy="1184145"/>
          </a:xfrm>
          <a:prstGeom prst="rect">
            <a:avLst/>
          </a:prstGeom>
          <a:noFill/>
        </p:spPr>
        <p:txBody>
          <a:bodyPr vert="wordArtVert" wrap="square" rtlCol="0">
            <a:spAutoFit/>
          </a:bodyPr>
          <a:lstStyle/>
          <a:p>
            <a:r>
              <a:rPr lang="lt-LT" sz="2400" dirty="0" smtClean="0"/>
              <a:t>1F</a:t>
            </a:r>
            <a:endParaRPr lang="lt-LT" sz="2400" dirty="0"/>
          </a:p>
        </p:txBody>
      </p:sp>
      <p:cxnSp>
        <p:nvCxnSpPr>
          <p:cNvPr id="47" name="Tiesioji jungtis 46"/>
          <p:cNvCxnSpPr/>
          <p:nvPr/>
        </p:nvCxnSpPr>
        <p:spPr>
          <a:xfrm flipH="1">
            <a:off x="2567567" y="3988026"/>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807804" y="3757193"/>
            <a:ext cx="360040" cy="461665"/>
          </a:xfrm>
          <a:prstGeom prst="rect">
            <a:avLst/>
          </a:prstGeom>
          <a:noFill/>
        </p:spPr>
        <p:txBody>
          <a:bodyPr wrap="square" rtlCol="0">
            <a:spAutoFit/>
          </a:bodyPr>
          <a:lstStyle/>
          <a:p>
            <a:r>
              <a:rPr lang="lt-LT" sz="2400" dirty="0" smtClean="0"/>
              <a:t>=</a:t>
            </a:r>
            <a:endParaRPr lang="lt-LT" sz="2400" dirty="0"/>
          </a:p>
        </p:txBody>
      </p:sp>
      <p:sp>
        <p:nvSpPr>
          <p:cNvPr id="49" name="TextBox 48"/>
          <p:cNvSpPr txBox="1"/>
          <p:nvPr/>
        </p:nvSpPr>
        <p:spPr>
          <a:xfrm>
            <a:off x="3142358" y="3558353"/>
            <a:ext cx="415890" cy="461665"/>
          </a:xfrm>
          <a:prstGeom prst="rect">
            <a:avLst/>
          </a:prstGeom>
          <a:noFill/>
        </p:spPr>
        <p:txBody>
          <a:bodyPr wrap="square" rtlCol="0">
            <a:spAutoFit/>
          </a:bodyPr>
          <a:lstStyle/>
          <a:p>
            <a:r>
              <a:rPr lang="lt-LT" sz="2400" dirty="0" smtClean="0"/>
              <a:t>1</a:t>
            </a:r>
            <a:endParaRPr lang="lt-LT" sz="2400" dirty="0"/>
          </a:p>
        </p:txBody>
      </p:sp>
      <p:sp>
        <p:nvSpPr>
          <p:cNvPr id="50" name="TextBox 49"/>
          <p:cNvSpPr txBox="1"/>
          <p:nvPr/>
        </p:nvSpPr>
        <p:spPr>
          <a:xfrm>
            <a:off x="3050796" y="3988027"/>
            <a:ext cx="1052872" cy="461665"/>
          </a:xfrm>
          <a:prstGeom prst="rect">
            <a:avLst/>
          </a:prstGeom>
          <a:noFill/>
        </p:spPr>
        <p:txBody>
          <a:bodyPr wrap="square" rtlCol="0">
            <a:spAutoFit/>
          </a:bodyPr>
          <a:lstStyle/>
          <a:p>
            <a:r>
              <a:rPr lang="lt-LT" sz="2400" dirty="0" smtClean="0"/>
              <a:t>d-l</a:t>
            </a:r>
            <a:r>
              <a:rPr lang="lt-LT" sz="1600" dirty="0" smtClean="0"/>
              <a:t>1</a:t>
            </a:r>
            <a:endParaRPr lang="lt-LT" sz="2400" dirty="0"/>
          </a:p>
        </p:txBody>
      </p:sp>
      <p:sp>
        <p:nvSpPr>
          <p:cNvPr id="51" name="TextBox 50"/>
          <p:cNvSpPr txBox="1"/>
          <p:nvPr/>
        </p:nvSpPr>
        <p:spPr>
          <a:xfrm>
            <a:off x="3526480" y="3757192"/>
            <a:ext cx="717119" cy="461665"/>
          </a:xfrm>
          <a:prstGeom prst="rect">
            <a:avLst/>
          </a:prstGeom>
          <a:noFill/>
        </p:spPr>
        <p:txBody>
          <a:bodyPr wrap="square" rtlCol="0">
            <a:spAutoFit/>
          </a:bodyPr>
          <a:lstStyle/>
          <a:p>
            <a:r>
              <a:rPr lang="lt-LT" sz="2400" dirty="0" smtClean="0"/>
              <a:t>+</a:t>
            </a:r>
            <a:endParaRPr lang="lt-LT" sz="2400" dirty="0"/>
          </a:p>
        </p:txBody>
      </p:sp>
      <p:sp>
        <p:nvSpPr>
          <p:cNvPr id="52" name="TextBox 51"/>
          <p:cNvSpPr txBox="1"/>
          <p:nvPr/>
        </p:nvSpPr>
        <p:spPr>
          <a:xfrm>
            <a:off x="3908234" y="3551707"/>
            <a:ext cx="1029510" cy="461665"/>
          </a:xfrm>
          <a:prstGeom prst="rect">
            <a:avLst/>
          </a:prstGeom>
          <a:noFill/>
        </p:spPr>
        <p:txBody>
          <a:bodyPr wrap="square" rtlCol="0">
            <a:spAutoFit/>
          </a:bodyPr>
          <a:lstStyle/>
          <a:p>
            <a:r>
              <a:rPr lang="lt-LT" sz="2400" dirty="0" smtClean="0"/>
              <a:t>1</a:t>
            </a:r>
            <a:endParaRPr lang="lt-LT" sz="2400" dirty="0"/>
          </a:p>
        </p:txBody>
      </p:sp>
      <p:sp>
        <p:nvSpPr>
          <p:cNvPr id="53" name="TextBox 52"/>
          <p:cNvSpPr txBox="1"/>
          <p:nvPr/>
        </p:nvSpPr>
        <p:spPr>
          <a:xfrm>
            <a:off x="3800222" y="3985996"/>
            <a:ext cx="1245534" cy="461665"/>
          </a:xfrm>
          <a:prstGeom prst="rect">
            <a:avLst/>
          </a:prstGeom>
          <a:noFill/>
        </p:spPr>
        <p:txBody>
          <a:bodyPr wrap="square" rtlCol="0">
            <a:spAutoFit/>
          </a:bodyPr>
          <a:lstStyle/>
          <a:p>
            <a:r>
              <a:rPr lang="lt-LT" sz="2400" dirty="0" smtClean="0"/>
              <a:t>f+l</a:t>
            </a:r>
            <a:r>
              <a:rPr lang="lt-LT" sz="1600" dirty="0" smtClean="0"/>
              <a:t>2</a:t>
            </a:r>
            <a:endParaRPr lang="lt-LT" sz="2400" dirty="0"/>
          </a:p>
        </p:txBody>
      </p:sp>
      <p:sp>
        <p:nvSpPr>
          <p:cNvPr id="54" name="TextBox 53"/>
          <p:cNvSpPr txBox="1"/>
          <p:nvPr/>
        </p:nvSpPr>
        <p:spPr>
          <a:xfrm>
            <a:off x="4360419" y="3721743"/>
            <a:ext cx="576064" cy="461665"/>
          </a:xfrm>
          <a:prstGeom prst="rect">
            <a:avLst/>
          </a:prstGeom>
          <a:noFill/>
        </p:spPr>
        <p:txBody>
          <a:bodyPr wrap="square" rtlCol="0">
            <a:spAutoFit/>
          </a:bodyPr>
          <a:lstStyle/>
          <a:p>
            <a:r>
              <a:rPr lang="lt-LT" sz="2400" dirty="0" smtClean="0"/>
              <a:t>;</a:t>
            </a:r>
            <a:endParaRPr lang="lt-LT" sz="2400" dirty="0"/>
          </a:p>
        </p:txBody>
      </p:sp>
      <p:cxnSp>
        <p:nvCxnSpPr>
          <p:cNvPr id="56" name="Tiesioji jungtis 55"/>
          <p:cNvCxnSpPr/>
          <p:nvPr/>
        </p:nvCxnSpPr>
        <p:spPr>
          <a:xfrm>
            <a:off x="3145740" y="4012483"/>
            <a:ext cx="4149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Tiesioji jungtis 56"/>
          <p:cNvCxnSpPr/>
          <p:nvPr/>
        </p:nvCxnSpPr>
        <p:spPr>
          <a:xfrm>
            <a:off x="3871552" y="4003572"/>
            <a:ext cx="4149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827613" y="3757194"/>
            <a:ext cx="1084504" cy="461665"/>
          </a:xfrm>
          <a:prstGeom prst="rect">
            <a:avLst/>
          </a:prstGeom>
          <a:noFill/>
        </p:spPr>
        <p:txBody>
          <a:bodyPr wrap="square" rtlCol="0">
            <a:spAutoFit/>
          </a:bodyPr>
          <a:lstStyle/>
          <a:p>
            <a:r>
              <a:rPr lang="ru-RU" sz="2400" dirty="0" smtClean="0"/>
              <a:t>Г</a:t>
            </a:r>
            <a:r>
              <a:rPr lang="lt-LT" sz="1600" dirty="0" smtClean="0"/>
              <a:t>2</a:t>
            </a:r>
            <a:r>
              <a:rPr lang="lt-LT" sz="2400" dirty="0" smtClean="0"/>
              <a:t>=</a:t>
            </a:r>
            <a:endParaRPr lang="lt-LT" sz="2400" dirty="0"/>
          </a:p>
        </p:txBody>
      </p:sp>
      <p:sp>
        <p:nvSpPr>
          <p:cNvPr id="59" name="TextBox 58"/>
          <p:cNvSpPr txBox="1"/>
          <p:nvPr/>
        </p:nvSpPr>
        <p:spPr>
          <a:xfrm>
            <a:off x="5369865" y="3541907"/>
            <a:ext cx="1112539" cy="461665"/>
          </a:xfrm>
          <a:prstGeom prst="rect">
            <a:avLst/>
          </a:prstGeom>
          <a:noFill/>
        </p:spPr>
        <p:txBody>
          <a:bodyPr wrap="square" rtlCol="0">
            <a:spAutoFit/>
          </a:bodyPr>
          <a:lstStyle/>
          <a:p>
            <a:r>
              <a:rPr lang="lt-LT" sz="2400" dirty="0" smtClean="0"/>
              <a:t>f+l</a:t>
            </a:r>
            <a:r>
              <a:rPr lang="lt-LT" sz="1600" dirty="0" smtClean="0"/>
              <a:t>2</a:t>
            </a:r>
            <a:endParaRPr lang="lt-LT" sz="2400" dirty="0"/>
          </a:p>
        </p:txBody>
      </p:sp>
      <p:sp>
        <p:nvSpPr>
          <p:cNvPr id="60" name="TextBox 59"/>
          <p:cNvSpPr txBox="1"/>
          <p:nvPr/>
        </p:nvSpPr>
        <p:spPr>
          <a:xfrm>
            <a:off x="5369865" y="4012483"/>
            <a:ext cx="1869654" cy="461665"/>
          </a:xfrm>
          <a:prstGeom prst="rect">
            <a:avLst/>
          </a:prstGeom>
          <a:noFill/>
        </p:spPr>
        <p:txBody>
          <a:bodyPr wrap="square" rtlCol="0">
            <a:spAutoFit/>
          </a:bodyPr>
          <a:lstStyle/>
          <a:p>
            <a:r>
              <a:rPr lang="lt-LT" sz="2400" dirty="0" smtClean="0"/>
              <a:t>d-l</a:t>
            </a:r>
            <a:r>
              <a:rPr lang="lt-LT" sz="1600" dirty="0" smtClean="0"/>
              <a:t>1</a:t>
            </a:r>
            <a:endParaRPr lang="lt-LT" sz="2400" dirty="0"/>
          </a:p>
        </p:txBody>
      </p:sp>
      <p:cxnSp>
        <p:nvCxnSpPr>
          <p:cNvPr id="61" name="Tiesioji jungtis 60"/>
          <p:cNvCxnSpPr/>
          <p:nvPr/>
        </p:nvCxnSpPr>
        <p:spPr>
          <a:xfrm>
            <a:off x="5468936" y="3985996"/>
            <a:ext cx="4149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941960" y="3752153"/>
            <a:ext cx="1582368" cy="461665"/>
          </a:xfrm>
          <a:prstGeom prst="rect">
            <a:avLst/>
          </a:prstGeom>
          <a:noFill/>
        </p:spPr>
        <p:txBody>
          <a:bodyPr wrap="square" rtlCol="0">
            <a:spAutoFit/>
          </a:bodyPr>
          <a:lstStyle/>
          <a:p>
            <a:r>
              <a:rPr lang="lt-LT" sz="2400" dirty="0" smtClean="0"/>
              <a:t>(3);   Seka:</a:t>
            </a:r>
            <a:endParaRPr lang="lt-LT" sz="2400" dirty="0"/>
          </a:p>
        </p:txBody>
      </p:sp>
      <p:sp>
        <p:nvSpPr>
          <p:cNvPr id="63" name="TextBox 62"/>
          <p:cNvSpPr txBox="1"/>
          <p:nvPr/>
        </p:nvSpPr>
        <p:spPr>
          <a:xfrm>
            <a:off x="7327916" y="3461705"/>
            <a:ext cx="622927" cy="1184145"/>
          </a:xfrm>
          <a:prstGeom prst="rect">
            <a:avLst/>
          </a:prstGeom>
          <a:noFill/>
        </p:spPr>
        <p:txBody>
          <a:bodyPr vert="wordArtVert" wrap="square" rtlCol="0">
            <a:spAutoFit/>
          </a:bodyPr>
          <a:lstStyle/>
          <a:p>
            <a:r>
              <a:rPr lang="lt-LT" sz="2400" dirty="0" smtClean="0"/>
              <a:t>1F</a:t>
            </a:r>
            <a:endParaRPr lang="lt-LT" sz="2400" dirty="0"/>
          </a:p>
        </p:txBody>
      </p:sp>
      <p:cxnSp>
        <p:nvCxnSpPr>
          <p:cNvPr id="64" name="Tiesioji jungtis 63"/>
          <p:cNvCxnSpPr/>
          <p:nvPr/>
        </p:nvCxnSpPr>
        <p:spPr>
          <a:xfrm flipH="1">
            <a:off x="7533538" y="4003571"/>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749937" y="3761103"/>
            <a:ext cx="800330" cy="461665"/>
          </a:xfrm>
          <a:prstGeom prst="rect">
            <a:avLst/>
          </a:prstGeom>
          <a:noFill/>
        </p:spPr>
        <p:txBody>
          <a:bodyPr wrap="square" rtlCol="0">
            <a:spAutoFit/>
          </a:bodyPr>
          <a:lstStyle/>
          <a:p>
            <a:r>
              <a:rPr lang="lt-LT" sz="2400" dirty="0" smtClean="0"/>
              <a:t>=</a:t>
            </a:r>
            <a:endParaRPr lang="lt-LT" sz="2400" dirty="0"/>
          </a:p>
        </p:txBody>
      </p:sp>
      <p:sp>
        <p:nvSpPr>
          <p:cNvPr id="66" name="TextBox 65"/>
          <p:cNvSpPr txBox="1"/>
          <p:nvPr/>
        </p:nvSpPr>
        <p:spPr>
          <a:xfrm>
            <a:off x="7950843" y="3501378"/>
            <a:ext cx="1577055" cy="461665"/>
          </a:xfrm>
          <a:prstGeom prst="rect">
            <a:avLst/>
          </a:prstGeom>
          <a:noFill/>
        </p:spPr>
        <p:txBody>
          <a:bodyPr wrap="square" rtlCol="0">
            <a:spAutoFit/>
          </a:bodyPr>
          <a:lstStyle/>
          <a:p>
            <a:r>
              <a:rPr lang="lt-LT" sz="2400" dirty="0" smtClean="0"/>
              <a:t>1+</a:t>
            </a:r>
            <a:r>
              <a:rPr lang="ru-RU" sz="2400" dirty="0" smtClean="0"/>
              <a:t>Г</a:t>
            </a:r>
            <a:r>
              <a:rPr lang="lt-LT" sz="1600" dirty="0" smtClean="0"/>
              <a:t>2</a:t>
            </a:r>
            <a:endParaRPr lang="lt-LT" sz="2400" dirty="0"/>
          </a:p>
        </p:txBody>
      </p:sp>
      <p:sp>
        <p:nvSpPr>
          <p:cNvPr id="67" name="TextBox 66"/>
          <p:cNvSpPr txBox="1"/>
          <p:nvPr/>
        </p:nvSpPr>
        <p:spPr>
          <a:xfrm>
            <a:off x="8003413" y="3977328"/>
            <a:ext cx="1961294" cy="461665"/>
          </a:xfrm>
          <a:prstGeom prst="rect">
            <a:avLst/>
          </a:prstGeom>
          <a:noFill/>
        </p:spPr>
        <p:txBody>
          <a:bodyPr wrap="square" rtlCol="0">
            <a:spAutoFit/>
          </a:bodyPr>
          <a:lstStyle/>
          <a:p>
            <a:r>
              <a:rPr lang="lt-LT" sz="2400" dirty="0" smtClean="0"/>
              <a:t>f+l</a:t>
            </a:r>
            <a:r>
              <a:rPr lang="lt-LT" sz="1600" dirty="0" smtClean="0"/>
              <a:t>2</a:t>
            </a:r>
            <a:endParaRPr lang="lt-LT" sz="2400" dirty="0"/>
          </a:p>
        </p:txBody>
      </p:sp>
      <p:sp>
        <p:nvSpPr>
          <p:cNvPr id="68" name="TextBox 67"/>
          <p:cNvSpPr txBox="1"/>
          <p:nvPr/>
        </p:nvSpPr>
        <p:spPr>
          <a:xfrm>
            <a:off x="8660756" y="3754766"/>
            <a:ext cx="966488" cy="461665"/>
          </a:xfrm>
          <a:prstGeom prst="rect">
            <a:avLst/>
          </a:prstGeom>
          <a:noFill/>
        </p:spPr>
        <p:txBody>
          <a:bodyPr wrap="square" rtlCol="0">
            <a:spAutoFit/>
          </a:bodyPr>
          <a:lstStyle/>
          <a:p>
            <a:r>
              <a:rPr lang="lt-LT" sz="2400" dirty="0" smtClean="0"/>
              <a:t>(4)</a:t>
            </a:r>
            <a:endParaRPr lang="lt-LT" sz="2400" dirty="0"/>
          </a:p>
        </p:txBody>
      </p:sp>
      <p:cxnSp>
        <p:nvCxnSpPr>
          <p:cNvPr id="73" name="Tiesioji jungtis 72"/>
          <p:cNvCxnSpPr/>
          <p:nvPr/>
        </p:nvCxnSpPr>
        <p:spPr>
          <a:xfrm>
            <a:off x="8055310" y="3985996"/>
            <a:ext cx="4671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07504" y="4645851"/>
            <a:ext cx="2647218" cy="461665"/>
          </a:xfrm>
          <a:prstGeom prst="rect">
            <a:avLst/>
          </a:prstGeom>
          <a:noFill/>
        </p:spPr>
        <p:txBody>
          <a:bodyPr wrap="square" rtlCol="0">
            <a:spAutoFit/>
          </a:bodyPr>
          <a:lstStyle/>
          <a:p>
            <a:r>
              <a:rPr lang="lt-LT" sz="2400" dirty="0" smtClean="0"/>
              <a:t>Iš (1) ir (2) išplaukia </a:t>
            </a:r>
            <a:endParaRPr lang="lt-LT" sz="2400" dirty="0"/>
          </a:p>
        </p:txBody>
      </p:sp>
      <p:sp>
        <p:nvSpPr>
          <p:cNvPr id="75" name="TextBox 74"/>
          <p:cNvSpPr txBox="1"/>
          <p:nvPr/>
        </p:nvSpPr>
        <p:spPr>
          <a:xfrm>
            <a:off x="2804365" y="4645851"/>
            <a:ext cx="848229" cy="461665"/>
          </a:xfrm>
          <a:prstGeom prst="rect">
            <a:avLst/>
          </a:prstGeom>
          <a:noFill/>
        </p:spPr>
        <p:txBody>
          <a:bodyPr wrap="square" rtlCol="0">
            <a:spAutoFit/>
          </a:bodyPr>
          <a:lstStyle/>
          <a:p>
            <a:r>
              <a:rPr lang="lt-LT" sz="2400" dirty="0" smtClean="0"/>
              <a:t>d=</a:t>
            </a:r>
            <a:endParaRPr lang="lt-LT" sz="2400" dirty="0"/>
          </a:p>
        </p:txBody>
      </p:sp>
      <p:sp>
        <p:nvSpPr>
          <p:cNvPr id="76" name="TextBox 75"/>
          <p:cNvSpPr txBox="1"/>
          <p:nvPr/>
        </p:nvSpPr>
        <p:spPr>
          <a:xfrm>
            <a:off x="3206063" y="4449692"/>
            <a:ext cx="1745947" cy="461665"/>
          </a:xfrm>
          <a:prstGeom prst="rect">
            <a:avLst/>
          </a:prstGeom>
          <a:noFill/>
        </p:spPr>
        <p:txBody>
          <a:bodyPr wrap="square" rtlCol="0">
            <a:spAutoFit/>
          </a:bodyPr>
          <a:lstStyle/>
          <a:p>
            <a:r>
              <a:rPr lang="ru-RU" sz="2400" dirty="0" smtClean="0"/>
              <a:t>Г</a:t>
            </a:r>
            <a:r>
              <a:rPr lang="lt-LT" sz="1600" dirty="0" smtClean="0"/>
              <a:t>2</a:t>
            </a:r>
            <a:r>
              <a:rPr lang="lt-LT" sz="2400" dirty="0" smtClean="0"/>
              <a:t>l</a:t>
            </a:r>
            <a:r>
              <a:rPr lang="lt-LT" sz="1600" dirty="0" smtClean="0"/>
              <a:t>1</a:t>
            </a:r>
            <a:r>
              <a:rPr lang="lt-LT" sz="2400" dirty="0" smtClean="0"/>
              <a:t>+l</a:t>
            </a:r>
            <a:r>
              <a:rPr lang="lt-LT" sz="1600" dirty="0" smtClean="0"/>
              <a:t>2</a:t>
            </a:r>
            <a:endParaRPr lang="lt-LT" sz="2400" dirty="0"/>
          </a:p>
        </p:txBody>
      </p:sp>
      <p:sp>
        <p:nvSpPr>
          <p:cNvPr id="78" name="TextBox 77"/>
          <p:cNvSpPr txBox="1"/>
          <p:nvPr/>
        </p:nvSpPr>
        <p:spPr>
          <a:xfrm>
            <a:off x="3206063" y="4871650"/>
            <a:ext cx="2373009" cy="461665"/>
          </a:xfrm>
          <a:prstGeom prst="rect">
            <a:avLst/>
          </a:prstGeom>
          <a:noFill/>
        </p:spPr>
        <p:txBody>
          <a:bodyPr wrap="square" rtlCol="0">
            <a:spAutoFit/>
          </a:bodyPr>
          <a:lstStyle/>
          <a:p>
            <a:r>
              <a:rPr lang="ru-RU" sz="2400" dirty="0" smtClean="0"/>
              <a:t>Г</a:t>
            </a:r>
            <a:r>
              <a:rPr lang="lt-LT" sz="1600" dirty="0" smtClean="0"/>
              <a:t>2</a:t>
            </a:r>
            <a:r>
              <a:rPr lang="lt-LT" sz="2400" dirty="0" smtClean="0"/>
              <a:t>-</a:t>
            </a:r>
            <a:r>
              <a:rPr lang="ru-RU" sz="2400" dirty="0"/>
              <a:t> </a:t>
            </a:r>
            <a:r>
              <a:rPr lang="ru-RU" sz="2400" dirty="0" smtClean="0"/>
              <a:t>Г</a:t>
            </a:r>
            <a:r>
              <a:rPr lang="lt-LT" sz="1600" dirty="0" smtClean="0"/>
              <a:t>1</a:t>
            </a:r>
            <a:endParaRPr lang="lt-LT" sz="2400" dirty="0"/>
          </a:p>
        </p:txBody>
      </p:sp>
      <p:cxnSp>
        <p:nvCxnSpPr>
          <p:cNvPr id="80" name="Tiesioji jungtis 79"/>
          <p:cNvCxnSpPr/>
          <p:nvPr/>
        </p:nvCxnSpPr>
        <p:spPr>
          <a:xfrm>
            <a:off x="3270402" y="4911357"/>
            <a:ext cx="743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018403" y="4640817"/>
            <a:ext cx="3204356" cy="461665"/>
          </a:xfrm>
          <a:prstGeom prst="rect">
            <a:avLst/>
          </a:prstGeom>
          <a:noFill/>
        </p:spPr>
        <p:txBody>
          <a:bodyPr wrap="square" rtlCol="0">
            <a:spAutoFit/>
          </a:bodyPr>
          <a:lstStyle/>
          <a:p>
            <a:r>
              <a:rPr lang="lt-LT" sz="2400" dirty="0" smtClean="0"/>
              <a:t>, o iš (3) ir (4) </a:t>
            </a:r>
            <a:endParaRPr lang="lt-LT" sz="2400" dirty="0"/>
          </a:p>
        </p:txBody>
      </p:sp>
      <p:sp>
        <p:nvSpPr>
          <p:cNvPr id="82" name="TextBox 81"/>
          <p:cNvSpPr txBox="1"/>
          <p:nvPr/>
        </p:nvSpPr>
        <p:spPr>
          <a:xfrm>
            <a:off x="5830424" y="4680524"/>
            <a:ext cx="1805440" cy="461665"/>
          </a:xfrm>
          <a:prstGeom prst="rect">
            <a:avLst/>
          </a:prstGeom>
          <a:noFill/>
        </p:spPr>
        <p:txBody>
          <a:bodyPr wrap="square" rtlCol="0">
            <a:spAutoFit/>
          </a:bodyPr>
          <a:lstStyle/>
          <a:p>
            <a:r>
              <a:rPr lang="lt-LT" sz="2400" dirty="0" smtClean="0"/>
              <a:t>d=</a:t>
            </a:r>
            <a:endParaRPr lang="lt-LT" sz="2400" dirty="0"/>
          </a:p>
        </p:txBody>
      </p:sp>
      <p:sp>
        <p:nvSpPr>
          <p:cNvPr id="83" name="TextBox 82"/>
          <p:cNvSpPr txBox="1"/>
          <p:nvPr/>
        </p:nvSpPr>
        <p:spPr>
          <a:xfrm>
            <a:off x="6279786" y="4449692"/>
            <a:ext cx="2878105" cy="461665"/>
          </a:xfrm>
          <a:prstGeom prst="rect">
            <a:avLst/>
          </a:prstGeom>
          <a:noFill/>
        </p:spPr>
        <p:txBody>
          <a:bodyPr wrap="square" rtlCol="0">
            <a:spAutoFit/>
          </a:bodyPr>
          <a:lstStyle/>
          <a:p>
            <a:r>
              <a:rPr lang="lt-LT" sz="2400" dirty="0" smtClean="0"/>
              <a:t>(1+</a:t>
            </a:r>
            <a:r>
              <a:rPr lang="ru-RU" sz="2400" dirty="0"/>
              <a:t> </a:t>
            </a:r>
            <a:r>
              <a:rPr lang="ru-RU" sz="2400" dirty="0" smtClean="0"/>
              <a:t>Г</a:t>
            </a:r>
            <a:r>
              <a:rPr lang="lt-LT" sz="1600" dirty="0" smtClean="0"/>
              <a:t>1</a:t>
            </a:r>
            <a:r>
              <a:rPr lang="lt-LT" sz="2400" dirty="0" smtClean="0"/>
              <a:t>)l</a:t>
            </a:r>
            <a:r>
              <a:rPr lang="lt-LT" sz="1600" dirty="0" smtClean="0"/>
              <a:t>2</a:t>
            </a:r>
            <a:endParaRPr lang="lt-LT" sz="2400" dirty="0"/>
          </a:p>
        </p:txBody>
      </p:sp>
      <p:sp>
        <p:nvSpPr>
          <p:cNvPr id="84" name="TextBox 83"/>
          <p:cNvSpPr txBox="1"/>
          <p:nvPr/>
        </p:nvSpPr>
        <p:spPr>
          <a:xfrm>
            <a:off x="6287477" y="4920529"/>
            <a:ext cx="3307496" cy="461665"/>
          </a:xfrm>
          <a:prstGeom prst="rect">
            <a:avLst/>
          </a:prstGeom>
          <a:noFill/>
        </p:spPr>
        <p:txBody>
          <a:bodyPr wrap="square" rtlCol="0">
            <a:spAutoFit/>
          </a:bodyPr>
          <a:lstStyle/>
          <a:p>
            <a:r>
              <a:rPr lang="ru-RU" sz="2400" dirty="0" smtClean="0"/>
              <a:t>Г</a:t>
            </a:r>
            <a:r>
              <a:rPr lang="lt-LT" sz="1600" dirty="0" smtClean="0"/>
              <a:t>1</a:t>
            </a:r>
            <a:r>
              <a:rPr lang="lt-LT" sz="2400" dirty="0" smtClean="0"/>
              <a:t>(</a:t>
            </a:r>
            <a:r>
              <a:rPr lang="ru-RU" sz="2400" dirty="0" smtClean="0"/>
              <a:t>Г</a:t>
            </a:r>
            <a:r>
              <a:rPr lang="lt-LT" sz="1600" dirty="0" smtClean="0"/>
              <a:t>2</a:t>
            </a:r>
            <a:r>
              <a:rPr lang="lt-LT" sz="2400" dirty="0" smtClean="0"/>
              <a:t>-</a:t>
            </a:r>
            <a:r>
              <a:rPr lang="ru-RU" sz="2400" dirty="0"/>
              <a:t> </a:t>
            </a:r>
            <a:r>
              <a:rPr lang="ru-RU" sz="2400" dirty="0" smtClean="0"/>
              <a:t>Г</a:t>
            </a:r>
            <a:r>
              <a:rPr lang="lt-LT" sz="1600" dirty="0" smtClean="0"/>
              <a:t>1</a:t>
            </a:r>
            <a:r>
              <a:rPr lang="lt-LT" sz="2400" dirty="0" smtClean="0"/>
              <a:t>)</a:t>
            </a:r>
            <a:endParaRPr lang="lt-LT" sz="2400" dirty="0"/>
          </a:p>
        </p:txBody>
      </p:sp>
      <p:cxnSp>
        <p:nvCxnSpPr>
          <p:cNvPr id="86" name="Tiesioji jungtis 85"/>
          <p:cNvCxnSpPr/>
          <p:nvPr/>
        </p:nvCxnSpPr>
        <p:spPr>
          <a:xfrm>
            <a:off x="6332619" y="4911357"/>
            <a:ext cx="1037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51519" y="5382194"/>
            <a:ext cx="5118345" cy="461665"/>
          </a:xfrm>
          <a:prstGeom prst="rect">
            <a:avLst/>
          </a:prstGeom>
          <a:noFill/>
        </p:spPr>
        <p:txBody>
          <a:bodyPr wrap="square" rtlCol="0">
            <a:spAutoFit/>
          </a:bodyPr>
          <a:lstStyle/>
          <a:p>
            <a:r>
              <a:rPr lang="lt-LT" sz="2400" dirty="0" smtClean="0"/>
              <a:t>Iš pastarųjų dviejų lygčių išplaukia:</a:t>
            </a:r>
            <a:endParaRPr lang="lt-LT" sz="2400" dirty="0"/>
          </a:p>
        </p:txBody>
      </p:sp>
      <p:sp>
        <p:nvSpPr>
          <p:cNvPr id="88" name="TextBox 87"/>
          <p:cNvSpPr txBox="1"/>
          <p:nvPr/>
        </p:nvSpPr>
        <p:spPr>
          <a:xfrm>
            <a:off x="697295" y="5879424"/>
            <a:ext cx="1498441" cy="461665"/>
          </a:xfrm>
          <a:prstGeom prst="rect">
            <a:avLst/>
          </a:prstGeom>
          <a:noFill/>
        </p:spPr>
        <p:txBody>
          <a:bodyPr wrap="square" rtlCol="0">
            <a:spAutoFit/>
          </a:bodyPr>
          <a:lstStyle/>
          <a:p>
            <a:r>
              <a:rPr lang="lt-LT" sz="2400" dirty="0"/>
              <a:t>l</a:t>
            </a:r>
            <a:r>
              <a:rPr lang="lt-LT" sz="1600" dirty="0" smtClean="0"/>
              <a:t>2</a:t>
            </a:r>
            <a:r>
              <a:rPr lang="lt-LT" sz="2400" dirty="0" smtClean="0"/>
              <a:t>=</a:t>
            </a:r>
            <a:r>
              <a:rPr lang="ru-RU" sz="2400" dirty="0"/>
              <a:t> </a:t>
            </a:r>
            <a:r>
              <a:rPr lang="ru-RU" sz="2400" dirty="0" smtClean="0"/>
              <a:t>Г</a:t>
            </a:r>
            <a:r>
              <a:rPr lang="lt-LT" sz="1600" dirty="0" smtClean="0"/>
              <a:t>1</a:t>
            </a:r>
            <a:r>
              <a:rPr lang="ru-RU" sz="2400" dirty="0"/>
              <a:t> </a:t>
            </a:r>
            <a:r>
              <a:rPr lang="ru-RU" sz="2400" dirty="0" smtClean="0"/>
              <a:t>Г</a:t>
            </a:r>
            <a:r>
              <a:rPr lang="lt-LT" sz="1600" dirty="0" smtClean="0"/>
              <a:t>2</a:t>
            </a:r>
            <a:r>
              <a:rPr lang="lt-LT" sz="2400" dirty="0" smtClean="0"/>
              <a:t>l</a:t>
            </a:r>
            <a:r>
              <a:rPr lang="lt-LT" sz="1600" dirty="0" smtClean="0"/>
              <a:t>1</a:t>
            </a:r>
            <a:r>
              <a:rPr lang="lt-LT" sz="2400" dirty="0" smtClean="0"/>
              <a:t>;</a:t>
            </a:r>
            <a:endParaRPr lang="lt-LT" sz="2400" dirty="0"/>
          </a:p>
        </p:txBody>
      </p:sp>
      <p:sp>
        <p:nvSpPr>
          <p:cNvPr id="90" name="TextBox 89"/>
          <p:cNvSpPr txBox="1"/>
          <p:nvPr/>
        </p:nvSpPr>
        <p:spPr>
          <a:xfrm>
            <a:off x="7424021" y="6110256"/>
            <a:ext cx="2540686" cy="461665"/>
          </a:xfrm>
          <a:prstGeom prst="rect">
            <a:avLst/>
          </a:prstGeom>
          <a:noFill/>
        </p:spPr>
        <p:txBody>
          <a:bodyPr wrap="square" rtlCol="0">
            <a:spAutoFit/>
          </a:bodyPr>
          <a:lstStyle/>
          <a:p>
            <a:r>
              <a:rPr lang="lt-LT" sz="2400" dirty="0"/>
              <a:t>l</a:t>
            </a:r>
            <a:r>
              <a:rPr lang="lt-LT" sz="1600" dirty="0"/>
              <a:t>2</a:t>
            </a:r>
            <a:r>
              <a:rPr lang="lt-LT" sz="2400" dirty="0"/>
              <a:t>= </a:t>
            </a:r>
            <a:r>
              <a:rPr lang="lt-LT" sz="2400" dirty="0" smtClean="0"/>
              <a:t>0,08m</a:t>
            </a:r>
            <a:endParaRPr lang="lt-LT" sz="2400" dirty="0"/>
          </a:p>
        </p:txBody>
      </p:sp>
      <p:sp>
        <p:nvSpPr>
          <p:cNvPr id="91" name="TextBox 90"/>
          <p:cNvSpPr txBox="1"/>
          <p:nvPr/>
        </p:nvSpPr>
        <p:spPr>
          <a:xfrm>
            <a:off x="6932050" y="6110254"/>
            <a:ext cx="1184555" cy="461665"/>
          </a:xfrm>
          <a:prstGeom prst="rect">
            <a:avLst/>
          </a:prstGeom>
          <a:noFill/>
        </p:spPr>
        <p:txBody>
          <a:bodyPr wrap="square" rtlCol="0">
            <a:spAutoFit/>
          </a:bodyPr>
          <a:lstStyle/>
          <a:p>
            <a:r>
              <a:rPr lang="lt-LT" sz="2400" dirty="0" err="1" smtClean="0"/>
              <a:t>Ats</a:t>
            </a:r>
            <a:r>
              <a:rPr lang="lt-LT" sz="2400" dirty="0" smtClean="0"/>
              <a:t>.</a:t>
            </a:r>
            <a:endParaRPr lang="lt-LT" sz="2400" dirty="0"/>
          </a:p>
        </p:txBody>
      </p:sp>
      <p:sp>
        <p:nvSpPr>
          <p:cNvPr id="4" name="TextBox 3"/>
          <p:cNvSpPr txBox="1"/>
          <p:nvPr/>
        </p:nvSpPr>
        <p:spPr>
          <a:xfrm>
            <a:off x="2285984" y="5857892"/>
            <a:ext cx="2698674" cy="461665"/>
          </a:xfrm>
          <a:prstGeom prst="rect">
            <a:avLst/>
          </a:prstGeom>
          <a:noFill/>
        </p:spPr>
        <p:txBody>
          <a:bodyPr wrap="square" rtlCol="0">
            <a:spAutoFit/>
          </a:bodyPr>
          <a:lstStyle/>
          <a:p>
            <a:r>
              <a:rPr lang="lt-LT" sz="2400" dirty="0" smtClean="0"/>
              <a:t>l</a:t>
            </a:r>
            <a:r>
              <a:rPr lang="lt-LT" sz="1600" dirty="0" smtClean="0"/>
              <a:t>2</a:t>
            </a:r>
            <a:r>
              <a:rPr lang="lt-LT" sz="2400" dirty="0" smtClean="0"/>
              <a:t>=2 4  0,01=0,08m</a:t>
            </a:r>
            <a:endParaRPr lang="lt-LT" sz="2400" dirty="0"/>
          </a:p>
        </p:txBody>
      </p:sp>
      <p:sp>
        <p:nvSpPr>
          <p:cNvPr id="69" name="TextBox 68"/>
          <p:cNvSpPr txBox="1"/>
          <p:nvPr/>
        </p:nvSpPr>
        <p:spPr>
          <a:xfrm>
            <a:off x="2714612" y="5786454"/>
            <a:ext cx="571504" cy="461665"/>
          </a:xfrm>
          <a:prstGeom prst="rect">
            <a:avLst/>
          </a:prstGeom>
          <a:noFill/>
        </p:spPr>
        <p:txBody>
          <a:bodyPr wrap="square" rtlCol="0">
            <a:spAutoFit/>
          </a:bodyPr>
          <a:lstStyle/>
          <a:p>
            <a:r>
              <a:rPr lang="lt-LT" sz="2400" dirty="0" smtClean="0"/>
              <a:t>.</a:t>
            </a:r>
            <a:endParaRPr lang="lt-LT" sz="2400" dirty="0"/>
          </a:p>
        </p:txBody>
      </p:sp>
      <p:sp>
        <p:nvSpPr>
          <p:cNvPr id="70" name="TextBox 69"/>
          <p:cNvSpPr txBox="1"/>
          <p:nvPr/>
        </p:nvSpPr>
        <p:spPr>
          <a:xfrm>
            <a:off x="3000364" y="5786454"/>
            <a:ext cx="642942" cy="461665"/>
          </a:xfrm>
          <a:prstGeom prst="rect">
            <a:avLst/>
          </a:prstGeom>
          <a:noFill/>
        </p:spPr>
        <p:txBody>
          <a:bodyPr wrap="square" rtlCol="0">
            <a:spAutoFit/>
          </a:bodyPr>
          <a:lstStyle/>
          <a:p>
            <a:r>
              <a:rPr lang="lt-LT" sz="2400" dirty="0" smtClean="0"/>
              <a:t>.</a:t>
            </a:r>
            <a:endParaRPr lang="lt-LT" sz="2400" dirty="0"/>
          </a:p>
        </p:txBody>
      </p:sp>
    </p:spTree>
    <p:extLst>
      <p:ext uri="{BB962C8B-B14F-4D97-AF65-F5344CB8AC3E}">
        <p14:creationId xmlns:p14="http://schemas.microsoft.com/office/powerpoint/2010/main" xmlns="" val="29443642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3928" y="188640"/>
            <a:ext cx="2016224" cy="461665"/>
          </a:xfrm>
          <a:prstGeom prst="rect">
            <a:avLst/>
          </a:prstGeom>
          <a:noFill/>
        </p:spPr>
        <p:txBody>
          <a:bodyPr wrap="square" rtlCol="0">
            <a:spAutoFit/>
          </a:bodyPr>
          <a:lstStyle/>
          <a:p>
            <a:r>
              <a:rPr lang="lt-LT" sz="2400" dirty="0" smtClean="0"/>
              <a:t>Nr. 8</a:t>
            </a:r>
            <a:endParaRPr lang="lt-LT" sz="2400" dirty="0"/>
          </a:p>
        </p:txBody>
      </p:sp>
      <p:sp>
        <p:nvSpPr>
          <p:cNvPr id="6" name="TextBox 5"/>
          <p:cNvSpPr txBox="1"/>
          <p:nvPr/>
        </p:nvSpPr>
        <p:spPr>
          <a:xfrm>
            <a:off x="251520" y="650305"/>
            <a:ext cx="8568952" cy="1200329"/>
          </a:xfrm>
          <a:prstGeom prst="rect">
            <a:avLst/>
          </a:prstGeom>
          <a:noFill/>
        </p:spPr>
        <p:txBody>
          <a:bodyPr wrap="square" rtlCol="0">
            <a:spAutoFit/>
          </a:bodyPr>
          <a:lstStyle/>
          <a:p>
            <a:r>
              <a:rPr lang="lt-LT" sz="2400" dirty="0" smtClean="0"/>
              <a:t>Nedidelio daikto, pastatyto statmenai sklaidomojo lęšio optinei ašiai, atvaizdas ekrane 2 kartus mažesnis, o pastumto l=10cm lęšio link -1,5 karto mažesnis už patį daiktą. Koks lęšio židinio nuotolis?</a:t>
            </a:r>
            <a:endParaRPr lang="lt-LT" sz="2400" dirty="0"/>
          </a:p>
        </p:txBody>
      </p:sp>
      <p:cxnSp>
        <p:nvCxnSpPr>
          <p:cNvPr id="3" name="Tiesioji jungtis 2"/>
          <p:cNvCxnSpPr/>
          <p:nvPr/>
        </p:nvCxnSpPr>
        <p:spPr>
          <a:xfrm>
            <a:off x="827584" y="1988840"/>
            <a:ext cx="0" cy="2052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Tiesioji jungtis 7"/>
          <p:cNvCxnSpPr/>
          <p:nvPr/>
        </p:nvCxnSpPr>
        <p:spPr>
          <a:xfrm>
            <a:off x="395536" y="3716577"/>
            <a:ext cx="108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2400" y="1913564"/>
            <a:ext cx="1836204" cy="461665"/>
          </a:xfrm>
          <a:prstGeom prst="rect">
            <a:avLst/>
          </a:prstGeom>
          <a:noFill/>
        </p:spPr>
        <p:txBody>
          <a:bodyPr wrap="square" rtlCol="0">
            <a:spAutoFit/>
          </a:bodyPr>
          <a:lstStyle/>
          <a:p>
            <a:r>
              <a:rPr lang="ru-RU" sz="2400" dirty="0" smtClean="0"/>
              <a:t>Г</a:t>
            </a:r>
            <a:r>
              <a:rPr lang="lt-LT" sz="1600" dirty="0" smtClean="0"/>
              <a:t>1</a:t>
            </a:r>
            <a:r>
              <a:rPr lang="lt-LT" sz="2400" dirty="0" smtClean="0"/>
              <a:t>= </a:t>
            </a:r>
            <a:endParaRPr lang="lt-LT" sz="2400" dirty="0"/>
          </a:p>
        </p:txBody>
      </p:sp>
      <p:sp>
        <p:nvSpPr>
          <p:cNvPr id="10" name="TextBox 9"/>
          <p:cNvSpPr txBox="1"/>
          <p:nvPr/>
        </p:nvSpPr>
        <p:spPr>
          <a:xfrm>
            <a:off x="1475656" y="1639116"/>
            <a:ext cx="622927" cy="993304"/>
          </a:xfrm>
          <a:prstGeom prst="rect">
            <a:avLst/>
          </a:prstGeom>
          <a:noFill/>
        </p:spPr>
        <p:txBody>
          <a:bodyPr vert="wordArtVert" wrap="square" rtlCol="0">
            <a:spAutoFit/>
          </a:bodyPr>
          <a:lstStyle/>
          <a:p>
            <a:r>
              <a:rPr lang="lt-LT" sz="2400" dirty="0" smtClean="0"/>
              <a:t>12</a:t>
            </a:r>
            <a:endParaRPr lang="lt-LT" sz="2400" dirty="0"/>
          </a:p>
        </p:txBody>
      </p:sp>
      <p:cxnSp>
        <p:nvCxnSpPr>
          <p:cNvPr id="12" name="Tiesioji jungtis 11"/>
          <p:cNvCxnSpPr/>
          <p:nvPr/>
        </p:nvCxnSpPr>
        <p:spPr>
          <a:xfrm>
            <a:off x="1551962" y="2144397"/>
            <a:ext cx="378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1534" y="2340976"/>
            <a:ext cx="2556284" cy="1569660"/>
          </a:xfrm>
          <a:prstGeom prst="rect">
            <a:avLst/>
          </a:prstGeom>
          <a:noFill/>
        </p:spPr>
        <p:txBody>
          <a:bodyPr wrap="square" rtlCol="0">
            <a:spAutoFit/>
          </a:bodyPr>
          <a:lstStyle/>
          <a:p>
            <a:r>
              <a:rPr lang="lt-LT" sz="2400" dirty="0" smtClean="0"/>
              <a:t>l= 10cm=</a:t>
            </a:r>
          </a:p>
          <a:p>
            <a:r>
              <a:rPr lang="lt-LT" sz="2400" dirty="0"/>
              <a:t>=</a:t>
            </a:r>
            <a:r>
              <a:rPr lang="lt-LT" sz="2400" dirty="0" smtClean="0"/>
              <a:t>0,10m</a:t>
            </a:r>
          </a:p>
          <a:p>
            <a:r>
              <a:rPr lang="ru-RU" sz="2400" dirty="0" smtClean="0"/>
              <a:t>Г</a:t>
            </a:r>
            <a:r>
              <a:rPr lang="lt-LT" sz="1600" dirty="0" smtClean="0"/>
              <a:t>2</a:t>
            </a:r>
            <a:r>
              <a:rPr lang="lt-LT" sz="2400" dirty="0" smtClean="0"/>
              <a:t>= </a:t>
            </a:r>
          </a:p>
          <a:p>
            <a:endParaRPr lang="lt-LT" sz="2400" dirty="0"/>
          </a:p>
        </p:txBody>
      </p:sp>
      <p:sp>
        <p:nvSpPr>
          <p:cNvPr id="14" name="TextBox 13"/>
          <p:cNvSpPr txBox="1"/>
          <p:nvPr/>
        </p:nvSpPr>
        <p:spPr>
          <a:xfrm>
            <a:off x="1447036" y="2929132"/>
            <a:ext cx="576064" cy="461665"/>
          </a:xfrm>
          <a:prstGeom prst="rect">
            <a:avLst/>
          </a:prstGeom>
          <a:noFill/>
        </p:spPr>
        <p:txBody>
          <a:bodyPr wrap="square" rtlCol="0">
            <a:spAutoFit/>
          </a:bodyPr>
          <a:lstStyle/>
          <a:p>
            <a:r>
              <a:rPr lang="lt-LT" sz="2400" dirty="0" smtClean="0"/>
              <a:t>1</a:t>
            </a:r>
            <a:endParaRPr lang="lt-LT" sz="2400" dirty="0"/>
          </a:p>
        </p:txBody>
      </p:sp>
      <p:sp>
        <p:nvSpPr>
          <p:cNvPr id="15" name="TextBox 14"/>
          <p:cNvSpPr txBox="1"/>
          <p:nvPr/>
        </p:nvSpPr>
        <p:spPr>
          <a:xfrm>
            <a:off x="1349642" y="3295106"/>
            <a:ext cx="1008112" cy="461665"/>
          </a:xfrm>
          <a:prstGeom prst="rect">
            <a:avLst/>
          </a:prstGeom>
          <a:noFill/>
        </p:spPr>
        <p:txBody>
          <a:bodyPr wrap="square" rtlCol="0">
            <a:spAutoFit/>
          </a:bodyPr>
          <a:lstStyle/>
          <a:p>
            <a:r>
              <a:rPr lang="lt-LT" sz="2400" dirty="0" smtClean="0"/>
              <a:t>1,5</a:t>
            </a:r>
            <a:endParaRPr lang="lt-LT" sz="2400" dirty="0"/>
          </a:p>
        </p:txBody>
      </p:sp>
      <p:cxnSp>
        <p:nvCxnSpPr>
          <p:cNvPr id="17" name="Tiesioji jungtis 16"/>
          <p:cNvCxnSpPr/>
          <p:nvPr/>
        </p:nvCxnSpPr>
        <p:spPr>
          <a:xfrm>
            <a:off x="1447036" y="3314928"/>
            <a:ext cx="378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35596" y="3683382"/>
            <a:ext cx="1162987" cy="461665"/>
          </a:xfrm>
          <a:prstGeom prst="rect">
            <a:avLst/>
          </a:prstGeom>
          <a:noFill/>
        </p:spPr>
        <p:txBody>
          <a:bodyPr wrap="square" rtlCol="0">
            <a:spAutoFit/>
          </a:bodyPr>
          <a:lstStyle/>
          <a:p>
            <a:r>
              <a:rPr lang="lt-LT" sz="2400" dirty="0" smtClean="0"/>
              <a:t>F= ?</a:t>
            </a:r>
            <a:endParaRPr lang="lt-LT" sz="2400" dirty="0"/>
          </a:p>
        </p:txBody>
      </p:sp>
      <p:sp>
        <p:nvSpPr>
          <p:cNvPr id="19" name="TextBox 18"/>
          <p:cNvSpPr txBox="1"/>
          <p:nvPr/>
        </p:nvSpPr>
        <p:spPr>
          <a:xfrm>
            <a:off x="2327589" y="1979737"/>
            <a:ext cx="622927" cy="1184145"/>
          </a:xfrm>
          <a:prstGeom prst="rect">
            <a:avLst/>
          </a:prstGeom>
          <a:noFill/>
        </p:spPr>
        <p:txBody>
          <a:bodyPr vert="wordArtVert" wrap="square" rtlCol="0">
            <a:spAutoFit/>
          </a:bodyPr>
          <a:lstStyle/>
          <a:p>
            <a:r>
              <a:rPr lang="lt-LT" sz="2400" dirty="0" smtClean="0"/>
              <a:t>1F</a:t>
            </a:r>
            <a:endParaRPr lang="lt-LT" sz="2400" dirty="0"/>
          </a:p>
        </p:txBody>
      </p:sp>
      <p:sp>
        <p:nvSpPr>
          <p:cNvPr id="20" name="TextBox 19"/>
          <p:cNvSpPr txBox="1"/>
          <p:nvPr/>
        </p:nvSpPr>
        <p:spPr>
          <a:xfrm>
            <a:off x="2788604" y="1983653"/>
            <a:ext cx="622927" cy="1176312"/>
          </a:xfrm>
          <a:prstGeom prst="rect">
            <a:avLst/>
          </a:prstGeom>
          <a:noFill/>
        </p:spPr>
        <p:txBody>
          <a:bodyPr vert="wordArtVert" wrap="square" rtlCol="0">
            <a:spAutoFit/>
          </a:bodyPr>
          <a:lstStyle/>
          <a:p>
            <a:r>
              <a:rPr lang="lt-LT" sz="2400" dirty="0" smtClean="0"/>
              <a:t>1d</a:t>
            </a:r>
            <a:endParaRPr lang="lt-LT" sz="2400" dirty="0"/>
          </a:p>
        </p:txBody>
      </p:sp>
      <p:sp>
        <p:nvSpPr>
          <p:cNvPr id="21" name="TextBox 20"/>
          <p:cNvSpPr txBox="1"/>
          <p:nvPr/>
        </p:nvSpPr>
        <p:spPr>
          <a:xfrm>
            <a:off x="3261120" y="2002677"/>
            <a:ext cx="622927" cy="1176311"/>
          </a:xfrm>
          <a:prstGeom prst="rect">
            <a:avLst/>
          </a:prstGeom>
          <a:noFill/>
        </p:spPr>
        <p:txBody>
          <a:bodyPr vert="wordArtVert" wrap="square" rtlCol="0">
            <a:spAutoFit/>
          </a:bodyPr>
          <a:lstStyle/>
          <a:p>
            <a:r>
              <a:rPr lang="lt-LT" sz="2400" dirty="0" smtClean="0"/>
              <a:t>1f</a:t>
            </a:r>
            <a:endParaRPr lang="lt-LT" sz="2400" dirty="0"/>
          </a:p>
        </p:txBody>
      </p:sp>
      <p:sp>
        <p:nvSpPr>
          <p:cNvPr id="22" name="TextBox 21"/>
          <p:cNvSpPr txBox="1"/>
          <p:nvPr/>
        </p:nvSpPr>
        <p:spPr>
          <a:xfrm>
            <a:off x="2712430" y="2286460"/>
            <a:ext cx="432048" cy="461665"/>
          </a:xfrm>
          <a:prstGeom prst="rect">
            <a:avLst/>
          </a:prstGeom>
          <a:noFill/>
        </p:spPr>
        <p:txBody>
          <a:bodyPr wrap="square" rtlCol="0">
            <a:spAutoFit/>
          </a:bodyPr>
          <a:lstStyle/>
          <a:p>
            <a:r>
              <a:rPr lang="lt-LT" sz="2400" dirty="0"/>
              <a:t>=</a:t>
            </a:r>
          </a:p>
        </p:txBody>
      </p:sp>
      <p:sp>
        <p:nvSpPr>
          <p:cNvPr id="23" name="TextBox 22"/>
          <p:cNvSpPr txBox="1"/>
          <p:nvPr/>
        </p:nvSpPr>
        <p:spPr>
          <a:xfrm>
            <a:off x="3176353" y="2275225"/>
            <a:ext cx="288032" cy="461665"/>
          </a:xfrm>
          <a:prstGeom prst="rect">
            <a:avLst/>
          </a:prstGeom>
          <a:noFill/>
        </p:spPr>
        <p:txBody>
          <a:bodyPr wrap="square" rtlCol="0">
            <a:spAutoFit/>
          </a:bodyPr>
          <a:lstStyle/>
          <a:p>
            <a:r>
              <a:rPr lang="lt-LT" sz="2400" dirty="0"/>
              <a:t>-</a:t>
            </a:r>
          </a:p>
        </p:txBody>
      </p:sp>
      <p:cxnSp>
        <p:nvCxnSpPr>
          <p:cNvPr id="24" name="Tiesioji jungtis 23"/>
          <p:cNvCxnSpPr/>
          <p:nvPr/>
        </p:nvCxnSpPr>
        <p:spPr>
          <a:xfrm flipH="1">
            <a:off x="3491763" y="2533414"/>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Tiesioji jungtis 24"/>
          <p:cNvCxnSpPr/>
          <p:nvPr/>
        </p:nvCxnSpPr>
        <p:spPr>
          <a:xfrm flipH="1">
            <a:off x="2991867" y="2506055"/>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Tiesioji jungtis 25"/>
          <p:cNvCxnSpPr/>
          <p:nvPr/>
        </p:nvCxnSpPr>
        <p:spPr>
          <a:xfrm flipH="1">
            <a:off x="2525275" y="2506056"/>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708162" y="2275225"/>
            <a:ext cx="504056" cy="461665"/>
          </a:xfrm>
          <a:prstGeom prst="rect">
            <a:avLst/>
          </a:prstGeom>
          <a:noFill/>
        </p:spPr>
        <p:txBody>
          <a:bodyPr wrap="square" rtlCol="0">
            <a:spAutoFit/>
          </a:bodyPr>
          <a:lstStyle/>
          <a:p>
            <a:r>
              <a:rPr lang="lt-LT" sz="2400" dirty="0" smtClean="0"/>
              <a:t>;</a:t>
            </a:r>
            <a:endParaRPr lang="lt-LT" sz="2400" dirty="0"/>
          </a:p>
        </p:txBody>
      </p:sp>
      <p:sp>
        <p:nvSpPr>
          <p:cNvPr id="29" name="TextBox 28"/>
          <p:cNvSpPr txBox="1"/>
          <p:nvPr/>
        </p:nvSpPr>
        <p:spPr>
          <a:xfrm>
            <a:off x="4015906" y="2302582"/>
            <a:ext cx="1296144" cy="461665"/>
          </a:xfrm>
          <a:prstGeom prst="rect">
            <a:avLst/>
          </a:prstGeom>
          <a:noFill/>
        </p:spPr>
        <p:txBody>
          <a:bodyPr wrap="square" rtlCol="0">
            <a:spAutoFit/>
          </a:bodyPr>
          <a:lstStyle/>
          <a:p>
            <a:r>
              <a:rPr lang="ru-RU" sz="2400" dirty="0" smtClean="0"/>
              <a:t>Г</a:t>
            </a:r>
            <a:r>
              <a:rPr lang="lt-LT" sz="1600" dirty="0" smtClean="0"/>
              <a:t>1</a:t>
            </a:r>
            <a:r>
              <a:rPr lang="lt-LT" sz="2400" dirty="0" smtClean="0"/>
              <a:t>=</a:t>
            </a:r>
            <a:endParaRPr lang="lt-LT" sz="2400" dirty="0"/>
          </a:p>
        </p:txBody>
      </p:sp>
      <p:sp>
        <p:nvSpPr>
          <p:cNvPr id="30" name="TextBox 29"/>
          <p:cNvSpPr txBox="1"/>
          <p:nvPr/>
        </p:nvSpPr>
        <p:spPr>
          <a:xfrm>
            <a:off x="4437135" y="1962513"/>
            <a:ext cx="622927" cy="1199286"/>
          </a:xfrm>
          <a:prstGeom prst="rect">
            <a:avLst/>
          </a:prstGeom>
          <a:noFill/>
        </p:spPr>
        <p:txBody>
          <a:bodyPr vert="wordArtVert" wrap="square" rtlCol="0">
            <a:spAutoFit/>
          </a:bodyPr>
          <a:lstStyle/>
          <a:p>
            <a:r>
              <a:rPr lang="lt-LT" sz="2400" dirty="0" err="1" smtClean="0"/>
              <a:t>fd</a:t>
            </a:r>
            <a:endParaRPr lang="lt-LT" sz="2400" dirty="0"/>
          </a:p>
        </p:txBody>
      </p:sp>
      <p:cxnSp>
        <p:nvCxnSpPr>
          <p:cNvPr id="32" name="Tiesioji jungtis 31"/>
          <p:cNvCxnSpPr/>
          <p:nvPr/>
        </p:nvCxnSpPr>
        <p:spPr>
          <a:xfrm>
            <a:off x="4614567" y="2533414"/>
            <a:ext cx="268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060062" y="2312704"/>
            <a:ext cx="2383596" cy="461665"/>
          </a:xfrm>
          <a:prstGeom prst="rect">
            <a:avLst/>
          </a:prstGeom>
          <a:noFill/>
        </p:spPr>
        <p:txBody>
          <a:bodyPr wrap="square" rtlCol="0">
            <a:spAutoFit/>
          </a:bodyPr>
          <a:lstStyle/>
          <a:p>
            <a:r>
              <a:rPr lang="lt-LT" sz="2400" dirty="0" smtClean="0"/>
              <a:t>Seka:    </a:t>
            </a:r>
            <a:endParaRPr lang="lt-LT" sz="2400" dirty="0"/>
          </a:p>
        </p:txBody>
      </p:sp>
      <p:sp>
        <p:nvSpPr>
          <p:cNvPr id="34" name="TextBox 33"/>
          <p:cNvSpPr txBox="1"/>
          <p:nvPr/>
        </p:nvSpPr>
        <p:spPr>
          <a:xfrm>
            <a:off x="5934977" y="2340976"/>
            <a:ext cx="1508681" cy="461665"/>
          </a:xfrm>
          <a:prstGeom prst="rect">
            <a:avLst/>
          </a:prstGeom>
          <a:noFill/>
        </p:spPr>
        <p:txBody>
          <a:bodyPr wrap="square" rtlCol="0">
            <a:spAutoFit/>
          </a:bodyPr>
          <a:lstStyle/>
          <a:p>
            <a:r>
              <a:rPr lang="lt-LT" sz="2400" dirty="0" smtClean="0"/>
              <a:t>d=</a:t>
            </a:r>
            <a:endParaRPr lang="lt-LT" sz="2400" dirty="0"/>
          </a:p>
        </p:txBody>
      </p:sp>
      <p:sp>
        <p:nvSpPr>
          <p:cNvPr id="35" name="TextBox 34"/>
          <p:cNvSpPr txBox="1"/>
          <p:nvPr/>
        </p:nvSpPr>
        <p:spPr>
          <a:xfrm>
            <a:off x="6328233" y="2132266"/>
            <a:ext cx="1872208" cy="461665"/>
          </a:xfrm>
          <a:prstGeom prst="rect">
            <a:avLst/>
          </a:prstGeom>
          <a:noFill/>
        </p:spPr>
        <p:txBody>
          <a:bodyPr wrap="square" rtlCol="0">
            <a:spAutoFit/>
          </a:bodyPr>
          <a:lstStyle/>
          <a:p>
            <a:r>
              <a:rPr lang="lt-LT" sz="2400" dirty="0" smtClean="0"/>
              <a:t>(</a:t>
            </a:r>
            <a:r>
              <a:rPr lang="ru-RU" sz="2400" dirty="0" smtClean="0"/>
              <a:t>Г</a:t>
            </a:r>
            <a:r>
              <a:rPr lang="lt-LT" sz="1600" dirty="0" smtClean="0"/>
              <a:t>1</a:t>
            </a:r>
            <a:r>
              <a:rPr lang="lt-LT" sz="2400" dirty="0" smtClean="0"/>
              <a:t>-1)F</a:t>
            </a:r>
            <a:endParaRPr lang="lt-LT" sz="2400" dirty="0"/>
          </a:p>
        </p:txBody>
      </p:sp>
      <p:sp>
        <p:nvSpPr>
          <p:cNvPr id="36" name="TextBox 35"/>
          <p:cNvSpPr txBox="1"/>
          <p:nvPr/>
        </p:nvSpPr>
        <p:spPr>
          <a:xfrm>
            <a:off x="6541083" y="2601305"/>
            <a:ext cx="2552054" cy="461665"/>
          </a:xfrm>
          <a:prstGeom prst="rect">
            <a:avLst/>
          </a:prstGeom>
          <a:noFill/>
        </p:spPr>
        <p:txBody>
          <a:bodyPr wrap="square" rtlCol="0">
            <a:spAutoFit/>
          </a:bodyPr>
          <a:lstStyle/>
          <a:p>
            <a:r>
              <a:rPr lang="ru-RU" sz="2400" dirty="0" smtClean="0"/>
              <a:t>Г</a:t>
            </a:r>
            <a:r>
              <a:rPr lang="lt-LT" sz="1600" dirty="0" smtClean="0"/>
              <a:t>1</a:t>
            </a:r>
            <a:endParaRPr lang="lt-LT" sz="2400" dirty="0"/>
          </a:p>
        </p:txBody>
      </p:sp>
      <p:cxnSp>
        <p:nvCxnSpPr>
          <p:cNvPr id="38" name="Tiesioji jungtis 37"/>
          <p:cNvCxnSpPr/>
          <p:nvPr/>
        </p:nvCxnSpPr>
        <p:spPr>
          <a:xfrm>
            <a:off x="6343368" y="2632420"/>
            <a:ext cx="920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568025" y="2344025"/>
            <a:ext cx="1252447" cy="461665"/>
          </a:xfrm>
          <a:prstGeom prst="rect">
            <a:avLst/>
          </a:prstGeom>
          <a:noFill/>
        </p:spPr>
        <p:txBody>
          <a:bodyPr wrap="square" rtlCol="0">
            <a:spAutoFit/>
          </a:bodyPr>
          <a:lstStyle/>
          <a:p>
            <a:r>
              <a:rPr lang="lt-LT" sz="2400" dirty="0" smtClean="0"/>
              <a:t>(1)</a:t>
            </a:r>
            <a:endParaRPr lang="lt-LT" sz="2400" dirty="0"/>
          </a:p>
        </p:txBody>
      </p:sp>
      <p:sp>
        <p:nvSpPr>
          <p:cNvPr id="41" name="TextBox 40"/>
          <p:cNvSpPr txBox="1"/>
          <p:nvPr/>
        </p:nvSpPr>
        <p:spPr>
          <a:xfrm>
            <a:off x="2322010" y="2930650"/>
            <a:ext cx="622927" cy="1110191"/>
          </a:xfrm>
          <a:prstGeom prst="rect">
            <a:avLst/>
          </a:prstGeom>
          <a:noFill/>
        </p:spPr>
        <p:txBody>
          <a:bodyPr vert="wordArtVert" wrap="square" rtlCol="0">
            <a:spAutoFit/>
          </a:bodyPr>
          <a:lstStyle/>
          <a:p>
            <a:r>
              <a:rPr lang="lt-LT" sz="2400" dirty="0" smtClean="0"/>
              <a:t>1F</a:t>
            </a:r>
            <a:endParaRPr lang="lt-LT" sz="2400" dirty="0"/>
          </a:p>
        </p:txBody>
      </p:sp>
      <p:sp>
        <p:nvSpPr>
          <p:cNvPr id="42" name="TextBox 41"/>
          <p:cNvSpPr txBox="1"/>
          <p:nvPr/>
        </p:nvSpPr>
        <p:spPr>
          <a:xfrm>
            <a:off x="2735420" y="3213509"/>
            <a:ext cx="402349" cy="461665"/>
          </a:xfrm>
          <a:prstGeom prst="rect">
            <a:avLst/>
          </a:prstGeom>
          <a:noFill/>
        </p:spPr>
        <p:txBody>
          <a:bodyPr wrap="square" rtlCol="0">
            <a:spAutoFit/>
          </a:bodyPr>
          <a:lstStyle/>
          <a:p>
            <a:r>
              <a:rPr lang="lt-LT" sz="2400" dirty="0" smtClean="0"/>
              <a:t>=</a:t>
            </a:r>
            <a:endParaRPr lang="lt-LT" sz="2400" dirty="0"/>
          </a:p>
        </p:txBody>
      </p:sp>
      <p:cxnSp>
        <p:nvCxnSpPr>
          <p:cNvPr id="44" name="Tiesioji jungtis 43"/>
          <p:cNvCxnSpPr/>
          <p:nvPr/>
        </p:nvCxnSpPr>
        <p:spPr>
          <a:xfrm>
            <a:off x="2508471" y="3461031"/>
            <a:ext cx="2633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020621" y="2982676"/>
            <a:ext cx="311463" cy="461665"/>
          </a:xfrm>
          <a:prstGeom prst="rect">
            <a:avLst/>
          </a:prstGeom>
          <a:noFill/>
        </p:spPr>
        <p:txBody>
          <a:bodyPr wrap="square" rtlCol="0">
            <a:spAutoFit/>
          </a:bodyPr>
          <a:lstStyle/>
          <a:p>
            <a:r>
              <a:rPr lang="lt-LT" sz="2400" dirty="0" smtClean="0"/>
              <a:t>1</a:t>
            </a:r>
            <a:endParaRPr lang="lt-LT" sz="2400" dirty="0"/>
          </a:p>
        </p:txBody>
      </p:sp>
      <p:sp>
        <p:nvSpPr>
          <p:cNvPr id="46" name="TextBox 45"/>
          <p:cNvSpPr txBox="1"/>
          <p:nvPr/>
        </p:nvSpPr>
        <p:spPr>
          <a:xfrm>
            <a:off x="2969992" y="3420001"/>
            <a:ext cx="1295886" cy="461665"/>
          </a:xfrm>
          <a:prstGeom prst="rect">
            <a:avLst/>
          </a:prstGeom>
          <a:noFill/>
        </p:spPr>
        <p:txBody>
          <a:bodyPr wrap="square" rtlCol="0">
            <a:spAutoFit/>
          </a:bodyPr>
          <a:lstStyle/>
          <a:p>
            <a:r>
              <a:rPr lang="lt-LT" sz="2400" dirty="0" smtClean="0"/>
              <a:t>d-l</a:t>
            </a:r>
            <a:endParaRPr lang="lt-LT" sz="2400" dirty="0"/>
          </a:p>
        </p:txBody>
      </p:sp>
      <p:cxnSp>
        <p:nvCxnSpPr>
          <p:cNvPr id="48" name="Tiesioji jungtis 47"/>
          <p:cNvCxnSpPr/>
          <p:nvPr/>
        </p:nvCxnSpPr>
        <p:spPr>
          <a:xfrm>
            <a:off x="3052533" y="3461031"/>
            <a:ext cx="311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434252" y="3198167"/>
            <a:ext cx="697483" cy="461665"/>
          </a:xfrm>
          <a:prstGeom prst="rect">
            <a:avLst/>
          </a:prstGeom>
          <a:noFill/>
        </p:spPr>
        <p:txBody>
          <a:bodyPr wrap="square" rtlCol="0">
            <a:spAutoFit/>
          </a:bodyPr>
          <a:lstStyle/>
          <a:p>
            <a:r>
              <a:rPr lang="lt-LT" sz="2400" dirty="0" smtClean="0"/>
              <a:t>+</a:t>
            </a:r>
            <a:endParaRPr lang="lt-LT" sz="2400" dirty="0"/>
          </a:p>
        </p:txBody>
      </p:sp>
      <p:sp>
        <p:nvSpPr>
          <p:cNvPr id="50" name="TextBox 49"/>
          <p:cNvSpPr txBox="1"/>
          <p:nvPr/>
        </p:nvSpPr>
        <p:spPr>
          <a:xfrm>
            <a:off x="3694497" y="2982675"/>
            <a:ext cx="1188132" cy="461665"/>
          </a:xfrm>
          <a:prstGeom prst="rect">
            <a:avLst/>
          </a:prstGeom>
          <a:noFill/>
        </p:spPr>
        <p:txBody>
          <a:bodyPr wrap="square" rtlCol="0">
            <a:spAutoFit/>
          </a:bodyPr>
          <a:lstStyle/>
          <a:p>
            <a:r>
              <a:rPr lang="lt-LT" sz="2400" dirty="0" smtClean="0"/>
              <a:t>1</a:t>
            </a:r>
            <a:endParaRPr lang="lt-LT" sz="2400" dirty="0"/>
          </a:p>
        </p:txBody>
      </p:sp>
      <p:sp>
        <p:nvSpPr>
          <p:cNvPr id="51" name="TextBox 50"/>
          <p:cNvSpPr txBox="1"/>
          <p:nvPr/>
        </p:nvSpPr>
        <p:spPr>
          <a:xfrm>
            <a:off x="3684970" y="3420000"/>
            <a:ext cx="1057523" cy="461665"/>
          </a:xfrm>
          <a:prstGeom prst="rect">
            <a:avLst/>
          </a:prstGeom>
          <a:noFill/>
        </p:spPr>
        <p:txBody>
          <a:bodyPr wrap="square" rtlCol="0">
            <a:spAutoFit/>
          </a:bodyPr>
          <a:lstStyle/>
          <a:p>
            <a:r>
              <a:rPr lang="lt-LT" sz="2400" dirty="0" smtClean="0"/>
              <a:t>f-x</a:t>
            </a:r>
            <a:endParaRPr lang="lt-LT" sz="2400" dirty="0"/>
          </a:p>
        </p:txBody>
      </p:sp>
      <p:cxnSp>
        <p:nvCxnSpPr>
          <p:cNvPr id="53" name="Tiesioji jungtis 52"/>
          <p:cNvCxnSpPr/>
          <p:nvPr/>
        </p:nvCxnSpPr>
        <p:spPr>
          <a:xfrm>
            <a:off x="3729221" y="3428999"/>
            <a:ext cx="348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077963" y="3230198"/>
            <a:ext cx="396084" cy="461665"/>
          </a:xfrm>
          <a:prstGeom prst="rect">
            <a:avLst/>
          </a:prstGeom>
          <a:noFill/>
        </p:spPr>
        <p:txBody>
          <a:bodyPr wrap="square" rtlCol="0">
            <a:spAutoFit/>
          </a:bodyPr>
          <a:lstStyle/>
          <a:p>
            <a:r>
              <a:rPr lang="lt-LT" sz="2400" dirty="0" smtClean="0"/>
              <a:t>;</a:t>
            </a:r>
            <a:endParaRPr lang="lt-LT" sz="2400" dirty="0"/>
          </a:p>
        </p:txBody>
      </p:sp>
      <p:sp>
        <p:nvSpPr>
          <p:cNvPr id="55" name="TextBox 54"/>
          <p:cNvSpPr txBox="1"/>
          <p:nvPr/>
        </p:nvSpPr>
        <p:spPr>
          <a:xfrm>
            <a:off x="4437135" y="3198166"/>
            <a:ext cx="1569255" cy="461665"/>
          </a:xfrm>
          <a:prstGeom prst="rect">
            <a:avLst/>
          </a:prstGeom>
          <a:noFill/>
        </p:spPr>
        <p:txBody>
          <a:bodyPr wrap="square" rtlCol="0">
            <a:spAutoFit/>
          </a:bodyPr>
          <a:lstStyle/>
          <a:p>
            <a:r>
              <a:rPr lang="ru-RU" sz="2400" dirty="0" smtClean="0"/>
              <a:t>Г</a:t>
            </a:r>
            <a:r>
              <a:rPr lang="lt-LT" sz="1600" dirty="0" smtClean="0"/>
              <a:t>2</a:t>
            </a:r>
            <a:r>
              <a:rPr lang="lt-LT" sz="2400" dirty="0" smtClean="0"/>
              <a:t>=</a:t>
            </a:r>
            <a:endParaRPr lang="lt-LT" sz="2400" dirty="0"/>
          </a:p>
        </p:txBody>
      </p:sp>
      <p:sp>
        <p:nvSpPr>
          <p:cNvPr id="56" name="TextBox 55"/>
          <p:cNvSpPr txBox="1"/>
          <p:nvPr/>
        </p:nvSpPr>
        <p:spPr>
          <a:xfrm>
            <a:off x="4932040" y="2999366"/>
            <a:ext cx="1236030" cy="461665"/>
          </a:xfrm>
          <a:prstGeom prst="rect">
            <a:avLst/>
          </a:prstGeom>
          <a:noFill/>
        </p:spPr>
        <p:txBody>
          <a:bodyPr wrap="square" rtlCol="0">
            <a:spAutoFit/>
          </a:bodyPr>
          <a:lstStyle/>
          <a:p>
            <a:r>
              <a:rPr lang="lt-LT" sz="2400" dirty="0" smtClean="0"/>
              <a:t>f-x</a:t>
            </a:r>
            <a:endParaRPr lang="lt-LT" sz="2400" dirty="0"/>
          </a:p>
        </p:txBody>
      </p:sp>
      <p:sp>
        <p:nvSpPr>
          <p:cNvPr id="57" name="TextBox 56"/>
          <p:cNvSpPr txBox="1"/>
          <p:nvPr/>
        </p:nvSpPr>
        <p:spPr>
          <a:xfrm>
            <a:off x="4932040" y="3415160"/>
            <a:ext cx="1670920" cy="461665"/>
          </a:xfrm>
          <a:prstGeom prst="rect">
            <a:avLst/>
          </a:prstGeom>
          <a:noFill/>
        </p:spPr>
        <p:txBody>
          <a:bodyPr wrap="square" rtlCol="0">
            <a:spAutoFit/>
          </a:bodyPr>
          <a:lstStyle/>
          <a:p>
            <a:r>
              <a:rPr lang="lt-LT" sz="2400" dirty="0" smtClean="0"/>
              <a:t>d-l</a:t>
            </a:r>
            <a:endParaRPr lang="lt-LT" sz="2400" dirty="0"/>
          </a:p>
        </p:txBody>
      </p:sp>
      <p:cxnSp>
        <p:nvCxnSpPr>
          <p:cNvPr id="59" name="Tiesioji jungtis 58"/>
          <p:cNvCxnSpPr/>
          <p:nvPr/>
        </p:nvCxnSpPr>
        <p:spPr>
          <a:xfrm flipV="1">
            <a:off x="4976765" y="3425127"/>
            <a:ext cx="4899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447116" y="3178988"/>
            <a:ext cx="2244142" cy="461665"/>
          </a:xfrm>
          <a:prstGeom prst="rect">
            <a:avLst/>
          </a:prstGeom>
          <a:noFill/>
        </p:spPr>
        <p:txBody>
          <a:bodyPr wrap="square" rtlCol="0">
            <a:spAutoFit/>
          </a:bodyPr>
          <a:lstStyle/>
          <a:p>
            <a:r>
              <a:rPr lang="lt-LT" sz="2400" dirty="0" smtClean="0"/>
              <a:t>;    Seka:</a:t>
            </a:r>
            <a:endParaRPr lang="lt-LT" sz="2400" dirty="0"/>
          </a:p>
        </p:txBody>
      </p:sp>
      <p:sp>
        <p:nvSpPr>
          <p:cNvPr id="62" name="TextBox 61"/>
          <p:cNvSpPr txBox="1"/>
          <p:nvPr/>
        </p:nvSpPr>
        <p:spPr>
          <a:xfrm>
            <a:off x="6541083" y="2911623"/>
            <a:ext cx="622927" cy="1224136"/>
          </a:xfrm>
          <a:prstGeom prst="rect">
            <a:avLst/>
          </a:prstGeom>
          <a:noFill/>
        </p:spPr>
        <p:txBody>
          <a:bodyPr vert="wordArtVert" wrap="square" rtlCol="0">
            <a:spAutoFit/>
          </a:bodyPr>
          <a:lstStyle/>
          <a:p>
            <a:r>
              <a:rPr lang="lt-LT" sz="2400" dirty="0" smtClean="0"/>
              <a:t>1F</a:t>
            </a:r>
            <a:endParaRPr lang="lt-LT" sz="2400" dirty="0"/>
          </a:p>
        </p:txBody>
      </p:sp>
      <p:sp>
        <p:nvSpPr>
          <p:cNvPr id="63" name="TextBox 62"/>
          <p:cNvSpPr txBox="1"/>
          <p:nvPr/>
        </p:nvSpPr>
        <p:spPr>
          <a:xfrm>
            <a:off x="6866954" y="3220034"/>
            <a:ext cx="1153408" cy="461665"/>
          </a:xfrm>
          <a:prstGeom prst="rect">
            <a:avLst/>
          </a:prstGeom>
          <a:noFill/>
        </p:spPr>
        <p:txBody>
          <a:bodyPr wrap="square" rtlCol="0">
            <a:spAutoFit/>
          </a:bodyPr>
          <a:lstStyle/>
          <a:p>
            <a:r>
              <a:rPr lang="lt-LT" sz="2400" dirty="0" smtClean="0"/>
              <a:t>=</a:t>
            </a:r>
            <a:endParaRPr lang="lt-LT" sz="2400" dirty="0"/>
          </a:p>
        </p:txBody>
      </p:sp>
      <p:sp>
        <p:nvSpPr>
          <p:cNvPr id="64" name="TextBox 63"/>
          <p:cNvSpPr txBox="1"/>
          <p:nvPr/>
        </p:nvSpPr>
        <p:spPr>
          <a:xfrm>
            <a:off x="7168962" y="3019120"/>
            <a:ext cx="1545593" cy="461665"/>
          </a:xfrm>
          <a:prstGeom prst="rect">
            <a:avLst/>
          </a:prstGeom>
          <a:noFill/>
        </p:spPr>
        <p:txBody>
          <a:bodyPr wrap="square" rtlCol="0">
            <a:spAutoFit/>
          </a:bodyPr>
          <a:lstStyle/>
          <a:p>
            <a:r>
              <a:rPr lang="ru-RU" sz="2400" dirty="0" smtClean="0"/>
              <a:t>Г</a:t>
            </a:r>
            <a:r>
              <a:rPr lang="lt-LT" sz="1600" dirty="0" smtClean="0"/>
              <a:t>1</a:t>
            </a:r>
            <a:r>
              <a:rPr lang="lt-LT" sz="2400" dirty="0" smtClean="0"/>
              <a:t>-1</a:t>
            </a:r>
            <a:endParaRPr lang="lt-LT" sz="2400" dirty="0"/>
          </a:p>
        </p:txBody>
      </p:sp>
      <p:sp>
        <p:nvSpPr>
          <p:cNvPr id="65" name="TextBox 64"/>
          <p:cNvSpPr txBox="1"/>
          <p:nvPr/>
        </p:nvSpPr>
        <p:spPr>
          <a:xfrm>
            <a:off x="7164010" y="3461031"/>
            <a:ext cx="1550545" cy="461665"/>
          </a:xfrm>
          <a:prstGeom prst="rect">
            <a:avLst/>
          </a:prstGeom>
          <a:noFill/>
        </p:spPr>
        <p:txBody>
          <a:bodyPr wrap="square" rtlCol="0">
            <a:spAutoFit/>
          </a:bodyPr>
          <a:lstStyle/>
          <a:p>
            <a:r>
              <a:rPr lang="ru-RU" sz="2400" dirty="0" smtClean="0"/>
              <a:t>Г</a:t>
            </a:r>
            <a:r>
              <a:rPr lang="lt-LT" sz="1600" dirty="0" smtClean="0"/>
              <a:t>2</a:t>
            </a:r>
            <a:r>
              <a:rPr lang="lt-LT" sz="2400" dirty="0" smtClean="0"/>
              <a:t>(d-l)</a:t>
            </a:r>
            <a:endParaRPr lang="lt-LT" sz="2400" dirty="0"/>
          </a:p>
        </p:txBody>
      </p:sp>
      <p:cxnSp>
        <p:nvCxnSpPr>
          <p:cNvPr id="67" name="Tiesioji jungtis 66"/>
          <p:cNvCxnSpPr/>
          <p:nvPr/>
        </p:nvCxnSpPr>
        <p:spPr>
          <a:xfrm>
            <a:off x="6689317" y="3435901"/>
            <a:ext cx="2589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Tiesioji jungtis 69"/>
          <p:cNvCxnSpPr/>
          <p:nvPr/>
        </p:nvCxnSpPr>
        <p:spPr>
          <a:xfrm>
            <a:off x="7230552" y="3491957"/>
            <a:ext cx="674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194248" y="3254912"/>
            <a:ext cx="818565" cy="461665"/>
          </a:xfrm>
          <a:prstGeom prst="rect">
            <a:avLst/>
          </a:prstGeom>
          <a:noFill/>
        </p:spPr>
        <p:txBody>
          <a:bodyPr wrap="square" rtlCol="0">
            <a:spAutoFit/>
          </a:bodyPr>
          <a:lstStyle/>
          <a:p>
            <a:r>
              <a:rPr lang="lt-LT" sz="2400" dirty="0" smtClean="0"/>
              <a:t>(2)</a:t>
            </a:r>
            <a:endParaRPr lang="lt-LT" sz="2400" dirty="0"/>
          </a:p>
        </p:txBody>
      </p:sp>
      <p:sp>
        <p:nvSpPr>
          <p:cNvPr id="72" name="TextBox 71"/>
          <p:cNvSpPr txBox="1"/>
          <p:nvPr/>
        </p:nvSpPr>
        <p:spPr>
          <a:xfrm>
            <a:off x="289618" y="4032303"/>
            <a:ext cx="8424937" cy="830997"/>
          </a:xfrm>
          <a:prstGeom prst="rect">
            <a:avLst/>
          </a:prstGeom>
          <a:noFill/>
        </p:spPr>
        <p:txBody>
          <a:bodyPr wrap="square" rtlCol="0">
            <a:spAutoFit/>
          </a:bodyPr>
          <a:lstStyle/>
          <a:p>
            <a:r>
              <a:rPr lang="lt-LT" sz="2400" dirty="0" smtClean="0"/>
              <a:t>x – atstumas, kuriuo priartėjo prie lęšio atvaizdas, pastūmus daiktą atstumu l lęšio link.</a:t>
            </a:r>
            <a:endParaRPr lang="lt-LT" sz="2400" dirty="0"/>
          </a:p>
        </p:txBody>
      </p:sp>
      <p:sp>
        <p:nvSpPr>
          <p:cNvPr id="73" name="TextBox 72"/>
          <p:cNvSpPr txBox="1"/>
          <p:nvPr/>
        </p:nvSpPr>
        <p:spPr>
          <a:xfrm>
            <a:off x="338683" y="4863299"/>
            <a:ext cx="2938921" cy="461665"/>
          </a:xfrm>
          <a:prstGeom prst="rect">
            <a:avLst/>
          </a:prstGeom>
          <a:noFill/>
        </p:spPr>
        <p:txBody>
          <a:bodyPr wrap="square" rtlCol="0">
            <a:spAutoFit/>
          </a:bodyPr>
          <a:lstStyle/>
          <a:p>
            <a:r>
              <a:rPr lang="lt-LT" sz="2400" dirty="0" smtClean="0"/>
              <a:t>Iš (1) ir (2) išplaukia:</a:t>
            </a:r>
            <a:endParaRPr lang="lt-LT" sz="2400" dirty="0"/>
          </a:p>
        </p:txBody>
      </p:sp>
      <p:sp>
        <p:nvSpPr>
          <p:cNvPr id="74" name="TextBox 73"/>
          <p:cNvSpPr txBox="1"/>
          <p:nvPr/>
        </p:nvSpPr>
        <p:spPr>
          <a:xfrm>
            <a:off x="426149" y="5574431"/>
            <a:ext cx="1895861" cy="461665"/>
          </a:xfrm>
          <a:prstGeom prst="rect">
            <a:avLst/>
          </a:prstGeom>
          <a:noFill/>
        </p:spPr>
        <p:txBody>
          <a:bodyPr wrap="square" rtlCol="0">
            <a:spAutoFit/>
          </a:bodyPr>
          <a:lstStyle/>
          <a:p>
            <a:r>
              <a:rPr lang="lt-LT" sz="2400" dirty="0" smtClean="0"/>
              <a:t>F=</a:t>
            </a:r>
            <a:endParaRPr lang="lt-LT" sz="2400" dirty="0"/>
          </a:p>
        </p:txBody>
      </p:sp>
      <p:sp>
        <p:nvSpPr>
          <p:cNvPr id="75" name="TextBox 74"/>
          <p:cNvSpPr txBox="1"/>
          <p:nvPr/>
        </p:nvSpPr>
        <p:spPr>
          <a:xfrm>
            <a:off x="881619" y="5390912"/>
            <a:ext cx="1944157" cy="461665"/>
          </a:xfrm>
          <a:prstGeom prst="rect">
            <a:avLst/>
          </a:prstGeom>
          <a:noFill/>
        </p:spPr>
        <p:txBody>
          <a:bodyPr wrap="square" rtlCol="0">
            <a:spAutoFit/>
          </a:bodyPr>
          <a:lstStyle/>
          <a:p>
            <a:r>
              <a:rPr lang="ru-RU" sz="2400" dirty="0" smtClean="0"/>
              <a:t>Г</a:t>
            </a:r>
            <a:r>
              <a:rPr lang="lt-LT" sz="1600" dirty="0" smtClean="0"/>
              <a:t>1</a:t>
            </a:r>
            <a:r>
              <a:rPr lang="ru-RU" sz="2400" dirty="0"/>
              <a:t> </a:t>
            </a:r>
            <a:r>
              <a:rPr lang="ru-RU" sz="2400" dirty="0" smtClean="0"/>
              <a:t>Г</a:t>
            </a:r>
            <a:r>
              <a:rPr lang="lt-LT" sz="1600" dirty="0" smtClean="0"/>
              <a:t>2</a:t>
            </a:r>
            <a:r>
              <a:rPr lang="lt-LT" sz="2400" dirty="0" smtClean="0"/>
              <a:t>l</a:t>
            </a:r>
            <a:endParaRPr lang="lt-LT" sz="2400" dirty="0"/>
          </a:p>
        </p:txBody>
      </p:sp>
      <p:sp>
        <p:nvSpPr>
          <p:cNvPr id="78" name="TextBox 77"/>
          <p:cNvSpPr txBox="1"/>
          <p:nvPr/>
        </p:nvSpPr>
        <p:spPr>
          <a:xfrm>
            <a:off x="881619" y="5805263"/>
            <a:ext cx="2483100" cy="461665"/>
          </a:xfrm>
          <a:prstGeom prst="rect">
            <a:avLst/>
          </a:prstGeom>
          <a:noFill/>
        </p:spPr>
        <p:txBody>
          <a:bodyPr wrap="square" rtlCol="0">
            <a:spAutoFit/>
          </a:bodyPr>
          <a:lstStyle/>
          <a:p>
            <a:r>
              <a:rPr lang="ru-RU" sz="2400" dirty="0" smtClean="0"/>
              <a:t>Г</a:t>
            </a:r>
            <a:r>
              <a:rPr lang="lt-LT" sz="1600" dirty="0" smtClean="0"/>
              <a:t>1</a:t>
            </a:r>
            <a:r>
              <a:rPr lang="lt-LT" sz="2400" dirty="0" smtClean="0"/>
              <a:t>-</a:t>
            </a:r>
            <a:r>
              <a:rPr lang="ru-RU" sz="2400" dirty="0"/>
              <a:t> </a:t>
            </a:r>
            <a:r>
              <a:rPr lang="ru-RU" sz="2400" dirty="0" smtClean="0"/>
              <a:t>Г</a:t>
            </a:r>
            <a:r>
              <a:rPr lang="lt-LT" sz="1600" dirty="0" smtClean="0"/>
              <a:t>2</a:t>
            </a:r>
            <a:endParaRPr lang="lt-LT" sz="2400" dirty="0"/>
          </a:p>
        </p:txBody>
      </p:sp>
      <p:sp>
        <p:nvSpPr>
          <p:cNvPr id="79" name="TextBox 78"/>
          <p:cNvSpPr txBox="1"/>
          <p:nvPr/>
        </p:nvSpPr>
        <p:spPr>
          <a:xfrm>
            <a:off x="1669358" y="5621744"/>
            <a:ext cx="429225" cy="461665"/>
          </a:xfrm>
          <a:prstGeom prst="rect">
            <a:avLst/>
          </a:prstGeom>
          <a:noFill/>
        </p:spPr>
        <p:txBody>
          <a:bodyPr wrap="square" rtlCol="0">
            <a:spAutoFit/>
          </a:bodyPr>
          <a:lstStyle/>
          <a:p>
            <a:r>
              <a:rPr lang="lt-LT" sz="2400" dirty="0" smtClean="0"/>
              <a:t>;</a:t>
            </a:r>
            <a:endParaRPr lang="lt-LT" sz="2400" dirty="0"/>
          </a:p>
        </p:txBody>
      </p:sp>
      <p:cxnSp>
        <p:nvCxnSpPr>
          <p:cNvPr id="81" name="Tiesioji jungtis 80"/>
          <p:cNvCxnSpPr/>
          <p:nvPr/>
        </p:nvCxnSpPr>
        <p:spPr>
          <a:xfrm>
            <a:off x="935595" y="5852577"/>
            <a:ext cx="7004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123651" y="5621743"/>
            <a:ext cx="2189154" cy="461665"/>
          </a:xfrm>
          <a:prstGeom prst="rect">
            <a:avLst/>
          </a:prstGeom>
          <a:noFill/>
        </p:spPr>
        <p:txBody>
          <a:bodyPr wrap="square" rtlCol="0">
            <a:spAutoFit/>
          </a:bodyPr>
          <a:lstStyle/>
          <a:p>
            <a:r>
              <a:rPr lang="lt-LT" sz="2400" dirty="0" smtClean="0"/>
              <a:t>F= </a:t>
            </a:r>
            <a:endParaRPr lang="lt-LT" sz="2400" dirty="0"/>
          </a:p>
        </p:txBody>
      </p:sp>
      <p:sp>
        <p:nvSpPr>
          <p:cNvPr id="83" name="TextBox 82"/>
          <p:cNvSpPr txBox="1"/>
          <p:nvPr/>
        </p:nvSpPr>
        <p:spPr>
          <a:xfrm>
            <a:off x="6868703" y="6083409"/>
            <a:ext cx="2275297" cy="461665"/>
          </a:xfrm>
          <a:prstGeom prst="rect">
            <a:avLst/>
          </a:prstGeom>
          <a:noFill/>
        </p:spPr>
        <p:txBody>
          <a:bodyPr wrap="square" rtlCol="0">
            <a:spAutoFit/>
          </a:bodyPr>
          <a:lstStyle/>
          <a:p>
            <a:r>
              <a:rPr lang="lt-LT" sz="2400" dirty="0" err="1" smtClean="0"/>
              <a:t>Ats</a:t>
            </a:r>
            <a:r>
              <a:rPr lang="lt-LT" sz="2400" dirty="0" smtClean="0"/>
              <a:t>. F= -0,20m</a:t>
            </a:r>
            <a:endParaRPr lang="lt-LT" sz="2400" dirty="0"/>
          </a:p>
        </p:txBody>
      </p:sp>
      <p:sp>
        <p:nvSpPr>
          <p:cNvPr id="4" name="TextBox 3"/>
          <p:cNvSpPr txBox="1"/>
          <p:nvPr/>
        </p:nvSpPr>
        <p:spPr>
          <a:xfrm>
            <a:off x="2508471" y="5390912"/>
            <a:ext cx="2030563" cy="461665"/>
          </a:xfrm>
          <a:prstGeom prst="rect">
            <a:avLst/>
          </a:prstGeom>
          <a:noFill/>
        </p:spPr>
        <p:txBody>
          <a:bodyPr wrap="square" rtlCol="0">
            <a:spAutoFit/>
          </a:bodyPr>
          <a:lstStyle/>
          <a:p>
            <a:r>
              <a:rPr lang="lt-LT" sz="2400" dirty="0" smtClean="0"/>
              <a:t>0,5  0,66  0,10</a:t>
            </a:r>
            <a:endParaRPr lang="lt-LT" sz="2400" dirty="0"/>
          </a:p>
        </p:txBody>
      </p:sp>
      <p:sp>
        <p:nvSpPr>
          <p:cNvPr id="7" name="TextBox 6"/>
          <p:cNvSpPr txBox="1"/>
          <p:nvPr/>
        </p:nvSpPr>
        <p:spPr>
          <a:xfrm>
            <a:off x="2727541" y="5837603"/>
            <a:ext cx="1592422" cy="461665"/>
          </a:xfrm>
          <a:prstGeom prst="rect">
            <a:avLst/>
          </a:prstGeom>
          <a:noFill/>
        </p:spPr>
        <p:txBody>
          <a:bodyPr wrap="square" rtlCol="0">
            <a:spAutoFit/>
          </a:bodyPr>
          <a:lstStyle/>
          <a:p>
            <a:r>
              <a:rPr lang="lt-LT" sz="2400" dirty="0" smtClean="0"/>
              <a:t>0,5-0,66</a:t>
            </a:r>
            <a:endParaRPr lang="lt-LT" sz="2400" dirty="0"/>
          </a:p>
        </p:txBody>
      </p:sp>
      <p:sp>
        <p:nvSpPr>
          <p:cNvPr id="11" name="TextBox 10"/>
          <p:cNvSpPr txBox="1"/>
          <p:nvPr/>
        </p:nvSpPr>
        <p:spPr>
          <a:xfrm>
            <a:off x="4437135" y="5621743"/>
            <a:ext cx="2165825" cy="461665"/>
          </a:xfrm>
          <a:prstGeom prst="rect">
            <a:avLst/>
          </a:prstGeom>
          <a:noFill/>
        </p:spPr>
        <p:txBody>
          <a:bodyPr wrap="square" rtlCol="0">
            <a:spAutoFit/>
          </a:bodyPr>
          <a:lstStyle/>
          <a:p>
            <a:r>
              <a:rPr lang="lt-LT" sz="2400" dirty="0" smtClean="0"/>
              <a:t>=</a:t>
            </a:r>
            <a:endParaRPr lang="lt-LT" sz="2400" dirty="0"/>
          </a:p>
        </p:txBody>
      </p:sp>
      <p:sp>
        <p:nvSpPr>
          <p:cNvPr id="16" name="TextBox 15"/>
          <p:cNvSpPr txBox="1"/>
          <p:nvPr/>
        </p:nvSpPr>
        <p:spPr>
          <a:xfrm>
            <a:off x="4752780" y="5375937"/>
            <a:ext cx="1726503" cy="461665"/>
          </a:xfrm>
          <a:prstGeom prst="rect">
            <a:avLst/>
          </a:prstGeom>
          <a:noFill/>
        </p:spPr>
        <p:txBody>
          <a:bodyPr wrap="square" rtlCol="0">
            <a:spAutoFit/>
          </a:bodyPr>
          <a:lstStyle/>
          <a:p>
            <a:r>
              <a:rPr lang="lt-LT" sz="2400" dirty="0" smtClean="0"/>
              <a:t>0,033</a:t>
            </a:r>
            <a:endParaRPr lang="lt-LT" sz="2400" dirty="0"/>
          </a:p>
        </p:txBody>
      </p:sp>
      <p:sp>
        <p:nvSpPr>
          <p:cNvPr id="28" name="TextBox 27"/>
          <p:cNvSpPr txBox="1"/>
          <p:nvPr/>
        </p:nvSpPr>
        <p:spPr>
          <a:xfrm>
            <a:off x="4712022" y="5837602"/>
            <a:ext cx="1363025" cy="461665"/>
          </a:xfrm>
          <a:prstGeom prst="rect">
            <a:avLst/>
          </a:prstGeom>
          <a:noFill/>
        </p:spPr>
        <p:txBody>
          <a:bodyPr wrap="square" rtlCol="0">
            <a:spAutoFit/>
          </a:bodyPr>
          <a:lstStyle/>
          <a:p>
            <a:r>
              <a:rPr lang="lt-LT" sz="2400" dirty="0" smtClean="0"/>
              <a:t>-0,16</a:t>
            </a:r>
            <a:endParaRPr lang="lt-LT" sz="2400" dirty="0"/>
          </a:p>
        </p:txBody>
      </p:sp>
      <p:sp>
        <p:nvSpPr>
          <p:cNvPr id="31" name="TextBox 30"/>
          <p:cNvSpPr txBox="1"/>
          <p:nvPr/>
        </p:nvSpPr>
        <p:spPr>
          <a:xfrm>
            <a:off x="5550055" y="5584430"/>
            <a:ext cx="1348114" cy="461665"/>
          </a:xfrm>
          <a:prstGeom prst="rect">
            <a:avLst/>
          </a:prstGeom>
          <a:noFill/>
        </p:spPr>
        <p:txBody>
          <a:bodyPr wrap="square" rtlCol="0">
            <a:spAutoFit/>
          </a:bodyPr>
          <a:lstStyle/>
          <a:p>
            <a:r>
              <a:rPr lang="lt-LT" sz="2400" dirty="0" smtClean="0"/>
              <a:t>=-0,20m</a:t>
            </a:r>
            <a:endParaRPr lang="lt-LT" sz="2400" dirty="0"/>
          </a:p>
        </p:txBody>
      </p:sp>
      <p:cxnSp>
        <p:nvCxnSpPr>
          <p:cNvPr id="39" name="Tiesioji jungtis 38"/>
          <p:cNvCxnSpPr/>
          <p:nvPr/>
        </p:nvCxnSpPr>
        <p:spPr>
          <a:xfrm>
            <a:off x="2633473" y="5852577"/>
            <a:ext cx="18036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Tiesioji jungtis 46"/>
          <p:cNvCxnSpPr/>
          <p:nvPr/>
        </p:nvCxnSpPr>
        <p:spPr>
          <a:xfrm>
            <a:off x="4748598" y="5852577"/>
            <a:ext cx="8571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928926" y="5286388"/>
            <a:ext cx="285752" cy="461665"/>
          </a:xfrm>
          <a:prstGeom prst="rect">
            <a:avLst/>
          </a:prstGeom>
          <a:noFill/>
        </p:spPr>
        <p:txBody>
          <a:bodyPr wrap="square" rtlCol="0">
            <a:spAutoFit/>
          </a:bodyPr>
          <a:lstStyle/>
          <a:p>
            <a:r>
              <a:rPr lang="lt-LT" sz="2400" dirty="0" smtClean="0"/>
              <a:t>.</a:t>
            </a:r>
            <a:endParaRPr lang="lt-LT" sz="2400" dirty="0"/>
          </a:p>
        </p:txBody>
      </p:sp>
      <p:sp>
        <p:nvSpPr>
          <p:cNvPr id="77" name="TextBox 76"/>
          <p:cNvSpPr txBox="1"/>
          <p:nvPr/>
        </p:nvSpPr>
        <p:spPr>
          <a:xfrm>
            <a:off x="3571868" y="5286388"/>
            <a:ext cx="285752" cy="461665"/>
          </a:xfrm>
          <a:prstGeom prst="rect">
            <a:avLst/>
          </a:prstGeom>
          <a:noFill/>
        </p:spPr>
        <p:txBody>
          <a:bodyPr wrap="square" rtlCol="0">
            <a:spAutoFit/>
          </a:bodyPr>
          <a:lstStyle/>
          <a:p>
            <a:r>
              <a:rPr lang="lt-LT" sz="2400" dirty="0" smtClean="0"/>
              <a:t>.</a:t>
            </a:r>
            <a:endParaRPr lang="lt-LT" sz="2400" dirty="0"/>
          </a:p>
        </p:txBody>
      </p:sp>
    </p:spTree>
    <p:extLst>
      <p:ext uri="{BB962C8B-B14F-4D97-AF65-F5344CB8AC3E}">
        <p14:creationId xmlns:p14="http://schemas.microsoft.com/office/powerpoint/2010/main" xmlns="" val="10737552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1920" y="116632"/>
            <a:ext cx="2016224" cy="461665"/>
          </a:xfrm>
          <a:prstGeom prst="rect">
            <a:avLst/>
          </a:prstGeom>
          <a:noFill/>
        </p:spPr>
        <p:txBody>
          <a:bodyPr wrap="square" rtlCol="0">
            <a:spAutoFit/>
          </a:bodyPr>
          <a:lstStyle/>
          <a:p>
            <a:r>
              <a:rPr lang="lt-LT" sz="2400" dirty="0" smtClean="0"/>
              <a:t>Nr. 9</a:t>
            </a:r>
            <a:endParaRPr lang="lt-LT" sz="2400" dirty="0"/>
          </a:p>
        </p:txBody>
      </p:sp>
      <p:sp>
        <p:nvSpPr>
          <p:cNvPr id="6" name="TextBox 5"/>
          <p:cNvSpPr txBox="1"/>
          <p:nvPr/>
        </p:nvSpPr>
        <p:spPr>
          <a:xfrm>
            <a:off x="179512" y="764704"/>
            <a:ext cx="8964488" cy="830997"/>
          </a:xfrm>
          <a:prstGeom prst="rect">
            <a:avLst/>
          </a:prstGeom>
          <a:noFill/>
        </p:spPr>
        <p:txBody>
          <a:bodyPr wrap="square" rtlCol="0">
            <a:spAutoFit/>
          </a:bodyPr>
          <a:lstStyle/>
          <a:p>
            <a:r>
              <a:rPr lang="lt-LT" sz="2400" dirty="0" smtClean="0"/>
              <a:t>Be akinių žmogus skaito knygą, laikydamas ją 16cm atstumu. Kokia jo akinių laužiamoji geba?</a:t>
            </a:r>
            <a:endParaRPr lang="lt-LT" sz="2400" dirty="0"/>
          </a:p>
        </p:txBody>
      </p:sp>
      <p:cxnSp>
        <p:nvCxnSpPr>
          <p:cNvPr id="3" name="Tiesioji jungtis 2"/>
          <p:cNvCxnSpPr/>
          <p:nvPr/>
        </p:nvCxnSpPr>
        <p:spPr>
          <a:xfrm>
            <a:off x="683568" y="1772816"/>
            <a:ext cx="0" cy="1584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Tiesioji jungtis 7"/>
          <p:cNvCxnSpPr/>
          <p:nvPr/>
        </p:nvCxnSpPr>
        <p:spPr>
          <a:xfrm>
            <a:off x="179512" y="2780928"/>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1580" y="1772816"/>
            <a:ext cx="2700300" cy="830997"/>
          </a:xfrm>
          <a:prstGeom prst="rect">
            <a:avLst/>
          </a:prstGeom>
          <a:noFill/>
        </p:spPr>
        <p:txBody>
          <a:bodyPr wrap="square" rtlCol="0">
            <a:spAutoFit/>
          </a:bodyPr>
          <a:lstStyle/>
          <a:p>
            <a:r>
              <a:rPr lang="lt-LT" sz="2400" dirty="0" smtClean="0"/>
              <a:t>d= 16cm= 0,16m</a:t>
            </a:r>
          </a:p>
          <a:p>
            <a:r>
              <a:rPr lang="lt-LT" sz="2400" dirty="0" smtClean="0"/>
              <a:t>d</a:t>
            </a:r>
            <a:r>
              <a:rPr lang="lt-LT" sz="1600" dirty="0" smtClean="0"/>
              <a:t>0</a:t>
            </a:r>
            <a:r>
              <a:rPr lang="lt-LT" sz="2400" dirty="0" smtClean="0"/>
              <a:t>= 25cm= 0,25m</a:t>
            </a:r>
            <a:endParaRPr lang="lt-LT" sz="2400" dirty="0"/>
          </a:p>
        </p:txBody>
      </p:sp>
      <p:sp>
        <p:nvSpPr>
          <p:cNvPr id="10" name="TextBox 9"/>
          <p:cNvSpPr txBox="1"/>
          <p:nvPr/>
        </p:nvSpPr>
        <p:spPr>
          <a:xfrm>
            <a:off x="791580" y="2780928"/>
            <a:ext cx="1188132" cy="461665"/>
          </a:xfrm>
          <a:prstGeom prst="rect">
            <a:avLst/>
          </a:prstGeom>
          <a:noFill/>
        </p:spPr>
        <p:txBody>
          <a:bodyPr wrap="square" rtlCol="0">
            <a:spAutoFit/>
          </a:bodyPr>
          <a:lstStyle/>
          <a:p>
            <a:r>
              <a:rPr lang="lt-LT" sz="2400" dirty="0" smtClean="0"/>
              <a:t>D= ?</a:t>
            </a:r>
            <a:endParaRPr lang="lt-LT" sz="2400" dirty="0"/>
          </a:p>
        </p:txBody>
      </p:sp>
      <p:sp>
        <p:nvSpPr>
          <p:cNvPr id="11" name="TextBox 10"/>
          <p:cNvSpPr txBox="1"/>
          <p:nvPr/>
        </p:nvSpPr>
        <p:spPr>
          <a:xfrm>
            <a:off x="3491880" y="1772816"/>
            <a:ext cx="4824536" cy="461665"/>
          </a:xfrm>
          <a:prstGeom prst="rect">
            <a:avLst/>
          </a:prstGeom>
          <a:noFill/>
        </p:spPr>
        <p:txBody>
          <a:bodyPr wrap="square" rtlCol="0">
            <a:spAutoFit/>
          </a:bodyPr>
          <a:lstStyle/>
          <a:p>
            <a:r>
              <a:rPr lang="lt-LT" sz="2400" dirty="0" smtClean="0"/>
              <a:t>D</a:t>
            </a:r>
            <a:r>
              <a:rPr lang="lt-LT" sz="1600" dirty="0" smtClean="0"/>
              <a:t>1</a:t>
            </a:r>
            <a:r>
              <a:rPr lang="lt-LT" sz="2400" dirty="0"/>
              <a:t> </a:t>
            </a:r>
            <a:r>
              <a:rPr lang="lt-LT" sz="2400" dirty="0" smtClean="0"/>
              <a:t>– akies lęšiuko laužiamoji geba.</a:t>
            </a:r>
            <a:endParaRPr lang="lt-LT" sz="2400" dirty="0"/>
          </a:p>
        </p:txBody>
      </p:sp>
      <p:sp>
        <p:nvSpPr>
          <p:cNvPr id="12" name="TextBox 11"/>
          <p:cNvSpPr txBox="1"/>
          <p:nvPr/>
        </p:nvSpPr>
        <p:spPr>
          <a:xfrm>
            <a:off x="3491880" y="2550095"/>
            <a:ext cx="1584176" cy="461665"/>
          </a:xfrm>
          <a:prstGeom prst="rect">
            <a:avLst/>
          </a:prstGeom>
          <a:noFill/>
        </p:spPr>
        <p:txBody>
          <a:bodyPr wrap="square" rtlCol="0">
            <a:spAutoFit/>
          </a:bodyPr>
          <a:lstStyle/>
          <a:p>
            <a:r>
              <a:rPr lang="lt-LT" sz="2400" dirty="0" smtClean="0"/>
              <a:t>D+D</a:t>
            </a:r>
            <a:r>
              <a:rPr lang="lt-LT" sz="1600" dirty="0" smtClean="0"/>
              <a:t>1</a:t>
            </a:r>
            <a:r>
              <a:rPr lang="lt-LT" sz="2400" dirty="0" smtClean="0"/>
              <a:t>=</a:t>
            </a:r>
            <a:endParaRPr lang="lt-LT" sz="2400" dirty="0"/>
          </a:p>
        </p:txBody>
      </p:sp>
      <p:sp>
        <p:nvSpPr>
          <p:cNvPr id="13" name="TextBox 12"/>
          <p:cNvSpPr txBox="1"/>
          <p:nvPr/>
        </p:nvSpPr>
        <p:spPr>
          <a:xfrm>
            <a:off x="4453129" y="2372980"/>
            <a:ext cx="622927" cy="461665"/>
          </a:xfrm>
          <a:prstGeom prst="rect">
            <a:avLst/>
          </a:prstGeom>
          <a:noFill/>
        </p:spPr>
        <p:txBody>
          <a:bodyPr vert="horz" wrap="square" rtlCol="0">
            <a:spAutoFit/>
          </a:bodyPr>
          <a:lstStyle/>
          <a:p>
            <a:r>
              <a:rPr lang="lt-LT" sz="2400" dirty="0"/>
              <a:t>1</a:t>
            </a:r>
          </a:p>
        </p:txBody>
      </p:sp>
      <p:sp>
        <p:nvSpPr>
          <p:cNvPr id="14" name="TextBox 13"/>
          <p:cNvSpPr txBox="1"/>
          <p:nvPr/>
        </p:nvSpPr>
        <p:spPr>
          <a:xfrm>
            <a:off x="4440991" y="2780926"/>
            <a:ext cx="1080120" cy="461665"/>
          </a:xfrm>
          <a:prstGeom prst="rect">
            <a:avLst/>
          </a:prstGeom>
          <a:noFill/>
        </p:spPr>
        <p:txBody>
          <a:bodyPr wrap="square" rtlCol="0">
            <a:spAutoFit/>
          </a:bodyPr>
          <a:lstStyle/>
          <a:p>
            <a:r>
              <a:rPr lang="lt-LT" sz="2400" dirty="0" smtClean="0"/>
              <a:t>d</a:t>
            </a:r>
            <a:r>
              <a:rPr lang="lt-LT" sz="1600" dirty="0" smtClean="0"/>
              <a:t>0</a:t>
            </a:r>
            <a:endParaRPr lang="lt-LT" sz="2400" dirty="0"/>
          </a:p>
        </p:txBody>
      </p:sp>
      <p:sp>
        <p:nvSpPr>
          <p:cNvPr id="15" name="TextBox 14"/>
          <p:cNvSpPr txBox="1"/>
          <p:nvPr/>
        </p:nvSpPr>
        <p:spPr>
          <a:xfrm>
            <a:off x="4916411" y="2269530"/>
            <a:ext cx="622927" cy="1368152"/>
          </a:xfrm>
          <a:prstGeom prst="rect">
            <a:avLst/>
          </a:prstGeom>
          <a:noFill/>
        </p:spPr>
        <p:txBody>
          <a:bodyPr vert="wordArtVert" wrap="square" rtlCol="0">
            <a:spAutoFit/>
          </a:bodyPr>
          <a:lstStyle/>
          <a:p>
            <a:r>
              <a:rPr lang="lt-LT" sz="2400" dirty="0" smtClean="0"/>
              <a:t>1f</a:t>
            </a:r>
            <a:endParaRPr lang="lt-LT" sz="2400" dirty="0"/>
          </a:p>
        </p:txBody>
      </p:sp>
      <p:sp>
        <p:nvSpPr>
          <p:cNvPr id="16" name="TextBox 15"/>
          <p:cNvSpPr txBox="1"/>
          <p:nvPr/>
        </p:nvSpPr>
        <p:spPr>
          <a:xfrm>
            <a:off x="4764592" y="2591672"/>
            <a:ext cx="961249" cy="461665"/>
          </a:xfrm>
          <a:prstGeom prst="rect">
            <a:avLst/>
          </a:prstGeom>
          <a:noFill/>
        </p:spPr>
        <p:txBody>
          <a:bodyPr wrap="square" rtlCol="0">
            <a:spAutoFit/>
          </a:bodyPr>
          <a:lstStyle/>
          <a:p>
            <a:r>
              <a:rPr lang="lt-LT" sz="2400" dirty="0" smtClean="0"/>
              <a:t>+</a:t>
            </a:r>
            <a:endParaRPr lang="lt-LT" sz="2400" dirty="0"/>
          </a:p>
        </p:txBody>
      </p:sp>
      <p:cxnSp>
        <p:nvCxnSpPr>
          <p:cNvPr id="18" name="Tiesioji jungtis 17"/>
          <p:cNvCxnSpPr/>
          <p:nvPr/>
        </p:nvCxnSpPr>
        <p:spPr>
          <a:xfrm>
            <a:off x="4410150" y="2822505"/>
            <a:ext cx="4069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Tiesioji jungtis 19"/>
          <p:cNvCxnSpPr/>
          <p:nvPr/>
        </p:nvCxnSpPr>
        <p:spPr>
          <a:xfrm>
            <a:off x="5041348" y="278092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72098" y="2564904"/>
            <a:ext cx="169162" cy="461665"/>
          </a:xfrm>
          <a:prstGeom prst="rect">
            <a:avLst/>
          </a:prstGeom>
          <a:noFill/>
        </p:spPr>
        <p:txBody>
          <a:bodyPr wrap="square" rtlCol="0">
            <a:spAutoFit/>
          </a:bodyPr>
          <a:lstStyle/>
          <a:p>
            <a:r>
              <a:rPr lang="lt-LT" sz="2400" dirty="0" smtClean="0"/>
              <a:t>;</a:t>
            </a:r>
            <a:endParaRPr lang="lt-LT" sz="2400" dirty="0"/>
          </a:p>
        </p:txBody>
      </p:sp>
      <p:sp>
        <p:nvSpPr>
          <p:cNvPr id="22" name="TextBox 21"/>
          <p:cNvSpPr txBox="1"/>
          <p:nvPr/>
        </p:nvSpPr>
        <p:spPr>
          <a:xfrm>
            <a:off x="3499290" y="3406849"/>
            <a:ext cx="1481761" cy="461665"/>
          </a:xfrm>
          <a:prstGeom prst="rect">
            <a:avLst/>
          </a:prstGeom>
          <a:noFill/>
        </p:spPr>
        <p:txBody>
          <a:bodyPr wrap="square" rtlCol="0">
            <a:spAutoFit/>
          </a:bodyPr>
          <a:lstStyle/>
          <a:p>
            <a:r>
              <a:rPr lang="lt-LT" sz="2400" dirty="0" smtClean="0"/>
              <a:t>D</a:t>
            </a:r>
            <a:r>
              <a:rPr lang="lt-LT" sz="1600" dirty="0" smtClean="0"/>
              <a:t>1</a:t>
            </a:r>
            <a:r>
              <a:rPr lang="lt-LT" sz="2400" dirty="0" smtClean="0"/>
              <a:t>=</a:t>
            </a:r>
            <a:endParaRPr lang="lt-LT" sz="2400" dirty="0"/>
          </a:p>
        </p:txBody>
      </p:sp>
      <p:sp>
        <p:nvSpPr>
          <p:cNvPr id="23" name="TextBox 22"/>
          <p:cNvSpPr txBox="1"/>
          <p:nvPr/>
        </p:nvSpPr>
        <p:spPr>
          <a:xfrm>
            <a:off x="3860276" y="3121917"/>
            <a:ext cx="622927" cy="1176312"/>
          </a:xfrm>
          <a:prstGeom prst="rect">
            <a:avLst/>
          </a:prstGeom>
          <a:noFill/>
        </p:spPr>
        <p:txBody>
          <a:bodyPr vert="wordArtVert" wrap="square" rtlCol="0">
            <a:spAutoFit/>
          </a:bodyPr>
          <a:lstStyle/>
          <a:p>
            <a:r>
              <a:rPr lang="lt-LT" sz="2400" dirty="0" smtClean="0"/>
              <a:t>1d</a:t>
            </a:r>
            <a:endParaRPr lang="lt-LT" sz="2400" dirty="0"/>
          </a:p>
        </p:txBody>
      </p:sp>
      <p:sp>
        <p:nvSpPr>
          <p:cNvPr id="24" name="TextBox 23"/>
          <p:cNvSpPr txBox="1"/>
          <p:nvPr/>
        </p:nvSpPr>
        <p:spPr>
          <a:xfrm>
            <a:off x="4332792" y="3140941"/>
            <a:ext cx="622927" cy="1176311"/>
          </a:xfrm>
          <a:prstGeom prst="rect">
            <a:avLst/>
          </a:prstGeom>
          <a:noFill/>
        </p:spPr>
        <p:txBody>
          <a:bodyPr vert="wordArtVert" wrap="square" rtlCol="0">
            <a:spAutoFit/>
          </a:bodyPr>
          <a:lstStyle/>
          <a:p>
            <a:r>
              <a:rPr lang="lt-LT" sz="2400" dirty="0" smtClean="0"/>
              <a:t>1f</a:t>
            </a:r>
            <a:endParaRPr lang="lt-LT" sz="2400" dirty="0"/>
          </a:p>
        </p:txBody>
      </p:sp>
      <p:sp>
        <p:nvSpPr>
          <p:cNvPr id="25" name="TextBox 24"/>
          <p:cNvSpPr txBox="1"/>
          <p:nvPr/>
        </p:nvSpPr>
        <p:spPr>
          <a:xfrm>
            <a:off x="4248025" y="3413489"/>
            <a:ext cx="288032" cy="461665"/>
          </a:xfrm>
          <a:prstGeom prst="rect">
            <a:avLst/>
          </a:prstGeom>
          <a:noFill/>
        </p:spPr>
        <p:txBody>
          <a:bodyPr wrap="square" rtlCol="0">
            <a:spAutoFit/>
          </a:bodyPr>
          <a:lstStyle/>
          <a:p>
            <a:r>
              <a:rPr lang="lt-LT" sz="2400" dirty="0" smtClean="0"/>
              <a:t>+</a:t>
            </a:r>
            <a:endParaRPr lang="lt-LT" sz="2400" dirty="0"/>
          </a:p>
        </p:txBody>
      </p:sp>
      <p:cxnSp>
        <p:nvCxnSpPr>
          <p:cNvPr id="26" name="Tiesioji jungtis 25"/>
          <p:cNvCxnSpPr/>
          <p:nvPr/>
        </p:nvCxnSpPr>
        <p:spPr>
          <a:xfrm flipH="1">
            <a:off x="4563435" y="3671678"/>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Tiesioji jungtis 26"/>
          <p:cNvCxnSpPr/>
          <p:nvPr/>
        </p:nvCxnSpPr>
        <p:spPr>
          <a:xfrm flipH="1">
            <a:off x="4063539" y="3644319"/>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64592" y="3440846"/>
            <a:ext cx="466756" cy="461665"/>
          </a:xfrm>
          <a:prstGeom prst="rect">
            <a:avLst/>
          </a:prstGeom>
          <a:noFill/>
        </p:spPr>
        <p:txBody>
          <a:bodyPr wrap="square" rtlCol="0">
            <a:spAutoFit/>
          </a:bodyPr>
          <a:lstStyle/>
          <a:p>
            <a:r>
              <a:rPr lang="lt-LT" sz="2400" dirty="0" smtClean="0"/>
              <a:t>;</a:t>
            </a:r>
            <a:endParaRPr lang="lt-LT" sz="2400" dirty="0"/>
          </a:p>
        </p:txBody>
      </p:sp>
      <p:sp>
        <p:nvSpPr>
          <p:cNvPr id="29" name="TextBox 28"/>
          <p:cNvSpPr txBox="1"/>
          <p:nvPr/>
        </p:nvSpPr>
        <p:spPr>
          <a:xfrm>
            <a:off x="345719" y="4317252"/>
            <a:ext cx="3267986" cy="461665"/>
          </a:xfrm>
          <a:prstGeom prst="rect">
            <a:avLst/>
          </a:prstGeom>
          <a:noFill/>
        </p:spPr>
        <p:txBody>
          <a:bodyPr wrap="square" rtlCol="0">
            <a:spAutoFit/>
          </a:bodyPr>
          <a:lstStyle/>
          <a:p>
            <a:r>
              <a:rPr lang="lt-LT" sz="2400" dirty="0" smtClean="0"/>
              <a:t>Iš šių lygybių, kad D=</a:t>
            </a:r>
            <a:endParaRPr lang="lt-LT" sz="2400" dirty="0"/>
          </a:p>
        </p:txBody>
      </p:sp>
      <p:sp>
        <p:nvSpPr>
          <p:cNvPr id="30" name="TextBox 29"/>
          <p:cNvSpPr txBox="1"/>
          <p:nvPr/>
        </p:nvSpPr>
        <p:spPr>
          <a:xfrm>
            <a:off x="3104203" y="4140138"/>
            <a:ext cx="622927" cy="461665"/>
          </a:xfrm>
          <a:prstGeom prst="rect">
            <a:avLst/>
          </a:prstGeom>
          <a:noFill/>
        </p:spPr>
        <p:txBody>
          <a:bodyPr vert="horz" wrap="square" rtlCol="0">
            <a:spAutoFit/>
          </a:bodyPr>
          <a:lstStyle/>
          <a:p>
            <a:r>
              <a:rPr lang="lt-LT" sz="2400" dirty="0"/>
              <a:t>1</a:t>
            </a:r>
          </a:p>
        </p:txBody>
      </p:sp>
      <p:sp>
        <p:nvSpPr>
          <p:cNvPr id="31" name="TextBox 30"/>
          <p:cNvSpPr txBox="1"/>
          <p:nvPr/>
        </p:nvSpPr>
        <p:spPr>
          <a:xfrm>
            <a:off x="3092065" y="4548084"/>
            <a:ext cx="1080120" cy="461665"/>
          </a:xfrm>
          <a:prstGeom prst="rect">
            <a:avLst/>
          </a:prstGeom>
          <a:noFill/>
        </p:spPr>
        <p:txBody>
          <a:bodyPr wrap="square" rtlCol="0">
            <a:spAutoFit/>
          </a:bodyPr>
          <a:lstStyle/>
          <a:p>
            <a:r>
              <a:rPr lang="lt-LT" sz="2400" dirty="0" smtClean="0"/>
              <a:t>d</a:t>
            </a:r>
            <a:r>
              <a:rPr lang="lt-LT" sz="1600" dirty="0" smtClean="0"/>
              <a:t>0</a:t>
            </a:r>
            <a:endParaRPr lang="lt-LT" sz="2400" dirty="0"/>
          </a:p>
        </p:txBody>
      </p:sp>
      <p:cxnSp>
        <p:nvCxnSpPr>
          <p:cNvPr id="32" name="Tiesioji jungtis 31"/>
          <p:cNvCxnSpPr/>
          <p:nvPr/>
        </p:nvCxnSpPr>
        <p:spPr>
          <a:xfrm>
            <a:off x="3061224" y="4589663"/>
            <a:ext cx="4069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28583" y="4320167"/>
            <a:ext cx="397093" cy="461665"/>
          </a:xfrm>
          <a:prstGeom prst="rect">
            <a:avLst/>
          </a:prstGeom>
          <a:noFill/>
        </p:spPr>
        <p:txBody>
          <a:bodyPr wrap="square" rtlCol="0">
            <a:spAutoFit/>
          </a:bodyPr>
          <a:lstStyle/>
          <a:p>
            <a:r>
              <a:rPr lang="lt-LT" sz="2400" dirty="0" smtClean="0"/>
              <a:t>-</a:t>
            </a:r>
            <a:endParaRPr lang="lt-LT" sz="2400" dirty="0"/>
          </a:p>
        </p:txBody>
      </p:sp>
      <p:sp>
        <p:nvSpPr>
          <p:cNvPr id="34" name="TextBox 33"/>
          <p:cNvSpPr txBox="1"/>
          <p:nvPr/>
        </p:nvSpPr>
        <p:spPr>
          <a:xfrm>
            <a:off x="3629147" y="4090081"/>
            <a:ext cx="622927" cy="1176312"/>
          </a:xfrm>
          <a:prstGeom prst="rect">
            <a:avLst/>
          </a:prstGeom>
          <a:noFill/>
        </p:spPr>
        <p:txBody>
          <a:bodyPr vert="wordArtVert" wrap="square" rtlCol="0">
            <a:spAutoFit/>
          </a:bodyPr>
          <a:lstStyle/>
          <a:p>
            <a:r>
              <a:rPr lang="lt-LT" sz="2400" dirty="0" smtClean="0"/>
              <a:t>1d</a:t>
            </a:r>
            <a:endParaRPr lang="lt-LT" sz="2400" dirty="0"/>
          </a:p>
        </p:txBody>
      </p:sp>
      <p:cxnSp>
        <p:nvCxnSpPr>
          <p:cNvPr id="35" name="Tiesioji jungtis 34"/>
          <p:cNvCxnSpPr/>
          <p:nvPr/>
        </p:nvCxnSpPr>
        <p:spPr>
          <a:xfrm flipH="1">
            <a:off x="3847140" y="4580578"/>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047077" y="4390496"/>
            <a:ext cx="455481" cy="461665"/>
          </a:xfrm>
          <a:prstGeom prst="rect">
            <a:avLst/>
          </a:prstGeom>
          <a:noFill/>
        </p:spPr>
        <p:txBody>
          <a:bodyPr wrap="square" rtlCol="0">
            <a:spAutoFit/>
          </a:bodyPr>
          <a:lstStyle/>
          <a:p>
            <a:r>
              <a:rPr lang="lt-LT" sz="2400" dirty="0" smtClean="0"/>
              <a:t>;</a:t>
            </a:r>
            <a:endParaRPr lang="lt-LT" sz="2400" dirty="0"/>
          </a:p>
        </p:txBody>
      </p:sp>
      <p:sp>
        <p:nvSpPr>
          <p:cNvPr id="38" name="TextBox 37"/>
          <p:cNvSpPr txBox="1"/>
          <p:nvPr/>
        </p:nvSpPr>
        <p:spPr>
          <a:xfrm>
            <a:off x="6660232" y="6053510"/>
            <a:ext cx="2232248" cy="830997"/>
          </a:xfrm>
          <a:prstGeom prst="rect">
            <a:avLst/>
          </a:prstGeom>
          <a:noFill/>
        </p:spPr>
        <p:txBody>
          <a:bodyPr wrap="square" rtlCol="0">
            <a:spAutoFit/>
          </a:bodyPr>
          <a:lstStyle/>
          <a:p>
            <a:r>
              <a:rPr lang="lt-LT" sz="2400" dirty="0" err="1" smtClean="0"/>
              <a:t>Ats</a:t>
            </a:r>
            <a:r>
              <a:rPr lang="lt-LT" sz="2400" dirty="0" smtClean="0"/>
              <a:t>. D= -2,25m</a:t>
            </a:r>
            <a:endParaRPr lang="lt-LT" sz="2400" dirty="0"/>
          </a:p>
          <a:p>
            <a:endParaRPr lang="lt-LT" sz="2400" dirty="0"/>
          </a:p>
        </p:txBody>
      </p:sp>
      <p:sp>
        <p:nvSpPr>
          <p:cNvPr id="2" name="TextBox 1"/>
          <p:cNvSpPr txBox="1"/>
          <p:nvPr/>
        </p:nvSpPr>
        <p:spPr>
          <a:xfrm>
            <a:off x="2627784" y="5373216"/>
            <a:ext cx="1543954" cy="461665"/>
          </a:xfrm>
          <a:prstGeom prst="rect">
            <a:avLst/>
          </a:prstGeom>
          <a:noFill/>
        </p:spPr>
        <p:txBody>
          <a:bodyPr wrap="square" rtlCol="0">
            <a:spAutoFit/>
          </a:bodyPr>
          <a:lstStyle/>
          <a:p>
            <a:r>
              <a:rPr lang="lt-LT" sz="2400" dirty="0" smtClean="0"/>
              <a:t>D=</a:t>
            </a:r>
            <a:endParaRPr lang="lt-LT" sz="2400" dirty="0"/>
          </a:p>
        </p:txBody>
      </p:sp>
      <p:sp>
        <p:nvSpPr>
          <p:cNvPr id="4" name="TextBox 3"/>
          <p:cNvSpPr txBox="1"/>
          <p:nvPr/>
        </p:nvSpPr>
        <p:spPr>
          <a:xfrm>
            <a:off x="3145636" y="5141713"/>
            <a:ext cx="540060" cy="461665"/>
          </a:xfrm>
          <a:prstGeom prst="rect">
            <a:avLst/>
          </a:prstGeom>
          <a:noFill/>
        </p:spPr>
        <p:txBody>
          <a:bodyPr wrap="square" rtlCol="0">
            <a:spAutoFit/>
          </a:bodyPr>
          <a:lstStyle/>
          <a:p>
            <a:r>
              <a:rPr lang="lt-LT" sz="2400" dirty="0" smtClean="0"/>
              <a:t>1</a:t>
            </a:r>
            <a:endParaRPr lang="lt-LT" sz="2400" dirty="0"/>
          </a:p>
        </p:txBody>
      </p:sp>
      <p:cxnSp>
        <p:nvCxnSpPr>
          <p:cNvPr id="17" name="Tiesioji jungtis 16"/>
          <p:cNvCxnSpPr/>
          <p:nvPr/>
        </p:nvCxnSpPr>
        <p:spPr>
          <a:xfrm>
            <a:off x="3145636" y="5603378"/>
            <a:ext cx="3224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69417" y="5641653"/>
            <a:ext cx="1064085" cy="461665"/>
          </a:xfrm>
          <a:prstGeom prst="rect">
            <a:avLst/>
          </a:prstGeom>
          <a:noFill/>
        </p:spPr>
        <p:txBody>
          <a:bodyPr wrap="square" rtlCol="0">
            <a:spAutoFit/>
          </a:bodyPr>
          <a:lstStyle/>
          <a:p>
            <a:r>
              <a:rPr lang="lt-LT" sz="2400" dirty="0" smtClean="0"/>
              <a:t>0,25</a:t>
            </a:r>
            <a:endParaRPr lang="lt-LT" sz="2400" dirty="0"/>
          </a:p>
        </p:txBody>
      </p:sp>
      <p:sp>
        <p:nvSpPr>
          <p:cNvPr id="39" name="TextBox 38"/>
          <p:cNvSpPr txBox="1"/>
          <p:nvPr/>
        </p:nvSpPr>
        <p:spPr>
          <a:xfrm>
            <a:off x="3533862" y="5372545"/>
            <a:ext cx="484261" cy="461665"/>
          </a:xfrm>
          <a:prstGeom prst="rect">
            <a:avLst/>
          </a:prstGeom>
          <a:noFill/>
        </p:spPr>
        <p:txBody>
          <a:bodyPr wrap="square" rtlCol="0">
            <a:spAutoFit/>
          </a:bodyPr>
          <a:lstStyle/>
          <a:p>
            <a:r>
              <a:rPr lang="lt-LT" sz="2400" dirty="0" smtClean="0"/>
              <a:t>-</a:t>
            </a:r>
            <a:endParaRPr lang="lt-LT" sz="2400" dirty="0"/>
          </a:p>
        </p:txBody>
      </p:sp>
      <p:sp>
        <p:nvSpPr>
          <p:cNvPr id="40" name="TextBox 39"/>
          <p:cNvSpPr txBox="1"/>
          <p:nvPr/>
        </p:nvSpPr>
        <p:spPr>
          <a:xfrm>
            <a:off x="3830032" y="5142383"/>
            <a:ext cx="502760" cy="461665"/>
          </a:xfrm>
          <a:prstGeom prst="rect">
            <a:avLst/>
          </a:prstGeom>
          <a:noFill/>
        </p:spPr>
        <p:txBody>
          <a:bodyPr wrap="square" rtlCol="0">
            <a:spAutoFit/>
          </a:bodyPr>
          <a:lstStyle/>
          <a:p>
            <a:r>
              <a:rPr lang="lt-LT" sz="2400" dirty="0" smtClean="0"/>
              <a:t>1</a:t>
            </a:r>
            <a:endParaRPr lang="lt-LT" sz="2400" dirty="0"/>
          </a:p>
        </p:txBody>
      </p:sp>
      <p:sp>
        <p:nvSpPr>
          <p:cNvPr id="41" name="TextBox 40"/>
          <p:cNvSpPr txBox="1"/>
          <p:nvPr/>
        </p:nvSpPr>
        <p:spPr>
          <a:xfrm>
            <a:off x="3759968" y="5626928"/>
            <a:ext cx="815521" cy="461665"/>
          </a:xfrm>
          <a:prstGeom prst="rect">
            <a:avLst/>
          </a:prstGeom>
          <a:noFill/>
        </p:spPr>
        <p:txBody>
          <a:bodyPr wrap="square" rtlCol="0">
            <a:spAutoFit/>
          </a:bodyPr>
          <a:lstStyle/>
          <a:p>
            <a:r>
              <a:rPr lang="lt-LT" sz="2400" dirty="0" smtClean="0"/>
              <a:t>0,16</a:t>
            </a:r>
            <a:endParaRPr lang="lt-LT" sz="2400" dirty="0"/>
          </a:p>
        </p:txBody>
      </p:sp>
      <p:cxnSp>
        <p:nvCxnSpPr>
          <p:cNvPr id="43" name="Tiesioji jungtis 42"/>
          <p:cNvCxnSpPr/>
          <p:nvPr/>
        </p:nvCxnSpPr>
        <p:spPr>
          <a:xfrm>
            <a:off x="3860276" y="5626928"/>
            <a:ext cx="423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66260" y="5372544"/>
            <a:ext cx="1545900" cy="461665"/>
          </a:xfrm>
          <a:prstGeom prst="rect">
            <a:avLst/>
          </a:prstGeom>
          <a:noFill/>
        </p:spPr>
        <p:txBody>
          <a:bodyPr wrap="square" rtlCol="0">
            <a:spAutoFit/>
          </a:bodyPr>
          <a:lstStyle/>
          <a:p>
            <a:r>
              <a:rPr lang="lt-LT" sz="2400" dirty="0" smtClean="0"/>
              <a:t>=-2,25m</a:t>
            </a:r>
            <a:endParaRPr lang="lt-LT" sz="2400" dirty="0"/>
          </a:p>
        </p:txBody>
      </p:sp>
    </p:spTree>
    <p:extLst>
      <p:ext uri="{BB962C8B-B14F-4D97-AF65-F5344CB8AC3E}">
        <p14:creationId xmlns:p14="http://schemas.microsoft.com/office/powerpoint/2010/main" xmlns="" val="21993199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5896" y="161824"/>
            <a:ext cx="2592288" cy="461665"/>
          </a:xfrm>
          <a:prstGeom prst="rect">
            <a:avLst/>
          </a:prstGeom>
          <a:noFill/>
        </p:spPr>
        <p:txBody>
          <a:bodyPr wrap="square" rtlCol="0">
            <a:spAutoFit/>
          </a:bodyPr>
          <a:lstStyle/>
          <a:p>
            <a:r>
              <a:rPr lang="lt-LT" sz="2400" dirty="0" smtClean="0"/>
              <a:t>Nr. 10</a:t>
            </a:r>
            <a:endParaRPr lang="lt-LT" sz="2400" dirty="0"/>
          </a:p>
        </p:txBody>
      </p:sp>
      <p:sp>
        <p:nvSpPr>
          <p:cNvPr id="6" name="TextBox 5"/>
          <p:cNvSpPr txBox="1"/>
          <p:nvPr/>
        </p:nvSpPr>
        <p:spPr>
          <a:xfrm>
            <a:off x="395536" y="623489"/>
            <a:ext cx="8496944" cy="1569660"/>
          </a:xfrm>
          <a:prstGeom prst="rect">
            <a:avLst/>
          </a:prstGeom>
          <a:noFill/>
        </p:spPr>
        <p:txBody>
          <a:bodyPr wrap="square" rtlCol="0">
            <a:spAutoFit/>
          </a:bodyPr>
          <a:lstStyle/>
          <a:p>
            <a:r>
              <a:rPr lang="lt-LT" sz="2400" dirty="0" smtClean="0"/>
              <a:t>H=15m aukščio pastatas fotonuotraukoje yra h</a:t>
            </a:r>
            <a:r>
              <a:rPr lang="lt-LT" sz="1600" dirty="0" smtClean="0"/>
              <a:t>1</a:t>
            </a:r>
            <a:r>
              <a:rPr lang="lt-LT" sz="2400" dirty="0" smtClean="0"/>
              <a:t>=2cm dydžio. Fotoaparato objektyvo laužiamoji geba D=20m</a:t>
            </a:r>
            <a:r>
              <a:rPr lang="lt-LT" sz="2400" baseline="30000" dirty="0" smtClean="0"/>
              <a:t>-1</a:t>
            </a:r>
            <a:r>
              <a:rPr lang="lt-LT" sz="2400" dirty="0" smtClean="0"/>
              <a:t> . Iš kokio atstumo jis fotografuojamas?</a:t>
            </a:r>
            <a:endParaRPr lang="lt-LT" sz="2400" dirty="0"/>
          </a:p>
          <a:p>
            <a:endParaRPr lang="lt-LT" sz="2400" dirty="0"/>
          </a:p>
        </p:txBody>
      </p:sp>
      <p:cxnSp>
        <p:nvCxnSpPr>
          <p:cNvPr id="3" name="Tiesioji jungtis 2"/>
          <p:cNvCxnSpPr/>
          <p:nvPr/>
        </p:nvCxnSpPr>
        <p:spPr>
          <a:xfrm>
            <a:off x="899592" y="2060848"/>
            <a:ext cx="0" cy="156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Tiesioji jungtis 8"/>
          <p:cNvCxnSpPr/>
          <p:nvPr/>
        </p:nvCxnSpPr>
        <p:spPr>
          <a:xfrm>
            <a:off x="539552" y="3284984"/>
            <a:ext cx="1008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3608" y="2060848"/>
            <a:ext cx="2304256" cy="1569660"/>
          </a:xfrm>
          <a:prstGeom prst="rect">
            <a:avLst/>
          </a:prstGeom>
          <a:noFill/>
        </p:spPr>
        <p:txBody>
          <a:bodyPr wrap="square" rtlCol="0">
            <a:spAutoFit/>
          </a:bodyPr>
          <a:lstStyle/>
          <a:p>
            <a:r>
              <a:rPr lang="lt-LT" sz="2400" dirty="0" smtClean="0"/>
              <a:t>h= 15m</a:t>
            </a:r>
          </a:p>
          <a:p>
            <a:r>
              <a:rPr lang="lt-LT" sz="2400" dirty="0" smtClean="0"/>
              <a:t>h</a:t>
            </a:r>
            <a:r>
              <a:rPr lang="lt-LT" sz="1600" dirty="0" smtClean="0"/>
              <a:t>1</a:t>
            </a:r>
            <a:r>
              <a:rPr lang="lt-LT" sz="2400" dirty="0" smtClean="0"/>
              <a:t>= 2cm= 0,02m</a:t>
            </a:r>
          </a:p>
          <a:p>
            <a:r>
              <a:rPr lang="lt-LT" sz="2400" dirty="0" smtClean="0"/>
              <a:t>D= 20</a:t>
            </a:r>
            <a:r>
              <a:rPr lang="lt-LT" sz="2400" dirty="0"/>
              <a:t>m</a:t>
            </a:r>
            <a:r>
              <a:rPr lang="lt-LT" sz="2400" baseline="30000" dirty="0"/>
              <a:t>-1</a:t>
            </a:r>
            <a:endParaRPr lang="lt-LT" sz="2400" dirty="0"/>
          </a:p>
          <a:p>
            <a:endParaRPr lang="lt-LT" sz="2400" dirty="0"/>
          </a:p>
        </p:txBody>
      </p:sp>
      <p:sp>
        <p:nvSpPr>
          <p:cNvPr id="12" name="TextBox 11"/>
          <p:cNvSpPr txBox="1"/>
          <p:nvPr/>
        </p:nvSpPr>
        <p:spPr>
          <a:xfrm>
            <a:off x="1043608" y="3284984"/>
            <a:ext cx="1584176" cy="461665"/>
          </a:xfrm>
          <a:prstGeom prst="rect">
            <a:avLst/>
          </a:prstGeom>
          <a:noFill/>
        </p:spPr>
        <p:txBody>
          <a:bodyPr wrap="square" rtlCol="0">
            <a:spAutoFit/>
          </a:bodyPr>
          <a:lstStyle/>
          <a:p>
            <a:r>
              <a:rPr lang="lt-LT" sz="2400" dirty="0" smtClean="0"/>
              <a:t>d= ?</a:t>
            </a:r>
            <a:endParaRPr lang="lt-LT" sz="2400" dirty="0"/>
          </a:p>
        </p:txBody>
      </p:sp>
      <p:sp>
        <p:nvSpPr>
          <p:cNvPr id="14" name="TextBox 13"/>
          <p:cNvSpPr txBox="1"/>
          <p:nvPr/>
        </p:nvSpPr>
        <p:spPr>
          <a:xfrm>
            <a:off x="3419872" y="2193149"/>
            <a:ext cx="5976664" cy="1200329"/>
          </a:xfrm>
          <a:prstGeom prst="rect">
            <a:avLst/>
          </a:prstGeom>
          <a:noFill/>
        </p:spPr>
        <p:txBody>
          <a:bodyPr wrap="square" rtlCol="0">
            <a:spAutoFit/>
          </a:bodyPr>
          <a:lstStyle/>
          <a:p>
            <a:r>
              <a:rPr lang="lt-LT" sz="2400" dirty="0" smtClean="0"/>
              <a:t>Fotografuojant paprastai d &gt;&gt; F, todėl atvaizdas gaunamas objektyvo židinio plokštumoje.</a:t>
            </a:r>
            <a:endParaRPr lang="lt-LT" sz="2400" dirty="0"/>
          </a:p>
        </p:txBody>
      </p:sp>
      <p:sp>
        <p:nvSpPr>
          <p:cNvPr id="15" name="TextBox 14"/>
          <p:cNvSpPr txBox="1"/>
          <p:nvPr/>
        </p:nvSpPr>
        <p:spPr>
          <a:xfrm>
            <a:off x="2987824" y="3746649"/>
            <a:ext cx="1656184" cy="461665"/>
          </a:xfrm>
          <a:prstGeom prst="rect">
            <a:avLst/>
          </a:prstGeom>
          <a:noFill/>
        </p:spPr>
        <p:txBody>
          <a:bodyPr wrap="square" rtlCol="0">
            <a:spAutoFit/>
          </a:bodyPr>
          <a:lstStyle/>
          <a:p>
            <a:r>
              <a:rPr lang="lt-LT" sz="2400" dirty="0"/>
              <a:t>f</a:t>
            </a:r>
            <a:r>
              <a:rPr lang="lt-LT" sz="2400" dirty="0" smtClean="0"/>
              <a:t> ~ F =</a:t>
            </a:r>
            <a:endParaRPr lang="lt-LT" sz="2400" dirty="0"/>
          </a:p>
        </p:txBody>
      </p:sp>
      <p:sp>
        <p:nvSpPr>
          <p:cNvPr id="16" name="TextBox 15"/>
          <p:cNvSpPr txBox="1"/>
          <p:nvPr/>
        </p:nvSpPr>
        <p:spPr>
          <a:xfrm>
            <a:off x="3664496" y="3461031"/>
            <a:ext cx="622927" cy="1110191"/>
          </a:xfrm>
          <a:prstGeom prst="rect">
            <a:avLst/>
          </a:prstGeom>
          <a:noFill/>
        </p:spPr>
        <p:txBody>
          <a:bodyPr vert="wordArtVert" wrap="square" rtlCol="0">
            <a:spAutoFit/>
          </a:bodyPr>
          <a:lstStyle/>
          <a:p>
            <a:r>
              <a:rPr lang="lt-LT" sz="2400" dirty="0" smtClean="0"/>
              <a:t>1D</a:t>
            </a:r>
            <a:endParaRPr lang="lt-LT" sz="2400" dirty="0"/>
          </a:p>
        </p:txBody>
      </p:sp>
      <p:cxnSp>
        <p:nvCxnSpPr>
          <p:cNvPr id="17" name="Tiesioji jungtis 16"/>
          <p:cNvCxnSpPr/>
          <p:nvPr/>
        </p:nvCxnSpPr>
        <p:spPr>
          <a:xfrm>
            <a:off x="3850957" y="3991412"/>
            <a:ext cx="2633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14286" y="3785293"/>
            <a:ext cx="644617" cy="461665"/>
          </a:xfrm>
          <a:prstGeom prst="rect">
            <a:avLst/>
          </a:prstGeom>
          <a:noFill/>
        </p:spPr>
        <p:txBody>
          <a:bodyPr wrap="square" rtlCol="0">
            <a:spAutoFit/>
          </a:bodyPr>
          <a:lstStyle/>
          <a:p>
            <a:r>
              <a:rPr lang="lt-LT" sz="2400" dirty="0" smtClean="0"/>
              <a:t>;</a:t>
            </a:r>
            <a:endParaRPr lang="lt-LT" sz="2400" dirty="0"/>
          </a:p>
        </p:txBody>
      </p:sp>
      <p:sp>
        <p:nvSpPr>
          <p:cNvPr id="19" name="TextBox 18"/>
          <p:cNvSpPr txBox="1"/>
          <p:nvPr/>
        </p:nvSpPr>
        <p:spPr>
          <a:xfrm>
            <a:off x="4436594" y="3785292"/>
            <a:ext cx="1411039" cy="461665"/>
          </a:xfrm>
          <a:prstGeom prst="rect">
            <a:avLst/>
          </a:prstGeom>
          <a:noFill/>
        </p:spPr>
        <p:txBody>
          <a:bodyPr wrap="square" rtlCol="0">
            <a:spAutoFit/>
          </a:bodyPr>
          <a:lstStyle/>
          <a:p>
            <a:r>
              <a:rPr lang="ru-RU" sz="2400" dirty="0" smtClean="0"/>
              <a:t>Г</a:t>
            </a:r>
            <a:r>
              <a:rPr lang="lt-LT" sz="2400" dirty="0" smtClean="0"/>
              <a:t>=</a:t>
            </a:r>
            <a:endParaRPr lang="lt-LT" sz="2400" dirty="0"/>
          </a:p>
        </p:txBody>
      </p:sp>
      <p:sp>
        <p:nvSpPr>
          <p:cNvPr id="20" name="TextBox 19"/>
          <p:cNvSpPr txBox="1"/>
          <p:nvPr/>
        </p:nvSpPr>
        <p:spPr>
          <a:xfrm>
            <a:off x="4890085" y="3554461"/>
            <a:ext cx="504056" cy="461665"/>
          </a:xfrm>
          <a:prstGeom prst="rect">
            <a:avLst/>
          </a:prstGeom>
          <a:noFill/>
        </p:spPr>
        <p:txBody>
          <a:bodyPr wrap="square" rtlCol="0">
            <a:spAutoFit/>
          </a:bodyPr>
          <a:lstStyle/>
          <a:p>
            <a:r>
              <a:rPr lang="lt-LT" sz="2400" dirty="0" smtClean="0"/>
              <a:t>h</a:t>
            </a:r>
            <a:r>
              <a:rPr lang="lt-LT" sz="1600" dirty="0" smtClean="0"/>
              <a:t>1</a:t>
            </a:r>
            <a:endParaRPr lang="lt-LT" sz="2400" dirty="0"/>
          </a:p>
        </p:txBody>
      </p:sp>
      <p:sp>
        <p:nvSpPr>
          <p:cNvPr id="21" name="TextBox 20"/>
          <p:cNvSpPr txBox="1"/>
          <p:nvPr/>
        </p:nvSpPr>
        <p:spPr>
          <a:xfrm>
            <a:off x="4915813" y="3977481"/>
            <a:ext cx="782944" cy="461665"/>
          </a:xfrm>
          <a:prstGeom prst="rect">
            <a:avLst/>
          </a:prstGeom>
          <a:noFill/>
        </p:spPr>
        <p:txBody>
          <a:bodyPr wrap="square" rtlCol="0">
            <a:spAutoFit/>
          </a:bodyPr>
          <a:lstStyle/>
          <a:p>
            <a:r>
              <a:rPr lang="lt-LT" sz="2400" dirty="0" smtClean="0"/>
              <a:t>h</a:t>
            </a:r>
            <a:endParaRPr lang="lt-LT" sz="2400" dirty="0"/>
          </a:p>
        </p:txBody>
      </p:sp>
      <p:cxnSp>
        <p:nvCxnSpPr>
          <p:cNvPr id="23" name="Tiesioji jungtis 22"/>
          <p:cNvCxnSpPr/>
          <p:nvPr/>
        </p:nvCxnSpPr>
        <p:spPr>
          <a:xfrm>
            <a:off x="4915813" y="4044845"/>
            <a:ext cx="3752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07285" y="3814012"/>
            <a:ext cx="380551" cy="461665"/>
          </a:xfrm>
          <a:prstGeom prst="rect">
            <a:avLst/>
          </a:prstGeom>
          <a:noFill/>
        </p:spPr>
        <p:txBody>
          <a:bodyPr wrap="square" rtlCol="0">
            <a:spAutoFit/>
          </a:bodyPr>
          <a:lstStyle/>
          <a:p>
            <a:r>
              <a:rPr lang="lt-LT" sz="2400" dirty="0" smtClean="0"/>
              <a:t>;</a:t>
            </a:r>
            <a:endParaRPr lang="lt-LT" sz="2400" dirty="0"/>
          </a:p>
        </p:txBody>
      </p:sp>
      <p:sp>
        <p:nvSpPr>
          <p:cNvPr id="25" name="TextBox 24"/>
          <p:cNvSpPr txBox="1"/>
          <p:nvPr/>
        </p:nvSpPr>
        <p:spPr>
          <a:xfrm>
            <a:off x="5847633" y="3785293"/>
            <a:ext cx="1512168" cy="461665"/>
          </a:xfrm>
          <a:prstGeom prst="rect">
            <a:avLst/>
          </a:prstGeom>
          <a:noFill/>
        </p:spPr>
        <p:txBody>
          <a:bodyPr wrap="square" rtlCol="0">
            <a:spAutoFit/>
          </a:bodyPr>
          <a:lstStyle/>
          <a:p>
            <a:r>
              <a:rPr lang="ru-RU" sz="2400" dirty="0" smtClean="0"/>
              <a:t>Г</a:t>
            </a:r>
            <a:r>
              <a:rPr lang="lt-LT" sz="2400" dirty="0" smtClean="0"/>
              <a:t>=</a:t>
            </a:r>
            <a:endParaRPr lang="lt-LT" sz="2400" dirty="0"/>
          </a:p>
        </p:txBody>
      </p:sp>
      <p:sp>
        <p:nvSpPr>
          <p:cNvPr id="26" name="TextBox 25"/>
          <p:cNvSpPr txBox="1"/>
          <p:nvPr/>
        </p:nvSpPr>
        <p:spPr>
          <a:xfrm>
            <a:off x="6203578" y="3497552"/>
            <a:ext cx="622927" cy="1037144"/>
          </a:xfrm>
          <a:prstGeom prst="rect">
            <a:avLst/>
          </a:prstGeom>
          <a:noFill/>
        </p:spPr>
        <p:txBody>
          <a:bodyPr vert="wordArtVert" wrap="square" rtlCol="0">
            <a:spAutoFit/>
          </a:bodyPr>
          <a:lstStyle/>
          <a:p>
            <a:r>
              <a:rPr lang="lt-LT" sz="2400" dirty="0" err="1" smtClean="0"/>
              <a:t>fd</a:t>
            </a:r>
            <a:endParaRPr lang="lt-LT" sz="2400" dirty="0"/>
          </a:p>
        </p:txBody>
      </p:sp>
      <p:cxnSp>
        <p:nvCxnSpPr>
          <p:cNvPr id="27" name="Tiesioji jungtis 26"/>
          <p:cNvCxnSpPr/>
          <p:nvPr/>
        </p:nvCxnSpPr>
        <p:spPr>
          <a:xfrm>
            <a:off x="6359309" y="4016124"/>
            <a:ext cx="311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03717" y="3814012"/>
            <a:ext cx="620678" cy="461665"/>
          </a:xfrm>
          <a:prstGeom prst="rect">
            <a:avLst/>
          </a:prstGeom>
          <a:noFill/>
        </p:spPr>
        <p:txBody>
          <a:bodyPr wrap="square" rtlCol="0">
            <a:spAutoFit/>
          </a:bodyPr>
          <a:lstStyle/>
          <a:p>
            <a:r>
              <a:rPr lang="lt-LT" sz="2400" dirty="0" smtClean="0"/>
              <a:t>;</a:t>
            </a:r>
            <a:endParaRPr lang="lt-LT" sz="2400" dirty="0"/>
          </a:p>
        </p:txBody>
      </p:sp>
      <p:sp>
        <p:nvSpPr>
          <p:cNvPr id="29" name="TextBox 28"/>
          <p:cNvSpPr txBox="1"/>
          <p:nvPr/>
        </p:nvSpPr>
        <p:spPr>
          <a:xfrm>
            <a:off x="271799" y="4725143"/>
            <a:ext cx="5452097" cy="461665"/>
          </a:xfrm>
          <a:prstGeom prst="rect">
            <a:avLst/>
          </a:prstGeom>
          <a:noFill/>
        </p:spPr>
        <p:txBody>
          <a:bodyPr wrap="square" rtlCol="0">
            <a:spAutoFit/>
          </a:bodyPr>
          <a:lstStyle/>
          <a:p>
            <a:r>
              <a:rPr lang="lt-LT" sz="2400" dirty="0" smtClean="0"/>
              <a:t>Iš šių sąryšių seka, kad d=</a:t>
            </a:r>
            <a:endParaRPr lang="lt-LT" sz="2400" dirty="0"/>
          </a:p>
        </p:txBody>
      </p:sp>
      <p:sp>
        <p:nvSpPr>
          <p:cNvPr id="30" name="TextBox 29"/>
          <p:cNvSpPr txBox="1"/>
          <p:nvPr/>
        </p:nvSpPr>
        <p:spPr>
          <a:xfrm>
            <a:off x="3546155" y="4489071"/>
            <a:ext cx="436466" cy="461665"/>
          </a:xfrm>
          <a:prstGeom prst="rect">
            <a:avLst/>
          </a:prstGeom>
          <a:noFill/>
        </p:spPr>
        <p:txBody>
          <a:bodyPr wrap="square" rtlCol="0">
            <a:spAutoFit/>
          </a:bodyPr>
          <a:lstStyle/>
          <a:p>
            <a:r>
              <a:rPr lang="lt-LT" sz="2400" dirty="0" smtClean="0"/>
              <a:t>h</a:t>
            </a:r>
            <a:endParaRPr lang="lt-LT" sz="2400" dirty="0"/>
          </a:p>
        </p:txBody>
      </p:sp>
      <p:sp>
        <p:nvSpPr>
          <p:cNvPr id="31" name="TextBox 30"/>
          <p:cNvSpPr txBox="1"/>
          <p:nvPr/>
        </p:nvSpPr>
        <p:spPr>
          <a:xfrm>
            <a:off x="3484491" y="4950736"/>
            <a:ext cx="1385885" cy="461665"/>
          </a:xfrm>
          <a:prstGeom prst="rect">
            <a:avLst/>
          </a:prstGeom>
          <a:noFill/>
        </p:spPr>
        <p:txBody>
          <a:bodyPr wrap="square" rtlCol="0">
            <a:spAutoFit/>
          </a:bodyPr>
          <a:lstStyle/>
          <a:p>
            <a:r>
              <a:rPr lang="lt-LT" sz="2400" dirty="0" smtClean="0"/>
              <a:t>Dh</a:t>
            </a:r>
            <a:r>
              <a:rPr lang="lt-LT" sz="1600" dirty="0" smtClean="0"/>
              <a:t>1</a:t>
            </a:r>
            <a:endParaRPr lang="lt-LT" sz="2400" dirty="0"/>
          </a:p>
        </p:txBody>
      </p:sp>
      <p:cxnSp>
        <p:nvCxnSpPr>
          <p:cNvPr id="33" name="Tiesioji jungtis 32"/>
          <p:cNvCxnSpPr/>
          <p:nvPr/>
        </p:nvCxnSpPr>
        <p:spPr>
          <a:xfrm>
            <a:off x="3525193" y="4955975"/>
            <a:ext cx="4783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33417" y="4725143"/>
            <a:ext cx="288032" cy="461665"/>
          </a:xfrm>
          <a:prstGeom prst="rect">
            <a:avLst/>
          </a:prstGeom>
          <a:noFill/>
        </p:spPr>
        <p:txBody>
          <a:bodyPr wrap="square" rtlCol="0">
            <a:spAutoFit/>
          </a:bodyPr>
          <a:lstStyle/>
          <a:p>
            <a:r>
              <a:rPr lang="lt-LT" sz="2400" dirty="0" smtClean="0"/>
              <a:t>;</a:t>
            </a:r>
            <a:endParaRPr lang="lt-LT" sz="2400" dirty="0"/>
          </a:p>
        </p:txBody>
      </p:sp>
      <p:sp>
        <p:nvSpPr>
          <p:cNvPr id="36" name="TextBox 35"/>
          <p:cNvSpPr txBox="1"/>
          <p:nvPr/>
        </p:nvSpPr>
        <p:spPr>
          <a:xfrm>
            <a:off x="6359309" y="5733256"/>
            <a:ext cx="2664296" cy="461665"/>
          </a:xfrm>
          <a:prstGeom prst="rect">
            <a:avLst/>
          </a:prstGeom>
          <a:noFill/>
        </p:spPr>
        <p:txBody>
          <a:bodyPr wrap="square" rtlCol="0">
            <a:spAutoFit/>
          </a:bodyPr>
          <a:lstStyle/>
          <a:p>
            <a:r>
              <a:rPr lang="lt-LT" sz="2400" dirty="0" err="1" smtClean="0"/>
              <a:t>Ats</a:t>
            </a:r>
            <a:r>
              <a:rPr lang="lt-LT" sz="2400" dirty="0" smtClean="0"/>
              <a:t>. d= 37,5m</a:t>
            </a:r>
            <a:endParaRPr lang="lt-LT" sz="2400" dirty="0"/>
          </a:p>
        </p:txBody>
      </p:sp>
      <p:sp>
        <p:nvSpPr>
          <p:cNvPr id="2" name="TextBox 1"/>
          <p:cNvSpPr txBox="1"/>
          <p:nvPr/>
        </p:nvSpPr>
        <p:spPr>
          <a:xfrm>
            <a:off x="3116316" y="5733255"/>
            <a:ext cx="648072" cy="461665"/>
          </a:xfrm>
          <a:prstGeom prst="rect">
            <a:avLst/>
          </a:prstGeom>
          <a:noFill/>
        </p:spPr>
        <p:txBody>
          <a:bodyPr wrap="square" rtlCol="0">
            <a:spAutoFit/>
          </a:bodyPr>
          <a:lstStyle/>
          <a:p>
            <a:r>
              <a:rPr lang="lt-LT" sz="2400" dirty="0" smtClean="0"/>
              <a:t>d=</a:t>
            </a:r>
            <a:endParaRPr lang="lt-LT" sz="2400" dirty="0"/>
          </a:p>
        </p:txBody>
      </p:sp>
      <p:sp>
        <p:nvSpPr>
          <p:cNvPr id="4" name="TextBox 3"/>
          <p:cNvSpPr txBox="1"/>
          <p:nvPr/>
        </p:nvSpPr>
        <p:spPr>
          <a:xfrm>
            <a:off x="3808104" y="5531113"/>
            <a:ext cx="738657" cy="461665"/>
          </a:xfrm>
          <a:prstGeom prst="rect">
            <a:avLst/>
          </a:prstGeom>
          <a:noFill/>
        </p:spPr>
        <p:txBody>
          <a:bodyPr wrap="square" rtlCol="0">
            <a:spAutoFit/>
          </a:bodyPr>
          <a:lstStyle/>
          <a:p>
            <a:r>
              <a:rPr lang="lt-LT" sz="2400" dirty="0" smtClean="0"/>
              <a:t>15</a:t>
            </a:r>
            <a:endParaRPr lang="lt-LT" sz="2400" dirty="0"/>
          </a:p>
        </p:txBody>
      </p:sp>
      <p:cxnSp>
        <p:nvCxnSpPr>
          <p:cNvPr id="8" name="Tiesioji jungtis 7"/>
          <p:cNvCxnSpPr/>
          <p:nvPr/>
        </p:nvCxnSpPr>
        <p:spPr>
          <a:xfrm flipV="1">
            <a:off x="3635896" y="5964087"/>
            <a:ext cx="910865"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44163" y="6004505"/>
            <a:ext cx="1214740" cy="461665"/>
          </a:xfrm>
          <a:prstGeom prst="rect">
            <a:avLst/>
          </a:prstGeom>
          <a:noFill/>
        </p:spPr>
        <p:txBody>
          <a:bodyPr wrap="square" rtlCol="0">
            <a:spAutoFit/>
          </a:bodyPr>
          <a:lstStyle/>
          <a:p>
            <a:r>
              <a:rPr lang="lt-LT" sz="2400" dirty="0" smtClean="0"/>
              <a:t>20  0,02</a:t>
            </a:r>
            <a:endParaRPr lang="lt-LT" sz="2400" dirty="0"/>
          </a:p>
        </p:txBody>
      </p:sp>
      <p:sp>
        <p:nvSpPr>
          <p:cNvPr id="22" name="TextBox 21"/>
          <p:cNvSpPr txBox="1"/>
          <p:nvPr/>
        </p:nvSpPr>
        <p:spPr>
          <a:xfrm>
            <a:off x="4546761" y="5733255"/>
            <a:ext cx="1300872" cy="461665"/>
          </a:xfrm>
          <a:prstGeom prst="rect">
            <a:avLst/>
          </a:prstGeom>
          <a:noFill/>
        </p:spPr>
        <p:txBody>
          <a:bodyPr wrap="square" rtlCol="0">
            <a:spAutoFit/>
          </a:bodyPr>
          <a:lstStyle/>
          <a:p>
            <a:r>
              <a:rPr lang="lt-LT" sz="2400" dirty="0" smtClean="0"/>
              <a:t>=37,5m</a:t>
            </a:r>
            <a:endParaRPr lang="lt-LT" sz="2400" dirty="0"/>
          </a:p>
        </p:txBody>
      </p:sp>
      <p:sp>
        <p:nvSpPr>
          <p:cNvPr id="35" name="TextBox 34"/>
          <p:cNvSpPr txBox="1"/>
          <p:nvPr/>
        </p:nvSpPr>
        <p:spPr>
          <a:xfrm>
            <a:off x="3857620" y="5857892"/>
            <a:ext cx="285752" cy="461665"/>
          </a:xfrm>
          <a:prstGeom prst="rect">
            <a:avLst/>
          </a:prstGeom>
          <a:noFill/>
        </p:spPr>
        <p:txBody>
          <a:bodyPr wrap="square" rtlCol="0">
            <a:spAutoFit/>
          </a:bodyPr>
          <a:lstStyle/>
          <a:p>
            <a:r>
              <a:rPr lang="lt-LT" sz="2400" dirty="0" smtClean="0"/>
              <a:t>.</a:t>
            </a:r>
            <a:endParaRPr lang="lt-LT" sz="2400" dirty="0"/>
          </a:p>
        </p:txBody>
      </p:sp>
    </p:spTree>
    <p:extLst>
      <p:ext uri="{BB962C8B-B14F-4D97-AF65-F5344CB8AC3E}">
        <p14:creationId xmlns:p14="http://schemas.microsoft.com/office/powerpoint/2010/main" xmlns="" val="2828351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476672"/>
            <a:ext cx="6912768" cy="2308324"/>
          </a:xfrm>
          <a:prstGeom prst="rect">
            <a:avLst/>
          </a:prstGeom>
          <a:noFill/>
        </p:spPr>
        <p:txBody>
          <a:bodyPr wrap="square" rtlCol="0">
            <a:spAutoFit/>
          </a:bodyPr>
          <a:lstStyle/>
          <a:p>
            <a:r>
              <a:rPr lang="lt-LT" dirty="0"/>
              <a:t> </a:t>
            </a:r>
            <a:r>
              <a:rPr lang="lt-LT" sz="2400" dirty="0"/>
              <a:t>3. Lęšius apibūdinančios sąvokos:</a:t>
            </a:r>
          </a:p>
          <a:p>
            <a:r>
              <a:rPr lang="lt-LT" sz="2400" dirty="0"/>
              <a:t>	a. optinis centras</a:t>
            </a:r>
          </a:p>
          <a:p>
            <a:r>
              <a:rPr lang="lt-LT" sz="2400" dirty="0"/>
              <a:t>	b. pagrindinė optinė ašis</a:t>
            </a:r>
          </a:p>
          <a:p>
            <a:r>
              <a:rPr lang="lt-LT" sz="2400" dirty="0"/>
              <a:t>	c. </a:t>
            </a:r>
            <a:r>
              <a:rPr lang="lt-LT" sz="2400" dirty="0" smtClean="0"/>
              <a:t>šalutinė </a:t>
            </a:r>
            <a:r>
              <a:rPr lang="lt-LT" sz="2400" dirty="0"/>
              <a:t>optinė ašis</a:t>
            </a:r>
          </a:p>
          <a:p>
            <a:r>
              <a:rPr lang="lt-LT" sz="2400" dirty="0"/>
              <a:t>	d. pagrindinis židinys</a:t>
            </a:r>
          </a:p>
          <a:p>
            <a:r>
              <a:rPr lang="lt-LT" sz="2400" dirty="0"/>
              <a:t>	e. židinio plokštuma</a:t>
            </a:r>
          </a:p>
        </p:txBody>
      </p:sp>
    </p:spTree>
    <p:extLst>
      <p:ext uri="{BB962C8B-B14F-4D97-AF65-F5344CB8AC3E}">
        <p14:creationId xmlns:p14="http://schemas.microsoft.com/office/powerpoint/2010/main" xmlns="" val="5900967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490066"/>
          </a:xfrm>
        </p:spPr>
        <p:txBody>
          <a:bodyPr>
            <a:noAutofit/>
          </a:bodyPr>
          <a:lstStyle/>
          <a:p>
            <a:r>
              <a:rPr lang="lt-LT" sz="2800" b="1" dirty="0" smtClean="0"/>
              <a:t>Naudota literatūra</a:t>
            </a:r>
            <a:endParaRPr lang="lt-LT" sz="2800" b="1" dirty="0"/>
          </a:p>
        </p:txBody>
      </p:sp>
      <p:sp>
        <p:nvSpPr>
          <p:cNvPr id="5" name="TextBox 4"/>
          <p:cNvSpPr txBox="1"/>
          <p:nvPr/>
        </p:nvSpPr>
        <p:spPr>
          <a:xfrm>
            <a:off x="395536" y="908720"/>
            <a:ext cx="8424936" cy="3416320"/>
          </a:xfrm>
          <a:prstGeom prst="rect">
            <a:avLst/>
          </a:prstGeom>
          <a:noFill/>
        </p:spPr>
        <p:txBody>
          <a:bodyPr wrap="square" rtlCol="0">
            <a:spAutoFit/>
          </a:bodyPr>
          <a:lstStyle/>
          <a:p>
            <a:pPr marL="457200" indent="-457200">
              <a:buAutoNum type="arabicPeriod"/>
            </a:pPr>
            <a:r>
              <a:rPr lang="lt-LT" sz="2400" dirty="0" smtClean="0"/>
              <a:t>VI. </a:t>
            </a:r>
            <a:r>
              <a:rPr lang="lt-LT" sz="2400" dirty="0" err="1" smtClean="0"/>
              <a:t>Valentinavičius</a:t>
            </a:r>
            <a:r>
              <a:rPr lang="lt-LT" sz="2400" dirty="0" smtClean="0"/>
              <a:t>, Fizika 10 </a:t>
            </a:r>
            <a:r>
              <a:rPr lang="lt-LT" sz="2400" dirty="0" err="1" smtClean="0"/>
              <a:t>kl</a:t>
            </a:r>
            <a:r>
              <a:rPr lang="lt-LT" sz="2400" dirty="0" smtClean="0"/>
              <a:t>., šviesa, 2006</a:t>
            </a:r>
          </a:p>
          <a:p>
            <a:pPr marL="457200" indent="-457200">
              <a:buAutoNum type="arabicPeriod"/>
            </a:pPr>
            <a:r>
              <a:rPr lang="lt-LT" sz="2400" dirty="0" err="1" smtClean="0"/>
              <a:t>St</a:t>
            </a:r>
            <a:r>
              <a:rPr lang="lt-LT" sz="2400" dirty="0" smtClean="0"/>
              <a:t>. Jakutis, Fizikos uždavinynas –XII </a:t>
            </a:r>
            <a:r>
              <a:rPr lang="lt-LT" sz="2400" dirty="0" err="1" smtClean="0"/>
              <a:t>kl</a:t>
            </a:r>
            <a:r>
              <a:rPr lang="lt-LT" sz="2400" dirty="0" smtClean="0"/>
              <a:t>. Kaunas, šviesa, 1994</a:t>
            </a:r>
          </a:p>
          <a:p>
            <a:pPr marL="457200" indent="-457200">
              <a:buAutoNum type="arabicPeriod"/>
            </a:pPr>
            <a:r>
              <a:rPr lang="lt-LT" sz="2400" dirty="0" smtClean="0"/>
              <a:t>Jaunųjų fizikų mokykla „Fotonas“</a:t>
            </a:r>
          </a:p>
          <a:p>
            <a:pPr marL="457200" indent="-457200">
              <a:buAutoNum type="arabicPeriod"/>
            </a:pPr>
            <a:r>
              <a:rPr lang="lt-LT" sz="2400" dirty="0" smtClean="0"/>
              <a:t>A. </a:t>
            </a:r>
            <a:r>
              <a:rPr lang="lt-LT" sz="2400" dirty="0" err="1" smtClean="0"/>
              <a:t>Pioryškinas</a:t>
            </a:r>
            <a:r>
              <a:rPr lang="lt-LT" sz="2400" dirty="0" smtClean="0"/>
              <a:t> „Fakultatyvinis fizikos kursas“ mokymo priemonė, Kaunas, šviesa, 1977</a:t>
            </a:r>
          </a:p>
          <a:p>
            <a:pPr marL="457200" indent="-457200">
              <a:buAutoNum type="arabicPeriod"/>
            </a:pPr>
            <a:r>
              <a:rPr lang="lt-LT" sz="2400" dirty="0" smtClean="0">
                <a:hlinkClick r:id="rId2"/>
              </a:rPr>
              <a:t>http://lt.wikipedia.org</a:t>
            </a:r>
            <a:endParaRPr lang="lt-LT" sz="2400" dirty="0" smtClean="0"/>
          </a:p>
          <a:p>
            <a:pPr marL="457200" indent="-457200">
              <a:buAutoNum type="arabicPeriod"/>
            </a:pPr>
            <a:r>
              <a:rPr lang="lt-LT" sz="2400" dirty="0" err="1" smtClean="0">
                <a:hlinkClick r:id="rId3"/>
              </a:rPr>
              <a:t>www.google.lt</a:t>
            </a:r>
            <a:endParaRPr lang="lt-LT" sz="2400" dirty="0" smtClean="0"/>
          </a:p>
          <a:p>
            <a:pPr marL="457200" indent="-457200">
              <a:buAutoNum type="arabicPeriod"/>
            </a:pPr>
            <a:r>
              <a:rPr lang="lt-LT" sz="2400" dirty="0" smtClean="0"/>
              <a:t>V. </a:t>
            </a:r>
            <a:r>
              <a:rPr lang="lt-LT" sz="2400" dirty="0" err="1" smtClean="0"/>
              <a:t>Tarasonis</a:t>
            </a:r>
            <a:r>
              <a:rPr lang="lt-LT" sz="2400" dirty="0" smtClean="0"/>
              <a:t>, Fizika, Vilniaus ir mokslo enciklopedijų leidykla, 1995</a:t>
            </a:r>
            <a:endParaRPr lang="lt-LT" sz="2400" dirty="0"/>
          </a:p>
        </p:txBody>
      </p:sp>
    </p:spTree>
    <p:extLst>
      <p:ext uri="{BB962C8B-B14F-4D97-AF65-F5344CB8AC3E}">
        <p14:creationId xmlns:p14="http://schemas.microsoft.com/office/powerpoint/2010/main" xmlns="" val="21889241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8259" y="1250504"/>
            <a:ext cx="6984776" cy="707886"/>
          </a:xfrm>
          <a:prstGeom prst="rect">
            <a:avLst/>
          </a:prstGeom>
          <a:noFill/>
        </p:spPr>
        <p:txBody>
          <a:bodyPr wrap="square" rtlCol="0">
            <a:spAutoFit/>
          </a:bodyPr>
          <a:lstStyle/>
          <a:p>
            <a:r>
              <a:rPr lang="lt-LT" sz="4000" b="1" dirty="0" smtClean="0"/>
              <a:t>AČIŪ UŽ DĖMESĮ!!!</a:t>
            </a:r>
            <a:endParaRPr lang="lt-LT" sz="4000" b="1" dirty="0"/>
          </a:p>
        </p:txBody>
      </p:sp>
      <p:pic>
        <p:nvPicPr>
          <p:cNvPr id="8" name="Paveikslėlis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99792" y="2204864"/>
            <a:ext cx="2829347" cy="2117064"/>
          </a:xfrm>
          <a:prstGeom prst="rect">
            <a:avLst/>
          </a:prstGeom>
        </p:spPr>
      </p:pic>
    </p:spTree>
    <p:extLst>
      <p:ext uri="{BB962C8B-B14F-4D97-AF65-F5344CB8AC3E}">
        <p14:creationId xmlns:p14="http://schemas.microsoft.com/office/powerpoint/2010/main" xmlns="" val="1584866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723" y="5085184"/>
            <a:ext cx="8964488" cy="1569660"/>
          </a:xfrm>
          <a:prstGeom prst="rect">
            <a:avLst/>
          </a:prstGeom>
          <a:noFill/>
        </p:spPr>
        <p:txBody>
          <a:bodyPr wrap="square" rtlCol="0">
            <a:spAutoFit/>
          </a:bodyPr>
          <a:lstStyle/>
          <a:p>
            <a:r>
              <a:rPr lang="lt-LT" sz="2400" dirty="0" smtClean="0"/>
              <a:t>Lęšiuose atstumas tarp kraštinių O</a:t>
            </a:r>
            <a:r>
              <a:rPr lang="lt-LT" sz="1600" dirty="0" smtClean="0"/>
              <a:t>1</a:t>
            </a:r>
            <a:r>
              <a:rPr lang="lt-LT" sz="2400" dirty="0" smtClean="0"/>
              <a:t>O</a:t>
            </a:r>
            <a:r>
              <a:rPr lang="lt-LT" sz="1600" dirty="0" smtClean="0"/>
              <a:t>2</a:t>
            </a:r>
            <a:r>
              <a:rPr lang="lt-LT" sz="2400" dirty="0" smtClean="0"/>
              <a:t> yra labai mažas, palyginti su kreivųjų paviršių spinduliais O</a:t>
            </a:r>
            <a:r>
              <a:rPr lang="lt-LT" sz="1600" dirty="0" smtClean="0"/>
              <a:t>1</a:t>
            </a:r>
            <a:r>
              <a:rPr lang="lt-LT" sz="2400" dirty="0" smtClean="0"/>
              <a:t>C</a:t>
            </a:r>
            <a:r>
              <a:rPr lang="lt-LT" sz="1600" dirty="0" smtClean="0"/>
              <a:t>1</a:t>
            </a:r>
            <a:r>
              <a:rPr lang="lt-LT" sz="2400" dirty="0" smtClean="0"/>
              <a:t> ir O</a:t>
            </a:r>
            <a:r>
              <a:rPr lang="lt-LT" sz="1600" dirty="0" smtClean="0"/>
              <a:t>2</a:t>
            </a:r>
            <a:r>
              <a:rPr lang="lt-LT" sz="2400" dirty="0" smtClean="0"/>
              <a:t>C</a:t>
            </a:r>
            <a:r>
              <a:rPr lang="lt-LT" sz="1600" dirty="0" smtClean="0"/>
              <a:t>2</a:t>
            </a:r>
            <a:r>
              <a:rPr lang="lt-LT" sz="2400" dirty="0" smtClean="0"/>
              <a:t>.</a:t>
            </a:r>
          </a:p>
          <a:p>
            <a:r>
              <a:rPr lang="lt-LT" sz="2400" dirty="0" smtClean="0"/>
              <a:t>Tokiuose lęšiuose taškus O</a:t>
            </a:r>
            <a:r>
              <a:rPr lang="lt-LT" sz="1600" dirty="0" smtClean="0"/>
              <a:t>1</a:t>
            </a:r>
            <a:r>
              <a:rPr lang="lt-LT" sz="2400" dirty="0" smtClean="0"/>
              <a:t> ir O</a:t>
            </a:r>
            <a:r>
              <a:rPr lang="lt-LT" sz="1600" dirty="0" smtClean="0"/>
              <a:t>2</a:t>
            </a:r>
            <a:r>
              <a:rPr lang="lt-LT" sz="2400" dirty="0" smtClean="0"/>
              <a:t> galima laikyti susieinančiais į vieną tašką O, kuris vadinamas lęšio </a:t>
            </a:r>
            <a:r>
              <a:rPr lang="lt-LT" sz="2400" u="sng" dirty="0" smtClean="0"/>
              <a:t>optiniu centru</a:t>
            </a:r>
            <a:r>
              <a:rPr lang="lt-LT" sz="2400" dirty="0" smtClean="0"/>
              <a:t>.</a:t>
            </a:r>
            <a:endParaRPr lang="lt-LT" sz="2400" dirty="0"/>
          </a:p>
        </p:txBody>
      </p:sp>
      <p:pic>
        <p:nvPicPr>
          <p:cNvPr id="2" name="Turinio vietos rezervavimo ženklas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95536" y="188639"/>
            <a:ext cx="8064896" cy="4536505"/>
          </a:xfrm>
        </p:spPr>
      </p:pic>
    </p:spTree>
    <p:extLst>
      <p:ext uri="{BB962C8B-B14F-4D97-AF65-F5344CB8AC3E}">
        <p14:creationId xmlns:p14="http://schemas.microsoft.com/office/powerpoint/2010/main" xmlns="" val="16640189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urinio vietos rezervavimo ženklas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255588" y="283766"/>
            <a:ext cx="8523966" cy="3505274"/>
          </a:xfrm>
        </p:spPr>
      </p:pic>
      <p:sp>
        <p:nvSpPr>
          <p:cNvPr id="5" name="TextBox 4"/>
          <p:cNvSpPr txBox="1"/>
          <p:nvPr/>
        </p:nvSpPr>
        <p:spPr>
          <a:xfrm>
            <a:off x="256027" y="3933056"/>
            <a:ext cx="8568952" cy="2677656"/>
          </a:xfrm>
          <a:prstGeom prst="rect">
            <a:avLst/>
          </a:prstGeom>
          <a:noFill/>
        </p:spPr>
        <p:txBody>
          <a:bodyPr wrap="square" rtlCol="0">
            <a:spAutoFit/>
          </a:bodyPr>
          <a:lstStyle/>
          <a:p>
            <a:r>
              <a:rPr lang="lt-LT" sz="2400" u="sng" dirty="0" smtClean="0"/>
              <a:t>Pagrindinė optinė ašis</a:t>
            </a:r>
            <a:r>
              <a:rPr lang="lt-LT" sz="2400" dirty="0" smtClean="0"/>
              <a:t>- tiesė, einanti per lęšio paviršių kreivumo centrus ir optinį centrą (O</a:t>
            </a:r>
            <a:r>
              <a:rPr lang="lt-LT" sz="1600" dirty="0" smtClean="0"/>
              <a:t>1</a:t>
            </a:r>
            <a:r>
              <a:rPr lang="lt-LT" sz="2400" dirty="0" smtClean="0"/>
              <a:t>O</a:t>
            </a:r>
            <a:r>
              <a:rPr lang="lt-LT" sz="1600" dirty="0" smtClean="0"/>
              <a:t>2</a:t>
            </a:r>
            <a:r>
              <a:rPr lang="lt-LT" sz="2400" dirty="0" smtClean="0"/>
              <a:t>)</a:t>
            </a:r>
          </a:p>
          <a:p>
            <a:r>
              <a:rPr lang="lt-LT" sz="2400" u="sng" dirty="0" smtClean="0"/>
              <a:t>Šalutinė optinė ašis</a:t>
            </a:r>
            <a:r>
              <a:rPr lang="lt-LT" sz="2400" dirty="0" smtClean="0"/>
              <a:t>- tiesė, einanti per lęšio optinį centrą (B</a:t>
            </a:r>
            <a:r>
              <a:rPr lang="lt-LT" sz="1600" dirty="0" smtClean="0"/>
              <a:t>1</a:t>
            </a:r>
            <a:r>
              <a:rPr lang="lt-LT" sz="2400" dirty="0" smtClean="0"/>
              <a:t>B</a:t>
            </a:r>
            <a:r>
              <a:rPr lang="lt-LT" sz="1600" dirty="0" smtClean="0"/>
              <a:t>2</a:t>
            </a:r>
            <a:r>
              <a:rPr lang="lt-LT" sz="2400" dirty="0" smtClean="0"/>
              <a:t>)</a:t>
            </a:r>
          </a:p>
          <a:p>
            <a:r>
              <a:rPr lang="lt-LT" sz="2400" u="sng" dirty="0" smtClean="0"/>
              <a:t>Pagrindinis židinys</a:t>
            </a:r>
            <a:r>
              <a:rPr lang="lt-LT" sz="2400" dirty="0" smtClean="0"/>
              <a:t>- taškas, kuriame susikerta lygiagretūs su pagrindine optine ašimi spinduliai (Pagrindinis židinys žymimas F)</a:t>
            </a:r>
          </a:p>
          <a:p>
            <a:r>
              <a:rPr lang="lt-LT" sz="2400" u="sng" dirty="0" smtClean="0"/>
              <a:t>Židinio plokštuma</a:t>
            </a:r>
            <a:r>
              <a:rPr lang="lt-LT" sz="2400" dirty="0" smtClean="0"/>
              <a:t>- plokštuma, einanti per lęšio pagrindinį židinį statmenai pagrindinei optiniai ašiai</a:t>
            </a:r>
            <a:endParaRPr lang="lt-LT" sz="2400" u="sng" dirty="0"/>
          </a:p>
        </p:txBody>
      </p:sp>
    </p:spTree>
    <p:extLst>
      <p:ext uri="{BB962C8B-B14F-4D97-AF65-F5344CB8AC3E}">
        <p14:creationId xmlns:p14="http://schemas.microsoft.com/office/powerpoint/2010/main" xmlns="" val="7469635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88640"/>
            <a:ext cx="7272808" cy="2677656"/>
          </a:xfrm>
          <a:prstGeom prst="rect">
            <a:avLst/>
          </a:prstGeom>
          <a:noFill/>
        </p:spPr>
        <p:txBody>
          <a:bodyPr wrap="square" rtlCol="0">
            <a:spAutoFit/>
          </a:bodyPr>
          <a:lstStyle/>
          <a:p>
            <a:r>
              <a:rPr lang="lt-LT" sz="2400" u="sng" dirty="0" smtClean="0"/>
              <a:t>Laužiamoji geba</a:t>
            </a:r>
            <a:r>
              <a:rPr lang="lt-LT" sz="2400" dirty="0" smtClean="0"/>
              <a:t>- dydis, atvirkščias lęšio židinio nuotoliui</a:t>
            </a:r>
          </a:p>
          <a:p>
            <a:endParaRPr lang="lt-LT" sz="2400" u="sng" dirty="0"/>
          </a:p>
          <a:p>
            <a:r>
              <a:rPr lang="lt-LT" sz="2400" dirty="0"/>
              <a:t>	</a:t>
            </a:r>
            <a:r>
              <a:rPr lang="lt-LT" sz="2400" dirty="0" smtClean="0"/>
              <a:t>                        [ D ]</a:t>
            </a:r>
          </a:p>
          <a:p>
            <a:endParaRPr lang="lt-LT" sz="2400" dirty="0" smtClean="0"/>
          </a:p>
          <a:p>
            <a:r>
              <a:rPr lang="lt-LT" sz="2400" dirty="0" smtClean="0"/>
              <a:t>D- laužiamoji geba</a:t>
            </a:r>
          </a:p>
          <a:p>
            <a:r>
              <a:rPr lang="lt-LT" sz="2400" dirty="0" smtClean="0"/>
              <a:t>F- lęšio židinio nuotolis</a:t>
            </a:r>
          </a:p>
          <a:p>
            <a:r>
              <a:rPr lang="lt-LT" sz="2400" dirty="0" smtClean="0"/>
              <a:t>[ D ]- dioptrijos [Laužiamosios gebos matavimo vienetas]</a:t>
            </a:r>
            <a:endParaRPr lang="lt-LT" sz="2400" dirty="0"/>
          </a:p>
        </p:txBody>
      </p:sp>
      <p:sp>
        <p:nvSpPr>
          <p:cNvPr id="6" name="Debesis 5"/>
          <p:cNvSpPr/>
          <p:nvPr/>
        </p:nvSpPr>
        <p:spPr>
          <a:xfrm>
            <a:off x="1048789" y="733795"/>
            <a:ext cx="1800200" cy="954628"/>
          </a:xfrm>
          <a:prstGeom prst="cloud">
            <a:avLst/>
          </a:prstGeom>
          <a:blipFill dpi="0" rotWithShape="1">
            <a:blip r:embed="rId2">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vert="wordArtVert" rtlCol="0" anchor="t" anchorCtr="0"/>
          <a:lstStyle/>
          <a:p>
            <a:pPr algn="ctr"/>
            <a:endParaRPr lang="lt-LT" sz="2800" dirty="0">
              <a:solidFill>
                <a:schemeClr val="tx1"/>
              </a:solidFill>
            </a:endParaRPr>
          </a:p>
        </p:txBody>
      </p:sp>
      <p:sp>
        <p:nvSpPr>
          <p:cNvPr id="7" name="TextBox 6"/>
          <p:cNvSpPr txBox="1"/>
          <p:nvPr/>
        </p:nvSpPr>
        <p:spPr>
          <a:xfrm>
            <a:off x="365845" y="2912959"/>
            <a:ext cx="8280920" cy="3416320"/>
          </a:xfrm>
          <a:prstGeom prst="rect">
            <a:avLst/>
          </a:prstGeom>
          <a:noFill/>
        </p:spPr>
        <p:txBody>
          <a:bodyPr wrap="square" rtlCol="0">
            <a:spAutoFit/>
          </a:bodyPr>
          <a:lstStyle/>
          <a:p>
            <a:r>
              <a:rPr lang="lt-LT" sz="2400" dirty="0" smtClean="0"/>
              <a:t>Uždavinių sprendimas</a:t>
            </a:r>
          </a:p>
          <a:p>
            <a:r>
              <a:rPr lang="lt-LT" sz="2400" dirty="0"/>
              <a:t> </a:t>
            </a:r>
            <a:r>
              <a:rPr lang="lt-LT" sz="2400" dirty="0" smtClean="0"/>
              <a:t> Nr.1</a:t>
            </a:r>
          </a:p>
          <a:p>
            <a:r>
              <a:rPr lang="lt-LT" sz="2400" dirty="0" smtClean="0"/>
              <a:t>Raskite glaudžiamojo lęšio židinio nuotolį ir laužiamąją gebą, kai 30 cm. atstumu prieš lęšį padėto daikto atvaizdas gaunamas tokiu pat atstumu už lęšio.</a:t>
            </a:r>
          </a:p>
          <a:p>
            <a:r>
              <a:rPr lang="lt-LT" sz="2400" dirty="0" smtClean="0"/>
              <a:t>       f=d=30 cm= 0,3 m             </a:t>
            </a:r>
            <a:endParaRPr lang="lt-LT" sz="2400" dirty="0"/>
          </a:p>
          <a:p>
            <a:r>
              <a:rPr lang="lt-LT" sz="2400" dirty="0" smtClean="0"/>
              <a:t> </a:t>
            </a:r>
            <a:endParaRPr lang="lt-LT" sz="2400" dirty="0"/>
          </a:p>
          <a:p>
            <a:pPr>
              <a:spcAft>
                <a:spcPts val="0"/>
              </a:spcAft>
            </a:pPr>
            <a:r>
              <a:rPr lang="lt-LT" sz="2400" dirty="0" smtClean="0"/>
              <a:t>       F=?                                                                      </a:t>
            </a:r>
          </a:p>
          <a:p>
            <a:r>
              <a:rPr lang="lt-LT" sz="2400" dirty="0" smtClean="0"/>
              <a:t>       D=?</a:t>
            </a:r>
            <a:endParaRPr lang="lt-LT" sz="2400" dirty="0"/>
          </a:p>
        </p:txBody>
      </p:sp>
      <p:cxnSp>
        <p:nvCxnSpPr>
          <p:cNvPr id="9" name="Tiesioji jungtis 8"/>
          <p:cNvCxnSpPr/>
          <p:nvPr/>
        </p:nvCxnSpPr>
        <p:spPr>
          <a:xfrm>
            <a:off x="827584" y="4772968"/>
            <a:ext cx="0" cy="1556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Tiesioji jungtis 10"/>
          <p:cNvCxnSpPr/>
          <p:nvPr/>
        </p:nvCxnSpPr>
        <p:spPr>
          <a:xfrm>
            <a:off x="395536" y="5302509"/>
            <a:ext cx="1008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6249" y="1008884"/>
            <a:ext cx="1145815" cy="523220"/>
          </a:xfrm>
          <a:prstGeom prst="rect">
            <a:avLst/>
          </a:prstGeom>
          <a:noFill/>
        </p:spPr>
        <p:txBody>
          <a:bodyPr wrap="square" rtlCol="0">
            <a:spAutoFit/>
          </a:bodyPr>
          <a:lstStyle/>
          <a:p>
            <a:r>
              <a:rPr lang="lt-LT" sz="2800" dirty="0" smtClean="0"/>
              <a:t>D=</a:t>
            </a:r>
            <a:endParaRPr lang="lt-LT" sz="2800" dirty="0"/>
          </a:p>
        </p:txBody>
      </p:sp>
      <p:sp>
        <p:nvSpPr>
          <p:cNvPr id="8" name="TextBox 7"/>
          <p:cNvSpPr txBox="1"/>
          <p:nvPr/>
        </p:nvSpPr>
        <p:spPr>
          <a:xfrm>
            <a:off x="1770850" y="708111"/>
            <a:ext cx="696024" cy="1344052"/>
          </a:xfrm>
          <a:prstGeom prst="rect">
            <a:avLst/>
          </a:prstGeom>
          <a:noFill/>
        </p:spPr>
        <p:txBody>
          <a:bodyPr vert="wordArtVert" wrap="square" rtlCol="0">
            <a:spAutoFit/>
          </a:bodyPr>
          <a:lstStyle/>
          <a:p>
            <a:r>
              <a:rPr lang="lt-LT" sz="2800" dirty="0" smtClean="0"/>
              <a:t>1F</a:t>
            </a:r>
            <a:endParaRPr lang="lt-LT" sz="2800" dirty="0"/>
          </a:p>
        </p:txBody>
      </p:sp>
      <p:cxnSp>
        <p:nvCxnSpPr>
          <p:cNvPr id="12" name="Tiesioji jungtis 11"/>
          <p:cNvCxnSpPr/>
          <p:nvPr/>
        </p:nvCxnSpPr>
        <p:spPr>
          <a:xfrm>
            <a:off x="1948889" y="1270494"/>
            <a:ext cx="4255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31699" y="4452119"/>
            <a:ext cx="622927" cy="1184145"/>
          </a:xfrm>
          <a:prstGeom prst="rect">
            <a:avLst/>
          </a:prstGeom>
          <a:noFill/>
        </p:spPr>
        <p:txBody>
          <a:bodyPr vert="wordArtVert" wrap="square" rtlCol="0">
            <a:spAutoFit/>
          </a:bodyPr>
          <a:lstStyle/>
          <a:p>
            <a:r>
              <a:rPr lang="lt-LT" sz="2400" dirty="0" smtClean="0"/>
              <a:t>1F</a:t>
            </a:r>
            <a:endParaRPr lang="lt-LT" sz="2400" dirty="0"/>
          </a:p>
        </p:txBody>
      </p:sp>
      <p:sp>
        <p:nvSpPr>
          <p:cNvPr id="17" name="TextBox 16"/>
          <p:cNvSpPr txBox="1"/>
          <p:nvPr/>
        </p:nvSpPr>
        <p:spPr>
          <a:xfrm>
            <a:off x="4092714" y="4456035"/>
            <a:ext cx="622927" cy="1176312"/>
          </a:xfrm>
          <a:prstGeom prst="rect">
            <a:avLst/>
          </a:prstGeom>
          <a:noFill/>
        </p:spPr>
        <p:txBody>
          <a:bodyPr vert="wordArtVert" wrap="square" rtlCol="0">
            <a:spAutoFit/>
          </a:bodyPr>
          <a:lstStyle/>
          <a:p>
            <a:r>
              <a:rPr lang="lt-LT" sz="2400" dirty="0" smtClean="0"/>
              <a:t>1d</a:t>
            </a:r>
            <a:endParaRPr lang="lt-LT" sz="2400" dirty="0"/>
          </a:p>
        </p:txBody>
      </p:sp>
      <p:sp>
        <p:nvSpPr>
          <p:cNvPr id="20" name="TextBox 19"/>
          <p:cNvSpPr txBox="1"/>
          <p:nvPr/>
        </p:nvSpPr>
        <p:spPr>
          <a:xfrm>
            <a:off x="4565230" y="4475059"/>
            <a:ext cx="622927" cy="1176311"/>
          </a:xfrm>
          <a:prstGeom prst="rect">
            <a:avLst/>
          </a:prstGeom>
          <a:noFill/>
        </p:spPr>
        <p:txBody>
          <a:bodyPr vert="wordArtVert" wrap="square" rtlCol="0">
            <a:spAutoFit/>
          </a:bodyPr>
          <a:lstStyle/>
          <a:p>
            <a:r>
              <a:rPr lang="lt-LT" sz="2400" dirty="0" smtClean="0"/>
              <a:t>1f</a:t>
            </a:r>
            <a:endParaRPr lang="lt-LT" sz="2400" dirty="0"/>
          </a:p>
        </p:txBody>
      </p:sp>
      <p:sp>
        <p:nvSpPr>
          <p:cNvPr id="22" name="TextBox 21"/>
          <p:cNvSpPr txBox="1"/>
          <p:nvPr/>
        </p:nvSpPr>
        <p:spPr>
          <a:xfrm>
            <a:off x="4016540" y="4758842"/>
            <a:ext cx="432048" cy="461665"/>
          </a:xfrm>
          <a:prstGeom prst="rect">
            <a:avLst/>
          </a:prstGeom>
          <a:noFill/>
        </p:spPr>
        <p:txBody>
          <a:bodyPr wrap="square" rtlCol="0">
            <a:spAutoFit/>
          </a:bodyPr>
          <a:lstStyle/>
          <a:p>
            <a:r>
              <a:rPr lang="lt-LT" sz="2400" dirty="0"/>
              <a:t>=</a:t>
            </a:r>
          </a:p>
        </p:txBody>
      </p:sp>
      <p:sp>
        <p:nvSpPr>
          <p:cNvPr id="24" name="TextBox 23"/>
          <p:cNvSpPr txBox="1"/>
          <p:nvPr/>
        </p:nvSpPr>
        <p:spPr>
          <a:xfrm>
            <a:off x="4480463" y="4747607"/>
            <a:ext cx="288032" cy="461665"/>
          </a:xfrm>
          <a:prstGeom prst="rect">
            <a:avLst/>
          </a:prstGeom>
          <a:noFill/>
        </p:spPr>
        <p:txBody>
          <a:bodyPr wrap="square" rtlCol="0">
            <a:spAutoFit/>
          </a:bodyPr>
          <a:lstStyle/>
          <a:p>
            <a:r>
              <a:rPr lang="lt-LT" sz="2400" dirty="0" smtClean="0"/>
              <a:t>+</a:t>
            </a:r>
            <a:endParaRPr lang="lt-LT" sz="2400" dirty="0"/>
          </a:p>
        </p:txBody>
      </p:sp>
      <p:cxnSp>
        <p:nvCxnSpPr>
          <p:cNvPr id="32" name="Tiesioji jungtis 31"/>
          <p:cNvCxnSpPr/>
          <p:nvPr/>
        </p:nvCxnSpPr>
        <p:spPr>
          <a:xfrm flipH="1">
            <a:off x="4795873" y="5005796"/>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Tiesioji jungtis 36"/>
          <p:cNvCxnSpPr/>
          <p:nvPr/>
        </p:nvCxnSpPr>
        <p:spPr>
          <a:xfrm flipH="1">
            <a:off x="4295977" y="4978437"/>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Tiesioji jungtis 37"/>
          <p:cNvCxnSpPr/>
          <p:nvPr/>
        </p:nvCxnSpPr>
        <p:spPr>
          <a:xfrm flipH="1">
            <a:off x="3829385" y="4978438"/>
            <a:ext cx="2163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268648" y="4774965"/>
            <a:ext cx="864096" cy="461665"/>
          </a:xfrm>
          <a:prstGeom prst="rect">
            <a:avLst/>
          </a:prstGeom>
          <a:noFill/>
        </p:spPr>
        <p:txBody>
          <a:bodyPr wrap="square" rtlCol="0">
            <a:spAutoFit/>
          </a:bodyPr>
          <a:lstStyle/>
          <a:p>
            <a:r>
              <a:rPr lang="lt-LT" sz="2400" dirty="0" smtClean="0"/>
              <a:t>D=</a:t>
            </a:r>
            <a:endParaRPr lang="lt-LT" sz="2400" dirty="0"/>
          </a:p>
        </p:txBody>
      </p:sp>
      <p:sp>
        <p:nvSpPr>
          <p:cNvPr id="42" name="TextBox 41"/>
          <p:cNvSpPr txBox="1"/>
          <p:nvPr/>
        </p:nvSpPr>
        <p:spPr>
          <a:xfrm>
            <a:off x="5557156" y="4474760"/>
            <a:ext cx="622927" cy="1392336"/>
          </a:xfrm>
          <a:prstGeom prst="rect">
            <a:avLst/>
          </a:prstGeom>
          <a:noFill/>
        </p:spPr>
        <p:txBody>
          <a:bodyPr vert="wordArtVert" wrap="square" rtlCol="0">
            <a:spAutoFit/>
          </a:bodyPr>
          <a:lstStyle/>
          <a:p>
            <a:r>
              <a:rPr lang="lt-LT" sz="2400" dirty="0" smtClean="0"/>
              <a:t>1F</a:t>
            </a:r>
            <a:endParaRPr lang="lt-LT" sz="2400" dirty="0"/>
          </a:p>
        </p:txBody>
      </p:sp>
      <p:cxnSp>
        <p:nvCxnSpPr>
          <p:cNvPr id="44" name="Tiesioji jungtis 43"/>
          <p:cNvCxnSpPr/>
          <p:nvPr/>
        </p:nvCxnSpPr>
        <p:spPr>
          <a:xfrm flipH="1">
            <a:off x="5724604" y="4993577"/>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848989" y="5527138"/>
            <a:ext cx="756084" cy="461665"/>
          </a:xfrm>
          <a:prstGeom prst="rect">
            <a:avLst/>
          </a:prstGeom>
          <a:noFill/>
        </p:spPr>
        <p:txBody>
          <a:bodyPr wrap="square" rtlCol="0">
            <a:spAutoFit/>
          </a:bodyPr>
          <a:lstStyle/>
          <a:p>
            <a:r>
              <a:rPr lang="lt-LT" sz="2400" dirty="0" smtClean="0"/>
              <a:t>D=</a:t>
            </a:r>
            <a:endParaRPr lang="lt-LT" sz="2400" dirty="0"/>
          </a:p>
        </p:txBody>
      </p:sp>
      <p:sp>
        <p:nvSpPr>
          <p:cNvPr id="46" name="TextBox 45"/>
          <p:cNvSpPr txBox="1"/>
          <p:nvPr/>
        </p:nvSpPr>
        <p:spPr>
          <a:xfrm>
            <a:off x="3108883" y="5221881"/>
            <a:ext cx="622927" cy="1231165"/>
          </a:xfrm>
          <a:prstGeom prst="rect">
            <a:avLst/>
          </a:prstGeom>
          <a:noFill/>
        </p:spPr>
        <p:txBody>
          <a:bodyPr vert="wordArtVert" wrap="square" rtlCol="0">
            <a:spAutoFit/>
          </a:bodyPr>
          <a:lstStyle/>
          <a:p>
            <a:r>
              <a:rPr lang="lt-LT" sz="2400" dirty="0" smtClean="0"/>
              <a:t>1d</a:t>
            </a:r>
            <a:endParaRPr lang="lt-LT" sz="2400" dirty="0"/>
          </a:p>
        </p:txBody>
      </p:sp>
      <p:sp>
        <p:nvSpPr>
          <p:cNvPr id="47" name="TextBox 46"/>
          <p:cNvSpPr txBox="1"/>
          <p:nvPr/>
        </p:nvSpPr>
        <p:spPr>
          <a:xfrm>
            <a:off x="3496746" y="5502671"/>
            <a:ext cx="432048" cy="461665"/>
          </a:xfrm>
          <a:prstGeom prst="rect">
            <a:avLst/>
          </a:prstGeom>
          <a:noFill/>
        </p:spPr>
        <p:txBody>
          <a:bodyPr wrap="square" rtlCol="0">
            <a:spAutoFit/>
          </a:bodyPr>
          <a:lstStyle/>
          <a:p>
            <a:r>
              <a:rPr lang="lt-LT" sz="2400" dirty="0" smtClean="0"/>
              <a:t>+</a:t>
            </a:r>
            <a:endParaRPr lang="lt-LT" sz="2400" dirty="0"/>
          </a:p>
        </p:txBody>
      </p:sp>
      <p:sp>
        <p:nvSpPr>
          <p:cNvPr id="48" name="TextBox 47"/>
          <p:cNvSpPr txBox="1"/>
          <p:nvPr/>
        </p:nvSpPr>
        <p:spPr>
          <a:xfrm>
            <a:off x="3581207" y="5214971"/>
            <a:ext cx="622927" cy="1036033"/>
          </a:xfrm>
          <a:prstGeom prst="rect">
            <a:avLst/>
          </a:prstGeom>
          <a:noFill/>
        </p:spPr>
        <p:txBody>
          <a:bodyPr vert="wordArtVert" wrap="square" rtlCol="0">
            <a:spAutoFit/>
          </a:bodyPr>
          <a:lstStyle/>
          <a:p>
            <a:r>
              <a:rPr lang="lt-LT" sz="2400" dirty="0" smtClean="0"/>
              <a:t>1f</a:t>
            </a:r>
            <a:endParaRPr lang="lt-LT" sz="2400" dirty="0"/>
          </a:p>
        </p:txBody>
      </p:sp>
      <p:cxnSp>
        <p:nvCxnSpPr>
          <p:cNvPr id="50" name="Tiesioji jungtis 49"/>
          <p:cNvCxnSpPr/>
          <p:nvPr/>
        </p:nvCxnSpPr>
        <p:spPr>
          <a:xfrm flipH="1">
            <a:off x="3297291" y="5757970"/>
            <a:ext cx="2461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Tiesioji jungtis 51"/>
          <p:cNvCxnSpPr/>
          <p:nvPr/>
        </p:nvCxnSpPr>
        <p:spPr>
          <a:xfrm flipH="1">
            <a:off x="3763928" y="5717580"/>
            <a:ext cx="2574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989088" y="5518119"/>
            <a:ext cx="504056" cy="461665"/>
          </a:xfrm>
          <a:prstGeom prst="rect">
            <a:avLst/>
          </a:prstGeom>
          <a:noFill/>
        </p:spPr>
        <p:txBody>
          <a:bodyPr wrap="square" rtlCol="0">
            <a:spAutoFit/>
          </a:bodyPr>
          <a:lstStyle/>
          <a:p>
            <a:r>
              <a:rPr lang="lt-LT" sz="2400" dirty="0" smtClean="0"/>
              <a:t>=</a:t>
            </a:r>
            <a:endParaRPr lang="lt-LT" sz="2400" dirty="0"/>
          </a:p>
        </p:txBody>
      </p:sp>
      <p:sp>
        <p:nvSpPr>
          <p:cNvPr id="54" name="TextBox 53"/>
          <p:cNvSpPr txBox="1"/>
          <p:nvPr/>
        </p:nvSpPr>
        <p:spPr>
          <a:xfrm>
            <a:off x="4214710" y="5311832"/>
            <a:ext cx="386089" cy="461665"/>
          </a:xfrm>
          <a:prstGeom prst="rect">
            <a:avLst/>
          </a:prstGeom>
          <a:noFill/>
        </p:spPr>
        <p:txBody>
          <a:bodyPr vert="horz" wrap="square" rtlCol="0">
            <a:spAutoFit/>
          </a:bodyPr>
          <a:lstStyle/>
          <a:p>
            <a:r>
              <a:rPr lang="lt-LT" sz="2400" dirty="0" smtClean="0"/>
              <a:t>1</a:t>
            </a:r>
            <a:endParaRPr lang="lt-LT" sz="2400" dirty="0"/>
          </a:p>
        </p:txBody>
      </p:sp>
      <p:sp>
        <p:nvSpPr>
          <p:cNvPr id="55" name="TextBox 54"/>
          <p:cNvSpPr txBox="1"/>
          <p:nvPr/>
        </p:nvSpPr>
        <p:spPr>
          <a:xfrm>
            <a:off x="4127050" y="5733504"/>
            <a:ext cx="648072" cy="461665"/>
          </a:xfrm>
          <a:prstGeom prst="rect">
            <a:avLst/>
          </a:prstGeom>
          <a:noFill/>
        </p:spPr>
        <p:txBody>
          <a:bodyPr wrap="square" rtlCol="0">
            <a:spAutoFit/>
          </a:bodyPr>
          <a:lstStyle/>
          <a:p>
            <a:r>
              <a:rPr lang="lt-LT" sz="2400" dirty="0" smtClean="0"/>
              <a:t>0,3</a:t>
            </a:r>
            <a:endParaRPr lang="lt-LT" sz="2400" dirty="0"/>
          </a:p>
        </p:txBody>
      </p:sp>
      <p:sp>
        <p:nvSpPr>
          <p:cNvPr id="56" name="TextBox 55"/>
          <p:cNvSpPr txBox="1"/>
          <p:nvPr/>
        </p:nvSpPr>
        <p:spPr>
          <a:xfrm>
            <a:off x="4613010" y="5502153"/>
            <a:ext cx="360040" cy="461665"/>
          </a:xfrm>
          <a:prstGeom prst="rect">
            <a:avLst/>
          </a:prstGeom>
          <a:noFill/>
        </p:spPr>
        <p:txBody>
          <a:bodyPr wrap="square" rtlCol="0">
            <a:spAutoFit/>
          </a:bodyPr>
          <a:lstStyle/>
          <a:p>
            <a:r>
              <a:rPr lang="lt-LT" sz="2400" dirty="0" smtClean="0"/>
              <a:t>+</a:t>
            </a:r>
            <a:endParaRPr lang="lt-LT" sz="2400" dirty="0"/>
          </a:p>
        </p:txBody>
      </p:sp>
      <p:cxnSp>
        <p:nvCxnSpPr>
          <p:cNvPr id="58" name="Tiesioji jungtis 57"/>
          <p:cNvCxnSpPr/>
          <p:nvPr/>
        </p:nvCxnSpPr>
        <p:spPr>
          <a:xfrm flipH="1">
            <a:off x="4260717" y="5716546"/>
            <a:ext cx="386089" cy="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889394" y="5296303"/>
            <a:ext cx="504056" cy="461665"/>
          </a:xfrm>
          <a:prstGeom prst="rect">
            <a:avLst/>
          </a:prstGeom>
          <a:noFill/>
        </p:spPr>
        <p:txBody>
          <a:bodyPr wrap="square" rtlCol="0">
            <a:spAutoFit/>
          </a:bodyPr>
          <a:lstStyle/>
          <a:p>
            <a:r>
              <a:rPr lang="lt-LT" sz="2400" dirty="0" smtClean="0"/>
              <a:t>1</a:t>
            </a:r>
            <a:endParaRPr lang="lt-LT" sz="2400" dirty="0"/>
          </a:p>
        </p:txBody>
      </p:sp>
      <p:sp>
        <p:nvSpPr>
          <p:cNvPr id="60" name="TextBox 59"/>
          <p:cNvSpPr txBox="1"/>
          <p:nvPr/>
        </p:nvSpPr>
        <p:spPr>
          <a:xfrm>
            <a:off x="4781382" y="5733504"/>
            <a:ext cx="720080" cy="461665"/>
          </a:xfrm>
          <a:prstGeom prst="rect">
            <a:avLst/>
          </a:prstGeom>
          <a:noFill/>
        </p:spPr>
        <p:txBody>
          <a:bodyPr wrap="square" rtlCol="0">
            <a:spAutoFit/>
          </a:bodyPr>
          <a:lstStyle/>
          <a:p>
            <a:r>
              <a:rPr lang="lt-LT" sz="2400" dirty="0" smtClean="0"/>
              <a:t>0,3</a:t>
            </a:r>
            <a:endParaRPr lang="lt-LT" sz="2400" dirty="0"/>
          </a:p>
        </p:txBody>
      </p:sp>
      <p:cxnSp>
        <p:nvCxnSpPr>
          <p:cNvPr id="68" name="Tiesioji jungtis 67"/>
          <p:cNvCxnSpPr/>
          <p:nvPr/>
        </p:nvCxnSpPr>
        <p:spPr>
          <a:xfrm flipH="1">
            <a:off x="4900867" y="5727883"/>
            <a:ext cx="386089" cy="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8" name="TextBox 1027"/>
          <p:cNvSpPr txBox="1"/>
          <p:nvPr/>
        </p:nvSpPr>
        <p:spPr>
          <a:xfrm>
            <a:off x="5286956" y="5502154"/>
            <a:ext cx="1224136" cy="461665"/>
          </a:xfrm>
          <a:prstGeom prst="rect">
            <a:avLst/>
          </a:prstGeom>
          <a:noFill/>
        </p:spPr>
        <p:txBody>
          <a:bodyPr wrap="square" rtlCol="0">
            <a:spAutoFit/>
          </a:bodyPr>
          <a:lstStyle/>
          <a:p>
            <a:r>
              <a:rPr lang="lt-LT" sz="2400" dirty="0" smtClean="0"/>
              <a:t>=6,6D</a:t>
            </a:r>
            <a:endParaRPr lang="lt-LT" sz="2400" dirty="0"/>
          </a:p>
        </p:txBody>
      </p:sp>
      <p:sp>
        <p:nvSpPr>
          <p:cNvPr id="1030" name="TextBox 1029"/>
          <p:cNvSpPr txBox="1"/>
          <p:nvPr/>
        </p:nvSpPr>
        <p:spPr>
          <a:xfrm>
            <a:off x="2876211" y="6185440"/>
            <a:ext cx="760157" cy="461665"/>
          </a:xfrm>
          <a:prstGeom prst="rect">
            <a:avLst/>
          </a:prstGeom>
          <a:noFill/>
        </p:spPr>
        <p:txBody>
          <a:bodyPr wrap="square" rtlCol="0">
            <a:spAutoFit/>
          </a:bodyPr>
          <a:lstStyle/>
          <a:p>
            <a:r>
              <a:rPr lang="lt-LT" sz="2400" dirty="0" smtClean="0"/>
              <a:t>F=</a:t>
            </a:r>
            <a:endParaRPr lang="lt-LT" sz="2400" dirty="0"/>
          </a:p>
        </p:txBody>
      </p:sp>
      <p:sp>
        <p:nvSpPr>
          <p:cNvPr id="1031" name="TextBox 1030"/>
          <p:cNvSpPr txBox="1"/>
          <p:nvPr/>
        </p:nvSpPr>
        <p:spPr>
          <a:xfrm>
            <a:off x="3231936" y="5891021"/>
            <a:ext cx="622927" cy="1050504"/>
          </a:xfrm>
          <a:prstGeom prst="rect">
            <a:avLst/>
          </a:prstGeom>
          <a:noFill/>
        </p:spPr>
        <p:txBody>
          <a:bodyPr vert="wordArtVert" wrap="square" rtlCol="0">
            <a:spAutoFit/>
          </a:bodyPr>
          <a:lstStyle/>
          <a:p>
            <a:r>
              <a:rPr lang="lt-LT" sz="2400" dirty="0" smtClean="0"/>
              <a:t>1D</a:t>
            </a:r>
            <a:endParaRPr lang="lt-LT" sz="2400" dirty="0"/>
          </a:p>
        </p:txBody>
      </p:sp>
      <p:sp>
        <p:nvSpPr>
          <p:cNvPr id="1032" name="TextBox 1031"/>
          <p:cNvSpPr txBox="1"/>
          <p:nvPr/>
        </p:nvSpPr>
        <p:spPr>
          <a:xfrm>
            <a:off x="3668460" y="6172054"/>
            <a:ext cx="739294" cy="461665"/>
          </a:xfrm>
          <a:prstGeom prst="rect">
            <a:avLst/>
          </a:prstGeom>
          <a:noFill/>
        </p:spPr>
        <p:txBody>
          <a:bodyPr wrap="square" rtlCol="0">
            <a:spAutoFit/>
          </a:bodyPr>
          <a:lstStyle/>
          <a:p>
            <a:r>
              <a:rPr lang="lt-LT" sz="2400" dirty="0" smtClean="0"/>
              <a:t>=</a:t>
            </a:r>
            <a:endParaRPr lang="lt-LT" sz="2400" dirty="0"/>
          </a:p>
        </p:txBody>
      </p:sp>
      <p:sp>
        <p:nvSpPr>
          <p:cNvPr id="1033" name="TextBox 1032"/>
          <p:cNvSpPr txBox="1"/>
          <p:nvPr/>
        </p:nvSpPr>
        <p:spPr>
          <a:xfrm>
            <a:off x="3926678" y="5961294"/>
            <a:ext cx="576064" cy="461665"/>
          </a:xfrm>
          <a:prstGeom prst="rect">
            <a:avLst/>
          </a:prstGeom>
          <a:noFill/>
        </p:spPr>
        <p:txBody>
          <a:bodyPr wrap="square" rtlCol="0">
            <a:spAutoFit/>
          </a:bodyPr>
          <a:lstStyle/>
          <a:p>
            <a:r>
              <a:rPr lang="lt-LT" sz="2400" dirty="0" smtClean="0"/>
              <a:t>1</a:t>
            </a:r>
            <a:endParaRPr lang="lt-LT" sz="2400" dirty="0"/>
          </a:p>
        </p:txBody>
      </p:sp>
      <p:sp>
        <p:nvSpPr>
          <p:cNvPr id="1034" name="TextBox 1033"/>
          <p:cNvSpPr txBox="1"/>
          <p:nvPr/>
        </p:nvSpPr>
        <p:spPr>
          <a:xfrm>
            <a:off x="3810727" y="6359562"/>
            <a:ext cx="936104" cy="461665"/>
          </a:xfrm>
          <a:prstGeom prst="rect">
            <a:avLst/>
          </a:prstGeom>
          <a:noFill/>
        </p:spPr>
        <p:txBody>
          <a:bodyPr wrap="square" rtlCol="0">
            <a:spAutoFit/>
          </a:bodyPr>
          <a:lstStyle/>
          <a:p>
            <a:r>
              <a:rPr lang="lt-LT" sz="2400" dirty="0" smtClean="0"/>
              <a:t>6,6</a:t>
            </a:r>
            <a:endParaRPr lang="lt-LT" sz="2400" dirty="0"/>
          </a:p>
        </p:txBody>
      </p:sp>
      <p:sp>
        <p:nvSpPr>
          <p:cNvPr id="1035" name="TextBox 1034"/>
          <p:cNvSpPr txBox="1"/>
          <p:nvPr/>
        </p:nvSpPr>
        <p:spPr>
          <a:xfrm>
            <a:off x="4343216" y="6153277"/>
            <a:ext cx="1770509" cy="461665"/>
          </a:xfrm>
          <a:prstGeom prst="rect">
            <a:avLst/>
          </a:prstGeom>
          <a:noFill/>
        </p:spPr>
        <p:txBody>
          <a:bodyPr wrap="square" rtlCol="0">
            <a:spAutoFit/>
          </a:bodyPr>
          <a:lstStyle/>
          <a:p>
            <a:r>
              <a:rPr lang="lt-LT" sz="2400" dirty="0" smtClean="0"/>
              <a:t>=0,15m</a:t>
            </a:r>
            <a:endParaRPr lang="lt-LT" sz="2400" dirty="0"/>
          </a:p>
        </p:txBody>
      </p:sp>
      <p:cxnSp>
        <p:nvCxnSpPr>
          <p:cNvPr id="86" name="Tiesioji jungtis 85"/>
          <p:cNvCxnSpPr/>
          <p:nvPr/>
        </p:nvCxnSpPr>
        <p:spPr>
          <a:xfrm flipH="1">
            <a:off x="3283830" y="6416273"/>
            <a:ext cx="386089" cy="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Tiesioji jungtis 86"/>
          <p:cNvCxnSpPr/>
          <p:nvPr/>
        </p:nvCxnSpPr>
        <p:spPr>
          <a:xfrm flipH="1">
            <a:off x="3970776" y="6402370"/>
            <a:ext cx="386089" cy="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65782" y="5867096"/>
            <a:ext cx="2309380" cy="830997"/>
          </a:xfrm>
          <a:prstGeom prst="rect">
            <a:avLst/>
          </a:prstGeom>
          <a:noFill/>
        </p:spPr>
        <p:txBody>
          <a:bodyPr wrap="square" rtlCol="0">
            <a:spAutoFit/>
          </a:bodyPr>
          <a:lstStyle/>
          <a:p>
            <a:r>
              <a:rPr lang="lt-LT" sz="2400" dirty="0" smtClean="0"/>
              <a:t>D=6,6D                                 F=0,15m</a:t>
            </a:r>
            <a:endParaRPr lang="lt-LT" sz="2400" dirty="0"/>
          </a:p>
        </p:txBody>
      </p:sp>
      <p:sp>
        <p:nvSpPr>
          <p:cNvPr id="10" name="TextBox 9"/>
          <p:cNvSpPr txBox="1"/>
          <p:nvPr/>
        </p:nvSpPr>
        <p:spPr>
          <a:xfrm>
            <a:off x="7092280" y="5832396"/>
            <a:ext cx="722642" cy="461665"/>
          </a:xfrm>
          <a:prstGeom prst="rect">
            <a:avLst/>
          </a:prstGeom>
          <a:noFill/>
        </p:spPr>
        <p:txBody>
          <a:bodyPr wrap="square" rtlCol="0">
            <a:spAutoFit/>
          </a:bodyPr>
          <a:lstStyle/>
          <a:p>
            <a:r>
              <a:rPr lang="lt-LT" sz="2400" dirty="0" err="1" smtClean="0"/>
              <a:t>Ats</a:t>
            </a:r>
            <a:r>
              <a:rPr lang="lt-LT" sz="2400" dirty="0" smtClean="0"/>
              <a:t>.</a:t>
            </a:r>
            <a:endParaRPr lang="lt-LT" sz="2400" dirty="0"/>
          </a:p>
        </p:txBody>
      </p:sp>
    </p:spTree>
    <p:extLst>
      <p:ext uri="{BB962C8B-B14F-4D97-AF65-F5344CB8AC3E}">
        <p14:creationId xmlns:p14="http://schemas.microsoft.com/office/powerpoint/2010/main" xmlns="" val="28126876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562074"/>
          </a:xfrm>
        </p:spPr>
        <p:txBody>
          <a:bodyPr>
            <a:normAutofit/>
          </a:bodyPr>
          <a:lstStyle/>
          <a:p>
            <a:r>
              <a:rPr lang="lt-LT" sz="2800" b="1" dirty="0" smtClean="0"/>
              <a:t>Lęšiais gaunamas atvaizdas</a:t>
            </a:r>
            <a:endParaRPr lang="lt-LT" sz="2800" b="1" dirty="0"/>
          </a:p>
        </p:txBody>
      </p:sp>
      <p:sp>
        <p:nvSpPr>
          <p:cNvPr id="5" name="TextBox 4"/>
          <p:cNvSpPr txBox="1"/>
          <p:nvPr/>
        </p:nvSpPr>
        <p:spPr>
          <a:xfrm>
            <a:off x="179512" y="764704"/>
            <a:ext cx="8964488" cy="4893647"/>
          </a:xfrm>
          <a:prstGeom prst="rect">
            <a:avLst/>
          </a:prstGeom>
          <a:noFill/>
        </p:spPr>
        <p:txBody>
          <a:bodyPr wrap="square" rtlCol="0">
            <a:spAutoFit/>
          </a:bodyPr>
          <a:lstStyle/>
          <a:p>
            <a:r>
              <a:rPr lang="lt-LT" sz="2400" dirty="0"/>
              <a:t> </a:t>
            </a:r>
            <a:r>
              <a:rPr lang="lt-LT" sz="2400" dirty="0" smtClean="0"/>
              <a:t>       </a:t>
            </a:r>
            <a:r>
              <a:rPr lang="lt-LT" sz="2400" u="sng" dirty="0" smtClean="0"/>
              <a:t>Bandymas</a:t>
            </a:r>
          </a:p>
          <a:p>
            <a:r>
              <a:rPr lang="lt-LT" sz="2400" dirty="0" smtClean="0"/>
              <a:t>Priemonės:</a:t>
            </a:r>
          </a:p>
          <a:p>
            <a:r>
              <a:rPr lang="lt-LT" sz="2400" dirty="0" smtClean="0"/>
              <a:t>          a. glaudžiamasis lęšis</a:t>
            </a:r>
          </a:p>
          <a:p>
            <a:r>
              <a:rPr lang="lt-LT" sz="2400" dirty="0"/>
              <a:t> </a:t>
            </a:r>
            <a:r>
              <a:rPr lang="lt-LT" sz="2400" dirty="0" smtClean="0"/>
              <a:t>         b. sklaidomasis lęšis</a:t>
            </a:r>
          </a:p>
          <a:p>
            <a:r>
              <a:rPr lang="lt-LT" sz="2400" dirty="0"/>
              <a:t> </a:t>
            </a:r>
            <a:r>
              <a:rPr lang="lt-LT" sz="2400" dirty="0" smtClean="0"/>
              <a:t>         c. žvakė</a:t>
            </a:r>
          </a:p>
          <a:p>
            <a:r>
              <a:rPr lang="lt-LT" sz="2400" dirty="0"/>
              <a:t> </a:t>
            </a:r>
            <a:r>
              <a:rPr lang="lt-LT" sz="2400" dirty="0" smtClean="0"/>
              <a:t>         d. ekranas</a:t>
            </a:r>
          </a:p>
          <a:p>
            <a:r>
              <a:rPr lang="lt-LT" sz="2400" dirty="0"/>
              <a:t> </a:t>
            </a:r>
            <a:r>
              <a:rPr lang="lt-LT" sz="2400" dirty="0" smtClean="0"/>
              <a:t>         e. liniuotė</a:t>
            </a:r>
          </a:p>
          <a:p>
            <a:endParaRPr lang="lt-LT" sz="2400" dirty="0" smtClean="0"/>
          </a:p>
          <a:p>
            <a:r>
              <a:rPr lang="lt-LT" sz="2400" dirty="0" smtClean="0"/>
              <a:t>Bandymo tikslas:</a:t>
            </a:r>
          </a:p>
          <a:p>
            <a:r>
              <a:rPr lang="lt-LT" sz="2400" dirty="0"/>
              <a:t> </a:t>
            </a:r>
            <a:r>
              <a:rPr lang="lt-LT" sz="2400" dirty="0" smtClean="0"/>
              <a:t>          Ištirti, kaip kinta daikto atvaizdas priklausomai nuo jo atstumo iki lęšio.</a:t>
            </a:r>
          </a:p>
          <a:p>
            <a:r>
              <a:rPr lang="lt-LT" sz="2400" dirty="0" smtClean="0"/>
              <a:t>Keisdami nuotolį tarp daikto ir lęšio, stebėkime baltame ekrane žvakės vaizdus</a:t>
            </a:r>
          </a:p>
        </p:txBody>
      </p:sp>
    </p:spTree>
    <p:extLst>
      <p:ext uri="{BB962C8B-B14F-4D97-AF65-F5344CB8AC3E}">
        <p14:creationId xmlns:p14="http://schemas.microsoft.com/office/powerpoint/2010/main" xmlns="" val="39127417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1105</TotalTime>
  <Words>2313</Words>
  <Application>Microsoft Office PowerPoint</Application>
  <PresentationFormat>Demonstracija ekrane (4:3)</PresentationFormat>
  <Paragraphs>574</Paragraphs>
  <Slides>51</Slides>
  <Notes>1</Notes>
  <HiddenSlides>0</HiddenSlides>
  <MMClips>0</MMClips>
  <ScaleCrop>false</ScaleCrop>
  <HeadingPairs>
    <vt:vector size="4" baseType="variant">
      <vt:variant>
        <vt:lpstr>Tema</vt:lpstr>
      </vt:variant>
      <vt:variant>
        <vt:i4>1</vt:i4>
      </vt:variant>
      <vt:variant>
        <vt:lpstr>Skaidrių pavadinimai</vt:lpstr>
      </vt:variant>
      <vt:variant>
        <vt:i4>51</vt:i4>
      </vt:variant>
    </vt:vector>
  </HeadingPairs>
  <TitlesOfParts>
    <vt:vector size="52" baseType="lpstr">
      <vt:lpstr>Office tema</vt:lpstr>
      <vt:lpstr>Skyriai „Lęšiai ir optiniai prietaisai“ apibendrinimas</vt:lpstr>
      <vt:lpstr>Turinys</vt:lpstr>
      <vt:lpstr>Tikslai:</vt:lpstr>
      <vt:lpstr>Lęšiai</vt:lpstr>
      <vt:lpstr>Skaidrė 5</vt:lpstr>
      <vt:lpstr>Skaidrė 6</vt:lpstr>
      <vt:lpstr>Skaidrė 7</vt:lpstr>
      <vt:lpstr>Skaidrė 8</vt:lpstr>
      <vt:lpstr>Lęšiais gaunamas atvaizdas</vt:lpstr>
      <vt:lpstr>Skaidrė 10</vt:lpstr>
      <vt:lpstr>Skaidrė 11</vt:lpstr>
      <vt:lpstr>Skaidrė 12</vt:lpstr>
      <vt:lpstr>Skaidrė 13</vt:lpstr>
      <vt:lpstr>Lęšiais gaunamų atvaizdų braižymas</vt:lpstr>
      <vt:lpstr>Skaidrė 15</vt:lpstr>
      <vt:lpstr>Skaidrė 16</vt:lpstr>
      <vt:lpstr>Skaidrė 17</vt:lpstr>
      <vt:lpstr>Skaidrė 18</vt:lpstr>
      <vt:lpstr>Išvada:</vt:lpstr>
      <vt:lpstr>Plonojo lęšio formulė</vt:lpstr>
      <vt:lpstr>Akies optinės savybės</vt:lpstr>
      <vt:lpstr>Regėjimo ydos:</vt:lpstr>
      <vt:lpstr>Skaidrė 23</vt:lpstr>
      <vt:lpstr>Optiniai prietaisai</vt:lpstr>
      <vt:lpstr>Mikroskopas- prietaisas skirtas mažų daiktų padidintam atvaizdui gauti.</vt:lpstr>
      <vt:lpstr>Skaidrė 26</vt:lpstr>
      <vt:lpstr>Skaidrė 27</vt:lpstr>
      <vt:lpstr>Fotoaparatas- prietaisas daiktų atvaizdui gauti šviesiai jautrioje medžiagoje.</vt:lpstr>
      <vt:lpstr>Skaidrė 29</vt:lpstr>
      <vt:lpstr>Skaidrė 30</vt:lpstr>
      <vt:lpstr>Skaidrė 31</vt:lpstr>
      <vt:lpstr>Skaidrė 32</vt:lpstr>
      <vt:lpstr>Skaidrė 33</vt:lpstr>
      <vt:lpstr>Skaidrė 34</vt:lpstr>
      <vt:lpstr>Skaidrė 35</vt:lpstr>
      <vt:lpstr>Skaidrė 36</vt:lpstr>
      <vt:lpstr>Skaidrė 37</vt:lpstr>
      <vt:lpstr>Skaidrė 38</vt:lpstr>
      <vt:lpstr>Testo atsakymai</vt:lpstr>
      <vt:lpstr>Uždavinių sprendimas</vt:lpstr>
      <vt:lpstr>Skaidrė 41</vt:lpstr>
      <vt:lpstr>Nr. 3</vt:lpstr>
      <vt:lpstr>Skaidrė 43</vt:lpstr>
      <vt:lpstr>Skaidrė 44</vt:lpstr>
      <vt:lpstr>Skaidrė 45</vt:lpstr>
      <vt:lpstr>Skaidrė 46</vt:lpstr>
      <vt:lpstr>Skaidrė 47</vt:lpstr>
      <vt:lpstr>Skaidrė 48</vt:lpstr>
      <vt:lpstr>Skaidrė 49</vt:lpstr>
      <vt:lpstr>Naudota literatūra</vt:lpstr>
      <vt:lpstr>Skaidrė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Skyriai „Lęšiai ir optiniai prietaisai“ apibendrinimas</dc:title>
  <dc:creator>User</dc:creator>
  <cp:lastModifiedBy>Kavarsko vidurinė mo</cp:lastModifiedBy>
  <cp:revision>71</cp:revision>
  <dcterms:created xsi:type="dcterms:W3CDTF">2015-02-24T19:45:02Z</dcterms:created>
  <dcterms:modified xsi:type="dcterms:W3CDTF">2015-03-18T10:44:37Z</dcterms:modified>
</cp:coreProperties>
</file>