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64" autoAdjust="0"/>
  </p:normalViewPr>
  <p:slideViewPr>
    <p:cSldViewPr>
      <p:cViewPr>
        <p:scale>
          <a:sx n="100" d="100"/>
          <a:sy n="100" d="100"/>
        </p:scale>
        <p:origin x="-702" y="4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102565-CA8D-4339-BD86-D25F4A1DFACC}" type="datetimeFigureOut">
              <a:rPr lang="lt-LT" smtClean="0"/>
              <a:t>2015.02.18</a:t>
            </a:fld>
            <a:endParaRPr lang="lt-L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DCBB1E-D57F-4174-AEE1-4A76C2A99600}" type="slidenum">
              <a:rPr lang="lt-LT" smtClean="0"/>
              <a:t>‹#›</a:t>
            </a:fld>
            <a:endParaRPr lang="lt-LT"/>
          </a:p>
        </p:txBody>
      </p:sp>
    </p:spTree>
    <p:extLst>
      <p:ext uri="{BB962C8B-B14F-4D97-AF65-F5344CB8AC3E}">
        <p14:creationId xmlns:p14="http://schemas.microsoft.com/office/powerpoint/2010/main" val="3904782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6ADCBB1E-D57F-4174-AEE1-4A76C2A99600}" type="slidenum">
              <a:rPr lang="lt-LT" smtClean="0"/>
              <a:t>2</a:t>
            </a:fld>
            <a:endParaRPr lang="lt-LT"/>
          </a:p>
        </p:txBody>
      </p:sp>
    </p:spTree>
    <p:extLst>
      <p:ext uri="{BB962C8B-B14F-4D97-AF65-F5344CB8AC3E}">
        <p14:creationId xmlns:p14="http://schemas.microsoft.com/office/powerpoint/2010/main" val="4293042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6FFA38-A18D-4409-8F53-3A2E3B322368}" type="datetime1">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9B7B4-03FC-4E30-B17F-5A9C116C3A78}" type="datetime1">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857B8B-CE18-4D56-82B9-A15A83242925}" type="datetime1">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DABC3-43AA-4728-AE19-789D9DA34B78}" type="datetime1">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927176-D3D0-4A9E-8DB3-6D70AD23C8F3}" type="datetime1">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029E6A-5DED-41B6-833C-949A320079B3}" type="datetime1">
              <a:rPr lang="en-US" smtClean="0"/>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9429AF-69DB-441F-AD99-A00818DDC8F9}" type="datetime1">
              <a:rPr lang="en-US" smtClean="0"/>
              <a:t>2/18/2015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CCAEB5-BC2F-49A3-ADE4-2F44BA45466D}" type="datetime1">
              <a:rPr lang="en-US" smtClean="0"/>
              <a:t>2/18/2015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83233-D288-4E56-9885-795CEFF663EB}" type="datetime1">
              <a:rPr lang="en-US" smtClean="0"/>
              <a:t>2/18/2015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305EF-DB40-4DC3-B14E-DE0AEAD648F4}" type="datetime1">
              <a:rPr lang="en-US" smtClean="0"/>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F2324A-8A8A-45D5-8177-5871FA7D71BD}" type="datetime1">
              <a:rPr lang="en-US" smtClean="0"/>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A27BB-3388-4AD9-BA8B-9BBAE97D8097}" type="datetime1">
              <a:rPr lang="en-US" smtClean="0"/>
              <a:t>2/18/2015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1330" y="2514600"/>
            <a:ext cx="7772400" cy="1470025"/>
          </a:xfrm>
        </p:spPr>
        <p:txBody>
          <a:bodyPr/>
          <a:lstStyle/>
          <a:p>
            <a:r>
              <a:rPr lang="lt-LT" dirty="0" smtClean="0"/>
              <a:t>Skyriaus „</a:t>
            </a:r>
            <a:r>
              <a:rPr lang="lt-LT" b="1" dirty="0" smtClean="0"/>
              <a:t>Elektros srovė įvairiose terpėse</a:t>
            </a:r>
            <a:r>
              <a:rPr lang="lt-LT" dirty="0" smtClean="0"/>
              <a:t>“ apibendrinimas</a:t>
            </a:r>
            <a:endParaRPr lang="lt-LT" dirty="0"/>
          </a:p>
        </p:txBody>
      </p:sp>
      <p:sp>
        <p:nvSpPr>
          <p:cNvPr id="3" name="Subtitle 2"/>
          <p:cNvSpPr>
            <a:spLocks noGrp="1"/>
          </p:cNvSpPr>
          <p:nvPr>
            <p:ph type="subTitle" idx="1"/>
          </p:nvPr>
        </p:nvSpPr>
        <p:spPr>
          <a:xfrm>
            <a:off x="1367130" y="4267200"/>
            <a:ext cx="6400800" cy="1752600"/>
          </a:xfrm>
        </p:spPr>
        <p:txBody>
          <a:bodyPr>
            <a:noAutofit/>
          </a:bodyPr>
          <a:lstStyle/>
          <a:p>
            <a:r>
              <a:rPr lang="lt-LT" sz="2400" dirty="0" smtClean="0"/>
              <a:t>Kauno Simono Daukanto vidurinė mokykla</a:t>
            </a:r>
          </a:p>
          <a:p>
            <a:r>
              <a:rPr lang="lt-LT" sz="2400" b="1" dirty="0" smtClean="0"/>
              <a:t>Aidas Ivanauskas </a:t>
            </a:r>
            <a:r>
              <a:rPr lang="lt-LT" sz="2400" dirty="0" smtClean="0"/>
              <a:t>12a klasė</a:t>
            </a:r>
          </a:p>
          <a:p>
            <a:r>
              <a:rPr lang="lt-LT" sz="2400" dirty="0" smtClean="0"/>
              <a:t>Fizikos mokytoja ekspertė </a:t>
            </a:r>
            <a:r>
              <a:rPr lang="lt-LT" sz="2400" b="1" dirty="0" smtClean="0"/>
              <a:t>Laimutė Leonavičienė</a:t>
            </a:r>
          </a:p>
          <a:p>
            <a:r>
              <a:rPr lang="lt-LT" sz="2400" dirty="0" smtClean="0"/>
              <a:t>2015 metai</a:t>
            </a:r>
            <a:endParaRPr lang="lt-LT"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8600"/>
            <a:ext cx="2277060" cy="203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2087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lt-LT" dirty="0" smtClean="0"/>
              <a:t>Elektros srovė puslaidininkiuose</a:t>
            </a:r>
            <a:endParaRPr lang="lt-LT"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118723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t-LT" dirty="0" smtClean="0"/>
              <a:t>Puslaidininkiai</a:t>
            </a:r>
            <a:endParaRPr lang="lt-LT" dirty="0"/>
          </a:p>
        </p:txBody>
      </p:sp>
      <p:sp>
        <p:nvSpPr>
          <p:cNvPr id="7" name="Content Placeholder 6"/>
          <p:cNvSpPr>
            <a:spLocks noGrp="1"/>
          </p:cNvSpPr>
          <p:nvPr>
            <p:ph idx="1"/>
          </p:nvPr>
        </p:nvSpPr>
        <p:spPr>
          <a:xfrm>
            <a:off x="304800" y="1600200"/>
            <a:ext cx="8229600" cy="4525963"/>
          </a:xfrm>
        </p:spPr>
        <p:txBody>
          <a:bodyPr/>
          <a:lstStyle/>
          <a:p>
            <a:r>
              <a:rPr lang="lt-LT" dirty="0"/>
              <a:t>Puslaidininkiais vadiname medžiagas, kurios pagal savo elektrinį laidumą užima tarpinę padėtį tarp laidininkų ir </a:t>
            </a:r>
            <a:r>
              <a:rPr lang="lt-LT" dirty="0" smtClean="0"/>
              <a:t>dielektrikų.</a:t>
            </a:r>
          </a:p>
          <a:p>
            <a:endParaRPr lang="lt-LT" dirty="0"/>
          </a:p>
          <a:p>
            <a:r>
              <a:rPr lang="lt-LT" dirty="0"/>
              <a:t>Nuo metalų puslaidininkiai skiriasi tuo, kad jų savitoji varža kitaip priklauso nuo temperatūros: kylant temperatūrai,  </a:t>
            </a:r>
            <a:r>
              <a:rPr lang="lt-LT" dirty="0" smtClean="0"/>
              <a:t>                 ji </a:t>
            </a:r>
            <a:r>
              <a:rPr lang="lt-LT" dirty="0"/>
              <a:t>ne didėja, bet mažėja. </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879"/>
          <a:stretch/>
        </p:blipFill>
        <p:spPr bwMode="auto">
          <a:xfrm>
            <a:off x="4615543" y="3200400"/>
            <a:ext cx="4276725" cy="58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4503"/>
          <a:stretch/>
        </p:blipFill>
        <p:spPr bwMode="auto">
          <a:xfrm>
            <a:off x="6553200" y="4495800"/>
            <a:ext cx="241050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070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Puslaidininkių laidumas</a:t>
            </a:r>
            <a:endParaRPr lang="lt-LT" dirty="0"/>
          </a:p>
        </p:txBody>
      </p:sp>
      <p:sp>
        <p:nvSpPr>
          <p:cNvPr id="3" name="Content Placeholder 2"/>
          <p:cNvSpPr>
            <a:spLocks noGrp="1"/>
          </p:cNvSpPr>
          <p:nvPr>
            <p:ph idx="1"/>
          </p:nvPr>
        </p:nvSpPr>
        <p:spPr/>
        <p:txBody>
          <a:bodyPr/>
          <a:lstStyle/>
          <a:p>
            <a:r>
              <a:rPr lang="lt-LT" dirty="0" smtClean="0"/>
              <a:t>Grynųjų puslaidininkių (neturinčių priemaišų) laidumas vadinamas </a:t>
            </a:r>
            <a:r>
              <a:rPr lang="lt-LT" b="1" dirty="0" smtClean="0"/>
              <a:t>savuoju</a:t>
            </a:r>
            <a:r>
              <a:rPr lang="lt-LT" dirty="0" smtClean="0"/>
              <a:t>, o puslaidininkių su priemaišomis – </a:t>
            </a:r>
            <a:r>
              <a:rPr lang="lt-LT" b="1" dirty="0" smtClean="0"/>
              <a:t>priemaišiniu</a:t>
            </a:r>
            <a:r>
              <a:rPr lang="lt-LT" dirty="0" smtClean="0"/>
              <a:t>. </a:t>
            </a:r>
          </a:p>
          <a:p>
            <a:r>
              <a:rPr lang="lt-LT" dirty="0" smtClean="0"/>
              <a:t>Puslaidininkiams būdingas dvejopas laidumas:</a:t>
            </a:r>
          </a:p>
          <a:p>
            <a:pPr lvl="1">
              <a:buFont typeface="Wingdings" panose="05000000000000000000" pitchFamily="2" charset="2"/>
              <a:buChar char="Ø"/>
            </a:pPr>
            <a:r>
              <a:rPr lang="lt-LT" b="1" dirty="0"/>
              <a:t>e</a:t>
            </a:r>
            <a:r>
              <a:rPr lang="lt-LT" b="1" dirty="0" smtClean="0"/>
              <a:t>lektroninis</a:t>
            </a:r>
            <a:r>
              <a:rPr lang="lt-LT" dirty="0" smtClean="0"/>
              <a:t>, susijęs su laisvaisiais elektronais;</a:t>
            </a:r>
          </a:p>
          <a:p>
            <a:pPr lvl="1">
              <a:buFont typeface="Wingdings" panose="05000000000000000000" pitchFamily="2" charset="2"/>
              <a:buChar char="Ø"/>
            </a:pPr>
            <a:r>
              <a:rPr lang="lt-LT" b="1" dirty="0"/>
              <a:t>s</a:t>
            </a:r>
            <a:r>
              <a:rPr lang="lt-LT" b="1" dirty="0" smtClean="0"/>
              <a:t>kylinis</a:t>
            </a:r>
            <a:r>
              <a:rPr lang="lt-LT" dirty="0" smtClean="0"/>
              <a:t>, susijęs su skylėmis.</a:t>
            </a:r>
            <a:endParaRPr lang="lt-LT"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572"/>
          <a:stretch/>
        </p:blipFill>
        <p:spPr bwMode="auto">
          <a:xfrm>
            <a:off x="1905000" y="4740730"/>
            <a:ext cx="2428875" cy="1703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2325"/>
          <a:stretch/>
        </p:blipFill>
        <p:spPr bwMode="auto">
          <a:xfrm>
            <a:off x="4724400" y="4740729"/>
            <a:ext cx="2428875" cy="1703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19337" y="6444344"/>
            <a:ext cx="1600200" cy="276999"/>
          </a:xfrm>
          <a:prstGeom prst="rect">
            <a:avLst/>
          </a:prstGeom>
          <a:noFill/>
        </p:spPr>
        <p:txBody>
          <a:bodyPr wrap="square" rtlCol="0">
            <a:spAutoFit/>
          </a:bodyPr>
          <a:lstStyle/>
          <a:p>
            <a:r>
              <a:rPr lang="lt-LT" sz="1200" dirty="0" smtClean="0"/>
              <a:t>Žemoje temperatūroje</a:t>
            </a:r>
            <a:endParaRPr lang="lt-LT" sz="1200" dirty="0"/>
          </a:p>
        </p:txBody>
      </p:sp>
      <p:sp>
        <p:nvSpPr>
          <p:cNvPr id="7" name="TextBox 6"/>
          <p:cNvSpPr txBox="1"/>
          <p:nvPr/>
        </p:nvSpPr>
        <p:spPr>
          <a:xfrm>
            <a:off x="5062537" y="6444343"/>
            <a:ext cx="1752600" cy="276999"/>
          </a:xfrm>
          <a:prstGeom prst="rect">
            <a:avLst/>
          </a:prstGeom>
          <a:noFill/>
        </p:spPr>
        <p:txBody>
          <a:bodyPr wrap="square" rtlCol="0">
            <a:spAutoFit/>
          </a:bodyPr>
          <a:lstStyle/>
          <a:p>
            <a:r>
              <a:rPr lang="lt-LT" sz="1200" dirty="0" smtClean="0"/>
              <a:t>Aukštoje temperatūroje</a:t>
            </a:r>
            <a:endParaRPr lang="lt-LT" sz="1200" dirty="0"/>
          </a:p>
        </p:txBody>
      </p:sp>
    </p:spTree>
    <p:extLst>
      <p:ext uri="{BB962C8B-B14F-4D97-AF65-F5344CB8AC3E}">
        <p14:creationId xmlns:p14="http://schemas.microsoft.com/office/powerpoint/2010/main" val="3014485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Priemaišos</a:t>
            </a:r>
            <a:endParaRPr lang="lt-LT" dirty="0"/>
          </a:p>
        </p:txBody>
      </p:sp>
      <p:sp>
        <p:nvSpPr>
          <p:cNvPr id="3" name="Content Placeholder 2"/>
          <p:cNvSpPr>
            <a:spLocks noGrp="1"/>
          </p:cNvSpPr>
          <p:nvPr>
            <p:ph idx="1"/>
          </p:nvPr>
        </p:nvSpPr>
        <p:spPr/>
        <p:txBody>
          <a:bodyPr>
            <a:normAutofit fontScale="92500" lnSpcReduction="20000"/>
          </a:bodyPr>
          <a:lstStyle/>
          <a:p>
            <a:pPr marL="0" indent="0">
              <a:buNone/>
            </a:pPr>
            <a:r>
              <a:rPr lang="lt-LT" dirty="0"/>
              <a:t>Esminė puslaidininkių ypatybė yra ta, kad, juose esant priemaišų, šalia savojo laidumo atsiranda papildomas - priemaišinis laidumas. Keičiant priemaišų koncentraciją, galima gerokai pakeisti vieno ar kito ženklo krūvininkų skaičių. Dėl to galima pagaminti puslaidininkius su vyraujančia neigiamų arba teigiamų krūvininkų koncentracija. Ši puslaidininkių ypatybė leidžia juos plačiai taikyti praktikoje. Priemaišiniai puslaidininkiai gaunami įterpus į gryną kristalą labai mažą (≈10-5%) kiekį kitų elementų priemaišų.</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1364206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Donorinės priemaišos</a:t>
            </a:r>
            <a:endParaRPr lang="lt-LT" dirty="0"/>
          </a:p>
        </p:txBody>
      </p:sp>
      <p:sp>
        <p:nvSpPr>
          <p:cNvPr id="3" name="Content Placeholder 2"/>
          <p:cNvSpPr>
            <a:spLocks noGrp="1"/>
          </p:cNvSpPr>
          <p:nvPr>
            <p:ph idx="1"/>
          </p:nvPr>
        </p:nvSpPr>
        <p:spPr>
          <a:xfrm>
            <a:off x="152400" y="1447800"/>
            <a:ext cx="6324600" cy="5257800"/>
          </a:xfrm>
        </p:spPr>
        <p:txBody>
          <a:bodyPr>
            <a:normAutofit fontScale="92500"/>
          </a:bodyPr>
          <a:lstStyle/>
          <a:p>
            <a:r>
              <a:rPr lang="lt-LT" dirty="0" smtClean="0"/>
              <a:t>Priemaišos, kurios atiduoda elektronus, vadinamos donorinėmis.</a:t>
            </a:r>
          </a:p>
          <a:p>
            <a:r>
              <a:rPr lang="lt-LT" dirty="0"/>
              <a:t>Kadangi puslaidininkiai su donorinėmis priemaišomis turi daug laisvų elektronų (jei palygintume su skylėm), jie vadinami </a:t>
            </a:r>
            <a:r>
              <a:rPr lang="lt-LT" b="1" i="1" dirty="0"/>
              <a:t>n</a:t>
            </a:r>
            <a:r>
              <a:rPr lang="lt-LT" b="1" dirty="0"/>
              <a:t> tipo puslaidininkiais</a:t>
            </a:r>
            <a:r>
              <a:rPr lang="lt-LT" dirty="0"/>
              <a:t>. </a:t>
            </a:r>
            <a:r>
              <a:rPr lang="lt-LT" b="1" i="1" dirty="0"/>
              <a:t>n</a:t>
            </a:r>
            <a:r>
              <a:rPr lang="lt-LT" dirty="0"/>
              <a:t> </a:t>
            </a:r>
            <a:r>
              <a:rPr lang="lt-LT" dirty="0" smtClean="0"/>
              <a:t>puslaidininkio </a:t>
            </a:r>
            <a:r>
              <a:rPr lang="lt-LT" b="1" dirty="0" smtClean="0"/>
              <a:t>elektronai </a:t>
            </a:r>
            <a:r>
              <a:rPr lang="lt-LT" dirty="0" smtClean="0"/>
              <a:t>yra</a:t>
            </a:r>
            <a:r>
              <a:rPr lang="lt-LT" dirty="0"/>
              <a:t> </a:t>
            </a:r>
            <a:r>
              <a:rPr lang="lt-LT" b="1" dirty="0"/>
              <a:t>pagrindiniai krūvininkai</a:t>
            </a:r>
            <a:r>
              <a:rPr lang="lt-LT" dirty="0"/>
              <a:t>, o </a:t>
            </a:r>
            <a:r>
              <a:rPr lang="lt-LT" b="1" dirty="0"/>
              <a:t>skylės – nepagrindiniai</a:t>
            </a:r>
            <a:r>
              <a:rPr lang="lt-LT" dirty="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92"/>
          <a:stretch/>
        </p:blipFill>
        <p:spPr bwMode="auto">
          <a:xfrm>
            <a:off x="5758543" y="3995055"/>
            <a:ext cx="3070991" cy="239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358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Akceptorinės priemaišos</a:t>
            </a:r>
            <a:endParaRPr lang="lt-LT" dirty="0"/>
          </a:p>
        </p:txBody>
      </p:sp>
      <p:sp>
        <p:nvSpPr>
          <p:cNvPr id="3" name="Content Placeholder 2"/>
          <p:cNvSpPr>
            <a:spLocks noGrp="1"/>
          </p:cNvSpPr>
          <p:nvPr>
            <p:ph idx="1"/>
          </p:nvPr>
        </p:nvSpPr>
        <p:spPr>
          <a:xfrm>
            <a:off x="228600" y="1600200"/>
            <a:ext cx="5943600" cy="5029200"/>
          </a:xfrm>
        </p:spPr>
        <p:txBody>
          <a:bodyPr>
            <a:normAutofit lnSpcReduction="10000"/>
          </a:bodyPr>
          <a:lstStyle/>
          <a:p>
            <a:r>
              <a:rPr lang="lt-LT" dirty="0" smtClean="0"/>
              <a:t>Priemaišos, kurios sukuria skyles, vadinamos akceptorinėmis.</a:t>
            </a:r>
          </a:p>
          <a:p>
            <a:r>
              <a:rPr lang="lt-LT" dirty="0"/>
              <a:t>Puslaidininkiai, kuriuose, palyginti su elektroniniu, vyrauja skylinis laidumas, vadinami </a:t>
            </a:r>
            <a:r>
              <a:rPr lang="lt-LT" b="1" dirty="0"/>
              <a:t>p tipo puslaidininkiais</a:t>
            </a:r>
            <a:r>
              <a:rPr lang="lt-LT" dirty="0"/>
              <a:t>. </a:t>
            </a:r>
            <a:r>
              <a:rPr lang="lt-LT" b="1" dirty="0"/>
              <a:t>p</a:t>
            </a:r>
            <a:r>
              <a:rPr lang="lt-LT" dirty="0"/>
              <a:t> puslaidininkio </a:t>
            </a:r>
            <a:r>
              <a:rPr lang="lt-LT" b="1" dirty="0"/>
              <a:t>pagrindiniai krūvininkai</a:t>
            </a:r>
            <a:r>
              <a:rPr lang="lt-LT" dirty="0"/>
              <a:t> yra </a:t>
            </a:r>
            <a:r>
              <a:rPr lang="lt-LT" b="1" dirty="0"/>
              <a:t>skylės</a:t>
            </a:r>
            <a:r>
              <a:rPr lang="lt-LT" dirty="0"/>
              <a:t>, o </a:t>
            </a:r>
            <a:r>
              <a:rPr lang="lt-LT" b="1" dirty="0"/>
              <a:t>nepagrindiniai</a:t>
            </a:r>
            <a:r>
              <a:rPr lang="lt-LT" dirty="0"/>
              <a:t> – </a:t>
            </a:r>
            <a:r>
              <a:rPr lang="lt-LT" b="1" dirty="0"/>
              <a:t>elektronai</a:t>
            </a:r>
            <a:r>
              <a:rPr lang="lt-LT" dirty="0"/>
              <a:t>.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17"/>
          <a:stretch/>
        </p:blipFill>
        <p:spPr bwMode="auto">
          <a:xfrm>
            <a:off x="5715000" y="3995057"/>
            <a:ext cx="3135086" cy="241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431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Puslaidininkinė sandūra</a:t>
            </a:r>
            <a:endParaRPr lang="lt-LT" dirty="0"/>
          </a:p>
        </p:txBody>
      </p:sp>
      <p:sp>
        <p:nvSpPr>
          <p:cNvPr id="3" name="Content Placeholder 2"/>
          <p:cNvSpPr>
            <a:spLocks noGrp="1"/>
          </p:cNvSpPr>
          <p:nvPr>
            <p:ph idx="1"/>
          </p:nvPr>
        </p:nvSpPr>
        <p:spPr>
          <a:xfrm>
            <a:off x="152400" y="1600200"/>
            <a:ext cx="5638800" cy="5105400"/>
          </a:xfrm>
        </p:spPr>
        <p:txBody>
          <a:bodyPr>
            <a:normAutofit lnSpcReduction="10000"/>
          </a:bodyPr>
          <a:lstStyle/>
          <a:p>
            <a:pPr marL="0" indent="0">
              <a:buNone/>
            </a:pPr>
            <a:r>
              <a:rPr lang="lt-LT" dirty="0" smtClean="0"/>
              <a:t>Puslaidininkine, arba skyline-elektronine, sandūra vadinama riba, skirianti skylinio ir elektroninio laidumo sritis. Ji susidaro, kai suglaudus skirtingus puslaidininkius, prasideda krūvininkų difuzija, kurios metu dalis elektronų rekombinuoja su skylėmis, sudarydami sritį, kuri yra dielektrikas.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057400"/>
            <a:ext cx="3933825" cy="3867150"/>
          </a:xfrm>
          <a:prstGeom prst="rect">
            <a:avLst/>
          </a:prstGeom>
        </p:spPr>
      </p:pic>
    </p:spTree>
    <p:extLst>
      <p:ext uri="{BB962C8B-B14F-4D97-AF65-F5344CB8AC3E}">
        <p14:creationId xmlns:p14="http://schemas.microsoft.com/office/powerpoint/2010/main" val="1317627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Laidžioji ir užtvarinė kryptis</a:t>
            </a:r>
            <a:endParaRPr lang="lt-LT" dirty="0"/>
          </a:p>
        </p:txBody>
      </p:sp>
      <p:sp>
        <p:nvSpPr>
          <p:cNvPr id="3" name="Content Placeholder 2"/>
          <p:cNvSpPr>
            <a:spLocks noGrp="1"/>
          </p:cNvSpPr>
          <p:nvPr>
            <p:ph idx="1"/>
          </p:nvPr>
        </p:nvSpPr>
        <p:spPr>
          <a:xfrm>
            <a:off x="457200" y="1371600"/>
            <a:ext cx="8229600" cy="5486400"/>
          </a:xfrm>
        </p:spPr>
        <p:txBody>
          <a:bodyPr>
            <a:normAutofit fontScale="92500" lnSpcReduction="10000"/>
          </a:bodyPr>
          <a:lstStyle/>
          <a:p>
            <a:pPr marL="0" indent="0">
              <a:buNone/>
            </a:pPr>
            <a:r>
              <a:rPr lang="lt-LT" dirty="0" smtClean="0"/>
              <a:t>Puslaidininkį su skyline-elektronine sandūra prijunkime prie srovės šaltinio:</a:t>
            </a:r>
          </a:p>
          <a:p>
            <a:r>
              <a:rPr lang="lt-LT" dirty="0" smtClean="0"/>
              <a:t>p tipo puslaidininkį – prie teigiamojo poliaus, n tipo – prie neigiamojo. Elektros srovę per sandūrą sukelia pagrindiniai krūvininkai, dėl to laidumas didelis, o varža maža. Sandūra įjungta į grandinę </a:t>
            </a:r>
            <a:r>
              <a:rPr lang="lt-LT" b="1" dirty="0" smtClean="0"/>
              <a:t>laidžiąja kryptimi</a:t>
            </a:r>
            <a:r>
              <a:rPr lang="lt-LT" dirty="0" smtClean="0"/>
              <a:t>. </a:t>
            </a:r>
          </a:p>
          <a:p>
            <a:r>
              <a:rPr lang="lt-LT" dirty="0"/>
              <a:t>s</a:t>
            </a:r>
            <a:r>
              <a:rPr lang="lt-LT" dirty="0" smtClean="0"/>
              <a:t>ukeitus srovės šaltinio polius, elektros srovę per sandūrą sukelia šalutiniai krūvininkai. Dėl to srovės stipris puslaidininkyje, esant tai pačiai įtampai, bus daug mažesnis nei laidžiąja kryptimi. Sandūra įjungta į grandinę </a:t>
            </a:r>
            <a:r>
              <a:rPr lang="lt-LT" b="1" dirty="0" smtClean="0"/>
              <a:t>užtvarine kryptimi</a:t>
            </a:r>
            <a:r>
              <a:rPr lang="lt-LT" dirty="0" smtClean="0"/>
              <a:t>.</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42068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Puslaidininkinis diodas</a:t>
            </a:r>
            <a:endParaRPr lang="lt-LT" dirty="0"/>
          </a:p>
        </p:txBody>
      </p:sp>
      <p:sp>
        <p:nvSpPr>
          <p:cNvPr id="3" name="Content Placeholder 2"/>
          <p:cNvSpPr>
            <a:spLocks noGrp="1"/>
          </p:cNvSpPr>
          <p:nvPr>
            <p:ph idx="1"/>
          </p:nvPr>
        </p:nvSpPr>
        <p:spPr/>
        <p:txBody>
          <a:bodyPr/>
          <a:lstStyle/>
          <a:p>
            <a:r>
              <a:rPr lang="lt-LT" dirty="0" smtClean="0"/>
              <a:t>Tai prietaisas, turintis vieną skylinę-elektroninę sandūra ir du išvadus, kuriais jungiamas į elektrinę grandinę.</a:t>
            </a:r>
          </a:p>
          <a:p>
            <a:r>
              <a:rPr lang="lt-LT" dirty="0" smtClean="0"/>
              <a:t>Elektrinėse schemose jis žymimas ženklu </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3273879"/>
            <a:ext cx="857250" cy="36195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20886"/>
            <a:ext cx="23812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717812"/>
            <a:ext cx="1028938" cy="2939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8221" y="4364763"/>
            <a:ext cx="2057400"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143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dirty="0" smtClean="0"/>
              <a:t>Tranzistorius</a:t>
            </a:r>
            <a:endParaRPr lang="lt-LT" dirty="0"/>
          </a:p>
        </p:txBody>
      </p:sp>
      <p:sp>
        <p:nvSpPr>
          <p:cNvPr id="3" name="Content Placeholder 2"/>
          <p:cNvSpPr>
            <a:spLocks noGrp="1"/>
          </p:cNvSpPr>
          <p:nvPr>
            <p:ph idx="1"/>
          </p:nvPr>
        </p:nvSpPr>
        <p:spPr/>
        <p:txBody>
          <a:bodyPr/>
          <a:lstStyle/>
          <a:p>
            <a:r>
              <a:rPr lang="lt-LT" dirty="0" smtClean="0"/>
              <a:t>Tranzistorius yra puslaidininkinis prietaisas, turintis dvi skylines-elektronines sandūras ir tris išvadus, kuriais jungiamas į elektrinę grandinę.</a:t>
            </a:r>
          </a:p>
          <a:p>
            <a:r>
              <a:rPr lang="lt-LT" dirty="0" smtClean="0"/>
              <a:t>Tranzistoriai yra dviejų rūšių: </a:t>
            </a:r>
            <a:r>
              <a:rPr lang="lt-LT" b="1" dirty="0" smtClean="0"/>
              <a:t>npn</a:t>
            </a:r>
            <a:r>
              <a:rPr lang="lt-LT" dirty="0" smtClean="0"/>
              <a:t> ir </a:t>
            </a:r>
            <a:r>
              <a:rPr lang="lt-LT" b="1" dirty="0" smtClean="0"/>
              <a:t>pnp</a:t>
            </a:r>
            <a:r>
              <a:rPr lang="lt-LT" dirty="0" smtClean="0"/>
              <a:t>.</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642" r="44286" b="32381"/>
          <a:stretch/>
        </p:blipFill>
        <p:spPr bwMode="auto">
          <a:xfrm>
            <a:off x="2209800" y="4343399"/>
            <a:ext cx="1918317" cy="2324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963" t="30833" b="32857"/>
          <a:stretch/>
        </p:blipFill>
        <p:spPr bwMode="auto">
          <a:xfrm>
            <a:off x="4693524" y="4343399"/>
            <a:ext cx="1693888" cy="2324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6953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Turinys</a:t>
            </a:r>
            <a:endParaRPr lang="lt-LT" dirty="0"/>
          </a:p>
        </p:txBody>
      </p:sp>
      <p:sp>
        <p:nvSpPr>
          <p:cNvPr id="3" name="Content Placeholder 2"/>
          <p:cNvSpPr>
            <a:spLocks noGrp="1"/>
          </p:cNvSpPr>
          <p:nvPr>
            <p:ph sz="half" idx="1"/>
          </p:nvPr>
        </p:nvSpPr>
        <p:spPr/>
        <p:txBody>
          <a:bodyPr>
            <a:noAutofit/>
          </a:bodyPr>
          <a:lstStyle/>
          <a:p>
            <a:pPr marL="514350" indent="-514350">
              <a:buAutoNum type="arabicPeriod"/>
            </a:pPr>
            <a:r>
              <a:rPr lang="lt-LT" sz="1700" b="1" dirty="0" smtClean="0"/>
              <a:t>Elektros srovės samprata.................3</a:t>
            </a:r>
          </a:p>
          <a:p>
            <a:pPr marL="514350" indent="-514350">
              <a:buAutoNum type="arabicPeriod"/>
            </a:pPr>
            <a:r>
              <a:rPr lang="lt-LT" sz="1700" b="1" dirty="0" smtClean="0"/>
              <a:t>Elektros srovė metaluose.................4</a:t>
            </a:r>
          </a:p>
          <a:p>
            <a:r>
              <a:rPr lang="lt-LT" sz="1200" dirty="0" smtClean="0"/>
              <a:t>Metalų laidumo prigimtis................................................5</a:t>
            </a:r>
          </a:p>
          <a:p>
            <a:r>
              <a:rPr lang="lt-LT" sz="1200" dirty="0"/>
              <a:t>Elektrinės varžos priklausomybė nuo </a:t>
            </a:r>
            <a:r>
              <a:rPr lang="lt-LT" sz="1200" dirty="0" smtClean="0"/>
              <a:t>temperatūros.......6</a:t>
            </a:r>
          </a:p>
          <a:p>
            <a:r>
              <a:rPr lang="lt-LT" sz="1200" dirty="0"/>
              <a:t>Temperatūrinis varžos </a:t>
            </a:r>
            <a:r>
              <a:rPr lang="lt-LT" sz="1200" dirty="0" smtClean="0"/>
              <a:t>koeficientas.................................7</a:t>
            </a:r>
          </a:p>
          <a:p>
            <a:r>
              <a:rPr lang="lt-LT" sz="1200" dirty="0" smtClean="0"/>
              <a:t>Superlaidumas.................................................................8</a:t>
            </a:r>
          </a:p>
          <a:p>
            <a:r>
              <a:rPr lang="lt-LT" sz="1200" dirty="0"/>
              <a:t>Superlaidininkų </a:t>
            </a:r>
            <a:r>
              <a:rPr lang="lt-LT" sz="1200" dirty="0" smtClean="0"/>
              <a:t>pritaikymas............................................9</a:t>
            </a:r>
          </a:p>
          <a:p>
            <a:pPr marL="514350" indent="-514350">
              <a:buFont typeface="+mj-lt"/>
              <a:buAutoNum type="arabicPeriod" startAt="3"/>
            </a:pPr>
            <a:r>
              <a:rPr lang="lt-LT" sz="1700" b="1" dirty="0" smtClean="0"/>
              <a:t>Elektros </a:t>
            </a:r>
            <a:r>
              <a:rPr lang="lt-LT" sz="1700" b="1" dirty="0"/>
              <a:t>srovė </a:t>
            </a:r>
            <a:r>
              <a:rPr lang="lt-LT" sz="1700" b="1" dirty="0" smtClean="0"/>
              <a:t>puslaidininkiuose....10</a:t>
            </a:r>
          </a:p>
          <a:p>
            <a:r>
              <a:rPr lang="lt-LT" sz="1200" dirty="0" smtClean="0"/>
              <a:t>Puslaidininkiai................................................................11</a:t>
            </a:r>
          </a:p>
          <a:p>
            <a:r>
              <a:rPr lang="lt-LT" sz="1200" dirty="0" smtClean="0"/>
              <a:t>Puslaidininkių laidumas..................................................12</a:t>
            </a:r>
          </a:p>
          <a:p>
            <a:r>
              <a:rPr lang="lt-LT" sz="1200" dirty="0" smtClean="0"/>
              <a:t>Priemaišos......................................................................13</a:t>
            </a:r>
          </a:p>
          <a:p>
            <a:r>
              <a:rPr lang="lt-LT" sz="1200" dirty="0" smtClean="0"/>
              <a:t>Donorinės priemaišos....................................................14</a:t>
            </a:r>
          </a:p>
          <a:p>
            <a:r>
              <a:rPr lang="lt-LT" sz="1200" dirty="0" smtClean="0"/>
              <a:t>Akceptorinės priemaišos................................................15</a:t>
            </a:r>
          </a:p>
          <a:p>
            <a:r>
              <a:rPr lang="lt-LT" sz="1200" dirty="0" smtClean="0"/>
              <a:t>Puslaidininkinė sandūra.................................................16</a:t>
            </a:r>
          </a:p>
          <a:p>
            <a:r>
              <a:rPr lang="lt-LT" sz="1200" dirty="0"/>
              <a:t>Laidžioji ir užtvarinė </a:t>
            </a:r>
            <a:r>
              <a:rPr lang="lt-LT" sz="1200" dirty="0" smtClean="0"/>
              <a:t>kryptis............................................17</a:t>
            </a:r>
          </a:p>
          <a:p>
            <a:r>
              <a:rPr lang="lt-LT" sz="1200" dirty="0" smtClean="0"/>
              <a:t>Puslaidininkinis diodas...................................................18</a:t>
            </a:r>
          </a:p>
          <a:p>
            <a:r>
              <a:rPr lang="lt-LT" sz="1200" dirty="0" smtClean="0"/>
              <a:t>Tranzistorius...................................................................19</a:t>
            </a:r>
          </a:p>
          <a:p>
            <a:pPr marL="514350" indent="-514350">
              <a:buFont typeface="+mj-lt"/>
              <a:buAutoNum type="arabicPeriod" startAt="4"/>
            </a:pPr>
            <a:r>
              <a:rPr lang="lt-LT" sz="1700" b="1" dirty="0" smtClean="0"/>
              <a:t>Elektros srovė vakuume.................20</a:t>
            </a:r>
          </a:p>
          <a:p>
            <a:r>
              <a:rPr lang="lt-LT" sz="1200" dirty="0" smtClean="0"/>
              <a:t>Termoelektroninė emisija..............................................21</a:t>
            </a:r>
          </a:p>
          <a:p>
            <a:r>
              <a:rPr lang="lt-LT" sz="1200" dirty="0" smtClean="0"/>
              <a:t>Vakuuminis diodas.........................................................22</a:t>
            </a:r>
          </a:p>
        </p:txBody>
      </p:sp>
      <p:sp>
        <p:nvSpPr>
          <p:cNvPr id="5" name="Content Placeholder 4"/>
          <p:cNvSpPr>
            <a:spLocks noGrp="1"/>
          </p:cNvSpPr>
          <p:nvPr>
            <p:ph sz="half" idx="2"/>
          </p:nvPr>
        </p:nvSpPr>
        <p:spPr/>
        <p:txBody>
          <a:bodyPr>
            <a:normAutofit fontScale="92500"/>
          </a:bodyPr>
          <a:lstStyle/>
          <a:p>
            <a:pPr lvl="0"/>
            <a:r>
              <a:rPr lang="lt-LT" sz="1300" dirty="0">
                <a:solidFill>
                  <a:prstClr val="black"/>
                </a:solidFill>
              </a:rPr>
              <a:t>Vakuuminis triodas</a:t>
            </a:r>
            <a:r>
              <a:rPr lang="lt-LT" sz="1300" dirty="0" smtClean="0">
                <a:solidFill>
                  <a:prstClr val="black"/>
                </a:solidFill>
              </a:rPr>
              <a:t>.........................................................</a:t>
            </a:r>
            <a:r>
              <a:rPr lang="lt-LT" sz="1300" dirty="0">
                <a:solidFill>
                  <a:prstClr val="black"/>
                </a:solidFill>
              </a:rPr>
              <a:t>23</a:t>
            </a:r>
          </a:p>
          <a:p>
            <a:pPr lvl="0"/>
            <a:r>
              <a:rPr lang="lt-LT" sz="1300" dirty="0">
                <a:solidFill>
                  <a:prstClr val="black"/>
                </a:solidFill>
              </a:rPr>
              <a:t>Elektroninis vamzdis</a:t>
            </a:r>
            <a:r>
              <a:rPr lang="lt-LT" sz="1300" dirty="0" smtClean="0">
                <a:solidFill>
                  <a:prstClr val="black"/>
                </a:solidFill>
              </a:rPr>
              <a:t>.......................................................24</a:t>
            </a:r>
            <a:endParaRPr lang="lt-LT" sz="1300" dirty="0">
              <a:solidFill>
                <a:prstClr val="black"/>
              </a:solidFill>
            </a:endParaRPr>
          </a:p>
          <a:p>
            <a:pPr marL="514350" indent="-514350">
              <a:buFont typeface="+mj-lt"/>
              <a:buAutoNum type="arabicPeriod" startAt="5"/>
            </a:pPr>
            <a:r>
              <a:rPr lang="lt-LT" sz="1800" b="1" dirty="0" smtClean="0"/>
              <a:t>Elektros </a:t>
            </a:r>
            <a:r>
              <a:rPr lang="lt-LT" sz="1800" b="1" dirty="0"/>
              <a:t>srovė skysčiuose</a:t>
            </a:r>
            <a:r>
              <a:rPr lang="lt-LT" sz="1800" b="1" dirty="0" smtClean="0"/>
              <a:t>...............25</a:t>
            </a:r>
            <a:endParaRPr lang="lt-LT" sz="1800" b="1" dirty="0"/>
          </a:p>
          <a:p>
            <a:r>
              <a:rPr lang="lt-LT" sz="1500" dirty="0"/>
              <a:t>Elektrolitai</a:t>
            </a:r>
            <a:r>
              <a:rPr lang="lt-LT" sz="1500" dirty="0" smtClean="0"/>
              <a:t>.........................................................26</a:t>
            </a:r>
            <a:endParaRPr lang="lt-LT" sz="1500" dirty="0"/>
          </a:p>
          <a:p>
            <a:r>
              <a:rPr lang="lt-LT" sz="1500" dirty="0"/>
              <a:t>Elektrolitinė disociacija</a:t>
            </a:r>
            <a:r>
              <a:rPr lang="lt-LT" sz="1500" dirty="0" smtClean="0"/>
              <a:t>.....................................27</a:t>
            </a:r>
            <a:endParaRPr lang="lt-LT" sz="1500" dirty="0"/>
          </a:p>
          <a:p>
            <a:r>
              <a:rPr lang="lt-LT" sz="1500" dirty="0"/>
              <a:t>Elektrolizė</a:t>
            </a:r>
            <a:r>
              <a:rPr lang="lt-LT" sz="1500" dirty="0" smtClean="0"/>
              <a:t>..........................................................28</a:t>
            </a:r>
            <a:endParaRPr lang="lt-LT" sz="1500" dirty="0"/>
          </a:p>
          <a:p>
            <a:r>
              <a:rPr lang="lt-LT" sz="1500" dirty="0"/>
              <a:t>Elektrolizės dėsnis</a:t>
            </a:r>
            <a:r>
              <a:rPr lang="lt-LT" sz="1500" dirty="0" smtClean="0"/>
              <a:t>.............................................29</a:t>
            </a:r>
            <a:endParaRPr lang="lt-LT" sz="1500" dirty="0"/>
          </a:p>
          <a:p>
            <a:r>
              <a:rPr lang="lt-LT" sz="1500" dirty="0"/>
              <a:t>Elektrolizės taikymas</a:t>
            </a:r>
            <a:r>
              <a:rPr lang="lt-LT" sz="1500" dirty="0" smtClean="0"/>
              <a:t>.........................................30</a:t>
            </a:r>
            <a:endParaRPr lang="lt-LT" sz="1500" dirty="0"/>
          </a:p>
          <a:p>
            <a:pPr marL="514350" indent="-514350">
              <a:buFont typeface="+mj-lt"/>
              <a:buAutoNum type="arabicPeriod" startAt="6"/>
            </a:pPr>
            <a:r>
              <a:rPr lang="lt-LT" sz="1800" b="1" dirty="0"/>
              <a:t>Elektros srovė dujose</a:t>
            </a:r>
            <a:r>
              <a:rPr lang="lt-LT" sz="1800" b="1" dirty="0" smtClean="0"/>
              <a:t>.....................31</a:t>
            </a:r>
            <a:endParaRPr lang="lt-LT" sz="1800" b="1" dirty="0"/>
          </a:p>
          <a:p>
            <a:r>
              <a:rPr lang="lt-LT" sz="1500" dirty="0"/>
              <a:t>Elektros išlydis</a:t>
            </a:r>
            <a:r>
              <a:rPr lang="lt-LT" sz="1500" dirty="0" smtClean="0"/>
              <a:t>...................................................32</a:t>
            </a:r>
            <a:endParaRPr lang="lt-LT" sz="1500" dirty="0"/>
          </a:p>
          <a:p>
            <a:r>
              <a:rPr lang="lt-LT" sz="1500" dirty="0"/>
              <a:t>Dujų jonizacija</a:t>
            </a:r>
            <a:r>
              <a:rPr lang="lt-LT" sz="1500" dirty="0" smtClean="0"/>
              <a:t>...................................................33</a:t>
            </a:r>
            <a:endParaRPr lang="lt-LT" sz="1500" dirty="0"/>
          </a:p>
          <a:p>
            <a:r>
              <a:rPr lang="lt-LT" sz="1500" dirty="0"/>
              <a:t>Elektros išlydžio rūšys</a:t>
            </a:r>
            <a:r>
              <a:rPr lang="lt-LT" sz="1500" dirty="0" smtClean="0"/>
              <a:t>.......................................34</a:t>
            </a:r>
            <a:endParaRPr lang="lt-LT" sz="1500" dirty="0"/>
          </a:p>
          <a:p>
            <a:pPr marL="514350" indent="-514350">
              <a:buFont typeface="+mj-lt"/>
              <a:buAutoNum type="arabicPeriod" startAt="7"/>
            </a:pPr>
            <a:r>
              <a:rPr lang="lt-LT" sz="1800" b="1" dirty="0"/>
              <a:t>Bandymas</a:t>
            </a:r>
            <a:r>
              <a:rPr lang="lt-LT" sz="1800" b="1" dirty="0" smtClean="0"/>
              <a:t>......................................40</a:t>
            </a:r>
            <a:endParaRPr lang="lt-LT" sz="1800" b="1" dirty="0"/>
          </a:p>
          <a:p>
            <a:pPr marL="514350" indent="-514350">
              <a:buFont typeface="+mj-lt"/>
              <a:buAutoNum type="arabicPeriod" startAt="7"/>
            </a:pPr>
            <a:r>
              <a:rPr lang="lt-LT" sz="1800" b="1" dirty="0"/>
              <a:t>Uždaviniai</a:t>
            </a:r>
            <a:r>
              <a:rPr lang="lt-LT" sz="1800" b="1" dirty="0" smtClean="0"/>
              <a:t>......................................46</a:t>
            </a:r>
            <a:endParaRPr lang="lt-LT" sz="1800" b="1" dirty="0"/>
          </a:p>
          <a:p>
            <a:pPr marL="514350" indent="-514350">
              <a:buFont typeface="+mj-lt"/>
              <a:buAutoNum type="arabicPeriod" startAt="7"/>
            </a:pPr>
            <a:r>
              <a:rPr lang="lt-LT" sz="1800" b="1" dirty="0"/>
              <a:t>Testas</a:t>
            </a:r>
            <a:r>
              <a:rPr lang="lt-LT" sz="1800" b="1" dirty="0" smtClean="0"/>
              <a:t>.............................................48</a:t>
            </a:r>
            <a:endParaRPr lang="lt-LT" sz="1800" b="1" dirty="0"/>
          </a:p>
          <a:p>
            <a:pPr marL="514350" indent="-514350">
              <a:buFont typeface="+mj-lt"/>
              <a:buAutoNum type="arabicPeriod" startAt="7"/>
            </a:pPr>
            <a:r>
              <a:rPr lang="lt-LT" sz="1800" b="1" dirty="0"/>
              <a:t>Naudota literatūra</a:t>
            </a:r>
            <a:r>
              <a:rPr lang="lt-LT" sz="1800" b="1" dirty="0" smtClean="0"/>
              <a:t>.........................69</a:t>
            </a:r>
            <a:endParaRPr lang="lt-LT" sz="1800" b="1" dirty="0"/>
          </a:p>
          <a:p>
            <a:pPr marL="0" indent="0">
              <a:buNone/>
            </a:pP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5530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lt-LT" dirty="0" smtClean="0"/>
              <a:t>Elektros srovė vakuume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106191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Termoelektroninė emisija</a:t>
            </a:r>
            <a:endParaRPr lang="lt-LT" dirty="0"/>
          </a:p>
        </p:txBody>
      </p:sp>
      <p:sp>
        <p:nvSpPr>
          <p:cNvPr id="3" name="Content Placeholder 2"/>
          <p:cNvSpPr>
            <a:spLocks noGrp="1"/>
          </p:cNvSpPr>
          <p:nvPr>
            <p:ph idx="1"/>
          </p:nvPr>
        </p:nvSpPr>
        <p:spPr/>
        <p:txBody>
          <a:bodyPr/>
          <a:lstStyle/>
          <a:p>
            <a:pPr marL="0" indent="0">
              <a:buNone/>
            </a:pPr>
            <a:r>
              <a:rPr lang="lt-LT" dirty="0" smtClean="0"/>
              <a:t>Laisvųjų elektringųjų dalelių vakuume nėra. Tačiau jos gali atsirasti dėl termoelektroninės emisijos, t. y. elektronų spinduliavimo iš įkaitintų iki aukštos temperatūros kūnų. Ji vyksta vakuuminiuose prietaisuose: diode, triode, elektroniniame vamzdyje.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4191000"/>
            <a:ext cx="3040138"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889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Vakuuminis diodas</a:t>
            </a:r>
            <a:endParaRPr lang="lt-LT" dirty="0"/>
          </a:p>
        </p:txBody>
      </p:sp>
      <p:sp>
        <p:nvSpPr>
          <p:cNvPr id="3" name="Content Placeholder 2"/>
          <p:cNvSpPr>
            <a:spLocks noGrp="1"/>
          </p:cNvSpPr>
          <p:nvPr>
            <p:ph idx="1"/>
          </p:nvPr>
        </p:nvSpPr>
        <p:spPr/>
        <p:txBody>
          <a:bodyPr/>
          <a:lstStyle/>
          <a:p>
            <a:r>
              <a:rPr lang="lt-LT" dirty="0" smtClean="0"/>
              <a:t>Vakuuminiu diodu vadinama dvielektrodė elektroninė lempa.</a:t>
            </a:r>
          </a:p>
          <a:p>
            <a:pPr>
              <a:spcBef>
                <a:spcPts val="0"/>
              </a:spcBef>
            </a:pPr>
            <a:r>
              <a:rPr lang="lt-LT" dirty="0" smtClean="0"/>
              <a:t>Vakuuminiu diodu</a:t>
            </a:r>
          </a:p>
          <a:p>
            <a:pPr marL="0" indent="0">
              <a:spcBef>
                <a:spcPts val="0"/>
              </a:spcBef>
              <a:buNone/>
            </a:pPr>
            <a:r>
              <a:rPr lang="lt-LT" dirty="0"/>
              <a:t>e</a:t>
            </a:r>
            <a:r>
              <a:rPr lang="lt-LT" dirty="0" smtClean="0"/>
              <a:t>lektros srovė gali tekėti </a:t>
            </a:r>
          </a:p>
          <a:p>
            <a:pPr marL="0" indent="0">
              <a:spcBef>
                <a:spcPts val="0"/>
              </a:spcBef>
              <a:buNone/>
            </a:pPr>
            <a:r>
              <a:rPr lang="lt-LT" dirty="0" smtClean="0"/>
              <a:t>tik viena kryptimi. Dėl šios savybės </a:t>
            </a:r>
          </a:p>
          <a:p>
            <a:pPr marL="0" indent="0">
              <a:spcBef>
                <a:spcPts val="0"/>
              </a:spcBef>
              <a:buNone/>
            </a:pPr>
            <a:r>
              <a:rPr lang="lt-LT" dirty="0" smtClean="0"/>
              <a:t>vakuuminiai diodai naudojami</a:t>
            </a:r>
          </a:p>
          <a:p>
            <a:pPr marL="0" indent="0">
              <a:spcBef>
                <a:spcPts val="0"/>
              </a:spcBef>
              <a:buNone/>
            </a:pPr>
            <a:r>
              <a:rPr lang="lt-LT" dirty="0"/>
              <a:t>r</a:t>
            </a:r>
            <a:r>
              <a:rPr lang="lt-LT" dirty="0" smtClean="0"/>
              <a:t>adioelektroniniuose prietaisuose</a:t>
            </a:r>
          </a:p>
          <a:p>
            <a:pPr marL="0" indent="0">
              <a:spcBef>
                <a:spcPts val="0"/>
              </a:spcBef>
              <a:buNone/>
            </a:pPr>
            <a:r>
              <a:rPr lang="lt-LT" dirty="0"/>
              <a:t>k</a:t>
            </a:r>
            <a:r>
              <a:rPr lang="lt-LT" dirty="0" smtClean="0"/>
              <a:t>intamąjai </a:t>
            </a:r>
            <a:r>
              <a:rPr lang="lt-LT" dirty="0" smtClean="0"/>
              <a:t>elektros srovei lyginti, </a:t>
            </a:r>
          </a:p>
          <a:p>
            <a:pPr marL="0" indent="0">
              <a:spcBef>
                <a:spcPts val="0"/>
              </a:spcBef>
              <a:buNone/>
            </a:pPr>
            <a:r>
              <a:rPr lang="lt-LT" dirty="0" smtClean="0"/>
              <a:t>t. y. paversti vienos krypties srove.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6488" y="2166257"/>
            <a:ext cx="1386840" cy="1485900"/>
          </a:xfrm>
          <a:prstGeom prst="rect">
            <a:avLst/>
          </a:prstGeom>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0" t="24495" r="3835" b="19791"/>
          <a:stretch/>
        </p:blipFill>
        <p:spPr bwMode="auto">
          <a:xfrm>
            <a:off x="6493328" y="4306570"/>
            <a:ext cx="1872344" cy="177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408964" y="6080369"/>
            <a:ext cx="2041072" cy="461665"/>
          </a:xfrm>
          <a:prstGeom prst="rect">
            <a:avLst/>
          </a:prstGeom>
          <a:noFill/>
        </p:spPr>
        <p:txBody>
          <a:bodyPr wrap="square" rtlCol="0">
            <a:spAutoFit/>
          </a:bodyPr>
          <a:lstStyle/>
          <a:p>
            <a:pPr algn="ctr"/>
            <a:r>
              <a:rPr lang="lt-LT" sz="1200" dirty="0" smtClean="0"/>
              <a:t>Vakuuminio diodo</a:t>
            </a:r>
          </a:p>
          <a:p>
            <a:pPr algn="ctr"/>
            <a:r>
              <a:rPr lang="lt-LT" sz="1200" dirty="0"/>
              <a:t>v</a:t>
            </a:r>
            <a:r>
              <a:rPr lang="lt-LT" sz="1200" dirty="0" smtClean="0"/>
              <a:t>oltamperinė charakteristika</a:t>
            </a:r>
            <a:endParaRPr lang="lt-LT" sz="1200"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333" y="2111828"/>
            <a:ext cx="1558334" cy="2080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3594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Vakuuminis triodas</a:t>
            </a:r>
            <a:endParaRPr lang="lt-LT" dirty="0"/>
          </a:p>
        </p:txBody>
      </p:sp>
      <p:sp>
        <p:nvSpPr>
          <p:cNvPr id="3" name="Content Placeholder 2"/>
          <p:cNvSpPr>
            <a:spLocks noGrp="1"/>
          </p:cNvSpPr>
          <p:nvPr>
            <p:ph idx="1"/>
          </p:nvPr>
        </p:nvSpPr>
        <p:spPr/>
        <p:txBody>
          <a:bodyPr>
            <a:normAutofit fontScale="85000" lnSpcReduction="10000"/>
          </a:bodyPr>
          <a:lstStyle/>
          <a:p>
            <a:r>
              <a:rPr lang="lt-LT" dirty="0" smtClean="0"/>
              <a:t>Vakuuminiu triodu vadinama trielektrodė elektroninė lempa.</a:t>
            </a:r>
          </a:p>
          <a:p>
            <a:endParaRPr lang="lt-LT" dirty="0"/>
          </a:p>
          <a:p>
            <a:endParaRPr lang="lt-LT" dirty="0" smtClean="0"/>
          </a:p>
          <a:p>
            <a:pPr>
              <a:spcBef>
                <a:spcPts val="0"/>
              </a:spcBef>
            </a:pPr>
            <a:r>
              <a:rPr lang="lt-LT" dirty="0" smtClean="0"/>
              <a:t>Jeigu tinklelis katodo </a:t>
            </a:r>
          </a:p>
          <a:p>
            <a:pPr marL="0" indent="0">
              <a:spcBef>
                <a:spcPts val="0"/>
              </a:spcBef>
              <a:buNone/>
            </a:pPr>
            <a:r>
              <a:rPr lang="lt-LT" dirty="0" smtClean="0"/>
              <a:t>atžvilgiu įelektrinamas </a:t>
            </a:r>
          </a:p>
          <a:p>
            <a:pPr marL="0" indent="0">
              <a:spcBef>
                <a:spcPts val="0"/>
              </a:spcBef>
              <a:buNone/>
            </a:pPr>
            <a:r>
              <a:rPr lang="lt-LT" dirty="0"/>
              <a:t>t</a:t>
            </a:r>
            <a:r>
              <a:rPr lang="lt-LT" dirty="0" smtClean="0"/>
              <a:t>eigiamai, tai jo elektrinis laukas </a:t>
            </a:r>
          </a:p>
          <a:p>
            <a:pPr marL="0" indent="0">
              <a:spcBef>
                <a:spcPts val="0"/>
              </a:spcBef>
              <a:buNone/>
            </a:pPr>
            <a:r>
              <a:rPr lang="lt-LT" dirty="0"/>
              <a:t>g</a:t>
            </a:r>
            <a:r>
              <a:rPr lang="lt-LT" dirty="0" smtClean="0"/>
              <a:t>reitina anodo link judančius elektronus ir stiprina elektros srovę. Katodo atžvilgiu neigiamai įelektrintas tinklelis elektronus stabdo. Taigi kintant tinklelio įtampai, kinta ir srovės stipris anodo grandinėje.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907937"/>
            <a:ext cx="2095500" cy="2095500"/>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598" y="2132806"/>
            <a:ext cx="2206625"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153400" y="2176293"/>
            <a:ext cx="762000" cy="253916"/>
          </a:xfrm>
          <a:prstGeom prst="rect">
            <a:avLst/>
          </a:prstGeom>
          <a:solidFill>
            <a:schemeClr val="bg1"/>
          </a:solidFill>
        </p:spPr>
        <p:txBody>
          <a:bodyPr wrap="square" rtlCol="0">
            <a:spAutoFit/>
          </a:bodyPr>
          <a:lstStyle/>
          <a:p>
            <a:r>
              <a:rPr lang="lt-LT" sz="1050" dirty="0" smtClean="0"/>
              <a:t>Katodas</a:t>
            </a:r>
            <a:endParaRPr lang="lt-LT" sz="1050" dirty="0"/>
          </a:p>
        </p:txBody>
      </p:sp>
      <p:sp>
        <p:nvSpPr>
          <p:cNvPr id="8" name="TextBox 7"/>
          <p:cNvSpPr txBox="1"/>
          <p:nvPr/>
        </p:nvSpPr>
        <p:spPr>
          <a:xfrm>
            <a:off x="8153400" y="2614764"/>
            <a:ext cx="762000" cy="261610"/>
          </a:xfrm>
          <a:prstGeom prst="rect">
            <a:avLst/>
          </a:prstGeom>
          <a:solidFill>
            <a:schemeClr val="bg1"/>
          </a:solidFill>
        </p:spPr>
        <p:txBody>
          <a:bodyPr wrap="square" rtlCol="0">
            <a:spAutoFit/>
          </a:bodyPr>
          <a:lstStyle/>
          <a:p>
            <a:r>
              <a:rPr lang="lt-LT" sz="1100" dirty="0" smtClean="0"/>
              <a:t>Anodas</a:t>
            </a:r>
            <a:endParaRPr lang="lt-LT" sz="1100" dirty="0"/>
          </a:p>
        </p:txBody>
      </p:sp>
      <p:sp>
        <p:nvSpPr>
          <p:cNvPr id="9" name="TextBox 8"/>
          <p:cNvSpPr txBox="1"/>
          <p:nvPr/>
        </p:nvSpPr>
        <p:spPr>
          <a:xfrm>
            <a:off x="6270171" y="2378045"/>
            <a:ext cx="898072" cy="261610"/>
          </a:xfrm>
          <a:prstGeom prst="rect">
            <a:avLst/>
          </a:prstGeom>
          <a:solidFill>
            <a:schemeClr val="bg1"/>
          </a:solidFill>
        </p:spPr>
        <p:txBody>
          <a:bodyPr wrap="square" rtlCol="0">
            <a:spAutoFit/>
          </a:bodyPr>
          <a:lstStyle/>
          <a:p>
            <a:r>
              <a:rPr lang="lt-LT" sz="1100" dirty="0" smtClean="0"/>
              <a:t>Tinklelis</a:t>
            </a:r>
          </a:p>
        </p:txBody>
      </p:sp>
      <p:sp>
        <p:nvSpPr>
          <p:cNvPr id="6" name="TextBox 5"/>
          <p:cNvSpPr txBox="1"/>
          <p:nvPr/>
        </p:nvSpPr>
        <p:spPr>
          <a:xfrm>
            <a:off x="6600599" y="2771021"/>
            <a:ext cx="790802" cy="369332"/>
          </a:xfrm>
          <a:prstGeom prst="rect">
            <a:avLst/>
          </a:prstGeom>
          <a:solidFill>
            <a:schemeClr val="bg1"/>
          </a:solidFill>
        </p:spPr>
        <p:txBody>
          <a:bodyPr wrap="square" rtlCol="0">
            <a:spAutoFit/>
          </a:bodyPr>
          <a:lstStyle/>
          <a:p>
            <a:endParaRPr lang="lt-LT" dirty="0"/>
          </a:p>
        </p:txBody>
      </p:sp>
    </p:spTree>
    <p:extLst>
      <p:ext uri="{BB962C8B-B14F-4D97-AF65-F5344CB8AC3E}">
        <p14:creationId xmlns:p14="http://schemas.microsoft.com/office/powerpoint/2010/main" val="3544297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Elektroninis vamzdis</a:t>
            </a:r>
            <a:endParaRPr lang="lt-LT" dirty="0"/>
          </a:p>
        </p:txBody>
      </p:sp>
      <p:sp>
        <p:nvSpPr>
          <p:cNvPr id="3" name="Content Placeholder 2"/>
          <p:cNvSpPr>
            <a:spLocks noGrp="1"/>
          </p:cNvSpPr>
          <p:nvPr>
            <p:ph idx="1"/>
          </p:nvPr>
        </p:nvSpPr>
        <p:spPr>
          <a:xfrm>
            <a:off x="152400" y="1518557"/>
            <a:ext cx="8839200" cy="3358243"/>
          </a:xfrm>
        </p:spPr>
        <p:txBody>
          <a:bodyPr>
            <a:normAutofit fontScale="92500" lnSpcReduction="20000"/>
          </a:bodyPr>
          <a:lstStyle/>
          <a:p>
            <a:r>
              <a:rPr lang="lt-LT" dirty="0" smtClean="0"/>
              <a:t>Tai vakuuminis prietaisas, naudojamas televizorių kineskopuose, kompiuterių monitoriuose, oscilografuose ir kt.</a:t>
            </a:r>
          </a:p>
          <a:p>
            <a:r>
              <a:rPr lang="lt-LT" dirty="0" smtClean="0"/>
              <a:t>Elektroninį vamzdį sudaro katodas (išspinduliuoja elektronus), anodas (susiaurina elektronų pluoštą), valdymo plokštelės (jos sukurdamos tam tikrą elektrinį lauką, pakreipia pluoštą norimu kampu) ir ekranas padengtas švytalu.</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8667" y="4648200"/>
            <a:ext cx="3386667"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284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lt-LT" dirty="0" smtClean="0"/>
              <a:t>Elektros srovė skysčiuose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3344043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Elektrolitai</a:t>
            </a:r>
            <a:endParaRPr lang="lt-LT" dirty="0"/>
          </a:p>
        </p:txBody>
      </p:sp>
      <p:sp>
        <p:nvSpPr>
          <p:cNvPr id="3" name="Content Placeholder 2"/>
          <p:cNvSpPr>
            <a:spLocks noGrp="1"/>
          </p:cNvSpPr>
          <p:nvPr>
            <p:ph idx="1"/>
          </p:nvPr>
        </p:nvSpPr>
        <p:spPr/>
        <p:txBody>
          <a:bodyPr/>
          <a:lstStyle/>
          <a:p>
            <a:pPr marL="0" indent="0">
              <a:buNone/>
            </a:pPr>
            <a:r>
              <a:rPr lang="lt-LT" dirty="0" smtClean="0"/>
              <a:t>Elektrolitais vadinamos medžiagos, kurių vandeniniais tirpalais arba lydalais gali tekėti elektros </a:t>
            </a:r>
            <a:r>
              <a:rPr lang="lt-LT" dirty="0"/>
              <a:t>srovė. Kiekviename elektrolite elektros srovę sukuria teigiamieji ir neigiamieji jonai, t.y. įelektrinti medžiagos atomai bei molekulės. Šie du priešingi jonų srautai ir sudaro elektros srovę </a:t>
            </a:r>
            <a:r>
              <a:rPr lang="lt-LT" dirty="0" smtClean="0"/>
              <a:t>elektrolituose. </a:t>
            </a:r>
            <a:r>
              <a:rPr lang="lt-LT" dirty="0"/>
              <a:t>Taigi, elektrolitų laidumas yra joninis.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797" y="5029200"/>
            <a:ext cx="1789594" cy="174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228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Elektrolitinė disociacija</a:t>
            </a:r>
            <a:endParaRPr lang="lt-L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lt-LT" dirty="0" smtClean="0"/>
                  <a:t>Elektrolitui tirpstant vandenyje, molekulės suyra į teigiamą ir neigiamą elektros krūvį turinčias dalis, vadinamas jonais. Elektrolito molekulių skilimas į jonus, veikiant tirpikliui, vadinamas </a:t>
                </a:r>
                <a:r>
                  <a:rPr lang="lt-LT" b="1" dirty="0"/>
                  <a:t>elektrolitine disociacija</a:t>
                </a:r>
                <a:r>
                  <a:rPr lang="lt-LT" dirty="0"/>
                  <a:t>. Priešingas disociacijai procesas vadinamas jonų rekombinacija</a:t>
                </a:r>
                <a:r>
                  <a:rPr lang="lt-LT" dirty="0" smtClean="0"/>
                  <a:t>.</a:t>
                </a:r>
              </a:p>
              <a:p>
                <a:pPr marL="0" indent="0">
                  <a:buNone/>
                </a:pPr>
                <a:r>
                  <a:rPr lang="lt-LT" dirty="0" smtClean="0"/>
                  <a:t>Pvz.: NaCl→</a:t>
                </a:r>
                <a14:m>
                  <m:oMath xmlns:m="http://schemas.openxmlformats.org/officeDocument/2006/math">
                    <m:sSup>
                      <m:sSupPr>
                        <m:ctrlPr>
                          <a:rPr lang="lt-LT" i="1" smtClean="0">
                            <a:latin typeface="Cambria Math"/>
                          </a:rPr>
                        </m:ctrlPr>
                      </m:sSupPr>
                      <m:e>
                        <m:r>
                          <a:rPr lang="lt-LT" b="0" i="1" smtClean="0">
                            <a:latin typeface="Cambria Math"/>
                          </a:rPr>
                          <m:t>𝑁𝑎</m:t>
                        </m:r>
                      </m:e>
                      <m:sup>
                        <m:r>
                          <a:rPr lang="lt-LT" b="0" i="1" smtClean="0">
                            <a:latin typeface="Cambria Math"/>
                          </a:rPr>
                          <m:t>+</m:t>
                        </m:r>
                      </m:sup>
                    </m:sSup>
                  </m:oMath>
                </a14:m>
                <a:r>
                  <a:rPr lang="lt-LT" dirty="0" smtClean="0"/>
                  <a:t> + </a:t>
                </a:r>
                <a14:m>
                  <m:oMath xmlns:m="http://schemas.openxmlformats.org/officeDocument/2006/math">
                    <m:sSup>
                      <m:sSupPr>
                        <m:ctrlPr>
                          <a:rPr lang="lt-LT" i="1" smtClean="0">
                            <a:latin typeface="Cambria Math"/>
                          </a:rPr>
                        </m:ctrlPr>
                      </m:sSupPr>
                      <m:e>
                        <m:r>
                          <a:rPr lang="lt-LT" b="0" i="1" smtClean="0">
                            <a:latin typeface="Cambria Math"/>
                          </a:rPr>
                          <m:t>𝐶𝑙</m:t>
                        </m:r>
                      </m:e>
                      <m:sup>
                        <m:r>
                          <a:rPr lang="lt-LT" b="0" i="1" smtClean="0">
                            <a:latin typeface="Cambria Math"/>
                          </a:rPr>
                          <m:t>−</m:t>
                        </m:r>
                      </m:sup>
                    </m:sSup>
                  </m:oMath>
                </a14:m>
                <a:endParaRPr lang="lt-LT"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r="-1630"/>
                </a:stretch>
              </a:blipFill>
            </p:spPr>
            <p:txBody>
              <a:bodyPr/>
              <a:lstStyle/>
              <a:p>
                <a:r>
                  <a:rPr lang="lt-LT">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1852669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Elektrolizė</a:t>
            </a:r>
            <a:endParaRPr lang="lt-LT" dirty="0"/>
          </a:p>
        </p:txBody>
      </p:sp>
      <p:sp>
        <p:nvSpPr>
          <p:cNvPr id="3" name="Content Placeholder 2"/>
          <p:cNvSpPr>
            <a:spLocks noGrp="1"/>
          </p:cNvSpPr>
          <p:nvPr>
            <p:ph idx="1"/>
          </p:nvPr>
        </p:nvSpPr>
        <p:spPr>
          <a:xfrm>
            <a:off x="152400" y="1600200"/>
            <a:ext cx="8229600" cy="3505200"/>
          </a:xfrm>
        </p:spPr>
        <p:txBody>
          <a:bodyPr>
            <a:normAutofit fontScale="92500" lnSpcReduction="10000"/>
          </a:bodyPr>
          <a:lstStyle/>
          <a:p>
            <a:pPr marL="0" indent="0">
              <a:buNone/>
            </a:pPr>
            <a:r>
              <a:rPr lang="lt-LT" dirty="0"/>
              <a:t>Joninio laidumo atveju srovės tekėjimas susijęs su medžiagos pernešimu. Ant elektrodų nusėda medžiagos (elektrolito) sudedamosios dalys. Ant anodo nusėdantys neigiamieji jonai atiduoda atliekamus elektronus, o ant katodo nusėdantys teigiamieji jonai įgyja trūkstamus jonus. Toks medžiagos išsiskyrimas ant elektrodų, tekant srovei elektrolitu, vadinamas elektrolize.</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748"/>
          <a:stretch/>
        </p:blipFill>
        <p:spPr bwMode="auto">
          <a:xfrm>
            <a:off x="5638799" y="4800600"/>
            <a:ext cx="2486025" cy="178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543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Elektrolizės dėsnis</a:t>
            </a:r>
            <a:endParaRPr lang="lt-L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lt-LT" dirty="0" smtClean="0"/>
                  <a:t>Ant elektrodo nusėdusios medžiagos masė yra tiesiogiai proporcinga srovės stipriui ir jos tekėjimo trukmei: </a:t>
                </a:r>
                <a14:m>
                  <m:oMath xmlns:m="http://schemas.openxmlformats.org/officeDocument/2006/math">
                    <m:r>
                      <a:rPr lang="lt-LT" b="1" i="1" smtClean="0">
                        <a:latin typeface="Cambria Math"/>
                      </a:rPr>
                      <m:t>𝒎</m:t>
                    </m:r>
                    <m:r>
                      <a:rPr lang="lt-LT" b="1" i="1" smtClean="0">
                        <a:latin typeface="Cambria Math"/>
                        <a:ea typeface="Cambria Math"/>
                      </a:rPr>
                      <m:t>=</m:t>
                    </m:r>
                    <m:r>
                      <a:rPr lang="lt-LT" b="1" i="1" smtClean="0">
                        <a:latin typeface="Cambria Math"/>
                        <a:ea typeface="Cambria Math"/>
                      </a:rPr>
                      <m:t>𝒌𝒍</m:t>
                    </m:r>
                    <m:r>
                      <a:rPr lang="lt-LT" b="1" i="1" smtClean="0">
                        <a:latin typeface="Cambria Math"/>
                        <a:ea typeface="Cambria Math"/>
                      </a:rPr>
                      <m:t>∆</m:t>
                    </m:r>
                    <m:r>
                      <a:rPr lang="lt-LT" b="1" i="1" smtClean="0">
                        <a:latin typeface="Cambria Math"/>
                        <a:ea typeface="Cambria Math"/>
                      </a:rPr>
                      <m:t>𝒕</m:t>
                    </m:r>
                  </m:oMath>
                </a14:m>
                <a:endParaRPr lang="lt-LT" b="1" dirty="0" smtClean="0"/>
              </a:p>
              <a:p>
                <a:r>
                  <a:rPr lang="lt-LT" dirty="0"/>
                  <a:t>Dydis </a:t>
                </a:r>
                <a:r>
                  <a:rPr lang="lt-LT" i="1" dirty="0"/>
                  <a:t>k</a:t>
                </a:r>
                <a:r>
                  <a:rPr lang="lt-LT" dirty="0"/>
                  <a:t> vadinamas </a:t>
                </a:r>
                <a:r>
                  <a:rPr lang="lt-LT" b="1" dirty="0"/>
                  <a:t>tam tikros medžiagos elektrocheminiu ekvivalentu</a:t>
                </a:r>
                <a:r>
                  <a:rPr lang="lt-LT" dirty="0"/>
                  <a:t> ir išreiškiamas kilogramais kulonui (kg/C). Jis priklauso nuo jonų masės ir valentingumo.</a:t>
                </a:r>
                <a:endParaRPr lang="lt-LT" b="1"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630" t="-1752" r="-2000"/>
                </a:stretch>
              </a:blipFill>
            </p:spPr>
            <p:txBody>
              <a:bodyPr/>
              <a:lstStyle/>
              <a:p>
                <a:r>
                  <a:rPr lang="lt-LT">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807546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Elektros srovės samprata</a:t>
            </a:r>
            <a:endParaRPr lang="lt-LT" dirty="0"/>
          </a:p>
        </p:txBody>
      </p:sp>
      <p:sp>
        <p:nvSpPr>
          <p:cNvPr id="3" name="Content Placeholder 2"/>
          <p:cNvSpPr>
            <a:spLocks noGrp="1"/>
          </p:cNvSpPr>
          <p:nvPr>
            <p:ph idx="1"/>
          </p:nvPr>
        </p:nvSpPr>
        <p:spPr>
          <a:xfrm>
            <a:off x="304800" y="1600200"/>
            <a:ext cx="5562600" cy="4525963"/>
          </a:xfrm>
        </p:spPr>
        <p:txBody>
          <a:bodyPr>
            <a:normAutofit lnSpcReduction="10000"/>
          </a:bodyPr>
          <a:lstStyle/>
          <a:p>
            <a:r>
              <a:rPr lang="lt-LT" sz="2800" dirty="0" smtClean="0"/>
              <a:t>Elektros srovė tai kryptingas laisvųjų elektringųjų dalelių judėjimas. </a:t>
            </a:r>
          </a:p>
          <a:p>
            <a:r>
              <a:rPr lang="lt-LT" sz="2800" dirty="0" smtClean="0"/>
              <a:t>Nors elektringosios dalelės juda nuo neigiamojo poliaus teigiamojo link, elektros srovės kryptimi buvo sutarta laikyti kryptį nuo teigiamojo poliaus neigiamojo link.</a:t>
            </a:r>
          </a:p>
          <a:p>
            <a:r>
              <a:rPr lang="lt-LT" sz="2800" dirty="0" smtClean="0"/>
              <a:t>Elektros srovė gali tekėti įvairiomis terpėmis: metalais, skysčiais, dujomis.</a:t>
            </a:r>
            <a:endParaRPr lang="lt-LT"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pic>
        <p:nvPicPr>
          <p:cNvPr id="2050" name="Picture 2" descr="http://www.physicstutorials.org/images/stories/electriccurrent/electriccurrent.png"/>
          <p:cNvPicPr>
            <a:picLocks noChangeAspect="1" noChangeArrowheads="1"/>
          </p:cNvPicPr>
          <p:nvPr/>
        </p:nvPicPr>
        <p:blipFill rotWithShape="1">
          <a:blip r:embed="rId2">
            <a:extLst>
              <a:ext uri="{28A0092B-C50C-407E-A947-70E740481C1C}">
                <a14:useLocalDpi xmlns:a14="http://schemas.microsoft.com/office/drawing/2010/main" val="0"/>
              </a:ext>
            </a:extLst>
          </a:blip>
          <a:srcRect t="10774" b="9602"/>
          <a:stretch/>
        </p:blipFill>
        <p:spPr bwMode="auto">
          <a:xfrm>
            <a:off x="5943600" y="2677886"/>
            <a:ext cx="3714750" cy="18505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400800" y="3733800"/>
            <a:ext cx="1981200" cy="276999"/>
          </a:xfrm>
          <a:prstGeom prst="rect">
            <a:avLst/>
          </a:prstGeom>
          <a:solidFill>
            <a:schemeClr val="bg1"/>
          </a:solidFill>
        </p:spPr>
        <p:txBody>
          <a:bodyPr wrap="square" rtlCol="0">
            <a:spAutoFit/>
          </a:bodyPr>
          <a:lstStyle/>
          <a:p>
            <a:r>
              <a:rPr lang="lt-LT" sz="1200" dirty="0" smtClean="0"/>
              <a:t>Elektronų judėjimo kryptis</a:t>
            </a:r>
            <a:endParaRPr lang="lt-LT" sz="1200" dirty="0"/>
          </a:p>
        </p:txBody>
      </p:sp>
      <p:sp>
        <p:nvSpPr>
          <p:cNvPr id="13" name="TextBox 12"/>
          <p:cNvSpPr txBox="1"/>
          <p:nvPr/>
        </p:nvSpPr>
        <p:spPr>
          <a:xfrm>
            <a:off x="6400800" y="2416276"/>
            <a:ext cx="2133600" cy="276999"/>
          </a:xfrm>
          <a:prstGeom prst="rect">
            <a:avLst/>
          </a:prstGeom>
          <a:noFill/>
        </p:spPr>
        <p:txBody>
          <a:bodyPr wrap="square" rtlCol="0">
            <a:spAutoFit/>
          </a:bodyPr>
          <a:lstStyle/>
          <a:p>
            <a:r>
              <a:rPr lang="lt-LT" sz="1200" dirty="0" smtClean="0"/>
              <a:t>Elektros srovės kryptis</a:t>
            </a:r>
            <a:endParaRPr lang="lt-LT" sz="1200" dirty="0"/>
          </a:p>
        </p:txBody>
      </p:sp>
    </p:spTree>
    <p:extLst>
      <p:ext uri="{BB962C8B-B14F-4D97-AF65-F5344CB8AC3E}">
        <p14:creationId xmlns:p14="http://schemas.microsoft.com/office/powerpoint/2010/main" val="25818159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Elektrolizės taikymas</a:t>
            </a:r>
            <a:endParaRPr lang="lt-LT" dirty="0"/>
          </a:p>
        </p:txBody>
      </p:sp>
      <p:sp>
        <p:nvSpPr>
          <p:cNvPr id="3" name="Content Placeholder 2"/>
          <p:cNvSpPr>
            <a:spLocks noGrp="1"/>
          </p:cNvSpPr>
          <p:nvPr>
            <p:ph idx="1"/>
          </p:nvPr>
        </p:nvSpPr>
        <p:spPr>
          <a:xfrm>
            <a:off x="457200" y="1600201"/>
            <a:ext cx="8229600" cy="3886200"/>
          </a:xfrm>
        </p:spPr>
        <p:txBody>
          <a:bodyPr>
            <a:normAutofit fontScale="92500" lnSpcReduction="10000"/>
          </a:bodyPr>
          <a:lstStyle/>
          <a:p>
            <a:pPr marL="0" indent="0">
              <a:buNone/>
            </a:pPr>
            <a:r>
              <a:rPr lang="lt-LT" dirty="0" smtClean="0"/>
              <a:t>Elektrolizės reiškinys šiuo metu taikomas labai plačiai:</a:t>
            </a:r>
          </a:p>
          <a:p>
            <a:r>
              <a:rPr lang="lt-LT" dirty="0"/>
              <a:t>g</a:t>
            </a:r>
            <a:r>
              <a:rPr lang="lt-LT" dirty="0" smtClean="0"/>
              <a:t>alvanostegija (metalo gaminių padengimas plonu kito metalo sluoksniu);</a:t>
            </a:r>
          </a:p>
          <a:p>
            <a:r>
              <a:rPr lang="lt-LT" dirty="0"/>
              <a:t>g</a:t>
            </a:r>
            <a:r>
              <a:rPr lang="lt-LT" dirty="0" smtClean="0"/>
              <a:t>alvanoplastika (įvairių gaminių tikslių kopijų gavimas);</a:t>
            </a:r>
          </a:p>
          <a:p>
            <a:r>
              <a:rPr lang="lt-LT" dirty="0"/>
              <a:t>m</a:t>
            </a:r>
            <a:r>
              <a:rPr lang="lt-LT" dirty="0" smtClean="0"/>
              <a:t>etalurgijoje iš druskų ir oksidų išskiriama daugelis metalų.</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786312"/>
            <a:ext cx="380047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2953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lt-LT" dirty="0" smtClean="0"/>
              <a:t>Elektros srovė dujose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338651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Elektros išlydis</a:t>
            </a:r>
            <a:endParaRPr lang="lt-LT" dirty="0"/>
          </a:p>
        </p:txBody>
      </p:sp>
      <p:sp>
        <p:nvSpPr>
          <p:cNvPr id="3" name="Content Placeholder 2"/>
          <p:cNvSpPr>
            <a:spLocks noGrp="1"/>
          </p:cNvSpPr>
          <p:nvPr>
            <p:ph idx="1"/>
          </p:nvPr>
        </p:nvSpPr>
        <p:spPr/>
        <p:txBody>
          <a:bodyPr/>
          <a:lstStyle/>
          <a:p>
            <a:pPr marL="0" indent="0">
              <a:buNone/>
            </a:pPr>
            <a:r>
              <a:rPr lang="lt-LT" dirty="0" smtClean="0"/>
              <a:t>Elektros srovės tekėjimas dujomis vadinamas elektros </a:t>
            </a:r>
            <a:r>
              <a:rPr lang="lt-LT" dirty="0"/>
              <a:t>išlydžiu. D</a:t>
            </a:r>
            <a:r>
              <a:rPr lang="lt-LT" dirty="0" smtClean="0"/>
              <a:t>ujų </a:t>
            </a:r>
            <a:r>
              <a:rPr lang="lt-LT" dirty="0"/>
              <a:t>elektrinį laidumą sąlygoja teigiamieji jonai ir elektronai.</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386"/>
          <a:stretch/>
        </p:blipFill>
        <p:spPr bwMode="auto">
          <a:xfrm>
            <a:off x="500744" y="3581400"/>
            <a:ext cx="3875314"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9386"/>
          <a:stretch/>
        </p:blipFill>
        <p:spPr bwMode="auto">
          <a:xfrm>
            <a:off x="4648200" y="3581400"/>
            <a:ext cx="3875314"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6800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Dujų jonizacija</a:t>
            </a:r>
            <a:endParaRPr lang="lt-LT" dirty="0"/>
          </a:p>
        </p:txBody>
      </p:sp>
      <p:sp>
        <p:nvSpPr>
          <p:cNvPr id="3" name="Content Placeholder 2"/>
          <p:cNvSpPr>
            <a:spLocks noGrp="1"/>
          </p:cNvSpPr>
          <p:nvPr>
            <p:ph idx="1"/>
          </p:nvPr>
        </p:nvSpPr>
        <p:spPr>
          <a:xfrm>
            <a:off x="457200" y="1600201"/>
            <a:ext cx="8229600" cy="3733800"/>
          </a:xfrm>
        </p:spPr>
        <p:txBody>
          <a:bodyPr>
            <a:normAutofit fontScale="92500" lnSpcReduction="20000"/>
          </a:bodyPr>
          <a:lstStyle/>
          <a:p>
            <a:pPr marL="0" indent="0">
              <a:buNone/>
            </a:pPr>
            <a:r>
              <a:rPr lang="lt-LT" dirty="0" smtClean="0"/>
              <a:t>Dujų atomų ir molekulių skilimas į teigiamuosius jonus ir elektronus vadinamas dujų jonizacija. Tam būtinas </a:t>
            </a:r>
            <a:r>
              <a:rPr lang="lt-LT" b="1" dirty="0" smtClean="0"/>
              <a:t>išorinis jonizatorius</a:t>
            </a:r>
            <a:r>
              <a:rPr lang="lt-LT" dirty="0" smtClean="0"/>
              <a:t> (dujų kaitinimas arba švitinimas). Aukštoje </a:t>
            </a:r>
            <a:r>
              <a:rPr lang="lt-LT" dirty="0"/>
              <a:t>temperatūroje dujų molekulės įgyja tokią didelę energiją, kad susidurdamos išmuša elektronus – jonizuoja viena kitą. Netekusios elektronų molekulės tampa teigiamais jonais. Atsilikę elektronai skrieja vieni arba prisijungia prie neutralių molekulių ir sudaro neigiamus </a:t>
            </a:r>
            <a:r>
              <a:rPr lang="lt-LT" dirty="0" smtClean="0"/>
              <a:t>jonus.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88"/>
          <a:stretch/>
        </p:blipFill>
        <p:spPr bwMode="auto">
          <a:xfrm>
            <a:off x="3218449" y="5029200"/>
            <a:ext cx="2707103" cy="1666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10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Elektros išlydžio rūšys</a:t>
            </a:r>
            <a:endParaRPr lang="lt-L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lt-LT" dirty="0" smtClean="0"/>
                  <a:t>Toks išlydis, kuris vyksta tik veikiant pašaliniam jonizatoriui, vadinamas </a:t>
                </a:r>
                <a:r>
                  <a:rPr lang="lt-LT" b="1" dirty="0" smtClean="0"/>
                  <a:t>nesavaiminiu išlydžiu</a:t>
                </a:r>
                <a:r>
                  <a:rPr lang="lt-LT" dirty="0" smtClean="0"/>
                  <a:t> (grafiko dalis nuo 0 iki </a:t>
                </a:r>
                <a14:m>
                  <m:oMath xmlns:m="http://schemas.openxmlformats.org/officeDocument/2006/math">
                    <m:sSub>
                      <m:sSubPr>
                        <m:ctrlPr>
                          <a:rPr lang="lt-LT" i="1" smtClean="0">
                            <a:latin typeface="Cambria Math"/>
                          </a:rPr>
                        </m:ctrlPr>
                      </m:sSubPr>
                      <m:e>
                        <m:r>
                          <a:rPr lang="lt-LT" b="0" i="1" smtClean="0">
                            <a:latin typeface="Cambria Math"/>
                          </a:rPr>
                          <m:t>𝑈</m:t>
                        </m:r>
                      </m:e>
                      <m:sub>
                        <m:r>
                          <a:rPr lang="lt-LT" b="0" i="1" smtClean="0">
                            <a:latin typeface="Cambria Math"/>
                          </a:rPr>
                          <m:t>𝑏</m:t>
                        </m:r>
                      </m:sub>
                    </m:sSub>
                  </m:oMath>
                </a14:m>
                <a:r>
                  <a:rPr lang="lt-LT" dirty="0" smtClean="0"/>
                  <a:t>, dalis AB vaizduoja soties srovę).</a:t>
                </a:r>
                <a:endParaRPr lang="lt-LT"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852" t="-1752"/>
                </a:stretch>
              </a:blipFill>
            </p:spPr>
            <p:txBody>
              <a:bodyPr/>
              <a:lstStyle/>
              <a:p>
                <a:r>
                  <a:rPr lang="lt-LT">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810"/>
          <a:stretch/>
        </p:blipFill>
        <p:spPr bwMode="auto">
          <a:xfrm>
            <a:off x="2362200" y="4114800"/>
            <a:ext cx="4467225" cy="263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1307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Elektros išlydžio rūšys</a:t>
            </a:r>
            <a:endParaRPr lang="lt-L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1"/>
                <a:ext cx="8229600" cy="2971799"/>
              </a:xfrm>
            </p:spPr>
            <p:txBody>
              <a:bodyPr>
                <a:normAutofit fontScale="85000" lnSpcReduction="20000"/>
              </a:bodyPr>
              <a:lstStyle/>
              <a:p>
                <a:pPr marL="0" indent="0">
                  <a:buNone/>
                </a:pPr>
                <a:r>
                  <a:rPr lang="lt-LT" dirty="0" smtClean="0"/>
                  <a:t>Išlydis dujose, vykstantis be jonizatoriaus, vadinamas </a:t>
                </a:r>
                <a:r>
                  <a:rPr lang="lt-LT" b="1" dirty="0" smtClean="0"/>
                  <a:t>savaiminiu išlydžiu</a:t>
                </a:r>
                <a:r>
                  <a:rPr lang="lt-LT" dirty="0"/>
                  <a:t> </a:t>
                </a:r>
                <a:r>
                  <a:rPr lang="lt-LT" dirty="0" smtClean="0"/>
                  <a:t>(grafiko dalis nuo </a:t>
                </a:r>
                <a14:m>
                  <m:oMath xmlns:m="http://schemas.openxmlformats.org/officeDocument/2006/math">
                    <m:sSub>
                      <m:sSubPr>
                        <m:ctrlPr>
                          <a:rPr lang="lt-LT" i="1" smtClean="0">
                            <a:latin typeface="Cambria Math"/>
                          </a:rPr>
                        </m:ctrlPr>
                      </m:sSubPr>
                      <m:e>
                        <m:r>
                          <a:rPr lang="lt-LT" b="0" i="1" smtClean="0">
                            <a:latin typeface="Cambria Math"/>
                          </a:rPr>
                          <m:t>𝑈</m:t>
                        </m:r>
                      </m:e>
                      <m:sub>
                        <m:r>
                          <a:rPr lang="lt-LT" b="0" i="1" smtClean="0">
                            <a:latin typeface="Cambria Math"/>
                          </a:rPr>
                          <m:t>𝑏</m:t>
                        </m:r>
                      </m:sub>
                    </m:sSub>
                  </m:oMath>
                </a14:m>
                <a:r>
                  <a:rPr lang="lt-LT" dirty="0" smtClean="0"/>
                  <a:t>iki </a:t>
                </a:r>
                <a:r>
                  <a:rPr lang="lt-LT" i="1" dirty="0" smtClean="0"/>
                  <a:t>U</a:t>
                </a:r>
                <a:r>
                  <a:rPr lang="lt-LT" dirty="0"/>
                  <a:t>). </a:t>
                </a:r>
                <a:r>
                  <a:rPr lang="lt-LT" dirty="0" smtClean="0"/>
                  <a:t>Šalia </a:t>
                </a:r>
                <a:r>
                  <a:rPr lang="lt-LT" dirty="0"/>
                  <a:t>jonų, susidariusių veikiant jonizatoriui, dujose atsiranda papildomi jonai. Srovės stipris gali padidėti šimtus ir tūkstančius kartų, o išlydžio metu susidaryti tiek daug jonų, kad išorinis jonizatorius jau nebereikalingas išlydžiui palaikyti. Jeigu išjungsime išorinį jonizatorių, išlydis nenutrūks.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1"/>
                <a:ext cx="8229600" cy="2971799"/>
              </a:xfrm>
              <a:blipFill rotWithShape="1">
                <a:blip r:embed="rId2"/>
                <a:stretch>
                  <a:fillRect l="-1333" t="-4107" r="-1259"/>
                </a:stretch>
              </a:blipFill>
            </p:spPr>
            <p:txBody>
              <a:bodyPr/>
              <a:lstStyle/>
              <a:p>
                <a:r>
                  <a:rPr lang="lt-LT">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810"/>
          <a:stretch/>
        </p:blipFill>
        <p:spPr bwMode="auto">
          <a:xfrm>
            <a:off x="2362200" y="4114800"/>
            <a:ext cx="4467225" cy="263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334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Kibirkštinis išlydis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3124200"/>
            <a:ext cx="4419600" cy="3314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676400"/>
            <a:ext cx="4038600" cy="2269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8532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Rusenantysis išlydis</a:t>
            </a:r>
            <a:endParaRPr lang="lt-LT"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752600"/>
            <a:ext cx="3810000" cy="255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00400"/>
            <a:ext cx="3048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3717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Elektros lankas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3886200" cy="3373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76400"/>
            <a:ext cx="4038600" cy="2751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57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Vainikinis išlydis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2743200"/>
            <a:ext cx="3810000" cy="345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08581"/>
            <a:ext cx="4343400" cy="2439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0684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lt-LT" dirty="0" smtClean="0"/>
              <a:t>Elektros srovė metaluose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4081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lt-LT" dirty="0" smtClean="0"/>
              <a:t>Bandymas</a:t>
            </a:r>
            <a:endParaRPr lang="lt-LT" dirty="0"/>
          </a:p>
        </p:txBody>
      </p:sp>
      <p:sp>
        <p:nvSpPr>
          <p:cNvPr id="6" name="Subtitle 5"/>
          <p:cNvSpPr>
            <a:spLocks noGrp="1"/>
          </p:cNvSpPr>
          <p:nvPr>
            <p:ph type="subTitle" idx="1"/>
          </p:nvPr>
        </p:nvSpPr>
        <p:spPr/>
        <p:txBody>
          <a:bodyPr/>
          <a:lstStyle/>
          <a:p>
            <a:r>
              <a:rPr lang="lt-LT" dirty="0" smtClean="0"/>
              <a:t>Elektros srovė druskos tirpale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2873453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Priemonės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7096" y="1600200"/>
            <a:ext cx="8049807" cy="4525963"/>
          </a:xfrm>
        </p:spPr>
      </p:pic>
      <p:sp>
        <p:nvSpPr>
          <p:cNvPr id="10" name="TextBox 9"/>
          <p:cNvSpPr txBox="1"/>
          <p:nvPr/>
        </p:nvSpPr>
        <p:spPr>
          <a:xfrm>
            <a:off x="838200" y="5486400"/>
            <a:ext cx="1524000" cy="646331"/>
          </a:xfrm>
          <a:prstGeom prst="rect">
            <a:avLst/>
          </a:prstGeom>
          <a:noFill/>
        </p:spPr>
        <p:txBody>
          <a:bodyPr wrap="square" rtlCol="0">
            <a:spAutoFit/>
          </a:bodyPr>
          <a:lstStyle/>
          <a:p>
            <a:r>
              <a:rPr lang="lt-LT" b="1" dirty="0" smtClean="0">
                <a:solidFill>
                  <a:schemeClr val="bg1"/>
                </a:solidFill>
              </a:rPr>
              <a:t>Distiliuotas vanduo</a:t>
            </a:r>
            <a:endParaRPr lang="lt-LT" b="1" dirty="0">
              <a:solidFill>
                <a:schemeClr val="bg1"/>
              </a:solidFill>
            </a:endParaRPr>
          </a:p>
        </p:txBody>
      </p:sp>
      <p:sp>
        <p:nvSpPr>
          <p:cNvPr id="12" name="TextBox 11"/>
          <p:cNvSpPr txBox="1"/>
          <p:nvPr/>
        </p:nvSpPr>
        <p:spPr>
          <a:xfrm>
            <a:off x="2362200" y="5486400"/>
            <a:ext cx="1371600" cy="646331"/>
          </a:xfrm>
          <a:prstGeom prst="rect">
            <a:avLst/>
          </a:prstGeom>
          <a:noFill/>
        </p:spPr>
        <p:txBody>
          <a:bodyPr wrap="square" rtlCol="0">
            <a:spAutoFit/>
          </a:bodyPr>
          <a:lstStyle/>
          <a:p>
            <a:r>
              <a:rPr lang="lt-LT" b="1" dirty="0" smtClean="0">
                <a:solidFill>
                  <a:schemeClr val="bg1"/>
                </a:solidFill>
              </a:rPr>
              <a:t>Jungiamieji laidai</a:t>
            </a:r>
            <a:endParaRPr lang="lt-LT" b="1" dirty="0">
              <a:solidFill>
                <a:schemeClr val="bg1"/>
              </a:solidFill>
            </a:endParaRPr>
          </a:p>
        </p:txBody>
      </p:sp>
      <p:sp>
        <p:nvSpPr>
          <p:cNvPr id="13" name="TextBox 12"/>
          <p:cNvSpPr txBox="1"/>
          <p:nvPr/>
        </p:nvSpPr>
        <p:spPr>
          <a:xfrm>
            <a:off x="4267200" y="5624899"/>
            <a:ext cx="1828800" cy="369332"/>
          </a:xfrm>
          <a:prstGeom prst="rect">
            <a:avLst/>
          </a:prstGeom>
          <a:noFill/>
        </p:spPr>
        <p:txBody>
          <a:bodyPr wrap="square" rtlCol="0">
            <a:spAutoFit/>
          </a:bodyPr>
          <a:lstStyle/>
          <a:p>
            <a:r>
              <a:rPr lang="lt-LT" b="1" dirty="0" smtClean="0">
                <a:solidFill>
                  <a:schemeClr val="bg1"/>
                </a:solidFill>
              </a:rPr>
              <a:t>Valgomoji druska</a:t>
            </a:r>
            <a:endParaRPr lang="lt-LT" b="1" dirty="0">
              <a:solidFill>
                <a:schemeClr val="bg1"/>
              </a:solidFill>
            </a:endParaRPr>
          </a:p>
        </p:txBody>
      </p:sp>
      <p:sp>
        <p:nvSpPr>
          <p:cNvPr id="14" name="TextBox 13"/>
          <p:cNvSpPr txBox="1"/>
          <p:nvPr/>
        </p:nvSpPr>
        <p:spPr>
          <a:xfrm>
            <a:off x="6553200" y="5486400"/>
            <a:ext cx="2133600" cy="646331"/>
          </a:xfrm>
          <a:prstGeom prst="rect">
            <a:avLst/>
          </a:prstGeom>
          <a:noFill/>
        </p:spPr>
        <p:txBody>
          <a:bodyPr wrap="square" rtlCol="0">
            <a:spAutoFit/>
          </a:bodyPr>
          <a:lstStyle/>
          <a:p>
            <a:r>
              <a:rPr lang="lt-LT" b="1" dirty="0" smtClean="0">
                <a:solidFill>
                  <a:schemeClr val="bg1"/>
                </a:solidFill>
              </a:rPr>
              <a:t>Elementų baterija</a:t>
            </a:r>
          </a:p>
          <a:p>
            <a:r>
              <a:rPr lang="lt-LT" b="1" dirty="0" smtClean="0">
                <a:solidFill>
                  <a:schemeClr val="bg1"/>
                </a:solidFill>
              </a:rPr>
              <a:t> ir lemputė</a:t>
            </a:r>
            <a:endParaRPr lang="lt-LT" b="1" dirty="0">
              <a:solidFill>
                <a:schemeClr val="bg1"/>
              </a:solidFill>
            </a:endParaRPr>
          </a:p>
        </p:txBody>
      </p:sp>
    </p:spTree>
    <p:extLst>
      <p:ext uri="{BB962C8B-B14F-4D97-AF65-F5344CB8AC3E}">
        <p14:creationId xmlns:p14="http://schemas.microsoft.com/office/powerpoint/2010/main" val="1131792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Darbo eiga</a:t>
            </a:r>
            <a:endParaRPr lang="lt-LT"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087" r="15069"/>
          <a:stretch/>
        </p:blipFill>
        <p:spPr>
          <a:xfrm>
            <a:off x="457200" y="1447800"/>
            <a:ext cx="3842657" cy="2925763"/>
          </a:xfrm>
        </p:spPr>
      </p:pic>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588" t="14369" r="12891"/>
          <a:stretch/>
        </p:blipFill>
        <p:spPr>
          <a:xfrm>
            <a:off x="4724400" y="1447800"/>
            <a:ext cx="3875315" cy="2984240"/>
          </a:xfrm>
          <a:prstGeom prst="rect">
            <a:avLst/>
          </a:prstGeom>
        </p:spPr>
      </p:pic>
      <p:sp>
        <p:nvSpPr>
          <p:cNvPr id="7" name="TextBox 6"/>
          <p:cNvSpPr txBox="1"/>
          <p:nvPr/>
        </p:nvSpPr>
        <p:spPr>
          <a:xfrm>
            <a:off x="457200" y="4572000"/>
            <a:ext cx="8229600" cy="923330"/>
          </a:xfrm>
          <a:prstGeom prst="rect">
            <a:avLst/>
          </a:prstGeom>
          <a:noFill/>
        </p:spPr>
        <p:txBody>
          <a:bodyPr wrap="square" rtlCol="0">
            <a:spAutoFit/>
          </a:bodyPr>
          <a:lstStyle/>
          <a:p>
            <a:r>
              <a:rPr lang="lt-LT" dirty="0" smtClean="0"/>
              <a:t>Naudodami elementų bateriją, jungiamuosius laidus, distiliuotą vandenį ir lemputę, sujungiame elektrinę grandinę.</a:t>
            </a:r>
          </a:p>
          <a:p>
            <a:r>
              <a:rPr lang="lt-LT" b="1" dirty="0" smtClean="0"/>
              <a:t>Lemputė nedega.</a:t>
            </a:r>
            <a:endParaRPr lang="lt-LT" b="1" dirty="0"/>
          </a:p>
        </p:txBody>
      </p:sp>
    </p:spTree>
    <p:extLst>
      <p:ext uri="{BB962C8B-B14F-4D97-AF65-F5344CB8AC3E}">
        <p14:creationId xmlns:p14="http://schemas.microsoft.com/office/powerpoint/2010/main" val="2740220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Darbo eiga</a:t>
            </a:r>
            <a:endParaRPr lang="lt-LT"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3748" y="1600200"/>
            <a:ext cx="5396504" cy="3034157"/>
          </a:xfrm>
        </p:spPr>
      </p:pic>
      <p:sp>
        <p:nvSpPr>
          <p:cNvPr id="4" name="Slide Number Placeholder 3"/>
          <p:cNvSpPr>
            <a:spLocks noGrp="1"/>
          </p:cNvSpPr>
          <p:nvPr>
            <p:ph type="sldNum" sz="quarter" idx="12"/>
          </p:nvPr>
        </p:nvSpPr>
        <p:spPr/>
        <p:txBody>
          <a:bodyPr/>
          <a:lstStyle/>
          <a:p>
            <a:fld id="{B6F15528-21DE-4FAA-801E-634DDDAF4B2B}" type="slidenum">
              <a:rPr lang="en-US" smtClean="0"/>
              <a:pPr/>
              <a:t>43</a:t>
            </a:fld>
            <a:endParaRPr lang="en-US"/>
          </a:p>
        </p:txBody>
      </p:sp>
      <p:sp>
        <p:nvSpPr>
          <p:cNvPr id="6" name="TextBox 5"/>
          <p:cNvSpPr txBox="1"/>
          <p:nvPr/>
        </p:nvSpPr>
        <p:spPr>
          <a:xfrm>
            <a:off x="2514600" y="4724400"/>
            <a:ext cx="4114800" cy="369332"/>
          </a:xfrm>
          <a:prstGeom prst="rect">
            <a:avLst/>
          </a:prstGeom>
          <a:noFill/>
        </p:spPr>
        <p:txBody>
          <a:bodyPr wrap="square" rtlCol="0">
            <a:spAutoFit/>
          </a:bodyPr>
          <a:lstStyle/>
          <a:p>
            <a:pPr algn="ctr"/>
            <a:r>
              <a:rPr lang="lt-LT" dirty="0" smtClean="0"/>
              <a:t>Į distiliuotą vandenį įberkime druskos.</a:t>
            </a:r>
            <a:endParaRPr lang="lt-LT" dirty="0"/>
          </a:p>
        </p:txBody>
      </p:sp>
    </p:spTree>
    <p:extLst>
      <p:ext uri="{BB962C8B-B14F-4D97-AF65-F5344CB8AC3E}">
        <p14:creationId xmlns:p14="http://schemas.microsoft.com/office/powerpoint/2010/main" val="22016648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Darbo eiga</a:t>
            </a:r>
            <a:endParaRPr lang="lt-LT"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1" y="1447801"/>
            <a:ext cx="3886200" cy="2184996"/>
          </a:xfrm>
        </p:spPr>
      </p:pic>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810000"/>
            <a:ext cx="3894358" cy="21895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447799"/>
            <a:ext cx="3894358" cy="2189583"/>
          </a:xfrm>
          <a:prstGeom prst="rect">
            <a:avLst/>
          </a:prstGeom>
        </p:spPr>
      </p:pic>
      <p:sp>
        <p:nvSpPr>
          <p:cNvPr id="8" name="TextBox 7"/>
          <p:cNvSpPr txBox="1"/>
          <p:nvPr/>
        </p:nvSpPr>
        <p:spPr>
          <a:xfrm>
            <a:off x="457200" y="4191000"/>
            <a:ext cx="3276600" cy="923330"/>
          </a:xfrm>
          <a:prstGeom prst="rect">
            <a:avLst/>
          </a:prstGeom>
          <a:noFill/>
        </p:spPr>
        <p:txBody>
          <a:bodyPr wrap="square" rtlCol="0">
            <a:spAutoFit/>
          </a:bodyPr>
          <a:lstStyle/>
          <a:p>
            <a:r>
              <a:rPr lang="lt-LT" dirty="0" smtClean="0"/>
              <a:t>Dabar grandinėje vietoj distiliuoto vandens – druskos tirpalas. </a:t>
            </a:r>
            <a:r>
              <a:rPr lang="lt-LT" b="1" dirty="0" smtClean="0"/>
              <a:t>Lemputė šviečia.</a:t>
            </a:r>
            <a:endParaRPr lang="lt-LT" b="1" dirty="0"/>
          </a:p>
        </p:txBody>
      </p:sp>
    </p:spTree>
    <p:extLst>
      <p:ext uri="{BB962C8B-B14F-4D97-AF65-F5344CB8AC3E}">
        <p14:creationId xmlns:p14="http://schemas.microsoft.com/office/powerpoint/2010/main" val="2434822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Išvada</a:t>
            </a:r>
            <a:endParaRPr lang="lt-L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6400800" cy="4525963"/>
              </a:xfrm>
            </p:spPr>
            <p:txBody>
              <a:bodyPr>
                <a:normAutofit fontScale="77500" lnSpcReduction="20000"/>
              </a:bodyPr>
              <a:lstStyle/>
              <a:p>
                <a:pPr marL="0" indent="0">
                  <a:buNone/>
                </a:pPr>
                <a:r>
                  <a:rPr lang="lt-LT" dirty="0" smtClean="0"/>
                  <a:t>Distiliuotas vanduo yra dielektrikas, todėl elektros srovė per jį neteka. Tačiau, kai į distiliuotą vandenį įberiame druskos, vyksta elektroninė disociacija. Valgomosios druskos jonai ir polinės vandens molekulės sąveikauja elektrostatinėmis jėgomis. Nugalėdamos jonų </a:t>
                </a:r>
                <a14:m>
                  <m:oMath xmlns:m="http://schemas.openxmlformats.org/officeDocument/2006/math">
                    <m:sSup>
                      <m:sSupPr>
                        <m:ctrlPr>
                          <a:rPr lang="lt-LT" i="1" smtClean="0">
                            <a:latin typeface="Cambria Math"/>
                          </a:rPr>
                        </m:ctrlPr>
                      </m:sSupPr>
                      <m:e>
                        <m:r>
                          <a:rPr lang="lt-LT" b="0" i="1" smtClean="0">
                            <a:latin typeface="Cambria Math"/>
                          </a:rPr>
                          <m:t>𝑁𝑎</m:t>
                        </m:r>
                      </m:e>
                      <m:sup>
                        <m:r>
                          <a:rPr lang="lt-LT" b="0" i="1" smtClean="0">
                            <a:latin typeface="Cambria Math"/>
                          </a:rPr>
                          <m:t>+</m:t>
                        </m:r>
                      </m:sup>
                    </m:sSup>
                  </m:oMath>
                </a14:m>
                <a:r>
                  <a:rPr lang="lt-LT" dirty="0" smtClean="0"/>
                  <a:t> ir </a:t>
                </a:r>
                <a14:m>
                  <m:oMath xmlns:m="http://schemas.openxmlformats.org/officeDocument/2006/math">
                    <m:sSup>
                      <m:sSupPr>
                        <m:ctrlPr>
                          <a:rPr lang="lt-LT" i="1" smtClean="0">
                            <a:latin typeface="Cambria Math"/>
                          </a:rPr>
                        </m:ctrlPr>
                      </m:sSupPr>
                      <m:e>
                        <m:r>
                          <a:rPr lang="lt-LT" b="0" i="1" smtClean="0">
                            <a:latin typeface="Cambria Math"/>
                          </a:rPr>
                          <m:t>𝐶𝑙</m:t>
                        </m:r>
                      </m:e>
                      <m:sup>
                        <m:r>
                          <a:rPr lang="lt-LT" b="0" i="1" smtClean="0">
                            <a:latin typeface="Cambria Math"/>
                          </a:rPr>
                          <m:t>−</m:t>
                        </m:r>
                      </m:sup>
                    </m:sSup>
                  </m:oMath>
                </a14:m>
                <a:r>
                  <a:rPr lang="lt-LT" dirty="0" smtClean="0"/>
                  <a:t> tarpusavio sąveikos jėgas, vandens molekulės atplėšia nuo NaCl kristalo jonus. Taip tirpale atsiranda laisvųjų elektringųjų dalelių – teigiamųjų ir neigiamųjų jonų, kuriuos supa polinės vandens molekulės. Būtent teigiamieji ir neigiamieji jonai elektrolituose perneša elektros krūvį.</a:t>
                </a:r>
                <a:endParaRPr lang="lt-LT"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6400800" cy="4525963"/>
              </a:xfrm>
              <a:blipFill rotWithShape="1">
                <a:blip r:embed="rId2"/>
                <a:stretch>
                  <a:fillRect l="-1524" t="-2426" r="-2095"/>
                </a:stretch>
              </a:blipFill>
            </p:spPr>
            <p:txBody>
              <a:bodyPr/>
              <a:lstStyle/>
              <a:p>
                <a:r>
                  <a:rPr lang="lt-LT">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447800"/>
            <a:ext cx="248602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8529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Uždaviniai</a:t>
            </a:r>
            <a:endParaRPr lang="lt-LT" dirty="0"/>
          </a:p>
        </p:txBody>
      </p:sp>
      <p:sp>
        <p:nvSpPr>
          <p:cNvPr id="3" name="Content Placeholder 2"/>
          <p:cNvSpPr>
            <a:spLocks noGrp="1"/>
          </p:cNvSpPr>
          <p:nvPr>
            <p:ph idx="1"/>
          </p:nvPr>
        </p:nvSpPr>
        <p:spPr>
          <a:xfrm>
            <a:off x="457200" y="1600200"/>
            <a:ext cx="3581400" cy="3200400"/>
          </a:xfrm>
        </p:spPr>
        <p:txBody>
          <a:bodyPr>
            <a:normAutofit fontScale="77500" lnSpcReduction="20000"/>
          </a:bodyPr>
          <a:lstStyle/>
          <a:p>
            <a:pPr marL="0" indent="0">
              <a:buNone/>
            </a:pPr>
            <a:r>
              <a:rPr lang="lt-LT" b="1" dirty="0" smtClean="0"/>
              <a:t>Pirmasis uždavinys</a:t>
            </a:r>
          </a:p>
          <a:p>
            <a:pPr marL="0" indent="0">
              <a:buNone/>
            </a:pPr>
            <a:r>
              <a:rPr lang="lt-LT" dirty="0" smtClean="0"/>
              <a:t>Elektriniu būdu gaunant aliuminį, naudojamos vonios, kurioms reikalinga 5 V įtampa ir 40 kA srovės stiprumas. Per kiek laiko gaunama 1 t aliuminio ir kiek energijos tam suvartojama?</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457200" y="4419600"/>
                <a:ext cx="3352800" cy="1821140"/>
              </a:xfrm>
              <a:prstGeom prst="rect">
                <a:avLst/>
              </a:prstGeom>
              <a:noFill/>
            </p:spPr>
            <p:txBody>
              <a:bodyPr wrap="square" rtlCol="0">
                <a:spAutoFit/>
              </a:bodyPr>
              <a:lstStyle/>
              <a:p>
                <a:r>
                  <a:rPr lang="lt-LT" b="1" dirty="0" smtClean="0"/>
                  <a:t>Daviniai</a:t>
                </a:r>
              </a:p>
              <a:p>
                <a:endParaRPr lang="lt-LT" b="1" dirty="0" smtClean="0"/>
              </a:p>
              <a:p>
                <a:r>
                  <a:rPr lang="lt-LT" i="1" dirty="0" smtClean="0"/>
                  <a:t>t     U = 5 V</a:t>
                </a:r>
              </a:p>
              <a:p>
                <a:r>
                  <a:rPr lang="lt-LT" i="1" dirty="0" smtClean="0"/>
                  <a:t>E     I = 40</a:t>
                </a:r>
                <a14:m>
                  <m:oMath xmlns:m="http://schemas.openxmlformats.org/officeDocument/2006/math">
                    <m:r>
                      <a:rPr lang="lt-LT" b="0" i="1" smtClean="0">
                        <a:latin typeface="Cambria Math"/>
                        <a:ea typeface="Cambria Math"/>
                      </a:rPr>
                      <m:t> </m:t>
                    </m:r>
                    <m:r>
                      <a:rPr lang="lt-LT" i="1" smtClean="0">
                        <a:latin typeface="Cambria Math"/>
                        <a:ea typeface="Cambria Math"/>
                      </a:rPr>
                      <m:t>∙</m:t>
                    </m:r>
                    <m:r>
                      <a:rPr lang="lt-LT" b="0" i="1" smtClean="0">
                        <a:latin typeface="Cambria Math"/>
                        <a:ea typeface="Cambria Math"/>
                      </a:rPr>
                      <m:t> </m:t>
                    </m:r>
                    <m:sSup>
                      <m:sSupPr>
                        <m:ctrlPr>
                          <a:rPr lang="lt-LT" b="0" i="1" smtClean="0">
                            <a:latin typeface="Cambria Math"/>
                            <a:ea typeface="Cambria Math"/>
                          </a:rPr>
                        </m:ctrlPr>
                      </m:sSupPr>
                      <m:e>
                        <m:r>
                          <a:rPr lang="lt-LT" b="0" i="1" smtClean="0">
                            <a:latin typeface="Cambria Math"/>
                            <a:ea typeface="Cambria Math"/>
                          </a:rPr>
                          <m:t>10</m:t>
                        </m:r>
                      </m:e>
                      <m:sup>
                        <m:r>
                          <a:rPr lang="lt-LT" b="0" i="1" smtClean="0">
                            <a:latin typeface="Cambria Math"/>
                            <a:ea typeface="Cambria Math"/>
                          </a:rPr>
                          <m:t>3</m:t>
                        </m:r>
                      </m:sup>
                    </m:sSup>
                  </m:oMath>
                </a14:m>
                <a:r>
                  <a:rPr lang="lt-LT" i="1" dirty="0" smtClean="0"/>
                  <a:t> A</a:t>
                </a:r>
              </a:p>
              <a:p>
                <a:r>
                  <a:rPr lang="lt-LT" i="1" dirty="0"/>
                  <a:t> </a:t>
                </a:r>
                <a:r>
                  <a:rPr lang="lt-LT" i="1" dirty="0" smtClean="0"/>
                  <a:t>      m = </a:t>
                </a:r>
                <a14:m>
                  <m:oMath xmlns:m="http://schemas.openxmlformats.org/officeDocument/2006/math">
                    <m:sSup>
                      <m:sSupPr>
                        <m:ctrlPr>
                          <a:rPr lang="lt-LT" i="1" smtClean="0">
                            <a:latin typeface="Cambria Math"/>
                          </a:rPr>
                        </m:ctrlPr>
                      </m:sSupPr>
                      <m:e>
                        <m:r>
                          <a:rPr lang="lt-LT" b="0" i="1" smtClean="0">
                            <a:latin typeface="Cambria Math"/>
                          </a:rPr>
                          <m:t>10</m:t>
                        </m:r>
                      </m:e>
                      <m:sup>
                        <m:r>
                          <a:rPr lang="lt-LT" b="0" i="1" smtClean="0">
                            <a:latin typeface="Cambria Math"/>
                          </a:rPr>
                          <m:t>3</m:t>
                        </m:r>
                      </m:sup>
                    </m:sSup>
                  </m:oMath>
                </a14:m>
                <a:r>
                  <a:rPr lang="lt-LT" i="1" dirty="0" smtClean="0"/>
                  <a:t> kg</a:t>
                </a:r>
              </a:p>
              <a:p>
                <a:r>
                  <a:rPr lang="lt-LT" i="1" dirty="0"/>
                  <a:t> </a:t>
                </a:r>
                <a:r>
                  <a:rPr lang="lt-LT" i="1" dirty="0" smtClean="0"/>
                  <a:t>      k = 0,093 </a:t>
                </a:r>
                <a14:m>
                  <m:oMath xmlns:m="http://schemas.openxmlformats.org/officeDocument/2006/math">
                    <m:r>
                      <a:rPr lang="lt-LT" i="1" smtClean="0">
                        <a:latin typeface="Cambria Math"/>
                        <a:ea typeface="Cambria Math"/>
                      </a:rPr>
                      <m:t>∙</m:t>
                    </m:r>
                    <m:r>
                      <a:rPr lang="lt-LT" b="0" i="1" smtClean="0">
                        <a:latin typeface="Cambria Math"/>
                        <a:ea typeface="Cambria Math"/>
                      </a:rPr>
                      <m:t> </m:t>
                    </m:r>
                    <m:sSup>
                      <m:sSupPr>
                        <m:ctrlPr>
                          <a:rPr lang="lt-LT" b="0" i="1" smtClean="0">
                            <a:latin typeface="Cambria Math"/>
                            <a:ea typeface="Cambria Math"/>
                          </a:rPr>
                        </m:ctrlPr>
                      </m:sSupPr>
                      <m:e>
                        <m:r>
                          <a:rPr lang="lt-LT" b="0" i="1" smtClean="0">
                            <a:latin typeface="Cambria Math"/>
                            <a:ea typeface="Cambria Math"/>
                          </a:rPr>
                          <m:t>10</m:t>
                        </m:r>
                      </m:e>
                      <m:sup>
                        <m:r>
                          <a:rPr lang="lt-LT" b="0" i="1" smtClean="0">
                            <a:latin typeface="Cambria Math"/>
                            <a:ea typeface="Cambria Math"/>
                          </a:rPr>
                          <m:t>−6</m:t>
                        </m:r>
                      </m:sup>
                    </m:sSup>
                  </m:oMath>
                </a14:m>
                <a:r>
                  <a:rPr lang="lt-LT" i="1" dirty="0" smtClean="0"/>
                  <a:t> kg/C</a:t>
                </a:r>
              </a:p>
            </p:txBody>
          </p:sp>
        </mc:Choice>
        <mc:Fallback xmlns="">
          <p:sp>
            <p:nvSpPr>
              <p:cNvPr id="5" name="TextBox 4"/>
              <p:cNvSpPr txBox="1">
                <a:spLocks noRot="1" noChangeAspect="1" noMove="1" noResize="1" noEditPoints="1" noAdjustHandles="1" noChangeArrowheads="1" noChangeShapeType="1" noTextEdit="1"/>
              </p:cNvSpPr>
              <p:nvPr/>
            </p:nvSpPr>
            <p:spPr>
              <a:xfrm>
                <a:off x="457200" y="4419600"/>
                <a:ext cx="3352800" cy="1821140"/>
              </a:xfrm>
              <a:prstGeom prst="rect">
                <a:avLst/>
              </a:prstGeom>
              <a:blipFill rotWithShape="1">
                <a:blip r:embed="rId2"/>
                <a:stretch>
                  <a:fillRect l="-1455" t="-1672" b="-669"/>
                </a:stretch>
              </a:blipFill>
            </p:spPr>
            <p:txBody>
              <a:bodyPr/>
              <a:lstStyle/>
              <a:p>
                <a:r>
                  <a:rPr lang="lt-LT">
                    <a:noFill/>
                  </a:rPr>
                  <a:t> </a:t>
                </a:r>
              </a:p>
            </p:txBody>
          </p:sp>
        </mc:Fallback>
      </mc:AlternateContent>
      <p:cxnSp>
        <p:nvCxnSpPr>
          <p:cNvPr id="8" name="Straight Connector 7"/>
          <p:cNvCxnSpPr/>
          <p:nvPr/>
        </p:nvCxnSpPr>
        <p:spPr>
          <a:xfrm>
            <a:off x="457200" y="4887962"/>
            <a:ext cx="28956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62000" y="4887962"/>
            <a:ext cx="0" cy="135277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4267200" y="1752600"/>
                <a:ext cx="4876800" cy="3682803"/>
              </a:xfrm>
              <a:prstGeom prst="rect">
                <a:avLst/>
              </a:prstGeom>
              <a:noFill/>
            </p:spPr>
            <p:txBody>
              <a:bodyPr wrap="square" rtlCol="0">
                <a:spAutoFit/>
              </a:bodyPr>
              <a:lstStyle/>
              <a:p>
                <a:r>
                  <a:rPr lang="lt-LT" b="1" dirty="0" smtClean="0"/>
                  <a:t>Sprendimas</a:t>
                </a:r>
              </a:p>
              <a:p>
                <a:pPr marL="285750" indent="-285750">
                  <a:buFont typeface="Arial" panose="020B0604020202020204" pitchFamily="34" charset="0"/>
                  <a:buChar char="•"/>
                </a:pPr>
                <a14:m>
                  <m:oMath xmlns:m="http://schemas.openxmlformats.org/officeDocument/2006/math">
                    <m:r>
                      <a:rPr lang="lt-LT" sz="2400" b="0" i="1" smtClean="0">
                        <a:latin typeface="Cambria Math"/>
                      </a:rPr>
                      <m:t>𝑚</m:t>
                    </m:r>
                    <m:r>
                      <a:rPr lang="lt-LT" sz="2400" b="0" i="1" smtClean="0">
                        <a:latin typeface="Cambria Math"/>
                        <a:ea typeface="Cambria Math"/>
                      </a:rPr>
                      <m:t>=</m:t>
                    </m:r>
                    <m:r>
                      <a:rPr lang="lt-LT" sz="2400" b="0" i="1" smtClean="0">
                        <a:latin typeface="Cambria Math"/>
                        <a:ea typeface="Cambria Math"/>
                      </a:rPr>
                      <m:t>𝑘𝐼𝑡</m:t>
                    </m:r>
                  </m:oMath>
                </a14:m>
                <a:endParaRPr lang="lt-LT" sz="2400" i="1" dirty="0" smtClean="0"/>
              </a:p>
              <a:p>
                <a:pPr marL="285750" indent="-285750">
                  <a:buFont typeface="Arial" panose="020B0604020202020204" pitchFamily="34" charset="0"/>
                  <a:buChar char="•"/>
                </a:pPr>
                <a14:m>
                  <m:oMath xmlns:m="http://schemas.openxmlformats.org/officeDocument/2006/math">
                    <m:r>
                      <a:rPr lang="lt-LT" sz="2400" b="0" i="1" smtClean="0">
                        <a:latin typeface="Cambria Math"/>
                      </a:rPr>
                      <m:t>𝑡</m:t>
                    </m:r>
                    <m:r>
                      <a:rPr lang="lt-LT" sz="2400" b="0" i="1" smtClean="0">
                        <a:latin typeface="Cambria Math"/>
                        <a:ea typeface="Cambria Math"/>
                      </a:rPr>
                      <m:t>=</m:t>
                    </m:r>
                    <m:f>
                      <m:fPr>
                        <m:ctrlPr>
                          <a:rPr lang="lt-LT" sz="2400" b="0" i="1" smtClean="0">
                            <a:latin typeface="Cambria Math"/>
                            <a:ea typeface="Cambria Math"/>
                          </a:rPr>
                        </m:ctrlPr>
                      </m:fPr>
                      <m:num>
                        <m:r>
                          <a:rPr lang="lt-LT" sz="2400" b="0" i="1" smtClean="0">
                            <a:latin typeface="Cambria Math"/>
                            <a:ea typeface="Cambria Math"/>
                          </a:rPr>
                          <m:t>𝑚</m:t>
                        </m:r>
                      </m:num>
                      <m:den>
                        <m:r>
                          <a:rPr lang="lt-LT" sz="2400" b="0" i="1" smtClean="0">
                            <a:latin typeface="Cambria Math"/>
                            <a:ea typeface="Cambria Math"/>
                          </a:rPr>
                          <m:t>𝑘𝐼</m:t>
                        </m:r>
                      </m:den>
                    </m:f>
                  </m:oMath>
                </a14:m>
                <a:endParaRPr lang="lt-LT" sz="2400" i="1" dirty="0" smtClean="0"/>
              </a:p>
              <a:p>
                <a:pPr marL="285750" indent="-285750">
                  <a:buFont typeface="Arial" panose="020B0604020202020204" pitchFamily="34" charset="0"/>
                  <a:buChar char="•"/>
                </a:pPr>
                <a14:m>
                  <m:oMath xmlns:m="http://schemas.openxmlformats.org/officeDocument/2006/math">
                    <m:r>
                      <a:rPr lang="lt-LT" sz="2400" b="0" i="1" smtClean="0">
                        <a:latin typeface="Cambria Math"/>
                      </a:rPr>
                      <m:t>𝑡</m:t>
                    </m:r>
                    <m:r>
                      <a:rPr lang="lt-LT" sz="2400" b="0" i="1" smtClean="0">
                        <a:latin typeface="Cambria Math"/>
                        <a:ea typeface="Cambria Math"/>
                      </a:rPr>
                      <m:t>=</m:t>
                    </m:r>
                    <m:f>
                      <m:fPr>
                        <m:ctrlPr>
                          <a:rPr lang="lt-LT" sz="2400" b="0" i="1" smtClean="0">
                            <a:latin typeface="Cambria Math"/>
                            <a:ea typeface="Cambria Math"/>
                          </a:rPr>
                        </m:ctrlPr>
                      </m:fPr>
                      <m:num>
                        <m:sSup>
                          <m:sSupPr>
                            <m:ctrlPr>
                              <a:rPr lang="lt-LT" sz="2400" b="0" i="1" smtClean="0">
                                <a:latin typeface="Cambria Math"/>
                                <a:ea typeface="Cambria Math"/>
                              </a:rPr>
                            </m:ctrlPr>
                          </m:sSupPr>
                          <m:e>
                            <m:r>
                              <a:rPr lang="lt-LT" sz="2400" b="0" i="1" smtClean="0">
                                <a:latin typeface="Cambria Math"/>
                                <a:ea typeface="Cambria Math"/>
                              </a:rPr>
                              <m:t>10</m:t>
                            </m:r>
                          </m:e>
                          <m:sup>
                            <m:r>
                              <a:rPr lang="lt-LT" sz="2400" b="0" i="1" smtClean="0">
                                <a:latin typeface="Cambria Math"/>
                                <a:ea typeface="Cambria Math"/>
                              </a:rPr>
                              <m:t>3</m:t>
                            </m:r>
                          </m:sup>
                        </m:sSup>
                      </m:num>
                      <m:den>
                        <m:r>
                          <a:rPr lang="lt-LT" sz="2400" b="0" i="1" smtClean="0">
                            <a:latin typeface="Cambria Math"/>
                            <a:ea typeface="Cambria Math"/>
                          </a:rPr>
                          <m:t>0,093∙</m:t>
                        </m:r>
                        <m:sSup>
                          <m:sSupPr>
                            <m:ctrlPr>
                              <a:rPr lang="lt-LT" sz="2400" b="0" i="1" smtClean="0">
                                <a:latin typeface="Cambria Math"/>
                                <a:ea typeface="Cambria Math"/>
                              </a:rPr>
                            </m:ctrlPr>
                          </m:sSupPr>
                          <m:e>
                            <m:r>
                              <a:rPr lang="lt-LT" sz="2400" b="0" i="1" smtClean="0">
                                <a:latin typeface="Cambria Math"/>
                                <a:ea typeface="Cambria Math"/>
                              </a:rPr>
                              <m:t>10</m:t>
                            </m:r>
                          </m:e>
                          <m:sup>
                            <m:r>
                              <a:rPr lang="lt-LT" sz="2400" b="0" i="1" smtClean="0">
                                <a:latin typeface="Cambria Math"/>
                                <a:ea typeface="Cambria Math"/>
                              </a:rPr>
                              <m:t>−6</m:t>
                            </m:r>
                          </m:sup>
                        </m:sSup>
                        <m:r>
                          <a:rPr lang="lt-LT" sz="2400" b="0" i="1" smtClean="0">
                            <a:latin typeface="Cambria Math"/>
                            <a:ea typeface="Cambria Math"/>
                          </a:rPr>
                          <m:t>∙40∙</m:t>
                        </m:r>
                        <m:sSup>
                          <m:sSupPr>
                            <m:ctrlPr>
                              <a:rPr lang="lt-LT" sz="2400" b="0" i="1" smtClean="0">
                                <a:latin typeface="Cambria Math"/>
                                <a:ea typeface="Cambria Math"/>
                              </a:rPr>
                            </m:ctrlPr>
                          </m:sSupPr>
                          <m:e>
                            <m:r>
                              <a:rPr lang="lt-LT" sz="2400" b="0" i="1" smtClean="0">
                                <a:latin typeface="Cambria Math"/>
                                <a:ea typeface="Cambria Math"/>
                              </a:rPr>
                              <m:t>10</m:t>
                            </m:r>
                          </m:e>
                          <m:sup>
                            <m:r>
                              <a:rPr lang="lt-LT" sz="2400" b="0" i="1" smtClean="0">
                                <a:latin typeface="Cambria Math"/>
                                <a:ea typeface="Cambria Math"/>
                              </a:rPr>
                              <m:t>3</m:t>
                            </m:r>
                          </m:sup>
                        </m:sSup>
                      </m:den>
                    </m:f>
                    <m:r>
                      <a:rPr lang="lt-LT" sz="2400" b="0" i="1" smtClean="0">
                        <a:latin typeface="Cambria Math"/>
                        <a:ea typeface="Cambria Math"/>
                      </a:rPr>
                      <m:t>=268817,2 </m:t>
                    </m:r>
                    <m:r>
                      <a:rPr lang="lt-LT" sz="2400" b="0" i="1" smtClean="0">
                        <a:latin typeface="Cambria Math"/>
                        <a:ea typeface="Cambria Math"/>
                      </a:rPr>
                      <m:t>𝑠</m:t>
                    </m:r>
                  </m:oMath>
                </a14:m>
                <a:endParaRPr lang="lt-LT" sz="2400" i="1" dirty="0" smtClean="0"/>
              </a:p>
              <a:p>
                <a:pPr marL="285750" indent="-285750">
                  <a:buFont typeface="Arial" panose="020B0604020202020204" pitchFamily="34" charset="0"/>
                  <a:buChar char="•"/>
                </a:pPr>
                <a14:m>
                  <m:oMath xmlns:m="http://schemas.openxmlformats.org/officeDocument/2006/math">
                    <m:r>
                      <a:rPr lang="lt-LT" sz="2400" b="0" i="1" smtClean="0">
                        <a:latin typeface="Cambria Math"/>
                      </a:rPr>
                      <m:t>𝐸</m:t>
                    </m:r>
                    <m:r>
                      <a:rPr lang="lt-LT" sz="2400" b="0" i="1" smtClean="0">
                        <a:latin typeface="Cambria Math"/>
                        <a:ea typeface="Cambria Math"/>
                      </a:rPr>
                      <m:t>=</m:t>
                    </m:r>
                    <m:r>
                      <a:rPr lang="lt-LT" sz="2400" b="0" i="1" smtClean="0">
                        <a:latin typeface="Cambria Math"/>
                        <a:ea typeface="Cambria Math"/>
                      </a:rPr>
                      <m:t>𝐼𝑈𝑡</m:t>
                    </m:r>
                  </m:oMath>
                </a14:m>
                <a:endParaRPr lang="lt-LT" sz="2400" b="0" i="1" dirty="0" smtClean="0">
                  <a:ea typeface="Cambria Math"/>
                </a:endParaRPr>
              </a:p>
              <a:p>
                <a:pPr marL="285750" indent="-285750">
                  <a:buFont typeface="Arial" panose="020B0604020202020204" pitchFamily="34" charset="0"/>
                  <a:buChar char="•"/>
                </a:pPr>
                <a14:m>
                  <m:oMath xmlns:m="http://schemas.openxmlformats.org/officeDocument/2006/math">
                    <m:r>
                      <a:rPr lang="lt-LT" sz="2400" b="0" i="1" smtClean="0">
                        <a:latin typeface="Cambria Math"/>
                      </a:rPr>
                      <m:t>𝐸</m:t>
                    </m:r>
                    <m:r>
                      <a:rPr lang="lt-LT" sz="2400" b="0" i="1" smtClean="0">
                        <a:latin typeface="Cambria Math"/>
                        <a:ea typeface="Cambria Math"/>
                      </a:rPr>
                      <m:t>=40∙</m:t>
                    </m:r>
                    <m:sSup>
                      <m:sSupPr>
                        <m:ctrlPr>
                          <a:rPr lang="lt-LT" sz="2400" b="0" i="1" smtClean="0">
                            <a:latin typeface="Cambria Math"/>
                            <a:ea typeface="Cambria Math"/>
                          </a:rPr>
                        </m:ctrlPr>
                      </m:sSupPr>
                      <m:e>
                        <m:r>
                          <a:rPr lang="lt-LT" sz="2400" b="0" i="1" smtClean="0">
                            <a:latin typeface="Cambria Math"/>
                            <a:ea typeface="Cambria Math"/>
                          </a:rPr>
                          <m:t>10</m:t>
                        </m:r>
                      </m:e>
                      <m:sup>
                        <m:r>
                          <a:rPr lang="lt-LT" sz="2400" b="0" i="1" smtClean="0">
                            <a:latin typeface="Cambria Math"/>
                            <a:ea typeface="Cambria Math"/>
                          </a:rPr>
                          <m:t>3</m:t>
                        </m:r>
                      </m:sup>
                    </m:sSup>
                    <m:r>
                      <a:rPr lang="lt-LT" sz="2400" b="0" i="1" smtClean="0">
                        <a:latin typeface="Cambria Math"/>
                        <a:ea typeface="Cambria Math"/>
                      </a:rPr>
                      <m:t>∙5∙268817,2=5,4∙</m:t>
                    </m:r>
                    <m:sSup>
                      <m:sSupPr>
                        <m:ctrlPr>
                          <a:rPr lang="lt-LT" sz="2400" b="0" i="1" smtClean="0">
                            <a:latin typeface="Cambria Math"/>
                            <a:ea typeface="Cambria Math"/>
                          </a:rPr>
                        </m:ctrlPr>
                      </m:sSupPr>
                      <m:e>
                        <m:r>
                          <a:rPr lang="lt-LT" sz="2400" b="0" i="1" smtClean="0">
                            <a:latin typeface="Cambria Math"/>
                            <a:ea typeface="Cambria Math"/>
                          </a:rPr>
                          <m:t>∙10</m:t>
                        </m:r>
                      </m:e>
                      <m:sup>
                        <m:r>
                          <a:rPr lang="lt-LT" sz="2400" b="0" i="1" smtClean="0">
                            <a:latin typeface="Cambria Math"/>
                            <a:ea typeface="Cambria Math"/>
                          </a:rPr>
                          <m:t>10</m:t>
                        </m:r>
                      </m:sup>
                    </m:sSup>
                    <m:r>
                      <a:rPr lang="lt-LT" sz="2400" b="0" i="1" smtClean="0">
                        <a:latin typeface="Cambria Math"/>
                        <a:ea typeface="Cambria Math"/>
                      </a:rPr>
                      <m:t>=15 </m:t>
                    </m:r>
                    <m:r>
                      <a:rPr lang="lt-LT" sz="2400" b="0" i="1" smtClean="0">
                        <a:latin typeface="Cambria Math"/>
                        <a:ea typeface="Cambria Math"/>
                      </a:rPr>
                      <m:t>𝑀𝑊h</m:t>
                    </m:r>
                  </m:oMath>
                </a14:m>
                <a:endParaRPr lang="lt-LT" sz="2400" b="0" i="1" dirty="0" smtClean="0">
                  <a:ea typeface="Cambria Math"/>
                </a:endParaRPr>
              </a:p>
              <a:p>
                <a:pPr marL="285750" indent="-285750">
                  <a:buFont typeface="Arial" panose="020B0604020202020204" pitchFamily="34" charset="0"/>
                  <a:buChar char="•"/>
                </a:pPr>
                <a:r>
                  <a:rPr lang="lt-LT" sz="2400" i="1" dirty="0" smtClean="0"/>
                  <a:t>Atsakymai: </a:t>
                </a:r>
                <a14:m>
                  <m:oMath xmlns:m="http://schemas.openxmlformats.org/officeDocument/2006/math">
                    <m:r>
                      <a:rPr lang="lt-LT" sz="2400" b="0" i="1" smtClean="0">
                        <a:latin typeface="Cambria Math"/>
                      </a:rPr>
                      <m:t>𝑡</m:t>
                    </m:r>
                    <m:r>
                      <a:rPr lang="lt-LT" sz="2400" b="0" i="1" smtClean="0">
                        <a:latin typeface="Cambria Math"/>
                        <a:ea typeface="Cambria Math"/>
                      </a:rPr>
                      <m:t>=268817,2 </m:t>
                    </m:r>
                    <m:r>
                      <a:rPr lang="lt-LT" sz="2400" b="0" i="1" smtClean="0">
                        <a:latin typeface="Cambria Math"/>
                        <a:ea typeface="Cambria Math"/>
                      </a:rPr>
                      <m:t>𝑠</m:t>
                    </m:r>
                  </m:oMath>
                </a14:m>
                <a:r>
                  <a:rPr lang="lt-LT" sz="2400" i="1" dirty="0" smtClean="0"/>
                  <a:t>; </a:t>
                </a:r>
                <a14:m>
                  <m:oMath xmlns:m="http://schemas.openxmlformats.org/officeDocument/2006/math">
                    <m:r>
                      <a:rPr lang="lt-LT" sz="2400" b="0" i="1" smtClean="0">
                        <a:latin typeface="Cambria Math"/>
                      </a:rPr>
                      <m:t>𝐸</m:t>
                    </m:r>
                    <m:r>
                      <a:rPr lang="lt-LT" sz="2400" b="0" i="1" smtClean="0">
                        <a:latin typeface="Cambria Math"/>
                        <a:ea typeface="Cambria Math"/>
                      </a:rPr>
                      <m:t>=15</m:t>
                    </m:r>
                  </m:oMath>
                </a14:m>
                <a:r>
                  <a:rPr lang="lt-LT" sz="2400" i="1" dirty="0" smtClean="0"/>
                  <a:t> MWh</a:t>
                </a:r>
                <a:endParaRPr lang="lt-LT" sz="2400" i="1" dirty="0"/>
              </a:p>
            </p:txBody>
          </p:sp>
        </mc:Choice>
        <mc:Fallback xmlns="">
          <p:sp>
            <p:nvSpPr>
              <p:cNvPr id="13" name="TextBox 12"/>
              <p:cNvSpPr txBox="1">
                <a:spLocks noRot="1" noChangeAspect="1" noMove="1" noResize="1" noEditPoints="1" noAdjustHandles="1" noChangeArrowheads="1" noChangeShapeType="1" noTextEdit="1"/>
              </p:cNvSpPr>
              <p:nvPr/>
            </p:nvSpPr>
            <p:spPr>
              <a:xfrm>
                <a:off x="4267200" y="1752600"/>
                <a:ext cx="4876800" cy="3682803"/>
              </a:xfrm>
              <a:prstGeom prst="rect">
                <a:avLst/>
              </a:prstGeom>
              <a:blipFill rotWithShape="1">
                <a:blip r:embed="rId3"/>
                <a:stretch>
                  <a:fillRect l="-1625" t="-828" b="-2649"/>
                </a:stretch>
              </a:blipFill>
            </p:spPr>
            <p:txBody>
              <a:bodyPr/>
              <a:lstStyle/>
              <a:p>
                <a:r>
                  <a:rPr lang="lt-LT">
                    <a:noFill/>
                  </a:rPr>
                  <a:t> </a:t>
                </a:r>
              </a:p>
            </p:txBody>
          </p:sp>
        </mc:Fallback>
      </mc:AlternateContent>
    </p:spTree>
    <p:extLst>
      <p:ext uri="{BB962C8B-B14F-4D97-AF65-F5344CB8AC3E}">
        <p14:creationId xmlns:p14="http://schemas.microsoft.com/office/powerpoint/2010/main" val="19578436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Uždaviniai</a:t>
            </a:r>
            <a:endParaRPr lang="lt-L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3581400" cy="2971800"/>
              </a:xfrm>
            </p:spPr>
            <p:txBody>
              <a:bodyPr>
                <a:normAutofit fontScale="77500" lnSpcReduction="20000"/>
              </a:bodyPr>
              <a:lstStyle/>
              <a:p>
                <a:pPr marL="0" indent="0">
                  <a:buNone/>
                </a:pPr>
                <a:r>
                  <a:rPr lang="lt-LT" b="1" dirty="0" smtClean="0"/>
                  <a:t>Antrasis uždavinys</a:t>
                </a:r>
              </a:p>
              <a:p>
                <a:pPr marL="0" indent="0">
                  <a:buNone/>
                </a:pPr>
                <a:r>
                  <a:rPr lang="lt-LT" dirty="0" smtClean="0"/>
                  <a:t>Detalę reikia padengti 50 </a:t>
                </a:r>
                <a:r>
                  <a:rPr lang="el-GR" dirty="0" smtClean="0"/>
                  <a:t>μ</a:t>
                </a:r>
                <a:r>
                  <a:rPr lang="lt-LT" dirty="0" smtClean="0"/>
                  <a:t>m storio chromo sluoksniu. Apskaičiuokite kiek laiko truks šis procesas, žinodami, kad chromavimo srovės tankio norma 2 kA/</a:t>
                </a:r>
                <a14:m>
                  <m:oMath xmlns:m="http://schemas.openxmlformats.org/officeDocument/2006/math">
                    <m:sSup>
                      <m:sSupPr>
                        <m:ctrlPr>
                          <a:rPr lang="lt-LT" i="1" smtClean="0">
                            <a:latin typeface="Cambria Math"/>
                          </a:rPr>
                        </m:ctrlPr>
                      </m:sSupPr>
                      <m:e>
                        <m:r>
                          <a:rPr lang="lt-LT" b="0" i="1" smtClean="0">
                            <a:latin typeface="Cambria Math"/>
                          </a:rPr>
                          <m:t>𝑚</m:t>
                        </m:r>
                      </m:e>
                      <m:sup>
                        <m:r>
                          <a:rPr lang="lt-LT" b="0" i="1" smtClean="0">
                            <a:latin typeface="Cambria Math"/>
                          </a:rPr>
                          <m:t>2</m:t>
                        </m:r>
                      </m:sup>
                    </m:sSup>
                  </m:oMath>
                </a14:m>
                <a:r>
                  <a:rPr lang="lt-LT" dirty="0" smtClean="0"/>
                  <a:t>.</a:t>
                </a:r>
                <a:endParaRPr lang="lt-LT"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3581400" cy="2971800"/>
              </a:xfrm>
              <a:blipFill rotWithShape="1">
                <a:blip r:embed="rId2"/>
                <a:stretch>
                  <a:fillRect l="-2721" t="-3696" r="-4082"/>
                </a:stretch>
              </a:blipFill>
            </p:spPr>
            <p:txBody>
              <a:bodyPr/>
              <a:lstStyle/>
              <a:p>
                <a:r>
                  <a:rPr lang="lt-LT">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457200" y="4419600"/>
                <a:ext cx="3352800" cy="1821140"/>
              </a:xfrm>
              <a:prstGeom prst="rect">
                <a:avLst/>
              </a:prstGeom>
              <a:noFill/>
            </p:spPr>
            <p:txBody>
              <a:bodyPr wrap="square" rtlCol="0">
                <a:spAutoFit/>
              </a:bodyPr>
              <a:lstStyle/>
              <a:p>
                <a:r>
                  <a:rPr lang="lt-LT" b="1" dirty="0" smtClean="0"/>
                  <a:t>Daviniai</a:t>
                </a:r>
              </a:p>
              <a:p>
                <a:endParaRPr lang="lt-LT" b="1" dirty="0" smtClean="0"/>
              </a:p>
              <a:p>
                <a:r>
                  <a:rPr lang="lt-LT" i="1" dirty="0" smtClean="0"/>
                  <a:t>t     </a:t>
                </a:r>
                <a14:m>
                  <m:oMath xmlns:m="http://schemas.openxmlformats.org/officeDocument/2006/math">
                    <m:r>
                      <a:rPr lang="lt-LT" b="0" i="1" smtClean="0">
                        <a:latin typeface="Cambria Math"/>
                      </a:rPr>
                      <m:t>h</m:t>
                    </m:r>
                    <m:r>
                      <a:rPr lang="lt-LT" b="0" i="1" smtClean="0">
                        <a:latin typeface="Cambria Math"/>
                        <a:ea typeface="Cambria Math"/>
                      </a:rPr>
                      <m:t>=50∙</m:t>
                    </m:r>
                    <m:sSup>
                      <m:sSupPr>
                        <m:ctrlPr>
                          <a:rPr lang="lt-LT" b="0" i="1" smtClean="0">
                            <a:latin typeface="Cambria Math"/>
                            <a:ea typeface="Cambria Math"/>
                          </a:rPr>
                        </m:ctrlPr>
                      </m:sSupPr>
                      <m:e>
                        <m:r>
                          <a:rPr lang="lt-LT" b="0" i="1" smtClean="0">
                            <a:latin typeface="Cambria Math"/>
                            <a:ea typeface="Cambria Math"/>
                          </a:rPr>
                          <m:t>10</m:t>
                        </m:r>
                      </m:e>
                      <m:sup>
                        <m:r>
                          <a:rPr lang="lt-LT" b="0" i="1" smtClean="0">
                            <a:latin typeface="Cambria Math"/>
                            <a:ea typeface="Cambria Math"/>
                          </a:rPr>
                          <m:t>−6</m:t>
                        </m:r>
                      </m:sup>
                    </m:sSup>
                  </m:oMath>
                </a14:m>
                <a:r>
                  <a:rPr lang="lt-LT" i="1" dirty="0" smtClean="0"/>
                  <a:t> m</a:t>
                </a:r>
              </a:p>
              <a:p>
                <a:r>
                  <a:rPr lang="lt-LT" i="1" dirty="0"/>
                  <a:t> </a:t>
                </a:r>
                <a:r>
                  <a:rPr lang="lt-LT" i="1" dirty="0" smtClean="0"/>
                  <a:t>     </a:t>
                </a:r>
                <a14:m>
                  <m:oMath xmlns:m="http://schemas.openxmlformats.org/officeDocument/2006/math">
                    <m:r>
                      <a:rPr lang="lt-LT" b="0" i="1" smtClean="0">
                        <a:latin typeface="Cambria Math"/>
                      </a:rPr>
                      <m:t>𝑗</m:t>
                    </m:r>
                    <m:r>
                      <a:rPr lang="lt-LT" b="0" i="1" smtClean="0">
                        <a:latin typeface="Cambria Math"/>
                        <a:ea typeface="Cambria Math"/>
                      </a:rPr>
                      <m:t>=2∙</m:t>
                    </m:r>
                    <m:sSup>
                      <m:sSupPr>
                        <m:ctrlPr>
                          <a:rPr lang="lt-LT" b="0" i="1" smtClean="0">
                            <a:latin typeface="Cambria Math"/>
                            <a:ea typeface="Cambria Math"/>
                          </a:rPr>
                        </m:ctrlPr>
                      </m:sSupPr>
                      <m:e>
                        <m:r>
                          <a:rPr lang="lt-LT" b="0" i="1" smtClean="0">
                            <a:latin typeface="Cambria Math"/>
                            <a:ea typeface="Cambria Math"/>
                          </a:rPr>
                          <m:t>10</m:t>
                        </m:r>
                      </m:e>
                      <m:sup>
                        <m:r>
                          <a:rPr lang="lt-LT" b="0" i="1" smtClean="0">
                            <a:latin typeface="Cambria Math"/>
                            <a:ea typeface="Cambria Math"/>
                          </a:rPr>
                          <m:t>3</m:t>
                        </m:r>
                      </m:sup>
                    </m:sSup>
                    <m:r>
                      <a:rPr lang="lt-LT" b="0" i="1" smtClean="0">
                        <a:latin typeface="Cambria Math"/>
                        <a:ea typeface="Cambria Math"/>
                      </a:rPr>
                      <m:t> </m:t>
                    </m:r>
                    <m:r>
                      <a:rPr lang="lt-LT" b="0" i="1" smtClean="0">
                        <a:latin typeface="Cambria Math"/>
                        <a:ea typeface="Cambria Math"/>
                      </a:rPr>
                      <m:t>𝐴</m:t>
                    </m:r>
                    <m:r>
                      <a:rPr lang="lt-LT" b="0" i="1" smtClean="0">
                        <a:latin typeface="Cambria Math"/>
                        <a:ea typeface="Cambria Math"/>
                      </a:rPr>
                      <m:t>/</m:t>
                    </m:r>
                    <m:sSup>
                      <m:sSupPr>
                        <m:ctrlPr>
                          <a:rPr lang="lt-LT" b="0" i="1" smtClean="0">
                            <a:latin typeface="Cambria Math"/>
                            <a:ea typeface="Cambria Math"/>
                          </a:rPr>
                        </m:ctrlPr>
                      </m:sSupPr>
                      <m:e>
                        <m:r>
                          <a:rPr lang="lt-LT" b="0" i="1" smtClean="0">
                            <a:latin typeface="Cambria Math"/>
                            <a:ea typeface="Cambria Math"/>
                          </a:rPr>
                          <m:t>𝑚</m:t>
                        </m:r>
                      </m:e>
                      <m:sup>
                        <m:r>
                          <a:rPr lang="lt-LT" b="0" i="1" smtClean="0">
                            <a:latin typeface="Cambria Math"/>
                            <a:ea typeface="Cambria Math"/>
                          </a:rPr>
                          <m:t>2</m:t>
                        </m:r>
                      </m:sup>
                    </m:sSup>
                  </m:oMath>
                </a14:m>
                <a:endParaRPr lang="lt-LT" i="1" dirty="0" smtClean="0"/>
              </a:p>
              <a:p>
                <a:r>
                  <a:rPr lang="lt-LT" i="1" dirty="0"/>
                  <a:t> </a:t>
                </a:r>
                <a:r>
                  <a:rPr lang="lt-LT" i="1" dirty="0" smtClean="0"/>
                  <a:t>     </a:t>
                </a:r>
                <a14:m>
                  <m:oMath xmlns:m="http://schemas.openxmlformats.org/officeDocument/2006/math">
                    <m:r>
                      <a:rPr lang="lt-LT" b="0" i="1" smtClean="0">
                        <a:latin typeface="Cambria Math"/>
                      </a:rPr>
                      <m:t>𝑘</m:t>
                    </m:r>
                    <m:r>
                      <a:rPr lang="lt-LT" b="0" i="1" smtClean="0">
                        <a:latin typeface="Cambria Math"/>
                        <a:ea typeface="Cambria Math"/>
                      </a:rPr>
                      <m:t>=0,18∙</m:t>
                    </m:r>
                    <m:sSup>
                      <m:sSupPr>
                        <m:ctrlPr>
                          <a:rPr lang="lt-LT" b="0" i="1" smtClean="0">
                            <a:latin typeface="Cambria Math"/>
                            <a:ea typeface="Cambria Math"/>
                          </a:rPr>
                        </m:ctrlPr>
                      </m:sSupPr>
                      <m:e>
                        <m:r>
                          <a:rPr lang="lt-LT" b="0" i="1" smtClean="0">
                            <a:latin typeface="Cambria Math"/>
                            <a:ea typeface="Cambria Math"/>
                          </a:rPr>
                          <m:t>10</m:t>
                        </m:r>
                      </m:e>
                      <m:sup>
                        <m:r>
                          <a:rPr lang="lt-LT" b="0" i="1" smtClean="0">
                            <a:latin typeface="Cambria Math"/>
                            <a:ea typeface="Cambria Math"/>
                          </a:rPr>
                          <m:t>−6 </m:t>
                        </m:r>
                      </m:sup>
                    </m:sSup>
                    <m:r>
                      <a:rPr lang="lt-LT" b="0" i="1" smtClean="0">
                        <a:latin typeface="Cambria Math"/>
                        <a:ea typeface="Cambria Math"/>
                      </a:rPr>
                      <m:t> </m:t>
                    </m:r>
                    <m:r>
                      <a:rPr lang="lt-LT" b="0" i="1" smtClean="0">
                        <a:latin typeface="Cambria Math"/>
                        <a:ea typeface="Cambria Math"/>
                      </a:rPr>
                      <m:t>𝑘𝑔</m:t>
                    </m:r>
                    <m:r>
                      <a:rPr lang="lt-LT" b="0" i="1" smtClean="0">
                        <a:latin typeface="Cambria Math"/>
                        <a:ea typeface="Cambria Math"/>
                      </a:rPr>
                      <m:t>/</m:t>
                    </m:r>
                    <m:r>
                      <a:rPr lang="lt-LT" b="0" i="1" smtClean="0">
                        <a:latin typeface="Cambria Math"/>
                        <a:ea typeface="Cambria Math"/>
                      </a:rPr>
                      <m:t>𝐶</m:t>
                    </m:r>
                  </m:oMath>
                </a14:m>
                <a:endParaRPr lang="lt-LT" i="1" dirty="0" smtClean="0"/>
              </a:p>
              <a:p>
                <a:r>
                  <a:rPr lang="lt-LT" i="1" dirty="0"/>
                  <a:t> </a:t>
                </a:r>
                <a:r>
                  <a:rPr lang="lt-LT" i="1" dirty="0" smtClean="0"/>
                  <a:t>     </a:t>
                </a:r>
                <a14:m>
                  <m:oMath xmlns:m="http://schemas.openxmlformats.org/officeDocument/2006/math">
                    <m:r>
                      <a:rPr lang="lt-LT" i="1" smtClean="0">
                        <a:latin typeface="Cambria Math"/>
                        <a:ea typeface="Cambria Math"/>
                      </a:rPr>
                      <m:t>𝜌</m:t>
                    </m:r>
                    <m:r>
                      <a:rPr lang="lt-LT" i="1" smtClean="0">
                        <a:latin typeface="Cambria Math"/>
                        <a:ea typeface="Cambria Math"/>
                      </a:rPr>
                      <m:t>=7,2∙</m:t>
                    </m:r>
                    <m:sSup>
                      <m:sSupPr>
                        <m:ctrlPr>
                          <a:rPr lang="lt-LT" b="0" i="1" smtClean="0">
                            <a:latin typeface="Cambria Math"/>
                            <a:ea typeface="Cambria Math"/>
                          </a:rPr>
                        </m:ctrlPr>
                      </m:sSupPr>
                      <m:e>
                        <m:r>
                          <a:rPr lang="lt-LT" b="0" i="1" smtClean="0">
                            <a:latin typeface="Cambria Math"/>
                            <a:ea typeface="Cambria Math"/>
                          </a:rPr>
                          <m:t>10</m:t>
                        </m:r>
                      </m:e>
                      <m:sup>
                        <m:r>
                          <a:rPr lang="lt-LT" b="0" i="1" smtClean="0">
                            <a:latin typeface="Cambria Math"/>
                            <a:ea typeface="Cambria Math"/>
                          </a:rPr>
                          <m:t>3</m:t>
                        </m:r>
                      </m:sup>
                    </m:sSup>
                    <m:r>
                      <a:rPr lang="lt-LT" b="0" i="1" smtClean="0">
                        <a:latin typeface="Cambria Math"/>
                        <a:ea typeface="Cambria Math"/>
                      </a:rPr>
                      <m:t> </m:t>
                    </m:r>
                    <m:r>
                      <a:rPr lang="lt-LT" b="0" i="1" smtClean="0">
                        <a:latin typeface="Cambria Math"/>
                        <a:ea typeface="Cambria Math"/>
                      </a:rPr>
                      <m:t>𝑘𝑔</m:t>
                    </m:r>
                    <m:r>
                      <a:rPr lang="lt-LT" b="0" i="1" smtClean="0">
                        <a:latin typeface="Cambria Math"/>
                        <a:ea typeface="Cambria Math"/>
                      </a:rPr>
                      <m:t>/</m:t>
                    </m:r>
                    <m:sSup>
                      <m:sSupPr>
                        <m:ctrlPr>
                          <a:rPr lang="lt-LT" b="0" i="1" smtClean="0">
                            <a:latin typeface="Cambria Math"/>
                            <a:ea typeface="Cambria Math"/>
                          </a:rPr>
                        </m:ctrlPr>
                      </m:sSupPr>
                      <m:e>
                        <m:r>
                          <a:rPr lang="lt-LT" b="0" i="1" smtClean="0">
                            <a:latin typeface="Cambria Math"/>
                            <a:ea typeface="Cambria Math"/>
                          </a:rPr>
                          <m:t>𝑚</m:t>
                        </m:r>
                      </m:e>
                      <m:sup>
                        <m:r>
                          <a:rPr lang="lt-LT" b="0" i="1" smtClean="0">
                            <a:latin typeface="Cambria Math"/>
                            <a:ea typeface="Cambria Math"/>
                          </a:rPr>
                          <m:t>3</m:t>
                        </m:r>
                      </m:sup>
                    </m:sSup>
                  </m:oMath>
                </a14:m>
                <a:endParaRPr lang="lt-LT" i="1"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457200" y="4419600"/>
                <a:ext cx="3352800" cy="1821140"/>
              </a:xfrm>
              <a:prstGeom prst="rect">
                <a:avLst/>
              </a:prstGeom>
              <a:blipFill rotWithShape="1">
                <a:blip r:embed="rId3"/>
                <a:stretch>
                  <a:fillRect l="-1455" t="-1672"/>
                </a:stretch>
              </a:blipFill>
            </p:spPr>
            <p:txBody>
              <a:bodyPr/>
              <a:lstStyle/>
              <a:p>
                <a:r>
                  <a:rPr lang="lt-LT">
                    <a:noFill/>
                  </a:rPr>
                  <a:t> </a:t>
                </a:r>
              </a:p>
            </p:txBody>
          </p:sp>
        </mc:Fallback>
      </mc:AlternateContent>
      <p:cxnSp>
        <p:nvCxnSpPr>
          <p:cNvPr id="8" name="Straight Connector 7"/>
          <p:cNvCxnSpPr/>
          <p:nvPr/>
        </p:nvCxnSpPr>
        <p:spPr>
          <a:xfrm>
            <a:off x="457200" y="4887962"/>
            <a:ext cx="28956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62000" y="4887962"/>
            <a:ext cx="0" cy="135277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4267200" y="1752600"/>
                <a:ext cx="4876800" cy="4706481"/>
              </a:xfrm>
              <a:prstGeom prst="rect">
                <a:avLst/>
              </a:prstGeom>
              <a:noFill/>
            </p:spPr>
            <p:txBody>
              <a:bodyPr wrap="square" rtlCol="0">
                <a:spAutoFit/>
              </a:bodyPr>
              <a:lstStyle/>
              <a:p>
                <a:r>
                  <a:rPr lang="lt-LT" b="1" dirty="0" smtClean="0"/>
                  <a:t>Sprendimas</a:t>
                </a:r>
              </a:p>
              <a:p>
                <a:pPr marL="285750" indent="-285750">
                  <a:buFont typeface="Arial" panose="020B0604020202020204" pitchFamily="34" charset="0"/>
                  <a:buChar char="•"/>
                </a:pPr>
                <a14:m>
                  <m:oMath xmlns:m="http://schemas.openxmlformats.org/officeDocument/2006/math">
                    <m:r>
                      <a:rPr lang="lt-LT" sz="2400" b="0" i="1" smtClean="0">
                        <a:latin typeface="Cambria Math"/>
                      </a:rPr>
                      <m:t>𝑚</m:t>
                    </m:r>
                    <m:r>
                      <a:rPr lang="lt-LT" sz="2400" b="0" i="1" smtClean="0">
                        <a:latin typeface="Cambria Math"/>
                        <a:ea typeface="Cambria Math"/>
                      </a:rPr>
                      <m:t>=</m:t>
                    </m:r>
                    <m:r>
                      <a:rPr lang="lt-LT" sz="2400" b="0" i="1" smtClean="0">
                        <a:latin typeface="Cambria Math"/>
                        <a:ea typeface="Cambria Math"/>
                      </a:rPr>
                      <m:t>𝑘𝐼𝑡</m:t>
                    </m:r>
                  </m:oMath>
                </a14:m>
                <a:endParaRPr lang="lt-LT" sz="2400" i="1" dirty="0" smtClean="0"/>
              </a:p>
              <a:p>
                <a:pPr marL="285750" indent="-285750">
                  <a:buFont typeface="Arial" panose="020B0604020202020204" pitchFamily="34" charset="0"/>
                  <a:buChar char="•"/>
                </a:pPr>
                <a14:m>
                  <m:oMath xmlns:m="http://schemas.openxmlformats.org/officeDocument/2006/math">
                    <m:r>
                      <a:rPr lang="lt-LT" sz="2400" b="0" i="1" smtClean="0">
                        <a:latin typeface="Cambria Math"/>
                      </a:rPr>
                      <m:t>𝐼</m:t>
                    </m:r>
                    <m:r>
                      <a:rPr lang="lt-LT" sz="2400" b="0" i="1" smtClean="0">
                        <a:latin typeface="Cambria Math"/>
                        <a:ea typeface="Cambria Math"/>
                      </a:rPr>
                      <m:t>=</m:t>
                    </m:r>
                    <m:r>
                      <a:rPr lang="lt-LT" sz="2400" b="0" i="1" smtClean="0">
                        <a:latin typeface="Cambria Math"/>
                        <a:ea typeface="Cambria Math"/>
                      </a:rPr>
                      <m:t>𝑗𝑆</m:t>
                    </m:r>
                  </m:oMath>
                </a14:m>
                <a:endParaRPr lang="lt-LT" sz="2400" b="0" i="1" dirty="0" smtClean="0">
                  <a:ea typeface="Cambria Math"/>
                </a:endParaRPr>
              </a:p>
              <a:p>
                <a:pPr marL="285750" indent="-285750">
                  <a:buFont typeface="Arial" panose="020B0604020202020204" pitchFamily="34" charset="0"/>
                  <a:buChar char="•"/>
                </a:pPr>
                <a14:m>
                  <m:oMath xmlns:m="http://schemas.openxmlformats.org/officeDocument/2006/math">
                    <m:r>
                      <a:rPr lang="lt-LT" sz="2400" b="0" i="1" smtClean="0">
                        <a:latin typeface="Cambria Math"/>
                      </a:rPr>
                      <m:t>𝑚</m:t>
                    </m:r>
                    <m:r>
                      <a:rPr lang="lt-LT" sz="2400" b="0" i="1" smtClean="0">
                        <a:latin typeface="Cambria Math"/>
                        <a:ea typeface="Cambria Math"/>
                      </a:rPr>
                      <m:t>=</m:t>
                    </m:r>
                    <m:r>
                      <a:rPr lang="lt-LT" sz="2400" b="0" i="1" smtClean="0">
                        <a:latin typeface="Cambria Math"/>
                        <a:ea typeface="Cambria Math"/>
                      </a:rPr>
                      <m:t>𝑘𝑗𝑆𝑡</m:t>
                    </m:r>
                  </m:oMath>
                </a14:m>
                <a:endParaRPr lang="lt-LT" sz="2400" b="0" i="1" dirty="0" smtClean="0">
                  <a:ea typeface="Cambria Math"/>
                </a:endParaRPr>
              </a:p>
              <a:p>
                <a:pPr marL="285750" indent="-285750">
                  <a:buFont typeface="Arial" panose="020B0604020202020204" pitchFamily="34" charset="0"/>
                  <a:buChar char="•"/>
                </a:pPr>
                <a14:m>
                  <m:oMath xmlns:m="http://schemas.openxmlformats.org/officeDocument/2006/math">
                    <m:r>
                      <a:rPr lang="lt-LT" sz="2400" b="0" i="1" smtClean="0">
                        <a:latin typeface="Cambria Math"/>
                      </a:rPr>
                      <m:t>𝑚</m:t>
                    </m:r>
                    <m:r>
                      <a:rPr lang="lt-LT" sz="2400" b="0" i="1" smtClean="0">
                        <a:latin typeface="Cambria Math"/>
                        <a:ea typeface="Cambria Math"/>
                      </a:rPr>
                      <m:t>=</m:t>
                    </m:r>
                    <m:r>
                      <a:rPr lang="lt-LT" sz="2400" b="0" i="1" smtClean="0">
                        <a:latin typeface="Cambria Math"/>
                        <a:ea typeface="Cambria Math"/>
                      </a:rPr>
                      <m:t>𝜌</m:t>
                    </m:r>
                    <m:r>
                      <a:rPr lang="lt-LT" sz="2400" b="0" i="1" smtClean="0">
                        <a:latin typeface="Cambria Math"/>
                        <a:ea typeface="Cambria Math"/>
                      </a:rPr>
                      <m:t>𝑉</m:t>
                    </m:r>
                    <m:r>
                      <a:rPr lang="lt-LT" sz="2400" b="0" i="1" smtClean="0">
                        <a:latin typeface="Cambria Math"/>
                        <a:ea typeface="Cambria Math"/>
                      </a:rPr>
                      <m:t>=</m:t>
                    </m:r>
                    <m:r>
                      <a:rPr lang="lt-LT" sz="2400" b="0" i="1" smtClean="0">
                        <a:latin typeface="Cambria Math"/>
                        <a:ea typeface="Cambria Math"/>
                      </a:rPr>
                      <m:t>𝜌</m:t>
                    </m:r>
                    <m:r>
                      <a:rPr lang="lt-LT" sz="2400" b="0" i="1" smtClean="0">
                        <a:latin typeface="Cambria Math"/>
                        <a:ea typeface="Cambria Math"/>
                      </a:rPr>
                      <m:t>𝑆h</m:t>
                    </m:r>
                  </m:oMath>
                </a14:m>
                <a:endParaRPr lang="lt-LT" sz="2400" b="0" i="1" dirty="0" smtClean="0">
                  <a:ea typeface="Cambria Math"/>
                </a:endParaRPr>
              </a:p>
              <a:p>
                <a:pPr marL="285750" indent="-285750">
                  <a:buFont typeface="Arial" panose="020B0604020202020204" pitchFamily="34" charset="0"/>
                  <a:buChar char="•"/>
                </a:pPr>
                <a14:m>
                  <m:oMath xmlns:m="http://schemas.openxmlformats.org/officeDocument/2006/math">
                    <m:r>
                      <a:rPr lang="lt-LT" sz="2400" i="1" smtClean="0">
                        <a:latin typeface="Cambria Math"/>
                        <a:ea typeface="Cambria Math"/>
                      </a:rPr>
                      <m:t>𝜌</m:t>
                    </m:r>
                    <m:r>
                      <a:rPr lang="lt-LT" sz="2400" b="0" i="1" smtClean="0">
                        <a:latin typeface="Cambria Math"/>
                        <a:ea typeface="Cambria Math"/>
                      </a:rPr>
                      <m:t>𝑆h</m:t>
                    </m:r>
                    <m:r>
                      <a:rPr lang="lt-LT" sz="2400" b="0" i="1" smtClean="0">
                        <a:latin typeface="Cambria Math"/>
                        <a:ea typeface="Cambria Math"/>
                      </a:rPr>
                      <m:t>=</m:t>
                    </m:r>
                    <m:r>
                      <a:rPr lang="lt-LT" sz="2400" b="0" i="1" smtClean="0">
                        <a:latin typeface="Cambria Math"/>
                        <a:ea typeface="Cambria Math"/>
                      </a:rPr>
                      <m:t>𝑘𝑗𝑆𝑡</m:t>
                    </m:r>
                  </m:oMath>
                </a14:m>
                <a:endParaRPr lang="lt-LT" sz="2400" b="0" i="1" dirty="0" smtClean="0">
                  <a:ea typeface="Cambria Math"/>
                </a:endParaRPr>
              </a:p>
              <a:p>
                <a:pPr marL="285750" indent="-285750">
                  <a:buFont typeface="Arial" panose="020B0604020202020204" pitchFamily="34" charset="0"/>
                  <a:buChar char="•"/>
                </a:pPr>
                <a14:m>
                  <m:oMath xmlns:m="http://schemas.openxmlformats.org/officeDocument/2006/math">
                    <m:r>
                      <a:rPr lang="lt-LT" sz="2400" b="0" i="1" smtClean="0">
                        <a:latin typeface="Cambria Math"/>
                      </a:rPr>
                      <m:t>𝑡</m:t>
                    </m:r>
                    <m:r>
                      <a:rPr lang="lt-LT" sz="2400" b="0" i="1" smtClean="0">
                        <a:latin typeface="Cambria Math"/>
                        <a:ea typeface="Cambria Math"/>
                      </a:rPr>
                      <m:t>=</m:t>
                    </m:r>
                    <m:f>
                      <m:fPr>
                        <m:ctrlPr>
                          <a:rPr lang="lt-LT" sz="2400" b="0" i="1" smtClean="0">
                            <a:latin typeface="Cambria Math"/>
                          </a:rPr>
                        </m:ctrlPr>
                      </m:fPr>
                      <m:num>
                        <m:r>
                          <a:rPr lang="lt-LT" sz="2400" b="0" i="1" smtClean="0">
                            <a:latin typeface="Cambria Math"/>
                            <a:ea typeface="Cambria Math"/>
                          </a:rPr>
                          <m:t>𝜌</m:t>
                        </m:r>
                        <m:r>
                          <a:rPr lang="lt-LT" sz="2400" b="0" i="1" smtClean="0">
                            <a:latin typeface="Cambria Math"/>
                            <a:ea typeface="Cambria Math"/>
                          </a:rPr>
                          <m:t>𝑆h</m:t>
                        </m:r>
                      </m:num>
                      <m:den>
                        <m:r>
                          <a:rPr lang="lt-LT" sz="2400" b="0" i="1" smtClean="0">
                            <a:latin typeface="Cambria Math"/>
                          </a:rPr>
                          <m:t>𝑘𝑗𝑆</m:t>
                        </m:r>
                      </m:den>
                    </m:f>
                  </m:oMath>
                </a14:m>
                <a:endParaRPr lang="lt-LT" sz="2400" i="1" dirty="0" smtClean="0"/>
              </a:p>
              <a:p>
                <a:pPr marL="285750" indent="-285750">
                  <a:buFont typeface="Arial" panose="020B0604020202020204" pitchFamily="34" charset="0"/>
                  <a:buChar char="•"/>
                </a:pPr>
                <a14:m>
                  <m:oMath xmlns:m="http://schemas.openxmlformats.org/officeDocument/2006/math">
                    <m:r>
                      <a:rPr lang="lt-LT" sz="2400" b="0" i="1" smtClean="0">
                        <a:latin typeface="Cambria Math"/>
                      </a:rPr>
                      <m:t>𝑡</m:t>
                    </m:r>
                    <m:r>
                      <a:rPr lang="lt-LT" sz="2400" b="0" i="1" smtClean="0">
                        <a:latin typeface="Cambria Math"/>
                        <a:ea typeface="Cambria Math"/>
                      </a:rPr>
                      <m:t>=</m:t>
                    </m:r>
                    <m:f>
                      <m:fPr>
                        <m:ctrlPr>
                          <a:rPr lang="lt-LT" sz="2400" b="0" i="1" smtClean="0">
                            <a:latin typeface="Cambria Math"/>
                            <a:ea typeface="Cambria Math"/>
                          </a:rPr>
                        </m:ctrlPr>
                      </m:fPr>
                      <m:num>
                        <m:r>
                          <a:rPr lang="lt-LT" sz="2400" b="0" i="1" smtClean="0">
                            <a:latin typeface="Cambria Math"/>
                            <a:ea typeface="Cambria Math"/>
                          </a:rPr>
                          <m:t>𝜌</m:t>
                        </m:r>
                        <m:r>
                          <a:rPr lang="lt-LT" sz="2400" b="0" i="1" smtClean="0">
                            <a:latin typeface="Cambria Math"/>
                            <a:ea typeface="Cambria Math"/>
                          </a:rPr>
                          <m:t>h</m:t>
                        </m:r>
                      </m:num>
                      <m:den>
                        <m:r>
                          <a:rPr lang="lt-LT" sz="2400" b="0" i="1" smtClean="0">
                            <a:latin typeface="Cambria Math"/>
                            <a:ea typeface="Cambria Math"/>
                          </a:rPr>
                          <m:t>𝑘𝑗</m:t>
                        </m:r>
                      </m:den>
                    </m:f>
                  </m:oMath>
                </a14:m>
                <a:endParaRPr lang="lt-LT" sz="2400" i="1" dirty="0" smtClean="0"/>
              </a:p>
              <a:p>
                <a:pPr marL="285750" indent="-285750">
                  <a:buFont typeface="Arial" panose="020B0604020202020204" pitchFamily="34" charset="0"/>
                  <a:buChar char="•"/>
                </a:pPr>
                <a14:m>
                  <m:oMath xmlns:m="http://schemas.openxmlformats.org/officeDocument/2006/math">
                    <m:r>
                      <a:rPr lang="lt-LT" sz="2400" b="0" i="1" smtClean="0">
                        <a:latin typeface="Cambria Math"/>
                      </a:rPr>
                      <m:t>𝑡</m:t>
                    </m:r>
                    <m:r>
                      <a:rPr lang="lt-LT" sz="2400" b="0" i="1" smtClean="0">
                        <a:latin typeface="Cambria Math"/>
                        <a:ea typeface="Cambria Math"/>
                      </a:rPr>
                      <m:t>=</m:t>
                    </m:r>
                    <m:f>
                      <m:fPr>
                        <m:ctrlPr>
                          <a:rPr lang="lt-LT" sz="2400" b="0" i="1" smtClean="0">
                            <a:latin typeface="Cambria Math"/>
                            <a:ea typeface="Cambria Math"/>
                          </a:rPr>
                        </m:ctrlPr>
                      </m:fPr>
                      <m:num>
                        <m:r>
                          <a:rPr lang="lt-LT" sz="2400" b="0" i="1" smtClean="0">
                            <a:latin typeface="Cambria Math"/>
                            <a:ea typeface="Cambria Math"/>
                          </a:rPr>
                          <m:t>7,2∙</m:t>
                        </m:r>
                        <m:sSup>
                          <m:sSupPr>
                            <m:ctrlPr>
                              <a:rPr lang="lt-LT" sz="2400" b="0" i="1" smtClean="0">
                                <a:latin typeface="Cambria Math"/>
                                <a:ea typeface="Cambria Math"/>
                              </a:rPr>
                            </m:ctrlPr>
                          </m:sSupPr>
                          <m:e>
                            <m:r>
                              <a:rPr lang="lt-LT" sz="2400" b="0" i="1" smtClean="0">
                                <a:latin typeface="Cambria Math"/>
                                <a:ea typeface="Cambria Math"/>
                              </a:rPr>
                              <m:t>10</m:t>
                            </m:r>
                          </m:e>
                          <m:sup>
                            <m:r>
                              <a:rPr lang="lt-LT" sz="2400" b="0" i="1" smtClean="0">
                                <a:latin typeface="Cambria Math"/>
                                <a:ea typeface="Cambria Math"/>
                              </a:rPr>
                              <m:t>3</m:t>
                            </m:r>
                          </m:sup>
                        </m:sSup>
                        <m:r>
                          <a:rPr lang="lt-LT" sz="2400" b="0" i="1" smtClean="0">
                            <a:latin typeface="Cambria Math"/>
                            <a:ea typeface="Cambria Math"/>
                          </a:rPr>
                          <m:t>∙50∙</m:t>
                        </m:r>
                        <m:sSup>
                          <m:sSupPr>
                            <m:ctrlPr>
                              <a:rPr lang="lt-LT" sz="2400" b="0" i="1" smtClean="0">
                                <a:latin typeface="Cambria Math"/>
                                <a:ea typeface="Cambria Math"/>
                              </a:rPr>
                            </m:ctrlPr>
                          </m:sSupPr>
                          <m:e>
                            <m:r>
                              <a:rPr lang="lt-LT" sz="2400" b="0" i="1" smtClean="0">
                                <a:latin typeface="Cambria Math"/>
                                <a:ea typeface="Cambria Math"/>
                              </a:rPr>
                              <m:t>10</m:t>
                            </m:r>
                          </m:e>
                          <m:sup>
                            <m:r>
                              <a:rPr lang="lt-LT" sz="2400" b="0" i="1" smtClean="0">
                                <a:latin typeface="Cambria Math"/>
                                <a:ea typeface="Cambria Math"/>
                              </a:rPr>
                              <m:t>−6</m:t>
                            </m:r>
                          </m:sup>
                        </m:sSup>
                      </m:num>
                      <m:den>
                        <m:r>
                          <a:rPr lang="lt-LT" sz="2400" b="0" i="1" smtClean="0">
                            <a:latin typeface="Cambria Math"/>
                            <a:ea typeface="Cambria Math"/>
                          </a:rPr>
                          <m:t>0,18∙</m:t>
                        </m:r>
                        <m:sSup>
                          <m:sSupPr>
                            <m:ctrlPr>
                              <a:rPr lang="lt-LT" sz="2400" b="0" i="1" smtClean="0">
                                <a:latin typeface="Cambria Math"/>
                                <a:ea typeface="Cambria Math"/>
                              </a:rPr>
                            </m:ctrlPr>
                          </m:sSupPr>
                          <m:e>
                            <m:r>
                              <a:rPr lang="lt-LT" sz="2400" b="0" i="1" smtClean="0">
                                <a:latin typeface="Cambria Math"/>
                                <a:ea typeface="Cambria Math"/>
                              </a:rPr>
                              <m:t>10</m:t>
                            </m:r>
                          </m:e>
                          <m:sup>
                            <m:r>
                              <a:rPr lang="lt-LT" sz="2400" b="0" i="1" smtClean="0">
                                <a:latin typeface="Cambria Math"/>
                                <a:ea typeface="Cambria Math"/>
                              </a:rPr>
                              <m:t>−6</m:t>
                            </m:r>
                          </m:sup>
                        </m:sSup>
                        <m:r>
                          <a:rPr lang="lt-LT" sz="2400" b="0" i="1" smtClean="0">
                            <a:latin typeface="Cambria Math"/>
                            <a:ea typeface="Cambria Math"/>
                          </a:rPr>
                          <m:t>∙2∙</m:t>
                        </m:r>
                        <m:sSup>
                          <m:sSupPr>
                            <m:ctrlPr>
                              <a:rPr lang="lt-LT" sz="2400" b="0" i="1" smtClean="0">
                                <a:latin typeface="Cambria Math"/>
                                <a:ea typeface="Cambria Math"/>
                              </a:rPr>
                            </m:ctrlPr>
                          </m:sSupPr>
                          <m:e>
                            <m:r>
                              <a:rPr lang="lt-LT" sz="2400" b="0" i="1" smtClean="0">
                                <a:latin typeface="Cambria Math"/>
                                <a:ea typeface="Cambria Math"/>
                              </a:rPr>
                              <m:t>10</m:t>
                            </m:r>
                          </m:e>
                          <m:sup>
                            <m:r>
                              <a:rPr lang="lt-LT" sz="2400" b="0" i="1" smtClean="0">
                                <a:latin typeface="Cambria Math"/>
                                <a:ea typeface="Cambria Math"/>
                              </a:rPr>
                              <m:t>3</m:t>
                            </m:r>
                          </m:sup>
                        </m:sSup>
                      </m:den>
                    </m:f>
                    <m:r>
                      <a:rPr lang="lt-LT" sz="2400" b="0" i="1" smtClean="0">
                        <a:latin typeface="Cambria Math"/>
                        <a:ea typeface="Cambria Math"/>
                      </a:rPr>
                      <m:t>=1000 </m:t>
                    </m:r>
                    <m:r>
                      <a:rPr lang="lt-LT" sz="2400" b="0" i="1" smtClean="0">
                        <a:latin typeface="Cambria Math"/>
                        <a:ea typeface="Cambria Math"/>
                      </a:rPr>
                      <m:t>𝑠</m:t>
                    </m:r>
                  </m:oMath>
                </a14:m>
                <a:endParaRPr lang="lt-LT" sz="2400" i="1" dirty="0" smtClean="0"/>
              </a:p>
              <a:p>
                <a:pPr marL="285750" indent="-285750">
                  <a:buFont typeface="Arial" panose="020B0604020202020204" pitchFamily="34" charset="0"/>
                  <a:buChar char="•"/>
                </a:pPr>
                <a:r>
                  <a:rPr lang="lt-LT" sz="2400" i="1" dirty="0" smtClean="0"/>
                  <a:t>Atsakymas: </a:t>
                </a:r>
                <a14:m>
                  <m:oMath xmlns:m="http://schemas.openxmlformats.org/officeDocument/2006/math">
                    <m:r>
                      <a:rPr lang="lt-LT" sz="2400" b="0" i="1" smtClean="0">
                        <a:latin typeface="Cambria Math"/>
                      </a:rPr>
                      <m:t>𝑡</m:t>
                    </m:r>
                    <m:r>
                      <a:rPr lang="lt-LT" sz="2400" b="0" i="1" smtClean="0">
                        <a:latin typeface="Cambria Math"/>
                        <a:ea typeface="Cambria Math"/>
                      </a:rPr>
                      <m:t>=1000 </m:t>
                    </m:r>
                    <m:r>
                      <a:rPr lang="lt-LT" sz="2400" b="0" i="1" smtClean="0">
                        <a:latin typeface="Cambria Math"/>
                        <a:ea typeface="Cambria Math"/>
                      </a:rPr>
                      <m:t>𝑠</m:t>
                    </m:r>
                  </m:oMath>
                </a14:m>
                <a:endParaRPr lang="lt-LT" sz="2400" i="1" dirty="0" smtClean="0"/>
              </a:p>
              <a:p>
                <a:pPr marL="285750" indent="-285750">
                  <a:buFont typeface="Arial" panose="020B0604020202020204" pitchFamily="34" charset="0"/>
                  <a:buChar char="•"/>
                </a:pPr>
                <a:endParaRPr lang="lt-LT" sz="2400" i="1" dirty="0"/>
              </a:p>
            </p:txBody>
          </p:sp>
        </mc:Choice>
        <mc:Fallback xmlns="">
          <p:sp>
            <p:nvSpPr>
              <p:cNvPr id="13" name="TextBox 12"/>
              <p:cNvSpPr txBox="1">
                <a:spLocks noRot="1" noChangeAspect="1" noMove="1" noResize="1" noEditPoints="1" noAdjustHandles="1" noChangeArrowheads="1" noChangeShapeType="1" noTextEdit="1"/>
              </p:cNvSpPr>
              <p:nvPr/>
            </p:nvSpPr>
            <p:spPr>
              <a:xfrm>
                <a:off x="4267200" y="1752600"/>
                <a:ext cx="4876800" cy="4706481"/>
              </a:xfrm>
              <a:prstGeom prst="rect">
                <a:avLst/>
              </a:prstGeom>
              <a:blipFill rotWithShape="1">
                <a:blip r:embed="rId4"/>
                <a:stretch>
                  <a:fillRect l="-1625" t="-648"/>
                </a:stretch>
              </a:blipFill>
            </p:spPr>
            <p:txBody>
              <a:bodyPr/>
              <a:lstStyle/>
              <a:p>
                <a:r>
                  <a:rPr lang="lt-LT">
                    <a:noFill/>
                  </a:rPr>
                  <a:t> </a:t>
                </a:r>
              </a:p>
            </p:txBody>
          </p:sp>
        </mc:Fallback>
      </mc:AlternateContent>
    </p:spTree>
    <p:extLst>
      <p:ext uri="{BB962C8B-B14F-4D97-AF65-F5344CB8AC3E}">
        <p14:creationId xmlns:p14="http://schemas.microsoft.com/office/powerpoint/2010/main" val="3885461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t-LT" dirty="0" smtClean="0"/>
              <a:t>Testas</a:t>
            </a:r>
            <a:endParaRPr lang="lt-LT" dirty="0"/>
          </a:p>
        </p:txBody>
      </p:sp>
      <p:sp>
        <p:nvSpPr>
          <p:cNvPr id="8" name="Text Placeholder 7"/>
          <p:cNvSpPr>
            <a:spLocks noGrp="1"/>
          </p:cNvSpPr>
          <p:nvPr>
            <p:ph type="body" idx="1"/>
          </p:nvPr>
        </p:nvSpPr>
        <p:spPr/>
        <p:txBody>
          <a:bodyPr/>
          <a:lstStyle/>
          <a:p>
            <a:r>
              <a:rPr lang="lt-LT" dirty="0" smtClean="0"/>
              <a:t>Elektros srovė įvairiose terpėse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700279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609600"/>
            <a:ext cx="7772400" cy="1470025"/>
          </a:xfrm>
        </p:spPr>
        <p:txBody>
          <a:bodyPr>
            <a:normAutofit fontScale="90000"/>
          </a:bodyPr>
          <a:lstStyle/>
          <a:p>
            <a:r>
              <a:rPr lang="lt-LT" dirty="0" smtClean="0"/>
              <a:t>1. Valgomosios druskos šaukštelį ištirpinome stiklinėje vandens. Taip gautas elektrolito tirpalas tapo laidus elektros srovei, nes:</a:t>
            </a:r>
            <a:endParaRPr lang="lt-LT" dirty="0"/>
          </a:p>
        </p:txBody>
      </p:sp>
      <mc:AlternateContent xmlns:mc="http://schemas.openxmlformats.org/markup-compatibility/2006" xmlns:a14="http://schemas.microsoft.com/office/drawing/2010/main">
        <mc:Choice Requires="a14">
          <p:sp>
            <p:nvSpPr>
              <p:cNvPr id="8" name="Subtitle 7"/>
              <p:cNvSpPr>
                <a:spLocks noGrp="1"/>
              </p:cNvSpPr>
              <p:nvPr>
                <p:ph type="subTitle" idx="1"/>
              </p:nvPr>
            </p:nvSpPr>
            <p:spPr>
              <a:xfrm>
                <a:off x="0" y="2971800"/>
                <a:ext cx="9144000" cy="3048000"/>
              </a:xfrm>
            </p:spPr>
            <p:txBody>
              <a:bodyPr>
                <a:noAutofit/>
              </a:bodyPr>
              <a:lstStyle/>
              <a:p>
                <a:pPr marL="514350" indent="-514350">
                  <a:buAutoNum type="alphaUcPeriod"/>
                </a:pPr>
                <a:r>
                  <a:rPr lang="lt-LT" sz="2800" dirty="0" smtClean="0">
                    <a:solidFill>
                      <a:schemeClr val="tx1"/>
                    </a:solidFill>
                  </a:rPr>
                  <a:t>Tirpale dėl elektrolitinės disociacijos atsirado laisvųjų elektronų;</a:t>
                </a:r>
              </a:p>
              <a:p>
                <a:pPr marL="514350" indent="-514350">
                  <a:buAutoNum type="alphaUcPeriod"/>
                </a:pPr>
                <a:r>
                  <a:rPr lang="lt-LT" sz="2800" dirty="0" smtClean="0">
                    <a:solidFill>
                      <a:schemeClr val="tx1"/>
                    </a:solidFill>
                  </a:rPr>
                  <a:t>Tirpalas įsielektrino;</a:t>
                </a:r>
              </a:p>
              <a:p>
                <a:pPr marL="514350" indent="-514350">
                  <a:buAutoNum type="alphaUcPeriod"/>
                </a:pPr>
                <a:r>
                  <a:rPr lang="lt-LT" sz="2800" dirty="0" smtClean="0">
                    <a:solidFill>
                      <a:schemeClr val="tx1"/>
                    </a:solidFill>
                  </a:rPr>
                  <a:t>Tirpale dėl elektrolitinės disociacijos atsirado skylučių;</a:t>
                </a:r>
              </a:p>
              <a:p>
                <a:pPr marL="514350" indent="-514350">
                  <a:buAutoNum type="alphaUcPeriod"/>
                </a:pPr>
                <a:r>
                  <a:rPr lang="lt-LT" sz="2800" dirty="0" smtClean="0">
                    <a:solidFill>
                      <a:schemeClr val="tx1"/>
                    </a:solidFill>
                  </a:rPr>
                  <a:t>Tirpale dėl elektrolitinės disociacijos atsirado </a:t>
                </a:r>
                <a14:m>
                  <m:oMath xmlns:m="http://schemas.openxmlformats.org/officeDocument/2006/math">
                    <m:sSup>
                      <m:sSupPr>
                        <m:ctrlPr>
                          <a:rPr lang="lt-LT" sz="2800" i="1" smtClean="0">
                            <a:solidFill>
                              <a:schemeClr val="tx1"/>
                            </a:solidFill>
                            <a:latin typeface="Cambria Math"/>
                          </a:rPr>
                        </m:ctrlPr>
                      </m:sSupPr>
                      <m:e>
                        <m:r>
                          <a:rPr lang="lt-LT" sz="2800" b="0" i="1" smtClean="0">
                            <a:solidFill>
                              <a:schemeClr val="tx1"/>
                            </a:solidFill>
                            <a:latin typeface="Cambria Math"/>
                          </a:rPr>
                          <m:t>𝑁𝑎</m:t>
                        </m:r>
                      </m:e>
                      <m:sup>
                        <m:r>
                          <a:rPr lang="lt-LT" sz="2800" b="0" i="1" smtClean="0">
                            <a:solidFill>
                              <a:schemeClr val="tx1"/>
                            </a:solidFill>
                            <a:latin typeface="Cambria Math"/>
                          </a:rPr>
                          <m:t>+</m:t>
                        </m:r>
                      </m:sup>
                    </m:sSup>
                  </m:oMath>
                </a14:m>
                <a:r>
                  <a:rPr lang="lt-LT" sz="2800" dirty="0" smtClean="0">
                    <a:solidFill>
                      <a:schemeClr val="tx1"/>
                    </a:solidFill>
                  </a:rPr>
                  <a:t> ir </a:t>
                </a:r>
                <a14:m>
                  <m:oMath xmlns:m="http://schemas.openxmlformats.org/officeDocument/2006/math">
                    <m:sSup>
                      <m:sSupPr>
                        <m:ctrlPr>
                          <a:rPr lang="lt-LT" sz="2800" i="1" smtClean="0">
                            <a:solidFill>
                              <a:schemeClr val="tx1"/>
                            </a:solidFill>
                            <a:latin typeface="Cambria Math"/>
                          </a:rPr>
                        </m:ctrlPr>
                      </m:sSupPr>
                      <m:e>
                        <m:r>
                          <a:rPr lang="lt-LT" sz="2800" b="0" i="1" smtClean="0">
                            <a:solidFill>
                              <a:schemeClr val="tx1"/>
                            </a:solidFill>
                            <a:latin typeface="Cambria Math"/>
                          </a:rPr>
                          <m:t>𝐶𝑙</m:t>
                        </m:r>
                      </m:e>
                      <m:sup>
                        <m:r>
                          <a:rPr lang="lt-LT" sz="2800" b="0" i="1" smtClean="0">
                            <a:solidFill>
                              <a:schemeClr val="tx1"/>
                            </a:solidFill>
                            <a:latin typeface="Cambria Math"/>
                          </a:rPr>
                          <m:t>−</m:t>
                        </m:r>
                      </m:sup>
                    </m:sSup>
                  </m:oMath>
                </a14:m>
                <a:r>
                  <a:rPr lang="lt-LT" sz="2800" dirty="0" smtClean="0">
                    <a:solidFill>
                      <a:schemeClr val="tx1"/>
                    </a:solidFill>
                  </a:rPr>
                  <a:t> laisvųjų jonų.</a:t>
                </a:r>
                <a:endParaRPr lang="lt-LT" sz="2800" dirty="0">
                  <a:solidFill>
                    <a:schemeClr val="tx1"/>
                  </a:solidFill>
                </a:endParaRPr>
              </a:p>
            </p:txBody>
          </p:sp>
        </mc:Choice>
        <mc:Fallback xmlns="">
          <p:sp>
            <p:nvSpPr>
              <p:cNvPr id="8" name="Subtitle 7"/>
              <p:cNvSpPr>
                <a:spLocks noGrp="1" noRot="1" noChangeAspect="1" noMove="1" noResize="1" noEditPoints="1" noAdjustHandles="1" noChangeArrowheads="1" noChangeShapeType="1" noTextEdit="1"/>
              </p:cNvSpPr>
              <p:nvPr>
                <p:ph type="subTitle" idx="1"/>
              </p:nvPr>
            </p:nvSpPr>
            <p:spPr>
              <a:xfrm>
                <a:off x="0" y="2971800"/>
                <a:ext cx="9144000" cy="3048000"/>
              </a:xfrm>
              <a:blipFill rotWithShape="1">
                <a:blip r:embed="rId2"/>
                <a:stretch>
                  <a:fillRect t="-2000" b="-1000"/>
                </a:stretch>
              </a:blipFill>
            </p:spPr>
            <p:txBody>
              <a:bodyPr/>
              <a:lstStyle/>
              <a:p>
                <a:r>
                  <a:rPr lang="lt-LT">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val="3019859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Metalų laidumo prigimtis</a:t>
            </a:r>
            <a:endParaRPr lang="lt-LT" dirty="0"/>
          </a:p>
        </p:txBody>
      </p:sp>
      <p:sp>
        <p:nvSpPr>
          <p:cNvPr id="3" name="Content Placeholder 2"/>
          <p:cNvSpPr>
            <a:spLocks noGrp="1"/>
          </p:cNvSpPr>
          <p:nvPr>
            <p:ph idx="1"/>
          </p:nvPr>
        </p:nvSpPr>
        <p:spPr/>
        <p:txBody>
          <a:bodyPr>
            <a:normAutofit/>
          </a:bodyPr>
          <a:lstStyle/>
          <a:p>
            <a:r>
              <a:rPr lang="lt-LT" sz="3000" dirty="0" smtClean="0"/>
              <a:t>Metalų elektrinį laidumą sąlygoja laisvieji elektronai (elektroninis laidumas)</a:t>
            </a:r>
          </a:p>
          <a:p>
            <a:r>
              <a:rPr lang="lt-LT" sz="3000" dirty="0"/>
              <a:t>Kai elektrinio lauko nėra, laisvieji elektronai metalo kristale juda netvarkingai. Elektrinio lauko veikiami, jie pradeda tvarkingai judėti viena kryptimi - laidininke atsiranda elektros srovė.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025" y="4876800"/>
            <a:ext cx="5695950" cy="1219200"/>
          </a:xfrm>
          <a:prstGeom prst="rect">
            <a:avLst/>
          </a:prstGeom>
        </p:spPr>
      </p:pic>
      <p:cxnSp>
        <p:nvCxnSpPr>
          <p:cNvPr id="8" name="Straight Arrow Connector 7"/>
          <p:cNvCxnSpPr/>
          <p:nvPr/>
        </p:nvCxnSpPr>
        <p:spPr>
          <a:xfrm>
            <a:off x="7620000" y="51816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419975" y="5203371"/>
            <a:ext cx="1524000" cy="461665"/>
          </a:xfrm>
          <a:prstGeom prst="rect">
            <a:avLst/>
          </a:prstGeom>
          <a:noFill/>
        </p:spPr>
        <p:txBody>
          <a:bodyPr wrap="square" rtlCol="0">
            <a:spAutoFit/>
          </a:bodyPr>
          <a:lstStyle/>
          <a:p>
            <a:r>
              <a:rPr lang="lt-LT" sz="1200" dirty="0" smtClean="0"/>
              <a:t>Elektronų judėjimo kryptis</a:t>
            </a:r>
            <a:endParaRPr lang="lt-LT" sz="1200" dirty="0"/>
          </a:p>
        </p:txBody>
      </p:sp>
      <p:cxnSp>
        <p:nvCxnSpPr>
          <p:cNvPr id="14" name="Straight Arrow Connector 13"/>
          <p:cNvCxnSpPr/>
          <p:nvPr/>
        </p:nvCxnSpPr>
        <p:spPr>
          <a:xfrm flipH="1">
            <a:off x="381000" y="5124156"/>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3825" y="5124156"/>
            <a:ext cx="1600200" cy="276999"/>
          </a:xfrm>
          <a:prstGeom prst="rect">
            <a:avLst/>
          </a:prstGeom>
          <a:noFill/>
        </p:spPr>
        <p:txBody>
          <a:bodyPr wrap="square" rtlCol="0">
            <a:spAutoFit/>
          </a:bodyPr>
          <a:lstStyle/>
          <a:p>
            <a:r>
              <a:rPr lang="lt-LT" sz="1200" dirty="0" smtClean="0"/>
              <a:t>Elektros srovės kryptis</a:t>
            </a:r>
            <a:endParaRPr lang="lt-LT" sz="1200" dirty="0"/>
          </a:p>
        </p:txBody>
      </p:sp>
      <p:cxnSp>
        <p:nvCxnSpPr>
          <p:cNvPr id="17" name="Straight Arrow Connector 16"/>
          <p:cNvCxnSpPr/>
          <p:nvPr/>
        </p:nvCxnSpPr>
        <p:spPr>
          <a:xfrm flipH="1">
            <a:off x="381000" y="5803535"/>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3825" y="5803535"/>
            <a:ext cx="1600200" cy="276999"/>
          </a:xfrm>
          <a:prstGeom prst="rect">
            <a:avLst/>
          </a:prstGeom>
          <a:noFill/>
        </p:spPr>
        <p:txBody>
          <a:bodyPr wrap="square" rtlCol="0">
            <a:spAutoFit/>
          </a:bodyPr>
          <a:lstStyle/>
          <a:p>
            <a:r>
              <a:rPr lang="lt-LT" sz="1200" dirty="0" smtClean="0"/>
              <a:t>Elektrinio lauko kryptis</a:t>
            </a:r>
            <a:endParaRPr lang="lt-LT" sz="1200" dirty="0"/>
          </a:p>
        </p:txBody>
      </p:sp>
      <p:sp>
        <p:nvSpPr>
          <p:cNvPr id="21" name="TextBox 20"/>
          <p:cNvSpPr txBox="1"/>
          <p:nvPr/>
        </p:nvSpPr>
        <p:spPr>
          <a:xfrm>
            <a:off x="809625" y="5434203"/>
            <a:ext cx="228600" cy="369332"/>
          </a:xfrm>
          <a:prstGeom prst="rect">
            <a:avLst/>
          </a:prstGeom>
          <a:noFill/>
        </p:spPr>
        <p:txBody>
          <a:bodyPr wrap="square" rtlCol="0">
            <a:spAutoFit/>
          </a:bodyPr>
          <a:lstStyle/>
          <a:p>
            <a:r>
              <a:rPr lang="lt-LT" dirty="0" smtClean="0"/>
              <a:t>E</a:t>
            </a:r>
            <a:endParaRPr lang="lt-LT" dirty="0"/>
          </a:p>
        </p:txBody>
      </p:sp>
      <p:sp>
        <p:nvSpPr>
          <p:cNvPr id="22" name="TextBox 21"/>
          <p:cNvSpPr txBox="1"/>
          <p:nvPr/>
        </p:nvSpPr>
        <p:spPr>
          <a:xfrm>
            <a:off x="723900" y="4754824"/>
            <a:ext cx="228600" cy="369332"/>
          </a:xfrm>
          <a:prstGeom prst="rect">
            <a:avLst/>
          </a:prstGeom>
          <a:noFill/>
        </p:spPr>
        <p:txBody>
          <a:bodyPr wrap="square" rtlCol="0">
            <a:spAutoFit/>
          </a:bodyPr>
          <a:lstStyle/>
          <a:p>
            <a:r>
              <a:rPr lang="lt-LT" dirty="0" smtClean="0"/>
              <a:t>I</a:t>
            </a:r>
            <a:endParaRPr lang="lt-LT" dirty="0"/>
          </a:p>
        </p:txBody>
      </p:sp>
      <p:cxnSp>
        <p:nvCxnSpPr>
          <p:cNvPr id="24" name="Straight Arrow Connector 23"/>
          <p:cNvCxnSpPr/>
          <p:nvPr/>
        </p:nvCxnSpPr>
        <p:spPr>
          <a:xfrm>
            <a:off x="770165" y="4773971"/>
            <a:ext cx="228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846365" y="5434203"/>
            <a:ext cx="21907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66163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609600"/>
            <a:ext cx="7772400" cy="1470025"/>
          </a:xfrm>
        </p:spPr>
        <p:txBody>
          <a:bodyPr>
            <a:normAutofit fontScale="90000"/>
          </a:bodyPr>
          <a:lstStyle/>
          <a:p>
            <a:r>
              <a:rPr lang="lt-LT" dirty="0" smtClean="0"/>
              <a:t>1. Valgomosios druskos šaukštelį ištirpinome stiklinėje vandens. Taip gautas elektrolito tirpalas tapo laidus elektros srovei, nes:</a:t>
            </a:r>
            <a:endParaRPr lang="lt-LT" dirty="0"/>
          </a:p>
        </p:txBody>
      </p:sp>
      <mc:AlternateContent xmlns:mc="http://schemas.openxmlformats.org/markup-compatibility/2006" xmlns:a14="http://schemas.microsoft.com/office/drawing/2010/main">
        <mc:Choice Requires="a14">
          <p:sp>
            <p:nvSpPr>
              <p:cNvPr id="8" name="Subtitle 7"/>
              <p:cNvSpPr>
                <a:spLocks noGrp="1"/>
              </p:cNvSpPr>
              <p:nvPr>
                <p:ph type="subTitle" idx="1"/>
              </p:nvPr>
            </p:nvSpPr>
            <p:spPr>
              <a:xfrm>
                <a:off x="0" y="2971800"/>
                <a:ext cx="9144000" cy="3048000"/>
              </a:xfrm>
            </p:spPr>
            <p:txBody>
              <a:bodyPr>
                <a:noAutofit/>
              </a:bodyPr>
              <a:lstStyle/>
              <a:p>
                <a:pPr marL="514350" indent="-514350">
                  <a:buAutoNum type="alphaUcPeriod"/>
                </a:pPr>
                <a:r>
                  <a:rPr lang="lt-LT" sz="2800" dirty="0" smtClean="0">
                    <a:solidFill>
                      <a:schemeClr val="tx1"/>
                    </a:solidFill>
                  </a:rPr>
                  <a:t>Tirpale dėl elektrolitinės disociacijos atsirado laisvųjų elektronų;</a:t>
                </a:r>
              </a:p>
              <a:p>
                <a:pPr marL="514350" indent="-514350">
                  <a:buAutoNum type="alphaUcPeriod"/>
                </a:pPr>
                <a:r>
                  <a:rPr lang="lt-LT" sz="2800" dirty="0" smtClean="0">
                    <a:solidFill>
                      <a:schemeClr val="tx1"/>
                    </a:solidFill>
                  </a:rPr>
                  <a:t>Tirpalas įsielektrino;</a:t>
                </a:r>
              </a:p>
              <a:p>
                <a:pPr marL="514350" indent="-514350">
                  <a:buAutoNum type="alphaUcPeriod"/>
                </a:pPr>
                <a:r>
                  <a:rPr lang="lt-LT" sz="2800" dirty="0" smtClean="0">
                    <a:solidFill>
                      <a:schemeClr val="tx1"/>
                    </a:solidFill>
                  </a:rPr>
                  <a:t>Tirpale dėl elektrolitinės disociacijos atsirado skylučių;</a:t>
                </a:r>
              </a:p>
              <a:p>
                <a:pPr marL="514350" indent="-514350">
                  <a:buAutoNum type="alphaUcPeriod"/>
                </a:pPr>
                <a:r>
                  <a:rPr lang="lt-LT" sz="2800" dirty="0" smtClean="0">
                    <a:solidFill>
                      <a:srgbClr val="00B050"/>
                    </a:solidFill>
                  </a:rPr>
                  <a:t>Tirpale dėl elektrolitinės disociacijos atsirado </a:t>
                </a:r>
                <a14:m>
                  <m:oMath xmlns:m="http://schemas.openxmlformats.org/officeDocument/2006/math">
                    <m:sSup>
                      <m:sSupPr>
                        <m:ctrlPr>
                          <a:rPr lang="lt-LT" sz="2800" i="1" smtClean="0">
                            <a:solidFill>
                              <a:srgbClr val="00B050"/>
                            </a:solidFill>
                            <a:latin typeface="Cambria Math"/>
                          </a:rPr>
                        </m:ctrlPr>
                      </m:sSupPr>
                      <m:e>
                        <m:r>
                          <a:rPr lang="lt-LT" sz="2800" b="0" i="1" smtClean="0">
                            <a:solidFill>
                              <a:srgbClr val="00B050"/>
                            </a:solidFill>
                            <a:latin typeface="Cambria Math"/>
                          </a:rPr>
                          <m:t>𝑁𝑎</m:t>
                        </m:r>
                      </m:e>
                      <m:sup>
                        <m:r>
                          <a:rPr lang="lt-LT" sz="2800" b="0" i="1" smtClean="0">
                            <a:solidFill>
                              <a:srgbClr val="00B050"/>
                            </a:solidFill>
                            <a:latin typeface="Cambria Math"/>
                          </a:rPr>
                          <m:t>+</m:t>
                        </m:r>
                      </m:sup>
                    </m:sSup>
                  </m:oMath>
                </a14:m>
                <a:r>
                  <a:rPr lang="lt-LT" sz="2800" dirty="0" smtClean="0">
                    <a:solidFill>
                      <a:srgbClr val="00B050"/>
                    </a:solidFill>
                  </a:rPr>
                  <a:t> ir </a:t>
                </a:r>
                <a14:m>
                  <m:oMath xmlns:m="http://schemas.openxmlformats.org/officeDocument/2006/math">
                    <m:sSup>
                      <m:sSupPr>
                        <m:ctrlPr>
                          <a:rPr lang="lt-LT" sz="2800" i="1" smtClean="0">
                            <a:solidFill>
                              <a:srgbClr val="00B050"/>
                            </a:solidFill>
                            <a:latin typeface="Cambria Math"/>
                          </a:rPr>
                        </m:ctrlPr>
                      </m:sSupPr>
                      <m:e>
                        <m:r>
                          <a:rPr lang="lt-LT" sz="2800" b="0" i="1" smtClean="0">
                            <a:solidFill>
                              <a:srgbClr val="00B050"/>
                            </a:solidFill>
                            <a:latin typeface="Cambria Math"/>
                          </a:rPr>
                          <m:t>𝐶𝑙</m:t>
                        </m:r>
                      </m:e>
                      <m:sup>
                        <m:r>
                          <a:rPr lang="lt-LT" sz="2800" b="0" i="1" smtClean="0">
                            <a:solidFill>
                              <a:srgbClr val="00B050"/>
                            </a:solidFill>
                            <a:latin typeface="Cambria Math"/>
                          </a:rPr>
                          <m:t>−</m:t>
                        </m:r>
                      </m:sup>
                    </m:sSup>
                  </m:oMath>
                </a14:m>
                <a:r>
                  <a:rPr lang="lt-LT" sz="2800" dirty="0" smtClean="0">
                    <a:solidFill>
                      <a:srgbClr val="00B050"/>
                    </a:solidFill>
                  </a:rPr>
                  <a:t> laisvųjų jonų.</a:t>
                </a:r>
                <a:endParaRPr lang="lt-LT" sz="2800" dirty="0">
                  <a:solidFill>
                    <a:srgbClr val="00B050"/>
                  </a:solidFill>
                </a:endParaRPr>
              </a:p>
            </p:txBody>
          </p:sp>
        </mc:Choice>
        <mc:Fallback xmlns="">
          <p:sp>
            <p:nvSpPr>
              <p:cNvPr id="8" name="Subtitle 7"/>
              <p:cNvSpPr>
                <a:spLocks noGrp="1" noRot="1" noChangeAspect="1" noMove="1" noResize="1" noEditPoints="1" noAdjustHandles="1" noChangeArrowheads="1" noChangeShapeType="1" noTextEdit="1"/>
              </p:cNvSpPr>
              <p:nvPr>
                <p:ph type="subTitle" idx="1"/>
              </p:nvPr>
            </p:nvSpPr>
            <p:spPr>
              <a:xfrm>
                <a:off x="0" y="2971800"/>
                <a:ext cx="9144000" cy="3048000"/>
              </a:xfrm>
              <a:blipFill rotWithShape="1">
                <a:blip r:embed="rId2"/>
                <a:stretch>
                  <a:fillRect t="-2000" b="-1000"/>
                </a:stretch>
              </a:blipFill>
            </p:spPr>
            <p:txBody>
              <a:bodyPr/>
              <a:lstStyle/>
              <a:p>
                <a:r>
                  <a:rPr lang="lt-LT">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spTree>
    <p:extLst>
      <p:ext uri="{BB962C8B-B14F-4D97-AF65-F5344CB8AC3E}">
        <p14:creationId xmlns:p14="http://schemas.microsoft.com/office/powerpoint/2010/main" val="21923453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lt-LT" dirty="0" smtClean="0"/>
              <a:t>2. Dydis, kurio skaitinė vertė lygi ant elektrodų nusėdusios medžiagos masei, pro elektrolitą pratekėjus vieno kulono krūviui, vadinamas:</a:t>
            </a:r>
            <a:endParaRPr lang="lt-LT" dirty="0"/>
          </a:p>
        </p:txBody>
      </p:sp>
      <p:sp>
        <p:nvSpPr>
          <p:cNvPr id="3" name="Content Placeholder 2"/>
          <p:cNvSpPr>
            <a:spLocks noGrp="1"/>
          </p:cNvSpPr>
          <p:nvPr>
            <p:ph idx="1"/>
          </p:nvPr>
        </p:nvSpPr>
        <p:spPr>
          <a:xfrm>
            <a:off x="457200" y="3352800"/>
            <a:ext cx="8229600" cy="4525963"/>
          </a:xfrm>
        </p:spPr>
        <p:txBody>
          <a:bodyPr>
            <a:normAutofit/>
          </a:bodyPr>
          <a:lstStyle/>
          <a:p>
            <a:pPr marL="514350" indent="-514350" algn="ctr">
              <a:buAutoNum type="alphaUcPeriod"/>
            </a:pPr>
            <a:r>
              <a:rPr lang="lt-LT" dirty="0" smtClean="0"/>
              <a:t>Faradėjaus skaičiumi;</a:t>
            </a:r>
          </a:p>
          <a:p>
            <a:pPr marL="514350" indent="-514350" algn="ctr">
              <a:buAutoNum type="alphaUcPeriod"/>
            </a:pPr>
            <a:r>
              <a:rPr lang="lt-LT" dirty="0" smtClean="0"/>
              <a:t>Medžiagos elektrocheminiu ekvivalentu;</a:t>
            </a:r>
          </a:p>
          <a:p>
            <a:pPr marL="514350" indent="-514350" algn="ctr">
              <a:buAutoNum type="alphaUcPeriod"/>
            </a:pPr>
            <a:r>
              <a:rPr lang="lt-LT" dirty="0" smtClean="0"/>
              <a:t>Avogadro skaičiumi;</a:t>
            </a:r>
          </a:p>
          <a:p>
            <a:pPr marL="514350" indent="-514350" algn="ctr">
              <a:buAutoNum type="alphaUcPeriod"/>
            </a:pPr>
            <a:r>
              <a:rPr lang="lt-LT" dirty="0" smtClean="0"/>
              <a:t>Elektrolize.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35059461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lt-LT" dirty="0" smtClean="0"/>
              <a:t>2. Dydis, kurio skaitinė vertė lygi ant elektrodų nusėdusios medžiagos masei, pro elektrolitą pratekėjus vieno kulono krūviui, vadinamas:</a:t>
            </a:r>
            <a:endParaRPr lang="lt-LT" dirty="0"/>
          </a:p>
        </p:txBody>
      </p:sp>
      <p:sp>
        <p:nvSpPr>
          <p:cNvPr id="3" name="Content Placeholder 2"/>
          <p:cNvSpPr>
            <a:spLocks noGrp="1"/>
          </p:cNvSpPr>
          <p:nvPr>
            <p:ph idx="1"/>
          </p:nvPr>
        </p:nvSpPr>
        <p:spPr>
          <a:xfrm>
            <a:off x="457200" y="3352800"/>
            <a:ext cx="8229600" cy="4525963"/>
          </a:xfrm>
        </p:spPr>
        <p:txBody>
          <a:bodyPr>
            <a:normAutofit/>
          </a:bodyPr>
          <a:lstStyle/>
          <a:p>
            <a:pPr marL="514350" indent="-514350" algn="ctr">
              <a:buAutoNum type="alphaUcPeriod"/>
            </a:pPr>
            <a:r>
              <a:rPr lang="lt-LT" dirty="0" smtClean="0"/>
              <a:t>Faradėjaus skaičiumi;</a:t>
            </a:r>
          </a:p>
          <a:p>
            <a:pPr marL="514350" indent="-514350" algn="ctr">
              <a:buAutoNum type="alphaUcPeriod"/>
            </a:pPr>
            <a:r>
              <a:rPr lang="lt-LT" dirty="0" smtClean="0">
                <a:solidFill>
                  <a:srgbClr val="00B050"/>
                </a:solidFill>
              </a:rPr>
              <a:t>Medžiagos elektrocheminiu ekvivalentu;</a:t>
            </a:r>
          </a:p>
          <a:p>
            <a:pPr marL="514350" indent="-514350" algn="ctr">
              <a:buAutoNum type="alphaUcPeriod"/>
            </a:pPr>
            <a:r>
              <a:rPr lang="lt-LT" dirty="0" smtClean="0"/>
              <a:t>Avogadro skaičiumi;</a:t>
            </a:r>
          </a:p>
          <a:p>
            <a:pPr marL="514350" indent="-514350" algn="ctr">
              <a:buAutoNum type="alphaUcPeriod"/>
            </a:pPr>
            <a:r>
              <a:rPr lang="lt-LT" dirty="0" smtClean="0"/>
              <a:t>Elektrolize.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52</a:t>
            </a:fld>
            <a:endParaRPr lang="en-US"/>
          </a:p>
        </p:txBody>
      </p:sp>
    </p:spTree>
    <p:extLst>
      <p:ext uri="{BB962C8B-B14F-4D97-AF65-F5344CB8AC3E}">
        <p14:creationId xmlns:p14="http://schemas.microsoft.com/office/powerpoint/2010/main" val="25647941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3. Dujų elektrinis laidumas yra:</a:t>
            </a:r>
            <a:endParaRPr lang="lt-LT" dirty="0"/>
          </a:p>
        </p:txBody>
      </p:sp>
      <p:sp>
        <p:nvSpPr>
          <p:cNvPr id="3" name="Content Placeholder 2"/>
          <p:cNvSpPr>
            <a:spLocks noGrp="1"/>
          </p:cNvSpPr>
          <p:nvPr>
            <p:ph idx="1"/>
          </p:nvPr>
        </p:nvSpPr>
        <p:spPr>
          <a:xfrm>
            <a:off x="457200" y="2514600"/>
            <a:ext cx="8229600" cy="4525963"/>
          </a:xfrm>
        </p:spPr>
        <p:txBody>
          <a:bodyPr/>
          <a:lstStyle/>
          <a:p>
            <a:pPr marL="514350" indent="-514350" algn="ctr">
              <a:buAutoNum type="alphaUcPeriod"/>
            </a:pPr>
            <a:r>
              <a:rPr lang="lt-LT" dirty="0" smtClean="0"/>
              <a:t>Skylinis;</a:t>
            </a:r>
          </a:p>
          <a:p>
            <a:pPr marL="514350" indent="-514350" algn="ctr">
              <a:buAutoNum type="alphaUcPeriod"/>
            </a:pPr>
            <a:r>
              <a:rPr lang="lt-LT" dirty="0" smtClean="0"/>
              <a:t>Tik elektroninis;</a:t>
            </a:r>
          </a:p>
          <a:p>
            <a:pPr marL="514350" indent="-514350" algn="ctr">
              <a:buAutoNum type="alphaUcPeriod"/>
            </a:pPr>
            <a:r>
              <a:rPr lang="lt-LT" dirty="0" smtClean="0"/>
              <a:t>Tik joninis;</a:t>
            </a:r>
          </a:p>
          <a:p>
            <a:pPr marL="514350" indent="-514350" algn="ctr">
              <a:buAutoNum type="alphaUcPeriod"/>
            </a:pPr>
            <a:r>
              <a:rPr lang="lt-LT" dirty="0" smtClean="0"/>
              <a:t>Joninis ir elektroninis.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9556981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3. Dujų elektrinis laidumas yra:</a:t>
            </a:r>
            <a:endParaRPr lang="lt-LT" dirty="0"/>
          </a:p>
        </p:txBody>
      </p:sp>
      <p:sp>
        <p:nvSpPr>
          <p:cNvPr id="3" name="Content Placeholder 2"/>
          <p:cNvSpPr>
            <a:spLocks noGrp="1"/>
          </p:cNvSpPr>
          <p:nvPr>
            <p:ph idx="1"/>
          </p:nvPr>
        </p:nvSpPr>
        <p:spPr>
          <a:xfrm>
            <a:off x="457200" y="2514600"/>
            <a:ext cx="8229600" cy="4525963"/>
          </a:xfrm>
        </p:spPr>
        <p:txBody>
          <a:bodyPr/>
          <a:lstStyle/>
          <a:p>
            <a:pPr marL="514350" indent="-514350" algn="ctr">
              <a:buAutoNum type="alphaUcPeriod"/>
            </a:pPr>
            <a:r>
              <a:rPr lang="lt-LT" dirty="0" smtClean="0"/>
              <a:t>Skylinis;</a:t>
            </a:r>
          </a:p>
          <a:p>
            <a:pPr marL="514350" indent="-514350" algn="ctr">
              <a:buAutoNum type="alphaUcPeriod"/>
            </a:pPr>
            <a:r>
              <a:rPr lang="lt-LT" dirty="0" smtClean="0"/>
              <a:t>Tik elektroninis;</a:t>
            </a:r>
          </a:p>
          <a:p>
            <a:pPr marL="514350" indent="-514350" algn="ctr">
              <a:buAutoNum type="alphaUcPeriod"/>
            </a:pPr>
            <a:r>
              <a:rPr lang="lt-LT" dirty="0" smtClean="0"/>
              <a:t>Tik joninis;</a:t>
            </a:r>
          </a:p>
          <a:p>
            <a:pPr marL="514350" indent="-514350" algn="ctr">
              <a:buAutoNum type="alphaUcPeriod"/>
            </a:pPr>
            <a:r>
              <a:rPr lang="lt-LT" dirty="0" smtClean="0">
                <a:solidFill>
                  <a:srgbClr val="00B050"/>
                </a:solidFill>
              </a:rPr>
              <a:t>Joninis ir elektroninis.</a:t>
            </a:r>
            <a:endParaRPr lang="lt-LT" dirty="0">
              <a:solidFill>
                <a:srgbClr val="00B05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54</a:t>
            </a:fld>
            <a:endParaRPr lang="en-US"/>
          </a:p>
        </p:txBody>
      </p:sp>
    </p:spTree>
    <p:extLst>
      <p:ext uri="{BB962C8B-B14F-4D97-AF65-F5344CB8AC3E}">
        <p14:creationId xmlns:p14="http://schemas.microsoft.com/office/powerpoint/2010/main" val="8790392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4. Kuri pateikto grafiko dalis atitinka savaiminį išlydį?</a:t>
            </a:r>
            <a:endParaRPr lang="lt-LT" dirty="0"/>
          </a:p>
        </p:txBody>
      </p:sp>
      <p:sp>
        <p:nvSpPr>
          <p:cNvPr id="3" name="Content Placeholder 2"/>
          <p:cNvSpPr>
            <a:spLocks noGrp="1"/>
          </p:cNvSpPr>
          <p:nvPr>
            <p:ph idx="1"/>
          </p:nvPr>
        </p:nvSpPr>
        <p:spPr>
          <a:xfrm>
            <a:off x="457200" y="2819400"/>
            <a:ext cx="8229600" cy="4525963"/>
          </a:xfrm>
        </p:spPr>
        <p:txBody>
          <a:bodyPr/>
          <a:lstStyle/>
          <a:p>
            <a:pPr marL="514350" indent="-514350" algn="ctr">
              <a:buAutoNum type="alphaUcPeriod"/>
            </a:pPr>
            <a:r>
              <a:rPr lang="lt-LT" dirty="0" smtClean="0"/>
              <a:t>CD;</a:t>
            </a:r>
          </a:p>
          <a:p>
            <a:pPr marL="514350" indent="-514350" algn="ctr">
              <a:buAutoNum type="alphaUcPeriod"/>
            </a:pPr>
            <a:r>
              <a:rPr lang="lt-LT" dirty="0" smtClean="0"/>
              <a:t>AB;</a:t>
            </a:r>
          </a:p>
          <a:p>
            <a:pPr marL="514350" indent="-514350" algn="ctr">
              <a:buAutoNum type="alphaUcPeriod"/>
            </a:pPr>
            <a:r>
              <a:rPr lang="lt-LT" dirty="0" smtClean="0"/>
              <a:t>BC;</a:t>
            </a:r>
          </a:p>
          <a:p>
            <a:pPr marL="514350" indent="-514350" algn="ctr">
              <a:buAutoNum type="alphaUcPeriod"/>
            </a:pPr>
            <a:r>
              <a:rPr lang="lt-LT" dirty="0" smtClean="0"/>
              <a:t>AD.</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55</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1686"/>
            <a:ext cx="3922579" cy="262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7677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4. Kuri pateikto grafiko dalis atitinka savaiminį išlydį?</a:t>
            </a:r>
            <a:endParaRPr lang="lt-LT" dirty="0"/>
          </a:p>
        </p:txBody>
      </p:sp>
      <p:sp>
        <p:nvSpPr>
          <p:cNvPr id="3" name="Content Placeholder 2"/>
          <p:cNvSpPr>
            <a:spLocks noGrp="1"/>
          </p:cNvSpPr>
          <p:nvPr>
            <p:ph idx="1"/>
          </p:nvPr>
        </p:nvSpPr>
        <p:spPr>
          <a:xfrm>
            <a:off x="457200" y="2819400"/>
            <a:ext cx="8229600" cy="4525963"/>
          </a:xfrm>
        </p:spPr>
        <p:txBody>
          <a:bodyPr/>
          <a:lstStyle/>
          <a:p>
            <a:pPr marL="514350" indent="-514350" algn="ctr">
              <a:buAutoNum type="alphaUcPeriod"/>
            </a:pPr>
            <a:r>
              <a:rPr lang="lt-LT" dirty="0" smtClean="0">
                <a:solidFill>
                  <a:srgbClr val="00B050"/>
                </a:solidFill>
              </a:rPr>
              <a:t>CD;</a:t>
            </a:r>
          </a:p>
          <a:p>
            <a:pPr marL="514350" indent="-514350" algn="ctr">
              <a:buAutoNum type="alphaUcPeriod"/>
            </a:pPr>
            <a:r>
              <a:rPr lang="lt-LT" dirty="0" smtClean="0"/>
              <a:t>AB;</a:t>
            </a:r>
          </a:p>
          <a:p>
            <a:pPr marL="514350" indent="-514350" algn="ctr">
              <a:buAutoNum type="alphaUcPeriod"/>
            </a:pPr>
            <a:r>
              <a:rPr lang="lt-LT" dirty="0" smtClean="0"/>
              <a:t>BC;</a:t>
            </a:r>
          </a:p>
          <a:p>
            <a:pPr marL="514350" indent="-514350" algn="ctr">
              <a:buAutoNum type="alphaUcPeriod"/>
            </a:pPr>
            <a:r>
              <a:rPr lang="lt-LT" dirty="0" smtClean="0"/>
              <a:t>AD.</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56</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1686"/>
            <a:ext cx="3922579" cy="262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4436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5. Išlydžio dujose pavyzdžiai:</a:t>
            </a:r>
            <a:endParaRPr lang="lt-LT" dirty="0"/>
          </a:p>
        </p:txBody>
      </p:sp>
      <p:sp>
        <p:nvSpPr>
          <p:cNvPr id="3" name="Content Placeholder 2"/>
          <p:cNvSpPr>
            <a:spLocks noGrp="1"/>
          </p:cNvSpPr>
          <p:nvPr>
            <p:ph idx="1"/>
          </p:nvPr>
        </p:nvSpPr>
        <p:spPr>
          <a:xfrm>
            <a:off x="457200" y="2057400"/>
            <a:ext cx="8229600" cy="4525963"/>
          </a:xfrm>
        </p:spPr>
        <p:txBody>
          <a:bodyPr/>
          <a:lstStyle/>
          <a:p>
            <a:pPr marL="514350" indent="-514350" algn="ctr">
              <a:buAutoNum type="alphaUcPeriod"/>
            </a:pPr>
            <a:r>
              <a:rPr lang="lt-LT" dirty="0" smtClean="0"/>
              <a:t>Srovė kaitinimo elemente (lituoklis, elektrinė laidynė ir pan.);</a:t>
            </a:r>
          </a:p>
          <a:p>
            <a:pPr marL="514350" indent="-514350" algn="ctr">
              <a:buAutoNum type="alphaUcPeriod"/>
            </a:pPr>
            <a:r>
              <a:rPr lang="lt-LT" dirty="0" smtClean="0"/>
              <a:t>Žaibas, Šiaurės pašvaistė, reklaminiai vamzdeliai;</a:t>
            </a:r>
          </a:p>
          <a:p>
            <a:pPr marL="514350" indent="-514350" algn="ctr">
              <a:buAutoNum type="alphaUcPeriod"/>
            </a:pPr>
            <a:r>
              <a:rPr lang="lt-LT" dirty="0" smtClean="0"/>
              <a:t>Srovė vakuuminėse lempose (diode, triode);</a:t>
            </a:r>
          </a:p>
          <a:p>
            <a:pPr marL="514350" indent="-514350" algn="ctr">
              <a:buAutoNum type="alphaUcPeriod"/>
            </a:pPr>
            <a:r>
              <a:rPr lang="lt-LT" dirty="0" smtClean="0"/>
              <a:t>Srovės tekėjimas elektros variklių vijomis, jiems esant lauke.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35990520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5. Išlydžio dujose pavyzdžiai:</a:t>
            </a:r>
            <a:endParaRPr lang="lt-LT" dirty="0"/>
          </a:p>
        </p:txBody>
      </p:sp>
      <p:sp>
        <p:nvSpPr>
          <p:cNvPr id="3" name="Content Placeholder 2"/>
          <p:cNvSpPr>
            <a:spLocks noGrp="1"/>
          </p:cNvSpPr>
          <p:nvPr>
            <p:ph idx="1"/>
          </p:nvPr>
        </p:nvSpPr>
        <p:spPr>
          <a:xfrm>
            <a:off x="457200" y="2057400"/>
            <a:ext cx="8229600" cy="4525963"/>
          </a:xfrm>
        </p:spPr>
        <p:txBody>
          <a:bodyPr/>
          <a:lstStyle/>
          <a:p>
            <a:pPr marL="514350" indent="-514350" algn="ctr">
              <a:buAutoNum type="alphaUcPeriod"/>
            </a:pPr>
            <a:r>
              <a:rPr lang="lt-LT" dirty="0" smtClean="0"/>
              <a:t>Srovė kaitinimo elemente (lituoklis, elektrinė laidynė ir pan.);</a:t>
            </a:r>
          </a:p>
          <a:p>
            <a:pPr marL="514350" indent="-514350" algn="ctr">
              <a:buAutoNum type="alphaUcPeriod"/>
            </a:pPr>
            <a:r>
              <a:rPr lang="lt-LT" dirty="0" smtClean="0">
                <a:solidFill>
                  <a:srgbClr val="00B050"/>
                </a:solidFill>
              </a:rPr>
              <a:t>Žaibas, Šiaurės pašvaistė, reklaminiai vamzdeliai;</a:t>
            </a:r>
          </a:p>
          <a:p>
            <a:pPr marL="514350" indent="-514350" algn="ctr">
              <a:buAutoNum type="alphaUcPeriod"/>
            </a:pPr>
            <a:r>
              <a:rPr lang="lt-LT" dirty="0" smtClean="0"/>
              <a:t>Srovė vakuuminėse lempose (diode, triode);</a:t>
            </a:r>
          </a:p>
          <a:p>
            <a:pPr marL="514350" indent="-514350" algn="ctr">
              <a:buAutoNum type="alphaUcPeriod"/>
            </a:pPr>
            <a:r>
              <a:rPr lang="lt-LT" dirty="0" smtClean="0"/>
              <a:t>Srovės tekėjimas elektros variklių vijomis, jiems esant lauke.</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3336702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6. Ar gali vakuumu tekėti elektros srovė?</a:t>
            </a:r>
            <a:endParaRPr lang="lt-LT" dirty="0"/>
          </a:p>
        </p:txBody>
      </p:sp>
      <p:sp>
        <p:nvSpPr>
          <p:cNvPr id="3" name="Content Placeholder 2"/>
          <p:cNvSpPr>
            <a:spLocks noGrp="1"/>
          </p:cNvSpPr>
          <p:nvPr>
            <p:ph idx="1"/>
          </p:nvPr>
        </p:nvSpPr>
        <p:spPr>
          <a:xfrm>
            <a:off x="457200" y="2299380"/>
            <a:ext cx="8229600" cy="4525963"/>
          </a:xfrm>
        </p:spPr>
        <p:txBody>
          <a:bodyPr/>
          <a:lstStyle/>
          <a:p>
            <a:pPr marL="514350" indent="-514350" algn="ctr">
              <a:buAutoNum type="alphaUcPeriod"/>
            </a:pPr>
            <a:r>
              <a:rPr lang="lt-LT" dirty="0" smtClean="0"/>
              <a:t>Negali;</a:t>
            </a:r>
          </a:p>
          <a:p>
            <a:pPr marL="514350" indent="-514350" algn="ctr">
              <a:buAutoNum type="alphaUcPeriod"/>
            </a:pPr>
            <a:r>
              <a:rPr lang="lt-LT" dirty="0" smtClean="0"/>
              <a:t>Gali, jei jame bus elektringųjų dalelių šaltinis ir sukurtas elektrinis laukas;</a:t>
            </a:r>
          </a:p>
          <a:p>
            <a:pPr marL="514350" indent="-514350" algn="ctr">
              <a:buAutoNum type="alphaUcPeriod"/>
            </a:pPr>
            <a:r>
              <a:rPr lang="lt-LT" dirty="0" smtClean="0"/>
              <a:t>Gali, jei jame bus sukurtas elektrinis laukas;</a:t>
            </a:r>
          </a:p>
          <a:p>
            <a:pPr marL="514350" indent="-514350" algn="ctr">
              <a:buAutoNum type="alphaUcPeriod"/>
            </a:pPr>
            <a:r>
              <a:rPr lang="lt-LT" dirty="0" smtClean="0"/>
              <a:t>Gali, jei jame bus elektringųjų dalelių šaltinis.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1623287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Elektrinės varžos priklausomybė nuo temperatūros</a:t>
            </a:r>
            <a:endParaRPr lang="lt-LT" dirty="0"/>
          </a:p>
        </p:txBody>
      </p:sp>
      <p:sp>
        <p:nvSpPr>
          <p:cNvPr id="3" name="Content Placeholder 2"/>
          <p:cNvSpPr>
            <a:spLocks noGrp="1"/>
          </p:cNvSpPr>
          <p:nvPr>
            <p:ph idx="1"/>
          </p:nvPr>
        </p:nvSpPr>
        <p:spPr>
          <a:xfrm>
            <a:off x="457200" y="1600200"/>
            <a:ext cx="4953000" cy="4525963"/>
          </a:xfrm>
        </p:spPr>
        <p:txBody>
          <a:bodyPr>
            <a:normAutofit fontScale="92500" lnSpcReduction="10000"/>
          </a:bodyPr>
          <a:lstStyle/>
          <a:p>
            <a:pPr marL="0" indent="0">
              <a:buNone/>
            </a:pPr>
            <a:r>
              <a:rPr lang="lt-LT" sz="2800" dirty="0"/>
              <a:t>Laisvieji elektronai susiduria su kristalinės gardelės jonais ir atiduoda jiems kinetinę energiją, kurią įgyja tarp susidūrimų, veikiami elektrinio lauko</a:t>
            </a:r>
            <a:r>
              <a:rPr lang="lt-LT" sz="2800" dirty="0" smtClean="0"/>
              <a:t>. Kaitinant laidininką, gardelės jonai svyruoja vis smarkiau ir labiau trukdo judėti laisviesiems elektronams. Laidininko pasipriešinimą jo elektringųjų dalelių judėjimui apibūdina savitoji elektrinė varža. Taigi jo savitoji varža didėja.</a:t>
            </a:r>
            <a:endParaRPr lang="lt-LT" sz="2800" dirty="0"/>
          </a:p>
          <a:p>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5878285" y="4191000"/>
                <a:ext cx="24384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lt-LT" sz="2400" b="1" i="1" smtClean="0">
                          <a:latin typeface="Cambria Math"/>
                          <a:ea typeface="Cambria Math"/>
                        </a:rPr>
                        <m:t>𝝆</m:t>
                      </m:r>
                      <m:r>
                        <a:rPr lang="lt-LT" sz="2400" b="1" i="1" smtClean="0">
                          <a:latin typeface="Cambria Math"/>
                          <a:ea typeface="Cambria Math"/>
                        </a:rPr>
                        <m:t>=</m:t>
                      </m:r>
                      <m:r>
                        <a:rPr lang="lt-LT" sz="2400" b="1" i="1" smtClean="0">
                          <a:latin typeface="Cambria Math"/>
                          <a:ea typeface="Cambria Math"/>
                        </a:rPr>
                        <m:t>𝝆</m:t>
                      </m:r>
                      <m:r>
                        <m:rPr>
                          <m:nor/>
                        </m:rPr>
                        <a:rPr lang="lt-LT" sz="2400" b="1" i="1" baseline="-25000"/>
                        <m:t>0</m:t>
                      </m:r>
                      <m:d>
                        <m:dPr>
                          <m:endChr m:val=""/>
                          <m:ctrlPr>
                            <a:rPr lang="lt-LT" sz="2400" b="1" i="1" smtClean="0">
                              <a:latin typeface="Cambria Math"/>
                              <a:ea typeface="Cambria Math"/>
                            </a:rPr>
                          </m:ctrlPr>
                        </m:dPr>
                        <m:e>
                          <m:r>
                            <a:rPr lang="lt-LT" sz="2400" b="1" i="1" smtClean="0">
                              <a:latin typeface="Cambria Math"/>
                              <a:ea typeface="Cambria Math"/>
                            </a:rPr>
                            <m:t>𝟏</m:t>
                          </m:r>
                          <m:r>
                            <a:rPr lang="lt-LT" sz="2400" b="1" i="1" smtClean="0">
                              <a:latin typeface="Cambria Math"/>
                              <a:ea typeface="Cambria Math"/>
                            </a:rPr>
                            <m:t>+</m:t>
                          </m:r>
                          <m:r>
                            <a:rPr lang="lt-LT" sz="2400" b="1" i="1" smtClean="0">
                              <a:latin typeface="Cambria Math"/>
                              <a:ea typeface="Cambria Math"/>
                            </a:rPr>
                            <m:t>𝜶</m:t>
                          </m:r>
                          <m:r>
                            <a:rPr lang="lt-LT" sz="2400" b="1" i="1" smtClean="0">
                              <a:latin typeface="Cambria Math"/>
                              <a:ea typeface="Cambria Math"/>
                            </a:rPr>
                            <m:t>𝒕</m:t>
                          </m:r>
                          <m:r>
                            <a:rPr lang="lt-LT" sz="2400" b="1" i="1" smtClean="0">
                              <a:latin typeface="Cambria Math"/>
                              <a:ea typeface="Cambria Math"/>
                            </a:rPr>
                            <m:t>)</m:t>
                          </m:r>
                        </m:e>
                      </m:d>
                    </m:oMath>
                  </m:oMathPara>
                </a14:m>
                <a:endParaRPr lang="lt-LT" sz="1000" b="1" dirty="0"/>
              </a:p>
            </p:txBody>
          </p:sp>
        </mc:Choice>
        <mc:Fallback xmlns="">
          <p:sp>
            <p:nvSpPr>
              <p:cNvPr id="5" name="TextBox 4"/>
              <p:cNvSpPr txBox="1">
                <a:spLocks noRot="1" noChangeAspect="1" noMove="1" noResize="1" noEditPoints="1" noAdjustHandles="1" noChangeArrowheads="1" noChangeShapeType="1" noTextEdit="1"/>
              </p:cNvSpPr>
              <p:nvPr/>
            </p:nvSpPr>
            <p:spPr>
              <a:xfrm>
                <a:off x="5878285" y="4191000"/>
                <a:ext cx="2438400" cy="461665"/>
              </a:xfrm>
              <a:prstGeom prst="rect">
                <a:avLst/>
              </a:prstGeom>
              <a:blipFill rotWithShape="1">
                <a:blip r:embed="rId2"/>
                <a:stretch>
                  <a:fillRect t="-132000" b="-197333"/>
                </a:stretch>
              </a:blipFill>
            </p:spPr>
            <p:txBody>
              <a:bodyPr/>
              <a:lstStyle/>
              <a:p>
                <a:r>
                  <a:rPr lang="lt-LT">
                    <a:noFill/>
                  </a:rPr>
                  <a:t> </a:t>
                </a:r>
              </a:p>
            </p:txBody>
          </p:sp>
        </mc:Fallback>
      </mc:AlternateContent>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85" y="1905000"/>
            <a:ext cx="3657600" cy="202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7497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6. Ar gali vakuumu tekėti elektros srovė?</a:t>
            </a:r>
            <a:endParaRPr lang="lt-LT" dirty="0"/>
          </a:p>
        </p:txBody>
      </p:sp>
      <p:sp>
        <p:nvSpPr>
          <p:cNvPr id="3" name="Content Placeholder 2"/>
          <p:cNvSpPr>
            <a:spLocks noGrp="1"/>
          </p:cNvSpPr>
          <p:nvPr>
            <p:ph idx="1"/>
          </p:nvPr>
        </p:nvSpPr>
        <p:spPr>
          <a:xfrm>
            <a:off x="457200" y="2299380"/>
            <a:ext cx="8229600" cy="4525963"/>
          </a:xfrm>
        </p:spPr>
        <p:txBody>
          <a:bodyPr/>
          <a:lstStyle/>
          <a:p>
            <a:pPr marL="514350" indent="-514350" algn="ctr">
              <a:buAutoNum type="alphaUcPeriod"/>
            </a:pPr>
            <a:r>
              <a:rPr lang="lt-LT" dirty="0" smtClean="0"/>
              <a:t>Negali;</a:t>
            </a:r>
          </a:p>
          <a:p>
            <a:pPr marL="514350" indent="-514350" algn="ctr">
              <a:buAutoNum type="alphaUcPeriod"/>
            </a:pPr>
            <a:r>
              <a:rPr lang="lt-LT" dirty="0" smtClean="0">
                <a:solidFill>
                  <a:srgbClr val="00B050"/>
                </a:solidFill>
              </a:rPr>
              <a:t>Gali, jei jame bus elektringųjų dalelių šaltinis ir sukurtas elektrinis laukas;</a:t>
            </a:r>
          </a:p>
          <a:p>
            <a:pPr marL="514350" indent="-514350" algn="ctr">
              <a:buAutoNum type="alphaUcPeriod"/>
            </a:pPr>
            <a:r>
              <a:rPr lang="lt-LT" dirty="0" smtClean="0"/>
              <a:t>Gali, jei jame bus sukurtas elektrinis laukas;</a:t>
            </a:r>
          </a:p>
          <a:p>
            <a:pPr marL="514350" indent="-514350" algn="ctr">
              <a:buAutoNum type="alphaUcPeriod"/>
            </a:pPr>
            <a:r>
              <a:rPr lang="lt-LT" dirty="0" smtClean="0"/>
              <a:t>Gali, jei jame bus elektringųjų dalelių šaltinis.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38678146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7. Elektros srovės tekėjimo vakuume pavyzdžiai:</a:t>
            </a:r>
            <a:endParaRPr lang="lt-LT" dirty="0"/>
          </a:p>
        </p:txBody>
      </p:sp>
      <p:sp>
        <p:nvSpPr>
          <p:cNvPr id="3" name="Content Placeholder 2"/>
          <p:cNvSpPr>
            <a:spLocks noGrp="1"/>
          </p:cNvSpPr>
          <p:nvPr>
            <p:ph idx="1"/>
          </p:nvPr>
        </p:nvSpPr>
        <p:spPr>
          <a:xfrm>
            <a:off x="457200" y="2590800"/>
            <a:ext cx="8229600" cy="4525963"/>
          </a:xfrm>
        </p:spPr>
        <p:txBody>
          <a:bodyPr/>
          <a:lstStyle/>
          <a:p>
            <a:pPr marL="514350" indent="-514350" algn="ctr">
              <a:buAutoNum type="alphaUcPeriod"/>
            </a:pPr>
            <a:r>
              <a:rPr lang="lt-LT" dirty="0" smtClean="0"/>
              <a:t>Reklaminiai vamzdeliai;</a:t>
            </a:r>
          </a:p>
          <a:p>
            <a:pPr marL="514350" indent="-514350" algn="ctr">
              <a:buAutoNum type="alphaUcPeriod"/>
            </a:pPr>
            <a:r>
              <a:rPr lang="lt-LT" dirty="0" smtClean="0"/>
              <a:t>Tranzistorius, detektorius;</a:t>
            </a:r>
          </a:p>
          <a:p>
            <a:pPr marL="514350" indent="-514350" algn="ctr">
              <a:buAutoNum type="alphaUcPeriod"/>
            </a:pPr>
            <a:r>
              <a:rPr lang="lt-LT" dirty="0" smtClean="0"/>
              <a:t>Elektroninis vamzdis, vakuuminis diodas;</a:t>
            </a:r>
          </a:p>
          <a:p>
            <a:pPr marL="514350" indent="-514350" algn="ctr">
              <a:buAutoNum type="alphaUcPeriod"/>
            </a:pPr>
            <a:r>
              <a:rPr lang="lt-LT" dirty="0" smtClean="0"/>
              <a:t>Žaibas, Šiaurės pašvaistė.</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61</a:t>
            </a:fld>
            <a:endParaRPr lang="en-US"/>
          </a:p>
        </p:txBody>
      </p:sp>
    </p:spTree>
    <p:extLst>
      <p:ext uri="{BB962C8B-B14F-4D97-AF65-F5344CB8AC3E}">
        <p14:creationId xmlns:p14="http://schemas.microsoft.com/office/powerpoint/2010/main" val="2890222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7. Elektros srovės tekėjimo vakuume pavyzdžiai:</a:t>
            </a:r>
            <a:endParaRPr lang="lt-LT" dirty="0"/>
          </a:p>
        </p:txBody>
      </p:sp>
      <p:sp>
        <p:nvSpPr>
          <p:cNvPr id="3" name="Content Placeholder 2"/>
          <p:cNvSpPr>
            <a:spLocks noGrp="1"/>
          </p:cNvSpPr>
          <p:nvPr>
            <p:ph idx="1"/>
          </p:nvPr>
        </p:nvSpPr>
        <p:spPr>
          <a:xfrm>
            <a:off x="457200" y="2590800"/>
            <a:ext cx="8229600" cy="4525963"/>
          </a:xfrm>
        </p:spPr>
        <p:txBody>
          <a:bodyPr/>
          <a:lstStyle/>
          <a:p>
            <a:pPr marL="514350" indent="-514350" algn="ctr">
              <a:buAutoNum type="alphaUcPeriod"/>
            </a:pPr>
            <a:r>
              <a:rPr lang="lt-LT" dirty="0" smtClean="0"/>
              <a:t>Reklaminiai vamzdeliai;</a:t>
            </a:r>
          </a:p>
          <a:p>
            <a:pPr marL="514350" indent="-514350" algn="ctr">
              <a:buAutoNum type="alphaUcPeriod"/>
            </a:pPr>
            <a:r>
              <a:rPr lang="lt-LT" dirty="0" smtClean="0"/>
              <a:t>Tranzistorius, detektorius;</a:t>
            </a:r>
          </a:p>
          <a:p>
            <a:pPr marL="514350" indent="-514350" algn="ctr">
              <a:buAutoNum type="alphaUcPeriod"/>
            </a:pPr>
            <a:r>
              <a:rPr lang="lt-LT" dirty="0" smtClean="0">
                <a:solidFill>
                  <a:srgbClr val="00B050"/>
                </a:solidFill>
              </a:rPr>
              <a:t>Elektroninis vamzdis, vakuuminis diodas;</a:t>
            </a:r>
          </a:p>
          <a:p>
            <a:pPr marL="514350" indent="-514350" algn="ctr">
              <a:buAutoNum type="alphaUcPeriod"/>
            </a:pPr>
            <a:r>
              <a:rPr lang="lt-LT" dirty="0" smtClean="0"/>
              <a:t>Žaibas, Šiaurės pašvaistė.</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val="189816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lt-LT" dirty="0" smtClean="0"/>
              <a:t>8. Kuris grafikas vaizduoja puslaidininkių savitosios varžos priklausomybę nuo temperatūros?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63</a:t>
            </a:fld>
            <a:endParaRPr lang="en-US"/>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35390" r="9286" b="32305"/>
          <a:stretch/>
        </p:blipFill>
        <p:spPr>
          <a:xfrm>
            <a:off x="424543" y="1905000"/>
            <a:ext cx="8294914" cy="1660848"/>
          </a:xfrm>
          <a:prstGeom prst="rect">
            <a:avLst/>
          </a:prstGeom>
        </p:spPr>
      </p:pic>
      <p:sp>
        <p:nvSpPr>
          <p:cNvPr id="10" name="Content Placeholder 9"/>
          <p:cNvSpPr>
            <a:spLocks noGrp="1"/>
          </p:cNvSpPr>
          <p:nvPr>
            <p:ph idx="1"/>
          </p:nvPr>
        </p:nvSpPr>
        <p:spPr>
          <a:xfrm>
            <a:off x="457200" y="3565848"/>
            <a:ext cx="8229600" cy="4525963"/>
          </a:xfrm>
        </p:spPr>
        <p:txBody>
          <a:bodyPr/>
          <a:lstStyle/>
          <a:p>
            <a:pPr marL="514350" indent="-514350" algn="ctr">
              <a:buAutoNum type="alphaUcPeriod"/>
            </a:pPr>
            <a:r>
              <a:rPr lang="lt-LT" dirty="0" smtClean="0"/>
              <a:t>B;</a:t>
            </a:r>
          </a:p>
          <a:p>
            <a:pPr marL="514350" indent="-514350" algn="ctr">
              <a:buAutoNum type="alphaUcPeriod"/>
            </a:pPr>
            <a:r>
              <a:rPr lang="lt-LT" dirty="0" smtClean="0"/>
              <a:t>D;</a:t>
            </a:r>
          </a:p>
          <a:p>
            <a:pPr marL="514350" indent="-514350" algn="ctr">
              <a:buAutoNum type="alphaUcPeriod"/>
            </a:pPr>
            <a:r>
              <a:rPr lang="lt-LT" dirty="0" smtClean="0"/>
              <a:t>A;</a:t>
            </a:r>
          </a:p>
          <a:p>
            <a:pPr marL="514350" indent="-514350" algn="ctr">
              <a:buAutoNum type="alphaUcPeriod"/>
            </a:pPr>
            <a:r>
              <a:rPr lang="lt-LT" dirty="0" smtClean="0"/>
              <a:t>C.</a:t>
            </a:r>
            <a:endParaRPr lang="lt-LT" dirty="0"/>
          </a:p>
        </p:txBody>
      </p:sp>
    </p:spTree>
    <p:extLst>
      <p:ext uri="{BB962C8B-B14F-4D97-AF65-F5344CB8AC3E}">
        <p14:creationId xmlns:p14="http://schemas.microsoft.com/office/powerpoint/2010/main" val="9108424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lt-LT" dirty="0" smtClean="0"/>
              <a:t>8. Kuris grafikas vaizduoja puslaidininkių savitosios varžos priklausomybę nuo temperatūros?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64</a:t>
            </a:fld>
            <a:endParaRPr lang="en-US"/>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35390" r="9286" b="32305"/>
          <a:stretch/>
        </p:blipFill>
        <p:spPr>
          <a:xfrm>
            <a:off x="424543" y="1905000"/>
            <a:ext cx="8294914" cy="1660848"/>
          </a:xfrm>
          <a:prstGeom prst="rect">
            <a:avLst/>
          </a:prstGeom>
        </p:spPr>
      </p:pic>
      <p:sp>
        <p:nvSpPr>
          <p:cNvPr id="10" name="Content Placeholder 9"/>
          <p:cNvSpPr>
            <a:spLocks noGrp="1"/>
          </p:cNvSpPr>
          <p:nvPr>
            <p:ph idx="1"/>
          </p:nvPr>
        </p:nvSpPr>
        <p:spPr>
          <a:xfrm>
            <a:off x="457200" y="3565848"/>
            <a:ext cx="8229600" cy="4525963"/>
          </a:xfrm>
        </p:spPr>
        <p:txBody>
          <a:bodyPr/>
          <a:lstStyle/>
          <a:p>
            <a:pPr marL="514350" indent="-514350" algn="ctr">
              <a:buAutoNum type="alphaUcPeriod"/>
            </a:pPr>
            <a:r>
              <a:rPr lang="lt-LT" dirty="0" smtClean="0">
                <a:solidFill>
                  <a:srgbClr val="00B050"/>
                </a:solidFill>
              </a:rPr>
              <a:t>B;</a:t>
            </a:r>
          </a:p>
          <a:p>
            <a:pPr marL="514350" indent="-514350" algn="ctr">
              <a:buAutoNum type="alphaUcPeriod"/>
            </a:pPr>
            <a:r>
              <a:rPr lang="lt-LT" dirty="0" smtClean="0"/>
              <a:t>D;</a:t>
            </a:r>
          </a:p>
          <a:p>
            <a:pPr marL="514350" indent="-514350" algn="ctr">
              <a:buAutoNum type="alphaUcPeriod"/>
            </a:pPr>
            <a:r>
              <a:rPr lang="lt-LT" dirty="0" smtClean="0"/>
              <a:t>A;</a:t>
            </a:r>
          </a:p>
          <a:p>
            <a:pPr marL="514350" indent="-514350" algn="ctr">
              <a:buAutoNum type="alphaUcPeriod"/>
            </a:pPr>
            <a:r>
              <a:rPr lang="lt-LT" dirty="0" smtClean="0"/>
              <a:t>C.</a:t>
            </a:r>
            <a:endParaRPr lang="lt-LT" dirty="0"/>
          </a:p>
        </p:txBody>
      </p:sp>
    </p:spTree>
    <p:extLst>
      <p:ext uri="{BB962C8B-B14F-4D97-AF65-F5344CB8AC3E}">
        <p14:creationId xmlns:p14="http://schemas.microsoft.com/office/powerpoint/2010/main" val="5069874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9. Kas yra „skylutė“?</a:t>
            </a:r>
            <a:endParaRPr lang="lt-LT" dirty="0"/>
          </a:p>
        </p:txBody>
      </p:sp>
      <p:sp>
        <p:nvSpPr>
          <p:cNvPr id="3" name="Content Placeholder 2"/>
          <p:cNvSpPr>
            <a:spLocks noGrp="1"/>
          </p:cNvSpPr>
          <p:nvPr>
            <p:ph idx="1"/>
          </p:nvPr>
        </p:nvSpPr>
        <p:spPr>
          <a:xfrm>
            <a:off x="457200" y="2133600"/>
            <a:ext cx="8229600" cy="4525963"/>
          </a:xfrm>
        </p:spPr>
        <p:txBody>
          <a:bodyPr/>
          <a:lstStyle/>
          <a:p>
            <a:pPr marL="514350" indent="-514350" algn="ctr">
              <a:buAutoNum type="alphaUcPeriod"/>
            </a:pPr>
            <a:r>
              <a:rPr lang="lt-LT" dirty="0" smtClean="0"/>
              <a:t>Teigiamą krūvį turinti dalelė;</a:t>
            </a:r>
          </a:p>
          <a:p>
            <a:pPr marL="514350" indent="-514350" algn="ctr">
              <a:buAutoNum type="alphaUcPeriod"/>
            </a:pPr>
            <a:r>
              <a:rPr lang="lt-LT" dirty="0" smtClean="0"/>
              <a:t>Neigiamą krūvį turinti dalelė;</a:t>
            </a:r>
          </a:p>
          <a:p>
            <a:pPr marL="514350" indent="-514350" algn="ctr">
              <a:buAutoNum type="alphaUcPeriod"/>
            </a:pPr>
            <a:r>
              <a:rPr lang="lt-LT" dirty="0" smtClean="0"/>
              <a:t>Sritis, iš kurios „išlėkęs“ elektronas, turinti teigiamo krūvio perteklių;</a:t>
            </a:r>
          </a:p>
          <a:p>
            <a:pPr marL="514350" indent="-514350" algn="ctr">
              <a:buAutoNum type="alphaUcPeriod"/>
            </a:pPr>
            <a:r>
              <a:rPr lang="lt-LT" dirty="0" smtClean="0"/>
              <a:t>Sritis, iš kurios „išlėkęs“ protonas, turinti neigiamo krūvio perteklių.</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65</a:t>
            </a:fld>
            <a:endParaRPr lang="en-US"/>
          </a:p>
        </p:txBody>
      </p:sp>
    </p:spTree>
    <p:extLst>
      <p:ext uri="{BB962C8B-B14F-4D97-AF65-F5344CB8AC3E}">
        <p14:creationId xmlns:p14="http://schemas.microsoft.com/office/powerpoint/2010/main" val="6880102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9. Kas yra „skylutė“?</a:t>
            </a:r>
            <a:endParaRPr lang="lt-LT" dirty="0"/>
          </a:p>
        </p:txBody>
      </p:sp>
      <p:sp>
        <p:nvSpPr>
          <p:cNvPr id="3" name="Content Placeholder 2"/>
          <p:cNvSpPr>
            <a:spLocks noGrp="1"/>
          </p:cNvSpPr>
          <p:nvPr>
            <p:ph idx="1"/>
          </p:nvPr>
        </p:nvSpPr>
        <p:spPr>
          <a:xfrm>
            <a:off x="457200" y="2133600"/>
            <a:ext cx="8229600" cy="4525963"/>
          </a:xfrm>
        </p:spPr>
        <p:txBody>
          <a:bodyPr/>
          <a:lstStyle/>
          <a:p>
            <a:pPr marL="514350" indent="-514350" algn="ctr">
              <a:buAutoNum type="alphaUcPeriod"/>
            </a:pPr>
            <a:r>
              <a:rPr lang="lt-LT" dirty="0" smtClean="0"/>
              <a:t>Teigiamą krūvį turinti dalelė;</a:t>
            </a:r>
          </a:p>
          <a:p>
            <a:pPr marL="514350" indent="-514350" algn="ctr">
              <a:buAutoNum type="alphaUcPeriod"/>
            </a:pPr>
            <a:r>
              <a:rPr lang="lt-LT" dirty="0" smtClean="0"/>
              <a:t>Neigiamą krūvį turinti dalelė;</a:t>
            </a:r>
          </a:p>
          <a:p>
            <a:pPr marL="514350" indent="-514350" algn="ctr">
              <a:buAutoNum type="alphaUcPeriod"/>
            </a:pPr>
            <a:r>
              <a:rPr lang="lt-LT" dirty="0" smtClean="0">
                <a:solidFill>
                  <a:srgbClr val="00B050"/>
                </a:solidFill>
              </a:rPr>
              <a:t>Sritis, iš kurios „išlėkęs“ elektronas, turinti teigiamo krūvio perteklių;</a:t>
            </a:r>
          </a:p>
          <a:p>
            <a:pPr marL="514350" indent="-514350" algn="ctr">
              <a:buAutoNum type="alphaUcPeriod"/>
            </a:pPr>
            <a:r>
              <a:rPr lang="lt-LT" dirty="0" smtClean="0"/>
              <a:t>Sritis, iš kurios „išlėkęs“ protonas, turinti neigiamo krūvio perteklių.</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66</a:t>
            </a:fld>
            <a:endParaRPr lang="en-US"/>
          </a:p>
        </p:txBody>
      </p:sp>
    </p:spTree>
    <p:extLst>
      <p:ext uri="{BB962C8B-B14F-4D97-AF65-F5344CB8AC3E}">
        <p14:creationId xmlns:p14="http://schemas.microsoft.com/office/powerpoint/2010/main" val="18718427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10. Pagrindiniai krūvininkai n tipo puslaidininkiuose yra: </a:t>
            </a:r>
            <a:endParaRPr lang="lt-LT" dirty="0"/>
          </a:p>
        </p:txBody>
      </p:sp>
      <p:sp>
        <p:nvSpPr>
          <p:cNvPr id="3" name="Content Placeholder 2"/>
          <p:cNvSpPr>
            <a:spLocks noGrp="1"/>
          </p:cNvSpPr>
          <p:nvPr>
            <p:ph idx="1"/>
          </p:nvPr>
        </p:nvSpPr>
        <p:spPr>
          <a:xfrm>
            <a:off x="533400" y="2514600"/>
            <a:ext cx="8229600" cy="4525963"/>
          </a:xfrm>
        </p:spPr>
        <p:txBody>
          <a:bodyPr/>
          <a:lstStyle/>
          <a:p>
            <a:pPr marL="514350" indent="-514350" algn="ctr">
              <a:buAutoNum type="alphaUcPeriod"/>
            </a:pPr>
            <a:r>
              <a:rPr lang="lt-LT" dirty="0" smtClean="0"/>
              <a:t>Skylutės;</a:t>
            </a:r>
          </a:p>
          <a:p>
            <a:pPr marL="514350" indent="-514350" algn="ctr">
              <a:buAutoNum type="alphaUcPeriod"/>
            </a:pPr>
            <a:r>
              <a:rPr lang="lt-LT" dirty="0" smtClean="0"/>
              <a:t>Elektronai;</a:t>
            </a:r>
          </a:p>
          <a:p>
            <a:pPr marL="514350" indent="-514350" algn="ctr">
              <a:buAutoNum type="alphaUcPeriod"/>
            </a:pPr>
            <a:r>
              <a:rPr lang="lt-LT" dirty="0" smtClean="0"/>
              <a:t>Teigiami jonai;</a:t>
            </a:r>
          </a:p>
          <a:p>
            <a:pPr marL="514350" indent="-514350" algn="ctr">
              <a:buAutoNum type="alphaUcPeriod"/>
            </a:pPr>
            <a:r>
              <a:rPr lang="lt-LT" dirty="0" smtClean="0"/>
              <a:t>Neigiami jonai.</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67</a:t>
            </a:fld>
            <a:endParaRPr lang="en-US"/>
          </a:p>
        </p:txBody>
      </p:sp>
    </p:spTree>
    <p:extLst>
      <p:ext uri="{BB962C8B-B14F-4D97-AF65-F5344CB8AC3E}">
        <p14:creationId xmlns:p14="http://schemas.microsoft.com/office/powerpoint/2010/main" val="27341908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10. Pagrindiniai krūvininkai n tipo puslaidininkiuose yra: </a:t>
            </a:r>
            <a:endParaRPr lang="lt-LT" dirty="0"/>
          </a:p>
        </p:txBody>
      </p:sp>
      <p:sp>
        <p:nvSpPr>
          <p:cNvPr id="3" name="Content Placeholder 2"/>
          <p:cNvSpPr>
            <a:spLocks noGrp="1"/>
          </p:cNvSpPr>
          <p:nvPr>
            <p:ph idx="1"/>
          </p:nvPr>
        </p:nvSpPr>
        <p:spPr>
          <a:xfrm>
            <a:off x="533400" y="2514600"/>
            <a:ext cx="8229600" cy="4525963"/>
          </a:xfrm>
        </p:spPr>
        <p:txBody>
          <a:bodyPr/>
          <a:lstStyle/>
          <a:p>
            <a:pPr marL="514350" indent="-514350" algn="ctr">
              <a:buAutoNum type="alphaUcPeriod"/>
            </a:pPr>
            <a:r>
              <a:rPr lang="lt-LT" dirty="0" smtClean="0"/>
              <a:t>Skylutės;</a:t>
            </a:r>
          </a:p>
          <a:p>
            <a:pPr marL="514350" indent="-514350" algn="ctr">
              <a:buAutoNum type="alphaUcPeriod"/>
            </a:pPr>
            <a:r>
              <a:rPr lang="lt-LT" dirty="0" smtClean="0">
                <a:solidFill>
                  <a:srgbClr val="00B050"/>
                </a:solidFill>
              </a:rPr>
              <a:t>Elektronai;</a:t>
            </a:r>
          </a:p>
          <a:p>
            <a:pPr marL="514350" indent="-514350" algn="ctr">
              <a:buAutoNum type="alphaUcPeriod"/>
            </a:pPr>
            <a:r>
              <a:rPr lang="lt-LT" dirty="0" smtClean="0"/>
              <a:t>Teigiami jonai;</a:t>
            </a:r>
          </a:p>
          <a:p>
            <a:pPr marL="514350" indent="-514350" algn="ctr">
              <a:buAutoNum type="alphaUcPeriod"/>
            </a:pPr>
            <a:r>
              <a:rPr lang="lt-LT" dirty="0" smtClean="0"/>
              <a:t>Neigiami jonai.</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68</a:t>
            </a:fld>
            <a:endParaRPr lang="en-US"/>
          </a:p>
        </p:txBody>
      </p:sp>
    </p:spTree>
    <p:extLst>
      <p:ext uri="{BB962C8B-B14F-4D97-AF65-F5344CB8AC3E}">
        <p14:creationId xmlns:p14="http://schemas.microsoft.com/office/powerpoint/2010/main" val="42089922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Naudota literatūra</a:t>
            </a:r>
            <a:endParaRPr lang="lt-LT" dirty="0"/>
          </a:p>
        </p:txBody>
      </p:sp>
      <p:sp>
        <p:nvSpPr>
          <p:cNvPr id="3" name="Content Placeholder 2"/>
          <p:cNvSpPr>
            <a:spLocks noGrp="1"/>
          </p:cNvSpPr>
          <p:nvPr>
            <p:ph idx="1"/>
          </p:nvPr>
        </p:nvSpPr>
        <p:spPr>
          <a:xfrm>
            <a:off x="457200" y="1600200"/>
            <a:ext cx="8229600" cy="4876800"/>
          </a:xfrm>
        </p:spPr>
        <p:txBody>
          <a:bodyPr>
            <a:normAutofit fontScale="47500" lnSpcReduction="20000"/>
          </a:bodyPr>
          <a:lstStyle/>
          <a:p>
            <a:pPr marL="514350" indent="-514350">
              <a:buAutoNum type="arabicPeriod"/>
            </a:pPr>
            <a:r>
              <a:rPr lang="lt-LT" dirty="0" smtClean="0"/>
              <a:t>Pečiuliauskienė. </a:t>
            </a:r>
            <a:r>
              <a:rPr lang="lt-LT" dirty="0"/>
              <a:t>P., Fizika. Išplėstinis kursas, Vadovėlis </a:t>
            </a:r>
            <a:r>
              <a:rPr lang="lt-LT" dirty="0" smtClean="0"/>
              <a:t>XII </a:t>
            </a:r>
            <a:r>
              <a:rPr lang="lt-LT" dirty="0"/>
              <a:t>klasei, Kaunas, </a:t>
            </a:r>
            <a:r>
              <a:rPr lang="lt-LT" dirty="0" smtClean="0"/>
              <a:t>2009.</a:t>
            </a:r>
          </a:p>
          <a:p>
            <a:pPr marL="514350" indent="-514350">
              <a:buAutoNum type="arabicPeriod"/>
            </a:pPr>
            <a:r>
              <a:rPr lang="lt-LT" dirty="0" smtClean="0"/>
              <a:t>Adomas Petras Neimontas, Besirengiantiems fizikos brandos egzaminui netradicinis fizikos uždavinynas, Vilnius, 2001.</a:t>
            </a:r>
          </a:p>
          <a:p>
            <a:pPr marL="514350" indent="-514350">
              <a:buAutoNum type="arabicPeriod"/>
            </a:pPr>
            <a:r>
              <a:rPr lang="lt-LT" dirty="0" smtClean="0"/>
              <a:t>A. Rymkevičius, Fizikos uždavinynas 10-12 klasėms, Kaunas, 1992.</a:t>
            </a:r>
          </a:p>
          <a:p>
            <a:pPr marL="514350" indent="-514350">
              <a:buAutoNum type="arabicPeriod"/>
            </a:pPr>
            <a:r>
              <a:rPr lang="lt-LT" dirty="0"/>
              <a:t>http://ik.su.lt/~</a:t>
            </a:r>
            <a:r>
              <a:rPr lang="lt-LT" dirty="0" smtClean="0"/>
              <a:t>mariusbm/elektra.htm</a:t>
            </a:r>
          </a:p>
          <a:p>
            <a:pPr marL="514350" indent="-514350">
              <a:buAutoNum type="arabicPeriod"/>
            </a:pPr>
            <a:r>
              <a:rPr lang="lt-LT" dirty="0"/>
              <a:t>http://</a:t>
            </a:r>
            <a:r>
              <a:rPr lang="lt-LT" dirty="0" smtClean="0"/>
              <a:t>elteklabs.com/wp-content/uploads/2014/01/corona1animated.gif</a:t>
            </a:r>
          </a:p>
          <a:p>
            <a:pPr marL="514350" indent="-514350">
              <a:buAutoNum type="arabicPeriod"/>
            </a:pPr>
            <a:r>
              <a:rPr lang="lt-LT" dirty="0"/>
              <a:t>https://</a:t>
            </a:r>
            <a:r>
              <a:rPr lang="lt-LT" dirty="0" smtClean="0"/>
              <a:t>33.media.tumblr.com/ad1ca8b465115c9fa70d7f9067be1f8b/tumblr_mmh7yd1G4B1soqc9ho1_400.gif</a:t>
            </a:r>
          </a:p>
          <a:p>
            <a:pPr marL="514350" indent="-514350">
              <a:buAutoNum type="arabicPeriod"/>
            </a:pPr>
            <a:r>
              <a:rPr lang="lt-LT" dirty="0"/>
              <a:t>http://</a:t>
            </a:r>
            <a:r>
              <a:rPr lang="lt-LT" dirty="0" smtClean="0"/>
              <a:t>www.tb.lt/PIC/Naujienos/menesio_isradimas_2013/Rusenantysis%20islydis%20lempoje.gif</a:t>
            </a:r>
          </a:p>
          <a:p>
            <a:pPr marL="514350" indent="-514350">
              <a:buAutoNum type="arabicPeriod"/>
            </a:pPr>
            <a:r>
              <a:rPr lang="lt-LT" dirty="0"/>
              <a:t>http://</a:t>
            </a:r>
            <a:r>
              <a:rPr lang="lt-LT" dirty="0" smtClean="0"/>
              <a:t>makezineblog.files.wordpress.com/2013/05/sixpackspark620.gif?w=620&amp;h=465</a:t>
            </a:r>
          </a:p>
          <a:p>
            <a:pPr marL="514350" indent="-514350">
              <a:buAutoNum type="arabicPeriod"/>
            </a:pPr>
            <a:r>
              <a:rPr lang="lt-LT" dirty="0"/>
              <a:t>http://</a:t>
            </a:r>
            <a:r>
              <a:rPr lang="lt-LT" dirty="0" smtClean="0"/>
              <a:t>www.chimica-online.it/download/immagini_download/doratura.jpg</a:t>
            </a:r>
          </a:p>
          <a:p>
            <a:pPr marL="514350" indent="-514350">
              <a:buAutoNum type="arabicPeriod"/>
            </a:pPr>
            <a:r>
              <a:rPr lang="lt-LT" dirty="0"/>
              <a:t>https://</a:t>
            </a:r>
            <a:r>
              <a:rPr lang="lt-LT" dirty="0" smtClean="0"/>
              <a:t>encrypted-tbn0.gstatic.com/images?q=tbn:ANd9GcTuWfq2tXP2AzP6tjKerNVBZNbyrR_MGwnCGpUKJrNy25L3BNtGGQ</a:t>
            </a:r>
          </a:p>
          <a:p>
            <a:pPr marL="514350" indent="-514350">
              <a:buAutoNum type="arabicPeriod"/>
            </a:pPr>
            <a:r>
              <a:rPr lang="lt-LT" dirty="0"/>
              <a:t>http://</a:t>
            </a:r>
            <a:r>
              <a:rPr lang="lt-LT" dirty="0" smtClean="0"/>
              <a:t>i.ytimg.com/vi/6BgcrRjqnKE/maxresdefault.jpg</a:t>
            </a:r>
          </a:p>
          <a:p>
            <a:pPr marL="514350" indent="-514350">
              <a:buAutoNum type="arabicPeriod"/>
            </a:pPr>
            <a:r>
              <a:rPr lang="lt-LT" dirty="0"/>
              <a:t>http://</a:t>
            </a:r>
            <a:r>
              <a:rPr lang="lt-LT" dirty="0" smtClean="0"/>
              <a:t>www.privateline.com/tube/triode.jpg</a:t>
            </a:r>
          </a:p>
          <a:p>
            <a:pPr marL="514350" indent="-514350">
              <a:buAutoNum type="arabicPeriod"/>
            </a:pPr>
            <a:r>
              <a:rPr lang="lt-LT" dirty="0"/>
              <a:t>http://</a:t>
            </a:r>
            <a:r>
              <a:rPr lang="lt-LT" dirty="0" smtClean="0"/>
              <a:t>upload.wikimedia.org/wikipedia/commons/thumb/6/66/Trioda_symbol.svg/220px-Trioda_symbol.svg.png</a:t>
            </a:r>
          </a:p>
          <a:p>
            <a:pPr marL="514350" indent="-514350">
              <a:buAutoNum type="arabicPeriod"/>
            </a:pPr>
            <a:r>
              <a:rPr lang="lt-LT" dirty="0"/>
              <a:t>http://</a:t>
            </a:r>
            <a:r>
              <a:rPr lang="lt-LT" dirty="0" smtClean="0"/>
              <a:t>upload.wikimedia.org/wikipedia/commons/4/45/Vacuum_diode.png</a:t>
            </a:r>
          </a:p>
          <a:p>
            <a:pPr marL="514350" indent="-514350">
              <a:buAutoNum type="arabicPeriod"/>
            </a:pPr>
            <a:r>
              <a:rPr lang="lt-LT" dirty="0"/>
              <a:t>http://www.gifbay.com/gif/giada_de_laurentiis-85442/</a:t>
            </a:r>
            <a:endParaRPr lang="lt-LT" dirty="0" smtClean="0"/>
          </a:p>
          <a:p>
            <a:pPr marL="514350" indent="-514350">
              <a:buAutoNum type="arabicPeriod"/>
            </a:pPr>
            <a:endParaRPr lang="lt-LT" dirty="0" smtClean="0"/>
          </a:p>
          <a:p>
            <a:pPr marL="514350" indent="-514350">
              <a:buAutoNum type="arabicPeriod"/>
            </a:pPr>
            <a:endParaRPr lang="lt-LT" dirty="0" smtClean="0"/>
          </a:p>
          <a:p>
            <a:pPr marL="514350" indent="-514350">
              <a:buAutoNum type="arabicPeriod"/>
            </a:pPr>
            <a:endParaRPr lang="lt-LT" dirty="0" smtClean="0"/>
          </a:p>
          <a:p>
            <a:pPr marL="514350" indent="-514350">
              <a:buAutoNum type="arabicPeriod"/>
            </a:pPr>
            <a:endParaRPr lang="lt-LT" dirty="0" smtClean="0"/>
          </a:p>
          <a:p>
            <a:pPr marL="514350" indent="-514350">
              <a:buAutoNum type="arabicPeriod"/>
            </a:pPr>
            <a:endParaRPr lang="lt-LT" dirty="0" smtClean="0"/>
          </a:p>
          <a:p>
            <a:pPr marL="514350" indent="-514350">
              <a:buAutoNum type="arabicPeriod"/>
            </a:pPr>
            <a:endParaRPr lang="lt-LT" dirty="0" smtClean="0"/>
          </a:p>
          <a:p>
            <a:pPr marL="514350" indent="-514350">
              <a:buAutoNum type="arabicPeriod"/>
            </a:pPr>
            <a:endParaRPr lang="lt-LT" dirty="0" smtClean="0"/>
          </a:p>
          <a:p>
            <a:pPr marL="514350" indent="-514350">
              <a:buAutoNum type="arabicPeriod"/>
            </a:pPr>
            <a:endParaRPr lang="lt-LT" dirty="0"/>
          </a:p>
          <a:p>
            <a:pPr marL="0" indent="0">
              <a:buNone/>
            </a:pP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3946538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Temperatūrinis varžos koeficientas</a:t>
            </a:r>
            <a:endParaRPr lang="lt-L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lt-LT" dirty="0" smtClean="0"/>
                  <a:t>Temperatūrinis varžos koeficientas rodo laidininko varžos santykinį pokytį temperatūrai pakitus vienu laipsniu.                 </a:t>
                </a:r>
              </a:p>
              <a:p>
                <a:endParaRPr lang="lt-LT" dirty="0" smtClean="0"/>
              </a:p>
              <a:p>
                <a:r>
                  <a:rPr lang="lt-LT" dirty="0" smtClean="0"/>
                  <a:t>Kai laidininko temperatūra pakinta nedaug, koeficientą </a:t>
                </a:r>
                <a:r>
                  <a:rPr lang="el-GR" dirty="0" smtClean="0"/>
                  <a:t>α</a:t>
                </a:r>
                <a:r>
                  <a:rPr lang="lt-LT" dirty="0" smtClean="0"/>
                  <a:t> galima laikyti pastoviu. Grynųjų metalų temperatūrinis varžos koeficientas:</a:t>
                </a:r>
              </a:p>
              <a:p>
                <a:pPr marL="0" indent="0">
                  <a:buNone/>
                </a:pPr>
                <a14:m>
                  <m:oMath xmlns:m="http://schemas.openxmlformats.org/officeDocument/2006/math">
                    <m:r>
                      <a:rPr lang="lt-LT" b="0" i="1" smtClean="0">
                        <a:latin typeface="Cambria Math"/>
                        <a:ea typeface="Cambria Math"/>
                      </a:rPr>
                      <m:t>                                                                    </m:t>
                    </m:r>
                    <m:r>
                      <a:rPr lang="lt-LT" b="1" i="1" smtClean="0">
                        <a:latin typeface="Cambria Math"/>
                        <a:ea typeface="Cambria Math"/>
                      </a:rPr>
                      <m:t>𝜶</m:t>
                    </m:r>
                    <m:r>
                      <a:rPr lang="lt-LT" b="1" i="1" smtClean="0">
                        <a:latin typeface="Cambria Math"/>
                        <a:ea typeface="Cambria Math"/>
                      </a:rPr>
                      <m:t>=</m:t>
                    </m:r>
                    <m:f>
                      <m:fPr>
                        <m:ctrlPr>
                          <a:rPr lang="lt-LT" b="1" i="1" smtClean="0">
                            <a:latin typeface="Cambria Math"/>
                            <a:ea typeface="Cambria Math"/>
                          </a:rPr>
                        </m:ctrlPr>
                      </m:fPr>
                      <m:num>
                        <m:r>
                          <a:rPr lang="lt-LT" b="1" i="1" smtClean="0">
                            <a:latin typeface="Cambria Math"/>
                            <a:ea typeface="Cambria Math"/>
                          </a:rPr>
                          <m:t>𝟏</m:t>
                        </m:r>
                      </m:num>
                      <m:den>
                        <m:r>
                          <a:rPr lang="lt-LT" b="1" i="1" smtClean="0">
                            <a:latin typeface="Cambria Math"/>
                            <a:ea typeface="Cambria Math"/>
                          </a:rPr>
                          <m:t>𝟐𝟕𝟑</m:t>
                        </m:r>
                      </m:den>
                    </m:f>
                  </m:oMath>
                </a14:m>
                <a:r>
                  <a:rPr lang="lt-LT" b="1" i="1" dirty="0" smtClean="0"/>
                  <a:t> </a:t>
                </a:r>
                <a14:m>
                  <m:oMath xmlns:m="http://schemas.openxmlformats.org/officeDocument/2006/math">
                    <m:sSup>
                      <m:sSupPr>
                        <m:ctrlPr>
                          <a:rPr lang="lt-LT" b="1" i="1" dirty="0" smtClean="0">
                            <a:latin typeface="Cambria Math"/>
                          </a:rPr>
                        </m:ctrlPr>
                      </m:sSupPr>
                      <m:e>
                        <m:r>
                          <a:rPr lang="lt-LT" b="1" i="1" dirty="0" smtClean="0">
                            <a:latin typeface="Cambria Math"/>
                          </a:rPr>
                          <m:t>𝑲</m:t>
                        </m:r>
                      </m:e>
                      <m:sup>
                        <m:r>
                          <a:rPr lang="lt-LT" b="1" i="1" dirty="0" smtClean="0">
                            <a:latin typeface="Cambria Math"/>
                          </a:rPr>
                          <m:t>−</m:t>
                        </m:r>
                        <m:r>
                          <a:rPr lang="lt-LT" b="1" i="1" dirty="0" smtClean="0">
                            <a:latin typeface="Cambria Math"/>
                          </a:rPr>
                          <m:t>𝟏</m:t>
                        </m:r>
                      </m:sup>
                    </m:sSup>
                  </m:oMath>
                </a14:m>
                <a:endParaRPr lang="lt-LT" b="1"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481" t="-1617"/>
                </a:stretch>
              </a:blipFill>
            </p:spPr>
            <p:txBody>
              <a:bodyPr/>
              <a:lstStyle/>
              <a:p>
                <a:r>
                  <a:rPr lang="lt-LT">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6096000" y="2732314"/>
                <a:ext cx="2057400" cy="802079"/>
              </a:xfrm>
              <a:prstGeom prst="rect">
                <a:avLst/>
              </a:prstGeom>
              <a:noFill/>
            </p:spPr>
            <p:txBody>
              <a:bodyPr wrap="square" rtlCol="0">
                <a:spAutoFit/>
              </a:bodyPr>
              <a:lstStyle/>
              <a:p>
                <a:pPr lvl="0">
                  <a:spcBef>
                    <a:spcPct val="20000"/>
                  </a:spcBef>
                </a:pPr>
                <a14:m>
                  <m:oMath xmlns:m="http://schemas.openxmlformats.org/officeDocument/2006/math">
                    <m:r>
                      <a:rPr lang="el-GR" sz="3200" b="1" i="1">
                        <a:solidFill>
                          <a:prstClr val="black"/>
                        </a:solidFill>
                        <a:latin typeface="Cambria Math"/>
                        <a:ea typeface="Cambria Math"/>
                      </a:rPr>
                      <m:t>𝜶</m:t>
                    </m:r>
                    <m:r>
                      <a:rPr lang="lt-LT" sz="3200" b="1" i="1">
                        <a:solidFill>
                          <a:prstClr val="black"/>
                        </a:solidFill>
                        <a:latin typeface="Cambria Math"/>
                        <a:ea typeface="Cambria Math"/>
                      </a:rPr>
                      <m:t>𝒕</m:t>
                    </m:r>
                    <m:r>
                      <a:rPr lang="lt-LT" sz="3200" b="1" i="1">
                        <a:solidFill>
                          <a:prstClr val="black"/>
                        </a:solidFill>
                        <a:latin typeface="Cambria Math"/>
                      </a:rPr>
                      <m:t>=</m:t>
                    </m:r>
                    <m:f>
                      <m:fPr>
                        <m:ctrlPr>
                          <a:rPr lang="lt-LT" sz="3200" b="1" i="1">
                            <a:solidFill>
                              <a:prstClr val="black"/>
                            </a:solidFill>
                            <a:latin typeface="Cambria Math"/>
                          </a:rPr>
                        </m:ctrlPr>
                      </m:fPr>
                      <m:num>
                        <m:r>
                          <a:rPr lang="lt-LT" sz="3200" b="1" i="1">
                            <a:solidFill>
                              <a:prstClr val="black"/>
                            </a:solidFill>
                            <a:latin typeface="Cambria Math"/>
                          </a:rPr>
                          <m:t>𝑹</m:t>
                        </m:r>
                        <m:r>
                          <a:rPr lang="lt-LT" sz="3200" b="1" i="1">
                            <a:solidFill>
                              <a:prstClr val="black"/>
                            </a:solidFill>
                            <a:latin typeface="Cambria Math"/>
                            <a:ea typeface="Cambria Math"/>
                          </a:rPr>
                          <m:t>−</m:t>
                        </m:r>
                        <m:r>
                          <a:rPr lang="lt-LT" sz="3200" b="1" i="1">
                            <a:solidFill>
                              <a:prstClr val="black"/>
                            </a:solidFill>
                            <a:latin typeface="Cambria Math"/>
                            <a:ea typeface="Cambria Math"/>
                          </a:rPr>
                          <m:t>𝑹</m:t>
                        </m:r>
                        <m:r>
                          <m:rPr>
                            <m:nor/>
                          </m:rPr>
                          <a:rPr lang="lt-LT" sz="3200" b="1" i="1" baseline="-25000">
                            <a:solidFill>
                              <a:prstClr val="black"/>
                            </a:solidFill>
                          </a:rPr>
                          <m:t>0</m:t>
                        </m:r>
                      </m:num>
                      <m:den>
                        <m:r>
                          <a:rPr lang="lt-LT" sz="3200" b="1" i="1">
                            <a:solidFill>
                              <a:prstClr val="black"/>
                            </a:solidFill>
                            <a:latin typeface="Cambria Math"/>
                          </a:rPr>
                          <m:t>𝑹</m:t>
                        </m:r>
                        <m:r>
                          <m:rPr>
                            <m:nor/>
                          </m:rPr>
                          <a:rPr lang="lt-LT" sz="3200" b="1" i="1" baseline="-25000">
                            <a:solidFill>
                              <a:prstClr val="black"/>
                            </a:solidFill>
                          </a:rPr>
                          <m:t>0</m:t>
                        </m:r>
                      </m:den>
                    </m:f>
                  </m:oMath>
                </a14:m>
                <a:r>
                  <a:rPr lang="lt-LT" sz="3200" dirty="0">
                    <a:solidFill>
                      <a:prstClr val="black"/>
                    </a:solidFill>
                  </a:rPr>
                  <a:t> </a:t>
                </a:r>
              </a:p>
            </p:txBody>
          </p:sp>
        </mc:Choice>
        <mc:Fallback xmlns="">
          <p:sp>
            <p:nvSpPr>
              <p:cNvPr id="5" name="TextBox 4"/>
              <p:cNvSpPr txBox="1">
                <a:spLocks noRot="1" noChangeAspect="1" noMove="1" noResize="1" noEditPoints="1" noAdjustHandles="1" noChangeArrowheads="1" noChangeShapeType="1" noTextEdit="1"/>
              </p:cNvSpPr>
              <p:nvPr/>
            </p:nvSpPr>
            <p:spPr>
              <a:xfrm>
                <a:off x="6096000" y="2732314"/>
                <a:ext cx="2057400" cy="802079"/>
              </a:xfrm>
              <a:prstGeom prst="rect">
                <a:avLst/>
              </a:prstGeom>
              <a:blipFill rotWithShape="1">
                <a:blip r:embed="rId3"/>
                <a:stretch>
                  <a:fillRect b="-6061"/>
                </a:stretch>
              </a:blipFill>
            </p:spPr>
            <p:txBody>
              <a:bodyPr/>
              <a:lstStyle/>
              <a:p>
                <a:r>
                  <a:rPr lang="lt-LT">
                    <a:noFill/>
                  </a:rPr>
                  <a:t> </a:t>
                </a:r>
              </a:p>
            </p:txBody>
          </p:sp>
        </mc:Fallback>
      </mc:AlternateContent>
    </p:spTree>
    <p:extLst>
      <p:ext uri="{BB962C8B-B14F-4D97-AF65-F5344CB8AC3E}">
        <p14:creationId xmlns:p14="http://schemas.microsoft.com/office/powerpoint/2010/main" val="1982399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Superlaidumas</a:t>
            </a:r>
            <a:endParaRPr lang="lt-LT" dirty="0"/>
          </a:p>
        </p:txBody>
      </p:sp>
      <p:sp>
        <p:nvSpPr>
          <p:cNvPr id="3" name="Content Placeholder 2"/>
          <p:cNvSpPr>
            <a:spLocks noGrp="1"/>
          </p:cNvSpPr>
          <p:nvPr>
            <p:ph idx="1"/>
          </p:nvPr>
        </p:nvSpPr>
        <p:spPr>
          <a:xfrm>
            <a:off x="304800" y="1600200"/>
            <a:ext cx="5638800" cy="4525963"/>
          </a:xfrm>
        </p:spPr>
        <p:txBody>
          <a:bodyPr>
            <a:normAutofit fontScale="92500" lnSpcReduction="20000"/>
          </a:bodyPr>
          <a:lstStyle/>
          <a:p>
            <a:pPr marL="0" indent="0">
              <a:buNone/>
            </a:pPr>
            <a:r>
              <a:rPr lang="lt-LT" dirty="0"/>
              <a:t>Laidininko savitosios varžos sumažėjimas iki nulio, kai jo temperatūra nelygi absoliutiniam nuliui, vadinamas </a:t>
            </a:r>
            <a:r>
              <a:rPr lang="lt-LT" b="1" dirty="0"/>
              <a:t>superlaidumu</a:t>
            </a:r>
            <a:r>
              <a:rPr lang="lt-LT" dirty="0"/>
              <a:t>. Temperatūra, žemiau kurios laidininkas nustoja varžos, vadinama krizine temperatūra. Medžiagos, kurios tam tikroje temperatūroje gali virsti superlaidžiomis, vadinamos </a:t>
            </a:r>
            <a:r>
              <a:rPr lang="lt-LT" b="1" dirty="0"/>
              <a:t>superlaidininkais</a:t>
            </a:r>
            <a:r>
              <a:rPr lang="lt-LT" dirty="0"/>
              <a:t>.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0971" y="3124200"/>
            <a:ext cx="4114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505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Superlaidininkų pritaikymas</a:t>
            </a:r>
            <a:endParaRPr lang="lt-LT"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sp>
        <p:nvSpPr>
          <p:cNvPr id="16" name="TextBox 15"/>
          <p:cNvSpPr txBox="1"/>
          <p:nvPr/>
        </p:nvSpPr>
        <p:spPr>
          <a:xfrm>
            <a:off x="152400" y="1371600"/>
            <a:ext cx="8991600" cy="4093428"/>
          </a:xfrm>
          <a:prstGeom prst="rect">
            <a:avLst/>
          </a:prstGeom>
          <a:noFill/>
        </p:spPr>
        <p:txBody>
          <a:bodyPr wrap="square" rtlCol="0">
            <a:spAutoFit/>
          </a:bodyPr>
          <a:lstStyle/>
          <a:p>
            <a:r>
              <a:rPr lang="lt-LT" sz="2600" dirty="0"/>
              <a:t>Iš superlaidininkų yra gaminami labai stiprūs elektromagnetai, nes jais gali tekėti stipri elektros srovė. Naudojami magnetinio ir branduolinio magnetinio rezonansų mašinose. Magnetinis rezonansas leidžia nejonizuojant žmogaus kūno pamatyti jo vidaus organus; branduolinis rezonansas yra pritaikomas spektroskopijoje. Stiprus magnetinis laukas taip pat gali būti panaudotas cheminių junginių tirpalų segmentavime ar valdyti dalelių srautus dalelių greitintuvuose. </a:t>
            </a:r>
            <a:endParaRPr lang="lt-LT" sz="2600" dirty="0" smtClean="0"/>
          </a:p>
          <a:p>
            <a:r>
              <a:rPr lang="lt-LT" sz="2600" dirty="0" smtClean="0"/>
              <a:t>Nulinė </a:t>
            </a:r>
            <a:r>
              <a:rPr lang="lt-LT" sz="2600" dirty="0"/>
              <a:t>superlaidininkų varža naudinga </a:t>
            </a:r>
            <a:endParaRPr lang="lt-LT" sz="2600" dirty="0" smtClean="0"/>
          </a:p>
          <a:p>
            <a:r>
              <a:rPr lang="lt-LT" sz="2600" dirty="0" smtClean="0"/>
              <a:t>radijo </a:t>
            </a:r>
            <a:r>
              <a:rPr lang="lt-LT" sz="2600" dirty="0"/>
              <a:t>ryšio elektros grandinėse.</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987" y="4191000"/>
            <a:ext cx="2971800" cy="2228850"/>
          </a:xfrm>
          <a:prstGeom prst="rect">
            <a:avLst/>
          </a:prstGeom>
        </p:spPr>
      </p:pic>
    </p:spTree>
    <p:extLst>
      <p:ext uri="{BB962C8B-B14F-4D97-AF65-F5344CB8AC3E}">
        <p14:creationId xmlns:p14="http://schemas.microsoft.com/office/powerpoint/2010/main" val="820138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TotalTime>
  <Words>2788</Words>
  <Application>Microsoft Office PowerPoint</Application>
  <PresentationFormat>On-screen Show (4:3)</PresentationFormat>
  <Paragraphs>406</Paragraphs>
  <Slides>69</Slides>
  <Notes>1</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Skyriaus „Elektros srovė įvairiose terpėse“ apibendrinimas</vt:lpstr>
      <vt:lpstr>Turinys</vt:lpstr>
      <vt:lpstr>Elektros srovės samprata</vt:lpstr>
      <vt:lpstr>Elektros srovė metaluose</vt:lpstr>
      <vt:lpstr>Metalų laidumo prigimtis</vt:lpstr>
      <vt:lpstr>Elektrinės varžos priklausomybė nuo temperatūros</vt:lpstr>
      <vt:lpstr>Temperatūrinis varžos koeficientas</vt:lpstr>
      <vt:lpstr>Superlaidumas</vt:lpstr>
      <vt:lpstr>Superlaidininkų pritaikymas</vt:lpstr>
      <vt:lpstr>Elektros srovė puslaidininkiuose</vt:lpstr>
      <vt:lpstr>Puslaidininkiai</vt:lpstr>
      <vt:lpstr>Puslaidininkių laidumas</vt:lpstr>
      <vt:lpstr>Priemaišos</vt:lpstr>
      <vt:lpstr>Donorinės priemaišos</vt:lpstr>
      <vt:lpstr>Akceptorinės priemaišos</vt:lpstr>
      <vt:lpstr>Puslaidininkinė sandūra</vt:lpstr>
      <vt:lpstr>Laidžioji ir užtvarinė kryptis</vt:lpstr>
      <vt:lpstr>Puslaidininkinis diodas</vt:lpstr>
      <vt:lpstr>Tranzistorius</vt:lpstr>
      <vt:lpstr>Elektros srovė vakuume</vt:lpstr>
      <vt:lpstr>Termoelektroninė emisija</vt:lpstr>
      <vt:lpstr>Vakuuminis diodas</vt:lpstr>
      <vt:lpstr>Vakuuminis triodas</vt:lpstr>
      <vt:lpstr>Elektroninis vamzdis</vt:lpstr>
      <vt:lpstr>Elektros srovė skysčiuose</vt:lpstr>
      <vt:lpstr>Elektrolitai</vt:lpstr>
      <vt:lpstr>Elektrolitinė disociacija</vt:lpstr>
      <vt:lpstr>Elektrolizė</vt:lpstr>
      <vt:lpstr>Elektrolizės dėsnis</vt:lpstr>
      <vt:lpstr>Elektrolizės taikymas</vt:lpstr>
      <vt:lpstr>Elektros srovė dujose</vt:lpstr>
      <vt:lpstr>Elektros išlydis</vt:lpstr>
      <vt:lpstr>Dujų jonizacija</vt:lpstr>
      <vt:lpstr>Elektros išlydžio rūšys</vt:lpstr>
      <vt:lpstr>Elektros išlydžio rūšys</vt:lpstr>
      <vt:lpstr>Kibirkštinis išlydis</vt:lpstr>
      <vt:lpstr>Rusenantysis išlydis</vt:lpstr>
      <vt:lpstr>Elektros lankas</vt:lpstr>
      <vt:lpstr>Vainikinis išlydis</vt:lpstr>
      <vt:lpstr>Bandymas</vt:lpstr>
      <vt:lpstr>Priemonės</vt:lpstr>
      <vt:lpstr>Darbo eiga</vt:lpstr>
      <vt:lpstr>Darbo eiga</vt:lpstr>
      <vt:lpstr>Darbo eiga</vt:lpstr>
      <vt:lpstr>Išvada</vt:lpstr>
      <vt:lpstr>Uždaviniai</vt:lpstr>
      <vt:lpstr>Uždaviniai</vt:lpstr>
      <vt:lpstr>Testas</vt:lpstr>
      <vt:lpstr>1. Valgomosios druskos šaukštelį ištirpinome stiklinėje vandens. Taip gautas elektrolito tirpalas tapo laidus elektros srovei, nes:</vt:lpstr>
      <vt:lpstr>1. Valgomosios druskos šaukštelį ištirpinome stiklinėje vandens. Taip gautas elektrolito tirpalas tapo laidus elektros srovei, nes:</vt:lpstr>
      <vt:lpstr>2. Dydis, kurio skaitinė vertė lygi ant elektrodų nusėdusios medžiagos masei, pro elektrolitą pratekėjus vieno kulono krūviui, vadinamas:</vt:lpstr>
      <vt:lpstr>2. Dydis, kurio skaitinė vertė lygi ant elektrodų nusėdusios medžiagos masei, pro elektrolitą pratekėjus vieno kulono krūviui, vadinamas:</vt:lpstr>
      <vt:lpstr>3. Dujų elektrinis laidumas yra:</vt:lpstr>
      <vt:lpstr>3. Dujų elektrinis laidumas yra:</vt:lpstr>
      <vt:lpstr>4. Kuri pateikto grafiko dalis atitinka savaiminį išlydį?</vt:lpstr>
      <vt:lpstr>4. Kuri pateikto grafiko dalis atitinka savaiminį išlydį?</vt:lpstr>
      <vt:lpstr>5. Išlydžio dujose pavyzdžiai:</vt:lpstr>
      <vt:lpstr>5. Išlydžio dujose pavyzdžiai:</vt:lpstr>
      <vt:lpstr>6. Ar gali vakuumu tekėti elektros srovė?</vt:lpstr>
      <vt:lpstr>6. Ar gali vakuumu tekėti elektros srovė?</vt:lpstr>
      <vt:lpstr>7. Elektros srovės tekėjimo vakuume pavyzdžiai:</vt:lpstr>
      <vt:lpstr>7. Elektros srovės tekėjimo vakuume pavyzdžiai:</vt:lpstr>
      <vt:lpstr>8. Kuris grafikas vaizduoja puslaidininkių savitosios varžos priklausomybę nuo temperatūros?</vt:lpstr>
      <vt:lpstr>8. Kuris grafikas vaizduoja puslaidininkių savitosios varžos priklausomybę nuo temperatūros?</vt:lpstr>
      <vt:lpstr>9. Kas yra „skylutė“?</vt:lpstr>
      <vt:lpstr>9. Kas yra „skylutė“?</vt:lpstr>
      <vt:lpstr>10. Pagrindiniai krūvininkai n tipo puslaidininkiuose yra: </vt:lpstr>
      <vt:lpstr>10. Pagrindiniai krūvininkai n tipo puslaidininkiuose yra: </vt:lpstr>
      <vt:lpstr>Naudota literatūra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Skyriaus „Elektros srovė įvairiose terpėse“ apibendrinimas</dc:title>
  <dc:creator>Aidas</dc:creator>
  <cp:lastModifiedBy>Aidas</cp:lastModifiedBy>
  <cp:revision>73</cp:revision>
  <dcterms:created xsi:type="dcterms:W3CDTF">2006-08-16T00:00:00Z</dcterms:created>
  <dcterms:modified xsi:type="dcterms:W3CDTF">2015-02-18T17:33:58Z</dcterms:modified>
</cp:coreProperties>
</file>