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93" r:id="rId6"/>
    <p:sldId id="268" r:id="rId7"/>
    <p:sldId id="286" r:id="rId8"/>
    <p:sldId id="264" r:id="rId9"/>
    <p:sldId id="259" r:id="rId10"/>
    <p:sldId id="260" r:id="rId11"/>
    <p:sldId id="269" r:id="rId12"/>
    <p:sldId id="287" r:id="rId13"/>
    <p:sldId id="288" r:id="rId14"/>
    <p:sldId id="289" r:id="rId15"/>
    <p:sldId id="290" r:id="rId16"/>
    <p:sldId id="270" r:id="rId17"/>
    <p:sldId id="291" r:id="rId18"/>
    <p:sldId id="271" r:id="rId19"/>
    <p:sldId id="272" r:id="rId20"/>
    <p:sldId id="261" r:id="rId21"/>
    <p:sldId id="266" r:id="rId22"/>
    <p:sldId id="262" r:id="rId23"/>
    <p:sldId id="28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3" r:id="rId34"/>
    <p:sldId id="285" r:id="rId35"/>
    <p:sldId id="284" r:id="rId36"/>
    <p:sldId id="263" r:id="rId37"/>
    <p:sldId id="292" r:id="rId38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lt-LT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6DA1348-0F1F-41BF-BF94-2E727AD57908}" type="datetimeFigureOut">
              <a:rPr lang="lt-LT" smtClean="0"/>
              <a:t>2015.04.06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E1FED52-7C32-4870-8A8C-D64431D3EF20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lt-LT" dirty="0" smtClean="0"/>
              <a:t>Parengė Gabrielė </a:t>
            </a:r>
            <a:r>
              <a:rPr lang="lt-LT" dirty="0" err="1" smtClean="0"/>
              <a:t>Kalantaitė</a:t>
            </a:r>
            <a:r>
              <a:rPr lang="lt-LT" dirty="0" smtClean="0"/>
              <a:t> </a:t>
            </a:r>
          </a:p>
          <a:p>
            <a:pPr algn="l"/>
            <a:r>
              <a:rPr lang="lt-LT" dirty="0" smtClean="0"/>
              <a:t>Klaipėdos Vytauto Didžiojo gimnazijos </a:t>
            </a:r>
            <a:r>
              <a:rPr lang="lt-LT" dirty="0" err="1" smtClean="0"/>
              <a:t>Ia</a:t>
            </a:r>
            <a:r>
              <a:rPr lang="lt-LT" dirty="0" smtClean="0"/>
              <a:t> klasės mokinė</a:t>
            </a:r>
            <a:endParaRPr lang="lt-LT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Šilumos laidumas</a:t>
            </a:r>
            <a:endParaRPr lang="lt-LT" dirty="0"/>
          </a:p>
        </p:txBody>
      </p:sp>
      <p:sp>
        <p:nvSpPr>
          <p:cNvPr id="4" name="TextBox 3"/>
          <p:cNvSpPr txBox="1"/>
          <p:nvPr/>
        </p:nvSpPr>
        <p:spPr>
          <a:xfrm>
            <a:off x="5508104" y="4797151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>
                <a:solidFill>
                  <a:schemeClr val="tx2"/>
                </a:solidFill>
              </a:rPr>
              <a:t>Darbo vadovė :</a:t>
            </a:r>
          </a:p>
          <a:p>
            <a:r>
              <a:rPr lang="lt-LT" sz="2000" dirty="0">
                <a:solidFill>
                  <a:schemeClr val="tx2"/>
                </a:solidFill>
              </a:rPr>
              <a:t>F</a:t>
            </a:r>
            <a:r>
              <a:rPr lang="en-US" sz="2000" dirty="0" err="1" smtClean="0">
                <a:solidFill>
                  <a:schemeClr val="tx2"/>
                </a:solidFill>
              </a:rPr>
              <a:t>izikos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mokytoja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ekspert</a:t>
            </a:r>
            <a:r>
              <a:rPr lang="lt-LT" sz="2000" dirty="0" smtClean="0">
                <a:solidFill>
                  <a:schemeClr val="tx2"/>
                </a:solidFill>
              </a:rPr>
              <a:t>ė Roma </a:t>
            </a:r>
            <a:r>
              <a:rPr lang="lt-LT" sz="2000" dirty="0" err="1" smtClean="0">
                <a:solidFill>
                  <a:schemeClr val="tx2"/>
                </a:solidFill>
              </a:rPr>
              <a:t>Stonkuvienė</a:t>
            </a:r>
            <a:endParaRPr lang="lt-LT" sz="20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6011737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2015m.</a:t>
            </a:r>
            <a:endParaRPr lang="lt-LT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7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Temperatūra matuota </a:t>
            </a:r>
            <a:r>
              <a:rPr lang="lt-LT" dirty="0" err="1" smtClean="0"/>
              <a:t>termometriniais</a:t>
            </a:r>
            <a:r>
              <a:rPr lang="lt-LT" dirty="0" smtClean="0"/>
              <a:t> </a:t>
            </a:r>
            <a:r>
              <a:rPr lang="lt-LT" dirty="0" err="1" smtClean="0"/>
              <a:t>rezistoriais</a:t>
            </a:r>
            <a:r>
              <a:rPr lang="lt-LT" dirty="0" smtClean="0"/>
              <a:t>, kurie buvo pritvirtinti prie abiejų langų. Naudotas prietaisas </a:t>
            </a:r>
            <a:r>
              <a:rPr lang="lt-LT" dirty="0" err="1" smtClean="0"/>
              <a:t>Explor</a:t>
            </a:r>
            <a:r>
              <a:rPr lang="en-US" dirty="0" err="1" smtClean="0"/>
              <a:t>er</a:t>
            </a:r>
            <a:r>
              <a:rPr lang="lt-LT" dirty="0" smtClean="0"/>
              <a:t> GLX.</a:t>
            </a:r>
          </a:p>
          <a:p>
            <a:r>
              <a:rPr lang="en-US" dirty="0"/>
              <a:t>9</a:t>
            </a:r>
            <a:r>
              <a:rPr lang="lt-LT" dirty="0" smtClean="0"/>
              <a:t>00 sekundžių matuoti išeinančią temperatūrą pro abudu langus.</a:t>
            </a:r>
          </a:p>
          <a:p>
            <a:r>
              <a:rPr lang="lt-LT" dirty="0" smtClean="0"/>
              <a:t>Rezultatai pateikiami grafikuose.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6407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Namo maketo gamyba</a:t>
            </a:r>
            <a:endParaRPr lang="lt-LT" dirty="0"/>
          </a:p>
        </p:txBody>
      </p:sp>
      <p:pic>
        <p:nvPicPr>
          <p:cNvPr id="10242" name="Picture 2" descr="C:\Documents and Settings\Administrator\Desktop\Bandymai\20150111_183632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r="12555"/>
          <a:stretch/>
        </p:blipFill>
        <p:spPr bwMode="auto">
          <a:xfrm>
            <a:off x="1596788" y="1547812"/>
            <a:ext cx="6114197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3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istrator\Desktop\Bandymai\20150115_1513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524521" cy="479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2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istrator\Desktop\Bandymai\20150115_1526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12471" cy="47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21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istrator\Desktop\Bandymai\20150123_110443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r="19589"/>
          <a:stretch/>
        </p:blipFill>
        <p:spPr bwMode="auto">
          <a:xfrm>
            <a:off x="539552" y="1700808"/>
            <a:ext cx="5581147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0"/>
          <a:stretch/>
        </p:blipFill>
        <p:spPr bwMode="auto">
          <a:xfrm rot="5400000">
            <a:off x="4403169" y="1719017"/>
            <a:ext cx="552223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26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Documents and Settings\Administrator\Desktop\Bandymai\20150219_153138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8"/>
          <a:stretch/>
        </p:blipFill>
        <p:spPr bwMode="auto">
          <a:xfrm>
            <a:off x="827584" y="764704"/>
            <a:ext cx="7762056" cy="522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1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Anglies dioksido gamyba</a:t>
            </a:r>
            <a:endParaRPr lang="lt-LT" dirty="0"/>
          </a:p>
        </p:txBody>
      </p:sp>
      <p:pic>
        <p:nvPicPr>
          <p:cNvPr id="15363" name="Picture 3" descr="C:\Documents and Settings\Administrator\Desktop\Bandymai\20150313_1109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7812"/>
            <a:ext cx="77724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istrator\Desktop\Bandymai\20150313_1118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1130663" y="1714839"/>
            <a:ext cx="6322289" cy="355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995936" y="404664"/>
            <a:ext cx="5040560" cy="59492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V(CO</a:t>
            </a:r>
            <a:r>
              <a:rPr lang="en-US" baseline="-25000" dirty="0" smtClean="0"/>
              <a:t>2</a:t>
            </a:r>
            <a:r>
              <a:rPr lang="en-US" dirty="0" smtClean="0"/>
              <a:t>)=450cm</a:t>
            </a:r>
            <a:r>
              <a:rPr lang="en-US" baseline="30000" dirty="0" smtClean="0"/>
              <a:t>3</a:t>
            </a:r>
            <a:r>
              <a:rPr lang="en-US" dirty="0" smtClean="0"/>
              <a:t>=0,45l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sz="1500" dirty="0" smtClean="0"/>
              <a:t>x</a:t>
            </a:r>
            <a:r>
              <a:rPr lang="en-US" sz="1500" baseline="-25000" dirty="0" smtClean="0"/>
              <a:t>1</a:t>
            </a:r>
            <a:r>
              <a:rPr lang="en-US" dirty="0" smtClean="0"/>
              <a:t>              </a:t>
            </a:r>
            <a:r>
              <a:rPr lang="en-US" sz="1500" dirty="0" smtClean="0"/>
              <a:t>x</a:t>
            </a:r>
            <a:r>
              <a:rPr lang="en-US" sz="1500" baseline="-25000" dirty="0" smtClean="0"/>
              <a:t>2</a:t>
            </a:r>
            <a:r>
              <a:rPr lang="en-US" sz="1500" dirty="0" smtClean="0"/>
              <a:t> </a:t>
            </a:r>
            <a:r>
              <a:rPr lang="en-US" dirty="0" smtClean="0"/>
              <a:t>                      </a:t>
            </a:r>
            <a:r>
              <a:rPr lang="en-US" sz="1500" dirty="0" smtClean="0"/>
              <a:t>0,02mol</a:t>
            </a:r>
            <a:endParaRPr lang="en-US" sz="1500" dirty="0"/>
          </a:p>
          <a:p>
            <a:pPr marL="0" indent="0">
              <a:buNone/>
            </a:pPr>
            <a:r>
              <a:rPr lang="en-US" dirty="0" smtClean="0"/>
              <a:t>NaHCO</a:t>
            </a:r>
            <a:r>
              <a:rPr lang="en-US" baseline="-25000" dirty="0" smtClean="0"/>
              <a:t>3</a:t>
            </a:r>
            <a:r>
              <a:rPr lang="en-US" dirty="0" smtClean="0"/>
              <a:t>+CH</a:t>
            </a:r>
            <a:r>
              <a:rPr lang="en-US" baseline="-25000" dirty="0" smtClean="0"/>
              <a:t>3</a:t>
            </a:r>
            <a:r>
              <a:rPr lang="en-US" dirty="0" smtClean="0"/>
              <a:t>COOH     CH</a:t>
            </a:r>
            <a:r>
              <a:rPr lang="en-US" baseline="-25000" dirty="0" smtClean="0"/>
              <a:t>3</a:t>
            </a:r>
            <a:r>
              <a:rPr lang="en-US" dirty="0" smtClean="0"/>
              <a:t>+CO</a:t>
            </a:r>
            <a:r>
              <a:rPr lang="en-US" baseline="-25000" dirty="0" smtClean="0"/>
              <a:t>2</a:t>
            </a:r>
            <a:r>
              <a:rPr lang="en-US" dirty="0" smtClean="0"/>
              <a:t>+H</a:t>
            </a:r>
            <a:r>
              <a:rPr lang="en-US" baseline="-25000" dirty="0" smtClean="0"/>
              <a:t>2</a:t>
            </a:r>
            <a:r>
              <a:rPr lang="en-US" dirty="0" smtClean="0"/>
              <a:t>0</a:t>
            </a:r>
          </a:p>
          <a:p>
            <a:pPr marL="0" indent="0">
              <a:buNone/>
            </a:pPr>
            <a:r>
              <a:rPr lang="en-US" sz="1500" dirty="0" smtClean="0"/>
              <a:t>       1mol                     </a:t>
            </a:r>
            <a:r>
              <a:rPr lang="en-US" sz="1500" dirty="0" err="1" smtClean="0"/>
              <a:t>1mol</a:t>
            </a:r>
            <a:r>
              <a:rPr lang="en-US" sz="1500" dirty="0" smtClean="0"/>
              <a:t>                                     </a:t>
            </a:r>
            <a:r>
              <a:rPr lang="en-US" sz="1500" dirty="0" err="1" smtClean="0"/>
              <a:t>1mol</a:t>
            </a:r>
            <a:endParaRPr lang="en-US" sz="1500" dirty="0" smtClean="0"/>
          </a:p>
          <a:p>
            <a:pPr marL="0" indent="0">
              <a:buNone/>
            </a:pPr>
            <a:r>
              <a:rPr lang="en-US" dirty="0" smtClean="0"/>
              <a:t>n=V/</a:t>
            </a:r>
            <a:r>
              <a:rPr lang="en-US" dirty="0" err="1" smtClean="0"/>
              <a:t>V</a:t>
            </a:r>
            <a:r>
              <a:rPr lang="en-US" baseline="-25000" dirty="0" err="1" smtClean="0"/>
              <a:t>m</a:t>
            </a:r>
            <a:endParaRPr lang="en-US" baseline="-25000" dirty="0" smtClean="0"/>
          </a:p>
          <a:p>
            <a:pPr marL="0" indent="0">
              <a:buNone/>
            </a:pPr>
            <a:r>
              <a:rPr lang="en-US" dirty="0" smtClean="0"/>
              <a:t>n=0,45</a:t>
            </a:r>
            <a:r>
              <a:rPr lang="en-US" baseline="10000" dirty="0" smtClean="0"/>
              <a:t>l </a:t>
            </a:r>
            <a:r>
              <a:rPr lang="en-US" dirty="0" smtClean="0"/>
              <a:t>/22,4</a:t>
            </a:r>
            <a:r>
              <a:rPr lang="en-US" baseline="10000" dirty="0" smtClean="0"/>
              <a:t>l/</a:t>
            </a:r>
            <a:r>
              <a:rPr lang="en-US" baseline="10000" dirty="0" err="1" smtClean="0"/>
              <a:t>mol</a:t>
            </a:r>
            <a:r>
              <a:rPr lang="en-US" dirty="0" smtClean="0"/>
              <a:t>=0,02mol</a:t>
            </a:r>
          </a:p>
          <a:p>
            <a:pPr marL="0" indent="0">
              <a:buNone/>
            </a:pPr>
            <a:r>
              <a:rPr lang="en-US" dirty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=0,02mol (NaHCO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r>
              <a:rPr lang="en-US" dirty="0" smtClean="0"/>
              <a:t>=0,02mol (CH</a:t>
            </a:r>
            <a:r>
              <a:rPr lang="en-US" baseline="-25000" dirty="0" smtClean="0"/>
              <a:t>3</a:t>
            </a:r>
            <a:r>
              <a:rPr lang="en-US" dirty="0" smtClean="0"/>
              <a:t>COOH)</a:t>
            </a:r>
          </a:p>
          <a:p>
            <a:pPr marL="0" indent="0">
              <a:buNone/>
            </a:pPr>
            <a:r>
              <a:rPr lang="en-US" dirty="0" smtClean="0"/>
              <a:t>M=</a:t>
            </a:r>
            <a:r>
              <a:rPr lang="en-US" dirty="0" err="1" smtClean="0"/>
              <a:t>nM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M(NaHCO</a:t>
            </a:r>
            <a:r>
              <a:rPr lang="en-US" baseline="-25000" dirty="0" smtClean="0"/>
              <a:t>3</a:t>
            </a:r>
            <a:r>
              <a:rPr lang="en-US" dirty="0" smtClean="0"/>
              <a:t>)=0,02</a:t>
            </a:r>
            <a:r>
              <a:rPr lang="en-US" baseline="10000" dirty="0" smtClean="0"/>
              <a:t>mol</a:t>
            </a:r>
            <a:r>
              <a:rPr lang="en-US" dirty="0" smtClean="0"/>
              <a:t>*84</a:t>
            </a:r>
            <a:r>
              <a:rPr lang="en-US" baseline="10000" dirty="0" smtClean="0"/>
              <a:t>g/</a:t>
            </a:r>
            <a:r>
              <a:rPr lang="en-US" baseline="10000" dirty="0" err="1" smtClean="0"/>
              <a:t>mol</a:t>
            </a:r>
            <a:r>
              <a:rPr lang="en-US" dirty="0" smtClean="0"/>
              <a:t>=1,68g</a:t>
            </a:r>
          </a:p>
          <a:p>
            <a:pPr marL="0" indent="0">
              <a:buNone/>
            </a:pPr>
            <a:r>
              <a:rPr lang="en-US" dirty="0" smtClean="0"/>
              <a:t>M(CH</a:t>
            </a:r>
            <a:r>
              <a:rPr lang="en-US" baseline="-25000" dirty="0" smtClean="0"/>
              <a:t>3</a:t>
            </a:r>
            <a:r>
              <a:rPr lang="en-US" dirty="0" smtClean="0"/>
              <a:t>COOH)=0,02</a:t>
            </a:r>
            <a:r>
              <a:rPr lang="en-US" baseline="10000" dirty="0" smtClean="0"/>
              <a:t>mol</a:t>
            </a:r>
            <a:r>
              <a:rPr lang="en-US" dirty="0" smtClean="0"/>
              <a:t>*60</a:t>
            </a:r>
            <a:r>
              <a:rPr lang="en-US" baseline="10000" dirty="0" smtClean="0"/>
              <a:t>g/</a:t>
            </a:r>
            <a:r>
              <a:rPr lang="en-US" baseline="10000" dirty="0" err="1" smtClean="0"/>
              <a:t>mol</a:t>
            </a:r>
            <a:r>
              <a:rPr lang="en-US" dirty="0" smtClean="0"/>
              <a:t>)=1,2g</a:t>
            </a:r>
          </a:p>
          <a:p>
            <a:pPr marL="0" indent="0">
              <a:buNone/>
            </a:pPr>
            <a:r>
              <a:rPr lang="en-US" dirty="0" smtClean="0"/>
              <a:t>    1,2 g – 9%</a:t>
            </a:r>
          </a:p>
          <a:p>
            <a:pPr marL="0" indent="0">
              <a:buNone/>
            </a:pPr>
            <a:r>
              <a:rPr lang="en-US" dirty="0" smtClean="0"/>
              <a:t>       x g – 100%       x=13,33g</a:t>
            </a:r>
          </a:p>
          <a:p>
            <a:pPr marL="0" indent="0">
              <a:buNone/>
            </a:pPr>
            <a:r>
              <a:rPr lang="el-GR" dirty="0" smtClean="0"/>
              <a:t>ρ</a:t>
            </a:r>
            <a:r>
              <a:rPr lang="en-US" dirty="0" smtClean="0"/>
              <a:t>(CH</a:t>
            </a:r>
            <a:r>
              <a:rPr lang="en-US" baseline="-25000" dirty="0" smtClean="0"/>
              <a:t>3</a:t>
            </a:r>
            <a:r>
              <a:rPr lang="en-US" dirty="0" smtClean="0"/>
              <a:t>COOH 9%)=1,011g/cm</a:t>
            </a:r>
            <a:r>
              <a:rPr lang="en-US" baseline="30000" dirty="0" smtClean="0"/>
              <a:t>3</a:t>
            </a:r>
          </a:p>
          <a:p>
            <a:pPr marL="0" indent="0">
              <a:buNone/>
            </a:pPr>
            <a:r>
              <a:rPr lang="en-US" dirty="0" smtClean="0"/>
              <a:t>V=m</a:t>
            </a:r>
            <a:r>
              <a:rPr lang="en-US" dirty="0" smtClean="0">
                <a:latin typeface="Cambria" pitchFamily="18" charset="0"/>
              </a:rPr>
              <a:t>/</a:t>
            </a:r>
            <a:r>
              <a:rPr lang="el-GR" dirty="0" smtClean="0">
                <a:latin typeface="Cambria" pitchFamily="18" charset="0"/>
              </a:rPr>
              <a:t>ρ</a:t>
            </a:r>
            <a:endParaRPr lang="en-US" dirty="0" smtClean="0">
              <a:latin typeface="Cambria" pitchFamily="18" charset="0"/>
            </a:endParaRPr>
          </a:p>
          <a:p>
            <a:pPr marL="0" indent="0">
              <a:buNone/>
            </a:pPr>
            <a:r>
              <a:rPr lang="en-US" dirty="0" smtClean="0"/>
              <a:t>V=13,33</a:t>
            </a:r>
            <a:r>
              <a:rPr lang="en-US" baseline="10000" dirty="0" smtClean="0"/>
              <a:t>g </a:t>
            </a:r>
            <a:r>
              <a:rPr lang="en-US" dirty="0" smtClean="0"/>
              <a:t>/1,011</a:t>
            </a:r>
            <a:r>
              <a:rPr lang="en-US" baseline="10000" dirty="0" smtClean="0"/>
              <a:t>g/cm</a:t>
            </a:r>
            <a:r>
              <a:rPr lang="en-US" baseline="30000" dirty="0" smtClean="0"/>
              <a:t>3</a:t>
            </a:r>
            <a:r>
              <a:rPr lang="en-US" dirty="0" smtClean="0"/>
              <a:t>=13,2cm</a:t>
            </a:r>
            <a:r>
              <a:rPr lang="en-US" baseline="30000" dirty="0" smtClean="0"/>
              <a:t>3</a:t>
            </a:r>
            <a:r>
              <a:rPr lang="el-GR" dirty="0" smtClean="0"/>
              <a:t> </a:t>
            </a:r>
            <a:endParaRPr lang="lt-LT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45022" y="134076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156177" y="4437112"/>
            <a:ext cx="360039" cy="58571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67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Temperatūros matavimas</a:t>
            </a:r>
            <a:endParaRPr lang="lt-LT" dirty="0"/>
          </a:p>
        </p:txBody>
      </p:sp>
      <p:pic>
        <p:nvPicPr>
          <p:cNvPr id="18434" name="Picture 2" descr="C:\Documents and Settings\Administrator\Desktop\Bandymai\20150313_1253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7812"/>
            <a:ext cx="77724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83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72400" cy="169168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Temperatūrai matuoti naudotas prietaisas – </a:t>
            </a:r>
            <a:r>
              <a:rPr lang="lt-LT" dirty="0" err="1" smtClean="0"/>
              <a:t>Xplorer</a:t>
            </a:r>
            <a:r>
              <a:rPr lang="lt-LT" dirty="0" smtClean="0"/>
              <a:t> </a:t>
            </a:r>
            <a:r>
              <a:rPr lang="lt-LT" dirty="0"/>
              <a:t>GLX</a:t>
            </a:r>
            <a:br>
              <a:rPr lang="lt-LT" dirty="0"/>
            </a:br>
            <a:endParaRPr lang="lt-LT" dirty="0"/>
          </a:p>
        </p:txBody>
      </p:sp>
      <p:pic>
        <p:nvPicPr>
          <p:cNvPr id="19458" name="Picture 2" descr="C:\Documents and Settings\Administrator\Desktop\Bandymai\20150313_1253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844824"/>
            <a:ext cx="77724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3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Turinys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556792"/>
            <a:ext cx="5961856" cy="4933528"/>
          </a:xfrm>
        </p:spPr>
        <p:txBody>
          <a:bodyPr>
            <a:normAutofit/>
          </a:bodyPr>
          <a:lstStyle/>
          <a:p>
            <a:r>
              <a:rPr lang="en-US" dirty="0" err="1" smtClean="0"/>
              <a:t>Turinys</a:t>
            </a:r>
            <a:endParaRPr lang="en-US" dirty="0" smtClean="0"/>
          </a:p>
          <a:p>
            <a:r>
              <a:rPr lang="en-US" dirty="0" err="1" smtClean="0"/>
              <a:t>Darbo</a:t>
            </a:r>
            <a:r>
              <a:rPr lang="en-US" dirty="0" smtClean="0"/>
              <a:t> </a:t>
            </a:r>
            <a:r>
              <a:rPr lang="en-US" dirty="0" err="1" smtClean="0"/>
              <a:t>tikslas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u</a:t>
            </a:r>
            <a:r>
              <a:rPr lang="lt-LT" dirty="0" err="1" smtClean="0"/>
              <a:t>ždaviniai</a:t>
            </a:r>
            <a:endParaRPr lang="lt-LT" dirty="0" smtClean="0"/>
          </a:p>
          <a:p>
            <a:r>
              <a:rPr lang="lt-LT" dirty="0" smtClean="0"/>
              <a:t>Sprendžiamos problemos apžvalga</a:t>
            </a:r>
            <a:r>
              <a:rPr lang="en-US" dirty="0" smtClean="0"/>
              <a:t> </a:t>
            </a:r>
            <a:endParaRPr lang="lt-LT" dirty="0" smtClean="0"/>
          </a:p>
          <a:p>
            <a:r>
              <a:rPr lang="lt-LT" dirty="0" smtClean="0"/>
              <a:t>Šiluminis </a:t>
            </a:r>
            <a:r>
              <a:rPr lang="lt-LT" dirty="0" err="1" smtClean="0"/>
              <a:t>laidum</a:t>
            </a:r>
            <a:r>
              <a:rPr lang="en-US" dirty="0" smtClean="0"/>
              <a:t>as</a:t>
            </a:r>
            <a:endParaRPr lang="lt-LT" dirty="0"/>
          </a:p>
          <a:p>
            <a:r>
              <a:rPr lang="lt-LT" dirty="0" smtClean="0"/>
              <a:t>Teorija ir formulės</a:t>
            </a:r>
          </a:p>
          <a:p>
            <a:r>
              <a:rPr lang="lt-LT" dirty="0" smtClean="0"/>
              <a:t>Darbo metodika</a:t>
            </a:r>
          </a:p>
          <a:p>
            <a:r>
              <a:rPr lang="lt-LT" dirty="0" smtClean="0"/>
              <a:t>Darbo rezultatai</a:t>
            </a:r>
          </a:p>
          <a:p>
            <a:r>
              <a:rPr lang="lt-LT" dirty="0" smtClean="0"/>
              <a:t>Išvados</a:t>
            </a:r>
          </a:p>
          <a:p>
            <a:r>
              <a:rPr lang="lt-LT" dirty="0" smtClean="0"/>
              <a:t>Testas</a:t>
            </a:r>
          </a:p>
          <a:p>
            <a:r>
              <a:rPr lang="lt-LT" dirty="0" smtClean="0"/>
              <a:t>Informacijos šaltiniai</a:t>
            </a:r>
          </a:p>
        </p:txBody>
      </p:sp>
    </p:spTree>
    <p:extLst>
      <p:ext uri="{BB962C8B-B14F-4D97-AF65-F5344CB8AC3E}">
        <p14:creationId xmlns:p14="http://schemas.microsoft.com/office/powerpoint/2010/main" val="69270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Darbo rezultatai CO</a:t>
            </a:r>
            <a:r>
              <a:rPr lang="lt-LT" baseline="-25000" dirty="0" smtClean="0"/>
              <a:t>2</a:t>
            </a:r>
            <a:endParaRPr lang="lt-LT" baseline="-25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70"/>
          <a:stretch/>
        </p:blipFill>
        <p:spPr bwMode="auto">
          <a:xfrm>
            <a:off x="1187624" y="1772816"/>
            <a:ext cx="6753944" cy="457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2060848"/>
            <a:ext cx="86409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CO2</a:t>
            </a:r>
            <a:endParaRPr lang="lt-LT" sz="1100" dirty="0"/>
          </a:p>
        </p:txBody>
      </p:sp>
    </p:spTree>
    <p:extLst>
      <p:ext uri="{BB962C8B-B14F-4D97-AF65-F5344CB8AC3E}">
        <p14:creationId xmlns:p14="http://schemas.microsoft.com/office/powerpoint/2010/main" val="197548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3"/>
          <a:stretch/>
        </p:blipFill>
        <p:spPr bwMode="auto">
          <a:xfrm>
            <a:off x="1547664" y="1412776"/>
            <a:ext cx="6480720" cy="503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1772816"/>
            <a:ext cx="93610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Argonas</a:t>
            </a:r>
            <a:endParaRPr lang="lt-LT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4877056" y="1772816"/>
            <a:ext cx="108012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Lemputė</a:t>
            </a:r>
            <a:endParaRPr lang="lt-LT" sz="1000" dirty="0"/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Argonas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154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1143000"/>
          </a:xfrm>
        </p:spPr>
        <p:txBody>
          <a:bodyPr/>
          <a:lstStyle/>
          <a:p>
            <a:r>
              <a:rPr lang="lt-LT" dirty="0" smtClean="0"/>
              <a:t>Išvados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27584" y="1052736"/>
            <a:ext cx="7772400" cy="4572000"/>
          </a:xfrm>
        </p:spPr>
        <p:txBody>
          <a:bodyPr/>
          <a:lstStyle/>
          <a:p>
            <a:r>
              <a:rPr lang="lt-LT" dirty="0" smtClean="0"/>
              <a:t>Teoriškai anglies dioksidas šilumą sulaiko geriau, nes CO</a:t>
            </a:r>
            <a:r>
              <a:rPr lang="en-US" baseline="-25000" dirty="0" smtClean="0"/>
              <a:t>2</a:t>
            </a:r>
            <a:r>
              <a:rPr lang="lt-LT" dirty="0" smtClean="0"/>
              <a:t> šiluminis laidumas yra </a:t>
            </a:r>
            <a:r>
              <a:rPr lang="en-US" dirty="0" smtClean="0"/>
              <a:t>21%</a:t>
            </a:r>
            <a:r>
              <a:rPr lang="lt-LT" dirty="0" smtClean="0"/>
              <a:t> mažesnis už argono ( CO</a:t>
            </a:r>
            <a:r>
              <a:rPr lang="en-US" baseline="-25000" dirty="0" smtClean="0"/>
              <a:t>2</a:t>
            </a:r>
            <a:r>
              <a:rPr lang="lt-LT" dirty="0" smtClean="0"/>
              <a:t> – 0</a:t>
            </a:r>
            <a:r>
              <a:rPr lang="en-US" dirty="0" smtClean="0"/>
              <a:t>,</a:t>
            </a:r>
            <a:r>
              <a:rPr lang="lt-LT" dirty="0" smtClean="0"/>
              <a:t>0</a:t>
            </a:r>
            <a:r>
              <a:rPr lang="en-US" dirty="0" smtClean="0"/>
              <a:t>14</a:t>
            </a:r>
            <a:r>
              <a:rPr lang="lt-LT" dirty="0" smtClean="0"/>
              <a:t>, Ar – 0,0</a:t>
            </a:r>
            <a:r>
              <a:rPr lang="en-US" dirty="0" smtClean="0"/>
              <a:t>17</a:t>
            </a:r>
            <a:r>
              <a:rPr lang="lt-LT" dirty="0" smtClean="0"/>
              <a:t> [W/</a:t>
            </a:r>
            <a:r>
              <a:rPr lang="lt-LT" dirty="0" err="1" smtClean="0"/>
              <a:t>mK</a:t>
            </a:r>
            <a:r>
              <a:rPr lang="lt-LT" dirty="0" smtClean="0"/>
              <a:t>).</a:t>
            </a:r>
            <a:endParaRPr lang="en-US" dirty="0" smtClean="0"/>
          </a:p>
          <a:p>
            <a:r>
              <a:rPr lang="en-US" dirty="0" err="1" smtClean="0"/>
              <a:t>Pagal</a:t>
            </a:r>
            <a:r>
              <a:rPr lang="en-US" dirty="0" smtClean="0"/>
              <a:t> </a:t>
            </a:r>
            <a:r>
              <a:rPr lang="en-US" dirty="0" err="1" smtClean="0"/>
              <a:t>grafik</a:t>
            </a:r>
            <a:r>
              <a:rPr lang="lt-LT" dirty="0" smtClean="0"/>
              <a:t>ą galime matyti, kad argonas atvėsta lėčiau, </a:t>
            </a:r>
            <a:r>
              <a:rPr lang="lt-LT" dirty="0"/>
              <a:t>o </a:t>
            </a:r>
            <a:r>
              <a:rPr lang="lt-LT" dirty="0" smtClean="0"/>
              <a:t>CO</a:t>
            </a:r>
            <a:r>
              <a:rPr lang="lt-LT" baseline="-25000" dirty="0" smtClean="0"/>
              <a:t>2</a:t>
            </a:r>
            <a:r>
              <a:rPr lang="lt-LT" dirty="0" smtClean="0"/>
              <a:t> – greičiau, todėl šilumos sulaikymas yra mažesnis.</a:t>
            </a:r>
          </a:p>
          <a:p>
            <a:r>
              <a:rPr lang="lt-LT" dirty="0" smtClean="0"/>
              <a:t>Dėl šilumos išlaikymo efektyvumo naudingiau naudoti argoną tarpams tarp langų užpildyti.</a:t>
            </a:r>
            <a:endParaRPr lang="lt-L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00550"/>
            <a:ext cx="5029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29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Testas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912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772400" cy="1798434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lt-LT" dirty="0"/>
              <a:t>Kuri molekulė yra anglies dioksido?</a:t>
            </a:r>
            <a:br>
              <a:rPr lang="lt-LT" dirty="0"/>
            </a:b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896314"/>
            <a:ext cx="7772400" cy="3814936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        </a:t>
            </a:r>
            <a:r>
              <a:rPr lang="lt-LT" dirty="0" err="1" smtClean="0"/>
              <a:t>a</a:t>
            </a:r>
            <a:r>
              <a:rPr lang="lt-LT" dirty="0" smtClean="0"/>
              <a:t>.                  </a:t>
            </a:r>
            <a:r>
              <a:rPr lang="lt-LT" dirty="0" err="1"/>
              <a:t>b</a:t>
            </a:r>
            <a:r>
              <a:rPr lang="lt-LT" dirty="0" smtClean="0"/>
              <a:t>.                  c.                   </a:t>
            </a:r>
            <a:r>
              <a:rPr lang="lt-LT" dirty="0" err="1"/>
              <a:t>d</a:t>
            </a:r>
            <a:r>
              <a:rPr lang="lt-LT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lt-LT" dirty="0"/>
          </a:p>
          <a:p>
            <a:pPr marL="514350" indent="-514350">
              <a:buFont typeface="+mj-lt"/>
              <a:buAutoNum type="arabicPeriod"/>
            </a:pPr>
            <a:endParaRPr lang="lt-LT" dirty="0" smtClean="0"/>
          </a:p>
          <a:p>
            <a:pPr marL="0" indent="0">
              <a:buNone/>
            </a:pPr>
            <a:endParaRPr lang="lt-LT" dirty="0" smtClean="0"/>
          </a:p>
          <a:p>
            <a:pPr marL="514350" indent="-514350">
              <a:buFont typeface="+mj-lt"/>
              <a:buAutoNum type="arabicPeriod"/>
            </a:pPr>
            <a:endParaRPr lang="lt-L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1512168" cy="130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76" y="2629982"/>
            <a:ext cx="1800200" cy="116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75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55027"/>
            <a:ext cx="1284723" cy="12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024" y="2555027"/>
            <a:ext cx="1578482" cy="124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owchart: Process 3"/>
          <p:cNvSpPr/>
          <p:nvPr/>
        </p:nvSpPr>
        <p:spPr>
          <a:xfrm>
            <a:off x="3764576" y="4653136"/>
            <a:ext cx="3543728" cy="144016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dirty="0" smtClean="0"/>
              <a:t>         </a:t>
            </a:r>
            <a:r>
              <a:rPr lang="lt-LT" dirty="0" err="1" smtClean="0"/>
              <a:t>b</a:t>
            </a:r>
            <a:r>
              <a:rPr lang="lt-LT" dirty="0" smtClean="0"/>
              <a:t>.</a:t>
            </a:r>
            <a:endParaRPr lang="lt-LT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91526"/>
            <a:ext cx="1800200" cy="116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87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935088"/>
          </a:xfrm>
        </p:spPr>
        <p:txBody>
          <a:bodyPr>
            <a:normAutofit fontScale="90000"/>
          </a:bodyPr>
          <a:lstStyle/>
          <a:p>
            <a:r>
              <a:rPr lang="lt-LT" dirty="0" smtClean="0">
                <a:latin typeface="Times New Roman"/>
                <a:cs typeface="Times New Roman"/>
              </a:rPr>
              <a:t>2. </a:t>
            </a:r>
            <a:r>
              <a:rPr lang="lt-LT" dirty="0" smtClean="0"/>
              <a:t>Kokiomis </a:t>
            </a:r>
            <a:r>
              <a:rPr lang="lt-LT" dirty="0"/>
              <a:t>dujomis pildomi tarpai tarp langų?</a:t>
            </a:r>
            <a:br>
              <a:rPr lang="lt-LT" dirty="0"/>
            </a:b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27584" y="1989584"/>
            <a:ext cx="7772400" cy="3166864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argonu</a:t>
            </a:r>
            <a:endParaRPr lang="lt-LT" dirty="0"/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anglies </a:t>
            </a:r>
            <a:r>
              <a:rPr lang="lt-LT" dirty="0"/>
              <a:t>dioksidu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azotu</a:t>
            </a:r>
            <a:endParaRPr lang="lt-LT" dirty="0"/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jokiomis</a:t>
            </a:r>
            <a:endParaRPr lang="lt-LT" dirty="0"/>
          </a:p>
          <a:p>
            <a:endParaRPr lang="lt-LT" dirty="0"/>
          </a:p>
        </p:txBody>
      </p:sp>
      <p:sp>
        <p:nvSpPr>
          <p:cNvPr id="5" name="Flowchart: Process 4"/>
          <p:cNvSpPr/>
          <p:nvPr/>
        </p:nvSpPr>
        <p:spPr>
          <a:xfrm>
            <a:off x="5004048" y="2636912"/>
            <a:ext cx="3744416" cy="9361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800" dirty="0" err="1" smtClean="0"/>
              <a:t>a</a:t>
            </a:r>
            <a:r>
              <a:rPr lang="lt-LT" sz="2800" dirty="0" smtClean="0"/>
              <a:t>. argonu</a:t>
            </a:r>
            <a:endParaRPr lang="lt-LT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38" y="4365104"/>
            <a:ext cx="3392426" cy="12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1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</a:t>
            </a:r>
            <a:r>
              <a:rPr lang="lt-LT" dirty="0" smtClean="0"/>
              <a:t> Kaip vadinamas šis prietaisas?</a:t>
            </a:r>
            <a:endParaRPr lang="lt-LT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3205336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lt-LT" dirty="0"/>
              <a:t>Samsung GLX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err="1" smtClean="0"/>
              <a:t>Xplorer</a:t>
            </a:r>
            <a:r>
              <a:rPr lang="lt-LT" dirty="0" smtClean="0"/>
              <a:t> GLX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err="1" smtClean="0"/>
              <a:t>Galaxy</a:t>
            </a:r>
            <a:endParaRPr lang="lt-LT" dirty="0" smtClean="0"/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Prietaisas neturi pavadinimo</a:t>
            </a:r>
            <a:endParaRPr lang="lt-L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30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4274804" cy="408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owchart: Process 7"/>
          <p:cNvSpPr/>
          <p:nvPr/>
        </p:nvSpPr>
        <p:spPr>
          <a:xfrm>
            <a:off x="5004048" y="5013176"/>
            <a:ext cx="3672408" cy="84013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 smtClean="0"/>
              <a:t>b</a:t>
            </a:r>
            <a:r>
              <a:rPr lang="lt-LT" dirty="0" smtClean="0"/>
              <a:t>. </a:t>
            </a:r>
            <a:r>
              <a:rPr lang="lt-LT" dirty="0" err="1" smtClean="0"/>
              <a:t>Xplorer</a:t>
            </a:r>
            <a:r>
              <a:rPr lang="lt-LT" dirty="0" smtClean="0"/>
              <a:t> GLX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0151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</a:t>
            </a:r>
            <a:r>
              <a:rPr lang="lt-LT" dirty="0" smtClean="0"/>
              <a:t> Kokios yra pagrindinės šiltnamio efektą sukeliančios dujos?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3568" y="1844824"/>
            <a:ext cx="7772400" cy="2592288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en-US" dirty="0" err="1" smtClean="0"/>
              <a:t>Ar</a:t>
            </a: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O</a:t>
            </a:r>
            <a:r>
              <a:rPr lang="en-US" baseline="-25000" dirty="0" smtClean="0"/>
              <a:t>2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NH</a:t>
            </a:r>
            <a:r>
              <a:rPr lang="en-US" baseline="-25000" dirty="0"/>
              <a:t>3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" name="Flowchart: Process 3"/>
          <p:cNvSpPr/>
          <p:nvPr/>
        </p:nvSpPr>
        <p:spPr>
          <a:xfrm>
            <a:off x="4866659" y="4267323"/>
            <a:ext cx="3672408" cy="115212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 smtClean="0"/>
              <a:t>d</a:t>
            </a:r>
            <a:r>
              <a:rPr lang="lt-LT" dirty="0"/>
              <a:t>. </a:t>
            </a:r>
            <a:r>
              <a:rPr lang="lt-LT" dirty="0" smtClean="0"/>
              <a:t>CO</a:t>
            </a:r>
            <a:r>
              <a:rPr lang="lt-LT" baseline="-25000" dirty="0" smtClean="0"/>
              <a:t>2</a:t>
            </a:r>
            <a:endParaRPr lang="lt-LT" baseline="-25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73" y="1880828"/>
            <a:ext cx="3420380" cy="198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8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</a:t>
            </a:r>
            <a:r>
              <a:rPr lang="lt-LT" dirty="0" smtClean="0"/>
              <a:t> Ką reiškia raidė </a:t>
            </a:r>
            <a:r>
              <a:rPr lang="el-GR" dirty="0" smtClean="0"/>
              <a:t>λ</a:t>
            </a:r>
            <a:r>
              <a:rPr lang="lt-LT" dirty="0" smtClean="0"/>
              <a:t>?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628800"/>
            <a:ext cx="7772400" cy="2629272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Šilumos laidumas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Šilumos perdavimo koeficientas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Šilumos pasipriešinimas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Šilumos laidumo koeficientas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1000200" y="4077072"/>
            <a:ext cx="4032448" cy="144016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 smtClean="0"/>
              <a:t>d</a:t>
            </a:r>
            <a:r>
              <a:rPr lang="lt-LT" dirty="0"/>
              <a:t>. Šilumos laidumo koeficientas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2860542" cy="298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98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426170"/>
          </a:xfrm>
        </p:spPr>
        <p:txBody>
          <a:bodyPr>
            <a:normAutofit/>
          </a:bodyPr>
          <a:lstStyle/>
          <a:p>
            <a:r>
              <a:rPr lang="en-US" dirty="0" smtClean="0"/>
              <a:t>6.</a:t>
            </a:r>
            <a:r>
              <a:rPr lang="lt-LT" dirty="0" smtClean="0"/>
              <a:t> Kuri formulė yra šiluminės </a:t>
            </a:r>
            <a:r>
              <a:rPr lang="en-US" dirty="0" err="1" smtClean="0"/>
              <a:t>va</a:t>
            </a:r>
            <a:r>
              <a:rPr lang="lt-LT" dirty="0" err="1" smtClean="0"/>
              <a:t>ržos</a:t>
            </a:r>
            <a:r>
              <a:rPr lang="lt-LT" dirty="0" smtClean="0"/>
              <a:t>?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2204864"/>
            <a:ext cx="3441576" cy="4030960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R=1/U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Q</a:t>
            </a:r>
            <a:r>
              <a:rPr lang="en-US" dirty="0" smtClean="0"/>
              <a:t>=cm(t</a:t>
            </a:r>
            <a:r>
              <a:rPr lang="en-US" baseline="-25000" dirty="0" smtClean="0"/>
              <a:t>2</a:t>
            </a:r>
            <a:r>
              <a:rPr lang="en-US" dirty="0" smtClean="0"/>
              <a:t>-t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/>
              <a:t>U =</a:t>
            </a:r>
            <a:r>
              <a:rPr lang="el-GR" dirty="0"/>
              <a:t>λ/</a:t>
            </a:r>
            <a:r>
              <a:rPr lang="lt-LT" dirty="0"/>
              <a:t>d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I=U/R</a:t>
            </a:r>
            <a:endParaRPr lang="lt-LT" dirty="0" smtClean="0"/>
          </a:p>
          <a:p>
            <a:pPr marL="514350" indent="-514350">
              <a:buFont typeface="+mj-lt"/>
              <a:buAutoNum type="alphaLcPeriod"/>
            </a:pPr>
            <a:endParaRPr lang="lt-LT" dirty="0"/>
          </a:p>
        </p:txBody>
      </p:sp>
      <p:sp>
        <p:nvSpPr>
          <p:cNvPr id="4" name="Flowchart: Process 3"/>
          <p:cNvSpPr/>
          <p:nvPr/>
        </p:nvSpPr>
        <p:spPr>
          <a:xfrm>
            <a:off x="755576" y="4725144"/>
            <a:ext cx="3312368" cy="86409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a. R=1/U</a:t>
            </a:r>
            <a:endParaRPr lang="lt-LT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58" y="1998122"/>
            <a:ext cx="3724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80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Darbo tikslas ir uždaviniai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 smtClean="0"/>
              <a:t>Darbo tikslas:</a:t>
            </a:r>
          </a:p>
          <a:p>
            <a:r>
              <a:rPr lang="lt-LT" dirty="0"/>
              <a:t>I</a:t>
            </a:r>
            <a:r>
              <a:rPr lang="lt-LT" dirty="0" smtClean="0"/>
              <a:t>šsiaiškinti, kas šilumą sulaiko geriau – anglies dioksidas ar argonas?</a:t>
            </a:r>
          </a:p>
          <a:p>
            <a:pPr marL="0" indent="0">
              <a:buNone/>
            </a:pPr>
            <a:r>
              <a:rPr lang="lt-LT" dirty="0" smtClean="0"/>
              <a:t>Darbo uždaviniai:</a:t>
            </a:r>
          </a:p>
          <a:p>
            <a:r>
              <a:rPr lang="lt-LT" dirty="0" smtClean="0"/>
              <a:t>Pasidaryti namo maketą;</a:t>
            </a:r>
          </a:p>
          <a:p>
            <a:r>
              <a:rPr lang="lt-LT" dirty="0" smtClean="0"/>
              <a:t>Ištirti  CO₂ sugebėjimą sulaikyti šilumą;</a:t>
            </a:r>
          </a:p>
          <a:p>
            <a:r>
              <a:rPr lang="lt-LT" dirty="0" smtClean="0"/>
              <a:t>Ištirti argono sugebėjimą sulaikyti šilumą;</a:t>
            </a:r>
          </a:p>
          <a:p>
            <a:r>
              <a:rPr lang="lt-LT" dirty="0" smtClean="0"/>
              <a:t>Palyginti CO₂ ir argono sugebėjimą sulaikyti šilumą.</a:t>
            </a:r>
          </a:p>
          <a:p>
            <a:endParaRPr lang="lt-LT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8245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560840" cy="1714202"/>
          </a:xfrm>
        </p:spPr>
        <p:txBody>
          <a:bodyPr>
            <a:normAutofit/>
          </a:bodyPr>
          <a:lstStyle/>
          <a:p>
            <a:r>
              <a:rPr lang="en-US" dirty="0" smtClean="0"/>
              <a:t>7.</a:t>
            </a:r>
            <a:r>
              <a:rPr lang="lt-LT" dirty="0" smtClean="0"/>
              <a:t> Kas teoriškai šilumą sulaiko geriau?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27584" y="2348880"/>
            <a:ext cx="3585592" cy="3310880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Argonas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Anglies dioksidas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Abu vienodai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Šilumos laidumas neturi įtakos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4716016" y="2996952"/>
            <a:ext cx="3816424" cy="102182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 smtClean="0"/>
              <a:t>b</a:t>
            </a:r>
            <a:r>
              <a:rPr lang="lt-LT" dirty="0" smtClean="0"/>
              <a:t>. Anglies dioksidas</a:t>
            </a:r>
            <a:endParaRPr lang="lt-LT" dirty="0"/>
          </a:p>
        </p:txBody>
      </p:sp>
      <p:sp>
        <p:nvSpPr>
          <p:cNvPr id="5" name="Rectangle 4"/>
          <p:cNvSpPr/>
          <p:nvPr/>
        </p:nvSpPr>
        <p:spPr>
          <a:xfrm>
            <a:off x="4427984" y="4437112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000" i="1" dirty="0"/>
              <a:t>Teoriškai anglies dioksidas šilumą sulaiko geriau, nes CO</a:t>
            </a:r>
            <a:r>
              <a:rPr lang="en-US" sz="2000" i="1" baseline="-25000" dirty="0"/>
              <a:t>2</a:t>
            </a:r>
            <a:r>
              <a:rPr lang="lt-LT" sz="2000" i="1" dirty="0"/>
              <a:t> šiluminis laidumas yra </a:t>
            </a:r>
            <a:r>
              <a:rPr lang="en-US" sz="2000" i="1" dirty="0"/>
              <a:t>21%</a:t>
            </a:r>
            <a:r>
              <a:rPr lang="lt-LT" sz="2000" i="1" dirty="0"/>
              <a:t> mažesnis už argono ( CO</a:t>
            </a:r>
            <a:r>
              <a:rPr lang="en-US" sz="2000" i="1" baseline="-25000" dirty="0"/>
              <a:t>2</a:t>
            </a:r>
            <a:r>
              <a:rPr lang="lt-LT" sz="2000" i="1" dirty="0"/>
              <a:t> – 0</a:t>
            </a:r>
            <a:r>
              <a:rPr lang="en-US" sz="2000" i="1" dirty="0"/>
              <a:t>,</a:t>
            </a:r>
            <a:r>
              <a:rPr lang="lt-LT" sz="2000" i="1" dirty="0"/>
              <a:t>0</a:t>
            </a:r>
            <a:r>
              <a:rPr lang="en-US" sz="2000" i="1" dirty="0"/>
              <a:t>14</a:t>
            </a:r>
            <a:r>
              <a:rPr lang="lt-LT" sz="2000" i="1" dirty="0"/>
              <a:t>, Ar – 0,0</a:t>
            </a:r>
            <a:r>
              <a:rPr lang="en-US" sz="2000" i="1" dirty="0"/>
              <a:t>17</a:t>
            </a:r>
            <a:r>
              <a:rPr lang="lt-LT" sz="2000" i="1" dirty="0"/>
              <a:t> [W/</a:t>
            </a:r>
            <a:r>
              <a:rPr lang="lt-LT" sz="2000" i="1" dirty="0" err="1"/>
              <a:t>mK</a:t>
            </a:r>
            <a:r>
              <a:rPr lang="lt-LT" sz="2000" i="1" dirty="0"/>
              <a:t>).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4734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203" y="260648"/>
            <a:ext cx="3754760" cy="2146250"/>
          </a:xfrm>
        </p:spPr>
        <p:txBody>
          <a:bodyPr>
            <a:normAutofit/>
          </a:bodyPr>
          <a:lstStyle/>
          <a:p>
            <a:r>
              <a:rPr lang="en-US" dirty="0" smtClean="0"/>
              <a:t>8.</a:t>
            </a:r>
            <a:r>
              <a:rPr lang="lt-LT" dirty="0" smtClean="0"/>
              <a:t> Kas yra šiltnamio efektas?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4800600" cy="5760640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+mj-lt"/>
              <a:buAutoNum type="alphaLcPeriod"/>
            </a:pPr>
            <a:r>
              <a:rPr lang="lt-LT" dirty="0" smtClean="0"/>
              <a:t>Chaoso </a:t>
            </a:r>
            <a:r>
              <a:rPr lang="lt-LT" dirty="0"/>
              <a:t>teorijos metafora, nusakanti ypatingo jautrumo pradinėms sąlygoms koncepciją. </a:t>
            </a:r>
            <a:endParaRPr lang="lt-LT" dirty="0" smtClean="0"/>
          </a:p>
          <a:p>
            <a:pPr marL="571500" indent="-571500">
              <a:buFont typeface="+mj-lt"/>
              <a:buAutoNum type="alphaLcPeriod"/>
            </a:pPr>
            <a:r>
              <a:rPr lang="lt-LT" dirty="0"/>
              <a:t>Sunkesnės už orą, bekvapės, bespalvės vienatomės inertinės dujos.</a:t>
            </a:r>
          </a:p>
          <a:p>
            <a:pPr marL="571500" indent="-571500">
              <a:buFont typeface="+mj-lt"/>
              <a:buAutoNum type="alphaLcPeriod"/>
            </a:pPr>
            <a:r>
              <a:rPr lang="lt-LT" dirty="0" smtClean="0"/>
              <a:t>Procesas</a:t>
            </a:r>
            <a:r>
              <a:rPr lang="lt-LT" dirty="0"/>
              <a:t>, dėl kurio atmosferos sugeriamas infraraudonasis spinduliavimas šildo planetą.</a:t>
            </a:r>
          </a:p>
          <a:p>
            <a:pPr marL="571500" indent="-571500">
              <a:buFont typeface="+mj-lt"/>
              <a:buAutoNum type="alphaLcPeriod"/>
            </a:pPr>
            <a:r>
              <a:rPr lang="lt-LT" dirty="0" smtClean="0"/>
              <a:t>Tai </a:t>
            </a:r>
            <a:r>
              <a:rPr lang="lt-LT" dirty="0"/>
              <a:t>tam tikro storio gaminio gebėjimas priešintis šilumos perdavimui. </a:t>
            </a:r>
            <a:endParaRPr lang="lt-LT" dirty="0" smtClean="0"/>
          </a:p>
          <a:p>
            <a:pPr marL="571500" indent="-571500">
              <a:buFont typeface="+mj-lt"/>
              <a:buAutoNum type="alphaLcPeriod"/>
            </a:pPr>
            <a:endParaRPr lang="lt-LT" dirty="0" smtClean="0"/>
          </a:p>
          <a:p>
            <a:pPr marL="571500" indent="-571500">
              <a:buFont typeface="+mj-lt"/>
              <a:buAutoNum type="alphaLcPeriod"/>
            </a:pPr>
            <a:endParaRPr lang="lt-L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083" y="2492896"/>
            <a:ext cx="3429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owchart: Process 3"/>
          <p:cNvSpPr/>
          <p:nvPr/>
        </p:nvSpPr>
        <p:spPr>
          <a:xfrm>
            <a:off x="5351083" y="5229200"/>
            <a:ext cx="3429000" cy="12961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smtClean="0"/>
              <a:t>c</a:t>
            </a:r>
            <a:r>
              <a:rPr lang="lt-LT" dirty="0"/>
              <a:t>. </a:t>
            </a:r>
            <a:r>
              <a:rPr lang="lt-LT" dirty="0" smtClean="0"/>
              <a:t>Procesas</a:t>
            </a:r>
            <a:r>
              <a:rPr lang="lt-LT" dirty="0"/>
              <a:t>, dėl kurio atmosferos sugeriamas infraraudonasis spinduliavimas šildo planetą.</a:t>
            </a:r>
          </a:p>
          <a:p>
            <a:pPr algn="ctr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3642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</a:t>
            </a:r>
            <a:r>
              <a:rPr lang="lt-LT" dirty="0" smtClean="0"/>
              <a:t> Kas yra šilumos laidumas?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945632" cy="50775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Atvirkščias </a:t>
            </a:r>
            <a:r>
              <a:rPr lang="lt-LT" dirty="0"/>
              <a:t>dydis šilumos perdavimo </a:t>
            </a:r>
            <a:r>
              <a:rPr lang="lt-LT" dirty="0" smtClean="0"/>
              <a:t>koeficientui.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Energijos perdavimo forma.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Vidinės </a:t>
            </a:r>
            <a:r>
              <a:rPr lang="lt-LT" dirty="0"/>
              <a:t>energijos kiekis, </a:t>
            </a:r>
            <a:r>
              <a:rPr lang="lt-LT" dirty="0" smtClean="0"/>
              <a:t>kurį kūnas </a:t>
            </a:r>
            <a:r>
              <a:rPr lang="lt-LT" dirty="0"/>
              <a:t>gauna arba kurio </a:t>
            </a:r>
            <a:r>
              <a:rPr lang="lt-LT" dirty="0" smtClean="0"/>
              <a:t>netenka.</a:t>
            </a:r>
            <a:r>
              <a:rPr lang="lt-LT" dirty="0"/>
              <a:t> </a:t>
            </a:r>
            <a:endParaRPr lang="lt-LT" dirty="0" smtClean="0"/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Termoizoliacinė </a:t>
            </a:r>
            <a:r>
              <a:rPr lang="lt-LT" dirty="0"/>
              <a:t>medžiagos savybė.</a:t>
            </a:r>
          </a:p>
          <a:p>
            <a:pPr marL="514350" indent="-514350">
              <a:buFont typeface="+mj-lt"/>
              <a:buAutoNum type="alphaLcPeriod"/>
            </a:pPr>
            <a:endParaRPr lang="lt-L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237" y="3501008"/>
            <a:ext cx="4098032" cy="200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owchart: Process 3"/>
          <p:cNvSpPr/>
          <p:nvPr/>
        </p:nvSpPr>
        <p:spPr>
          <a:xfrm>
            <a:off x="4836237" y="1772816"/>
            <a:ext cx="3552187" cy="108012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 smtClean="0"/>
              <a:t>d</a:t>
            </a:r>
            <a:r>
              <a:rPr lang="lt-LT" dirty="0" smtClean="0"/>
              <a:t>. Termoizoliacinė medžiagos savybė.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7985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10. </a:t>
            </a:r>
            <a:r>
              <a:rPr lang="lt-LT" dirty="0" smtClean="0"/>
              <a:t>Vienatomės, inertiškos, už orą sunkesnės dujos.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5576" y="1988840"/>
            <a:ext cx="4521696" cy="4572000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Anglies dioksidas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Deguonis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Argonas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Amoniakas</a:t>
            </a:r>
            <a:endParaRPr lang="lt-LT" dirty="0"/>
          </a:p>
        </p:txBody>
      </p:sp>
      <p:sp>
        <p:nvSpPr>
          <p:cNvPr id="4" name="Rectangle 3"/>
          <p:cNvSpPr/>
          <p:nvPr/>
        </p:nvSpPr>
        <p:spPr>
          <a:xfrm>
            <a:off x="5076056" y="2199309"/>
            <a:ext cx="33843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smtClean="0"/>
              <a:t>c. Argonas</a:t>
            </a:r>
            <a:endParaRPr lang="lt-LT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3645024"/>
            <a:ext cx="33843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i="1" dirty="0" err="1" smtClean="0"/>
              <a:t>M(Oro</a:t>
            </a:r>
            <a:r>
              <a:rPr lang="lt-LT" i="1" dirty="0" smtClean="0"/>
              <a:t>)</a:t>
            </a:r>
            <a:r>
              <a:rPr lang="en-US" i="1" dirty="0" smtClean="0"/>
              <a:t>=0</a:t>
            </a:r>
            <a:r>
              <a:rPr lang="lt-LT" i="1" dirty="0" smtClean="0"/>
              <a:t>,</a:t>
            </a:r>
            <a:r>
              <a:rPr lang="en-US" i="1" dirty="0" smtClean="0"/>
              <a:t>29 g/</a:t>
            </a:r>
            <a:r>
              <a:rPr lang="en-US" i="1" dirty="0" err="1" smtClean="0"/>
              <a:t>mol</a:t>
            </a:r>
            <a:endParaRPr lang="en-US" i="1" dirty="0" smtClean="0"/>
          </a:p>
          <a:p>
            <a:r>
              <a:rPr lang="en-US" i="1" dirty="0" smtClean="0"/>
              <a:t>M(</a:t>
            </a:r>
            <a:r>
              <a:rPr lang="en-US" i="1" dirty="0" err="1" smtClean="0"/>
              <a:t>Ar</a:t>
            </a:r>
            <a:r>
              <a:rPr lang="en-US" i="1" dirty="0" smtClean="0"/>
              <a:t>)=0,44 g/</a:t>
            </a:r>
            <a:r>
              <a:rPr lang="en-US" i="1" dirty="0" err="1" smtClean="0"/>
              <a:t>mol</a:t>
            </a:r>
            <a:endParaRPr lang="en-US" i="1" dirty="0" smtClean="0"/>
          </a:p>
          <a:p>
            <a:r>
              <a:rPr lang="en-US" i="1" dirty="0" smtClean="0"/>
              <a:t>M(CO</a:t>
            </a:r>
            <a:r>
              <a:rPr lang="en-US" i="1" baseline="-25000" dirty="0" smtClean="0"/>
              <a:t>2</a:t>
            </a:r>
            <a:r>
              <a:rPr lang="en-US" i="1" dirty="0" smtClean="0"/>
              <a:t>)=0,42 g/</a:t>
            </a:r>
            <a:r>
              <a:rPr lang="en-US" i="1" dirty="0" err="1" smtClean="0"/>
              <a:t>mol</a:t>
            </a:r>
            <a:r>
              <a:rPr lang="lt-LT" i="1" dirty="0" smtClean="0"/>
              <a:t> </a:t>
            </a:r>
            <a:endParaRPr lang="en-US" i="1" dirty="0" smtClean="0"/>
          </a:p>
          <a:p>
            <a:endParaRPr lang="ru-RU" i="1" dirty="0" smtClean="0"/>
          </a:p>
          <a:p>
            <a:endParaRPr lang="ru-RU" i="1" dirty="0"/>
          </a:p>
          <a:p>
            <a:r>
              <a:rPr lang="en-US" i="1" dirty="0" smtClean="0"/>
              <a:t>Ta</a:t>
            </a:r>
            <a:r>
              <a:rPr lang="lt-LT" i="1" dirty="0" err="1" smtClean="0"/>
              <a:t>čiau</a:t>
            </a:r>
            <a:r>
              <a:rPr lang="lt-LT" i="1" dirty="0" smtClean="0"/>
              <a:t> šiuo atveju tik argono dujos yra inertinės.</a:t>
            </a: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val="175609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11. </a:t>
            </a:r>
            <a:r>
              <a:rPr lang="en-US" dirty="0" err="1" smtClean="0"/>
              <a:t>Kas</a:t>
            </a:r>
            <a:r>
              <a:rPr lang="en-US" dirty="0" smtClean="0"/>
              <a:t> </a:t>
            </a:r>
            <a:r>
              <a:rPr lang="en-US" dirty="0" err="1" smtClean="0"/>
              <a:t>yra</a:t>
            </a:r>
            <a:r>
              <a:rPr lang="en-US" dirty="0" smtClean="0"/>
              <a:t> </a:t>
            </a:r>
            <a:r>
              <a:rPr lang="lt-LT" dirty="0" smtClean="0"/>
              <a:t>šilumos laidininkas?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2845296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lt-LT" dirty="0"/>
              <a:t>Medžiaga, kurioje šilumos laidumo veiksmas </a:t>
            </a:r>
            <a:r>
              <a:rPr lang="lt-LT" dirty="0" smtClean="0"/>
              <a:t>greita</a:t>
            </a:r>
            <a:r>
              <a:rPr lang="en-US" dirty="0" smtClean="0"/>
              <a:t>s.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err="1" smtClean="0"/>
              <a:t>Energija</a:t>
            </a:r>
            <a:r>
              <a:rPr lang="en-US" dirty="0" smtClean="0"/>
              <a:t>, </a:t>
            </a:r>
            <a:r>
              <a:rPr lang="en-US" dirty="0" err="1" smtClean="0"/>
              <a:t>perduodama</a:t>
            </a:r>
            <a:r>
              <a:rPr lang="en-US" dirty="0" smtClean="0"/>
              <a:t> </a:t>
            </a:r>
            <a:r>
              <a:rPr lang="en-US" dirty="0" err="1" smtClean="0"/>
              <a:t>svy</a:t>
            </a:r>
            <a:r>
              <a:rPr lang="lt-LT" dirty="0" err="1" smtClean="0"/>
              <a:t>ruojančių</a:t>
            </a:r>
            <a:r>
              <a:rPr lang="lt-LT" dirty="0" smtClean="0"/>
              <a:t> atomų dėka.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Energijos perdavimo būdas.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Sunkesnės už orą, bekvapės, bespalvės dujos.</a:t>
            </a:r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endParaRPr lang="lt-LT" dirty="0"/>
          </a:p>
        </p:txBody>
      </p:sp>
      <p:sp>
        <p:nvSpPr>
          <p:cNvPr id="4" name="Rectangle 3"/>
          <p:cNvSpPr/>
          <p:nvPr/>
        </p:nvSpPr>
        <p:spPr>
          <a:xfrm>
            <a:off x="1187624" y="4869160"/>
            <a:ext cx="367240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 smtClean="0"/>
              <a:t>a</a:t>
            </a:r>
            <a:r>
              <a:rPr lang="lt-LT" dirty="0" smtClean="0"/>
              <a:t>. Medžiaga</a:t>
            </a:r>
            <a:r>
              <a:rPr lang="lt-LT" dirty="0"/>
              <a:t>, kurioje šilumos laidumo veiksmas greitas.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40398"/>
            <a:ext cx="2418415" cy="245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69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12.</a:t>
            </a:r>
            <a:r>
              <a:rPr lang="lt-LT" dirty="0" smtClean="0"/>
              <a:t> Kas yra šilumos izoliatorius?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508104" y="1719064"/>
            <a:ext cx="3394720" cy="4572000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Oras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Energijos perdavimas atomų svyravimo dėka.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Greitas šilumos perdavimas.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Tokio dalyko nėra.</a:t>
            </a:r>
          </a:p>
          <a:p>
            <a:pPr marL="514350" indent="-514350">
              <a:buFont typeface="+mj-lt"/>
              <a:buAutoNum type="alphaLcPeriod"/>
            </a:pPr>
            <a:endParaRPr lang="lt-LT" dirty="0"/>
          </a:p>
          <a:p>
            <a:endParaRPr lang="lt-LT" dirty="0"/>
          </a:p>
        </p:txBody>
      </p:sp>
      <p:sp>
        <p:nvSpPr>
          <p:cNvPr id="4" name="Rectangle 3"/>
          <p:cNvSpPr/>
          <p:nvPr/>
        </p:nvSpPr>
        <p:spPr>
          <a:xfrm>
            <a:off x="840196" y="1988840"/>
            <a:ext cx="30963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 smtClean="0"/>
              <a:t>b</a:t>
            </a:r>
            <a:r>
              <a:rPr lang="lt-LT" dirty="0" smtClean="0"/>
              <a:t>. Energijos </a:t>
            </a:r>
            <a:r>
              <a:rPr lang="lt-LT" dirty="0"/>
              <a:t>perdavimas atomų svyravimo dėka.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968552" cy="267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2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Informacijos šaltiniai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86152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lt-LT" dirty="0" smtClean="0"/>
              <a:t>http://www.chf.vu.lt/Elementai/AElem/inertines.htm 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https://aplinka.lt/co2-anglies-dioksidas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</a:t>
            </a:r>
            <a:r>
              <a:rPr lang="lt-LT" dirty="0" err="1" smtClean="0"/>
              <a:t>ttp</a:t>
            </a:r>
            <a:r>
              <a:rPr lang="lt-LT" dirty="0" smtClean="0"/>
              <a:t>://</a:t>
            </a:r>
            <a:r>
              <a:rPr lang="lt-LT" dirty="0" err="1" smtClean="0"/>
              <a:t>amnamas.com</a:t>
            </a:r>
            <a:r>
              <a:rPr lang="lt-LT" dirty="0" smtClean="0"/>
              <a:t>/</a:t>
            </a:r>
            <a:r>
              <a:rPr lang="lt-LT" dirty="0" err="1" smtClean="0"/>
              <a:t>tag</a:t>
            </a:r>
            <a:r>
              <a:rPr lang="lt-LT" dirty="0" smtClean="0"/>
              <a:t>/kas-yra-</a:t>
            </a:r>
            <a:r>
              <a:rPr lang="lt-LT" dirty="0" err="1" smtClean="0"/>
              <a:t>silumine-varza</a:t>
            </a:r>
            <a:r>
              <a:rPr lang="lt-LT" dirty="0" smtClean="0"/>
              <a:t>/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/>
              <a:t>http://lt.wikipedia.org/wiki/%</a:t>
            </a:r>
            <a:r>
              <a:rPr lang="lt-LT" dirty="0" smtClean="0"/>
              <a:t>C5%A0iluminis_laidumas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http</a:t>
            </a:r>
            <a:r>
              <a:rPr lang="lt-LT" dirty="0"/>
              <a:t>://</a:t>
            </a:r>
            <a:r>
              <a:rPr lang="lt-LT" dirty="0" smtClean="0"/>
              <a:t>efektyvus-</a:t>
            </a:r>
            <a:r>
              <a:rPr lang="lt-LT" dirty="0" err="1" smtClean="0"/>
              <a:t>siltinimas.lt</a:t>
            </a:r>
            <a:r>
              <a:rPr lang="lt-LT" dirty="0" smtClean="0"/>
              <a:t>/kas-yra-</a:t>
            </a:r>
            <a:r>
              <a:rPr lang="lt-LT" dirty="0" err="1" smtClean="0"/>
              <a:t>silumos-laidumas-ir</a:t>
            </a:r>
            <a:r>
              <a:rPr lang="lt-LT" dirty="0" smtClean="0"/>
              <a:t>-</a:t>
            </a:r>
            <a:r>
              <a:rPr lang="lt-LT" dirty="0" err="1" smtClean="0"/>
              <a:t>silumine-varza</a:t>
            </a:r>
            <a:r>
              <a:rPr lang="lt-LT" dirty="0" smtClean="0"/>
              <a:t>/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http</a:t>
            </a:r>
            <a:r>
              <a:rPr lang="pt-BR" dirty="0"/>
              <a:t>://</a:t>
            </a:r>
            <a:r>
              <a:rPr lang="pt-BR" dirty="0" smtClean="0"/>
              <a:t>www.theguardian.com/environment/2013/apr/29/global-carbon-dioxide-levels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http</a:t>
            </a:r>
            <a:r>
              <a:rPr lang="pt-BR" dirty="0"/>
              <a:t>://</a:t>
            </a:r>
            <a:r>
              <a:rPr lang="pt-BR" dirty="0" smtClean="0"/>
              <a:t>www.ekspertai.lt/oro_tarpo_siltinimas/patarimai/oro_tarpo_siltinimas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http</a:t>
            </a:r>
            <a:r>
              <a:rPr lang="pt-BR" dirty="0"/>
              <a:t>://</a:t>
            </a:r>
            <a:r>
              <a:rPr lang="pt-BR" dirty="0" smtClean="0"/>
              <a:t>www.mokslofestivalis.eu/tendencijos/klimato-istorija-ir-dabartis 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http</a:t>
            </a:r>
            <a:r>
              <a:rPr lang="pt-BR" dirty="0"/>
              <a:t>://</a:t>
            </a:r>
            <a:r>
              <a:rPr lang="pt-BR" dirty="0" smtClean="0"/>
              <a:t>www.ekspertai.lt/rastiniai_namai/patarimai/rastinio_namo_silumine_varza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http</a:t>
            </a:r>
            <a:r>
              <a:rPr lang="pt-BR" dirty="0"/>
              <a:t>://www.alfa.lt/straipsnis/14312662/anglies-dioksidas-kenksmingas-ir-ore-ir-vandenyje#.</a:t>
            </a:r>
            <a:r>
              <a:rPr lang="pt-BR" dirty="0" smtClean="0"/>
              <a:t>Uxdqtj9_uE4#ixzz2v77PQkXD</a:t>
            </a:r>
            <a:endParaRPr lang="lt-LT" dirty="0" smtClean="0"/>
          </a:p>
          <a:p>
            <a:pPr marL="514350" indent="-514350">
              <a:buFont typeface="+mj-lt"/>
              <a:buAutoNum type="arabicPeriod"/>
            </a:pPr>
            <a:r>
              <a:rPr lang="lt-LT" dirty="0" err="1" smtClean="0"/>
              <a:t>V.Valentinavičius</a:t>
            </a:r>
            <a:r>
              <a:rPr lang="lt-LT" dirty="0" smtClean="0"/>
              <a:t> „Fizika 9 klasei“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lt-LT" dirty="0" err="1" smtClean="0"/>
              <a:t>O.Virkutienė</a:t>
            </a:r>
            <a:r>
              <a:rPr lang="lt-LT" dirty="0" smtClean="0"/>
              <a:t>, J. </a:t>
            </a:r>
            <a:r>
              <a:rPr lang="lt-LT" dirty="0" err="1" smtClean="0"/>
              <a:t>Virkutytė</a:t>
            </a:r>
            <a:r>
              <a:rPr lang="lt-LT" dirty="0" smtClean="0"/>
              <a:t> „Chemijos uždavinynas </a:t>
            </a:r>
            <a:r>
              <a:rPr lang="lt-LT" dirty="0" smtClean="0">
                <a:latin typeface="Times New Roman"/>
                <a:cs typeface="Times New Roman"/>
              </a:rPr>
              <a:t>8-12 </a:t>
            </a:r>
            <a:r>
              <a:rPr lang="lt-LT" dirty="0" smtClean="0"/>
              <a:t>klasėms</a:t>
            </a:r>
          </a:p>
          <a:p>
            <a:pPr marL="514350" indent="-514350">
              <a:buFont typeface="+mj-lt"/>
              <a:buAutoNum type="arabicPeriod"/>
            </a:pPr>
            <a:endParaRPr lang="lt-LT" dirty="0" smtClean="0"/>
          </a:p>
          <a:p>
            <a:pPr marL="514350" indent="-514350">
              <a:buFont typeface="+mj-lt"/>
              <a:buAutoNum type="arabicPeriod"/>
            </a:pPr>
            <a:endParaRPr lang="pt-BR" dirty="0"/>
          </a:p>
          <a:p>
            <a:endParaRPr lang="lt-LT" dirty="0" smtClean="0"/>
          </a:p>
          <a:p>
            <a:endParaRPr lang="lt-LT" dirty="0" smtClean="0"/>
          </a:p>
        </p:txBody>
      </p:sp>
    </p:spTree>
    <p:extLst>
      <p:ext uri="{BB962C8B-B14F-4D97-AF65-F5344CB8AC3E}">
        <p14:creationId xmlns:p14="http://schemas.microsoft.com/office/powerpoint/2010/main" val="325413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17" y="434077"/>
            <a:ext cx="597666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9632" y="2577677"/>
            <a:ext cx="68326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lt-LT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Dėkoju</a:t>
            </a:r>
            <a:r>
              <a:rPr lang="lt-LT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už dėmesį</a:t>
            </a:r>
            <a:endParaRPr lang="lt-LT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5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Sprendžiamos problemos apžvalga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700808"/>
            <a:ext cx="4377680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dirty="0" smtClean="0"/>
              <a:t>Argonas - tai sunkesnės už orą, bekvapės, bespalvės vienatomės inertinės dujos. Vandenyje beveik netirpsta. Argonas yra </a:t>
            </a:r>
            <a:r>
              <a:rPr lang="lt-LT" dirty="0" err="1" smtClean="0"/>
              <a:t>netoksiškas</a:t>
            </a:r>
            <a:r>
              <a:rPr lang="lt-LT" dirty="0" smtClean="0"/>
              <a:t>, tačiau, kaip ir azotas, gali išstumti deguonį iš oro. Argonu pildomos elektros lemputės, taip pat tarpai tarp langų.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96" y="3762707"/>
            <a:ext cx="26574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77" y="1561871"/>
            <a:ext cx="3890715" cy="218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7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32040" y="260648"/>
            <a:ext cx="2391806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Argono</a:t>
            </a:r>
            <a:r>
              <a:rPr lang="en-US" dirty="0" smtClean="0"/>
              <a:t> </a:t>
            </a:r>
            <a:r>
              <a:rPr lang="en-US" dirty="0" err="1" smtClean="0"/>
              <a:t>balionas</a:t>
            </a:r>
            <a:endParaRPr lang="lt-L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050" name="Picture 2" descr="C:\Documents and Settings\Administrator\Desktop\Bandymai\20150312_150509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5"/>
          <a:stretch/>
        </p:blipFill>
        <p:spPr bwMode="auto">
          <a:xfrm rot="5400000">
            <a:off x="-1087568" y="2319815"/>
            <a:ext cx="6059404" cy="237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3" t="-46" r="26900" b="46"/>
          <a:stretch/>
        </p:blipFill>
        <p:spPr bwMode="auto">
          <a:xfrm>
            <a:off x="4139952" y="1628800"/>
            <a:ext cx="4320480" cy="466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97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3749040" cy="457200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lt-LT" sz="3100" dirty="0"/>
              <a:t>Anglies dioksidas – pagrindinės šiltnamio efektą sukeliančios dujos. Visame pasaulyje dėl jo išmetimo į atmosferą sukeliama per 60 % sustiprinto šiltnamio efekto. Šalyse, kuriose stipri pramonė, išmetamo CO₂ kiekis sudaro daugiau kaip 80 % šiltnamio efektą sukeliančių dujų emisijos. Anglies dioksido kiekis Žemėje didėja, nes vis daugėja pramonės įmonių, transporto priemonių. Dėl to Žemės planeta šyla. </a:t>
            </a:r>
          </a:p>
          <a:p>
            <a:pPr marL="0" indent="0">
              <a:buNone/>
            </a:pPr>
            <a:endParaRPr lang="lt-LT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617663" y="1844824"/>
            <a:ext cx="2236872" cy="457200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lt-LT" sz="2900" dirty="0"/>
              <a:t>O gal galima CO₂ surinkti ir panaudoti langų tarpams užpildyti? Ar galima argoną pakeisti CO₂ ir tarpus tarp langų pildyti juo? Kas sulaikytų šilumą geriau – anglies dioksidas ar argonas</a:t>
            </a:r>
            <a:r>
              <a:rPr lang="lt-LT" sz="2900" dirty="0" smtClean="0"/>
              <a:t>?</a:t>
            </a:r>
            <a:endParaRPr lang="lt-LT" sz="2900" dirty="0"/>
          </a:p>
          <a:p>
            <a:endParaRPr lang="lt-LT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01" b="91957" l="14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33570"/>
            <a:ext cx="3275856" cy="111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15782"/>
          <a:stretch/>
        </p:blipFill>
        <p:spPr bwMode="auto">
          <a:xfrm>
            <a:off x="539552" y="4725144"/>
            <a:ext cx="3302759" cy="191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9" y="2958535"/>
            <a:ext cx="2501825" cy="35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04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8328" y="773832"/>
            <a:ext cx="3667944" cy="1143000"/>
          </a:xfrm>
        </p:spPr>
        <p:txBody>
          <a:bodyPr>
            <a:normAutofit fontScale="90000"/>
          </a:bodyPr>
          <a:lstStyle/>
          <a:p>
            <a:pPr algn="r"/>
            <a:r>
              <a:rPr lang="lt-LT" dirty="0" err="1" smtClean="0"/>
              <a:t>Šilum</a:t>
            </a:r>
            <a:r>
              <a:rPr lang="en-US" dirty="0" err="1" smtClean="0"/>
              <a:t>ini</a:t>
            </a:r>
            <a:r>
              <a:rPr lang="lt-LT" dirty="0" smtClean="0"/>
              <a:t>s laidumas</a:t>
            </a:r>
            <a:endParaRPr lang="lt-LT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79512" y="805818"/>
            <a:ext cx="5322607" cy="561662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 smtClean="0"/>
              <a:t>Tai </a:t>
            </a:r>
            <a:r>
              <a:rPr lang="lt-LT" dirty="0" smtClean="0"/>
              <a:t>medžiagos </a:t>
            </a:r>
            <a:r>
              <a:rPr lang="lt-LT" dirty="0"/>
              <a:t>savybė praleisti šilumą, t. y. termoizoliacinė medžiagos savybė. </a:t>
            </a:r>
            <a:endParaRPr lang="lt-LT" dirty="0" smtClean="0"/>
          </a:p>
          <a:p>
            <a:pPr algn="just"/>
            <a:r>
              <a:rPr lang="lt-LT" dirty="0" smtClean="0"/>
              <a:t>Šią </a:t>
            </a:r>
            <a:r>
              <a:rPr lang="lt-LT" dirty="0"/>
              <a:t>savybę apibūdina šilumos laidumo koeficientas </a:t>
            </a:r>
            <a:r>
              <a:rPr lang="el-GR" dirty="0"/>
              <a:t>λ. </a:t>
            </a:r>
            <a:r>
              <a:rPr lang="lt-LT" dirty="0"/>
              <a:t>Kuo mažesnė </a:t>
            </a:r>
            <a:r>
              <a:rPr lang="el-GR" dirty="0"/>
              <a:t>λ </a:t>
            </a:r>
            <a:r>
              <a:rPr lang="lt-LT" dirty="0"/>
              <a:t>vertė, tuo geresnėmis izoliacinėmis savybėmis pasižymi medžiaga. </a:t>
            </a:r>
            <a:endParaRPr lang="en-US" dirty="0" smtClean="0"/>
          </a:p>
          <a:p>
            <a:pPr algn="just"/>
            <a:r>
              <a:rPr lang="lt-LT" dirty="0" smtClean="0"/>
              <a:t>Šiluminis </a:t>
            </a:r>
            <a:r>
              <a:rPr lang="lt-LT" dirty="0"/>
              <a:t>laidumas yra savaiminis šiluminės energijos atidavimo procesas per medžiagą </a:t>
            </a:r>
            <a:r>
              <a:rPr lang="lt-LT" dirty="0" smtClean="0"/>
              <a:t>iš </a:t>
            </a:r>
            <a:r>
              <a:rPr lang="lt-LT" dirty="0"/>
              <a:t>aukštesnės temperatūros </a:t>
            </a:r>
            <a:r>
              <a:rPr lang="en-US" dirty="0" err="1" smtClean="0"/>
              <a:t>srities</a:t>
            </a:r>
            <a:r>
              <a:rPr lang="lt-LT" dirty="0" smtClean="0"/>
              <a:t> </a:t>
            </a:r>
            <a:r>
              <a:rPr lang="lt-LT" dirty="0"/>
              <a:t>į </a:t>
            </a:r>
            <a:r>
              <a:rPr lang="lt-LT" dirty="0" smtClean="0"/>
              <a:t>žemesnę. </a:t>
            </a:r>
          </a:p>
          <a:p>
            <a:pPr algn="just"/>
            <a:r>
              <a:rPr lang="lt-LT" dirty="0" smtClean="0"/>
              <a:t>Geri </a:t>
            </a:r>
            <a:r>
              <a:rPr lang="lt-LT" dirty="0"/>
              <a:t>šilumos laidininkai energiją perduoda greitai, daugiausia dalyvaujant laisviesiems elektronams. </a:t>
            </a:r>
            <a:endParaRPr lang="en-US" dirty="0" smtClean="0"/>
          </a:p>
          <a:p>
            <a:pPr algn="just"/>
            <a:r>
              <a:rPr lang="lt-LT" dirty="0" smtClean="0"/>
              <a:t>Medžiaga</a:t>
            </a:r>
            <a:r>
              <a:rPr lang="lt-LT" dirty="0"/>
              <a:t>, kurioje šilumos laidumo </a:t>
            </a:r>
            <a:r>
              <a:rPr lang="lt-LT" dirty="0" smtClean="0"/>
              <a:t>veiksmas </a:t>
            </a:r>
            <a:r>
              <a:rPr lang="lt-LT" dirty="0"/>
              <a:t>greitas, vadinama šilumos laidininku. </a:t>
            </a:r>
            <a:r>
              <a:rPr lang="lt-LT" dirty="0" smtClean="0"/>
              <a:t>Tokie laidininkai energiją perduoda daugiausia dalyvaujant laisviems elektronams .</a:t>
            </a:r>
          </a:p>
          <a:p>
            <a:pPr algn="just"/>
            <a:r>
              <a:rPr lang="lt-LT" dirty="0" smtClean="0"/>
              <a:t>Jeigu </a:t>
            </a:r>
            <a:r>
              <a:rPr lang="lt-LT" dirty="0"/>
              <a:t>energija perduodama atomų svyravimo dėka, medžiaga vadinama šilumos izoliatoriumi.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r="16375"/>
          <a:stretch/>
        </p:blipFill>
        <p:spPr bwMode="auto">
          <a:xfrm>
            <a:off x="5502119" y="1916832"/>
            <a:ext cx="3452753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4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1824" y="188640"/>
            <a:ext cx="7772400" cy="1143000"/>
          </a:xfrm>
        </p:spPr>
        <p:txBody>
          <a:bodyPr/>
          <a:lstStyle/>
          <a:p>
            <a:r>
              <a:rPr lang="lt-LT" dirty="0" smtClean="0"/>
              <a:t>Teorija ir </a:t>
            </a:r>
            <a:r>
              <a:rPr lang="lt-LT" dirty="0"/>
              <a:t>f</a:t>
            </a:r>
            <a:r>
              <a:rPr lang="en-US" dirty="0" err="1" smtClean="0"/>
              <a:t>ormul</a:t>
            </a:r>
            <a:r>
              <a:rPr lang="lt-LT" dirty="0" smtClean="0"/>
              <a:t>ės</a:t>
            </a:r>
            <a:endParaRPr lang="lt-L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52973" y="1377913"/>
            <a:ext cx="3733800" cy="762000"/>
          </a:xfrm>
        </p:spPr>
        <p:txBody>
          <a:bodyPr>
            <a:normAutofit/>
          </a:bodyPr>
          <a:lstStyle/>
          <a:p>
            <a:r>
              <a:rPr lang="lt-LT" sz="1700" dirty="0" smtClean="0"/>
              <a:t>Šilumos kiekio skaičiavimui naudosiu formulę: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5045360" y="1052736"/>
            <a:ext cx="3733800" cy="762000"/>
          </a:xfrm>
        </p:spPr>
        <p:txBody>
          <a:bodyPr>
            <a:normAutofit fontScale="70000" lnSpcReduction="20000"/>
          </a:bodyPr>
          <a:lstStyle/>
          <a:p>
            <a:r>
              <a:rPr lang="lt-LT" dirty="0" smtClean="0"/>
              <a:t>Šilumos perdavimo koeficientus apskaičiuosiu pagal formulę: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36592" y="1916831"/>
            <a:ext cx="3733800" cy="3886200"/>
          </a:xfrm>
        </p:spPr>
        <p:txBody>
          <a:bodyPr>
            <a:normAutofit fontScale="62500" lnSpcReduction="20000"/>
          </a:bodyPr>
          <a:lstStyle/>
          <a:p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Argono savitoji šiluma, c = 0.52 (</a:t>
            </a:r>
            <a:r>
              <a:rPr lang="lt-LT" dirty="0" err="1" smtClean="0"/>
              <a:t>kJ</a:t>
            </a:r>
            <a:r>
              <a:rPr lang="lt-LT" dirty="0" smtClean="0"/>
              <a:t>/</a:t>
            </a:r>
            <a:r>
              <a:rPr lang="lt-LT" dirty="0" err="1" smtClean="0"/>
              <a:t>kgK</a:t>
            </a:r>
            <a:r>
              <a:rPr lang="lt-LT" dirty="0" smtClean="0"/>
              <a:t>)</a:t>
            </a:r>
          </a:p>
          <a:p>
            <a:pPr marL="0" indent="0">
              <a:buNone/>
            </a:pPr>
            <a:r>
              <a:rPr lang="lt-LT" dirty="0" smtClean="0"/>
              <a:t>Anglies dioksido, c = 0.844  (</a:t>
            </a:r>
            <a:r>
              <a:rPr lang="lt-LT" dirty="0" err="1" smtClean="0"/>
              <a:t>kJ</a:t>
            </a:r>
            <a:r>
              <a:rPr lang="lt-LT" dirty="0" smtClean="0"/>
              <a:t>/</a:t>
            </a:r>
            <a:r>
              <a:rPr lang="lt-LT" dirty="0" err="1" smtClean="0"/>
              <a:t>kgK</a:t>
            </a:r>
            <a:r>
              <a:rPr lang="lt-LT" dirty="0" smtClean="0"/>
              <a:t>)</a:t>
            </a:r>
          </a:p>
          <a:p>
            <a:pPr marL="0" indent="0">
              <a:buNone/>
            </a:pPr>
            <a:r>
              <a:rPr lang="lt-LT" dirty="0" smtClean="0"/>
              <a:t>----------------------------------------</a:t>
            </a:r>
          </a:p>
          <a:p>
            <a:pPr marL="0" indent="0">
              <a:buNone/>
            </a:pPr>
            <a:r>
              <a:rPr lang="lt-LT" sz="3400" b="1" dirty="0" smtClean="0"/>
              <a:t>Šilumos laidumo koeficientai, [</a:t>
            </a:r>
            <a:r>
              <a:rPr lang="el-GR" sz="3400" b="1" dirty="0" smtClean="0"/>
              <a:t>λ]=1</a:t>
            </a:r>
            <a:r>
              <a:rPr lang="lt-LT" sz="3400" b="1" dirty="0" smtClean="0"/>
              <a:t>W/(</a:t>
            </a:r>
            <a:r>
              <a:rPr lang="lt-LT" sz="3400" b="1" dirty="0" err="1" smtClean="0"/>
              <a:t>mK</a:t>
            </a:r>
            <a:r>
              <a:rPr lang="lt-LT" sz="3400" b="1" dirty="0" smtClean="0"/>
              <a:t>):</a:t>
            </a:r>
          </a:p>
          <a:p>
            <a:endParaRPr lang="lt-LT" dirty="0" smtClean="0"/>
          </a:p>
          <a:p>
            <a:r>
              <a:rPr lang="lt-LT" dirty="0" smtClean="0"/>
              <a:t>Anglies dioksido, </a:t>
            </a:r>
            <a:r>
              <a:rPr lang="el-GR" dirty="0" smtClean="0"/>
              <a:t>λ = 0,014 </a:t>
            </a:r>
            <a:r>
              <a:rPr lang="lt-LT" dirty="0" smtClean="0"/>
              <a:t>W/(</a:t>
            </a:r>
            <a:r>
              <a:rPr lang="lt-LT" dirty="0" err="1" smtClean="0"/>
              <a:t>mK</a:t>
            </a:r>
            <a:r>
              <a:rPr lang="lt-LT" dirty="0" smtClean="0"/>
              <a:t>)</a:t>
            </a:r>
          </a:p>
          <a:p>
            <a:r>
              <a:rPr lang="lt-LT" dirty="0" smtClean="0"/>
              <a:t>Argono, </a:t>
            </a:r>
            <a:r>
              <a:rPr lang="el-GR" dirty="0" smtClean="0"/>
              <a:t>λ = 0,017 </a:t>
            </a:r>
            <a:r>
              <a:rPr lang="lt-LT" dirty="0" smtClean="0"/>
              <a:t>W/(</a:t>
            </a:r>
            <a:r>
              <a:rPr lang="lt-LT" dirty="0" err="1" smtClean="0"/>
              <a:t>mK</a:t>
            </a:r>
            <a:r>
              <a:rPr lang="lt-LT" dirty="0" smtClean="0"/>
              <a:t>)</a:t>
            </a:r>
          </a:p>
          <a:p>
            <a:endParaRPr lang="lt-LT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"/>
          </p:nvPr>
        </p:nvSpPr>
        <p:spPr>
          <a:xfrm>
            <a:off x="5544108" y="1772816"/>
            <a:ext cx="2736304" cy="1171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smtClean="0">
                <a:latin typeface="+mn-lt"/>
                <a:cs typeface="Arial" pitchFamily="34" charset="0"/>
              </a:rPr>
              <a:t>U =</a:t>
            </a:r>
            <a:r>
              <a:rPr lang="el-GR" sz="5400" b="1" dirty="0" smtClean="0">
                <a:latin typeface="+mn-lt"/>
                <a:cs typeface="Arial" pitchFamily="34" charset="0"/>
              </a:rPr>
              <a:t>λ/</a:t>
            </a:r>
            <a:r>
              <a:rPr lang="en-US" sz="5400" b="1" dirty="0" smtClean="0">
                <a:latin typeface="+mn-lt"/>
              </a:rPr>
              <a:t>d</a:t>
            </a:r>
            <a:endParaRPr lang="lt-LT" sz="5400" b="1" dirty="0" smtClean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05" y="1916831"/>
            <a:ext cx="39512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260750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Atvirkščias dydis šilumos perdavimo koeficientui – šiluminė varža. </a:t>
            </a:r>
          </a:p>
          <a:p>
            <a:r>
              <a:rPr lang="lt-LT" b="1" dirty="0"/>
              <a:t>Šiluminė varža </a:t>
            </a:r>
            <a:r>
              <a:rPr lang="lt-LT" dirty="0"/>
              <a:t>[R] – tai tam tikro storio gaminio gebėjimas priešintis šilumos perdavimui. Šiluminė varža priklauso nuo medžiagos šilumos laidumo koeficiento (</a:t>
            </a:r>
            <a:r>
              <a:rPr lang="el-GR" dirty="0"/>
              <a:t>λ) </a:t>
            </a:r>
            <a:r>
              <a:rPr lang="lt-LT" dirty="0"/>
              <a:t>ir izoliacinio sluoksnio storio.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76056" y="4915826"/>
            <a:ext cx="34563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700" b="1" dirty="0" smtClean="0">
                <a:solidFill>
                  <a:srgbClr val="0070C0"/>
                </a:solidFill>
                <a:latin typeface="+mj-lt"/>
              </a:rPr>
              <a:t>Šiluminei varžai apskaičiuoti naudosiu formulę:</a:t>
            </a:r>
            <a:endParaRPr lang="lt-LT" sz="17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33121" y="5549062"/>
            <a:ext cx="27582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6000" dirty="0">
                <a:latin typeface="Cambria" pitchFamily="18" charset="0"/>
              </a:rPr>
              <a:t>R=1/U</a:t>
            </a:r>
            <a:endParaRPr lang="lt-LT" sz="105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1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Darbo metodika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lt-LT" dirty="0" smtClean="0"/>
              <a:t>Namo maketui pagaminti reikėjo: </a:t>
            </a:r>
            <a:r>
              <a:rPr lang="en-US" dirty="0" smtClean="0"/>
              <a:t>2</a:t>
            </a:r>
            <a:r>
              <a:rPr lang="lt-LT" dirty="0" smtClean="0"/>
              <a:t> kartoninių dėžių, silikoninių klijų, karštų klijų, </a:t>
            </a:r>
            <a:r>
              <a:rPr lang="lt-LT" dirty="0" err="1" smtClean="0"/>
              <a:t>putplasčio</a:t>
            </a:r>
            <a:r>
              <a:rPr lang="lt-LT" dirty="0" smtClean="0"/>
              <a:t>, </a:t>
            </a:r>
            <a:r>
              <a:rPr lang="en-US" dirty="0" smtClean="0"/>
              <a:t>4 15*15 </a:t>
            </a:r>
            <a:r>
              <a:rPr lang="lt-LT" dirty="0" smtClean="0"/>
              <a:t>stiklo gabalų, </a:t>
            </a:r>
            <a:r>
              <a:rPr lang="en-US" dirty="0" smtClean="0"/>
              <a:t>2</a:t>
            </a:r>
            <a:r>
              <a:rPr lang="lt-LT" dirty="0" smtClean="0"/>
              <a:t> cm plastiko langų tarpams, lemputės, patrono, laidų, kištuko.</a:t>
            </a:r>
          </a:p>
          <a:p>
            <a:r>
              <a:rPr lang="lt-LT" dirty="0" smtClean="0"/>
              <a:t>CO</a:t>
            </a:r>
            <a:r>
              <a:rPr lang="lt-LT" baseline="-25000" dirty="0" smtClean="0"/>
              <a:t>2</a:t>
            </a:r>
            <a:r>
              <a:rPr lang="lt-LT" dirty="0" smtClean="0"/>
              <a:t> gamybai reikėjo </a:t>
            </a:r>
            <a:r>
              <a:rPr lang="en-US" dirty="0" smtClean="0"/>
              <a:t>13,2cm</a:t>
            </a:r>
            <a:r>
              <a:rPr lang="en-US" baseline="-25000" dirty="0" smtClean="0"/>
              <a:t>3 </a:t>
            </a:r>
            <a:r>
              <a:rPr lang="lt-LT" dirty="0" smtClean="0"/>
              <a:t>9% acto rūgšties ir </a:t>
            </a:r>
            <a:r>
              <a:rPr lang="en-US" dirty="0" smtClean="0"/>
              <a:t>1,68g </a:t>
            </a:r>
            <a:r>
              <a:rPr lang="lt-LT" dirty="0" smtClean="0"/>
              <a:t>geriamosios sodos.</a:t>
            </a:r>
          </a:p>
          <a:p>
            <a:r>
              <a:rPr lang="lt-LT" dirty="0" smtClean="0"/>
              <a:t>Argono gavome iš Klaipėdos universiteto, jūrų technikos fakulteto, mechanikos skyriaus.</a:t>
            </a:r>
          </a:p>
        </p:txBody>
      </p:sp>
    </p:spTree>
    <p:extLst>
      <p:ext uri="{BB962C8B-B14F-4D97-AF65-F5344CB8AC3E}">
        <p14:creationId xmlns:p14="http://schemas.microsoft.com/office/powerpoint/2010/main" val="18900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414</TotalTime>
  <Words>1162</Words>
  <Application>Microsoft Office PowerPoint</Application>
  <PresentationFormat>On-screen Show (4:3)</PresentationFormat>
  <Paragraphs>187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Equity</vt:lpstr>
      <vt:lpstr>Šilumos laidumas</vt:lpstr>
      <vt:lpstr>Turinys</vt:lpstr>
      <vt:lpstr>Darbo tikslas ir uždaviniai</vt:lpstr>
      <vt:lpstr>Sprendžiamos problemos apžvalga</vt:lpstr>
      <vt:lpstr>Argono balionas</vt:lpstr>
      <vt:lpstr>PowerPoint Presentation</vt:lpstr>
      <vt:lpstr>Šiluminis laidumas</vt:lpstr>
      <vt:lpstr>Teorija ir formulės</vt:lpstr>
      <vt:lpstr>Darbo metodika</vt:lpstr>
      <vt:lpstr>PowerPoint Presentation</vt:lpstr>
      <vt:lpstr>Namo maketo gamyba</vt:lpstr>
      <vt:lpstr>PowerPoint Presentation</vt:lpstr>
      <vt:lpstr>PowerPoint Presentation</vt:lpstr>
      <vt:lpstr>PowerPoint Presentation</vt:lpstr>
      <vt:lpstr>PowerPoint Presentation</vt:lpstr>
      <vt:lpstr>Anglies dioksido gamyba</vt:lpstr>
      <vt:lpstr>PowerPoint Presentation</vt:lpstr>
      <vt:lpstr>Temperatūros matavimas</vt:lpstr>
      <vt:lpstr>Temperatūrai matuoti naudotas prietaisas – Xplorer GLX </vt:lpstr>
      <vt:lpstr>Darbo rezultatai CO2</vt:lpstr>
      <vt:lpstr>Argonas</vt:lpstr>
      <vt:lpstr>Išvados</vt:lpstr>
      <vt:lpstr>Testas</vt:lpstr>
      <vt:lpstr>Kuri molekulė yra anglies dioksido? </vt:lpstr>
      <vt:lpstr>2. Kokiomis dujomis pildomi tarpai tarp langų? </vt:lpstr>
      <vt:lpstr>3. Kaip vadinamas šis prietaisas?</vt:lpstr>
      <vt:lpstr>4. Kokios yra pagrindinės šiltnamio efektą sukeliančios dujos?</vt:lpstr>
      <vt:lpstr>5. Ką reiškia raidė λ?</vt:lpstr>
      <vt:lpstr>6. Kuri formulė yra šiluminės varžos?</vt:lpstr>
      <vt:lpstr>7. Kas teoriškai šilumą sulaiko geriau?</vt:lpstr>
      <vt:lpstr>8. Kas yra šiltnamio efektas?</vt:lpstr>
      <vt:lpstr>9. Kas yra šilumos laidumas?</vt:lpstr>
      <vt:lpstr>10. Vienatomės, inertiškos, už orą sunkesnės dujos.</vt:lpstr>
      <vt:lpstr>11. Kas yra šilumos laidininkas?</vt:lpstr>
      <vt:lpstr>12. Kas yra šilumos izoliatorius?</vt:lpstr>
      <vt:lpstr>Informacijos šaltiniai</vt:lpstr>
      <vt:lpstr>PowerPoint Presentation</vt:lpstr>
    </vt:vector>
  </TitlesOfParts>
  <Company>Private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Šilumos laidumas</dc:title>
  <dc:creator>Private</dc:creator>
  <cp:lastModifiedBy>Private</cp:lastModifiedBy>
  <cp:revision>38</cp:revision>
  <dcterms:created xsi:type="dcterms:W3CDTF">2015-03-14T20:07:26Z</dcterms:created>
  <dcterms:modified xsi:type="dcterms:W3CDTF">2015-04-06T18:43:49Z</dcterms:modified>
</cp:coreProperties>
</file>