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6" r:id="rId2"/>
    <p:sldId id="257" r:id="rId3"/>
    <p:sldId id="258" r:id="rId4"/>
    <p:sldId id="259" r:id="rId5"/>
    <p:sldId id="260" r:id="rId6"/>
    <p:sldId id="282" r:id="rId7"/>
    <p:sldId id="261" r:id="rId8"/>
    <p:sldId id="278" r:id="rId9"/>
    <p:sldId id="283" r:id="rId10"/>
    <p:sldId id="285" r:id="rId11"/>
    <p:sldId id="263" r:id="rId12"/>
    <p:sldId id="264" r:id="rId13"/>
    <p:sldId id="265" r:id="rId14"/>
    <p:sldId id="266" r:id="rId15"/>
    <p:sldId id="275" r:id="rId16"/>
    <p:sldId id="276" r:id="rId17"/>
    <p:sldId id="279" r:id="rId18"/>
    <p:sldId id="268" r:id="rId19"/>
    <p:sldId id="269" r:id="rId20"/>
    <p:sldId id="270" r:id="rId21"/>
    <p:sldId id="272" r:id="rId22"/>
    <p:sldId id="273" r:id="rId23"/>
    <p:sldId id="274" r:id="rId24"/>
    <p:sldId id="281" r:id="rId25"/>
    <p:sldId id="271"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0" autoAdjust="0"/>
    <p:restoredTop sz="94660"/>
  </p:normalViewPr>
  <p:slideViewPr>
    <p:cSldViewPr>
      <p:cViewPr>
        <p:scale>
          <a:sx n="77" d="100"/>
          <a:sy n="77" d="100"/>
        </p:scale>
        <p:origin x="-960" y="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view3D>
      <c:rotX val="15"/>
      <c:rotY val="20"/>
      <c:rAngAx val="0"/>
      <c:perspective val="30"/>
    </c:view3D>
    <c:floor>
      <c:thickness val="0"/>
    </c:floor>
    <c:sideWall>
      <c:thickness val="0"/>
    </c:sideWall>
    <c:backWall>
      <c:thickness val="0"/>
    </c:backWall>
    <c:plotArea>
      <c:layout/>
      <c:bar3DChart>
        <c:barDir val="col"/>
        <c:grouping val="clustered"/>
        <c:varyColors val="0"/>
        <c:ser>
          <c:idx val="0"/>
          <c:order val="0"/>
          <c:tx>
            <c:strRef>
              <c:f>Лист1!$B$1</c:f>
              <c:strCache>
                <c:ptCount val="1"/>
                <c:pt idx="0">
                  <c:v>Veidrodinis paviršius</c:v>
                </c:pt>
              </c:strCache>
            </c:strRef>
          </c:tx>
          <c:invertIfNegative val="0"/>
          <c:cat>
            <c:strRef>
              <c:f>Лист1!$A$2:$A$4</c:f>
              <c:strCache>
                <c:ptCount val="3"/>
                <c:pt idx="0">
                  <c:v>5 cm</c:v>
                </c:pt>
                <c:pt idx="1">
                  <c:v>10 cm</c:v>
                </c:pt>
                <c:pt idx="2">
                  <c:v>15 cm</c:v>
                </c:pt>
              </c:strCache>
            </c:strRef>
          </c:cat>
          <c:val>
            <c:numRef>
              <c:f>Лист1!$B$2:$B$4</c:f>
              <c:numCache>
                <c:formatCode>General</c:formatCode>
                <c:ptCount val="3"/>
                <c:pt idx="0">
                  <c:v>0.3000000000000001</c:v>
                </c:pt>
                <c:pt idx="1">
                  <c:v>0.2</c:v>
                </c:pt>
                <c:pt idx="2">
                  <c:v>0.1</c:v>
                </c:pt>
              </c:numCache>
            </c:numRef>
          </c:val>
        </c:ser>
        <c:ser>
          <c:idx val="1"/>
          <c:order val="1"/>
          <c:tx>
            <c:strRef>
              <c:f>Лист1!$C$1</c:f>
              <c:strCache>
                <c:ptCount val="1"/>
                <c:pt idx="0">
                  <c:v>Juodas paviršius</c:v>
                </c:pt>
              </c:strCache>
            </c:strRef>
          </c:tx>
          <c:invertIfNegative val="0"/>
          <c:cat>
            <c:strRef>
              <c:f>Лист1!$A$2:$A$4</c:f>
              <c:strCache>
                <c:ptCount val="3"/>
                <c:pt idx="0">
                  <c:v>5 cm</c:v>
                </c:pt>
                <c:pt idx="1">
                  <c:v>10 cm</c:v>
                </c:pt>
                <c:pt idx="2">
                  <c:v>15 cm</c:v>
                </c:pt>
              </c:strCache>
            </c:strRef>
          </c:cat>
          <c:val>
            <c:numRef>
              <c:f>Лист1!$C$2:$C$4</c:f>
              <c:numCache>
                <c:formatCode>General</c:formatCode>
                <c:ptCount val="3"/>
                <c:pt idx="0">
                  <c:v>0.6000000000000002</c:v>
                </c:pt>
                <c:pt idx="1">
                  <c:v>0.4</c:v>
                </c:pt>
                <c:pt idx="2">
                  <c:v>0.2</c:v>
                </c:pt>
              </c:numCache>
            </c:numRef>
          </c:val>
        </c:ser>
        <c:ser>
          <c:idx val="2"/>
          <c:order val="2"/>
          <c:tx>
            <c:strRef>
              <c:f>Лист1!$D$1</c:f>
              <c:strCache>
                <c:ptCount val="1"/>
                <c:pt idx="0">
                  <c:v>Ряд 3</c:v>
                </c:pt>
              </c:strCache>
            </c:strRef>
          </c:tx>
          <c:invertIfNegative val="0"/>
          <c:cat>
            <c:strRef>
              <c:f>Лист1!$A$2:$A$4</c:f>
              <c:strCache>
                <c:ptCount val="3"/>
                <c:pt idx="0">
                  <c:v>5 cm</c:v>
                </c:pt>
                <c:pt idx="1">
                  <c:v>10 cm</c:v>
                </c:pt>
                <c:pt idx="2">
                  <c:v>15 cm</c:v>
                </c:pt>
              </c:strCache>
            </c:strRef>
          </c:cat>
          <c:val>
            <c:numRef>
              <c:f>Лист1!$D$2:$D$4</c:f>
            </c:numRef>
          </c:val>
          <c:shape val="box"/>
        </c:ser>
        <c:dLbls>
          <c:showLegendKey val="0"/>
          <c:showVal val="0"/>
          <c:showCatName val="0"/>
          <c:showSerName val="0"/>
          <c:showPercent val="0"/>
          <c:showBubbleSize val="0"/>
        </c:dLbls>
        <c:gapWidth val="300"/>
        <c:shape val="cone"/>
        <c:axId val="151531520"/>
        <c:axId val="151533440"/>
        <c:axId val="0"/>
      </c:bar3DChart>
      <c:catAx>
        <c:axId val="151531520"/>
        <c:scaling>
          <c:orientation val="minMax"/>
        </c:scaling>
        <c:delete val="0"/>
        <c:axPos val="b"/>
        <c:title>
          <c:tx>
            <c:rich>
              <a:bodyPr/>
              <a:lstStyle/>
              <a:p>
                <a:pPr>
                  <a:defRPr/>
                </a:pPr>
                <a:r>
                  <a:rPr lang="lt-LT" dirty="0" smtClean="0"/>
                  <a:t>Atstumas</a:t>
                </a:r>
                <a:endParaRPr lang="pl-PL" dirty="0"/>
              </a:p>
            </c:rich>
          </c:tx>
          <c:overlay val="0"/>
        </c:title>
        <c:numFmt formatCode="General" sourceLinked="0"/>
        <c:majorTickMark val="none"/>
        <c:minorTickMark val="none"/>
        <c:tickLblPos val="nextTo"/>
        <c:crossAx val="151533440"/>
        <c:crosses val="autoZero"/>
        <c:auto val="1"/>
        <c:lblAlgn val="ctr"/>
        <c:lblOffset val="100"/>
        <c:noMultiLvlLbl val="0"/>
      </c:catAx>
      <c:valAx>
        <c:axId val="151533440"/>
        <c:scaling>
          <c:orientation val="minMax"/>
        </c:scaling>
        <c:delete val="0"/>
        <c:axPos val="l"/>
        <c:majorGridlines/>
        <c:minorGridlines/>
        <c:title>
          <c:tx>
            <c:rich>
              <a:bodyPr/>
              <a:lstStyle/>
              <a:p>
                <a:pPr>
                  <a:defRPr/>
                </a:pPr>
                <a:r>
                  <a:rPr lang="lt-LT" dirty="0" smtClean="0"/>
                  <a:t>Spinduliavimo intensyvumas</a:t>
                </a:r>
                <a:endParaRPr lang="pl-PL" dirty="0"/>
              </a:p>
            </c:rich>
          </c:tx>
          <c:overlay val="0"/>
        </c:title>
        <c:numFmt formatCode="General" sourceLinked="1"/>
        <c:majorTickMark val="out"/>
        <c:minorTickMark val="none"/>
        <c:tickLblPos val="nextTo"/>
        <c:crossAx val="151531520"/>
        <c:crosses val="autoZero"/>
        <c:crossBetween val="between"/>
      </c:valAx>
    </c:plotArea>
    <c:legend>
      <c:legendPos val="r"/>
      <c:overlay val="0"/>
    </c:legend>
    <c:plotVisOnly val="1"/>
    <c:dispBlanksAs val="gap"/>
    <c:showDLblsOverMax val="0"/>
  </c:chart>
  <c:txPr>
    <a:bodyPr/>
    <a:lstStyle/>
    <a:p>
      <a:pPr>
        <a:defRPr sz="1800"/>
      </a:pPr>
      <a:endParaRPr lang="lt-LT"/>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Лист1!$B$1</c:f>
              <c:strCache>
                <c:ptCount val="1"/>
                <c:pt idx="0">
                  <c:v>Veidrodinis paviršius</c:v>
                </c:pt>
              </c:strCache>
            </c:strRef>
          </c:tx>
          <c:invertIfNegative val="0"/>
          <c:cat>
            <c:strRef>
              <c:f>Лист1!$A$2:$A$4</c:f>
              <c:strCache>
                <c:ptCount val="3"/>
                <c:pt idx="0">
                  <c:v>115◦C</c:v>
                </c:pt>
                <c:pt idx="1">
                  <c:v>155◦C</c:v>
                </c:pt>
                <c:pt idx="2">
                  <c:v>200◦C</c:v>
                </c:pt>
              </c:strCache>
            </c:strRef>
          </c:cat>
          <c:val>
            <c:numRef>
              <c:f>Лист1!$B$2:$B$4</c:f>
              <c:numCache>
                <c:formatCode>General</c:formatCode>
                <c:ptCount val="3"/>
                <c:pt idx="0">
                  <c:v>0.1</c:v>
                </c:pt>
                <c:pt idx="1">
                  <c:v>0.2</c:v>
                </c:pt>
                <c:pt idx="2">
                  <c:v>0.3000000000000001</c:v>
                </c:pt>
              </c:numCache>
            </c:numRef>
          </c:val>
        </c:ser>
        <c:ser>
          <c:idx val="1"/>
          <c:order val="1"/>
          <c:tx>
            <c:strRef>
              <c:f>Лист1!$C$1</c:f>
              <c:strCache>
                <c:ptCount val="1"/>
                <c:pt idx="0">
                  <c:v>Juodas paviršius</c:v>
                </c:pt>
              </c:strCache>
            </c:strRef>
          </c:tx>
          <c:invertIfNegative val="0"/>
          <c:cat>
            <c:strRef>
              <c:f>Лист1!$A$2:$A$4</c:f>
              <c:strCache>
                <c:ptCount val="3"/>
                <c:pt idx="0">
                  <c:v>115◦C</c:v>
                </c:pt>
                <c:pt idx="1">
                  <c:v>155◦C</c:v>
                </c:pt>
                <c:pt idx="2">
                  <c:v>200◦C</c:v>
                </c:pt>
              </c:strCache>
            </c:strRef>
          </c:cat>
          <c:val>
            <c:numRef>
              <c:f>Лист1!$C$2:$C$4</c:f>
              <c:numCache>
                <c:formatCode>General</c:formatCode>
                <c:ptCount val="3"/>
                <c:pt idx="0">
                  <c:v>0.2</c:v>
                </c:pt>
                <c:pt idx="1">
                  <c:v>0.4</c:v>
                </c:pt>
                <c:pt idx="2">
                  <c:v>1.8</c:v>
                </c:pt>
              </c:numCache>
            </c:numRef>
          </c:val>
        </c:ser>
        <c:dLbls>
          <c:showLegendKey val="0"/>
          <c:showVal val="0"/>
          <c:showCatName val="0"/>
          <c:showSerName val="0"/>
          <c:showPercent val="0"/>
          <c:showBubbleSize val="0"/>
        </c:dLbls>
        <c:gapWidth val="300"/>
        <c:shape val="cone"/>
        <c:axId val="151991808"/>
        <c:axId val="151993728"/>
        <c:axId val="0"/>
      </c:bar3DChart>
      <c:catAx>
        <c:axId val="151991808"/>
        <c:scaling>
          <c:orientation val="minMax"/>
        </c:scaling>
        <c:delete val="0"/>
        <c:axPos val="b"/>
        <c:title>
          <c:tx>
            <c:rich>
              <a:bodyPr/>
              <a:lstStyle/>
              <a:p>
                <a:pPr>
                  <a:defRPr/>
                </a:pPr>
                <a:r>
                  <a:rPr lang="pl-PL" dirty="0" smtClean="0"/>
                  <a:t>T</a:t>
                </a:r>
                <a:r>
                  <a:rPr lang="lt-LT" dirty="0" err="1" smtClean="0"/>
                  <a:t>emperatūra</a:t>
                </a:r>
                <a:endParaRPr lang="pl-PL" dirty="0"/>
              </a:p>
            </c:rich>
          </c:tx>
          <c:overlay val="0"/>
        </c:title>
        <c:numFmt formatCode="General" sourceLinked="0"/>
        <c:majorTickMark val="none"/>
        <c:minorTickMark val="none"/>
        <c:tickLblPos val="nextTo"/>
        <c:crossAx val="151993728"/>
        <c:crosses val="autoZero"/>
        <c:auto val="1"/>
        <c:lblAlgn val="ctr"/>
        <c:lblOffset val="100"/>
        <c:noMultiLvlLbl val="0"/>
      </c:catAx>
      <c:valAx>
        <c:axId val="151993728"/>
        <c:scaling>
          <c:orientation val="minMax"/>
        </c:scaling>
        <c:delete val="0"/>
        <c:axPos val="l"/>
        <c:majorGridlines/>
        <c:minorGridlines/>
        <c:title>
          <c:tx>
            <c:rich>
              <a:bodyPr/>
              <a:lstStyle/>
              <a:p>
                <a:pPr>
                  <a:defRPr/>
                </a:pPr>
                <a:r>
                  <a:rPr lang="lt-LT" dirty="0" smtClean="0"/>
                  <a:t>Spinduliavimo intensyvumas</a:t>
                </a:r>
                <a:endParaRPr lang="pl-PL" dirty="0"/>
              </a:p>
            </c:rich>
          </c:tx>
          <c:overlay val="0"/>
        </c:title>
        <c:numFmt formatCode="General" sourceLinked="1"/>
        <c:majorTickMark val="out"/>
        <c:minorTickMark val="none"/>
        <c:tickLblPos val="nextTo"/>
        <c:crossAx val="151991808"/>
        <c:crosses val="autoZero"/>
        <c:crossBetween val="between"/>
      </c:valAx>
    </c:plotArea>
    <c:legend>
      <c:legendPos val="r"/>
      <c:overlay val="0"/>
    </c:legend>
    <c:plotVisOnly val="1"/>
    <c:dispBlanksAs val="gap"/>
    <c:showDLblsOverMax val="0"/>
  </c:chart>
  <c:txPr>
    <a:bodyPr/>
    <a:lstStyle/>
    <a:p>
      <a:pPr>
        <a:defRPr sz="1800"/>
      </a:pPr>
      <a:endParaRPr lang="lt-LT"/>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2027108743759969"/>
          <c:y val="8.8360310419016555E-2"/>
          <c:w val="0.73086858627965623"/>
          <c:h val="0.77417139371260246"/>
        </c:manualLayout>
      </c:layout>
      <c:barChart>
        <c:barDir val="col"/>
        <c:grouping val="clustered"/>
        <c:varyColors val="0"/>
        <c:ser>
          <c:idx val="0"/>
          <c:order val="0"/>
          <c:tx>
            <c:strRef>
              <c:f>Arkusz1!$B$1</c:f>
              <c:strCache>
                <c:ptCount val="1"/>
                <c:pt idx="0">
                  <c:v>115◦C</c:v>
                </c:pt>
              </c:strCache>
            </c:strRef>
          </c:tx>
          <c:invertIfNegative val="0"/>
          <c:cat>
            <c:strRef>
              <c:f>Arkusz1!$A$2:$A$4</c:f>
              <c:strCache>
                <c:ptCount val="3"/>
                <c:pt idx="0">
                  <c:v>15 cm</c:v>
                </c:pt>
                <c:pt idx="1">
                  <c:v>10 cm</c:v>
                </c:pt>
                <c:pt idx="2">
                  <c:v>5 cm</c:v>
                </c:pt>
              </c:strCache>
            </c:strRef>
          </c:cat>
          <c:val>
            <c:numRef>
              <c:f>Arkusz1!$B$2:$B$4</c:f>
              <c:numCache>
                <c:formatCode>General</c:formatCode>
                <c:ptCount val="3"/>
                <c:pt idx="0">
                  <c:v>5.000000000000001E-2</c:v>
                </c:pt>
                <c:pt idx="1">
                  <c:v>0.1</c:v>
                </c:pt>
                <c:pt idx="2">
                  <c:v>0.2</c:v>
                </c:pt>
              </c:numCache>
            </c:numRef>
          </c:val>
        </c:ser>
        <c:ser>
          <c:idx val="1"/>
          <c:order val="1"/>
          <c:tx>
            <c:strRef>
              <c:f>Arkusz1!$C$1</c:f>
              <c:strCache>
                <c:ptCount val="1"/>
                <c:pt idx="0">
                  <c:v>155◦C</c:v>
                </c:pt>
              </c:strCache>
            </c:strRef>
          </c:tx>
          <c:invertIfNegative val="0"/>
          <c:cat>
            <c:strRef>
              <c:f>Arkusz1!$A$2:$A$4</c:f>
              <c:strCache>
                <c:ptCount val="3"/>
                <c:pt idx="0">
                  <c:v>15 cm</c:v>
                </c:pt>
                <c:pt idx="1">
                  <c:v>10 cm</c:v>
                </c:pt>
                <c:pt idx="2">
                  <c:v>5 cm</c:v>
                </c:pt>
              </c:strCache>
            </c:strRef>
          </c:cat>
          <c:val>
            <c:numRef>
              <c:f>Arkusz1!$C$2:$C$4</c:f>
              <c:numCache>
                <c:formatCode>General</c:formatCode>
                <c:ptCount val="3"/>
                <c:pt idx="0">
                  <c:v>0.1</c:v>
                </c:pt>
                <c:pt idx="1">
                  <c:v>0.2</c:v>
                </c:pt>
                <c:pt idx="2">
                  <c:v>0.4</c:v>
                </c:pt>
              </c:numCache>
            </c:numRef>
          </c:val>
        </c:ser>
        <c:ser>
          <c:idx val="2"/>
          <c:order val="2"/>
          <c:tx>
            <c:strRef>
              <c:f>Arkusz1!$D$1</c:f>
              <c:strCache>
                <c:ptCount val="1"/>
                <c:pt idx="0">
                  <c:v>200◦C</c:v>
                </c:pt>
              </c:strCache>
            </c:strRef>
          </c:tx>
          <c:invertIfNegative val="0"/>
          <c:cat>
            <c:strRef>
              <c:f>Arkusz1!$A$2:$A$4</c:f>
              <c:strCache>
                <c:ptCount val="3"/>
                <c:pt idx="0">
                  <c:v>15 cm</c:v>
                </c:pt>
                <c:pt idx="1">
                  <c:v>10 cm</c:v>
                </c:pt>
                <c:pt idx="2">
                  <c:v>5 cm</c:v>
                </c:pt>
              </c:strCache>
            </c:strRef>
          </c:cat>
          <c:val>
            <c:numRef>
              <c:f>Arkusz1!$D$2:$D$4</c:f>
              <c:numCache>
                <c:formatCode>General</c:formatCode>
                <c:ptCount val="3"/>
                <c:pt idx="0">
                  <c:v>0.15000000000000002</c:v>
                </c:pt>
                <c:pt idx="1">
                  <c:v>0.30000000000000004</c:v>
                </c:pt>
                <c:pt idx="2">
                  <c:v>0.60000000000000009</c:v>
                </c:pt>
              </c:numCache>
            </c:numRef>
          </c:val>
        </c:ser>
        <c:dLbls>
          <c:showLegendKey val="0"/>
          <c:showVal val="0"/>
          <c:showCatName val="0"/>
          <c:showSerName val="0"/>
          <c:showPercent val="0"/>
          <c:showBubbleSize val="0"/>
        </c:dLbls>
        <c:gapWidth val="300"/>
        <c:axId val="151918464"/>
        <c:axId val="151924736"/>
      </c:barChart>
      <c:catAx>
        <c:axId val="151918464"/>
        <c:scaling>
          <c:orientation val="minMax"/>
        </c:scaling>
        <c:delete val="0"/>
        <c:axPos val="b"/>
        <c:title>
          <c:tx>
            <c:rich>
              <a:bodyPr/>
              <a:lstStyle/>
              <a:p>
                <a:pPr>
                  <a:defRPr/>
                </a:pPr>
                <a:r>
                  <a:rPr lang="lt-LT" dirty="0" smtClean="0"/>
                  <a:t>Atstumas</a:t>
                </a:r>
                <a:endParaRPr lang="pl-PL" dirty="0"/>
              </a:p>
            </c:rich>
          </c:tx>
          <c:overlay val="0"/>
        </c:title>
        <c:numFmt formatCode="General" sourceLinked="0"/>
        <c:majorTickMark val="none"/>
        <c:minorTickMark val="none"/>
        <c:tickLblPos val="nextTo"/>
        <c:crossAx val="151924736"/>
        <c:crosses val="autoZero"/>
        <c:auto val="1"/>
        <c:lblAlgn val="ctr"/>
        <c:lblOffset val="100"/>
        <c:noMultiLvlLbl val="0"/>
      </c:catAx>
      <c:valAx>
        <c:axId val="151924736"/>
        <c:scaling>
          <c:orientation val="minMax"/>
        </c:scaling>
        <c:delete val="0"/>
        <c:axPos val="l"/>
        <c:majorGridlines/>
        <c:minorGridlines/>
        <c:title>
          <c:tx>
            <c:rich>
              <a:bodyPr/>
              <a:lstStyle/>
              <a:p>
                <a:pPr>
                  <a:defRPr/>
                </a:pPr>
                <a:r>
                  <a:rPr lang="lt-LT" dirty="0" smtClean="0"/>
                  <a:t>Spinduliavimo intensyvumas</a:t>
                </a:r>
                <a:endParaRPr lang="pl-PL" dirty="0"/>
              </a:p>
            </c:rich>
          </c:tx>
          <c:overlay val="0"/>
        </c:title>
        <c:numFmt formatCode="General" sourceLinked="1"/>
        <c:majorTickMark val="out"/>
        <c:minorTickMark val="none"/>
        <c:tickLblPos val="nextTo"/>
        <c:crossAx val="151918464"/>
        <c:crosses val="autoZero"/>
        <c:crossBetween val="between"/>
      </c:valAx>
    </c:plotArea>
    <c:legend>
      <c:legendPos val="r"/>
      <c:overlay val="0"/>
    </c:legend>
    <c:plotVisOnly val="1"/>
    <c:dispBlanksAs val="gap"/>
    <c:showDLblsOverMax val="0"/>
  </c:chart>
  <c:txPr>
    <a:bodyPr/>
    <a:lstStyle/>
    <a:p>
      <a:pPr>
        <a:defRPr sz="1800"/>
      </a:pPr>
      <a:endParaRPr lang="lt-LT"/>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lt-L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Arkusz1!$B$1</c:f>
              <c:strCache>
                <c:ptCount val="1"/>
                <c:pt idx="0">
                  <c:v>115 ◦C</c:v>
                </c:pt>
              </c:strCache>
            </c:strRef>
          </c:tx>
          <c:invertIfNegative val="0"/>
          <c:cat>
            <c:strRef>
              <c:f>Arkusz1!$A$2:$A$4</c:f>
              <c:strCache>
                <c:ptCount val="3"/>
                <c:pt idx="0">
                  <c:v>15 cm</c:v>
                </c:pt>
                <c:pt idx="1">
                  <c:v>10 cm</c:v>
                </c:pt>
                <c:pt idx="2">
                  <c:v>5 cm</c:v>
                </c:pt>
              </c:strCache>
            </c:strRef>
          </c:cat>
          <c:val>
            <c:numRef>
              <c:f>Arkusz1!$B$2:$B$4</c:f>
              <c:numCache>
                <c:formatCode>General</c:formatCode>
                <c:ptCount val="3"/>
                <c:pt idx="0">
                  <c:v>0.1</c:v>
                </c:pt>
                <c:pt idx="1">
                  <c:v>0.2</c:v>
                </c:pt>
                <c:pt idx="2">
                  <c:v>0.4</c:v>
                </c:pt>
              </c:numCache>
            </c:numRef>
          </c:val>
        </c:ser>
        <c:ser>
          <c:idx val="1"/>
          <c:order val="1"/>
          <c:tx>
            <c:strRef>
              <c:f>Arkusz1!$C$1</c:f>
              <c:strCache>
                <c:ptCount val="1"/>
                <c:pt idx="0">
                  <c:v>155◦C</c:v>
                </c:pt>
              </c:strCache>
            </c:strRef>
          </c:tx>
          <c:invertIfNegative val="0"/>
          <c:cat>
            <c:strRef>
              <c:f>Arkusz1!$A$2:$A$4</c:f>
              <c:strCache>
                <c:ptCount val="3"/>
                <c:pt idx="0">
                  <c:v>15 cm</c:v>
                </c:pt>
                <c:pt idx="1">
                  <c:v>10 cm</c:v>
                </c:pt>
                <c:pt idx="2">
                  <c:v>5 cm</c:v>
                </c:pt>
              </c:strCache>
            </c:strRef>
          </c:cat>
          <c:val>
            <c:numRef>
              <c:f>Arkusz1!$C$2:$C$4</c:f>
              <c:numCache>
                <c:formatCode>General</c:formatCode>
                <c:ptCount val="3"/>
                <c:pt idx="0">
                  <c:v>0.2</c:v>
                </c:pt>
                <c:pt idx="1">
                  <c:v>0.30000000000000004</c:v>
                </c:pt>
                <c:pt idx="2">
                  <c:v>0.5</c:v>
                </c:pt>
              </c:numCache>
            </c:numRef>
          </c:val>
        </c:ser>
        <c:ser>
          <c:idx val="2"/>
          <c:order val="2"/>
          <c:tx>
            <c:strRef>
              <c:f>Arkusz1!$D$1</c:f>
              <c:strCache>
                <c:ptCount val="1"/>
                <c:pt idx="0">
                  <c:v>200◦C</c:v>
                </c:pt>
              </c:strCache>
            </c:strRef>
          </c:tx>
          <c:invertIfNegative val="0"/>
          <c:cat>
            <c:strRef>
              <c:f>Arkusz1!$A$2:$A$4</c:f>
              <c:strCache>
                <c:ptCount val="3"/>
                <c:pt idx="0">
                  <c:v>15 cm</c:v>
                </c:pt>
                <c:pt idx="1">
                  <c:v>10 cm</c:v>
                </c:pt>
                <c:pt idx="2">
                  <c:v>5 cm</c:v>
                </c:pt>
              </c:strCache>
            </c:strRef>
          </c:cat>
          <c:val>
            <c:numRef>
              <c:f>Arkusz1!$D$2:$D$4</c:f>
              <c:numCache>
                <c:formatCode>General</c:formatCode>
                <c:ptCount val="3"/>
                <c:pt idx="0">
                  <c:v>0.30000000000000004</c:v>
                </c:pt>
                <c:pt idx="1">
                  <c:v>0.4</c:v>
                </c:pt>
                <c:pt idx="2">
                  <c:v>0.60000000000000009</c:v>
                </c:pt>
              </c:numCache>
            </c:numRef>
          </c:val>
        </c:ser>
        <c:dLbls>
          <c:showLegendKey val="0"/>
          <c:showVal val="0"/>
          <c:showCatName val="0"/>
          <c:showSerName val="0"/>
          <c:showPercent val="0"/>
          <c:showBubbleSize val="0"/>
        </c:dLbls>
        <c:gapWidth val="150"/>
        <c:axId val="151959808"/>
        <c:axId val="151970176"/>
      </c:barChart>
      <c:catAx>
        <c:axId val="151959808"/>
        <c:scaling>
          <c:orientation val="minMax"/>
        </c:scaling>
        <c:delete val="0"/>
        <c:axPos val="b"/>
        <c:title>
          <c:tx>
            <c:rich>
              <a:bodyPr/>
              <a:lstStyle/>
              <a:p>
                <a:pPr>
                  <a:defRPr/>
                </a:pPr>
                <a:r>
                  <a:rPr lang="lt-LT" dirty="0" smtClean="0"/>
                  <a:t>Atstumas</a:t>
                </a:r>
                <a:endParaRPr lang="en-US" dirty="0"/>
              </a:p>
            </c:rich>
          </c:tx>
          <c:overlay val="0"/>
        </c:title>
        <c:numFmt formatCode="General" sourceLinked="0"/>
        <c:majorTickMark val="out"/>
        <c:minorTickMark val="none"/>
        <c:tickLblPos val="nextTo"/>
        <c:crossAx val="151970176"/>
        <c:crosses val="autoZero"/>
        <c:auto val="1"/>
        <c:lblAlgn val="ctr"/>
        <c:lblOffset val="100"/>
        <c:noMultiLvlLbl val="0"/>
      </c:catAx>
      <c:valAx>
        <c:axId val="151970176"/>
        <c:scaling>
          <c:orientation val="minMax"/>
        </c:scaling>
        <c:delete val="0"/>
        <c:axPos val="l"/>
        <c:majorGridlines/>
        <c:title>
          <c:tx>
            <c:rich>
              <a:bodyPr/>
              <a:lstStyle/>
              <a:p>
                <a:pPr>
                  <a:defRPr/>
                </a:pPr>
                <a:r>
                  <a:rPr lang="lt-LT" dirty="0" smtClean="0"/>
                  <a:t>Spinduliavimo intensyvumas</a:t>
                </a:r>
                <a:endParaRPr lang="en-US" dirty="0"/>
              </a:p>
            </c:rich>
          </c:tx>
          <c:overlay val="0"/>
        </c:title>
        <c:numFmt formatCode="General" sourceLinked="1"/>
        <c:majorTickMark val="out"/>
        <c:minorTickMark val="none"/>
        <c:tickLblPos val="nextTo"/>
        <c:crossAx val="151959808"/>
        <c:crosses val="autoZero"/>
        <c:crossBetween val="between"/>
      </c:valAx>
    </c:plotArea>
    <c:legend>
      <c:legendPos val="r"/>
      <c:overlay val="0"/>
    </c:legend>
    <c:plotVisOnly val="1"/>
    <c:dispBlanksAs val="gap"/>
    <c:showDLblsOverMax val="0"/>
  </c:chart>
  <c:txPr>
    <a:bodyPr/>
    <a:lstStyle/>
    <a:p>
      <a:pPr>
        <a:defRPr sz="1800"/>
      </a:pPr>
      <a:endParaRPr lang="lt-LT"/>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BDE189-5C50-4A9D-837C-08C78A534738}" type="datetimeFigureOut">
              <a:rPr lang="en-US" smtClean="0"/>
              <a:t>3/16/2015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0B9822-FC0E-4E24-A656-B07843B6B91B}" type="slidenum">
              <a:rPr lang="en-US" smtClean="0"/>
              <a:t>‹#›</a:t>
            </a:fld>
            <a:endParaRPr lang="en-US"/>
          </a:p>
        </p:txBody>
      </p:sp>
    </p:spTree>
    <p:extLst>
      <p:ext uri="{BB962C8B-B14F-4D97-AF65-F5344CB8AC3E}">
        <p14:creationId xmlns:p14="http://schemas.microsoft.com/office/powerpoint/2010/main" val="8736155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0B9822-FC0E-4E24-A656-B07843B6B91B}" type="slidenum">
              <a:rPr lang="en-US" smtClean="0"/>
              <a:t>7</a:t>
            </a:fld>
            <a:endParaRPr lang="en-US"/>
          </a:p>
        </p:txBody>
      </p:sp>
    </p:spTree>
    <p:extLst>
      <p:ext uri="{BB962C8B-B14F-4D97-AF65-F5344CB8AC3E}">
        <p14:creationId xmlns:p14="http://schemas.microsoft.com/office/powerpoint/2010/main" val="3718214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8" name="Дата 27"/>
          <p:cNvSpPr>
            <a:spLocks noGrp="1"/>
          </p:cNvSpPr>
          <p:nvPr>
            <p:ph type="dt" sz="half" idx="10"/>
          </p:nvPr>
        </p:nvSpPr>
        <p:spPr/>
        <p:txBody>
          <a:bodyPr/>
          <a:lstStyle>
            <a:extLst/>
          </a:lstStyle>
          <a:p>
            <a:fld id="{8F6BCBE8-30B0-4476-8762-9236B142003A}" type="datetimeFigureOut">
              <a:rPr lang="en-US" smtClean="0"/>
              <a:pPr/>
              <a:t>3/16/2015</a:t>
            </a:fld>
            <a:endParaRPr lang="en-US" sz="1100" dirty="0">
              <a:solidFill>
                <a:schemeClr val="tx2"/>
              </a:solidFill>
            </a:endParaRPr>
          </a:p>
        </p:txBody>
      </p:sp>
      <p:sp>
        <p:nvSpPr>
          <p:cNvPr id="17" name="Нижний колонтитул 16"/>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29" name="Номер слайда 28"/>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
        <p:nvSpPr>
          <p:cNvPr id="32" name="Прямоугольник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9" name="Прямоугольник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0" name="Прямоугольник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1" name="Прямоугольник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42" name="Прямоугольник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8" name="Заголовок 7"/>
          <p:cNvSpPr>
            <a:spLocks noGrp="1"/>
          </p:cNvSpPr>
          <p:nvPr>
            <p:ph type="ctrTitle"/>
          </p:nvPr>
        </p:nvSpPr>
        <p:spPr>
          <a:xfrm>
            <a:off x="914400" y="4343400"/>
            <a:ext cx="7772400" cy="1975104"/>
          </a:xfrm>
        </p:spPr>
        <p:txBody>
          <a:bodyPr/>
          <a:lstStyle>
            <a:lvl1pPr marR="9144" algn="l">
              <a:defRPr sz="4000" b="1" cap="all" spc="0" baseline="0">
                <a:effectLst>
                  <a:reflection blurRad="12700" stA="34000" endA="740" endPos="53000" dir="5400000" sy="-100000" algn="bl" rotWithShape="0"/>
                </a:effectLst>
              </a:defRPr>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914400" y="2834640"/>
            <a:ext cx="7772400" cy="1508760"/>
          </a:xfrm>
        </p:spPr>
        <p:txBody>
          <a:bodyPr lIns="100584" tIns="45720" anchor="b"/>
          <a:lstStyle>
            <a:lvl1pPr marL="0" indent="0" algn="l">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56" name="Прямоугольник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5" name="Прямоугольник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6" name="Прямоугольник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67" name="Прямоугольник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8F6BCBE8-30B0-4476-8762-9236B142003A}" type="datetimeFigureOut">
              <a:rPr lang="en-US" smtClean="0"/>
              <a:pPr/>
              <a:t>3/16/2015</a:t>
            </a:fld>
            <a:endParaRPr lang="en-US" sz="1100" dirty="0">
              <a:solidFill>
                <a:schemeClr val="tx2"/>
              </a:solidFill>
            </a:endParaRPr>
          </a:p>
        </p:txBody>
      </p:sp>
      <p:sp>
        <p:nvSpPr>
          <p:cNvPr id="5" name="Нижний колонтитул 4"/>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6" name="Номер слайда 5"/>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1981200" cy="5851525"/>
          </a:xfrm>
        </p:spPr>
        <p:txBody>
          <a:bodyPr vert="eaVert" anchor="ct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609600" y="274639"/>
            <a:ext cx="58674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8F6BCBE8-30B0-4476-8762-9236B142003A}" type="datetimeFigureOut">
              <a:rPr lang="en-US" smtClean="0"/>
              <a:pPr/>
              <a:t>3/16/2015</a:t>
            </a:fld>
            <a:endParaRPr lang="en-US" sz="1100" dirty="0">
              <a:solidFill>
                <a:schemeClr val="tx2"/>
              </a:solidFill>
            </a:endParaRPr>
          </a:p>
        </p:txBody>
      </p:sp>
      <p:sp>
        <p:nvSpPr>
          <p:cNvPr id="5" name="Нижний колонтитул 4"/>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6" name="Номер слайда 5"/>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8F6BCBE8-30B0-4476-8762-9236B142003A}" type="datetimeFigureOut">
              <a:rPr lang="en-US" smtClean="0"/>
              <a:pPr/>
              <a:t>3/16/2015</a:t>
            </a:fld>
            <a:endParaRPr lang="en-US" sz="1100" dirty="0">
              <a:solidFill>
                <a:schemeClr val="tx2"/>
              </a:solidFill>
            </a:endParaRPr>
          </a:p>
        </p:txBody>
      </p:sp>
      <p:sp>
        <p:nvSpPr>
          <p:cNvPr id="5" name="Нижний колонтитул 4"/>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6" name="Номер слайда 5"/>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4" name="Полилиния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Полилиния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Полилиния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Полилиния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Полилиния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Полилиния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Полилиния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Полилиния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Полилиния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Полилиния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Полилиния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Полилиния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Полилиния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6" name="Полилиния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7" name="Полилиния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Текст 2"/>
          <p:cNvSpPr>
            <a:spLocks noGrp="1"/>
          </p:cNvSpPr>
          <p:nvPr>
            <p:ph type="body" idx="1"/>
          </p:nvPr>
        </p:nvSpPr>
        <p:spPr>
          <a:xfrm>
            <a:off x="706902" y="1351672"/>
            <a:ext cx="5718048" cy="977486"/>
          </a:xfrm>
        </p:spPr>
        <p:txBody>
          <a:bodyPr lIns="82296" tIns="45720" bIns="0" anchor="t"/>
          <a:lstStyle>
            <a:lvl1pPr marL="54864" indent="0">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8F6BCBE8-30B0-4476-8762-9236B142003A}" type="datetimeFigureOut">
              <a:rPr lang="en-US" smtClean="0"/>
              <a:pPr/>
              <a:t>3/16/2015</a:t>
            </a:fld>
            <a:endParaRPr lang="en-US" sz="1100" dirty="0">
              <a:solidFill>
                <a:schemeClr val="tx2"/>
              </a:solidFill>
            </a:endParaRPr>
          </a:p>
        </p:txBody>
      </p:sp>
      <p:sp>
        <p:nvSpPr>
          <p:cNvPr id="5" name="Нижний колонтитул 4"/>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6" name="Номер слайда 5"/>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
        <p:nvSpPr>
          <p:cNvPr id="7" name="Прямоугольник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706902" y="512064"/>
            <a:ext cx="8156448" cy="777240"/>
          </a:xfrm>
        </p:spPr>
        <p:txBody>
          <a:bodyPr tIns="64008"/>
          <a:lstStyle>
            <a:lvl1pPr algn="l">
              <a:buNone/>
              <a:defRPr sz="3800" b="0" cap="none" spc="-150" baseline="0"/>
            </a:lvl1pPr>
            <a:extLst/>
          </a:lstStyle>
          <a:p>
            <a:r>
              <a:rPr kumimoji="0" lang="ru-RU" smtClean="0"/>
              <a:t>Образец заголовка</a:t>
            </a:r>
            <a:endParaRPr kumimoji="0" lang="en-US"/>
          </a:p>
        </p:txBody>
      </p:sp>
      <p:sp>
        <p:nvSpPr>
          <p:cNvPr id="8" name="Прямоугольник 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9" name="Прямоугольник 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0" name="Прямоугольник 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1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2064"/>
            <a:ext cx="8229600" cy="914400"/>
          </a:xfrm>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8F6BCBE8-30B0-4476-8762-9236B142003A}" type="datetimeFigureOut">
              <a:rPr lang="en-US" smtClean="0"/>
              <a:pPr/>
              <a:t>3/16/2015</a:t>
            </a:fld>
            <a:endParaRPr lang="en-US" sz="1100" dirty="0">
              <a:solidFill>
                <a:schemeClr val="tx2"/>
              </a:solidFill>
            </a:endParaRPr>
          </a:p>
        </p:txBody>
      </p:sp>
      <p:sp>
        <p:nvSpPr>
          <p:cNvPr id="6" name="Нижний колонтитул 5"/>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7" name="Номер слайда 6"/>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5" name="Прямоугольник 24"/>
          <p:cNvSpPr/>
          <p:nvPr/>
        </p:nvSpPr>
        <p:spPr>
          <a:xfrm>
            <a:off x="0" y="402265"/>
            <a:ext cx="886708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504824" y="512064"/>
            <a:ext cx="7772400" cy="914400"/>
          </a:xfrm>
        </p:spPr>
        <p:txBody>
          <a:bodyPr anchor="t"/>
          <a:lstStyle>
            <a:lvl1pPr>
              <a:defRPr sz="400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8F6BCBE8-30B0-4476-8762-9236B142003A}" type="datetimeFigureOut">
              <a:rPr lang="en-US" smtClean="0"/>
              <a:pPr/>
              <a:t>3/16/2015</a:t>
            </a:fld>
            <a:endParaRPr lang="en-US" sz="1100" dirty="0">
              <a:solidFill>
                <a:schemeClr val="tx2"/>
              </a:solidFill>
            </a:endParaRPr>
          </a:p>
        </p:txBody>
      </p:sp>
      <p:sp>
        <p:nvSpPr>
          <p:cNvPr id="8" name="Нижний колонтитул 7"/>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9" name="Номер слайда 8"/>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
        <p:nvSpPr>
          <p:cNvPr id="16" name="Прямоугольник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7" name="Прямоугольник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8" name="Прямоугольник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9" name="Прямоугольник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0" name="Прямоугольник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1" name="Прямоугольник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Прямоугольник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9" name="Прямоугольник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30" name="Прямоугольник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14400" y="512064"/>
            <a:ext cx="7772400" cy="914400"/>
          </a:xfrm>
        </p:spPr>
        <p:txBody>
          <a:bodyPr/>
          <a:lstStyle>
            <a:lvl1pPr>
              <a:defRPr sz="4000" cap="none" baseline="0"/>
            </a:lvl1pPr>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8F6BCBE8-30B0-4476-8762-9236B142003A}" type="datetimeFigureOut">
              <a:rPr lang="en-US" smtClean="0"/>
              <a:pPr/>
              <a:t>3/16/2015</a:t>
            </a:fld>
            <a:endParaRPr lang="en-US" sz="1100" dirty="0">
              <a:solidFill>
                <a:schemeClr val="tx2"/>
              </a:solidFill>
            </a:endParaRPr>
          </a:p>
        </p:txBody>
      </p:sp>
      <p:sp>
        <p:nvSpPr>
          <p:cNvPr id="4" name="Нижний колонтитул 3"/>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5" name="Номер слайда 4"/>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8F6BCBE8-30B0-4476-8762-9236B142003A}" type="datetimeFigureOut">
              <a:rPr lang="en-US" smtClean="0"/>
              <a:pPr/>
              <a:t>3/16/2015</a:t>
            </a:fld>
            <a:endParaRPr lang="en-US" sz="1100" dirty="0">
              <a:solidFill>
                <a:schemeClr val="tx2"/>
              </a:solidFill>
            </a:endParaRPr>
          </a:p>
        </p:txBody>
      </p:sp>
      <p:sp>
        <p:nvSpPr>
          <p:cNvPr id="3" name="Нижний колонтитул 2"/>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4" name="Номер слайда 3"/>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85800" y="273050"/>
            <a:ext cx="8229600" cy="1162050"/>
          </a:xfrm>
        </p:spPr>
        <p:txBody>
          <a:bodyPr anchor="ctr"/>
          <a:lstStyle>
            <a:lvl1pPr algn="l">
              <a:buNone/>
              <a:defRPr sz="3600" b="0"/>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8F6BCBE8-30B0-4476-8762-9236B142003A}" type="datetimeFigureOut">
              <a:rPr lang="en-US" smtClean="0"/>
              <a:pPr/>
              <a:t>3/16/2015</a:t>
            </a:fld>
            <a:endParaRPr lang="en-US" sz="1100" dirty="0">
              <a:solidFill>
                <a:schemeClr val="tx2"/>
              </a:solidFill>
            </a:endParaRPr>
          </a:p>
        </p:txBody>
      </p:sp>
      <p:sp>
        <p:nvSpPr>
          <p:cNvPr id="6" name="Нижний колонтитул 5"/>
          <p:cNvSpPr>
            <a:spLocks noGrp="1"/>
          </p:cNvSpPr>
          <p:nvPr>
            <p:ph type="ftr" sz="quarter" idx="11"/>
          </p:nvPr>
        </p:nvSpPr>
        <p:spPr/>
        <p:txBody>
          <a:bodyPr/>
          <a:lstStyle>
            <a:extLst/>
          </a:lstStyle>
          <a:p>
            <a:pPr algn="r" eaLnBrk="1" latinLnBrk="0" hangingPunct="1"/>
            <a:endParaRPr kumimoji="0" lang="en-US" sz="1100" dirty="0">
              <a:solidFill>
                <a:schemeClr val="tx2"/>
              </a:solidFill>
            </a:endParaRPr>
          </a:p>
        </p:txBody>
      </p:sp>
      <p:sp>
        <p:nvSpPr>
          <p:cNvPr id="7" name="Номер слайда 6"/>
          <p:cNvSpPr>
            <a:spLocks noGrp="1"/>
          </p:cNvSpPr>
          <p:nvPr>
            <p:ph type="sldNum" sz="quarter" idx="12"/>
          </p:nvPr>
        </p:nvSpPr>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8" name="Прямоугольник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cxnSp>
        <p:nvCxnSpPr>
          <p:cNvPr id="9" name="Прямая соединительная линия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10" name="Группа 9"/>
          <p:cNvGrpSpPr/>
          <p:nvPr/>
        </p:nvGrpSpPr>
        <p:grpSpPr>
          <a:xfrm rot="5400000">
            <a:off x="8514581" y="1219200"/>
            <a:ext cx="132763" cy="128466"/>
            <a:chOff x="6668087" y="1297746"/>
            <a:chExt cx="161840" cy="156602"/>
          </a:xfrm>
        </p:grpSpPr>
        <p:cxnSp>
          <p:nvCxnSpPr>
            <p:cNvPr id="15" name="Прямая соединительная линия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Прямая соединительная линия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Прямая соединительная линия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Заголовок 1"/>
          <p:cNvSpPr>
            <a:spLocks noGrp="1"/>
          </p:cNvSpPr>
          <p:nvPr>
            <p:ph type="title"/>
          </p:nvPr>
        </p:nvSpPr>
        <p:spPr bwMode="grayWhite">
          <a:xfrm>
            <a:off x="914400" y="441251"/>
            <a:ext cx="6858000" cy="701749"/>
          </a:xfrm>
        </p:spPr>
        <p:txBody>
          <a:bodyPr anchor="b"/>
          <a:lstStyle>
            <a:lvl1pPr algn="l">
              <a:buNone/>
              <a:defRPr sz="2100" b="0"/>
            </a:lvl1pPr>
            <a:extLst/>
          </a:lstStyle>
          <a:p>
            <a:r>
              <a:rPr kumimoji="0" lang="ru-RU" smtClean="0"/>
              <a:t>Образец заголовка</a:t>
            </a:r>
            <a:endParaRPr kumimoji="0" lang="en-US"/>
          </a:p>
        </p:txBody>
      </p:sp>
      <p:sp>
        <p:nvSpPr>
          <p:cNvPr id="3" name="Рисунок 2"/>
          <p:cNvSpPr>
            <a:spLocks noGrp="1"/>
          </p:cNvSpPr>
          <p:nvPr>
            <p:ph type="pic" idx="1"/>
          </p:nvPr>
        </p:nvSpPr>
        <p:spPr>
          <a:xfrm>
            <a:off x="368032" y="1893781"/>
            <a:ext cx="8778240" cy="4960144"/>
          </a:xfrm>
          <a:solidFill>
            <a:schemeClr val="bg2"/>
          </a:solidFill>
        </p:spPr>
        <p:txBody>
          <a:bodyPr/>
          <a:lstStyle>
            <a:lvl1pPr marL="0" indent="0">
              <a:buNone/>
              <a:defRPr sz="3200"/>
            </a:lvl1pPr>
            <a:extLst/>
          </a:lstStyle>
          <a:p>
            <a:r>
              <a:rPr kumimoji="0" lang="ru-RU" smtClean="0"/>
              <a:t>Вставка рисунка</a:t>
            </a:r>
            <a:endParaRPr kumimoji="0" lang="en-US"/>
          </a:p>
        </p:txBody>
      </p:sp>
      <p:sp>
        <p:nvSpPr>
          <p:cNvPr id="4" name="Текст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grpSp>
        <p:nvGrpSpPr>
          <p:cNvPr id="14" name="Группа 13"/>
          <p:cNvGrpSpPr/>
          <p:nvPr/>
        </p:nvGrpSpPr>
        <p:grpSpPr>
          <a:xfrm rot="5400000">
            <a:off x="8666981" y="1371600"/>
            <a:ext cx="132763" cy="128466"/>
            <a:chOff x="6668087" y="1297746"/>
            <a:chExt cx="161840" cy="156602"/>
          </a:xfrm>
        </p:grpSpPr>
        <p:cxnSp>
          <p:nvCxnSpPr>
            <p:cNvPr id="11" name="Прямая соединительная линия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Прямая соединительная линия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Прямая соединительная линия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Группа 17"/>
          <p:cNvGrpSpPr/>
          <p:nvPr/>
        </p:nvGrpSpPr>
        <p:grpSpPr>
          <a:xfrm rot="5400000">
            <a:off x="8320088" y="1474763"/>
            <a:ext cx="132763" cy="128466"/>
            <a:chOff x="6668087" y="1297746"/>
            <a:chExt cx="161840" cy="156602"/>
          </a:xfrm>
        </p:grpSpPr>
        <p:cxnSp>
          <p:nvCxnSpPr>
            <p:cNvPr id="19" name="Прямая соединительная линия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Прямая соединительная линия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Прямая соединительная линия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Дата 4"/>
          <p:cNvSpPr>
            <a:spLocks noGrp="1"/>
          </p:cNvSpPr>
          <p:nvPr>
            <p:ph type="dt" sz="half" idx="10"/>
          </p:nvPr>
        </p:nvSpPr>
        <p:spPr>
          <a:xfrm>
            <a:off x="6477000" y="55499"/>
            <a:ext cx="2133600" cy="365125"/>
          </a:xfrm>
        </p:spPr>
        <p:txBody>
          <a:bodyPr/>
          <a:lstStyle>
            <a:extLst/>
          </a:lstStyle>
          <a:p>
            <a:fld id="{8F6BCBE8-30B0-4476-8762-9236B142003A}" type="datetimeFigureOut">
              <a:rPr lang="en-US" smtClean="0"/>
              <a:pPr/>
              <a:t>3/16/2015</a:t>
            </a:fld>
            <a:endParaRPr lang="en-US" sz="1100" dirty="0">
              <a:solidFill>
                <a:schemeClr val="tx2"/>
              </a:solidFill>
            </a:endParaRPr>
          </a:p>
        </p:txBody>
      </p:sp>
      <p:sp>
        <p:nvSpPr>
          <p:cNvPr id="6" name="Нижний колонтитул 5"/>
          <p:cNvSpPr>
            <a:spLocks noGrp="1"/>
          </p:cNvSpPr>
          <p:nvPr>
            <p:ph type="ftr" sz="quarter" idx="11"/>
          </p:nvPr>
        </p:nvSpPr>
        <p:spPr>
          <a:xfrm>
            <a:off x="914400" y="55499"/>
            <a:ext cx="5562600" cy="365125"/>
          </a:xfrm>
        </p:spPr>
        <p:txBody>
          <a:bodyPr/>
          <a:lstStyle>
            <a:extLst/>
          </a:lstStyle>
          <a:p>
            <a:pPr algn="r" eaLnBrk="1" latinLnBrk="0" hangingPunct="1"/>
            <a:endParaRPr kumimoji="0" lang="en-US" sz="1100" dirty="0">
              <a:solidFill>
                <a:schemeClr val="tx2"/>
              </a:solidFill>
            </a:endParaRPr>
          </a:p>
        </p:txBody>
      </p:sp>
      <p:sp>
        <p:nvSpPr>
          <p:cNvPr id="7" name="Номер слайда 6"/>
          <p:cNvSpPr>
            <a:spLocks noGrp="1"/>
          </p:cNvSpPr>
          <p:nvPr>
            <p:ph type="sldNum" sz="quarter" idx="12"/>
          </p:nvPr>
        </p:nvSpPr>
        <p:spPr>
          <a:xfrm>
            <a:off x="8610600" y="55499"/>
            <a:ext cx="457200" cy="365125"/>
          </a:xfrm>
        </p:spPr>
        <p:txBody>
          <a:bodyPr/>
          <a:lstStyle>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Прямоугольник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Прямоугольник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Прямоугольник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Прямоугольник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2" name="Прямоугольник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5" name="Прямоугольник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16" name="Прямоугольник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7" name="Прямоугольник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22" name="Заголовок 21"/>
          <p:cNvSpPr>
            <a:spLocks noGrp="1"/>
          </p:cNvSpPr>
          <p:nvPr>
            <p:ph type="title"/>
          </p:nvPr>
        </p:nvSpPr>
        <p:spPr>
          <a:xfrm>
            <a:off x="914400" y="512064"/>
            <a:ext cx="7772400" cy="914400"/>
          </a:xfrm>
          <a:prstGeom prst="rect">
            <a:avLst/>
          </a:prstGeom>
        </p:spPr>
        <p:txBody>
          <a:bodyPr vert="horz" anchor="t">
            <a:noAutofit/>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914400" y="1783560"/>
            <a:ext cx="7772400" cy="4572000"/>
          </a:xfrm>
          <a:prstGeom prst="rect">
            <a:avLst/>
          </a:prstGeom>
        </p:spPr>
        <p:txBody>
          <a:bodyPr vert="horz">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4" name="Дата 13"/>
          <p:cNvSpPr>
            <a:spLocks noGrp="1"/>
          </p:cNvSpPr>
          <p:nvPr>
            <p:ph type="dt" sz="half" idx="2"/>
          </p:nvPr>
        </p:nvSpPr>
        <p:spPr>
          <a:xfrm>
            <a:off x="6477000" y="6416675"/>
            <a:ext cx="2133600" cy="365125"/>
          </a:xfrm>
          <a:prstGeom prst="rect">
            <a:avLst/>
          </a:prstGeom>
        </p:spPr>
        <p:txBody>
          <a:bodyPr vert="horz" anchor="b"/>
          <a:lstStyle>
            <a:lvl1pPr algn="l" eaLnBrk="1" latinLnBrk="0" hangingPunct="1">
              <a:defRPr kumimoji="0" sz="1100">
                <a:solidFill>
                  <a:schemeClr val="tx2"/>
                </a:solidFill>
              </a:defRPr>
            </a:lvl1pPr>
            <a:extLst/>
          </a:lstStyle>
          <a:p>
            <a:fld id="{8F6BCBE8-30B0-4476-8762-9236B142003A}" type="datetimeFigureOut">
              <a:rPr lang="en-US" smtClean="0"/>
              <a:pPr/>
              <a:t>3/16/2015</a:t>
            </a:fld>
            <a:endParaRPr lang="en-US" sz="1100" dirty="0">
              <a:solidFill>
                <a:schemeClr val="tx2"/>
              </a:solidFill>
            </a:endParaRPr>
          </a:p>
        </p:txBody>
      </p:sp>
      <p:sp>
        <p:nvSpPr>
          <p:cNvPr id="3" name="Нижний колонтитул 2"/>
          <p:cNvSpPr>
            <a:spLocks noGrp="1"/>
          </p:cNvSpPr>
          <p:nvPr>
            <p:ph type="ftr" sz="quarter" idx="3"/>
          </p:nvPr>
        </p:nvSpPr>
        <p:spPr>
          <a:xfrm>
            <a:off x="914400" y="6416675"/>
            <a:ext cx="5562600" cy="365125"/>
          </a:xfrm>
          <a:prstGeom prst="rect">
            <a:avLst/>
          </a:prstGeom>
        </p:spPr>
        <p:txBody>
          <a:bodyPr vert="horz" anchor="b"/>
          <a:lstStyle>
            <a:lvl1pPr algn="r" eaLnBrk="1" latinLnBrk="0" hangingPunct="1">
              <a:defRPr kumimoji="0" sz="1100">
                <a:solidFill>
                  <a:schemeClr val="tx2"/>
                </a:solidFill>
              </a:defRPr>
            </a:lvl1pPr>
            <a:extLst/>
          </a:lstStyle>
          <a:p>
            <a:pPr algn="r" eaLnBrk="1" latinLnBrk="0" hangingPunct="1"/>
            <a:endParaRPr kumimoji="0" lang="en-US" sz="1100" dirty="0">
              <a:solidFill>
                <a:schemeClr val="tx2"/>
              </a:solidFill>
            </a:endParaRPr>
          </a:p>
        </p:txBody>
      </p:sp>
      <p:sp>
        <p:nvSpPr>
          <p:cNvPr id="23" name="Номер слайда 22"/>
          <p:cNvSpPr>
            <a:spLocks noGrp="1"/>
          </p:cNvSpPr>
          <p:nvPr>
            <p:ph type="sldNum" sz="quarter" idx="4"/>
          </p:nvPr>
        </p:nvSpPr>
        <p:spPr>
          <a:xfrm>
            <a:off x="8610600" y="6416675"/>
            <a:ext cx="457200" cy="365125"/>
          </a:xfrm>
          <a:prstGeom prst="rect">
            <a:avLst/>
          </a:prstGeom>
        </p:spPr>
        <p:txBody>
          <a:bodyPr vert="horz" anchor="b"/>
          <a:lstStyle>
            <a:lvl1pPr algn="l" eaLnBrk="1" latinLnBrk="0" hangingPunct="1">
              <a:defRPr kumimoji="0" sz="1200">
                <a:solidFill>
                  <a:schemeClr val="tx2"/>
                </a:solidFill>
              </a:defRPr>
            </a:lvl1pPr>
            <a:extLst/>
          </a:lstStyle>
          <a:p>
            <a:pPr algn="l" eaLnBrk="1" latinLnBrk="0" hangingPunct="1"/>
            <a:fld id="{09CEB3EB-F4F2-46F4-8867-D3C68411A9A0}" type="slidenum">
              <a:rPr kumimoji="0" lang="en-US" smtClean="0"/>
              <a:pPr algn="l" eaLnBrk="1" latinLnBrk="0" hangingPunct="1"/>
              <a:t>‹#›</a:t>
            </a:fld>
            <a:endParaRPr kumimoji="0" lang="en-US" sz="1200">
              <a:solidFill>
                <a:schemeClr val="tx2"/>
              </a:solidFill>
            </a:endParaRP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spc="-100" baseline="0">
          <a:solidFill>
            <a:schemeClr val="tx2">
              <a:satMod val="200000"/>
            </a:schemeClr>
          </a:solidFill>
          <a:latin typeface="+mj-lt"/>
          <a:ea typeface="+mj-ea"/>
          <a:cs typeface="+mj-cs"/>
        </a:defRPr>
      </a:lvl1pPr>
      <a:extLst/>
    </p:titleStyle>
    <p:bodyStyle>
      <a:lvl1pPr marL="411480" indent="-342900" algn="l" rtl="0" eaLnBrk="1" latinLnBrk="0" hangingPunct="1">
        <a:spcBef>
          <a:spcPts val="700"/>
        </a:spcBef>
        <a:buClr>
          <a:schemeClr val="tx2"/>
        </a:buClr>
        <a:buSzPct val="95000"/>
        <a:buFont typeface="Wingdings"/>
        <a:buChar char=""/>
        <a:defRPr kumimoji="0"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kumimoji="0"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kumimoji="0"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kumimoji="0"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kumimoji="0"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hyperlink" Target="http://oen.dydaktyka.agh.edu.pl/dydaktyka/fizyka/c_fizyka_at_i_kw/wyklad1.html" TargetMode="External"/><Relationship Id="rId2" Type="http://schemas.openxmlformats.org/officeDocument/2006/relationships/hyperlink" Target="https://www.google.com/" TargetMode="External"/><Relationship Id="rId1" Type="http://schemas.openxmlformats.org/officeDocument/2006/relationships/slideLayout" Target="../slideLayouts/slideLayout3.xml"/><Relationship Id="rId6" Type="http://schemas.openxmlformats.org/officeDocument/2006/relationships/hyperlink" Target="http://bigslide.ru/fizika/2510-vidi-izlucheniy-istochniki-sveta.html" TargetMode="External"/><Relationship Id="rId5" Type="http://schemas.openxmlformats.org/officeDocument/2006/relationships/hyperlink" Target="https://fiz.1september.ru/article.php?ID=200801510" TargetMode="External"/><Relationship Id="rId4" Type="http://schemas.openxmlformats.org/officeDocument/2006/relationships/hyperlink" Target="http://fn.bmstu.ru/data-physics/library/physbook/tom5/ch1/texthtml/ch1_1.htm" TargetMode="External"/></Relationships>
</file>

<file path=ppt/slides/_rels/slide2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763688" y="1988840"/>
            <a:ext cx="5544616" cy="1975104"/>
          </a:xfrm>
        </p:spPr>
        <p:txBody>
          <a:bodyPr/>
          <a:lstStyle/>
          <a:p>
            <a:pPr algn="ctr"/>
            <a:r>
              <a:rPr lang="lt-LT" sz="4800" dirty="0" smtClean="0">
                <a:solidFill>
                  <a:schemeClr val="accent1">
                    <a:lumMod val="75000"/>
                  </a:schemeClr>
                </a:solidFill>
              </a:rPr>
              <a:t>Šiluminis spinduliavimas</a:t>
            </a:r>
            <a:endParaRPr lang="ru-RU" sz="4800" dirty="0">
              <a:solidFill>
                <a:schemeClr val="accent1">
                  <a:lumMod val="75000"/>
                </a:schemeClr>
              </a:solidFill>
            </a:endParaRPr>
          </a:p>
        </p:txBody>
      </p:sp>
      <p:sp>
        <p:nvSpPr>
          <p:cNvPr id="3" name="Подзаголовок 2"/>
          <p:cNvSpPr>
            <a:spLocks noGrp="1"/>
          </p:cNvSpPr>
          <p:nvPr>
            <p:ph type="subTitle" idx="1"/>
          </p:nvPr>
        </p:nvSpPr>
        <p:spPr>
          <a:xfrm>
            <a:off x="1043608" y="188640"/>
            <a:ext cx="7772400" cy="792088"/>
          </a:xfrm>
        </p:spPr>
        <p:txBody>
          <a:bodyPr>
            <a:normAutofit fontScale="85000" lnSpcReduction="10000"/>
          </a:bodyPr>
          <a:lstStyle/>
          <a:p>
            <a:r>
              <a:rPr lang="lt-LT" sz="3200" b="1" dirty="0" smtClean="0">
                <a:solidFill>
                  <a:srgbClr val="FF0000"/>
                </a:solidFill>
              </a:rPr>
              <a:t>Vilniaus Juzefo Ignacijaus Kraševskio gimnazija</a:t>
            </a:r>
          </a:p>
        </p:txBody>
      </p:sp>
      <p:sp>
        <p:nvSpPr>
          <p:cNvPr id="4" name="Rectangle 3"/>
          <p:cNvSpPr/>
          <p:nvPr/>
        </p:nvSpPr>
        <p:spPr>
          <a:xfrm>
            <a:off x="3610388" y="4184001"/>
            <a:ext cx="5220072" cy="2677656"/>
          </a:xfrm>
          <a:prstGeom prst="rect">
            <a:avLst/>
          </a:prstGeom>
        </p:spPr>
        <p:txBody>
          <a:bodyPr wrap="square">
            <a:spAutoFit/>
          </a:bodyPr>
          <a:lstStyle/>
          <a:p>
            <a:r>
              <a:rPr lang="lt-LT" sz="2400" b="1" dirty="0" smtClean="0">
                <a:solidFill>
                  <a:srgbClr val="FF0000"/>
                </a:solidFill>
              </a:rPr>
              <a:t>Darbą atliko:</a:t>
            </a:r>
          </a:p>
          <a:p>
            <a:r>
              <a:rPr lang="lt-LT" sz="2400" b="1" dirty="0" smtClean="0">
                <a:solidFill>
                  <a:srgbClr val="FF0000"/>
                </a:solidFill>
              </a:rPr>
              <a:t> 		9 klasės mokinė </a:t>
            </a:r>
          </a:p>
          <a:p>
            <a:r>
              <a:rPr lang="lt-LT" sz="2400" b="1" dirty="0" smtClean="0">
                <a:solidFill>
                  <a:srgbClr val="FF0000"/>
                </a:solidFill>
              </a:rPr>
              <a:t>		Veslava </a:t>
            </a:r>
            <a:r>
              <a:rPr lang="lt-LT" sz="2400" b="1" dirty="0">
                <a:solidFill>
                  <a:srgbClr val="FF0000"/>
                </a:solidFill>
              </a:rPr>
              <a:t>Jermolavičiūtė</a:t>
            </a:r>
          </a:p>
          <a:p>
            <a:r>
              <a:rPr lang="lt-LT" sz="2400" b="1" dirty="0" smtClean="0">
                <a:solidFill>
                  <a:srgbClr val="FF0000"/>
                </a:solidFill>
              </a:rPr>
              <a:t>Darbo vadovas:</a:t>
            </a:r>
            <a:endParaRPr lang="lt-LT" sz="2400" b="1" dirty="0">
              <a:solidFill>
                <a:srgbClr val="FF0000"/>
              </a:solidFill>
            </a:endParaRPr>
          </a:p>
          <a:p>
            <a:r>
              <a:rPr lang="lt-LT" sz="2400" b="1" dirty="0" smtClean="0">
                <a:solidFill>
                  <a:srgbClr val="FF0000"/>
                </a:solidFill>
              </a:rPr>
              <a:t>		fizikos mokytojas</a:t>
            </a:r>
          </a:p>
          <a:p>
            <a:r>
              <a:rPr lang="lt-LT" sz="2400" b="1" dirty="0" smtClean="0">
                <a:solidFill>
                  <a:srgbClr val="FF0000"/>
                </a:solidFill>
              </a:rPr>
              <a:t>		Pavel </a:t>
            </a:r>
            <a:r>
              <a:rPr lang="lt-LT" sz="2400" b="1" dirty="0">
                <a:solidFill>
                  <a:srgbClr val="FF0000"/>
                </a:solidFill>
              </a:rPr>
              <a:t>Stankevič</a:t>
            </a:r>
          </a:p>
          <a:p>
            <a:r>
              <a:rPr lang="lt-LT" sz="2400" b="1" dirty="0" smtClean="0">
                <a:solidFill>
                  <a:srgbClr val="FF0000"/>
                </a:solidFill>
              </a:rPr>
              <a:t>		2015</a:t>
            </a:r>
            <a:endParaRPr lang="ru-RU" sz="2400" b="1" dirty="0">
              <a:solidFill>
                <a:srgbClr val="FF0000"/>
              </a:solidFill>
            </a:endParaRP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to="" calcmode="lin" valueType="num">
                                      <p:cBhvr>
                                        <p:cTn id="12" dur="1" fill="hold"/>
                                        <p:tgtEl>
                                          <p:spTgt spid="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7" descr="2015-01-30 22.24.23.jpg"/>
          <p:cNvPicPr>
            <a:picLocks/>
          </p:cNvPicPr>
          <p:nvPr/>
        </p:nvPicPr>
        <p:blipFill>
          <a:blip r:embed="rId2" cstate="print"/>
          <a:stretch>
            <a:fillRect/>
          </a:stretch>
        </p:blipFill>
        <p:spPr>
          <a:xfrm>
            <a:off x="539552" y="764704"/>
            <a:ext cx="4809340" cy="46547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Symbol zastępczy zawartości 5" descr="2015-01-30 22.33.29.jpg"/>
          <p:cNvPicPr>
            <a:picLocks/>
          </p:cNvPicPr>
          <p:nvPr/>
        </p:nvPicPr>
        <p:blipFill>
          <a:blip r:embed="rId3" cstate="print"/>
          <a:stretch>
            <a:fillRect/>
          </a:stretch>
        </p:blipFill>
        <p:spPr>
          <a:xfrm>
            <a:off x="6094112" y="116632"/>
            <a:ext cx="2715577" cy="45259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p:cNvPicPr>
            <a:picLocks noChangeAspect="1"/>
          </p:cNvPicPr>
          <p:nvPr/>
        </p:nvPicPr>
        <p:blipFill>
          <a:blip r:embed="rId4"/>
          <a:stretch>
            <a:fillRect/>
          </a:stretch>
        </p:blipFill>
        <p:spPr>
          <a:xfrm>
            <a:off x="6094112" y="4854699"/>
            <a:ext cx="2725521" cy="20033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219689822"/>
      </p:ext>
    </p:extLst>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395536" y="908720"/>
            <a:ext cx="3319208" cy="4441126"/>
          </a:xfrm>
        </p:spPr>
        <p:txBody>
          <a:bodyPr>
            <a:normAutofit/>
          </a:bodyPr>
          <a:lstStyle/>
          <a:p>
            <a:pPr algn="ctr"/>
            <a:r>
              <a:rPr lang="lt-LT" sz="2800" dirty="0" smtClean="0">
                <a:solidFill>
                  <a:schemeClr val="accent1">
                    <a:lumMod val="75000"/>
                  </a:schemeClr>
                </a:solidFill>
              </a:rPr>
              <a:t>Kuo mažesnis atstumas tarp spinduliuojančio elektrinio lygintuvo ir šilumos imtuvo, tuo daugiau energijos sugeriama. Slėgio skirtumas manometre didėja.</a:t>
            </a:r>
            <a:endParaRPr lang="ru-RU" sz="2800" dirty="0">
              <a:solidFill>
                <a:schemeClr val="accent1">
                  <a:lumMod val="75000"/>
                </a:schemeClr>
              </a:solidFill>
            </a:endParaRPr>
          </a:p>
        </p:txBody>
      </p:sp>
      <p:pic>
        <p:nvPicPr>
          <p:cNvPr id="5" name="Obraz 5" descr="2015-01-30 22.30.59.jpg"/>
          <p:cNvPicPr>
            <a:picLocks noGrp="1"/>
          </p:cNvPicPr>
          <p:nvPr>
            <p:ph sz="half" idx="1"/>
          </p:nvPr>
        </p:nvPicPr>
        <p:blipFill>
          <a:blip r:embed="rId2" cstate="print"/>
          <a:srcRect/>
          <a:stretch>
            <a:fillRect/>
          </a:stretch>
        </p:blipFill>
        <p:spPr>
          <a:xfrm>
            <a:off x="3923928" y="1340768"/>
            <a:ext cx="5000660" cy="342902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p:zoom dir="in"/>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heel(4)">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14290"/>
            <a:ext cx="8424936" cy="1342502"/>
          </a:xfrm>
        </p:spPr>
        <p:txBody>
          <a:bodyPr/>
          <a:lstStyle/>
          <a:p>
            <a:pPr algn="ctr"/>
            <a:r>
              <a:rPr lang="lt-LT" sz="3600" b="1" dirty="0" smtClean="0">
                <a:solidFill>
                  <a:srgbClr val="FF0000"/>
                </a:solidFill>
                <a:latin typeface="+mn-lt"/>
              </a:rPr>
              <a:t>Spinduliavimo intensyvumo priklausomybės nuo atstumo grafikas (</a:t>
            </a:r>
            <a:r>
              <a:rPr lang="lt-LT" b="1" dirty="0" smtClean="0">
                <a:solidFill>
                  <a:srgbClr val="FF0000"/>
                </a:solidFill>
                <a:latin typeface="+mn-lt"/>
              </a:rPr>
              <a:t>200</a:t>
            </a:r>
            <a:r>
              <a:rPr lang="lt-LT" b="1" baseline="30000" dirty="0" smtClean="0">
                <a:solidFill>
                  <a:srgbClr val="FF0000"/>
                </a:solidFill>
                <a:latin typeface="+mn-lt"/>
              </a:rPr>
              <a:t>◦</a:t>
            </a:r>
            <a:r>
              <a:rPr lang="lt-LT" b="1" dirty="0" smtClean="0">
                <a:solidFill>
                  <a:srgbClr val="FF0000"/>
                </a:solidFill>
                <a:latin typeface="+mn-lt"/>
              </a:rPr>
              <a:t>C)</a:t>
            </a:r>
            <a:r>
              <a:rPr lang="ru-RU" dirty="0" smtClean="0"/>
              <a:t/>
            </a:r>
            <a:br>
              <a:rPr lang="ru-RU" dirty="0" smtClean="0"/>
            </a:br>
            <a:endParaRPr lang="ru-RU" dirty="0"/>
          </a:p>
        </p:txBody>
      </p:sp>
      <p:graphicFrame>
        <p:nvGraphicFramePr>
          <p:cNvPr id="4" name="Содержимое 3"/>
          <p:cNvGraphicFramePr>
            <a:graphicFrameLocks noGrp="1"/>
          </p:cNvGraphicFramePr>
          <p:nvPr>
            <p:ph idx="1"/>
            <p:extLst>
              <p:ext uri="{D42A27DB-BD31-4B8C-83A1-F6EECF244321}">
                <p14:modId xmlns:p14="http://schemas.microsoft.com/office/powerpoint/2010/main" val="1703501951"/>
              </p:ext>
            </p:extLst>
          </p:nvPr>
        </p:nvGraphicFramePr>
        <p:xfrm>
          <a:off x="857224" y="1928802"/>
          <a:ext cx="7772400" cy="45720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heckerboard(across)">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683568" y="620688"/>
            <a:ext cx="3314696" cy="4655440"/>
          </a:xfrm>
        </p:spPr>
        <p:txBody>
          <a:bodyPr>
            <a:normAutofit/>
          </a:bodyPr>
          <a:lstStyle/>
          <a:p>
            <a:pPr algn="ctr"/>
            <a:r>
              <a:rPr lang="lt-LT" sz="2800" dirty="0" smtClean="0">
                <a:solidFill>
                  <a:schemeClr val="accent1">
                    <a:lumMod val="75000"/>
                  </a:schemeClr>
                </a:solidFill>
              </a:rPr>
              <a:t>Kuo didėsnė lygintuvo temperatura, tuo daugiau energijos jis spinduliuoja. Šilumos imtuvo  vidinė energija didėja (dėžutės viduje esančio oro slėgis didėja). </a:t>
            </a:r>
            <a:endParaRPr lang="ru-RU" dirty="0"/>
          </a:p>
        </p:txBody>
      </p:sp>
      <p:sp>
        <p:nvSpPr>
          <p:cNvPr id="4" name="Содержимое 3"/>
          <p:cNvSpPr>
            <a:spLocks noGrp="1"/>
          </p:cNvSpPr>
          <p:nvPr>
            <p:ph sz="half" idx="1"/>
          </p:nvPr>
        </p:nvSpPr>
        <p:spPr>
          <a:xfrm>
            <a:off x="4071934" y="1435100"/>
            <a:ext cx="4843466" cy="4572000"/>
          </a:xfrm>
        </p:spPr>
        <p:txBody>
          <a:bodyPr/>
          <a:lstStyle/>
          <a:p>
            <a:pPr algn="ctr">
              <a:buNone/>
            </a:pPr>
            <a:r>
              <a:rPr lang="lt-LT" b="1" dirty="0" smtClean="0">
                <a:solidFill>
                  <a:srgbClr val="FF0000"/>
                </a:solidFill>
              </a:rPr>
              <a:t>Lygintuvo temperaturos režimai</a:t>
            </a:r>
            <a:endParaRPr lang="ru-RU" b="1" dirty="0" smtClean="0">
              <a:solidFill>
                <a:srgbClr val="FF0000"/>
              </a:solidFill>
            </a:endParaRPr>
          </a:p>
          <a:p>
            <a:pPr algn="ctr">
              <a:buNone/>
            </a:pPr>
            <a:r>
              <a:rPr lang="ru-RU" dirty="0" smtClean="0">
                <a:solidFill>
                  <a:schemeClr val="accent1">
                    <a:lumMod val="60000"/>
                    <a:lumOff val="40000"/>
                  </a:schemeClr>
                </a:solidFill>
              </a:rPr>
              <a:t>О</a:t>
            </a:r>
            <a:r>
              <a:rPr lang="lt-LT" dirty="0" smtClean="0">
                <a:solidFill>
                  <a:schemeClr val="accent1">
                    <a:lumMod val="60000"/>
                    <a:lumOff val="40000"/>
                  </a:schemeClr>
                </a:solidFill>
              </a:rPr>
              <a:t>               60-115</a:t>
            </a:r>
            <a:r>
              <a:rPr lang="lt-LT" baseline="30000" dirty="0" smtClean="0">
                <a:solidFill>
                  <a:schemeClr val="accent1">
                    <a:lumMod val="60000"/>
                    <a:lumOff val="40000"/>
                  </a:schemeClr>
                </a:solidFill>
              </a:rPr>
              <a:t>◦</a:t>
            </a:r>
            <a:r>
              <a:rPr lang="lt-LT" dirty="0" smtClean="0">
                <a:solidFill>
                  <a:schemeClr val="accent1">
                    <a:lumMod val="60000"/>
                    <a:lumOff val="40000"/>
                  </a:schemeClr>
                </a:solidFill>
              </a:rPr>
              <a:t>C</a:t>
            </a:r>
            <a:endParaRPr lang="ru-RU" dirty="0" smtClean="0">
              <a:solidFill>
                <a:schemeClr val="accent1">
                  <a:lumMod val="60000"/>
                  <a:lumOff val="40000"/>
                </a:schemeClr>
              </a:solidFill>
            </a:endParaRPr>
          </a:p>
          <a:p>
            <a:pPr algn="ctr">
              <a:buNone/>
            </a:pPr>
            <a:r>
              <a:rPr lang="ru-RU" dirty="0" smtClean="0">
                <a:solidFill>
                  <a:schemeClr val="accent1">
                    <a:lumMod val="60000"/>
                    <a:lumOff val="40000"/>
                  </a:schemeClr>
                </a:solidFill>
              </a:rPr>
              <a:t>О О</a:t>
            </a:r>
            <a:r>
              <a:rPr lang="lt-LT" dirty="0" smtClean="0">
                <a:solidFill>
                  <a:schemeClr val="accent1">
                    <a:lumMod val="60000"/>
                    <a:lumOff val="40000"/>
                  </a:schemeClr>
                </a:solidFill>
              </a:rPr>
              <a:t>          105-155</a:t>
            </a:r>
            <a:r>
              <a:rPr lang="lt-LT" baseline="30000" dirty="0" smtClean="0">
                <a:solidFill>
                  <a:schemeClr val="accent1">
                    <a:lumMod val="60000"/>
                    <a:lumOff val="40000"/>
                  </a:schemeClr>
                </a:solidFill>
              </a:rPr>
              <a:t>◦</a:t>
            </a:r>
            <a:r>
              <a:rPr lang="lt-LT" dirty="0" smtClean="0">
                <a:solidFill>
                  <a:schemeClr val="accent1">
                    <a:lumMod val="60000"/>
                    <a:lumOff val="40000"/>
                  </a:schemeClr>
                </a:solidFill>
              </a:rPr>
              <a:t>C</a:t>
            </a:r>
            <a:endParaRPr lang="ru-RU" dirty="0" smtClean="0">
              <a:solidFill>
                <a:schemeClr val="accent1">
                  <a:lumMod val="60000"/>
                  <a:lumOff val="40000"/>
                </a:schemeClr>
              </a:solidFill>
            </a:endParaRPr>
          </a:p>
          <a:p>
            <a:pPr algn="ctr">
              <a:buNone/>
            </a:pPr>
            <a:r>
              <a:rPr lang="ru-RU" dirty="0" smtClean="0">
                <a:solidFill>
                  <a:schemeClr val="accent1">
                    <a:lumMod val="60000"/>
                    <a:lumOff val="40000"/>
                  </a:schemeClr>
                </a:solidFill>
              </a:rPr>
              <a:t>О О О</a:t>
            </a:r>
            <a:r>
              <a:rPr lang="lt-LT" dirty="0" smtClean="0">
                <a:solidFill>
                  <a:schemeClr val="accent1">
                    <a:lumMod val="60000"/>
                    <a:lumOff val="40000"/>
                  </a:schemeClr>
                </a:solidFill>
              </a:rPr>
              <a:t>    145-200</a:t>
            </a:r>
            <a:r>
              <a:rPr lang="lt-LT" baseline="30000" dirty="0" smtClean="0">
                <a:solidFill>
                  <a:schemeClr val="accent1">
                    <a:lumMod val="60000"/>
                    <a:lumOff val="40000"/>
                  </a:schemeClr>
                </a:solidFill>
              </a:rPr>
              <a:t>◦</a:t>
            </a:r>
            <a:r>
              <a:rPr lang="lt-LT" dirty="0" smtClean="0">
                <a:solidFill>
                  <a:schemeClr val="accent1">
                    <a:lumMod val="60000"/>
                    <a:lumOff val="40000"/>
                  </a:schemeClr>
                </a:solidFill>
              </a:rPr>
              <a:t>C</a:t>
            </a:r>
            <a:endParaRPr lang="ru-RU" dirty="0" smtClean="0">
              <a:solidFill>
                <a:schemeClr val="accent1">
                  <a:lumMod val="60000"/>
                  <a:lumOff val="40000"/>
                </a:schemeClr>
              </a:solidFill>
            </a:endParaRPr>
          </a:p>
          <a:p>
            <a:pPr>
              <a:buNone/>
            </a:pPr>
            <a:endParaRPr lang="ru-RU" dirty="0" smtClean="0"/>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nodeType="clickEffect">
                                  <p:stCondLst>
                                    <p:cond delay="0"/>
                                  </p:stCondLst>
                                  <p:iterate type="lt">
                                    <p:tmPct val="10000"/>
                                  </p:iterate>
                                  <p:childTnLst>
                                    <p:set>
                                      <p:cBhvr>
                                        <p:cTn id="11" dur="1" fill="hold">
                                          <p:stCondLst>
                                            <p:cond delay="0"/>
                                          </p:stCondLst>
                                        </p:cTn>
                                        <p:tgtEl>
                                          <p:spTgt spid="4">
                                            <p:txEl>
                                              <p:pRg st="0" end="0"/>
                                            </p:txEl>
                                          </p:spTgt>
                                        </p:tgtEl>
                                        <p:attrNameLst>
                                          <p:attrName>style.visibility</p:attrName>
                                        </p:attrNameLst>
                                      </p:cBhvr>
                                      <p:to>
                                        <p:strVal val="visible"/>
                                      </p:to>
                                    </p:set>
                                    <p:anim calcmode="lin" valueType="num">
                                      <p:cBhvr>
                                        <p:cTn id="12"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14"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4">
                                            <p:txEl>
                                              <p:pRg st="0" end="0"/>
                                            </p:txEl>
                                          </p:spTgt>
                                        </p:tgtEl>
                                      </p:cBhvr>
                                    </p:animEffect>
                                  </p:childTnLst>
                                </p:cTn>
                              </p:par>
                              <p:par>
                                <p:cTn id="17" presetID="41" presetClass="entr" presetSubtype="0" fill="hold" nodeType="withEffect">
                                  <p:stCondLst>
                                    <p:cond delay="0"/>
                                  </p:stCondLst>
                                  <p:iterate type="lt">
                                    <p:tmPct val="10000"/>
                                  </p:iterate>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p:cTn id="19" dur="500" fill="hold"/>
                                        <p:tgtEl>
                                          <p:spTgt spid="4">
                                            <p:txEl>
                                              <p:pRg st="1" end="1"/>
                                            </p:txEl>
                                          </p:spTgt>
                                        </p:tgtEl>
                                        <p:attrNameLst>
                                          <p:attrName>ppt_x</p:attrName>
                                        </p:attrNameLst>
                                      </p:cBhvr>
                                      <p:tavLst>
                                        <p:tav tm="0">
                                          <p:val>
                                            <p:strVal val="#ppt_x"/>
                                          </p:val>
                                        </p:tav>
                                        <p:tav tm="50000">
                                          <p:val>
                                            <p:strVal val="#ppt_x+.1"/>
                                          </p:val>
                                        </p:tav>
                                        <p:tav tm="100000">
                                          <p:val>
                                            <p:strVal val="#ppt_x"/>
                                          </p:val>
                                        </p:tav>
                                      </p:tavLst>
                                    </p:anim>
                                    <p:anim calcmode="lin" valueType="num">
                                      <p:cBhvr>
                                        <p:cTn id="20" dur="500" fill="hold"/>
                                        <p:tgtEl>
                                          <p:spTgt spid="4">
                                            <p:txEl>
                                              <p:pRg st="1" end="1"/>
                                            </p:txEl>
                                          </p:spTgt>
                                        </p:tgtEl>
                                        <p:attrNameLst>
                                          <p:attrName>ppt_y</p:attrName>
                                        </p:attrNameLst>
                                      </p:cBhvr>
                                      <p:tavLst>
                                        <p:tav tm="0">
                                          <p:val>
                                            <p:strVal val="#ppt_y"/>
                                          </p:val>
                                        </p:tav>
                                        <p:tav tm="100000">
                                          <p:val>
                                            <p:strVal val="#ppt_y"/>
                                          </p:val>
                                        </p:tav>
                                      </p:tavLst>
                                    </p:anim>
                                    <p:anim calcmode="lin" valueType="num">
                                      <p:cBhvr>
                                        <p:cTn id="21" dur="500" fill="hold"/>
                                        <p:tgtEl>
                                          <p:spTgt spid="4">
                                            <p:txEl>
                                              <p:pRg st="1" end="1"/>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2" dur="500" fill="hold"/>
                                        <p:tgtEl>
                                          <p:spTgt spid="4">
                                            <p:txEl>
                                              <p:pRg st="1" end="1"/>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3" dur="500" tmFilter="0,0; .5, 1; 1, 1"/>
                                        <p:tgtEl>
                                          <p:spTgt spid="4">
                                            <p:txEl>
                                              <p:pRg st="1" end="1"/>
                                            </p:txEl>
                                          </p:spTgt>
                                        </p:tgtEl>
                                      </p:cBhvr>
                                    </p:animEffect>
                                  </p:childTnLst>
                                </p:cTn>
                              </p:par>
                              <p:par>
                                <p:cTn id="24" presetID="41" presetClass="entr" presetSubtype="0" fill="hold" nodeType="withEffect">
                                  <p:stCondLst>
                                    <p:cond delay="0"/>
                                  </p:stCondLst>
                                  <p:iterate type="lt">
                                    <p:tmPct val="10000"/>
                                  </p:iterate>
                                  <p:childTnLst>
                                    <p:set>
                                      <p:cBhvr>
                                        <p:cTn id="25" dur="1" fill="hold">
                                          <p:stCondLst>
                                            <p:cond delay="0"/>
                                          </p:stCondLst>
                                        </p:cTn>
                                        <p:tgtEl>
                                          <p:spTgt spid="4">
                                            <p:txEl>
                                              <p:pRg st="2" end="2"/>
                                            </p:txEl>
                                          </p:spTgt>
                                        </p:tgtEl>
                                        <p:attrNameLst>
                                          <p:attrName>style.visibility</p:attrName>
                                        </p:attrNameLst>
                                      </p:cBhvr>
                                      <p:to>
                                        <p:strVal val="visible"/>
                                      </p:to>
                                    </p:set>
                                    <p:anim calcmode="lin" valueType="num">
                                      <p:cBhvr>
                                        <p:cTn id="26" dur="500" fill="hold"/>
                                        <p:tgtEl>
                                          <p:spTgt spid="4">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4">
                                            <p:txEl>
                                              <p:pRg st="2" end="2"/>
                                            </p:txEl>
                                          </p:spTgt>
                                        </p:tgtEl>
                                        <p:attrNameLst>
                                          <p:attrName>ppt_y</p:attrName>
                                        </p:attrNameLst>
                                      </p:cBhvr>
                                      <p:tavLst>
                                        <p:tav tm="0">
                                          <p:val>
                                            <p:strVal val="#ppt_y"/>
                                          </p:val>
                                        </p:tav>
                                        <p:tav tm="100000">
                                          <p:val>
                                            <p:strVal val="#ppt_y"/>
                                          </p:val>
                                        </p:tav>
                                      </p:tavLst>
                                    </p:anim>
                                    <p:anim calcmode="lin" valueType="num">
                                      <p:cBhvr>
                                        <p:cTn id="28" dur="500" fill="hold"/>
                                        <p:tgtEl>
                                          <p:spTgt spid="4">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4">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4">
                                            <p:txEl>
                                              <p:pRg st="2" end="2"/>
                                            </p:txEl>
                                          </p:spTgt>
                                        </p:tgtEl>
                                      </p:cBhvr>
                                    </p:animEffect>
                                  </p:childTnLst>
                                </p:cTn>
                              </p:par>
                              <p:par>
                                <p:cTn id="31" presetID="41" presetClass="entr" presetSubtype="0" fill="hold" nodeType="withEffect">
                                  <p:stCondLst>
                                    <p:cond delay="0"/>
                                  </p:stCondLst>
                                  <p:iterate type="lt">
                                    <p:tmPct val="10000"/>
                                  </p:iterate>
                                  <p:childTnLst>
                                    <p:set>
                                      <p:cBhvr>
                                        <p:cTn id="32" dur="1" fill="hold">
                                          <p:stCondLst>
                                            <p:cond delay="0"/>
                                          </p:stCondLst>
                                        </p:cTn>
                                        <p:tgtEl>
                                          <p:spTgt spid="4">
                                            <p:txEl>
                                              <p:pRg st="3" end="3"/>
                                            </p:txEl>
                                          </p:spTgt>
                                        </p:tgtEl>
                                        <p:attrNameLst>
                                          <p:attrName>style.visibility</p:attrName>
                                        </p:attrNameLst>
                                      </p:cBhvr>
                                      <p:to>
                                        <p:strVal val="visible"/>
                                      </p:to>
                                    </p:set>
                                    <p:anim calcmode="lin" valueType="num">
                                      <p:cBhvr>
                                        <p:cTn id="33" dur="500" fill="hold"/>
                                        <p:tgtEl>
                                          <p:spTgt spid="4">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4" dur="500" fill="hold"/>
                                        <p:tgtEl>
                                          <p:spTgt spid="4">
                                            <p:txEl>
                                              <p:pRg st="3" end="3"/>
                                            </p:txEl>
                                          </p:spTgt>
                                        </p:tgtEl>
                                        <p:attrNameLst>
                                          <p:attrName>ppt_y</p:attrName>
                                        </p:attrNameLst>
                                      </p:cBhvr>
                                      <p:tavLst>
                                        <p:tav tm="0">
                                          <p:val>
                                            <p:strVal val="#ppt_y"/>
                                          </p:val>
                                        </p:tav>
                                        <p:tav tm="100000">
                                          <p:val>
                                            <p:strVal val="#ppt_y"/>
                                          </p:val>
                                        </p:tav>
                                      </p:tavLst>
                                    </p:anim>
                                    <p:anim calcmode="lin" valueType="num">
                                      <p:cBhvr>
                                        <p:cTn id="35" dur="500" fill="hold"/>
                                        <p:tgtEl>
                                          <p:spTgt spid="4">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6" dur="500" fill="hold"/>
                                        <p:tgtEl>
                                          <p:spTgt spid="4">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7" dur="500" tmFilter="0,0; .5, 1; 1, 1"/>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214290"/>
            <a:ext cx="8424936" cy="2071702"/>
          </a:xfrm>
        </p:spPr>
        <p:txBody>
          <a:bodyPr/>
          <a:lstStyle/>
          <a:p>
            <a:pPr algn="ctr"/>
            <a:r>
              <a:rPr lang="lt-LT" sz="3600" b="1" dirty="0" smtClean="0">
                <a:solidFill>
                  <a:srgbClr val="FF0000"/>
                </a:solidFill>
                <a:latin typeface="+mn-lt"/>
              </a:rPr>
              <a:t>Spinduliavimo intensyvumo priklausomybės nuo temperatūros grafikas (atstumas 5cm)</a:t>
            </a:r>
            <a:r>
              <a:rPr lang="ru-RU" dirty="0" smtClean="0"/>
              <a:t/>
            </a:r>
            <a:br>
              <a:rPr lang="ru-RU" dirty="0" smtClean="0"/>
            </a:br>
            <a:endParaRPr lang="ru-RU" dirty="0"/>
          </a:p>
        </p:txBody>
      </p:sp>
      <p:graphicFrame>
        <p:nvGraphicFramePr>
          <p:cNvPr id="4" name="Содержимое 3"/>
          <p:cNvGraphicFramePr>
            <a:graphicFrameLocks noGrp="1"/>
          </p:cNvGraphicFramePr>
          <p:nvPr>
            <p:ph idx="1"/>
            <p:extLst>
              <p:ext uri="{D42A27DB-BD31-4B8C-83A1-F6EECF244321}">
                <p14:modId xmlns:p14="http://schemas.microsoft.com/office/powerpoint/2010/main" val="890599845"/>
              </p:ext>
            </p:extLst>
          </p:nvPr>
        </p:nvGraphicFramePr>
        <p:xfrm>
          <a:off x="467544" y="2132856"/>
          <a:ext cx="8568952" cy="453650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4)">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4" grpId="0">
        <p:bldAsOne/>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99592" y="260648"/>
            <a:ext cx="7772400" cy="1332760"/>
          </a:xfrm>
        </p:spPr>
        <p:txBody>
          <a:bodyPr/>
          <a:lstStyle/>
          <a:p>
            <a:pPr algn="ctr"/>
            <a:r>
              <a:rPr lang="lt-LT" sz="3600" b="1" dirty="0" smtClean="0">
                <a:solidFill>
                  <a:srgbClr val="FF0000"/>
                </a:solidFill>
                <a:latin typeface="+mn-lt"/>
              </a:rPr>
              <a:t>Manometro rodmenys veidrodiniam paviršiui</a:t>
            </a:r>
            <a:endParaRPr lang="pl-PL" sz="3600" b="1" dirty="0">
              <a:solidFill>
                <a:srgbClr val="FF0000"/>
              </a:solidFill>
              <a:latin typeface="+mn-lt"/>
            </a:endParaRPr>
          </a:p>
        </p:txBody>
      </p:sp>
      <p:graphicFrame>
        <p:nvGraphicFramePr>
          <p:cNvPr id="4" name="Symbol zastępczy zawartości 3"/>
          <p:cNvGraphicFramePr>
            <a:graphicFrameLocks noGrp="1"/>
          </p:cNvGraphicFramePr>
          <p:nvPr>
            <p:ph idx="1"/>
            <p:extLst>
              <p:ext uri="{D42A27DB-BD31-4B8C-83A1-F6EECF244321}">
                <p14:modId xmlns:p14="http://schemas.microsoft.com/office/powerpoint/2010/main" val="2859949066"/>
              </p:ext>
            </p:extLst>
          </p:nvPr>
        </p:nvGraphicFramePr>
        <p:xfrm>
          <a:off x="683568" y="1484784"/>
          <a:ext cx="8208912" cy="5256584"/>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899592" y="188640"/>
            <a:ext cx="7772400" cy="1260752"/>
          </a:xfrm>
        </p:spPr>
        <p:txBody>
          <a:bodyPr/>
          <a:lstStyle/>
          <a:p>
            <a:pPr algn="ctr"/>
            <a:r>
              <a:rPr lang="lt-LT" sz="3600" b="1" dirty="0" smtClean="0">
                <a:solidFill>
                  <a:srgbClr val="FF0000"/>
                </a:solidFill>
                <a:latin typeface="+mn-lt"/>
              </a:rPr>
              <a:t>Manometro rodmenys juodajam paviršiui</a:t>
            </a:r>
            <a:endParaRPr lang="pl-PL" sz="3600" b="1" dirty="0">
              <a:solidFill>
                <a:srgbClr val="FF0000"/>
              </a:solidFill>
              <a:latin typeface="+mn-lt"/>
            </a:endParaRPr>
          </a:p>
        </p:txBody>
      </p:sp>
      <p:graphicFrame>
        <p:nvGraphicFramePr>
          <p:cNvPr id="6" name="Symbol zastępczy zawartości 5"/>
          <p:cNvGraphicFramePr>
            <a:graphicFrameLocks noGrp="1"/>
          </p:cNvGraphicFramePr>
          <p:nvPr>
            <p:ph idx="1"/>
            <p:extLst>
              <p:ext uri="{D42A27DB-BD31-4B8C-83A1-F6EECF244321}">
                <p14:modId xmlns:p14="http://schemas.microsoft.com/office/powerpoint/2010/main" val="3271686437"/>
              </p:ext>
            </p:extLst>
          </p:nvPr>
        </p:nvGraphicFramePr>
        <p:xfrm>
          <a:off x="611560" y="1700808"/>
          <a:ext cx="8208912" cy="5157192"/>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lt-LT" b="1" dirty="0" smtClean="0">
                <a:solidFill>
                  <a:srgbClr val="FF0000"/>
                </a:solidFill>
                <a:latin typeface="+mn-lt"/>
              </a:rPr>
              <a:t>Tyriamojo darbo išvadas</a:t>
            </a:r>
            <a:endParaRPr lang="en-US" b="1" dirty="0">
              <a:solidFill>
                <a:srgbClr val="FF0000"/>
              </a:solidFill>
              <a:latin typeface="+mn-lt"/>
            </a:endParaRPr>
          </a:p>
        </p:txBody>
      </p:sp>
      <p:sp>
        <p:nvSpPr>
          <p:cNvPr id="3" name="Content Placeholder 2"/>
          <p:cNvSpPr>
            <a:spLocks noGrp="1"/>
          </p:cNvSpPr>
          <p:nvPr>
            <p:ph idx="1"/>
          </p:nvPr>
        </p:nvSpPr>
        <p:spPr>
          <a:xfrm>
            <a:off x="683568" y="1772816"/>
            <a:ext cx="8229600" cy="4572000"/>
          </a:xfrm>
        </p:spPr>
        <p:txBody>
          <a:bodyPr>
            <a:normAutofit fontScale="92500" lnSpcReduction="10000"/>
          </a:bodyPr>
          <a:lstStyle/>
          <a:p>
            <a:r>
              <a:rPr lang="lt-LT" dirty="0" smtClean="0"/>
              <a:t>Visi įkaitinti kūnai spinduliuoja šilumą.</a:t>
            </a:r>
          </a:p>
          <a:p>
            <a:r>
              <a:rPr lang="lt-LT" dirty="0" smtClean="0"/>
              <a:t>Didinant atstumą tarp šilumos imtuvo ir įkaitinto kūno spinduliavimas  mažėja, mažinant atstumą - šiluminis spinduliavimas didėja.</a:t>
            </a:r>
          </a:p>
          <a:p>
            <a:r>
              <a:rPr lang="lt-LT" dirty="0" smtClean="0"/>
              <a:t>Šiluminis spinduliavimas  atvirkščiai proporcingas  atstumui.</a:t>
            </a:r>
          </a:p>
          <a:p>
            <a:r>
              <a:rPr lang="lt-LT" dirty="0" smtClean="0"/>
              <a:t>Šiluminio spinduliavimo intensyvumas tiesiog proporcingas  temperatūrai.</a:t>
            </a:r>
          </a:p>
          <a:p>
            <a:r>
              <a:rPr lang="lt-LT" dirty="0" smtClean="0"/>
              <a:t>Veidrodinis  paviršius labiau atspindi šiluminius spindulius negu tamsusis.</a:t>
            </a:r>
            <a:endParaRPr lang="en-US" dirty="0"/>
          </a:p>
        </p:txBody>
      </p:sp>
    </p:spTree>
    <p:extLst>
      <p:ext uri="{BB962C8B-B14F-4D97-AF65-F5344CB8AC3E}">
        <p14:creationId xmlns:p14="http://schemas.microsoft.com/office/powerpoint/2010/main" val="24848064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a:xfrm>
            <a:off x="395536" y="1351672"/>
            <a:ext cx="8748464" cy="5292038"/>
          </a:xfrm>
        </p:spPr>
        <p:txBody>
          <a:bodyPr>
            <a:normAutofit lnSpcReduction="10000"/>
          </a:bodyPr>
          <a:lstStyle/>
          <a:p>
            <a:pPr marL="512064" indent="-457200"/>
            <a:r>
              <a:rPr lang="lt-LT" sz="3600" b="1" dirty="0" smtClean="0">
                <a:solidFill>
                  <a:srgbClr val="FF0000"/>
                </a:solidFill>
              </a:rPr>
              <a:t>1.  </a:t>
            </a:r>
            <a:r>
              <a:rPr lang="lt-LT" sz="2800" b="1" dirty="0" smtClean="0">
                <a:solidFill>
                  <a:srgbClr val="FF0000"/>
                </a:solidFill>
              </a:rPr>
              <a:t>Kas yra šiluminis spinduliavimas?</a:t>
            </a:r>
          </a:p>
          <a:p>
            <a:pPr marL="512064" indent="-457200"/>
            <a:r>
              <a:rPr lang="lt-LT" sz="2800" dirty="0" smtClean="0">
                <a:solidFill>
                  <a:schemeClr val="accent1">
                    <a:lumMod val="75000"/>
                  </a:schemeClr>
                </a:solidFill>
              </a:rPr>
              <a:t>	Bet kokio kūno, priklausomai nuo jo temperatūros, išskiriama energija.</a:t>
            </a:r>
          </a:p>
          <a:p>
            <a:pPr marL="569214" indent="-514350"/>
            <a:r>
              <a:rPr lang="lt-LT" sz="3600" dirty="0" smtClean="0">
                <a:solidFill>
                  <a:srgbClr val="FF0000"/>
                </a:solidFill>
              </a:rPr>
              <a:t>2. </a:t>
            </a:r>
            <a:r>
              <a:rPr lang="lt-LT" sz="2800" b="1" dirty="0" smtClean="0">
                <a:solidFill>
                  <a:srgbClr val="FF0000"/>
                </a:solidFill>
              </a:rPr>
              <a:t>Kokioje temperatūroje atsiranda šiluminis spinduliavimas?</a:t>
            </a:r>
          </a:p>
          <a:p>
            <a:pPr marL="569214" indent="-514350"/>
            <a:r>
              <a:rPr lang="lt-LT" sz="2800" dirty="0" smtClean="0">
                <a:solidFill>
                  <a:schemeClr val="accent1">
                    <a:lumMod val="75000"/>
                  </a:schemeClr>
                </a:solidFill>
              </a:rPr>
              <a:t>	Jis atsiranda bet kokioje aukštesnėje už O K temperatūroje.</a:t>
            </a:r>
            <a:endParaRPr lang="lt-LT" sz="2800" dirty="0" smtClean="0">
              <a:solidFill>
                <a:srgbClr val="FF0000"/>
              </a:solidFill>
            </a:endParaRPr>
          </a:p>
          <a:p>
            <a:pPr marL="512064" indent="-457200"/>
            <a:r>
              <a:rPr lang="lt-LT" sz="3200" dirty="0" smtClean="0">
                <a:solidFill>
                  <a:srgbClr val="FF0000"/>
                </a:solidFill>
              </a:rPr>
              <a:t>3. </a:t>
            </a:r>
            <a:r>
              <a:rPr lang="lt-LT" sz="2800" b="1" dirty="0" smtClean="0">
                <a:solidFill>
                  <a:srgbClr val="FF0000"/>
                </a:solidFill>
              </a:rPr>
              <a:t>Koks yra Saulės spinduliuotės srautas tenkantis vienam kvadratiniam metrui Žemės atmosferos ribos plotui? </a:t>
            </a:r>
          </a:p>
          <a:p>
            <a:pPr marL="512064" indent="-457200"/>
            <a:r>
              <a:rPr lang="lt-LT" sz="2800" b="1" dirty="0" smtClean="0">
                <a:solidFill>
                  <a:srgbClr val="FF0000"/>
                </a:solidFill>
              </a:rPr>
              <a:t>         </a:t>
            </a:r>
            <a:r>
              <a:rPr lang="lt-LT" sz="2800" dirty="0" smtClean="0">
                <a:solidFill>
                  <a:schemeClr val="accent1">
                    <a:lumMod val="75000"/>
                  </a:schemeClr>
                </a:solidFill>
              </a:rPr>
              <a:t>1350 W</a:t>
            </a:r>
            <a:endParaRPr lang="ru-RU" sz="2800" dirty="0">
              <a:solidFill>
                <a:schemeClr val="accent1">
                  <a:lumMod val="75000"/>
                </a:schemeClr>
              </a:solidFill>
            </a:endParaRPr>
          </a:p>
        </p:txBody>
      </p:sp>
      <p:sp>
        <p:nvSpPr>
          <p:cNvPr id="3" name="Заголовок 2"/>
          <p:cNvSpPr>
            <a:spLocks noGrp="1"/>
          </p:cNvSpPr>
          <p:nvPr>
            <p:ph type="title"/>
          </p:nvPr>
        </p:nvSpPr>
        <p:spPr>
          <a:xfrm>
            <a:off x="755576" y="476672"/>
            <a:ext cx="2928994" cy="792088"/>
          </a:xfrm>
        </p:spPr>
        <p:txBody>
          <a:bodyPr/>
          <a:lstStyle/>
          <a:p>
            <a:r>
              <a:rPr lang="lt-LT" b="1" dirty="0" smtClean="0">
                <a:solidFill>
                  <a:srgbClr val="FF0000"/>
                </a:solidFill>
                <a:latin typeface="+mn-lt"/>
              </a:rPr>
              <a:t>Klausimynas</a:t>
            </a:r>
            <a:endParaRPr lang="ru-RU" sz="2400" b="1" dirty="0">
              <a:solidFill>
                <a:srgbClr val="FF0000"/>
              </a:solidFill>
              <a:latin typeface="+mn-lt"/>
            </a:endParaRPr>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trips(down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8" presetClass="entr" presetSubtype="0" accel="10000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 calcmode="lin" valueType="num">
                                      <p:cBhvr>
                                        <p:cTn id="12" dur="500" fill="hold"/>
                                        <p:tgtEl>
                                          <p:spTgt spid="2">
                                            <p:txEl>
                                              <p:pRg st="0" end="0"/>
                                            </p:txEl>
                                          </p:spTgt>
                                        </p:tgtEl>
                                        <p:attrNameLst>
                                          <p:attrName>ppt_w</p:attrName>
                                        </p:attrNameLst>
                                      </p:cBhvr>
                                      <p:tavLst>
                                        <p:tav tm="0">
                                          <p:val>
                                            <p:strVal val="#ppt_w*2.5"/>
                                          </p:val>
                                        </p:tav>
                                        <p:tav tm="100000">
                                          <p:val>
                                            <p:strVal val="#ppt_w"/>
                                          </p:val>
                                        </p:tav>
                                      </p:tavLst>
                                    </p:anim>
                                    <p:anim calcmode="lin" valueType="num">
                                      <p:cBhvr>
                                        <p:cTn id="13" dur="500" fill="hold"/>
                                        <p:tgtEl>
                                          <p:spTgt spid="2">
                                            <p:txEl>
                                              <p:pRg st="0" end="0"/>
                                            </p:txEl>
                                          </p:spTgt>
                                        </p:tgtEl>
                                        <p:attrNameLst>
                                          <p:attrName>ppt_h</p:attrName>
                                        </p:attrNameLst>
                                      </p:cBhvr>
                                      <p:tavLst>
                                        <p:tav tm="0">
                                          <p:val>
                                            <p:strVal val="#ppt_h*0.01"/>
                                          </p:val>
                                        </p:tav>
                                        <p:tav tm="100000">
                                          <p:val>
                                            <p:strVal val="#ppt_h"/>
                                          </p:val>
                                        </p:tav>
                                      </p:tavLst>
                                    </p:anim>
                                    <p:anim calcmode="lin" valueType="num">
                                      <p:cBhvr>
                                        <p:cTn id="14"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5" dur="500" fill="hold"/>
                                        <p:tgtEl>
                                          <p:spTgt spid="2">
                                            <p:txEl>
                                              <p:pRg st="0" end="0"/>
                                            </p:txEl>
                                          </p:spTgt>
                                        </p:tgtEl>
                                        <p:attrNameLst>
                                          <p:attrName>ppt_y</p:attrName>
                                        </p:attrNameLst>
                                      </p:cBhvr>
                                      <p:tavLst>
                                        <p:tav tm="0">
                                          <p:val>
                                            <p:strVal val="#ppt_h+1"/>
                                          </p:val>
                                        </p:tav>
                                        <p:tav tm="100000">
                                          <p:val>
                                            <p:strVal val="#ppt_y"/>
                                          </p:val>
                                        </p:tav>
                                      </p:tavLst>
                                    </p:anim>
                                    <p:animEffect transition="in" filter="fade">
                                      <p:cBhvr>
                                        <p:cTn id="16" dur="500"/>
                                        <p:tgtEl>
                                          <p:spTgt spid="2">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4" presetClass="entr" presetSubtype="0"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 to="" calcmode="lin" valueType="num">
                                      <p:cBhvr>
                                        <p:cTn id="21" dur="1" fill="hold"/>
                                        <p:tgtEl>
                                          <p:spTgt spid="2">
                                            <p:txEl>
                                              <p:pRg st="1" end="1"/>
                                            </p:txEl>
                                          </p:spTgt>
                                        </p:tgtEl>
                                        <p:attrNameLst>
                                          <p:attrName/>
                                        </p:attrNameLst>
                                      </p:cBhvr>
                                    </p:anim>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2">
                                            <p:txEl>
                                              <p:pRg st="2" end="2"/>
                                            </p:txEl>
                                          </p:spTgt>
                                        </p:tgtEl>
                                        <p:attrNameLst>
                                          <p:attrName>style.visibility</p:attrName>
                                        </p:attrNameLst>
                                      </p:cBhvr>
                                      <p:to>
                                        <p:strVal val="visible"/>
                                      </p:to>
                                    </p:set>
                                    <p:animEffect transition="in" filter="randombar(horizontal)">
                                      <p:cBhvr>
                                        <p:cTn id="26" dur="500"/>
                                        <p:tgtEl>
                                          <p:spTgt spid="2">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4" presetClass="entr" presetSubtype="0" fill="hold"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 to="" calcmode="lin" valueType="num">
                                      <p:cBhvr>
                                        <p:cTn id="31" dur="1" fill="hold"/>
                                        <p:tgtEl>
                                          <p:spTgt spid="2">
                                            <p:txEl>
                                              <p:pRg st="3" end="3"/>
                                            </p:txEl>
                                          </p:spTgt>
                                        </p:tgtEl>
                                        <p:attrNameLst>
                                          <p:attrName/>
                                        </p:attrNameLst>
                                      </p:cBhvr>
                                    </p:anim>
                                  </p:childTnLst>
                                </p:cTn>
                              </p:par>
                            </p:childTnLst>
                          </p:cTn>
                        </p:par>
                      </p:childTnLst>
                    </p:cTn>
                  </p:par>
                  <p:par>
                    <p:cTn id="32" fill="hold">
                      <p:stCondLst>
                        <p:cond delay="indefinite"/>
                      </p:stCondLst>
                      <p:childTnLst>
                        <p:par>
                          <p:cTn id="33" fill="hold">
                            <p:stCondLst>
                              <p:cond delay="0"/>
                            </p:stCondLst>
                            <p:childTnLst>
                              <p:par>
                                <p:cTn id="34" presetID="24" presetClass="entr" presetSubtype="0" fill="hold" nodeType="clickEffect">
                                  <p:stCondLst>
                                    <p:cond delay="0"/>
                                  </p:stCondLst>
                                  <p:childTnLst>
                                    <p:set>
                                      <p:cBhvr>
                                        <p:cTn id="35" dur="1" fill="hold">
                                          <p:stCondLst>
                                            <p:cond delay="0"/>
                                          </p:stCondLst>
                                        </p:cTn>
                                        <p:tgtEl>
                                          <p:spTgt spid="2">
                                            <p:txEl>
                                              <p:pRg st="4" end="4"/>
                                            </p:txEl>
                                          </p:spTgt>
                                        </p:tgtEl>
                                        <p:attrNameLst>
                                          <p:attrName>style.visibility</p:attrName>
                                        </p:attrNameLst>
                                      </p:cBhvr>
                                      <p:to>
                                        <p:strVal val="visible"/>
                                      </p:to>
                                    </p:set>
                                    <p:anim to="" calcmode="lin" valueType="num">
                                      <p:cBhvr>
                                        <p:cTn id="36" dur="1" fill="hold"/>
                                        <p:tgtEl>
                                          <p:spTgt spid="2">
                                            <p:txEl>
                                              <p:pRg st="4" end="4"/>
                                            </p:txEl>
                                          </p:spTgt>
                                        </p:tgtEl>
                                        <p:attrNameLst>
                                          <p:attrName/>
                                        </p:attrNameLst>
                                      </p:cBhvr>
                                    </p:anim>
                                  </p:childTnLst>
                                </p:cTn>
                              </p:par>
                            </p:childTnLst>
                          </p:cTn>
                        </p:par>
                      </p:childTnLst>
                    </p:cTn>
                  </p:par>
                  <p:par>
                    <p:cTn id="37" fill="hold">
                      <p:stCondLst>
                        <p:cond delay="indefinite"/>
                      </p:stCondLst>
                      <p:childTnLst>
                        <p:par>
                          <p:cTn id="38" fill="hold">
                            <p:stCondLst>
                              <p:cond delay="0"/>
                            </p:stCondLst>
                            <p:childTnLst>
                              <p:par>
                                <p:cTn id="39" presetID="24" presetClass="entr" presetSubtype="0" fill="hold" nodeType="clickEffect">
                                  <p:stCondLst>
                                    <p:cond delay="0"/>
                                  </p:stCondLst>
                                  <p:childTnLst>
                                    <p:set>
                                      <p:cBhvr>
                                        <p:cTn id="40" dur="1" fill="hold">
                                          <p:stCondLst>
                                            <p:cond delay="0"/>
                                          </p:stCondLst>
                                        </p:cTn>
                                        <p:tgtEl>
                                          <p:spTgt spid="2">
                                            <p:txEl>
                                              <p:pRg st="5" end="5"/>
                                            </p:txEl>
                                          </p:spTgt>
                                        </p:tgtEl>
                                        <p:attrNameLst>
                                          <p:attrName>style.visibility</p:attrName>
                                        </p:attrNameLst>
                                      </p:cBhvr>
                                      <p:to>
                                        <p:strVal val="visible"/>
                                      </p:to>
                                    </p:set>
                                    <p:anim to="" calcmode="lin" valueType="num">
                                      <p:cBhvr>
                                        <p:cTn id="41" dur="1" fill="hold"/>
                                        <p:tgtEl>
                                          <p:spTgt spid="2">
                                            <p:txEl>
                                              <p:pRg st="5" end="5"/>
                                            </p:txEl>
                                          </p:spTgt>
                                        </p:tgtEl>
                                        <p:attrNameLst>
                                          <p:attrName/>
                                        </p:attrNameLst>
                                      </p:cBhvr>
                                    </p:anim>
                                  </p:childTnLst>
                                </p:cTn>
                              </p:par>
                            </p:childTnLst>
                          </p:cTn>
                        </p:par>
                      </p:childTnLst>
                    </p:cTn>
                  </p:par>
                  <p:par>
                    <p:cTn id="42" fill="hold">
                      <p:stCondLst>
                        <p:cond delay="indefinite"/>
                      </p:stCondLst>
                      <p:childTnLst>
                        <p:par>
                          <p:cTn id="43" fill="hold">
                            <p:stCondLst>
                              <p:cond delay="0"/>
                            </p:stCondLst>
                            <p:childTnLst>
                              <p:par>
                                <p:cTn id="44" presetID="24" presetClass="entr" presetSubtype="0" fill="hold" nodeType="clickEffect">
                                  <p:stCondLst>
                                    <p:cond delay="0"/>
                                  </p:stCondLst>
                                  <p:childTnLst>
                                    <p:set>
                                      <p:cBhvr>
                                        <p:cTn id="45" dur="1" fill="hold">
                                          <p:stCondLst>
                                            <p:cond delay="0"/>
                                          </p:stCondLst>
                                        </p:cTn>
                                        <p:tgtEl>
                                          <p:spTgt spid="2">
                                            <p:txEl>
                                              <p:pRg st="4" end="4"/>
                                            </p:txEl>
                                          </p:spTgt>
                                        </p:tgtEl>
                                        <p:attrNameLst>
                                          <p:attrName>style.visibility</p:attrName>
                                        </p:attrNameLst>
                                      </p:cBhvr>
                                      <p:to>
                                        <p:strVal val="visible"/>
                                      </p:to>
                                    </p:set>
                                    <p:anim to="" calcmode="lin" valueType="num">
                                      <p:cBhvr>
                                        <p:cTn id="46" dur="1" fill="hold"/>
                                        <p:tgtEl>
                                          <p:spTgt spid="2">
                                            <p:txEl>
                                              <p:pRg st="4" end="4"/>
                                            </p:txEl>
                                          </p:spTgt>
                                        </p:tgtEl>
                                        <p:attrNameLst>
                                          <p:attrName/>
                                        </p:attrNameLst>
                                      </p:cBhvr>
                                    </p:anim>
                                  </p:childTnLst>
                                </p:cTn>
                              </p:par>
                            </p:childTnLst>
                          </p:cTn>
                        </p:par>
                      </p:childTnLst>
                    </p:cTn>
                  </p:par>
                  <p:par>
                    <p:cTn id="47" fill="hold">
                      <p:stCondLst>
                        <p:cond delay="indefinite"/>
                      </p:stCondLst>
                      <p:childTnLst>
                        <p:par>
                          <p:cTn id="48" fill="hold">
                            <p:stCondLst>
                              <p:cond delay="0"/>
                            </p:stCondLst>
                            <p:childTnLst>
                              <p:par>
                                <p:cTn id="49" presetID="24" presetClass="entr" presetSubtype="0" fill="hold" nodeType="clickEffect">
                                  <p:stCondLst>
                                    <p:cond delay="0"/>
                                  </p:stCondLst>
                                  <p:childTnLst>
                                    <p:set>
                                      <p:cBhvr>
                                        <p:cTn id="50" dur="1" fill="hold">
                                          <p:stCondLst>
                                            <p:cond delay="0"/>
                                          </p:stCondLst>
                                        </p:cTn>
                                        <p:tgtEl>
                                          <p:spTgt spid="2">
                                            <p:txEl>
                                              <p:pRg st="5" end="5"/>
                                            </p:txEl>
                                          </p:spTgt>
                                        </p:tgtEl>
                                        <p:attrNameLst>
                                          <p:attrName>style.visibility</p:attrName>
                                        </p:attrNameLst>
                                      </p:cBhvr>
                                      <p:to>
                                        <p:strVal val="visible"/>
                                      </p:to>
                                    </p:set>
                                    <p:anim to="" calcmode="lin" valueType="num">
                                      <p:cBhvr>
                                        <p:cTn id="51" dur="1" fill="hold"/>
                                        <p:tgtEl>
                                          <p:spTgt spid="2">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a:xfrm>
            <a:off x="467544" y="428604"/>
            <a:ext cx="8352928" cy="6072230"/>
          </a:xfrm>
        </p:spPr>
        <p:txBody>
          <a:bodyPr>
            <a:normAutofit fontScale="85000" lnSpcReduction="20000"/>
          </a:bodyPr>
          <a:lstStyle/>
          <a:p>
            <a:r>
              <a:rPr lang="lt-LT" sz="2900" b="1" dirty="0" smtClean="0">
                <a:solidFill>
                  <a:srgbClr val="FF0000"/>
                </a:solidFill>
              </a:rPr>
              <a:t>4. Kokie kūnai gerai sugeria šiluminę spinduliuotę?</a:t>
            </a:r>
          </a:p>
          <a:p>
            <a:r>
              <a:rPr lang="lt-LT" sz="2900" dirty="0" smtClean="0">
                <a:solidFill>
                  <a:schemeClr val="accent1">
                    <a:lumMod val="75000"/>
                  </a:schemeClr>
                </a:solidFill>
              </a:rPr>
              <a:t>Juodos spalvos kūnai   </a:t>
            </a:r>
          </a:p>
          <a:p>
            <a:endParaRPr lang="lt-LT" sz="2900" dirty="0" smtClean="0">
              <a:solidFill>
                <a:srgbClr val="FF0000"/>
              </a:solidFill>
            </a:endParaRPr>
          </a:p>
          <a:p>
            <a:r>
              <a:rPr lang="lt-LT" sz="2900" b="1" dirty="0" smtClean="0">
                <a:solidFill>
                  <a:srgbClr val="FF0000"/>
                </a:solidFill>
              </a:rPr>
              <a:t>5. Kaip vadinamas kūnas, kuris visiškai sugeria visų dažnių spinduliuotę?</a:t>
            </a:r>
          </a:p>
          <a:p>
            <a:r>
              <a:rPr lang="lt-LT" sz="2900" dirty="0" smtClean="0">
                <a:solidFill>
                  <a:schemeClr val="accent1">
                    <a:lumMod val="75000"/>
                  </a:schemeClr>
                </a:solidFill>
              </a:rPr>
              <a:t>Absoliučiai juodu kūnu</a:t>
            </a:r>
          </a:p>
          <a:p>
            <a:pPr marL="569214" indent="-514350"/>
            <a:endParaRPr lang="lt-LT" sz="2900" dirty="0">
              <a:solidFill>
                <a:schemeClr val="accent1">
                  <a:lumMod val="75000"/>
                </a:schemeClr>
              </a:solidFill>
            </a:endParaRPr>
          </a:p>
          <a:p>
            <a:pPr marL="569214" indent="-514350"/>
            <a:r>
              <a:rPr lang="lt-LT" sz="2900" dirty="0" smtClean="0">
                <a:solidFill>
                  <a:srgbClr val="FF0000"/>
                </a:solidFill>
              </a:rPr>
              <a:t>6. </a:t>
            </a:r>
            <a:r>
              <a:rPr lang="lt-LT" sz="2900" b="1" dirty="0" smtClean="0">
                <a:solidFill>
                  <a:srgbClr val="FF0000"/>
                </a:solidFill>
              </a:rPr>
              <a:t>Kaip keičiasi slėgio skirtumas manometre, kai  atstumas tarp spinduliuojančio kūno ir šilumos imtuvo mažėja?</a:t>
            </a:r>
          </a:p>
          <a:p>
            <a:pPr marL="569214" indent="-514350"/>
            <a:r>
              <a:rPr lang="lt-LT" sz="2900" dirty="0" smtClean="0">
                <a:solidFill>
                  <a:schemeClr val="accent1">
                    <a:lumMod val="75000"/>
                  </a:schemeClr>
                </a:solidFill>
              </a:rPr>
              <a:t>Slėgio skirtumas manometre didėja</a:t>
            </a:r>
          </a:p>
          <a:p>
            <a:pPr marL="569214" indent="-514350"/>
            <a:endParaRPr lang="lt-LT" sz="2900" dirty="0" smtClean="0">
              <a:solidFill>
                <a:schemeClr val="accent1">
                  <a:lumMod val="75000"/>
                </a:schemeClr>
              </a:solidFill>
            </a:endParaRPr>
          </a:p>
          <a:p>
            <a:pPr marL="569214" indent="-514350"/>
            <a:r>
              <a:rPr lang="lt-LT" sz="2900" b="1" dirty="0" smtClean="0">
                <a:solidFill>
                  <a:srgbClr val="FF0000"/>
                </a:solidFill>
              </a:rPr>
              <a:t>7. Kaip kinta šiluminis  spinduliavimas didėjant kūno temperatūrai?</a:t>
            </a:r>
          </a:p>
          <a:p>
            <a:pPr marL="569214" indent="-514350"/>
            <a:r>
              <a:rPr lang="lt-LT" sz="2900" dirty="0">
                <a:solidFill>
                  <a:schemeClr val="accent1">
                    <a:lumMod val="75000"/>
                  </a:schemeClr>
                </a:solidFill>
              </a:rPr>
              <a:t>Kuo didėsnė </a:t>
            </a:r>
            <a:r>
              <a:rPr lang="lt-LT" sz="2900" dirty="0" smtClean="0">
                <a:solidFill>
                  <a:schemeClr val="accent1">
                    <a:lumMod val="75000"/>
                  </a:schemeClr>
                </a:solidFill>
              </a:rPr>
              <a:t>kūno temperatūra tuo daugiau energijos perduodama spinduliavimo budu</a:t>
            </a:r>
          </a:p>
          <a:p>
            <a:pPr marL="569214" indent="-514350"/>
            <a:endParaRPr lang="lt-LT" sz="2800" dirty="0" smtClean="0">
              <a:solidFill>
                <a:srgbClr val="FF0000"/>
              </a:solidFill>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to="" calcmode="lin" valueType="num">
                                      <p:cBhvr>
                                        <p:cTn id="7" dur="1" fill="hold"/>
                                        <p:tgtEl>
                                          <p:spTgt spid="2">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to="" calcmode="lin" valueType="num">
                                      <p:cBhvr>
                                        <p:cTn id="12" dur="1" fill="hold"/>
                                        <p:tgtEl>
                                          <p:spTgt spid="2">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to="" calcmode="lin" valueType="num">
                                      <p:cBhvr>
                                        <p:cTn id="17" dur="1" fill="hold"/>
                                        <p:tgtEl>
                                          <p:spTgt spid="2">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 to="" calcmode="lin" valueType="num">
                                      <p:cBhvr>
                                        <p:cTn id="22" dur="1" fill="hold"/>
                                        <p:tgtEl>
                                          <p:spTgt spid="2">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 to="" calcmode="lin" valueType="num">
                                      <p:cBhvr>
                                        <p:cTn id="27" dur="1" fill="hold"/>
                                        <p:tgtEl>
                                          <p:spTgt spid="2">
                                            <p:txEl>
                                              <p:pRg st="6" end="6"/>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 to="" calcmode="lin" valueType="num">
                                      <p:cBhvr>
                                        <p:cTn id="32" dur="1" fill="hold"/>
                                        <p:tgtEl>
                                          <p:spTgt spid="2">
                                            <p:txEl>
                                              <p:pRg st="7" end="7"/>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nodeType="clickEffect">
                                  <p:stCondLst>
                                    <p:cond delay="0"/>
                                  </p:stCondLst>
                                  <p:childTnLst>
                                    <p:set>
                                      <p:cBhvr>
                                        <p:cTn id="36" dur="1" fill="hold">
                                          <p:stCondLst>
                                            <p:cond delay="0"/>
                                          </p:stCondLst>
                                        </p:cTn>
                                        <p:tgtEl>
                                          <p:spTgt spid="2">
                                            <p:txEl>
                                              <p:pRg st="9" end="9"/>
                                            </p:txEl>
                                          </p:spTgt>
                                        </p:tgtEl>
                                        <p:attrNameLst>
                                          <p:attrName>style.visibility</p:attrName>
                                        </p:attrNameLst>
                                      </p:cBhvr>
                                      <p:to>
                                        <p:strVal val="visible"/>
                                      </p:to>
                                    </p:set>
                                    <p:anim to="" calcmode="lin" valueType="num">
                                      <p:cBhvr>
                                        <p:cTn id="37" dur="1" fill="hold"/>
                                        <p:tgtEl>
                                          <p:spTgt spid="2">
                                            <p:txEl>
                                              <p:pRg st="9" end="9"/>
                                            </p:txEl>
                                          </p:spTgt>
                                        </p:tgtEl>
                                        <p:attrNameLst>
                                          <p:attrName/>
                                        </p:attrNameLst>
                                      </p:cBhvr>
                                    </p:anim>
                                  </p:childTnLst>
                                </p:cTn>
                              </p:par>
                            </p:childTnLst>
                          </p:cTn>
                        </p:par>
                      </p:childTnLst>
                    </p:cTn>
                  </p:par>
                  <p:par>
                    <p:cTn id="38" fill="hold">
                      <p:stCondLst>
                        <p:cond delay="indefinite"/>
                      </p:stCondLst>
                      <p:childTnLst>
                        <p:par>
                          <p:cTn id="39" fill="hold">
                            <p:stCondLst>
                              <p:cond delay="0"/>
                            </p:stCondLst>
                            <p:childTnLst>
                              <p:par>
                                <p:cTn id="40" presetID="24" presetClass="entr" presetSubtype="0" fill="hold" nodeType="clickEffect">
                                  <p:stCondLst>
                                    <p:cond delay="0"/>
                                  </p:stCondLst>
                                  <p:childTnLst>
                                    <p:set>
                                      <p:cBhvr>
                                        <p:cTn id="41" dur="1" fill="hold">
                                          <p:stCondLst>
                                            <p:cond delay="0"/>
                                          </p:stCondLst>
                                        </p:cTn>
                                        <p:tgtEl>
                                          <p:spTgt spid="2">
                                            <p:txEl>
                                              <p:pRg st="10" end="10"/>
                                            </p:txEl>
                                          </p:spTgt>
                                        </p:tgtEl>
                                        <p:attrNameLst>
                                          <p:attrName>style.visibility</p:attrName>
                                        </p:attrNameLst>
                                      </p:cBhvr>
                                      <p:to>
                                        <p:strVal val="visible"/>
                                      </p:to>
                                    </p:set>
                                    <p:anim to="" calcmode="lin" valueType="num">
                                      <p:cBhvr>
                                        <p:cTn id="42" dur="1" fill="hold"/>
                                        <p:tgtEl>
                                          <p:spTgt spid="2">
                                            <p:txEl>
                                              <p:pRg st="10" end="1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a:xfrm>
            <a:off x="611560" y="1916832"/>
            <a:ext cx="8151378" cy="4741624"/>
          </a:xfrm>
        </p:spPr>
        <p:txBody>
          <a:bodyPr>
            <a:normAutofit lnSpcReduction="10000"/>
          </a:bodyPr>
          <a:lstStyle/>
          <a:p>
            <a:pPr>
              <a:buFont typeface="Arial" pitchFamily="34" charset="0"/>
              <a:buChar char="•"/>
            </a:pPr>
            <a:r>
              <a:rPr lang="lt-LT" sz="3600" dirty="0" smtClean="0">
                <a:solidFill>
                  <a:schemeClr val="accent3"/>
                </a:solidFill>
              </a:rPr>
              <a:t> Kas yra šiluminis spinduliavimas?</a:t>
            </a:r>
          </a:p>
          <a:p>
            <a:pPr>
              <a:buFont typeface="Arial" pitchFamily="34" charset="0"/>
              <a:buChar char="•"/>
            </a:pPr>
            <a:r>
              <a:rPr lang="lt-LT" sz="3600" dirty="0">
                <a:solidFill>
                  <a:schemeClr val="accent3"/>
                </a:solidFill>
              </a:rPr>
              <a:t> </a:t>
            </a:r>
            <a:r>
              <a:rPr lang="lt-LT" sz="3600" dirty="0" smtClean="0">
                <a:solidFill>
                  <a:schemeClr val="accent3"/>
                </a:solidFill>
              </a:rPr>
              <a:t>Šiluminės spinduliuotės šaltiniai</a:t>
            </a:r>
          </a:p>
          <a:p>
            <a:pPr>
              <a:buFont typeface="Arial" pitchFamily="34" charset="0"/>
              <a:buChar char="•"/>
            </a:pPr>
            <a:r>
              <a:rPr lang="lt-LT" sz="3600" dirty="0" smtClean="0">
                <a:solidFill>
                  <a:schemeClr val="accent3"/>
                </a:solidFill>
              </a:rPr>
              <a:t> Lygintuvo šiluminio spinduliavimo tyrimas </a:t>
            </a:r>
          </a:p>
          <a:p>
            <a:pPr>
              <a:buFont typeface="Arial" pitchFamily="34" charset="0"/>
              <a:buChar char="•"/>
            </a:pPr>
            <a:r>
              <a:rPr lang="lt-LT" sz="3600" dirty="0" smtClean="0">
                <a:solidFill>
                  <a:schemeClr val="accent3"/>
                </a:solidFill>
              </a:rPr>
              <a:t> Tyriamojo darbo išvadas </a:t>
            </a:r>
          </a:p>
          <a:p>
            <a:pPr>
              <a:buFont typeface="Arial" pitchFamily="34" charset="0"/>
              <a:buChar char="•"/>
            </a:pPr>
            <a:r>
              <a:rPr lang="lt-LT" sz="3600" dirty="0">
                <a:solidFill>
                  <a:schemeClr val="accent3"/>
                </a:solidFill>
              </a:rPr>
              <a:t> </a:t>
            </a:r>
            <a:r>
              <a:rPr lang="lt-LT" sz="3600" dirty="0" smtClean="0">
                <a:solidFill>
                  <a:schemeClr val="accent3"/>
                </a:solidFill>
              </a:rPr>
              <a:t>Klausimynas</a:t>
            </a:r>
          </a:p>
          <a:p>
            <a:pPr>
              <a:buFont typeface="Arial" pitchFamily="34" charset="0"/>
              <a:buChar char="•"/>
            </a:pPr>
            <a:r>
              <a:rPr lang="lt-LT" sz="3600" dirty="0" smtClean="0">
                <a:solidFill>
                  <a:schemeClr val="accent3"/>
                </a:solidFill>
              </a:rPr>
              <a:t> Papildomi uždaviniai</a:t>
            </a:r>
          </a:p>
          <a:p>
            <a:pPr>
              <a:buFont typeface="Arial" pitchFamily="34" charset="0"/>
              <a:buChar char="•"/>
            </a:pPr>
            <a:r>
              <a:rPr lang="lt-LT" sz="3600" dirty="0">
                <a:solidFill>
                  <a:schemeClr val="accent3"/>
                </a:solidFill>
              </a:rPr>
              <a:t> </a:t>
            </a:r>
            <a:r>
              <a:rPr lang="lt-LT" sz="3600" dirty="0" smtClean="0">
                <a:solidFill>
                  <a:schemeClr val="accent3"/>
                </a:solidFill>
              </a:rPr>
              <a:t>Literatūros sąrašas</a:t>
            </a:r>
            <a:endParaRPr lang="ru-RU" dirty="0"/>
          </a:p>
        </p:txBody>
      </p:sp>
      <p:sp>
        <p:nvSpPr>
          <p:cNvPr id="3" name="Заголовок 2"/>
          <p:cNvSpPr>
            <a:spLocks noGrp="1"/>
          </p:cNvSpPr>
          <p:nvPr>
            <p:ph type="title"/>
          </p:nvPr>
        </p:nvSpPr>
        <p:spPr/>
        <p:txBody>
          <a:bodyPr/>
          <a:lstStyle/>
          <a:p>
            <a:r>
              <a:rPr lang="lt-LT" sz="4400" b="1" dirty="0" smtClean="0">
                <a:solidFill>
                  <a:srgbClr val="FF0000"/>
                </a:solidFill>
                <a:latin typeface="+mn-lt"/>
              </a:rPr>
              <a:t>Darbo turinys</a:t>
            </a:r>
            <a:endParaRPr lang="ru-RU" sz="4400" b="1" dirty="0">
              <a:solidFill>
                <a:srgbClr val="FF0000"/>
              </a:solidFill>
              <a:latin typeface="+mn-lt"/>
            </a:endParaRPr>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par>
                                <p:cTn id="8" presetID="24" presetClass="entr" presetSubtype="0" fill="hold" nodeType="withEffect">
                                  <p:stCondLst>
                                    <p:cond delay="0"/>
                                  </p:stCondLst>
                                  <p:childTnLst>
                                    <p:set>
                                      <p:cBhvr>
                                        <p:cTn id="9" dur="1" fill="hold">
                                          <p:stCondLst>
                                            <p:cond delay="0"/>
                                          </p:stCondLst>
                                        </p:cTn>
                                        <p:tgtEl>
                                          <p:spTgt spid="2">
                                            <p:txEl>
                                              <p:pRg st="2" end="2"/>
                                            </p:txEl>
                                          </p:spTgt>
                                        </p:tgtEl>
                                        <p:attrNameLst>
                                          <p:attrName>style.visibility</p:attrName>
                                        </p:attrNameLst>
                                      </p:cBhvr>
                                      <p:to>
                                        <p:strVal val="visible"/>
                                      </p:to>
                                    </p:set>
                                    <p:anim to="" calcmode="lin" valueType="num">
                                      <p:cBhvr>
                                        <p:cTn id="10" dur="1" fill="hold"/>
                                        <p:tgtEl>
                                          <p:spTgt spid="2">
                                            <p:txEl>
                                              <p:pRg st="2" end="2"/>
                                            </p:txEl>
                                          </p:spTgt>
                                        </p:tgtEl>
                                        <p:attrNameLst>
                                          <p:attrName/>
                                        </p:attrNameLst>
                                      </p:cBhvr>
                                    </p:anim>
                                  </p:childTnLst>
                                </p:cTn>
                              </p:par>
                              <p:par>
                                <p:cTn id="11" presetID="24" presetClass="entr" presetSubtype="0" fill="hold" nodeType="with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 to="" calcmode="lin" valueType="num">
                                      <p:cBhvr>
                                        <p:cTn id="13" dur="1" fill="hold"/>
                                        <p:tgtEl>
                                          <p:spTgt spid="2">
                                            <p:txEl>
                                              <p:pRg st="0" end="0"/>
                                            </p:txEl>
                                          </p:spTgt>
                                        </p:tgtEl>
                                        <p:attrNameLst>
                                          <p:attrName/>
                                        </p:attrNameLst>
                                      </p:cBhvr>
                                    </p:anim>
                                  </p:childTnLst>
                                </p:cTn>
                              </p:par>
                              <p:par>
                                <p:cTn id="14" presetID="24" presetClass="entr" presetSubtype="0" fill="hold" nodeType="with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 to="" calcmode="lin" valueType="num">
                                      <p:cBhvr>
                                        <p:cTn id="16" dur="1" fill="hold"/>
                                        <p:tgtEl>
                                          <p:spTgt spid="2">
                                            <p:txEl>
                                              <p:pRg st="1" end="1"/>
                                            </p:txEl>
                                          </p:spTgt>
                                        </p:tgtEl>
                                        <p:attrNameLst>
                                          <p:attrName/>
                                        </p:attrNameLst>
                                      </p:cBhvr>
                                    </p:anim>
                                  </p:childTnLst>
                                </p:cTn>
                              </p:par>
                              <p:par>
                                <p:cTn id="17" presetID="24" presetClass="entr" presetSubtype="0"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to="" calcmode="lin" valueType="num">
                                      <p:cBhvr>
                                        <p:cTn id="19" dur="1" fill="hold"/>
                                        <p:tgtEl>
                                          <p:spTgt spid="2">
                                            <p:txEl>
                                              <p:pRg st="3" end="3"/>
                                            </p:txEl>
                                          </p:spTgt>
                                        </p:tgtEl>
                                        <p:attrNameLst>
                                          <p:attrName/>
                                        </p:attrNameLst>
                                      </p:cBhvr>
                                    </p:anim>
                                  </p:childTnLst>
                                </p:cTn>
                              </p:par>
                              <p:par>
                                <p:cTn id="20" presetID="24" presetClass="entr" presetSubtype="0" fill="hold" nodeType="with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 to="" calcmode="lin" valueType="num">
                                      <p:cBhvr>
                                        <p:cTn id="22" dur="1" fill="hold"/>
                                        <p:tgtEl>
                                          <p:spTgt spid="2">
                                            <p:txEl>
                                              <p:pRg st="4" end="4"/>
                                            </p:txEl>
                                          </p:spTgt>
                                        </p:tgtEl>
                                        <p:attrNameLst>
                                          <p:attrName/>
                                        </p:attrNameLst>
                                      </p:cBhvr>
                                    </p:anim>
                                  </p:childTnLst>
                                </p:cTn>
                              </p:par>
                              <p:par>
                                <p:cTn id="23" presetID="24" presetClass="entr" presetSubtype="0" fill="hold"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to="" calcmode="lin" valueType="num">
                                      <p:cBhvr>
                                        <p:cTn id="25" dur="1" fill="hold"/>
                                        <p:tgtEl>
                                          <p:spTgt spid="2">
                                            <p:txEl>
                                              <p:pRg st="5" end="5"/>
                                            </p:txEl>
                                          </p:spTgt>
                                        </p:tgtEl>
                                        <p:attrNameLst>
                                          <p:attrName/>
                                        </p:attrNameLst>
                                      </p:cBhvr>
                                    </p:anim>
                                  </p:childTnLst>
                                </p:cTn>
                              </p:par>
                              <p:par>
                                <p:cTn id="26" presetID="24" presetClass="entr" presetSubtype="0" fill="hold" nodeType="withEffect">
                                  <p:stCondLst>
                                    <p:cond delay="0"/>
                                  </p:stCondLst>
                                  <p:childTnLst>
                                    <p:set>
                                      <p:cBhvr>
                                        <p:cTn id="27" dur="1" fill="hold">
                                          <p:stCondLst>
                                            <p:cond delay="0"/>
                                          </p:stCondLst>
                                        </p:cTn>
                                        <p:tgtEl>
                                          <p:spTgt spid="2">
                                            <p:txEl>
                                              <p:pRg st="6" end="6"/>
                                            </p:txEl>
                                          </p:spTgt>
                                        </p:tgtEl>
                                        <p:attrNameLst>
                                          <p:attrName>style.visibility</p:attrName>
                                        </p:attrNameLst>
                                      </p:cBhvr>
                                      <p:to>
                                        <p:strVal val="visible"/>
                                      </p:to>
                                    </p:set>
                                    <p:anim to="" calcmode="lin" valueType="num">
                                      <p:cBhvr>
                                        <p:cTn id="28" dur="1" fill="hold"/>
                                        <p:tgtEl>
                                          <p:spTgt spid="2">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a:xfrm>
            <a:off x="611560" y="357166"/>
            <a:ext cx="8424936" cy="6143668"/>
          </a:xfrm>
        </p:spPr>
        <p:txBody>
          <a:bodyPr>
            <a:normAutofit/>
          </a:bodyPr>
          <a:lstStyle/>
          <a:p>
            <a:pPr marL="569214" indent="-514350"/>
            <a:r>
              <a:rPr lang="lt-LT" sz="2500" b="1" dirty="0" smtClean="0">
                <a:solidFill>
                  <a:srgbClr val="FF0000"/>
                </a:solidFill>
              </a:rPr>
              <a:t>8. Kaip kinta šiluminis spinduliavimas didėjant atstumui?</a:t>
            </a:r>
          </a:p>
          <a:p>
            <a:pPr marL="569214" indent="-514350"/>
            <a:r>
              <a:rPr lang="lt-LT" sz="2500" dirty="0" smtClean="0">
                <a:solidFill>
                  <a:schemeClr val="accent1">
                    <a:lumMod val="75000"/>
                  </a:schemeClr>
                </a:solidFill>
              </a:rPr>
              <a:t>   Didėjant atstumui šiluminis spinduliavimas mažėja</a:t>
            </a:r>
            <a:endParaRPr lang="lt-LT" sz="2500" dirty="0">
              <a:solidFill>
                <a:schemeClr val="accent1">
                  <a:lumMod val="75000"/>
                </a:schemeClr>
              </a:solidFill>
            </a:endParaRPr>
          </a:p>
          <a:p>
            <a:pPr marL="569214" indent="-514350"/>
            <a:endParaRPr lang="lt-LT" sz="2500" dirty="0" smtClean="0">
              <a:solidFill>
                <a:schemeClr val="accent1">
                  <a:lumMod val="75000"/>
                </a:schemeClr>
              </a:solidFill>
            </a:endParaRPr>
          </a:p>
          <a:p>
            <a:pPr marL="569214" indent="-514350"/>
            <a:r>
              <a:rPr lang="lt-LT" sz="2500" b="1" dirty="0" smtClean="0">
                <a:solidFill>
                  <a:srgbClr val="FF0000"/>
                </a:solidFill>
              </a:rPr>
              <a:t>9. Kokiu būdu jaučiamas elektrinio lygintuvo  spinduliavimas?</a:t>
            </a:r>
          </a:p>
          <a:p>
            <a:pPr marL="569214" indent="-514350"/>
            <a:r>
              <a:rPr lang="lt-LT" sz="2500" dirty="0" smtClean="0">
                <a:solidFill>
                  <a:schemeClr val="accent1">
                    <a:lumMod val="75000"/>
                  </a:schemeClr>
                </a:solidFill>
              </a:rPr>
              <a:t>  Jaučiamas kaip šiluma</a:t>
            </a:r>
          </a:p>
          <a:p>
            <a:pPr marL="569214" indent="-514350"/>
            <a:endParaRPr lang="lt-LT" sz="2500" dirty="0" smtClean="0">
              <a:solidFill>
                <a:schemeClr val="accent1">
                  <a:lumMod val="75000"/>
                </a:schemeClr>
              </a:solidFill>
            </a:endParaRPr>
          </a:p>
          <a:p>
            <a:pPr marL="569214" indent="-514350"/>
            <a:r>
              <a:rPr lang="lt-LT" sz="2500" b="1" dirty="0" smtClean="0">
                <a:solidFill>
                  <a:srgbClr val="FF0000"/>
                </a:solidFill>
              </a:rPr>
              <a:t>10. Kuo </a:t>
            </a:r>
            <a:r>
              <a:rPr lang="lt-LT" sz="2500" b="1" dirty="0">
                <a:solidFill>
                  <a:srgbClr val="FF0000"/>
                </a:solidFill>
              </a:rPr>
              <a:t>panašus elektrinio lygintuvo </a:t>
            </a:r>
            <a:r>
              <a:rPr lang="lt-LT" sz="2500" b="1" dirty="0" smtClean="0">
                <a:solidFill>
                  <a:srgbClr val="FF0000"/>
                </a:solidFill>
              </a:rPr>
              <a:t>spinduliavimas ir  Saulės </a:t>
            </a:r>
            <a:r>
              <a:rPr lang="lt-LT" sz="2500" b="1" dirty="0">
                <a:solidFill>
                  <a:srgbClr val="FF0000"/>
                </a:solidFill>
              </a:rPr>
              <a:t>šviesa?</a:t>
            </a:r>
          </a:p>
          <a:p>
            <a:pPr marL="569214" indent="-514350"/>
            <a:r>
              <a:rPr lang="lt-LT" sz="2500" dirty="0">
                <a:solidFill>
                  <a:schemeClr val="accent1">
                    <a:lumMod val="75000"/>
                  </a:schemeClr>
                </a:solidFill>
              </a:rPr>
              <a:t>Įkaitintas lygintuvas ir </a:t>
            </a:r>
            <a:r>
              <a:rPr lang="lt-LT" sz="2500" dirty="0" smtClean="0">
                <a:solidFill>
                  <a:schemeClr val="accent1">
                    <a:lumMod val="75000"/>
                  </a:schemeClr>
                </a:solidFill>
              </a:rPr>
              <a:t>Saulė </a:t>
            </a:r>
            <a:r>
              <a:rPr lang="lt-LT" sz="2500" dirty="0">
                <a:solidFill>
                  <a:schemeClr val="accent1">
                    <a:lumMod val="75000"/>
                  </a:schemeClr>
                </a:solidFill>
              </a:rPr>
              <a:t>spinduliuoja </a:t>
            </a:r>
            <a:r>
              <a:rPr lang="lt-LT" sz="2500" dirty="0" smtClean="0">
                <a:solidFill>
                  <a:schemeClr val="accent1">
                    <a:lumMod val="75000"/>
                  </a:schemeClr>
                </a:solidFill>
              </a:rPr>
              <a:t>tos </a:t>
            </a:r>
            <a:r>
              <a:rPr lang="lt-LT" sz="2500" dirty="0">
                <a:solidFill>
                  <a:schemeClr val="accent1">
                    <a:lumMod val="75000"/>
                  </a:schemeClr>
                </a:solidFill>
              </a:rPr>
              <a:t>pačios prigimties </a:t>
            </a:r>
            <a:r>
              <a:rPr lang="lt-LT" sz="2500" dirty="0" smtClean="0">
                <a:solidFill>
                  <a:schemeClr val="accent1">
                    <a:lumMod val="75000"/>
                  </a:schemeClr>
                </a:solidFill>
              </a:rPr>
              <a:t>šiluminę (elektromagnetinę</a:t>
            </a:r>
            <a:r>
              <a:rPr lang="lt-LT" sz="2500" dirty="0">
                <a:solidFill>
                  <a:schemeClr val="accent1">
                    <a:lumMod val="75000"/>
                  </a:schemeClr>
                </a:solidFill>
              </a:rPr>
              <a:t>) </a:t>
            </a:r>
            <a:r>
              <a:rPr lang="lt-LT" sz="2500" dirty="0" smtClean="0">
                <a:solidFill>
                  <a:schemeClr val="accent1">
                    <a:lumMod val="75000"/>
                  </a:schemeClr>
                </a:solidFill>
              </a:rPr>
              <a:t>spinduliuotę</a:t>
            </a:r>
            <a:endParaRPr lang="lt-LT" sz="2500" dirty="0">
              <a:solidFill>
                <a:schemeClr val="accent1">
                  <a:lumMod val="75000"/>
                </a:schemeClr>
              </a:solidFill>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to="" calcmode="lin" valueType="num">
                                      <p:cBhvr>
                                        <p:cTn id="7" dur="1" fill="hold"/>
                                        <p:tgtEl>
                                          <p:spTgt spid="2">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to="" calcmode="lin" valueType="num">
                                      <p:cBhvr>
                                        <p:cTn id="12" dur="1" fill="hold"/>
                                        <p:tgtEl>
                                          <p:spTgt spid="2">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to="" calcmode="lin" valueType="num">
                                      <p:cBhvr>
                                        <p:cTn id="17" dur="1" fill="hold"/>
                                        <p:tgtEl>
                                          <p:spTgt spid="2">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 to="" calcmode="lin" valueType="num">
                                      <p:cBhvr>
                                        <p:cTn id="22" dur="1" fill="hold"/>
                                        <p:tgtEl>
                                          <p:spTgt spid="2">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 to="" calcmode="lin" valueType="num">
                                      <p:cBhvr>
                                        <p:cTn id="27" dur="1" fill="hold"/>
                                        <p:tgtEl>
                                          <p:spTgt spid="2">
                                            <p:txEl>
                                              <p:pRg st="6" end="6"/>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2">
                                            <p:txEl>
                                              <p:pRg st="7" end="7"/>
                                            </p:txEl>
                                          </p:spTgt>
                                        </p:tgtEl>
                                        <p:attrNameLst>
                                          <p:attrName>style.visibility</p:attrName>
                                        </p:attrNameLst>
                                      </p:cBhvr>
                                      <p:to>
                                        <p:strVal val="visible"/>
                                      </p:to>
                                    </p:set>
                                    <p:animEffect transition="in" filter="fade">
                                      <p:cBhvr>
                                        <p:cTn id="32" dur="1000"/>
                                        <p:tgtEl>
                                          <p:spTgt spid="2">
                                            <p:txEl>
                                              <p:pRg st="7" end="7"/>
                                            </p:txEl>
                                          </p:spTgt>
                                        </p:tgtEl>
                                      </p:cBhvr>
                                    </p:animEffect>
                                    <p:anim calcmode="lin" valueType="num">
                                      <p:cBhvr>
                                        <p:cTn id="33"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34"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idx="1"/>
          </p:nvPr>
        </p:nvSpPr>
        <p:spPr>
          <a:xfrm>
            <a:off x="611560" y="1412776"/>
            <a:ext cx="8185578" cy="4968552"/>
          </a:xfrm>
        </p:spPr>
        <p:txBody>
          <a:bodyPr>
            <a:normAutofit fontScale="92500" lnSpcReduction="10000"/>
          </a:bodyPr>
          <a:lstStyle/>
          <a:p>
            <a:r>
              <a:rPr lang="lt-LT" sz="2400" b="1" dirty="0" smtClean="0">
                <a:solidFill>
                  <a:srgbClr val="FF0000"/>
                </a:solidFill>
              </a:rPr>
              <a:t>1. Du  vienodi termometrai pakabinti Saulės apšviestoje vietoje. Vieno jų rutuliukas aprūkęs. Ar vienodą temperatūrą rodys termometrai?</a:t>
            </a:r>
          </a:p>
          <a:p>
            <a:r>
              <a:rPr lang="lt-LT" sz="2400" dirty="0" smtClean="0">
                <a:solidFill>
                  <a:schemeClr val="accent1">
                    <a:lumMod val="75000"/>
                  </a:schemeClr>
                </a:solidFill>
              </a:rPr>
              <a:t>Ats.: termometrai rodo nevienodą temperatūrą. Aprūkęs termometras rodo aukštesnę temperatūrą.</a:t>
            </a:r>
          </a:p>
          <a:p>
            <a:endParaRPr lang="lt-LT" sz="2400" dirty="0" smtClean="0">
              <a:solidFill>
                <a:schemeClr val="accent1">
                  <a:lumMod val="75000"/>
                </a:schemeClr>
              </a:solidFill>
            </a:endParaRPr>
          </a:p>
          <a:p>
            <a:r>
              <a:rPr lang="en-US" sz="2400" b="1" dirty="0" smtClean="0">
                <a:solidFill>
                  <a:srgbClr val="FF0000"/>
                </a:solidFill>
              </a:rPr>
              <a:t>2.</a:t>
            </a:r>
            <a:r>
              <a:rPr lang="lt-LT" sz="2400" b="1" dirty="0" smtClean="0"/>
              <a:t> </a:t>
            </a:r>
            <a:r>
              <a:rPr lang="lt-LT" sz="2400" b="1" dirty="0" smtClean="0">
                <a:solidFill>
                  <a:srgbClr val="FF0000"/>
                </a:solidFill>
              </a:rPr>
              <a:t>Kodėl tamsiuose šiurkščiuose induose skystis atvesta greičiau negu šviesiuose poliruotuose?</a:t>
            </a:r>
            <a:endParaRPr lang="en-US" sz="2400" b="1" dirty="0" smtClean="0">
              <a:solidFill>
                <a:srgbClr val="FF0000"/>
              </a:solidFill>
            </a:endParaRPr>
          </a:p>
          <a:p>
            <a:r>
              <a:rPr lang="lt-LT" sz="2400" dirty="0">
                <a:solidFill>
                  <a:schemeClr val="accent1">
                    <a:lumMod val="75000"/>
                  </a:schemeClr>
                </a:solidFill>
              </a:rPr>
              <a:t>Ats.: </a:t>
            </a:r>
            <a:r>
              <a:rPr lang="lt-LT" sz="2400" dirty="0" smtClean="0">
                <a:solidFill>
                  <a:schemeClr val="accent1">
                    <a:lumMod val="75000"/>
                  </a:schemeClr>
                </a:solidFill>
              </a:rPr>
              <a:t> tamsus šiurkštus paviršius spinduliuoja geriau negu šviesus p0liruotas</a:t>
            </a:r>
          </a:p>
          <a:p>
            <a:endParaRPr lang="lt-LT" sz="2400" dirty="0" smtClean="0">
              <a:solidFill>
                <a:schemeClr val="accent1">
                  <a:lumMod val="75000"/>
                </a:schemeClr>
              </a:solidFill>
            </a:endParaRPr>
          </a:p>
          <a:p>
            <a:r>
              <a:rPr lang="lt-LT" sz="2400" b="1" dirty="0" smtClean="0">
                <a:solidFill>
                  <a:srgbClr val="FF0000"/>
                </a:solidFill>
              </a:rPr>
              <a:t>3. Ar ekonomiška garinio apšildymo radiatorius gaminti gerai nupoliruotus, ar geriau juos nudažyti juodai?</a:t>
            </a:r>
          </a:p>
          <a:p>
            <a:r>
              <a:rPr lang="lt-LT" sz="2400" dirty="0">
                <a:solidFill>
                  <a:schemeClr val="accent1">
                    <a:lumMod val="75000"/>
                  </a:schemeClr>
                </a:solidFill>
              </a:rPr>
              <a:t>Ats.: </a:t>
            </a:r>
            <a:r>
              <a:rPr lang="lt-LT" sz="2400" dirty="0" smtClean="0">
                <a:solidFill>
                  <a:schemeClr val="accent1">
                    <a:lumMod val="75000"/>
                  </a:schemeClr>
                </a:solidFill>
              </a:rPr>
              <a:t>garinimo apšildymo  radiatorius geriau nudažyti juodai</a:t>
            </a:r>
          </a:p>
          <a:p>
            <a:endParaRPr lang="pl-PL" dirty="0" smtClean="0">
              <a:solidFill>
                <a:srgbClr val="FF0000"/>
              </a:solidFill>
            </a:endParaRPr>
          </a:p>
          <a:p>
            <a:endParaRPr lang="pl-PL" dirty="0" smtClean="0">
              <a:solidFill>
                <a:srgbClr val="FF0000"/>
              </a:solidFill>
            </a:endParaRPr>
          </a:p>
          <a:p>
            <a:endParaRPr lang="pl-PL" dirty="0"/>
          </a:p>
        </p:txBody>
      </p:sp>
      <p:sp>
        <p:nvSpPr>
          <p:cNvPr id="3" name="Rectangle 2"/>
          <p:cNvSpPr/>
          <p:nvPr/>
        </p:nvSpPr>
        <p:spPr>
          <a:xfrm>
            <a:off x="755576" y="476672"/>
            <a:ext cx="4793300" cy="707886"/>
          </a:xfrm>
          <a:prstGeom prst="rect">
            <a:avLst/>
          </a:prstGeom>
        </p:spPr>
        <p:txBody>
          <a:bodyPr wrap="none">
            <a:spAutoFit/>
          </a:bodyPr>
          <a:lstStyle/>
          <a:p>
            <a:r>
              <a:rPr lang="lt-LT" sz="4000" b="1" dirty="0">
                <a:solidFill>
                  <a:srgbClr val="FF0000"/>
                </a:solidFill>
              </a:rPr>
              <a:t>Papildomi uždaviniai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1000"/>
                                        <p:tgtEl>
                                          <p:spTgt spid="2">
                                            <p:txEl>
                                              <p:pRg st="4" end="4"/>
                                            </p:txEl>
                                          </p:spTgt>
                                        </p:tgtEl>
                                      </p:cBhvr>
                                    </p:animEffect>
                                    <p:anim calcmode="lin" valueType="num">
                                      <p:cBhvr>
                                        <p:cTn id="29"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fade">
                                      <p:cBhvr>
                                        <p:cTn id="35" dur="1000"/>
                                        <p:tgtEl>
                                          <p:spTgt spid="2">
                                            <p:txEl>
                                              <p:pRg st="6" end="6"/>
                                            </p:txEl>
                                          </p:spTgt>
                                        </p:tgtEl>
                                      </p:cBhvr>
                                    </p:animEffect>
                                    <p:anim calcmode="lin" valueType="num">
                                      <p:cBhvr>
                                        <p:cTn id="36"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1000"/>
                                        <p:tgtEl>
                                          <p:spTgt spid="2">
                                            <p:txEl>
                                              <p:pRg st="7" end="7"/>
                                            </p:txEl>
                                          </p:spTgt>
                                        </p:tgtEl>
                                      </p:cBhvr>
                                    </p:animEffect>
                                    <p:anim calcmode="lin" valueType="num">
                                      <p:cBhvr>
                                        <p:cTn id="43"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idx="1"/>
          </p:nvPr>
        </p:nvSpPr>
        <p:spPr>
          <a:xfrm>
            <a:off x="614055" y="332656"/>
            <a:ext cx="8496944" cy="6858000"/>
          </a:xfrm>
        </p:spPr>
        <p:txBody>
          <a:bodyPr>
            <a:normAutofit lnSpcReduction="10000"/>
          </a:bodyPr>
          <a:lstStyle/>
          <a:p>
            <a:r>
              <a:rPr lang="lt-LT" sz="2400" b="1" dirty="0">
                <a:solidFill>
                  <a:srgbClr val="FF0000"/>
                </a:solidFill>
              </a:rPr>
              <a:t>4. Koks apdangalas geriau apsaugo galvą nuo </a:t>
            </a:r>
            <a:r>
              <a:rPr lang="lt-LT" sz="2400" b="1" dirty="0" smtClean="0">
                <a:solidFill>
                  <a:srgbClr val="FF0000"/>
                </a:solidFill>
              </a:rPr>
              <a:t>kaitros - neblizgus </a:t>
            </a:r>
            <a:r>
              <a:rPr lang="lt-LT" sz="2400" b="1" dirty="0">
                <a:solidFill>
                  <a:srgbClr val="FF0000"/>
                </a:solidFill>
              </a:rPr>
              <a:t>ar blizgantis?</a:t>
            </a:r>
          </a:p>
          <a:p>
            <a:r>
              <a:rPr lang="lt-LT" sz="2400" dirty="0">
                <a:solidFill>
                  <a:schemeClr val="accent1">
                    <a:lumMod val="75000"/>
                  </a:schemeClr>
                </a:solidFill>
              </a:rPr>
              <a:t>Ats.: </a:t>
            </a:r>
            <a:r>
              <a:rPr lang="lt-LT" sz="2400" dirty="0" smtClean="0">
                <a:solidFill>
                  <a:schemeClr val="accent1">
                    <a:lumMod val="75000"/>
                  </a:schemeClr>
                </a:solidFill>
              </a:rPr>
              <a:t>blizgantis </a:t>
            </a:r>
            <a:r>
              <a:rPr lang="lt-LT" sz="2400" dirty="0">
                <a:solidFill>
                  <a:schemeClr val="accent1">
                    <a:lumMod val="75000"/>
                  </a:schemeClr>
                </a:solidFill>
              </a:rPr>
              <a:t>apdangalas geriau saugo nuo </a:t>
            </a:r>
            <a:r>
              <a:rPr lang="lt-LT" sz="2400" dirty="0" smtClean="0">
                <a:solidFill>
                  <a:schemeClr val="accent1">
                    <a:lumMod val="75000"/>
                  </a:schemeClr>
                </a:solidFill>
              </a:rPr>
              <a:t>kaitros, </a:t>
            </a:r>
            <a:r>
              <a:rPr lang="lt-LT" sz="2400" dirty="0">
                <a:solidFill>
                  <a:schemeClr val="accent1">
                    <a:lumMod val="75000"/>
                  </a:schemeClr>
                </a:solidFill>
              </a:rPr>
              <a:t>nes jis labiau atspindi spindulius ir apsaugo </a:t>
            </a:r>
            <a:r>
              <a:rPr lang="lt-LT" sz="2400" dirty="0" smtClean="0">
                <a:solidFill>
                  <a:schemeClr val="accent1">
                    <a:lumMod val="75000"/>
                  </a:schemeClr>
                </a:solidFill>
              </a:rPr>
              <a:t>galvą.</a:t>
            </a:r>
            <a:endParaRPr lang="lt-LT" sz="2400" dirty="0">
              <a:solidFill>
                <a:schemeClr val="accent1">
                  <a:lumMod val="75000"/>
                </a:schemeClr>
              </a:solidFill>
            </a:endParaRPr>
          </a:p>
          <a:p>
            <a:endParaRPr lang="lt-LT" sz="2400" dirty="0" smtClean="0">
              <a:solidFill>
                <a:srgbClr val="FF0000"/>
              </a:solidFill>
            </a:endParaRPr>
          </a:p>
          <a:p>
            <a:r>
              <a:rPr lang="lt-LT" sz="2400" b="1" dirty="0" smtClean="0">
                <a:solidFill>
                  <a:srgbClr val="FF0000"/>
                </a:solidFill>
              </a:rPr>
              <a:t>5. Be grožio ir higienos reikalavimų, dėl kokių kitų priežasčių šaldytuvų vidus ir išorė dažomi baltai?</a:t>
            </a:r>
            <a:endParaRPr lang="pl-PL" sz="2400" b="1" dirty="0" smtClean="0">
              <a:solidFill>
                <a:srgbClr val="FF0000"/>
              </a:solidFill>
            </a:endParaRPr>
          </a:p>
          <a:p>
            <a:r>
              <a:rPr lang="lt-LT" sz="2400" dirty="0">
                <a:solidFill>
                  <a:schemeClr val="accent1">
                    <a:lumMod val="75000"/>
                  </a:schemeClr>
                </a:solidFill>
              </a:rPr>
              <a:t>Ats.: </a:t>
            </a:r>
            <a:r>
              <a:rPr lang="lt-LT" sz="2400" dirty="0" smtClean="0">
                <a:solidFill>
                  <a:schemeClr val="accent1">
                    <a:lumMod val="75000"/>
                  </a:schemeClr>
                </a:solidFill>
              </a:rPr>
              <a:t>balta  spalva sumažina šaldytuvo absorbciją (sugertį).</a:t>
            </a:r>
          </a:p>
          <a:p>
            <a:endParaRPr lang="lt-LT" sz="2400" dirty="0" smtClean="0">
              <a:solidFill>
                <a:schemeClr val="accent1">
                  <a:lumMod val="75000"/>
                </a:schemeClr>
              </a:solidFill>
            </a:endParaRPr>
          </a:p>
          <a:p>
            <a:r>
              <a:rPr lang="lt-LT" sz="2400" b="1" dirty="0" smtClean="0">
                <a:solidFill>
                  <a:srgbClr val="FF0000"/>
                </a:solidFill>
              </a:rPr>
              <a:t>6. Ar gali termosas laikinai „pavaduoti“ šaldytuvą?</a:t>
            </a:r>
          </a:p>
          <a:p>
            <a:r>
              <a:rPr lang="lt-LT" sz="2400" dirty="0">
                <a:solidFill>
                  <a:schemeClr val="accent1">
                    <a:lumMod val="75000"/>
                  </a:schemeClr>
                </a:solidFill>
              </a:rPr>
              <a:t>Ats.: </a:t>
            </a:r>
            <a:r>
              <a:rPr lang="lt-LT" sz="2400" dirty="0" smtClean="0">
                <a:solidFill>
                  <a:schemeClr val="accent1">
                    <a:lumMod val="75000"/>
                  </a:schemeClr>
                </a:solidFill>
              </a:rPr>
              <a:t> taip, nes termoso vidinis indas yra veidrodinis ir jis gerai atspindi spindulius.</a:t>
            </a:r>
          </a:p>
          <a:p>
            <a:endParaRPr lang="lt-LT" sz="2400" dirty="0" smtClean="0">
              <a:solidFill>
                <a:schemeClr val="accent1">
                  <a:lumMod val="75000"/>
                </a:schemeClr>
              </a:solidFill>
            </a:endParaRPr>
          </a:p>
          <a:p>
            <a:r>
              <a:rPr lang="lt-LT" sz="2400" b="1" dirty="0" smtClean="0">
                <a:solidFill>
                  <a:srgbClr val="FF0000"/>
                </a:solidFill>
              </a:rPr>
              <a:t>7. Kodėl termosų skerspjūvis apvalus, o ne kvadratinis?</a:t>
            </a:r>
          </a:p>
          <a:p>
            <a:r>
              <a:rPr lang="lt-LT" sz="2400" dirty="0">
                <a:solidFill>
                  <a:schemeClr val="accent1">
                    <a:lumMod val="75000"/>
                  </a:schemeClr>
                </a:solidFill>
              </a:rPr>
              <a:t>Ats.: </a:t>
            </a:r>
            <a:r>
              <a:rPr lang="lt-LT" sz="2400" dirty="0" smtClean="0">
                <a:solidFill>
                  <a:schemeClr val="accent1">
                    <a:lumMod val="75000"/>
                  </a:schemeClr>
                </a:solidFill>
              </a:rPr>
              <a:t>kai tūris ir aukštis vienodi, termoso, kurio skerspjūvis yra apvalus, paviršius yra mažesnis, todėl jis mažiau absorbuoja ir atiduoda šilumos.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1000"/>
                                        <p:tgtEl>
                                          <p:spTgt spid="2">
                                            <p:txEl>
                                              <p:pRg st="4" end="4"/>
                                            </p:txEl>
                                          </p:spTgt>
                                        </p:tgtEl>
                                      </p:cBhvr>
                                    </p:animEffect>
                                    <p:anim calcmode="lin" valueType="num">
                                      <p:cBhvr>
                                        <p:cTn id="29"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fade">
                                      <p:cBhvr>
                                        <p:cTn id="35" dur="1000"/>
                                        <p:tgtEl>
                                          <p:spTgt spid="2">
                                            <p:txEl>
                                              <p:pRg st="6" end="6"/>
                                            </p:txEl>
                                          </p:spTgt>
                                        </p:tgtEl>
                                      </p:cBhvr>
                                    </p:animEffect>
                                    <p:anim calcmode="lin" valueType="num">
                                      <p:cBhvr>
                                        <p:cTn id="36"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1000"/>
                                        <p:tgtEl>
                                          <p:spTgt spid="2">
                                            <p:txEl>
                                              <p:pRg st="7" end="7"/>
                                            </p:txEl>
                                          </p:spTgt>
                                        </p:tgtEl>
                                      </p:cBhvr>
                                    </p:animEffect>
                                    <p:anim calcmode="lin" valueType="num">
                                      <p:cBhvr>
                                        <p:cTn id="43"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2">
                                            <p:txEl>
                                              <p:pRg st="9" end="9"/>
                                            </p:txEl>
                                          </p:spTgt>
                                        </p:tgtEl>
                                        <p:attrNameLst>
                                          <p:attrName>style.visibility</p:attrName>
                                        </p:attrNameLst>
                                      </p:cBhvr>
                                      <p:to>
                                        <p:strVal val="visible"/>
                                      </p:to>
                                    </p:set>
                                    <p:animEffect transition="in" filter="fade">
                                      <p:cBhvr>
                                        <p:cTn id="49" dur="1000"/>
                                        <p:tgtEl>
                                          <p:spTgt spid="2">
                                            <p:txEl>
                                              <p:pRg st="9" end="9"/>
                                            </p:txEl>
                                          </p:spTgt>
                                        </p:tgtEl>
                                      </p:cBhvr>
                                    </p:animEffect>
                                    <p:anim calcmode="lin" valueType="num">
                                      <p:cBhvr>
                                        <p:cTn id="50"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2">
                                            <p:txEl>
                                              <p:pRg st="10" end="10"/>
                                            </p:txEl>
                                          </p:spTgt>
                                        </p:tgtEl>
                                        <p:attrNameLst>
                                          <p:attrName>style.visibility</p:attrName>
                                        </p:attrNameLst>
                                      </p:cBhvr>
                                      <p:to>
                                        <p:strVal val="visible"/>
                                      </p:to>
                                    </p:set>
                                    <p:animEffect transition="in" filter="fade">
                                      <p:cBhvr>
                                        <p:cTn id="56" dur="1000"/>
                                        <p:tgtEl>
                                          <p:spTgt spid="2">
                                            <p:txEl>
                                              <p:pRg st="10" end="10"/>
                                            </p:txEl>
                                          </p:spTgt>
                                        </p:tgtEl>
                                      </p:cBhvr>
                                    </p:animEffect>
                                    <p:anim calcmode="lin" valueType="num">
                                      <p:cBhvr>
                                        <p:cTn id="57" dur="1000" fill="hold"/>
                                        <p:tgtEl>
                                          <p:spTgt spid="2">
                                            <p:txEl>
                                              <p:pRg st="10" end="10"/>
                                            </p:txEl>
                                          </p:spTgt>
                                        </p:tgtEl>
                                        <p:attrNameLst>
                                          <p:attrName>ppt_x</p:attrName>
                                        </p:attrNameLst>
                                      </p:cBhvr>
                                      <p:tavLst>
                                        <p:tav tm="0">
                                          <p:val>
                                            <p:strVal val="#ppt_x"/>
                                          </p:val>
                                        </p:tav>
                                        <p:tav tm="100000">
                                          <p:val>
                                            <p:strVal val="#ppt_x"/>
                                          </p:val>
                                        </p:tav>
                                      </p:tavLst>
                                    </p:anim>
                                    <p:anim calcmode="lin" valueType="num">
                                      <p:cBhvr>
                                        <p:cTn id="58" dur="1000" fill="hold"/>
                                        <p:tgtEl>
                                          <p:spTgt spid="2">
                                            <p:txEl>
                                              <p:pRg st="10" end="1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idx="1"/>
          </p:nvPr>
        </p:nvSpPr>
        <p:spPr>
          <a:xfrm>
            <a:off x="706902" y="404664"/>
            <a:ext cx="8185578" cy="5904656"/>
          </a:xfrm>
        </p:spPr>
        <p:txBody>
          <a:bodyPr>
            <a:noAutofit/>
          </a:bodyPr>
          <a:lstStyle/>
          <a:p>
            <a:r>
              <a:rPr lang="lt-LT" sz="2400" b="1" dirty="0">
                <a:solidFill>
                  <a:srgbClr val="FF0000"/>
                </a:solidFill>
              </a:rPr>
              <a:t>8. Kodėl žvakės liepsnoje negalima įkaitinti vielos aukščiau nustatytos temperatūros?</a:t>
            </a:r>
          </a:p>
          <a:p>
            <a:r>
              <a:rPr lang="lt-LT" sz="2400" dirty="0">
                <a:solidFill>
                  <a:schemeClr val="accent1">
                    <a:lumMod val="75000"/>
                  </a:schemeClr>
                </a:solidFill>
              </a:rPr>
              <a:t>Ats.: </a:t>
            </a:r>
            <a:r>
              <a:rPr lang="lt-LT" sz="2400" dirty="0" smtClean="0">
                <a:solidFill>
                  <a:schemeClr val="accent1">
                    <a:lumMod val="75000"/>
                  </a:schemeClr>
                </a:solidFill>
              </a:rPr>
              <a:t>be </a:t>
            </a:r>
            <a:r>
              <a:rPr lang="lt-LT" sz="2400" dirty="0">
                <a:solidFill>
                  <a:schemeClr val="accent1">
                    <a:lumMod val="75000"/>
                  </a:schemeClr>
                </a:solidFill>
              </a:rPr>
              <a:t>šilumos absorbcijos spinduliuojama ir energija. Dėl to vielos temperatūra negali būti </a:t>
            </a:r>
            <a:r>
              <a:rPr lang="lt-LT" sz="2400" dirty="0" smtClean="0">
                <a:solidFill>
                  <a:schemeClr val="accent1">
                    <a:lumMod val="75000"/>
                  </a:schemeClr>
                </a:solidFill>
              </a:rPr>
              <a:t>aukštesnė nei nustatyta.</a:t>
            </a:r>
          </a:p>
          <a:p>
            <a:endParaRPr lang="lt-LT" sz="2400" dirty="0">
              <a:solidFill>
                <a:schemeClr val="accent1">
                  <a:lumMod val="75000"/>
                </a:schemeClr>
              </a:solidFill>
            </a:endParaRPr>
          </a:p>
          <a:p>
            <a:r>
              <a:rPr lang="lt-LT" sz="2400" b="1" dirty="0" smtClean="0">
                <a:solidFill>
                  <a:srgbClr val="FF0000"/>
                </a:solidFill>
              </a:rPr>
              <a:t>9</a:t>
            </a:r>
            <a:r>
              <a:rPr lang="lt-LT" sz="2400" b="1" dirty="0">
                <a:solidFill>
                  <a:srgbClr val="FF0000"/>
                </a:solidFill>
              </a:rPr>
              <a:t>. Kodėl pati aukščiausia oro temperatūra yra ne vidurdienį, o po vidurdienio?</a:t>
            </a:r>
          </a:p>
          <a:p>
            <a:r>
              <a:rPr lang="lt-LT" sz="2400" dirty="0">
                <a:solidFill>
                  <a:schemeClr val="accent1">
                    <a:lumMod val="75000"/>
                  </a:schemeClr>
                </a:solidFill>
              </a:rPr>
              <a:t>Ats.: </a:t>
            </a:r>
            <a:r>
              <a:rPr lang="lt-LT" sz="2400" dirty="0" smtClean="0">
                <a:solidFill>
                  <a:schemeClr val="accent1">
                    <a:lumMod val="75000"/>
                  </a:schemeClr>
                </a:solidFill>
              </a:rPr>
              <a:t>Saulės </a:t>
            </a:r>
            <a:r>
              <a:rPr lang="lt-LT" sz="2400" dirty="0">
                <a:solidFill>
                  <a:schemeClr val="accent1">
                    <a:lumMod val="75000"/>
                  </a:schemeClr>
                </a:solidFill>
              </a:rPr>
              <a:t>spinduliai įšildo žemę. Žemė įšildo orą. Oras ir žemė įšyla iki aukščiausios temperatūros  kiek pavėluotai.</a:t>
            </a:r>
            <a:endParaRPr lang="pl-PL" sz="2400" dirty="0">
              <a:solidFill>
                <a:schemeClr val="accent1">
                  <a:lumMod val="75000"/>
                </a:schemeClr>
              </a:solidFill>
            </a:endParaRPr>
          </a:p>
          <a:p>
            <a:endParaRPr lang="lt-LT" sz="2400" dirty="0" smtClean="0">
              <a:solidFill>
                <a:srgbClr val="FF0000"/>
              </a:solidFill>
            </a:endParaRPr>
          </a:p>
          <a:p>
            <a:r>
              <a:rPr lang="lt-LT" sz="2400" b="1" dirty="0">
                <a:solidFill>
                  <a:srgbClr val="FF0000"/>
                </a:solidFill>
              </a:rPr>
              <a:t>1</a:t>
            </a:r>
            <a:r>
              <a:rPr lang="lt-LT" sz="2400" b="1" dirty="0" smtClean="0">
                <a:solidFill>
                  <a:srgbClr val="FF0000"/>
                </a:solidFill>
              </a:rPr>
              <a:t>0. Žemė nenutrūkstamai spinduliuoja energiją į kosminę erdvę. Kodėl Žemė neužšąla?</a:t>
            </a:r>
            <a:endParaRPr lang="pl-PL" sz="2400" b="1" dirty="0" smtClean="0">
              <a:solidFill>
                <a:srgbClr val="FF0000"/>
              </a:solidFill>
            </a:endParaRPr>
          </a:p>
          <a:p>
            <a:r>
              <a:rPr lang="lt-LT" sz="2400" dirty="0">
                <a:solidFill>
                  <a:schemeClr val="accent1">
                    <a:lumMod val="75000"/>
                  </a:schemeClr>
                </a:solidFill>
              </a:rPr>
              <a:t>Ats.: s</a:t>
            </a:r>
            <a:r>
              <a:rPr lang="lt-LT" sz="2400" dirty="0" smtClean="0">
                <a:solidFill>
                  <a:schemeClr val="accent1">
                    <a:lumMod val="75000"/>
                  </a:schemeClr>
                </a:solidFill>
              </a:rPr>
              <a:t>pinduliuodama energiją į kosmosą Žemė tuo pačiu metu absorbuoja ir  Saulės bei žvaigždžių energiją. Be to, Žemę šildo ir jos radioaktyvūs elementai.</a:t>
            </a:r>
            <a:endParaRPr lang="pl-PL" sz="2400" dirty="0">
              <a:solidFill>
                <a:schemeClr val="accent1">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Effect transition="in" filter="fade">
                                      <p:cBhvr>
                                        <p:cTn id="14" dur="1000"/>
                                        <p:tgtEl>
                                          <p:spTgt spid="2">
                                            <p:txEl>
                                              <p:pRg st="1" end="1"/>
                                            </p:txEl>
                                          </p:spTgt>
                                        </p:tgtEl>
                                      </p:cBhvr>
                                    </p:animEffect>
                                    <p:anim calcmode="lin" valueType="num">
                                      <p:cBhvr>
                                        <p:cTn id="15"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Effect transition="in" filter="fade">
                                      <p:cBhvr>
                                        <p:cTn id="21" dur="1000"/>
                                        <p:tgtEl>
                                          <p:spTgt spid="2">
                                            <p:txEl>
                                              <p:pRg st="3" end="3"/>
                                            </p:txEl>
                                          </p:spTgt>
                                        </p:tgtEl>
                                      </p:cBhvr>
                                    </p:animEffect>
                                    <p:anim calcmode="lin" valueType="num">
                                      <p:cBhvr>
                                        <p:cTn id="22"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23" dur="1000" fill="hold"/>
                                        <p:tgtEl>
                                          <p:spTgt spid="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
                                            <p:txEl>
                                              <p:pRg st="4" end="4"/>
                                            </p:txEl>
                                          </p:spTgt>
                                        </p:tgtEl>
                                        <p:attrNameLst>
                                          <p:attrName>style.visibility</p:attrName>
                                        </p:attrNameLst>
                                      </p:cBhvr>
                                      <p:to>
                                        <p:strVal val="visible"/>
                                      </p:to>
                                    </p:set>
                                    <p:animEffect transition="in" filter="fade">
                                      <p:cBhvr>
                                        <p:cTn id="28" dur="1000"/>
                                        <p:tgtEl>
                                          <p:spTgt spid="2">
                                            <p:txEl>
                                              <p:pRg st="4" end="4"/>
                                            </p:txEl>
                                          </p:spTgt>
                                        </p:tgtEl>
                                      </p:cBhvr>
                                    </p:animEffect>
                                    <p:anim calcmode="lin" valueType="num">
                                      <p:cBhvr>
                                        <p:cTn id="29"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txEl>
                                              <p:pRg st="6" end="6"/>
                                            </p:txEl>
                                          </p:spTgt>
                                        </p:tgtEl>
                                        <p:attrNameLst>
                                          <p:attrName>style.visibility</p:attrName>
                                        </p:attrNameLst>
                                      </p:cBhvr>
                                      <p:to>
                                        <p:strVal val="visible"/>
                                      </p:to>
                                    </p:set>
                                    <p:animEffect transition="in" filter="fade">
                                      <p:cBhvr>
                                        <p:cTn id="35" dur="1000"/>
                                        <p:tgtEl>
                                          <p:spTgt spid="2">
                                            <p:txEl>
                                              <p:pRg st="6" end="6"/>
                                            </p:txEl>
                                          </p:spTgt>
                                        </p:tgtEl>
                                      </p:cBhvr>
                                    </p:animEffect>
                                    <p:anim calcmode="lin" valueType="num">
                                      <p:cBhvr>
                                        <p:cTn id="36"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fade">
                                      <p:cBhvr>
                                        <p:cTn id="42" dur="1000"/>
                                        <p:tgtEl>
                                          <p:spTgt spid="2">
                                            <p:txEl>
                                              <p:pRg st="7" end="7"/>
                                            </p:txEl>
                                          </p:spTgt>
                                        </p:tgtEl>
                                      </p:cBhvr>
                                    </p:animEffect>
                                    <p:anim calcmode="lin" valueType="num">
                                      <p:cBhvr>
                                        <p:cTn id="43"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44" dur="1000" fill="hold"/>
                                        <p:tgtEl>
                                          <p:spTgt spid="2">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06902" y="1351672"/>
            <a:ext cx="7105458" cy="5101664"/>
          </a:xfrm>
        </p:spPr>
        <p:txBody>
          <a:bodyPr>
            <a:normAutofit/>
          </a:bodyPr>
          <a:lstStyle/>
          <a:p>
            <a:endParaRPr lang="lt-LT" dirty="0" smtClean="0">
              <a:solidFill>
                <a:srgbClr val="FFC000"/>
              </a:solidFill>
            </a:endParaRPr>
          </a:p>
          <a:p>
            <a:r>
              <a:rPr lang="lt-LT" dirty="0" smtClean="0">
                <a:solidFill>
                  <a:schemeClr val="accent3">
                    <a:lumMod val="75000"/>
                  </a:schemeClr>
                </a:solidFill>
              </a:rPr>
              <a:t>V</a:t>
            </a:r>
            <a:r>
              <a:rPr lang="lt-LT" dirty="0">
                <a:solidFill>
                  <a:schemeClr val="accent3">
                    <a:lumMod val="75000"/>
                  </a:schemeClr>
                </a:solidFill>
              </a:rPr>
              <a:t>. </a:t>
            </a:r>
            <a:r>
              <a:rPr lang="lt-LT" dirty="0" err="1">
                <a:solidFill>
                  <a:schemeClr val="accent3">
                    <a:lumMod val="75000"/>
                  </a:schemeClr>
                </a:solidFill>
              </a:rPr>
              <a:t>Valentinavičius</a:t>
            </a:r>
            <a:r>
              <a:rPr lang="lt-LT" dirty="0">
                <a:solidFill>
                  <a:schemeClr val="accent3">
                    <a:lumMod val="75000"/>
                  </a:schemeClr>
                </a:solidFill>
              </a:rPr>
              <a:t>.  Fizika. </a:t>
            </a:r>
            <a:r>
              <a:rPr lang="lt-LT" dirty="0" smtClean="0">
                <a:solidFill>
                  <a:schemeClr val="accent3">
                    <a:lumMod val="75000"/>
                  </a:schemeClr>
                </a:solidFill>
              </a:rPr>
              <a:t>8 </a:t>
            </a:r>
            <a:r>
              <a:rPr lang="lt-LT" dirty="0">
                <a:solidFill>
                  <a:schemeClr val="accent3">
                    <a:lumMod val="75000"/>
                  </a:schemeClr>
                </a:solidFill>
              </a:rPr>
              <a:t>kl. – Kaunas: Šviesa, </a:t>
            </a:r>
            <a:r>
              <a:rPr lang="lt-LT" dirty="0" smtClean="0">
                <a:solidFill>
                  <a:schemeClr val="accent3">
                    <a:lumMod val="75000"/>
                  </a:schemeClr>
                </a:solidFill>
              </a:rPr>
              <a:t>2005</a:t>
            </a:r>
          </a:p>
          <a:p>
            <a:r>
              <a:rPr lang="lt-LT" dirty="0" smtClean="0">
                <a:solidFill>
                  <a:schemeClr val="accent3">
                    <a:lumMod val="75000"/>
                  </a:schemeClr>
                </a:solidFill>
              </a:rPr>
              <a:t>M. </a:t>
            </a:r>
            <a:r>
              <a:rPr lang="lt-LT" dirty="0" err="1" smtClean="0">
                <a:solidFill>
                  <a:schemeClr val="accent3">
                    <a:lumMod val="75000"/>
                  </a:schemeClr>
                </a:solidFill>
              </a:rPr>
              <a:t>Tulčinskas</a:t>
            </a:r>
            <a:r>
              <a:rPr lang="lt-LT" dirty="0" smtClean="0">
                <a:solidFill>
                  <a:schemeClr val="accent3">
                    <a:lumMod val="75000"/>
                  </a:schemeClr>
                </a:solidFill>
              </a:rPr>
              <a:t>. Kokybiniai fizikos uždaviniai. Kaunas: Šviesa, 1991</a:t>
            </a:r>
          </a:p>
          <a:p>
            <a:r>
              <a:rPr lang="lt-LT" dirty="0">
                <a:hlinkClick r:id="rId2"/>
              </a:rPr>
              <a:t>https://</a:t>
            </a:r>
            <a:r>
              <a:rPr lang="lt-LT" dirty="0" smtClean="0">
                <a:hlinkClick r:id="rId2"/>
              </a:rPr>
              <a:t>www.google.com</a:t>
            </a:r>
            <a:endParaRPr lang="lt-LT" dirty="0" smtClean="0"/>
          </a:p>
          <a:p>
            <a:r>
              <a:rPr lang="lt-LT" dirty="0">
                <a:hlinkClick r:id="rId3"/>
              </a:rPr>
              <a:t>http://</a:t>
            </a:r>
            <a:r>
              <a:rPr lang="lt-LT" dirty="0" smtClean="0">
                <a:hlinkClick r:id="rId3"/>
              </a:rPr>
              <a:t>oen.dydaktyka.agh.edu.pl/dydaktyka/fizyka/c_fizyka_at_i_kw/wyklad1.html</a:t>
            </a:r>
            <a:r>
              <a:rPr lang="lt-LT" dirty="0" smtClean="0"/>
              <a:t> </a:t>
            </a:r>
          </a:p>
          <a:p>
            <a:r>
              <a:rPr lang="lt-LT" dirty="0">
                <a:hlinkClick r:id="rId4"/>
              </a:rPr>
              <a:t>http://</a:t>
            </a:r>
            <a:r>
              <a:rPr lang="lt-LT" dirty="0" smtClean="0">
                <a:hlinkClick r:id="rId4"/>
              </a:rPr>
              <a:t>fn.bmstu.ru/data-physics/library/physbook/tom5/ch1/texthtml/ch1_1.htm</a:t>
            </a:r>
            <a:endParaRPr lang="lt-LT" dirty="0" smtClean="0"/>
          </a:p>
          <a:p>
            <a:r>
              <a:rPr lang="lt-LT" dirty="0">
                <a:hlinkClick r:id="rId5"/>
              </a:rPr>
              <a:t>https://</a:t>
            </a:r>
            <a:r>
              <a:rPr lang="lt-LT" dirty="0" smtClean="0">
                <a:hlinkClick r:id="rId5"/>
              </a:rPr>
              <a:t>fiz.1september.ru/article.php?ID=200801510</a:t>
            </a:r>
            <a:r>
              <a:rPr lang="lt-LT" dirty="0" smtClean="0"/>
              <a:t> </a:t>
            </a:r>
          </a:p>
          <a:p>
            <a:r>
              <a:rPr lang="lt-LT" dirty="0">
                <a:hlinkClick r:id="rId6"/>
              </a:rPr>
              <a:t>http://</a:t>
            </a:r>
            <a:r>
              <a:rPr lang="lt-LT" dirty="0" smtClean="0">
                <a:hlinkClick r:id="rId6"/>
              </a:rPr>
              <a:t>bigslide.ru/fizika/2510-vidi-izlucheniy-istochniki-sveta.html</a:t>
            </a:r>
            <a:r>
              <a:rPr lang="lt-LT" dirty="0" smtClean="0"/>
              <a:t> </a:t>
            </a:r>
          </a:p>
          <a:p>
            <a:endParaRPr lang="lt-LT" dirty="0" smtClean="0"/>
          </a:p>
          <a:p>
            <a:endParaRPr lang="lt-LT" dirty="0" smtClean="0"/>
          </a:p>
          <a:p>
            <a:endParaRPr lang="lt-LT" dirty="0" smtClean="0"/>
          </a:p>
          <a:p>
            <a:endParaRPr lang="en-US" dirty="0"/>
          </a:p>
        </p:txBody>
      </p:sp>
      <p:sp>
        <p:nvSpPr>
          <p:cNvPr id="3" name="Title 2"/>
          <p:cNvSpPr>
            <a:spLocks noGrp="1"/>
          </p:cNvSpPr>
          <p:nvPr>
            <p:ph type="title"/>
          </p:nvPr>
        </p:nvSpPr>
        <p:spPr/>
        <p:txBody>
          <a:bodyPr/>
          <a:lstStyle/>
          <a:p>
            <a:r>
              <a:rPr lang="lt-LT" b="1" dirty="0" smtClean="0">
                <a:solidFill>
                  <a:srgbClr val="FF0000"/>
                </a:solidFill>
                <a:latin typeface="+mn-lt"/>
              </a:rPr>
              <a:t>Naudota literatūra</a:t>
            </a:r>
            <a:endParaRPr lang="en-US" b="1" dirty="0">
              <a:solidFill>
                <a:srgbClr val="FF0000"/>
              </a:solidFill>
              <a:latin typeface="+mn-lt"/>
            </a:endParaRPr>
          </a:p>
        </p:txBody>
      </p:sp>
    </p:spTree>
    <p:extLst>
      <p:ext uri="{BB962C8B-B14F-4D97-AF65-F5344CB8AC3E}">
        <p14:creationId xmlns:p14="http://schemas.microsoft.com/office/powerpoint/2010/main" val="1691815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barn(inVertical)">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barn(inVertical)">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Effect transition="in" filter="barn(inVertical)">
                                      <p:cBhvr>
                                        <p:cTn id="17" dur="500"/>
                                        <p:tgtEl>
                                          <p:spTgt spid="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barn(inVertical)">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Effect transition="in" filter="barn(inVertical)">
                                      <p:cBhvr>
                                        <p:cTn id="27" dur="500"/>
                                        <p:tgtEl>
                                          <p:spTgt spid="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xEl>
                                              <p:pRg st="6" end="6"/>
                                            </p:txEl>
                                          </p:spTgt>
                                        </p:tgtEl>
                                        <p:attrNameLst>
                                          <p:attrName>style.visibility</p:attrName>
                                        </p:attrNameLst>
                                      </p:cBhvr>
                                      <p:to>
                                        <p:strVal val="visible"/>
                                      </p:to>
                                    </p:set>
                                    <p:animEffect transition="in" filter="barn(inVertical)">
                                      <p:cBhvr>
                                        <p:cTn id="32" dur="500"/>
                                        <p:tgtEl>
                                          <p:spTgt spid="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Effect transition="in" filter="barn(inVertical)">
                                      <p:cBhvr>
                                        <p:cTn id="37"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714348" y="642918"/>
            <a:ext cx="3071834" cy="5786478"/>
          </a:xfrm>
        </p:spPr>
        <p:txBody>
          <a:bodyPr>
            <a:noAutofit/>
          </a:bodyPr>
          <a:lstStyle/>
          <a:p>
            <a:r>
              <a:rPr lang="lt-LT" sz="4800" dirty="0" smtClean="0">
                <a:solidFill>
                  <a:srgbClr val="FF0000"/>
                </a:solidFill>
              </a:rPr>
              <a:t>Tai tiek apie šiluminį spinduliavimą. Ačiū už dėmesį.</a:t>
            </a:r>
            <a:endParaRPr lang="ru-RU" sz="4800" dirty="0">
              <a:solidFill>
                <a:srgbClr val="FF0000"/>
              </a:solidFill>
            </a:endParaRPr>
          </a:p>
        </p:txBody>
      </p:sp>
      <p:pic>
        <p:nvPicPr>
          <p:cNvPr id="5" name="Содержимое 4" descr="olsztyn-koniec-rekrutacji-letniej-w-szkolach-zak-.jpg"/>
          <p:cNvPicPr>
            <a:picLocks noGrp="1" noChangeAspect="1"/>
          </p:cNvPicPr>
          <p:nvPr>
            <p:ph sz="half" idx="1"/>
          </p:nvPr>
        </p:nvPicPr>
        <p:blipFill>
          <a:blip r:embed="rId2" cstate="print"/>
          <a:stretch>
            <a:fillRect/>
          </a:stretch>
        </p:blipFill>
        <p:spPr>
          <a:xfrm>
            <a:off x="4286248" y="857232"/>
            <a:ext cx="4629152" cy="54292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heckerboard(across)">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a:xfrm>
            <a:off x="611560" y="1412776"/>
            <a:ext cx="8222816" cy="5159496"/>
          </a:xfrm>
        </p:spPr>
        <p:txBody>
          <a:bodyPr>
            <a:normAutofit lnSpcReduction="10000"/>
          </a:bodyPr>
          <a:lstStyle/>
          <a:p>
            <a:pPr algn="just"/>
            <a:r>
              <a:rPr lang="lt-LT" sz="2800" dirty="0" smtClean="0">
                <a:solidFill>
                  <a:schemeClr val="accent1">
                    <a:lumMod val="75000"/>
                  </a:schemeClr>
                </a:solidFill>
              </a:rPr>
              <a:t>Šiluminis spinduliavimas tai bet kokio kūno, priklausomai nuo jo temperatūros, išskiriama energija. Visų elektromagnetinės spinduliuotės, matomų ar nematomų žmogaus akimi, rūšių galima išskirti vieną, būdingą visiems kūnams – tai išskiriamą šilumą – šiluminį spinduliavimą. Jis atsiranda bet kurioje aukštesnėje už 0 K temperatūroje, ir todėl yra skleidžiamas visų kūnų, taip pat ir žmogaus kūno. Priklausomai nuo kūno temperatūros, keičiasi spinduliuotės intensyvumas irspektrinė sudėtis, todėl dažnai mūsų akys jo nepriima kaip regimos spinduliuotės.</a:t>
            </a:r>
            <a:endParaRPr lang="ru-RU" sz="2800" dirty="0">
              <a:solidFill>
                <a:schemeClr val="accent1">
                  <a:lumMod val="75000"/>
                </a:schemeClr>
              </a:solidFill>
            </a:endParaRPr>
          </a:p>
        </p:txBody>
      </p:sp>
      <p:sp>
        <p:nvSpPr>
          <p:cNvPr id="3" name="Rectangle 2"/>
          <p:cNvSpPr/>
          <p:nvPr/>
        </p:nvSpPr>
        <p:spPr>
          <a:xfrm>
            <a:off x="827584" y="404664"/>
            <a:ext cx="6151043" cy="769441"/>
          </a:xfrm>
          <a:prstGeom prst="rect">
            <a:avLst/>
          </a:prstGeom>
        </p:spPr>
        <p:txBody>
          <a:bodyPr wrap="none">
            <a:spAutoFit/>
          </a:bodyPr>
          <a:lstStyle/>
          <a:p>
            <a:r>
              <a:rPr lang="lt-LT" sz="4400" b="1" dirty="0">
                <a:solidFill>
                  <a:srgbClr val="FF0000"/>
                </a:solidFill>
              </a:rPr>
              <a:t>Šiluminis spinduliavimas</a:t>
            </a:r>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to="" calcmode="lin" valueType="num">
                                      <p:cBhvr>
                                        <p:cTn id="7" dur="1" fill="hold"/>
                                        <p:tgtEl>
                                          <p:spTgt spid="2">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Текст 2"/>
          <p:cNvSpPr>
            <a:spLocks noGrp="1"/>
          </p:cNvSpPr>
          <p:nvPr>
            <p:ph type="body" idx="2"/>
          </p:nvPr>
        </p:nvSpPr>
        <p:spPr>
          <a:xfrm>
            <a:off x="685800" y="571480"/>
            <a:ext cx="4600580" cy="5435620"/>
          </a:xfrm>
        </p:spPr>
        <p:txBody>
          <a:bodyPr>
            <a:normAutofit/>
          </a:bodyPr>
          <a:lstStyle/>
          <a:p>
            <a:pPr algn="ctr"/>
            <a:r>
              <a:rPr lang="lt-LT" sz="2400" dirty="0" smtClean="0">
                <a:solidFill>
                  <a:schemeClr val="accent1">
                    <a:lumMod val="75000"/>
                  </a:schemeClr>
                </a:solidFill>
              </a:rPr>
              <a:t>Vienas iš galingiausių šiluminio spinduliavimo šaltinių yra Saulė.  Saulės spinduliuotės srautas, tenkantis vienam kvadratiniam metrui Žemės atmosferos ribos plotui, yra 1350 W.  Šis dydis vadinamas Saulės pastoviąja. Tačiau realiai šis dydis būna mažesnis, nes priklauso nuo Saulės aukščio virš horizonto ir radiacijos silpnėjimo dėl atmosferos, be to, kartu keičiasi ir spektrinė spinduliuotės sudėtis.</a:t>
            </a:r>
            <a:endParaRPr lang="ru-RU" sz="2400" dirty="0">
              <a:solidFill>
                <a:schemeClr val="accent1">
                  <a:lumMod val="75000"/>
                </a:schemeClr>
              </a:solidFill>
            </a:endParaRPr>
          </a:p>
        </p:txBody>
      </p:sp>
      <p:pic>
        <p:nvPicPr>
          <p:cNvPr id="5" name="Содержимое 4" descr="images (2).jpg"/>
          <p:cNvPicPr>
            <a:picLocks noGrp="1" noChangeAspect="1"/>
          </p:cNvPicPr>
          <p:nvPr>
            <p:ph sz="half" idx="1"/>
          </p:nvPr>
        </p:nvPicPr>
        <p:blipFill>
          <a:blip r:embed="rId2" cstate="print"/>
          <a:stretch>
            <a:fillRect/>
          </a:stretch>
        </p:blipFill>
        <p:spPr>
          <a:xfrm>
            <a:off x="5148064" y="1124744"/>
            <a:ext cx="3643338" cy="41203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strips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3">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1" presetClass="entr" presetSubtype="0" fill="hold" nodeType="clickEffect">
                                  <p:stCondLst>
                                    <p:cond delay="0"/>
                                  </p:stCondLst>
                                  <p:iterate type="lt">
                                    <p:tmPct val="10000"/>
                                  </p:iterate>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16" dur="500" fill="hold"/>
                                        <p:tgtEl>
                                          <p:spTgt spid="5"/>
                                        </p:tgtEl>
                                        <p:attrNameLst>
                                          <p:attrName>ppt_y</p:attrName>
                                        </p:attrNameLst>
                                      </p:cBhvr>
                                      <p:tavLst>
                                        <p:tav tm="0">
                                          <p:val>
                                            <p:strVal val="#ppt_y"/>
                                          </p:val>
                                        </p:tav>
                                        <p:tav tm="100000">
                                          <p:val>
                                            <p:strVal val="#ppt_y"/>
                                          </p:val>
                                        </p:tav>
                                      </p:tavLst>
                                    </p:anim>
                                    <p:anim calcmode="lin" valueType="num">
                                      <p:cBhvr>
                                        <p:cTn id="17"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18"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19"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a:xfrm>
            <a:off x="683568" y="1772816"/>
            <a:ext cx="8151378" cy="3648468"/>
          </a:xfrm>
        </p:spPr>
        <p:txBody>
          <a:bodyPr>
            <a:normAutofit/>
          </a:bodyPr>
          <a:lstStyle/>
          <a:p>
            <a:pPr algn="ctr"/>
            <a:r>
              <a:rPr lang="lt-LT" sz="3600" dirty="0" smtClean="0">
                <a:solidFill>
                  <a:schemeClr val="accent1">
                    <a:lumMod val="75000"/>
                  </a:schemeClr>
                </a:solidFill>
              </a:rPr>
              <a:t>Labai gerai </a:t>
            </a:r>
            <a:r>
              <a:rPr lang="lt-LT" sz="3600" dirty="0">
                <a:solidFill>
                  <a:schemeClr val="accent1">
                    <a:lumMod val="75000"/>
                  </a:schemeClr>
                </a:solidFill>
              </a:rPr>
              <a:t>spinduliuotę </a:t>
            </a:r>
            <a:r>
              <a:rPr lang="lt-LT" sz="3600" dirty="0" smtClean="0">
                <a:solidFill>
                  <a:schemeClr val="accent1">
                    <a:lumMod val="75000"/>
                  </a:schemeClr>
                </a:solidFill>
              </a:rPr>
              <a:t> sugeria </a:t>
            </a:r>
            <a:r>
              <a:rPr lang="lt-LT" sz="3600" dirty="0">
                <a:solidFill>
                  <a:schemeClr val="accent1">
                    <a:lumMod val="75000"/>
                  </a:schemeClr>
                </a:solidFill>
              </a:rPr>
              <a:t>juodos </a:t>
            </a:r>
            <a:r>
              <a:rPr lang="lt-LT" sz="3600" dirty="0" smtClean="0">
                <a:solidFill>
                  <a:schemeClr val="accent1">
                    <a:lumMod val="75000"/>
                  </a:schemeClr>
                </a:solidFill>
              </a:rPr>
              <a:t>spalvos kūnai, o blogai – balti ir veidrodžiai. Kūnas, kuris visiškai sugeria visų dažnių spinduliuotę, vadinamas absoliučiai juodu kūnu. </a:t>
            </a:r>
            <a:endParaRPr lang="ru-RU" sz="3600" dirty="0">
              <a:solidFill>
                <a:schemeClr val="accent1">
                  <a:lumMod val="75000"/>
                </a:schemeClr>
              </a:solidFill>
            </a:endParaRPr>
          </a:p>
        </p:txBody>
      </p:sp>
    </p:spTree>
  </p:cSld>
  <p:clrMapOvr>
    <a:masterClrMapping/>
  </p:clrMapOvr>
  <p:transition>
    <p:wheel spokes="8"/>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9552" y="512064"/>
            <a:ext cx="8323798" cy="777240"/>
          </a:xfrm>
        </p:spPr>
        <p:txBody>
          <a:bodyPr/>
          <a:lstStyle/>
          <a:p>
            <a:r>
              <a:rPr lang="lt-LT" sz="4400" dirty="0" smtClean="0">
                <a:solidFill>
                  <a:srgbClr val="FF0000"/>
                </a:solidFill>
                <a:latin typeface="+mn-lt"/>
              </a:rPr>
              <a:t>Šiluminės spinduliuotės šaltiniai</a:t>
            </a:r>
            <a:endParaRPr lang="lt-LT" sz="4400" dirty="0">
              <a:solidFill>
                <a:srgbClr val="FF0000"/>
              </a:solidFill>
              <a:latin typeface="+mn-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484784"/>
            <a:ext cx="8407421" cy="50405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675201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idx="1"/>
          </p:nvPr>
        </p:nvSpPr>
        <p:spPr>
          <a:xfrm>
            <a:off x="591611" y="1916832"/>
            <a:ext cx="8151378" cy="4367408"/>
          </a:xfrm>
        </p:spPr>
        <p:txBody>
          <a:bodyPr>
            <a:normAutofit fontScale="70000" lnSpcReduction="20000"/>
          </a:bodyPr>
          <a:lstStyle/>
          <a:p>
            <a:r>
              <a:rPr lang="lt-LT" sz="3600" b="1" dirty="0" smtClean="0">
                <a:solidFill>
                  <a:schemeClr val="accent1">
                    <a:lumMod val="75000"/>
                  </a:schemeClr>
                </a:solidFill>
              </a:rPr>
              <a:t>Tyrimo tikslas: </a:t>
            </a:r>
          </a:p>
          <a:p>
            <a:r>
              <a:rPr lang="lt-LT" sz="3600" b="1" dirty="0">
                <a:solidFill>
                  <a:schemeClr val="accent1">
                    <a:lumMod val="75000"/>
                  </a:schemeClr>
                </a:solidFill>
              </a:rPr>
              <a:t>i</a:t>
            </a:r>
            <a:r>
              <a:rPr lang="lt-LT" sz="3600" dirty="0" smtClean="0">
                <a:solidFill>
                  <a:schemeClr val="accent1">
                    <a:lumMod val="75000"/>
                  </a:schemeClr>
                </a:solidFill>
              </a:rPr>
              <a:t>štirti įkaitinto kūno spisduliavimą ir  šiluminių spindulių sugertį bei atspindzio priklausomybę nuo  paviršiaus.</a:t>
            </a:r>
          </a:p>
          <a:p>
            <a:endParaRPr lang="ru-RU" sz="3600" dirty="0" smtClean="0">
              <a:solidFill>
                <a:schemeClr val="accent1">
                  <a:lumMod val="75000"/>
                </a:schemeClr>
              </a:solidFill>
            </a:endParaRPr>
          </a:p>
          <a:p>
            <a:r>
              <a:rPr lang="lt-LT" sz="3600" b="1" dirty="0" smtClean="0">
                <a:solidFill>
                  <a:schemeClr val="accent1">
                    <a:lumMod val="75000"/>
                  </a:schemeClr>
                </a:solidFill>
              </a:rPr>
              <a:t>Tyrimo objektas:</a:t>
            </a:r>
          </a:p>
          <a:p>
            <a:r>
              <a:rPr lang="lt-LT" sz="3600" dirty="0" smtClean="0">
                <a:solidFill>
                  <a:schemeClr val="accent1">
                    <a:lumMod val="75000"/>
                  </a:schemeClr>
                </a:solidFill>
              </a:rPr>
              <a:t>elektrinis lygintuvas. </a:t>
            </a:r>
          </a:p>
          <a:p>
            <a:endParaRPr lang="ru-RU" sz="3600" dirty="0" smtClean="0">
              <a:solidFill>
                <a:schemeClr val="accent1">
                  <a:lumMod val="75000"/>
                </a:schemeClr>
              </a:solidFill>
            </a:endParaRPr>
          </a:p>
          <a:p>
            <a:r>
              <a:rPr lang="lt-LT" sz="3600" b="1" dirty="0" smtClean="0">
                <a:solidFill>
                  <a:schemeClr val="accent1">
                    <a:lumMod val="75000"/>
                  </a:schemeClr>
                </a:solidFill>
              </a:rPr>
              <a:t>Darbo hipotezė:</a:t>
            </a:r>
          </a:p>
          <a:p>
            <a:r>
              <a:rPr lang="lt-LT" sz="3600" dirty="0" smtClean="0">
                <a:solidFill>
                  <a:schemeClr val="accent1">
                    <a:lumMod val="75000"/>
                  </a:schemeClr>
                </a:solidFill>
              </a:rPr>
              <a:t>nematomas elektrinio lygintuvo spinduliavimas, jaučiamas kaip šiluma, turintis tą pačią prigimtį kaip saulės spinduliuotė. </a:t>
            </a:r>
            <a:endParaRPr lang="ru-RU" dirty="0">
              <a:solidFill>
                <a:schemeClr val="accent1">
                  <a:lumMod val="75000"/>
                </a:schemeClr>
              </a:solidFill>
            </a:endParaRPr>
          </a:p>
        </p:txBody>
      </p:sp>
      <p:sp>
        <p:nvSpPr>
          <p:cNvPr id="4" name="Rectangle 3"/>
          <p:cNvSpPr/>
          <p:nvPr/>
        </p:nvSpPr>
        <p:spPr>
          <a:xfrm>
            <a:off x="591611" y="620688"/>
            <a:ext cx="8580426" cy="646331"/>
          </a:xfrm>
          <a:prstGeom prst="rect">
            <a:avLst/>
          </a:prstGeom>
        </p:spPr>
        <p:txBody>
          <a:bodyPr wrap="none">
            <a:spAutoFit/>
          </a:bodyPr>
          <a:lstStyle/>
          <a:p>
            <a:r>
              <a:rPr lang="lt-LT" sz="3600" b="1" dirty="0">
                <a:solidFill>
                  <a:srgbClr val="FF0000"/>
                </a:solidFill>
              </a:rPr>
              <a:t>Lygintuvo šiluminio spinduliavimo tyrimas</a:t>
            </a:r>
            <a:endParaRPr lang="lt-LT" sz="3600" b="1" dirty="0"/>
          </a:p>
        </p:txBody>
      </p:sp>
    </p:spTree>
  </p:cSld>
  <p:clrMapOvr>
    <a:masterClrMapping/>
  </p:clrMapOvr>
  <p:transition>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to="" calcmode="lin" valueType="num">
                                      <p:cBhvr>
                                        <p:cTn id="7" dur="1" fill="hold"/>
                                        <p:tgtEl>
                                          <p:spTgt spid="2">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 to="" calcmode="lin" valueType="num">
                                      <p:cBhvr>
                                        <p:cTn id="12" dur="1" fill="hold"/>
                                        <p:tgtEl>
                                          <p:spTgt spid="2">
                                            <p:txEl>
                                              <p:pRg st="1" end="1"/>
                                            </p:txEl>
                                          </p:spTgt>
                                        </p:tgtEl>
                                        <p:attrNameLst>
                                          <p:attrName/>
                                        </p:attrNameLst>
                                      </p:cBhvr>
                                    </p:anim>
                                  </p:childTnLst>
                                </p:cTn>
                              </p:par>
                              <p:par>
                                <p:cTn id="13" presetID="24" presetClass="entr" presetSubtype="0"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 to="" calcmode="lin" valueType="num">
                                      <p:cBhvr>
                                        <p:cTn id="15" dur="1" fill="hold"/>
                                        <p:tgtEl>
                                          <p:spTgt spid="2">
                                            <p:txEl>
                                              <p:pRg st="3" end="3"/>
                                            </p:txEl>
                                          </p:spTgt>
                                        </p:tgtEl>
                                        <p:attrNameLst>
                                          <p:attrName/>
                                        </p:attrNameLst>
                                      </p:cBhvr>
                                    </p:anim>
                                  </p:childTnLst>
                                </p:cTn>
                              </p:par>
                              <p:par>
                                <p:cTn id="16" presetID="24" presetClass="entr" presetSubtype="0" fill="hold" nodeType="withEffect">
                                  <p:stCondLst>
                                    <p:cond delay="0"/>
                                  </p:stCondLst>
                                  <p:childTnLst>
                                    <p:set>
                                      <p:cBhvr>
                                        <p:cTn id="17" dur="1" fill="hold">
                                          <p:stCondLst>
                                            <p:cond delay="0"/>
                                          </p:stCondLst>
                                        </p:cTn>
                                        <p:tgtEl>
                                          <p:spTgt spid="2">
                                            <p:txEl>
                                              <p:pRg st="4" end="4"/>
                                            </p:txEl>
                                          </p:spTgt>
                                        </p:tgtEl>
                                        <p:attrNameLst>
                                          <p:attrName>style.visibility</p:attrName>
                                        </p:attrNameLst>
                                      </p:cBhvr>
                                      <p:to>
                                        <p:strVal val="visible"/>
                                      </p:to>
                                    </p:set>
                                    <p:anim to="" calcmode="lin" valueType="num">
                                      <p:cBhvr>
                                        <p:cTn id="18" dur="1" fill="hold"/>
                                        <p:tgtEl>
                                          <p:spTgt spid="2">
                                            <p:txEl>
                                              <p:pRg st="4" end="4"/>
                                            </p:txEl>
                                          </p:spTgt>
                                        </p:tgtEl>
                                        <p:attrNameLst>
                                          <p:attrName/>
                                        </p:attrNameLst>
                                      </p:cBhvr>
                                    </p:anim>
                                  </p:childTnLst>
                                </p:cTn>
                              </p:par>
                              <p:par>
                                <p:cTn id="19" presetID="24" presetClass="entr" presetSubtype="0"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anim to="" calcmode="lin" valueType="num">
                                      <p:cBhvr>
                                        <p:cTn id="21" dur="1" fill="hold"/>
                                        <p:tgtEl>
                                          <p:spTgt spid="2">
                                            <p:txEl>
                                              <p:pRg st="6" end="6"/>
                                            </p:txEl>
                                          </p:spTgt>
                                        </p:tgtEl>
                                        <p:attrNameLst>
                                          <p:attrName/>
                                        </p:attrNameLst>
                                      </p:cBhvr>
                                    </p:anim>
                                  </p:childTnLst>
                                </p:cTn>
                              </p:par>
                              <p:par>
                                <p:cTn id="22" presetID="24" presetClass="entr" presetSubtype="0" fill="hold" nodeType="withEffect">
                                  <p:stCondLst>
                                    <p:cond delay="0"/>
                                  </p:stCondLst>
                                  <p:childTnLst>
                                    <p:set>
                                      <p:cBhvr>
                                        <p:cTn id="23" dur="1" fill="hold">
                                          <p:stCondLst>
                                            <p:cond delay="0"/>
                                          </p:stCondLst>
                                        </p:cTn>
                                        <p:tgtEl>
                                          <p:spTgt spid="2">
                                            <p:txEl>
                                              <p:pRg st="7" end="7"/>
                                            </p:txEl>
                                          </p:spTgt>
                                        </p:tgtEl>
                                        <p:attrNameLst>
                                          <p:attrName>style.visibility</p:attrName>
                                        </p:attrNameLst>
                                      </p:cBhvr>
                                      <p:to>
                                        <p:strVal val="visible"/>
                                      </p:to>
                                    </p:set>
                                    <p:anim to="" calcmode="lin" valueType="num">
                                      <p:cBhvr>
                                        <p:cTn id="24" dur="1" fill="hold"/>
                                        <p:tgtEl>
                                          <p:spTgt spid="2">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lt-LT" b="1" dirty="0" smtClean="0">
                <a:solidFill>
                  <a:srgbClr val="FF0000"/>
                </a:solidFill>
                <a:latin typeface="+mn-lt"/>
              </a:rPr>
              <a:t>Šiluminių spindulių kritimas į paviršius</a:t>
            </a:r>
            <a:endParaRPr lang="en-US" b="1" dirty="0">
              <a:solidFill>
                <a:srgbClr val="FF0000"/>
              </a:solidFill>
              <a:latin typeface="+mn-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0091" y="1340768"/>
            <a:ext cx="7867650"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939763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lt-LT" sz="4000" b="1" dirty="0">
                <a:solidFill>
                  <a:srgbClr val="FF0000"/>
                </a:solidFill>
              </a:rPr>
              <a:t>Darbo vietos paruošimas</a:t>
            </a:r>
            <a:endParaRPr lang="lt-LT" dirty="0"/>
          </a:p>
        </p:txBody>
      </p:sp>
      <p:pic>
        <p:nvPicPr>
          <p:cNvPr id="4" name="Obraz 0" descr="2015-01-30 22.35.08.jpg"/>
          <p:cNvPicPr>
            <a:picLocks/>
          </p:cNvPicPr>
          <p:nvPr/>
        </p:nvPicPr>
        <p:blipFill>
          <a:blip r:embed="rId2" cstate="print">
            <a:lum bright="-10000"/>
          </a:blip>
          <a:stretch>
            <a:fillRect/>
          </a:stretch>
        </p:blipFill>
        <p:spPr>
          <a:xfrm>
            <a:off x="990600" y="1784350"/>
            <a:ext cx="7620000" cy="457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233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efault Theme">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Metro">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641</TotalTime>
  <Words>780</Words>
  <Application>Microsoft Office PowerPoint</Application>
  <PresentationFormat>Demonstracija ekrane (4:3)</PresentationFormat>
  <Paragraphs>125</Paragraphs>
  <Slides>25</Slides>
  <Notes>1</Notes>
  <HiddenSlides>0</HiddenSlides>
  <MMClips>0</MMClips>
  <ScaleCrop>false</ScaleCrop>
  <HeadingPairs>
    <vt:vector size="4" baseType="variant">
      <vt:variant>
        <vt:lpstr>Tema</vt:lpstr>
      </vt:variant>
      <vt:variant>
        <vt:i4>1</vt:i4>
      </vt:variant>
      <vt:variant>
        <vt:lpstr>Skaidrių pavadinimai</vt:lpstr>
      </vt:variant>
      <vt:variant>
        <vt:i4>25</vt:i4>
      </vt:variant>
    </vt:vector>
  </HeadingPairs>
  <TitlesOfParts>
    <vt:vector size="26" baseType="lpstr">
      <vt:lpstr>Default Theme</vt:lpstr>
      <vt:lpstr>Šiluminis spinduliavimas</vt:lpstr>
      <vt:lpstr>Darbo turinys</vt:lpstr>
      <vt:lpstr>PowerPoint pristatymas</vt:lpstr>
      <vt:lpstr>PowerPoint pristatymas</vt:lpstr>
      <vt:lpstr>PowerPoint pristatymas</vt:lpstr>
      <vt:lpstr>Šiluminės spinduliuotės šaltiniai</vt:lpstr>
      <vt:lpstr>PowerPoint pristatymas</vt:lpstr>
      <vt:lpstr>Šiluminių spindulių kritimas į paviršius</vt:lpstr>
      <vt:lpstr>Darbo vietos paruošimas</vt:lpstr>
      <vt:lpstr>PowerPoint pristatymas</vt:lpstr>
      <vt:lpstr>PowerPoint pristatymas</vt:lpstr>
      <vt:lpstr>Spinduliavimo intensyvumo priklausomybės nuo atstumo grafikas (200◦C) </vt:lpstr>
      <vt:lpstr>PowerPoint pristatymas</vt:lpstr>
      <vt:lpstr>Spinduliavimo intensyvumo priklausomybės nuo temperatūros grafikas (atstumas 5cm) </vt:lpstr>
      <vt:lpstr>Manometro rodmenys veidrodiniam paviršiui</vt:lpstr>
      <vt:lpstr>Manometro rodmenys juodajam paviršiui</vt:lpstr>
      <vt:lpstr>Tyriamojo darbo išvadas</vt:lpstr>
      <vt:lpstr>Klausimynas</vt:lpstr>
      <vt:lpstr>PowerPoint pristatymas</vt:lpstr>
      <vt:lpstr>PowerPoint pristatymas</vt:lpstr>
      <vt:lpstr>PowerPoint pristatymas</vt:lpstr>
      <vt:lpstr>PowerPoint pristatymas</vt:lpstr>
      <vt:lpstr>PowerPoint pristatymas</vt:lpstr>
      <vt:lpstr>Naudota literatūra</vt:lpstr>
      <vt:lpstr>PowerPoint pristatymas</vt:lpstr>
    </vt:vector>
  </TitlesOfParts>
  <Company>COMP</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Šiluminis spinduliavimas</dc:title>
  <dc:creator>User</dc:creator>
  <cp:lastModifiedBy>admin</cp:lastModifiedBy>
  <cp:revision>85</cp:revision>
  <dcterms:created xsi:type="dcterms:W3CDTF">2015-02-22T14:26:08Z</dcterms:created>
  <dcterms:modified xsi:type="dcterms:W3CDTF">2015-03-15T22:20:43Z</dcterms:modified>
</cp:coreProperties>
</file>