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6" r:id="rId1"/>
  </p:sldMasterIdLst>
  <p:notesMasterIdLst>
    <p:notesMasterId r:id="rId45"/>
  </p:notesMasterIdLst>
  <p:sldIdLst>
    <p:sldId id="256" r:id="rId2"/>
    <p:sldId id="264" r:id="rId3"/>
    <p:sldId id="282" r:id="rId4"/>
    <p:sldId id="281" r:id="rId5"/>
    <p:sldId id="283" r:id="rId6"/>
    <p:sldId id="284" r:id="rId7"/>
    <p:sldId id="285" r:id="rId8"/>
    <p:sldId id="286" r:id="rId9"/>
    <p:sldId id="287" r:id="rId10"/>
    <p:sldId id="310" r:id="rId11"/>
    <p:sldId id="315" r:id="rId12"/>
    <p:sldId id="316" r:id="rId13"/>
    <p:sldId id="311" r:id="rId14"/>
    <p:sldId id="313" r:id="rId15"/>
    <p:sldId id="288" r:id="rId16"/>
    <p:sldId id="289" r:id="rId17"/>
    <p:sldId id="296" r:id="rId18"/>
    <p:sldId id="290" r:id="rId19"/>
    <p:sldId id="291" r:id="rId20"/>
    <p:sldId id="278" r:id="rId21"/>
    <p:sldId id="293" r:id="rId22"/>
    <p:sldId id="323" r:id="rId23"/>
    <p:sldId id="303" r:id="rId24"/>
    <p:sldId id="302" r:id="rId25"/>
    <p:sldId id="314" r:id="rId26"/>
    <p:sldId id="294" r:id="rId27"/>
    <p:sldId id="297" r:id="rId28"/>
    <p:sldId id="299" r:id="rId29"/>
    <p:sldId id="300" r:id="rId30"/>
    <p:sldId id="301" r:id="rId31"/>
    <p:sldId id="304" r:id="rId32"/>
    <p:sldId id="298" r:id="rId33"/>
    <p:sldId id="269" r:id="rId34"/>
    <p:sldId id="267" r:id="rId35"/>
    <p:sldId id="272" r:id="rId36"/>
    <p:sldId id="317" r:id="rId37"/>
    <p:sldId id="318" r:id="rId38"/>
    <p:sldId id="319" r:id="rId39"/>
    <p:sldId id="320" r:id="rId40"/>
    <p:sldId id="321" r:id="rId41"/>
    <p:sldId id="322" r:id="rId42"/>
    <p:sldId id="266" r:id="rId43"/>
    <p:sldId id="273" r:id="rId44"/>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5" autoAdjust="0"/>
  </p:normalViewPr>
  <p:slideViewPr>
    <p:cSldViewPr>
      <p:cViewPr>
        <p:scale>
          <a:sx n="80" d="100"/>
          <a:sy n="80" d="100"/>
        </p:scale>
        <p:origin x="-1878"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EE09-4C49-40B9-A226-E9E8981D3D96}" type="datetimeFigureOut">
              <a:rPr lang="lt-LT" smtClean="0"/>
              <a:t>2016.04.04</a:t>
            </a:fld>
            <a:endParaRPr lang="lt-L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EBED1-6DE5-4138-93D9-DB6E57631B21}" type="slidenum">
              <a:rPr lang="lt-LT" smtClean="0"/>
              <a:t>‹#›</a:t>
            </a:fld>
            <a:endParaRPr lang="lt-LT"/>
          </a:p>
        </p:txBody>
      </p:sp>
    </p:spTree>
    <p:extLst>
      <p:ext uri="{BB962C8B-B14F-4D97-AF65-F5344CB8AC3E}">
        <p14:creationId xmlns:p14="http://schemas.microsoft.com/office/powerpoint/2010/main" val="416971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10"/>
          </p:nvPr>
        </p:nvSpPr>
        <p:spPr/>
        <p:txBody>
          <a:bodyPr/>
          <a:lstStyle/>
          <a:p>
            <a:fld id="{858EBED1-6DE5-4138-93D9-DB6E57631B21}" type="slidenum">
              <a:rPr lang="lt-LT" smtClean="0"/>
              <a:t>2</a:t>
            </a:fld>
            <a:endParaRPr lang="lt-LT"/>
          </a:p>
        </p:txBody>
      </p:sp>
    </p:spTree>
    <p:extLst>
      <p:ext uri="{BB962C8B-B14F-4D97-AF65-F5344CB8AC3E}">
        <p14:creationId xmlns:p14="http://schemas.microsoft.com/office/powerpoint/2010/main" val="217387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1F93D69C-5885-4CF8-841B-F08BCA7F5907}" type="slidenum">
              <a:rPr lang="en-US" smtClean="0"/>
              <a:pPr/>
              <a:t>8</a:t>
            </a:fld>
            <a:endParaRPr lang="en-US"/>
          </a:p>
        </p:txBody>
      </p:sp>
    </p:spTree>
    <p:extLst>
      <p:ext uri="{BB962C8B-B14F-4D97-AF65-F5344CB8AC3E}">
        <p14:creationId xmlns:p14="http://schemas.microsoft.com/office/powerpoint/2010/main" val="236379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6A453-6115-4DA2-B7B9-48B7B504E6EF}" type="slidenum">
              <a:rPr lang="lt-LT"/>
              <a:pPr/>
              <a:t>11</a:t>
            </a:fld>
            <a:endParaRPr lang="lt-LT"/>
          </a:p>
        </p:txBody>
      </p:sp>
      <p:sp>
        <p:nvSpPr>
          <p:cNvPr id="1290242" name="Rectangle 2"/>
          <p:cNvSpPr>
            <a:spLocks noGrp="1" noRot="1" noChangeAspect="1" noChangeArrowheads="1" noTextEdit="1"/>
          </p:cNvSpPr>
          <p:nvPr>
            <p:ph type="sldImg"/>
          </p:nvPr>
        </p:nvSpPr>
        <p:spPr>
          <a:ln/>
        </p:spPr>
      </p:sp>
      <p:sp>
        <p:nvSpPr>
          <p:cNvPr id="1290243" name="Rectangle 3"/>
          <p:cNvSpPr>
            <a:spLocks noGrp="1" noChangeArrowheads="1"/>
          </p:cNvSpPr>
          <p:nvPr>
            <p:ph type="body" idx="1"/>
          </p:nvPr>
        </p:nvSpPr>
        <p:spPr/>
        <p:txBody>
          <a:bodyPr/>
          <a:lstStyle/>
          <a:p>
            <a:endParaRPr lang="lt-LT"/>
          </a:p>
        </p:txBody>
      </p:sp>
    </p:spTree>
    <p:extLst>
      <p:ext uri="{BB962C8B-B14F-4D97-AF65-F5344CB8AC3E}">
        <p14:creationId xmlns:p14="http://schemas.microsoft.com/office/powerpoint/2010/main" val="322655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2E007E-A36B-4DC1-B747-6590AA96AC16}" type="slidenum">
              <a:rPr lang="en-US" smtClean="0">
                <a:latin typeface="Arial" pitchFamily="34" charset="0"/>
                <a:ea typeface="ＭＳ Ｐゴシック" pitchFamily="34" charset="-128"/>
              </a:rPr>
              <a:pPr fontAlgn="base">
                <a:spcBef>
                  <a:spcPct val="0"/>
                </a:spcBef>
                <a:spcAft>
                  <a:spcPct val="0"/>
                </a:spcAft>
                <a:defRPr/>
              </a:pPr>
              <a:t>15</a:t>
            </a:fld>
            <a:endParaRPr lang="en-US" smtClean="0">
              <a:latin typeface="Arial" pitchFamily="34" charset="0"/>
              <a:ea typeface="ＭＳ Ｐゴシック" pitchFamily="34" charset="-128"/>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94781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B72B02E3-C5D6-450E-894F-C3464FA9B3BF}" type="slidenum">
              <a:rPr lang="lt-LT" smtClean="0"/>
              <a:t>18</a:t>
            </a:fld>
            <a:endParaRPr lang="lt-LT"/>
          </a:p>
        </p:txBody>
      </p:sp>
    </p:spTree>
    <p:extLst>
      <p:ext uri="{BB962C8B-B14F-4D97-AF65-F5344CB8AC3E}">
        <p14:creationId xmlns:p14="http://schemas.microsoft.com/office/powerpoint/2010/main" val="48347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lt-LT" smtClean="0"/>
              <a:t>Spustelėję redag. ruoš. pavad. stilių</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p:txBody>
          <a:bodyPr/>
          <a:lstStyle/>
          <a:p>
            <a:fld id="{B865CB14-F8CC-4900-88A9-1A34DA8A3D91}"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131843299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lt-LT" smtClean="0"/>
              <a:t>Spustelėję redag. ruoš. pavad. stilių</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62139856-AB45-4D6F-BF42-E827412CCBF9}"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45815962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t-LT" smtClean="0"/>
              <a:t>Spustelėję redag. ruoš. pavad. stilių</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smtClean="0"/>
              <a:t>Spustelėję redag. ruoš. teksto stilių</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CE17DCEB-E83E-4D45-9463-F2A98C030071}"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920112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lt-LT" smtClean="0"/>
              <a:t>Spustelėję redag. ruoš. pavad. stilių</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19BC9ECC-13AD-4279-804A-DC352C626710}"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177491489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t-LT" smtClean="0"/>
              <a:t>Spustelėję redag. ruoš. pavad. stilių</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smtClean="0"/>
              <a:t>Spustelėję redag. ruoš. teksto stilių</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3BF84143-7383-44D3-8153-20015130536D}"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6261101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lt-LT" smtClean="0"/>
              <a:t>Spustelėję redag. ruoš. pavad. stilių</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smtClean="0"/>
              <a:t>Spustelėję redag. ruoš. teksto stilių</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84C4F47B-E813-44F0-8B31-E2E123C2A12C}"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81800991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4551881A-9021-4896-8566-8C761BE1E923}"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3156481236"/>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55AB74E2-02F9-4C5A-9828-11B1C3837A7B}"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478001011"/>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4BD83EA5-6779-4885-802C-0E965ADDF6D4}"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20513743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lt-LT" smtClean="0"/>
              <a:t>Spustelėję redag. ruoš. pavad. stilių</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72F0EFBB-A9EC-47C4-BA66-6B8647FE8D30}" type="datetime1">
              <a:rPr lang="lt-LT" smtClean="0"/>
              <a:t>2016.04.04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28759119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Date Placeholder 4"/>
          <p:cNvSpPr>
            <a:spLocks noGrp="1"/>
          </p:cNvSpPr>
          <p:nvPr>
            <p:ph type="dt" sz="half" idx="10"/>
          </p:nvPr>
        </p:nvSpPr>
        <p:spPr/>
        <p:txBody>
          <a:bodyPr/>
          <a:lstStyle/>
          <a:p>
            <a:fld id="{7EC05394-FEFF-47FC-B480-D1D7BB4CA12C}" type="datetime1">
              <a:rPr lang="lt-LT" smtClean="0"/>
              <a:t>2016.04.04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2931644775"/>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lt-LT" smtClean="0"/>
              <a:t>Spustelėję redag. ruoš. pavad. stilių</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591DA4FE-B2C1-4025-8391-C8B6864150EA}" type="datetime1">
              <a:rPr lang="lt-LT" smtClean="0"/>
              <a:t>2016.04.04</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1239660109"/>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EDDA14D1-CD43-4D97-AFB8-67958B235DD9}" type="datetime1">
              <a:rPr lang="lt-LT" smtClean="0"/>
              <a:t>2016.04.04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4151145730"/>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1FB9F-6F99-4B26-8AAC-F455936CFF9F}" type="datetime1">
              <a:rPr lang="lt-LT" smtClean="0"/>
              <a:t>2016.04.04</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344226338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lt-LT" smtClean="0"/>
              <a:t>Spustelėję redag. ruoš. pavad. stilių</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8391133B-77E4-4107-BB00-9E1DBF30E60A}" type="datetime1">
              <a:rPr lang="lt-LT" smtClean="0"/>
              <a:t>2016.04.04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1858185216"/>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54177C06-71DA-4F68-86C7-AAA1A9C709B9}" type="datetime1">
              <a:rPr lang="lt-LT" smtClean="0"/>
              <a:t>2016.04.04</a:t>
            </a:fld>
            <a:endParaRPr lang="lt-LT"/>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470B5A-8510-416E-B37C-A163B3BCC0D1}" type="slidenum">
              <a:rPr lang="lt-LT" smtClean="0"/>
              <a:t>‹#›</a:t>
            </a:fld>
            <a:endParaRPr lang="lt-LT"/>
          </a:p>
        </p:txBody>
      </p:sp>
    </p:spTree>
    <p:extLst>
      <p:ext uri="{BB962C8B-B14F-4D97-AF65-F5344CB8AC3E}">
        <p14:creationId xmlns:p14="http://schemas.microsoft.com/office/powerpoint/2010/main" val="149076379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32678-61A7-4A0F-AA49-57D5B6728123}" type="datetime1">
              <a:rPr lang="lt-LT" smtClean="0"/>
              <a:t>2016.04.04</a:t>
            </a:fld>
            <a:endParaRPr lang="lt-LT"/>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B470B5A-8510-416E-B37C-A163B3BCC0D1}" type="slidenum">
              <a:rPr lang="lt-LT" smtClean="0"/>
              <a:t>‹#›</a:t>
            </a:fld>
            <a:endParaRPr lang="lt-LT"/>
          </a:p>
        </p:txBody>
      </p:sp>
    </p:spTree>
    <p:extLst>
      <p:ext uri="{BB962C8B-B14F-4D97-AF65-F5344CB8AC3E}">
        <p14:creationId xmlns:p14="http://schemas.microsoft.com/office/powerpoint/2010/main" val="333596394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transition spd="med">
    <p:fade/>
  </p:transition>
  <p:timing>
    <p:tnLst>
      <p:par>
        <p:cTn id="1" dur="indefinite" restart="never" nodeType="tmRoot"/>
      </p:par>
    </p:tnLst>
  </p:timing>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55657B"/>
            </a:gs>
            <a:gs pos="0">
              <a:schemeClr val="bg1">
                <a:lumMod val="50000"/>
              </a:schemeClr>
            </a:gs>
            <a:gs pos="100000">
              <a:schemeClr val="accent4">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96752"/>
            <a:ext cx="9036496" cy="2910185"/>
          </a:xfrm>
        </p:spPr>
        <p:txBody>
          <a:bodyPr>
            <a:noAutofit/>
          </a:bodyPr>
          <a:lstStyle/>
          <a:p>
            <a:pPr algn="ctr"/>
            <a:r>
              <a:rPr lang="lt-LT" sz="4800" b="1" dirty="0" smtClean="0">
                <a:solidFill>
                  <a:srgbClr val="DCE7F4"/>
                </a:solidFill>
                <a:latin typeface="Times New Roman" panose="02020603050405020304" pitchFamily="18" charset="0"/>
                <a:cs typeface="Times New Roman" panose="02020603050405020304" pitchFamily="18" charset="0"/>
              </a:rPr>
              <a:t>94 - </a:t>
            </a:r>
            <a:r>
              <a:rPr lang="it-IT" sz="4800" b="1" dirty="0" smtClean="0">
                <a:solidFill>
                  <a:srgbClr val="DCE7F4"/>
                </a:solidFill>
                <a:latin typeface="Times New Roman" panose="02020603050405020304" pitchFamily="18" charset="0"/>
                <a:cs typeface="Times New Roman" panose="02020603050405020304" pitchFamily="18" charset="0"/>
              </a:rPr>
              <a:t>E</a:t>
            </a:r>
            <a:r>
              <a:rPr lang="lt-LT" sz="4800" b="1" dirty="0" smtClean="0">
                <a:solidFill>
                  <a:srgbClr val="DCE7F4"/>
                </a:solidFill>
                <a:latin typeface="Times New Roman" panose="02020603050405020304" pitchFamily="18" charset="0"/>
                <a:cs typeface="Times New Roman" panose="02020603050405020304" pitchFamily="18" charset="0"/>
              </a:rPr>
              <a:t>UROPOS BRANDUOLINIAI MOKSLINIAI TYRIMAI CERN‘e</a:t>
            </a:r>
            <a:endParaRPr lang="lt-LT" sz="4800" b="1" dirty="0">
              <a:solidFill>
                <a:srgbClr val="DCE7F4"/>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51520" y="5085184"/>
            <a:ext cx="8568952" cy="1417712"/>
          </a:xfrm>
        </p:spPr>
        <p:txBody>
          <a:bodyPr>
            <a:noAutofit/>
          </a:bodyPr>
          <a:lstStyle/>
          <a:p>
            <a:pPr algn="ctr"/>
            <a:r>
              <a:rPr lang="lt-LT" sz="2400" dirty="0" smtClean="0">
                <a:solidFill>
                  <a:schemeClr val="tx1"/>
                </a:solidFill>
                <a:latin typeface="Times New Roman" panose="02020603050405020304" pitchFamily="18" charset="0"/>
                <a:cs typeface="Times New Roman" panose="02020603050405020304" pitchFamily="18" charset="0"/>
              </a:rPr>
              <a:t>Alytaus Jotvingių gimnazijos II b klasės </a:t>
            </a:r>
            <a:r>
              <a:rPr lang="lt-LT" sz="2400" dirty="0" smtClean="0">
                <a:solidFill>
                  <a:schemeClr val="tx1"/>
                </a:solidFill>
                <a:latin typeface="Times New Roman" panose="02020603050405020304" pitchFamily="18" charset="0"/>
                <a:cs typeface="Times New Roman" panose="02020603050405020304" pitchFamily="18" charset="0"/>
              </a:rPr>
              <a:t>mokinių:</a:t>
            </a:r>
            <a:endParaRPr lang="lt-LT" sz="2400" dirty="0" smtClean="0">
              <a:solidFill>
                <a:schemeClr val="tx1"/>
              </a:solidFill>
              <a:latin typeface="Times New Roman" panose="02020603050405020304" pitchFamily="18" charset="0"/>
              <a:cs typeface="Times New Roman" panose="02020603050405020304" pitchFamily="18" charset="0"/>
            </a:endParaRPr>
          </a:p>
          <a:p>
            <a:pPr algn="ctr"/>
            <a:r>
              <a:rPr lang="lt-LT" sz="2400" dirty="0" smtClean="0">
                <a:solidFill>
                  <a:schemeClr val="tx1"/>
                </a:solidFill>
                <a:latin typeface="Times New Roman" panose="02020603050405020304" pitchFamily="18" charset="0"/>
                <a:cs typeface="Times New Roman" panose="02020603050405020304" pitchFamily="18" charset="0"/>
              </a:rPr>
              <a:t> Kamilė Balevičiūtė ir Ieva Mockevičiūtė</a:t>
            </a:r>
          </a:p>
          <a:p>
            <a:pPr algn="ctr"/>
            <a:r>
              <a:rPr lang="lt-LT" sz="2400" dirty="0" smtClean="0">
                <a:solidFill>
                  <a:schemeClr val="tx1"/>
                </a:solidFill>
                <a:latin typeface="Times New Roman" panose="02020603050405020304" pitchFamily="18" charset="0"/>
                <a:cs typeface="Times New Roman" panose="02020603050405020304" pitchFamily="18" charset="0"/>
              </a:rPr>
              <a:t>Mokytoja: Irena Ribinskienė</a:t>
            </a:r>
            <a:endParaRPr lang="lt-LT" sz="2400"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99592" y="524762"/>
            <a:ext cx="7272808" cy="400110"/>
          </a:xfrm>
          <a:prstGeom prst="rect">
            <a:avLst/>
          </a:prstGeom>
          <a:noFill/>
        </p:spPr>
        <p:txBody>
          <a:bodyPr wrap="square" rtlCol="0">
            <a:spAutoFit/>
          </a:bodyPr>
          <a:lstStyle/>
          <a:p>
            <a:pPr algn="ctr"/>
            <a:r>
              <a:rPr lang="lt-LT" sz="2000" dirty="0" smtClean="0">
                <a:latin typeface="Times New Roman" panose="02020603050405020304" pitchFamily="18" charset="0"/>
                <a:cs typeface="Times New Roman" panose="02020603050405020304" pitchFamily="18" charset="0"/>
              </a:rPr>
              <a:t>K</a:t>
            </a:r>
            <a:r>
              <a:rPr lang="pt-BR" sz="2000" dirty="0" smtClean="0">
                <a:latin typeface="Times New Roman" panose="02020603050405020304" pitchFamily="18" charset="0"/>
                <a:cs typeface="Times New Roman" panose="02020603050405020304" pitchFamily="18" charset="0"/>
              </a:rPr>
              <a:t>onkursas </a:t>
            </a:r>
            <a:r>
              <a:rPr lang="pt-BR" sz="2000" dirty="0">
                <a:latin typeface="Times New Roman" panose="02020603050405020304" pitchFamily="18" charset="0"/>
                <a:cs typeface="Times New Roman" panose="02020603050405020304" pitchFamily="18" charset="0"/>
              </a:rPr>
              <a:t>"Fizikos bandymai aplink mus 2016"</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830475"/>
      </p:ext>
    </p:extLst>
  </p:cSld>
  <p:clrMapOvr>
    <a:masterClrMapping/>
  </p:clrMapOvr>
  <mc:AlternateContent xmlns:mc="http://schemas.openxmlformats.org/markup-compatibility/2006" xmlns:p14="http://schemas.microsoft.com/office/powerpoint/2010/main">
    <mc:Choice Requires="p14">
      <p:transition spd="slow" p14:dur="375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title"/>
          </p:nvPr>
        </p:nvSpPr>
        <p:spPr>
          <a:xfrm>
            <a:off x="0" y="116632"/>
            <a:ext cx="7812360" cy="1584176"/>
          </a:xfrm>
        </p:spPr>
        <p:txBody>
          <a:bodyPr>
            <a:noAutofit/>
          </a:bodyPr>
          <a:lstStyle/>
          <a:p>
            <a:pPr algn="ctr"/>
            <a:r>
              <a:rPr lang="lt-LT" sz="3600" b="1" dirty="0" smtClean="0">
                <a:latin typeface="Times New Roman" panose="02020603050405020304" pitchFamily="18" charset="0"/>
                <a:cs typeface="Times New Roman" panose="02020603050405020304" pitchFamily="18" charset="0"/>
              </a:rPr>
              <a:t>ATOMO SANDAROS IR ELEMENTARIŲJŲ DALELIŲ TYRIMO ISTORIJA  </a:t>
            </a:r>
            <a:endParaRPr lang="lt-LT" sz="3600" b="1" dirty="0">
              <a:latin typeface="Times New Roman" panose="02020603050405020304" pitchFamily="18" charset="0"/>
              <a:cs typeface="Times New Roman" panose="02020603050405020304" pitchFamily="18" charset="0"/>
            </a:endParaRPr>
          </a:p>
        </p:txBody>
      </p:sp>
      <p:sp>
        <p:nvSpPr>
          <p:cNvPr id="2" name="Turinio vietos rezervavimo ženklas 1"/>
          <p:cNvSpPr>
            <a:spLocks noGrp="1"/>
          </p:cNvSpPr>
          <p:nvPr>
            <p:ph idx="1"/>
          </p:nvPr>
        </p:nvSpPr>
        <p:spPr>
          <a:xfrm>
            <a:off x="467544" y="1916832"/>
            <a:ext cx="8229600" cy="5376672"/>
          </a:xfrm>
        </p:spPr>
        <p:txBody>
          <a:bodyPr>
            <a:normAutofit/>
          </a:bodyPr>
          <a:lstStyle/>
          <a:p>
            <a:pPr marL="109728" indent="0">
              <a:buNone/>
            </a:pPr>
            <a:r>
              <a:rPr lang="lt-LT" sz="2200" dirty="0" smtClean="0">
                <a:latin typeface="Times New Roman" panose="02020603050405020304" pitchFamily="18" charset="0"/>
                <a:cs typeface="Times New Roman" panose="02020603050405020304" pitchFamily="18" charset="0"/>
              </a:rPr>
              <a:t>   P</a:t>
            </a:r>
            <a:r>
              <a:rPr lang="lt-LT" sz="2200" dirty="0" smtClean="0">
                <a:solidFill>
                  <a:srgbClr val="000000"/>
                </a:solidFill>
                <a:latin typeface="Times New Roman" panose="02020603050405020304" pitchFamily="18" charset="0"/>
                <a:cs typeface="Times New Roman" panose="02020603050405020304" pitchFamily="18" charset="0"/>
              </a:rPr>
              <a:t>asak </a:t>
            </a:r>
            <a:r>
              <a:rPr lang="lt-LT" sz="2200" dirty="0">
                <a:solidFill>
                  <a:srgbClr val="000000"/>
                </a:solidFill>
                <a:latin typeface="Times New Roman" panose="02020603050405020304" pitchFamily="18" charset="0"/>
                <a:cs typeface="Times New Roman" panose="02020603050405020304" pitchFamily="18" charset="0"/>
              </a:rPr>
              <a:t>kvantų fizikos, vakuumas </a:t>
            </a:r>
            <a:r>
              <a:rPr lang="lt-LT" sz="2200" dirty="0" smtClean="0">
                <a:solidFill>
                  <a:srgbClr val="000000"/>
                </a:solidFill>
                <a:latin typeface="Times New Roman" panose="02020603050405020304" pitchFamily="18" charset="0"/>
                <a:cs typeface="Times New Roman" panose="02020603050405020304" pitchFamily="18" charset="0"/>
              </a:rPr>
              <a:t>sąlygomis </a:t>
            </a:r>
            <a:r>
              <a:rPr lang="lt-LT" sz="2200" dirty="0">
                <a:solidFill>
                  <a:srgbClr val="000000"/>
                </a:solidFill>
                <a:latin typeface="Times New Roman" panose="02020603050405020304" pitchFamily="18" charset="0"/>
                <a:cs typeface="Times New Roman" panose="02020603050405020304" pitchFamily="18" charset="0"/>
              </a:rPr>
              <a:t>tos dalelės susiduria ir anihiliuoja viena su kita iškart po to kai atsiranda. Bet labai trumpą laiko tarpą po Didžiojo Sprogimo Visata plėtėsi labai sparčiai, todėl galėjo nunešti daleles toli nuo viena kitos ir jos </a:t>
            </a:r>
            <a:r>
              <a:rPr lang="lt-LT" sz="2200" dirty="0" err="1">
                <a:solidFill>
                  <a:srgbClr val="000000"/>
                </a:solidFill>
                <a:latin typeface="Times New Roman" panose="02020603050405020304" pitchFamily="18" charset="0"/>
                <a:cs typeface="Times New Roman" panose="02020603050405020304" pitchFamily="18" charset="0"/>
              </a:rPr>
              <a:t>neanihiliavo</a:t>
            </a:r>
            <a:r>
              <a:rPr lang="lt-LT" sz="2200" dirty="0">
                <a:solidFill>
                  <a:srgbClr val="000000"/>
                </a:solidFill>
                <a:latin typeface="Times New Roman" panose="02020603050405020304" pitchFamily="18" charset="0"/>
                <a:cs typeface="Times New Roman" panose="02020603050405020304" pitchFamily="18" charset="0"/>
              </a:rPr>
              <a:t>, o užpildė erdvę.</a:t>
            </a:r>
            <a:r>
              <a:rPr lang="lt-LT" sz="2400" b="1" dirty="0">
                <a:latin typeface="Times New Roman" panose="02020603050405020304" pitchFamily="18" charset="0"/>
                <a:cs typeface="Times New Roman" panose="02020603050405020304" pitchFamily="18" charset="0"/>
              </a:rPr>
              <a:t/>
            </a:r>
            <a:br>
              <a:rPr lang="lt-LT" sz="2400" b="1" dirty="0">
                <a:latin typeface="Times New Roman" panose="02020603050405020304" pitchFamily="18" charset="0"/>
                <a:cs typeface="Times New Roman" panose="02020603050405020304" pitchFamily="18" charset="0"/>
              </a:rPr>
            </a:br>
            <a:endParaRPr lang="lt-LT" sz="2400" dirty="0">
              <a:latin typeface="Times New Roman" panose="02020603050405020304" pitchFamily="18" charset="0"/>
              <a:cs typeface="Times New Roman" panose="02020603050405020304" pitchFamily="18" charset="0"/>
            </a:endParaRPr>
          </a:p>
        </p:txBody>
      </p:sp>
      <p:pic>
        <p:nvPicPr>
          <p:cNvPr id="5" name="Paveikslėlis 4"/>
          <p:cNvPicPr>
            <a:picLocks noChangeAspect="1"/>
          </p:cNvPicPr>
          <p:nvPr/>
        </p:nvPicPr>
        <p:blipFill>
          <a:blip r:embed="rId2"/>
          <a:stretch>
            <a:fillRect/>
          </a:stretch>
        </p:blipFill>
        <p:spPr>
          <a:xfrm>
            <a:off x="1547664" y="3429000"/>
            <a:ext cx="5976664" cy="2716040"/>
          </a:xfrm>
          <a:prstGeom prst="rect">
            <a:avLst/>
          </a:prstGeom>
        </p:spPr>
      </p:pic>
    </p:spTree>
    <p:extLst>
      <p:ext uri="{BB962C8B-B14F-4D97-AF65-F5344CB8AC3E}">
        <p14:creationId xmlns:p14="http://schemas.microsoft.com/office/powerpoint/2010/main" val="268321087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Text Box 2"/>
          <p:cNvSpPr txBox="1">
            <a:spLocks noChangeArrowheads="1"/>
          </p:cNvSpPr>
          <p:nvPr/>
        </p:nvSpPr>
        <p:spPr bwMode="auto">
          <a:xfrm>
            <a:off x="-828600" y="260349"/>
            <a:ext cx="86407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r>
              <a:rPr lang="lt-LT" sz="3600" b="1" dirty="0" smtClean="0">
                <a:solidFill>
                  <a:srgbClr val="92D050"/>
                </a:solidFill>
                <a:cs typeface="Times New Roman" panose="02020603050405020304" pitchFamily="18" charset="0"/>
              </a:rPr>
              <a:t>DALELĖS IR ANTIDALELĖS. JŲ ANIHILIACIJA</a:t>
            </a:r>
            <a:endParaRPr lang="lt-LT" sz="3600" b="1" dirty="0">
              <a:solidFill>
                <a:srgbClr val="92D050"/>
              </a:solidFill>
              <a:cs typeface="Times New Roman" panose="02020603050405020304" pitchFamily="18" charset="0"/>
            </a:endParaRPr>
          </a:p>
        </p:txBody>
      </p:sp>
      <p:sp>
        <p:nvSpPr>
          <p:cNvPr id="1289219" name="Text Box 3"/>
          <p:cNvSpPr txBox="1">
            <a:spLocks noChangeArrowheads="1"/>
          </p:cNvSpPr>
          <p:nvPr/>
        </p:nvSpPr>
        <p:spPr bwMode="auto">
          <a:xfrm>
            <a:off x="94563" y="1607612"/>
            <a:ext cx="742976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endParaRPr lang="lt-LT" sz="2000" b="1" dirty="0">
              <a:cs typeface="Times New Roman" panose="02020603050405020304" pitchFamily="18" charset="0"/>
            </a:endParaRPr>
          </a:p>
          <a:p>
            <a:r>
              <a:rPr lang="lt-LT" sz="2000" b="1" dirty="0" smtClean="0">
                <a:cs typeface="Times New Roman" panose="02020603050405020304" pitchFamily="18" charset="0"/>
              </a:rPr>
              <a:t>   Pozitronas </a:t>
            </a:r>
            <a:r>
              <a:rPr lang="lt-LT" sz="2000" b="1" dirty="0">
                <a:cs typeface="Times New Roman" panose="02020603050405020304" pitchFamily="18" charset="0"/>
              </a:rPr>
              <a:t>aplinkoje, kur yra daug elektronų, gyvuoja neilgai. </a:t>
            </a:r>
          </a:p>
          <a:p>
            <a:r>
              <a:rPr lang="lt-LT" sz="2000" b="1" dirty="0">
                <a:cs typeface="Times New Roman" panose="02020603050405020304" pitchFamily="18" charset="0"/>
              </a:rPr>
              <a:t>Suartėjus su elektronu, jie abu išnyksta ir virsta gama fotonais. </a:t>
            </a:r>
          </a:p>
          <a:p>
            <a:r>
              <a:rPr lang="lt-LT" sz="2000" b="1" dirty="0">
                <a:cs typeface="Times New Roman" panose="02020603050405020304" pitchFamily="18" charset="0"/>
              </a:rPr>
              <a:t>Šis procesas, eksperimentiškais patvirtintas 1913m. F. Žolio </a:t>
            </a:r>
            <a:r>
              <a:rPr lang="lt-LT" sz="2000" b="1" dirty="0" smtClean="0">
                <a:cs typeface="Times New Roman" panose="02020603050405020304" pitchFamily="18" charset="0"/>
              </a:rPr>
              <a:t>ir Ž.Tibo</a:t>
            </a:r>
            <a:r>
              <a:rPr lang="lt-LT" sz="2000" b="1" dirty="0">
                <a:cs typeface="Times New Roman" panose="02020603050405020304" pitchFamily="18" charset="0"/>
              </a:rPr>
              <a:t>, </a:t>
            </a:r>
            <a:r>
              <a:rPr lang="lt-LT" sz="2000" b="1" dirty="0" smtClean="0">
                <a:cs typeface="Times New Roman" panose="02020603050405020304" pitchFamily="18" charset="0"/>
              </a:rPr>
              <a:t>vadinamas</a:t>
            </a:r>
            <a:r>
              <a:rPr lang="lt-LT" sz="2000" b="1" dirty="0">
                <a:cs typeface="Times New Roman" panose="02020603050405020304" pitchFamily="18" charset="0"/>
              </a:rPr>
              <a:t> </a:t>
            </a:r>
            <a:r>
              <a:rPr lang="lt-LT" sz="2000" b="1" dirty="0" smtClean="0">
                <a:cs typeface="Times New Roman" panose="02020603050405020304" pitchFamily="18" charset="0"/>
              </a:rPr>
              <a:t>anihiliacija </a:t>
            </a:r>
            <a:r>
              <a:rPr lang="lt-LT" sz="2000" b="1" dirty="0">
                <a:cs typeface="Times New Roman" panose="02020603050405020304" pitchFamily="18" charset="0"/>
              </a:rPr>
              <a:t>arba </a:t>
            </a:r>
            <a:r>
              <a:rPr lang="lt-LT" sz="2000" b="1" dirty="0" smtClean="0">
                <a:cs typeface="Times New Roman" panose="02020603050405020304" pitchFamily="18" charset="0"/>
              </a:rPr>
              <a:t>išmedžiagėjimu.</a:t>
            </a:r>
          </a:p>
          <a:p>
            <a:endParaRPr lang="lt-LT" sz="2000" b="1" dirty="0">
              <a:cs typeface="Times New Roman" panose="02020603050405020304" pitchFamily="18" charset="0"/>
            </a:endParaRPr>
          </a:p>
          <a:p>
            <a:r>
              <a:rPr lang="lt-LT" sz="2000" b="1" dirty="0">
                <a:cs typeface="Times New Roman" panose="02020603050405020304" pitchFamily="18" charset="0"/>
              </a:rPr>
              <a:t>Šios </a:t>
            </a:r>
            <a:r>
              <a:rPr lang="lt-LT" sz="2000" b="1" dirty="0" smtClean="0">
                <a:cs typeface="Times New Roman" panose="02020603050405020304" pitchFamily="18" charset="0"/>
              </a:rPr>
              <a:t>poros anihiliacija </a:t>
            </a:r>
            <a:r>
              <a:rPr lang="lt-LT" sz="2000" b="1" dirty="0">
                <a:cs typeface="Times New Roman" panose="02020603050405020304" pitchFamily="18" charset="0"/>
              </a:rPr>
              <a:t>vyksta pagal šitokią schemą</a:t>
            </a:r>
            <a:r>
              <a:rPr lang="lt-LT" sz="2000" b="1" dirty="0" smtClean="0">
                <a:cs typeface="Times New Roman" panose="02020603050405020304" pitchFamily="18" charset="0"/>
              </a:rPr>
              <a:t>:</a:t>
            </a:r>
            <a:endParaRPr lang="lt-LT" sz="2000" b="1" dirty="0">
              <a:cs typeface="Times New Roman" panose="02020603050405020304" pitchFamily="18" charset="0"/>
            </a:endParaRPr>
          </a:p>
          <a:p>
            <a:r>
              <a:rPr lang="lt-LT" sz="2000" b="1" dirty="0">
                <a:cs typeface="Times New Roman" panose="02020603050405020304" pitchFamily="18" charset="0"/>
              </a:rPr>
              <a:t>t.y. anihiliuojant atsiranda du, rečiau trys, gama fotonai. </a:t>
            </a:r>
          </a:p>
          <a:p>
            <a:r>
              <a:rPr lang="lt-LT" sz="2000" b="1" dirty="0">
                <a:cs typeface="Times New Roman" panose="02020603050405020304" pitchFamily="18" charset="0"/>
              </a:rPr>
              <a:t>Elektrono ir pozitrono bendra energija 2mc</a:t>
            </a:r>
            <a:r>
              <a:rPr lang="lt-LT" sz="2000" b="1" baseline="30000" dirty="0">
                <a:cs typeface="Times New Roman" panose="02020603050405020304" pitchFamily="18" charset="0"/>
              </a:rPr>
              <a:t>2</a:t>
            </a:r>
            <a:r>
              <a:rPr lang="lt-LT" sz="2000" b="1" dirty="0">
                <a:cs typeface="Times New Roman" panose="02020603050405020304" pitchFamily="18" charset="0"/>
              </a:rPr>
              <a:t> </a:t>
            </a:r>
            <a:r>
              <a:rPr lang="lt-LT" sz="2000" b="1" dirty="0" smtClean="0">
                <a:cs typeface="Times New Roman" panose="02020603050405020304" pitchFamily="18" charset="0"/>
              </a:rPr>
              <a:t>virsta elektromagnetinės </a:t>
            </a:r>
            <a:r>
              <a:rPr lang="lt-LT" sz="2000" b="1" dirty="0">
                <a:cs typeface="Times New Roman" panose="02020603050405020304" pitchFamily="18" charset="0"/>
              </a:rPr>
              <a:t>spinduliuotės</a:t>
            </a:r>
            <a:endParaRPr lang="en-US" sz="2000" b="1" dirty="0">
              <a:cs typeface="Times New Roman" panose="02020603050405020304" pitchFamily="18" charset="0"/>
            </a:endParaRPr>
          </a:p>
          <a:p>
            <a:r>
              <a:rPr lang="en-US" sz="2000" b="1" dirty="0">
                <a:cs typeface="Times New Roman" panose="02020603050405020304" pitchFamily="18" charset="0"/>
              </a:rPr>
              <a:t>e</a:t>
            </a:r>
            <a:r>
              <a:rPr lang="lt-LT" sz="2000" b="1" dirty="0">
                <a:cs typeface="Times New Roman" panose="02020603050405020304" pitchFamily="18" charset="0"/>
              </a:rPr>
              <a:t>nergija</a:t>
            </a:r>
            <a:r>
              <a:rPr lang="en-US" sz="2000" b="1" dirty="0">
                <a:cs typeface="Times New Roman" panose="02020603050405020304" pitchFamily="18" charset="0"/>
              </a:rPr>
              <a:t> 2hn</a:t>
            </a:r>
            <a:r>
              <a:rPr lang="lt-LT" sz="2000" b="1" dirty="0" smtClean="0">
                <a:cs typeface="Times New Roman" panose="02020603050405020304" pitchFamily="18" charset="0"/>
              </a:rPr>
              <a:t>.</a:t>
            </a:r>
            <a:endParaRPr lang="lt-LT" sz="2000" b="1" dirty="0">
              <a:cs typeface="Times New Roman" panose="02020603050405020304" pitchFamily="18" charset="0"/>
            </a:endParaRPr>
          </a:p>
          <a:p>
            <a:r>
              <a:rPr lang="lt-LT" sz="2000" b="1" dirty="0">
                <a:cs typeface="Times New Roman" panose="02020603050405020304" pitchFamily="18" charset="0"/>
              </a:rPr>
              <a:t>Teigiamo piono π</a:t>
            </a:r>
            <a:r>
              <a:rPr lang="lt-LT" sz="2000" b="1" baseline="30000" dirty="0">
                <a:cs typeface="Times New Roman" panose="02020603050405020304" pitchFamily="18" charset="0"/>
              </a:rPr>
              <a:t>+</a:t>
            </a:r>
            <a:r>
              <a:rPr lang="lt-LT" sz="2000" b="1" dirty="0">
                <a:cs typeface="Times New Roman" panose="02020603050405020304" pitchFamily="18" charset="0"/>
              </a:rPr>
              <a:t> antidalelė yra neigiamas pionas π</a:t>
            </a:r>
            <a:r>
              <a:rPr lang="lt-LT" sz="2000" b="1" baseline="30000" dirty="0">
                <a:cs typeface="Times New Roman" panose="02020603050405020304" pitchFamily="18" charset="0"/>
              </a:rPr>
              <a:t>–</a:t>
            </a:r>
            <a:r>
              <a:rPr lang="lt-LT" sz="2000" b="1" dirty="0">
                <a:cs typeface="Times New Roman" panose="02020603050405020304" pitchFamily="18" charset="0"/>
              </a:rPr>
              <a:t>. </a:t>
            </a:r>
          </a:p>
          <a:p>
            <a:r>
              <a:rPr lang="lt-LT" sz="2000" b="1" dirty="0">
                <a:cs typeface="Times New Roman" panose="02020603050405020304" pitchFamily="18" charset="0"/>
              </a:rPr>
              <a:t>Tačiau kai kurios dalelės yra tapatingos savo antidalelėms</a:t>
            </a:r>
            <a:r>
              <a:rPr lang="lt-LT" sz="2000" b="1" dirty="0" smtClean="0">
                <a:cs typeface="Times New Roman" panose="02020603050405020304" pitchFamily="18" charset="0"/>
              </a:rPr>
              <a:t>.</a:t>
            </a:r>
            <a:endParaRPr lang="lt-LT" sz="2000" b="1" dirty="0">
              <a:cs typeface="Times New Roman" panose="02020603050405020304" pitchFamily="18" charset="0"/>
            </a:endParaRPr>
          </a:p>
          <a:p>
            <a:r>
              <a:rPr lang="lt-LT" sz="2000" b="1" dirty="0">
                <a:cs typeface="Times New Roman" panose="02020603050405020304" pitchFamily="18" charset="0"/>
              </a:rPr>
              <a:t>Tokie yra fotonai, neutralūs pionai π</a:t>
            </a:r>
            <a:r>
              <a:rPr lang="lt-LT" sz="2000" b="1" baseline="30000" dirty="0">
                <a:cs typeface="Times New Roman" panose="02020603050405020304" pitchFamily="18" charset="0"/>
              </a:rPr>
              <a:t>0</a:t>
            </a:r>
            <a:r>
              <a:rPr lang="lt-LT" sz="2000" b="1" dirty="0">
                <a:cs typeface="Times New Roman" panose="02020603050405020304" pitchFamily="18" charset="0"/>
              </a:rPr>
              <a:t> ir eta mezonai.</a:t>
            </a:r>
          </a:p>
        </p:txBody>
      </p:sp>
      <p:pic>
        <p:nvPicPr>
          <p:cNvPr id="128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569" y="6109559"/>
            <a:ext cx="3247752"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9225" name="Picture 9" descr="matter_vs_antimat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356992"/>
            <a:ext cx="25527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11958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4221088"/>
            <a:ext cx="8686800" cy="2016224"/>
          </a:xfrm>
        </p:spPr>
        <p:txBody>
          <a:bodyPr>
            <a:normAutofit/>
          </a:bodyPr>
          <a:lstStyle/>
          <a:p>
            <a:r>
              <a:rPr lang="lt-LT" sz="2400" b="1" dirty="0" smtClean="0">
                <a:solidFill>
                  <a:schemeClr val="tx1"/>
                </a:solidFill>
                <a:latin typeface="Times New Roman" panose="02020603050405020304" pitchFamily="18" charset="0"/>
                <a:cs typeface="Times New Roman" panose="02020603050405020304" pitchFamily="18" charset="0"/>
              </a:rPr>
              <a:t>Vykstant protono ir antiprotono arba neutrono ir antineutrono anihiliacijai (išnykimui), atsiranda pionai – branduolinių jėgų lauko kvantai. </a:t>
            </a:r>
            <a:endParaRPr lang="lt-LT"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547664" y="620688"/>
            <a:ext cx="4471681" cy="3498991"/>
          </a:xfrm>
          <a:prstGeom prst="rect">
            <a:avLst/>
          </a:prstGeom>
        </p:spPr>
      </p:pic>
    </p:spTree>
    <p:extLst>
      <p:ext uri="{BB962C8B-B14F-4D97-AF65-F5344CB8AC3E}">
        <p14:creationId xmlns:p14="http://schemas.microsoft.com/office/powerpoint/2010/main" val="47085044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a:xfrm>
            <a:off x="-252536" y="332656"/>
            <a:ext cx="7632848" cy="1607061"/>
          </a:xfrm>
        </p:spPr>
        <p:txBody>
          <a:bodyPr>
            <a:normAutofit/>
          </a:bodyPr>
          <a:lstStyle/>
          <a:p>
            <a:pPr algn="ctr"/>
            <a:r>
              <a:rPr lang="lt-LT" b="1" dirty="0" smtClean="0">
                <a:latin typeface="Times New Roman" panose="02020603050405020304" pitchFamily="18" charset="0"/>
                <a:cs typeface="Times New Roman" panose="02020603050405020304" pitchFamily="18" charset="0"/>
              </a:rPr>
              <a:t>DALELĖS, NETURINČIOS VIDINĖS STRUKTŪROS</a:t>
            </a:r>
            <a:endParaRPr lang="lt-LT" sz="2800" dirty="0"/>
          </a:p>
        </p:txBody>
      </p:sp>
      <p:sp>
        <p:nvSpPr>
          <p:cNvPr id="3" name="Turinio vietos rezervavimo ženklas 2"/>
          <p:cNvSpPr>
            <a:spLocks noGrp="1"/>
          </p:cNvSpPr>
          <p:nvPr>
            <p:ph idx="1"/>
          </p:nvPr>
        </p:nvSpPr>
        <p:spPr>
          <a:xfrm>
            <a:off x="320668" y="5661248"/>
            <a:ext cx="7837544" cy="697208"/>
          </a:xfrm>
        </p:spPr>
        <p:txBody>
          <a:bodyPr>
            <a:normAutofit/>
          </a:bodyPr>
          <a:lstStyle/>
          <a:p>
            <a:pPr algn="ctr">
              <a:buNone/>
            </a:pPr>
            <a:r>
              <a:rPr lang="lt-LT" sz="2400" b="1" dirty="0" smtClean="0">
                <a:latin typeface="Times New Roman" panose="02020603050405020304" pitchFamily="18" charset="0"/>
                <a:cs typeface="Times New Roman" panose="02020603050405020304" pitchFamily="18" charset="0"/>
              </a:rPr>
              <a:t>Dalelių elementarumo supratimas kito.</a:t>
            </a:r>
            <a:endParaRPr lang="lt-LT" sz="2400" b="1" dirty="0">
              <a:latin typeface="Times New Roman" panose="02020603050405020304" pitchFamily="18" charset="0"/>
              <a:cs typeface="Times New Roman" panose="02020603050405020304" pitchFamily="18" charset="0"/>
            </a:endParaRPr>
          </a:p>
        </p:txBody>
      </p:sp>
      <p:pic>
        <p:nvPicPr>
          <p:cNvPr id="5" name="Picture 1"/>
          <p:cNvPicPr>
            <a:picLocks noChangeAspect="1" noChangeArrowheads="1"/>
          </p:cNvPicPr>
          <p:nvPr/>
        </p:nvPicPr>
        <p:blipFill>
          <a:blip r:embed="rId2" cstate="print"/>
          <a:srcRect/>
          <a:stretch>
            <a:fillRect/>
          </a:stretch>
        </p:blipFill>
        <p:spPr bwMode="auto">
          <a:xfrm>
            <a:off x="287524" y="3645024"/>
            <a:ext cx="7992888" cy="2016224"/>
          </a:xfrm>
          <a:prstGeom prst="rect">
            <a:avLst/>
          </a:prstGeom>
          <a:noFill/>
          <a:ln w="9525">
            <a:noFill/>
            <a:miter lim="800000"/>
            <a:headEnd/>
            <a:tailEnd/>
          </a:ln>
        </p:spPr>
      </p:pic>
      <p:sp>
        <p:nvSpPr>
          <p:cNvPr id="2" name="TextBox 1"/>
          <p:cNvSpPr txBox="1"/>
          <p:nvPr/>
        </p:nvSpPr>
        <p:spPr>
          <a:xfrm>
            <a:off x="287524" y="2132856"/>
            <a:ext cx="8640960" cy="1200329"/>
          </a:xfrm>
          <a:prstGeom prst="rect">
            <a:avLst/>
          </a:prstGeom>
          <a:noFill/>
        </p:spPr>
        <p:txBody>
          <a:bodyPr wrap="square" rtlCol="0">
            <a:spAutoFit/>
          </a:bodyPr>
          <a:lstStyle/>
          <a:p>
            <a:r>
              <a:rPr lang="lt-LT" sz="2400" b="1" dirty="0">
                <a:latin typeface="Times New Roman" panose="02020603050405020304" pitchFamily="18" charset="0"/>
                <a:cs typeface="Times New Roman" panose="02020603050405020304" pitchFamily="18" charset="0"/>
              </a:rPr>
              <a:t>PIRMINĖS DALELĖS, KURIOS NETURI VIDINĖS STRUKTŪROS, VADINAMOS ELEMENTARIOSIOMIS DALELĖMIS. IŠ JŲ SUDARYTA VISA MATERIJA.</a:t>
            </a:r>
          </a:p>
        </p:txBody>
      </p:sp>
    </p:spTree>
    <p:extLst>
      <p:ext uri="{BB962C8B-B14F-4D97-AF65-F5344CB8AC3E}">
        <p14:creationId xmlns:p14="http://schemas.microsoft.com/office/powerpoint/2010/main" val="235316235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88640"/>
            <a:ext cx="7597456" cy="2055762"/>
          </a:xfrm>
        </p:spPr>
        <p:txBody>
          <a:bodyPr>
            <a:normAutofit/>
          </a:bodyPr>
          <a:lstStyle/>
          <a:p>
            <a:pPr algn="ctr"/>
            <a:r>
              <a:rPr lang="lt-LT" b="1" dirty="0" smtClean="0">
                <a:latin typeface="Times New Roman" panose="02020603050405020304" pitchFamily="18" charset="0"/>
                <a:cs typeface="Times New Roman" panose="02020603050405020304" pitchFamily="18" charset="0"/>
              </a:rPr>
              <a:t>ELEMENTARIŲJŲ DALELIŲ EGZISTAVIMAS DAR NEATSAKĖ Į ŠIUOS KLAUSIMUS: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9552" y="2564904"/>
            <a:ext cx="7272808" cy="2592288"/>
          </a:xfrm>
          <a:noFill/>
        </p:spPr>
        <p:txBody>
          <a:bodyPr>
            <a:normAutofit/>
          </a:bodyPr>
          <a:lstStyle/>
          <a:p>
            <a:pPr>
              <a:buFont typeface="Wingdings" panose="05000000000000000000" pitchFamily="2" charset="2"/>
              <a:buChar char="Ø"/>
            </a:pPr>
            <a:r>
              <a:rPr lang="lt-LT" altLang="en-US" sz="2400" b="1" dirty="0" smtClean="0">
                <a:latin typeface="Times New Roman" panose="02020603050405020304" pitchFamily="18" charset="0"/>
                <a:cs typeface="Times New Roman" panose="02020603050405020304" pitchFamily="18" charset="0"/>
              </a:rPr>
              <a:t>Iš kur atsiranda masė?</a:t>
            </a:r>
          </a:p>
          <a:p>
            <a:pPr>
              <a:buFont typeface="Wingdings" panose="05000000000000000000" pitchFamily="2" charset="2"/>
              <a:buChar char="Ø"/>
            </a:pPr>
            <a:r>
              <a:rPr lang="lt-LT" altLang="en-US" sz="2400" b="1" dirty="0" smtClean="0">
                <a:latin typeface="Times New Roman" panose="02020603050405020304" pitchFamily="18" charset="0"/>
                <a:cs typeface="Times New Roman" panose="02020603050405020304" pitchFamily="18" charset="0"/>
              </a:rPr>
              <a:t>Kas užpildo Visatą?</a:t>
            </a:r>
          </a:p>
          <a:p>
            <a:pPr>
              <a:buFont typeface="Wingdings" panose="05000000000000000000" pitchFamily="2" charset="2"/>
              <a:buChar char="Ø"/>
            </a:pPr>
            <a:r>
              <a:rPr lang="lt-LT" altLang="en-US" sz="2400" b="1" dirty="0" smtClean="0">
                <a:latin typeface="Times New Roman" panose="02020603050405020304" pitchFamily="18" charset="0"/>
                <a:cs typeface="Times New Roman" panose="02020603050405020304" pitchFamily="18" charset="0"/>
              </a:rPr>
              <a:t>Kas yra tamsioji medžiaga ir tamsioji energija?</a:t>
            </a:r>
          </a:p>
          <a:p>
            <a:pPr>
              <a:buFont typeface="Wingdings" panose="05000000000000000000" pitchFamily="2" charset="2"/>
              <a:buChar char="Ø"/>
            </a:pPr>
            <a:r>
              <a:rPr lang="lt-LT" altLang="en-US" sz="2400" b="1" dirty="0" smtClean="0">
                <a:latin typeface="Times New Roman" panose="02020603050405020304" pitchFamily="18" charset="0"/>
                <a:cs typeface="Times New Roman" panose="02020603050405020304" pitchFamily="18" charset="0"/>
              </a:rPr>
              <a:t>Kas buvo prieš Didįjį Sprogimą?</a:t>
            </a:r>
          </a:p>
          <a:p>
            <a:pPr marL="0" indent="0">
              <a:buNone/>
            </a:pPr>
            <a:endParaRPr lang="en-US" dirty="0"/>
          </a:p>
        </p:txBody>
      </p:sp>
    </p:spTree>
    <p:extLst>
      <p:ext uri="{BB962C8B-B14F-4D97-AF65-F5344CB8AC3E}">
        <p14:creationId xmlns:p14="http://schemas.microsoft.com/office/powerpoint/2010/main" val="310294722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0" name="Picture 42" descr="Higgs"/>
          <p:cNvPicPr>
            <a:picLocks noChangeAspect="1" noChangeArrowheads="1"/>
          </p:cNvPicPr>
          <p:nvPr/>
        </p:nvPicPr>
        <p:blipFill>
          <a:blip r:embed="rId3" cstate="print"/>
          <a:srcRect/>
          <a:stretch>
            <a:fillRect/>
          </a:stretch>
        </p:blipFill>
        <p:spPr bwMode="auto">
          <a:xfrm>
            <a:off x="4439400" y="1730402"/>
            <a:ext cx="2804864" cy="3534022"/>
          </a:xfrm>
          <a:prstGeom prst="rect">
            <a:avLst/>
          </a:prstGeom>
          <a:noFill/>
          <a:ln w="9525">
            <a:noFill/>
            <a:miter lim="800000"/>
            <a:headEnd/>
            <a:tailEnd/>
          </a:ln>
        </p:spPr>
      </p:pic>
      <p:sp>
        <p:nvSpPr>
          <p:cNvPr id="36867" name="Rectangle 4"/>
          <p:cNvSpPr>
            <a:spLocks noChangeArrowheads="1"/>
          </p:cNvSpPr>
          <p:nvPr/>
        </p:nvSpPr>
        <p:spPr bwMode="auto">
          <a:xfrm>
            <a:off x="152400" y="188640"/>
            <a:ext cx="7008440" cy="1231106"/>
          </a:xfrm>
          <a:prstGeom prst="rect">
            <a:avLst/>
          </a:prstGeom>
          <a:noFill/>
          <a:ln w="9525">
            <a:noFill/>
            <a:miter lim="800000"/>
            <a:headEnd/>
            <a:tailEnd/>
          </a:ln>
        </p:spPr>
        <p:txBody>
          <a:bodyPr wrap="square" lIns="0" tIns="0" rIns="0" bIns="0">
            <a:spAutoFit/>
          </a:bodyPr>
          <a:lstStyle/>
          <a:p>
            <a:pPr algn="ctr"/>
            <a:r>
              <a:rPr lang="lt-LT" sz="4000" b="1" dirty="0" smtClean="0">
                <a:solidFill>
                  <a:srgbClr val="92D050"/>
                </a:solidFill>
                <a:latin typeface="Times New Roman" pitchFamily="18" charset="0"/>
              </a:rPr>
              <a:t>KUR SLYPI MEDŽIAGOS MASĖ?</a:t>
            </a:r>
            <a:endParaRPr lang="en-US" sz="4000" b="1" dirty="0">
              <a:solidFill>
                <a:srgbClr val="92D050"/>
              </a:solidFill>
              <a:latin typeface="Times New Roman" pitchFamily="18" charset="0"/>
            </a:endParaRPr>
          </a:p>
        </p:txBody>
      </p:sp>
      <p:sp>
        <p:nvSpPr>
          <p:cNvPr id="36869" name="Rectangle 29"/>
          <p:cNvSpPr>
            <a:spLocks noChangeArrowheads="1"/>
          </p:cNvSpPr>
          <p:nvPr/>
        </p:nvSpPr>
        <p:spPr bwMode="auto">
          <a:xfrm>
            <a:off x="609600" y="3581400"/>
            <a:ext cx="2292350" cy="460375"/>
          </a:xfrm>
          <a:prstGeom prst="rect">
            <a:avLst/>
          </a:prstGeom>
          <a:noFill/>
          <a:ln w="9525">
            <a:noFill/>
            <a:miter lim="800000"/>
            <a:headEnd/>
            <a:tailEnd/>
          </a:ln>
        </p:spPr>
        <p:txBody>
          <a:bodyPr/>
          <a:lstStyle/>
          <a:p>
            <a:endParaRPr lang="en-US">
              <a:latin typeface="Constantia" pitchFamily="18" charset="0"/>
            </a:endParaRPr>
          </a:p>
        </p:txBody>
      </p:sp>
      <p:sp>
        <p:nvSpPr>
          <p:cNvPr id="36870" name="Rectangle 31"/>
          <p:cNvSpPr>
            <a:spLocks noChangeArrowheads="1"/>
          </p:cNvSpPr>
          <p:nvPr/>
        </p:nvSpPr>
        <p:spPr bwMode="auto">
          <a:xfrm>
            <a:off x="2689225" y="3714750"/>
            <a:ext cx="114300" cy="274638"/>
          </a:xfrm>
          <a:prstGeom prst="rect">
            <a:avLst/>
          </a:prstGeom>
          <a:noFill/>
          <a:ln w="9525">
            <a:noFill/>
            <a:miter lim="800000"/>
            <a:headEnd/>
            <a:tailEnd/>
          </a:ln>
        </p:spPr>
        <p:txBody>
          <a:bodyPr wrap="none" lIns="0" tIns="0" rIns="0" bIns="0">
            <a:spAutoFit/>
          </a:bodyPr>
          <a:lstStyle/>
          <a:p>
            <a:r>
              <a:rPr lang="en-US">
                <a:solidFill>
                  <a:srgbClr val="FFFF0C"/>
                </a:solidFill>
                <a:latin typeface="Times" pitchFamily="-106" charset="0"/>
              </a:rPr>
              <a:t>0</a:t>
            </a:r>
            <a:endParaRPr lang="en-US">
              <a:latin typeface="Times New Roman" pitchFamily="18" charset="0"/>
            </a:endParaRPr>
          </a:p>
        </p:txBody>
      </p:sp>
      <p:sp>
        <p:nvSpPr>
          <p:cNvPr id="36872" name="Text Box 40"/>
          <p:cNvSpPr txBox="1">
            <a:spLocks noChangeArrowheads="1"/>
          </p:cNvSpPr>
          <p:nvPr/>
        </p:nvSpPr>
        <p:spPr bwMode="auto">
          <a:xfrm>
            <a:off x="430409" y="1873240"/>
            <a:ext cx="3833199" cy="3416320"/>
          </a:xfrm>
          <a:prstGeom prst="rect">
            <a:avLst/>
          </a:prstGeom>
          <a:noFill/>
          <a:ln w="9525">
            <a:noFill/>
            <a:miter lim="800000"/>
            <a:headEnd/>
            <a:tailEnd/>
          </a:ln>
        </p:spPr>
        <p:txBody>
          <a:bodyPr wrap="square">
            <a:spAutoFit/>
          </a:bodyPr>
          <a:lstStyle/>
          <a:p>
            <a:r>
              <a:rPr lang="lt-LT" sz="2400" b="1" u="sng" dirty="0">
                <a:solidFill>
                  <a:srgbClr val="92D050"/>
                </a:solidFill>
                <a:latin typeface="Times New Roman" pitchFamily="18" charset="0"/>
              </a:rPr>
              <a:t>Niutonas:</a:t>
            </a:r>
          </a:p>
          <a:p>
            <a:r>
              <a:rPr lang="lt-LT" sz="2400" b="1" dirty="0" smtClean="0">
                <a:solidFill>
                  <a:schemeClr val="accent2">
                    <a:lumMod val="50000"/>
                  </a:schemeClr>
                </a:solidFill>
                <a:latin typeface="Times New Roman" pitchFamily="18" charset="0"/>
              </a:rPr>
              <a:t>Svoris </a:t>
            </a:r>
            <a:r>
              <a:rPr lang="lt-LT" sz="2400" b="1" dirty="0">
                <a:solidFill>
                  <a:schemeClr val="accent2">
                    <a:lumMod val="50000"/>
                  </a:schemeClr>
                </a:solidFill>
                <a:latin typeface="Times New Roman" pitchFamily="18" charset="0"/>
              </a:rPr>
              <a:t>proporcingas masei.</a:t>
            </a:r>
          </a:p>
          <a:p>
            <a:r>
              <a:rPr lang="lt-LT" sz="2400" b="1" u="sng" dirty="0">
                <a:solidFill>
                  <a:srgbClr val="92D050"/>
                </a:solidFill>
                <a:latin typeface="Times New Roman" pitchFamily="18" charset="0"/>
              </a:rPr>
              <a:t>Einšteinas:</a:t>
            </a:r>
          </a:p>
          <a:p>
            <a:r>
              <a:rPr lang="lt-LT" sz="2400" b="1" dirty="0" smtClean="0">
                <a:solidFill>
                  <a:schemeClr val="accent2">
                    <a:lumMod val="50000"/>
                  </a:schemeClr>
                </a:solidFill>
                <a:latin typeface="Times New Roman" pitchFamily="18" charset="0"/>
              </a:rPr>
              <a:t>Energija </a:t>
            </a:r>
            <a:r>
              <a:rPr lang="lt-LT" sz="2400" b="1" dirty="0">
                <a:solidFill>
                  <a:schemeClr val="accent2">
                    <a:lumMod val="50000"/>
                  </a:schemeClr>
                </a:solidFill>
                <a:latin typeface="Times New Roman" pitchFamily="18" charset="0"/>
              </a:rPr>
              <a:t>susieta su mase</a:t>
            </a:r>
            <a:r>
              <a:rPr lang="lt-LT" sz="2400" b="1" dirty="0" smtClean="0">
                <a:solidFill>
                  <a:schemeClr val="accent2">
                    <a:lumMod val="50000"/>
                  </a:schemeClr>
                </a:solidFill>
                <a:latin typeface="Times New Roman" pitchFamily="18" charset="0"/>
              </a:rPr>
              <a:t>.</a:t>
            </a:r>
          </a:p>
          <a:p>
            <a:endParaRPr lang="lt-LT" sz="2400" b="1" dirty="0" smtClean="0">
              <a:solidFill>
                <a:schemeClr val="accent2">
                  <a:lumMod val="50000"/>
                </a:schemeClr>
              </a:solidFill>
              <a:latin typeface="Times New Roman" pitchFamily="18" charset="0"/>
            </a:endParaRPr>
          </a:p>
          <a:p>
            <a:r>
              <a:rPr lang="lt-LT" sz="2400" b="1" dirty="0" smtClean="0">
                <a:solidFill>
                  <a:srgbClr val="92D050"/>
                </a:solidFill>
                <a:latin typeface="Times New Roman" pitchFamily="18" charset="0"/>
              </a:rPr>
              <a:t>Iš kur atsiranda masė?</a:t>
            </a:r>
            <a:endParaRPr lang="lt-LT" sz="2400" b="1" dirty="0">
              <a:solidFill>
                <a:schemeClr val="accent2">
                  <a:lumMod val="50000"/>
                </a:schemeClr>
              </a:solidFill>
              <a:latin typeface="Times New Roman" pitchFamily="18" charset="0"/>
            </a:endParaRPr>
          </a:p>
          <a:p>
            <a:r>
              <a:rPr lang="lt-LT" sz="2400" b="1" dirty="0">
                <a:solidFill>
                  <a:schemeClr val="accent2">
                    <a:lumMod val="50000"/>
                  </a:schemeClr>
                </a:solidFill>
                <a:latin typeface="Times New Roman" pitchFamily="18" charset="0"/>
              </a:rPr>
              <a:t>Nei  vienas nepaaiškino masės prigimties.</a:t>
            </a:r>
          </a:p>
          <a:p>
            <a:endParaRPr lang="lt-LT" sz="2400" dirty="0">
              <a:solidFill>
                <a:srgbClr val="FF3300"/>
              </a:solidFill>
              <a:latin typeface="Times New Roman" pitchFamily="18" charset="0"/>
            </a:endParaRPr>
          </a:p>
        </p:txBody>
      </p:sp>
      <p:sp>
        <p:nvSpPr>
          <p:cNvPr id="7211" name="Text Box 43"/>
          <p:cNvSpPr txBox="1">
            <a:spLocks noChangeArrowheads="1"/>
          </p:cNvSpPr>
          <p:nvPr/>
        </p:nvSpPr>
        <p:spPr bwMode="auto">
          <a:xfrm>
            <a:off x="0" y="5420840"/>
            <a:ext cx="8075936" cy="830997"/>
          </a:xfrm>
          <a:prstGeom prst="rect">
            <a:avLst/>
          </a:prstGeom>
          <a:noFill/>
          <a:ln w="9525">
            <a:noFill/>
            <a:miter lim="800000"/>
            <a:headEnd/>
            <a:tailEnd/>
          </a:ln>
        </p:spPr>
        <p:txBody>
          <a:bodyPr wrap="square">
            <a:spAutoFit/>
          </a:bodyPr>
          <a:lstStyle/>
          <a:p>
            <a:r>
              <a:rPr lang="lt-LT" sz="2400" b="1" dirty="0">
                <a:latin typeface="Times New Roman" pitchFamily="18" charset="0"/>
              </a:rPr>
              <a:t>Masę kūnai įgyja dėl ypatingos daleles, </a:t>
            </a:r>
            <a:r>
              <a:rPr lang="lt-LT" sz="2400" b="1" dirty="0" err="1">
                <a:latin typeface="Times New Roman" pitchFamily="18" charset="0"/>
              </a:rPr>
              <a:t>Higgs’o</a:t>
            </a:r>
            <a:r>
              <a:rPr lang="lt-LT" sz="2400" b="1" dirty="0">
                <a:latin typeface="Times New Roman" pitchFamily="18" charset="0"/>
              </a:rPr>
              <a:t> </a:t>
            </a:r>
            <a:r>
              <a:rPr lang="lt-LT" sz="2400" b="1" dirty="0" err="1">
                <a:latin typeface="Times New Roman" pitchFamily="18" charset="0"/>
              </a:rPr>
              <a:t>bozono</a:t>
            </a:r>
            <a:r>
              <a:rPr lang="lt-LT" sz="2400" b="1" dirty="0">
                <a:latin typeface="Times New Roman" pitchFamily="18" charset="0"/>
              </a:rPr>
              <a:t> </a:t>
            </a:r>
            <a:r>
              <a:rPr lang="lt-LT" sz="2400" b="1" dirty="0" smtClean="0">
                <a:latin typeface="Times New Roman" pitchFamily="18" charset="0"/>
              </a:rPr>
              <a:t> </a:t>
            </a:r>
            <a:r>
              <a:rPr lang="lt-LT" sz="2400" b="1" dirty="0">
                <a:latin typeface="Times New Roman" pitchFamily="18" charset="0"/>
              </a:rPr>
              <a:t>egzistavimo. </a:t>
            </a:r>
          </a:p>
        </p:txBody>
      </p:sp>
      <p:pic>
        <p:nvPicPr>
          <p:cNvPr id="17" name="Picture 16" descr="KCL.png"/>
          <p:cNvPicPr>
            <a:picLocks noChangeAspect="1"/>
          </p:cNvPicPr>
          <p:nvPr/>
        </p:nvPicPr>
        <p:blipFill>
          <a:blip r:embed="rId4" cstate="print"/>
          <a:srcRect/>
          <a:stretch>
            <a:fillRect/>
          </a:stretch>
        </p:blipFill>
        <p:spPr bwMode="auto">
          <a:xfrm>
            <a:off x="7596336" y="5420840"/>
            <a:ext cx="1204912" cy="86360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583826067"/>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32" y="188640"/>
            <a:ext cx="7200802" cy="707886"/>
          </a:xfrm>
          <a:prstGeom prst="rect">
            <a:avLst/>
          </a:prstGeom>
          <a:noFill/>
        </p:spPr>
        <p:txBody>
          <a:bodyPr wrap="square" rtlCol="0">
            <a:spAutoFit/>
          </a:bodyPr>
          <a:lstStyle/>
          <a:p>
            <a:pPr algn="ctr"/>
            <a:r>
              <a:rPr lang="lt-LT" sz="4000" b="1" dirty="0" smtClean="0">
                <a:solidFill>
                  <a:srgbClr val="92D050"/>
                </a:solidFill>
                <a:latin typeface="Times New Roman" panose="02020603050405020304" pitchFamily="18" charset="0"/>
                <a:cs typeface="Times New Roman" panose="02020603050405020304" pitchFamily="18" charset="0"/>
              </a:rPr>
              <a:t>KAS YRA HIGSO BOZONAS?</a:t>
            </a:r>
            <a:endParaRPr lang="lt-LT" sz="4000" b="1" dirty="0">
              <a:solidFill>
                <a:srgbClr val="92D05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0169" y="1496110"/>
            <a:ext cx="321253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tačiakampis 4"/>
          <p:cNvSpPr/>
          <p:nvPr/>
        </p:nvSpPr>
        <p:spPr>
          <a:xfrm>
            <a:off x="395535" y="1628800"/>
            <a:ext cx="5112569" cy="3046988"/>
          </a:xfrm>
          <a:prstGeom prst="rect">
            <a:avLst/>
          </a:prstGeom>
        </p:spPr>
        <p:txBody>
          <a:bodyPr wrap="square">
            <a:spAutoFit/>
          </a:bodyPr>
          <a:lstStyle/>
          <a:p>
            <a:r>
              <a:rPr lang="lt-LT" sz="2400" b="1" dirty="0" smtClean="0">
                <a:latin typeface="Times New Roman" panose="02020603050405020304" pitchFamily="18" charset="0"/>
                <a:cs typeface="Times New Roman" panose="02020603050405020304" pitchFamily="18" charset="0"/>
              </a:rPr>
              <a:t>   Vakuumas nėra tuščias!</a:t>
            </a:r>
          </a:p>
          <a:p>
            <a:r>
              <a:rPr lang="lt-LT" sz="2400" b="1" dirty="0" smtClean="0">
                <a:latin typeface="Times New Roman" panose="02020603050405020304" pitchFamily="18" charset="0"/>
                <a:cs typeface="Times New Roman" panose="02020603050405020304" pitchFamily="18" charset="0"/>
              </a:rPr>
              <a:t>Vakuumas yra užpildytas neutraliomis iki šiol neatrastomis skaliarinėmis dalelėmis, t.y. </a:t>
            </a:r>
            <a:r>
              <a:rPr lang="lt-LT" sz="2400" b="1" dirty="0" err="1" smtClean="0">
                <a:latin typeface="Times New Roman" panose="02020603050405020304" pitchFamily="18" charset="0"/>
                <a:cs typeface="Times New Roman" panose="02020603050405020304" pitchFamily="18" charset="0"/>
              </a:rPr>
              <a:t>Higgs‘o</a:t>
            </a:r>
            <a:r>
              <a:rPr lang="lt-LT" sz="2400" b="1" dirty="0" smtClean="0">
                <a:latin typeface="Times New Roman" panose="02020603050405020304" pitchFamily="18" charset="0"/>
                <a:cs typeface="Times New Roman" panose="02020603050405020304" pitchFamily="18" charset="0"/>
              </a:rPr>
              <a:t>  </a:t>
            </a:r>
            <a:r>
              <a:rPr lang="lt-LT" sz="2400" b="1" dirty="0" err="1" smtClean="0">
                <a:latin typeface="Times New Roman" panose="02020603050405020304" pitchFamily="18" charset="0"/>
                <a:cs typeface="Times New Roman" panose="02020603050405020304" pitchFamily="18" charset="0"/>
              </a:rPr>
              <a:t>bozonais</a:t>
            </a:r>
            <a:endParaRPr lang="lt-LT" sz="2400" b="1" dirty="0" smtClean="0">
              <a:latin typeface="Times New Roman" panose="02020603050405020304" pitchFamily="18" charset="0"/>
              <a:cs typeface="Times New Roman" panose="02020603050405020304" pitchFamily="18" charset="0"/>
            </a:endParaRPr>
          </a:p>
          <a:p>
            <a:r>
              <a:rPr lang="lt-LT" sz="2400" b="1" dirty="0" smtClean="0">
                <a:latin typeface="Times New Roman" panose="02020603050405020304" pitchFamily="18" charset="0"/>
                <a:cs typeface="Times New Roman" panose="02020603050405020304" pitchFamily="18" charset="0"/>
              </a:rPr>
              <a:t>Geriausias </a:t>
            </a:r>
            <a:r>
              <a:rPr lang="lt-LT" sz="2400" b="1" dirty="0">
                <a:latin typeface="Times New Roman" panose="02020603050405020304" pitchFamily="18" charset="0"/>
                <a:cs typeface="Times New Roman" panose="02020603050405020304" pitchFamily="18" charset="0"/>
              </a:rPr>
              <a:t>būdas gauti šias </a:t>
            </a:r>
            <a:r>
              <a:rPr lang="lt-LT" sz="2400" b="1" dirty="0" err="1">
                <a:latin typeface="Times New Roman" panose="02020603050405020304" pitchFamily="18" charset="0"/>
                <a:cs typeface="Times New Roman" panose="02020603050405020304" pitchFamily="18" charset="0"/>
              </a:rPr>
              <a:t>daleleles</a:t>
            </a:r>
            <a:r>
              <a:rPr lang="lt-LT" sz="2400" b="1" dirty="0">
                <a:latin typeface="Times New Roman" panose="02020603050405020304" pitchFamily="18" charset="0"/>
                <a:cs typeface="Times New Roman" panose="02020603050405020304" pitchFamily="18" charset="0"/>
              </a:rPr>
              <a:t> – dviejų dalelių </a:t>
            </a:r>
            <a:r>
              <a:rPr lang="lt-LT" sz="2400" b="1" dirty="0" smtClean="0">
                <a:latin typeface="Times New Roman" panose="02020603050405020304" pitchFamily="18" charset="0"/>
                <a:cs typeface="Times New Roman" panose="02020603050405020304" pitchFamily="18" charset="0"/>
              </a:rPr>
              <a:t>susidūrimas.</a:t>
            </a:r>
            <a:endParaRPr lang="lt-LT" sz="2400" b="1" dirty="0">
              <a:latin typeface="Times New Roman" panose="02020603050405020304" pitchFamily="18" charset="0"/>
              <a:cs typeface="Times New Roman" panose="02020603050405020304" pitchFamily="18" charset="0"/>
            </a:endParaRPr>
          </a:p>
          <a:p>
            <a:r>
              <a:rPr lang="lt-LT" sz="2400" b="1" dirty="0">
                <a:solidFill>
                  <a:schemeClr val="accent1">
                    <a:lumMod val="50000"/>
                  </a:schemeClr>
                </a:solidFill>
                <a:latin typeface="Times New Roman" panose="02020603050405020304" pitchFamily="18" charset="0"/>
                <a:cs typeface="Times New Roman" panose="02020603050405020304" pitchFamily="18" charset="0"/>
              </a:rPr>
              <a:t>Reikalingas dalelių </a:t>
            </a:r>
            <a:r>
              <a:rPr lang="lt-LT" sz="2400" b="1" dirty="0" smtClean="0">
                <a:solidFill>
                  <a:schemeClr val="accent1">
                    <a:lumMod val="50000"/>
                  </a:schemeClr>
                </a:solidFill>
                <a:latin typeface="Times New Roman" panose="02020603050405020304" pitchFamily="18" charset="0"/>
                <a:cs typeface="Times New Roman" panose="02020603050405020304" pitchFamily="18" charset="0"/>
              </a:rPr>
              <a:t>greitintuvas.</a:t>
            </a:r>
            <a:endParaRPr lang="lt-LT" sz="2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15347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aštė 2"/>
          <p:cNvSpPr>
            <a:spLocks noGrp="1"/>
          </p:cNvSpPr>
          <p:nvPr>
            <p:ph type="title"/>
          </p:nvPr>
        </p:nvSpPr>
        <p:spPr>
          <a:xfrm>
            <a:off x="825623" y="404664"/>
            <a:ext cx="4970513" cy="731168"/>
          </a:xfrm>
        </p:spPr>
        <p:txBody>
          <a:bodyPr>
            <a:normAutofit fontScale="90000"/>
          </a:bodyPr>
          <a:lstStyle/>
          <a:p>
            <a:pPr algn="ctr"/>
            <a:r>
              <a:rPr lang="lt-LT" sz="4400" b="1" dirty="0" smtClean="0">
                <a:latin typeface="Times New Roman" pitchFamily="18" charset="0"/>
                <a:cs typeface="Times New Roman" pitchFamily="18" charset="0"/>
              </a:rPr>
              <a:t>HIGGS‘o BOZONAS</a:t>
            </a:r>
            <a:r>
              <a:rPr lang="lt-LT" b="1" dirty="0">
                <a:latin typeface="Times New Roman" pitchFamily="18" charset="0"/>
                <a:cs typeface="Times New Roman" pitchFamily="18" charset="0"/>
              </a:rPr>
              <a:t/>
            </a:r>
            <a:br>
              <a:rPr lang="lt-LT" b="1" dirty="0">
                <a:latin typeface="Times New Roman" pitchFamily="18" charset="0"/>
                <a:cs typeface="Times New Roman" pitchFamily="18" charset="0"/>
              </a:rPr>
            </a:br>
            <a:endParaRPr lang="lt-LT" dirty="0"/>
          </a:p>
        </p:txBody>
      </p:sp>
      <p:sp>
        <p:nvSpPr>
          <p:cNvPr id="4" name="Turinio vietos rezervavimo ženklas 3"/>
          <p:cNvSpPr>
            <a:spLocks noGrp="1"/>
          </p:cNvSpPr>
          <p:nvPr>
            <p:ph idx="1"/>
          </p:nvPr>
        </p:nvSpPr>
        <p:spPr>
          <a:xfrm>
            <a:off x="323528" y="1484784"/>
            <a:ext cx="6633785" cy="4608512"/>
          </a:xfrm>
        </p:spPr>
        <p:txBody>
          <a:bodyPr>
            <a:noAutofit/>
          </a:bodyPr>
          <a:lstStyle/>
          <a:p>
            <a:pPr>
              <a:spcBef>
                <a:spcPts val="0"/>
              </a:spcBef>
              <a:buNone/>
            </a:pPr>
            <a:r>
              <a:rPr lang="lt-LT" sz="2400" dirty="0" smtClean="0">
                <a:latin typeface="Times New Roman" pitchFamily="18" charset="0"/>
                <a:cs typeface="Times New Roman" pitchFamily="18" charset="0"/>
              </a:rPr>
              <a:t>Slidininkas juda greitai:	</a:t>
            </a:r>
          </a:p>
          <a:p>
            <a:pPr>
              <a:spcBef>
                <a:spcPts val="0"/>
              </a:spcBef>
              <a:buNone/>
            </a:pPr>
            <a:r>
              <a:rPr lang="lt-LT" sz="2400" dirty="0" smtClean="0">
                <a:latin typeface="Times New Roman" pitchFamily="18" charset="0"/>
                <a:cs typeface="Times New Roman" pitchFamily="18" charset="0"/>
              </a:rPr>
              <a:t>kaip dalelė neturinti rimties masės.</a:t>
            </a:r>
          </a:p>
          <a:p>
            <a:pPr>
              <a:spcBef>
                <a:spcPts val="0"/>
              </a:spcBef>
              <a:buNone/>
            </a:pPr>
            <a:r>
              <a:rPr lang="lt-LT" sz="2400" b="1" i="1" dirty="0" smtClean="0">
                <a:latin typeface="Times New Roman" pitchFamily="18" charset="0"/>
                <a:cs typeface="Times New Roman" pitchFamily="18" charset="0"/>
              </a:rPr>
              <a:t>Fotonas = šviesos dalelė.</a:t>
            </a:r>
          </a:p>
          <a:p>
            <a:pPr>
              <a:spcBef>
                <a:spcPts val="0"/>
              </a:spcBef>
              <a:buNone/>
            </a:pPr>
            <a:r>
              <a:rPr lang="lt-LT" sz="2400" dirty="0" smtClean="0">
                <a:latin typeface="Times New Roman" pitchFamily="18" charset="0"/>
                <a:cs typeface="Times New Roman" pitchFamily="18" charset="0"/>
              </a:rPr>
              <a:t>Su </a:t>
            </a:r>
            <a:r>
              <a:rPr lang="lt-LT" sz="2400" dirty="0" err="1" smtClean="0">
                <a:latin typeface="Times New Roman" pitchFamily="18" charset="0"/>
                <a:cs typeface="Times New Roman" pitchFamily="18" charset="0"/>
              </a:rPr>
              <a:t>sniegbačiais</a:t>
            </a:r>
            <a:r>
              <a:rPr lang="lt-LT" sz="2400" dirty="0" smtClean="0">
                <a:latin typeface="Times New Roman" pitchFamily="18" charset="0"/>
                <a:cs typeface="Times New Roman" pitchFamily="18" charset="0"/>
              </a:rPr>
              <a:t> judi lėtai:</a:t>
            </a:r>
          </a:p>
          <a:p>
            <a:pPr>
              <a:spcBef>
                <a:spcPts val="0"/>
              </a:spcBef>
              <a:buNone/>
            </a:pPr>
            <a:r>
              <a:rPr lang="lt-LT" sz="2400" dirty="0" smtClean="0">
                <a:latin typeface="Times New Roman" pitchFamily="18" charset="0"/>
                <a:cs typeface="Times New Roman" pitchFamily="18" charset="0"/>
              </a:rPr>
              <a:t>kaip mažos masės dalelė.</a:t>
            </a:r>
          </a:p>
          <a:p>
            <a:pPr>
              <a:spcBef>
                <a:spcPts val="0"/>
              </a:spcBef>
              <a:buNone/>
            </a:pPr>
            <a:r>
              <a:rPr lang="lt-LT" sz="2400" b="1" i="1" dirty="0" smtClean="0">
                <a:latin typeface="Times New Roman" pitchFamily="18" charset="0"/>
                <a:cs typeface="Times New Roman" pitchFamily="18" charset="0"/>
              </a:rPr>
              <a:t>Elektronai.</a:t>
            </a:r>
          </a:p>
          <a:p>
            <a:pPr>
              <a:spcBef>
                <a:spcPts val="0"/>
              </a:spcBef>
              <a:buNone/>
            </a:pPr>
            <a:r>
              <a:rPr lang="lt-LT" sz="2400" dirty="0" smtClean="0">
                <a:latin typeface="Times New Roman" pitchFamily="18" charset="0"/>
                <a:cs typeface="Times New Roman" pitchFamily="18" charset="0"/>
              </a:rPr>
              <a:t>Žygeivis sminga į pusnis ir juda labai</a:t>
            </a:r>
          </a:p>
          <a:p>
            <a:pPr>
              <a:spcBef>
                <a:spcPts val="0"/>
              </a:spcBef>
              <a:buNone/>
            </a:pPr>
            <a:r>
              <a:rPr lang="lt-LT" sz="2400" dirty="0" smtClean="0">
                <a:latin typeface="Times New Roman" pitchFamily="18" charset="0"/>
                <a:cs typeface="Times New Roman" pitchFamily="18" charset="0"/>
              </a:rPr>
              <a:t>lėtai: kaip ir didelės masės dalelės.</a:t>
            </a:r>
          </a:p>
          <a:p>
            <a:pPr>
              <a:spcBef>
                <a:spcPts val="0"/>
              </a:spcBef>
              <a:buNone/>
            </a:pPr>
            <a:r>
              <a:rPr lang="lt-LT" sz="2400" b="1" dirty="0" smtClean="0">
                <a:latin typeface="Times New Roman" pitchFamily="18" charset="0"/>
                <a:cs typeface="Times New Roman" pitchFamily="18" charset="0"/>
              </a:rPr>
              <a:t>W ir Z </a:t>
            </a:r>
            <a:r>
              <a:rPr lang="lt-LT" sz="2400" b="1" dirty="0" err="1" smtClean="0">
                <a:latin typeface="Times New Roman" pitchFamily="18" charset="0"/>
                <a:cs typeface="Times New Roman" pitchFamily="18" charset="0"/>
              </a:rPr>
              <a:t>bozonai</a:t>
            </a:r>
            <a:r>
              <a:rPr lang="lt-LT" sz="2400" b="1" dirty="0" smtClean="0">
                <a:latin typeface="Times New Roman" pitchFamily="18" charset="0"/>
                <a:cs typeface="Times New Roman" pitchFamily="18" charset="0"/>
              </a:rPr>
              <a:t>.</a:t>
            </a:r>
          </a:p>
          <a:p>
            <a:pPr>
              <a:spcBef>
                <a:spcPts val="0"/>
              </a:spcBef>
              <a:buNone/>
            </a:pPr>
            <a:r>
              <a:rPr lang="lt-LT" sz="2400" dirty="0" smtClean="0">
                <a:latin typeface="Times New Roman" pitchFamily="18" charset="0"/>
                <a:cs typeface="Times New Roman" pitchFamily="18" charset="0"/>
              </a:rPr>
              <a:t>Paukštis praskrenda virš sniego pusnies:</a:t>
            </a:r>
          </a:p>
          <a:p>
            <a:pPr>
              <a:spcBef>
                <a:spcPts val="0"/>
              </a:spcBef>
              <a:buNone/>
            </a:pPr>
            <a:r>
              <a:rPr lang="lt-LT" sz="2400" dirty="0" smtClean="0">
                <a:latin typeface="Times New Roman" pitchFamily="18" charset="0"/>
                <a:cs typeface="Times New Roman" pitchFamily="18" charset="0"/>
              </a:rPr>
              <a:t>kaip dalelė neturinti masės. </a:t>
            </a:r>
          </a:p>
          <a:p>
            <a:pPr>
              <a:spcBef>
                <a:spcPts val="0"/>
              </a:spcBef>
              <a:buNone/>
            </a:pPr>
            <a:r>
              <a:rPr lang="lt-LT" sz="2400" b="1" dirty="0" smtClean="0">
                <a:latin typeface="Times New Roman" pitchFamily="18" charset="0"/>
                <a:cs typeface="Times New Roman" pitchFamily="18" charset="0"/>
              </a:rPr>
              <a:t>Fotonai ir </a:t>
            </a:r>
            <a:r>
              <a:rPr lang="lt-LT" sz="2400" b="1" dirty="0" err="1" smtClean="0">
                <a:latin typeface="Times New Roman" pitchFamily="18" charset="0"/>
                <a:cs typeface="Times New Roman" pitchFamily="18" charset="0"/>
              </a:rPr>
              <a:t>gliuonai</a:t>
            </a:r>
            <a:r>
              <a:rPr lang="lt-LT" sz="2400" b="1" dirty="0" smtClean="0">
                <a:latin typeface="Times New Roman" pitchFamily="18" charset="0"/>
                <a:cs typeface="Times New Roman" pitchFamily="18" charset="0"/>
              </a:rPr>
              <a:t>.</a:t>
            </a:r>
          </a:p>
          <a:p>
            <a:pPr>
              <a:spcBef>
                <a:spcPts val="0"/>
              </a:spcBef>
              <a:buNone/>
            </a:pPr>
            <a:endParaRPr lang="lt-LT" sz="2400" dirty="0"/>
          </a:p>
        </p:txBody>
      </p:sp>
      <p:pic>
        <p:nvPicPr>
          <p:cNvPr id="5" name="Picture 2"/>
          <p:cNvPicPr>
            <a:picLocks noChangeAspect="1" noChangeArrowheads="1"/>
          </p:cNvPicPr>
          <p:nvPr/>
        </p:nvPicPr>
        <p:blipFill>
          <a:blip r:embed="rId2" cstate="print"/>
          <a:srcRect/>
          <a:stretch>
            <a:fillRect/>
          </a:stretch>
        </p:blipFill>
        <p:spPr bwMode="auto">
          <a:xfrm>
            <a:off x="5857366" y="1628800"/>
            <a:ext cx="1872902" cy="4392488"/>
          </a:xfrm>
          <a:prstGeom prst="rect">
            <a:avLst/>
          </a:prstGeom>
          <a:noFill/>
          <a:ln w="9525">
            <a:noFill/>
            <a:miter lim="800000"/>
            <a:headEnd/>
            <a:tailEnd/>
          </a:ln>
        </p:spPr>
      </p:pic>
    </p:spTree>
    <p:extLst>
      <p:ext uri="{BB962C8B-B14F-4D97-AF65-F5344CB8AC3E}">
        <p14:creationId xmlns:p14="http://schemas.microsoft.com/office/powerpoint/2010/main" val="281480528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536" y="283552"/>
            <a:ext cx="7596336" cy="1569660"/>
          </a:xfrm>
          <a:prstGeom prst="rect">
            <a:avLst/>
          </a:prstGeom>
          <a:noFill/>
        </p:spPr>
        <p:txBody>
          <a:bodyPr wrap="square" rtlCol="0">
            <a:spAutoFit/>
          </a:bodyPr>
          <a:lstStyle/>
          <a:p>
            <a:pPr algn="ctr"/>
            <a:r>
              <a:rPr lang="lt-LT" sz="3200" b="1" dirty="0" smtClean="0">
                <a:solidFill>
                  <a:srgbClr val="FFC000"/>
                </a:solidFill>
              </a:rPr>
              <a:t>     </a:t>
            </a:r>
            <a:r>
              <a:rPr lang="lt-LT" sz="3200" b="1" dirty="0" smtClean="0">
                <a:solidFill>
                  <a:srgbClr val="92D050"/>
                </a:solidFill>
                <a:latin typeface="Times New Roman" panose="02020603050405020304" pitchFamily="18" charset="0"/>
                <a:cs typeface="Times New Roman" panose="02020603050405020304" pitchFamily="18" charset="0"/>
              </a:rPr>
              <a:t>Už  </a:t>
            </a:r>
            <a:r>
              <a:rPr lang="lt-LT" sz="3200" b="1" dirty="0" err="1" smtClean="0">
                <a:solidFill>
                  <a:srgbClr val="92D050"/>
                </a:solidFill>
                <a:latin typeface="Times New Roman" panose="02020603050405020304" pitchFamily="18" charset="0"/>
                <a:cs typeface="Times New Roman" panose="02020603050405020304" pitchFamily="18" charset="0"/>
              </a:rPr>
              <a:t>Higgso</a:t>
            </a:r>
            <a:r>
              <a:rPr lang="lt-LT" sz="3200" b="1" dirty="0" smtClean="0">
                <a:solidFill>
                  <a:srgbClr val="92D050"/>
                </a:solidFill>
                <a:latin typeface="Times New Roman" panose="02020603050405020304" pitchFamily="18" charset="0"/>
                <a:cs typeface="Times New Roman" panose="02020603050405020304" pitchFamily="18" charset="0"/>
              </a:rPr>
              <a:t> </a:t>
            </a:r>
            <a:r>
              <a:rPr lang="lt-LT" sz="3200" b="1" dirty="0" err="1" smtClean="0">
                <a:solidFill>
                  <a:srgbClr val="92D050"/>
                </a:solidFill>
                <a:latin typeface="Times New Roman" panose="02020603050405020304" pitchFamily="18" charset="0"/>
                <a:cs typeface="Times New Roman" panose="02020603050405020304" pitchFamily="18" charset="0"/>
              </a:rPr>
              <a:t>bozono</a:t>
            </a:r>
            <a:r>
              <a:rPr lang="lt-LT" sz="3200" b="1" dirty="0" smtClean="0">
                <a:solidFill>
                  <a:srgbClr val="92D050"/>
                </a:solidFill>
                <a:latin typeface="Times New Roman" panose="02020603050405020304" pitchFamily="18" charset="0"/>
                <a:cs typeface="Times New Roman" panose="02020603050405020304" pitchFamily="18" charset="0"/>
              </a:rPr>
              <a:t> atradimą  </a:t>
            </a:r>
            <a:r>
              <a:rPr lang="lt-LT" sz="3200" b="1" dirty="0" err="1" smtClean="0">
                <a:solidFill>
                  <a:srgbClr val="92D050"/>
                </a:solidFill>
                <a:latin typeface="Times New Roman" panose="02020603050405020304" pitchFamily="18" charset="0"/>
                <a:cs typeface="Times New Roman" panose="02020603050405020304" pitchFamily="18" charset="0"/>
              </a:rPr>
              <a:t>Francois</a:t>
            </a:r>
            <a:r>
              <a:rPr lang="lt-LT" sz="3200" b="1" dirty="0" smtClean="0">
                <a:solidFill>
                  <a:srgbClr val="92D050"/>
                </a:solidFill>
                <a:latin typeface="Times New Roman" panose="02020603050405020304" pitchFamily="18" charset="0"/>
                <a:cs typeface="Times New Roman" panose="02020603050405020304" pitchFamily="18" charset="0"/>
              </a:rPr>
              <a:t> </a:t>
            </a:r>
            <a:r>
              <a:rPr lang="lt-LT" sz="3200" b="1" dirty="0" err="1" smtClean="0">
                <a:solidFill>
                  <a:srgbClr val="92D050"/>
                </a:solidFill>
                <a:latin typeface="Times New Roman" panose="02020603050405020304" pitchFamily="18" charset="0"/>
                <a:cs typeface="Times New Roman" panose="02020603050405020304" pitchFamily="18" charset="0"/>
              </a:rPr>
              <a:t>Englert</a:t>
            </a:r>
            <a:r>
              <a:rPr lang="lt-LT" sz="3200" b="1" dirty="0" smtClean="0">
                <a:solidFill>
                  <a:srgbClr val="92D050"/>
                </a:solidFill>
                <a:latin typeface="Times New Roman" panose="02020603050405020304" pitchFamily="18" charset="0"/>
                <a:cs typeface="Times New Roman" panose="02020603050405020304" pitchFamily="18" charset="0"/>
              </a:rPr>
              <a:t> ir  </a:t>
            </a:r>
            <a:r>
              <a:rPr lang="lt-LT" sz="3200" b="1" dirty="0" err="1" smtClean="0">
                <a:solidFill>
                  <a:srgbClr val="92D050"/>
                </a:solidFill>
                <a:latin typeface="Times New Roman" panose="02020603050405020304" pitchFamily="18" charset="0"/>
                <a:cs typeface="Times New Roman" panose="02020603050405020304" pitchFamily="18" charset="0"/>
              </a:rPr>
              <a:t>Peter</a:t>
            </a:r>
            <a:r>
              <a:rPr lang="lt-LT" sz="3200" b="1" dirty="0" smtClean="0">
                <a:solidFill>
                  <a:srgbClr val="92D050"/>
                </a:solidFill>
                <a:latin typeface="Times New Roman" panose="02020603050405020304" pitchFamily="18" charset="0"/>
                <a:cs typeface="Times New Roman" panose="02020603050405020304" pitchFamily="18" charset="0"/>
              </a:rPr>
              <a:t> </a:t>
            </a:r>
            <a:r>
              <a:rPr lang="lt-LT" sz="3200" b="1" dirty="0" err="1" smtClean="0">
                <a:solidFill>
                  <a:srgbClr val="92D050"/>
                </a:solidFill>
                <a:latin typeface="Times New Roman" panose="02020603050405020304" pitchFamily="18" charset="0"/>
                <a:cs typeface="Times New Roman" panose="02020603050405020304" pitchFamily="18" charset="0"/>
              </a:rPr>
              <a:t>Higgs</a:t>
            </a:r>
            <a:r>
              <a:rPr lang="lt-LT" sz="3200" b="1" dirty="0" smtClean="0">
                <a:solidFill>
                  <a:srgbClr val="92D050"/>
                </a:solidFill>
                <a:latin typeface="Times New Roman" panose="02020603050405020304" pitchFamily="18" charset="0"/>
                <a:cs typeface="Times New Roman" panose="02020603050405020304" pitchFamily="18" charset="0"/>
              </a:rPr>
              <a:t> buvo apdovanoti  fizikos Nobelio premija 2013m</a:t>
            </a:r>
            <a:r>
              <a:rPr lang="lt-LT" dirty="0" smtClean="0">
                <a:solidFill>
                  <a:srgbClr val="92D050"/>
                </a:solidFill>
                <a:latin typeface="Times New Roman" panose="02020603050405020304" pitchFamily="18" charset="0"/>
                <a:cs typeface="Times New Roman" panose="02020603050405020304" pitchFamily="18" charset="0"/>
              </a:rPr>
              <a:t>.</a:t>
            </a:r>
            <a:endParaRPr lang="lt-LT" dirty="0">
              <a:solidFill>
                <a:srgbClr val="92D050"/>
              </a:solidFill>
              <a:latin typeface="Times New Roman" panose="02020603050405020304" pitchFamily="18" charset="0"/>
              <a:cs typeface="Times New Roman" panose="02020603050405020304" pitchFamily="18" charset="0"/>
            </a:endParaRPr>
          </a:p>
        </p:txBody>
      </p:sp>
      <p:pic>
        <p:nvPicPr>
          <p:cNvPr id="4098" name="Picture 2" descr="http://www.kuleuven.be/thomas/cms2/uploads/image/pictureright/_large/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32856"/>
            <a:ext cx="5112568" cy="3892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2148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3"/>
          <p:cNvSpPr>
            <a:spLocks noGrp="1"/>
          </p:cNvSpPr>
          <p:nvPr>
            <p:ph type="title"/>
          </p:nvPr>
        </p:nvSpPr>
        <p:spPr>
          <a:xfrm>
            <a:off x="717517" y="260648"/>
            <a:ext cx="6201736" cy="587152"/>
          </a:xfrm>
        </p:spPr>
        <p:txBody>
          <a:bodyPr>
            <a:noAutofit/>
          </a:bodyPr>
          <a:lstStyle/>
          <a:p>
            <a:pPr algn="ctr"/>
            <a:r>
              <a:rPr lang="lt-LT" sz="4000" b="1" dirty="0" smtClean="0">
                <a:latin typeface="Times New Roman" panose="02020603050405020304" pitchFamily="18" charset="0"/>
                <a:cs typeface="Times New Roman" panose="02020603050405020304" pitchFamily="18" charset="0"/>
              </a:rPr>
              <a:t>APIE GREITINTUVUS</a:t>
            </a:r>
            <a:endParaRPr lang="lt-LT"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8533" y="1129034"/>
            <a:ext cx="4248472" cy="5616624"/>
          </a:xfrm>
        </p:spPr>
        <p:txBody>
          <a:bodyPr>
            <a:normAutofit fontScale="25000" lnSpcReduction="20000"/>
          </a:bodyPr>
          <a:lstStyle/>
          <a:p>
            <a:pPr marL="68580" indent="0">
              <a:lnSpc>
                <a:spcPct val="170000"/>
              </a:lnSpc>
              <a:spcBef>
                <a:spcPts val="0"/>
              </a:spcBef>
              <a:buNone/>
            </a:pPr>
            <a:r>
              <a:rPr lang="lt-LT" sz="7600" b="1" dirty="0" smtClean="0">
                <a:latin typeface="Times New Roman" panose="02020603050405020304" pitchFamily="18" charset="0"/>
                <a:cs typeface="Times New Roman" panose="02020603050405020304" pitchFamily="18" charset="0"/>
              </a:rPr>
              <a:t>   Didysis hadronų greitintuvas yra vienas iš didžiausių ir brangiausių mokslo instrumentų pasaulyje - tai  įrenginys, kuris naudodamas elektrinį ir magnetinį lauką, greitina elektrinį krūvį turinčias daleles. </a:t>
            </a:r>
          </a:p>
          <a:p>
            <a:pPr marL="68580" indent="0">
              <a:lnSpc>
                <a:spcPct val="170000"/>
              </a:lnSpc>
              <a:spcBef>
                <a:spcPts val="0"/>
              </a:spcBef>
              <a:buNone/>
            </a:pPr>
            <a:r>
              <a:rPr lang="lt-LT" sz="7600" b="1" dirty="0" smtClean="0">
                <a:latin typeface="Times New Roman" panose="02020603050405020304" pitchFamily="18" charset="0"/>
                <a:cs typeface="Times New Roman" panose="02020603050405020304" pitchFamily="18" charset="0"/>
              </a:rPr>
              <a:t>    LHC tuneliuose gali lankytis žmonės – jis išjungtas patobulinimams, kurie buvo baigti 2015 m.  Tobulinimo darbai (&gt; 40 mln. eurų) padidino dalelėms suteikiamą energiją iki 14 TeV.</a:t>
            </a:r>
          </a:p>
          <a:p>
            <a:endParaRPr lang="lt-LT" sz="4400" dirty="0" smtClean="0"/>
          </a:p>
        </p:txBody>
      </p:sp>
      <p:pic>
        <p:nvPicPr>
          <p:cNvPr id="1116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772816"/>
            <a:ext cx="3364232" cy="365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99852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9552" y="188640"/>
            <a:ext cx="5114528" cy="731168"/>
          </a:xfrm>
        </p:spPr>
        <p:txBody>
          <a:bodyPr/>
          <a:lstStyle/>
          <a:p>
            <a:pPr algn="ctr"/>
            <a:r>
              <a:rPr lang="lt-LT" sz="4000" b="1" dirty="0" smtClean="0">
                <a:solidFill>
                  <a:srgbClr val="92D050"/>
                </a:solidFill>
                <a:latin typeface="Times New Roman" panose="02020603050405020304" pitchFamily="18" charset="0"/>
                <a:cs typeface="Times New Roman" panose="02020603050405020304" pitchFamily="18" charset="0"/>
              </a:rPr>
              <a:t>TURINYS</a:t>
            </a:r>
            <a:r>
              <a:rPr lang="lt-LT" dirty="0" smtClean="0"/>
              <a:t> </a:t>
            </a:r>
            <a:endParaRPr lang="lt-LT" dirty="0"/>
          </a:p>
        </p:txBody>
      </p:sp>
      <p:sp>
        <p:nvSpPr>
          <p:cNvPr id="6" name="TextBox 5"/>
          <p:cNvSpPr txBox="1"/>
          <p:nvPr/>
        </p:nvSpPr>
        <p:spPr>
          <a:xfrm>
            <a:off x="395536" y="1124744"/>
            <a:ext cx="3024336" cy="5355312"/>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KAS YRA CERN‘as?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Tyrimų centras iš aukštai</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CERN misija</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Kam priklauso CERN?</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CERN bendruomenė</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Ko ieško CERN?</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Iš ko sudaryta medžiaga?</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Atmomo sandarų ir elementariųjų dalelių tyrimo  istorija</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Dalelės ir antidalelės, jų anihiliacija</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Dalelės, neturinčios vidinės struktūros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Elementariųjų dalelių egzistavimas dar neatsakė į šiuos klausimus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Kur slypi medžiagos masė?</a:t>
            </a:r>
          </a:p>
        </p:txBody>
      </p:sp>
      <p:sp>
        <p:nvSpPr>
          <p:cNvPr id="9" name="TextBox 8"/>
          <p:cNvSpPr txBox="1"/>
          <p:nvPr/>
        </p:nvSpPr>
        <p:spPr>
          <a:xfrm>
            <a:off x="3707904" y="1124744"/>
            <a:ext cx="3816424" cy="5355312"/>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Kas yra Higso bozonas?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Plačiau apie Higso Bozoną</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Apie greitintuvus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Greitintuvų rūšys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Hadronų greitintuvas ir vėl pradeda darbą</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ATLAS ir CMS eksperimentai</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Kokie tyrimai vykdomi CERN‘e?</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Medicina</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WWW – svarbiausias atradimas CERN‘e</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Siekiai ir galimybės</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Laiško įteikimas dėl Lietuvos siekio tapti asocijuota CERN‘o nare</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LSMU atstovų vizitas Ženevoje sustiptino bendradarbaivima CERN‘e</a:t>
            </a:r>
          </a:p>
          <a:p>
            <a:pPr marL="285750" indent="-285750">
              <a:buClr>
                <a:schemeClr val="accent1"/>
              </a:buClr>
              <a:buFont typeface="Wingdings" panose="05000000000000000000" pitchFamily="2" charset="2"/>
              <a:buChar char="Ø"/>
            </a:pPr>
            <a:r>
              <a:rPr lang="lt-LT" b="1" dirty="0" smtClean="0">
                <a:latin typeface="Times New Roman" panose="02020603050405020304" pitchFamily="18" charset="0"/>
                <a:cs typeface="Times New Roman" panose="02020603050405020304" pitchFamily="18" charset="0"/>
              </a:rPr>
              <a:t>Ar CERN‘as yra pavojingas?</a:t>
            </a:r>
          </a:p>
        </p:txBody>
      </p:sp>
    </p:spTree>
    <p:extLst>
      <p:ext uri="{BB962C8B-B14F-4D97-AF65-F5344CB8AC3E}">
        <p14:creationId xmlns:p14="http://schemas.microsoft.com/office/powerpoint/2010/main" val="57777967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576" y="390437"/>
            <a:ext cx="6201738" cy="1094347"/>
          </a:xfrm>
        </p:spPr>
        <p:txBody>
          <a:bodyPr>
            <a:normAutofit/>
          </a:bodyPr>
          <a:lstStyle/>
          <a:p>
            <a:pPr algn="ctr"/>
            <a:r>
              <a:rPr lang="lt-LT" sz="4000" b="1" dirty="0" smtClean="0">
                <a:latin typeface="Times New Roman" panose="02020603050405020304" pitchFamily="18" charset="0"/>
                <a:cs typeface="Times New Roman" panose="02020603050405020304" pitchFamily="18" charset="0"/>
              </a:rPr>
              <a:t>GREITINTUVŲ RŪŠYS</a:t>
            </a:r>
            <a:endParaRPr lang="lt-LT" sz="4000" b="1"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sz="half" idx="1"/>
          </p:nvPr>
        </p:nvSpPr>
        <p:spPr>
          <a:xfrm>
            <a:off x="457200" y="1628801"/>
            <a:ext cx="4038600" cy="3960440"/>
          </a:xfrm>
        </p:spPr>
        <p:txBody>
          <a:bodyPr>
            <a:normAutofit/>
          </a:bodyPr>
          <a:lstStyle/>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Tiesiniai greitintuvai, </a:t>
            </a:r>
            <a:r>
              <a:rPr lang="lt-LT" sz="2400" b="1" dirty="0" smtClean="0">
                <a:latin typeface="Times New Roman" panose="02020603050405020304" pitchFamily="18" charset="0"/>
                <a:cs typeface="Times New Roman" panose="02020603050405020304" pitchFamily="18" charset="0"/>
              </a:rPr>
              <a:t>kuriuose dalelės </a:t>
            </a:r>
            <a:r>
              <a:rPr lang="lt-LT" sz="2400" b="1" dirty="0">
                <a:latin typeface="Times New Roman" panose="02020603050405020304" pitchFamily="18" charset="0"/>
                <a:cs typeface="Times New Roman" panose="02020603050405020304" pitchFamily="18" charset="0"/>
              </a:rPr>
              <a:t>greitinamos tiesia linija, kol susiduria su </a:t>
            </a:r>
            <a:r>
              <a:rPr lang="lt-LT" sz="2400" b="1" dirty="0" smtClean="0">
                <a:latin typeface="Times New Roman" panose="02020603050405020304" pitchFamily="18" charset="0"/>
                <a:cs typeface="Times New Roman" panose="02020603050405020304" pitchFamily="18" charset="0"/>
              </a:rPr>
              <a:t>kliūtimi.</a:t>
            </a: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Žiediniai greitintuvai, kuriuose </a:t>
            </a:r>
            <a:r>
              <a:rPr lang="lt-LT" sz="2400" b="1" dirty="0" smtClean="0">
                <a:latin typeface="Times New Roman" panose="02020603050405020304" pitchFamily="18" charset="0"/>
                <a:cs typeface="Times New Roman" panose="02020603050405020304" pitchFamily="18" charset="0"/>
              </a:rPr>
              <a:t>dalelės </a:t>
            </a:r>
            <a:r>
              <a:rPr lang="lt-LT" sz="2400" b="1" dirty="0">
                <a:latin typeface="Times New Roman" panose="02020603050405020304" pitchFamily="18" charset="0"/>
                <a:cs typeface="Times New Roman" panose="02020603050405020304" pitchFamily="18" charset="0"/>
              </a:rPr>
              <a:t>juda ratu, tam panaudojami galingi elektromagnetai.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16832"/>
            <a:ext cx="4113226" cy="274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0968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6489770" cy="1296144"/>
          </a:xfrm>
        </p:spPr>
        <p:txBody>
          <a:bodyPr>
            <a:normAutofit fontScale="90000"/>
          </a:bodyPr>
          <a:lstStyle/>
          <a:p>
            <a:pPr algn="ctr"/>
            <a:r>
              <a:rPr lang="lt-LT" sz="4000" b="1" dirty="0" smtClean="0">
                <a:latin typeface="Times New Roman" panose="02020603050405020304" pitchFamily="18" charset="0"/>
                <a:cs typeface="Times New Roman" panose="02020603050405020304" pitchFamily="18" charset="0"/>
              </a:rPr>
              <a:t>HADRONŲ GREITINTUVAS IR VĖL PRADEDA DARBĄ</a:t>
            </a:r>
            <a:r>
              <a:rPr lang="lt-LT" sz="4400" dirty="0"/>
              <a:t/>
            </a:r>
            <a:br>
              <a:rPr lang="lt-LT" sz="4400" dirty="0"/>
            </a:br>
            <a:endParaRPr lang="lt-LT" sz="4400" dirty="0"/>
          </a:p>
        </p:txBody>
      </p:sp>
      <p:sp>
        <p:nvSpPr>
          <p:cNvPr id="2" name="Content Placeholder 1"/>
          <p:cNvSpPr>
            <a:spLocks noGrp="1"/>
          </p:cNvSpPr>
          <p:nvPr>
            <p:ph sz="half" idx="1"/>
          </p:nvPr>
        </p:nvSpPr>
        <p:spPr>
          <a:xfrm>
            <a:off x="467544" y="1984288"/>
            <a:ext cx="3672408" cy="3312368"/>
          </a:xfrm>
        </p:spPr>
        <p:txBody>
          <a:bodyPr>
            <a:normAutofit lnSpcReduction="10000"/>
          </a:bodyPr>
          <a:lstStyle/>
          <a:p>
            <a:pPr marL="109728" indent="0">
              <a:buNone/>
            </a:pPr>
            <a:r>
              <a:rPr lang="lt-LT" dirty="0" smtClean="0"/>
              <a:t>  </a:t>
            </a:r>
            <a:r>
              <a:rPr lang="lt-LT" sz="2400" b="1" dirty="0" smtClean="0">
                <a:latin typeface="Times New Roman" panose="02020603050405020304" pitchFamily="18" charset="0"/>
                <a:cs typeface="Times New Roman" panose="02020603050405020304" pitchFamily="18" charset="0"/>
              </a:rPr>
              <a:t>LHC buvo paleistas po dvejus metus trukusių patobulinimų, </a:t>
            </a:r>
            <a:r>
              <a:rPr lang="lt-LT" sz="2400" b="1" dirty="0">
                <a:latin typeface="Times New Roman" panose="02020603050405020304" pitchFamily="18" charset="0"/>
                <a:cs typeface="Times New Roman" panose="02020603050405020304" pitchFamily="18" charset="0"/>
              </a:rPr>
              <a:t>kurie sudarė sąlygas fizikams tyrinėti dar netyrinėtus kampelius to, kas sudaro mūsų Visatą, įskaitant tamsiąją materiją ir antimateriją</a:t>
            </a:r>
            <a:r>
              <a:rPr lang="lt-LT" sz="2400" b="1" dirty="0" smtClean="0">
                <a:latin typeface="Times New Roman" panose="02020603050405020304" pitchFamily="18" charset="0"/>
                <a:cs typeface="Times New Roman" panose="02020603050405020304" pitchFamily="18" charset="0"/>
              </a:rPr>
              <a:t>.</a:t>
            </a:r>
            <a:endParaRPr lang="lt-LT" sz="2400" b="1" dirty="0">
              <a:latin typeface="Times New Roman" panose="02020603050405020304" pitchFamily="18" charset="0"/>
              <a:cs typeface="Times New Roman" panose="02020603050405020304" pitchFamily="18" charset="0"/>
            </a:endParaRPr>
          </a:p>
        </p:txBody>
      </p:sp>
      <p:pic>
        <p:nvPicPr>
          <p:cNvPr id="3" name="Paveikslėlis 2"/>
          <p:cNvPicPr>
            <a:picLocks noChangeAspect="1"/>
          </p:cNvPicPr>
          <p:nvPr/>
        </p:nvPicPr>
        <p:blipFill>
          <a:blip r:embed="rId2"/>
          <a:stretch>
            <a:fillRect/>
          </a:stretch>
        </p:blipFill>
        <p:spPr>
          <a:xfrm>
            <a:off x="4499992" y="1988840"/>
            <a:ext cx="3540107" cy="3456383"/>
          </a:xfrm>
          <a:prstGeom prst="rect">
            <a:avLst/>
          </a:prstGeom>
        </p:spPr>
      </p:pic>
    </p:spTree>
    <p:extLst>
      <p:ext uri="{BB962C8B-B14F-4D97-AF65-F5344CB8AC3E}">
        <p14:creationId xmlns:p14="http://schemas.microsoft.com/office/powerpoint/2010/main" val="296146089"/>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3" y="260648"/>
            <a:ext cx="7128792" cy="875184"/>
          </a:xfrm>
        </p:spPr>
        <p:txBody>
          <a:bodyPr>
            <a:noAutofit/>
          </a:bodyPr>
          <a:lstStyle/>
          <a:p>
            <a:pPr algn="ctr"/>
            <a:r>
              <a:rPr lang="lt-LT" sz="4000" b="1" dirty="0" smtClean="0">
                <a:latin typeface="Times New Roman" panose="02020603050405020304" pitchFamily="18" charset="0"/>
                <a:cs typeface="Times New Roman" panose="02020603050405020304" pitchFamily="18" charset="0"/>
              </a:rPr>
              <a:t>ATLAS IR CMS EKSPERIMENTAI</a:t>
            </a:r>
            <a:endParaRPr lang="lt-LT"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9030" y="1628800"/>
            <a:ext cx="5487106" cy="3880773"/>
          </a:xfrm>
        </p:spPr>
        <p:txBody>
          <a:bodyPr>
            <a:normAutofit/>
          </a:bodyPr>
          <a:lstStyle/>
          <a:p>
            <a:pPr marL="0" indent="0">
              <a:buNone/>
            </a:pPr>
            <a:r>
              <a:rPr lang="lt-LT" sz="2200" b="1" dirty="0" smtClean="0">
                <a:latin typeface="Times New Roman" panose="02020603050405020304" pitchFamily="18" charset="0"/>
                <a:cs typeface="Times New Roman" panose="02020603050405020304" pitchFamily="18" charset="0"/>
              </a:rPr>
              <a:t>   Susismogdami </a:t>
            </a:r>
            <a:r>
              <a:rPr lang="lt-LT" sz="2200" b="1" dirty="0">
                <a:latin typeface="Times New Roman" panose="02020603050405020304" pitchFamily="18" charset="0"/>
                <a:cs typeface="Times New Roman" panose="02020603050405020304" pitchFamily="18" charset="0"/>
              </a:rPr>
              <a:t>didesnės energijos protonai galės sukurti masyvesnes daleles, todėl ATLAS ir CMS eksperimentais tikimasi ne tik detaliau ištirti ankstesniame etape atrasto Higso bozono savybes, išnagrinėti, ar </a:t>
            </a:r>
            <a:r>
              <a:rPr lang="lt-LT" sz="2200" b="1" dirty="0" smtClean="0">
                <a:latin typeface="Times New Roman" panose="02020603050405020304" pitchFamily="18" charset="0"/>
                <a:cs typeface="Times New Roman" panose="02020603050405020304" pitchFamily="18" charset="0"/>
              </a:rPr>
              <a:t>nepasireiškia </a:t>
            </a:r>
            <a:r>
              <a:rPr lang="lt-LT" sz="2200" b="1" dirty="0">
                <a:latin typeface="Times New Roman" panose="02020603050405020304" pitchFamily="18" charset="0"/>
                <a:cs typeface="Times New Roman" panose="02020603050405020304" pitchFamily="18" charset="0"/>
              </a:rPr>
              <a:t>jame papildomos dimensijos, paveikiančios dalelės masę, bet ir ieškoti kitų dalelių, kurios galėtų būti tapatinamos su „tamsiąja medžiaga“, t. y. būti labiau visa apimančio supersimetrinio modelio dalelėmis.</a:t>
            </a:r>
          </a:p>
          <a:p>
            <a:pPr marL="0" indent="0">
              <a:buNone/>
            </a:pPr>
            <a:endParaRPr lang="lt-L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2210746"/>
            <a:ext cx="3276872" cy="2441074"/>
          </a:xfrm>
          <a:prstGeom prst="rect">
            <a:avLst/>
          </a:prstGeom>
        </p:spPr>
      </p:pic>
    </p:spTree>
    <p:extLst>
      <p:ext uri="{BB962C8B-B14F-4D97-AF65-F5344CB8AC3E}">
        <p14:creationId xmlns:p14="http://schemas.microsoft.com/office/powerpoint/2010/main" val="168037034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79512" y="116632"/>
            <a:ext cx="7200800" cy="1004656"/>
          </a:xfrm>
        </p:spPr>
        <p:txBody>
          <a:bodyPr>
            <a:noAutofit/>
          </a:bodyPr>
          <a:lstStyle/>
          <a:p>
            <a:pPr algn="ctr"/>
            <a:r>
              <a:rPr lang="lt-LT" b="1" dirty="0" smtClean="0">
                <a:effectLst/>
                <a:latin typeface="Times New Roman" panose="02020603050405020304" pitchFamily="18" charset="0"/>
                <a:cs typeface="Times New Roman" panose="02020603050405020304" pitchFamily="18" charset="0"/>
              </a:rPr>
              <a:t>KAS CERN'O GYVENIME DABAR AKTUALIAUSIA, KOKIE TYRIMAI VYKDOMI?</a:t>
            </a:r>
            <a:r>
              <a:rPr lang="lt-LT" sz="2400" b="1" dirty="0" smtClean="0">
                <a:effectLst/>
                <a:latin typeface="Times New Roman" panose="02020603050405020304" pitchFamily="18" charset="0"/>
                <a:cs typeface="Times New Roman" panose="02020603050405020304" pitchFamily="18" charset="0"/>
              </a:rPr>
              <a:t/>
            </a:r>
            <a:br>
              <a:rPr lang="lt-LT" sz="2400" b="1" dirty="0" smtClean="0">
                <a:effectLst/>
                <a:latin typeface="Times New Roman" panose="02020603050405020304" pitchFamily="18" charset="0"/>
                <a:cs typeface="Times New Roman" panose="02020603050405020304" pitchFamily="18" charset="0"/>
              </a:rPr>
            </a:br>
            <a:endParaRPr lang="lt-LT" sz="24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251520" y="2060848"/>
            <a:ext cx="8291264" cy="5376673"/>
          </a:xfrm>
        </p:spPr>
        <p:txBody>
          <a:bodyPr>
            <a:normAutofit/>
          </a:bodyPr>
          <a:lstStyle/>
          <a:p>
            <a:pPr lvl="0" algn="just">
              <a:buClr>
                <a:srgbClr val="92D050"/>
              </a:buClr>
              <a:buFont typeface="Wingdings" panose="05000000000000000000" pitchFamily="2" charset="2"/>
              <a:buChar char="Ø"/>
            </a:pPr>
            <a:r>
              <a:rPr lang="lt-LT" sz="1900" b="1" dirty="0">
                <a:solidFill>
                  <a:schemeClr val="tx1"/>
                </a:solidFill>
                <a:latin typeface="Times New Roman" panose="02020603050405020304" pitchFamily="18" charset="0"/>
                <a:cs typeface="Times New Roman" panose="02020603050405020304" pitchFamily="18" charset="0"/>
              </a:rPr>
              <a:t>Kosmologai įrodo, kad prieš 13,5 mlrd. metų visos galaktikos buvo viename taške, vyko Didysis sprogimas. Kokia buvo tos medžiagos sandara? Manoma, kad pavyks tos medžiagos savybes ištirti susmogus LHC du švino branduolius</a:t>
            </a:r>
            <a:r>
              <a:rPr lang="lt-LT" sz="1900" b="1" dirty="0" smtClean="0">
                <a:solidFill>
                  <a:schemeClr val="tx1"/>
                </a:solidFill>
                <a:latin typeface="Times New Roman" panose="02020603050405020304" pitchFamily="18" charset="0"/>
                <a:cs typeface="Times New Roman" panose="02020603050405020304" pitchFamily="18" charset="0"/>
              </a:rPr>
              <a:t>;</a:t>
            </a:r>
          </a:p>
          <a:p>
            <a:pPr lvl="0" algn="just">
              <a:buClr>
                <a:srgbClr val="92D050"/>
              </a:buClr>
              <a:buFont typeface="Wingdings" panose="05000000000000000000" pitchFamily="2" charset="2"/>
              <a:buChar char="Ø"/>
            </a:pPr>
            <a:r>
              <a:rPr lang="lt-LT" sz="1900" b="1" dirty="0" smtClean="0">
                <a:solidFill>
                  <a:schemeClr val="tx1"/>
                </a:solidFill>
                <a:latin typeface="Times New Roman" panose="02020603050405020304" pitchFamily="18" charset="0"/>
                <a:cs typeface="Times New Roman" panose="02020603050405020304" pitchFamily="18" charset="0"/>
              </a:rPr>
              <a:t> </a:t>
            </a:r>
            <a:r>
              <a:rPr lang="lt-LT" sz="1900" b="1" dirty="0">
                <a:solidFill>
                  <a:schemeClr val="tx1"/>
                </a:solidFill>
                <a:latin typeface="Times New Roman" panose="02020603050405020304" pitchFamily="18" charset="0"/>
                <a:cs typeface="Times New Roman" panose="02020603050405020304" pitchFamily="18" charset="0"/>
              </a:rPr>
              <a:t>Nustatyta, kad Didžiojo sprogimo pradžioje medžiagos buvo tiek pat, kiek ir </a:t>
            </a:r>
            <a:r>
              <a:rPr lang="lt-LT" sz="1900" b="1" dirty="0" err="1">
                <a:solidFill>
                  <a:schemeClr val="tx1"/>
                </a:solidFill>
                <a:latin typeface="Times New Roman" panose="02020603050405020304" pitchFamily="18" charset="0"/>
                <a:cs typeface="Times New Roman" panose="02020603050405020304" pitchFamily="18" charset="0"/>
              </a:rPr>
              <a:t>antimedžiagos</a:t>
            </a:r>
            <a:r>
              <a:rPr lang="lt-LT" sz="1900" b="1" dirty="0">
                <a:solidFill>
                  <a:schemeClr val="tx1"/>
                </a:solidFill>
                <a:latin typeface="Times New Roman" panose="02020603050405020304" pitchFamily="18" charset="0"/>
                <a:cs typeface="Times New Roman" panose="02020603050405020304" pitchFamily="18" charset="0"/>
              </a:rPr>
              <a:t>, tačiau </a:t>
            </a:r>
            <a:r>
              <a:rPr lang="lt-LT" sz="1900" b="1" dirty="0" err="1">
                <a:solidFill>
                  <a:schemeClr val="tx1"/>
                </a:solidFill>
                <a:latin typeface="Times New Roman" panose="02020603050405020304" pitchFamily="18" charset="0"/>
                <a:cs typeface="Times New Roman" panose="02020603050405020304" pitchFamily="18" charset="0"/>
              </a:rPr>
              <a:t>antimedžiaga</a:t>
            </a:r>
            <a:r>
              <a:rPr lang="lt-LT" sz="1900" b="1" dirty="0">
                <a:solidFill>
                  <a:schemeClr val="tx1"/>
                </a:solidFill>
                <a:latin typeface="Times New Roman" panose="02020603050405020304" pitchFamily="18" charset="0"/>
                <a:cs typeface="Times New Roman" panose="02020603050405020304" pitchFamily="18" charset="0"/>
              </a:rPr>
              <a:t> išnyko. Kodėl? Yra manoma, kad tai lėmė b-kvarko ir b-</a:t>
            </a:r>
            <a:r>
              <a:rPr lang="lt-LT" sz="1900" b="1" dirty="0" err="1">
                <a:solidFill>
                  <a:schemeClr val="tx1"/>
                </a:solidFill>
                <a:latin typeface="Times New Roman" panose="02020603050405020304" pitchFamily="18" charset="0"/>
                <a:cs typeface="Times New Roman" panose="02020603050405020304" pitchFamily="18" charset="0"/>
              </a:rPr>
              <a:t>anti</a:t>
            </a:r>
            <a:r>
              <a:rPr lang="lt-LT" sz="1900" b="1" dirty="0">
                <a:solidFill>
                  <a:schemeClr val="tx1"/>
                </a:solidFill>
                <a:latin typeface="Times New Roman" panose="02020603050405020304" pitchFamily="18" charset="0"/>
                <a:cs typeface="Times New Roman" panose="02020603050405020304" pitchFamily="18" charset="0"/>
              </a:rPr>
              <a:t>-kvarko savybių skirtumas. Jas ir tirs LHC vienas iš eksperimentų - LHC-b</a:t>
            </a:r>
            <a:r>
              <a:rPr lang="lt-LT" sz="1900" b="1" dirty="0" smtClean="0">
                <a:solidFill>
                  <a:schemeClr val="tx1"/>
                </a:solidFill>
                <a:latin typeface="Times New Roman" panose="02020603050405020304" pitchFamily="18" charset="0"/>
                <a:cs typeface="Times New Roman" panose="02020603050405020304" pitchFamily="18" charset="0"/>
              </a:rPr>
              <a:t>.</a:t>
            </a:r>
          </a:p>
          <a:p>
            <a:pPr lvl="0" algn="just">
              <a:buClr>
                <a:srgbClr val="92D050"/>
              </a:buClr>
              <a:buFont typeface="Wingdings" panose="05000000000000000000" pitchFamily="2" charset="2"/>
              <a:buChar char="Ø"/>
            </a:pPr>
            <a:r>
              <a:rPr lang="lt-LT" sz="1900" b="1" dirty="0" smtClean="0">
                <a:solidFill>
                  <a:schemeClr val="tx1"/>
                </a:solidFill>
                <a:latin typeface="Times New Roman" panose="02020603050405020304" pitchFamily="18" charset="0"/>
                <a:cs typeface="Times New Roman" panose="02020603050405020304" pitchFamily="18" charset="0"/>
              </a:rPr>
              <a:t>Pakeliui </a:t>
            </a:r>
            <a:r>
              <a:rPr lang="lt-LT" sz="1900" b="1" dirty="0">
                <a:solidFill>
                  <a:schemeClr val="tx1"/>
                </a:solidFill>
                <a:latin typeface="Times New Roman" panose="02020603050405020304" pitchFamily="18" charset="0"/>
                <a:cs typeface="Times New Roman" panose="02020603050405020304" pitchFamily="18" charset="0"/>
              </a:rPr>
              <a:t>bus sprendžiama ir eilė kitų smulkesnių uždavinių, pvz.: kas kinta dalelėje – protone, kai didėjant energijai didėja jo masė? LHC eksperimente protono masė padidės 7450 kartų.</a:t>
            </a:r>
          </a:p>
          <a:p>
            <a:endParaRPr lang="lt-LT" dirty="0"/>
          </a:p>
        </p:txBody>
      </p:sp>
    </p:spTree>
    <p:extLst>
      <p:ext uri="{BB962C8B-B14F-4D97-AF65-F5344CB8AC3E}">
        <p14:creationId xmlns:p14="http://schemas.microsoft.com/office/powerpoint/2010/main" val="329686701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8520" y="116632"/>
            <a:ext cx="7560840" cy="1844824"/>
          </a:xfrm>
        </p:spPr>
        <p:txBody>
          <a:bodyPr>
            <a:normAutofit/>
          </a:bodyPr>
          <a:lstStyle/>
          <a:p>
            <a:pPr algn="ctr"/>
            <a:r>
              <a:rPr lang="lt-LT" sz="3400" b="1" dirty="0" smtClean="0">
                <a:effectLst/>
                <a:latin typeface="Times New Roman" panose="02020603050405020304" pitchFamily="18" charset="0"/>
                <a:cs typeface="Times New Roman" panose="02020603050405020304" pitchFamily="18" charset="0"/>
              </a:rPr>
              <a:t>KAS CERN'O GYVENIME DABAR AKTUALIAUSIA, KOKIE TYRIMAI VYKDOMI?</a:t>
            </a:r>
            <a:endParaRPr lang="lt-LT" sz="34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179512" y="1772816"/>
            <a:ext cx="8686800" cy="5562600"/>
          </a:xfrm>
        </p:spPr>
        <p:txBody>
          <a:bodyPr>
            <a:normAutofit/>
          </a:bodyPr>
          <a:lstStyle/>
          <a:p>
            <a:pPr marL="0" indent="0" algn="just">
              <a:buNone/>
            </a:pPr>
            <a:r>
              <a:rPr lang="lt-LT" sz="2200" b="1" dirty="0" smtClean="0">
                <a:solidFill>
                  <a:schemeClr val="tx1"/>
                </a:solidFill>
                <a:latin typeface="Times New Roman" panose="02020603050405020304" pitchFamily="18" charset="0"/>
                <a:cs typeface="Times New Roman" panose="02020603050405020304" pitchFamily="18" charset="0"/>
              </a:rPr>
              <a:t>   Astronomai nustatė, kad galaktikos yra sunkesnės, negu jose sveria žvaigždės ir dujos. Kodėl? Manoma, kad galaktikas užpildo nematoma medžiaga – tamsioji materija, kurią greičiausiai sudaro </a:t>
            </a:r>
            <a:r>
              <a:rPr lang="lt-LT" sz="2200" b="1" dirty="0" err="1" smtClean="0">
                <a:solidFill>
                  <a:schemeClr val="tx1"/>
                </a:solidFill>
                <a:latin typeface="Times New Roman" panose="02020603050405020304" pitchFamily="18" charset="0"/>
                <a:cs typeface="Times New Roman" panose="02020603050405020304" pitchFamily="18" charset="0"/>
              </a:rPr>
              <a:t>supersimetrinės</a:t>
            </a:r>
            <a:r>
              <a:rPr lang="lt-LT" sz="2200" b="1" dirty="0" smtClean="0">
                <a:solidFill>
                  <a:schemeClr val="tx1"/>
                </a:solidFill>
                <a:latin typeface="Times New Roman" panose="02020603050405020304" pitchFamily="18" charset="0"/>
                <a:cs typeface="Times New Roman" panose="02020603050405020304" pitchFamily="18" charset="0"/>
              </a:rPr>
              <a:t> dalelės, kurių egzistavimą numato fizikai teoretikai. Jų ieškos LHC, taip pat ir naujausias jo įrenginys MoEDAL</a:t>
            </a:r>
            <a:r>
              <a:rPr lang="lt-LT" sz="2200" b="1" dirty="0">
                <a:solidFill>
                  <a:schemeClr val="tx1"/>
                </a:solidFill>
                <a:latin typeface="Times New Roman" panose="02020603050405020304" pitchFamily="18" charset="0"/>
                <a:cs typeface="Times New Roman" panose="02020603050405020304" pitchFamily="18" charset="0"/>
              </a:rPr>
              <a:t>.</a:t>
            </a:r>
            <a:endParaRPr lang="lt-LT" sz="2200" b="1" dirty="0" smtClean="0">
              <a:solidFill>
                <a:schemeClr val="tx1"/>
              </a:solidFill>
              <a:latin typeface="Times New Roman" panose="02020603050405020304" pitchFamily="18" charset="0"/>
              <a:cs typeface="Times New Roman" panose="02020603050405020304" pitchFamily="18" charset="0"/>
            </a:endParaRPr>
          </a:p>
          <a:p>
            <a:endParaRPr lang="lt-LT" dirty="0">
              <a:solidFill>
                <a:schemeClr val="tx1"/>
              </a:solidFill>
              <a:latin typeface="Times New Roman" panose="02020603050405020304" pitchFamily="18" charset="0"/>
              <a:cs typeface="Times New Roman" panose="02020603050405020304" pitchFamily="18" charset="0"/>
            </a:endParaRPr>
          </a:p>
        </p:txBody>
      </p:sp>
      <p:pic>
        <p:nvPicPr>
          <p:cNvPr id="4" name="Paveikslėlis 3"/>
          <p:cNvPicPr>
            <a:picLocks noChangeAspect="1"/>
          </p:cNvPicPr>
          <p:nvPr/>
        </p:nvPicPr>
        <p:blipFill>
          <a:blip r:embed="rId2"/>
          <a:stretch>
            <a:fillRect/>
          </a:stretch>
        </p:blipFill>
        <p:spPr>
          <a:xfrm>
            <a:off x="2051720" y="3645024"/>
            <a:ext cx="4157832" cy="2664183"/>
          </a:xfrm>
          <a:prstGeom prst="rect">
            <a:avLst/>
          </a:prstGeom>
        </p:spPr>
      </p:pic>
    </p:spTree>
    <p:extLst>
      <p:ext uri="{BB962C8B-B14F-4D97-AF65-F5344CB8AC3E}">
        <p14:creationId xmlns:p14="http://schemas.microsoft.com/office/powerpoint/2010/main" val="240494707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ntraštė 1"/>
          <p:cNvSpPr>
            <a:spLocks noGrp="1"/>
          </p:cNvSpPr>
          <p:nvPr>
            <p:ph type="title"/>
          </p:nvPr>
        </p:nvSpPr>
        <p:spPr>
          <a:xfrm>
            <a:off x="468313" y="260350"/>
            <a:ext cx="8229600" cy="463550"/>
          </a:xfrm>
        </p:spPr>
        <p:txBody>
          <a:bodyPr>
            <a:noAutofit/>
          </a:bodyPr>
          <a:lstStyle/>
          <a:p>
            <a:pPr algn="ctr"/>
            <a:r>
              <a:rPr lang="en-US" altLang="en-US" sz="4000" b="1" dirty="0">
                <a:latin typeface="Times New Roman" panose="02020603050405020304" pitchFamily="18" charset="0"/>
                <a:cs typeface="Times New Roman" panose="02020603050405020304" pitchFamily="18" charset="0"/>
              </a:rPr>
              <a:t>MEDICINA</a:t>
            </a:r>
          </a:p>
        </p:txBody>
      </p:sp>
      <p:sp>
        <p:nvSpPr>
          <p:cNvPr id="21507" name="Turinio vietos rezervavimo ženklas 2"/>
          <p:cNvSpPr>
            <a:spLocks noGrp="1"/>
          </p:cNvSpPr>
          <p:nvPr>
            <p:ph idx="1"/>
          </p:nvPr>
        </p:nvSpPr>
        <p:spPr>
          <a:xfrm>
            <a:off x="457200" y="836613"/>
            <a:ext cx="8229600" cy="5289550"/>
          </a:xfrm>
        </p:spPr>
        <p:txBody>
          <a:bodyPr>
            <a:normAutofit/>
          </a:bodyPr>
          <a:lstStyle/>
          <a:p>
            <a:pPr algn="just" eaLnBrk="1" hangingPunct="1">
              <a:buFont typeface="Wingdings" panose="05000000000000000000" pitchFamily="2" charset="2"/>
              <a:buChar char="Ø"/>
            </a:pPr>
            <a:endParaRPr lang="lt-LT" altLang="en-US" sz="2300" b="1" dirty="0" smtClean="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lt-LT" altLang="en-US" sz="2300" b="1" dirty="0" smtClean="0">
                <a:latin typeface="Times New Roman" panose="02020603050405020304" pitchFamily="18" charset="0"/>
                <a:cs typeface="Times New Roman" panose="02020603050405020304" pitchFamily="18" charset="0"/>
              </a:rPr>
              <a:t>Dalelių pluošto greitinimas 			</a:t>
            </a:r>
          </a:p>
          <a:p>
            <a:pPr algn="just" eaLnBrk="1" hangingPunct="1">
              <a:buFont typeface="Arial" panose="020B0604020202020204" pitchFamily="34" charset="0"/>
              <a:buNone/>
            </a:pPr>
            <a:endParaRPr lang="lt-LT" altLang="en-US" sz="2300" b="1" dirty="0" smtClean="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endParaRPr lang="lt-LT" altLang="en-US" sz="2300" b="1" dirty="0" smtClean="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lt-LT" altLang="en-US" sz="2300" b="1" dirty="0" smtClean="0">
                <a:latin typeface="Times New Roman" panose="02020603050405020304" pitchFamily="18" charset="0"/>
                <a:cs typeface="Times New Roman" panose="02020603050405020304" pitchFamily="18" charset="0"/>
              </a:rPr>
              <a:t>Dalelių detekcija 			</a:t>
            </a:r>
          </a:p>
          <a:p>
            <a:pPr algn="just" eaLnBrk="1" hangingPunct="1">
              <a:buFont typeface="Arial" panose="020B0604020202020204" pitchFamily="34" charset="0"/>
              <a:buNone/>
            </a:pPr>
            <a:endParaRPr lang="lt-LT" altLang="en-US" sz="2300" b="1" dirty="0" smtClean="0">
              <a:latin typeface="Times New Roman" panose="02020603050405020304" pitchFamily="18" charset="0"/>
              <a:cs typeface="Times New Roman" panose="02020603050405020304" pitchFamily="18" charset="0"/>
            </a:endParaRPr>
          </a:p>
          <a:p>
            <a:pPr algn="just" eaLnBrk="1" hangingPunct="1">
              <a:buFont typeface="Arial" panose="020B0604020202020204" pitchFamily="34" charset="0"/>
              <a:buNone/>
            </a:pPr>
            <a:endParaRPr lang="lt-LT" altLang="en-US" sz="2300" b="1" dirty="0" smtClean="0">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Ø"/>
            </a:pPr>
            <a:r>
              <a:rPr lang="lt-LT" altLang="en-US" sz="2300" b="1" dirty="0" smtClean="0">
                <a:latin typeface="Times New Roman" panose="02020603050405020304" pitchFamily="18" charset="0"/>
                <a:cs typeface="Times New Roman" panose="02020603050405020304" pitchFamily="18" charset="0"/>
              </a:rPr>
              <a:t>Platus kompiuterių tinklas (</a:t>
            </a:r>
            <a:r>
              <a:rPr lang="lt-LT" altLang="en-US" sz="2300" b="1" dirty="0" err="1" smtClean="0">
                <a:latin typeface="Times New Roman" panose="02020603050405020304" pitchFamily="18" charset="0"/>
                <a:cs typeface="Times New Roman" panose="02020603050405020304" pitchFamily="18" charset="0"/>
              </a:rPr>
              <a:t>Grid</a:t>
            </a:r>
            <a:r>
              <a:rPr lang="lt-LT" altLang="en-US" sz="2300" b="1" dirty="0" smtClean="0">
                <a:latin typeface="Times New Roman" panose="02020603050405020304" pitchFamily="18" charset="0"/>
                <a:cs typeface="Times New Roman" panose="02020603050405020304" pitchFamily="18" charset="0"/>
              </a:rPr>
              <a:t>) </a:t>
            </a:r>
          </a:p>
          <a:p>
            <a:pPr algn="just" eaLnBrk="1" hangingPunct="1">
              <a:buFont typeface="Arial" panose="020B0604020202020204" pitchFamily="34" charset="0"/>
              <a:buNone/>
            </a:pPr>
            <a:r>
              <a:rPr lang="lt-LT" altLang="en-US" sz="2300" b="1" dirty="0" err="1" smtClean="0">
                <a:latin typeface="Times New Roman" panose="02020603050405020304" pitchFamily="18" charset="0"/>
                <a:cs typeface="Times New Roman" panose="02020603050405020304" pitchFamily="18" charset="0"/>
              </a:rPr>
              <a:t>Grid‘as</a:t>
            </a:r>
            <a:r>
              <a:rPr lang="lt-LT" altLang="en-US" sz="2300" b="1" dirty="0" smtClean="0">
                <a:latin typeface="Times New Roman" panose="02020603050405020304" pitchFamily="18" charset="0"/>
                <a:cs typeface="Times New Roman" panose="02020603050405020304" pitchFamily="18" charset="0"/>
              </a:rPr>
              <a:t> kompiuteriniam</a:t>
            </a:r>
          </a:p>
          <a:p>
            <a:pPr algn="just" eaLnBrk="1" hangingPunct="1">
              <a:buFont typeface="Arial" panose="020B0604020202020204" pitchFamily="34" charset="0"/>
              <a:buNone/>
            </a:pPr>
            <a:r>
              <a:rPr lang="lt-LT" altLang="en-US" sz="2300" b="1" dirty="0" smtClean="0">
                <a:latin typeface="Times New Roman" panose="02020603050405020304" pitchFamily="18" charset="0"/>
                <a:cs typeface="Times New Roman" panose="02020603050405020304" pitchFamily="18" charset="0"/>
              </a:rPr>
              <a:t>medicininių duomenų valdymui</a:t>
            </a:r>
          </a:p>
          <a:p>
            <a:pPr algn="just" eaLnBrk="1" hangingPunct="1">
              <a:buFont typeface="Arial" panose="020B0604020202020204" pitchFamily="34" charset="0"/>
              <a:buNone/>
            </a:pPr>
            <a:r>
              <a:rPr lang="lt-LT" altLang="en-US" sz="2300" b="1" dirty="0" smtClean="0">
                <a:latin typeface="Times New Roman" panose="02020603050405020304" pitchFamily="18" charset="0"/>
                <a:cs typeface="Times New Roman" panose="02020603050405020304" pitchFamily="18" charset="0"/>
              </a:rPr>
              <a:t>ir analizavimui</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592" y="1136200"/>
            <a:ext cx="14414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25" y="2636912"/>
            <a:ext cx="1750020" cy="12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550" y="4613745"/>
            <a:ext cx="1724984" cy="164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36914" y="2178844"/>
            <a:ext cx="2330772" cy="338554"/>
          </a:xfrm>
          <a:prstGeom prst="rect">
            <a:avLst/>
          </a:prstGeom>
          <a:noFill/>
        </p:spPr>
        <p:txBody>
          <a:bodyPr wrap="square" rtlCol="0">
            <a:spAutoFit/>
          </a:bodyPr>
          <a:lstStyle/>
          <a:p>
            <a:r>
              <a:rPr lang="lt-LT" sz="1600" dirty="0" smtClean="0">
                <a:latin typeface="Times New Roman" panose="02020603050405020304" pitchFamily="18" charset="0"/>
                <a:cs typeface="Times New Roman" panose="02020603050405020304" pitchFamily="18" charset="0"/>
              </a:rPr>
              <a:t>HADRONŲ TERAPIJA</a:t>
            </a:r>
            <a:endParaRPr lang="lt-LT"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084168" y="3914736"/>
            <a:ext cx="3600400" cy="338554"/>
          </a:xfrm>
          <a:prstGeom prst="rect">
            <a:avLst/>
          </a:prstGeom>
          <a:noFill/>
        </p:spPr>
        <p:txBody>
          <a:bodyPr wrap="square" rtlCol="0">
            <a:spAutoFit/>
          </a:bodyPr>
          <a:lstStyle/>
          <a:p>
            <a:r>
              <a:rPr lang="lt-LT" sz="1600" dirty="0" smtClean="0">
                <a:latin typeface="Times New Roman" panose="02020603050405020304" pitchFamily="18" charset="0"/>
                <a:cs typeface="Times New Roman" panose="02020603050405020304" pitchFamily="18" charset="0"/>
              </a:rPr>
              <a:t>MEDICININĖ VIZUALIZACIJA</a:t>
            </a:r>
            <a:endParaRPr lang="lt-L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20387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 y="116632"/>
            <a:ext cx="8183395" cy="1058416"/>
          </a:xfrm>
        </p:spPr>
        <p:txBody>
          <a:bodyPr>
            <a:noAutofit/>
          </a:bodyPr>
          <a:lstStyle/>
          <a:p>
            <a:pPr algn="ctr" eaLnBrk="1" hangingPunct="1"/>
            <a:r>
              <a:rPr lang="lt-LT" sz="3200" b="1" dirty="0" smtClean="0">
                <a:solidFill>
                  <a:srgbClr val="92D050"/>
                </a:solidFill>
                <a:latin typeface="Times New Roman" panose="02020603050405020304" pitchFamily="18" charset="0"/>
                <a:cs typeface="Times New Roman" panose="02020603050405020304" pitchFamily="18" charset="0"/>
              </a:rPr>
              <a:t>KURIOZIŽKA, BET WWW - SVARBIAUSIAS ATRADIMAS PADARYTAS CERN‘e</a:t>
            </a:r>
          </a:p>
        </p:txBody>
      </p:sp>
      <p:sp>
        <p:nvSpPr>
          <p:cNvPr id="19459" name="TextBox 3"/>
          <p:cNvSpPr txBox="1">
            <a:spLocks noChangeArrowheads="1"/>
          </p:cNvSpPr>
          <p:nvPr/>
        </p:nvSpPr>
        <p:spPr bwMode="auto">
          <a:xfrm>
            <a:off x="4924425" y="4313700"/>
            <a:ext cx="3319983" cy="923330"/>
          </a:xfrm>
          <a:prstGeom prst="rect">
            <a:avLst/>
          </a:prstGeom>
          <a:noFill/>
          <a:ln w="9525">
            <a:noFill/>
            <a:miter lim="800000"/>
            <a:headEnd/>
            <a:tailEnd/>
          </a:ln>
        </p:spPr>
        <p:txBody>
          <a:bodyPr wrap="square">
            <a:spAutoFit/>
          </a:bodyPr>
          <a:lstStyle/>
          <a:p>
            <a:r>
              <a:rPr lang="lt-LT" dirty="0" err="1"/>
              <a:t>World</a:t>
            </a:r>
            <a:r>
              <a:rPr lang="lt-LT" dirty="0"/>
              <a:t> </a:t>
            </a:r>
            <a:r>
              <a:rPr lang="lt-LT" dirty="0" err="1"/>
              <a:t>Wide</a:t>
            </a:r>
            <a:r>
              <a:rPr lang="lt-LT" dirty="0"/>
              <a:t> </a:t>
            </a:r>
            <a:r>
              <a:rPr lang="lt-LT" dirty="0" err="1"/>
              <a:t>Web</a:t>
            </a:r>
            <a:r>
              <a:rPr lang="lt-LT" dirty="0"/>
              <a:t> </a:t>
            </a:r>
            <a:r>
              <a:rPr lang="en-US" dirty="0"/>
              <a:t>1990 met</a:t>
            </a:r>
            <a:r>
              <a:rPr lang="lt-LT" dirty="0"/>
              <a:t>ais</a:t>
            </a:r>
            <a:r>
              <a:rPr lang="en-US" dirty="0"/>
              <a:t> </a:t>
            </a:r>
            <a:endParaRPr lang="lt-LT" dirty="0" smtClean="0"/>
          </a:p>
          <a:p>
            <a:r>
              <a:rPr lang="en-US" dirty="0" err="1" smtClean="0"/>
              <a:t>sugalvotas</a:t>
            </a:r>
            <a:r>
              <a:rPr lang="en-US" dirty="0" smtClean="0"/>
              <a:t> </a:t>
            </a:r>
            <a:r>
              <a:rPr lang="en-US" dirty="0" err="1" smtClean="0"/>
              <a:t>CERN’e</a:t>
            </a:r>
            <a:r>
              <a:rPr lang="lt-LT" dirty="0"/>
              <a:t> </a:t>
            </a:r>
            <a:r>
              <a:rPr lang="lt-LT" dirty="0" smtClean="0"/>
              <a:t>Timočio Berners-Lee</a:t>
            </a:r>
            <a:r>
              <a:rPr lang="en-US" dirty="0" smtClean="0"/>
              <a:t>.</a:t>
            </a:r>
            <a:endParaRPr lang="lt-LT" dirty="0"/>
          </a:p>
        </p:txBody>
      </p:sp>
      <p:pic>
        <p:nvPicPr>
          <p:cNvPr id="19460" name="Picture 2"/>
          <p:cNvPicPr>
            <a:picLocks noChangeAspect="1" noChangeArrowheads="1"/>
          </p:cNvPicPr>
          <p:nvPr/>
        </p:nvPicPr>
        <p:blipFill>
          <a:blip r:embed="rId2" cstate="print"/>
          <a:srcRect/>
          <a:stretch>
            <a:fillRect/>
          </a:stretch>
        </p:blipFill>
        <p:spPr bwMode="auto">
          <a:xfrm>
            <a:off x="5268583" y="1865384"/>
            <a:ext cx="2506006" cy="2506006"/>
          </a:xfrm>
          <a:prstGeom prst="rect">
            <a:avLst/>
          </a:prstGeom>
          <a:noFill/>
          <a:ln w="9525">
            <a:noFill/>
            <a:miter lim="800000"/>
            <a:headEnd/>
            <a:tailEnd/>
          </a:ln>
        </p:spPr>
      </p:pic>
      <p:pic>
        <p:nvPicPr>
          <p:cNvPr id="19461" name="Picture 5" descr="pirma_foto.jpg"/>
          <p:cNvPicPr>
            <a:picLocks noChangeAspect="1"/>
          </p:cNvPicPr>
          <p:nvPr/>
        </p:nvPicPr>
        <p:blipFill>
          <a:blip r:embed="rId3" cstate="print"/>
          <a:srcRect/>
          <a:stretch>
            <a:fillRect/>
          </a:stretch>
        </p:blipFill>
        <p:spPr bwMode="auto">
          <a:xfrm>
            <a:off x="467544" y="1865384"/>
            <a:ext cx="3071813" cy="2443162"/>
          </a:xfrm>
          <a:prstGeom prst="rect">
            <a:avLst/>
          </a:prstGeom>
          <a:noFill/>
          <a:ln w="9525">
            <a:noFill/>
            <a:miter lim="800000"/>
            <a:headEnd/>
            <a:tailEnd/>
          </a:ln>
        </p:spPr>
      </p:pic>
      <p:sp>
        <p:nvSpPr>
          <p:cNvPr id="19462" name="TextBox 6"/>
          <p:cNvSpPr txBox="1">
            <a:spLocks noChangeArrowheads="1"/>
          </p:cNvSpPr>
          <p:nvPr/>
        </p:nvSpPr>
        <p:spPr bwMode="auto">
          <a:xfrm>
            <a:off x="467544" y="4283235"/>
            <a:ext cx="3240374" cy="646331"/>
          </a:xfrm>
          <a:prstGeom prst="rect">
            <a:avLst/>
          </a:prstGeom>
          <a:noFill/>
          <a:ln w="9525">
            <a:noFill/>
            <a:miter lim="800000"/>
            <a:headEnd/>
            <a:tailEnd/>
          </a:ln>
        </p:spPr>
        <p:txBody>
          <a:bodyPr wrap="none">
            <a:spAutoFit/>
          </a:bodyPr>
          <a:lstStyle/>
          <a:p>
            <a:r>
              <a:rPr lang="lt-LT" dirty="0" smtClean="0"/>
              <a:t>Pirmoji nuotrauka </a:t>
            </a:r>
            <a:r>
              <a:rPr lang="lt-LT" dirty="0"/>
              <a:t>patalpinta </a:t>
            </a:r>
            <a:endParaRPr lang="lt-LT" dirty="0" smtClean="0"/>
          </a:p>
          <a:p>
            <a:r>
              <a:rPr lang="lt-LT" dirty="0" smtClean="0"/>
              <a:t>internete </a:t>
            </a:r>
            <a:r>
              <a:rPr lang="lt-LT" dirty="0"/>
              <a:t>(</a:t>
            </a:r>
            <a:r>
              <a:rPr lang="en-US" dirty="0"/>
              <a:t>1992</a:t>
            </a:r>
            <a:r>
              <a:rPr lang="lt-LT" dirty="0"/>
              <a:t>)</a:t>
            </a:r>
          </a:p>
        </p:txBody>
      </p:sp>
      <p:sp>
        <p:nvSpPr>
          <p:cNvPr id="19463" name="TextBox 7"/>
          <p:cNvSpPr txBox="1">
            <a:spLocks noChangeArrowheads="1"/>
          </p:cNvSpPr>
          <p:nvPr/>
        </p:nvSpPr>
        <p:spPr bwMode="auto">
          <a:xfrm>
            <a:off x="107504" y="5439310"/>
            <a:ext cx="1316754" cy="369332"/>
          </a:xfrm>
          <a:prstGeom prst="rect">
            <a:avLst/>
          </a:prstGeom>
          <a:noFill/>
          <a:ln w="9525">
            <a:noFill/>
            <a:miter lim="800000"/>
            <a:headEnd/>
            <a:tailEnd/>
          </a:ln>
        </p:spPr>
        <p:txBody>
          <a:bodyPr wrap="square">
            <a:spAutoFit/>
          </a:bodyPr>
          <a:lstStyle/>
          <a:p>
            <a:r>
              <a:rPr lang="lt-LT" b="1" dirty="0" smtClean="0">
                <a:latin typeface="Times New Roman" panose="02020603050405020304" pitchFamily="18" charset="0"/>
                <a:cs typeface="Times New Roman" panose="02020603050405020304" pitchFamily="18" charset="0"/>
              </a:rPr>
              <a:t>Jei nebūtų</a:t>
            </a:r>
            <a:endParaRPr lang="lt-LT" b="1" dirty="0">
              <a:latin typeface="Times New Roman" panose="02020603050405020304" pitchFamily="18" charset="0"/>
              <a:cs typeface="Times New Roman" panose="02020603050405020304" pitchFamily="18" charset="0"/>
            </a:endParaRPr>
          </a:p>
        </p:txBody>
      </p:sp>
      <p:pic>
        <p:nvPicPr>
          <p:cNvPr id="19464" name="Picture 3"/>
          <p:cNvPicPr>
            <a:picLocks noChangeAspect="1" noChangeArrowheads="1"/>
          </p:cNvPicPr>
          <p:nvPr/>
        </p:nvPicPr>
        <p:blipFill>
          <a:blip r:embed="rId4" cstate="print"/>
          <a:srcRect/>
          <a:stretch>
            <a:fillRect/>
          </a:stretch>
        </p:blipFill>
        <p:spPr bwMode="auto">
          <a:xfrm>
            <a:off x="1271811" y="5214938"/>
            <a:ext cx="923925" cy="895350"/>
          </a:xfrm>
          <a:prstGeom prst="rect">
            <a:avLst/>
          </a:prstGeom>
          <a:noFill/>
          <a:ln w="9525">
            <a:noFill/>
            <a:miter lim="800000"/>
            <a:headEnd/>
            <a:tailEnd/>
          </a:ln>
        </p:spPr>
      </p:pic>
      <p:sp>
        <p:nvSpPr>
          <p:cNvPr id="19465" name="TextBox 9"/>
          <p:cNvSpPr txBox="1">
            <a:spLocks noChangeArrowheads="1"/>
          </p:cNvSpPr>
          <p:nvPr/>
        </p:nvSpPr>
        <p:spPr bwMode="auto">
          <a:xfrm>
            <a:off x="2195736" y="5482709"/>
            <a:ext cx="2102173" cy="369332"/>
          </a:xfrm>
          <a:prstGeom prst="rect">
            <a:avLst/>
          </a:prstGeom>
          <a:noFill/>
          <a:ln w="9525">
            <a:noFill/>
            <a:miter lim="800000"/>
            <a:headEnd/>
            <a:tailEnd/>
          </a:ln>
        </p:spPr>
        <p:txBody>
          <a:bodyPr wrap="square">
            <a:spAutoFit/>
          </a:bodyPr>
          <a:lstStyle/>
          <a:p>
            <a:r>
              <a:rPr lang="lt-LT" b="1" dirty="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nežinia </a:t>
            </a:r>
            <a:r>
              <a:rPr lang="lt-LT" b="1" dirty="0">
                <a:latin typeface="Times New Roman" panose="02020603050405020304" pitchFamily="18" charset="0"/>
                <a:cs typeface="Times New Roman" panose="02020603050405020304" pitchFamily="18" charset="0"/>
              </a:rPr>
              <a:t>ar </a:t>
            </a:r>
            <a:r>
              <a:rPr lang="lt-LT" b="1" dirty="0" smtClean="0">
                <a:latin typeface="Times New Roman" panose="02020603050405020304" pitchFamily="18" charset="0"/>
                <a:cs typeface="Times New Roman" panose="02020603050405020304" pitchFamily="18" charset="0"/>
              </a:rPr>
              <a:t>būtų ir </a:t>
            </a:r>
            <a:endParaRPr lang="lt-LT" b="1" dirty="0">
              <a:latin typeface="Times New Roman" panose="02020603050405020304" pitchFamily="18" charset="0"/>
              <a:cs typeface="Times New Roman" panose="02020603050405020304" pitchFamily="18" charset="0"/>
            </a:endParaRPr>
          </a:p>
        </p:txBody>
      </p:sp>
      <p:pic>
        <p:nvPicPr>
          <p:cNvPr id="19466" name="Picture 4"/>
          <p:cNvPicPr>
            <a:picLocks noChangeAspect="1" noChangeArrowheads="1"/>
          </p:cNvPicPr>
          <p:nvPr/>
        </p:nvPicPr>
        <p:blipFill>
          <a:blip r:embed="rId5" cstate="print"/>
          <a:srcRect/>
          <a:stretch>
            <a:fillRect/>
          </a:stretch>
        </p:blipFill>
        <p:spPr bwMode="auto">
          <a:xfrm>
            <a:off x="4217783" y="5360467"/>
            <a:ext cx="1066800" cy="895350"/>
          </a:xfrm>
          <a:prstGeom prst="rect">
            <a:avLst/>
          </a:prstGeom>
          <a:noFill/>
          <a:ln w="9525">
            <a:noFill/>
            <a:miter lim="800000"/>
            <a:headEnd/>
            <a:tailEnd/>
          </a:ln>
        </p:spPr>
      </p:pic>
      <p:pic>
        <p:nvPicPr>
          <p:cNvPr id="19467" name="Picture 5"/>
          <p:cNvPicPr>
            <a:picLocks noChangeAspect="1" noChangeArrowheads="1"/>
          </p:cNvPicPr>
          <p:nvPr/>
        </p:nvPicPr>
        <p:blipFill>
          <a:blip r:embed="rId6" cstate="print"/>
          <a:srcRect/>
          <a:stretch>
            <a:fillRect/>
          </a:stretch>
        </p:blipFill>
        <p:spPr bwMode="auto">
          <a:xfrm>
            <a:off x="5342087" y="5439310"/>
            <a:ext cx="1266825" cy="476250"/>
          </a:xfrm>
          <a:prstGeom prst="rect">
            <a:avLst/>
          </a:prstGeom>
          <a:noFill/>
          <a:ln w="9525">
            <a:noFill/>
            <a:miter lim="800000"/>
            <a:headEnd/>
            <a:tailEnd/>
          </a:ln>
        </p:spPr>
      </p:pic>
      <p:pic>
        <p:nvPicPr>
          <p:cNvPr id="19468" name="Picture 6"/>
          <p:cNvPicPr>
            <a:picLocks noChangeAspect="1" noChangeArrowheads="1"/>
          </p:cNvPicPr>
          <p:nvPr/>
        </p:nvPicPr>
        <p:blipFill>
          <a:blip r:embed="rId7" cstate="print"/>
          <a:srcRect/>
          <a:stretch>
            <a:fillRect/>
          </a:stretch>
        </p:blipFill>
        <p:spPr bwMode="auto">
          <a:xfrm>
            <a:off x="7740352" y="5229760"/>
            <a:ext cx="1190625" cy="895350"/>
          </a:xfrm>
          <a:prstGeom prst="rect">
            <a:avLst/>
          </a:prstGeom>
          <a:noFill/>
          <a:ln w="9525">
            <a:noFill/>
            <a:miter lim="800000"/>
            <a:headEnd/>
            <a:tailEnd/>
          </a:ln>
        </p:spPr>
      </p:pic>
      <p:pic>
        <p:nvPicPr>
          <p:cNvPr id="19469" name="Picture 8"/>
          <p:cNvPicPr>
            <a:picLocks noChangeAspect="1" noChangeArrowheads="1"/>
          </p:cNvPicPr>
          <p:nvPr/>
        </p:nvPicPr>
        <p:blipFill>
          <a:blip r:embed="rId8" cstate="print"/>
          <a:srcRect/>
          <a:stretch>
            <a:fillRect/>
          </a:stretch>
        </p:blipFill>
        <p:spPr bwMode="auto">
          <a:xfrm>
            <a:off x="6673977" y="5214938"/>
            <a:ext cx="895350" cy="895350"/>
          </a:xfrm>
          <a:prstGeom prst="rect">
            <a:avLst/>
          </a:prstGeom>
          <a:noFill/>
          <a:ln w="9525">
            <a:noFill/>
            <a:miter lim="800000"/>
            <a:headEnd/>
            <a:tailEnd/>
          </a:ln>
        </p:spPr>
      </p:pic>
    </p:spTree>
    <p:extLst>
      <p:ext uri="{BB962C8B-B14F-4D97-AF65-F5344CB8AC3E}">
        <p14:creationId xmlns:p14="http://schemas.microsoft.com/office/powerpoint/2010/main" val="18799567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28600" y="116632"/>
            <a:ext cx="8686800" cy="1106760"/>
          </a:xfrm>
        </p:spPr>
        <p:txBody>
          <a:bodyPr>
            <a:normAutofit/>
          </a:bodyPr>
          <a:lstStyle/>
          <a:p>
            <a:pPr algn="ctr"/>
            <a:r>
              <a:rPr lang="lt-LT" sz="4000" b="1" dirty="0" smtClean="0">
                <a:latin typeface="Times New Roman" panose="02020603050405020304" pitchFamily="18" charset="0"/>
                <a:cs typeface="Times New Roman" panose="02020603050405020304" pitchFamily="18" charset="0"/>
              </a:rPr>
              <a:t>SIEKIAI IR GALIMYBĖS</a:t>
            </a:r>
            <a:endParaRPr lang="lt-LT" sz="40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304800" y="1196752"/>
            <a:ext cx="8686800" cy="5661248"/>
          </a:xfrm>
        </p:spPr>
        <p:txBody>
          <a:bodyPr/>
          <a:lstStyle/>
          <a:p>
            <a:pPr marL="0" indent="0">
              <a:buNone/>
            </a:pPr>
            <a:r>
              <a:rPr lang="lt-LT" sz="2400" b="1" dirty="0" smtClean="0">
                <a:solidFill>
                  <a:schemeClr val="tx1"/>
                </a:solidFill>
                <a:latin typeface="Times New Roman" panose="02020603050405020304" pitchFamily="18" charset="0"/>
                <a:cs typeface="Times New Roman" panose="02020603050405020304" pitchFamily="18" charset="0"/>
              </a:rPr>
              <a:t>   Šiuo </a:t>
            </a:r>
            <a:r>
              <a:rPr lang="lt-LT" sz="2400" b="1" dirty="0">
                <a:solidFill>
                  <a:schemeClr val="tx1"/>
                </a:solidFill>
                <a:latin typeface="Times New Roman" panose="02020603050405020304" pitchFamily="18" charset="0"/>
                <a:cs typeface="Times New Roman" panose="02020603050405020304" pitchFamily="18" charset="0"/>
              </a:rPr>
              <a:t>metu Lietuva sėkmingai bendradarbiauja </a:t>
            </a:r>
            <a:r>
              <a:rPr lang="lt-LT" sz="2400" b="1" dirty="0" smtClean="0">
                <a:solidFill>
                  <a:schemeClr val="tx1"/>
                </a:solidFill>
                <a:latin typeface="Times New Roman" panose="02020603050405020304" pitchFamily="18" charset="0"/>
                <a:cs typeface="Times New Roman" panose="02020603050405020304" pitchFamily="18" charset="0"/>
              </a:rPr>
              <a:t>CERN‘o </a:t>
            </a:r>
            <a:r>
              <a:rPr lang="lt-LT" sz="2400" b="1" dirty="0">
                <a:solidFill>
                  <a:schemeClr val="tx1"/>
                </a:solidFill>
                <a:latin typeface="Times New Roman" panose="02020603050405020304" pitchFamily="18" charset="0"/>
                <a:cs typeface="Times New Roman" panose="02020603050405020304" pitchFamily="18" charset="0"/>
              </a:rPr>
              <a:t>dalelių fizikos, informatikos, švietimo ir medicinos srityse bei vysto potencialą pramonės bei verslo srityse. </a:t>
            </a:r>
            <a:endParaRPr lang="lt-LT" sz="2400" b="1" dirty="0" smtClean="0">
              <a:solidFill>
                <a:schemeClr val="tx1"/>
              </a:solidFill>
              <a:latin typeface="Times New Roman" panose="02020603050405020304" pitchFamily="18" charset="0"/>
              <a:cs typeface="Times New Roman" panose="02020603050405020304" pitchFamily="18" charset="0"/>
            </a:endParaRPr>
          </a:p>
          <a:p>
            <a:pPr marL="0" indent="0">
              <a:buNone/>
            </a:pPr>
            <a:endParaRPr lang="lt-LT" dirty="0"/>
          </a:p>
        </p:txBody>
      </p:sp>
      <p:pic>
        <p:nvPicPr>
          <p:cNvPr id="4" name="Paveikslėlis 3"/>
          <p:cNvPicPr>
            <a:picLocks noChangeAspect="1"/>
          </p:cNvPicPr>
          <p:nvPr/>
        </p:nvPicPr>
        <p:blipFill>
          <a:blip r:embed="rId2"/>
          <a:stretch>
            <a:fillRect/>
          </a:stretch>
        </p:blipFill>
        <p:spPr>
          <a:xfrm>
            <a:off x="1331640" y="2564904"/>
            <a:ext cx="5256584" cy="3529583"/>
          </a:xfrm>
          <a:prstGeom prst="rect">
            <a:avLst/>
          </a:prstGeom>
        </p:spPr>
      </p:pic>
    </p:spTree>
    <p:extLst>
      <p:ext uri="{BB962C8B-B14F-4D97-AF65-F5344CB8AC3E}">
        <p14:creationId xmlns:p14="http://schemas.microsoft.com/office/powerpoint/2010/main" val="130418486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80528" y="-315416"/>
            <a:ext cx="7848872" cy="1437530"/>
          </a:xfrm>
        </p:spPr>
        <p:txBody>
          <a:bodyPr>
            <a:normAutofit fontScale="90000"/>
          </a:bodyPr>
          <a:lstStyle/>
          <a:p>
            <a:pPr algn="ctr"/>
            <a:r>
              <a:rPr lang="lt-LT" b="1" dirty="0" smtClean="0">
                <a:solidFill>
                  <a:schemeClr val="accent6">
                    <a:lumMod val="50000"/>
                  </a:schemeClr>
                </a:solidFill>
                <a:effectLst/>
                <a:latin typeface="helvetica" panose="020B0604020202020204" pitchFamily="34" charset="0"/>
              </a:rPr>
              <a:t/>
            </a:r>
            <a:br>
              <a:rPr lang="lt-LT" b="1" dirty="0" smtClean="0">
                <a:solidFill>
                  <a:schemeClr val="accent6">
                    <a:lumMod val="50000"/>
                  </a:schemeClr>
                </a:solidFill>
                <a:effectLst/>
                <a:latin typeface="helvetica" panose="020B0604020202020204" pitchFamily="34" charset="0"/>
              </a:rPr>
            </a:br>
            <a:r>
              <a:rPr lang="lt-LT" b="1" dirty="0" smtClean="0">
                <a:effectLst/>
                <a:latin typeface="Times New Roman" panose="02020603050405020304" pitchFamily="18" charset="0"/>
                <a:cs typeface="Times New Roman" panose="02020603050405020304" pitchFamily="18" charset="0"/>
              </a:rPr>
              <a:t>LAIŠKO ĮTEIKIMAS DĖL LIETUVOS SIEKIO TAPTI ASOCIJUOTA CERN NARE</a:t>
            </a:r>
            <a:r>
              <a:rPr lang="lt-LT" b="1" dirty="0">
                <a:effectLst/>
                <a:latin typeface="helvetica" panose="020B0604020202020204" pitchFamily="34" charset="0"/>
              </a:rPr>
              <a:t/>
            </a:r>
            <a:br>
              <a:rPr lang="lt-LT" b="1" dirty="0">
                <a:effectLst/>
                <a:latin typeface="helvetica" panose="020B0604020202020204" pitchFamily="34" charset="0"/>
              </a:rPr>
            </a:br>
            <a:endParaRPr lang="lt-LT" dirty="0"/>
          </a:p>
        </p:txBody>
      </p:sp>
      <p:sp>
        <p:nvSpPr>
          <p:cNvPr id="3" name="Turinio vietos rezervavimo ženklas 2"/>
          <p:cNvSpPr>
            <a:spLocks noGrp="1"/>
          </p:cNvSpPr>
          <p:nvPr>
            <p:ph idx="1"/>
          </p:nvPr>
        </p:nvSpPr>
        <p:spPr>
          <a:xfrm>
            <a:off x="304800" y="1554162"/>
            <a:ext cx="8686800" cy="5303838"/>
          </a:xfrm>
        </p:spPr>
        <p:txBody>
          <a:bodyPr/>
          <a:lstStyle/>
          <a:p>
            <a:pPr marL="0" indent="0">
              <a:buNone/>
            </a:pPr>
            <a:r>
              <a:rPr lang="lt-LT" sz="2200" b="1" dirty="0" smtClean="0">
                <a:latin typeface="Times New Roman" panose="02020603050405020304" pitchFamily="18" charset="0"/>
                <a:cs typeface="Times New Roman" panose="02020603050405020304" pitchFamily="18" charset="0"/>
              </a:rPr>
              <a:t>   Gruodžio </a:t>
            </a:r>
            <a:r>
              <a:rPr lang="lt-LT" sz="2200" b="1" dirty="0">
                <a:latin typeface="Times New Roman" panose="02020603050405020304" pitchFamily="18" charset="0"/>
                <a:cs typeface="Times New Roman" panose="02020603050405020304" pitchFamily="18" charset="0"/>
              </a:rPr>
              <a:t>7 d. CERN tarybos prezidentė prof. </a:t>
            </a:r>
            <a:r>
              <a:rPr lang="lt-LT" sz="2200" b="1" dirty="0" err="1">
                <a:latin typeface="Times New Roman" panose="02020603050405020304" pitchFamily="18" charset="0"/>
                <a:cs typeface="Times New Roman" panose="02020603050405020304" pitchFamily="18" charset="0"/>
              </a:rPr>
              <a:t>Agnieszka</a:t>
            </a:r>
            <a:r>
              <a:rPr lang="lt-LT" sz="2200" b="1" dirty="0">
                <a:latin typeface="Times New Roman" panose="02020603050405020304" pitchFamily="18" charset="0"/>
                <a:cs typeface="Times New Roman" panose="02020603050405020304" pitchFamily="18" charset="0"/>
              </a:rPr>
              <a:t> </a:t>
            </a:r>
            <a:r>
              <a:rPr lang="lt-LT" sz="2200" b="1" dirty="0" err="1">
                <a:latin typeface="Times New Roman" panose="02020603050405020304" pitchFamily="18" charset="0"/>
                <a:cs typeface="Times New Roman" panose="02020603050405020304" pitchFamily="18" charset="0"/>
              </a:rPr>
              <a:t>Zalewska</a:t>
            </a:r>
            <a:r>
              <a:rPr lang="lt-LT" sz="2200" b="1" dirty="0">
                <a:latin typeface="Times New Roman" panose="02020603050405020304" pitchFamily="18" charset="0"/>
                <a:cs typeface="Times New Roman" panose="02020603050405020304" pitchFamily="18" charset="0"/>
              </a:rPr>
              <a:t> ir CERN </a:t>
            </a:r>
            <a:r>
              <a:rPr lang="lt-LT" sz="2200" b="1" dirty="0" smtClean="0">
                <a:latin typeface="Times New Roman" panose="02020603050405020304" pitchFamily="18" charset="0"/>
                <a:cs typeface="Times New Roman" panose="02020603050405020304" pitchFamily="18" charset="0"/>
              </a:rPr>
              <a:t> </a:t>
            </a:r>
            <a:r>
              <a:rPr lang="lt-LT" sz="2200" b="1" dirty="0">
                <a:latin typeface="Times New Roman" panose="02020603050405020304" pitchFamily="18" charset="0"/>
                <a:cs typeface="Times New Roman" panose="02020603050405020304" pitchFamily="18" charset="0"/>
              </a:rPr>
              <a:t>prof. </a:t>
            </a:r>
            <a:r>
              <a:rPr lang="lt-LT" sz="2200" b="1" dirty="0" err="1">
                <a:latin typeface="Times New Roman" panose="02020603050405020304" pitchFamily="18" charset="0"/>
                <a:cs typeface="Times New Roman" panose="02020603050405020304" pitchFamily="18" charset="0"/>
              </a:rPr>
              <a:t>Rolf</a:t>
            </a:r>
            <a:r>
              <a:rPr lang="lt-LT" sz="2200" b="1" dirty="0">
                <a:latin typeface="Times New Roman" panose="02020603050405020304" pitchFamily="18" charset="0"/>
                <a:cs typeface="Times New Roman" panose="02020603050405020304" pitchFamily="18" charset="0"/>
              </a:rPr>
              <a:t> </a:t>
            </a:r>
            <a:r>
              <a:rPr lang="lt-LT" sz="2200" b="1" dirty="0" err="1">
                <a:latin typeface="Times New Roman" panose="02020603050405020304" pitchFamily="18" charset="0"/>
                <a:cs typeface="Times New Roman" panose="02020603050405020304" pitchFamily="18" charset="0"/>
              </a:rPr>
              <a:t>Heuer</a:t>
            </a:r>
            <a:r>
              <a:rPr lang="lt-LT" sz="2200" b="1" dirty="0">
                <a:latin typeface="Times New Roman" panose="02020603050405020304" pitchFamily="18" charset="0"/>
                <a:cs typeface="Times New Roman" panose="02020603050405020304" pitchFamily="18" charset="0"/>
              </a:rPr>
              <a:t> priėmė ambasadorių Rytį Paulauską, kuris įteikė LR Ministro Pirmininko Algirdo Butkevičiaus laišką-kreipimąsi dėl Lietuvos siekio tapti asocijuota CERN nare.</a:t>
            </a:r>
            <a:r>
              <a:rPr lang="lt-LT" sz="2800" dirty="0"/>
              <a:t> </a:t>
            </a:r>
            <a:endParaRPr lang="lt-LT" sz="2800" dirty="0" smtClean="0"/>
          </a:p>
          <a:p>
            <a:pPr marL="0" indent="0">
              <a:buNone/>
            </a:pPr>
            <a:endParaRPr lang="lt-LT" dirty="0"/>
          </a:p>
        </p:txBody>
      </p:sp>
      <p:pic>
        <p:nvPicPr>
          <p:cNvPr id="5" name="Paveikslėlis 4"/>
          <p:cNvPicPr>
            <a:picLocks noChangeAspect="1"/>
          </p:cNvPicPr>
          <p:nvPr/>
        </p:nvPicPr>
        <p:blipFill>
          <a:blip r:embed="rId2"/>
          <a:stretch>
            <a:fillRect/>
          </a:stretch>
        </p:blipFill>
        <p:spPr>
          <a:xfrm>
            <a:off x="1475656" y="3284984"/>
            <a:ext cx="4896544" cy="2852936"/>
          </a:xfrm>
          <a:prstGeom prst="rect">
            <a:avLst/>
          </a:prstGeom>
        </p:spPr>
      </p:pic>
    </p:spTree>
    <p:extLst>
      <p:ext uri="{BB962C8B-B14F-4D97-AF65-F5344CB8AC3E}">
        <p14:creationId xmlns:p14="http://schemas.microsoft.com/office/powerpoint/2010/main" val="216627752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0" y="188640"/>
            <a:ext cx="7380312" cy="1295400"/>
          </a:xfrm>
        </p:spPr>
        <p:txBody>
          <a:bodyPr>
            <a:noAutofit/>
          </a:bodyPr>
          <a:lstStyle/>
          <a:p>
            <a:pPr algn="ctr"/>
            <a:r>
              <a:rPr lang="lt-LT" sz="3200" b="1" dirty="0" smtClean="0">
                <a:latin typeface="Times New Roman" panose="02020603050405020304" pitchFamily="18" charset="0"/>
                <a:cs typeface="Times New Roman" panose="02020603050405020304" pitchFamily="18" charset="0"/>
              </a:rPr>
              <a:t>LSMU ATSTOVŲ VIZITAS ŽENEVOJE SUSTIPRINO BENDRADARBIAVIMĄ SU CERN‘u</a:t>
            </a:r>
            <a:endParaRPr lang="lt-LT" sz="32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0" y="1844824"/>
            <a:ext cx="8942773" cy="1584176"/>
          </a:xfrm>
        </p:spPr>
        <p:txBody>
          <a:bodyPr>
            <a:noAutofit/>
          </a:bodyPr>
          <a:lstStyle/>
          <a:p>
            <a:pPr marL="0" indent="0" algn="just">
              <a:buNone/>
            </a:pPr>
            <a:r>
              <a:rPr lang="lt-LT" sz="2200" b="1" dirty="0" smtClean="0">
                <a:latin typeface="Times New Roman" panose="02020603050405020304" pitchFamily="18" charset="0"/>
                <a:cs typeface="Times New Roman" panose="02020603050405020304" pitchFamily="18" charset="0"/>
              </a:rPr>
              <a:t>   Spalio </a:t>
            </a:r>
            <a:r>
              <a:rPr lang="lt-LT" sz="2200" b="1" dirty="0">
                <a:latin typeface="Times New Roman" panose="02020603050405020304" pitchFamily="18" charset="0"/>
                <a:cs typeface="Times New Roman" panose="02020603050405020304" pitchFamily="18" charset="0"/>
              </a:rPr>
              <a:t>pabaigoje CERN generalinis direktorius prof. </a:t>
            </a:r>
            <a:r>
              <a:rPr lang="lt-LT" sz="2200" b="1" dirty="0" err="1">
                <a:latin typeface="Times New Roman" panose="02020603050405020304" pitchFamily="18" charset="0"/>
                <a:cs typeface="Times New Roman" panose="02020603050405020304" pitchFamily="18" charset="0"/>
              </a:rPr>
              <a:t>Rolfas</a:t>
            </a:r>
            <a:r>
              <a:rPr lang="lt-LT" sz="2200" b="1" dirty="0">
                <a:latin typeface="Times New Roman" panose="02020603050405020304" pitchFamily="18" charset="0"/>
                <a:cs typeface="Times New Roman" panose="02020603050405020304" pitchFamily="18" charset="0"/>
              </a:rPr>
              <a:t> </a:t>
            </a:r>
            <a:r>
              <a:rPr lang="lt-LT" sz="2200" b="1" dirty="0" err="1">
                <a:latin typeface="Times New Roman" panose="02020603050405020304" pitchFamily="18" charset="0"/>
                <a:cs typeface="Times New Roman" panose="02020603050405020304" pitchFamily="18" charset="0"/>
              </a:rPr>
              <a:t>Dieteris</a:t>
            </a:r>
            <a:r>
              <a:rPr lang="lt-LT" sz="2200" b="1" dirty="0">
                <a:latin typeface="Times New Roman" panose="02020603050405020304" pitchFamily="18" charset="0"/>
                <a:cs typeface="Times New Roman" panose="02020603050405020304" pitchFamily="18" charset="0"/>
              </a:rPr>
              <a:t> </a:t>
            </a:r>
            <a:r>
              <a:rPr lang="lt-LT" sz="2200" b="1" dirty="0" err="1">
                <a:latin typeface="Times New Roman" panose="02020603050405020304" pitchFamily="18" charset="0"/>
                <a:cs typeface="Times New Roman" panose="02020603050405020304" pitchFamily="18" charset="0"/>
              </a:rPr>
              <a:t>Heueris</a:t>
            </a:r>
            <a:r>
              <a:rPr lang="lt-LT" sz="2200" b="1" dirty="0">
                <a:latin typeface="Times New Roman" panose="02020603050405020304" pitchFamily="18" charset="0"/>
                <a:cs typeface="Times New Roman" panose="02020603050405020304" pitchFamily="18" charset="0"/>
              </a:rPr>
              <a:t> </a:t>
            </a:r>
            <a:r>
              <a:rPr lang="lt-LT" sz="2200" b="1" dirty="0" smtClean="0">
                <a:latin typeface="Times New Roman" panose="02020603050405020304" pitchFamily="18" charset="0"/>
                <a:cs typeface="Times New Roman" panose="02020603050405020304" pitchFamily="18" charset="0"/>
              </a:rPr>
              <a:t>lankėsi LSMU </a:t>
            </a:r>
            <a:r>
              <a:rPr lang="lt-LT" sz="2200" b="1" dirty="0">
                <a:latin typeface="Times New Roman" panose="02020603050405020304" pitchFamily="18" charset="0"/>
                <a:cs typeface="Times New Roman" panose="02020603050405020304" pitchFamily="18" charset="0"/>
              </a:rPr>
              <a:t>ir Kauno klinikose. Tuomet vykusio vizito metu išsamiai aptartos bendrų projektų </a:t>
            </a:r>
            <a:r>
              <a:rPr lang="lt-LT" sz="2200" b="1" dirty="0" smtClean="0">
                <a:latin typeface="Times New Roman" panose="02020603050405020304" pitchFamily="18" charset="0"/>
                <a:cs typeface="Times New Roman" panose="02020603050405020304" pitchFamily="18" charset="0"/>
              </a:rPr>
              <a:t>su LSMU ir </a:t>
            </a:r>
            <a:r>
              <a:rPr lang="lt-LT" sz="2200" b="1" dirty="0">
                <a:latin typeface="Times New Roman" panose="02020603050405020304" pitchFamily="18" charset="0"/>
                <a:cs typeface="Times New Roman" panose="02020603050405020304" pitchFamily="18" charset="0"/>
              </a:rPr>
              <a:t>Kauno klinikomis galimybės, </a:t>
            </a:r>
            <a:r>
              <a:rPr lang="lt-LT" sz="2200" b="1" dirty="0" smtClean="0">
                <a:latin typeface="Times New Roman" panose="02020603050405020304" pitchFamily="18" charset="0"/>
                <a:cs typeface="Times New Roman" panose="02020603050405020304" pitchFamily="18" charset="0"/>
              </a:rPr>
              <a:t>domė­tasi </a:t>
            </a:r>
            <a:r>
              <a:rPr lang="lt-LT" sz="2200" b="1" dirty="0">
                <a:latin typeface="Times New Roman" panose="02020603050405020304" pitchFamily="18" charset="0"/>
                <a:cs typeface="Times New Roman" panose="02020603050405020304" pitchFamily="18" charset="0"/>
              </a:rPr>
              <a:t>vystomomis mokslinių tyrimų bazėmis, išsiaiškinta branduolinės medicinos patirtis Lietuvoje.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69" y="3789040"/>
            <a:ext cx="522781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5247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44360"/>
            <a:ext cx="270033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urinio vietos rezervavimo ženklas 4"/>
          <p:cNvSpPr>
            <a:spLocks noGrp="1"/>
          </p:cNvSpPr>
          <p:nvPr>
            <p:ph idx="1"/>
          </p:nvPr>
        </p:nvSpPr>
        <p:spPr>
          <a:xfrm>
            <a:off x="0" y="548680"/>
            <a:ext cx="9144000" cy="6224141"/>
          </a:xfrm>
        </p:spPr>
        <p:txBody>
          <a:bodyPr>
            <a:normAutofit/>
          </a:bodyPr>
          <a:lstStyle/>
          <a:p>
            <a:pPr marL="0" indent="0" algn="ctr">
              <a:buNone/>
            </a:pPr>
            <a:r>
              <a:rPr lang="lt-LT" sz="2400" b="1" dirty="0" smtClean="0">
                <a:latin typeface="Times New Roman" panose="02020603050405020304" pitchFamily="18" charset="0"/>
                <a:cs typeface="Times New Roman" panose="02020603050405020304" pitchFamily="18" charset="0"/>
              </a:rPr>
              <a:t>CERN - Europos branduolinių mokslinių tyrimų organizacija, didžiausia pasaulyje dalelių fizikos laboratorija, esanti į šiaurės vakarus nuo Ženevos, išdėstyta Šveicarijos ir Prancūzijos teritorijose. CERN‘as </a:t>
            </a:r>
            <a:r>
              <a:rPr lang="lt-LT" sz="2400" b="1" dirty="0">
                <a:latin typeface="Times New Roman" panose="02020603050405020304" pitchFamily="18" charset="0"/>
                <a:cs typeface="Times New Roman" panose="02020603050405020304" pitchFamily="18" charset="0"/>
              </a:rPr>
              <a:t>įkurtas </a:t>
            </a:r>
            <a:r>
              <a:rPr lang="lt-LT" sz="2400" b="1" dirty="0" smtClean="0">
                <a:latin typeface="Times New Roman" panose="02020603050405020304" pitchFamily="18" charset="0"/>
                <a:cs typeface="Times New Roman" panose="02020603050405020304" pitchFamily="18" charset="0"/>
              </a:rPr>
              <a:t>1954 m.</a:t>
            </a:r>
            <a:endParaRPr lang="lt-LT" sz="2400" b="1"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800" y="2492896"/>
            <a:ext cx="4067944"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35178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9704" y="332656"/>
            <a:ext cx="8686800" cy="962744"/>
          </a:xfrm>
        </p:spPr>
        <p:txBody>
          <a:bodyPr/>
          <a:lstStyle/>
          <a:p>
            <a:pPr algn="ctr"/>
            <a:r>
              <a:rPr lang="lt-LT" b="1" dirty="0" smtClean="0"/>
              <a:t>AR </a:t>
            </a:r>
            <a:r>
              <a:rPr lang="lt-LT" b="1" dirty="0"/>
              <a:t>CERN'as </a:t>
            </a:r>
            <a:r>
              <a:rPr lang="lt-LT" b="1" dirty="0" smtClean="0"/>
              <a:t>PAVOJINGAS?</a:t>
            </a:r>
            <a:endParaRPr lang="lt-LT" b="1" dirty="0"/>
          </a:p>
        </p:txBody>
      </p:sp>
      <p:sp>
        <p:nvSpPr>
          <p:cNvPr id="3" name="Turinio vietos rezervavimo ženklas 2"/>
          <p:cNvSpPr>
            <a:spLocks noGrp="1"/>
          </p:cNvSpPr>
          <p:nvPr>
            <p:ph idx="1"/>
          </p:nvPr>
        </p:nvSpPr>
        <p:spPr>
          <a:xfrm>
            <a:off x="467544" y="1412776"/>
            <a:ext cx="6347714" cy="3880773"/>
          </a:xfrm>
        </p:spPr>
        <p:txBody>
          <a:bodyPr>
            <a:normAutofit/>
          </a:bodyPr>
          <a:lstStyle/>
          <a:p>
            <a:pPr algn="just">
              <a:buFont typeface="Wingdings" panose="05000000000000000000" pitchFamily="2" charset="2"/>
              <a:buChar char="Ø"/>
            </a:pPr>
            <a:r>
              <a:rPr lang="lt-LT" sz="2400" b="1" dirty="0" smtClean="0">
                <a:solidFill>
                  <a:schemeClr val="accent6">
                    <a:lumMod val="50000"/>
                  </a:schemeClr>
                </a:solidFill>
                <a:latin typeface="Times New Roman" panose="02020603050405020304" pitchFamily="18" charset="0"/>
                <a:cs typeface="Times New Roman" panose="02020603050405020304" pitchFamily="18" charset="0"/>
              </a:rPr>
              <a:t>Žinant</a:t>
            </a:r>
            <a:r>
              <a:rPr lang="lt-LT" sz="2400" b="1" dirty="0">
                <a:solidFill>
                  <a:schemeClr val="accent6">
                    <a:lumMod val="50000"/>
                  </a:schemeClr>
                </a:solidFill>
                <a:latin typeface="Times New Roman" panose="02020603050405020304" pitchFamily="18" charset="0"/>
                <a:cs typeface="Times New Roman" panose="02020603050405020304" pitchFamily="18" charset="0"/>
              </a:rPr>
              <a:t>, kad Žemę bombarduoja dalelės, kurių energija milijardus kartų didesnė už tą, kuri sukuriama </a:t>
            </a:r>
            <a:r>
              <a:rPr lang="lt-LT" sz="2400" b="1" dirty="0" err="1">
                <a:solidFill>
                  <a:schemeClr val="accent6">
                    <a:lumMod val="50000"/>
                  </a:schemeClr>
                </a:solidFill>
                <a:latin typeface="Times New Roman" panose="02020603050405020304" pitchFamily="18" charset="0"/>
                <a:cs typeface="Times New Roman" panose="02020603050405020304" pitchFamily="18" charset="0"/>
              </a:rPr>
              <a:t>CERN‘e</a:t>
            </a:r>
            <a:r>
              <a:rPr lang="lt-LT" sz="2400" b="1" dirty="0">
                <a:solidFill>
                  <a:schemeClr val="accent6">
                    <a:lumMod val="50000"/>
                  </a:schemeClr>
                </a:solidFill>
                <a:latin typeface="Times New Roman" panose="02020603050405020304" pitchFamily="18" charset="0"/>
                <a:cs typeface="Times New Roman" panose="02020603050405020304" pitchFamily="18" charset="0"/>
              </a:rPr>
              <a:t>, skleisti baimės nuotaikas </a:t>
            </a:r>
            <a:r>
              <a:rPr lang="lt-LT" sz="2400" b="1" dirty="0" err="1">
                <a:solidFill>
                  <a:schemeClr val="accent6">
                    <a:lumMod val="50000"/>
                  </a:schemeClr>
                </a:solidFill>
                <a:latin typeface="Times New Roman" panose="02020603050405020304" pitchFamily="18" charset="0"/>
                <a:cs typeface="Times New Roman" panose="02020603050405020304" pitchFamily="18" charset="0"/>
              </a:rPr>
              <a:t>CERN‘e</a:t>
            </a:r>
            <a:r>
              <a:rPr lang="lt-LT" sz="2400" b="1" dirty="0">
                <a:solidFill>
                  <a:schemeClr val="accent6">
                    <a:lumMod val="50000"/>
                  </a:schemeClr>
                </a:solidFill>
                <a:latin typeface="Times New Roman" panose="02020603050405020304" pitchFamily="18" charset="0"/>
                <a:cs typeface="Times New Roman" panose="02020603050405020304" pitchFamily="18" charset="0"/>
              </a:rPr>
              <a:t> daužomų dalelių adresu, yra nusikaltimas mokslui. </a:t>
            </a:r>
            <a:endParaRPr lang="lt-LT" sz="2400" b="1" dirty="0" smtClean="0">
              <a:solidFill>
                <a:schemeClr val="accent6">
                  <a:lumMod val="50000"/>
                </a:schemeClr>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lt-LT" sz="2400" b="1" dirty="0">
                <a:solidFill>
                  <a:schemeClr val="accent6">
                    <a:lumMod val="50000"/>
                  </a:schemeClr>
                </a:solidFill>
                <a:latin typeface="Times New Roman" panose="02020603050405020304" pitchFamily="18" charset="0"/>
                <a:cs typeface="Times New Roman" panose="02020603050405020304" pitchFamily="18" charset="0"/>
              </a:rPr>
              <a:t>Žmonijai fundamentiniai rezultatai yra reikalingi geresniam pasaulio pažinimui.</a:t>
            </a:r>
          </a:p>
        </p:txBody>
      </p:sp>
    </p:spTree>
    <p:extLst>
      <p:ext uri="{BB962C8B-B14F-4D97-AF65-F5344CB8AC3E}">
        <p14:creationId xmlns:p14="http://schemas.microsoft.com/office/powerpoint/2010/main" val="37892519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04800" y="116632"/>
            <a:ext cx="7075512" cy="1178768"/>
          </a:xfrm>
        </p:spPr>
        <p:txBody>
          <a:bodyPr>
            <a:noAutofit/>
          </a:bodyPr>
          <a:lstStyle/>
          <a:p>
            <a:pPr algn="ctr"/>
            <a:r>
              <a:rPr lang="lt-LT" sz="2800" b="1" dirty="0" smtClean="0">
                <a:effectLst/>
                <a:latin typeface="Times New Roman" panose="02020603050405020304" pitchFamily="18" charset="0"/>
                <a:cs typeface="Times New Roman" panose="02020603050405020304" pitchFamily="18" charset="0"/>
              </a:rPr>
              <a:t> AR Į CERN'Ą  ŽIŪRIMA KAIP Į APOKALIPTINĘ MAŠINĄ, GALINČIĄ SUNAIKINTI ŽEMĘ AR BENT JAU JAI SMARKIAI PAKENKTI?</a:t>
            </a:r>
            <a:endParaRPr lang="lt-LT" sz="28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0" y="2132856"/>
            <a:ext cx="8686800" cy="4899174"/>
          </a:xfrm>
        </p:spPr>
        <p:txBody>
          <a:bodyPr>
            <a:noAutofit/>
          </a:bodyPr>
          <a:lstStyle/>
          <a:p>
            <a:pPr marL="0" indent="0" algn="just">
              <a:buNone/>
            </a:pPr>
            <a:r>
              <a:rPr lang="lt-LT" sz="2400" b="1" dirty="0" smtClean="0">
                <a:latin typeface="Times New Roman" panose="02020603050405020304" pitchFamily="18" charset="0"/>
                <a:cs typeface="Times New Roman" panose="02020603050405020304" pitchFamily="18" charset="0"/>
              </a:rPr>
              <a:t>   Žymiai </a:t>
            </a:r>
            <a:r>
              <a:rPr lang="lt-LT" sz="2400" b="1" dirty="0">
                <a:latin typeface="Times New Roman" panose="02020603050405020304" pitchFamily="18" charset="0"/>
                <a:cs typeface="Times New Roman" panose="02020603050405020304" pitchFamily="18" charset="0"/>
              </a:rPr>
              <a:t>energingesnės dalelės bombarduoja Žemę, tačiau jokio jų poveikio dar nepastebėta. Laukti, kad milijardą kartų mažesnės energijos dalelės galėtų kaip nors pakenkti, reikia labai didelės vaizduotės. Jei perkeltume šį palyginimą į Žemę bombarduojančių meteoritų palyginimą, jei sakytume, kad šios Žemę bombarduojančios dalelės paveiktų bent kaip vienos tonos meteoritas (kurio nedideli gabalai pasiektų Žemės paviršių), tai </a:t>
            </a:r>
            <a:r>
              <a:rPr lang="lt-LT" sz="2400" b="1" dirty="0" err="1">
                <a:latin typeface="Times New Roman" panose="02020603050405020304" pitchFamily="18" charset="0"/>
                <a:cs typeface="Times New Roman" panose="02020603050405020304" pitchFamily="18" charset="0"/>
              </a:rPr>
              <a:t>CERN’o</a:t>
            </a:r>
            <a:r>
              <a:rPr lang="lt-LT" sz="2400" b="1" dirty="0">
                <a:latin typeface="Times New Roman" panose="02020603050405020304" pitchFamily="18" charset="0"/>
                <a:cs typeface="Times New Roman" panose="02020603050405020304" pitchFamily="18" charset="0"/>
              </a:rPr>
              <a:t> greitintuve sukuriamą dalelę reikėtų įvardinti kaip vieno miligramo meteoritą, kurio blykstelėjimo dangaus skliaute net nepamatytume.</a:t>
            </a:r>
          </a:p>
        </p:txBody>
      </p:sp>
    </p:spTree>
    <p:extLst>
      <p:ext uri="{BB962C8B-B14F-4D97-AF65-F5344CB8AC3E}">
        <p14:creationId xmlns:p14="http://schemas.microsoft.com/office/powerpoint/2010/main" val="350737952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332656"/>
            <a:ext cx="6194648" cy="947192"/>
          </a:xfrm>
        </p:spPr>
        <p:txBody>
          <a:bodyPr>
            <a:normAutofit/>
          </a:bodyPr>
          <a:lstStyle/>
          <a:p>
            <a:pPr algn="ctr"/>
            <a:r>
              <a:rPr lang="lt-LT" sz="4000" b="1" dirty="0" smtClean="0">
                <a:latin typeface="Times New Roman" panose="02020603050405020304" pitchFamily="18" charset="0"/>
                <a:cs typeface="Times New Roman" panose="02020603050405020304" pitchFamily="18" charset="0"/>
              </a:rPr>
              <a:t>TESTAS</a:t>
            </a:r>
            <a:endParaRPr lang="lt-LT" sz="4000" b="1"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sz="half" idx="1"/>
          </p:nvPr>
        </p:nvSpPr>
        <p:spPr>
          <a:xfrm>
            <a:off x="107504" y="1481328"/>
            <a:ext cx="8640960" cy="4525963"/>
          </a:xfrm>
        </p:spPr>
        <p:txBody>
          <a:bodyPr>
            <a:normAutofit/>
          </a:bodyPr>
          <a:lstStyle/>
          <a:p>
            <a:pPr marL="624078" indent="-514350">
              <a:buAutoNum type="arabicPeriod"/>
            </a:pPr>
            <a:r>
              <a:rPr lang="lt-LT" sz="2400" b="1" dirty="0" smtClean="0">
                <a:latin typeface="Times New Roman" panose="02020603050405020304" pitchFamily="18" charset="0"/>
                <a:cs typeface="Times New Roman" panose="02020603050405020304" pitchFamily="18" charset="0"/>
              </a:rPr>
              <a:t>Kuriose valstybėse yra išdėstyta didžiausia </a:t>
            </a:r>
            <a:r>
              <a:rPr lang="lt-LT" sz="2400" b="1" dirty="0">
                <a:latin typeface="Times New Roman" panose="02020603050405020304" pitchFamily="18" charset="0"/>
                <a:cs typeface="Times New Roman" panose="02020603050405020304" pitchFamily="18" charset="0"/>
              </a:rPr>
              <a:t>pasaulyje dalelių fizikos </a:t>
            </a:r>
            <a:r>
              <a:rPr lang="lt-LT" sz="2400" b="1" dirty="0" smtClean="0">
                <a:latin typeface="Times New Roman" panose="02020603050405020304" pitchFamily="18" charset="0"/>
                <a:cs typeface="Times New Roman" panose="02020603050405020304" pitchFamily="18" charset="0"/>
              </a:rPr>
              <a:t>laboratorija?</a:t>
            </a:r>
          </a:p>
          <a:p>
            <a:pPr marL="109728" indent="0">
              <a:buNone/>
            </a:pPr>
            <a:endParaRPr lang="lt-LT" sz="2400" b="1" dirty="0" smtClean="0">
              <a:latin typeface="Times New Roman" panose="02020603050405020304" pitchFamily="18" charset="0"/>
              <a:cs typeface="Times New Roman" panose="02020603050405020304" pitchFamily="18" charset="0"/>
            </a:endParaRPr>
          </a:p>
          <a:p>
            <a:pPr marL="109728" indent="0">
              <a:buNone/>
            </a:pPr>
            <a:r>
              <a:rPr lang="lt-LT" sz="2400" dirty="0" smtClean="0">
                <a:latin typeface="Times New Roman" panose="02020603050405020304" pitchFamily="18" charset="0"/>
                <a:cs typeface="Times New Roman" panose="02020603050405020304" pitchFamily="18" charset="0"/>
              </a:rPr>
              <a:t>      a) Prancūzijoje ir Belgijoje;</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Italijoje ir Šveicarijoje;</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Šveicarijoje ir Prancūzijoje;</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Italijoje ir Austrijoje.</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40608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8291264" cy="4525963"/>
          </a:xfrm>
        </p:spPr>
        <p:txBody>
          <a:bodyPr/>
          <a:lstStyle/>
          <a:p>
            <a:pPr marL="109728" indent="0">
              <a:buNone/>
            </a:pPr>
            <a:r>
              <a:rPr lang="lt-LT" sz="2400" b="1" dirty="0" smtClean="0">
                <a:solidFill>
                  <a:srgbClr val="92D050"/>
                </a:solidFill>
                <a:latin typeface="Times New Roman" panose="02020603050405020304" pitchFamily="18" charset="0"/>
                <a:cs typeface="Times New Roman" panose="02020603050405020304" pitchFamily="18" charset="0"/>
              </a:rPr>
              <a:t>2.   </a:t>
            </a:r>
            <a:r>
              <a:rPr lang="lt-LT" sz="2400" b="1" dirty="0" smtClean="0">
                <a:latin typeface="Times New Roman" panose="02020603050405020304" pitchFamily="18" charset="0"/>
                <a:cs typeface="Times New Roman" panose="02020603050405020304" pitchFamily="18" charset="0"/>
              </a:rPr>
              <a:t>Kuri iš šių valstybių priklauso CERN‘ui?</a:t>
            </a:r>
          </a:p>
          <a:p>
            <a:pPr marL="109728" indent="0">
              <a:buNone/>
            </a:pPr>
            <a:endParaRPr lang="lt-LT" sz="2400" dirty="0">
              <a:latin typeface="Times New Roman" panose="02020603050405020304" pitchFamily="18" charset="0"/>
              <a:cs typeface="Times New Roman" panose="02020603050405020304" pitchFamily="18" charset="0"/>
            </a:endParaRPr>
          </a:p>
          <a:p>
            <a:pPr marL="109728" indent="0">
              <a:buNone/>
            </a:pPr>
            <a:r>
              <a:rPr lang="lt-LT" sz="2400" dirty="0" smtClean="0">
                <a:latin typeface="Times New Roman" panose="02020603050405020304" pitchFamily="18" charset="0"/>
                <a:cs typeface="Times New Roman" panose="02020603050405020304" pitchFamily="18" charset="0"/>
              </a:rPr>
              <a:t>      a) Japonija,</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Izraelis,</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Brazilija,</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JAV.</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37278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11560" y="836712"/>
            <a:ext cx="7200800" cy="4958011"/>
          </a:xfrm>
        </p:spPr>
        <p:txBody>
          <a:bodyPr/>
          <a:lstStyle/>
          <a:p>
            <a:pPr marL="109728" indent="0">
              <a:buNone/>
            </a:pPr>
            <a:r>
              <a:rPr lang="lt-LT" sz="2400" b="1" dirty="0" smtClean="0">
                <a:solidFill>
                  <a:schemeClr val="accent1"/>
                </a:solidFill>
                <a:latin typeface="Times New Roman" panose="02020603050405020304" pitchFamily="18" charset="0"/>
                <a:cs typeface="Times New Roman" panose="02020603050405020304" pitchFamily="18" charset="0"/>
              </a:rPr>
              <a:t>3. </a:t>
            </a:r>
            <a:r>
              <a:rPr lang="lt-LT" sz="2400" b="1" dirty="0" smtClean="0">
                <a:solidFill>
                  <a:schemeClr val="tx2"/>
                </a:solidFill>
                <a:latin typeface="Times New Roman" panose="02020603050405020304" pitchFamily="18" charset="0"/>
                <a:cs typeface="Times New Roman" panose="02020603050405020304" pitchFamily="18" charset="0"/>
              </a:rPr>
              <a:t>Kuris iš šių CERN‘o veiklos tikslų yra neteisingas?</a:t>
            </a:r>
          </a:p>
          <a:p>
            <a:pPr marL="109728" indent="0">
              <a:buNone/>
            </a:pPr>
            <a:endParaRPr lang="lt-LT" sz="2400" dirty="0">
              <a:latin typeface="Times New Roman" panose="02020603050405020304" pitchFamily="18" charset="0"/>
              <a:cs typeface="Times New Roman" panose="02020603050405020304" pitchFamily="18" charset="0"/>
            </a:endParaRPr>
          </a:p>
          <a:p>
            <a:pPr marL="109728" indent="0">
              <a:spcBef>
                <a:spcPts val="0"/>
              </a:spcBef>
              <a:buNone/>
            </a:pPr>
            <a:r>
              <a:rPr lang="lt-LT" sz="2400" dirty="0" smtClean="0">
                <a:latin typeface="Times New Roman" panose="02020603050405020304" pitchFamily="18" charset="0"/>
                <a:cs typeface="Times New Roman" panose="02020603050405020304" pitchFamily="18" charset="0"/>
              </a:rPr>
              <a:t>      a) Plėsti žmonių akiratį,</a:t>
            </a:r>
          </a:p>
          <a:p>
            <a:pPr marL="109728" indent="0">
              <a:spcBef>
                <a:spcPts val="0"/>
              </a:spcBef>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a:t>
            </a: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Plėtoti senasias greitintuvų </a:t>
            </a:r>
            <a:r>
              <a:rPr lang="lt-LT" sz="2400" dirty="0">
                <a:latin typeface="Times New Roman" panose="02020603050405020304" pitchFamily="18" charset="0"/>
                <a:cs typeface="Times New Roman" panose="02020603050405020304" pitchFamily="18" charset="0"/>
              </a:rPr>
              <a:t>ir detektorių </a:t>
            </a:r>
            <a:r>
              <a:rPr lang="lt-LT" sz="2400" dirty="0" smtClean="0">
                <a:latin typeface="Times New Roman" panose="02020603050405020304" pitchFamily="18" charset="0"/>
                <a:cs typeface="Times New Roman" panose="02020603050405020304" pitchFamily="18" charset="0"/>
              </a:rPr>
              <a:t>technologijas,</a:t>
            </a:r>
          </a:p>
          <a:p>
            <a:pPr marL="109728" indent="0">
              <a:spcBef>
                <a:spcPts val="0"/>
              </a:spcBef>
              <a:buNone/>
            </a:pPr>
            <a:r>
              <a:rPr lang="lt-LT" sz="2400" dirty="0">
                <a:latin typeface="Times New Roman" panose="02020603050405020304" pitchFamily="18" charset="0"/>
                <a:cs typeface="Times New Roman" panose="02020603050405020304" pitchFamily="18" charset="0"/>
              </a:rPr>
              <a:t>      c) Ruošti ateities mokslininkus ir </a:t>
            </a:r>
            <a:r>
              <a:rPr lang="lt-LT" sz="2400" dirty="0" smtClean="0">
                <a:latin typeface="Times New Roman" panose="02020603050405020304" pitchFamily="18" charset="0"/>
                <a:cs typeface="Times New Roman" panose="02020603050405020304" pitchFamily="18" charset="0"/>
              </a:rPr>
              <a:t>inžinierius,</a:t>
            </a:r>
          </a:p>
          <a:p>
            <a:pPr marL="109728" indent="0">
              <a:spcBef>
                <a:spcPts val="0"/>
              </a:spcBef>
              <a:buNone/>
            </a:pPr>
            <a:r>
              <a:rPr lang="lt-LT" sz="2400" dirty="0" smtClean="0">
                <a:latin typeface="Times New Roman" panose="02020603050405020304" pitchFamily="18" charset="0"/>
                <a:cs typeface="Times New Roman" panose="02020603050405020304" pitchFamily="18" charset="0"/>
              </a:rPr>
              <a:t>      d) Vienyti  </a:t>
            </a:r>
            <a:r>
              <a:rPr lang="lt-LT" sz="2400" dirty="0">
                <a:latin typeface="Times New Roman" panose="02020603050405020304" pitchFamily="18" charset="0"/>
                <a:cs typeface="Times New Roman" panose="02020603050405020304" pitchFamily="18" charset="0"/>
              </a:rPr>
              <a:t>skirtingų šalių ir kultūrų žmones. </a:t>
            </a:r>
          </a:p>
          <a:p>
            <a:pPr marL="109728" indent="0">
              <a:buNone/>
            </a:pPr>
            <a:endParaRPr lang="lt-LT" sz="2400" dirty="0">
              <a:latin typeface="Times New Roman" panose="02020603050405020304" pitchFamily="18" charset="0"/>
              <a:cs typeface="Times New Roman" panose="02020603050405020304" pitchFamily="18" charset="0"/>
            </a:endParaRPr>
          </a:p>
          <a:p>
            <a:pPr marL="109728" indent="0">
              <a:buNone/>
            </a:pPr>
            <a:endParaRPr lang="lt-LT" dirty="0" smtClean="0"/>
          </a:p>
        </p:txBody>
      </p:sp>
    </p:spTree>
    <p:extLst>
      <p:ext uri="{BB962C8B-B14F-4D97-AF65-F5344CB8AC3E}">
        <p14:creationId xmlns:p14="http://schemas.microsoft.com/office/powerpoint/2010/main" val="428370838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t-LT" dirty="0" smtClean="0"/>
              <a:t> </a:t>
            </a:r>
            <a:endParaRPr lang="lt-LT" dirty="0"/>
          </a:p>
        </p:txBody>
      </p:sp>
      <p:sp>
        <p:nvSpPr>
          <p:cNvPr id="2" name="Content Placeholder 1"/>
          <p:cNvSpPr>
            <a:spLocks noGrp="1"/>
          </p:cNvSpPr>
          <p:nvPr>
            <p:ph sz="half" idx="1"/>
          </p:nvPr>
        </p:nvSpPr>
        <p:spPr>
          <a:xfrm>
            <a:off x="395536" y="620688"/>
            <a:ext cx="7560840" cy="5976664"/>
          </a:xfrm>
        </p:spPr>
        <p:txBody>
          <a:bodyPr>
            <a:normAutofit/>
          </a:bodyPr>
          <a:lstStyle/>
          <a:p>
            <a:pPr marL="109728" indent="0">
              <a:buNone/>
            </a:pPr>
            <a:r>
              <a:rPr lang="lt-LT" sz="2400" b="1" dirty="0" smtClean="0">
                <a:solidFill>
                  <a:schemeClr val="accent1"/>
                </a:solidFill>
                <a:latin typeface="Times New Roman" panose="02020603050405020304" pitchFamily="18" charset="0"/>
                <a:cs typeface="Times New Roman" panose="02020603050405020304" pitchFamily="18" charset="0"/>
              </a:rPr>
              <a:t>4. </a:t>
            </a:r>
            <a:r>
              <a:rPr lang="lt-LT" sz="2400" b="1" dirty="0" smtClean="0">
                <a:latin typeface="Times New Roman" panose="02020603050405020304" pitchFamily="18" charset="0"/>
                <a:cs typeface="Times New Roman" panose="02020603050405020304" pitchFamily="18" charset="0"/>
              </a:rPr>
              <a:t>Kuri greitintuvo sąvoka yra teisinga?</a:t>
            </a:r>
          </a:p>
          <a:p>
            <a:pPr marL="109728" indent="0">
              <a:buNone/>
            </a:pPr>
            <a:r>
              <a:rPr lang="lt-LT" dirty="0"/>
              <a:t> </a:t>
            </a:r>
            <a:r>
              <a:rPr lang="lt-LT" dirty="0" smtClean="0"/>
              <a:t>     </a:t>
            </a:r>
          </a:p>
          <a:p>
            <a:pPr marL="109728"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a) Tai įrenginys, kuris naudodamas elektrinį ir magnetinį lauką, greitina elektrinį krūvį turinčias daleles</a:t>
            </a:r>
            <a:r>
              <a:rPr lang="lt-LT" sz="2400" dirty="0" smtClean="0">
                <a:latin typeface="Times New Roman" panose="02020603050405020304" pitchFamily="18" charset="0"/>
                <a:cs typeface="Times New Roman" panose="02020603050405020304" pitchFamily="18" charset="0"/>
              </a:rPr>
              <a:t>.</a:t>
            </a:r>
          </a:p>
          <a:p>
            <a:pPr marL="109728" indent="0">
              <a:buNone/>
            </a:pPr>
            <a:r>
              <a:rPr lang="lt-LT" sz="2400" dirty="0" smtClean="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b) Tai įrenginys, kuris naudodamas elektrinį ir magnetinį lauką, </a:t>
            </a:r>
            <a:r>
              <a:rPr lang="lt-LT" sz="2400" dirty="0" smtClean="0">
                <a:latin typeface="Times New Roman" panose="02020603050405020304" pitchFamily="18" charset="0"/>
                <a:cs typeface="Times New Roman" panose="02020603050405020304" pitchFamily="18" charset="0"/>
              </a:rPr>
              <a:t>lėtina elektrinį </a:t>
            </a:r>
            <a:r>
              <a:rPr lang="lt-LT" sz="2400" dirty="0">
                <a:latin typeface="Times New Roman" panose="02020603050405020304" pitchFamily="18" charset="0"/>
                <a:cs typeface="Times New Roman" panose="02020603050405020304" pitchFamily="18" charset="0"/>
              </a:rPr>
              <a:t>krūvį turinčias daleles</a:t>
            </a:r>
            <a:r>
              <a:rPr lang="lt-LT" sz="2400" dirty="0" smtClean="0">
                <a:latin typeface="Times New Roman" panose="02020603050405020304" pitchFamily="18" charset="0"/>
                <a:cs typeface="Times New Roman" panose="02020603050405020304" pitchFamily="18" charset="0"/>
              </a:rPr>
              <a:t>.</a:t>
            </a:r>
          </a:p>
          <a:p>
            <a:pPr marL="109728" indent="0">
              <a:buNone/>
            </a:pPr>
            <a:r>
              <a:rPr lang="lt-LT" sz="2400" dirty="0">
                <a:latin typeface="Times New Roman" panose="02020603050405020304" pitchFamily="18" charset="0"/>
                <a:cs typeface="Times New Roman" panose="02020603050405020304" pitchFamily="18" charset="0"/>
              </a:rPr>
              <a:t>      c) Tai įrenginys, kuris </a:t>
            </a:r>
            <a:r>
              <a:rPr lang="lt-LT" sz="2400" dirty="0" smtClean="0">
                <a:latin typeface="Times New Roman" panose="02020603050405020304" pitchFamily="18" charset="0"/>
                <a:cs typeface="Times New Roman" panose="02020603050405020304" pitchFamily="18" charset="0"/>
              </a:rPr>
              <a:t>gali nenaudodamas elektrinio </a:t>
            </a:r>
            <a:r>
              <a:rPr lang="lt-LT" sz="2400" dirty="0">
                <a:latin typeface="Times New Roman" panose="02020603050405020304" pitchFamily="18" charset="0"/>
                <a:cs typeface="Times New Roman" panose="02020603050405020304" pitchFamily="18" charset="0"/>
              </a:rPr>
              <a:t>ir </a:t>
            </a:r>
            <a:r>
              <a:rPr lang="lt-LT" sz="2400" dirty="0" smtClean="0">
                <a:latin typeface="Times New Roman" panose="02020603050405020304" pitchFamily="18" charset="0"/>
                <a:cs typeface="Times New Roman" panose="02020603050405020304" pitchFamily="18" charset="0"/>
              </a:rPr>
              <a:t>magnetinio lauko, greitinti </a:t>
            </a:r>
            <a:r>
              <a:rPr lang="lt-LT" sz="2400" dirty="0">
                <a:latin typeface="Times New Roman" panose="02020603050405020304" pitchFamily="18" charset="0"/>
                <a:cs typeface="Times New Roman" panose="02020603050405020304" pitchFamily="18" charset="0"/>
              </a:rPr>
              <a:t>elektrinį krūvį turinčias daleles. </a:t>
            </a:r>
            <a:endParaRPr lang="lt-LT" sz="2400" dirty="0" smtClean="0">
              <a:latin typeface="Times New Roman" panose="02020603050405020304" pitchFamily="18" charset="0"/>
              <a:cs typeface="Times New Roman" panose="02020603050405020304" pitchFamily="18" charset="0"/>
            </a:endParaRPr>
          </a:p>
          <a:p>
            <a:pPr marL="109728" indent="0">
              <a:buNone/>
            </a:pPr>
            <a:r>
              <a:rPr lang="lt-LT" sz="2400" dirty="0">
                <a:latin typeface="Times New Roman" panose="02020603050405020304" pitchFamily="18" charset="0"/>
                <a:cs typeface="Times New Roman" panose="02020603050405020304" pitchFamily="18" charset="0"/>
              </a:rPr>
              <a:t>      d) Tai įrenginys, kuris naudodamas elektrinį ir magnetinį lauką, </a:t>
            </a:r>
            <a:r>
              <a:rPr lang="lt-LT" sz="2400" dirty="0" smtClean="0">
                <a:latin typeface="Times New Roman" panose="02020603050405020304" pitchFamily="18" charset="0"/>
                <a:cs typeface="Times New Roman" panose="02020603050405020304" pitchFamily="18" charset="0"/>
              </a:rPr>
              <a:t>negreitina tik elektrinį </a:t>
            </a:r>
            <a:r>
              <a:rPr lang="lt-LT" sz="2400" dirty="0">
                <a:latin typeface="Times New Roman" panose="02020603050405020304" pitchFamily="18" charset="0"/>
                <a:cs typeface="Times New Roman" panose="02020603050405020304" pitchFamily="18" charset="0"/>
              </a:rPr>
              <a:t>krūvį </a:t>
            </a:r>
            <a:r>
              <a:rPr lang="lt-LT" sz="2400" dirty="0" smtClean="0">
                <a:latin typeface="Times New Roman" panose="02020603050405020304" pitchFamily="18" charset="0"/>
                <a:cs typeface="Times New Roman" panose="02020603050405020304" pitchFamily="18" charset="0"/>
              </a:rPr>
              <a:t>turinčių dalelių. </a:t>
            </a:r>
            <a:endParaRPr lang="lt-LT" sz="2400" dirty="0">
              <a:latin typeface="Times New Roman" panose="02020603050405020304" pitchFamily="18" charset="0"/>
              <a:cs typeface="Times New Roman" panose="02020603050405020304" pitchFamily="18" charset="0"/>
            </a:endParaRPr>
          </a:p>
          <a:p>
            <a:pPr marL="109728" indent="0">
              <a:buNone/>
            </a:pPr>
            <a:endParaRPr lang="lt-LT" dirty="0" smtClean="0"/>
          </a:p>
          <a:p>
            <a:pPr marL="109728" indent="0">
              <a:buNone/>
            </a:pPr>
            <a:r>
              <a:rPr lang="lt-LT" dirty="0"/>
              <a:t> </a:t>
            </a:r>
            <a:r>
              <a:rPr lang="lt-LT" dirty="0" smtClean="0"/>
              <a:t>     </a:t>
            </a:r>
            <a:endParaRPr lang="lt-LT" dirty="0"/>
          </a:p>
        </p:txBody>
      </p:sp>
    </p:spTree>
    <p:extLst>
      <p:ext uri="{BB962C8B-B14F-4D97-AF65-F5344CB8AC3E}">
        <p14:creationId xmlns:p14="http://schemas.microsoft.com/office/powerpoint/2010/main" val="2232902296"/>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9552" y="980728"/>
            <a:ext cx="6347714" cy="3880773"/>
          </a:xfrm>
        </p:spPr>
        <p:txBody>
          <a:bodyPr>
            <a:normAutofit/>
          </a:bodyPr>
          <a:lstStyle/>
          <a:p>
            <a:pPr marL="457200" indent="-457200">
              <a:buAutoNum type="arabicPeriod" startAt="5"/>
            </a:pPr>
            <a:r>
              <a:rPr lang="lt-LT" sz="2400" b="1" dirty="0" smtClean="0">
                <a:latin typeface="Times New Roman" panose="02020603050405020304" pitchFamily="18" charset="0"/>
                <a:cs typeface="Times New Roman" panose="02020603050405020304" pitchFamily="18" charset="0"/>
              </a:rPr>
              <a:t>Kokį </a:t>
            </a:r>
            <a:r>
              <a:rPr lang="lt-LT" sz="2400" b="1" dirty="0">
                <a:latin typeface="Times New Roman" panose="02020603050405020304" pitchFamily="18" charset="0"/>
                <a:cs typeface="Times New Roman" panose="02020603050405020304" pitchFamily="18" charset="0"/>
              </a:rPr>
              <a:t>apdovanojimą gavo </a:t>
            </a:r>
            <a:r>
              <a:rPr lang="lt-LT" sz="2400" b="1" dirty="0" smtClean="0">
                <a:latin typeface="Times New Roman" panose="02020603050405020304" pitchFamily="18" charset="0"/>
                <a:cs typeface="Times New Roman" panose="02020603050405020304" pitchFamily="18" charset="0"/>
              </a:rPr>
              <a:t>Francois </a:t>
            </a:r>
            <a:r>
              <a:rPr lang="lt-LT" sz="2400" b="1" dirty="0">
                <a:latin typeface="Times New Roman" panose="02020603050405020304" pitchFamily="18" charset="0"/>
                <a:cs typeface="Times New Roman" panose="02020603050405020304" pitchFamily="18" charset="0"/>
              </a:rPr>
              <a:t>Englert ir  Peter </a:t>
            </a:r>
            <a:r>
              <a:rPr lang="lt-LT" sz="2400" b="1" dirty="0" smtClean="0">
                <a:latin typeface="Times New Roman" panose="02020603050405020304" pitchFamily="18" charset="0"/>
                <a:cs typeface="Times New Roman" panose="02020603050405020304" pitchFamily="18" charset="0"/>
              </a:rPr>
              <a:t>Higgs už Higgso bozono atradimą?</a:t>
            </a:r>
          </a:p>
          <a:p>
            <a:pPr marL="0" indent="0">
              <a:buNone/>
            </a:pPr>
            <a:endParaRPr lang="lt-LT" sz="2400" b="1" dirty="0" smtClean="0">
              <a:latin typeface="Times New Roman" panose="02020603050405020304" pitchFamily="18" charset="0"/>
              <a:cs typeface="Times New Roman" panose="02020603050405020304" pitchFamily="18" charset="0"/>
            </a:endParaRPr>
          </a:p>
          <a:p>
            <a:pPr marL="0" indent="0">
              <a:buNone/>
            </a:pPr>
            <a:r>
              <a:rPr lang="lt-LT" sz="2400" dirty="0" smtClean="0">
                <a:latin typeface="Times New Roman" panose="02020603050405020304" pitchFamily="18" charset="0"/>
                <a:cs typeface="Times New Roman" panose="02020603050405020304" pitchFamily="18" charset="0"/>
              </a:rPr>
              <a:t>         a) Auksinio Fenikso apdovanojimą,</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Pasaulinį kultūros apdovanojimą,</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Alberto Einkšteino vardo pasaulinį mokslo apdovanojimą,</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Fizikos Nobelio premiją.</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676937"/>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9552" y="1268760"/>
            <a:ext cx="6347714" cy="3880773"/>
          </a:xfrm>
        </p:spPr>
        <p:txBody>
          <a:bodyPr>
            <a:normAutofit/>
          </a:bodyPr>
          <a:lstStyle/>
          <a:p>
            <a:pPr marL="457200" indent="-457200">
              <a:buAutoNum type="arabicPeriod" startAt="6"/>
            </a:pPr>
            <a:r>
              <a:rPr lang="lt-LT" sz="2400" b="1" dirty="0" smtClean="0">
                <a:latin typeface="Times New Roman" panose="02020603050405020304" pitchFamily="18" charset="0"/>
                <a:cs typeface="Times New Roman" panose="02020603050405020304" pitchFamily="18" charset="0"/>
              </a:rPr>
              <a:t>Koks svarbiausias </a:t>
            </a:r>
            <a:r>
              <a:rPr lang="lt-LT" sz="2400" b="1" dirty="0" smtClean="0">
                <a:latin typeface="Times New Roman" panose="02020603050405020304" pitchFamily="18" charset="0"/>
                <a:cs typeface="Times New Roman" panose="02020603050405020304" pitchFamily="18" charset="0"/>
              </a:rPr>
              <a:t>atradimas buvo </a:t>
            </a:r>
            <a:r>
              <a:rPr lang="lt-LT" sz="2400" b="1" dirty="0" smtClean="0">
                <a:latin typeface="Times New Roman" panose="02020603050405020304" pitchFamily="18" charset="0"/>
                <a:cs typeface="Times New Roman" panose="02020603050405020304" pitchFamily="18" charset="0"/>
              </a:rPr>
              <a:t>padarytas CERN‘e?</a:t>
            </a:r>
          </a:p>
          <a:p>
            <a:pPr marL="0" indent="0">
              <a:buNone/>
            </a:pPr>
            <a:endParaRPr lang="lt-LT" sz="2400" b="1" dirty="0" smtClean="0">
              <a:latin typeface="Times New Roman" panose="02020603050405020304" pitchFamily="18" charset="0"/>
              <a:cs typeface="Times New Roman" panose="02020603050405020304" pitchFamily="18" charset="0"/>
            </a:endParaRPr>
          </a:p>
          <a:p>
            <a:pPr marL="0" indent="0">
              <a:buNone/>
            </a:pPr>
            <a:r>
              <a:rPr lang="lt-LT" sz="2400" dirty="0" smtClean="0">
                <a:latin typeface="Times New Roman" panose="02020603050405020304" pitchFamily="18" charset="0"/>
                <a:cs typeface="Times New Roman" panose="02020603050405020304" pitchFamily="18" charset="0"/>
              </a:rPr>
              <a:t>         a) Įkurtas facebook,</a:t>
            </a:r>
          </a:p>
          <a:p>
            <a:pPr marL="0" indent="0">
              <a:buNone/>
            </a:pPr>
            <a:r>
              <a:rPr lang="lt-LT" sz="2400" dirty="0" smtClean="0">
                <a:latin typeface="Times New Roman" panose="02020603050405020304" pitchFamily="18" charset="0"/>
                <a:cs typeface="Times New Roman" panose="02020603050405020304" pitchFamily="18" charset="0"/>
              </a:rPr>
              <a:t>         b) Sugalvota one.lt programa,</a:t>
            </a:r>
          </a:p>
          <a:p>
            <a:pPr marL="0" indent="0">
              <a:buNone/>
            </a:pPr>
            <a:r>
              <a:rPr lang="lt-LT" sz="2400" dirty="0" smtClean="0">
                <a:latin typeface="Times New Roman" panose="02020603050405020304" pitchFamily="18" charset="0"/>
                <a:cs typeface="Times New Roman" panose="02020603050405020304" pitchFamily="18" charset="0"/>
              </a:rPr>
              <a:t>         c) WWW,</a:t>
            </a:r>
          </a:p>
          <a:p>
            <a:pPr marL="0" indent="0">
              <a:buNone/>
            </a:pPr>
            <a:r>
              <a:rPr lang="lt-LT" sz="2400" dirty="0" smtClean="0">
                <a:latin typeface="Times New Roman" panose="02020603050405020304" pitchFamily="18" charset="0"/>
                <a:cs typeface="Times New Roman" panose="02020603050405020304" pitchFamily="18" charset="0"/>
              </a:rPr>
              <a:t>         d) Įkurtas Youtube.</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18335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52736"/>
            <a:ext cx="5690592" cy="4988625"/>
          </a:xfrm>
        </p:spPr>
        <p:txBody>
          <a:bodyPr>
            <a:normAutofit/>
          </a:bodyPr>
          <a:lstStyle/>
          <a:p>
            <a:pPr marL="457200" indent="-457200">
              <a:buAutoNum type="arabicPeriod" startAt="7"/>
            </a:pPr>
            <a:r>
              <a:rPr lang="lt-LT" sz="2400" b="1" dirty="0" smtClean="0">
                <a:latin typeface="Times New Roman" panose="02020603050405020304" pitchFamily="18" charset="0"/>
                <a:cs typeface="Times New Roman" panose="02020603050405020304" pitchFamily="18" charset="0"/>
              </a:rPr>
              <a:t>Į kiek rūšių skirstomi greitintuvai?</a:t>
            </a:r>
          </a:p>
          <a:p>
            <a:pPr marL="457200" indent="-457200">
              <a:buAutoNum type="arabicPeriod" startAt="7"/>
            </a:pPr>
            <a:endParaRPr lang="lt-LT" sz="2400" b="1" dirty="0">
              <a:solidFill>
                <a:schemeClr val="tx1"/>
              </a:solidFill>
              <a:latin typeface="Times New Roman" panose="02020603050405020304" pitchFamily="18" charset="0"/>
              <a:cs typeface="Times New Roman" panose="02020603050405020304" pitchFamily="18" charset="0"/>
            </a:endParaRPr>
          </a:p>
          <a:p>
            <a:pPr marL="0" indent="0">
              <a:buNone/>
            </a:pPr>
            <a:r>
              <a:rPr lang="lt-LT" sz="2400" dirty="0" smtClean="0">
                <a:latin typeface="Times New Roman" panose="02020603050405020304" pitchFamily="18" charset="0"/>
                <a:cs typeface="Times New Roman" panose="02020603050405020304" pitchFamily="18" charset="0"/>
              </a:rPr>
              <a:t>           a) į dvi,</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į tris,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į keturias,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į šešias.</a:t>
            </a:r>
          </a:p>
          <a:p>
            <a:pPr marL="0" indent="0">
              <a:buNone/>
            </a:pPr>
            <a:endParaRPr lang="lt-LT" sz="2400" b="1" dirty="0">
              <a:latin typeface="Times New Roman" panose="02020603050405020304" pitchFamily="18" charset="0"/>
              <a:cs typeface="Times New Roman" panose="02020603050405020304" pitchFamily="18" charset="0"/>
            </a:endParaRPr>
          </a:p>
          <a:p>
            <a:pPr marL="0" indent="0">
              <a:buNone/>
            </a:pP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21652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9552" y="1124744"/>
            <a:ext cx="7344816" cy="4176464"/>
          </a:xfrm>
        </p:spPr>
        <p:txBody>
          <a:bodyPr>
            <a:normAutofit/>
          </a:bodyPr>
          <a:lstStyle/>
          <a:p>
            <a:pPr marL="0" indent="0">
              <a:buNone/>
            </a:pPr>
            <a:r>
              <a:rPr lang="lt-LT" sz="2400" b="1" dirty="0" smtClean="0">
                <a:solidFill>
                  <a:schemeClr val="accent1"/>
                </a:solidFill>
                <a:latin typeface="Times New Roman" panose="02020603050405020304" pitchFamily="18" charset="0"/>
                <a:cs typeface="Times New Roman" panose="02020603050405020304" pitchFamily="18" charset="0"/>
              </a:rPr>
              <a:t>8. </a:t>
            </a:r>
            <a:r>
              <a:rPr lang="lt-LT" sz="2400" b="1" dirty="0" smtClean="0">
                <a:latin typeface="Times New Roman" panose="02020603050405020304" pitchFamily="18" charset="0"/>
                <a:cs typeface="Times New Roman" panose="02020603050405020304" pitchFamily="18" charset="0"/>
              </a:rPr>
              <a:t>Kuriose srityse Lietuvos atstovybė sėkmingai bendradarbiauja su CERN‘u?</a:t>
            </a:r>
          </a:p>
          <a:p>
            <a:pPr marL="0" indent="0">
              <a:buNone/>
            </a:pPr>
            <a:endParaRPr lang="lt-LT" sz="2400" b="1" dirty="0" smtClean="0">
              <a:latin typeface="Times New Roman" panose="02020603050405020304" pitchFamily="18" charset="0"/>
              <a:cs typeface="Times New Roman" panose="02020603050405020304" pitchFamily="18" charset="0"/>
            </a:endParaRP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a) Fizikos ir informatikos,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Švietimo ir medicinos,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Medicinos ir chemijos,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Fizikos, švietimos, medicinos, informatikos.</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217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764704"/>
            <a:ext cx="6192688" cy="642942"/>
          </a:xfrm>
        </p:spPr>
        <p:txBody>
          <a:bodyPr>
            <a:noAutofit/>
          </a:bodyPr>
          <a:lstStyle/>
          <a:p>
            <a:pPr algn="ctr" eaLnBrk="1" fontAlgn="auto" hangingPunct="1">
              <a:spcAft>
                <a:spcPts val="0"/>
              </a:spcAft>
              <a:defRPr/>
            </a:pPr>
            <a:r>
              <a:rPr lang="lt-LT" sz="4000" b="1" dirty="0" smtClean="0">
                <a:solidFill>
                  <a:srgbClr val="92D050"/>
                </a:solidFill>
                <a:latin typeface="Times New Roman" panose="02020603050405020304" pitchFamily="18" charset="0"/>
                <a:cs typeface="Times New Roman" panose="02020603050405020304" pitchFamily="18" charset="0"/>
              </a:rPr>
              <a:t>TYRIMŲ CENTRAS IŠ AUKŠTAI</a:t>
            </a:r>
            <a:endParaRPr lang="lt-LT" sz="4000" b="1" dirty="0">
              <a:solidFill>
                <a:srgbClr val="92D050"/>
              </a:solidFill>
              <a:latin typeface="Times New Roman" panose="02020603050405020304" pitchFamily="18" charset="0"/>
              <a:cs typeface="Times New Roman" panose="02020603050405020304" pitchFamily="18" charset="0"/>
            </a:endParaRPr>
          </a:p>
        </p:txBody>
      </p:sp>
      <p:pic>
        <p:nvPicPr>
          <p:cNvPr id="22532" name="Picture 5" descr="cern1.jpg"/>
          <p:cNvPicPr>
            <a:picLocks noChangeAspect="1"/>
          </p:cNvPicPr>
          <p:nvPr/>
        </p:nvPicPr>
        <p:blipFill>
          <a:blip r:embed="rId2" cstate="print"/>
          <a:srcRect/>
          <a:stretch>
            <a:fillRect/>
          </a:stretch>
        </p:blipFill>
        <p:spPr bwMode="auto">
          <a:xfrm>
            <a:off x="827584" y="1628800"/>
            <a:ext cx="6499071" cy="4265016"/>
          </a:xfrm>
          <a:prstGeom prst="rect">
            <a:avLst/>
          </a:prstGeom>
          <a:noFill/>
          <a:ln w="9525">
            <a:noFill/>
            <a:miter lim="800000"/>
            <a:headEnd/>
            <a:tailEnd/>
          </a:ln>
        </p:spPr>
      </p:pic>
    </p:spTree>
    <p:extLst>
      <p:ext uri="{BB962C8B-B14F-4D97-AF65-F5344CB8AC3E}">
        <p14:creationId xmlns:p14="http://schemas.microsoft.com/office/powerpoint/2010/main" val="3535771768"/>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11560" y="1124744"/>
            <a:ext cx="6624736" cy="4176464"/>
          </a:xfrm>
        </p:spPr>
        <p:txBody>
          <a:bodyPr/>
          <a:lstStyle/>
          <a:p>
            <a:pPr marL="0" indent="0">
              <a:buNone/>
            </a:pPr>
            <a:r>
              <a:rPr lang="lt-LT" sz="2400" b="1" dirty="0" smtClean="0">
                <a:solidFill>
                  <a:schemeClr val="accent1"/>
                </a:solidFill>
                <a:latin typeface="Times New Roman" panose="02020603050405020304" pitchFamily="18" charset="0"/>
                <a:cs typeface="Times New Roman" panose="02020603050405020304" pitchFamily="18" charset="0"/>
              </a:rPr>
              <a:t>9. </a:t>
            </a:r>
            <a:r>
              <a:rPr lang="lt-LT" sz="2400" b="1" dirty="0" smtClean="0">
                <a:latin typeface="Times New Roman" panose="02020603050405020304" pitchFamily="18" charset="0"/>
                <a:cs typeface="Times New Roman" panose="02020603050405020304" pitchFamily="18" charset="0"/>
              </a:rPr>
              <a:t>Kada įkurtas CERN‘as?</a:t>
            </a:r>
          </a:p>
          <a:p>
            <a:pPr marL="0" indent="0">
              <a:buNone/>
            </a:pPr>
            <a:endParaRPr lang="lt-LT" sz="2400" dirty="0" smtClean="0">
              <a:latin typeface="Times New Roman" panose="02020603050405020304" pitchFamily="18" charset="0"/>
              <a:cs typeface="Times New Roman" panose="02020603050405020304" pitchFamily="18" charset="0"/>
            </a:endParaRP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a) XXI a. pradžioje,</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1945 metais,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XIX a. pradžioje,</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1954 metais.</a:t>
            </a:r>
          </a:p>
          <a:p>
            <a:pPr marL="0" indent="0">
              <a:buNone/>
            </a:pPr>
            <a:r>
              <a:rPr lang="lt-LT" dirty="0"/>
              <a:t> </a:t>
            </a:r>
            <a:r>
              <a:rPr lang="lt-LT" dirty="0" smtClean="0"/>
              <a:t>    </a:t>
            </a:r>
          </a:p>
          <a:p>
            <a:pPr marL="0" indent="0">
              <a:buNone/>
            </a:pPr>
            <a:endParaRPr lang="lt-LT" dirty="0"/>
          </a:p>
        </p:txBody>
      </p:sp>
    </p:spTree>
    <p:extLst>
      <p:ext uri="{BB962C8B-B14F-4D97-AF65-F5344CB8AC3E}">
        <p14:creationId xmlns:p14="http://schemas.microsoft.com/office/powerpoint/2010/main" val="2383565088"/>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9552" y="1052736"/>
            <a:ext cx="6840760" cy="4320480"/>
          </a:xfrm>
        </p:spPr>
        <p:txBody>
          <a:bodyPr>
            <a:normAutofit/>
          </a:bodyPr>
          <a:lstStyle/>
          <a:p>
            <a:pPr marL="0" indent="0">
              <a:buNone/>
            </a:pPr>
            <a:r>
              <a:rPr lang="lt-LT" sz="2400" b="1" dirty="0" smtClean="0">
                <a:solidFill>
                  <a:schemeClr val="accent1"/>
                </a:solidFill>
                <a:latin typeface="Times New Roman" panose="02020603050405020304" pitchFamily="18" charset="0"/>
                <a:cs typeface="Times New Roman" panose="02020603050405020304" pitchFamily="18" charset="0"/>
              </a:rPr>
              <a:t>10. </a:t>
            </a:r>
            <a:r>
              <a:rPr lang="lt-LT" sz="2400" b="1" dirty="0" smtClean="0">
                <a:latin typeface="Times New Roman" panose="02020603050405020304" pitchFamily="18" charset="0"/>
                <a:cs typeface="Times New Roman" panose="02020603050405020304" pitchFamily="18" charset="0"/>
              </a:rPr>
              <a:t>Kas pirmą kartą buvo </a:t>
            </a:r>
            <a:r>
              <a:rPr lang="lt-LT" sz="2400" b="1" dirty="0" smtClean="0">
                <a:latin typeface="Times New Roman" panose="02020603050405020304" pitchFamily="18" charset="0"/>
                <a:cs typeface="Times New Roman" panose="02020603050405020304" pitchFamily="18" charset="0"/>
              </a:rPr>
              <a:t>pat</a:t>
            </a:r>
            <a:r>
              <a:rPr lang="lt-LT" sz="2400" b="1" dirty="0" smtClean="0">
                <a:latin typeface="Times New Roman" panose="02020603050405020304" pitchFamily="18" charset="0"/>
                <a:cs typeface="Times New Roman" panose="02020603050405020304" pitchFamily="18" charset="0"/>
              </a:rPr>
              <a:t>alpinta </a:t>
            </a:r>
            <a:r>
              <a:rPr lang="lt-LT" sz="2400" b="1" dirty="0" smtClean="0">
                <a:latin typeface="Times New Roman" panose="02020603050405020304" pitchFamily="18" charset="0"/>
                <a:cs typeface="Times New Roman" panose="02020603050405020304" pitchFamily="18" charset="0"/>
              </a:rPr>
              <a:t>internete?</a:t>
            </a:r>
          </a:p>
          <a:p>
            <a:pPr marL="0" indent="0">
              <a:buNone/>
            </a:pPr>
            <a:endParaRPr lang="lt-LT" sz="2400" dirty="0">
              <a:latin typeface="Times New Roman" panose="02020603050405020304" pitchFamily="18" charset="0"/>
              <a:cs typeface="Times New Roman" panose="02020603050405020304" pitchFamily="18" charset="0"/>
            </a:endParaRPr>
          </a:p>
          <a:p>
            <a:pPr marL="0" indent="0">
              <a:buNone/>
            </a:pPr>
            <a:r>
              <a:rPr lang="lt-LT" sz="2400" dirty="0" smtClean="0">
                <a:latin typeface="Times New Roman" panose="02020603050405020304" pitchFamily="18" charset="0"/>
                <a:cs typeface="Times New Roman" panose="02020603050405020304" pitchFamily="18" charset="0"/>
              </a:rPr>
              <a:t>            a) Vaizdo įrašas,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b) Dainos įrašas,</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c) Nuotrauka,</a:t>
            </a:r>
          </a:p>
          <a:p>
            <a:pPr marL="0" indent="0">
              <a:buNone/>
            </a:pP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           d) Filmas.</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243121"/>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lt-LT" dirty="0" smtClean="0"/>
              <a:t>Testo atsakymai:</a:t>
            </a:r>
            <a:endParaRPr lang="lt-LT" dirty="0"/>
          </a:p>
        </p:txBody>
      </p:sp>
      <p:sp>
        <p:nvSpPr>
          <p:cNvPr id="2" name="Content Placeholder 1"/>
          <p:cNvSpPr>
            <a:spLocks noGrp="1"/>
          </p:cNvSpPr>
          <p:nvPr>
            <p:ph sz="half" idx="1"/>
          </p:nvPr>
        </p:nvSpPr>
        <p:spPr/>
        <p:txBody>
          <a:bodyPr/>
          <a:lstStyle/>
          <a:p>
            <a:pPr marL="624078" indent="-514350">
              <a:spcBef>
                <a:spcPts val="0"/>
              </a:spcBef>
              <a:buAutoNum type="arabicPeriod"/>
            </a:pPr>
            <a:r>
              <a:rPr lang="lt-LT" sz="2400" dirty="0" smtClean="0">
                <a:latin typeface="Times New Roman" panose="02020603050405020304" pitchFamily="18" charset="0"/>
                <a:cs typeface="Times New Roman" panose="02020603050405020304" pitchFamily="18" charset="0"/>
              </a:rPr>
              <a:t>C</a:t>
            </a:r>
          </a:p>
          <a:p>
            <a:pPr marL="624078" indent="-514350">
              <a:spcBef>
                <a:spcPts val="0"/>
              </a:spcBef>
              <a:buAutoNum type="arabicPeriod"/>
            </a:pPr>
            <a:r>
              <a:rPr lang="lt-LT" sz="2400" dirty="0" smtClean="0">
                <a:latin typeface="Times New Roman" panose="02020603050405020304" pitchFamily="18" charset="0"/>
                <a:cs typeface="Times New Roman" panose="02020603050405020304" pitchFamily="18" charset="0"/>
              </a:rPr>
              <a:t>B</a:t>
            </a:r>
          </a:p>
          <a:p>
            <a:pPr marL="624078" indent="-514350">
              <a:spcBef>
                <a:spcPts val="0"/>
              </a:spcBef>
              <a:buAutoNum type="arabicPeriod"/>
            </a:pPr>
            <a:r>
              <a:rPr lang="lt-LT" sz="2400" dirty="0">
                <a:latin typeface="Times New Roman" panose="02020603050405020304" pitchFamily="18" charset="0"/>
                <a:cs typeface="Times New Roman" panose="02020603050405020304" pitchFamily="18" charset="0"/>
              </a:rPr>
              <a:t>B</a:t>
            </a:r>
            <a:endParaRPr lang="lt-LT" sz="2400" dirty="0" smtClean="0">
              <a:latin typeface="Times New Roman" panose="02020603050405020304" pitchFamily="18" charset="0"/>
              <a:cs typeface="Times New Roman" panose="02020603050405020304" pitchFamily="18" charset="0"/>
            </a:endParaRPr>
          </a:p>
          <a:p>
            <a:pPr marL="624078" indent="-514350">
              <a:spcBef>
                <a:spcPts val="0"/>
              </a:spcBef>
              <a:buAutoNum type="arabicPeriod"/>
            </a:pPr>
            <a:r>
              <a:rPr lang="lt-LT" sz="2400" dirty="0" smtClean="0">
                <a:latin typeface="Times New Roman" panose="02020603050405020304" pitchFamily="18" charset="0"/>
                <a:cs typeface="Times New Roman" panose="02020603050405020304" pitchFamily="18" charset="0"/>
              </a:rPr>
              <a:t>A</a:t>
            </a:r>
          </a:p>
          <a:p>
            <a:pPr marL="624078" indent="-514350">
              <a:spcBef>
                <a:spcPts val="0"/>
              </a:spcBef>
              <a:buAutoNum type="arabicPeriod"/>
            </a:pPr>
            <a:r>
              <a:rPr lang="lt-LT" sz="2400" dirty="0">
                <a:latin typeface="Times New Roman" panose="02020603050405020304" pitchFamily="18" charset="0"/>
                <a:cs typeface="Times New Roman" panose="02020603050405020304" pitchFamily="18" charset="0"/>
              </a:rPr>
              <a:t>D</a:t>
            </a:r>
            <a:endParaRPr lang="lt-LT" sz="2400" dirty="0" smtClean="0">
              <a:latin typeface="Times New Roman" panose="02020603050405020304" pitchFamily="18" charset="0"/>
              <a:cs typeface="Times New Roman" panose="02020603050405020304" pitchFamily="18" charset="0"/>
            </a:endParaRPr>
          </a:p>
          <a:p>
            <a:pPr marL="624078" indent="-514350">
              <a:buAutoNum type="arabicPeriod"/>
            </a:pPr>
            <a:endParaRPr lang="lt-LT" dirty="0"/>
          </a:p>
        </p:txBody>
      </p:sp>
      <p:sp>
        <p:nvSpPr>
          <p:cNvPr id="6" name="TextBox 5"/>
          <p:cNvSpPr txBox="1"/>
          <p:nvPr/>
        </p:nvSpPr>
        <p:spPr>
          <a:xfrm>
            <a:off x="3851920" y="2132856"/>
            <a:ext cx="3600400" cy="1938992"/>
          </a:xfrm>
          <a:prstGeom prst="rect">
            <a:avLst/>
          </a:prstGeom>
          <a:noFill/>
        </p:spPr>
        <p:txBody>
          <a:bodyPr wrap="square" rtlCol="0">
            <a:spAutoFit/>
          </a:bodyPr>
          <a:lstStyle/>
          <a:p>
            <a:r>
              <a:rPr lang="lt-LT" sz="2400" dirty="0" smtClean="0">
                <a:solidFill>
                  <a:schemeClr val="accent1"/>
                </a:solidFill>
                <a:latin typeface="Times New Roman" panose="02020603050405020304" pitchFamily="18" charset="0"/>
                <a:cs typeface="Times New Roman" panose="02020603050405020304" pitchFamily="18" charset="0"/>
              </a:rPr>
              <a:t>6. </a:t>
            </a:r>
            <a:r>
              <a:rPr lang="lt-LT" sz="2400" dirty="0" smtClean="0">
                <a:latin typeface="Times New Roman" panose="02020603050405020304" pitchFamily="18" charset="0"/>
                <a:cs typeface="Times New Roman" panose="02020603050405020304" pitchFamily="18" charset="0"/>
              </a:rPr>
              <a:t>C</a:t>
            </a:r>
          </a:p>
          <a:p>
            <a:r>
              <a:rPr lang="lt-LT" sz="2400" dirty="0" smtClean="0">
                <a:solidFill>
                  <a:schemeClr val="accent1"/>
                </a:solidFill>
                <a:latin typeface="Times New Roman" panose="02020603050405020304" pitchFamily="18" charset="0"/>
                <a:cs typeface="Times New Roman" panose="02020603050405020304" pitchFamily="18" charset="0"/>
              </a:rPr>
              <a:t>7.</a:t>
            </a:r>
            <a:r>
              <a:rPr lang="lt-LT" sz="2400" dirty="0" smtClean="0">
                <a:latin typeface="Times New Roman" panose="02020603050405020304" pitchFamily="18" charset="0"/>
                <a:cs typeface="Times New Roman" panose="02020603050405020304" pitchFamily="18" charset="0"/>
              </a:rPr>
              <a:t> A</a:t>
            </a:r>
          </a:p>
          <a:p>
            <a:r>
              <a:rPr lang="lt-LT" sz="2400" dirty="0" smtClean="0">
                <a:solidFill>
                  <a:schemeClr val="accent1"/>
                </a:solidFill>
                <a:latin typeface="Times New Roman" panose="02020603050405020304" pitchFamily="18" charset="0"/>
                <a:cs typeface="Times New Roman" panose="02020603050405020304" pitchFamily="18" charset="0"/>
              </a:rPr>
              <a:t>8. </a:t>
            </a:r>
            <a:r>
              <a:rPr lang="lt-LT" sz="2400" dirty="0" smtClean="0">
                <a:latin typeface="Times New Roman" panose="02020603050405020304" pitchFamily="18" charset="0"/>
                <a:cs typeface="Times New Roman" panose="02020603050405020304" pitchFamily="18" charset="0"/>
              </a:rPr>
              <a:t>D</a:t>
            </a:r>
            <a:r>
              <a:rPr lang="lt-LT" sz="2400" dirty="0" smtClean="0">
                <a:solidFill>
                  <a:schemeClr val="accent1"/>
                </a:solidFill>
                <a:latin typeface="Times New Roman" panose="02020603050405020304" pitchFamily="18" charset="0"/>
                <a:cs typeface="Times New Roman" panose="02020603050405020304" pitchFamily="18" charset="0"/>
              </a:rPr>
              <a:t> </a:t>
            </a:r>
          </a:p>
          <a:p>
            <a:r>
              <a:rPr lang="lt-LT" sz="2400" dirty="0" smtClean="0">
                <a:solidFill>
                  <a:schemeClr val="accent1"/>
                </a:solidFill>
                <a:latin typeface="Times New Roman" panose="02020603050405020304" pitchFamily="18" charset="0"/>
                <a:cs typeface="Times New Roman" panose="02020603050405020304" pitchFamily="18" charset="0"/>
              </a:rPr>
              <a:t>9. </a:t>
            </a:r>
            <a:r>
              <a:rPr lang="lt-LT" sz="2400" dirty="0" smtClean="0">
                <a:latin typeface="Times New Roman" panose="02020603050405020304" pitchFamily="18" charset="0"/>
                <a:cs typeface="Times New Roman" panose="02020603050405020304" pitchFamily="18" charset="0"/>
              </a:rPr>
              <a:t>D</a:t>
            </a:r>
          </a:p>
          <a:p>
            <a:r>
              <a:rPr lang="lt-LT" sz="2400" dirty="0" smtClean="0">
                <a:solidFill>
                  <a:schemeClr val="accent1"/>
                </a:solidFill>
                <a:latin typeface="Times New Roman" panose="02020603050405020304" pitchFamily="18" charset="0"/>
                <a:cs typeface="Times New Roman" panose="02020603050405020304" pitchFamily="18" charset="0"/>
              </a:rPr>
              <a:t>10. </a:t>
            </a:r>
            <a:r>
              <a:rPr lang="lt-LT" sz="2400" dirty="0" smtClean="0">
                <a:latin typeface="Times New Roman" panose="02020603050405020304" pitchFamily="18" charset="0"/>
                <a:cs typeface="Times New Roman" panose="02020603050405020304" pitchFamily="18" charset="0"/>
              </a:rPr>
              <a:t>C</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190227"/>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260648"/>
            <a:ext cx="6347714" cy="792088"/>
          </a:xfrm>
        </p:spPr>
        <p:txBody>
          <a:bodyPr>
            <a:normAutofit/>
          </a:bodyPr>
          <a:lstStyle/>
          <a:p>
            <a:pPr algn="ctr"/>
            <a:r>
              <a:rPr lang="lt-LT" sz="4000" b="1" dirty="0" smtClean="0">
                <a:latin typeface="Times New Roman" panose="02020603050405020304" pitchFamily="18" charset="0"/>
                <a:cs typeface="Times New Roman" panose="02020603050405020304" pitchFamily="18" charset="0"/>
              </a:rPr>
              <a:t>LITERATŪRA</a:t>
            </a:r>
            <a:endParaRPr lang="lt-LT" sz="4000" b="1"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sz="half" idx="1"/>
          </p:nvPr>
        </p:nvSpPr>
        <p:spPr>
          <a:xfrm>
            <a:off x="395536" y="1124744"/>
            <a:ext cx="8280920" cy="5733256"/>
          </a:xfrm>
        </p:spPr>
        <p:txBody>
          <a:bodyPr>
            <a:normAutofit fontScale="25000" lnSpcReduction="20000"/>
          </a:bodyPr>
          <a:lstStyle/>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a:t>
            </a:r>
            <a:r>
              <a:rPr lang="lt-LT" sz="4800" dirty="0" smtClean="0">
                <a:solidFill>
                  <a:schemeClr val="tx1"/>
                </a:solidFill>
                <a:latin typeface="Times New Roman" panose="02020603050405020304" pitchFamily="18" charset="0"/>
                <a:cs typeface="Times New Roman" panose="02020603050405020304" pitchFamily="18" charset="0"/>
              </a:rPr>
              <a:t>www.computerweekly.com/feature/The-CERN-laboratory-and-the-Big-Bang-theory-Essential-Guide</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http://www.swissinfo.ch/eng/the-big-bang-machine-is-back_what-s-next-for-cern-s-large-hadron-collider-/</a:t>
            </a:r>
            <a:r>
              <a:rPr lang="lt-LT" sz="4800" dirty="0" smtClean="0">
                <a:solidFill>
                  <a:schemeClr val="tx1"/>
                </a:solidFill>
                <a:latin typeface="Times New Roman" panose="02020603050405020304" pitchFamily="18" charset="0"/>
                <a:cs typeface="Times New Roman" panose="02020603050405020304" pitchFamily="18" charset="0"/>
              </a:rPr>
              <a:t>41337172</a:t>
            </a:r>
            <a:endParaRPr lang="lt-LT" sz="4800" dirty="0">
              <a:solidFill>
                <a:schemeClr val="tx1"/>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 http://</a:t>
            </a:r>
            <a:r>
              <a:rPr lang="lt-LT" sz="4800" dirty="0" smtClean="0">
                <a:solidFill>
                  <a:schemeClr val="tx1"/>
                </a:solidFill>
                <a:latin typeface="Times New Roman" panose="02020603050405020304" pitchFamily="18" charset="0"/>
                <a:cs typeface="Times New Roman" panose="02020603050405020304" pitchFamily="18" charset="0"/>
              </a:rPr>
              <a:t>www.delfi.lt/mokslas/mokslas/lhc-greitintuvas-pradeda-veikti-dviguba-galia-ko-ieskos-si-karta.d?id=67469804</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 http://</a:t>
            </a:r>
            <a:r>
              <a:rPr lang="lt-LT" sz="4800" dirty="0" smtClean="0">
                <a:solidFill>
                  <a:schemeClr val="tx1"/>
                </a:solidFill>
                <a:latin typeface="Times New Roman" panose="02020603050405020304" pitchFamily="18" charset="0"/>
                <a:cs typeface="Times New Roman" panose="02020603050405020304" pitchFamily="18" charset="0"/>
              </a:rPr>
              <a:t>www.delfi.lt/mokslas/mokslas/lhc-greitintuvas-pradeda-veikti-dviguba-galia-ko-ieskos-si-karta.d?id=67469804</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media.giphy.com/media/obT4MfCI9FLuU/giphy.gif http://www.delfi.lt/mokslas/mokslas/didziuoju-hadronu-greitintuvu-iesko-paralelines-visatos.d?id=69356666</a:t>
            </a:r>
            <a:endParaRPr lang="lt-LT" sz="4800" dirty="0" smtClean="0">
              <a:solidFill>
                <a:schemeClr val="tx1"/>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://personalityspirituality.net/wp-content/uploads/2012/11/129187-professor-peter-higgs-at-cern.jpg</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http://scienceblogs.com/startswithabang/files/2010/11/idrogeno-anti.gif</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://upload.wikimedia.org/wikipedia/commons/9/9e/Carl_anderson.1937.jpg</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://www.animatedimages.org/data/media/565/animated-magnet-image-0002.gif</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http://www.cornel1801.com/bbc/THROUGH-WORMHOLE/107-what-are-we-really-made/2.jpg</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a:t>
            </a:r>
            <a:r>
              <a:rPr lang="lt-LT" sz="4800" dirty="0">
                <a:solidFill>
                  <a:schemeClr val="tx1"/>
                </a:solidFill>
                <a:latin typeface="Times New Roman" panose="02020603050405020304" pitchFamily="18" charset="0"/>
                <a:cs typeface="Times New Roman" panose="02020603050405020304" pitchFamily="18" charset="0"/>
              </a:rPr>
              <a:t>://www.mathworks.com/cmsimages/65041_wl_91415v00_ilc_fig1_wl.jpg</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http://www.nobelprize.org/nobel_prizes/physics/laureates/1950/powell.jpg</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https</a:t>
            </a:r>
            <a:r>
              <a:rPr lang="lt-LT" sz="4800" dirty="0">
                <a:solidFill>
                  <a:schemeClr val="tx1"/>
                </a:solidFill>
                <a:latin typeface="Times New Roman" panose="02020603050405020304" pitchFamily="18" charset="0"/>
                <a:cs typeface="Times New Roman" panose="02020603050405020304" pitchFamily="18" charset="0"/>
              </a:rPr>
              <a:t>://31.media.tumblr.com/59986fd2c36af16714cfd26115b95fb4/tumblr_nbtf1cLaZJ1tzs5dao1_r1_500.gif</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https://31.media.tumblr.com/ce6e44db57a8da436ab0a4b358268f13/tumblr_inline_mueu14uLdF1sndsvm.gif</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https://31.media.tumblr.com/f62076be864ad199f00eadc632ad9a3c/tumblr_inline_mueu09MAEf1sndsvm.gif</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https://36.media.tumblr.com/937f2cc29cc8aedda7d2ce31e89ec18f/tumblr_mruljdPm9F1rjdnouo1_1280.jpg</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https://38.media.tumblr.com/615e60ba26664ae66c13736d370cf689/tumblr_n66tiwoi8q1shpedgo1_400.gif</a:t>
            </a:r>
          </a:p>
          <a:p>
            <a:pPr marL="514350" indent="-514350">
              <a:buFont typeface="+mj-lt"/>
              <a:buAutoNum type="arabicPeriod"/>
            </a:pPr>
            <a:r>
              <a:rPr lang="lt-LT" sz="4800" dirty="0" smtClean="0">
                <a:solidFill>
                  <a:schemeClr val="tx1"/>
                </a:solidFill>
                <a:latin typeface="Times New Roman" panose="02020603050405020304" pitchFamily="18" charset="0"/>
                <a:cs typeface="Times New Roman" panose="02020603050405020304" pitchFamily="18" charset="0"/>
              </a:rPr>
              <a:t>https</a:t>
            </a:r>
            <a:r>
              <a:rPr lang="lt-LT" sz="4800" dirty="0">
                <a:solidFill>
                  <a:schemeClr val="tx1"/>
                </a:solidFill>
                <a:latin typeface="Times New Roman" panose="02020603050405020304" pitchFamily="18" charset="0"/>
                <a:cs typeface="Times New Roman" panose="02020603050405020304" pitchFamily="18" charset="0"/>
              </a:rPr>
              <a:t>://40.media.tumblr.com/896cfee9eebed87a7f27dea4fe624686/tumblr_nhpz5jCdz21qibnz5o1_1280.jpg</a:t>
            </a:r>
          </a:p>
          <a:p>
            <a:pPr marL="514350" indent="-514350">
              <a:buFont typeface="+mj-lt"/>
              <a:buAutoNum type="arabicPeriod"/>
            </a:pPr>
            <a:r>
              <a:rPr lang="lt-LT" sz="4800" dirty="0">
                <a:solidFill>
                  <a:schemeClr val="tx1"/>
                </a:solidFill>
                <a:latin typeface="Times New Roman" panose="02020603050405020304" pitchFamily="18" charset="0"/>
                <a:cs typeface="Times New Roman" panose="02020603050405020304" pitchFamily="18" charset="0"/>
              </a:rPr>
              <a:t>https://41.media.tumblr.com/b006daee9ecc0ab5ccdb15a3f4f43ea6/tumblr_mkurs6fc5Y1r0veuxo1_400.jpg</a:t>
            </a:r>
          </a:p>
          <a:p>
            <a:pPr marL="514350" indent="-514350">
              <a:buFont typeface="+mj-lt"/>
              <a:buAutoNum type="arabicPeriod"/>
            </a:pPr>
            <a:r>
              <a:rPr lang="lt-LT" sz="4800" dirty="0" err="1" smtClean="0">
                <a:solidFill>
                  <a:schemeClr val="tx1"/>
                </a:solidFill>
                <a:latin typeface="Times New Roman" panose="02020603050405020304" pitchFamily="18" charset="0"/>
                <a:cs typeface="Times New Roman" panose="02020603050405020304" pitchFamily="18" charset="0"/>
              </a:rPr>
              <a:t>Pečiuliauskienė</a:t>
            </a:r>
            <a:r>
              <a:rPr lang="lt-LT" sz="4800" dirty="0">
                <a:solidFill>
                  <a:schemeClr val="tx1"/>
                </a:solidFill>
                <a:latin typeface="Times New Roman" panose="02020603050405020304" pitchFamily="18" charset="0"/>
                <a:cs typeface="Times New Roman" panose="02020603050405020304" pitchFamily="18" charset="0"/>
              </a:rPr>
              <a:t>, P., Rimeika, A., </a:t>
            </a:r>
            <a:r>
              <a:rPr lang="lt-LT" sz="4800" i="1" dirty="0">
                <a:solidFill>
                  <a:schemeClr val="tx1"/>
                </a:solidFill>
                <a:latin typeface="Times New Roman" panose="02020603050405020304" pitchFamily="18" charset="0"/>
                <a:cs typeface="Times New Roman" panose="02020603050405020304" pitchFamily="18" charset="0"/>
              </a:rPr>
              <a:t>Fizika. Išplėstinis kursas. Vadovėlis XII klasei</a:t>
            </a:r>
            <a:r>
              <a:rPr lang="lt-LT" sz="4800" dirty="0">
                <a:solidFill>
                  <a:schemeClr val="tx1"/>
                </a:solidFill>
                <a:latin typeface="Times New Roman" panose="02020603050405020304" pitchFamily="18" charset="0"/>
                <a:cs typeface="Times New Roman" panose="02020603050405020304" pitchFamily="18" charset="0"/>
              </a:rPr>
              <a:t>, Kaunas, 2009.</a:t>
            </a:r>
          </a:p>
          <a:p>
            <a:endParaRPr lang="lt-LT" dirty="0"/>
          </a:p>
        </p:txBody>
      </p:sp>
    </p:spTree>
    <p:extLst>
      <p:ext uri="{BB962C8B-B14F-4D97-AF65-F5344CB8AC3E}">
        <p14:creationId xmlns:p14="http://schemas.microsoft.com/office/powerpoint/2010/main" val="25445906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11560" y="332656"/>
            <a:ext cx="6347713" cy="875184"/>
          </a:xfrm>
        </p:spPr>
        <p:txBody>
          <a:bodyPr>
            <a:normAutofit/>
          </a:bodyPr>
          <a:lstStyle/>
          <a:p>
            <a:pPr algn="ctr"/>
            <a:r>
              <a:rPr lang="lt-LT" sz="4000" b="1" dirty="0">
                <a:latin typeface="Times New Roman" panose="02020603050405020304" pitchFamily="18" charset="0"/>
                <a:cs typeface="Times New Roman" panose="02020603050405020304" pitchFamily="18" charset="0"/>
              </a:rPr>
              <a:t>CERN </a:t>
            </a:r>
            <a:r>
              <a:rPr lang="lt-LT" sz="4000" b="1" dirty="0" smtClean="0">
                <a:latin typeface="Times New Roman" panose="02020603050405020304" pitchFamily="18" charset="0"/>
                <a:cs typeface="Times New Roman" panose="02020603050405020304" pitchFamily="18" charset="0"/>
              </a:rPr>
              <a:t>MISIJA</a:t>
            </a:r>
            <a:endParaRPr lang="lt-LT" sz="40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539552" y="1340768"/>
            <a:ext cx="7722440" cy="2232248"/>
          </a:xfrm>
        </p:spPr>
        <p:txBody>
          <a:bodyPr>
            <a:normAutofit lnSpcReduction="10000"/>
          </a:bodyPr>
          <a:lstStyle/>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Praplėsti žinojimo ribas</a:t>
            </a:r>
          </a:p>
          <a:p>
            <a:pPr>
              <a:buFont typeface="Wingdings" panose="05000000000000000000" pitchFamily="2" charset="2"/>
              <a:buChar char="Ø"/>
            </a:pPr>
            <a:r>
              <a:rPr lang="lt-LT" sz="2400" b="1" dirty="0" smtClean="0">
                <a:latin typeface="Times New Roman" panose="02020603050405020304" pitchFamily="18" charset="0"/>
                <a:cs typeface="Times New Roman" panose="02020603050405020304" pitchFamily="18" charset="0"/>
              </a:rPr>
              <a:t>Plėtoti </a:t>
            </a:r>
            <a:r>
              <a:rPr lang="lt-LT" sz="2400" b="1" dirty="0">
                <a:latin typeface="Times New Roman" panose="02020603050405020304" pitchFamily="18" charset="0"/>
                <a:cs typeface="Times New Roman" panose="02020603050405020304" pitchFamily="18" charset="0"/>
              </a:rPr>
              <a:t>naujausias greitintuvų ir detektorių technologijas</a:t>
            </a: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Ruošti ateities mokslininkus ir inžinierius</a:t>
            </a: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Vienyti  skirtingų šalių ir kultūrų žmones. </a:t>
            </a:r>
          </a:p>
          <a:p>
            <a:endParaRPr lang="lt-LT" dirty="0"/>
          </a:p>
        </p:txBody>
      </p:sp>
      <p:pic>
        <p:nvPicPr>
          <p:cNvPr id="4" name="Picture 1041" descr="Picture 2"/>
          <p:cNvPicPr>
            <a:picLocks noChangeAspect="1" noChangeArrowheads="1"/>
          </p:cNvPicPr>
          <p:nvPr/>
        </p:nvPicPr>
        <p:blipFill>
          <a:blip r:embed="rId2"/>
          <a:srcRect/>
          <a:stretch>
            <a:fillRect/>
          </a:stretch>
        </p:blipFill>
        <p:spPr bwMode="auto">
          <a:xfrm>
            <a:off x="58172" y="4054241"/>
            <a:ext cx="1272360" cy="168327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5" name="Picture 1033" descr="Grid_globe_V1"/>
          <p:cNvPicPr>
            <a:picLocks noChangeAspect="1" noChangeArrowheads="1"/>
          </p:cNvPicPr>
          <p:nvPr/>
        </p:nvPicPr>
        <p:blipFill>
          <a:blip r:embed="rId3"/>
          <a:srcRect/>
          <a:stretch>
            <a:fillRect/>
          </a:stretch>
        </p:blipFill>
        <p:spPr bwMode="auto">
          <a:xfrm>
            <a:off x="1463714" y="4334554"/>
            <a:ext cx="1512563" cy="170019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6" name="Picture 1032" descr="PET_Alzheimer"/>
          <p:cNvPicPr>
            <a:picLocks noChangeAspect="1" noChangeArrowheads="1"/>
          </p:cNvPicPr>
          <p:nvPr/>
        </p:nvPicPr>
        <p:blipFill>
          <a:blip r:embed="rId4"/>
          <a:srcRect/>
          <a:stretch>
            <a:fillRect/>
          </a:stretch>
        </p:blipFill>
        <p:spPr bwMode="auto">
          <a:xfrm>
            <a:off x="3091947" y="4054241"/>
            <a:ext cx="1683708" cy="168327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7" name="Picture 1034" descr="Picture 1"/>
          <p:cNvPicPr>
            <a:picLocks noChangeAspect="1" noChangeArrowheads="1"/>
          </p:cNvPicPr>
          <p:nvPr/>
        </p:nvPicPr>
        <p:blipFill>
          <a:blip r:embed="rId5"/>
          <a:srcRect/>
          <a:stretch>
            <a:fillRect/>
          </a:stretch>
        </p:blipFill>
        <p:spPr bwMode="auto">
          <a:xfrm>
            <a:off x="4889460" y="4509120"/>
            <a:ext cx="1703301" cy="1660536"/>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8" name="Picture 1039" descr="Picture 1"/>
          <p:cNvPicPr>
            <a:picLocks noChangeAspect="1" noChangeArrowheads="1"/>
          </p:cNvPicPr>
          <p:nvPr/>
        </p:nvPicPr>
        <p:blipFill>
          <a:blip r:embed="rId6"/>
          <a:srcRect/>
          <a:stretch>
            <a:fillRect/>
          </a:stretch>
        </p:blipFill>
        <p:spPr bwMode="auto">
          <a:xfrm>
            <a:off x="6720158" y="4054241"/>
            <a:ext cx="2309672" cy="1660536"/>
          </a:xfrm>
          <a:prstGeom prst="rect">
            <a:avLst/>
          </a:prstGeom>
          <a:noFill/>
          <a:ln w="9525">
            <a:noFill/>
            <a:miter lim="800000"/>
            <a:headEnd/>
            <a:tailEnd/>
          </a:ln>
          <a:effectLst>
            <a:outerShdw blurRad="63500" dist="38099" dir="2700000" algn="ctr" rotWithShape="0">
              <a:srgbClr val="000000">
                <a:alpha val="74997"/>
              </a:srgbClr>
            </a:outerShdw>
          </a:effectLst>
        </p:spPr>
      </p:pic>
    </p:spTree>
    <p:extLst>
      <p:ext uri="{BB962C8B-B14F-4D97-AF65-F5344CB8AC3E}">
        <p14:creationId xmlns:p14="http://schemas.microsoft.com/office/powerpoint/2010/main" val="27427678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7504" y="163506"/>
            <a:ext cx="6849808" cy="1320800"/>
          </a:xfrm>
        </p:spPr>
        <p:txBody>
          <a:bodyPr>
            <a:normAutofit/>
          </a:bodyPr>
          <a:lstStyle/>
          <a:p>
            <a:pPr algn="ctr"/>
            <a:r>
              <a:rPr lang="lt-LT" sz="4000" b="1" dirty="0" smtClean="0">
                <a:latin typeface="Times New Roman" panose="02020603050405020304" pitchFamily="18" charset="0"/>
                <a:cs typeface="Times New Roman" panose="02020603050405020304" pitchFamily="18" charset="0"/>
              </a:rPr>
              <a:t>KAM PRIKLAUSO CERN?</a:t>
            </a:r>
            <a:endParaRPr lang="lt-LT" sz="4000" b="1" dirty="0">
              <a:latin typeface="Times New Roman" panose="02020603050405020304" pitchFamily="18" charset="0"/>
              <a:cs typeface="Times New Roman" panose="02020603050405020304" pitchFamily="18" charset="0"/>
            </a:endParaRPr>
          </a:p>
        </p:txBody>
      </p:sp>
      <p:pic>
        <p:nvPicPr>
          <p:cNvPr id="5" name="Picture 12" descr="cern_logo_1.png"/>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7982677" y="276688"/>
            <a:ext cx="946522" cy="1240670"/>
          </a:xfrm>
          <a:prstGeom prst="rect">
            <a:avLst/>
          </a:prstGeom>
          <a:ln w="88900" cap="sq" cmpd="thickThin">
            <a:solidFill>
              <a:srgbClr val="000000"/>
            </a:solidFill>
            <a:prstDash val="solid"/>
            <a:miter lim="800000"/>
          </a:ln>
          <a:effectLst>
            <a:innerShdw blurRad="76200">
              <a:srgbClr val="000000"/>
            </a:innerShdw>
          </a:effectLst>
        </p:spPr>
      </p:pic>
      <p:pic>
        <p:nvPicPr>
          <p:cNvPr id="6" name="Paveikslėlis 5"/>
          <p:cNvPicPr>
            <a:picLocks noChangeAspect="1"/>
          </p:cNvPicPr>
          <p:nvPr/>
        </p:nvPicPr>
        <p:blipFill>
          <a:blip r:embed="rId3"/>
          <a:stretch>
            <a:fillRect/>
          </a:stretch>
        </p:blipFill>
        <p:spPr>
          <a:xfrm>
            <a:off x="107504" y="1412776"/>
            <a:ext cx="5645200" cy="1825861"/>
          </a:xfrm>
          <a:prstGeom prst="rect">
            <a:avLst/>
          </a:prstGeom>
        </p:spPr>
      </p:pic>
      <p:pic>
        <p:nvPicPr>
          <p:cNvPr id="7" name="Picture 2" descr="File:CERN member states .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790" y="1700808"/>
            <a:ext cx="3050036" cy="42938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txBox="1">
            <a:spLocks noChangeArrowheads="1"/>
          </p:cNvSpPr>
          <p:nvPr/>
        </p:nvSpPr>
        <p:spPr bwMode="auto">
          <a:xfrm>
            <a:off x="107504" y="3402353"/>
            <a:ext cx="5644071" cy="2592288"/>
          </a:xfrm>
          <a:prstGeom prst="rect">
            <a:avLst/>
          </a:prstGeom>
          <a:gradFill rotWithShape="1">
            <a:gsLst>
              <a:gs pos="0">
                <a:srgbClr val="235D81">
                  <a:alpha val="70000"/>
                </a:srgbClr>
              </a:gs>
              <a:gs pos="100000">
                <a:srgbClr val="4F81BD">
                  <a:alpha val="67000"/>
                </a:srgbClr>
              </a:gs>
            </a:gsLst>
            <a:lin ang="5400000" scaled="1"/>
          </a:gradFill>
          <a:ln w="9525">
            <a:noFill/>
            <a:miter lim="800000"/>
            <a:headEnd/>
            <a:tailEnd/>
          </a:ln>
          <a:effectLst>
            <a:outerShdw blurRad="38100" dist="38099" dir="2700000" algn="ctr" rotWithShape="0">
              <a:srgbClr val="000000"/>
            </a:outerShdw>
          </a:effectLst>
        </p:spPr>
        <p:txBody>
          <a:bodyPr>
            <a:prstTxWarp prst="textNoShape">
              <a:avLst/>
            </a:prstTxWarp>
          </a:bodyPr>
          <a:lstStyle/>
          <a:p>
            <a:pPr marL="85725">
              <a:lnSpc>
                <a:spcPct val="90000"/>
              </a:lnSpc>
              <a:spcBef>
                <a:spcPct val="20000"/>
              </a:spcBef>
              <a:buSzPct val="65000"/>
              <a:defRPr/>
            </a:pPr>
            <a:r>
              <a:rPr lang="lt-LT"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Šalys narės</a:t>
            </a:r>
            <a:r>
              <a:rPr lang="en-GB"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GB" sz="2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Austri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Belgi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Bulgari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Čekija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Suomija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Prancūzija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Vokietija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Gr</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aikija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Vengrija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rael</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Ital</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Olandija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Nor</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vegija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Lenkija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Portugal</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Slovaki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pan</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Švedija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Šveicarija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Jungtinė Karalystė</a:t>
            </a:r>
            <a:endPar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85725">
              <a:lnSpc>
                <a:spcPct val="90000"/>
              </a:lnSpc>
              <a:spcBef>
                <a:spcPct val="20000"/>
              </a:spcBef>
              <a:buSzPct val="65000"/>
              <a:defRPr/>
            </a:pPr>
            <a:r>
              <a:rPr lang="lt-LT"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r>
              <a:rPr lang="en-GB" sz="20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andidat</a:t>
            </a:r>
            <a:r>
              <a:rPr lang="lt-LT"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ė</a:t>
            </a:r>
            <a:r>
              <a:rPr lang="en-GB"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Serbi</a:t>
            </a:r>
            <a:r>
              <a:rPr lang="lt-LT"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lt-LT"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Kipras, </a:t>
            </a:r>
            <a:r>
              <a:rPr lang="lt-LT" sz="20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Brazlija</a:t>
            </a:r>
            <a:r>
              <a:rPr lang="lt-LT"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Pakistanas, Rusija, Turkija, Ukraina</a:t>
            </a:r>
          </a:p>
          <a:p>
            <a:pPr marL="85725">
              <a:lnSpc>
                <a:spcPct val="90000"/>
              </a:lnSpc>
              <a:spcBef>
                <a:spcPct val="20000"/>
              </a:spcBef>
              <a:buSzPct val="65000"/>
              <a:defRPr/>
            </a:pPr>
            <a:r>
              <a:rPr lang="lt-LT"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Stebėtojai</a:t>
            </a:r>
            <a:r>
              <a:rPr lang="en-GB" sz="20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GB" sz="2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Jap</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JAV</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Turk</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Europ</a:t>
            </a:r>
            <a:r>
              <a:rPr lang="lt-LT" sz="20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os</a:t>
            </a:r>
            <a:r>
              <a:rPr lang="lt-LT"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Komisija</a:t>
            </a:r>
            <a:r>
              <a:rPr lang="en-GB" sz="20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UNESCO </a:t>
            </a:r>
          </a:p>
        </p:txBody>
      </p:sp>
    </p:spTree>
    <p:extLst>
      <p:ext uri="{BB962C8B-B14F-4D97-AF65-F5344CB8AC3E}">
        <p14:creationId xmlns:p14="http://schemas.microsoft.com/office/powerpoint/2010/main" val="53253938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39552" y="116632"/>
            <a:ext cx="6491729" cy="936104"/>
          </a:xfrm>
        </p:spPr>
        <p:txBody>
          <a:bodyPr>
            <a:normAutofit/>
          </a:bodyPr>
          <a:lstStyle/>
          <a:p>
            <a:pPr algn="ctr"/>
            <a:r>
              <a:rPr lang="lt-LT" sz="4000" b="1" dirty="0">
                <a:latin typeface="Times New Roman" panose="02020603050405020304" pitchFamily="18" charset="0"/>
                <a:cs typeface="Times New Roman" panose="02020603050405020304" pitchFamily="18" charset="0"/>
              </a:rPr>
              <a:t>CERN </a:t>
            </a:r>
            <a:r>
              <a:rPr lang="lt-LT" sz="4000" b="1" dirty="0" smtClean="0">
                <a:latin typeface="Times New Roman" panose="02020603050405020304" pitchFamily="18" charset="0"/>
                <a:cs typeface="Times New Roman" panose="02020603050405020304" pitchFamily="18" charset="0"/>
              </a:rPr>
              <a:t>BENDRUOMENĖ</a:t>
            </a:r>
            <a:endParaRPr lang="lt-LT" sz="4000" b="1" dirty="0">
              <a:latin typeface="Times New Roman" panose="02020603050405020304" pitchFamily="18" charset="0"/>
              <a:cs typeface="Times New Roman" panose="02020603050405020304" pitchFamily="18" charset="0"/>
            </a:endParaRPr>
          </a:p>
        </p:txBody>
      </p:sp>
      <p:sp>
        <p:nvSpPr>
          <p:cNvPr id="3" name="Turinio vietos rezervavimo ženklas 2"/>
          <p:cNvSpPr>
            <a:spLocks noGrp="1"/>
          </p:cNvSpPr>
          <p:nvPr>
            <p:ph idx="1"/>
          </p:nvPr>
        </p:nvSpPr>
        <p:spPr>
          <a:xfrm>
            <a:off x="263498" y="1543017"/>
            <a:ext cx="8686800" cy="4955381"/>
          </a:xfrm>
        </p:spPr>
        <p:txBody>
          <a:bodyPr>
            <a:normAutofit/>
          </a:bodyPr>
          <a:lstStyle/>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Apie </a:t>
            </a:r>
            <a:r>
              <a:rPr lang="lt-LT" sz="2400" b="1" dirty="0" smtClean="0">
                <a:latin typeface="Times New Roman" panose="02020603050405020304" pitchFamily="18" charset="0"/>
                <a:cs typeface="Times New Roman" panose="02020603050405020304" pitchFamily="18" charset="0"/>
              </a:rPr>
              <a:t>3000 </a:t>
            </a:r>
            <a:r>
              <a:rPr lang="lt-LT" sz="2400" b="1" dirty="0">
                <a:latin typeface="Times New Roman" panose="02020603050405020304" pitchFamily="18" charset="0"/>
                <a:cs typeface="Times New Roman" panose="02020603050405020304" pitchFamily="18" charset="0"/>
              </a:rPr>
              <a:t>darbuotojų,</a:t>
            </a: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Apie 1050 </a:t>
            </a:r>
            <a:r>
              <a:rPr lang="lt-LT" sz="2400" b="1" dirty="0" smtClean="0">
                <a:latin typeface="Times New Roman" panose="02020603050405020304" pitchFamily="18" charset="0"/>
                <a:cs typeface="Times New Roman" panose="02020603050405020304" pitchFamily="18" charset="0"/>
              </a:rPr>
              <a:t>pagalbinio personalo</a:t>
            </a:r>
            <a:r>
              <a:rPr lang="lt-LT" sz="24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Apie 11000 </a:t>
            </a:r>
            <a:r>
              <a:rPr lang="lt-LT" sz="2400" b="1" dirty="0" smtClean="0">
                <a:latin typeface="Times New Roman" panose="02020603050405020304" pitchFamily="18" charset="0"/>
                <a:cs typeface="Times New Roman" panose="02020603050405020304" pitchFamily="18" charset="0"/>
              </a:rPr>
              <a:t>vartotojų,</a:t>
            </a:r>
            <a:endParaRPr lang="lt-LT" sz="24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t-LT" sz="2400" b="1" dirty="0">
                <a:latin typeface="Times New Roman" panose="02020603050405020304" pitchFamily="18" charset="0"/>
                <a:cs typeface="Times New Roman" panose="02020603050405020304" pitchFamily="18" charset="0"/>
              </a:rPr>
              <a:t>Turi savo paštą, </a:t>
            </a:r>
            <a:r>
              <a:rPr lang="lt-LT" sz="2400" b="1" dirty="0" smtClean="0">
                <a:latin typeface="Times New Roman" panose="02020603050405020304" pitchFamily="18" charset="0"/>
                <a:cs typeface="Times New Roman" panose="02020603050405020304" pitchFamily="18" charset="0"/>
              </a:rPr>
              <a:t>vaikų darželį,</a:t>
            </a:r>
          </a:p>
          <a:p>
            <a:pPr marL="0" indent="0">
              <a:buNone/>
            </a:pPr>
            <a:r>
              <a:rPr lang="lt-LT" sz="2400" b="1" dirty="0" smtClean="0">
                <a:latin typeface="Times New Roman" panose="02020603050405020304" pitchFamily="18" charset="0"/>
                <a:cs typeface="Times New Roman" panose="02020603050405020304" pitchFamily="18" charset="0"/>
              </a:rPr>
              <a:t>biblioteką</a:t>
            </a:r>
            <a:r>
              <a:rPr lang="lt-LT" sz="2400" b="1" dirty="0">
                <a:latin typeface="Times New Roman" panose="02020603050405020304" pitchFamily="18" charset="0"/>
                <a:cs typeface="Times New Roman" panose="02020603050405020304" pitchFamily="18" charset="0"/>
              </a:rPr>
              <a:t>, valgyklas, </a:t>
            </a:r>
            <a:endParaRPr lang="lt-LT" sz="2400" b="1" dirty="0" smtClean="0">
              <a:latin typeface="Times New Roman" panose="02020603050405020304" pitchFamily="18" charset="0"/>
              <a:cs typeface="Times New Roman" panose="02020603050405020304" pitchFamily="18" charset="0"/>
            </a:endParaRPr>
          </a:p>
          <a:p>
            <a:pPr marL="0" indent="0">
              <a:buNone/>
            </a:pPr>
            <a:r>
              <a:rPr lang="lt-LT" sz="2400" b="1" dirty="0" smtClean="0">
                <a:latin typeface="Times New Roman" panose="02020603050405020304" pitchFamily="18" charset="0"/>
                <a:cs typeface="Times New Roman" panose="02020603050405020304" pitchFamily="18" charset="0"/>
              </a:rPr>
              <a:t>banką</a:t>
            </a:r>
            <a:r>
              <a:rPr lang="lt-LT" sz="2400" b="1" dirty="0">
                <a:latin typeface="Times New Roman" panose="02020603050405020304" pitchFamily="18" charset="0"/>
                <a:cs typeface="Times New Roman" panose="02020603050405020304" pitchFamily="18" charset="0"/>
              </a:rPr>
              <a:t>, </a:t>
            </a:r>
            <a:r>
              <a:rPr lang="lt-LT" sz="2400" b="1" dirty="0" smtClean="0">
                <a:latin typeface="Times New Roman" panose="02020603050405020304" pitchFamily="18" charset="0"/>
                <a:cs typeface="Times New Roman" panose="02020603050405020304" pitchFamily="18" charset="0"/>
              </a:rPr>
              <a:t>transportą</a:t>
            </a:r>
            <a:r>
              <a:rPr lang="lt-LT" sz="2400" b="1" dirty="0">
                <a:latin typeface="Times New Roman" panose="02020603050405020304" pitchFamily="18" charset="0"/>
                <a:cs typeface="Times New Roman" panose="02020603050405020304" pitchFamily="18" charset="0"/>
              </a:rPr>
              <a:t>, </a:t>
            </a:r>
          </a:p>
          <a:p>
            <a:pPr marL="0" indent="0">
              <a:buNone/>
            </a:pPr>
            <a:r>
              <a:rPr lang="lt-LT" sz="2400" b="1" dirty="0" smtClean="0">
                <a:latin typeface="Times New Roman" panose="02020603050405020304" pitchFamily="18" charset="0"/>
                <a:cs typeface="Times New Roman" panose="02020603050405020304" pitchFamily="18" charset="0"/>
              </a:rPr>
              <a:t>muziejus, parduotuvę.</a:t>
            </a:r>
            <a:endParaRPr lang="lt-LT" sz="2400" b="1"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772816"/>
            <a:ext cx="3889585" cy="309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43192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txBox="1">
            <a:spLocks noGrp="1"/>
          </p:cNvSpPr>
          <p:nvPr/>
        </p:nvSpPr>
        <p:spPr bwMode="auto">
          <a:xfrm>
            <a:off x="5259169" y="6492876"/>
            <a:ext cx="1600617" cy="365125"/>
          </a:xfrm>
          <a:prstGeom prst="rect">
            <a:avLst/>
          </a:prstGeom>
          <a:noFill/>
          <a:ln w="9525">
            <a:noFill/>
            <a:miter lim="800000"/>
            <a:headEnd/>
            <a:tailEnd/>
          </a:ln>
        </p:spPr>
        <p:txBody>
          <a:bodyPr anchor="ctr">
            <a:prstTxWarp prst="textNoShape">
              <a:avLst/>
            </a:prstTxWarp>
          </a:bodyPr>
          <a:lstStyle/>
          <a:p>
            <a:pPr algn="r" eaLnBrk="1" hangingPunct="1"/>
            <a:fld id="{CE1A9C4C-1871-3348-B7D6-ACA2480456CB}" type="slidenum">
              <a:rPr lang="en-US" sz="1200" b="1">
                <a:solidFill>
                  <a:srgbClr val="898989"/>
                </a:solidFill>
              </a:rPr>
              <a:pPr algn="r" eaLnBrk="1" hangingPunct="1"/>
              <a:t>8</a:t>
            </a:fld>
            <a:endParaRPr lang="en-US" sz="1200" b="1" dirty="0">
              <a:solidFill>
                <a:srgbClr val="898989"/>
              </a:solidFill>
            </a:endParaRPr>
          </a:p>
        </p:txBody>
      </p:sp>
      <p:sp>
        <p:nvSpPr>
          <p:cNvPr id="9" name="Title 1"/>
          <p:cNvSpPr txBox="1">
            <a:spLocks/>
          </p:cNvSpPr>
          <p:nvPr/>
        </p:nvSpPr>
        <p:spPr>
          <a:xfrm>
            <a:off x="387918" y="-254105"/>
            <a:ext cx="6859785"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lt-LT" sz="4000" b="1" dirty="0" smtClean="0">
                <a:solidFill>
                  <a:srgbClr val="92D050"/>
                </a:solidFill>
                <a:latin typeface="Times New Roman" panose="02020603050405020304" pitchFamily="18" charset="0"/>
                <a:cs typeface="Times New Roman" panose="02020603050405020304" pitchFamily="18" charset="0"/>
              </a:rPr>
              <a:t>KO IEŠKO CERN?</a:t>
            </a:r>
            <a:endParaRPr lang="en-US" sz="4000" b="1" dirty="0">
              <a:solidFill>
                <a:srgbClr val="92D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6222" y="4651284"/>
            <a:ext cx="4517979" cy="1631216"/>
          </a:xfrm>
          <a:prstGeom prst="rect">
            <a:avLst/>
          </a:prstGeom>
        </p:spPr>
        <p:txBody>
          <a:bodyPr wrap="square">
            <a:spAutoFit/>
          </a:bodyPr>
          <a:lstStyle/>
          <a:p>
            <a:pPr algn="just">
              <a:spcBef>
                <a:spcPct val="0"/>
              </a:spcBef>
            </a:pPr>
            <a:r>
              <a:rPr lang="lt-LT" altLang="en-US" sz="2000" b="1" dirty="0" smtClean="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Su</a:t>
            </a:r>
            <a:r>
              <a:rPr lang="lt-LT" altLang="en-US" sz="2000" b="1" dirty="0">
                <a:latin typeface="Times New Roman" panose="02020603050405020304" pitchFamily="18" charset="0"/>
                <a:cs typeface="Times New Roman" panose="02020603050405020304" pitchFamily="18" charset="0"/>
              </a:rPr>
              <a:t>žinoti, kaip susiformavo </a:t>
            </a:r>
            <a:r>
              <a:rPr lang="lt-LT" altLang="en-US" sz="2000" b="1" dirty="0" smtClean="0">
                <a:latin typeface="Times New Roman" panose="02020603050405020304" pitchFamily="18" charset="0"/>
                <a:cs typeface="Times New Roman" panose="02020603050405020304" pitchFamily="18" charset="0"/>
              </a:rPr>
              <a:t>Visata</a:t>
            </a:r>
            <a:r>
              <a:rPr lang="lt-LT" altLang="en-US" sz="2000" b="1" dirty="0">
                <a:latin typeface="Times New Roman" panose="02020603050405020304" pitchFamily="18" charset="0"/>
                <a:cs typeface="Times New Roman" panose="02020603050405020304" pitchFamily="18" charset="0"/>
              </a:rPr>
              <a:t>. Tikimasi atkurti sąlygas, kurios buvo iškart </a:t>
            </a:r>
            <a:r>
              <a:rPr lang="lt-LT" altLang="en-US" sz="2000" b="1" dirty="0" smtClean="0">
                <a:latin typeface="Times New Roman" panose="02020603050405020304" pitchFamily="18" charset="0"/>
                <a:cs typeface="Times New Roman" panose="02020603050405020304" pitchFamily="18" charset="0"/>
              </a:rPr>
              <a:t>po Didžiojo </a:t>
            </a:r>
            <a:r>
              <a:rPr lang="lt-LT" altLang="en-US" sz="2000" b="1" dirty="0">
                <a:latin typeface="Times New Roman" panose="02020603050405020304" pitchFamily="18" charset="0"/>
                <a:cs typeface="Times New Roman" panose="02020603050405020304" pitchFamily="18" charset="0"/>
              </a:rPr>
              <a:t>sprogimo. Yra daug </a:t>
            </a:r>
            <a:r>
              <a:rPr lang="lt-LT" altLang="en-US" sz="2000" b="1" dirty="0" smtClean="0">
                <a:latin typeface="Times New Roman" panose="02020603050405020304" pitchFamily="18" charset="0"/>
                <a:cs typeface="Times New Roman" panose="02020603050405020304" pitchFamily="18" charset="0"/>
              </a:rPr>
              <a:t>visokiu teorijų </a:t>
            </a:r>
            <a:r>
              <a:rPr lang="lt-LT" altLang="en-US" sz="2000" b="1" dirty="0">
                <a:latin typeface="Times New Roman" panose="02020603050405020304" pitchFamily="18" charset="0"/>
                <a:cs typeface="Times New Roman" panose="02020603050405020304" pitchFamily="18" charset="0"/>
              </a:rPr>
              <a:t>tačiau neaišku ar jos teisingos.</a:t>
            </a:r>
          </a:p>
        </p:txBody>
      </p:sp>
      <p:sp>
        <p:nvSpPr>
          <p:cNvPr id="5" name="Rectangle 4"/>
          <p:cNvSpPr/>
          <p:nvPr/>
        </p:nvSpPr>
        <p:spPr>
          <a:xfrm>
            <a:off x="4211961" y="900611"/>
            <a:ext cx="4765978" cy="1938992"/>
          </a:xfrm>
          <a:prstGeom prst="rect">
            <a:avLst/>
          </a:prstGeom>
        </p:spPr>
        <p:txBody>
          <a:bodyPr wrap="square">
            <a:spAutoFit/>
          </a:bodyPr>
          <a:lstStyle/>
          <a:p>
            <a:pPr algn="just">
              <a:spcBef>
                <a:spcPct val="0"/>
              </a:spcBef>
            </a:pPr>
            <a:r>
              <a:rPr lang="lt-LT"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Atsakyti</a:t>
            </a:r>
            <a:r>
              <a:rPr lang="en-US" altLang="en-US" sz="2000" b="1" dirty="0" smtClean="0">
                <a:latin typeface="Times New Roman" panose="02020603050405020304" pitchFamily="18" charset="0"/>
                <a:cs typeface="Times New Roman" panose="02020603050405020304" pitchFamily="18" charset="0"/>
              </a:rPr>
              <a:t> </a:t>
            </a:r>
            <a:r>
              <a:rPr lang="lt-LT" altLang="en-US" sz="2000" b="1" dirty="0" smtClean="0">
                <a:latin typeface="Times New Roman" panose="02020603050405020304" pitchFamily="18" charset="0"/>
                <a:cs typeface="Times New Roman" panose="02020603050405020304" pitchFamily="18" charset="0"/>
              </a:rPr>
              <a:t>į klausimą: </a:t>
            </a:r>
            <a:r>
              <a:rPr lang="lt-LT" altLang="en-US" sz="2000" b="1" dirty="0">
                <a:latin typeface="Times New Roman" panose="02020603050405020304" pitchFamily="18" charset="0"/>
                <a:cs typeface="Times New Roman" panose="02020603050405020304" pitchFamily="18" charset="0"/>
              </a:rPr>
              <a:t>kas yra masė, </a:t>
            </a:r>
            <a:r>
              <a:rPr lang="lt-LT" altLang="en-US" sz="2000" b="1" dirty="0" err="1">
                <a:latin typeface="Times New Roman" panose="02020603050405020304" pitchFamily="18" charset="0"/>
                <a:cs typeface="Times New Roman" panose="02020603050405020304" pitchFamily="18" charset="0"/>
              </a:rPr>
              <a:t>t.y</a:t>
            </a:r>
            <a:r>
              <a:rPr lang="lt-LT" altLang="en-US" sz="2000" b="1" dirty="0">
                <a:latin typeface="Times New Roman" panose="02020603050405020304" pitchFamily="18" charset="0"/>
                <a:cs typeface="Times New Roman" panose="02020603050405020304" pitchFamily="18" charset="0"/>
              </a:rPr>
              <a:t>. kodėl ir kaip mus veikia gravitacijos </a:t>
            </a:r>
            <a:r>
              <a:rPr lang="lt-LT" altLang="en-US" sz="2000" b="1" dirty="0" smtClean="0">
                <a:latin typeface="Times New Roman" panose="02020603050405020304" pitchFamily="18" charset="0"/>
                <a:cs typeface="Times New Roman" panose="02020603050405020304" pitchFamily="18" charset="0"/>
              </a:rPr>
              <a:t>jėga.</a:t>
            </a:r>
            <a:r>
              <a:rPr lang="lt-LT" altLang="en-US" sz="2000" b="1" dirty="0" smtClean="0">
                <a:solidFill>
                  <a:schemeClr val="bg1"/>
                </a:solidFill>
                <a:latin typeface="Times New Roman" panose="02020603050405020304" pitchFamily="18" charset="0"/>
                <a:cs typeface="Times New Roman" panose="02020603050405020304" pitchFamily="18" charset="0"/>
              </a:rPr>
              <a:t>? </a:t>
            </a:r>
          </a:p>
          <a:p>
            <a:pPr algn="just">
              <a:spcBef>
                <a:spcPct val="0"/>
              </a:spcBef>
            </a:pPr>
            <a:r>
              <a:rPr lang="lt-LT" altLang="en-US" sz="2000" b="1" dirty="0" smtClean="0">
                <a:latin typeface="Times New Roman" panose="02020603050405020304" pitchFamily="18" charset="0"/>
                <a:cs typeface="Times New Roman" panose="02020603050405020304" pitchFamily="18" charset="0"/>
              </a:rPr>
              <a:t>   Masę </a:t>
            </a:r>
            <a:r>
              <a:rPr lang="lt-LT" altLang="en-US" sz="2000" b="1" dirty="0">
                <a:latin typeface="Times New Roman" panose="02020603050405020304" pitchFamily="18" charset="0"/>
                <a:cs typeface="Times New Roman" panose="02020603050405020304" pitchFamily="18" charset="0"/>
              </a:rPr>
              <a:t>kūnai įgyja dėl ypatingos daleles, Higgs’o bozono arba dieviškosios dalelės egzistavimo. </a:t>
            </a:r>
          </a:p>
        </p:txBody>
      </p:sp>
      <p:pic>
        <p:nvPicPr>
          <p:cNvPr id="6" name="Picture 5"/>
          <p:cNvPicPr>
            <a:picLocks noChangeAspect="1"/>
          </p:cNvPicPr>
          <p:nvPr/>
        </p:nvPicPr>
        <p:blipFill>
          <a:blip r:embed="rId3"/>
          <a:stretch>
            <a:fillRect/>
          </a:stretch>
        </p:blipFill>
        <p:spPr>
          <a:xfrm>
            <a:off x="39565" y="975016"/>
            <a:ext cx="4013358" cy="3644518"/>
          </a:xfrm>
          <a:prstGeom prst="rect">
            <a:avLst/>
          </a:prstGeom>
        </p:spPr>
      </p:pic>
      <p:pic>
        <p:nvPicPr>
          <p:cNvPr id="7" name="Picture 6"/>
          <p:cNvPicPr>
            <a:picLocks noChangeAspect="1"/>
          </p:cNvPicPr>
          <p:nvPr/>
        </p:nvPicPr>
        <p:blipFill>
          <a:blip r:embed="rId4"/>
          <a:stretch>
            <a:fillRect/>
          </a:stretch>
        </p:blipFill>
        <p:spPr>
          <a:xfrm>
            <a:off x="5364088" y="2839603"/>
            <a:ext cx="3271442" cy="3154303"/>
          </a:xfrm>
          <a:prstGeom prst="rect">
            <a:avLst/>
          </a:prstGeom>
        </p:spPr>
      </p:pic>
    </p:spTree>
    <p:extLst>
      <p:ext uri="{BB962C8B-B14F-4D97-AF65-F5344CB8AC3E}">
        <p14:creationId xmlns:p14="http://schemas.microsoft.com/office/powerpoint/2010/main" val="31548032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76" y="34336"/>
            <a:ext cx="7596336" cy="874471"/>
          </a:xfrm>
        </p:spPr>
        <p:txBody>
          <a:bodyPr>
            <a:normAutofit/>
          </a:bodyPr>
          <a:lstStyle/>
          <a:p>
            <a:pPr algn="ctr"/>
            <a:r>
              <a:rPr lang="lt-LT" b="1" dirty="0" smtClean="0">
                <a:latin typeface="Times New Roman" panose="02020603050405020304" pitchFamily="18" charset="0"/>
                <a:cs typeface="Times New Roman" panose="02020603050405020304" pitchFamily="18" charset="0"/>
              </a:rPr>
              <a:t>IŠ KO SUDARYTA MEDŽIAGA?</a:t>
            </a:r>
            <a:endParaRPr lang="en-US" b="1" i="1" dirty="0">
              <a:latin typeface="Times New Roman" panose="02020603050405020304" pitchFamily="18" charset="0"/>
              <a:cs typeface="Times New Roman" panose="02020603050405020304" pitchFamily="18" charset="0"/>
            </a:endParaRPr>
          </a:p>
        </p:txBody>
      </p:sp>
      <p:pic>
        <p:nvPicPr>
          <p:cNvPr id="13" name="Picture 12" descr="cern_logo_1.png"/>
          <p:cNvPicPr>
            <a:picLocks noChangeAspect="1"/>
          </p:cNvPicPr>
          <p:nvPr/>
        </p:nvPicPr>
        <p:blipFill>
          <a:blip r:embed="rId2" cstate="print">
            <a:lum bright="100000" contrast="-100000"/>
            <a:extLst>
              <a:ext uri="{28A0092B-C50C-407E-A947-70E740481C1C}">
                <a14:useLocalDpi xmlns:a14="http://schemas.microsoft.com/office/drawing/2010/main"/>
              </a:ext>
            </a:extLst>
          </a:blip>
          <a:stretch>
            <a:fillRect/>
          </a:stretch>
        </p:blipFill>
        <p:spPr>
          <a:xfrm>
            <a:off x="8083304" y="146322"/>
            <a:ext cx="946522" cy="1240670"/>
          </a:xfrm>
          <a:prstGeom prst="rect">
            <a:avLst/>
          </a:prstGeom>
        </p:spPr>
      </p:pic>
      <p:pic>
        <p:nvPicPr>
          <p:cNvPr id="9" name="Picture 7" descr="matter_step_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7" y="1052736"/>
            <a:ext cx="743143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907705" y="3119406"/>
            <a:ext cx="14108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Helvetica" panose="020B0604020202020204" pitchFamily="34" charset="0"/>
                <a:ea typeface="ＭＳ Ｐゴシック" panose="020B0600070205080204" pitchFamily="34" charset="-128"/>
              </a:defRPr>
            </a:lvl1pPr>
            <a:lvl2pPr marL="742950" indent="-285750">
              <a:defRPr sz="2800">
                <a:solidFill>
                  <a:schemeClr val="tx1"/>
                </a:solidFill>
                <a:latin typeface="Helvetica" panose="020B0604020202020204" pitchFamily="34" charset="0"/>
                <a:ea typeface="ＭＳ Ｐゴシック" panose="020B0600070205080204" pitchFamily="34" charset="-128"/>
              </a:defRPr>
            </a:lvl2pPr>
            <a:lvl3pPr marL="1143000" indent="-228600">
              <a:defRPr sz="2800">
                <a:solidFill>
                  <a:schemeClr val="tx1"/>
                </a:solidFill>
                <a:latin typeface="Helvetica" panose="020B0604020202020204" pitchFamily="34" charset="0"/>
                <a:ea typeface="ＭＳ Ｐゴシック" panose="020B0600070205080204" pitchFamily="34" charset="-128"/>
              </a:defRPr>
            </a:lvl3pPr>
            <a:lvl4pPr marL="1600200" indent="-228600">
              <a:defRPr sz="2800">
                <a:solidFill>
                  <a:schemeClr val="tx1"/>
                </a:solidFill>
                <a:latin typeface="Helvetica" panose="020B0604020202020204" pitchFamily="34" charset="0"/>
                <a:ea typeface="ＭＳ Ｐゴシック" panose="020B0600070205080204" pitchFamily="34" charset="-128"/>
              </a:defRPr>
            </a:lvl4pPr>
            <a:lvl5pPr marL="2057400" indent="-228600">
              <a:defRPr sz="28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9pPr>
          </a:lstStyle>
          <a:p>
            <a:pPr algn="ctr"/>
            <a:r>
              <a:rPr lang="lt-LT" altLang="lt-LT" b="1" dirty="0" smtClean="0">
                <a:latin typeface="Times New Roman" panose="02020603050405020304" pitchFamily="18" charset="0"/>
                <a:cs typeface="Times New Roman" panose="02020603050405020304" pitchFamily="18" charset="0"/>
              </a:rPr>
              <a:t>IV –Va. </a:t>
            </a:r>
            <a:r>
              <a:rPr lang="lt-LT" altLang="lt-LT" sz="1600" b="1" dirty="0" smtClean="0">
                <a:latin typeface="Times New Roman" panose="02020603050405020304" pitchFamily="18" charset="0"/>
                <a:cs typeface="Times New Roman" panose="02020603050405020304" pitchFamily="18" charset="0"/>
              </a:rPr>
              <a:t>pr. Kr.</a:t>
            </a:r>
            <a:endParaRPr lang="en-US" altLang="lt-LT" sz="1600" b="1" baseline="30000" dirty="0">
              <a:latin typeface="Times New Roman" panose="02020603050405020304" pitchFamily="18" charset="0"/>
              <a:cs typeface="Times New Roman" panose="02020603050405020304" pitchFamily="18" charset="0"/>
            </a:endParaRPr>
          </a:p>
          <a:p>
            <a:pPr algn="ctr"/>
            <a:r>
              <a:rPr lang="en-US" altLang="lt-LT" sz="1600" b="1" dirty="0" smtClean="0">
                <a:latin typeface="Times New Roman" panose="02020603050405020304" pitchFamily="18" charset="0"/>
                <a:cs typeface="Times New Roman" panose="02020603050405020304" pitchFamily="18" charset="0"/>
              </a:rPr>
              <a:t>Demo</a:t>
            </a:r>
            <a:r>
              <a:rPr lang="lt-LT" altLang="lt-LT" sz="1600" b="1" dirty="0" smtClean="0">
                <a:latin typeface="Times New Roman" panose="02020603050405020304" pitchFamily="18" charset="0"/>
                <a:cs typeface="Times New Roman" panose="02020603050405020304" pitchFamily="18" charset="0"/>
              </a:rPr>
              <a:t>k</a:t>
            </a:r>
            <a:r>
              <a:rPr lang="en-US" altLang="lt-LT" sz="1600" b="1" dirty="0" err="1" smtClean="0">
                <a:latin typeface="Times New Roman" panose="02020603050405020304" pitchFamily="18" charset="0"/>
                <a:cs typeface="Times New Roman" panose="02020603050405020304" pitchFamily="18" charset="0"/>
              </a:rPr>
              <a:t>rit</a:t>
            </a:r>
            <a:r>
              <a:rPr lang="lt-LT" altLang="lt-LT" sz="1600" b="1" dirty="0" err="1" smtClean="0">
                <a:latin typeface="Times New Roman" panose="02020603050405020304" pitchFamily="18" charset="0"/>
                <a:cs typeface="Times New Roman" panose="02020603050405020304" pitchFamily="18" charset="0"/>
              </a:rPr>
              <a:t>as</a:t>
            </a:r>
            <a:r>
              <a:rPr lang="lt-LT" altLang="lt-LT" sz="1600" b="1" dirty="0" smtClean="0">
                <a:latin typeface="Times New Roman" panose="02020603050405020304" pitchFamily="18" charset="0"/>
                <a:cs typeface="Times New Roman" panose="02020603050405020304" pitchFamily="18" charset="0"/>
              </a:rPr>
              <a:t> ir </a:t>
            </a:r>
            <a:r>
              <a:rPr lang="lt-LT" altLang="lt-LT" sz="1600" b="1" dirty="0" err="1" smtClean="0">
                <a:latin typeface="Times New Roman" panose="02020603050405020304" pitchFamily="18" charset="0"/>
                <a:cs typeface="Times New Roman" panose="02020603050405020304" pitchFamily="18" charset="0"/>
              </a:rPr>
              <a:t>Leukipas</a:t>
            </a:r>
            <a:r>
              <a:rPr lang="en-US" altLang="lt-LT" sz="1600" b="1" dirty="0" smtClean="0">
                <a:latin typeface="Times New Roman" panose="02020603050405020304" pitchFamily="18" charset="0"/>
                <a:cs typeface="Times New Roman" panose="02020603050405020304" pitchFamily="18" charset="0"/>
              </a:rPr>
              <a:t>: </a:t>
            </a:r>
            <a:r>
              <a:rPr lang="en-US" altLang="lt-LT" sz="1600" b="1" dirty="0" err="1" smtClean="0">
                <a:latin typeface="Times New Roman" panose="02020603050405020304" pitchFamily="18" charset="0"/>
                <a:cs typeface="Times New Roman" panose="02020603050405020304" pitchFamily="18" charset="0"/>
              </a:rPr>
              <a:t>Ato</a:t>
            </a:r>
            <a:r>
              <a:rPr lang="lt-LT" altLang="lt-LT" sz="1600" b="1" dirty="0" err="1" smtClean="0">
                <a:latin typeface="Times New Roman" panose="02020603050405020304" pitchFamily="18" charset="0"/>
                <a:cs typeface="Times New Roman" panose="02020603050405020304" pitchFamily="18" charset="0"/>
              </a:rPr>
              <a:t>mai</a:t>
            </a:r>
            <a:endParaRPr lang="en-US" altLang="lt-LT" sz="1600" b="1" dirty="0">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3174764" y="3582837"/>
            <a:ext cx="194005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Helvetica" panose="020B0604020202020204" pitchFamily="34" charset="0"/>
                <a:ea typeface="ＭＳ Ｐゴシック" panose="020B0600070205080204" pitchFamily="34" charset="-128"/>
              </a:defRPr>
            </a:lvl1pPr>
            <a:lvl2pPr marL="742950" indent="-285750">
              <a:defRPr sz="2800">
                <a:solidFill>
                  <a:schemeClr val="tx1"/>
                </a:solidFill>
                <a:latin typeface="Helvetica" panose="020B0604020202020204" pitchFamily="34" charset="0"/>
                <a:ea typeface="ＭＳ Ｐゴシック" panose="020B0600070205080204" pitchFamily="34" charset="-128"/>
              </a:defRPr>
            </a:lvl2pPr>
            <a:lvl3pPr marL="1143000" indent="-228600">
              <a:defRPr sz="2800">
                <a:solidFill>
                  <a:schemeClr val="tx1"/>
                </a:solidFill>
                <a:latin typeface="Helvetica" panose="020B0604020202020204" pitchFamily="34" charset="0"/>
                <a:ea typeface="ＭＳ Ｐゴシック" panose="020B0600070205080204" pitchFamily="34" charset="-128"/>
              </a:defRPr>
            </a:lvl3pPr>
            <a:lvl4pPr marL="1600200" indent="-228600">
              <a:defRPr sz="2800">
                <a:solidFill>
                  <a:schemeClr val="tx1"/>
                </a:solidFill>
                <a:latin typeface="Helvetica" panose="020B0604020202020204" pitchFamily="34" charset="0"/>
                <a:ea typeface="ＭＳ Ｐゴシック" panose="020B0600070205080204" pitchFamily="34" charset="-128"/>
              </a:defRPr>
            </a:lvl4pPr>
            <a:lvl5pPr marL="2057400" indent="-228600">
              <a:defRPr sz="28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9pPr>
          </a:lstStyle>
          <a:p>
            <a:pPr algn="ctr"/>
            <a:r>
              <a:rPr lang="lt-LT" altLang="lt-LT" b="1" dirty="0" smtClean="0">
                <a:latin typeface="Times New Roman" panose="02020603050405020304" pitchFamily="18" charset="0"/>
                <a:cs typeface="Times New Roman" panose="02020603050405020304" pitchFamily="18" charset="0"/>
              </a:rPr>
              <a:t>XIX a.pab.</a:t>
            </a:r>
          </a:p>
          <a:p>
            <a:pPr algn="ctr"/>
            <a:r>
              <a:rPr lang="lt-LT" altLang="lt-LT" sz="1600" b="1" dirty="0" smtClean="0">
                <a:latin typeface="Times New Roman" panose="02020603050405020304" pitchFamily="18" charset="0"/>
                <a:cs typeface="Times New Roman" panose="02020603050405020304" pitchFamily="18" charset="0"/>
              </a:rPr>
              <a:t>Mendelejevas atomus suskirstė į lentelę</a:t>
            </a:r>
            <a:endParaRPr lang="en-US" altLang="lt-LT" sz="1600" b="1" baseline="30000" dirty="0">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4944600" y="3242516"/>
            <a:ext cx="156050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Helvetica" panose="020B0604020202020204" pitchFamily="34" charset="0"/>
                <a:ea typeface="ＭＳ Ｐゴシック" panose="020B0600070205080204" pitchFamily="34" charset="-128"/>
              </a:defRPr>
            </a:lvl1pPr>
            <a:lvl2pPr marL="742950" indent="-285750">
              <a:defRPr sz="2800">
                <a:solidFill>
                  <a:schemeClr val="tx1"/>
                </a:solidFill>
                <a:latin typeface="Helvetica" panose="020B0604020202020204" pitchFamily="34" charset="0"/>
                <a:ea typeface="ＭＳ Ｐゴシック" panose="020B0600070205080204" pitchFamily="34" charset="-128"/>
              </a:defRPr>
            </a:lvl2pPr>
            <a:lvl3pPr marL="1143000" indent="-228600">
              <a:defRPr sz="2800">
                <a:solidFill>
                  <a:schemeClr val="tx1"/>
                </a:solidFill>
                <a:latin typeface="Helvetica" panose="020B0604020202020204" pitchFamily="34" charset="0"/>
                <a:ea typeface="ＭＳ Ｐゴシック" panose="020B0600070205080204" pitchFamily="34" charset="-128"/>
              </a:defRPr>
            </a:lvl3pPr>
            <a:lvl4pPr marL="1600200" indent="-228600">
              <a:defRPr sz="2800">
                <a:solidFill>
                  <a:schemeClr val="tx1"/>
                </a:solidFill>
                <a:latin typeface="Helvetica" panose="020B0604020202020204" pitchFamily="34" charset="0"/>
                <a:ea typeface="ＭＳ Ｐゴシック" panose="020B0600070205080204" pitchFamily="34" charset="-128"/>
              </a:defRPr>
            </a:lvl4pPr>
            <a:lvl5pPr marL="2057400" indent="-228600">
              <a:defRPr sz="28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9pPr>
          </a:lstStyle>
          <a:p>
            <a:pPr algn="ctr"/>
            <a:r>
              <a:rPr lang="lt-LT" altLang="lt-LT" b="1" dirty="0" smtClean="0">
                <a:latin typeface="Times New Roman" panose="02020603050405020304" pitchFamily="18" charset="0"/>
                <a:cs typeface="Times New Roman" panose="02020603050405020304" pitchFamily="18" charset="0"/>
              </a:rPr>
              <a:t>XX a.pr. </a:t>
            </a:r>
          </a:p>
          <a:p>
            <a:pPr algn="ctr"/>
            <a:r>
              <a:rPr lang="lt-LT" altLang="lt-LT" sz="1600" b="1" dirty="0" smtClean="0">
                <a:latin typeface="Times New Roman" panose="02020603050405020304" pitchFamily="18" charset="0"/>
                <a:cs typeface="Times New Roman" panose="02020603050405020304" pitchFamily="18" charset="0"/>
              </a:rPr>
              <a:t>Ištirta branduolio sandara</a:t>
            </a:r>
            <a:endParaRPr lang="en-US" altLang="lt-LT" sz="1600" b="1" dirty="0">
              <a:latin typeface="Times New Roman" panose="02020603050405020304" pitchFamily="18" charset="0"/>
              <a:cs typeface="Times New Roman" panose="02020603050405020304" pitchFamily="18" charset="0"/>
            </a:endParaRPr>
          </a:p>
        </p:txBody>
      </p:sp>
      <p:sp>
        <p:nvSpPr>
          <p:cNvPr id="17" name="Rectangle 14"/>
          <p:cNvSpPr>
            <a:spLocks noChangeArrowheads="1"/>
          </p:cNvSpPr>
          <p:nvPr/>
        </p:nvSpPr>
        <p:spPr bwMode="auto">
          <a:xfrm>
            <a:off x="285825" y="5085184"/>
            <a:ext cx="88581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Helvetica" panose="020B0604020202020204" pitchFamily="34" charset="0"/>
                <a:ea typeface="ＭＳ Ｐゴシック" panose="020B0600070205080204" pitchFamily="34" charset="-128"/>
              </a:defRPr>
            </a:lvl1pPr>
            <a:lvl2pPr marL="742950" indent="-285750">
              <a:defRPr sz="2800">
                <a:solidFill>
                  <a:schemeClr val="tx1"/>
                </a:solidFill>
                <a:latin typeface="Helvetica" panose="020B0604020202020204" pitchFamily="34" charset="0"/>
                <a:ea typeface="ＭＳ Ｐゴシック" panose="020B0600070205080204" pitchFamily="34" charset="-128"/>
              </a:defRPr>
            </a:lvl2pPr>
            <a:lvl3pPr marL="1143000" indent="-228600">
              <a:defRPr sz="2800">
                <a:solidFill>
                  <a:schemeClr val="tx1"/>
                </a:solidFill>
                <a:latin typeface="Helvetica" panose="020B0604020202020204" pitchFamily="34" charset="0"/>
                <a:ea typeface="ＭＳ Ｐゴシック" panose="020B0600070205080204" pitchFamily="34" charset="-128"/>
              </a:defRPr>
            </a:lvl3pPr>
            <a:lvl4pPr marL="1600200" indent="-228600">
              <a:defRPr sz="2800">
                <a:solidFill>
                  <a:schemeClr val="tx1"/>
                </a:solidFill>
                <a:latin typeface="Helvetica" panose="020B0604020202020204" pitchFamily="34" charset="0"/>
                <a:ea typeface="ＭＳ Ｐゴシック" panose="020B0600070205080204" pitchFamily="34" charset="-128"/>
              </a:defRPr>
            </a:lvl4pPr>
            <a:lvl5pPr marL="2057400" indent="-228600">
              <a:defRPr sz="28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9pPr>
          </a:lstStyle>
          <a:p>
            <a:pPr algn="just"/>
            <a:r>
              <a:rPr lang="lt-LT" altLang="lt-LT" b="1" dirty="0" smtClean="0">
                <a:solidFill>
                  <a:schemeClr val="accent2">
                    <a:lumMod val="50000"/>
                  </a:schemeClr>
                </a:solidFill>
                <a:latin typeface="Times New Roman" panose="02020603050405020304" pitchFamily="18" charset="0"/>
                <a:cs typeface="Times New Roman" panose="02020603050405020304" pitchFamily="18" charset="0"/>
              </a:rPr>
              <a:t>XXI a. pr. Kas užpildo Visatą?</a:t>
            </a:r>
          </a:p>
          <a:p>
            <a:pPr algn="just"/>
            <a:r>
              <a:rPr lang="lt-LT" altLang="lt-LT" b="1" dirty="0" smtClean="0">
                <a:solidFill>
                  <a:schemeClr val="accent2">
                    <a:lumMod val="50000"/>
                  </a:schemeClr>
                </a:solidFill>
                <a:latin typeface="Times New Roman" panose="02020603050405020304" pitchFamily="18" charset="0"/>
                <a:cs typeface="Times New Roman" panose="02020603050405020304" pitchFamily="18" charset="0"/>
              </a:rPr>
              <a:t>Kas yra tamsioji medžiaga ir tamsioji energija?</a:t>
            </a:r>
          </a:p>
          <a:p>
            <a:pPr algn="just"/>
            <a:r>
              <a:rPr lang="lt-LT" altLang="lt-LT" b="1" dirty="0" smtClean="0">
                <a:solidFill>
                  <a:schemeClr val="accent2">
                    <a:lumMod val="50000"/>
                  </a:schemeClr>
                </a:solidFill>
                <a:latin typeface="Times New Roman" panose="02020603050405020304" pitchFamily="18" charset="0"/>
                <a:cs typeface="Times New Roman" panose="02020603050405020304" pitchFamily="18" charset="0"/>
              </a:rPr>
              <a:t>Kas buvo prieš Didįjį Sprogimą?</a:t>
            </a:r>
            <a:r>
              <a:rPr lang="en-US" altLang="lt-LT" b="1" dirty="0" smtClean="0">
                <a:solidFill>
                  <a:schemeClr val="accent2">
                    <a:lumMod val="50000"/>
                  </a:schemeClr>
                </a:solidFill>
                <a:latin typeface="Times New Roman" panose="02020603050405020304" pitchFamily="18" charset="0"/>
                <a:cs typeface="Times New Roman" panose="02020603050405020304" pitchFamily="18" charset="0"/>
              </a:rPr>
              <a:t> </a:t>
            </a:r>
            <a:endParaRPr lang="en-US" altLang="lt-LT"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6313995" y="3582837"/>
            <a:ext cx="173607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Helvetica" panose="020B0604020202020204" pitchFamily="34" charset="0"/>
                <a:ea typeface="ＭＳ Ｐゴシック" panose="020B0600070205080204" pitchFamily="34" charset="-128"/>
              </a:defRPr>
            </a:lvl1pPr>
            <a:lvl2pPr marL="742950" indent="-285750">
              <a:defRPr sz="2800">
                <a:solidFill>
                  <a:schemeClr val="tx1"/>
                </a:solidFill>
                <a:latin typeface="Helvetica" panose="020B0604020202020204" pitchFamily="34" charset="0"/>
                <a:ea typeface="ＭＳ Ｐゴシック" panose="020B0600070205080204" pitchFamily="34" charset="-128"/>
              </a:defRPr>
            </a:lvl2pPr>
            <a:lvl3pPr marL="1143000" indent="-228600">
              <a:defRPr sz="2800">
                <a:solidFill>
                  <a:schemeClr val="tx1"/>
                </a:solidFill>
                <a:latin typeface="Helvetica" panose="020B0604020202020204" pitchFamily="34" charset="0"/>
                <a:ea typeface="ＭＳ Ｐゴシック" panose="020B0600070205080204" pitchFamily="34" charset="-128"/>
              </a:defRPr>
            </a:lvl3pPr>
            <a:lvl4pPr marL="1600200" indent="-228600">
              <a:defRPr sz="2800">
                <a:solidFill>
                  <a:schemeClr val="tx1"/>
                </a:solidFill>
                <a:latin typeface="Helvetica" panose="020B0604020202020204" pitchFamily="34" charset="0"/>
                <a:ea typeface="ＭＳ Ｐゴシック" panose="020B0600070205080204" pitchFamily="34" charset="-128"/>
              </a:defRPr>
            </a:lvl4pPr>
            <a:lvl5pPr marL="2057400" indent="-228600">
              <a:defRPr sz="28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Helvetica" panose="020B0604020202020204" pitchFamily="34" charset="0"/>
                <a:ea typeface="ＭＳ Ｐゴシック" panose="020B0600070205080204" pitchFamily="34" charset="-128"/>
              </a:defRPr>
            </a:lvl9pPr>
          </a:lstStyle>
          <a:p>
            <a:pPr algn="ctr"/>
            <a:r>
              <a:rPr lang="lt-LT" altLang="lt-LT" b="1" dirty="0" smtClean="0">
                <a:latin typeface="Times New Roman" panose="02020603050405020304" pitchFamily="18" charset="0"/>
                <a:cs typeface="Times New Roman" panose="02020603050405020304" pitchFamily="18" charset="0"/>
              </a:rPr>
              <a:t>XX a.pab. </a:t>
            </a:r>
          </a:p>
          <a:p>
            <a:pPr algn="ctr"/>
            <a:r>
              <a:rPr lang="lt-LT" altLang="lt-LT" sz="1600" b="1" dirty="0" smtClean="0">
                <a:latin typeface="Times New Roman" panose="02020603050405020304" pitchFamily="18" charset="0"/>
                <a:cs typeface="Times New Roman" panose="02020603050405020304" pitchFamily="18" charset="0"/>
              </a:rPr>
              <a:t>Atrasti leptonai, kvarkai ir kvantinis laukas</a:t>
            </a:r>
            <a:endParaRPr lang="en-US" altLang="lt-LT" sz="1600" b="1" dirty="0">
              <a:latin typeface="Times New Roman" panose="02020603050405020304" pitchFamily="18" charset="0"/>
              <a:cs typeface="Times New Roman" panose="02020603050405020304" pitchFamily="18" charset="0"/>
            </a:endParaRPr>
          </a:p>
        </p:txBody>
      </p:sp>
      <p:pic>
        <p:nvPicPr>
          <p:cNvPr id="1044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492" y="3924611"/>
            <a:ext cx="811213"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6" y="3095372"/>
            <a:ext cx="89058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59055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418</TotalTime>
  <Words>2017</Words>
  <Application>Microsoft Office PowerPoint</Application>
  <PresentationFormat>On-screen Show (4:3)</PresentationFormat>
  <Paragraphs>270</Paragraphs>
  <Slides>43</Slides>
  <Notes>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Briaunota</vt:lpstr>
      <vt:lpstr>94 - EUROPOS BRANDUOLINIAI MOKSLINIAI TYRIMAI CERN‘e</vt:lpstr>
      <vt:lpstr>TURINYS </vt:lpstr>
      <vt:lpstr>PowerPoint Presentation</vt:lpstr>
      <vt:lpstr>TYRIMŲ CENTRAS IŠ AUKŠTAI</vt:lpstr>
      <vt:lpstr>CERN MISIJA</vt:lpstr>
      <vt:lpstr>KAM PRIKLAUSO CERN?</vt:lpstr>
      <vt:lpstr>CERN BENDRUOMENĖ</vt:lpstr>
      <vt:lpstr>PowerPoint Presentation</vt:lpstr>
      <vt:lpstr>IŠ KO SUDARYTA MEDŽIAGA?</vt:lpstr>
      <vt:lpstr>ATOMO SANDAROS IR ELEMENTARIŲJŲ DALELIŲ TYRIMO ISTORIJA  </vt:lpstr>
      <vt:lpstr>PowerPoint Presentation</vt:lpstr>
      <vt:lpstr>Vykstant protono ir antiprotono arba neutrono ir antineutrono anihiliacijai (išnykimui), atsiranda pionai – branduolinių jėgų lauko kvantai. </vt:lpstr>
      <vt:lpstr>DALELĖS, NETURINČIOS VIDINĖS STRUKTŪROS</vt:lpstr>
      <vt:lpstr>ELEMENTARIŲJŲ DALELIŲ EGZISTAVIMAS DAR NEATSAKĖ Į ŠIUOS KLAUSIMUS:</vt:lpstr>
      <vt:lpstr>PowerPoint Presentation</vt:lpstr>
      <vt:lpstr>PowerPoint Presentation</vt:lpstr>
      <vt:lpstr>HIGGS‘o BOZONAS </vt:lpstr>
      <vt:lpstr>PowerPoint Presentation</vt:lpstr>
      <vt:lpstr>APIE GREITINTUVUS</vt:lpstr>
      <vt:lpstr>GREITINTUVŲ RŪŠYS</vt:lpstr>
      <vt:lpstr>HADRONŲ GREITINTUVAS IR VĖL PRADEDA DARBĄ </vt:lpstr>
      <vt:lpstr>ATLAS IR CMS EKSPERIMENTAI</vt:lpstr>
      <vt:lpstr>KAS CERN'O GYVENIME DABAR AKTUALIAUSIA, KOKIE TYRIMAI VYKDOMI? </vt:lpstr>
      <vt:lpstr>KAS CERN'O GYVENIME DABAR AKTUALIAUSIA, KOKIE TYRIMAI VYKDOMI?</vt:lpstr>
      <vt:lpstr>MEDICINA</vt:lpstr>
      <vt:lpstr>KURIOZIŽKA, BET WWW - SVARBIAUSIAS ATRADIMAS PADARYTAS CERN‘e</vt:lpstr>
      <vt:lpstr>SIEKIAI IR GALIMYBĖS</vt:lpstr>
      <vt:lpstr> LAIŠKO ĮTEIKIMAS DĖL LIETUVOS SIEKIO TAPTI ASOCIJUOTA CERN NARE </vt:lpstr>
      <vt:lpstr>LSMU ATSTOVŲ VIZITAS ŽENEVOJE SUSTIPRINO BENDRADARBIAVIMĄ SU CERN‘u</vt:lpstr>
      <vt:lpstr>AR CERN'as PAVOJINGAS?</vt:lpstr>
      <vt:lpstr> AR Į CERN'Ą  ŽIŪRIMA KAIP Į APOKALIPTINĘ MAŠINĄ, GALINČIĄ SUNAIKINTI ŽEMĘ AR BENT JAU JAI SMARKIAI PAKENKTI?</vt:lpstr>
      <vt:lpstr>TESTAS</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Testo atsakymai:</vt:lpstr>
      <vt:lpstr>LITERATŪRA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Europos branduoliniai moksliniai- tyrimai  CERN‘e</dc:title>
  <dc:creator>Kamile</dc:creator>
  <cp:lastModifiedBy>Kamile</cp:lastModifiedBy>
  <cp:revision>44</cp:revision>
  <dcterms:created xsi:type="dcterms:W3CDTF">2016-03-28T07:37:16Z</dcterms:created>
  <dcterms:modified xsi:type="dcterms:W3CDTF">2016-04-04T20:40:42Z</dcterms:modified>
</cp:coreProperties>
</file>