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7" r:id="rId6"/>
    <p:sldId id="268" r:id="rId7"/>
    <p:sldId id="269" r:id="rId8"/>
    <p:sldId id="288" r:id="rId9"/>
    <p:sldId id="289" r:id="rId10"/>
    <p:sldId id="290" r:id="rId11"/>
    <p:sldId id="291" r:id="rId12"/>
    <p:sldId id="292" r:id="rId13"/>
    <p:sldId id="293" r:id="rId14"/>
    <p:sldId id="295" r:id="rId15"/>
    <p:sldId id="311" r:id="rId16"/>
    <p:sldId id="294" r:id="rId17"/>
    <p:sldId id="278" r:id="rId18"/>
    <p:sldId id="279" r:id="rId19"/>
    <p:sldId id="303" r:id="rId20"/>
    <p:sldId id="299" r:id="rId21"/>
    <p:sldId id="300" r:id="rId22"/>
    <p:sldId id="301" r:id="rId23"/>
    <p:sldId id="298" r:id="rId24"/>
    <p:sldId id="307" r:id="rId25"/>
    <p:sldId id="302" r:id="rId26"/>
    <p:sldId id="308" r:id="rId27"/>
    <p:sldId id="309" r:id="rId28"/>
    <p:sldId id="259" r:id="rId29"/>
    <p:sldId id="258" r:id="rId30"/>
    <p:sldId id="262" r:id="rId31"/>
    <p:sldId id="263" r:id="rId32"/>
    <p:sldId id="264" r:id="rId33"/>
    <p:sldId id="265" r:id="rId34"/>
    <p:sldId id="284" r:id="rId35"/>
    <p:sldId id="285" r:id="rId36"/>
    <p:sldId id="273" r:id="rId37"/>
    <p:sldId id="275" r:id="rId38"/>
    <p:sldId id="276" r:id="rId39"/>
    <p:sldId id="286" r:id="rId40"/>
    <p:sldId id="287" r:id="rId41"/>
    <p:sldId id="260" r:id="rId42"/>
    <p:sldId id="296" r:id="rId43"/>
    <p:sldId id="304" r:id="rId44"/>
    <p:sldId id="305" r:id="rId45"/>
    <p:sldId id="306" r:id="rId46"/>
    <p:sldId id="261" r:id="rId47"/>
    <p:sldId id="297" r:id="rId4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97F41847-C47A-4D02-B077-CAFE9E69175F}" type="datetimeFigureOut">
              <a:rPr lang="lt-LT" smtClean="0"/>
              <a:t>2016.04.10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5BE9D5C-2456-4C94-B242-F55DBC5FF84E}" type="slidenum">
              <a:rPr lang="lt-LT" smtClean="0"/>
              <a:t>‹#›</a:t>
            </a:fld>
            <a:endParaRPr lang="lt-LT"/>
          </a:p>
        </p:txBody>
      </p:sp>
    </p:spTree>
    <p:extLst>
      <p:ext uri="{BB962C8B-B14F-4D97-AF65-F5344CB8AC3E}">
        <p14:creationId xmlns:p14="http://schemas.microsoft.com/office/powerpoint/2010/main" val="92948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7F41847-C47A-4D02-B077-CAFE9E69175F}" type="datetimeFigureOut">
              <a:rPr lang="lt-LT" smtClean="0"/>
              <a:t>2016.04.10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5BE9D5C-2456-4C94-B242-F55DBC5FF84E}" type="slidenum">
              <a:rPr lang="lt-LT" smtClean="0"/>
              <a:t>‹#›</a:t>
            </a:fld>
            <a:endParaRPr lang="lt-LT"/>
          </a:p>
        </p:txBody>
      </p:sp>
    </p:spTree>
    <p:extLst>
      <p:ext uri="{BB962C8B-B14F-4D97-AF65-F5344CB8AC3E}">
        <p14:creationId xmlns:p14="http://schemas.microsoft.com/office/powerpoint/2010/main" val="162484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7F41847-C47A-4D02-B077-CAFE9E69175F}" type="datetimeFigureOut">
              <a:rPr lang="lt-LT" smtClean="0"/>
              <a:t>2016.04.10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5BE9D5C-2456-4C94-B242-F55DBC5FF84E}" type="slidenum">
              <a:rPr lang="lt-LT" smtClean="0"/>
              <a:t>‹#›</a:t>
            </a:fld>
            <a:endParaRPr lang="lt-LT"/>
          </a:p>
        </p:txBody>
      </p:sp>
    </p:spTree>
    <p:extLst>
      <p:ext uri="{BB962C8B-B14F-4D97-AF65-F5344CB8AC3E}">
        <p14:creationId xmlns:p14="http://schemas.microsoft.com/office/powerpoint/2010/main" val="335218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5C5A17-2F5E-41EA-B03E-128A8EF07927}"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423098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583854-160D-4E09-9A5D-2EC6812570F3}"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213394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E04663-684C-46E3-8D16-ABE9E48DEAC4}"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1029390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lvl1pPr>
              <a:defRPr/>
            </a:lvl1pPr>
          </a:lstStyle>
          <a:p>
            <a:endParaRPr lang="lt-L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lt-L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6063F8-A3BF-418D-A496-6B2CAB00D9BF}"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5828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lvl1pPr>
              <a:defRPr/>
            </a:lvl1pPr>
          </a:lstStyle>
          <a:p>
            <a:endParaRPr lang="lt-L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lt-L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C61465-A400-488C-AE5A-3A2176C98334}"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3208555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lt-L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lt-L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B5561D-35D9-47D4-AFBA-3F1AC199D76E}"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4126121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lt-L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lt-L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0A1E91B-39ED-454B-ABE4-2124EE2B0EB5}"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2981995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lt-L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lt-L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0B9C12-A1F3-4A7C-BD44-8EA9C52D0853}"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153465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7F41847-C47A-4D02-B077-CAFE9E69175F}" type="datetimeFigureOut">
              <a:rPr lang="lt-LT" smtClean="0"/>
              <a:t>2016.04.10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5BE9D5C-2456-4C94-B242-F55DBC5FF84E}" type="slidenum">
              <a:rPr lang="lt-LT" smtClean="0"/>
              <a:t>‹#›</a:t>
            </a:fld>
            <a:endParaRPr lang="lt-LT"/>
          </a:p>
        </p:txBody>
      </p:sp>
    </p:spTree>
    <p:extLst>
      <p:ext uri="{BB962C8B-B14F-4D97-AF65-F5344CB8AC3E}">
        <p14:creationId xmlns:p14="http://schemas.microsoft.com/office/powerpoint/2010/main" val="950443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lt-L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lt-L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40FD425-7F8C-4542-9515-4518378ED8DD}"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245086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8CF386-D07D-455D-A5A3-CCA7379D41D9}"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84592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117A29-20B7-4CAC-B926-12AAE93AEE6C}"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230305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63A8A1-A29C-419D-ADC6-801708A93588}"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2017489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5D25A5-BFC2-43C9-A61C-115D7142A6B2}"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659843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88C202-79E7-4C7B-AA3E-B5ADE2A1F0BA}"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1882736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lvl1pPr>
              <a:defRPr/>
            </a:lvl1pPr>
          </a:lstStyle>
          <a:p>
            <a:endParaRPr lang="lt-L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lt-L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793352-456C-4A16-8116-E29BE12EBB39}"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3835775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lvl1pPr>
              <a:defRPr/>
            </a:lvl1pPr>
          </a:lstStyle>
          <a:p>
            <a:endParaRPr lang="lt-L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lt-L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BA2AF71-58C0-43EE-9947-ECB767BDF639}"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4266076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lt-L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lt-L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2035011-62BD-415F-BD43-0A1505E5BA90}"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4144927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lt-L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lt-L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2F38DC8-1F0D-452C-8E99-980348F904E3}"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201105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41847-C47A-4D02-B077-CAFE9E69175F}" type="datetimeFigureOut">
              <a:rPr lang="lt-LT" smtClean="0"/>
              <a:t>2016.04.10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5BE9D5C-2456-4C94-B242-F55DBC5FF84E}" type="slidenum">
              <a:rPr lang="lt-LT" smtClean="0"/>
              <a:t>‹#›</a:t>
            </a:fld>
            <a:endParaRPr lang="lt-LT"/>
          </a:p>
        </p:txBody>
      </p:sp>
    </p:spTree>
    <p:extLst>
      <p:ext uri="{BB962C8B-B14F-4D97-AF65-F5344CB8AC3E}">
        <p14:creationId xmlns:p14="http://schemas.microsoft.com/office/powerpoint/2010/main" val="2925266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lt-L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lt-L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1D121E-2CD7-4556-8E3F-5658F24F29AA}"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1507673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lt-L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lt-L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097441-8CE7-431E-A13F-2826FAC93B7D}"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824461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D81B0-DEAA-4A8E-B998-0F3711FDD5CE}"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3226806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76E68C-89D7-43FB-8B38-23FAB05BEEDE}"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2966517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035BD3-1384-4BF4-B839-03507C782DB9}"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1212383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F0B3662-A42B-43BF-9A47-FB21F9B693F7}"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1093782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140897-2676-4549-AC23-7556B3D26968}"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3401281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lvl1pPr>
              <a:defRPr/>
            </a:lvl1pPr>
          </a:lstStyle>
          <a:p>
            <a:endParaRPr lang="lt-L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lt-L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FAAA1C-C048-4FCB-8B8B-2DB20620C652}"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127764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lvl1pPr>
              <a:defRPr/>
            </a:lvl1pPr>
          </a:lstStyle>
          <a:p>
            <a:endParaRPr lang="lt-L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lt-L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FB14AA0-7C3C-4BD2-B3DB-2A8F567D810E}"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296298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lt-L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lt-L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E38985-BF4F-4365-ABCC-54E1ACF190E2}"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274654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97F41847-C47A-4D02-B077-CAFE9E69175F}" type="datetimeFigureOut">
              <a:rPr lang="lt-LT" smtClean="0"/>
              <a:t>2016.04.10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5BE9D5C-2456-4C94-B242-F55DBC5FF84E}" type="slidenum">
              <a:rPr lang="lt-LT" smtClean="0"/>
              <a:t>‹#›</a:t>
            </a:fld>
            <a:endParaRPr lang="lt-LT"/>
          </a:p>
        </p:txBody>
      </p:sp>
    </p:spTree>
    <p:extLst>
      <p:ext uri="{BB962C8B-B14F-4D97-AF65-F5344CB8AC3E}">
        <p14:creationId xmlns:p14="http://schemas.microsoft.com/office/powerpoint/2010/main" val="722332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lt-L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lt-L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78CBF96-E3BD-4D39-80AB-75383DDCD2AC}"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1765536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lt-L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lt-L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82CDD1-4423-4F25-B843-F411A884F06D}"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2400119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lt-L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lt-L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5502ABA-F34D-4856-AB0F-4DB2CF5F1E18}"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3395738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B20591-BD04-40EE-A581-3D1C63622A66}"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1504344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endParaRPr lang="lt-L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lt-L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B15ABF-13A1-4AB3-B132-7574B6B34710}" type="slidenum">
              <a:rPr lang="lt-LT">
                <a:solidFill>
                  <a:srgbClr val="000000"/>
                </a:solidFill>
              </a:rPr>
              <a:pPr/>
              <a:t>‹#›</a:t>
            </a:fld>
            <a:endParaRPr lang="lt-LT">
              <a:solidFill>
                <a:srgbClr val="000000"/>
              </a:solidFill>
            </a:endParaRPr>
          </a:p>
        </p:txBody>
      </p:sp>
    </p:spTree>
    <p:extLst>
      <p:ext uri="{BB962C8B-B14F-4D97-AF65-F5344CB8AC3E}">
        <p14:creationId xmlns:p14="http://schemas.microsoft.com/office/powerpoint/2010/main" val="257245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97F41847-C47A-4D02-B077-CAFE9E69175F}" type="datetimeFigureOut">
              <a:rPr lang="lt-LT" smtClean="0"/>
              <a:t>2016.04.10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D5BE9D5C-2456-4C94-B242-F55DBC5FF84E}" type="slidenum">
              <a:rPr lang="lt-LT" smtClean="0"/>
              <a:t>‹#›</a:t>
            </a:fld>
            <a:endParaRPr lang="lt-LT"/>
          </a:p>
        </p:txBody>
      </p:sp>
    </p:spTree>
    <p:extLst>
      <p:ext uri="{BB962C8B-B14F-4D97-AF65-F5344CB8AC3E}">
        <p14:creationId xmlns:p14="http://schemas.microsoft.com/office/powerpoint/2010/main" val="410976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97F41847-C47A-4D02-B077-CAFE9E69175F}" type="datetimeFigureOut">
              <a:rPr lang="lt-LT" smtClean="0"/>
              <a:t>2016.04.10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D5BE9D5C-2456-4C94-B242-F55DBC5FF84E}" type="slidenum">
              <a:rPr lang="lt-LT" smtClean="0"/>
              <a:t>‹#›</a:t>
            </a:fld>
            <a:endParaRPr lang="lt-LT"/>
          </a:p>
        </p:txBody>
      </p:sp>
    </p:spTree>
    <p:extLst>
      <p:ext uri="{BB962C8B-B14F-4D97-AF65-F5344CB8AC3E}">
        <p14:creationId xmlns:p14="http://schemas.microsoft.com/office/powerpoint/2010/main" val="303233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41847-C47A-4D02-B077-CAFE9E69175F}" type="datetimeFigureOut">
              <a:rPr lang="lt-LT" smtClean="0"/>
              <a:t>2016.04.10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D5BE9D5C-2456-4C94-B242-F55DBC5FF84E}" type="slidenum">
              <a:rPr lang="lt-LT" smtClean="0"/>
              <a:t>‹#›</a:t>
            </a:fld>
            <a:endParaRPr lang="lt-LT"/>
          </a:p>
        </p:txBody>
      </p:sp>
    </p:spTree>
    <p:extLst>
      <p:ext uri="{BB962C8B-B14F-4D97-AF65-F5344CB8AC3E}">
        <p14:creationId xmlns:p14="http://schemas.microsoft.com/office/powerpoint/2010/main" val="82161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41847-C47A-4D02-B077-CAFE9E69175F}" type="datetimeFigureOut">
              <a:rPr lang="lt-LT" smtClean="0"/>
              <a:t>2016.04.10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5BE9D5C-2456-4C94-B242-F55DBC5FF84E}" type="slidenum">
              <a:rPr lang="lt-LT" smtClean="0"/>
              <a:t>‹#›</a:t>
            </a:fld>
            <a:endParaRPr lang="lt-LT"/>
          </a:p>
        </p:txBody>
      </p:sp>
    </p:spTree>
    <p:extLst>
      <p:ext uri="{BB962C8B-B14F-4D97-AF65-F5344CB8AC3E}">
        <p14:creationId xmlns:p14="http://schemas.microsoft.com/office/powerpoint/2010/main" val="15914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41847-C47A-4D02-B077-CAFE9E69175F}" type="datetimeFigureOut">
              <a:rPr lang="lt-LT" smtClean="0"/>
              <a:t>2016.04.10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5BE9D5C-2456-4C94-B242-F55DBC5FF84E}" type="slidenum">
              <a:rPr lang="lt-LT" smtClean="0"/>
              <a:t>‹#›</a:t>
            </a:fld>
            <a:endParaRPr lang="lt-LT"/>
          </a:p>
        </p:txBody>
      </p:sp>
    </p:spTree>
    <p:extLst>
      <p:ext uri="{BB962C8B-B14F-4D97-AF65-F5344CB8AC3E}">
        <p14:creationId xmlns:p14="http://schemas.microsoft.com/office/powerpoint/2010/main" val="377691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0"/>
                <a:lumOff val="100000"/>
                <a:alpha val="38000"/>
              </a:schemeClr>
            </a:gs>
            <a:gs pos="87000">
              <a:srgbClr val="D4DEFF"/>
            </a:gs>
            <a:gs pos="99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41847-C47A-4D02-B077-CAFE9E69175F}" type="datetimeFigureOut">
              <a:rPr lang="lt-LT" smtClean="0"/>
              <a:t>2016.04.10</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E9D5C-2456-4C94-B242-F55DBC5FF84E}" type="slidenum">
              <a:rPr lang="lt-LT" smtClean="0"/>
              <a:t>‹#›</a:t>
            </a:fld>
            <a:endParaRPr lang="lt-LT"/>
          </a:p>
        </p:txBody>
      </p:sp>
    </p:spTree>
    <p:extLst>
      <p:ext uri="{BB962C8B-B14F-4D97-AF65-F5344CB8AC3E}">
        <p14:creationId xmlns:p14="http://schemas.microsoft.com/office/powerpoint/2010/main" val="2691350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0"/>
                <a:lumOff val="100000"/>
                <a:alpha val="38000"/>
              </a:schemeClr>
            </a:gs>
            <a:gs pos="87000">
              <a:srgbClr val="D4DEFF"/>
            </a:gs>
            <a:gs pos="99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lt-LT" smtClean="0"/>
              <a:t>Spustelėkite, jei norite keisite ruoš. pav. stilių</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lt-L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lt-L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5EAFEF5-BF65-4005-A9E8-7937CE2B7A0B}" type="slidenum">
              <a:rPr lang="lt-LT">
                <a:solidFill>
                  <a:srgbClr val="000000"/>
                </a:solidFill>
              </a:rPr>
              <a:pPr fontAlgn="base">
                <a:spcBef>
                  <a:spcPct val="0"/>
                </a:spcBef>
                <a:spcAft>
                  <a:spcPct val="0"/>
                </a:spcAft>
              </a:pPr>
              <a:t>‹#›</a:t>
            </a:fld>
            <a:endParaRPr lang="lt-LT">
              <a:solidFill>
                <a:srgbClr val="000000"/>
              </a:solidFill>
            </a:endParaRPr>
          </a:p>
        </p:txBody>
      </p:sp>
    </p:spTree>
    <p:extLst>
      <p:ext uri="{BB962C8B-B14F-4D97-AF65-F5344CB8AC3E}">
        <p14:creationId xmlns:p14="http://schemas.microsoft.com/office/powerpoint/2010/main" val="2560680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0"/>
                <a:lumOff val="100000"/>
                <a:alpha val="38000"/>
              </a:schemeClr>
            </a:gs>
            <a:gs pos="87000">
              <a:srgbClr val="D4DEFF"/>
            </a:gs>
            <a:gs pos="99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lt-LT" smtClean="0"/>
              <a:t>Spustelėkite, jei norite keisite ruoš. pav. stilių</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lt-L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lt-L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0CC8613-5BF8-4D1F-9050-A064C036D5AC}" type="slidenum">
              <a:rPr lang="lt-LT">
                <a:solidFill>
                  <a:srgbClr val="000000"/>
                </a:solidFill>
              </a:rPr>
              <a:pPr fontAlgn="base">
                <a:spcBef>
                  <a:spcPct val="0"/>
                </a:spcBef>
                <a:spcAft>
                  <a:spcPct val="0"/>
                </a:spcAft>
              </a:pPr>
              <a:t>‹#›</a:t>
            </a:fld>
            <a:endParaRPr lang="lt-LT">
              <a:solidFill>
                <a:srgbClr val="000000"/>
              </a:solidFill>
            </a:endParaRPr>
          </a:p>
        </p:txBody>
      </p:sp>
    </p:spTree>
    <p:extLst>
      <p:ext uri="{BB962C8B-B14F-4D97-AF65-F5344CB8AC3E}">
        <p14:creationId xmlns:p14="http://schemas.microsoft.com/office/powerpoint/2010/main" val="3421010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0"/>
                <a:lumOff val="100000"/>
                <a:alpha val="38000"/>
              </a:schemeClr>
            </a:gs>
            <a:gs pos="87000">
              <a:srgbClr val="D4DEFF"/>
            </a:gs>
            <a:gs pos="99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lt-LT" smtClean="0"/>
              <a:t>Spustelėkite, jei norite keisite ruoš. pav. stilių</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lt-L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lt-L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55232A8-6F18-4A4A-BDB3-8441C32DE115}" type="slidenum">
              <a:rPr lang="lt-LT">
                <a:solidFill>
                  <a:srgbClr val="000000"/>
                </a:solidFill>
              </a:rPr>
              <a:pPr fontAlgn="base">
                <a:spcBef>
                  <a:spcPct val="0"/>
                </a:spcBef>
                <a:spcAft>
                  <a:spcPct val="0"/>
                </a:spcAft>
              </a:pPr>
              <a:t>‹#›</a:t>
            </a:fld>
            <a:endParaRPr lang="lt-LT">
              <a:solidFill>
                <a:srgbClr val="000000"/>
              </a:solidFill>
            </a:endParaRPr>
          </a:p>
        </p:txBody>
      </p:sp>
    </p:spTree>
    <p:extLst>
      <p:ext uri="{BB962C8B-B14F-4D97-AF65-F5344CB8AC3E}">
        <p14:creationId xmlns:p14="http://schemas.microsoft.com/office/powerpoint/2010/main" val="15631267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4.xml"/><Relationship Id="rId7" Type="http://schemas.openxmlformats.org/officeDocument/2006/relationships/slide" Target="slide3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2.xml"/><Relationship Id="rId4" Type="http://schemas.openxmlformats.org/officeDocument/2006/relationships/slide" Target="slide10.xml"/><Relationship Id="rId9" Type="http://schemas.openxmlformats.org/officeDocument/2006/relationships/slide" Target="slide4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5.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lt-LT" sz="7200" dirty="0" smtClean="0">
                <a:effectLst/>
                <a:latin typeface="Times New Roman"/>
                <a:ea typeface="Times New Roman"/>
              </a:rPr>
              <a:t>Plonojo lęšio formulė</a:t>
            </a:r>
            <a:endParaRPr lang="lt-LT" sz="7200" dirty="0"/>
          </a:p>
        </p:txBody>
      </p:sp>
      <p:sp>
        <p:nvSpPr>
          <p:cNvPr id="3" name="Subtitle 2"/>
          <p:cNvSpPr>
            <a:spLocks noGrp="1"/>
          </p:cNvSpPr>
          <p:nvPr>
            <p:ph type="subTitle" idx="1"/>
          </p:nvPr>
        </p:nvSpPr>
        <p:spPr>
          <a:xfrm>
            <a:off x="2339752" y="4725144"/>
            <a:ext cx="6400800" cy="1752600"/>
          </a:xfrm>
        </p:spPr>
        <p:txBody>
          <a:bodyPr>
            <a:normAutofit lnSpcReduction="10000"/>
          </a:bodyPr>
          <a:lstStyle/>
          <a:p>
            <a:pPr lvl="0" algn="l" fontAlgn="base">
              <a:lnSpc>
                <a:spcPct val="80000"/>
              </a:lnSpc>
              <a:spcAft>
                <a:spcPct val="0"/>
              </a:spcAft>
            </a:pPr>
            <a:r>
              <a:rPr lang="lt-LT" sz="2400" dirty="0">
                <a:solidFill>
                  <a:srgbClr val="000000"/>
                </a:solidFill>
                <a:latin typeface="Arial" charset="0"/>
                <a:cs typeface="Arial" charset="0"/>
              </a:rPr>
              <a:t>Riešės gimnazija</a:t>
            </a:r>
          </a:p>
          <a:p>
            <a:pPr lvl="0" algn="l" fontAlgn="base">
              <a:lnSpc>
                <a:spcPct val="80000"/>
              </a:lnSpc>
              <a:spcAft>
                <a:spcPct val="0"/>
              </a:spcAft>
            </a:pPr>
            <a:r>
              <a:rPr lang="lt-LT" sz="2400" dirty="0" smtClean="0">
                <a:solidFill>
                  <a:srgbClr val="000000"/>
                </a:solidFill>
                <a:latin typeface="Arial" charset="0"/>
                <a:cs typeface="Arial" charset="0"/>
              </a:rPr>
              <a:t>IIa </a:t>
            </a:r>
            <a:r>
              <a:rPr lang="lt-LT" sz="2400" dirty="0">
                <a:solidFill>
                  <a:srgbClr val="000000"/>
                </a:solidFill>
                <a:latin typeface="Arial" charset="0"/>
                <a:cs typeface="Arial" charset="0"/>
              </a:rPr>
              <a:t>klasės </a:t>
            </a:r>
            <a:r>
              <a:rPr lang="lt-LT" sz="2400" dirty="0" smtClean="0">
                <a:solidFill>
                  <a:srgbClr val="000000"/>
                </a:solidFill>
                <a:latin typeface="Arial" charset="0"/>
                <a:cs typeface="Arial" charset="0"/>
              </a:rPr>
              <a:t>mokinys Lukas Civinskas</a:t>
            </a:r>
            <a:endParaRPr lang="lt-LT" sz="2400" dirty="0">
              <a:solidFill>
                <a:srgbClr val="000000"/>
              </a:solidFill>
              <a:latin typeface="Arial" charset="0"/>
              <a:cs typeface="Arial" charset="0"/>
            </a:endParaRPr>
          </a:p>
          <a:p>
            <a:pPr lvl="0" algn="l" fontAlgn="base">
              <a:lnSpc>
                <a:spcPct val="80000"/>
              </a:lnSpc>
              <a:spcAft>
                <a:spcPct val="0"/>
              </a:spcAft>
            </a:pPr>
            <a:r>
              <a:rPr lang="lt-LT" sz="2400" dirty="0" smtClean="0">
                <a:solidFill>
                  <a:srgbClr val="000000"/>
                </a:solidFill>
                <a:latin typeface="Arial" charset="0"/>
                <a:cs typeface="Arial" charset="0"/>
              </a:rPr>
              <a:t>Fizikos </a:t>
            </a:r>
            <a:r>
              <a:rPr lang="lt-LT" sz="2400" dirty="0">
                <a:solidFill>
                  <a:srgbClr val="000000"/>
                </a:solidFill>
                <a:latin typeface="Arial" charset="0"/>
                <a:cs typeface="Arial" charset="0"/>
              </a:rPr>
              <a:t>mokytoja </a:t>
            </a:r>
            <a:r>
              <a:rPr lang="lt-LT" sz="2400" dirty="0" smtClean="0">
                <a:solidFill>
                  <a:srgbClr val="000000"/>
                </a:solidFill>
                <a:latin typeface="Arial" charset="0"/>
                <a:cs typeface="Arial" charset="0"/>
              </a:rPr>
              <a:t> </a:t>
            </a:r>
            <a:r>
              <a:rPr lang="lt-LT" sz="2400" dirty="0">
                <a:solidFill>
                  <a:srgbClr val="000000"/>
                </a:solidFill>
                <a:latin typeface="Arial" charset="0"/>
                <a:cs typeface="Arial" charset="0"/>
              </a:rPr>
              <a:t>Irina Gaidamovič</a:t>
            </a:r>
          </a:p>
          <a:p>
            <a:pPr lvl="0" algn="l" fontAlgn="base">
              <a:lnSpc>
                <a:spcPct val="80000"/>
              </a:lnSpc>
              <a:spcAft>
                <a:spcPct val="0"/>
              </a:spcAft>
            </a:pPr>
            <a:r>
              <a:rPr lang="lt-LT" sz="2400" dirty="0">
                <a:solidFill>
                  <a:srgbClr val="000000"/>
                </a:solidFill>
                <a:latin typeface="Arial" charset="0"/>
                <a:cs typeface="Arial" charset="0"/>
              </a:rPr>
              <a:t>K</a:t>
            </a:r>
            <a:r>
              <a:rPr lang="pt-BR" sz="2400" dirty="0">
                <a:solidFill>
                  <a:srgbClr val="000000"/>
                </a:solidFill>
                <a:latin typeface="Arial" charset="0"/>
                <a:cs typeface="Arial" charset="0"/>
              </a:rPr>
              <a:t>onkursas </a:t>
            </a:r>
            <a:r>
              <a:rPr lang="lt-LT" sz="2400" dirty="0">
                <a:solidFill>
                  <a:srgbClr val="000000"/>
                </a:solidFill>
                <a:latin typeface="Arial" charset="0"/>
                <a:cs typeface="Arial" charset="0"/>
              </a:rPr>
              <a:t>„</a:t>
            </a:r>
            <a:r>
              <a:rPr lang="pt-BR" sz="2400" dirty="0">
                <a:solidFill>
                  <a:srgbClr val="000000"/>
                </a:solidFill>
                <a:latin typeface="Arial" charset="0"/>
                <a:cs typeface="Arial" charset="0"/>
              </a:rPr>
              <a:t>Fizikos bandymai aplink mus 2016</a:t>
            </a:r>
            <a:r>
              <a:rPr lang="lt-LT" sz="2400" dirty="0">
                <a:solidFill>
                  <a:srgbClr val="000000"/>
                </a:solidFill>
                <a:latin typeface="Arial" charset="0"/>
                <a:cs typeface="Arial" charset="0"/>
              </a:rPr>
              <a:t>“</a:t>
            </a:r>
          </a:p>
          <a:p>
            <a:endParaRPr lang="lt-LT" dirty="0"/>
          </a:p>
        </p:txBody>
      </p:sp>
    </p:spTree>
    <p:extLst>
      <p:ext uri="{BB962C8B-B14F-4D97-AF65-F5344CB8AC3E}">
        <p14:creationId xmlns:p14="http://schemas.microsoft.com/office/powerpoint/2010/main" val="3810914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8229600" cy="1143000"/>
          </a:xfrm>
        </p:spPr>
        <p:txBody>
          <a:bodyPr/>
          <a:lstStyle/>
          <a:p>
            <a:r>
              <a:rPr lang="lt-LT" dirty="0" smtClean="0">
                <a:latin typeface="Calibri" pitchFamily="34" charset="0"/>
                <a:cs typeface="Calibri" pitchFamily="34" charset="0"/>
              </a:rPr>
              <a:t>Lęšio didinimas</a:t>
            </a:r>
            <a:endParaRPr lang="lt-LT" dirty="0">
              <a:latin typeface="Calibri" pitchFamily="34" charset="0"/>
              <a:cs typeface="Calibri" pitchFamily="34"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5536" y="980728"/>
                <a:ext cx="8568952" cy="5328592"/>
              </a:xfrm>
            </p:spPr>
            <p:txBody>
              <a:bodyPr/>
              <a:lstStyle/>
              <a:p>
                <a:pPr marL="0" indent="0" algn="just">
                  <a:buNone/>
                </a:pPr>
                <a:r>
                  <a:rPr lang="lt-LT" dirty="0" smtClean="0">
                    <a:solidFill>
                      <a:srgbClr val="000000"/>
                    </a:solidFill>
                    <a:latin typeface="Calibri" pitchFamily="34" charset="0"/>
                    <a:cs typeface="Calibri" pitchFamily="34" charset="0"/>
                  </a:rPr>
                  <a:t>	</a:t>
                </a:r>
                <a:r>
                  <a:rPr lang="lt-LT" sz="2800" dirty="0" smtClean="0">
                    <a:solidFill>
                      <a:srgbClr val="000000"/>
                    </a:solidFill>
                    <a:latin typeface="Calibri" pitchFamily="34" charset="0"/>
                    <a:cs typeface="Calibri" pitchFamily="34" charset="0"/>
                  </a:rPr>
                  <a:t>Lęšiu </a:t>
                </a:r>
                <a:r>
                  <a:rPr lang="lt-LT" sz="2800" dirty="0">
                    <a:solidFill>
                      <a:srgbClr val="000000"/>
                    </a:solidFill>
                    <a:latin typeface="Calibri" pitchFamily="34" charset="0"/>
                    <a:cs typeface="Calibri" pitchFamily="34" charset="0"/>
                  </a:rPr>
                  <a:t>gauto daikto atvaizdo ir paties </a:t>
                </a:r>
                <a:r>
                  <a:rPr lang="lt-LT" sz="2800" dirty="0" smtClean="0">
                    <a:solidFill>
                      <a:srgbClr val="000000"/>
                    </a:solidFill>
                    <a:latin typeface="Calibri" pitchFamily="34" charset="0"/>
                    <a:cs typeface="Calibri" pitchFamily="34" charset="0"/>
                  </a:rPr>
                  <a:t>daikto matmenų santykis vadinamas lęšio tiesiniu didinimu </a:t>
                </a:r>
                <a:r>
                  <a:rPr lang="el-GR" sz="2800" dirty="0" smtClean="0">
                    <a:solidFill>
                      <a:srgbClr val="000000"/>
                    </a:solidFill>
                    <a:latin typeface="Calibri" pitchFamily="34" charset="0"/>
                    <a:cs typeface="Calibri" pitchFamily="34" charset="0"/>
                  </a:rPr>
                  <a:t>Γ</a:t>
                </a:r>
                <a:r>
                  <a:rPr lang="lt-LT" sz="2800" dirty="0" smtClean="0">
                    <a:solidFill>
                      <a:srgbClr val="000000"/>
                    </a:solidFill>
                    <a:latin typeface="Calibri" pitchFamily="34" charset="0"/>
                    <a:cs typeface="Calibri" pitchFamily="34" charset="0"/>
                  </a:rPr>
                  <a:t>      (</a:t>
                </a:r>
                <a:r>
                  <a:rPr lang="el-GR" sz="2800" dirty="0" smtClean="0">
                    <a:solidFill>
                      <a:srgbClr val="000000"/>
                    </a:solidFill>
                    <a:latin typeface="Calibri" pitchFamily="34" charset="0"/>
                    <a:cs typeface="Calibri" pitchFamily="34" charset="0"/>
                  </a:rPr>
                  <a:t>Γ</a:t>
                </a:r>
                <a:r>
                  <a:rPr lang="lt-LT" sz="2800" dirty="0" smtClean="0">
                    <a:solidFill>
                      <a:srgbClr val="000000"/>
                    </a:solidFill>
                    <a:latin typeface="Calibri" pitchFamily="34" charset="0"/>
                    <a:cs typeface="Calibri" pitchFamily="34" charset="0"/>
                  </a:rPr>
                  <a:t> – graikų abecėlės gama didžioji raidė);</a:t>
                </a:r>
              </a:p>
              <a:p>
                <a:pPr marL="0" indent="0" algn="just">
                  <a:buNone/>
                </a:pPr>
                <a14:m>
                  <m:oMathPara xmlns:m="http://schemas.openxmlformats.org/officeDocument/2006/math">
                    <m:oMathParaPr>
                      <m:jc m:val="centerGroup"/>
                    </m:oMathParaPr>
                    <m:oMath xmlns:m="http://schemas.openxmlformats.org/officeDocument/2006/math">
                      <m:r>
                        <m:rPr>
                          <m:sty m:val="p"/>
                        </m:rPr>
                        <a:rPr lang="el-GR" sz="2800" i="1" smtClean="0">
                          <a:solidFill>
                            <a:srgbClr val="000000"/>
                          </a:solidFill>
                          <a:latin typeface="Cambria Math"/>
                          <a:cs typeface="Calibri" pitchFamily="34" charset="0"/>
                        </a:rPr>
                        <m:t>Γ</m:t>
                      </m:r>
                      <m:r>
                        <a:rPr lang="lt-LT" sz="2800" i="1" smtClean="0">
                          <a:solidFill>
                            <a:srgbClr val="000000"/>
                          </a:solidFill>
                          <a:latin typeface="Cambria Math"/>
                          <a:cs typeface="Calibri" pitchFamily="34" charset="0"/>
                        </a:rPr>
                        <m:t>=</m:t>
                      </m:r>
                      <m:f>
                        <m:fPr>
                          <m:ctrlPr>
                            <a:rPr lang="lt-LT" sz="2800" i="1" smtClean="0">
                              <a:solidFill>
                                <a:srgbClr val="000000"/>
                              </a:solidFill>
                              <a:latin typeface="Cambria Math"/>
                              <a:cs typeface="Calibri" pitchFamily="34" charset="0"/>
                            </a:rPr>
                          </m:ctrlPr>
                        </m:fPr>
                        <m:num>
                          <m:sSub>
                            <m:sSubPr>
                              <m:ctrlPr>
                                <a:rPr lang="lt-LT" sz="2800" i="1" smtClean="0">
                                  <a:solidFill>
                                    <a:srgbClr val="000000"/>
                                  </a:solidFill>
                                  <a:latin typeface="Cambria Math"/>
                                  <a:cs typeface="Calibri" pitchFamily="34" charset="0"/>
                                </a:rPr>
                              </m:ctrlPr>
                            </m:sSubPr>
                            <m:e>
                              <m:r>
                                <a:rPr lang="lt-LT" sz="2800" b="0" i="1" smtClean="0">
                                  <a:solidFill>
                                    <a:srgbClr val="000000"/>
                                  </a:solidFill>
                                  <a:latin typeface="Cambria Math"/>
                                  <a:cs typeface="Calibri" pitchFamily="34" charset="0"/>
                                </a:rPr>
                                <m:t>𝐴</m:t>
                              </m:r>
                            </m:e>
                            <m:sub>
                              <m:r>
                                <a:rPr lang="lt-LT" sz="2800" b="0" i="1" smtClean="0">
                                  <a:solidFill>
                                    <a:srgbClr val="000000"/>
                                  </a:solidFill>
                                  <a:latin typeface="Cambria Math"/>
                                  <a:cs typeface="Calibri" pitchFamily="34" charset="0"/>
                                </a:rPr>
                                <m:t>1</m:t>
                              </m:r>
                            </m:sub>
                          </m:sSub>
                          <m:sSub>
                            <m:sSubPr>
                              <m:ctrlPr>
                                <a:rPr lang="lt-LT" sz="2800" i="1" smtClean="0">
                                  <a:solidFill>
                                    <a:srgbClr val="000000"/>
                                  </a:solidFill>
                                  <a:latin typeface="Cambria Math"/>
                                  <a:cs typeface="Calibri" pitchFamily="34" charset="0"/>
                                </a:rPr>
                              </m:ctrlPr>
                            </m:sSubPr>
                            <m:e>
                              <m:r>
                                <a:rPr lang="lt-LT" sz="2800" b="0" i="1" smtClean="0">
                                  <a:solidFill>
                                    <a:srgbClr val="000000"/>
                                  </a:solidFill>
                                  <a:latin typeface="Cambria Math"/>
                                  <a:cs typeface="Calibri" pitchFamily="34" charset="0"/>
                                </a:rPr>
                                <m:t>𝐵</m:t>
                              </m:r>
                            </m:e>
                            <m:sub>
                              <m:r>
                                <a:rPr lang="lt-LT" sz="2800" b="0" i="1" smtClean="0">
                                  <a:solidFill>
                                    <a:srgbClr val="000000"/>
                                  </a:solidFill>
                                  <a:latin typeface="Cambria Math"/>
                                  <a:cs typeface="Calibri" pitchFamily="34" charset="0"/>
                                </a:rPr>
                                <m:t>1</m:t>
                              </m:r>
                            </m:sub>
                          </m:sSub>
                        </m:num>
                        <m:den>
                          <m:r>
                            <a:rPr lang="lt-LT" sz="2800" b="0" i="1" smtClean="0">
                              <a:solidFill>
                                <a:srgbClr val="000000"/>
                              </a:solidFill>
                              <a:latin typeface="Cambria Math"/>
                              <a:cs typeface="Calibri" pitchFamily="34" charset="0"/>
                            </a:rPr>
                            <m:t>𝐴𝐵</m:t>
                          </m:r>
                        </m:den>
                      </m:f>
                      <m:r>
                        <a:rPr lang="lt-LT" sz="2800" b="0" i="1" smtClean="0">
                          <a:solidFill>
                            <a:srgbClr val="000000"/>
                          </a:solidFill>
                          <a:latin typeface="Cambria Math"/>
                          <a:cs typeface="Calibri" pitchFamily="34" charset="0"/>
                        </a:rPr>
                        <m:t>.</m:t>
                      </m:r>
                    </m:oMath>
                  </m:oMathPara>
                </a14:m>
                <a:endParaRPr lang="lt-LT" sz="2800" b="0" i="1" dirty="0" smtClean="0">
                  <a:solidFill>
                    <a:srgbClr val="000000"/>
                  </a:solidFill>
                  <a:latin typeface="Cambria Math"/>
                  <a:cs typeface="Calibri" pitchFamily="34" charset="0"/>
                </a:endParaRPr>
              </a:p>
              <a:p>
                <a:pPr marL="0" indent="0" algn="just">
                  <a:buNone/>
                </a:pPr>
                <a:r>
                  <a:rPr lang="lt-LT" sz="2800" dirty="0">
                    <a:solidFill>
                      <a:srgbClr val="000000"/>
                    </a:solidFill>
                    <a:latin typeface="Calibri" pitchFamily="34" charset="0"/>
                    <a:cs typeface="Calibri" pitchFamily="34" charset="0"/>
                  </a:rPr>
                  <a:t>B</a:t>
                </a:r>
                <a:r>
                  <a:rPr lang="lt-LT" sz="2800" dirty="0" smtClean="0">
                    <a:solidFill>
                      <a:srgbClr val="000000"/>
                    </a:solidFill>
                    <a:latin typeface="Calibri" pitchFamily="34" charset="0"/>
                    <a:cs typeface="Calibri" pitchFamily="34" charset="0"/>
                  </a:rPr>
                  <a:t>et   </a:t>
                </a:r>
                <a14:m>
                  <m:oMath xmlns:m="http://schemas.openxmlformats.org/officeDocument/2006/math">
                    <m:f>
                      <m:fPr>
                        <m:ctrlPr>
                          <a:rPr lang="lt-LT" sz="2800" i="1">
                            <a:solidFill>
                              <a:srgbClr val="000000"/>
                            </a:solidFill>
                            <a:latin typeface="Cambria Math"/>
                          </a:rPr>
                        </m:ctrlPr>
                      </m:fPr>
                      <m:num>
                        <m:r>
                          <a:rPr lang="lt-LT" sz="2800" i="1">
                            <a:solidFill>
                              <a:srgbClr val="000000"/>
                            </a:solidFill>
                            <a:latin typeface="Cambria Math"/>
                          </a:rPr>
                          <m:t>𝐴𝐵</m:t>
                        </m:r>
                      </m:num>
                      <m:den>
                        <m:sSub>
                          <m:sSubPr>
                            <m:ctrlPr>
                              <a:rPr lang="lt-LT" sz="2800" i="1">
                                <a:solidFill>
                                  <a:srgbClr val="000000"/>
                                </a:solidFill>
                                <a:latin typeface="Cambria Math"/>
                              </a:rPr>
                            </m:ctrlPr>
                          </m:sSubPr>
                          <m:e>
                            <m:r>
                              <a:rPr lang="lt-LT" sz="2800" i="1">
                                <a:solidFill>
                                  <a:srgbClr val="000000"/>
                                </a:solidFill>
                                <a:latin typeface="Cambria Math"/>
                              </a:rPr>
                              <m:t>𝐴</m:t>
                            </m:r>
                          </m:e>
                          <m:sub>
                            <m:r>
                              <a:rPr lang="lt-LT" sz="2800" i="1">
                                <a:solidFill>
                                  <a:srgbClr val="000000"/>
                                </a:solidFill>
                                <a:latin typeface="Cambria Math"/>
                              </a:rPr>
                              <m:t>1</m:t>
                            </m:r>
                          </m:sub>
                        </m:sSub>
                        <m:sSub>
                          <m:sSubPr>
                            <m:ctrlPr>
                              <a:rPr lang="lt-LT" sz="2800" i="1">
                                <a:solidFill>
                                  <a:srgbClr val="000000"/>
                                </a:solidFill>
                                <a:latin typeface="Cambria Math"/>
                              </a:rPr>
                            </m:ctrlPr>
                          </m:sSubPr>
                          <m:e>
                            <m:r>
                              <a:rPr lang="lt-LT" sz="2800" i="1">
                                <a:solidFill>
                                  <a:srgbClr val="000000"/>
                                </a:solidFill>
                                <a:latin typeface="Cambria Math"/>
                              </a:rPr>
                              <m:t>𝐵</m:t>
                            </m:r>
                          </m:e>
                          <m:sub>
                            <m:r>
                              <a:rPr lang="lt-LT" sz="2800" i="1">
                                <a:solidFill>
                                  <a:srgbClr val="000000"/>
                                </a:solidFill>
                                <a:latin typeface="Cambria Math"/>
                              </a:rPr>
                              <m:t>1</m:t>
                            </m:r>
                          </m:sub>
                        </m:sSub>
                      </m:den>
                    </m:f>
                    <m:r>
                      <a:rPr lang="lt-LT" sz="2800" i="1">
                        <a:solidFill>
                          <a:srgbClr val="000000"/>
                        </a:solidFill>
                        <a:latin typeface="Cambria Math"/>
                      </a:rPr>
                      <m:t>=</m:t>
                    </m:r>
                    <m:f>
                      <m:fPr>
                        <m:ctrlPr>
                          <a:rPr lang="lt-LT" sz="2800" i="1">
                            <a:solidFill>
                              <a:srgbClr val="000000"/>
                            </a:solidFill>
                            <a:latin typeface="Cambria Math"/>
                          </a:rPr>
                        </m:ctrlPr>
                      </m:fPr>
                      <m:num>
                        <m:r>
                          <a:rPr lang="lt-LT" sz="2800" i="1">
                            <a:solidFill>
                              <a:srgbClr val="000000"/>
                            </a:solidFill>
                            <a:latin typeface="Cambria Math"/>
                          </a:rPr>
                          <m:t>𝑑</m:t>
                        </m:r>
                      </m:num>
                      <m:den>
                        <m:r>
                          <a:rPr lang="lt-LT" sz="2800" i="1">
                            <a:solidFill>
                              <a:srgbClr val="000000"/>
                            </a:solidFill>
                            <a:latin typeface="Cambria Math"/>
                          </a:rPr>
                          <m:t>𝑓</m:t>
                        </m:r>
                      </m:den>
                    </m:f>
                  </m:oMath>
                </a14:m>
                <a:r>
                  <a:rPr lang="lt-LT" sz="2800" dirty="0" smtClean="0">
                    <a:latin typeface="Calibri" pitchFamily="34" charset="0"/>
                    <a:cs typeface="Calibri" pitchFamily="34" charset="0"/>
                  </a:rPr>
                  <a:t>,   tai    </a:t>
                </a:r>
                <a14:m>
                  <m:oMath xmlns:m="http://schemas.openxmlformats.org/officeDocument/2006/math">
                    <m:f>
                      <m:fPr>
                        <m:ctrlPr>
                          <a:rPr lang="lt-LT" sz="2800" i="1" smtClean="0">
                            <a:latin typeface="Cambria Math"/>
                            <a:cs typeface="Calibri" pitchFamily="34" charset="0"/>
                          </a:rPr>
                        </m:ctrlPr>
                      </m:fPr>
                      <m:num>
                        <m:sSub>
                          <m:sSubPr>
                            <m:ctrlPr>
                              <a:rPr lang="lt-LT" sz="2800" i="1" smtClean="0">
                                <a:latin typeface="Cambria Math"/>
                                <a:cs typeface="Calibri" pitchFamily="34" charset="0"/>
                              </a:rPr>
                            </m:ctrlPr>
                          </m:sSubPr>
                          <m:e>
                            <m:r>
                              <a:rPr lang="lt-LT" sz="2800" b="0" i="1" smtClean="0">
                                <a:latin typeface="Cambria Math"/>
                                <a:cs typeface="Calibri" pitchFamily="34" charset="0"/>
                              </a:rPr>
                              <m:t>𝐴</m:t>
                            </m:r>
                          </m:e>
                          <m:sub>
                            <m:r>
                              <a:rPr lang="lt-LT" sz="2800" b="0" i="1" smtClean="0">
                                <a:latin typeface="Cambria Math"/>
                                <a:cs typeface="Calibri" pitchFamily="34" charset="0"/>
                              </a:rPr>
                              <m:t>1</m:t>
                            </m:r>
                          </m:sub>
                        </m:sSub>
                        <m:sSub>
                          <m:sSubPr>
                            <m:ctrlPr>
                              <a:rPr lang="lt-LT" sz="2800" i="1" smtClean="0">
                                <a:latin typeface="Cambria Math"/>
                                <a:cs typeface="Calibri" pitchFamily="34" charset="0"/>
                              </a:rPr>
                            </m:ctrlPr>
                          </m:sSubPr>
                          <m:e>
                            <m:r>
                              <a:rPr lang="lt-LT" sz="2800" b="0" i="1" smtClean="0">
                                <a:latin typeface="Cambria Math"/>
                                <a:cs typeface="Calibri" pitchFamily="34" charset="0"/>
                              </a:rPr>
                              <m:t>𝐵</m:t>
                            </m:r>
                          </m:e>
                          <m:sub>
                            <m:r>
                              <a:rPr lang="lt-LT" sz="2800" b="0" i="1" smtClean="0">
                                <a:latin typeface="Cambria Math"/>
                                <a:cs typeface="Calibri" pitchFamily="34" charset="0"/>
                              </a:rPr>
                              <m:t>1</m:t>
                            </m:r>
                          </m:sub>
                        </m:sSub>
                      </m:num>
                      <m:den>
                        <m:r>
                          <a:rPr lang="lt-LT" sz="2800" b="0" i="1" smtClean="0">
                            <a:latin typeface="Cambria Math"/>
                            <a:cs typeface="Calibri" pitchFamily="34" charset="0"/>
                          </a:rPr>
                          <m:t>𝐴𝐵</m:t>
                        </m:r>
                      </m:den>
                    </m:f>
                    <m:r>
                      <a:rPr lang="lt-LT" sz="2800" i="1" smtClean="0">
                        <a:latin typeface="Cambria Math"/>
                        <a:cs typeface="Calibri" pitchFamily="34" charset="0"/>
                      </a:rPr>
                      <m:t>=</m:t>
                    </m:r>
                    <m:f>
                      <m:fPr>
                        <m:ctrlPr>
                          <a:rPr lang="lt-LT" sz="2800" i="1" smtClean="0">
                            <a:latin typeface="Cambria Math"/>
                            <a:cs typeface="Calibri" pitchFamily="34" charset="0"/>
                          </a:rPr>
                        </m:ctrlPr>
                      </m:fPr>
                      <m:num>
                        <m:r>
                          <a:rPr lang="lt-LT" sz="2800" b="0" i="1" smtClean="0">
                            <a:latin typeface="Cambria Math"/>
                            <a:cs typeface="Calibri" pitchFamily="34" charset="0"/>
                          </a:rPr>
                          <m:t>𝑓</m:t>
                        </m:r>
                      </m:num>
                      <m:den>
                        <m:r>
                          <a:rPr lang="lt-LT" sz="2800" b="0" i="1" smtClean="0">
                            <a:latin typeface="Cambria Math"/>
                            <a:cs typeface="Calibri" pitchFamily="34" charset="0"/>
                          </a:rPr>
                          <m:t>𝑑</m:t>
                        </m:r>
                      </m:den>
                    </m:f>
                    <m:r>
                      <a:rPr lang="lt-LT" sz="2800" b="0" i="1" smtClean="0">
                        <a:latin typeface="Cambria Math"/>
                        <a:cs typeface="Calibri" pitchFamily="34" charset="0"/>
                      </a:rPr>
                      <m:t>, </m:t>
                    </m:r>
                  </m:oMath>
                </a14:m>
                <a:endParaRPr lang="lt-LT" sz="2800" b="0" dirty="0" smtClean="0">
                  <a:latin typeface="Calibri" pitchFamily="34" charset="0"/>
                  <a:cs typeface="Calibri" pitchFamily="34" charset="0"/>
                </a:endParaRPr>
              </a:p>
              <a:p>
                <a:pPr marL="0" indent="0" algn="just">
                  <a:buNone/>
                </a:pPr>
                <a:endParaRPr lang="lt-LT" sz="2000" b="0" dirty="0" smtClean="0">
                  <a:latin typeface="Calibri" pitchFamily="34" charset="0"/>
                  <a:cs typeface="Calibri" pitchFamily="34" charset="0"/>
                </a:endParaRPr>
              </a:p>
              <a:p>
                <a:pPr marL="0" indent="0" algn="just">
                  <a:buNone/>
                </a:pPr>
                <a:r>
                  <a:rPr lang="lt-LT" sz="2800" dirty="0">
                    <a:latin typeface="Calibri" pitchFamily="34" charset="0"/>
                    <a:cs typeface="Calibri" pitchFamily="34" charset="0"/>
                  </a:rPr>
                  <a:t>t</a:t>
                </a:r>
                <a:r>
                  <a:rPr lang="lt-LT" sz="2800" dirty="0" smtClean="0">
                    <a:latin typeface="Calibri" pitchFamily="34" charset="0"/>
                    <a:cs typeface="Calibri" pitchFamily="34" charset="0"/>
                  </a:rPr>
                  <a:t>aigi   </a:t>
                </a:r>
                <a14:m>
                  <m:oMath xmlns:m="http://schemas.openxmlformats.org/officeDocument/2006/math">
                    <m:r>
                      <m:rPr>
                        <m:sty m:val="p"/>
                      </m:rPr>
                      <a:rPr lang="el-GR" sz="2800" i="1" smtClean="0">
                        <a:latin typeface="Cambria Math"/>
                        <a:cs typeface="Calibri" pitchFamily="34" charset="0"/>
                      </a:rPr>
                      <m:t>Γ</m:t>
                    </m:r>
                    <m:r>
                      <a:rPr lang="lt-LT" sz="2800" i="1" smtClean="0">
                        <a:latin typeface="Cambria Math"/>
                        <a:cs typeface="Calibri" pitchFamily="34" charset="0"/>
                      </a:rPr>
                      <m:t>=</m:t>
                    </m:r>
                    <m:f>
                      <m:fPr>
                        <m:ctrlPr>
                          <a:rPr lang="lt-LT" sz="2800" i="1" smtClean="0">
                            <a:latin typeface="Cambria Math"/>
                            <a:cs typeface="Calibri" pitchFamily="34" charset="0"/>
                          </a:rPr>
                        </m:ctrlPr>
                      </m:fPr>
                      <m:num>
                        <m:d>
                          <m:dPr>
                            <m:begChr m:val="|"/>
                            <m:endChr m:val="|"/>
                            <m:ctrlPr>
                              <a:rPr lang="lt-LT" sz="2800" i="1" smtClean="0">
                                <a:latin typeface="Cambria Math"/>
                                <a:cs typeface="Calibri" pitchFamily="34" charset="0"/>
                              </a:rPr>
                            </m:ctrlPr>
                          </m:dPr>
                          <m:e>
                            <m:r>
                              <a:rPr lang="lt-LT" sz="2800" b="0" i="1" smtClean="0">
                                <a:latin typeface="Cambria Math"/>
                                <a:cs typeface="Calibri" pitchFamily="34" charset="0"/>
                              </a:rPr>
                              <m:t>𝑓</m:t>
                            </m:r>
                          </m:e>
                        </m:d>
                      </m:num>
                      <m:den>
                        <m:d>
                          <m:dPr>
                            <m:begChr m:val="|"/>
                            <m:endChr m:val="|"/>
                            <m:ctrlPr>
                              <a:rPr lang="lt-LT" sz="2800" i="1" smtClean="0">
                                <a:latin typeface="Cambria Math"/>
                                <a:cs typeface="Calibri" pitchFamily="34" charset="0"/>
                              </a:rPr>
                            </m:ctrlPr>
                          </m:dPr>
                          <m:e>
                            <m:r>
                              <a:rPr lang="lt-LT" sz="2800" b="0" i="1" smtClean="0">
                                <a:latin typeface="Cambria Math"/>
                                <a:cs typeface="Calibri" pitchFamily="34" charset="0"/>
                              </a:rPr>
                              <m:t>𝑑</m:t>
                            </m:r>
                          </m:e>
                        </m:d>
                      </m:den>
                    </m:f>
                    <m:r>
                      <a:rPr lang="lt-LT" sz="2800" b="0" i="1" smtClean="0">
                        <a:latin typeface="Cambria Math"/>
                        <a:cs typeface="Calibri" pitchFamily="34" charset="0"/>
                      </a:rPr>
                      <m:t>;</m:t>
                    </m:r>
                  </m:oMath>
                </a14:m>
                <a:endParaRPr lang="lt-LT" sz="2800" dirty="0" smtClean="0">
                  <a:latin typeface="Calibri" pitchFamily="34" charset="0"/>
                  <a:cs typeface="Calibri" pitchFamily="34" charset="0"/>
                </a:endParaRPr>
              </a:p>
              <a:p>
                <a:pPr marL="0" indent="0" algn="just">
                  <a:buNone/>
                </a:pPr>
                <a:r>
                  <a:rPr lang="lt-LT" sz="2800" dirty="0" smtClean="0">
                    <a:latin typeface="Calibri" pitchFamily="34" charset="0"/>
                    <a:cs typeface="Calibri" pitchFamily="34" charset="0"/>
                  </a:rPr>
                  <a:t>čia parašyti dydžių f ir d moduliai, nes didinimas nepriklauso nuo tų dydžių ženklo.</a:t>
                </a:r>
                <a:endParaRPr lang="lt-LT" sz="2800" dirty="0">
                  <a:latin typeface="Calibri" pitchFamily="34" charset="0"/>
                  <a:cs typeface="Calibri"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5536" y="980728"/>
                <a:ext cx="8568952" cy="5328592"/>
              </a:xfrm>
              <a:blipFill rotWithShape="1">
                <a:blip r:embed="rId2"/>
                <a:stretch>
                  <a:fillRect l="-1494" t="-229" r="-1422"/>
                </a:stretch>
              </a:blipFill>
            </p:spPr>
            <p:txBody>
              <a:bodyPr/>
              <a:lstStyle/>
              <a:p>
                <a:r>
                  <a:rPr lang="lt-LT">
                    <a:noFill/>
                  </a:rPr>
                  <a:t> </a:t>
                </a:r>
              </a:p>
            </p:txBody>
          </p:sp>
        </mc:Fallback>
      </mc:AlternateContent>
    </p:spTree>
    <p:extLst>
      <p:ext uri="{BB962C8B-B14F-4D97-AF65-F5344CB8AC3E}">
        <p14:creationId xmlns:p14="http://schemas.microsoft.com/office/powerpoint/2010/main" val="2226443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lt-LT" dirty="0" smtClean="0">
                <a:latin typeface="Calibri" pitchFamily="34" charset="0"/>
                <a:cs typeface="Calibri" pitchFamily="34" charset="0"/>
              </a:rPr>
              <a:t>Lęšio didinimas</a:t>
            </a:r>
            <a:endParaRPr lang="lt-LT" dirty="0">
              <a:latin typeface="Calibri" pitchFamily="34" charset="0"/>
              <a:cs typeface="Calibri" pitchFamily="34"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1520" y="1124744"/>
                <a:ext cx="8568952" cy="5472608"/>
              </a:xfrm>
            </p:spPr>
            <p:txBody>
              <a:bodyPr/>
              <a:lstStyle/>
              <a:p>
                <a:pPr marL="0" indent="0" algn="just">
                  <a:buNone/>
                </a:pPr>
                <a:r>
                  <a:rPr lang="lt-LT" dirty="0" smtClean="0"/>
                  <a:t>	</a:t>
                </a:r>
                <a:r>
                  <a:rPr lang="lt-LT" dirty="0" smtClean="0">
                    <a:latin typeface="Calibri" pitchFamily="34" charset="0"/>
                    <a:cs typeface="Calibri" pitchFamily="34" charset="0"/>
                  </a:rPr>
                  <a:t>Tiesinis didinimas rodo, kiek kartų atvaidas yra didesnis už daiktą arba kiek kartų atvaizdo atstumas  nuo lęšio didesnis už daikto atstumą nuo lęšio. Kadangi </a:t>
                </a:r>
                <a:r>
                  <a:rPr lang="lt-LT" dirty="0" smtClean="0">
                    <a:solidFill>
                      <a:srgbClr val="000000"/>
                    </a:solidFill>
                    <a:cs typeface="Calibri" pitchFamily="34" charset="0"/>
                  </a:rPr>
                  <a:t> </a:t>
                </a:r>
                <a14:m>
                  <m:oMath xmlns:m="http://schemas.openxmlformats.org/officeDocument/2006/math">
                    <m:f>
                      <m:fPr>
                        <m:ctrlPr>
                          <a:rPr lang="lt-LT" i="1">
                            <a:solidFill>
                              <a:srgbClr val="000000"/>
                            </a:solidFill>
                            <a:latin typeface="Cambria Math"/>
                            <a:cs typeface="Calibri" pitchFamily="34" charset="0"/>
                          </a:rPr>
                        </m:ctrlPr>
                      </m:fPr>
                      <m:num>
                        <m:sSub>
                          <m:sSubPr>
                            <m:ctrlPr>
                              <a:rPr lang="lt-LT" i="1">
                                <a:solidFill>
                                  <a:srgbClr val="000000"/>
                                </a:solidFill>
                                <a:latin typeface="Cambria Math"/>
                                <a:cs typeface="Calibri" pitchFamily="34" charset="0"/>
                              </a:rPr>
                            </m:ctrlPr>
                          </m:sSubPr>
                          <m:e>
                            <m:r>
                              <a:rPr lang="lt-LT" i="1">
                                <a:solidFill>
                                  <a:srgbClr val="000000"/>
                                </a:solidFill>
                                <a:latin typeface="Cambria Math"/>
                                <a:cs typeface="Calibri" pitchFamily="34" charset="0"/>
                              </a:rPr>
                              <m:t>𝐴</m:t>
                            </m:r>
                          </m:e>
                          <m:sub>
                            <m:r>
                              <a:rPr lang="lt-LT" i="1">
                                <a:solidFill>
                                  <a:srgbClr val="000000"/>
                                </a:solidFill>
                                <a:latin typeface="Cambria Math"/>
                                <a:cs typeface="Calibri" pitchFamily="34" charset="0"/>
                              </a:rPr>
                              <m:t>1</m:t>
                            </m:r>
                          </m:sub>
                        </m:sSub>
                        <m:sSub>
                          <m:sSubPr>
                            <m:ctrlPr>
                              <a:rPr lang="lt-LT" i="1">
                                <a:solidFill>
                                  <a:srgbClr val="000000"/>
                                </a:solidFill>
                                <a:latin typeface="Cambria Math"/>
                                <a:cs typeface="Calibri" pitchFamily="34" charset="0"/>
                              </a:rPr>
                            </m:ctrlPr>
                          </m:sSubPr>
                          <m:e>
                            <m:r>
                              <a:rPr lang="lt-LT" i="1">
                                <a:solidFill>
                                  <a:srgbClr val="000000"/>
                                </a:solidFill>
                                <a:latin typeface="Cambria Math"/>
                                <a:cs typeface="Calibri" pitchFamily="34" charset="0"/>
                              </a:rPr>
                              <m:t>𝐵</m:t>
                            </m:r>
                          </m:e>
                          <m:sub>
                            <m:r>
                              <a:rPr lang="lt-LT" i="1">
                                <a:solidFill>
                                  <a:srgbClr val="000000"/>
                                </a:solidFill>
                                <a:latin typeface="Cambria Math"/>
                                <a:cs typeface="Calibri" pitchFamily="34" charset="0"/>
                              </a:rPr>
                              <m:t>1</m:t>
                            </m:r>
                          </m:sub>
                        </m:sSub>
                      </m:num>
                      <m:den>
                        <m:r>
                          <a:rPr lang="lt-LT" i="1">
                            <a:solidFill>
                              <a:srgbClr val="000000"/>
                            </a:solidFill>
                            <a:latin typeface="Cambria Math"/>
                            <a:cs typeface="Calibri" pitchFamily="34" charset="0"/>
                          </a:rPr>
                          <m:t>𝐴𝐵</m:t>
                        </m:r>
                      </m:den>
                    </m:f>
                    <m:r>
                      <a:rPr lang="lt-LT" i="1">
                        <a:solidFill>
                          <a:srgbClr val="000000"/>
                        </a:solidFill>
                        <a:latin typeface="Cambria Math"/>
                        <a:cs typeface="Calibri" pitchFamily="34" charset="0"/>
                      </a:rPr>
                      <m:t>=</m:t>
                    </m:r>
                    <m:f>
                      <m:fPr>
                        <m:ctrlPr>
                          <a:rPr lang="lt-LT" i="1">
                            <a:solidFill>
                              <a:srgbClr val="000000"/>
                            </a:solidFill>
                            <a:latin typeface="Cambria Math"/>
                            <a:cs typeface="Calibri" pitchFamily="34" charset="0"/>
                          </a:rPr>
                        </m:ctrlPr>
                      </m:fPr>
                      <m:num>
                        <m:r>
                          <a:rPr lang="lt-LT" i="1">
                            <a:solidFill>
                              <a:srgbClr val="000000"/>
                            </a:solidFill>
                            <a:latin typeface="Cambria Math"/>
                            <a:cs typeface="Calibri" pitchFamily="34" charset="0"/>
                          </a:rPr>
                          <m:t>𝐻</m:t>
                        </m:r>
                      </m:num>
                      <m:den>
                        <m:r>
                          <a:rPr lang="lt-LT" i="1">
                            <a:solidFill>
                              <a:srgbClr val="000000"/>
                            </a:solidFill>
                            <a:latin typeface="Cambria Math"/>
                            <a:cs typeface="Calibri" pitchFamily="34" charset="0"/>
                          </a:rPr>
                          <m:t>h</m:t>
                        </m:r>
                      </m:den>
                    </m:f>
                  </m:oMath>
                </a14:m>
                <a:endParaRPr lang="lt-LT" dirty="0" smtClean="0">
                  <a:latin typeface="Calibri" pitchFamily="34" charset="0"/>
                  <a:cs typeface="Calibri" pitchFamily="34" charset="0"/>
                </a:endParaRPr>
              </a:p>
              <a:p>
                <a:pPr marL="0" indent="0" algn="just">
                  <a:buNone/>
                </a:pPr>
                <a:r>
                  <a:rPr lang="lt-LT" dirty="0">
                    <a:latin typeface="Calibri" pitchFamily="34" charset="0"/>
                    <a:cs typeface="Calibri" pitchFamily="34" charset="0"/>
                  </a:rPr>
                  <a:t>	</a:t>
                </a:r>
                <a:r>
                  <a:rPr lang="lt-LT" dirty="0" smtClean="0">
                    <a:latin typeface="Calibri" pitchFamily="34" charset="0"/>
                    <a:cs typeface="Calibri" pitchFamily="34" charset="0"/>
                  </a:rPr>
                  <a:t>Taigi </a:t>
                </a:r>
                <a14:m>
                  <m:oMath xmlns:m="http://schemas.openxmlformats.org/officeDocument/2006/math">
                    <m:r>
                      <m:rPr>
                        <m:sty m:val="p"/>
                      </m:rPr>
                      <a:rPr lang="el-GR" sz="2800" i="1">
                        <a:solidFill>
                          <a:srgbClr val="000000"/>
                        </a:solidFill>
                        <a:latin typeface="Cambria Math"/>
                        <a:cs typeface="Calibri" pitchFamily="34" charset="0"/>
                      </a:rPr>
                      <m:t>Γ</m:t>
                    </m:r>
                    <m:r>
                      <a:rPr lang="lt-LT" sz="2800" i="1">
                        <a:solidFill>
                          <a:srgbClr val="000000"/>
                        </a:solidFill>
                        <a:latin typeface="Cambria Math"/>
                        <a:cs typeface="Calibri" pitchFamily="34" charset="0"/>
                      </a:rPr>
                      <m:t>=</m:t>
                    </m:r>
                    <m:f>
                      <m:fPr>
                        <m:ctrlPr>
                          <a:rPr lang="lt-LT" sz="2800" i="1">
                            <a:solidFill>
                              <a:srgbClr val="000000"/>
                            </a:solidFill>
                            <a:latin typeface="Cambria Math"/>
                            <a:cs typeface="Calibri" pitchFamily="34" charset="0"/>
                          </a:rPr>
                        </m:ctrlPr>
                      </m:fPr>
                      <m:num>
                        <m:d>
                          <m:dPr>
                            <m:begChr m:val="|"/>
                            <m:endChr m:val="|"/>
                            <m:ctrlPr>
                              <a:rPr lang="lt-LT" sz="2800" i="1">
                                <a:solidFill>
                                  <a:srgbClr val="000000"/>
                                </a:solidFill>
                                <a:latin typeface="Cambria Math"/>
                                <a:cs typeface="Calibri" pitchFamily="34" charset="0"/>
                              </a:rPr>
                            </m:ctrlPr>
                          </m:dPr>
                          <m:e>
                            <m:r>
                              <a:rPr lang="lt-LT" sz="2800" i="1">
                                <a:solidFill>
                                  <a:srgbClr val="000000"/>
                                </a:solidFill>
                                <a:latin typeface="Cambria Math"/>
                                <a:cs typeface="Calibri" pitchFamily="34" charset="0"/>
                              </a:rPr>
                              <m:t>𝑓</m:t>
                            </m:r>
                          </m:e>
                        </m:d>
                      </m:num>
                      <m:den>
                        <m:d>
                          <m:dPr>
                            <m:begChr m:val="|"/>
                            <m:endChr m:val="|"/>
                            <m:ctrlPr>
                              <a:rPr lang="lt-LT" sz="2800" i="1">
                                <a:solidFill>
                                  <a:srgbClr val="000000"/>
                                </a:solidFill>
                                <a:latin typeface="Cambria Math"/>
                                <a:cs typeface="Calibri" pitchFamily="34" charset="0"/>
                              </a:rPr>
                            </m:ctrlPr>
                          </m:dPr>
                          <m:e>
                            <m:r>
                              <a:rPr lang="lt-LT" sz="2800" i="1">
                                <a:solidFill>
                                  <a:srgbClr val="000000"/>
                                </a:solidFill>
                                <a:latin typeface="Cambria Math"/>
                                <a:cs typeface="Calibri" pitchFamily="34" charset="0"/>
                              </a:rPr>
                              <m:t>𝑑</m:t>
                            </m:r>
                          </m:e>
                        </m:d>
                      </m:den>
                    </m:f>
                    <m:r>
                      <a:rPr lang="lt-LT" sz="2800" b="0" i="1" smtClean="0">
                        <a:solidFill>
                          <a:srgbClr val="000000"/>
                        </a:solidFill>
                        <a:latin typeface="Cambria Math"/>
                        <a:cs typeface="Calibri" pitchFamily="34" charset="0"/>
                      </a:rPr>
                      <m:t> </m:t>
                    </m:r>
                  </m:oMath>
                </a14:m>
                <a:r>
                  <a:rPr lang="lt-LT" dirty="0" smtClean="0">
                    <a:latin typeface="Calibri" pitchFamily="34" charset="0"/>
                    <a:cs typeface="Calibri" pitchFamily="34" charset="0"/>
                  </a:rPr>
                  <a:t> arba </a:t>
                </a:r>
                <a14:m>
                  <m:oMath xmlns:m="http://schemas.openxmlformats.org/officeDocument/2006/math">
                    <m:r>
                      <m:rPr>
                        <m:sty m:val="p"/>
                      </m:rPr>
                      <a:rPr lang="el-GR" i="1" smtClean="0">
                        <a:latin typeface="Cambria Math"/>
                        <a:cs typeface="Calibri" pitchFamily="34" charset="0"/>
                      </a:rPr>
                      <m:t>Γ</m:t>
                    </m:r>
                    <m:r>
                      <a:rPr lang="lt-LT" i="1" smtClean="0">
                        <a:latin typeface="Cambria Math"/>
                        <a:cs typeface="Calibri" pitchFamily="34" charset="0"/>
                      </a:rPr>
                      <m:t>=</m:t>
                    </m:r>
                    <m:f>
                      <m:fPr>
                        <m:ctrlPr>
                          <a:rPr lang="lt-LT" i="1" smtClean="0">
                            <a:latin typeface="Cambria Math"/>
                            <a:cs typeface="Calibri" pitchFamily="34" charset="0"/>
                          </a:rPr>
                        </m:ctrlPr>
                      </m:fPr>
                      <m:num>
                        <m:r>
                          <a:rPr lang="lt-LT" b="0" i="1" smtClean="0">
                            <a:latin typeface="Cambria Math"/>
                            <a:cs typeface="Calibri" pitchFamily="34" charset="0"/>
                          </a:rPr>
                          <m:t>𝐻</m:t>
                        </m:r>
                      </m:num>
                      <m:den>
                        <m:r>
                          <a:rPr lang="lt-LT" b="0" i="1" smtClean="0">
                            <a:latin typeface="Cambria Math"/>
                            <a:cs typeface="Calibri" pitchFamily="34" charset="0"/>
                          </a:rPr>
                          <m:t>h</m:t>
                        </m:r>
                      </m:den>
                    </m:f>
                    <m:r>
                      <a:rPr lang="lt-LT" b="0" i="1" smtClean="0">
                        <a:latin typeface="Cambria Math"/>
                        <a:cs typeface="Calibri" pitchFamily="34" charset="0"/>
                      </a:rPr>
                      <m:t>;</m:t>
                    </m:r>
                  </m:oMath>
                </a14:m>
                <a:endParaRPr lang="lt-LT" sz="2800" b="0" dirty="0" smtClean="0">
                  <a:solidFill>
                    <a:srgbClr val="000000"/>
                  </a:solidFill>
                  <a:cs typeface="Calibri" pitchFamily="34" charset="0"/>
                </a:endParaRPr>
              </a:p>
              <a:p>
                <a:pPr marL="0" indent="0" algn="just">
                  <a:buNone/>
                </a:pPr>
                <a:r>
                  <a:rPr lang="lt-LT" dirty="0" smtClean="0">
                    <a:latin typeface="Calibri" pitchFamily="34" charset="0"/>
                    <a:cs typeface="Calibri" pitchFamily="34" charset="0"/>
                  </a:rPr>
                  <a:t>čia H – atvazdo aukštis (m), h – daikto aukštis (m).</a:t>
                </a:r>
              </a:p>
              <a:p>
                <a:pPr marL="0" indent="0" algn="just">
                  <a:buNone/>
                </a:pPr>
                <a:r>
                  <a:rPr lang="lt-LT" dirty="0" smtClean="0">
                    <a:solidFill>
                      <a:srgbClr val="000000"/>
                    </a:solidFill>
                    <a:latin typeface="Calibri" pitchFamily="34" charset="0"/>
                    <a:cs typeface="Calibri" pitchFamily="34" charset="0"/>
                  </a:rPr>
                  <a:t>Kairiosios </a:t>
                </a:r>
                <a:r>
                  <a:rPr lang="lt-LT" dirty="0">
                    <a:solidFill>
                      <a:srgbClr val="000000"/>
                    </a:solidFill>
                    <a:latin typeface="Calibri" pitchFamily="34" charset="0"/>
                    <a:cs typeface="Calibri" pitchFamily="34" charset="0"/>
                  </a:rPr>
                  <a:t>pusės vienodos, todėl turi būti vienodos ir dešinės:</a:t>
                </a:r>
                <a:r>
                  <a:rPr lang="lt-LT" dirty="0" smtClean="0">
                    <a:latin typeface="Calibri" pitchFamily="34" charset="0"/>
                    <a:cs typeface="Calibri" pitchFamily="34" charset="0"/>
                  </a:rPr>
                  <a:t>  </a:t>
                </a:r>
                <a14:m>
                  <m:oMath xmlns:m="http://schemas.openxmlformats.org/officeDocument/2006/math">
                    <m:f>
                      <m:fPr>
                        <m:ctrlPr>
                          <a:rPr lang="lt-LT" i="1" smtClean="0">
                            <a:latin typeface="Cambria Math"/>
                            <a:cs typeface="Calibri" pitchFamily="34" charset="0"/>
                          </a:rPr>
                        </m:ctrlPr>
                      </m:fPr>
                      <m:num>
                        <m:d>
                          <m:dPr>
                            <m:begChr m:val="|"/>
                            <m:endChr m:val="|"/>
                            <m:ctrlPr>
                              <a:rPr lang="lt-LT" i="1" smtClean="0">
                                <a:latin typeface="Cambria Math"/>
                                <a:cs typeface="Calibri" pitchFamily="34" charset="0"/>
                              </a:rPr>
                            </m:ctrlPr>
                          </m:dPr>
                          <m:e>
                            <m:r>
                              <a:rPr lang="lt-LT" b="0" i="1" smtClean="0">
                                <a:latin typeface="Cambria Math"/>
                                <a:cs typeface="Calibri" pitchFamily="34" charset="0"/>
                              </a:rPr>
                              <m:t>𝑓</m:t>
                            </m:r>
                          </m:e>
                        </m:d>
                      </m:num>
                      <m:den>
                        <m:d>
                          <m:dPr>
                            <m:begChr m:val="|"/>
                            <m:endChr m:val="|"/>
                            <m:ctrlPr>
                              <a:rPr lang="lt-LT" i="1" smtClean="0">
                                <a:latin typeface="Cambria Math"/>
                                <a:cs typeface="Calibri" pitchFamily="34" charset="0"/>
                              </a:rPr>
                            </m:ctrlPr>
                          </m:dPr>
                          <m:e>
                            <m:r>
                              <a:rPr lang="lt-LT" b="0" i="1" smtClean="0">
                                <a:latin typeface="Cambria Math"/>
                                <a:cs typeface="Calibri" pitchFamily="34" charset="0"/>
                              </a:rPr>
                              <m:t>𝑑</m:t>
                            </m:r>
                          </m:e>
                        </m:d>
                      </m:den>
                    </m:f>
                    <m:r>
                      <a:rPr lang="lt-LT" i="1" smtClean="0">
                        <a:latin typeface="Cambria Math"/>
                        <a:cs typeface="Calibri" pitchFamily="34" charset="0"/>
                      </a:rPr>
                      <m:t>=</m:t>
                    </m:r>
                    <m:f>
                      <m:fPr>
                        <m:ctrlPr>
                          <a:rPr lang="lt-LT" i="1" smtClean="0">
                            <a:latin typeface="Cambria Math"/>
                            <a:cs typeface="Calibri" pitchFamily="34" charset="0"/>
                          </a:rPr>
                        </m:ctrlPr>
                      </m:fPr>
                      <m:num>
                        <m:r>
                          <a:rPr lang="lt-LT" b="0" i="1" smtClean="0">
                            <a:latin typeface="Cambria Math"/>
                            <a:cs typeface="Calibri" pitchFamily="34" charset="0"/>
                          </a:rPr>
                          <m:t>𝐻</m:t>
                        </m:r>
                      </m:num>
                      <m:den>
                        <m:r>
                          <a:rPr lang="lt-LT" b="0" i="1" smtClean="0">
                            <a:latin typeface="Cambria Math"/>
                            <a:cs typeface="Calibri" pitchFamily="34" charset="0"/>
                          </a:rPr>
                          <m:t>h</m:t>
                        </m:r>
                      </m:den>
                    </m:f>
                    <m:r>
                      <a:rPr lang="lt-LT" b="0" i="1" smtClean="0">
                        <a:latin typeface="Cambria Math"/>
                        <a:cs typeface="Calibri" pitchFamily="34" charset="0"/>
                      </a:rPr>
                      <m:t>.</m:t>
                    </m:r>
                  </m:oMath>
                </a14:m>
                <a:endParaRPr lang="lt-LT" dirty="0">
                  <a:latin typeface="Calibri" pitchFamily="34" charset="0"/>
                  <a:cs typeface="Calibri"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1520" y="1124744"/>
                <a:ext cx="8568952" cy="5472608"/>
              </a:xfrm>
              <a:blipFill rotWithShape="1">
                <a:blip r:embed="rId2"/>
                <a:stretch>
                  <a:fillRect l="-1778" t="-1338" r="-1849"/>
                </a:stretch>
              </a:blipFill>
            </p:spPr>
            <p:txBody>
              <a:bodyPr/>
              <a:lstStyle/>
              <a:p>
                <a:r>
                  <a:rPr lang="lt-LT">
                    <a:noFill/>
                  </a:rPr>
                  <a:t> </a:t>
                </a:r>
              </a:p>
            </p:txBody>
          </p:sp>
        </mc:Fallback>
      </mc:AlternateContent>
    </p:spTree>
    <p:extLst>
      <p:ext uri="{BB962C8B-B14F-4D97-AF65-F5344CB8AC3E}">
        <p14:creationId xmlns:p14="http://schemas.microsoft.com/office/powerpoint/2010/main" val="4202556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944216"/>
          </a:xfrm>
        </p:spPr>
        <p:txBody>
          <a:bodyPr/>
          <a:lstStyle/>
          <a:p>
            <a:r>
              <a:rPr lang="en-US" dirty="0" err="1">
                <a:solidFill>
                  <a:srgbClr val="000000"/>
                </a:solidFill>
                <a:latin typeface="Calibri" pitchFamily="34" charset="0"/>
                <a:ea typeface="+mn-ea"/>
                <a:cs typeface="Calibri" pitchFamily="34" charset="0"/>
              </a:rPr>
              <a:t>Glaud</a:t>
            </a:r>
            <a:r>
              <a:rPr lang="lt-LT" dirty="0">
                <a:solidFill>
                  <a:srgbClr val="000000"/>
                </a:solidFill>
                <a:latin typeface="Calibri" pitchFamily="34" charset="0"/>
                <a:ea typeface="+mn-ea"/>
                <a:cs typeface="Calibri" pitchFamily="34" charset="0"/>
              </a:rPr>
              <a:t>žiamojo lęšio </a:t>
            </a:r>
            <a:r>
              <a:rPr lang="lt-LT" dirty="0" smtClean="0">
                <a:solidFill>
                  <a:srgbClr val="000000"/>
                </a:solidFill>
                <a:latin typeface="Calibri" pitchFamily="34" charset="0"/>
                <a:ea typeface="+mn-ea"/>
                <a:cs typeface="Calibri" pitchFamily="34" charset="0"/>
              </a:rPr>
              <a:t/>
            </a:r>
            <a:br>
              <a:rPr lang="lt-LT" dirty="0" smtClean="0">
                <a:solidFill>
                  <a:srgbClr val="000000"/>
                </a:solidFill>
                <a:latin typeface="Calibri" pitchFamily="34" charset="0"/>
                <a:ea typeface="+mn-ea"/>
                <a:cs typeface="Calibri" pitchFamily="34" charset="0"/>
              </a:rPr>
            </a:br>
            <a:r>
              <a:rPr lang="lt-LT" dirty="0" smtClean="0">
                <a:solidFill>
                  <a:srgbClr val="000000"/>
                </a:solidFill>
                <a:latin typeface="Calibri" pitchFamily="34" charset="0"/>
                <a:ea typeface="+mn-ea"/>
                <a:cs typeface="Calibri" pitchFamily="34" charset="0"/>
              </a:rPr>
              <a:t>židinio </a:t>
            </a:r>
            <a:r>
              <a:rPr lang="lt-LT" dirty="0">
                <a:solidFill>
                  <a:srgbClr val="000000"/>
                </a:solidFill>
                <a:latin typeface="Calibri" pitchFamily="34" charset="0"/>
                <a:ea typeface="+mn-ea"/>
                <a:cs typeface="Calibri" pitchFamily="34" charset="0"/>
              </a:rPr>
              <a:t>nuotolio ir </a:t>
            </a:r>
            <a:r>
              <a:rPr lang="lt-LT" dirty="0" smtClean="0">
                <a:solidFill>
                  <a:srgbClr val="000000"/>
                </a:solidFill>
                <a:latin typeface="Calibri" pitchFamily="34" charset="0"/>
                <a:ea typeface="+mn-ea"/>
                <a:cs typeface="Calibri" pitchFamily="34" charset="0"/>
              </a:rPr>
              <a:t/>
            </a:r>
            <a:br>
              <a:rPr lang="lt-LT" dirty="0" smtClean="0">
                <a:solidFill>
                  <a:srgbClr val="000000"/>
                </a:solidFill>
                <a:latin typeface="Calibri" pitchFamily="34" charset="0"/>
                <a:ea typeface="+mn-ea"/>
                <a:cs typeface="Calibri" pitchFamily="34" charset="0"/>
              </a:rPr>
            </a:br>
            <a:r>
              <a:rPr lang="lt-LT" dirty="0" smtClean="0">
                <a:solidFill>
                  <a:srgbClr val="000000"/>
                </a:solidFill>
                <a:latin typeface="Calibri" pitchFamily="34" charset="0"/>
                <a:ea typeface="+mn-ea"/>
                <a:cs typeface="Calibri" pitchFamily="34" charset="0"/>
              </a:rPr>
              <a:t>laužiamosios </a:t>
            </a:r>
            <a:r>
              <a:rPr lang="lt-LT" dirty="0">
                <a:solidFill>
                  <a:srgbClr val="000000"/>
                </a:solidFill>
                <a:latin typeface="Calibri" pitchFamily="34" charset="0"/>
                <a:ea typeface="+mn-ea"/>
                <a:cs typeface="Calibri" pitchFamily="34" charset="0"/>
              </a:rPr>
              <a:t>gebos </a:t>
            </a:r>
            <a:r>
              <a:rPr lang="lt-LT" dirty="0" smtClean="0">
                <a:solidFill>
                  <a:srgbClr val="000000"/>
                </a:solidFill>
                <a:latin typeface="Calibri" pitchFamily="34" charset="0"/>
                <a:ea typeface="+mn-ea"/>
                <a:cs typeface="Calibri" pitchFamily="34" charset="0"/>
              </a:rPr>
              <a:t>nustatymas</a:t>
            </a:r>
            <a:endParaRPr lang="lt-LT" dirty="0"/>
          </a:p>
        </p:txBody>
      </p:sp>
    </p:spTree>
    <p:extLst>
      <p:ext uri="{BB962C8B-B14F-4D97-AF65-F5344CB8AC3E}">
        <p14:creationId xmlns:p14="http://schemas.microsoft.com/office/powerpoint/2010/main" val="1760209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Calibri" pitchFamily="34" charset="0"/>
                <a:cs typeface="Calibri" pitchFamily="34" charset="0"/>
              </a:rPr>
              <a:t>Tikslai</a:t>
            </a:r>
            <a:endParaRPr lang="lt-LT"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lt-LT" dirty="0"/>
              <a:t>g</a:t>
            </a:r>
            <a:r>
              <a:rPr lang="lt-LT" dirty="0" smtClean="0"/>
              <a:t>auti </a:t>
            </a:r>
            <a:r>
              <a:rPr lang="lt-LT" smtClean="0"/>
              <a:t>(padidintą, sumažintą, </a:t>
            </a:r>
            <a:r>
              <a:rPr lang="lt-LT" dirty="0" smtClean="0"/>
              <a:t>natūralaus dydžio</a:t>
            </a:r>
            <a:r>
              <a:rPr lang="lt-LT" smtClean="0"/>
              <a:t>)</a:t>
            </a:r>
            <a:r>
              <a:rPr lang="lt-LT"/>
              <a:t> </a:t>
            </a:r>
            <a:r>
              <a:rPr lang="lt-LT" smtClean="0"/>
              <a:t>atvaizdus </a:t>
            </a:r>
            <a:r>
              <a:rPr lang="lt-LT" dirty="0" smtClean="0"/>
              <a:t>;</a:t>
            </a:r>
          </a:p>
          <a:p>
            <a:r>
              <a:rPr lang="lt-LT" dirty="0" smtClean="0"/>
              <a:t>nustatyti glaudžiamojo lęšio židinį;</a:t>
            </a:r>
          </a:p>
          <a:p>
            <a:r>
              <a:rPr lang="lt-LT" dirty="0"/>
              <a:t>a</a:t>
            </a:r>
            <a:r>
              <a:rPr lang="lt-LT" dirty="0" smtClean="0"/>
              <a:t>pskaičiuoti lęšio laužiamąją gebą;</a:t>
            </a:r>
          </a:p>
          <a:p>
            <a:r>
              <a:rPr lang="lt-LT" dirty="0"/>
              <a:t>a</a:t>
            </a:r>
            <a:r>
              <a:rPr lang="lt-LT" dirty="0" smtClean="0"/>
              <a:t>pskaičiuoti tiesinį didinimą.</a:t>
            </a:r>
            <a:endParaRPr lang="lt-LT" dirty="0"/>
          </a:p>
        </p:txBody>
      </p:sp>
    </p:spTree>
    <p:extLst>
      <p:ext uri="{BB962C8B-B14F-4D97-AF65-F5344CB8AC3E}">
        <p14:creationId xmlns:p14="http://schemas.microsoft.com/office/powerpoint/2010/main" val="4028075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lt-LT" dirty="0" smtClean="0"/>
              <a:t>Priemonės:</a:t>
            </a:r>
            <a:endParaRPr lang="lt-LT" dirty="0"/>
          </a:p>
        </p:txBody>
      </p:sp>
      <p:sp>
        <p:nvSpPr>
          <p:cNvPr id="4099" name="Rectangle 3"/>
          <p:cNvSpPr>
            <a:spLocks noGrp="1" noChangeArrowheads="1"/>
          </p:cNvSpPr>
          <p:nvPr>
            <p:ph type="body" idx="1"/>
          </p:nvPr>
        </p:nvSpPr>
        <p:spPr/>
        <p:txBody>
          <a:bodyPr/>
          <a:lstStyle/>
          <a:p>
            <a:pPr marL="514350" indent="-514350">
              <a:buFont typeface="+mj-lt"/>
              <a:buAutoNum type="arabicParenR"/>
            </a:pPr>
            <a:r>
              <a:rPr lang="lt-LT" dirty="0"/>
              <a:t>3</a:t>
            </a:r>
            <a:r>
              <a:rPr lang="lt-LT" dirty="0" smtClean="0"/>
              <a:t> glaudžiamieji lęšiai;</a:t>
            </a:r>
          </a:p>
          <a:p>
            <a:pPr marL="514350" indent="-514350">
              <a:buFont typeface="+mj-lt"/>
              <a:buAutoNum type="arabicParenR"/>
            </a:pPr>
            <a:r>
              <a:rPr lang="lt-LT" dirty="0" smtClean="0"/>
              <a:t>žvakė;</a:t>
            </a:r>
          </a:p>
          <a:p>
            <a:pPr marL="514350" indent="-514350">
              <a:buFont typeface="+mj-lt"/>
              <a:buAutoNum type="arabicParenR"/>
            </a:pPr>
            <a:r>
              <a:rPr lang="lt-LT" dirty="0" smtClean="0"/>
              <a:t>mažas ekranas;</a:t>
            </a:r>
          </a:p>
          <a:p>
            <a:pPr marL="514350" indent="-514350">
              <a:buFont typeface="+mj-lt"/>
              <a:buAutoNum type="arabicParenR"/>
            </a:pPr>
            <a:r>
              <a:rPr lang="lt-LT" dirty="0" smtClean="0"/>
              <a:t>stovas;</a:t>
            </a:r>
          </a:p>
          <a:p>
            <a:pPr marL="514350" indent="-514350">
              <a:buFont typeface="+mj-lt"/>
              <a:buAutoNum type="arabicParenR"/>
            </a:pPr>
            <a:r>
              <a:rPr lang="lt-LT" dirty="0" smtClean="0"/>
              <a:t>matavimo </a:t>
            </a:r>
            <a:r>
              <a:rPr lang="lt-LT" dirty="0"/>
              <a:t>juosta</a:t>
            </a:r>
            <a:r>
              <a:rPr lang="lt-LT" dirty="0" smtClean="0"/>
              <a:t>;</a:t>
            </a:r>
          </a:p>
          <a:p>
            <a:pPr marL="514350" indent="-514350">
              <a:buFont typeface="+mj-lt"/>
              <a:buAutoNum type="arabicParenR"/>
            </a:pPr>
            <a:r>
              <a:rPr lang="lt-LT" dirty="0" smtClean="0"/>
              <a:t>degtukai</a:t>
            </a:r>
            <a:r>
              <a:rPr lang="lt-LT" dirty="0"/>
              <a:t>.</a:t>
            </a:r>
          </a:p>
        </p:txBody>
      </p:sp>
    </p:spTree>
    <p:extLst>
      <p:ext uri="{BB962C8B-B14F-4D97-AF65-F5344CB8AC3E}">
        <p14:creationId xmlns:p14="http://schemas.microsoft.com/office/powerpoint/2010/main" val="1092579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16632"/>
            <a:ext cx="8229600" cy="1143000"/>
          </a:xfrm>
        </p:spPr>
        <p:txBody>
          <a:bodyPr/>
          <a:lstStyle/>
          <a:p>
            <a:r>
              <a:rPr lang="lt-LT" dirty="0"/>
              <a:t>Darbo eiga</a:t>
            </a:r>
          </a:p>
        </p:txBody>
      </p:sp>
      <p:sp>
        <p:nvSpPr>
          <p:cNvPr id="5123" name="Rectangle 3"/>
          <p:cNvSpPr>
            <a:spLocks noGrp="1" noChangeArrowheads="1"/>
          </p:cNvSpPr>
          <p:nvPr>
            <p:ph type="body" idx="1"/>
          </p:nvPr>
        </p:nvSpPr>
        <p:spPr>
          <a:xfrm>
            <a:off x="251520" y="1052736"/>
            <a:ext cx="8640960" cy="5661025"/>
          </a:xfrm>
        </p:spPr>
        <p:txBody>
          <a:bodyPr/>
          <a:lstStyle/>
          <a:p>
            <a:pPr marL="609600" indent="-609600" algn="just">
              <a:lnSpc>
                <a:spcPct val="90000"/>
              </a:lnSpc>
              <a:buFontTx/>
              <a:buAutoNum type="arabicPeriod"/>
            </a:pPr>
            <a:r>
              <a:rPr lang="lt-LT" sz="2500" dirty="0" smtClean="0"/>
              <a:t>Uždekite žvakę.</a:t>
            </a:r>
          </a:p>
          <a:p>
            <a:pPr marL="609600" indent="-609600" algn="just">
              <a:lnSpc>
                <a:spcPct val="90000"/>
              </a:lnSpc>
              <a:buFontTx/>
              <a:buAutoNum type="arabicPeriod"/>
            </a:pPr>
            <a:r>
              <a:rPr lang="lt-LT" sz="2500" dirty="0"/>
              <a:t>Ant stalo vienoje tiesėje išdėstikite žvakę, lęšį ir ekraną.</a:t>
            </a:r>
          </a:p>
          <a:p>
            <a:pPr marL="609600" indent="-609600" algn="just">
              <a:lnSpc>
                <a:spcPct val="90000"/>
              </a:lnSpc>
              <a:buFontTx/>
              <a:buAutoNum type="arabicPeriod"/>
            </a:pPr>
            <a:r>
              <a:rPr lang="lt-LT" sz="2500" dirty="0"/>
              <a:t>Slankiokite lęšį tarp žvakės ir </a:t>
            </a:r>
            <a:r>
              <a:rPr lang="lt-LT" sz="2500" dirty="0" smtClean="0"/>
              <a:t>ekrano tol, </a:t>
            </a:r>
            <a:r>
              <a:rPr lang="lt-LT" sz="2500" dirty="0"/>
              <a:t>kol pamatysime ryškų </a:t>
            </a:r>
            <a:r>
              <a:rPr lang="lt-LT" sz="2500" dirty="0" smtClean="0"/>
              <a:t>sumažintą</a:t>
            </a:r>
            <a:r>
              <a:rPr lang="lt-LT" sz="2500" dirty="0" smtClean="0"/>
              <a:t> </a:t>
            </a:r>
            <a:r>
              <a:rPr lang="lt-LT" sz="2500" dirty="0"/>
              <a:t>žvakės liepsnos atvaizdą.</a:t>
            </a:r>
          </a:p>
          <a:p>
            <a:pPr marL="609600" indent="-609600" algn="just">
              <a:lnSpc>
                <a:spcPct val="90000"/>
              </a:lnSpc>
              <a:buFontTx/>
              <a:buAutoNum type="arabicPeriod"/>
            </a:pPr>
            <a:r>
              <a:rPr lang="lt-LT" sz="2500" dirty="0"/>
              <a:t>Išmatuokite atstumą d nuo žvakės iki lęšio ir atstumą f nuo lęšio iki ekrano</a:t>
            </a:r>
            <a:r>
              <a:rPr lang="lt-LT" sz="2500" dirty="0" smtClean="0"/>
              <a:t>.</a:t>
            </a:r>
          </a:p>
          <a:p>
            <a:pPr marL="609600" lvl="0" indent="-609600" algn="just">
              <a:lnSpc>
                <a:spcPct val="90000"/>
              </a:lnSpc>
              <a:buFontTx/>
              <a:buAutoNum type="arabicPeriod"/>
            </a:pPr>
            <a:r>
              <a:rPr lang="lt-LT" sz="2500" dirty="0">
                <a:solidFill>
                  <a:srgbClr val="000000"/>
                </a:solidFill>
              </a:rPr>
              <a:t>Slankiokite lęšį tarp žvakės ir ekrano tol, kol pamatysime ryškų </a:t>
            </a:r>
            <a:r>
              <a:rPr lang="lt-LT" sz="2500" dirty="0" smtClean="0">
                <a:solidFill>
                  <a:srgbClr val="000000"/>
                </a:solidFill>
              </a:rPr>
              <a:t>padidintą </a:t>
            </a:r>
            <a:r>
              <a:rPr lang="lt-LT" sz="2500" dirty="0">
                <a:solidFill>
                  <a:srgbClr val="000000"/>
                </a:solidFill>
              </a:rPr>
              <a:t>žvakės liepsnos atvaizdą.</a:t>
            </a:r>
          </a:p>
          <a:p>
            <a:pPr marL="609600" lvl="0" indent="-609600" algn="just">
              <a:lnSpc>
                <a:spcPct val="90000"/>
              </a:lnSpc>
              <a:buFontTx/>
              <a:buAutoNum type="arabicPeriod"/>
            </a:pPr>
            <a:r>
              <a:rPr lang="lt-LT" sz="2500" dirty="0">
                <a:solidFill>
                  <a:srgbClr val="000000"/>
                </a:solidFill>
              </a:rPr>
              <a:t>Išmatuokite atstumą d nuo žvakės iki lęšio ir atstumą f nuo lęšio iki ekrano</a:t>
            </a:r>
            <a:r>
              <a:rPr lang="lt-LT" sz="2500" dirty="0" smtClean="0">
                <a:solidFill>
                  <a:srgbClr val="000000"/>
                </a:solidFill>
              </a:rPr>
              <a:t>.</a:t>
            </a:r>
          </a:p>
          <a:p>
            <a:pPr marL="609600" lvl="0" indent="-609600" algn="just">
              <a:lnSpc>
                <a:spcPct val="90000"/>
              </a:lnSpc>
              <a:buFontTx/>
              <a:buAutoNum type="arabicPeriod"/>
            </a:pPr>
            <a:r>
              <a:rPr lang="lt-LT" sz="2500" dirty="0">
                <a:solidFill>
                  <a:srgbClr val="000000"/>
                </a:solidFill>
              </a:rPr>
              <a:t>Slankiokite lęšį tarp žvakės ir ekrano tol, kol pamatysime ryškų </a:t>
            </a:r>
            <a:r>
              <a:rPr lang="lt-LT" sz="2500" dirty="0" smtClean="0">
                <a:solidFill>
                  <a:srgbClr val="000000"/>
                </a:solidFill>
              </a:rPr>
              <a:t>natūralaus dydžio </a:t>
            </a:r>
            <a:r>
              <a:rPr lang="lt-LT" sz="2500" dirty="0">
                <a:solidFill>
                  <a:srgbClr val="000000"/>
                </a:solidFill>
              </a:rPr>
              <a:t>žvakės liepsnos atvaizdą.</a:t>
            </a:r>
          </a:p>
          <a:p>
            <a:pPr marL="609600" lvl="0" indent="-609600" algn="just">
              <a:lnSpc>
                <a:spcPct val="90000"/>
              </a:lnSpc>
              <a:buFontTx/>
              <a:buAutoNum type="arabicPeriod"/>
            </a:pPr>
            <a:r>
              <a:rPr lang="lt-LT" sz="2500" dirty="0">
                <a:solidFill>
                  <a:srgbClr val="000000"/>
                </a:solidFill>
              </a:rPr>
              <a:t>Išmatuokite atstumą d nuo žvakės iki lęšio ir atstumą f nuo lęšio iki ekrano.</a:t>
            </a:r>
          </a:p>
          <a:p>
            <a:pPr marL="0" lvl="0" indent="0">
              <a:lnSpc>
                <a:spcPct val="90000"/>
              </a:lnSpc>
              <a:buNone/>
            </a:pPr>
            <a:endParaRPr lang="lt-LT" sz="2600" dirty="0" smtClean="0">
              <a:solidFill>
                <a:srgbClr val="000000"/>
              </a:solidFill>
            </a:endParaRPr>
          </a:p>
          <a:p>
            <a:pPr marL="609600" lvl="0" indent="-609600">
              <a:lnSpc>
                <a:spcPct val="90000"/>
              </a:lnSpc>
              <a:buFontTx/>
              <a:buAutoNum type="arabicPeriod"/>
            </a:pPr>
            <a:endParaRPr lang="lt-LT" sz="2600" dirty="0" smtClean="0">
              <a:solidFill>
                <a:srgbClr val="000000"/>
              </a:solidFill>
            </a:endParaRPr>
          </a:p>
          <a:p>
            <a:pPr marL="609600" indent="-609600">
              <a:lnSpc>
                <a:spcPct val="90000"/>
              </a:lnSpc>
              <a:buFontTx/>
              <a:buAutoNum type="arabicPeriod"/>
            </a:pPr>
            <a:endParaRPr lang="lt-LT" sz="2600" dirty="0"/>
          </a:p>
        </p:txBody>
      </p:sp>
      <p:sp>
        <p:nvSpPr>
          <p:cNvPr id="51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lt-LT">
              <a:solidFill>
                <a:srgbClr val="000000"/>
              </a:solidFill>
            </a:endParaRPr>
          </a:p>
        </p:txBody>
      </p:sp>
    </p:spTree>
    <p:extLst>
      <p:ext uri="{BB962C8B-B14F-4D97-AF65-F5344CB8AC3E}">
        <p14:creationId xmlns:p14="http://schemas.microsoft.com/office/powerpoint/2010/main" val="2917282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Darbo eiga</a:t>
            </a:r>
            <a:endParaRPr lang="lt-LT"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lvl="0" indent="0">
                  <a:lnSpc>
                    <a:spcPct val="90000"/>
                  </a:lnSpc>
                  <a:buNone/>
                </a:pPr>
                <a14:m>
                  <m:oMathPara xmlns:m="http://schemas.openxmlformats.org/officeDocument/2006/math">
                    <m:oMathParaPr>
                      <m:jc m:val="centerGroup"/>
                    </m:oMathParaPr>
                    <m:oMath xmlns:m="http://schemas.openxmlformats.org/officeDocument/2006/math">
                      <m:f>
                        <m:fPr>
                          <m:ctrlPr>
                            <a:rPr lang="lt-LT" sz="2600" i="1" smtClean="0">
                              <a:solidFill>
                                <a:srgbClr val="000000"/>
                              </a:solidFill>
                              <a:latin typeface="Cambria Math"/>
                            </a:rPr>
                          </m:ctrlPr>
                        </m:fPr>
                        <m:num>
                          <m:r>
                            <a:rPr lang="lt-LT" sz="2600" b="0" i="1" smtClean="0">
                              <a:solidFill>
                                <a:srgbClr val="000000"/>
                              </a:solidFill>
                              <a:latin typeface="Cambria Math"/>
                            </a:rPr>
                            <m:t>1</m:t>
                          </m:r>
                        </m:num>
                        <m:den>
                          <m:r>
                            <a:rPr lang="lt-LT" sz="2600" b="0" i="1" smtClean="0">
                              <a:solidFill>
                                <a:srgbClr val="000000"/>
                              </a:solidFill>
                              <a:latin typeface="Cambria Math"/>
                            </a:rPr>
                            <m:t>𝐹</m:t>
                          </m:r>
                        </m:den>
                      </m:f>
                      <m:r>
                        <a:rPr lang="lt-LT" sz="2600" i="1" smtClean="0">
                          <a:solidFill>
                            <a:srgbClr val="000000"/>
                          </a:solidFill>
                          <a:latin typeface="Cambria Math"/>
                        </a:rPr>
                        <m:t>=</m:t>
                      </m:r>
                      <m:f>
                        <m:fPr>
                          <m:ctrlPr>
                            <a:rPr lang="lt-LT" sz="2600" i="1" smtClean="0">
                              <a:solidFill>
                                <a:srgbClr val="000000"/>
                              </a:solidFill>
                              <a:latin typeface="Cambria Math"/>
                            </a:rPr>
                          </m:ctrlPr>
                        </m:fPr>
                        <m:num>
                          <m:r>
                            <a:rPr lang="lt-LT" sz="2600" b="0" i="1" smtClean="0">
                              <a:solidFill>
                                <a:srgbClr val="000000"/>
                              </a:solidFill>
                              <a:latin typeface="Cambria Math"/>
                            </a:rPr>
                            <m:t>1</m:t>
                          </m:r>
                        </m:num>
                        <m:den>
                          <m:r>
                            <a:rPr lang="lt-LT" sz="2600" b="0" i="1" smtClean="0">
                              <a:solidFill>
                                <a:srgbClr val="000000"/>
                              </a:solidFill>
                              <a:latin typeface="Cambria Math"/>
                            </a:rPr>
                            <m:t>𝑑</m:t>
                          </m:r>
                        </m:den>
                      </m:f>
                      <m:r>
                        <a:rPr lang="lt-LT" sz="2600" b="0" i="1" smtClean="0">
                          <a:solidFill>
                            <a:srgbClr val="000000"/>
                          </a:solidFill>
                          <a:latin typeface="Cambria Math"/>
                        </a:rPr>
                        <m:t>+</m:t>
                      </m:r>
                      <m:f>
                        <m:fPr>
                          <m:ctrlPr>
                            <a:rPr lang="lt-LT" sz="2600" b="0" i="1" smtClean="0">
                              <a:solidFill>
                                <a:srgbClr val="000000"/>
                              </a:solidFill>
                              <a:latin typeface="Cambria Math"/>
                            </a:rPr>
                          </m:ctrlPr>
                        </m:fPr>
                        <m:num>
                          <m:r>
                            <a:rPr lang="lt-LT" sz="2600" b="0" i="1" smtClean="0">
                              <a:solidFill>
                                <a:srgbClr val="000000"/>
                              </a:solidFill>
                              <a:latin typeface="Cambria Math"/>
                            </a:rPr>
                            <m:t>1</m:t>
                          </m:r>
                        </m:num>
                        <m:den>
                          <m:r>
                            <a:rPr lang="lt-LT" sz="2600" b="0" i="1" smtClean="0">
                              <a:solidFill>
                                <a:srgbClr val="000000"/>
                              </a:solidFill>
                              <a:latin typeface="Cambria Math"/>
                            </a:rPr>
                            <m:t>𝑓</m:t>
                          </m:r>
                        </m:den>
                      </m:f>
                      <m:r>
                        <a:rPr lang="lt-LT" sz="2600" b="0" i="1" smtClean="0">
                          <a:solidFill>
                            <a:srgbClr val="000000"/>
                          </a:solidFill>
                          <a:latin typeface="Cambria Math"/>
                        </a:rPr>
                        <m:t>=</m:t>
                      </m:r>
                      <m:f>
                        <m:fPr>
                          <m:ctrlPr>
                            <a:rPr lang="lt-LT" sz="2600" b="0" i="1" smtClean="0">
                              <a:solidFill>
                                <a:srgbClr val="000000"/>
                              </a:solidFill>
                              <a:latin typeface="Cambria Math"/>
                            </a:rPr>
                          </m:ctrlPr>
                        </m:fPr>
                        <m:num>
                          <m:r>
                            <a:rPr lang="lt-LT" sz="2600" b="0" i="1" smtClean="0">
                              <a:solidFill>
                                <a:srgbClr val="000000"/>
                              </a:solidFill>
                              <a:latin typeface="Cambria Math"/>
                            </a:rPr>
                            <m:t>𝑑</m:t>
                          </m:r>
                          <m:r>
                            <a:rPr lang="lt-LT" sz="2600" b="0" i="1" smtClean="0">
                              <a:solidFill>
                                <a:srgbClr val="000000"/>
                              </a:solidFill>
                              <a:latin typeface="Cambria Math"/>
                            </a:rPr>
                            <m:t>+</m:t>
                          </m:r>
                          <m:r>
                            <a:rPr lang="lt-LT" sz="2600" b="0" i="1" smtClean="0">
                              <a:solidFill>
                                <a:srgbClr val="000000"/>
                              </a:solidFill>
                              <a:latin typeface="Cambria Math"/>
                            </a:rPr>
                            <m:t>𝑓</m:t>
                          </m:r>
                        </m:num>
                        <m:den>
                          <m:r>
                            <a:rPr lang="lt-LT" sz="2600" b="0" i="1" smtClean="0">
                              <a:solidFill>
                                <a:srgbClr val="000000"/>
                              </a:solidFill>
                              <a:latin typeface="Cambria Math"/>
                            </a:rPr>
                            <m:t>𝑑𝑓</m:t>
                          </m:r>
                        </m:den>
                      </m:f>
                      <m:r>
                        <a:rPr lang="lt-LT" sz="2600" b="0" i="1" smtClean="0">
                          <a:solidFill>
                            <a:srgbClr val="000000"/>
                          </a:solidFill>
                          <a:latin typeface="Cambria Math"/>
                        </a:rPr>
                        <m:t>,</m:t>
                      </m:r>
                      <m:r>
                        <a:rPr lang="lt-LT" sz="2600" b="0" i="0" smtClean="0">
                          <a:solidFill>
                            <a:srgbClr val="000000"/>
                          </a:solidFill>
                          <a:latin typeface="Cambria Math"/>
                        </a:rPr>
                        <m:t>  </m:t>
                      </m:r>
                      <m:r>
                        <a:rPr lang="lt-LT" sz="2600" b="0" i="1" smtClean="0">
                          <a:solidFill>
                            <a:srgbClr val="000000"/>
                          </a:solidFill>
                          <a:latin typeface="Cambria Math"/>
                        </a:rPr>
                        <m:t>𝐹</m:t>
                      </m:r>
                      <m:r>
                        <a:rPr lang="lt-LT" sz="2600" i="1" smtClean="0">
                          <a:solidFill>
                            <a:srgbClr val="000000"/>
                          </a:solidFill>
                          <a:latin typeface="Cambria Math"/>
                        </a:rPr>
                        <m:t>=</m:t>
                      </m:r>
                      <m:f>
                        <m:fPr>
                          <m:ctrlPr>
                            <a:rPr lang="lt-LT" sz="2600" i="1" smtClean="0">
                              <a:solidFill>
                                <a:srgbClr val="000000"/>
                              </a:solidFill>
                              <a:latin typeface="Cambria Math"/>
                            </a:rPr>
                          </m:ctrlPr>
                        </m:fPr>
                        <m:num>
                          <m:r>
                            <a:rPr lang="lt-LT" sz="2600" b="0" i="1" smtClean="0">
                              <a:solidFill>
                                <a:srgbClr val="000000"/>
                              </a:solidFill>
                              <a:latin typeface="Cambria Math"/>
                            </a:rPr>
                            <m:t>𝑑𝑓</m:t>
                          </m:r>
                        </m:num>
                        <m:den>
                          <m:r>
                            <a:rPr lang="lt-LT" sz="2600" b="0" i="1" smtClean="0">
                              <a:solidFill>
                                <a:srgbClr val="000000"/>
                              </a:solidFill>
                              <a:latin typeface="Cambria Math"/>
                            </a:rPr>
                            <m:t>𝑑</m:t>
                          </m:r>
                          <m:r>
                            <a:rPr lang="lt-LT" sz="2600" b="0" i="1" smtClean="0">
                              <a:solidFill>
                                <a:srgbClr val="000000"/>
                              </a:solidFill>
                              <a:latin typeface="Cambria Math"/>
                            </a:rPr>
                            <m:t>+</m:t>
                          </m:r>
                          <m:r>
                            <a:rPr lang="lt-LT" sz="2600" b="0" i="1" smtClean="0">
                              <a:solidFill>
                                <a:srgbClr val="000000"/>
                              </a:solidFill>
                              <a:latin typeface="Cambria Math"/>
                            </a:rPr>
                            <m:t>𝑓</m:t>
                          </m:r>
                        </m:den>
                      </m:f>
                      <m:r>
                        <a:rPr lang="lt-LT" sz="2600" b="0" i="1" smtClean="0">
                          <a:solidFill>
                            <a:srgbClr val="000000"/>
                          </a:solidFill>
                          <a:latin typeface="Cambria Math"/>
                        </a:rPr>
                        <m:t>.</m:t>
                      </m:r>
                    </m:oMath>
                  </m:oMathPara>
                </a14:m>
                <a:endParaRPr lang="lt-LT" sz="2600" dirty="0" smtClean="0">
                  <a:solidFill>
                    <a:srgbClr val="000000"/>
                  </a:solidFill>
                </a:endParaRPr>
              </a:p>
              <a:p>
                <a:pPr marL="0" lvl="0" indent="0">
                  <a:lnSpc>
                    <a:spcPct val="90000"/>
                  </a:lnSpc>
                  <a:buNone/>
                </a:pPr>
                <a:endParaRPr lang="lt-LT" sz="2600" dirty="0">
                  <a:solidFill>
                    <a:srgbClr val="000000"/>
                  </a:solidFill>
                </a:endParaRPr>
              </a:p>
              <a:p>
                <a:pPr marL="0" lvl="0" indent="0" algn="just">
                  <a:lnSpc>
                    <a:spcPct val="90000"/>
                  </a:lnSpc>
                  <a:buNone/>
                </a:pPr>
                <a:r>
                  <a:rPr lang="lt-LT" sz="2600" dirty="0" smtClean="0">
                    <a:solidFill>
                      <a:srgbClr val="000000"/>
                    </a:solidFill>
                  </a:rPr>
                  <a:t>9. Pagal </a:t>
                </a:r>
                <a:r>
                  <a:rPr lang="lt-LT" sz="2600" dirty="0">
                    <a:solidFill>
                      <a:srgbClr val="000000"/>
                    </a:solidFill>
                  </a:rPr>
                  <a:t>plonojo lęšio formulę 	</a:t>
                </a:r>
                <a14:m>
                  <m:oMath xmlns:m="http://schemas.openxmlformats.org/officeDocument/2006/math">
                    <m:r>
                      <a:rPr lang="lt-LT" sz="2600" i="1">
                        <a:solidFill>
                          <a:srgbClr val="000000"/>
                        </a:solidFill>
                        <a:latin typeface="Cambria Math"/>
                      </a:rPr>
                      <m:t>𝐹</m:t>
                    </m:r>
                    <m:r>
                      <a:rPr lang="lt-LT" sz="2600" i="1">
                        <a:solidFill>
                          <a:srgbClr val="000000"/>
                        </a:solidFill>
                        <a:latin typeface="Cambria Math"/>
                      </a:rPr>
                      <m:t>=</m:t>
                    </m:r>
                    <m:f>
                      <m:fPr>
                        <m:ctrlPr>
                          <a:rPr lang="lt-LT" sz="2600" i="1">
                            <a:solidFill>
                              <a:srgbClr val="000000"/>
                            </a:solidFill>
                            <a:latin typeface="Cambria Math"/>
                          </a:rPr>
                        </m:ctrlPr>
                      </m:fPr>
                      <m:num>
                        <m:r>
                          <a:rPr lang="lt-LT" sz="2600" i="1">
                            <a:solidFill>
                              <a:srgbClr val="000000"/>
                            </a:solidFill>
                            <a:latin typeface="Cambria Math"/>
                          </a:rPr>
                          <m:t>𝑑𝑓</m:t>
                        </m:r>
                      </m:num>
                      <m:den>
                        <m:r>
                          <a:rPr lang="lt-LT" sz="2600" i="1">
                            <a:solidFill>
                              <a:srgbClr val="000000"/>
                            </a:solidFill>
                            <a:latin typeface="Cambria Math"/>
                          </a:rPr>
                          <m:t>𝑑</m:t>
                        </m:r>
                        <m:r>
                          <a:rPr lang="lt-LT" sz="2600" i="1">
                            <a:solidFill>
                              <a:srgbClr val="000000"/>
                            </a:solidFill>
                            <a:latin typeface="Cambria Math"/>
                          </a:rPr>
                          <m:t>+</m:t>
                        </m:r>
                        <m:r>
                          <a:rPr lang="lt-LT" sz="2600" i="1">
                            <a:solidFill>
                              <a:srgbClr val="000000"/>
                            </a:solidFill>
                            <a:latin typeface="Cambria Math"/>
                          </a:rPr>
                          <m:t>𝑓</m:t>
                        </m:r>
                      </m:den>
                    </m:f>
                    <m:r>
                      <a:rPr lang="lt-LT" sz="2600" b="0" i="1" smtClean="0">
                        <a:solidFill>
                          <a:srgbClr val="000000"/>
                        </a:solidFill>
                        <a:latin typeface="Cambria Math"/>
                      </a:rPr>
                      <m:t>   </m:t>
                    </m:r>
                  </m:oMath>
                </a14:m>
                <a:r>
                  <a:rPr lang="lt-LT" sz="2600" dirty="0" smtClean="0">
                    <a:solidFill>
                      <a:srgbClr val="000000"/>
                    </a:solidFill>
                  </a:rPr>
                  <a:t>apskaičiuokite </a:t>
                </a:r>
                <a:r>
                  <a:rPr lang="lt-LT" sz="2600" dirty="0">
                    <a:solidFill>
                      <a:srgbClr val="000000"/>
                    </a:solidFill>
                  </a:rPr>
                  <a:t>lęšio židinio nuotolį ir laužiamąją gebą pagal formulę </a:t>
                </a:r>
                <a14:m>
                  <m:oMath xmlns:m="http://schemas.openxmlformats.org/officeDocument/2006/math">
                    <m:r>
                      <a:rPr lang="lt-LT" sz="2600" i="1">
                        <a:solidFill>
                          <a:srgbClr val="000000"/>
                        </a:solidFill>
                        <a:latin typeface="Cambria Math"/>
                      </a:rPr>
                      <m:t>𝐷</m:t>
                    </m:r>
                    <m:r>
                      <a:rPr lang="lt-LT" sz="2600" i="1">
                        <a:solidFill>
                          <a:srgbClr val="000000"/>
                        </a:solidFill>
                        <a:latin typeface="Cambria Math"/>
                      </a:rPr>
                      <m:t>=</m:t>
                    </m:r>
                    <m:f>
                      <m:fPr>
                        <m:ctrlPr>
                          <a:rPr lang="lt-LT" sz="2600" i="1">
                            <a:solidFill>
                              <a:srgbClr val="000000"/>
                            </a:solidFill>
                            <a:latin typeface="Cambria Math"/>
                          </a:rPr>
                        </m:ctrlPr>
                      </m:fPr>
                      <m:num>
                        <m:r>
                          <a:rPr lang="lt-LT" sz="2600" i="1">
                            <a:solidFill>
                              <a:srgbClr val="000000"/>
                            </a:solidFill>
                            <a:latin typeface="Cambria Math"/>
                          </a:rPr>
                          <m:t>1</m:t>
                        </m:r>
                      </m:num>
                      <m:den>
                        <m:r>
                          <a:rPr lang="lt-LT" sz="2600" i="1">
                            <a:solidFill>
                              <a:srgbClr val="000000"/>
                            </a:solidFill>
                            <a:latin typeface="Cambria Math"/>
                          </a:rPr>
                          <m:t>𝐹</m:t>
                        </m:r>
                      </m:den>
                    </m:f>
                    <m:r>
                      <a:rPr lang="lt-LT" sz="2600" i="1">
                        <a:solidFill>
                          <a:srgbClr val="000000"/>
                        </a:solidFill>
                        <a:latin typeface="Cambria Math"/>
                      </a:rPr>
                      <m:t>.</m:t>
                    </m:r>
                  </m:oMath>
                </a14:m>
                <a:endParaRPr lang="lt-LT" sz="2600" dirty="0" smtClean="0">
                  <a:solidFill>
                    <a:srgbClr val="000000"/>
                  </a:solidFill>
                </a:endParaRPr>
              </a:p>
              <a:p>
                <a:pPr marL="0" lvl="0" indent="0" algn="just">
                  <a:lnSpc>
                    <a:spcPct val="90000"/>
                  </a:lnSpc>
                  <a:buNone/>
                </a:pPr>
                <a:r>
                  <a:rPr lang="lt-LT" sz="2600" dirty="0" smtClean="0">
                    <a:solidFill>
                      <a:srgbClr val="000000"/>
                    </a:solidFill>
                  </a:rPr>
                  <a:t>10. Apskaičiuokite tiesinį  didinimą formulę </a:t>
                </a:r>
                <a14:m>
                  <m:oMath xmlns:m="http://schemas.openxmlformats.org/officeDocument/2006/math">
                    <m:r>
                      <m:rPr>
                        <m:sty m:val="p"/>
                      </m:rPr>
                      <a:rPr lang="el-GR" sz="2600" i="1" smtClean="0">
                        <a:solidFill>
                          <a:srgbClr val="000000"/>
                        </a:solidFill>
                        <a:latin typeface="Cambria Math"/>
                      </a:rPr>
                      <m:t>Γ</m:t>
                    </m:r>
                    <m:r>
                      <a:rPr lang="lt-LT" sz="2600" i="1" smtClean="0">
                        <a:solidFill>
                          <a:srgbClr val="000000"/>
                        </a:solidFill>
                        <a:latin typeface="Cambria Math"/>
                      </a:rPr>
                      <m:t>=</m:t>
                    </m:r>
                    <m:f>
                      <m:fPr>
                        <m:ctrlPr>
                          <a:rPr lang="lt-LT" sz="2600" i="1" smtClean="0">
                            <a:solidFill>
                              <a:srgbClr val="000000"/>
                            </a:solidFill>
                            <a:latin typeface="Cambria Math"/>
                          </a:rPr>
                        </m:ctrlPr>
                      </m:fPr>
                      <m:num>
                        <m:d>
                          <m:dPr>
                            <m:begChr m:val="|"/>
                            <m:endChr m:val="|"/>
                            <m:ctrlPr>
                              <a:rPr lang="lt-LT" sz="2600" i="1" smtClean="0">
                                <a:solidFill>
                                  <a:srgbClr val="000000"/>
                                </a:solidFill>
                                <a:latin typeface="Cambria Math"/>
                              </a:rPr>
                            </m:ctrlPr>
                          </m:dPr>
                          <m:e>
                            <m:r>
                              <a:rPr lang="lt-LT" sz="2600" b="0" i="1" smtClean="0">
                                <a:solidFill>
                                  <a:srgbClr val="000000"/>
                                </a:solidFill>
                                <a:latin typeface="Cambria Math"/>
                              </a:rPr>
                              <m:t>𝑓</m:t>
                            </m:r>
                          </m:e>
                        </m:d>
                      </m:num>
                      <m:den>
                        <m:d>
                          <m:dPr>
                            <m:begChr m:val="|"/>
                            <m:endChr m:val="|"/>
                            <m:ctrlPr>
                              <a:rPr lang="lt-LT" sz="2600" i="1" smtClean="0">
                                <a:solidFill>
                                  <a:srgbClr val="000000"/>
                                </a:solidFill>
                                <a:latin typeface="Cambria Math"/>
                              </a:rPr>
                            </m:ctrlPr>
                          </m:dPr>
                          <m:e>
                            <m:r>
                              <a:rPr lang="lt-LT" sz="2600" b="0" i="1" smtClean="0">
                                <a:solidFill>
                                  <a:srgbClr val="000000"/>
                                </a:solidFill>
                                <a:latin typeface="Cambria Math"/>
                              </a:rPr>
                              <m:t>𝑑</m:t>
                            </m:r>
                          </m:e>
                        </m:d>
                      </m:den>
                    </m:f>
                  </m:oMath>
                </a14:m>
                <a:r>
                  <a:rPr lang="lt-LT" sz="2600" dirty="0" smtClean="0">
                    <a:solidFill>
                      <a:srgbClr val="000000"/>
                    </a:solidFill>
                  </a:rPr>
                  <a:t>.</a:t>
                </a:r>
                <a:endParaRPr lang="lt-LT" sz="2600" dirty="0">
                  <a:solidFill>
                    <a:srgbClr val="000000"/>
                  </a:solidFill>
                </a:endParaRPr>
              </a:p>
              <a:p>
                <a:pPr marL="0" lvl="0" indent="0" algn="just">
                  <a:lnSpc>
                    <a:spcPct val="90000"/>
                  </a:lnSpc>
                  <a:buNone/>
                </a:pPr>
                <a:r>
                  <a:rPr lang="lt-LT" sz="2600" dirty="0" smtClean="0">
                    <a:solidFill>
                      <a:srgbClr val="000000"/>
                    </a:solidFill>
                  </a:rPr>
                  <a:t>11. Kiekvienam lęšiui apskaičiuokite jo </a:t>
                </a:r>
                <a:r>
                  <a:rPr lang="lt-LT" sz="2600" dirty="0">
                    <a:solidFill>
                      <a:srgbClr val="000000"/>
                    </a:solidFill>
                  </a:rPr>
                  <a:t>židinio nuotolį bei laužiamąją </a:t>
                </a:r>
                <a:r>
                  <a:rPr lang="lt-LT" sz="2600" dirty="0" smtClean="0">
                    <a:solidFill>
                      <a:srgbClr val="000000"/>
                    </a:solidFill>
                  </a:rPr>
                  <a:t>gebą, tiesinį didinimą.</a:t>
                </a:r>
                <a:endParaRPr lang="lt-LT" sz="2600" dirty="0">
                  <a:solidFill>
                    <a:srgbClr val="000000"/>
                  </a:solidFill>
                </a:endParaRPr>
              </a:p>
              <a:p>
                <a:endParaRPr lang="lt-LT"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r="-1333"/>
                </a:stretch>
              </a:blipFill>
            </p:spPr>
            <p:txBody>
              <a:bodyPr/>
              <a:lstStyle/>
              <a:p>
                <a:r>
                  <a:rPr lang="lt-LT">
                    <a:noFill/>
                  </a:rPr>
                  <a:t> </a:t>
                </a:r>
              </a:p>
            </p:txBody>
          </p:sp>
        </mc:Fallback>
      </mc:AlternateContent>
    </p:spTree>
    <p:extLst>
      <p:ext uri="{BB962C8B-B14F-4D97-AF65-F5344CB8AC3E}">
        <p14:creationId xmlns:p14="http://schemas.microsoft.com/office/powerpoint/2010/main" val="3786766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rgbClr val="000000"/>
                </a:solidFill>
              </a:rPr>
              <a:t>Darbo eiga</a:t>
            </a:r>
            <a:endParaRPr lang="lt-LT" dirty="0"/>
          </a:p>
        </p:txBody>
      </p:sp>
      <p:sp>
        <p:nvSpPr>
          <p:cNvPr id="3" name="Content Placeholder 2"/>
          <p:cNvSpPr>
            <a:spLocks noGrp="1"/>
          </p:cNvSpPr>
          <p:nvPr>
            <p:ph idx="1"/>
          </p:nvPr>
        </p:nvSpPr>
        <p:spPr>
          <a:xfrm>
            <a:off x="251520" y="1268760"/>
            <a:ext cx="8712968" cy="4525963"/>
          </a:xfrm>
        </p:spPr>
        <p:txBody>
          <a:bodyPr/>
          <a:lstStyle/>
          <a:p>
            <a:pPr marL="0" indent="0" algn="just">
              <a:buNone/>
            </a:pPr>
            <a:r>
              <a:rPr lang="lt-LT" sz="2800" dirty="0" smtClean="0"/>
              <a:t>	Lęšiu sudarome ekrane lango atvaizdą. Išmatuojame atstumą nuolęšio iki atvaizdo. Tai bus apytikslis lęšio židinio nuotolis. Kuo toliau nuo lango pastatome lęšį, tuo tiksliau išmatuosime jo lęšio židinio nuotolį. Tai atliekame su visais lęšiais. Matavimo rezultatus įrašome į lentelę.</a:t>
            </a:r>
            <a:endParaRPr lang="lt-LT" sz="2800"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95409"/>
            <a:ext cx="3683454" cy="276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565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Darbo eiga</a:t>
            </a:r>
            <a:endParaRPr lang="lt-L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9323618"/>
              </p:ext>
            </p:extLst>
          </p:nvPr>
        </p:nvGraphicFramePr>
        <p:xfrm>
          <a:off x="539552" y="1844824"/>
          <a:ext cx="8229600" cy="1483360"/>
        </p:xfrm>
        <a:graphic>
          <a:graphicData uri="http://schemas.openxmlformats.org/drawingml/2006/table">
            <a:tbl>
              <a:tblPr firstRow="1" bandRow="1"/>
              <a:tblGrid>
                <a:gridCol w="4114800"/>
                <a:gridCol w="4114800"/>
              </a:tblGrid>
              <a:tr h="370840">
                <a:tc>
                  <a:txBody>
                    <a:bodyPr/>
                    <a:lstStyle/>
                    <a:p>
                      <a:r>
                        <a:rPr lang="lt-LT" dirty="0" smtClean="0"/>
                        <a:t>Lęšio pavadinimas</a:t>
                      </a:r>
                      <a:endParaRPr lang="lt-LT" dirty="0"/>
                    </a:p>
                  </a:txBody>
                  <a:tcPr/>
                </a:tc>
                <a:tc>
                  <a:txBody>
                    <a:bodyPr/>
                    <a:lstStyle/>
                    <a:p>
                      <a:r>
                        <a:rPr lang="lt-LT" dirty="0" smtClean="0"/>
                        <a:t>Židinio nuotolis, m</a:t>
                      </a:r>
                      <a:endParaRPr lang="lt-LT" dirty="0"/>
                    </a:p>
                  </a:txBody>
                  <a:tcPr/>
                </a:tc>
              </a:tr>
              <a:tr h="370840">
                <a:tc>
                  <a:txBody>
                    <a:bodyPr/>
                    <a:lstStyle/>
                    <a:p>
                      <a:r>
                        <a:rPr lang="lt-LT" dirty="0" smtClean="0"/>
                        <a:t>Lęšis Nr. 1</a:t>
                      </a:r>
                      <a:endParaRPr lang="lt-LT" dirty="0"/>
                    </a:p>
                  </a:txBody>
                  <a:tcPr/>
                </a:tc>
                <a:tc>
                  <a:txBody>
                    <a:bodyPr/>
                    <a:lstStyle/>
                    <a:p>
                      <a:r>
                        <a:rPr lang="lt-LT" dirty="0" smtClean="0"/>
                        <a:t>0,09 ± 0,0005</a:t>
                      </a:r>
                      <a:endParaRPr lang="lt-LT" dirty="0"/>
                    </a:p>
                  </a:txBody>
                  <a:tcPr/>
                </a:tc>
              </a:tr>
              <a:tr h="370840">
                <a:tc>
                  <a:txBody>
                    <a:bodyPr/>
                    <a:lstStyle/>
                    <a:p>
                      <a:r>
                        <a:rPr lang="lt-LT" dirty="0" smtClean="0"/>
                        <a:t>Lęšis Nr. 2</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0,08 ± 0,0005</a:t>
                      </a:r>
                    </a:p>
                  </a:txBody>
                  <a:tcPr/>
                </a:tc>
              </a:tr>
              <a:tr h="370840">
                <a:tc>
                  <a:txBody>
                    <a:bodyPr/>
                    <a:lstStyle/>
                    <a:p>
                      <a:r>
                        <a:rPr lang="lt-LT" dirty="0" smtClean="0"/>
                        <a:t>Lęšis Nr. 3</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0,06 ± 0,0005</a:t>
                      </a:r>
                    </a:p>
                  </a:txBody>
                  <a:tcPr/>
                </a:tc>
              </a:tr>
            </a:tbl>
          </a:graphicData>
        </a:graphic>
      </p:graphicFrame>
    </p:spTree>
    <p:extLst>
      <p:ext uri="{BB962C8B-B14F-4D97-AF65-F5344CB8AC3E}">
        <p14:creationId xmlns:p14="http://schemas.microsoft.com/office/powerpoint/2010/main" val="204226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lt-LT" dirty="0" smtClean="0"/>
              <a:t>Darbo eiga</a:t>
            </a:r>
            <a:endParaRPr lang="lt-L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0826000"/>
              </p:ext>
            </p:extLst>
          </p:nvPr>
        </p:nvGraphicFramePr>
        <p:xfrm>
          <a:off x="158879" y="911246"/>
          <a:ext cx="8784974" cy="4800600"/>
        </p:xfrm>
        <a:graphic>
          <a:graphicData uri="http://schemas.openxmlformats.org/drawingml/2006/table">
            <a:tbl>
              <a:tblPr firstRow="1" bandRow="1"/>
              <a:tblGrid>
                <a:gridCol w="1114019"/>
                <a:gridCol w="1478268"/>
                <a:gridCol w="1224136"/>
                <a:gridCol w="1203562"/>
                <a:gridCol w="1254996"/>
                <a:gridCol w="1285858"/>
                <a:gridCol w="1224135"/>
              </a:tblGrid>
              <a:tr h="370840">
                <a:tc>
                  <a:txBody>
                    <a:bodyPr/>
                    <a:lstStyle/>
                    <a:p>
                      <a:r>
                        <a:rPr lang="lt-LT" sz="1600" dirty="0" smtClean="0"/>
                        <a:t>Bandymo</a:t>
                      </a:r>
                    </a:p>
                    <a:p>
                      <a:r>
                        <a:rPr lang="lt-LT" sz="1600" dirty="0" smtClean="0"/>
                        <a:t>Nr.</a:t>
                      </a:r>
                      <a:endParaRPr lang="lt-LT" sz="1600" dirty="0"/>
                    </a:p>
                  </a:txBody>
                  <a:tcPr/>
                </a:tc>
                <a:tc>
                  <a:txBody>
                    <a:bodyPr/>
                    <a:lstStyle/>
                    <a:p>
                      <a:r>
                        <a:rPr lang="lt-LT" dirty="0" smtClean="0"/>
                        <a:t>Lęšio pavadinimas</a:t>
                      </a:r>
                      <a:endParaRPr lang="lt-LT" dirty="0"/>
                    </a:p>
                  </a:txBody>
                  <a:tcPr/>
                </a:tc>
                <a:tc>
                  <a:txBody>
                    <a:bodyPr/>
                    <a:lstStyle/>
                    <a:p>
                      <a:r>
                        <a:rPr lang="lt-LT" dirty="0" smtClean="0"/>
                        <a:t>Atstumas nuo žvakės iki lęšio (d), m</a:t>
                      </a:r>
                    </a:p>
                  </a:txBody>
                  <a:tcPr/>
                </a:tc>
                <a:tc>
                  <a:txBody>
                    <a:bodyPr/>
                    <a:lstStyle/>
                    <a:p>
                      <a:r>
                        <a:rPr lang="lt-LT" dirty="0" smtClean="0"/>
                        <a:t>Atstumas nuo lęšio iki atvaizdo (f), m</a:t>
                      </a:r>
                      <a:endParaRPr lang="lt-LT" dirty="0"/>
                    </a:p>
                  </a:txBody>
                  <a:tcPr/>
                </a:tc>
                <a:tc>
                  <a:txBody>
                    <a:bodyPr/>
                    <a:lstStyle/>
                    <a:p>
                      <a:r>
                        <a:rPr lang="lt-LT" dirty="0" smtClean="0"/>
                        <a:t>Židinio nuotolis (F), m</a:t>
                      </a:r>
                      <a:endParaRPr lang="lt-LT" dirty="0"/>
                    </a:p>
                  </a:txBody>
                  <a:tcPr/>
                </a:tc>
                <a:tc>
                  <a:txBody>
                    <a:bodyPr/>
                    <a:lstStyle/>
                    <a:p>
                      <a:r>
                        <a:rPr lang="lt-LT" dirty="0" smtClean="0"/>
                        <a:t>Laužiamoji geba (D), D</a:t>
                      </a:r>
                      <a:endParaRPr lang="lt-LT" dirty="0"/>
                    </a:p>
                  </a:txBody>
                  <a:tcPr/>
                </a:tc>
                <a:tc>
                  <a:txBody>
                    <a:bodyPr/>
                    <a:lstStyle/>
                    <a:p>
                      <a:r>
                        <a:rPr lang="lt-LT" dirty="0" smtClean="0"/>
                        <a:t>Tiesinis didinimas (</a:t>
                      </a:r>
                      <a:r>
                        <a:rPr lang="el-GR" dirty="0" smtClean="0"/>
                        <a:t>Γ</a:t>
                      </a:r>
                      <a:r>
                        <a:rPr lang="lt-LT" dirty="0" smtClean="0"/>
                        <a:t>)</a:t>
                      </a:r>
                      <a:endParaRPr lang="lt-LT" dirty="0"/>
                    </a:p>
                  </a:txBody>
                  <a:tcPr/>
                </a:tc>
              </a:tr>
              <a:tr h="370840">
                <a:tc>
                  <a:txBody>
                    <a:bodyPr/>
                    <a:lstStyle/>
                    <a:p>
                      <a:r>
                        <a:rPr lang="lt-LT" dirty="0" smtClean="0"/>
                        <a:t>1.</a:t>
                      </a:r>
                      <a:endParaRPr lang="lt-LT" dirty="0"/>
                    </a:p>
                  </a:txBody>
                  <a:tcPr/>
                </a:tc>
                <a:tc>
                  <a:txBody>
                    <a:bodyPr/>
                    <a:lstStyle/>
                    <a:p>
                      <a:r>
                        <a:rPr lang="lt-LT" dirty="0" smtClean="0"/>
                        <a:t>Lęšis Nr. 1</a:t>
                      </a:r>
                      <a:endParaRPr lang="lt-LT" dirty="0"/>
                    </a:p>
                  </a:txBody>
                  <a:tcPr/>
                </a:tc>
                <a:tc>
                  <a:txBody>
                    <a:bodyPr/>
                    <a:lstStyle/>
                    <a:p>
                      <a:r>
                        <a:rPr lang="lt-LT" dirty="0" smtClean="0"/>
                        <a:t>0,183</a:t>
                      </a:r>
                      <a:endParaRPr lang="lt-LT" dirty="0"/>
                    </a:p>
                  </a:txBody>
                  <a:tcPr/>
                </a:tc>
                <a:tc>
                  <a:txBody>
                    <a:bodyPr/>
                    <a:lstStyle/>
                    <a:p>
                      <a:r>
                        <a:rPr lang="lt-LT" dirty="0" smtClean="0"/>
                        <a:t>0,185</a:t>
                      </a:r>
                      <a:endParaRPr lang="lt-LT" dirty="0"/>
                    </a:p>
                  </a:txBody>
                  <a:tcPr/>
                </a:tc>
                <a:tc>
                  <a:txBody>
                    <a:bodyPr/>
                    <a:lstStyle/>
                    <a:p>
                      <a:r>
                        <a:rPr lang="lt-LT" dirty="0" smtClean="0"/>
                        <a:t>0,09</a:t>
                      </a:r>
                      <a:endParaRPr lang="lt-LT" dirty="0"/>
                    </a:p>
                  </a:txBody>
                  <a:tcPr/>
                </a:tc>
                <a:tc>
                  <a:txBody>
                    <a:bodyPr/>
                    <a:lstStyle/>
                    <a:p>
                      <a:r>
                        <a:rPr lang="lt-LT" dirty="0" smtClean="0"/>
                        <a:t>11,1</a:t>
                      </a:r>
                      <a:endParaRPr lang="lt-LT" dirty="0"/>
                    </a:p>
                  </a:txBody>
                  <a:tcPr/>
                </a:tc>
                <a:tc>
                  <a:txBody>
                    <a:bodyPr/>
                    <a:lstStyle/>
                    <a:p>
                      <a:r>
                        <a:rPr lang="lt-LT" dirty="0" smtClean="0"/>
                        <a:t>1</a:t>
                      </a:r>
                      <a:endParaRPr lang="lt-LT" dirty="0"/>
                    </a:p>
                  </a:txBody>
                  <a:tcPr/>
                </a:tc>
              </a:tr>
              <a:tr h="370840">
                <a:tc>
                  <a:txBody>
                    <a:bodyPr/>
                    <a:lstStyle/>
                    <a:p>
                      <a:r>
                        <a:rPr lang="lt-LT" dirty="0" smtClean="0"/>
                        <a:t>2.</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Lęšis Nr. 1</a:t>
                      </a:r>
                    </a:p>
                  </a:txBody>
                  <a:tcPr/>
                </a:tc>
                <a:tc>
                  <a:txBody>
                    <a:bodyPr/>
                    <a:lstStyle/>
                    <a:p>
                      <a:r>
                        <a:rPr lang="lt-LT" dirty="0" smtClean="0"/>
                        <a:t>0,242</a:t>
                      </a:r>
                      <a:endParaRPr lang="lt-LT" dirty="0"/>
                    </a:p>
                  </a:txBody>
                  <a:tcPr/>
                </a:tc>
                <a:tc>
                  <a:txBody>
                    <a:bodyPr/>
                    <a:lstStyle/>
                    <a:p>
                      <a:r>
                        <a:rPr lang="lt-LT" dirty="0" smtClean="0"/>
                        <a:t>0,143</a:t>
                      </a:r>
                      <a:endParaRPr lang="lt-LT" dirty="0"/>
                    </a:p>
                  </a:txBody>
                  <a:tcPr/>
                </a:tc>
                <a:tc>
                  <a:txBody>
                    <a:bodyPr/>
                    <a:lstStyle/>
                    <a:p>
                      <a:r>
                        <a:rPr lang="lt-LT" dirty="0" smtClean="0"/>
                        <a:t>0,09</a:t>
                      </a:r>
                      <a:endParaRPr lang="lt-LT" dirty="0"/>
                    </a:p>
                  </a:txBody>
                  <a:tcPr/>
                </a:tc>
                <a:tc>
                  <a:txBody>
                    <a:bodyPr/>
                    <a:lstStyle/>
                    <a:p>
                      <a:r>
                        <a:rPr lang="lt-LT" dirty="0" smtClean="0"/>
                        <a:t>11,1</a:t>
                      </a:r>
                      <a:endParaRPr lang="lt-LT" dirty="0"/>
                    </a:p>
                  </a:txBody>
                  <a:tcPr/>
                </a:tc>
                <a:tc>
                  <a:txBody>
                    <a:bodyPr/>
                    <a:lstStyle/>
                    <a:p>
                      <a:r>
                        <a:rPr lang="lt-LT" dirty="0" smtClean="0"/>
                        <a:t>0,6</a:t>
                      </a:r>
                      <a:endParaRPr lang="lt-LT" dirty="0"/>
                    </a:p>
                  </a:txBody>
                  <a:tcPr/>
                </a:tc>
              </a:tr>
              <a:tr h="370840">
                <a:tc>
                  <a:txBody>
                    <a:bodyPr/>
                    <a:lstStyle/>
                    <a:p>
                      <a:r>
                        <a:rPr lang="lt-LT" dirty="0" smtClean="0"/>
                        <a:t>3.</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Lęšis Nr. 1</a:t>
                      </a:r>
                    </a:p>
                  </a:txBody>
                  <a:tcPr/>
                </a:tc>
                <a:tc>
                  <a:txBody>
                    <a:bodyPr/>
                    <a:lstStyle/>
                    <a:p>
                      <a:r>
                        <a:rPr lang="lt-LT" dirty="0" smtClean="0"/>
                        <a:t>0,151</a:t>
                      </a:r>
                      <a:endParaRPr lang="lt-LT" dirty="0"/>
                    </a:p>
                  </a:txBody>
                  <a:tcPr/>
                </a:tc>
                <a:tc>
                  <a:txBody>
                    <a:bodyPr/>
                    <a:lstStyle/>
                    <a:p>
                      <a:r>
                        <a:rPr lang="lt-LT" dirty="0" smtClean="0"/>
                        <a:t>0,220</a:t>
                      </a:r>
                      <a:endParaRPr lang="lt-LT" dirty="0"/>
                    </a:p>
                  </a:txBody>
                  <a:tcPr/>
                </a:tc>
                <a:tc>
                  <a:txBody>
                    <a:bodyPr/>
                    <a:lstStyle/>
                    <a:p>
                      <a:r>
                        <a:rPr lang="lt-LT" dirty="0" smtClean="0"/>
                        <a:t>0,09</a:t>
                      </a:r>
                      <a:endParaRPr lang="lt-LT" dirty="0"/>
                    </a:p>
                  </a:txBody>
                  <a:tcPr/>
                </a:tc>
                <a:tc>
                  <a:txBody>
                    <a:bodyPr/>
                    <a:lstStyle/>
                    <a:p>
                      <a:r>
                        <a:rPr lang="lt-LT" dirty="0" smtClean="0"/>
                        <a:t>11,1</a:t>
                      </a:r>
                      <a:endParaRPr lang="lt-LT" dirty="0"/>
                    </a:p>
                  </a:txBody>
                  <a:tcPr/>
                </a:tc>
                <a:tc>
                  <a:txBody>
                    <a:bodyPr/>
                    <a:lstStyle/>
                    <a:p>
                      <a:r>
                        <a:rPr lang="lt-LT" dirty="0" smtClean="0"/>
                        <a:t>1,5</a:t>
                      </a:r>
                      <a:endParaRPr lang="lt-LT" dirty="0"/>
                    </a:p>
                  </a:txBody>
                  <a:tcPr/>
                </a:tc>
              </a:tr>
              <a:tr h="370840">
                <a:tc>
                  <a:txBody>
                    <a:bodyPr/>
                    <a:lstStyle/>
                    <a:p>
                      <a:r>
                        <a:rPr lang="lt-LT" dirty="0" smtClean="0"/>
                        <a:t>4.</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Lęšis Nr. 2</a:t>
                      </a:r>
                    </a:p>
                  </a:txBody>
                  <a:tcPr/>
                </a:tc>
                <a:tc>
                  <a:txBody>
                    <a:bodyPr/>
                    <a:lstStyle/>
                    <a:p>
                      <a:r>
                        <a:rPr lang="lt-LT" dirty="0" smtClean="0"/>
                        <a:t>0,162</a:t>
                      </a:r>
                      <a:endParaRPr lang="lt-LT" dirty="0"/>
                    </a:p>
                  </a:txBody>
                  <a:tcPr/>
                </a:tc>
                <a:tc>
                  <a:txBody>
                    <a:bodyPr/>
                    <a:lstStyle/>
                    <a:p>
                      <a:r>
                        <a:rPr lang="lt-LT" dirty="0" smtClean="0"/>
                        <a:t>0,161</a:t>
                      </a:r>
                      <a:endParaRPr lang="lt-LT" dirty="0"/>
                    </a:p>
                  </a:txBody>
                  <a:tcPr/>
                </a:tc>
                <a:tc>
                  <a:txBody>
                    <a:bodyPr/>
                    <a:lstStyle/>
                    <a:p>
                      <a:r>
                        <a:rPr lang="lt-LT" dirty="0" smtClean="0"/>
                        <a:t>0,08</a:t>
                      </a:r>
                      <a:endParaRPr lang="lt-LT" dirty="0"/>
                    </a:p>
                  </a:txBody>
                  <a:tcPr/>
                </a:tc>
                <a:tc>
                  <a:txBody>
                    <a:bodyPr/>
                    <a:lstStyle/>
                    <a:p>
                      <a:r>
                        <a:rPr lang="lt-LT" dirty="0" smtClean="0"/>
                        <a:t>12,5</a:t>
                      </a:r>
                      <a:endParaRPr lang="lt-LT" dirty="0"/>
                    </a:p>
                  </a:txBody>
                  <a:tcPr/>
                </a:tc>
                <a:tc>
                  <a:txBody>
                    <a:bodyPr/>
                    <a:lstStyle/>
                    <a:p>
                      <a:r>
                        <a:rPr lang="lt-LT" dirty="0" smtClean="0"/>
                        <a:t>1</a:t>
                      </a:r>
                      <a:endParaRPr lang="lt-LT" dirty="0"/>
                    </a:p>
                  </a:txBody>
                  <a:tcPr/>
                </a:tc>
              </a:tr>
              <a:tr h="370840">
                <a:tc>
                  <a:txBody>
                    <a:bodyPr/>
                    <a:lstStyle/>
                    <a:p>
                      <a:r>
                        <a:rPr lang="lt-LT" dirty="0" smtClean="0"/>
                        <a:t>5</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Lęšis Nr. 2</a:t>
                      </a:r>
                    </a:p>
                  </a:txBody>
                  <a:tcPr/>
                </a:tc>
                <a:tc>
                  <a:txBody>
                    <a:bodyPr/>
                    <a:lstStyle/>
                    <a:p>
                      <a:r>
                        <a:rPr lang="lt-LT" dirty="0" smtClean="0"/>
                        <a:t>0,175</a:t>
                      </a:r>
                      <a:endParaRPr lang="lt-LT" dirty="0"/>
                    </a:p>
                  </a:txBody>
                  <a:tcPr/>
                </a:tc>
                <a:tc>
                  <a:txBody>
                    <a:bodyPr/>
                    <a:lstStyle/>
                    <a:p>
                      <a:r>
                        <a:rPr lang="lt-LT" dirty="0" smtClean="0"/>
                        <a:t>0,146</a:t>
                      </a:r>
                      <a:endParaRPr lang="lt-LT" dirty="0"/>
                    </a:p>
                  </a:txBody>
                  <a:tcPr/>
                </a:tc>
                <a:tc>
                  <a:txBody>
                    <a:bodyPr/>
                    <a:lstStyle/>
                    <a:p>
                      <a:r>
                        <a:rPr lang="lt-LT" dirty="0" smtClean="0"/>
                        <a:t>0,08</a:t>
                      </a:r>
                      <a:endParaRPr lang="lt-LT" dirty="0"/>
                    </a:p>
                  </a:txBody>
                  <a:tcPr/>
                </a:tc>
                <a:tc>
                  <a:txBody>
                    <a:bodyPr/>
                    <a:lstStyle/>
                    <a:p>
                      <a:r>
                        <a:rPr lang="lt-LT" dirty="0" smtClean="0"/>
                        <a:t>12,5</a:t>
                      </a:r>
                      <a:endParaRPr lang="lt-LT" dirty="0"/>
                    </a:p>
                  </a:txBody>
                  <a:tcPr/>
                </a:tc>
                <a:tc>
                  <a:txBody>
                    <a:bodyPr/>
                    <a:lstStyle/>
                    <a:p>
                      <a:r>
                        <a:rPr lang="lt-LT" dirty="0" smtClean="0"/>
                        <a:t>0,8</a:t>
                      </a:r>
                      <a:endParaRPr lang="lt-LT" dirty="0"/>
                    </a:p>
                  </a:txBody>
                  <a:tcPr/>
                </a:tc>
              </a:tr>
              <a:tr h="370840">
                <a:tc>
                  <a:txBody>
                    <a:bodyPr/>
                    <a:lstStyle/>
                    <a:p>
                      <a:r>
                        <a:rPr lang="lt-LT" dirty="0" smtClean="0"/>
                        <a:t>6.</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Lęšis Nr. 2</a:t>
                      </a:r>
                    </a:p>
                  </a:txBody>
                  <a:tcPr/>
                </a:tc>
                <a:tc>
                  <a:txBody>
                    <a:bodyPr/>
                    <a:lstStyle/>
                    <a:p>
                      <a:r>
                        <a:rPr lang="lt-LT" dirty="0" smtClean="0"/>
                        <a:t>0,141</a:t>
                      </a:r>
                      <a:endParaRPr lang="lt-LT" dirty="0"/>
                    </a:p>
                  </a:txBody>
                  <a:tcPr/>
                </a:tc>
                <a:tc>
                  <a:txBody>
                    <a:bodyPr/>
                    <a:lstStyle/>
                    <a:p>
                      <a:r>
                        <a:rPr lang="lt-LT" dirty="0" smtClean="0"/>
                        <a:t>0,182</a:t>
                      </a:r>
                      <a:endParaRPr lang="lt-LT" dirty="0"/>
                    </a:p>
                  </a:txBody>
                  <a:tcPr/>
                </a:tc>
                <a:tc>
                  <a:txBody>
                    <a:bodyPr/>
                    <a:lstStyle/>
                    <a:p>
                      <a:r>
                        <a:rPr lang="lt-LT" dirty="0" smtClean="0"/>
                        <a:t>0,08</a:t>
                      </a:r>
                      <a:endParaRPr lang="lt-LT" dirty="0"/>
                    </a:p>
                  </a:txBody>
                  <a:tcPr/>
                </a:tc>
                <a:tc>
                  <a:txBody>
                    <a:bodyPr/>
                    <a:lstStyle/>
                    <a:p>
                      <a:r>
                        <a:rPr lang="lt-LT" dirty="0" smtClean="0"/>
                        <a:t>12,5</a:t>
                      </a:r>
                      <a:endParaRPr lang="lt-LT" dirty="0"/>
                    </a:p>
                  </a:txBody>
                  <a:tcPr/>
                </a:tc>
                <a:tc>
                  <a:txBody>
                    <a:bodyPr/>
                    <a:lstStyle/>
                    <a:p>
                      <a:r>
                        <a:rPr lang="lt-LT" dirty="0" smtClean="0"/>
                        <a:t>1,3</a:t>
                      </a:r>
                      <a:endParaRPr lang="lt-LT" dirty="0"/>
                    </a:p>
                  </a:txBody>
                  <a:tcPr/>
                </a:tc>
              </a:tr>
              <a:tr h="370840">
                <a:tc>
                  <a:txBody>
                    <a:bodyPr/>
                    <a:lstStyle/>
                    <a:p>
                      <a:r>
                        <a:rPr lang="lt-LT" dirty="0" smtClean="0"/>
                        <a:t>7.</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Lęšis Nr. 3</a:t>
                      </a:r>
                    </a:p>
                  </a:txBody>
                  <a:tcPr/>
                </a:tc>
                <a:tc>
                  <a:txBody>
                    <a:bodyPr/>
                    <a:lstStyle/>
                    <a:p>
                      <a:r>
                        <a:rPr lang="lt-LT" dirty="0" smtClean="0"/>
                        <a:t>0,122</a:t>
                      </a:r>
                      <a:endParaRPr lang="lt-LT" dirty="0"/>
                    </a:p>
                  </a:txBody>
                  <a:tcPr/>
                </a:tc>
                <a:tc>
                  <a:txBody>
                    <a:bodyPr/>
                    <a:lstStyle/>
                    <a:p>
                      <a:r>
                        <a:rPr lang="lt-LT" dirty="0" smtClean="0"/>
                        <a:t>0,123</a:t>
                      </a:r>
                      <a:endParaRPr lang="lt-LT" dirty="0"/>
                    </a:p>
                  </a:txBody>
                  <a:tcPr/>
                </a:tc>
                <a:tc>
                  <a:txBody>
                    <a:bodyPr/>
                    <a:lstStyle/>
                    <a:p>
                      <a:r>
                        <a:rPr lang="lt-LT" dirty="0" smtClean="0"/>
                        <a:t>0,06</a:t>
                      </a:r>
                      <a:endParaRPr lang="lt-LT" dirty="0"/>
                    </a:p>
                  </a:txBody>
                  <a:tcPr/>
                </a:tc>
                <a:tc>
                  <a:txBody>
                    <a:bodyPr/>
                    <a:lstStyle/>
                    <a:p>
                      <a:r>
                        <a:rPr lang="lt-LT" dirty="0" smtClean="0"/>
                        <a:t>16,7</a:t>
                      </a:r>
                      <a:endParaRPr lang="lt-LT" dirty="0"/>
                    </a:p>
                  </a:txBody>
                  <a:tcPr/>
                </a:tc>
                <a:tc>
                  <a:txBody>
                    <a:bodyPr/>
                    <a:lstStyle/>
                    <a:p>
                      <a:r>
                        <a:rPr lang="lt-LT" dirty="0" smtClean="0"/>
                        <a:t>1</a:t>
                      </a:r>
                      <a:endParaRPr lang="lt-LT" dirty="0"/>
                    </a:p>
                  </a:txBody>
                  <a:tcPr/>
                </a:tc>
              </a:tr>
              <a:tr h="370840">
                <a:tc>
                  <a:txBody>
                    <a:bodyPr/>
                    <a:lstStyle/>
                    <a:p>
                      <a:r>
                        <a:rPr lang="lt-LT" dirty="0" smtClean="0"/>
                        <a:t>8.</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Lęšis Nr. 3</a:t>
                      </a:r>
                    </a:p>
                  </a:txBody>
                  <a:tcPr/>
                </a:tc>
                <a:tc>
                  <a:txBody>
                    <a:bodyPr/>
                    <a:lstStyle/>
                    <a:p>
                      <a:r>
                        <a:rPr lang="lt-LT" dirty="0" smtClean="0"/>
                        <a:t>0,166</a:t>
                      </a:r>
                      <a:endParaRPr lang="lt-LT" dirty="0"/>
                    </a:p>
                  </a:txBody>
                  <a:tcPr/>
                </a:tc>
                <a:tc>
                  <a:txBody>
                    <a:bodyPr/>
                    <a:lstStyle/>
                    <a:p>
                      <a:r>
                        <a:rPr lang="lt-LT" dirty="0" smtClean="0"/>
                        <a:t>0,095</a:t>
                      </a:r>
                      <a:endParaRPr lang="lt-LT" dirty="0"/>
                    </a:p>
                  </a:txBody>
                  <a:tcPr/>
                </a:tc>
                <a:tc>
                  <a:txBody>
                    <a:bodyPr/>
                    <a:lstStyle/>
                    <a:p>
                      <a:r>
                        <a:rPr lang="lt-LT" dirty="0" smtClean="0"/>
                        <a:t>0,06</a:t>
                      </a:r>
                      <a:endParaRPr lang="lt-LT" dirty="0"/>
                    </a:p>
                  </a:txBody>
                  <a:tcPr/>
                </a:tc>
                <a:tc>
                  <a:txBody>
                    <a:bodyPr/>
                    <a:lstStyle/>
                    <a:p>
                      <a:r>
                        <a:rPr lang="lt-LT" dirty="0" smtClean="0"/>
                        <a:t>16,7</a:t>
                      </a:r>
                      <a:endParaRPr lang="lt-LT" dirty="0"/>
                    </a:p>
                  </a:txBody>
                  <a:tcPr/>
                </a:tc>
                <a:tc>
                  <a:txBody>
                    <a:bodyPr/>
                    <a:lstStyle/>
                    <a:p>
                      <a:r>
                        <a:rPr lang="lt-LT" dirty="0" smtClean="0"/>
                        <a:t>0,6</a:t>
                      </a:r>
                      <a:endParaRPr lang="lt-LT" dirty="0"/>
                    </a:p>
                  </a:txBody>
                  <a:tcPr/>
                </a:tc>
              </a:tr>
              <a:tr h="370840">
                <a:tc>
                  <a:txBody>
                    <a:bodyPr/>
                    <a:lstStyle/>
                    <a:p>
                      <a:r>
                        <a:rPr lang="lt-LT" dirty="0" smtClean="0"/>
                        <a:t>9.</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Lęšis Nr. 3</a:t>
                      </a:r>
                    </a:p>
                  </a:txBody>
                  <a:tcPr/>
                </a:tc>
                <a:tc>
                  <a:txBody>
                    <a:bodyPr/>
                    <a:lstStyle/>
                    <a:p>
                      <a:r>
                        <a:rPr lang="lt-LT" dirty="0" smtClean="0"/>
                        <a:t>0,113</a:t>
                      </a:r>
                      <a:endParaRPr lang="lt-LT" dirty="0"/>
                    </a:p>
                  </a:txBody>
                  <a:tcPr/>
                </a:tc>
                <a:tc>
                  <a:txBody>
                    <a:bodyPr/>
                    <a:lstStyle/>
                    <a:p>
                      <a:r>
                        <a:rPr lang="lt-LT" dirty="0" smtClean="0"/>
                        <a:t>0,129</a:t>
                      </a:r>
                      <a:endParaRPr lang="lt-LT" dirty="0"/>
                    </a:p>
                  </a:txBody>
                  <a:tcPr/>
                </a:tc>
                <a:tc>
                  <a:txBody>
                    <a:bodyPr/>
                    <a:lstStyle/>
                    <a:p>
                      <a:r>
                        <a:rPr lang="lt-LT" dirty="0" smtClean="0"/>
                        <a:t>0,06</a:t>
                      </a:r>
                      <a:endParaRPr lang="lt-LT" dirty="0"/>
                    </a:p>
                  </a:txBody>
                  <a:tcPr/>
                </a:tc>
                <a:tc>
                  <a:txBody>
                    <a:bodyPr/>
                    <a:lstStyle/>
                    <a:p>
                      <a:r>
                        <a:rPr lang="lt-LT" dirty="0" smtClean="0"/>
                        <a:t>16,7</a:t>
                      </a:r>
                      <a:endParaRPr lang="lt-LT" dirty="0"/>
                    </a:p>
                  </a:txBody>
                  <a:tcPr/>
                </a:tc>
                <a:tc>
                  <a:txBody>
                    <a:bodyPr/>
                    <a:lstStyle/>
                    <a:p>
                      <a:r>
                        <a:rPr lang="lt-LT" dirty="0" smtClean="0"/>
                        <a:t>1,1</a:t>
                      </a:r>
                      <a:endParaRPr lang="lt-LT" dirty="0"/>
                    </a:p>
                  </a:txBody>
                  <a:tcPr/>
                </a:tc>
              </a:tr>
            </a:tbl>
          </a:graphicData>
        </a:graphic>
      </p:graphicFrame>
      <p:sp>
        <p:nvSpPr>
          <p:cNvPr id="5" name="TextBox 4"/>
          <p:cNvSpPr txBox="1"/>
          <p:nvPr/>
        </p:nvSpPr>
        <p:spPr>
          <a:xfrm>
            <a:off x="282259" y="5807790"/>
            <a:ext cx="8640960" cy="892552"/>
          </a:xfrm>
          <a:prstGeom prst="rect">
            <a:avLst/>
          </a:prstGeom>
          <a:noFill/>
        </p:spPr>
        <p:txBody>
          <a:bodyPr wrap="square" rtlCol="0">
            <a:spAutoFit/>
          </a:bodyPr>
          <a:lstStyle/>
          <a:p>
            <a:r>
              <a:rPr lang="lt-LT" dirty="0"/>
              <a:t>	</a:t>
            </a:r>
            <a:r>
              <a:rPr lang="lt-LT" sz="2600" dirty="0" smtClean="0"/>
              <a:t>Absoliučioji matavimo paklaida atstumo nuo daikto iki lęšio ir nuo lęšio iki daikto atvaizdo yra ±0,0005 m.</a:t>
            </a:r>
            <a:endParaRPr lang="lt-LT" sz="2600" dirty="0"/>
          </a:p>
        </p:txBody>
      </p:sp>
    </p:spTree>
    <p:extLst>
      <p:ext uri="{BB962C8B-B14F-4D97-AF65-F5344CB8AC3E}">
        <p14:creationId xmlns:p14="http://schemas.microsoft.com/office/powerpoint/2010/main" val="2223575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Turinys</a:t>
            </a:r>
            <a:endParaRPr lang="lt-LT" dirty="0"/>
          </a:p>
        </p:txBody>
      </p:sp>
      <p:sp>
        <p:nvSpPr>
          <p:cNvPr id="3" name="Content Placeholder 2"/>
          <p:cNvSpPr>
            <a:spLocks noGrp="1"/>
          </p:cNvSpPr>
          <p:nvPr>
            <p:ph idx="1"/>
          </p:nvPr>
        </p:nvSpPr>
        <p:spPr/>
        <p:txBody>
          <a:bodyPr>
            <a:normAutofit/>
          </a:bodyPr>
          <a:lstStyle/>
          <a:p>
            <a:pPr marL="0" indent="0">
              <a:buNone/>
            </a:pPr>
            <a:r>
              <a:rPr lang="lt-LT" sz="2600" dirty="0" smtClean="0">
                <a:hlinkClick r:id="rId2" action="ppaction://hlinksldjump"/>
              </a:rPr>
              <a:t>Plonojo lęšio formulė</a:t>
            </a:r>
            <a:endParaRPr lang="lt-LT" sz="2600" dirty="0" smtClean="0"/>
          </a:p>
          <a:p>
            <a:pPr marL="0" indent="0">
              <a:buNone/>
            </a:pPr>
            <a:r>
              <a:rPr lang="lt-LT" sz="2600" dirty="0" smtClean="0">
                <a:hlinkClick r:id="rId3" action="ppaction://hlinksldjump"/>
              </a:rPr>
              <a:t>Pažymėkime</a:t>
            </a:r>
            <a:endParaRPr lang="lt-LT" sz="2600" dirty="0" smtClean="0"/>
          </a:p>
          <a:p>
            <a:pPr marL="0" indent="0">
              <a:buNone/>
            </a:pPr>
            <a:r>
              <a:rPr lang="lt-LT" sz="2600" dirty="0" smtClean="0">
                <a:hlinkClick r:id="rId4" action="ppaction://hlinksldjump"/>
              </a:rPr>
              <a:t>Lęšio didinimas</a:t>
            </a:r>
            <a:endParaRPr lang="lt-LT" sz="2600" dirty="0" smtClean="0"/>
          </a:p>
          <a:p>
            <a:pPr marL="0" indent="0">
              <a:buNone/>
            </a:pPr>
            <a:r>
              <a:rPr lang="lt-LT" sz="2600" dirty="0" smtClean="0">
                <a:hlinkClick r:id="rId5" action="ppaction://hlinksldjump"/>
              </a:rPr>
              <a:t>Glaudžiamojo lęšio  židinio nuotolio ir  laužiamosios gebos nustatymas...</a:t>
            </a:r>
            <a:endParaRPr lang="lt-LT" sz="2600" dirty="0" smtClean="0"/>
          </a:p>
          <a:p>
            <a:pPr marL="0" indent="0">
              <a:buNone/>
            </a:pPr>
            <a:r>
              <a:rPr lang="lt-LT" sz="2600" dirty="0" smtClean="0">
                <a:hlinkClick r:id="rId6" action="ppaction://hlinksldjump"/>
              </a:rPr>
              <a:t>Testas</a:t>
            </a:r>
            <a:endParaRPr lang="lt-LT" sz="2600" dirty="0" smtClean="0"/>
          </a:p>
          <a:p>
            <a:pPr marL="0" indent="0">
              <a:buNone/>
            </a:pPr>
            <a:r>
              <a:rPr lang="lt-LT" sz="2600" dirty="0" smtClean="0">
                <a:hlinkClick r:id="rId7" action="ppaction://hlinksldjump"/>
              </a:rPr>
              <a:t>Atsakymai</a:t>
            </a:r>
            <a:endParaRPr lang="lt-LT" sz="2600" dirty="0" smtClean="0"/>
          </a:p>
          <a:p>
            <a:pPr marL="0" indent="0">
              <a:buNone/>
            </a:pPr>
            <a:r>
              <a:rPr lang="lt-LT" sz="2600" dirty="0" smtClean="0">
                <a:hlinkClick r:id="rId8" action="ppaction://hlinksldjump"/>
              </a:rPr>
              <a:t>Uždavinių sprendimas</a:t>
            </a:r>
            <a:endParaRPr lang="lt-LT" sz="2600" dirty="0" smtClean="0"/>
          </a:p>
          <a:p>
            <a:pPr marL="0" indent="0">
              <a:buNone/>
            </a:pPr>
            <a:r>
              <a:rPr lang="lt-LT" sz="2600" dirty="0" smtClean="0">
                <a:hlinkClick r:id="rId9" action="ppaction://hlinksldjump"/>
              </a:rPr>
              <a:t>Literatūra</a:t>
            </a:r>
            <a:endParaRPr lang="lt-LT" sz="2600" dirty="0"/>
          </a:p>
        </p:txBody>
      </p:sp>
    </p:spTree>
    <p:extLst>
      <p:ext uri="{BB962C8B-B14F-4D97-AF65-F5344CB8AC3E}">
        <p14:creationId xmlns:p14="http://schemas.microsoft.com/office/powerpoint/2010/main" val="3488389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Darbo eiga</a:t>
            </a:r>
            <a:endParaRPr lang="lt-LT"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2" y="1700808"/>
            <a:ext cx="2743385" cy="366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9872" y="3420517"/>
            <a:ext cx="2448272" cy="326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6" descr="Displaying Nuotrauka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133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060848"/>
            <a:ext cx="2376264" cy="362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343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rgbClr val="000000"/>
                </a:solidFill>
              </a:rPr>
              <a:t>Rezultatai ir išvados</a:t>
            </a:r>
            <a:endParaRPr lang="lt-LT" dirty="0"/>
          </a:p>
        </p:txBody>
      </p:sp>
      <p:sp>
        <p:nvSpPr>
          <p:cNvPr id="3" name="Content Placeholder 2"/>
          <p:cNvSpPr>
            <a:spLocks noGrp="1"/>
          </p:cNvSpPr>
          <p:nvPr>
            <p:ph idx="1"/>
          </p:nvPr>
        </p:nvSpPr>
        <p:spPr>
          <a:xfrm>
            <a:off x="457200" y="1600200"/>
            <a:ext cx="8229600" cy="4925144"/>
          </a:xfrm>
        </p:spPr>
        <p:txBody>
          <a:bodyPr/>
          <a:lstStyle/>
          <a:p>
            <a:pPr marL="0" indent="0" algn="just">
              <a:buNone/>
            </a:pPr>
            <a:r>
              <a:rPr lang="lt-LT" dirty="0" smtClean="0"/>
              <a:t>	</a:t>
            </a:r>
            <a:r>
              <a:rPr lang="lt-LT" sz="2800" dirty="0" smtClean="0"/>
              <a:t>Išmatuotas ir apskaičiuotas lęšio židinio nuotolis visų trijų lęšių sutapo. Gavome lęšių židinio nuotolio rezultatus:</a:t>
            </a:r>
          </a:p>
          <a:p>
            <a:pPr marL="0" indent="0" algn="just">
              <a:buNone/>
            </a:pPr>
            <a:endParaRPr lang="lt-LT" sz="2800" dirty="0"/>
          </a:p>
          <a:p>
            <a:pPr marL="0" indent="0" algn="just">
              <a:buNone/>
            </a:pPr>
            <a:endParaRPr lang="lt-LT" sz="2800" dirty="0" smtClean="0"/>
          </a:p>
          <a:p>
            <a:pPr marL="0" indent="0" algn="just">
              <a:buNone/>
            </a:pPr>
            <a:endParaRPr lang="lt-LT" sz="2800" dirty="0" smtClean="0"/>
          </a:p>
          <a:p>
            <a:pPr marL="0" indent="0" algn="just">
              <a:buNone/>
            </a:pPr>
            <a:endParaRPr lang="lt-LT" sz="2800" dirty="0" smtClean="0"/>
          </a:p>
          <a:p>
            <a:pPr marL="0" lvl="0" indent="0" algn="just" fontAlgn="auto">
              <a:spcBef>
                <a:spcPts val="0"/>
              </a:spcBef>
              <a:spcAft>
                <a:spcPts val="0"/>
              </a:spcAft>
              <a:buNone/>
            </a:pPr>
            <a:r>
              <a:rPr lang="lt-LT" sz="2600" kern="1200" dirty="0" smtClean="0">
                <a:solidFill>
                  <a:srgbClr val="000000"/>
                </a:solidFill>
              </a:rPr>
              <a:t>	</a:t>
            </a:r>
            <a:r>
              <a:rPr lang="lt-LT" sz="2800" kern="1200" dirty="0" smtClean="0">
                <a:solidFill>
                  <a:srgbClr val="000000"/>
                </a:solidFill>
              </a:rPr>
              <a:t>Absoliučioji </a:t>
            </a:r>
            <a:r>
              <a:rPr lang="lt-LT" sz="2800" kern="1200" dirty="0">
                <a:solidFill>
                  <a:srgbClr val="000000"/>
                </a:solidFill>
              </a:rPr>
              <a:t>matavimo paklaida atstumo nuo daikto iki lęšio ir nuo lęšio iki daikto atvaizdo yra ±0,0005 m.</a:t>
            </a:r>
          </a:p>
          <a:p>
            <a:pPr marL="0" indent="0" algn="just">
              <a:buNone/>
            </a:pPr>
            <a:endParaRPr lang="lt-LT" sz="2800" dirty="0"/>
          </a:p>
          <a:p>
            <a:pPr marL="0" indent="0">
              <a:buNone/>
            </a:pPr>
            <a:endParaRPr lang="lt-LT" dirty="0"/>
          </a:p>
        </p:txBody>
      </p:sp>
      <p:graphicFrame>
        <p:nvGraphicFramePr>
          <p:cNvPr id="4" name="Table 3"/>
          <p:cNvGraphicFramePr>
            <a:graphicFrameLocks noGrp="1"/>
          </p:cNvGraphicFramePr>
          <p:nvPr>
            <p:extLst>
              <p:ext uri="{D42A27DB-BD31-4B8C-83A1-F6EECF244321}">
                <p14:modId xmlns:p14="http://schemas.microsoft.com/office/powerpoint/2010/main" val="1541716867"/>
              </p:ext>
            </p:extLst>
          </p:nvPr>
        </p:nvGraphicFramePr>
        <p:xfrm>
          <a:off x="539552" y="3140968"/>
          <a:ext cx="8229600" cy="1483360"/>
        </p:xfrm>
        <a:graphic>
          <a:graphicData uri="http://schemas.openxmlformats.org/drawingml/2006/table">
            <a:tbl>
              <a:tblPr firstRow="1" bandRow="1"/>
              <a:tblGrid>
                <a:gridCol w="4114800"/>
                <a:gridCol w="4114800"/>
              </a:tblGrid>
              <a:tr h="370840">
                <a:tc>
                  <a:txBody>
                    <a:bodyPr/>
                    <a:lstStyle/>
                    <a:p>
                      <a:r>
                        <a:rPr lang="lt-LT" dirty="0" smtClean="0"/>
                        <a:t>Lęšio pavadinimas</a:t>
                      </a:r>
                      <a:endParaRPr lang="lt-LT" dirty="0"/>
                    </a:p>
                  </a:txBody>
                  <a:tcPr/>
                </a:tc>
                <a:tc>
                  <a:txBody>
                    <a:bodyPr/>
                    <a:lstStyle/>
                    <a:p>
                      <a:r>
                        <a:rPr lang="lt-LT" dirty="0" smtClean="0"/>
                        <a:t>Židinio nuotolis, </a:t>
                      </a:r>
                      <a:r>
                        <a:rPr lang="lt-LT" dirty="0" smtClean="0"/>
                        <a:t>cm</a:t>
                      </a:r>
                      <a:endParaRPr lang="lt-LT" dirty="0"/>
                    </a:p>
                  </a:txBody>
                  <a:tcPr/>
                </a:tc>
              </a:tr>
              <a:tr h="370840">
                <a:tc>
                  <a:txBody>
                    <a:bodyPr/>
                    <a:lstStyle/>
                    <a:p>
                      <a:r>
                        <a:rPr lang="lt-LT" dirty="0" smtClean="0"/>
                        <a:t>Lęšis Nr. 1</a:t>
                      </a:r>
                      <a:endParaRPr lang="lt-LT" dirty="0"/>
                    </a:p>
                  </a:txBody>
                  <a:tcPr/>
                </a:tc>
                <a:tc>
                  <a:txBody>
                    <a:bodyPr/>
                    <a:lstStyle/>
                    <a:p>
                      <a:r>
                        <a:rPr lang="lt-LT" dirty="0" smtClean="0"/>
                        <a:t>9</a:t>
                      </a:r>
                      <a:endParaRPr lang="lt-LT" dirty="0"/>
                    </a:p>
                  </a:txBody>
                  <a:tcPr/>
                </a:tc>
              </a:tr>
              <a:tr h="370840">
                <a:tc>
                  <a:txBody>
                    <a:bodyPr/>
                    <a:lstStyle/>
                    <a:p>
                      <a:r>
                        <a:rPr lang="lt-LT" dirty="0" smtClean="0"/>
                        <a:t>Lęšis Nr. 2</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8 </a:t>
                      </a:r>
                      <a:endParaRPr kumimoji="0" lang="lt-LT" sz="1800" b="0" i="0" u="none" strike="noStrike" kern="1200" cap="none" spc="0" normalizeH="0" baseline="0" noProof="0" dirty="0" smtClean="0">
                        <a:ln>
                          <a:noFill/>
                        </a:ln>
                        <a:solidFill>
                          <a:srgbClr val="000000"/>
                        </a:solidFill>
                        <a:effectLst/>
                        <a:uLnTx/>
                        <a:uFillTx/>
                        <a:latin typeface="+mn-lt"/>
                        <a:ea typeface="+mn-ea"/>
                        <a:cs typeface="+mn-cs"/>
                      </a:endParaRPr>
                    </a:p>
                  </a:txBody>
                  <a:tcPr/>
                </a:tc>
              </a:tr>
              <a:tr h="370840">
                <a:tc>
                  <a:txBody>
                    <a:bodyPr/>
                    <a:lstStyle/>
                    <a:p>
                      <a:r>
                        <a:rPr lang="lt-LT" dirty="0" smtClean="0"/>
                        <a:t>Lęšis Nr. 3</a:t>
                      </a:r>
                      <a:endParaRPr lang="lt-L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smtClean="0">
                          <a:ln>
                            <a:noFill/>
                          </a:ln>
                          <a:solidFill>
                            <a:srgbClr val="000000"/>
                          </a:solidFill>
                          <a:effectLst/>
                          <a:uLnTx/>
                          <a:uFillTx/>
                          <a:latin typeface="+mn-lt"/>
                          <a:ea typeface="+mn-ea"/>
                          <a:cs typeface="+mn-cs"/>
                        </a:rPr>
                        <a:t>6 </a:t>
                      </a:r>
                      <a:endParaRPr kumimoji="0" lang="lt-LT" sz="1800" b="0" i="0" u="none" strike="noStrike" kern="1200" cap="none" spc="0" normalizeH="0" baseline="0" noProof="0" dirty="0" smtClean="0">
                        <a:ln>
                          <a:noFill/>
                        </a:ln>
                        <a:solidFill>
                          <a:srgbClr val="000000"/>
                        </a:solidFill>
                        <a:effectLst/>
                        <a:uLnTx/>
                        <a:uFillTx/>
                        <a:latin typeface="+mn-lt"/>
                        <a:ea typeface="+mn-ea"/>
                        <a:cs typeface="+mn-cs"/>
                      </a:endParaRPr>
                    </a:p>
                  </a:txBody>
                  <a:tcPr/>
                </a:tc>
              </a:tr>
            </a:tbl>
          </a:graphicData>
        </a:graphic>
      </p:graphicFrame>
    </p:spTree>
    <p:extLst>
      <p:ext uri="{BB962C8B-B14F-4D97-AF65-F5344CB8AC3E}">
        <p14:creationId xmlns:p14="http://schemas.microsoft.com/office/powerpoint/2010/main" val="2295890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lt-LT" dirty="0" smtClean="0"/>
              <a:t>Rezultatai ir išvados</a:t>
            </a:r>
            <a:endParaRPr lang="lt-LT" dirty="0"/>
          </a:p>
        </p:txBody>
      </p:sp>
      <p:sp>
        <p:nvSpPr>
          <p:cNvPr id="3" name="Content Placeholder 2"/>
          <p:cNvSpPr>
            <a:spLocks noGrp="1"/>
          </p:cNvSpPr>
          <p:nvPr>
            <p:ph idx="1"/>
          </p:nvPr>
        </p:nvSpPr>
        <p:spPr>
          <a:xfrm>
            <a:off x="395536" y="1124744"/>
            <a:ext cx="8229600" cy="5616624"/>
          </a:xfrm>
        </p:spPr>
        <p:txBody>
          <a:bodyPr/>
          <a:lstStyle/>
          <a:p>
            <a:pPr marL="0" indent="0" algn="just">
              <a:buNone/>
            </a:pPr>
            <a:r>
              <a:rPr lang="lt-LT" altLang="lt-LT" sz="2800" kern="1200" spc="30" dirty="0" smtClean="0">
                <a:latin typeface="Calibri" pitchFamily="34" charset="0"/>
                <a:cs typeface="Calibri" pitchFamily="34" charset="0"/>
              </a:rPr>
              <a:t>	</a:t>
            </a:r>
            <a:r>
              <a:rPr lang="lt-LT" altLang="lt-LT" sz="2600" kern="1200" spc="30" dirty="0" smtClean="0">
                <a:latin typeface="Calibri" pitchFamily="34" charset="0"/>
                <a:cs typeface="Calibri" pitchFamily="34" charset="0"/>
              </a:rPr>
              <a:t>Pastebėjau, kad glaudžiamojo </a:t>
            </a:r>
            <a:r>
              <a:rPr lang="lt-LT" altLang="lt-LT" sz="2600" kern="1200" spc="30" dirty="0">
                <a:latin typeface="Calibri" pitchFamily="34" charset="0"/>
                <a:cs typeface="Calibri" pitchFamily="34" charset="0"/>
              </a:rPr>
              <a:t>lęšio židinio nuotolis ir laužiamoji geba priklauso nuo lęšio storio. Kuo lęšis yra plonesnis, tuo židinio nuotolis mažesnis, o laužiamoji geba – </a:t>
            </a:r>
            <a:r>
              <a:rPr lang="lt-LT" altLang="lt-LT" sz="2600" kern="1200" spc="30" dirty="0" smtClean="0">
                <a:latin typeface="Calibri" pitchFamily="34" charset="0"/>
                <a:cs typeface="Calibri" pitchFamily="34" charset="0"/>
              </a:rPr>
              <a:t>didesnė. </a:t>
            </a:r>
          </a:p>
          <a:p>
            <a:pPr marL="0" indent="0" algn="just">
              <a:buNone/>
            </a:pPr>
            <a:endParaRPr lang="lt-LT" altLang="lt-LT" sz="2600" kern="1200" spc="30" dirty="0">
              <a:latin typeface="Calibri" pitchFamily="34" charset="0"/>
              <a:cs typeface="Calibri" pitchFamily="34" charset="0"/>
            </a:endParaRPr>
          </a:p>
          <a:p>
            <a:pPr marL="0" indent="0" algn="just">
              <a:buNone/>
            </a:pPr>
            <a:endParaRPr lang="lt-LT" altLang="lt-LT" sz="2600" kern="1200" spc="30" dirty="0" smtClean="0">
              <a:latin typeface="Calibri" pitchFamily="34" charset="0"/>
              <a:cs typeface="Calibri" pitchFamily="34" charset="0"/>
            </a:endParaRPr>
          </a:p>
          <a:p>
            <a:pPr marL="0" indent="0" algn="just">
              <a:buNone/>
            </a:pPr>
            <a:endParaRPr lang="lt-LT" altLang="lt-LT" sz="2600" kern="1200" spc="30" dirty="0">
              <a:latin typeface="Calibri" pitchFamily="34" charset="0"/>
              <a:cs typeface="Calibri" pitchFamily="34" charset="0"/>
            </a:endParaRPr>
          </a:p>
          <a:p>
            <a:pPr marL="0" indent="0" algn="just">
              <a:buNone/>
            </a:pPr>
            <a:endParaRPr lang="lt-LT" altLang="lt-LT" sz="2600" kern="1200" spc="30" dirty="0">
              <a:latin typeface="Calibri" pitchFamily="34" charset="0"/>
              <a:cs typeface="Calibri" pitchFamily="34" charset="0"/>
            </a:endParaRPr>
          </a:p>
          <a:p>
            <a:pPr marL="0" indent="0" algn="just">
              <a:buNone/>
            </a:pPr>
            <a:endParaRPr lang="lt-LT" altLang="lt-LT" sz="1400" kern="1200" spc="30" dirty="0" smtClean="0">
              <a:latin typeface="Calibri" pitchFamily="34" charset="0"/>
              <a:cs typeface="Calibri" pitchFamily="34" charset="0"/>
            </a:endParaRPr>
          </a:p>
          <a:p>
            <a:pPr marL="0" indent="0" algn="just">
              <a:buNone/>
            </a:pPr>
            <a:r>
              <a:rPr lang="lt-LT" altLang="lt-LT" sz="2600" kern="1200" spc="30" dirty="0" smtClean="0">
                <a:latin typeface="Calibri" pitchFamily="34" charset="0"/>
                <a:cs typeface="Calibri" pitchFamily="34" charset="0"/>
              </a:rPr>
              <a:t>	Kiekvienu lęšių gavau sumažintą, padidintą, natūralaus dydžio atvaizdus. Kiekvieną kartą apskaičiavau lęšio židinio nuotolį bei laužiamąją geba. Kiekvieno lęšio rezultatai sutapo.</a:t>
            </a:r>
          </a:p>
          <a:p>
            <a:pPr marL="0" indent="0" algn="just">
              <a:buNone/>
            </a:pPr>
            <a:r>
              <a:rPr lang="lt-LT" altLang="lt-LT" sz="2800" kern="1200" spc="30" dirty="0">
                <a:latin typeface="Calibri" pitchFamily="34" charset="0"/>
                <a:cs typeface="Calibri" pitchFamily="34" charset="0"/>
              </a:rPr>
              <a:t>	</a:t>
            </a:r>
            <a:endParaRPr lang="lt-LT" altLang="lt-LT" sz="2800" kern="1200" spc="30" dirty="0" smtClean="0">
              <a:latin typeface="Calibri" pitchFamily="34" charset="0"/>
              <a:cs typeface="Calibri" pitchFamily="34" charset="0"/>
            </a:endParaRPr>
          </a:p>
          <a:p>
            <a:pPr marL="0" indent="0" algn="just">
              <a:buNone/>
            </a:pPr>
            <a:endParaRPr lang="lt-LT" sz="2800"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2407490"/>
              </p:ext>
            </p:extLst>
          </p:nvPr>
        </p:nvGraphicFramePr>
        <p:xfrm>
          <a:off x="4572000" y="2564904"/>
          <a:ext cx="3888432" cy="2258568"/>
        </p:xfrm>
        <a:graphic>
          <a:graphicData uri="http://schemas.openxmlformats.org/drawingml/2006/table">
            <a:tbl>
              <a:tblPr firstRow="1" bandRow="1"/>
              <a:tblGrid>
                <a:gridCol w="1522420"/>
                <a:gridCol w="1041309"/>
                <a:gridCol w="1324703"/>
              </a:tblGrid>
              <a:tr h="370840">
                <a:tc>
                  <a:txBody>
                    <a:bodyPr/>
                    <a:lstStyle/>
                    <a:p>
                      <a:pPr>
                        <a:lnSpc>
                          <a:spcPct val="115000"/>
                        </a:lnSpc>
                        <a:spcAft>
                          <a:spcPts val="0"/>
                        </a:spcAft>
                      </a:pPr>
                      <a:r>
                        <a:rPr lang="lt-LT" sz="1800" dirty="0">
                          <a:effectLst/>
                          <a:latin typeface="Arial"/>
                          <a:ea typeface="Times New Roman"/>
                          <a:cs typeface="Times New Roman"/>
                        </a:rPr>
                        <a:t>Lęšio pavadinimas</a:t>
                      </a:r>
                      <a:endParaRPr lang="lt-LT" sz="11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800" kern="1200">
                          <a:solidFill>
                            <a:srgbClr val="000000"/>
                          </a:solidFill>
                          <a:effectLst/>
                          <a:latin typeface="Arial"/>
                          <a:ea typeface="Times New Roman"/>
                          <a:cs typeface="Times New Roman"/>
                        </a:rPr>
                        <a:t>Židinio nuotolis (F), m</a:t>
                      </a:r>
                      <a:endParaRPr lang="lt-LT" sz="11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800" kern="1200">
                          <a:solidFill>
                            <a:srgbClr val="000000"/>
                          </a:solidFill>
                          <a:effectLst/>
                          <a:latin typeface="Arial"/>
                          <a:ea typeface="Times New Roman"/>
                          <a:cs typeface="Times New Roman"/>
                        </a:rPr>
                        <a:t>Laužiamoji geba (D), D</a:t>
                      </a:r>
                      <a:endParaRPr lang="lt-LT" sz="11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nSpc>
                          <a:spcPct val="115000"/>
                        </a:lnSpc>
                        <a:spcAft>
                          <a:spcPts val="0"/>
                        </a:spcAft>
                      </a:pPr>
                      <a:r>
                        <a:rPr lang="lt-LT" sz="1800" kern="1200">
                          <a:solidFill>
                            <a:srgbClr val="000000"/>
                          </a:solidFill>
                          <a:effectLst/>
                          <a:latin typeface="Arial"/>
                          <a:ea typeface="Times New Roman"/>
                          <a:cs typeface="Times New Roman"/>
                        </a:rPr>
                        <a:t>Lęšis Nr. 1</a:t>
                      </a:r>
                      <a:endParaRPr lang="lt-LT" sz="11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800" kern="1200">
                          <a:solidFill>
                            <a:srgbClr val="000000"/>
                          </a:solidFill>
                          <a:effectLst/>
                          <a:latin typeface="Arial"/>
                          <a:ea typeface="Times New Roman"/>
                          <a:cs typeface="Times New Roman"/>
                        </a:rPr>
                        <a:t>0,09</a:t>
                      </a:r>
                      <a:endParaRPr lang="lt-LT" sz="11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800" kern="1200">
                          <a:solidFill>
                            <a:srgbClr val="000000"/>
                          </a:solidFill>
                          <a:effectLst/>
                          <a:latin typeface="Arial"/>
                          <a:ea typeface="Times New Roman"/>
                          <a:cs typeface="Times New Roman"/>
                        </a:rPr>
                        <a:t>11,1</a:t>
                      </a:r>
                      <a:endParaRPr lang="lt-LT" sz="11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nSpc>
                          <a:spcPct val="115000"/>
                        </a:lnSpc>
                        <a:spcAft>
                          <a:spcPts val="0"/>
                        </a:spcAft>
                      </a:pPr>
                      <a:r>
                        <a:rPr lang="lt-LT" sz="1800">
                          <a:effectLst/>
                          <a:latin typeface="Arial"/>
                          <a:ea typeface="Times New Roman"/>
                          <a:cs typeface="Times New Roman"/>
                        </a:rPr>
                        <a:t>Lęšis Nr. 2</a:t>
                      </a:r>
                      <a:endParaRPr lang="lt-LT" sz="11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800" kern="1200">
                          <a:solidFill>
                            <a:srgbClr val="000000"/>
                          </a:solidFill>
                          <a:effectLst/>
                          <a:latin typeface="Arial"/>
                          <a:ea typeface="Times New Roman"/>
                          <a:cs typeface="Times New Roman"/>
                        </a:rPr>
                        <a:t>0,08</a:t>
                      </a:r>
                      <a:endParaRPr lang="lt-LT" sz="11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800" kern="1200">
                          <a:solidFill>
                            <a:srgbClr val="000000"/>
                          </a:solidFill>
                          <a:effectLst/>
                          <a:latin typeface="Arial"/>
                          <a:ea typeface="Times New Roman"/>
                          <a:cs typeface="Times New Roman"/>
                        </a:rPr>
                        <a:t>12,5</a:t>
                      </a:r>
                      <a:endParaRPr lang="lt-LT" sz="11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nSpc>
                          <a:spcPct val="115000"/>
                        </a:lnSpc>
                        <a:spcAft>
                          <a:spcPts val="0"/>
                        </a:spcAft>
                      </a:pPr>
                      <a:r>
                        <a:rPr lang="lt-LT" sz="1800" dirty="0">
                          <a:effectLst/>
                          <a:latin typeface="Arial"/>
                          <a:ea typeface="Times New Roman"/>
                          <a:cs typeface="Times New Roman"/>
                        </a:rPr>
                        <a:t>Lęšis Nr. 3</a:t>
                      </a:r>
                      <a:endParaRPr lang="lt-LT" sz="11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800" kern="1200">
                          <a:solidFill>
                            <a:srgbClr val="000000"/>
                          </a:solidFill>
                          <a:effectLst/>
                          <a:latin typeface="Arial"/>
                          <a:ea typeface="Times New Roman"/>
                          <a:cs typeface="Times New Roman"/>
                        </a:rPr>
                        <a:t>0,06</a:t>
                      </a:r>
                      <a:endParaRPr lang="lt-LT" sz="11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800" kern="1200" dirty="0">
                          <a:solidFill>
                            <a:srgbClr val="000000"/>
                          </a:solidFill>
                          <a:effectLst/>
                          <a:latin typeface="Arial"/>
                          <a:ea typeface="Times New Roman"/>
                          <a:cs typeface="Times New Roman"/>
                        </a:rPr>
                        <a:t>16,7</a:t>
                      </a:r>
                      <a:endParaRPr lang="lt-LT" sz="11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6225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rgbClr val="000000"/>
                </a:solidFill>
              </a:rPr>
              <a:t>Rezultatai ir išvados</a:t>
            </a:r>
            <a:endParaRPr lang="lt-LT" dirty="0"/>
          </a:p>
        </p:txBody>
      </p:sp>
      <p:sp>
        <p:nvSpPr>
          <p:cNvPr id="3" name="Content Placeholder 2"/>
          <p:cNvSpPr>
            <a:spLocks noGrp="1"/>
          </p:cNvSpPr>
          <p:nvPr>
            <p:ph idx="1"/>
          </p:nvPr>
        </p:nvSpPr>
        <p:spPr>
          <a:xfrm>
            <a:off x="251520" y="1600200"/>
            <a:ext cx="8568952" cy="4525963"/>
          </a:xfrm>
        </p:spPr>
        <p:txBody>
          <a:bodyPr/>
          <a:lstStyle/>
          <a:p>
            <a:pPr marL="0" indent="0" algn="just">
              <a:lnSpc>
                <a:spcPct val="115000"/>
              </a:lnSpc>
              <a:spcAft>
                <a:spcPts val="0"/>
              </a:spcAft>
              <a:buNone/>
            </a:pPr>
            <a:r>
              <a:rPr lang="lt-LT" sz="2600" dirty="0" smtClean="0">
                <a:latin typeface="Calibri" pitchFamily="34" charset="0"/>
                <a:ea typeface="Calibri"/>
                <a:cs typeface="Calibri" pitchFamily="34" charset="0"/>
              </a:rPr>
              <a:t>	Atlikęs laboratorinį darbą įsitikinau, kad: </a:t>
            </a:r>
          </a:p>
          <a:p>
            <a:pPr marL="0" indent="0" algn="just">
              <a:lnSpc>
                <a:spcPct val="115000"/>
              </a:lnSpc>
              <a:spcAft>
                <a:spcPts val="0"/>
              </a:spcAft>
              <a:buNone/>
            </a:pPr>
            <a:r>
              <a:rPr lang="lt-LT" sz="2800" dirty="0">
                <a:latin typeface="Calibri" pitchFamily="34" charset="0"/>
                <a:ea typeface="Calibri"/>
                <a:cs typeface="Calibri" pitchFamily="34" charset="0"/>
              </a:rPr>
              <a:t>k</a:t>
            </a:r>
            <a:r>
              <a:rPr lang="lt-LT" sz="2800" dirty="0" smtClean="0">
                <a:latin typeface="Calibri" pitchFamily="34" charset="0"/>
                <a:ea typeface="Calibri"/>
                <a:cs typeface="Calibri" pitchFamily="34" charset="0"/>
              </a:rPr>
              <a:t>ai </a:t>
            </a:r>
            <a:r>
              <a:rPr lang="lt-LT" sz="2800" dirty="0">
                <a:latin typeface="Calibri" pitchFamily="34" charset="0"/>
                <a:ea typeface="Calibri"/>
                <a:cs typeface="Calibri" pitchFamily="34" charset="0"/>
              </a:rPr>
              <a:t>žvakė yra toliau nei dvigubas židinio nuotolis </a:t>
            </a:r>
            <a:r>
              <a:rPr lang="lt-LT" sz="2800" dirty="0" smtClean="0">
                <a:latin typeface="Calibri" pitchFamily="34" charset="0"/>
                <a:ea typeface="Calibri"/>
                <a:cs typeface="Calibri" pitchFamily="34" charset="0"/>
              </a:rPr>
              <a:t> (</a:t>
            </a:r>
            <a:r>
              <a:rPr lang="lt-LT" sz="2800" dirty="0">
                <a:latin typeface="Calibri" pitchFamily="34" charset="0"/>
                <a:ea typeface="Calibri"/>
                <a:cs typeface="Calibri" pitchFamily="34" charset="0"/>
              </a:rPr>
              <a:t>d &gt; 2 F), atvaizdas yra tikrasis, apverstasis ir </a:t>
            </a:r>
            <a:r>
              <a:rPr lang="lt-LT" sz="2800" dirty="0" smtClean="0">
                <a:latin typeface="Calibri" pitchFamily="34" charset="0"/>
                <a:ea typeface="Calibri"/>
                <a:cs typeface="Calibri" pitchFamily="34" charset="0"/>
              </a:rPr>
              <a:t>sumažintas;</a:t>
            </a:r>
            <a:endParaRPr lang="lt-LT" sz="2800" dirty="0">
              <a:latin typeface="Calibri" pitchFamily="34" charset="0"/>
              <a:ea typeface="Calibri"/>
              <a:cs typeface="Calibri" pitchFamily="34" charset="0"/>
            </a:endParaRPr>
          </a:p>
          <a:p>
            <a:pPr marL="0" indent="0" algn="just">
              <a:lnSpc>
                <a:spcPct val="115000"/>
              </a:lnSpc>
              <a:spcAft>
                <a:spcPts val="0"/>
              </a:spcAft>
              <a:buNone/>
            </a:pPr>
            <a:r>
              <a:rPr lang="lt-LT" sz="2800" dirty="0">
                <a:latin typeface="Calibri" pitchFamily="34" charset="0"/>
                <a:ea typeface="Calibri"/>
                <a:cs typeface="Calibri" pitchFamily="34" charset="0"/>
              </a:rPr>
              <a:t>k</a:t>
            </a:r>
            <a:r>
              <a:rPr lang="lt-LT" sz="2800" dirty="0" smtClean="0">
                <a:latin typeface="Calibri" pitchFamily="34" charset="0"/>
                <a:ea typeface="Calibri"/>
                <a:cs typeface="Calibri" pitchFamily="34" charset="0"/>
              </a:rPr>
              <a:t>ai </a:t>
            </a:r>
            <a:r>
              <a:rPr lang="lt-LT" sz="2800" dirty="0">
                <a:latin typeface="Calibri" pitchFamily="34" charset="0"/>
                <a:ea typeface="Calibri"/>
                <a:cs typeface="Calibri" pitchFamily="34" charset="0"/>
              </a:rPr>
              <a:t>žvakė yra nutolusi 2 F atstumu nuo </a:t>
            </a:r>
            <a:r>
              <a:rPr lang="lt-LT" sz="2800" dirty="0" smtClean="0">
                <a:latin typeface="Calibri" pitchFamily="34" charset="0"/>
                <a:ea typeface="Calibri"/>
                <a:cs typeface="Calibri" pitchFamily="34" charset="0"/>
              </a:rPr>
              <a:t>lęšio </a:t>
            </a:r>
            <a:r>
              <a:rPr lang="lt-LT" sz="2800" dirty="0">
                <a:latin typeface="Calibri" pitchFamily="34" charset="0"/>
                <a:ea typeface="Calibri"/>
                <a:cs typeface="Calibri" pitchFamily="34" charset="0"/>
              </a:rPr>
              <a:t>(d = 2 F), atvaizdas susidaro tikrasis, apverstas, natūralaus </a:t>
            </a:r>
            <a:r>
              <a:rPr lang="lt-LT" sz="2800" dirty="0" smtClean="0">
                <a:latin typeface="Calibri" pitchFamily="34" charset="0"/>
                <a:ea typeface="Calibri"/>
                <a:cs typeface="Calibri" pitchFamily="34" charset="0"/>
              </a:rPr>
              <a:t>dydžio; kai </a:t>
            </a:r>
            <a:r>
              <a:rPr lang="lt-LT" sz="2800" dirty="0">
                <a:latin typeface="Calibri" pitchFamily="34" charset="0"/>
                <a:ea typeface="Calibri"/>
                <a:cs typeface="Calibri" pitchFamily="34" charset="0"/>
              </a:rPr>
              <a:t>žvakė yra atstumu didesniu nei židinio nuotolis, bet mažesniu nei dvigubas židinio nuotolis (F &lt; d &lt; 2F) atvaizdas susidaro tikrasis, apverstasis ir padidintas.</a:t>
            </a:r>
          </a:p>
          <a:p>
            <a:endParaRPr lang="lt-LT" dirty="0"/>
          </a:p>
        </p:txBody>
      </p:sp>
    </p:spTree>
    <p:extLst>
      <p:ext uri="{BB962C8B-B14F-4D97-AF65-F5344CB8AC3E}">
        <p14:creationId xmlns:p14="http://schemas.microsoft.com/office/powerpoint/2010/main" val="2736575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solidFill>
                  <a:srgbClr val="000000"/>
                </a:solidFill>
              </a:rPr>
              <a:t>Rezultatai ir išvados</a:t>
            </a:r>
            <a:endParaRPr lang="lt-LT" dirty="0"/>
          </a:p>
        </p:txBody>
      </p:sp>
      <p:sp>
        <p:nvSpPr>
          <p:cNvPr id="3" name="Content Placeholder 2"/>
          <p:cNvSpPr>
            <a:spLocks noGrp="1"/>
          </p:cNvSpPr>
          <p:nvPr>
            <p:ph idx="1"/>
          </p:nvPr>
        </p:nvSpPr>
        <p:spPr/>
        <p:txBody>
          <a:bodyPr/>
          <a:lstStyle/>
          <a:p>
            <a:pPr lvl="0" algn="just">
              <a:lnSpc>
                <a:spcPct val="115000"/>
              </a:lnSpc>
              <a:spcAft>
                <a:spcPts val="0"/>
              </a:spcAft>
              <a:buFont typeface="Arial" pitchFamily="34" charset="0"/>
              <a:buChar char="•"/>
            </a:pPr>
            <a:r>
              <a:rPr lang="lt-LT" sz="2800" dirty="0" smtClean="0">
                <a:solidFill>
                  <a:srgbClr val="000000"/>
                </a:solidFill>
                <a:latin typeface="Calibri" pitchFamily="34" charset="0"/>
                <a:ea typeface="Calibri"/>
                <a:cs typeface="Calibri" pitchFamily="34" charset="0"/>
              </a:rPr>
              <a:t>Jei </a:t>
            </a:r>
            <a:r>
              <a:rPr lang="lt-LT" sz="2800" dirty="0">
                <a:solidFill>
                  <a:srgbClr val="000000"/>
                </a:solidFill>
                <a:latin typeface="Calibri" pitchFamily="34" charset="0"/>
                <a:ea typeface="Calibri"/>
                <a:cs typeface="Calibri" pitchFamily="34" charset="0"/>
              </a:rPr>
              <a:t>tiesinis didinimas gaunamas mažesnis už vieną, atvaizdas yra sumažintas. </a:t>
            </a:r>
            <a:endParaRPr lang="lt-LT" sz="2800" dirty="0" smtClean="0">
              <a:solidFill>
                <a:srgbClr val="000000"/>
              </a:solidFill>
              <a:latin typeface="Calibri" pitchFamily="34" charset="0"/>
              <a:ea typeface="Calibri"/>
              <a:cs typeface="Calibri" pitchFamily="34" charset="0"/>
            </a:endParaRPr>
          </a:p>
          <a:p>
            <a:pPr lvl="0" algn="just">
              <a:lnSpc>
                <a:spcPct val="115000"/>
              </a:lnSpc>
              <a:spcAft>
                <a:spcPts val="0"/>
              </a:spcAft>
              <a:buFont typeface="Arial" pitchFamily="34" charset="0"/>
              <a:buChar char="•"/>
            </a:pPr>
            <a:r>
              <a:rPr lang="lt-LT" sz="2800" dirty="0" smtClean="0">
                <a:solidFill>
                  <a:srgbClr val="000000"/>
                </a:solidFill>
                <a:latin typeface="Calibri" pitchFamily="34" charset="0"/>
                <a:ea typeface="Calibri"/>
                <a:cs typeface="Calibri" pitchFamily="34" charset="0"/>
              </a:rPr>
              <a:t>Jei </a:t>
            </a:r>
            <a:r>
              <a:rPr lang="lt-LT" sz="2800" dirty="0">
                <a:solidFill>
                  <a:srgbClr val="000000"/>
                </a:solidFill>
                <a:latin typeface="Calibri" pitchFamily="34" charset="0"/>
                <a:ea typeface="Calibri"/>
                <a:cs typeface="Calibri" pitchFamily="34" charset="0"/>
              </a:rPr>
              <a:t>tiesinis didinimas lygus vienam, tai atvaizdas natūralaus dydžio</a:t>
            </a:r>
            <a:r>
              <a:rPr lang="lt-LT" sz="2800" dirty="0" smtClean="0">
                <a:solidFill>
                  <a:srgbClr val="000000"/>
                </a:solidFill>
                <a:latin typeface="Calibri" pitchFamily="34" charset="0"/>
                <a:ea typeface="Calibri"/>
                <a:cs typeface="Calibri" pitchFamily="34" charset="0"/>
              </a:rPr>
              <a:t>.</a:t>
            </a:r>
          </a:p>
          <a:p>
            <a:pPr lvl="0" algn="just">
              <a:lnSpc>
                <a:spcPct val="115000"/>
              </a:lnSpc>
              <a:spcAft>
                <a:spcPts val="0"/>
              </a:spcAft>
              <a:buFont typeface="Arial" pitchFamily="34" charset="0"/>
              <a:buChar char="•"/>
            </a:pPr>
            <a:r>
              <a:rPr lang="lt-LT" sz="2800" dirty="0" smtClean="0">
                <a:solidFill>
                  <a:srgbClr val="000000"/>
                </a:solidFill>
                <a:latin typeface="Calibri" pitchFamily="34" charset="0"/>
                <a:ea typeface="Calibri"/>
                <a:cs typeface="Calibri" pitchFamily="34" charset="0"/>
              </a:rPr>
              <a:t> </a:t>
            </a:r>
            <a:r>
              <a:rPr lang="lt-LT" sz="2800" dirty="0">
                <a:solidFill>
                  <a:srgbClr val="000000"/>
                </a:solidFill>
                <a:latin typeface="Calibri" pitchFamily="34" charset="0"/>
                <a:ea typeface="Calibri"/>
                <a:cs typeface="Calibri" pitchFamily="34" charset="0"/>
              </a:rPr>
              <a:t>Jei tiesinis didinimas gaunamas didesnis už vieną, atvaizdas yra padidintas. </a:t>
            </a:r>
            <a:endParaRPr lang="lt-LT" dirty="0"/>
          </a:p>
        </p:txBody>
      </p:sp>
    </p:spTree>
    <p:extLst>
      <p:ext uri="{BB962C8B-B14F-4D97-AF65-F5344CB8AC3E}">
        <p14:creationId xmlns:p14="http://schemas.microsoft.com/office/powerpoint/2010/main" val="171824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8800" dirty="0" smtClean="0"/>
              <a:t>Testas</a:t>
            </a:r>
            <a:endParaRPr lang="lt-LT" sz="8800" dirty="0"/>
          </a:p>
        </p:txBody>
      </p:sp>
      <p:pic>
        <p:nvPicPr>
          <p:cNvPr id="8194" name="Picture 2" descr="https://crowdsourcedtesting.com/resources/wp-content/uploads/2015/06/The-Parts-of-a-Usability-Test-P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492894"/>
            <a:ext cx="5040560" cy="377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985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1 klausimas</a:t>
            </a:r>
            <a:endParaRPr lang="lt-LT" dirty="0"/>
          </a:p>
        </p:txBody>
      </p:sp>
      <p:sp>
        <p:nvSpPr>
          <p:cNvPr id="3" name="Content Placeholder 2"/>
          <p:cNvSpPr>
            <a:spLocks noGrp="1"/>
          </p:cNvSpPr>
          <p:nvPr>
            <p:ph idx="1"/>
          </p:nvPr>
        </p:nvSpPr>
        <p:spPr/>
        <p:txBody>
          <a:bodyPr/>
          <a:lstStyle/>
          <a:p>
            <a:pPr marL="0" indent="0" algn="just">
              <a:buNone/>
            </a:pPr>
            <a:r>
              <a:rPr lang="lt-LT" dirty="0" smtClean="0"/>
              <a:t>	Kuria raide žymimas atstumas nuo atvaizdo iki lęšio?</a:t>
            </a:r>
          </a:p>
          <a:p>
            <a:pPr marL="0" indent="0" algn="just">
              <a:buNone/>
            </a:pPr>
            <a:endParaRPr lang="lt-LT" dirty="0"/>
          </a:p>
          <a:p>
            <a:pPr marL="0" indent="0" algn="just">
              <a:buNone/>
            </a:pPr>
            <a:r>
              <a:rPr lang="lt-LT" dirty="0" smtClean="0"/>
              <a:t>	A. d.</a:t>
            </a:r>
          </a:p>
          <a:p>
            <a:pPr marL="0" indent="0" algn="just">
              <a:buNone/>
            </a:pPr>
            <a:r>
              <a:rPr lang="lt-LT" dirty="0"/>
              <a:t>	</a:t>
            </a:r>
            <a:r>
              <a:rPr lang="lt-LT" dirty="0" smtClean="0"/>
              <a:t>B. f.</a:t>
            </a:r>
          </a:p>
          <a:p>
            <a:pPr marL="0" indent="0" algn="just">
              <a:buNone/>
            </a:pPr>
            <a:r>
              <a:rPr lang="lt-LT" dirty="0"/>
              <a:t>	</a:t>
            </a:r>
            <a:r>
              <a:rPr lang="lt-LT" dirty="0" smtClean="0"/>
              <a:t>C. D.</a:t>
            </a:r>
          </a:p>
          <a:p>
            <a:pPr marL="0" indent="0" algn="just">
              <a:buNone/>
            </a:pPr>
            <a:r>
              <a:rPr lang="lt-LT" dirty="0"/>
              <a:t>	</a:t>
            </a:r>
            <a:r>
              <a:rPr lang="lt-LT" dirty="0" smtClean="0"/>
              <a:t>D. F.</a:t>
            </a:r>
            <a:endParaRPr lang="lt-LT" dirty="0"/>
          </a:p>
        </p:txBody>
      </p:sp>
    </p:spTree>
    <p:extLst>
      <p:ext uri="{BB962C8B-B14F-4D97-AF65-F5344CB8AC3E}">
        <p14:creationId xmlns:p14="http://schemas.microsoft.com/office/powerpoint/2010/main" val="1841476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2 klausimas</a:t>
            </a:r>
            <a:endParaRPr lang="lt-LT" dirty="0"/>
          </a:p>
        </p:txBody>
      </p:sp>
      <p:sp>
        <p:nvSpPr>
          <p:cNvPr id="3" name="Content Placeholder 2"/>
          <p:cNvSpPr>
            <a:spLocks noGrp="1"/>
          </p:cNvSpPr>
          <p:nvPr>
            <p:ph idx="1"/>
          </p:nvPr>
        </p:nvSpPr>
        <p:spPr/>
        <p:txBody>
          <a:bodyPr/>
          <a:lstStyle/>
          <a:p>
            <a:pPr marL="0" lvl="0" indent="0" algn="just">
              <a:buNone/>
            </a:pPr>
            <a:r>
              <a:rPr lang="lt-LT" dirty="0" smtClean="0">
                <a:solidFill>
                  <a:prstClr val="black"/>
                </a:solidFill>
              </a:rPr>
              <a:t>	Kuria </a:t>
            </a:r>
            <a:r>
              <a:rPr lang="lt-LT" dirty="0">
                <a:solidFill>
                  <a:prstClr val="black"/>
                </a:solidFill>
              </a:rPr>
              <a:t>raide žymimas atstumas nuo </a:t>
            </a:r>
            <a:r>
              <a:rPr lang="lt-LT" dirty="0" smtClean="0">
                <a:solidFill>
                  <a:prstClr val="black"/>
                </a:solidFill>
              </a:rPr>
              <a:t>daikto </a:t>
            </a:r>
            <a:r>
              <a:rPr lang="lt-LT" dirty="0">
                <a:solidFill>
                  <a:prstClr val="black"/>
                </a:solidFill>
              </a:rPr>
              <a:t>iki lęšio?</a:t>
            </a:r>
          </a:p>
          <a:p>
            <a:pPr marL="0" lvl="0" indent="0" algn="just">
              <a:buNone/>
            </a:pPr>
            <a:endParaRPr lang="lt-LT" dirty="0">
              <a:solidFill>
                <a:prstClr val="black"/>
              </a:solidFill>
            </a:endParaRPr>
          </a:p>
          <a:p>
            <a:pPr marL="0" lvl="0" indent="0" algn="just">
              <a:buNone/>
            </a:pPr>
            <a:r>
              <a:rPr lang="lt-LT" dirty="0">
                <a:solidFill>
                  <a:prstClr val="black"/>
                </a:solidFill>
              </a:rPr>
              <a:t>	A. d.</a:t>
            </a:r>
          </a:p>
          <a:p>
            <a:pPr marL="0" lvl="0" indent="0" algn="just">
              <a:buNone/>
            </a:pPr>
            <a:r>
              <a:rPr lang="lt-LT" dirty="0">
                <a:solidFill>
                  <a:prstClr val="black"/>
                </a:solidFill>
              </a:rPr>
              <a:t>	B. f.</a:t>
            </a:r>
          </a:p>
          <a:p>
            <a:pPr marL="0" lvl="0" indent="0" algn="just">
              <a:buNone/>
            </a:pPr>
            <a:r>
              <a:rPr lang="lt-LT" dirty="0">
                <a:solidFill>
                  <a:prstClr val="black"/>
                </a:solidFill>
              </a:rPr>
              <a:t>	C. D.</a:t>
            </a:r>
          </a:p>
          <a:p>
            <a:pPr marL="0" lvl="0" indent="0" algn="just">
              <a:buNone/>
            </a:pPr>
            <a:r>
              <a:rPr lang="lt-LT" dirty="0">
                <a:solidFill>
                  <a:prstClr val="black"/>
                </a:solidFill>
              </a:rPr>
              <a:t>	D. F.</a:t>
            </a:r>
          </a:p>
          <a:p>
            <a:endParaRPr lang="lt-LT" dirty="0"/>
          </a:p>
        </p:txBody>
      </p:sp>
    </p:spTree>
    <p:extLst>
      <p:ext uri="{BB962C8B-B14F-4D97-AF65-F5344CB8AC3E}">
        <p14:creationId xmlns:p14="http://schemas.microsoft.com/office/powerpoint/2010/main" val="1399910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3 klausimas</a:t>
            </a:r>
            <a:endParaRPr lang="lt-LT"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lt-LT" dirty="0" smtClean="0"/>
                  <a:t>Kuri formulė </a:t>
                </a:r>
                <a:r>
                  <a:rPr lang="lt-LT" b="1" dirty="0" smtClean="0"/>
                  <a:t>neteisinga</a:t>
                </a:r>
                <a:r>
                  <a:rPr lang="lt-LT" dirty="0" smtClean="0"/>
                  <a:t>?</a:t>
                </a:r>
              </a:p>
              <a:p>
                <a:pPr marL="0" indent="0">
                  <a:buNone/>
                </a:pPr>
                <a:endParaRPr lang="lt-LT" dirty="0"/>
              </a:p>
              <a:p>
                <a:pPr marL="0" indent="0">
                  <a:buNone/>
                </a:pPr>
                <a:r>
                  <a:rPr lang="lt-LT" dirty="0" smtClean="0"/>
                  <a:t>	A. </a:t>
                </a:r>
                <a14:m>
                  <m:oMath xmlns:m="http://schemas.openxmlformats.org/officeDocument/2006/math">
                    <m:f>
                      <m:fPr>
                        <m:ctrlPr>
                          <a:rPr lang="lt-LT" i="1" smtClean="0">
                            <a:latin typeface="Cambria Math"/>
                          </a:rPr>
                        </m:ctrlPr>
                      </m:fPr>
                      <m:num>
                        <m:r>
                          <a:rPr lang="lt-LT" b="0" i="1" smtClean="0">
                            <a:latin typeface="Cambria Math"/>
                          </a:rPr>
                          <m:t>1</m:t>
                        </m:r>
                      </m:num>
                      <m:den>
                        <m:r>
                          <a:rPr lang="lt-LT" b="0" i="1" smtClean="0">
                            <a:latin typeface="Cambria Math"/>
                          </a:rPr>
                          <m:t>𝐹</m:t>
                        </m:r>
                      </m:den>
                    </m:f>
                    <m:r>
                      <a:rPr lang="lt-LT" i="1" smtClean="0">
                        <a:latin typeface="Cambria Math"/>
                      </a:rPr>
                      <m:t>=</m:t>
                    </m:r>
                    <m:f>
                      <m:fPr>
                        <m:ctrlPr>
                          <a:rPr lang="lt-LT" i="1" smtClean="0">
                            <a:latin typeface="Cambria Math"/>
                          </a:rPr>
                        </m:ctrlPr>
                      </m:fPr>
                      <m:num>
                        <m:r>
                          <a:rPr lang="lt-LT" b="0" i="1" smtClean="0">
                            <a:latin typeface="Cambria Math"/>
                          </a:rPr>
                          <m:t>1</m:t>
                        </m:r>
                      </m:num>
                      <m:den>
                        <m:r>
                          <a:rPr lang="lt-LT" b="0" i="1" smtClean="0">
                            <a:latin typeface="Cambria Math"/>
                          </a:rPr>
                          <m:t>𝑑</m:t>
                        </m:r>
                      </m:den>
                    </m:f>
                    <m:r>
                      <a:rPr lang="lt-LT" i="1" smtClean="0">
                        <a:latin typeface="Cambria Math"/>
                        <a:ea typeface="Cambria Math"/>
                      </a:rPr>
                      <m:t>+</m:t>
                    </m:r>
                    <m:f>
                      <m:fPr>
                        <m:ctrlPr>
                          <a:rPr lang="lt-LT" i="1" smtClean="0">
                            <a:latin typeface="Cambria Math"/>
                            <a:ea typeface="Cambria Math"/>
                          </a:rPr>
                        </m:ctrlPr>
                      </m:fPr>
                      <m:num>
                        <m:r>
                          <a:rPr lang="lt-LT" b="0" i="1" smtClean="0">
                            <a:latin typeface="Cambria Math"/>
                            <a:ea typeface="Cambria Math"/>
                          </a:rPr>
                          <m:t>1</m:t>
                        </m:r>
                      </m:num>
                      <m:den>
                        <m:r>
                          <a:rPr lang="lt-LT" b="0" i="1" smtClean="0">
                            <a:latin typeface="Cambria Math"/>
                            <a:ea typeface="Cambria Math"/>
                          </a:rPr>
                          <m:t>𝑓</m:t>
                        </m:r>
                      </m:den>
                    </m:f>
                    <m:r>
                      <a:rPr lang="lt-LT" b="0" i="1" smtClean="0">
                        <a:latin typeface="Cambria Math"/>
                        <a:ea typeface="Cambria Math"/>
                      </a:rPr>
                      <m:t>.</m:t>
                    </m:r>
                  </m:oMath>
                </a14:m>
                <a:endParaRPr lang="lt-LT" b="0" dirty="0" smtClean="0">
                  <a:ea typeface="Cambria Math"/>
                </a:endParaRPr>
              </a:p>
              <a:p>
                <a:pPr marL="0" indent="0">
                  <a:buNone/>
                </a:pPr>
                <a:r>
                  <a:rPr lang="lt-LT" dirty="0" smtClean="0"/>
                  <a:t>	B. </a:t>
                </a:r>
                <a14:m>
                  <m:oMath xmlns:m="http://schemas.openxmlformats.org/officeDocument/2006/math">
                    <m:r>
                      <a:rPr lang="lt-LT" b="0" i="1" smtClean="0">
                        <a:latin typeface="Cambria Math"/>
                      </a:rPr>
                      <m:t>𝐷</m:t>
                    </m:r>
                    <m:r>
                      <a:rPr lang="lt-LT" i="1" smtClean="0">
                        <a:latin typeface="Cambria Math"/>
                      </a:rPr>
                      <m:t>=</m:t>
                    </m:r>
                    <m:f>
                      <m:fPr>
                        <m:ctrlPr>
                          <a:rPr lang="lt-LT" i="1" smtClean="0">
                            <a:latin typeface="Cambria Math"/>
                          </a:rPr>
                        </m:ctrlPr>
                      </m:fPr>
                      <m:num>
                        <m:r>
                          <a:rPr lang="lt-LT" b="0" i="1" smtClean="0">
                            <a:latin typeface="Cambria Math"/>
                          </a:rPr>
                          <m:t>1</m:t>
                        </m:r>
                      </m:num>
                      <m:den>
                        <m:r>
                          <a:rPr lang="lt-LT" b="0" i="1" smtClean="0">
                            <a:latin typeface="Cambria Math"/>
                          </a:rPr>
                          <m:t>𝐹</m:t>
                        </m:r>
                      </m:den>
                    </m:f>
                    <m:r>
                      <a:rPr lang="lt-LT" b="0" i="1" smtClean="0">
                        <a:latin typeface="Cambria Math"/>
                      </a:rPr>
                      <m:t>.</m:t>
                    </m:r>
                  </m:oMath>
                </a14:m>
                <a:endParaRPr lang="lt-LT" dirty="0" smtClean="0"/>
              </a:p>
              <a:p>
                <a:pPr marL="0" indent="0">
                  <a:buNone/>
                </a:pPr>
                <a:r>
                  <a:rPr lang="lt-LT" dirty="0"/>
                  <a:t>	</a:t>
                </a:r>
                <a:r>
                  <a:rPr lang="lt-LT" dirty="0" smtClean="0"/>
                  <a:t>C. </a:t>
                </a:r>
                <a14:m>
                  <m:oMath xmlns:m="http://schemas.openxmlformats.org/officeDocument/2006/math">
                    <m:r>
                      <a:rPr lang="lt-LT" b="0" i="1" dirty="0" smtClean="0">
                        <a:latin typeface="Cambria Math"/>
                      </a:rPr>
                      <m:t>𝐷</m:t>
                    </m:r>
                    <m:r>
                      <a:rPr lang="lt-LT" i="1" dirty="0" smtClean="0">
                        <a:latin typeface="Cambria Math"/>
                      </a:rPr>
                      <m:t>=</m:t>
                    </m:r>
                    <m:f>
                      <m:fPr>
                        <m:ctrlPr>
                          <a:rPr lang="lt-LT" i="1" dirty="0" smtClean="0">
                            <a:latin typeface="Cambria Math"/>
                          </a:rPr>
                        </m:ctrlPr>
                      </m:fPr>
                      <m:num>
                        <m:r>
                          <a:rPr lang="lt-LT" b="0" i="1" dirty="0" smtClean="0">
                            <a:latin typeface="Cambria Math"/>
                          </a:rPr>
                          <m:t>1</m:t>
                        </m:r>
                      </m:num>
                      <m:den>
                        <m:r>
                          <a:rPr lang="lt-LT" b="0" i="1" dirty="0" smtClean="0">
                            <a:latin typeface="Cambria Math"/>
                          </a:rPr>
                          <m:t>𝑑</m:t>
                        </m:r>
                      </m:den>
                    </m:f>
                    <m:r>
                      <a:rPr lang="lt-LT" i="1" dirty="0" smtClean="0">
                        <a:latin typeface="Cambria Math"/>
                        <a:ea typeface="Cambria Math"/>
                      </a:rPr>
                      <m:t>+</m:t>
                    </m:r>
                    <m:f>
                      <m:fPr>
                        <m:ctrlPr>
                          <a:rPr lang="lt-LT" i="1" dirty="0" smtClean="0">
                            <a:latin typeface="Cambria Math"/>
                            <a:ea typeface="Cambria Math"/>
                          </a:rPr>
                        </m:ctrlPr>
                      </m:fPr>
                      <m:num>
                        <m:r>
                          <a:rPr lang="lt-LT" b="0" i="1" dirty="0" smtClean="0">
                            <a:latin typeface="Cambria Math"/>
                            <a:ea typeface="Cambria Math"/>
                          </a:rPr>
                          <m:t>1</m:t>
                        </m:r>
                      </m:num>
                      <m:den>
                        <m:r>
                          <a:rPr lang="lt-LT" b="0" i="1" dirty="0" smtClean="0">
                            <a:latin typeface="Cambria Math"/>
                            <a:ea typeface="Cambria Math"/>
                          </a:rPr>
                          <m:t>𝑓</m:t>
                        </m:r>
                      </m:den>
                    </m:f>
                    <m:r>
                      <a:rPr lang="lt-LT" b="0" i="1" smtClean="0">
                        <a:latin typeface="Cambria Math"/>
                      </a:rPr>
                      <m:t>.</m:t>
                    </m:r>
                  </m:oMath>
                </a14:m>
                <a:endParaRPr lang="lt-LT" b="0" dirty="0" smtClean="0"/>
              </a:p>
              <a:p>
                <a:pPr marL="0" indent="0">
                  <a:buNone/>
                </a:pPr>
                <a:r>
                  <a:rPr lang="lt-LT" dirty="0" smtClean="0"/>
                  <a:t>	D. </a:t>
                </a:r>
                <a14:m>
                  <m:oMath xmlns:m="http://schemas.openxmlformats.org/officeDocument/2006/math">
                    <m:f>
                      <m:fPr>
                        <m:ctrlPr>
                          <a:rPr lang="lt-LT" i="1" smtClean="0">
                            <a:latin typeface="Cambria Math"/>
                          </a:rPr>
                        </m:ctrlPr>
                      </m:fPr>
                      <m:num>
                        <m:r>
                          <a:rPr lang="lt-LT" b="0" i="1" smtClean="0">
                            <a:latin typeface="Cambria Math"/>
                          </a:rPr>
                          <m:t>1</m:t>
                        </m:r>
                      </m:num>
                      <m:den>
                        <m:r>
                          <a:rPr lang="lt-LT" b="0" i="1" smtClean="0">
                            <a:latin typeface="Cambria Math"/>
                          </a:rPr>
                          <m:t>𝐷</m:t>
                        </m:r>
                      </m:den>
                    </m:f>
                    <m:r>
                      <a:rPr lang="lt-LT" i="1" smtClean="0">
                        <a:latin typeface="Cambria Math"/>
                      </a:rPr>
                      <m:t>=</m:t>
                    </m:r>
                    <m:f>
                      <m:fPr>
                        <m:ctrlPr>
                          <a:rPr lang="lt-LT" i="1" smtClean="0">
                            <a:latin typeface="Cambria Math"/>
                          </a:rPr>
                        </m:ctrlPr>
                      </m:fPr>
                      <m:num>
                        <m:r>
                          <a:rPr lang="lt-LT" b="0" i="1" smtClean="0">
                            <a:latin typeface="Cambria Math"/>
                          </a:rPr>
                          <m:t>1</m:t>
                        </m:r>
                      </m:num>
                      <m:den>
                        <m:r>
                          <a:rPr lang="lt-LT" b="0" i="1" smtClean="0">
                            <a:latin typeface="Cambria Math"/>
                          </a:rPr>
                          <m:t>𝑑</m:t>
                        </m:r>
                      </m:den>
                    </m:f>
                    <m:r>
                      <a:rPr lang="lt-LT" i="1" smtClean="0">
                        <a:latin typeface="Cambria Math"/>
                        <a:ea typeface="Cambria Math"/>
                      </a:rPr>
                      <m:t>+</m:t>
                    </m:r>
                    <m:f>
                      <m:fPr>
                        <m:ctrlPr>
                          <a:rPr lang="lt-LT" i="1" smtClean="0">
                            <a:latin typeface="Cambria Math"/>
                            <a:ea typeface="Cambria Math"/>
                          </a:rPr>
                        </m:ctrlPr>
                      </m:fPr>
                      <m:num>
                        <m:r>
                          <a:rPr lang="lt-LT" b="0" i="1" smtClean="0">
                            <a:latin typeface="Cambria Math"/>
                            <a:ea typeface="Cambria Math"/>
                          </a:rPr>
                          <m:t>1</m:t>
                        </m:r>
                      </m:num>
                      <m:den>
                        <m:r>
                          <a:rPr lang="lt-LT" b="0" i="1" smtClean="0">
                            <a:latin typeface="Cambria Math"/>
                            <a:ea typeface="Cambria Math"/>
                          </a:rPr>
                          <m:t>𝑓</m:t>
                        </m:r>
                      </m:den>
                    </m:f>
                    <m:r>
                      <a:rPr lang="lt-LT" b="0" i="1" smtClean="0">
                        <a:latin typeface="Cambria Math"/>
                        <a:ea typeface="Cambria Math"/>
                      </a:rPr>
                      <m:t>.</m:t>
                    </m:r>
                  </m:oMath>
                </a14:m>
                <a:endParaRPr lang="lt-LT"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2830"/>
                </a:stretch>
              </a:blipFill>
            </p:spPr>
            <p:txBody>
              <a:bodyPr/>
              <a:lstStyle/>
              <a:p>
                <a:r>
                  <a:rPr lang="lt-LT">
                    <a:noFill/>
                  </a:rPr>
                  <a:t> </a:t>
                </a:r>
              </a:p>
            </p:txBody>
          </p:sp>
        </mc:Fallback>
      </mc:AlternateContent>
    </p:spTree>
    <p:extLst>
      <p:ext uri="{BB962C8B-B14F-4D97-AF65-F5344CB8AC3E}">
        <p14:creationId xmlns:p14="http://schemas.microsoft.com/office/powerpoint/2010/main" val="1919519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4 klausimas</a:t>
            </a:r>
            <a:endParaRPr lang="lt-LT" dirty="0"/>
          </a:p>
        </p:txBody>
      </p:sp>
      <p:sp>
        <p:nvSpPr>
          <p:cNvPr id="3" name="Content Placeholder 2"/>
          <p:cNvSpPr>
            <a:spLocks noGrp="1"/>
          </p:cNvSpPr>
          <p:nvPr>
            <p:ph idx="1"/>
          </p:nvPr>
        </p:nvSpPr>
        <p:spPr/>
        <p:txBody>
          <a:bodyPr/>
          <a:lstStyle/>
          <a:p>
            <a:pPr marL="0" indent="0">
              <a:buNone/>
            </a:pPr>
            <a:r>
              <a:rPr lang="lt-LT" dirty="0" smtClean="0"/>
              <a:t>	Kokiais vienetais matuojama laužiamoji geba?</a:t>
            </a:r>
          </a:p>
          <a:p>
            <a:pPr marL="0" indent="0">
              <a:buNone/>
            </a:pPr>
            <a:endParaRPr lang="lt-LT" dirty="0"/>
          </a:p>
          <a:p>
            <a:pPr marL="0" indent="0">
              <a:buNone/>
            </a:pPr>
            <a:r>
              <a:rPr lang="lt-LT" dirty="0" smtClean="0"/>
              <a:t>	A. D.</a:t>
            </a:r>
          </a:p>
          <a:p>
            <a:pPr marL="0" indent="0">
              <a:buNone/>
            </a:pPr>
            <a:r>
              <a:rPr lang="lt-LT" dirty="0"/>
              <a:t>	</a:t>
            </a:r>
            <a:r>
              <a:rPr lang="lt-LT" dirty="0" smtClean="0"/>
              <a:t>B. cm.</a:t>
            </a:r>
          </a:p>
          <a:p>
            <a:pPr marL="0" indent="0">
              <a:buNone/>
            </a:pPr>
            <a:r>
              <a:rPr lang="lt-LT" dirty="0"/>
              <a:t>	</a:t>
            </a:r>
            <a:r>
              <a:rPr lang="lt-LT" dirty="0" smtClean="0"/>
              <a:t>C. m/s.</a:t>
            </a:r>
          </a:p>
          <a:p>
            <a:pPr marL="0" indent="0">
              <a:buNone/>
            </a:pPr>
            <a:r>
              <a:rPr lang="lt-LT" dirty="0"/>
              <a:t>	</a:t>
            </a:r>
            <a:r>
              <a:rPr lang="lt-LT" dirty="0" smtClean="0"/>
              <a:t>D. m.</a:t>
            </a:r>
            <a:endParaRPr lang="lt-LT" dirty="0"/>
          </a:p>
        </p:txBody>
      </p:sp>
    </p:spTree>
    <p:extLst>
      <p:ext uri="{BB962C8B-B14F-4D97-AF65-F5344CB8AC3E}">
        <p14:creationId xmlns:p14="http://schemas.microsoft.com/office/powerpoint/2010/main" val="2845417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lt-LT" dirty="0" smtClean="0">
                <a:latin typeface="Calibri" pitchFamily="34" charset="0"/>
                <a:cs typeface="Calibri" pitchFamily="34" charset="0"/>
              </a:rPr>
              <a:t>Plonojo lęšio formulė</a:t>
            </a:r>
            <a:endParaRPr lang="lt-LT" dirty="0">
              <a:latin typeface="Calibri" pitchFamily="34" charset="0"/>
              <a:cs typeface="Calibri" pitchFamily="34" charset="0"/>
            </a:endParaRPr>
          </a:p>
        </p:txBody>
      </p:sp>
      <p:sp>
        <p:nvSpPr>
          <p:cNvPr id="3075" name="Rectangle 3"/>
          <p:cNvSpPr>
            <a:spLocks noGrp="1" noChangeArrowheads="1"/>
          </p:cNvSpPr>
          <p:nvPr>
            <p:ph type="body" idx="1"/>
          </p:nvPr>
        </p:nvSpPr>
        <p:spPr/>
        <p:txBody>
          <a:bodyPr/>
          <a:lstStyle/>
          <a:p>
            <a:pPr marL="0" indent="0" algn="just">
              <a:buNone/>
            </a:pPr>
            <a:r>
              <a:rPr lang="lt-LT" dirty="0" smtClean="0"/>
              <a:t>	</a:t>
            </a:r>
            <a:r>
              <a:rPr lang="lt-LT" dirty="0" smtClean="0">
                <a:latin typeface="Calibri" pitchFamily="34" charset="0"/>
                <a:cs typeface="Calibri" pitchFamily="34" charset="0"/>
              </a:rPr>
              <a:t>Lęšio </a:t>
            </a:r>
            <a:r>
              <a:rPr lang="lt-LT" dirty="0">
                <a:latin typeface="Calibri" pitchFamily="34" charset="0"/>
                <a:cs typeface="Calibri" pitchFamily="34" charset="0"/>
              </a:rPr>
              <a:t>židinio nuotolį, daiktų ir jų atvaizdų padėtį galima </a:t>
            </a:r>
            <a:r>
              <a:rPr lang="lt-LT" dirty="0">
                <a:latin typeface="Calibri" pitchFamily="34" charset="0"/>
                <a:cs typeface="Calibri" pitchFamily="34" charset="0"/>
              </a:rPr>
              <a:t>apskaičiuoti matematiškai, </a:t>
            </a:r>
            <a:r>
              <a:rPr lang="lt-LT" dirty="0" smtClean="0">
                <a:latin typeface="Calibri" pitchFamily="34" charset="0"/>
                <a:cs typeface="Calibri" pitchFamily="34" charset="0"/>
              </a:rPr>
              <a:t>remiantis vadinamąja plonojo lęšio formule.</a:t>
            </a:r>
          </a:p>
          <a:p>
            <a:pPr marL="0" indent="0" algn="just">
              <a:buNone/>
            </a:pPr>
            <a:r>
              <a:rPr lang="lt-LT" dirty="0">
                <a:latin typeface="Calibri" pitchFamily="34" charset="0"/>
                <a:cs typeface="Calibri" pitchFamily="34" charset="0"/>
              </a:rPr>
              <a:t>	</a:t>
            </a:r>
            <a:endParaRPr lang="lt-LT" dirty="0">
              <a:latin typeface="Calibri" pitchFamily="34" charset="0"/>
              <a:cs typeface="Calibri" pitchFamily="34" charset="0"/>
            </a:endParaRPr>
          </a:p>
        </p:txBody>
      </p:sp>
    </p:spTree>
    <p:extLst>
      <p:ext uri="{BB962C8B-B14F-4D97-AF65-F5344CB8AC3E}">
        <p14:creationId xmlns:p14="http://schemas.microsoft.com/office/powerpoint/2010/main" val="4166799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5 klausimas</a:t>
            </a:r>
            <a:endParaRPr lang="lt-LT" dirty="0"/>
          </a:p>
        </p:txBody>
      </p:sp>
      <p:sp>
        <p:nvSpPr>
          <p:cNvPr id="3" name="Content Placeholder 2"/>
          <p:cNvSpPr>
            <a:spLocks noGrp="1"/>
          </p:cNvSpPr>
          <p:nvPr>
            <p:ph idx="1"/>
          </p:nvPr>
        </p:nvSpPr>
        <p:spPr/>
        <p:txBody>
          <a:bodyPr/>
          <a:lstStyle/>
          <a:p>
            <a:pPr marL="0" lvl="0" indent="0">
              <a:buNone/>
            </a:pPr>
            <a:r>
              <a:rPr lang="lt-LT" dirty="0" smtClean="0">
                <a:solidFill>
                  <a:prstClr val="black"/>
                </a:solidFill>
              </a:rPr>
              <a:t>	Kokiais </a:t>
            </a:r>
            <a:r>
              <a:rPr lang="lt-LT" dirty="0">
                <a:solidFill>
                  <a:prstClr val="black"/>
                </a:solidFill>
              </a:rPr>
              <a:t>vienetais </a:t>
            </a:r>
            <a:r>
              <a:rPr lang="lt-LT" dirty="0" smtClean="0">
                <a:solidFill>
                  <a:prstClr val="black"/>
                </a:solidFill>
              </a:rPr>
              <a:t>matuojamas židinio nuotolis?</a:t>
            </a:r>
            <a:endParaRPr lang="lt-LT" dirty="0">
              <a:solidFill>
                <a:prstClr val="black"/>
              </a:solidFill>
            </a:endParaRPr>
          </a:p>
          <a:p>
            <a:pPr marL="0" lvl="0" indent="0">
              <a:buNone/>
            </a:pPr>
            <a:endParaRPr lang="lt-LT" dirty="0">
              <a:solidFill>
                <a:prstClr val="black"/>
              </a:solidFill>
            </a:endParaRPr>
          </a:p>
          <a:p>
            <a:pPr marL="0" lvl="0" indent="0">
              <a:buNone/>
            </a:pPr>
            <a:r>
              <a:rPr lang="lt-LT" dirty="0">
                <a:solidFill>
                  <a:prstClr val="black"/>
                </a:solidFill>
              </a:rPr>
              <a:t>	A. D.</a:t>
            </a:r>
          </a:p>
          <a:p>
            <a:pPr marL="0" lvl="0" indent="0">
              <a:buNone/>
            </a:pPr>
            <a:r>
              <a:rPr lang="lt-LT" dirty="0">
                <a:solidFill>
                  <a:prstClr val="black"/>
                </a:solidFill>
              </a:rPr>
              <a:t>	B. cm.</a:t>
            </a:r>
          </a:p>
          <a:p>
            <a:pPr marL="0" lvl="0" indent="0">
              <a:buNone/>
            </a:pPr>
            <a:r>
              <a:rPr lang="lt-LT" dirty="0">
                <a:solidFill>
                  <a:prstClr val="black"/>
                </a:solidFill>
              </a:rPr>
              <a:t>	C. </a:t>
            </a:r>
            <a:r>
              <a:rPr lang="lt-LT" dirty="0" smtClean="0">
                <a:solidFill>
                  <a:prstClr val="black"/>
                </a:solidFill>
              </a:rPr>
              <a:t>m.</a:t>
            </a:r>
            <a:endParaRPr lang="lt-LT" dirty="0">
              <a:solidFill>
                <a:prstClr val="black"/>
              </a:solidFill>
            </a:endParaRPr>
          </a:p>
          <a:p>
            <a:pPr marL="0" lvl="0" indent="0">
              <a:buNone/>
            </a:pPr>
            <a:r>
              <a:rPr lang="lt-LT" dirty="0">
                <a:solidFill>
                  <a:prstClr val="black"/>
                </a:solidFill>
              </a:rPr>
              <a:t>	D. </a:t>
            </a:r>
            <a:r>
              <a:rPr lang="lt-LT" dirty="0" smtClean="0">
                <a:solidFill>
                  <a:prstClr val="black"/>
                </a:solidFill>
              </a:rPr>
              <a:t>m</a:t>
            </a:r>
            <a:r>
              <a:rPr lang="lt-LT" baseline="30000" dirty="0" smtClean="0">
                <a:solidFill>
                  <a:prstClr val="black"/>
                </a:solidFill>
              </a:rPr>
              <a:t>-1</a:t>
            </a:r>
            <a:r>
              <a:rPr lang="lt-LT" dirty="0" smtClean="0">
                <a:solidFill>
                  <a:prstClr val="black"/>
                </a:solidFill>
              </a:rPr>
              <a:t>.</a:t>
            </a:r>
            <a:endParaRPr lang="lt-LT" dirty="0">
              <a:solidFill>
                <a:prstClr val="black"/>
              </a:solidFill>
            </a:endParaRPr>
          </a:p>
          <a:p>
            <a:pPr marL="0" indent="0">
              <a:buNone/>
            </a:pPr>
            <a:endParaRPr lang="lt-LT" dirty="0"/>
          </a:p>
        </p:txBody>
      </p:sp>
    </p:spTree>
    <p:extLst>
      <p:ext uri="{BB962C8B-B14F-4D97-AF65-F5344CB8AC3E}">
        <p14:creationId xmlns:p14="http://schemas.microsoft.com/office/powerpoint/2010/main" val="410892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6 klausimas</a:t>
            </a:r>
            <a:endParaRPr lang="lt-LT"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5536" y="1412776"/>
                <a:ext cx="8229600" cy="5141168"/>
              </a:xfrm>
            </p:spPr>
            <p:txBody>
              <a:bodyPr/>
              <a:lstStyle/>
              <a:p>
                <a:pPr marL="0" indent="0" algn="just">
                  <a:buNone/>
                </a:pPr>
                <a:r>
                  <a:rPr lang="lt-LT" dirty="0" smtClean="0"/>
                  <a:t>	Pagal kurią formulę apskaičiuojama lęšio laužiamoji geba?</a:t>
                </a:r>
              </a:p>
              <a:p>
                <a:pPr marL="0" indent="0" algn="just">
                  <a:buNone/>
                </a:pPr>
                <a:endParaRPr lang="lt-LT" dirty="0" smtClean="0"/>
              </a:p>
              <a:p>
                <a:pPr marL="0" indent="0" algn="just">
                  <a:buNone/>
                </a:pPr>
                <a:r>
                  <a:rPr lang="lt-LT" dirty="0"/>
                  <a:t>	</a:t>
                </a:r>
                <a:r>
                  <a:rPr lang="lt-LT" dirty="0" smtClean="0"/>
                  <a:t>A. </a:t>
                </a:r>
                <a14:m>
                  <m:oMath xmlns:m="http://schemas.openxmlformats.org/officeDocument/2006/math">
                    <m:r>
                      <a:rPr lang="lt-LT" b="0" i="1" smtClean="0">
                        <a:latin typeface="Cambria Math"/>
                      </a:rPr>
                      <m:t>𝐷</m:t>
                    </m:r>
                    <m:r>
                      <a:rPr lang="lt-LT" i="1" smtClean="0">
                        <a:latin typeface="Cambria Math"/>
                      </a:rPr>
                      <m:t>=</m:t>
                    </m:r>
                    <m:f>
                      <m:fPr>
                        <m:ctrlPr>
                          <a:rPr lang="lt-LT" i="1" smtClean="0">
                            <a:latin typeface="Cambria Math"/>
                          </a:rPr>
                        </m:ctrlPr>
                      </m:fPr>
                      <m:num>
                        <m:r>
                          <a:rPr lang="lt-LT" b="0" i="1" smtClean="0">
                            <a:latin typeface="Cambria Math"/>
                          </a:rPr>
                          <m:t>1</m:t>
                        </m:r>
                      </m:num>
                      <m:den>
                        <m:r>
                          <a:rPr lang="lt-LT" b="0" i="1" smtClean="0">
                            <a:latin typeface="Cambria Math"/>
                          </a:rPr>
                          <m:t>𝐹</m:t>
                        </m:r>
                      </m:den>
                    </m:f>
                    <m:r>
                      <a:rPr lang="lt-LT" b="0" i="1" smtClean="0">
                        <a:latin typeface="Cambria Math"/>
                      </a:rPr>
                      <m:t>.</m:t>
                    </m:r>
                  </m:oMath>
                </a14:m>
                <a:endParaRPr lang="lt-LT" b="0" dirty="0" smtClean="0"/>
              </a:p>
              <a:p>
                <a:pPr marL="0" indent="0" algn="just">
                  <a:buNone/>
                </a:pPr>
                <a:r>
                  <a:rPr lang="lt-LT" dirty="0" smtClean="0"/>
                  <a:t>	B. </a:t>
                </a:r>
                <a14:m>
                  <m:oMath xmlns:m="http://schemas.openxmlformats.org/officeDocument/2006/math">
                    <m:r>
                      <m:rPr>
                        <m:sty m:val="p"/>
                      </m:rPr>
                      <a:rPr lang="el-GR" i="1" smtClean="0">
                        <a:latin typeface="Cambria Math"/>
                      </a:rPr>
                      <m:t>Γ</m:t>
                    </m:r>
                    <m:r>
                      <a:rPr lang="lt-LT" i="1" smtClean="0">
                        <a:latin typeface="Cambria Math"/>
                      </a:rPr>
                      <m:t>=</m:t>
                    </m:r>
                    <m:f>
                      <m:fPr>
                        <m:ctrlPr>
                          <a:rPr lang="lt-LT" i="1" smtClean="0">
                            <a:latin typeface="Cambria Math"/>
                          </a:rPr>
                        </m:ctrlPr>
                      </m:fPr>
                      <m:num>
                        <m:d>
                          <m:dPr>
                            <m:begChr m:val="|"/>
                            <m:endChr m:val="|"/>
                            <m:ctrlPr>
                              <a:rPr lang="lt-LT" i="1" smtClean="0">
                                <a:latin typeface="Cambria Math"/>
                              </a:rPr>
                            </m:ctrlPr>
                          </m:dPr>
                          <m:e>
                            <m:r>
                              <a:rPr lang="lt-LT" b="0" i="1" smtClean="0">
                                <a:latin typeface="Cambria Math"/>
                              </a:rPr>
                              <m:t>𝑓</m:t>
                            </m:r>
                          </m:e>
                        </m:d>
                      </m:num>
                      <m:den>
                        <m:d>
                          <m:dPr>
                            <m:begChr m:val="|"/>
                            <m:endChr m:val="|"/>
                            <m:ctrlPr>
                              <a:rPr lang="lt-LT" i="1" smtClean="0">
                                <a:latin typeface="Cambria Math"/>
                              </a:rPr>
                            </m:ctrlPr>
                          </m:dPr>
                          <m:e>
                            <m:r>
                              <a:rPr lang="lt-LT" b="0" i="1" smtClean="0">
                                <a:latin typeface="Cambria Math"/>
                              </a:rPr>
                              <m:t>𝑑</m:t>
                            </m:r>
                          </m:e>
                        </m:d>
                      </m:den>
                    </m:f>
                    <m:r>
                      <a:rPr lang="lt-LT" b="0" i="1" smtClean="0">
                        <a:latin typeface="Cambria Math"/>
                      </a:rPr>
                      <m:t>.</m:t>
                    </m:r>
                  </m:oMath>
                </a14:m>
                <a:endParaRPr lang="lt-LT" dirty="0" smtClean="0"/>
              </a:p>
              <a:p>
                <a:pPr marL="0" indent="0" algn="just">
                  <a:buNone/>
                </a:pPr>
                <a:r>
                  <a:rPr lang="lt-LT" dirty="0"/>
                  <a:t>	</a:t>
                </a:r>
                <a:r>
                  <a:rPr lang="lt-LT" dirty="0" smtClean="0"/>
                  <a:t>C. </a:t>
                </a:r>
                <a14:m>
                  <m:oMath xmlns:m="http://schemas.openxmlformats.org/officeDocument/2006/math">
                    <m:r>
                      <a:rPr lang="lt-LT" b="0" i="1" smtClean="0">
                        <a:latin typeface="Cambria Math"/>
                      </a:rPr>
                      <m:t>𝐹</m:t>
                    </m:r>
                    <m:r>
                      <a:rPr lang="lt-LT" i="1" smtClean="0">
                        <a:latin typeface="Cambria Math"/>
                      </a:rPr>
                      <m:t>=</m:t>
                    </m:r>
                    <m:f>
                      <m:fPr>
                        <m:ctrlPr>
                          <a:rPr lang="lt-LT" i="1" smtClean="0">
                            <a:latin typeface="Cambria Math"/>
                          </a:rPr>
                        </m:ctrlPr>
                      </m:fPr>
                      <m:num>
                        <m:r>
                          <a:rPr lang="lt-LT" b="0" i="1" smtClean="0">
                            <a:latin typeface="Cambria Math"/>
                          </a:rPr>
                          <m:t>𝑑</m:t>
                        </m:r>
                        <m:r>
                          <a:rPr lang="lt-LT" b="0" i="1" smtClean="0">
                            <a:latin typeface="Cambria Math"/>
                            <a:ea typeface="Cambria Math"/>
                          </a:rPr>
                          <m:t>∙</m:t>
                        </m:r>
                        <m:r>
                          <a:rPr lang="lt-LT" b="0" i="1" smtClean="0">
                            <a:latin typeface="Cambria Math"/>
                            <a:ea typeface="Cambria Math"/>
                          </a:rPr>
                          <m:t>𝑓</m:t>
                        </m:r>
                      </m:num>
                      <m:den>
                        <m:r>
                          <a:rPr lang="lt-LT" b="0" i="1" smtClean="0">
                            <a:latin typeface="Cambria Math"/>
                          </a:rPr>
                          <m:t>𝑑</m:t>
                        </m:r>
                        <m:r>
                          <a:rPr lang="lt-LT" b="0" i="1" smtClean="0">
                            <a:latin typeface="Cambria Math"/>
                            <a:ea typeface="Cambria Math"/>
                          </a:rPr>
                          <m:t>+</m:t>
                        </m:r>
                        <m:r>
                          <a:rPr lang="lt-LT" b="0" i="1" smtClean="0">
                            <a:latin typeface="Cambria Math"/>
                            <a:ea typeface="Cambria Math"/>
                          </a:rPr>
                          <m:t>𝑓</m:t>
                        </m:r>
                      </m:den>
                    </m:f>
                    <m:r>
                      <a:rPr lang="lt-LT" b="0" i="1" smtClean="0">
                        <a:latin typeface="Cambria Math"/>
                      </a:rPr>
                      <m:t>.</m:t>
                    </m:r>
                  </m:oMath>
                </a14:m>
                <a:endParaRPr lang="lt-LT" b="0" dirty="0" smtClean="0"/>
              </a:p>
              <a:p>
                <a:pPr marL="0" indent="0" algn="just">
                  <a:buNone/>
                </a:pPr>
                <a:r>
                  <a:rPr lang="lt-LT" dirty="0" smtClean="0"/>
                  <a:t>	D. </a:t>
                </a:r>
                <a14:m>
                  <m:oMath xmlns:m="http://schemas.openxmlformats.org/officeDocument/2006/math">
                    <m:r>
                      <a:rPr lang="lt-LT" b="0" i="1" smtClean="0">
                        <a:latin typeface="Cambria Math"/>
                      </a:rPr>
                      <m:t>𝐷</m:t>
                    </m:r>
                    <m:r>
                      <a:rPr lang="lt-LT" i="1" smtClean="0">
                        <a:latin typeface="Cambria Math"/>
                      </a:rPr>
                      <m:t>=</m:t>
                    </m:r>
                    <m:r>
                      <a:rPr lang="lt-LT" b="0" i="1" smtClean="0">
                        <a:latin typeface="Cambria Math"/>
                      </a:rPr>
                      <m:t>2</m:t>
                    </m:r>
                    <m:r>
                      <a:rPr lang="lt-LT" b="0" i="1" smtClean="0">
                        <a:latin typeface="Cambria Math"/>
                      </a:rPr>
                      <m:t>𝐹</m:t>
                    </m:r>
                    <m:r>
                      <a:rPr lang="lt-LT" b="0" i="1" smtClean="0">
                        <a:latin typeface="Cambria Math"/>
                      </a:rPr>
                      <m:t>.</m:t>
                    </m:r>
                  </m:oMath>
                </a14:m>
                <a:endParaRPr lang="lt-LT"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5536" y="1412776"/>
                <a:ext cx="8229600" cy="5141168"/>
              </a:xfrm>
              <a:blipFill rotWithShape="1">
                <a:blip r:embed="rId2"/>
                <a:stretch>
                  <a:fillRect l="-1926" t="-1542" r="-1852"/>
                </a:stretch>
              </a:blipFill>
            </p:spPr>
            <p:txBody>
              <a:bodyPr/>
              <a:lstStyle/>
              <a:p>
                <a:r>
                  <a:rPr lang="lt-LT">
                    <a:noFill/>
                  </a:rPr>
                  <a:t> </a:t>
                </a:r>
              </a:p>
            </p:txBody>
          </p:sp>
        </mc:Fallback>
      </mc:AlternateContent>
    </p:spTree>
    <p:extLst>
      <p:ext uri="{BB962C8B-B14F-4D97-AF65-F5344CB8AC3E}">
        <p14:creationId xmlns:p14="http://schemas.microsoft.com/office/powerpoint/2010/main" val="2022947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7 klausimas</a:t>
            </a:r>
            <a:endParaRPr lang="lt-LT" dirty="0"/>
          </a:p>
        </p:txBody>
      </p:sp>
      <p:sp>
        <p:nvSpPr>
          <p:cNvPr id="3" name="Content Placeholder 2"/>
          <p:cNvSpPr>
            <a:spLocks noGrp="1"/>
          </p:cNvSpPr>
          <p:nvPr>
            <p:ph idx="1"/>
          </p:nvPr>
        </p:nvSpPr>
        <p:spPr>
          <a:xfrm>
            <a:off x="323528" y="1600200"/>
            <a:ext cx="8568952" cy="4525963"/>
          </a:xfrm>
        </p:spPr>
        <p:txBody>
          <a:bodyPr>
            <a:normAutofit/>
          </a:bodyPr>
          <a:lstStyle/>
          <a:p>
            <a:pPr marL="0" indent="0">
              <a:buNone/>
            </a:pPr>
            <a:r>
              <a:rPr lang="lt-LT" sz="3000" dirty="0" smtClean="0"/>
              <a:t>Lęšio didinimas yra lygus:</a:t>
            </a:r>
          </a:p>
          <a:p>
            <a:pPr marL="0" indent="0">
              <a:buNone/>
            </a:pPr>
            <a:endParaRPr lang="lt-LT" sz="3000" dirty="0"/>
          </a:p>
          <a:p>
            <a:pPr marL="0" indent="0">
              <a:buNone/>
            </a:pPr>
            <a:r>
              <a:rPr lang="lt-LT" sz="3000" dirty="0" smtClean="0"/>
              <a:t>A. Daikto aukščio ir daikto atvaizdo aukščio santykiui.</a:t>
            </a:r>
          </a:p>
          <a:p>
            <a:pPr marL="0" indent="0">
              <a:buNone/>
            </a:pPr>
            <a:r>
              <a:rPr lang="lt-LT" sz="3000" dirty="0" smtClean="0"/>
              <a:t>B. </a:t>
            </a:r>
            <a:r>
              <a:rPr lang="lt-LT" sz="3000" dirty="0">
                <a:solidFill>
                  <a:prstClr val="black"/>
                </a:solidFill>
              </a:rPr>
              <a:t>Daikto </a:t>
            </a:r>
            <a:r>
              <a:rPr lang="lt-LT" sz="3000" dirty="0" smtClean="0">
                <a:solidFill>
                  <a:prstClr val="black"/>
                </a:solidFill>
              </a:rPr>
              <a:t>atvaizdo aukščio </a:t>
            </a:r>
            <a:r>
              <a:rPr lang="lt-LT" sz="3000" dirty="0">
                <a:solidFill>
                  <a:prstClr val="black"/>
                </a:solidFill>
              </a:rPr>
              <a:t>ir </a:t>
            </a:r>
            <a:r>
              <a:rPr lang="lt-LT" sz="3000" dirty="0" smtClean="0">
                <a:solidFill>
                  <a:prstClr val="black"/>
                </a:solidFill>
              </a:rPr>
              <a:t>daikto </a:t>
            </a:r>
            <a:r>
              <a:rPr lang="lt-LT" sz="3000" dirty="0">
                <a:solidFill>
                  <a:prstClr val="black"/>
                </a:solidFill>
              </a:rPr>
              <a:t>aukščio </a:t>
            </a:r>
            <a:r>
              <a:rPr lang="lt-LT" sz="3000" dirty="0"/>
              <a:t> </a:t>
            </a:r>
            <a:r>
              <a:rPr lang="lt-LT" sz="3000" dirty="0" smtClean="0">
                <a:solidFill>
                  <a:prstClr val="black"/>
                </a:solidFill>
              </a:rPr>
              <a:t>santykiui.</a:t>
            </a:r>
            <a:r>
              <a:rPr lang="lt-LT" sz="3000" dirty="0">
                <a:solidFill>
                  <a:prstClr val="black"/>
                </a:solidFill>
              </a:rPr>
              <a:t> </a:t>
            </a:r>
            <a:endParaRPr lang="lt-LT" sz="3000" dirty="0" smtClean="0">
              <a:solidFill>
                <a:prstClr val="black"/>
              </a:solidFill>
            </a:endParaRPr>
          </a:p>
          <a:p>
            <a:pPr marL="0" indent="0">
              <a:buNone/>
            </a:pPr>
            <a:r>
              <a:rPr lang="lt-LT" sz="3000" dirty="0" smtClean="0">
                <a:solidFill>
                  <a:prstClr val="black"/>
                </a:solidFill>
              </a:rPr>
              <a:t>C. Dydžiui, atvirkščiam lęšio židinio nuotoliui.</a:t>
            </a:r>
          </a:p>
          <a:p>
            <a:pPr marL="0" indent="0">
              <a:buNone/>
            </a:pPr>
            <a:r>
              <a:rPr lang="lt-LT" sz="3000" dirty="0" smtClean="0">
                <a:solidFill>
                  <a:prstClr val="black"/>
                </a:solidFill>
              </a:rPr>
              <a:t>D. Lęšio laužiamajai gebai.</a:t>
            </a:r>
            <a:endParaRPr lang="lt-LT" sz="3000" dirty="0"/>
          </a:p>
        </p:txBody>
      </p:sp>
    </p:spTree>
    <p:extLst>
      <p:ext uri="{BB962C8B-B14F-4D97-AF65-F5344CB8AC3E}">
        <p14:creationId xmlns:p14="http://schemas.microsoft.com/office/powerpoint/2010/main" val="2671701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lt-LT" kern="1200" dirty="0" smtClean="0">
                <a:solidFill>
                  <a:prstClr val="black"/>
                </a:solidFill>
                <a:latin typeface="Calibri"/>
              </a:rPr>
              <a:t>8 </a:t>
            </a:r>
            <a:r>
              <a:rPr lang="lt-LT" kern="1200" dirty="0">
                <a:solidFill>
                  <a:prstClr val="black"/>
                </a:solidFill>
                <a:latin typeface="Calibri"/>
              </a:rPr>
              <a:t>klausimas</a:t>
            </a:r>
            <a:endParaRPr lang="lt-LT" sz="3200" dirty="0">
              <a:latin typeface="Calibri" pitchFamily="34" charset="0"/>
              <a:cs typeface="Calibri" pitchFamily="34" charset="0"/>
            </a:endParaRPr>
          </a:p>
        </p:txBody>
      </p:sp>
      <p:sp>
        <p:nvSpPr>
          <p:cNvPr id="3075" name="Rectangle 3"/>
          <p:cNvSpPr>
            <a:spLocks noGrp="1" noChangeArrowheads="1"/>
          </p:cNvSpPr>
          <p:nvPr>
            <p:ph type="body" idx="1"/>
          </p:nvPr>
        </p:nvSpPr>
        <p:spPr>
          <a:xfrm>
            <a:off x="467544" y="1628800"/>
            <a:ext cx="8229600" cy="4565650"/>
          </a:xfrm>
        </p:spPr>
        <p:txBody>
          <a:bodyPr/>
          <a:lstStyle/>
          <a:p>
            <a:pPr marL="609600" indent="-609600" algn="just">
              <a:buFontTx/>
              <a:buNone/>
            </a:pPr>
            <a:r>
              <a:rPr lang="lt-LT" dirty="0" smtClean="0">
                <a:latin typeface="Calibri" pitchFamily="34" charset="0"/>
                <a:cs typeface="Calibri" pitchFamily="34" charset="0"/>
              </a:rPr>
              <a:t>		Lęšio </a:t>
            </a:r>
            <a:r>
              <a:rPr lang="lt-LT" dirty="0">
                <a:latin typeface="Calibri" pitchFamily="34" charset="0"/>
                <a:cs typeface="Calibri" pitchFamily="34" charset="0"/>
              </a:rPr>
              <a:t>laužiamoji geba yra </a:t>
            </a:r>
            <a:r>
              <a:rPr lang="lt-LT" dirty="0" smtClean="0">
                <a:latin typeface="Calibri" pitchFamily="34" charset="0"/>
                <a:cs typeface="Calibri" pitchFamily="34" charset="0"/>
              </a:rPr>
              <a:t>-4 D</a:t>
            </a:r>
            <a:r>
              <a:rPr lang="lt-LT" dirty="0">
                <a:latin typeface="Calibri" pitchFamily="34" charset="0"/>
                <a:cs typeface="Calibri" pitchFamily="34" charset="0"/>
              </a:rPr>
              <a:t>. Koks tai lęšis </a:t>
            </a:r>
            <a:r>
              <a:rPr lang="lt-LT" dirty="0" smtClean="0">
                <a:latin typeface="Calibri" pitchFamily="34" charset="0"/>
                <a:cs typeface="Calibri" pitchFamily="34" charset="0"/>
              </a:rPr>
              <a:t>ir koks </a:t>
            </a:r>
            <a:r>
              <a:rPr lang="lt-LT" dirty="0">
                <a:latin typeface="Calibri" pitchFamily="34" charset="0"/>
                <a:cs typeface="Calibri" pitchFamily="34" charset="0"/>
              </a:rPr>
              <a:t>jo židinio nuotolis?</a:t>
            </a:r>
          </a:p>
          <a:p>
            <a:pPr marL="0" indent="0">
              <a:buNone/>
            </a:pPr>
            <a:r>
              <a:rPr lang="lt-LT" dirty="0" smtClean="0">
                <a:latin typeface="Calibri" pitchFamily="34" charset="0"/>
                <a:cs typeface="Calibri" pitchFamily="34" charset="0"/>
              </a:rPr>
              <a:t>	</a:t>
            </a:r>
          </a:p>
          <a:p>
            <a:pPr marL="0" indent="0">
              <a:buNone/>
            </a:pPr>
            <a:r>
              <a:rPr lang="lt-LT" dirty="0">
                <a:latin typeface="Calibri" pitchFamily="34" charset="0"/>
                <a:cs typeface="Calibri" pitchFamily="34" charset="0"/>
              </a:rPr>
              <a:t>	</a:t>
            </a:r>
            <a:r>
              <a:rPr lang="lt-LT" dirty="0" smtClean="0">
                <a:latin typeface="Calibri" pitchFamily="34" charset="0"/>
                <a:cs typeface="Calibri" pitchFamily="34" charset="0"/>
              </a:rPr>
              <a:t>A. Glaudžiamasis</a:t>
            </a:r>
            <a:r>
              <a:rPr lang="lt-LT" dirty="0">
                <a:latin typeface="Calibri" pitchFamily="34" charset="0"/>
                <a:cs typeface="Calibri" pitchFamily="34" charset="0"/>
              </a:rPr>
              <a:t>, židinio nuotolis </a:t>
            </a:r>
            <a:r>
              <a:rPr lang="lt-LT" dirty="0" smtClean="0">
                <a:latin typeface="Calibri" pitchFamily="34" charset="0"/>
                <a:cs typeface="Calibri" pitchFamily="34" charset="0"/>
              </a:rPr>
              <a:t>4 m</a:t>
            </a:r>
            <a:r>
              <a:rPr lang="lt-LT" dirty="0">
                <a:latin typeface="Calibri" pitchFamily="34" charset="0"/>
                <a:cs typeface="Calibri" pitchFamily="34" charset="0"/>
              </a:rPr>
              <a:t>.</a:t>
            </a:r>
          </a:p>
          <a:p>
            <a:pPr marL="0" indent="0">
              <a:buNone/>
            </a:pPr>
            <a:r>
              <a:rPr lang="lt-LT" dirty="0" smtClean="0">
                <a:latin typeface="Calibri" pitchFamily="34" charset="0"/>
                <a:cs typeface="Calibri" pitchFamily="34" charset="0"/>
              </a:rPr>
              <a:t>	B. Glaudžiamasis</a:t>
            </a:r>
            <a:r>
              <a:rPr lang="lt-LT" dirty="0">
                <a:latin typeface="Calibri" pitchFamily="34" charset="0"/>
                <a:cs typeface="Calibri" pitchFamily="34" charset="0"/>
              </a:rPr>
              <a:t>, židinio nuotolis </a:t>
            </a:r>
            <a:r>
              <a:rPr lang="lt-LT" dirty="0" smtClean="0">
                <a:latin typeface="Calibri" pitchFamily="34" charset="0"/>
                <a:cs typeface="Calibri" pitchFamily="34" charset="0"/>
              </a:rPr>
              <a:t>0,25 m</a:t>
            </a:r>
            <a:r>
              <a:rPr lang="lt-LT" dirty="0">
                <a:latin typeface="Calibri" pitchFamily="34" charset="0"/>
                <a:cs typeface="Calibri" pitchFamily="34" charset="0"/>
              </a:rPr>
              <a:t>.</a:t>
            </a:r>
          </a:p>
          <a:p>
            <a:pPr marL="0" indent="0">
              <a:buNone/>
            </a:pPr>
            <a:r>
              <a:rPr lang="lt-LT" dirty="0" smtClean="0">
                <a:latin typeface="Calibri" pitchFamily="34" charset="0"/>
                <a:cs typeface="Calibri" pitchFamily="34" charset="0"/>
              </a:rPr>
              <a:t>	C. Sklaidomasis</a:t>
            </a:r>
            <a:r>
              <a:rPr lang="lt-LT" dirty="0">
                <a:latin typeface="Calibri" pitchFamily="34" charset="0"/>
                <a:cs typeface="Calibri" pitchFamily="34" charset="0"/>
              </a:rPr>
              <a:t>, židinio nuotolis </a:t>
            </a:r>
            <a:r>
              <a:rPr lang="lt-LT" dirty="0" smtClean="0">
                <a:latin typeface="Calibri" pitchFamily="34" charset="0"/>
                <a:cs typeface="Calibri" pitchFamily="34" charset="0"/>
              </a:rPr>
              <a:t>4 m</a:t>
            </a:r>
            <a:r>
              <a:rPr lang="lt-LT" dirty="0">
                <a:latin typeface="Calibri" pitchFamily="34" charset="0"/>
                <a:cs typeface="Calibri" pitchFamily="34" charset="0"/>
              </a:rPr>
              <a:t>.</a:t>
            </a:r>
          </a:p>
          <a:p>
            <a:pPr marL="0" indent="0">
              <a:buNone/>
            </a:pPr>
            <a:r>
              <a:rPr lang="lt-LT" dirty="0" smtClean="0">
                <a:latin typeface="Calibri" pitchFamily="34" charset="0"/>
                <a:cs typeface="Calibri" pitchFamily="34" charset="0"/>
              </a:rPr>
              <a:t>	D. Sklaidomasis</a:t>
            </a:r>
            <a:r>
              <a:rPr lang="lt-LT" dirty="0">
                <a:latin typeface="Calibri" pitchFamily="34" charset="0"/>
                <a:cs typeface="Calibri" pitchFamily="34" charset="0"/>
              </a:rPr>
              <a:t>, židinio nuotolis -</a:t>
            </a:r>
            <a:r>
              <a:rPr lang="lt-LT" dirty="0" smtClean="0">
                <a:latin typeface="Calibri" pitchFamily="34" charset="0"/>
                <a:cs typeface="Calibri" pitchFamily="34" charset="0"/>
              </a:rPr>
              <a:t>0,25 m.</a:t>
            </a:r>
            <a:endParaRPr lang="lt-LT" dirty="0">
              <a:latin typeface="Calibri" pitchFamily="34" charset="0"/>
              <a:cs typeface="Calibri" pitchFamily="34" charset="0"/>
            </a:endParaRPr>
          </a:p>
          <a:p>
            <a:pPr marL="2209800" lvl="4" indent="-381000">
              <a:buFontTx/>
              <a:buNone/>
            </a:pPr>
            <a:r>
              <a:rPr lang="lt-LT" sz="3200" dirty="0">
                <a:latin typeface="Calibri" pitchFamily="34" charset="0"/>
                <a:cs typeface="Calibri" pitchFamily="34" charset="0"/>
              </a:rPr>
              <a:t>                                                              </a:t>
            </a:r>
          </a:p>
        </p:txBody>
      </p:sp>
    </p:spTree>
    <p:extLst>
      <p:ext uri="{BB962C8B-B14F-4D97-AF65-F5344CB8AC3E}">
        <p14:creationId xmlns:p14="http://schemas.microsoft.com/office/powerpoint/2010/main" val="1526830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lt-LT" kern="1200" dirty="0" smtClean="0">
                <a:solidFill>
                  <a:prstClr val="black"/>
                </a:solidFill>
                <a:latin typeface="Calibri"/>
              </a:rPr>
              <a:t>9 </a:t>
            </a:r>
            <a:r>
              <a:rPr lang="lt-LT" kern="1200" dirty="0">
                <a:solidFill>
                  <a:prstClr val="black"/>
                </a:solidFill>
                <a:latin typeface="Calibri"/>
              </a:rPr>
              <a:t>klausimas</a:t>
            </a:r>
            <a:endParaRPr lang="lt-LT" dirty="0"/>
          </a:p>
        </p:txBody>
      </p:sp>
      <p:sp>
        <p:nvSpPr>
          <p:cNvPr id="5123" name="Rectangle 3"/>
          <p:cNvSpPr>
            <a:spLocks noGrp="1" noChangeArrowheads="1"/>
          </p:cNvSpPr>
          <p:nvPr>
            <p:ph type="body" idx="1"/>
          </p:nvPr>
        </p:nvSpPr>
        <p:spPr/>
        <p:txBody>
          <a:bodyPr/>
          <a:lstStyle/>
          <a:p>
            <a:pPr marL="609600" indent="-609600" algn="just">
              <a:lnSpc>
                <a:spcPct val="90000"/>
              </a:lnSpc>
              <a:buFontTx/>
              <a:buNone/>
            </a:pPr>
            <a:r>
              <a:rPr lang="lt-LT" dirty="0" smtClean="0">
                <a:latin typeface="Calibri" pitchFamily="34" charset="0"/>
                <a:cs typeface="Calibri" pitchFamily="34" charset="0"/>
              </a:rPr>
              <a:t>		Daiktas </a:t>
            </a:r>
            <a:r>
              <a:rPr lang="lt-LT" dirty="0">
                <a:latin typeface="Calibri" pitchFamily="34" charset="0"/>
                <a:cs typeface="Calibri" pitchFamily="34" charset="0"/>
              </a:rPr>
              <a:t>padėtas </a:t>
            </a:r>
            <a:r>
              <a:rPr lang="lt-LT" dirty="0" smtClean="0">
                <a:latin typeface="Calibri" pitchFamily="34" charset="0"/>
                <a:cs typeface="Calibri" pitchFamily="34" charset="0"/>
              </a:rPr>
              <a:t>8 cm </a:t>
            </a:r>
            <a:r>
              <a:rPr lang="lt-LT" dirty="0">
                <a:latin typeface="Calibri" pitchFamily="34" charset="0"/>
                <a:cs typeface="Calibri" pitchFamily="34" charset="0"/>
              </a:rPr>
              <a:t>atstumu nuo glaudžiamojo lęšio, kurio pagrindinio židinio nuotolis yra </a:t>
            </a:r>
            <a:r>
              <a:rPr lang="lt-LT" dirty="0" smtClean="0">
                <a:latin typeface="Calibri" pitchFamily="34" charset="0"/>
                <a:cs typeface="Calibri" pitchFamily="34" charset="0"/>
              </a:rPr>
              <a:t>6 cm</a:t>
            </a:r>
            <a:r>
              <a:rPr lang="lt-LT" dirty="0">
                <a:latin typeface="Calibri" pitchFamily="34" charset="0"/>
                <a:cs typeface="Calibri" pitchFamily="34" charset="0"/>
              </a:rPr>
              <a:t>. Koks šio lęšio </a:t>
            </a:r>
            <a:r>
              <a:rPr lang="lt-LT" dirty="0" smtClean="0">
                <a:latin typeface="Calibri" pitchFamily="34" charset="0"/>
                <a:cs typeface="Calibri" pitchFamily="34" charset="0"/>
              </a:rPr>
              <a:t>didinimas?</a:t>
            </a:r>
            <a:endParaRPr lang="lt-LT" dirty="0">
              <a:latin typeface="Calibri" pitchFamily="34" charset="0"/>
              <a:cs typeface="Calibri" pitchFamily="34" charset="0"/>
            </a:endParaRPr>
          </a:p>
          <a:p>
            <a:pPr marL="0" indent="0" algn="just">
              <a:lnSpc>
                <a:spcPct val="90000"/>
              </a:lnSpc>
              <a:buNone/>
            </a:pPr>
            <a:r>
              <a:rPr lang="lt-LT" dirty="0" smtClean="0">
                <a:latin typeface="Calibri" pitchFamily="34" charset="0"/>
                <a:cs typeface="Calibri" pitchFamily="34" charset="0"/>
              </a:rPr>
              <a:t>	</a:t>
            </a:r>
          </a:p>
          <a:p>
            <a:pPr marL="0" indent="0" algn="just">
              <a:lnSpc>
                <a:spcPct val="90000"/>
              </a:lnSpc>
              <a:buNone/>
            </a:pPr>
            <a:r>
              <a:rPr lang="lt-LT" dirty="0">
                <a:latin typeface="Calibri" pitchFamily="34" charset="0"/>
                <a:cs typeface="Calibri" pitchFamily="34" charset="0"/>
              </a:rPr>
              <a:t>	</a:t>
            </a:r>
            <a:r>
              <a:rPr lang="lt-LT" dirty="0" smtClean="0">
                <a:latin typeface="Calibri" pitchFamily="34" charset="0"/>
                <a:cs typeface="Calibri" pitchFamily="34" charset="0"/>
              </a:rPr>
              <a:t>A. </a:t>
            </a:r>
            <a:r>
              <a:rPr lang="lt-LT" dirty="0" smtClean="0">
                <a:latin typeface="Calibri" pitchFamily="34" charset="0"/>
                <a:cs typeface="Calibri" pitchFamily="34" charset="0"/>
              </a:rPr>
              <a:t>0,75</a:t>
            </a:r>
            <a:r>
              <a:rPr lang="lt-LT" dirty="0">
                <a:latin typeface="Calibri" pitchFamily="34" charset="0"/>
                <a:cs typeface="Calibri" pitchFamily="34" charset="0"/>
              </a:rPr>
              <a:t>.</a:t>
            </a:r>
            <a:endParaRPr lang="lt-LT" dirty="0">
              <a:latin typeface="Calibri" pitchFamily="34" charset="0"/>
              <a:cs typeface="Calibri" pitchFamily="34" charset="0"/>
            </a:endParaRPr>
          </a:p>
          <a:p>
            <a:pPr marL="0" indent="0" algn="just">
              <a:lnSpc>
                <a:spcPct val="90000"/>
              </a:lnSpc>
              <a:buNone/>
            </a:pPr>
            <a:r>
              <a:rPr lang="lt-LT" dirty="0" smtClean="0">
                <a:latin typeface="Calibri" pitchFamily="34" charset="0"/>
                <a:cs typeface="Calibri" pitchFamily="34" charset="0"/>
              </a:rPr>
              <a:t>	B. 1,33</a:t>
            </a:r>
            <a:r>
              <a:rPr lang="lt-LT" dirty="0">
                <a:latin typeface="Calibri" pitchFamily="34" charset="0"/>
                <a:cs typeface="Calibri" pitchFamily="34" charset="0"/>
              </a:rPr>
              <a:t>.</a:t>
            </a:r>
            <a:endParaRPr lang="lt-LT" dirty="0">
              <a:latin typeface="Calibri" pitchFamily="34" charset="0"/>
              <a:cs typeface="Calibri" pitchFamily="34" charset="0"/>
            </a:endParaRPr>
          </a:p>
          <a:p>
            <a:pPr marL="0" indent="0" algn="just">
              <a:lnSpc>
                <a:spcPct val="90000"/>
              </a:lnSpc>
              <a:buNone/>
            </a:pPr>
            <a:r>
              <a:rPr lang="lt-LT" dirty="0" smtClean="0">
                <a:latin typeface="Calibri" pitchFamily="34" charset="0"/>
                <a:cs typeface="Calibri" pitchFamily="34" charset="0"/>
              </a:rPr>
              <a:t>	C. 48</a:t>
            </a:r>
            <a:r>
              <a:rPr lang="lt-LT" dirty="0">
                <a:latin typeface="Calibri" pitchFamily="34" charset="0"/>
                <a:cs typeface="Calibri" pitchFamily="34" charset="0"/>
              </a:rPr>
              <a:t>.</a:t>
            </a:r>
            <a:endParaRPr lang="lt-LT" dirty="0">
              <a:latin typeface="Calibri" pitchFamily="34" charset="0"/>
              <a:cs typeface="Calibri" pitchFamily="34" charset="0"/>
            </a:endParaRPr>
          </a:p>
          <a:p>
            <a:pPr marL="0" indent="0" algn="just">
              <a:lnSpc>
                <a:spcPct val="90000"/>
              </a:lnSpc>
              <a:buNone/>
            </a:pPr>
            <a:r>
              <a:rPr lang="lt-LT" dirty="0" smtClean="0">
                <a:latin typeface="Calibri" pitchFamily="34" charset="0"/>
                <a:cs typeface="Calibri" pitchFamily="34" charset="0"/>
              </a:rPr>
              <a:t>	D. 3</a:t>
            </a:r>
            <a:r>
              <a:rPr lang="lt-LT" dirty="0">
                <a:latin typeface="Calibri" pitchFamily="34" charset="0"/>
                <a:cs typeface="Calibri" pitchFamily="34" charset="0"/>
              </a:rPr>
              <a:t>.</a:t>
            </a:r>
            <a:endParaRPr lang="lt-LT" dirty="0">
              <a:latin typeface="Calibri" pitchFamily="34" charset="0"/>
              <a:cs typeface="Calibri" pitchFamily="34" charset="0"/>
            </a:endParaRPr>
          </a:p>
          <a:p>
            <a:pPr marL="2209800" lvl="4" indent="-381000" algn="just">
              <a:lnSpc>
                <a:spcPct val="90000"/>
              </a:lnSpc>
              <a:buFontTx/>
              <a:buNone/>
            </a:pPr>
            <a:r>
              <a:rPr lang="lt-LT" sz="3200" dirty="0">
                <a:latin typeface="Calibri" pitchFamily="34" charset="0"/>
                <a:cs typeface="Calibri" pitchFamily="34" charset="0"/>
              </a:rPr>
              <a:t>                                         </a:t>
            </a:r>
          </a:p>
        </p:txBody>
      </p:sp>
    </p:spTree>
    <p:extLst>
      <p:ext uri="{BB962C8B-B14F-4D97-AF65-F5344CB8AC3E}">
        <p14:creationId xmlns:p14="http://schemas.microsoft.com/office/powerpoint/2010/main" val="1474180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lt-LT" kern="1200" dirty="0" smtClean="0">
                <a:solidFill>
                  <a:prstClr val="black"/>
                </a:solidFill>
                <a:latin typeface="Calibri"/>
              </a:rPr>
              <a:t>10 </a:t>
            </a:r>
            <a:r>
              <a:rPr lang="lt-LT" kern="1200" dirty="0">
                <a:solidFill>
                  <a:prstClr val="black"/>
                </a:solidFill>
                <a:latin typeface="Calibri"/>
              </a:rPr>
              <a:t>klausimas</a:t>
            </a:r>
            <a:endParaRPr lang="lt-LT" dirty="0"/>
          </a:p>
        </p:txBody>
      </p:sp>
      <p:sp>
        <p:nvSpPr>
          <p:cNvPr id="6147" name="Rectangle 3"/>
          <p:cNvSpPr>
            <a:spLocks noGrp="1" noChangeArrowheads="1"/>
          </p:cNvSpPr>
          <p:nvPr>
            <p:ph type="body" idx="1"/>
          </p:nvPr>
        </p:nvSpPr>
        <p:spPr/>
        <p:txBody>
          <a:bodyPr/>
          <a:lstStyle/>
          <a:p>
            <a:pPr marL="609600" indent="-609600" algn="just">
              <a:buFontTx/>
              <a:buNone/>
            </a:pPr>
            <a:r>
              <a:rPr lang="lt-LT" dirty="0" smtClean="0">
                <a:latin typeface="Calibri" pitchFamily="34" charset="0"/>
                <a:cs typeface="Calibri" pitchFamily="34" charset="0"/>
              </a:rPr>
              <a:t>		Lęšio</a:t>
            </a:r>
            <a:r>
              <a:rPr lang="lt-LT" dirty="0">
                <a:latin typeface="Calibri" pitchFamily="34" charset="0"/>
                <a:cs typeface="Calibri" pitchFamily="34" charset="0"/>
              </a:rPr>
              <a:t>, kurio laužiamoji geba </a:t>
            </a:r>
            <a:r>
              <a:rPr lang="lt-LT" dirty="0" smtClean="0">
                <a:latin typeface="Calibri" pitchFamily="34" charset="0"/>
                <a:cs typeface="Calibri" pitchFamily="34" charset="0"/>
              </a:rPr>
              <a:t>25 D</a:t>
            </a:r>
            <a:r>
              <a:rPr lang="lt-LT" dirty="0">
                <a:latin typeface="Calibri" pitchFamily="34" charset="0"/>
                <a:cs typeface="Calibri" pitchFamily="34" charset="0"/>
              </a:rPr>
              <a:t>, židinio nuotolis yra:</a:t>
            </a:r>
          </a:p>
          <a:p>
            <a:pPr marL="609600" indent="-609600" algn="just">
              <a:buFontTx/>
              <a:buAutoNum type="alphaLcParenR"/>
            </a:pPr>
            <a:endParaRPr lang="lt-LT" dirty="0" smtClean="0">
              <a:latin typeface="Calibri" pitchFamily="34" charset="0"/>
              <a:cs typeface="Calibri" pitchFamily="34" charset="0"/>
            </a:endParaRPr>
          </a:p>
          <a:p>
            <a:pPr marL="0" indent="0" algn="just">
              <a:buNone/>
            </a:pPr>
            <a:r>
              <a:rPr lang="lt-LT" dirty="0">
                <a:latin typeface="Calibri" pitchFamily="34" charset="0"/>
                <a:cs typeface="Calibri" pitchFamily="34" charset="0"/>
              </a:rPr>
              <a:t>	</a:t>
            </a:r>
            <a:r>
              <a:rPr lang="lt-LT" dirty="0" smtClean="0">
                <a:latin typeface="Calibri" pitchFamily="34" charset="0"/>
                <a:cs typeface="Calibri" pitchFamily="34" charset="0"/>
              </a:rPr>
              <a:t>A. </a:t>
            </a:r>
            <a:r>
              <a:rPr lang="lt-LT" dirty="0" smtClean="0">
                <a:latin typeface="Calibri" pitchFamily="34" charset="0"/>
                <a:cs typeface="Calibri" pitchFamily="34" charset="0"/>
              </a:rPr>
              <a:t>4 cm.</a:t>
            </a:r>
            <a:endParaRPr lang="lt-LT" dirty="0">
              <a:latin typeface="Calibri" pitchFamily="34" charset="0"/>
              <a:cs typeface="Calibri" pitchFamily="34" charset="0"/>
            </a:endParaRPr>
          </a:p>
          <a:p>
            <a:pPr marL="0" indent="0" algn="just">
              <a:buNone/>
            </a:pPr>
            <a:r>
              <a:rPr lang="lt-LT" dirty="0" smtClean="0">
                <a:latin typeface="Calibri" pitchFamily="34" charset="0"/>
                <a:cs typeface="Calibri" pitchFamily="34" charset="0"/>
              </a:rPr>
              <a:t>	B. 4 m.</a:t>
            </a:r>
            <a:endParaRPr lang="lt-LT" dirty="0">
              <a:latin typeface="Calibri" pitchFamily="34" charset="0"/>
              <a:cs typeface="Calibri" pitchFamily="34" charset="0"/>
            </a:endParaRPr>
          </a:p>
          <a:p>
            <a:pPr marL="0" indent="0" algn="just">
              <a:buNone/>
            </a:pPr>
            <a:r>
              <a:rPr lang="lt-LT" dirty="0" smtClean="0">
                <a:latin typeface="Calibri" pitchFamily="34" charset="0"/>
                <a:cs typeface="Calibri" pitchFamily="34" charset="0"/>
              </a:rPr>
              <a:t>	C. 25 cm.</a:t>
            </a:r>
            <a:endParaRPr lang="lt-LT" dirty="0">
              <a:latin typeface="Calibri" pitchFamily="34" charset="0"/>
              <a:cs typeface="Calibri" pitchFamily="34" charset="0"/>
            </a:endParaRPr>
          </a:p>
          <a:p>
            <a:pPr marL="0" indent="0" algn="just">
              <a:buNone/>
            </a:pPr>
            <a:r>
              <a:rPr lang="lt-LT" dirty="0" smtClean="0">
                <a:latin typeface="Calibri" pitchFamily="34" charset="0"/>
                <a:cs typeface="Calibri" pitchFamily="34" charset="0"/>
              </a:rPr>
              <a:t>	D. 50 cm.</a:t>
            </a:r>
            <a:endParaRPr lang="lt-LT" dirty="0">
              <a:latin typeface="Calibri" pitchFamily="34" charset="0"/>
              <a:cs typeface="Calibri" pitchFamily="34" charset="0"/>
            </a:endParaRPr>
          </a:p>
          <a:p>
            <a:pPr marL="2209800" lvl="4" indent="-381000">
              <a:buFontTx/>
              <a:buNone/>
            </a:pPr>
            <a:r>
              <a:rPr lang="lt-LT" sz="3200" dirty="0">
                <a:latin typeface="Calibri" pitchFamily="34" charset="0"/>
                <a:cs typeface="Calibri" pitchFamily="34" charset="0"/>
              </a:rPr>
              <a:t>       </a:t>
            </a:r>
            <a:r>
              <a:rPr lang="lt-LT" dirty="0"/>
              <a:t>                                  </a:t>
            </a:r>
          </a:p>
        </p:txBody>
      </p:sp>
    </p:spTree>
    <p:extLst>
      <p:ext uri="{BB962C8B-B14F-4D97-AF65-F5344CB8AC3E}">
        <p14:creationId xmlns:p14="http://schemas.microsoft.com/office/powerpoint/2010/main" val="875847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kern="1200" dirty="0" smtClean="0">
                <a:solidFill>
                  <a:prstClr val="black"/>
                </a:solidFill>
                <a:latin typeface="Calibri"/>
              </a:rPr>
              <a:t>11 </a:t>
            </a:r>
            <a:r>
              <a:rPr lang="lt-LT" kern="1200" dirty="0">
                <a:solidFill>
                  <a:prstClr val="black"/>
                </a:solidFill>
                <a:latin typeface="Calibri"/>
              </a:rPr>
              <a:t>klausimas</a:t>
            </a:r>
            <a:endParaRPr lang="lt-LT" dirty="0">
              <a:latin typeface="Calibri" pitchFamily="34" charset="0"/>
              <a:cs typeface="Calibri" pitchFamily="34" charset="0"/>
            </a:endParaRPr>
          </a:p>
        </p:txBody>
      </p:sp>
      <p:sp>
        <p:nvSpPr>
          <p:cNvPr id="3" name="Content Placeholder 2"/>
          <p:cNvSpPr>
            <a:spLocks noGrp="1"/>
          </p:cNvSpPr>
          <p:nvPr>
            <p:ph idx="1"/>
          </p:nvPr>
        </p:nvSpPr>
        <p:spPr/>
        <p:txBody>
          <a:bodyPr/>
          <a:lstStyle/>
          <a:p>
            <a:pPr marL="0" indent="0" algn="just">
              <a:buNone/>
            </a:pPr>
            <a:r>
              <a:rPr lang="lt-LT" dirty="0" smtClean="0">
                <a:latin typeface="Calibri" pitchFamily="34" charset="0"/>
                <a:cs typeface="Calibri" pitchFamily="34" charset="0"/>
              </a:rPr>
              <a:t>	Lęšio laužiamoji geba yra 2 D. Koks tai lęšis ir koks jo židinio nuotolis?</a:t>
            </a:r>
          </a:p>
          <a:p>
            <a:pPr marL="0" indent="0" algn="just">
              <a:buNone/>
            </a:pPr>
            <a:endParaRPr lang="lt-LT" dirty="0">
              <a:latin typeface="Calibri" pitchFamily="34" charset="0"/>
              <a:cs typeface="Calibri" pitchFamily="34" charset="0"/>
            </a:endParaRPr>
          </a:p>
          <a:p>
            <a:pPr marL="400050" lvl="1" indent="0" algn="just">
              <a:buNone/>
            </a:pPr>
            <a:r>
              <a:rPr lang="lt-LT" dirty="0" smtClean="0">
                <a:solidFill>
                  <a:srgbClr val="000000"/>
                </a:solidFill>
                <a:latin typeface="Calibri" pitchFamily="34" charset="0"/>
                <a:cs typeface="Calibri" pitchFamily="34" charset="0"/>
              </a:rPr>
              <a:t>	</a:t>
            </a:r>
            <a:r>
              <a:rPr lang="lt-LT" sz="3200" dirty="0" smtClean="0">
                <a:solidFill>
                  <a:srgbClr val="000000"/>
                </a:solidFill>
                <a:latin typeface="Calibri" pitchFamily="34" charset="0"/>
                <a:cs typeface="Calibri" pitchFamily="34" charset="0"/>
              </a:rPr>
              <a:t>A</a:t>
            </a:r>
            <a:r>
              <a:rPr lang="lt-LT" sz="3200" dirty="0">
                <a:solidFill>
                  <a:srgbClr val="000000"/>
                </a:solidFill>
                <a:latin typeface="Calibri" pitchFamily="34" charset="0"/>
                <a:cs typeface="Calibri" pitchFamily="34" charset="0"/>
              </a:rPr>
              <a:t>. Sklaidomasis, židinio nuotolis 0,5 m.</a:t>
            </a:r>
          </a:p>
          <a:p>
            <a:pPr marL="0" indent="0" algn="just">
              <a:buNone/>
            </a:pPr>
            <a:r>
              <a:rPr lang="lt-LT" dirty="0">
                <a:solidFill>
                  <a:srgbClr val="000000"/>
                </a:solidFill>
                <a:latin typeface="Calibri" pitchFamily="34" charset="0"/>
                <a:cs typeface="Calibri" pitchFamily="34" charset="0"/>
              </a:rPr>
              <a:t>	B. Sklaidomasis, židinio nuotolis 2 m.</a:t>
            </a:r>
          </a:p>
          <a:p>
            <a:pPr marL="0" indent="0" algn="just">
              <a:buNone/>
            </a:pPr>
            <a:r>
              <a:rPr lang="lt-LT" dirty="0">
                <a:solidFill>
                  <a:srgbClr val="000000"/>
                </a:solidFill>
                <a:latin typeface="Calibri" pitchFamily="34" charset="0"/>
                <a:cs typeface="Calibri" pitchFamily="34" charset="0"/>
              </a:rPr>
              <a:t>	C. Glaudžiamasis, židinio nuotolis 0,5 m.</a:t>
            </a:r>
          </a:p>
          <a:p>
            <a:pPr marL="0" indent="0" algn="just">
              <a:buNone/>
            </a:pPr>
            <a:r>
              <a:rPr lang="lt-LT" dirty="0">
                <a:solidFill>
                  <a:srgbClr val="000000"/>
                </a:solidFill>
                <a:latin typeface="Calibri" pitchFamily="34" charset="0"/>
                <a:cs typeface="Calibri" pitchFamily="34" charset="0"/>
              </a:rPr>
              <a:t>	D. Glaudžiamasis, židinio nuotolis 2 m.</a:t>
            </a:r>
          </a:p>
          <a:p>
            <a:pPr marL="0" lvl="0" indent="0" algn="just">
              <a:buNone/>
            </a:pPr>
            <a:endParaRPr lang="lt-LT" dirty="0">
              <a:latin typeface="Calibri" pitchFamily="34" charset="0"/>
              <a:cs typeface="Calibri" pitchFamily="34" charset="0"/>
            </a:endParaRPr>
          </a:p>
        </p:txBody>
      </p:sp>
    </p:spTree>
    <p:extLst>
      <p:ext uri="{BB962C8B-B14F-4D97-AF65-F5344CB8AC3E}">
        <p14:creationId xmlns:p14="http://schemas.microsoft.com/office/powerpoint/2010/main" val="3513028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12 klausimas</a:t>
            </a:r>
            <a:endParaRPr lang="lt-LT" dirty="0"/>
          </a:p>
        </p:txBody>
      </p:sp>
      <p:sp>
        <p:nvSpPr>
          <p:cNvPr id="3" name="Content Placeholder 2"/>
          <p:cNvSpPr>
            <a:spLocks noGrp="1"/>
          </p:cNvSpPr>
          <p:nvPr>
            <p:ph idx="1"/>
          </p:nvPr>
        </p:nvSpPr>
        <p:spPr/>
        <p:txBody>
          <a:bodyPr/>
          <a:lstStyle/>
          <a:p>
            <a:pPr marL="0" indent="0" algn="just">
              <a:buNone/>
            </a:pPr>
            <a:r>
              <a:rPr lang="lt-LT" dirty="0" smtClean="0"/>
              <a:t>	15 cm atstumu nuo iškilojo lęšio, kurio laužiamoji geba 10 D, padėtas 2 cm aukščio daiktas. Koks atvaizdo aukštis?</a:t>
            </a:r>
          </a:p>
          <a:p>
            <a:pPr marL="0" indent="0" algn="just">
              <a:buNone/>
            </a:pPr>
            <a:endParaRPr lang="lt-LT" dirty="0"/>
          </a:p>
          <a:p>
            <a:pPr marL="0" indent="0" algn="just">
              <a:buNone/>
            </a:pPr>
            <a:r>
              <a:rPr lang="lt-LT" dirty="0" smtClean="0"/>
              <a:t>	A. 0,25 cm.</a:t>
            </a:r>
          </a:p>
          <a:p>
            <a:pPr marL="0" indent="0" algn="just">
              <a:buNone/>
            </a:pPr>
            <a:r>
              <a:rPr lang="lt-LT" dirty="0"/>
              <a:t>	</a:t>
            </a:r>
            <a:r>
              <a:rPr lang="lt-LT" dirty="0" smtClean="0"/>
              <a:t>B. 1 cm.</a:t>
            </a:r>
          </a:p>
          <a:p>
            <a:pPr marL="0" indent="0" algn="just">
              <a:buNone/>
            </a:pPr>
            <a:r>
              <a:rPr lang="lt-LT" dirty="0"/>
              <a:t>	</a:t>
            </a:r>
            <a:r>
              <a:rPr lang="lt-LT" dirty="0" smtClean="0"/>
              <a:t>C. 2 cm.</a:t>
            </a:r>
          </a:p>
          <a:p>
            <a:pPr marL="0" indent="0" algn="just">
              <a:buNone/>
            </a:pPr>
            <a:r>
              <a:rPr lang="lt-LT" dirty="0"/>
              <a:t>	</a:t>
            </a:r>
            <a:r>
              <a:rPr lang="lt-LT" dirty="0" smtClean="0"/>
              <a:t>D. 4 cm.</a:t>
            </a:r>
            <a:endParaRPr lang="lt-LT" dirty="0"/>
          </a:p>
        </p:txBody>
      </p:sp>
    </p:spTree>
    <p:extLst>
      <p:ext uri="{BB962C8B-B14F-4D97-AF65-F5344CB8AC3E}">
        <p14:creationId xmlns:p14="http://schemas.microsoft.com/office/powerpoint/2010/main" val="1634443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lstStyle/>
          <a:p>
            <a:r>
              <a:rPr lang="lt-LT" dirty="0" smtClean="0"/>
              <a:t>Atsakymai</a:t>
            </a:r>
            <a:endParaRPr lang="lt-LT" dirty="0"/>
          </a:p>
        </p:txBody>
      </p:sp>
      <p:sp>
        <p:nvSpPr>
          <p:cNvPr id="3" name="Content Placeholder 2"/>
          <p:cNvSpPr>
            <a:spLocks noGrp="1"/>
          </p:cNvSpPr>
          <p:nvPr>
            <p:ph idx="1"/>
          </p:nvPr>
        </p:nvSpPr>
        <p:spPr>
          <a:xfrm>
            <a:off x="457200" y="1196752"/>
            <a:ext cx="8229600" cy="5400600"/>
          </a:xfrm>
        </p:spPr>
        <p:txBody>
          <a:bodyPr>
            <a:normAutofit fontScale="85000" lnSpcReduction="20000"/>
          </a:bodyPr>
          <a:lstStyle/>
          <a:p>
            <a:pPr marL="514350" indent="-514350">
              <a:buFont typeface="+mj-lt"/>
              <a:buAutoNum type="arabicPeriod"/>
            </a:pPr>
            <a:r>
              <a:rPr lang="lt-LT" dirty="0" smtClean="0"/>
              <a:t>B.</a:t>
            </a:r>
          </a:p>
          <a:p>
            <a:pPr marL="514350" indent="-514350">
              <a:buFont typeface="+mj-lt"/>
              <a:buAutoNum type="arabicPeriod"/>
            </a:pPr>
            <a:r>
              <a:rPr lang="lt-LT" dirty="0" smtClean="0"/>
              <a:t>A.</a:t>
            </a:r>
          </a:p>
          <a:p>
            <a:pPr marL="514350" indent="-514350">
              <a:buFont typeface="+mj-lt"/>
              <a:buAutoNum type="arabicPeriod"/>
            </a:pPr>
            <a:r>
              <a:rPr lang="lt-LT" dirty="0" smtClean="0"/>
              <a:t>D.</a:t>
            </a:r>
          </a:p>
          <a:p>
            <a:pPr marL="514350" indent="-514350">
              <a:buFont typeface="+mj-lt"/>
              <a:buAutoNum type="arabicPeriod"/>
            </a:pPr>
            <a:r>
              <a:rPr lang="lt-LT" dirty="0" smtClean="0"/>
              <a:t>A.</a:t>
            </a:r>
          </a:p>
          <a:p>
            <a:pPr marL="514350" indent="-514350">
              <a:buFont typeface="+mj-lt"/>
              <a:buAutoNum type="arabicPeriod"/>
            </a:pPr>
            <a:r>
              <a:rPr lang="lt-LT" dirty="0" smtClean="0"/>
              <a:t>C.</a:t>
            </a:r>
          </a:p>
          <a:p>
            <a:pPr marL="514350" indent="-514350">
              <a:buFont typeface="+mj-lt"/>
              <a:buAutoNum type="arabicPeriod"/>
            </a:pPr>
            <a:r>
              <a:rPr lang="lt-LT" dirty="0" smtClean="0"/>
              <a:t>A.</a:t>
            </a:r>
          </a:p>
          <a:p>
            <a:pPr marL="514350" indent="-514350">
              <a:buFont typeface="+mj-lt"/>
              <a:buAutoNum type="arabicPeriod"/>
            </a:pPr>
            <a:r>
              <a:rPr lang="lt-LT" dirty="0" smtClean="0"/>
              <a:t>B.</a:t>
            </a:r>
          </a:p>
          <a:p>
            <a:pPr marL="514350" indent="-514350">
              <a:buFont typeface="+mj-lt"/>
              <a:buAutoNum type="arabicPeriod"/>
            </a:pPr>
            <a:r>
              <a:rPr lang="lt-LT" dirty="0" smtClean="0"/>
              <a:t>D.</a:t>
            </a:r>
          </a:p>
          <a:p>
            <a:pPr marL="514350" indent="-514350">
              <a:buFont typeface="+mj-lt"/>
              <a:buAutoNum type="arabicPeriod"/>
            </a:pPr>
            <a:r>
              <a:rPr lang="lt-LT" dirty="0" smtClean="0"/>
              <a:t>D.</a:t>
            </a:r>
          </a:p>
          <a:p>
            <a:pPr marL="514350" indent="-514350">
              <a:buFont typeface="+mj-lt"/>
              <a:buAutoNum type="arabicPeriod"/>
            </a:pPr>
            <a:r>
              <a:rPr lang="lt-LT" dirty="0" smtClean="0"/>
              <a:t>A.</a:t>
            </a:r>
          </a:p>
          <a:p>
            <a:pPr marL="514350" indent="-514350">
              <a:buFont typeface="+mj-lt"/>
              <a:buAutoNum type="arabicPeriod"/>
            </a:pPr>
            <a:r>
              <a:rPr lang="lt-LT" dirty="0" smtClean="0"/>
              <a:t>C.</a:t>
            </a:r>
          </a:p>
          <a:p>
            <a:pPr marL="514350" indent="-514350">
              <a:buFont typeface="+mj-lt"/>
              <a:buAutoNum type="arabicPeriod"/>
            </a:pPr>
            <a:r>
              <a:rPr lang="lt-LT" dirty="0" smtClean="0"/>
              <a:t>D.</a:t>
            </a:r>
          </a:p>
          <a:p>
            <a:pPr marL="514350" indent="-514350">
              <a:buFont typeface="+mj-lt"/>
              <a:buAutoNum type="arabicPeriod"/>
            </a:pPr>
            <a:endParaRPr lang="lt-LT" dirty="0"/>
          </a:p>
        </p:txBody>
      </p:sp>
    </p:spTree>
    <p:extLst>
      <p:ext uri="{BB962C8B-B14F-4D97-AF65-F5344CB8AC3E}">
        <p14:creationId xmlns:p14="http://schemas.microsoft.com/office/powerpoint/2010/main" val="2857157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6600" dirty="0" smtClean="0"/>
              <a:t>Uždavinių sprendimas</a:t>
            </a:r>
            <a:endParaRPr lang="lt-LT" sz="6600" dirty="0"/>
          </a:p>
        </p:txBody>
      </p:sp>
      <p:pic>
        <p:nvPicPr>
          <p:cNvPr id="11270" name="Picture 6" descr="http://mathem.claw.ru/images/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420888"/>
            <a:ext cx="284797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162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lt-LT" dirty="0" smtClean="0">
                <a:latin typeface="Calibri" pitchFamily="34" charset="0"/>
                <a:cs typeface="Calibri" pitchFamily="34" charset="0"/>
              </a:rPr>
              <a:t>Pažymėkime</a:t>
            </a:r>
            <a:endParaRPr lang="lt-LT" dirty="0">
              <a:latin typeface="Calibri" pitchFamily="34" charset="0"/>
              <a:cs typeface="Calibri" pitchFamily="34" charset="0"/>
            </a:endParaRPr>
          </a:p>
        </p:txBody>
      </p:sp>
      <p:sp>
        <p:nvSpPr>
          <p:cNvPr id="4099" name="Rectangle 3"/>
          <p:cNvSpPr>
            <a:spLocks noGrp="1" noChangeArrowheads="1"/>
          </p:cNvSpPr>
          <p:nvPr>
            <p:ph type="body" idx="1"/>
          </p:nvPr>
        </p:nvSpPr>
        <p:spPr/>
        <p:txBody>
          <a:bodyPr/>
          <a:lstStyle/>
          <a:p>
            <a:pPr algn="just">
              <a:buFontTx/>
              <a:buNone/>
            </a:pPr>
            <a:r>
              <a:rPr lang="lt-LT" dirty="0" smtClean="0">
                <a:latin typeface="Calibri" pitchFamily="34" charset="0"/>
                <a:cs typeface="Calibri" pitchFamily="34" charset="0"/>
              </a:rPr>
              <a:t>F – lęšio </a:t>
            </a:r>
            <a:r>
              <a:rPr lang="lt-LT" dirty="0">
                <a:latin typeface="Calibri" pitchFamily="34" charset="0"/>
                <a:cs typeface="Calibri" pitchFamily="34" charset="0"/>
              </a:rPr>
              <a:t>pagrindinis židinys (kartu ir židinio nuotolis</a:t>
            </a:r>
            <a:r>
              <a:rPr lang="lt-LT" dirty="0" smtClean="0">
                <a:latin typeface="Calibri" pitchFamily="34" charset="0"/>
                <a:cs typeface="Calibri" pitchFamily="34" charset="0"/>
              </a:rPr>
              <a:t>),</a:t>
            </a:r>
            <a:endParaRPr lang="lt-LT" dirty="0">
              <a:latin typeface="Calibri" pitchFamily="34" charset="0"/>
              <a:cs typeface="Calibri" pitchFamily="34" charset="0"/>
            </a:endParaRPr>
          </a:p>
          <a:p>
            <a:pPr algn="just">
              <a:buFontTx/>
              <a:buNone/>
            </a:pPr>
            <a:r>
              <a:rPr lang="lt-LT" dirty="0">
                <a:latin typeface="Calibri" pitchFamily="34" charset="0"/>
                <a:cs typeface="Calibri" pitchFamily="34" charset="0"/>
              </a:rPr>
              <a:t>d</a:t>
            </a:r>
            <a:r>
              <a:rPr lang="lt-LT" dirty="0" smtClean="0">
                <a:latin typeface="Calibri" pitchFamily="34" charset="0"/>
                <a:cs typeface="Calibri" pitchFamily="34" charset="0"/>
              </a:rPr>
              <a:t> – daikto </a:t>
            </a:r>
            <a:r>
              <a:rPr lang="lt-LT" dirty="0">
                <a:latin typeface="Calibri" pitchFamily="34" charset="0"/>
                <a:cs typeface="Calibri" pitchFamily="34" charset="0"/>
              </a:rPr>
              <a:t>atstumas nuo </a:t>
            </a:r>
            <a:r>
              <a:rPr lang="lt-LT" dirty="0" smtClean="0">
                <a:latin typeface="Calibri" pitchFamily="34" charset="0"/>
                <a:cs typeface="Calibri" pitchFamily="34" charset="0"/>
              </a:rPr>
              <a:t>lęšio,</a:t>
            </a:r>
            <a:endParaRPr lang="lt-LT" dirty="0">
              <a:latin typeface="Calibri" pitchFamily="34" charset="0"/>
              <a:cs typeface="Calibri" pitchFamily="34" charset="0"/>
            </a:endParaRPr>
          </a:p>
          <a:p>
            <a:pPr algn="just">
              <a:buFontTx/>
              <a:buNone/>
            </a:pPr>
            <a:r>
              <a:rPr lang="lt-LT" dirty="0">
                <a:latin typeface="Calibri" pitchFamily="34" charset="0"/>
                <a:cs typeface="Calibri" pitchFamily="34" charset="0"/>
              </a:rPr>
              <a:t>f</a:t>
            </a:r>
            <a:r>
              <a:rPr lang="lt-LT" dirty="0" smtClean="0">
                <a:latin typeface="Calibri" pitchFamily="34" charset="0"/>
                <a:cs typeface="Calibri" pitchFamily="34" charset="0"/>
              </a:rPr>
              <a:t> – atvaizdo </a:t>
            </a:r>
            <a:r>
              <a:rPr lang="lt-LT" dirty="0">
                <a:latin typeface="Calibri" pitchFamily="34" charset="0"/>
                <a:cs typeface="Calibri" pitchFamily="34" charset="0"/>
              </a:rPr>
              <a:t>atstumas nuo </a:t>
            </a:r>
            <a:r>
              <a:rPr lang="lt-LT" dirty="0" smtClean="0">
                <a:latin typeface="Calibri" pitchFamily="34" charset="0"/>
                <a:cs typeface="Calibri" pitchFamily="34" charset="0"/>
              </a:rPr>
              <a:t>lęšio,</a:t>
            </a:r>
            <a:endParaRPr lang="lt-LT" dirty="0">
              <a:latin typeface="Calibri" pitchFamily="34" charset="0"/>
              <a:cs typeface="Calibri" pitchFamily="34" charset="0"/>
            </a:endParaRPr>
          </a:p>
          <a:p>
            <a:pPr algn="just">
              <a:buFontTx/>
              <a:buNone/>
            </a:pPr>
            <a:r>
              <a:rPr lang="lt-LT" dirty="0" smtClean="0">
                <a:latin typeface="Calibri" pitchFamily="34" charset="0"/>
                <a:cs typeface="Calibri" pitchFamily="34" charset="0"/>
              </a:rPr>
              <a:t>AB (</a:t>
            </a:r>
            <a:r>
              <a:rPr lang="lt-LT" dirty="0">
                <a:latin typeface="Calibri" pitchFamily="34" charset="0"/>
                <a:cs typeface="Calibri" pitchFamily="34" charset="0"/>
              </a:rPr>
              <a:t>h</a:t>
            </a:r>
            <a:r>
              <a:rPr lang="lt-LT" dirty="0" smtClean="0">
                <a:latin typeface="Calibri" pitchFamily="34" charset="0"/>
                <a:cs typeface="Calibri" pitchFamily="34" charset="0"/>
              </a:rPr>
              <a:t>) – daikto aukštis,</a:t>
            </a:r>
            <a:endParaRPr lang="lt-LT" dirty="0">
              <a:latin typeface="Calibri" pitchFamily="34" charset="0"/>
              <a:cs typeface="Calibri" pitchFamily="34" charset="0"/>
            </a:endParaRPr>
          </a:p>
          <a:p>
            <a:pPr marL="0" lvl="0" indent="0" algn="just">
              <a:buNone/>
            </a:pPr>
            <a:r>
              <a:rPr lang="lt-LT" dirty="0" smtClean="0">
                <a:solidFill>
                  <a:srgbClr val="000000"/>
                </a:solidFill>
                <a:latin typeface="Calibri" pitchFamily="34" charset="0"/>
                <a:cs typeface="Calibri" pitchFamily="34" charset="0"/>
              </a:rPr>
              <a:t>A</a:t>
            </a:r>
            <a:r>
              <a:rPr lang="lt-LT" baseline="-25000" dirty="0" smtClean="0">
                <a:solidFill>
                  <a:srgbClr val="000000"/>
                </a:solidFill>
                <a:latin typeface="Calibri" pitchFamily="34" charset="0"/>
                <a:cs typeface="Calibri" pitchFamily="34" charset="0"/>
              </a:rPr>
              <a:t>1</a:t>
            </a:r>
            <a:r>
              <a:rPr lang="lt-LT" dirty="0" smtClean="0">
                <a:solidFill>
                  <a:srgbClr val="000000"/>
                </a:solidFill>
                <a:latin typeface="Calibri" pitchFamily="34" charset="0"/>
                <a:cs typeface="Calibri" pitchFamily="34" charset="0"/>
              </a:rPr>
              <a:t>B</a:t>
            </a:r>
            <a:r>
              <a:rPr lang="lt-LT" baseline="-25000" dirty="0" smtClean="0">
                <a:solidFill>
                  <a:srgbClr val="000000"/>
                </a:solidFill>
                <a:latin typeface="Calibri" pitchFamily="34" charset="0"/>
                <a:cs typeface="Calibri" pitchFamily="34" charset="0"/>
              </a:rPr>
              <a:t>1</a:t>
            </a:r>
            <a:r>
              <a:rPr lang="lt-LT" dirty="0" smtClean="0">
                <a:solidFill>
                  <a:srgbClr val="000000"/>
                </a:solidFill>
                <a:latin typeface="Calibri" pitchFamily="34" charset="0"/>
                <a:cs typeface="Calibri" pitchFamily="34" charset="0"/>
              </a:rPr>
              <a:t> </a:t>
            </a:r>
            <a:r>
              <a:rPr lang="lt-LT" dirty="0" smtClean="0">
                <a:latin typeface="Calibri" pitchFamily="34" charset="0"/>
                <a:cs typeface="Calibri" pitchFamily="34" charset="0"/>
              </a:rPr>
              <a:t>(H) – atvaizdo aukštis,</a:t>
            </a:r>
            <a:endParaRPr lang="lt-LT" dirty="0">
              <a:latin typeface="Calibri" pitchFamily="34" charset="0"/>
              <a:cs typeface="Calibri" pitchFamily="34" charset="0"/>
            </a:endParaRPr>
          </a:p>
          <a:p>
            <a:pPr algn="just">
              <a:buFontTx/>
              <a:buNone/>
            </a:pPr>
            <a:r>
              <a:rPr lang="lt-LT" dirty="0" smtClean="0">
                <a:latin typeface="Calibri" pitchFamily="34" charset="0"/>
                <a:cs typeface="Calibri" pitchFamily="34" charset="0"/>
              </a:rPr>
              <a:t>D – laužiamoji </a:t>
            </a:r>
            <a:r>
              <a:rPr lang="lt-LT" dirty="0">
                <a:latin typeface="Calibri" pitchFamily="34" charset="0"/>
                <a:cs typeface="Calibri" pitchFamily="34" charset="0"/>
              </a:rPr>
              <a:t>gęba.</a:t>
            </a:r>
          </a:p>
        </p:txBody>
      </p:sp>
      <p:sp>
        <p:nvSpPr>
          <p:cNvPr id="41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lt-LT">
              <a:solidFill>
                <a:srgbClr val="000000"/>
              </a:solidFill>
            </a:endParaRPr>
          </a:p>
        </p:txBody>
      </p:sp>
      <p:sp>
        <p:nvSpPr>
          <p:cNvPr id="410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lt-LT">
              <a:solidFill>
                <a:srgbClr val="000000"/>
              </a:solidFill>
            </a:endParaRPr>
          </a:p>
        </p:txBody>
      </p:sp>
      <p:sp>
        <p:nvSpPr>
          <p:cNvPr id="410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lt-LT">
              <a:solidFill>
                <a:srgbClr val="000000"/>
              </a:solidFill>
            </a:endParaRPr>
          </a:p>
        </p:txBody>
      </p:sp>
      <p:sp>
        <p:nvSpPr>
          <p:cNvPr id="410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lt-LT">
              <a:solidFill>
                <a:srgbClr val="000000"/>
              </a:solidFill>
            </a:endParaRPr>
          </a:p>
        </p:txBody>
      </p:sp>
      <p:sp>
        <p:nvSpPr>
          <p:cNvPr id="4109" name="Rectangle 13"/>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lt-LT">
              <a:solidFill>
                <a:srgbClr val="000000"/>
              </a:solidFill>
            </a:endParaRPr>
          </a:p>
        </p:txBody>
      </p:sp>
    </p:spTree>
    <p:extLst>
      <p:ext uri="{BB962C8B-B14F-4D97-AF65-F5344CB8AC3E}">
        <p14:creationId xmlns:p14="http://schemas.microsoft.com/office/powerpoint/2010/main" val="4042005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lt-LT" dirty="0" smtClean="0"/>
              <a:t>1 uždavinys</a:t>
            </a:r>
            <a:endParaRPr lang="lt-LT"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67544" y="1340768"/>
                <a:ext cx="8280920" cy="4968552"/>
              </a:xfrm>
            </p:spPr>
            <p:txBody>
              <a:bodyPr>
                <a:normAutofit fontScale="85000" lnSpcReduction="20000"/>
              </a:bodyPr>
              <a:lstStyle/>
              <a:p>
                <a:pPr marL="0" indent="0" algn="just">
                  <a:buNone/>
                </a:pPr>
                <a:r>
                  <a:rPr lang="lt-LT" dirty="0" smtClean="0"/>
                  <a:t>	</a:t>
                </a:r>
                <a:r>
                  <a:rPr lang="lt-LT" sz="2800" dirty="0" smtClean="0"/>
                  <a:t>Daiktas yra 30 cm atstumu nuo glaudžiamojo lęšio, kurio pagrindinio židinio nuotolis 60 cm. Kur ir koks susidaro atvaizdas?</a:t>
                </a:r>
              </a:p>
              <a:p>
                <a:pPr marL="0" indent="0" algn="just">
                  <a:buNone/>
                </a:pPr>
                <a:r>
                  <a:rPr lang="lt-LT" sz="2800" dirty="0" smtClean="0"/>
                  <a:t>Duota:</a:t>
                </a:r>
              </a:p>
              <a:p>
                <a:pPr marL="0" indent="0" algn="just">
                  <a:buNone/>
                </a:pPr>
                <a:r>
                  <a:rPr lang="lt-LT" sz="2800" dirty="0" smtClean="0"/>
                  <a:t>d=30cm=0,3 m        </a:t>
                </a:r>
                <a14:m>
                  <m:oMath xmlns:m="http://schemas.openxmlformats.org/officeDocument/2006/math">
                    <m:f>
                      <m:fPr>
                        <m:ctrlPr>
                          <a:rPr kumimoji="0" lang="lt-LT" sz="2800" b="0" i="1" u="none" strike="noStrike" kern="0" cap="none" spc="0" normalizeH="0" baseline="0" noProof="0">
                            <a:ln>
                              <a:noFill/>
                            </a:ln>
                            <a:solidFill>
                              <a:srgbClr val="000000"/>
                            </a:solidFill>
                            <a:effectLst/>
                            <a:uLnTx/>
                            <a:uFillTx/>
                            <a:latin typeface="Cambria Math"/>
                            <a:ea typeface="+mn-ea"/>
                          </a:rPr>
                        </m:ctrlPr>
                      </m:fPr>
                      <m:num>
                        <m:r>
                          <a:rPr kumimoji="0" lang="lt-LT" sz="2800" b="0" i="1" u="none" strike="noStrike" kern="0" cap="none" spc="0" normalizeH="0" baseline="0" noProof="0">
                            <a:ln>
                              <a:noFill/>
                            </a:ln>
                            <a:solidFill>
                              <a:srgbClr val="000000"/>
                            </a:solidFill>
                            <a:effectLst/>
                            <a:uLnTx/>
                            <a:uFillTx/>
                            <a:latin typeface="Cambria Math"/>
                            <a:ea typeface="+mn-ea"/>
                          </a:rPr>
                          <m:t>1</m:t>
                        </m:r>
                      </m:num>
                      <m:den>
                        <m:r>
                          <a:rPr kumimoji="0" lang="lt-LT" sz="2800" b="0" i="1" u="none" strike="noStrike" kern="0" cap="none" spc="0" normalizeH="0" baseline="0" noProof="0">
                            <a:ln>
                              <a:noFill/>
                            </a:ln>
                            <a:solidFill>
                              <a:srgbClr val="000000"/>
                            </a:solidFill>
                            <a:effectLst/>
                            <a:uLnTx/>
                            <a:uFillTx/>
                            <a:latin typeface="Cambria Math"/>
                            <a:ea typeface="+mn-ea"/>
                          </a:rPr>
                          <m:t>𝐹</m:t>
                        </m:r>
                      </m:den>
                    </m:f>
                    <m:r>
                      <a:rPr kumimoji="0" lang="lt-LT" sz="2800" b="0" i="1" u="none" strike="noStrike" kern="0" cap="none" spc="0" normalizeH="0" baseline="0" noProof="0">
                        <a:ln>
                          <a:noFill/>
                        </a:ln>
                        <a:solidFill>
                          <a:srgbClr val="000000"/>
                        </a:solidFill>
                        <a:effectLst/>
                        <a:uLnTx/>
                        <a:uFillTx/>
                        <a:latin typeface="Cambria Math"/>
                        <a:ea typeface="+mn-ea"/>
                      </a:rPr>
                      <m:t>=</m:t>
                    </m:r>
                    <m:f>
                      <m:fPr>
                        <m:ctrlPr>
                          <a:rPr kumimoji="0" lang="lt-LT" sz="2800" b="0" i="1" u="none" strike="noStrike" kern="0" cap="none" spc="0" normalizeH="0" baseline="0" noProof="0">
                            <a:ln>
                              <a:noFill/>
                            </a:ln>
                            <a:solidFill>
                              <a:srgbClr val="000000"/>
                            </a:solidFill>
                            <a:effectLst/>
                            <a:uLnTx/>
                            <a:uFillTx/>
                            <a:latin typeface="Cambria Math"/>
                            <a:ea typeface="+mn-ea"/>
                          </a:rPr>
                        </m:ctrlPr>
                      </m:fPr>
                      <m:num>
                        <m:r>
                          <a:rPr kumimoji="0" lang="lt-LT" sz="2800" b="0" i="1" u="none" strike="noStrike" kern="0" cap="none" spc="0" normalizeH="0" baseline="0" noProof="0">
                            <a:ln>
                              <a:noFill/>
                            </a:ln>
                            <a:solidFill>
                              <a:srgbClr val="000000"/>
                            </a:solidFill>
                            <a:effectLst/>
                            <a:uLnTx/>
                            <a:uFillTx/>
                            <a:latin typeface="Cambria Math"/>
                            <a:ea typeface="+mn-ea"/>
                          </a:rPr>
                          <m:t>1</m:t>
                        </m:r>
                      </m:num>
                      <m:den>
                        <m:r>
                          <a:rPr kumimoji="0" lang="lt-LT" sz="2800" b="0" i="1" u="none" strike="noStrike" kern="0" cap="none" spc="0" normalizeH="0" baseline="0" noProof="0">
                            <a:ln>
                              <a:noFill/>
                            </a:ln>
                            <a:solidFill>
                              <a:srgbClr val="000000"/>
                            </a:solidFill>
                            <a:effectLst/>
                            <a:uLnTx/>
                            <a:uFillTx/>
                            <a:latin typeface="Cambria Math"/>
                            <a:ea typeface="+mn-ea"/>
                          </a:rPr>
                          <m:t>𝑑</m:t>
                        </m:r>
                      </m:den>
                    </m:f>
                    <m:r>
                      <a:rPr kumimoji="0" lang="lt-LT" sz="2800" b="0" i="1" u="none" strike="noStrike" kern="0" cap="none" spc="0" normalizeH="0" baseline="0" noProof="0">
                        <a:ln>
                          <a:noFill/>
                        </a:ln>
                        <a:solidFill>
                          <a:srgbClr val="000000"/>
                        </a:solidFill>
                        <a:effectLst/>
                        <a:uLnTx/>
                        <a:uFillTx/>
                        <a:latin typeface="Cambria Math"/>
                        <a:ea typeface="+mn-ea"/>
                      </a:rPr>
                      <m:t>+</m:t>
                    </m:r>
                    <m:f>
                      <m:fPr>
                        <m:ctrlPr>
                          <a:rPr kumimoji="0" lang="lt-LT" sz="2800" b="0" i="1" u="none" strike="noStrike" kern="0" cap="none" spc="0" normalizeH="0" baseline="0" noProof="0">
                            <a:ln>
                              <a:noFill/>
                            </a:ln>
                            <a:solidFill>
                              <a:srgbClr val="000000"/>
                            </a:solidFill>
                            <a:effectLst/>
                            <a:uLnTx/>
                            <a:uFillTx/>
                            <a:latin typeface="Cambria Math"/>
                            <a:ea typeface="+mn-ea"/>
                          </a:rPr>
                        </m:ctrlPr>
                      </m:fPr>
                      <m:num>
                        <m:r>
                          <a:rPr kumimoji="0" lang="lt-LT" sz="2800" b="0" i="1" u="none" strike="noStrike" kern="0" cap="none" spc="0" normalizeH="0" baseline="0" noProof="0">
                            <a:ln>
                              <a:noFill/>
                            </a:ln>
                            <a:solidFill>
                              <a:srgbClr val="000000"/>
                            </a:solidFill>
                            <a:effectLst/>
                            <a:uLnTx/>
                            <a:uFillTx/>
                            <a:latin typeface="Cambria Math"/>
                            <a:ea typeface="+mn-ea"/>
                          </a:rPr>
                          <m:t>1</m:t>
                        </m:r>
                      </m:num>
                      <m:den>
                        <m:r>
                          <a:rPr kumimoji="0" lang="lt-LT" sz="2800" b="0" i="1" u="none" strike="noStrike" kern="0" cap="none" spc="0" normalizeH="0" baseline="0" noProof="0">
                            <a:ln>
                              <a:noFill/>
                            </a:ln>
                            <a:solidFill>
                              <a:srgbClr val="000000"/>
                            </a:solidFill>
                            <a:effectLst/>
                            <a:uLnTx/>
                            <a:uFillTx/>
                            <a:latin typeface="Cambria Math"/>
                            <a:ea typeface="+mn-ea"/>
                          </a:rPr>
                          <m:t>𝑓</m:t>
                        </m:r>
                      </m:den>
                    </m:f>
                  </m:oMath>
                </a14:m>
                <a:r>
                  <a:rPr lang="lt-LT" sz="2800" dirty="0" smtClean="0"/>
                  <a:t>                </a:t>
                </a:r>
                <a14:m>
                  <m:oMath xmlns:m="http://schemas.openxmlformats.org/officeDocument/2006/math">
                    <m:r>
                      <a:rPr lang="lt-LT" sz="2800" b="0" i="1" dirty="0" smtClean="0">
                        <a:latin typeface="Cambria Math"/>
                      </a:rPr>
                      <m:t>𝑓</m:t>
                    </m:r>
                    <m:r>
                      <a:rPr lang="lt-LT" sz="2800" i="1" dirty="0" smtClean="0">
                        <a:latin typeface="Cambria Math"/>
                      </a:rPr>
                      <m:t>=</m:t>
                    </m:r>
                    <m:f>
                      <m:fPr>
                        <m:ctrlPr>
                          <a:rPr lang="lt-LT" sz="2800" i="1" dirty="0" smtClean="0">
                            <a:latin typeface="Cambria Math"/>
                          </a:rPr>
                        </m:ctrlPr>
                      </m:fPr>
                      <m:num>
                        <m:r>
                          <a:rPr lang="lt-LT" sz="2800" b="0" i="1" dirty="0" smtClean="0">
                            <a:latin typeface="Cambria Math"/>
                          </a:rPr>
                          <m:t>0,6</m:t>
                        </m:r>
                        <m:r>
                          <a:rPr lang="lt-LT" sz="2800" b="0" i="1" dirty="0" smtClean="0">
                            <a:latin typeface="Cambria Math"/>
                            <a:ea typeface="Cambria Math"/>
                          </a:rPr>
                          <m:t>∙0,3</m:t>
                        </m:r>
                      </m:num>
                      <m:den>
                        <m:r>
                          <a:rPr lang="lt-LT" sz="2800" b="0" i="1" dirty="0" smtClean="0">
                            <a:latin typeface="Cambria Math"/>
                          </a:rPr>
                          <m:t>0,3−0,6</m:t>
                        </m:r>
                      </m:den>
                    </m:f>
                    <m:r>
                      <a:rPr lang="lt-LT" sz="2800" b="0" i="1" dirty="0" smtClean="0">
                        <a:latin typeface="Cambria Math"/>
                      </a:rPr>
                      <m:t>=−0,6 </m:t>
                    </m:r>
                    <m:r>
                      <a:rPr lang="lt-LT" sz="2800" b="0" i="1" dirty="0" smtClean="0">
                        <a:latin typeface="Cambria Math"/>
                      </a:rPr>
                      <m:t>𝑚</m:t>
                    </m:r>
                  </m:oMath>
                </a14:m>
                <a:endParaRPr lang="lt-LT" sz="2800" dirty="0" smtClean="0"/>
              </a:p>
              <a:p>
                <a:pPr marL="0" indent="0" algn="just">
                  <a:buNone/>
                </a:pPr>
                <a:r>
                  <a:rPr lang="lt-LT" sz="2800" dirty="0" smtClean="0"/>
                  <a:t>F=60 cm=0,6 m       </a:t>
                </a:r>
                <a14:m>
                  <m:oMath xmlns:m="http://schemas.openxmlformats.org/officeDocument/2006/math">
                    <m:f>
                      <m:fPr>
                        <m:ctrlPr>
                          <a:rPr lang="lt-LT" sz="2800" i="1" smtClean="0">
                            <a:latin typeface="Cambria Math"/>
                          </a:rPr>
                        </m:ctrlPr>
                      </m:fPr>
                      <m:num>
                        <m:r>
                          <a:rPr lang="lt-LT" sz="2800" b="0" i="1" smtClean="0">
                            <a:latin typeface="Cambria Math"/>
                          </a:rPr>
                          <m:t>1</m:t>
                        </m:r>
                      </m:num>
                      <m:den>
                        <m:r>
                          <a:rPr lang="lt-LT" sz="2800" b="0" i="1" smtClean="0">
                            <a:latin typeface="Cambria Math"/>
                          </a:rPr>
                          <m:t>𝑓</m:t>
                        </m:r>
                      </m:den>
                    </m:f>
                    <m:r>
                      <a:rPr lang="lt-LT" sz="2800" i="1" smtClean="0">
                        <a:latin typeface="Cambria Math"/>
                      </a:rPr>
                      <m:t>=</m:t>
                    </m:r>
                    <m:f>
                      <m:fPr>
                        <m:ctrlPr>
                          <a:rPr lang="lt-LT" sz="2800" i="1" smtClean="0">
                            <a:latin typeface="Cambria Math"/>
                          </a:rPr>
                        </m:ctrlPr>
                      </m:fPr>
                      <m:num>
                        <m:r>
                          <a:rPr lang="lt-LT" sz="2800" b="0" i="1" smtClean="0">
                            <a:latin typeface="Cambria Math"/>
                          </a:rPr>
                          <m:t>1</m:t>
                        </m:r>
                      </m:num>
                      <m:den>
                        <m:r>
                          <a:rPr lang="lt-LT" sz="2800" b="0" i="1" smtClean="0">
                            <a:latin typeface="Cambria Math"/>
                          </a:rPr>
                          <m:t>𝐹</m:t>
                        </m:r>
                      </m:den>
                    </m:f>
                    <m:r>
                      <a:rPr lang="lt-LT" sz="2800" b="0" i="1" smtClean="0">
                        <a:latin typeface="Cambria Math"/>
                      </a:rPr>
                      <m:t>−</m:t>
                    </m:r>
                    <m:f>
                      <m:fPr>
                        <m:ctrlPr>
                          <a:rPr lang="lt-LT" sz="2800" b="0" i="1" smtClean="0">
                            <a:latin typeface="Cambria Math"/>
                          </a:rPr>
                        </m:ctrlPr>
                      </m:fPr>
                      <m:num>
                        <m:r>
                          <a:rPr lang="lt-LT" sz="2800" b="0" i="1" smtClean="0">
                            <a:latin typeface="Cambria Math"/>
                          </a:rPr>
                          <m:t>1</m:t>
                        </m:r>
                      </m:num>
                      <m:den>
                        <m:r>
                          <a:rPr lang="lt-LT" sz="2800" b="0" i="1" smtClean="0">
                            <a:latin typeface="Cambria Math"/>
                          </a:rPr>
                          <m:t>𝑑</m:t>
                        </m:r>
                      </m:den>
                    </m:f>
                    <m:r>
                      <a:rPr lang="lt-LT" sz="2800" b="0" i="1" smtClean="0">
                        <a:latin typeface="Cambria Math"/>
                      </a:rPr>
                      <m:t>=</m:t>
                    </m:r>
                    <m:f>
                      <m:fPr>
                        <m:ctrlPr>
                          <a:rPr lang="lt-LT" sz="2800" b="0" i="1" smtClean="0">
                            <a:latin typeface="Cambria Math"/>
                          </a:rPr>
                        </m:ctrlPr>
                      </m:fPr>
                      <m:num>
                        <m:r>
                          <a:rPr lang="lt-LT" sz="2800" b="0" i="1" smtClean="0">
                            <a:latin typeface="Cambria Math"/>
                          </a:rPr>
                          <m:t>𝑑</m:t>
                        </m:r>
                        <m:r>
                          <a:rPr lang="lt-LT" sz="2800" b="0" i="1" smtClean="0">
                            <a:latin typeface="Cambria Math"/>
                          </a:rPr>
                          <m:t>−</m:t>
                        </m:r>
                        <m:r>
                          <a:rPr lang="lt-LT" sz="2800" b="0" i="1" smtClean="0">
                            <a:latin typeface="Cambria Math"/>
                          </a:rPr>
                          <m:t>𝐹</m:t>
                        </m:r>
                      </m:num>
                      <m:den>
                        <m:r>
                          <a:rPr lang="lt-LT" sz="2800" b="0" i="1" smtClean="0">
                            <a:latin typeface="Cambria Math"/>
                          </a:rPr>
                          <m:t>𝐹𝑑</m:t>
                        </m:r>
                      </m:den>
                    </m:f>
                    <m:r>
                      <a:rPr lang="lt-LT" sz="2800" b="0" i="0" smtClean="0">
                        <a:latin typeface="Cambria Math"/>
                      </a:rPr>
                      <m:t>    </m:t>
                    </m:r>
                    <m:r>
                      <m:rPr>
                        <m:sty m:val="p"/>
                      </m:rPr>
                      <a:rPr lang="el-GR" sz="2800" b="0" i="1" smtClean="0">
                        <a:latin typeface="Cambria Math"/>
                      </a:rPr>
                      <m:t>Γ</m:t>
                    </m:r>
                    <m:r>
                      <a:rPr lang="lt-LT" sz="2800" b="0" i="1" smtClean="0">
                        <a:latin typeface="Cambria Math"/>
                      </a:rPr>
                      <m:t>=</m:t>
                    </m:r>
                    <m:f>
                      <m:fPr>
                        <m:ctrlPr>
                          <a:rPr lang="lt-LT" sz="2800" b="0" i="1" smtClean="0">
                            <a:latin typeface="Cambria Math"/>
                          </a:rPr>
                        </m:ctrlPr>
                      </m:fPr>
                      <m:num>
                        <m:r>
                          <a:rPr lang="lt-LT" sz="2800" b="0" i="1" smtClean="0">
                            <a:latin typeface="Cambria Math"/>
                          </a:rPr>
                          <m:t>0,6</m:t>
                        </m:r>
                      </m:num>
                      <m:den>
                        <m:r>
                          <a:rPr lang="lt-LT" sz="2800" b="0" i="1" smtClean="0">
                            <a:latin typeface="Cambria Math"/>
                          </a:rPr>
                          <m:t>0,3</m:t>
                        </m:r>
                      </m:den>
                    </m:f>
                    <m:r>
                      <a:rPr lang="lt-LT" sz="2800" b="0" i="1" smtClean="0">
                        <a:latin typeface="Cambria Math"/>
                      </a:rPr>
                      <m:t>=2 </m:t>
                    </m:r>
                    <m:r>
                      <a:rPr lang="lt-LT" sz="2800" b="0" i="1" smtClean="0">
                        <a:latin typeface="Cambria Math"/>
                      </a:rPr>
                      <m:t>𝑘𝑎𝑟𝑡𝑎𝑖</m:t>
                    </m:r>
                  </m:oMath>
                </a14:m>
                <a:endParaRPr lang="lt-LT" sz="2800" dirty="0" smtClean="0"/>
              </a:p>
              <a:p>
                <a:pPr marL="0" indent="0" algn="just">
                  <a:buNone/>
                </a:pPr>
                <a:r>
                  <a:rPr lang="lt-LT" sz="2800" dirty="0" smtClean="0"/>
                  <a:t>                                   </a:t>
                </a:r>
                <a14:m>
                  <m:oMath xmlns:m="http://schemas.openxmlformats.org/officeDocument/2006/math">
                    <m:r>
                      <a:rPr lang="lt-LT" sz="2800" b="0" i="1" smtClean="0">
                        <a:latin typeface="Cambria Math"/>
                      </a:rPr>
                      <m:t>𝑓</m:t>
                    </m:r>
                    <m:r>
                      <a:rPr lang="lt-LT" sz="2800" i="1" smtClean="0">
                        <a:latin typeface="Cambria Math"/>
                      </a:rPr>
                      <m:t>=</m:t>
                    </m:r>
                    <m:f>
                      <m:fPr>
                        <m:ctrlPr>
                          <a:rPr lang="lt-LT" sz="2800" i="1" smtClean="0">
                            <a:latin typeface="Cambria Math"/>
                          </a:rPr>
                        </m:ctrlPr>
                      </m:fPr>
                      <m:num>
                        <m:r>
                          <a:rPr lang="lt-LT" sz="2800" b="0" i="1" smtClean="0">
                            <a:latin typeface="Cambria Math"/>
                          </a:rPr>
                          <m:t>𝐹𝑑</m:t>
                        </m:r>
                      </m:num>
                      <m:den>
                        <m:r>
                          <a:rPr lang="lt-LT" sz="2800" b="0" i="1" smtClean="0">
                            <a:latin typeface="Cambria Math"/>
                          </a:rPr>
                          <m:t>𝑑</m:t>
                        </m:r>
                        <m:r>
                          <a:rPr lang="lt-LT" sz="2800" b="0" i="1" smtClean="0">
                            <a:latin typeface="Cambria Math"/>
                          </a:rPr>
                          <m:t>−</m:t>
                        </m:r>
                        <m:r>
                          <a:rPr lang="lt-LT" sz="2800" b="0" i="1" smtClean="0">
                            <a:latin typeface="Cambria Math"/>
                          </a:rPr>
                          <m:t>𝐹</m:t>
                        </m:r>
                      </m:den>
                    </m:f>
                  </m:oMath>
                </a14:m>
                <a:endParaRPr lang="lt-LT" sz="2800" dirty="0"/>
              </a:p>
              <a:p>
                <a:pPr marL="0" indent="0" algn="just">
                  <a:buNone/>
                </a:pPr>
                <a:r>
                  <a:rPr lang="lt-LT" sz="2800" dirty="0"/>
                  <a:t>f</a:t>
                </a:r>
                <a:r>
                  <a:rPr lang="lt-LT" sz="2800" dirty="0" smtClean="0"/>
                  <a:t>-?		          </a:t>
                </a:r>
                <a14:m>
                  <m:oMath xmlns:m="http://schemas.openxmlformats.org/officeDocument/2006/math">
                    <m:r>
                      <m:rPr>
                        <m:sty m:val="p"/>
                      </m:rPr>
                      <a:rPr lang="el-GR" sz="2800" i="1" smtClean="0">
                        <a:latin typeface="Cambria Math"/>
                      </a:rPr>
                      <m:t>Γ</m:t>
                    </m:r>
                    <m:r>
                      <a:rPr lang="lt-LT" sz="2800" i="1" smtClean="0">
                        <a:latin typeface="Cambria Math"/>
                      </a:rPr>
                      <m:t>=</m:t>
                    </m:r>
                    <m:f>
                      <m:fPr>
                        <m:ctrlPr>
                          <a:rPr lang="lt-LT" sz="2800" i="1" smtClean="0">
                            <a:latin typeface="Cambria Math"/>
                          </a:rPr>
                        </m:ctrlPr>
                      </m:fPr>
                      <m:num>
                        <m:d>
                          <m:dPr>
                            <m:begChr m:val="|"/>
                            <m:endChr m:val="|"/>
                            <m:ctrlPr>
                              <a:rPr lang="lt-LT" sz="2800" i="1" smtClean="0">
                                <a:latin typeface="Cambria Math"/>
                              </a:rPr>
                            </m:ctrlPr>
                          </m:dPr>
                          <m:e>
                            <m:r>
                              <a:rPr lang="lt-LT" sz="2800" b="0" i="1" smtClean="0">
                                <a:latin typeface="Cambria Math"/>
                              </a:rPr>
                              <m:t>𝑓</m:t>
                            </m:r>
                          </m:e>
                        </m:d>
                      </m:num>
                      <m:den>
                        <m:d>
                          <m:dPr>
                            <m:begChr m:val="|"/>
                            <m:endChr m:val="|"/>
                            <m:ctrlPr>
                              <a:rPr lang="lt-LT" sz="2800" i="1" smtClean="0">
                                <a:latin typeface="Cambria Math"/>
                              </a:rPr>
                            </m:ctrlPr>
                          </m:dPr>
                          <m:e>
                            <m:r>
                              <a:rPr lang="lt-LT" sz="2800" b="0" i="1" smtClean="0">
                                <a:latin typeface="Cambria Math"/>
                              </a:rPr>
                              <m:t>𝑑</m:t>
                            </m:r>
                          </m:e>
                        </m:d>
                      </m:den>
                    </m:f>
                  </m:oMath>
                </a14:m>
                <a:endParaRPr lang="lt-LT" sz="2800" dirty="0" smtClean="0"/>
              </a:p>
              <a:p>
                <a:pPr marL="0" indent="0" algn="just">
                  <a:buNone/>
                </a:pPr>
                <a:r>
                  <a:rPr lang="lt-LT" sz="2800" dirty="0" smtClean="0"/>
                  <a:t>Γ-?</a:t>
                </a:r>
              </a:p>
              <a:p>
                <a:pPr marL="0" indent="0" algn="just">
                  <a:buNone/>
                </a:pPr>
                <a:endParaRPr lang="lt-LT" sz="2800" dirty="0" smtClean="0"/>
              </a:p>
              <a:p>
                <a:pPr marL="0" indent="0" algn="just">
                  <a:buNone/>
                </a:pPr>
                <a:r>
                  <a:rPr lang="lt-LT" sz="2800" dirty="0" smtClean="0"/>
                  <a:t>Atsakymas. Menamasis, 2 kartus padidintas daikto atvaizdas susidaro 60 cm  nuo lęšio.</a:t>
                </a:r>
                <a:endParaRPr lang="lt-LT"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67544" y="1340768"/>
                <a:ext cx="8280920" cy="4968552"/>
              </a:xfrm>
              <a:blipFill rotWithShape="1">
                <a:blip r:embed="rId2"/>
                <a:stretch>
                  <a:fillRect l="-1178" t="-1718" r="-1105"/>
                </a:stretch>
              </a:blipFill>
            </p:spPr>
            <p:txBody>
              <a:bodyPr/>
              <a:lstStyle/>
              <a:p>
                <a:r>
                  <a:rPr lang="lt-LT">
                    <a:noFill/>
                  </a:rPr>
                  <a:t> </a:t>
                </a:r>
              </a:p>
            </p:txBody>
          </p:sp>
        </mc:Fallback>
      </mc:AlternateContent>
      <p:cxnSp>
        <p:nvCxnSpPr>
          <p:cNvPr id="5" name="Straight Connector 4"/>
          <p:cNvCxnSpPr/>
          <p:nvPr/>
        </p:nvCxnSpPr>
        <p:spPr>
          <a:xfrm>
            <a:off x="323528" y="4437112"/>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771800" y="2276872"/>
            <a:ext cx="0" cy="2160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48064" y="2276872"/>
            <a:ext cx="0" cy="2160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607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121"/>
            <a:ext cx="8229600" cy="1143000"/>
          </a:xfrm>
        </p:spPr>
        <p:txBody>
          <a:bodyPr/>
          <a:lstStyle/>
          <a:p>
            <a:r>
              <a:rPr lang="lt-LT" dirty="0" smtClean="0"/>
              <a:t>2 uždavinys</a:t>
            </a:r>
            <a:endParaRPr lang="lt-LT"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9512" y="980728"/>
                <a:ext cx="8640960" cy="5616624"/>
              </a:xfrm>
            </p:spPr>
            <p:txBody>
              <a:bodyPr>
                <a:normAutofit/>
              </a:bodyPr>
              <a:lstStyle/>
              <a:p>
                <a:pPr marL="0" indent="0" algn="just">
                  <a:buNone/>
                </a:pPr>
                <a:r>
                  <a:rPr lang="lt-LT" dirty="0" smtClean="0"/>
                  <a:t>	</a:t>
                </a:r>
                <a:r>
                  <a:rPr lang="lt-LT" sz="2600" dirty="0" smtClean="0"/>
                  <a:t>Glaudžiamoju lęšiu gautas tikrasis, du kartus padidintas daikto atvaizdas, kai jo atstumas iki lęšio lygus 24 cm. Apskaičiuokite lęšio židinio nuotolį.</a:t>
                </a:r>
              </a:p>
              <a:p>
                <a:pPr marL="0" indent="0" algn="just">
                  <a:buNone/>
                </a:pPr>
                <a:r>
                  <a:rPr lang="lt-LT" sz="2600" dirty="0" smtClean="0"/>
                  <a:t>Duota:</a:t>
                </a:r>
              </a:p>
              <a:p>
                <a:pPr marL="0" indent="0" algn="just">
                  <a:buNone/>
                </a:pPr>
                <a:r>
                  <a:rPr lang="lt-LT" sz="2600" dirty="0" smtClean="0"/>
                  <a:t>Γ= 2 kartai               </a:t>
                </a:r>
                <a14:m>
                  <m:oMath xmlns:m="http://schemas.openxmlformats.org/officeDocument/2006/math">
                    <m:f>
                      <m:fPr>
                        <m:ctrlPr>
                          <a:rPr lang="lt-LT" sz="2600" i="1" smtClean="0">
                            <a:latin typeface="Cambria Math"/>
                          </a:rPr>
                        </m:ctrlPr>
                      </m:fPr>
                      <m:num>
                        <m:r>
                          <a:rPr lang="lt-LT" sz="2600" b="0" i="1" smtClean="0">
                            <a:latin typeface="Cambria Math"/>
                          </a:rPr>
                          <m:t>1</m:t>
                        </m:r>
                      </m:num>
                      <m:den>
                        <m:r>
                          <a:rPr lang="lt-LT" sz="2600" b="0" i="1" smtClean="0">
                            <a:latin typeface="Cambria Math"/>
                          </a:rPr>
                          <m:t>𝐹</m:t>
                        </m:r>
                      </m:den>
                    </m:f>
                    <m:r>
                      <a:rPr lang="lt-LT" sz="2600" i="1" smtClean="0">
                        <a:latin typeface="Cambria Math"/>
                      </a:rPr>
                      <m:t>=</m:t>
                    </m:r>
                    <m:f>
                      <m:fPr>
                        <m:ctrlPr>
                          <a:rPr lang="lt-LT" sz="2600" i="1" smtClean="0">
                            <a:latin typeface="Cambria Math"/>
                          </a:rPr>
                        </m:ctrlPr>
                      </m:fPr>
                      <m:num>
                        <m:r>
                          <a:rPr lang="lt-LT" sz="2600" b="0" i="1" smtClean="0">
                            <a:latin typeface="Cambria Math"/>
                          </a:rPr>
                          <m:t>1</m:t>
                        </m:r>
                      </m:num>
                      <m:den>
                        <m:r>
                          <a:rPr lang="lt-LT" sz="2600" b="0" i="1" smtClean="0">
                            <a:latin typeface="Cambria Math"/>
                          </a:rPr>
                          <m:t>𝑑</m:t>
                        </m:r>
                      </m:den>
                    </m:f>
                    <m:r>
                      <a:rPr lang="lt-LT" sz="2600" b="0" i="1" smtClean="0">
                        <a:latin typeface="Cambria Math"/>
                      </a:rPr>
                      <m:t>+</m:t>
                    </m:r>
                    <m:f>
                      <m:fPr>
                        <m:ctrlPr>
                          <a:rPr lang="lt-LT" sz="2600" b="0" i="1" smtClean="0">
                            <a:latin typeface="Cambria Math"/>
                          </a:rPr>
                        </m:ctrlPr>
                      </m:fPr>
                      <m:num>
                        <m:r>
                          <a:rPr lang="lt-LT" sz="2600" b="0" i="1" smtClean="0">
                            <a:latin typeface="Cambria Math"/>
                          </a:rPr>
                          <m:t>1</m:t>
                        </m:r>
                      </m:num>
                      <m:den>
                        <m:r>
                          <a:rPr lang="lt-LT" sz="2600" b="0" i="1" smtClean="0">
                            <a:latin typeface="Cambria Math"/>
                          </a:rPr>
                          <m:t>𝑓</m:t>
                        </m:r>
                      </m:den>
                    </m:f>
                    <m:r>
                      <a:rPr lang="lt-LT" sz="2600" b="0" i="1" smtClean="0">
                        <a:latin typeface="Cambria Math"/>
                        <a:ea typeface="Cambria Math"/>
                      </a:rPr>
                      <m:t>=</m:t>
                    </m:r>
                    <m:f>
                      <m:fPr>
                        <m:ctrlPr>
                          <a:rPr lang="lt-LT" sz="2600" b="0" i="1" smtClean="0">
                            <a:latin typeface="Cambria Math"/>
                            <a:ea typeface="Cambria Math"/>
                          </a:rPr>
                        </m:ctrlPr>
                      </m:fPr>
                      <m:num>
                        <m:r>
                          <a:rPr lang="lt-LT" sz="2600" b="0" i="1" smtClean="0">
                            <a:latin typeface="Cambria Math"/>
                            <a:ea typeface="Cambria Math"/>
                          </a:rPr>
                          <m:t>𝑑</m:t>
                        </m:r>
                        <m:r>
                          <a:rPr lang="lt-LT" sz="2600" b="0" i="1" smtClean="0">
                            <a:latin typeface="Cambria Math"/>
                            <a:ea typeface="Cambria Math"/>
                          </a:rPr>
                          <m:t>+</m:t>
                        </m:r>
                        <m:r>
                          <a:rPr lang="lt-LT" sz="2600" b="0" i="1" smtClean="0">
                            <a:latin typeface="Cambria Math"/>
                            <a:ea typeface="Cambria Math"/>
                          </a:rPr>
                          <m:t>𝑓</m:t>
                        </m:r>
                      </m:num>
                      <m:den>
                        <m:r>
                          <a:rPr lang="lt-LT" sz="2600" b="0" i="1" smtClean="0">
                            <a:latin typeface="Cambria Math"/>
                            <a:ea typeface="Cambria Math"/>
                          </a:rPr>
                          <m:t>𝑑𝑓</m:t>
                        </m:r>
                      </m:den>
                    </m:f>
                  </m:oMath>
                </a14:m>
                <a:r>
                  <a:rPr lang="lt-LT" sz="2600" dirty="0" smtClean="0"/>
                  <a:t>    </a:t>
                </a:r>
                <a14:m>
                  <m:oMath xmlns:m="http://schemas.openxmlformats.org/officeDocument/2006/math">
                    <m:r>
                      <a:rPr lang="lt-LT" sz="2600" b="0" i="1" dirty="0" smtClean="0">
                        <a:latin typeface="Cambria Math"/>
                      </a:rPr>
                      <m:t>𝑑</m:t>
                    </m:r>
                    <m:r>
                      <a:rPr lang="lt-LT" sz="2600" i="1" dirty="0" smtClean="0">
                        <a:latin typeface="Cambria Math"/>
                      </a:rPr>
                      <m:t>=</m:t>
                    </m:r>
                    <m:f>
                      <m:fPr>
                        <m:ctrlPr>
                          <a:rPr lang="lt-LT" sz="2600" i="1" dirty="0" smtClean="0">
                            <a:latin typeface="Cambria Math"/>
                          </a:rPr>
                        </m:ctrlPr>
                      </m:fPr>
                      <m:num>
                        <m:r>
                          <a:rPr lang="lt-LT" sz="2600" b="0" i="1" dirty="0" smtClean="0">
                            <a:latin typeface="Cambria Math"/>
                          </a:rPr>
                          <m:t>0,24</m:t>
                        </m:r>
                      </m:num>
                      <m:den>
                        <m:r>
                          <a:rPr lang="lt-LT" sz="2600" b="0" i="1" dirty="0" smtClean="0">
                            <a:latin typeface="Cambria Math"/>
                          </a:rPr>
                          <m:t>2</m:t>
                        </m:r>
                      </m:den>
                    </m:f>
                    <m:r>
                      <a:rPr lang="lt-LT" sz="2600" b="0" i="1" dirty="0" smtClean="0">
                        <a:latin typeface="Cambria Math"/>
                      </a:rPr>
                      <m:t>=0,12 </m:t>
                    </m:r>
                    <m:r>
                      <a:rPr lang="lt-LT" sz="2600" b="0" i="1" dirty="0" smtClean="0">
                        <a:latin typeface="Cambria Math"/>
                      </a:rPr>
                      <m:t>𝑚</m:t>
                    </m:r>
                  </m:oMath>
                </a14:m>
                <a:endParaRPr lang="lt-LT" sz="2600" dirty="0" smtClean="0"/>
              </a:p>
              <a:p>
                <a:pPr marL="0" indent="0" algn="just">
                  <a:buNone/>
                </a:pPr>
                <a:r>
                  <a:rPr lang="lt-LT" sz="2600" dirty="0"/>
                  <a:t>f</a:t>
                </a:r>
                <a:r>
                  <a:rPr lang="lt-LT" sz="2600" dirty="0" smtClean="0"/>
                  <a:t>=24 cm=0,24 m     </a:t>
                </a:r>
                <a14:m>
                  <m:oMath xmlns:m="http://schemas.openxmlformats.org/officeDocument/2006/math">
                    <m:r>
                      <a:rPr lang="lt-LT" sz="2600" b="0" i="1" dirty="0" smtClean="0">
                        <a:latin typeface="Cambria Math"/>
                      </a:rPr>
                      <m:t>𝐹</m:t>
                    </m:r>
                    <m:r>
                      <a:rPr lang="lt-LT" sz="2600" i="1" dirty="0" smtClean="0">
                        <a:latin typeface="Cambria Math"/>
                      </a:rPr>
                      <m:t>=</m:t>
                    </m:r>
                    <m:f>
                      <m:fPr>
                        <m:ctrlPr>
                          <a:rPr lang="lt-LT" sz="2600" i="1" dirty="0" smtClean="0">
                            <a:latin typeface="Cambria Math"/>
                          </a:rPr>
                        </m:ctrlPr>
                      </m:fPr>
                      <m:num>
                        <m:r>
                          <a:rPr lang="lt-LT" sz="2600" b="0" i="1" dirty="0" smtClean="0">
                            <a:latin typeface="Cambria Math"/>
                          </a:rPr>
                          <m:t>𝑑𝑓</m:t>
                        </m:r>
                      </m:num>
                      <m:den>
                        <m:r>
                          <a:rPr lang="lt-LT" sz="2600" b="0" i="1" dirty="0" smtClean="0">
                            <a:latin typeface="Cambria Math"/>
                          </a:rPr>
                          <m:t>𝑑</m:t>
                        </m:r>
                        <m:r>
                          <a:rPr lang="lt-LT" sz="2600" b="0" i="1" dirty="0" smtClean="0">
                            <a:latin typeface="Cambria Math"/>
                          </a:rPr>
                          <m:t>+</m:t>
                        </m:r>
                        <m:r>
                          <a:rPr lang="lt-LT" sz="2600" b="0" i="1" dirty="0" smtClean="0">
                            <a:latin typeface="Cambria Math"/>
                          </a:rPr>
                          <m:t>𝑓</m:t>
                        </m:r>
                      </m:den>
                    </m:f>
                  </m:oMath>
                </a14:m>
                <a:r>
                  <a:rPr lang="lt-LT" sz="2600" dirty="0" smtClean="0"/>
                  <a:t>	      </a:t>
                </a:r>
                <a14:m>
                  <m:oMath xmlns:m="http://schemas.openxmlformats.org/officeDocument/2006/math">
                    <m:r>
                      <a:rPr lang="lt-LT" sz="2600" b="0" i="1" smtClean="0">
                        <a:latin typeface="Cambria Math"/>
                      </a:rPr>
                      <m:t>𝐹</m:t>
                    </m:r>
                    <m:r>
                      <a:rPr lang="lt-LT" sz="2600" i="1" smtClean="0">
                        <a:latin typeface="Cambria Math"/>
                      </a:rPr>
                      <m:t>=</m:t>
                    </m:r>
                    <m:f>
                      <m:fPr>
                        <m:ctrlPr>
                          <a:rPr lang="lt-LT" sz="2600" i="1" smtClean="0">
                            <a:latin typeface="Cambria Math"/>
                          </a:rPr>
                        </m:ctrlPr>
                      </m:fPr>
                      <m:num>
                        <m:r>
                          <a:rPr lang="lt-LT" sz="2600" b="0" i="1" smtClean="0">
                            <a:latin typeface="Cambria Math"/>
                          </a:rPr>
                          <m:t>0,12</m:t>
                        </m:r>
                        <m:r>
                          <a:rPr lang="lt-LT" sz="2600" b="0" i="1" smtClean="0">
                            <a:latin typeface="Cambria Math"/>
                            <a:ea typeface="Cambria Math"/>
                          </a:rPr>
                          <m:t>∙0,24</m:t>
                        </m:r>
                      </m:num>
                      <m:den>
                        <m:r>
                          <a:rPr lang="lt-LT" sz="2600" b="0" i="1" smtClean="0">
                            <a:latin typeface="Cambria Math"/>
                          </a:rPr>
                          <m:t>0,12+0,24</m:t>
                        </m:r>
                      </m:den>
                    </m:f>
                    <m:r>
                      <a:rPr lang="lt-LT" sz="2600" i="1" smtClean="0">
                        <a:latin typeface="Cambria Math"/>
                        <a:ea typeface="Cambria Math"/>
                      </a:rPr>
                      <m:t>=</m:t>
                    </m:r>
                    <m:r>
                      <a:rPr lang="lt-LT" sz="2600" b="0" i="1" smtClean="0">
                        <a:latin typeface="Cambria Math"/>
                        <a:ea typeface="Cambria Math"/>
                      </a:rPr>
                      <m:t>0,08 </m:t>
                    </m:r>
                    <m:r>
                      <a:rPr lang="lt-LT" sz="2600" b="0" i="1" smtClean="0">
                        <a:latin typeface="Cambria Math"/>
                        <a:ea typeface="Cambria Math"/>
                      </a:rPr>
                      <m:t>𝑚</m:t>
                    </m:r>
                  </m:oMath>
                </a14:m>
                <a:endParaRPr lang="lt-LT" sz="2600" dirty="0" smtClean="0"/>
              </a:p>
              <a:p>
                <a:pPr marL="0" indent="0" algn="just">
                  <a:buNone/>
                </a:pPr>
                <a:r>
                  <a:rPr lang="lt-LT" sz="2600" dirty="0" smtClean="0"/>
                  <a:t>F-?	                      </a:t>
                </a:r>
                <a14:m>
                  <m:oMath xmlns:m="http://schemas.openxmlformats.org/officeDocument/2006/math">
                    <m:r>
                      <m:rPr>
                        <m:sty m:val="p"/>
                      </m:rPr>
                      <a:rPr lang="el-GR" sz="2600" i="1">
                        <a:solidFill>
                          <a:prstClr val="black"/>
                        </a:solidFill>
                        <a:latin typeface="Cambria Math"/>
                      </a:rPr>
                      <m:t>Γ</m:t>
                    </m:r>
                    <m:r>
                      <a:rPr lang="lt-LT" sz="2600" i="1">
                        <a:solidFill>
                          <a:prstClr val="black"/>
                        </a:solidFill>
                        <a:latin typeface="Cambria Math"/>
                      </a:rPr>
                      <m:t>=</m:t>
                    </m:r>
                    <m:f>
                      <m:fPr>
                        <m:ctrlPr>
                          <a:rPr lang="lt-LT" sz="2600" i="1">
                            <a:solidFill>
                              <a:prstClr val="black"/>
                            </a:solidFill>
                            <a:latin typeface="Cambria Math"/>
                          </a:rPr>
                        </m:ctrlPr>
                      </m:fPr>
                      <m:num>
                        <m:d>
                          <m:dPr>
                            <m:begChr m:val="|"/>
                            <m:endChr m:val="|"/>
                            <m:ctrlPr>
                              <a:rPr lang="lt-LT" sz="2600" i="1">
                                <a:solidFill>
                                  <a:prstClr val="black"/>
                                </a:solidFill>
                                <a:latin typeface="Cambria Math"/>
                              </a:rPr>
                            </m:ctrlPr>
                          </m:dPr>
                          <m:e>
                            <m:r>
                              <a:rPr lang="lt-LT" sz="2600" i="1">
                                <a:solidFill>
                                  <a:prstClr val="black"/>
                                </a:solidFill>
                                <a:latin typeface="Cambria Math"/>
                              </a:rPr>
                              <m:t>𝑓</m:t>
                            </m:r>
                          </m:e>
                        </m:d>
                      </m:num>
                      <m:den>
                        <m:d>
                          <m:dPr>
                            <m:begChr m:val="|"/>
                            <m:endChr m:val="|"/>
                            <m:ctrlPr>
                              <a:rPr lang="lt-LT" sz="2600" i="1">
                                <a:solidFill>
                                  <a:prstClr val="black"/>
                                </a:solidFill>
                                <a:latin typeface="Cambria Math"/>
                              </a:rPr>
                            </m:ctrlPr>
                          </m:dPr>
                          <m:e>
                            <m:r>
                              <a:rPr lang="lt-LT" sz="2600" i="1">
                                <a:solidFill>
                                  <a:prstClr val="black"/>
                                </a:solidFill>
                                <a:latin typeface="Cambria Math"/>
                              </a:rPr>
                              <m:t>𝑑</m:t>
                            </m:r>
                          </m:e>
                        </m:d>
                      </m:den>
                    </m:f>
                  </m:oMath>
                </a14:m>
                <a:r>
                  <a:rPr lang="lt-LT" sz="2600" dirty="0" smtClean="0"/>
                  <a:t>     	          </a:t>
                </a:r>
                <a:endParaRPr lang="lt-LT" sz="2600" dirty="0"/>
              </a:p>
              <a:p>
                <a:pPr marL="0" indent="0" algn="just">
                  <a:buNone/>
                </a:pPr>
                <a:r>
                  <a:rPr lang="lt-LT" sz="2600" dirty="0" smtClean="0"/>
                  <a:t>                                  </a:t>
                </a:r>
                <a14:m>
                  <m:oMath xmlns:m="http://schemas.openxmlformats.org/officeDocument/2006/math">
                    <m:r>
                      <m:rPr>
                        <m:sty m:val="p"/>
                      </m:rPr>
                      <a:rPr lang="lt-LT" sz="2600">
                        <a:solidFill>
                          <a:prstClr val="black"/>
                        </a:solidFill>
                        <a:latin typeface="Cambria Math"/>
                      </a:rPr>
                      <m:t>d</m:t>
                    </m:r>
                    <m:r>
                      <a:rPr lang="lt-LT" sz="2600" i="1">
                        <a:solidFill>
                          <a:prstClr val="black"/>
                        </a:solidFill>
                        <a:latin typeface="Cambria Math"/>
                      </a:rPr>
                      <m:t>=</m:t>
                    </m:r>
                    <m:f>
                      <m:fPr>
                        <m:ctrlPr>
                          <a:rPr lang="lt-LT" sz="2600" i="1">
                            <a:solidFill>
                              <a:prstClr val="black"/>
                            </a:solidFill>
                            <a:latin typeface="Cambria Math"/>
                          </a:rPr>
                        </m:ctrlPr>
                      </m:fPr>
                      <m:num>
                        <m:r>
                          <a:rPr lang="lt-LT" sz="2600" i="1">
                            <a:solidFill>
                              <a:prstClr val="black"/>
                            </a:solidFill>
                            <a:latin typeface="Cambria Math"/>
                          </a:rPr>
                          <m:t>𝑓</m:t>
                        </m:r>
                      </m:num>
                      <m:den>
                        <m:r>
                          <m:rPr>
                            <m:sty m:val="p"/>
                          </m:rPr>
                          <a:rPr lang="el-GR" sz="2600" i="1">
                            <a:solidFill>
                              <a:prstClr val="black"/>
                            </a:solidFill>
                            <a:latin typeface="Cambria Math"/>
                          </a:rPr>
                          <m:t>Γ</m:t>
                        </m:r>
                      </m:den>
                    </m:f>
                  </m:oMath>
                </a14:m>
                <a:endParaRPr lang="lt-LT" sz="2600" dirty="0" smtClean="0"/>
              </a:p>
              <a:p>
                <a:pPr marL="0" indent="0" algn="just">
                  <a:buNone/>
                </a:pPr>
                <a:r>
                  <a:rPr lang="lt-LT" sz="2600" dirty="0" smtClean="0"/>
                  <a:t>Atsakymas: židinio nuotolis  8 cm.</a:t>
                </a:r>
                <a:endParaRPr lang="lt-LT" sz="2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9512" y="980728"/>
                <a:ext cx="8640960" cy="5616624"/>
              </a:xfrm>
              <a:blipFill rotWithShape="1">
                <a:blip r:embed="rId2"/>
                <a:stretch>
                  <a:fillRect l="-1199" r="-1269"/>
                </a:stretch>
              </a:blipFill>
            </p:spPr>
            <p:txBody>
              <a:bodyPr/>
              <a:lstStyle/>
              <a:p>
                <a:r>
                  <a:rPr lang="lt-LT">
                    <a:noFill/>
                  </a:rPr>
                  <a:t> </a:t>
                </a:r>
              </a:p>
            </p:txBody>
          </p:sp>
        </mc:Fallback>
      </mc:AlternateContent>
      <p:cxnSp>
        <p:nvCxnSpPr>
          <p:cNvPr id="5" name="Straight Connector 4"/>
          <p:cNvCxnSpPr/>
          <p:nvPr/>
        </p:nvCxnSpPr>
        <p:spPr>
          <a:xfrm>
            <a:off x="179512" y="4293096"/>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697948" y="2834711"/>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064" y="2708920"/>
            <a:ext cx="0" cy="1728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924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66"/>
            <a:ext cx="8229600" cy="1143000"/>
          </a:xfrm>
        </p:spPr>
        <p:txBody>
          <a:bodyPr/>
          <a:lstStyle/>
          <a:p>
            <a:r>
              <a:rPr lang="lt-LT" dirty="0" smtClean="0"/>
              <a:t>3 uždavinys</a:t>
            </a:r>
            <a:endParaRPr lang="lt-LT"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7504" y="1196752"/>
                <a:ext cx="8856984" cy="5112568"/>
              </a:xfrm>
            </p:spPr>
            <p:txBody>
              <a:bodyPr>
                <a:normAutofit lnSpcReduction="10000"/>
              </a:bodyPr>
              <a:lstStyle/>
              <a:p>
                <a:pPr lvl="0" algn="just" fontAlgn="base">
                  <a:spcAft>
                    <a:spcPct val="0"/>
                  </a:spcAft>
                  <a:buNone/>
                </a:pPr>
                <a:r>
                  <a:rPr lang="lt-LT" sz="2600" kern="0" dirty="0" smtClean="0">
                    <a:solidFill>
                      <a:srgbClr val="000000"/>
                    </a:solidFill>
                    <a:latin typeface="Calibri" pitchFamily="34" charset="0"/>
                    <a:cs typeface="Calibri" pitchFamily="34" charset="0"/>
                  </a:rPr>
                  <a:t>		Žvakė </a:t>
                </a:r>
                <a:r>
                  <a:rPr lang="lt-LT" sz="2600" kern="0" dirty="0">
                    <a:solidFill>
                      <a:srgbClr val="000000"/>
                    </a:solidFill>
                    <a:latin typeface="Calibri" pitchFamily="34" charset="0"/>
                    <a:cs typeface="Calibri" pitchFamily="34" charset="0"/>
                  </a:rPr>
                  <a:t>pastatyta 12,5 cm atstumu nuo glaudžiamojo lęšio, kurio laužiamoji geba </a:t>
                </a:r>
                <a:r>
                  <a:rPr lang="lt-LT" sz="2600" kern="0" dirty="0" smtClean="0">
                    <a:solidFill>
                      <a:srgbClr val="000000"/>
                    </a:solidFill>
                    <a:latin typeface="Calibri" pitchFamily="34" charset="0"/>
                    <a:cs typeface="Calibri" pitchFamily="34" charset="0"/>
                  </a:rPr>
                  <a:t>10 D</a:t>
                </a:r>
                <a:r>
                  <a:rPr lang="lt-LT" sz="2600" kern="0" dirty="0">
                    <a:solidFill>
                      <a:srgbClr val="000000"/>
                    </a:solidFill>
                    <a:latin typeface="Calibri" pitchFamily="34" charset="0"/>
                    <a:cs typeface="Calibri" pitchFamily="34" charset="0"/>
                  </a:rPr>
                  <a:t>. Kokiu nuotoliu nuo lęšio gaunamas atvaizdas ir koks jis yra?</a:t>
                </a:r>
              </a:p>
              <a:p>
                <a:pPr marL="0" indent="0">
                  <a:buNone/>
                </a:pPr>
                <a:r>
                  <a:rPr lang="lt-LT" sz="2500" dirty="0" smtClean="0"/>
                  <a:t>Duota:</a:t>
                </a:r>
              </a:p>
              <a:p>
                <a:pPr marL="0" indent="0">
                  <a:buNone/>
                </a:pPr>
                <a:r>
                  <a:rPr lang="lt-LT" sz="2500" dirty="0" smtClean="0"/>
                  <a:t>d=12,5 cm=0,125 m      </a:t>
                </a:r>
                <a14:m>
                  <m:oMath xmlns:m="http://schemas.openxmlformats.org/officeDocument/2006/math">
                    <m:r>
                      <a:rPr lang="lt-LT" sz="2500" i="1" kern="0">
                        <a:solidFill>
                          <a:srgbClr val="000000"/>
                        </a:solidFill>
                        <a:latin typeface="Cambria Math"/>
                      </a:rPr>
                      <m:t>𝐷</m:t>
                    </m:r>
                    <m:r>
                      <a:rPr lang="lt-LT" sz="2500" i="1" kern="0">
                        <a:solidFill>
                          <a:srgbClr val="000000"/>
                        </a:solidFill>
                        <a:latin typeface="Cambria Math"/>
                      </a:rPr>
                      <m:t>=</m:t>
                    </m:r>
                    <m:f>
                      <m:fPr>
                        <m:ctrlPr>
                          <a:rPr lang="lt-LT" sz="2500" i="1" kern="0">
                            <a:solidFill>
                              <a:srgbClr val="000000"/>
                            </a:solidFill>
                            <a:latin typeface="Cambria Math"/>
                          </a:rPr>
                        </m:ctrlPr>
                      </m:fPr>
                      <m:num>
                        <m:r>
                          <a:rPr lang="lt-LT" sz="2500" i="1" kern="0">
                            <a:solidFill>
                              <a:srgbClr val="000000"/>
                            </a:solidFill>
                            <a:latin typeface="Cambria Math"/>
                          </a:rPr>
                          <m:t>1</m:t>
                        </m:r>
                      </m:num>
                      <m:den>
                        <m:r>
                          <a:rPr lang="lt-LT" sz="2500" i="1" kern="0">
                            <a:solidFill>
                              <a:srgbClr val="000000"/>
                            </a:solidFill>
                            <a:latin typeface="Cambria Math"/>
                          </a:rPr>
                          <m:t>𝑑</m:t>
                        </m:r>
                      </m:den>
                    </m:f>
                    <m:r>
                      <a:rPr lang="lt-LT" sz="2500" i="1" kern="0">
                        <a:solidFill>
                          <a:srgbClr val="000000"/>
                        </a:solidFill>
                        <a:latin typeface="Cambria Math"/>
                      </a:rPr>
                      <m:t>+</m:t>
                    </m:r>
                    <m:f>
                      <m:fPr>
                        <m:ctrlPr>
                          <a:rPr lang="lt-LT" sz="2500" i="1" kern="0">
                            <a:solidFill>
                              <a:srgbClr val="000000"/>
                            </a:solidFill>
                            <a:latin typeface="Cambria Math"/>
                          </a:rPr>
                        </m:ctrlPr>
                      </m:fPr>
                      <m:num>
                        <m:r>
                          <a:rPr lang="lt-LT" sz="2500" i="1" kern="0">
                            <a:solidFill>
                              <a:srgbClr val="000000"/>
                            </a:solidFill>
                            <a:latin typeface="Cambria Math"/>
                          </a:rPr>
                          <m:t>1</m:t>
                        </m:r>
                      </m:num>
                      <m:den>
                        <m:r>
                          <a:rPr lang="lt-LT" sz="2500" i="1" kern="0">
                            <a:solidFill>
                              <a:srgbClr val="000000"/>
                            </a:solidFill>
                            <a:latin typeface="Cambria Math"/>
                          </a:rPr>
                          <m:t>𝑓</m:t>
                        </m:r>
                      </m:den>
                    </m:f>
                  </m:oMath>
                </a14:m>
                <a:r>
                  <a:rPr lang="lt-LT" sz="2500" kern="0" dirty="0">
                    <a:solidFill>
                      <a:srgbClr val="000000"/>
                    </a:solidFill>
                    <a:latin typeface="Calibri" pitchFamily="34" charset="0"/>
                    <a:cs typeface="Calibri" pitchFamily="34" charset="0"/>
                  </a:rPr>
                  <a:t> </a:t>
                </a:r>
                <a:r>
                  <a:rPr lang="lt-LT" sz="2500" kern="0" dirty="0" smtClean="0">
                    <a:solidFill>
                      <a:srgbClr val="000000"/>
                    </a:solidFill>
                    <a:latin typeface="Calibri" pitchFamily="34" charset="0"/>
                    <a:cs typeface="Calibri" pitchFamily="34" charset="0"/>
                  </a:rPr>
                  <a:t>	            	 </a:t>
                </a:r>
                <a14:m>
                  <m:oMath xmlns:m="http://schemas.openxmlformats.org/officeDocument/2006/math">
                    <m:r>
                      <a:rPr lang="lt-LT" sz="2500" b="0" i="1" kern="0" smtClean="0">
                        <a:solidFill>
                          <a:srgbClr val="000000"/>
                        </a:solidFill>
                        <a:latin typeface="Cambria Math"/>
                        <a:cs typeface="Calibri" pitchFamily="34" charset="0"/>
                      </a:rPr>
                      <m:t>𝑓</m:t>
                    </m:r>
                    <m:r>
                      <a:rPr lang="lt-LT" sz="2500" b="0" i="1" kern="0" smtClean="0">
                        <a:solidFill>
                          <a:srgbClr val="000000"/>
                        </a:solidFill>
                        <a:latin typeface="Cambria Math"/>
                        <a:cs typeface="Calibri" pitchFamily="34" charset="0"/>
                      </a:rPr>
                      <m:t>=</m:t>
                    </m:r>
                    <m:f>
                      <m:fPr>
                        <m:ctrlPr>
                          <a:rPr lang="lt-LT" sz="2500" b="0" i="1" kern="0" smtClean="0">
                            <a:solidFill>
                              <a:srgbClr val="000000"/>
                            </a:solidFill>
                            <a:latin typeface="Cambria Math"/>
                            <a:cs typeface="Calibri" pitchFamily="34" charset="0"/>
                          </a:rPr>
                        </m:ctrlPr>
                      </m:fPr>
                      <m:num>
                        <m:r>
                          <a:rPr lang="lt-LT" sz="2500" b="0" i="1" kern="0" smtClean="0">
                            <a:solidFill>
                              <a:srgbClr val="000000"/>
                            </a:solidFill>
                            <a:latin typeface="Cambria Math"/>
                            <a:cs typeface="Calibri" pitchFamily="34" charset="0"/>
                          </a:rPr>
                          <m:t>0,125</m:t>
                        </m:r>
                      </m:num>
                      <m:den>
                        <m:r>
                          <a:rPr lang="lt-LT" sz="2500" b="0" i="1" kern="0" smtClean="0">
                            <a:solidFill>
                              <a:srgbClr val="000000"/>
                            </a:solidFill>
                            <a:latin typeface="Cambria Math"/>
                            <a:cs typeface="Calibri" pitchFamily="34" charset="0"/>
                          </a:rPr>
                          <m:t>0,125</m:t>
                        </m:r>
                        <m:r>
                          <a:rPr lang="lt-LT" sz="2500" b="0" i="1" kern="0" smtClean="0">
                            <a:solidFill>
                              <a:srgbClr val="000000"/>
                            </a:solidFill>
                            <a:latin typeface="Cambria Math"/>
                            <a:ea typeface="Cambria Math"/>
                            <a:cs typeface="Calibri" pitchFamily="34" charset="0"/>
                          </a:rPr>
                          <m:t>∙10−1</m:t>
                        </m:r>
                      </m:den>
                    </m:f>
                    <m:r>
                      <a:rPr lang="lt-LT" sz="2500" i="1" kern="0" smtClean="0">
                        <a:solidFill>
                          <a:srgbClr val="000000"/>
                        </a:solidFill>
                        <a:latin typeface="Cambria Math"/>
                        <a:cs typeface="Calibri" pitchFamily="34" charset="0"/>
                      </a:rPr>
                      <m:t>=</m:t>
                    </m:r>
                    <m:r>
                      <a:rPr lang="lt-LT" sz="2500" b="0" i="1" kern="0" smtClean="0">
                        <a:solidFill>
                          <a:srgbClr val="000000"/>
                        </a:solidFill>
                        <a:latin typeface="Cambria Math"/>
                        <a:cs typeface="Calibri" pitchFamily="34" charset="0"/>
                      </a:rPr>
                      <m:t>0,5 </m:t>
                    </m:r>
                    <m:r>
                      <a:rPr lang="lt-LT" sz="2500" b="0" i="1" kern="0" smtClean="0">
                        <a:solidFill>
                          <a:srgbClr val="000000"/>
                        </a:solidFill>
                        <a:latin typeface="Cambria Math"/>
                        <a:cs typeface="Calibri" pitchFamily="34" charset="0"/>
                      </a:rPr>
                      <m:t>𝑚</m:t>
                    </m:r>
                  </m:oMath>
                </a14:m>
                <a:endParaRPr lang="lt-LT" sz="2500" dirty="0" smtClean="0"/>
              </a:p>
              <a:p>
                <a:pPr marL="0" indent="0">
                  <a:buNone/>
                </a:pPr>
                <a:r>
                  <a:rPr lang="lt-LT" sz="2500" dirty="0" smtClean="0"/>
                  <a:t>D=10 D		    </a:t>
                </a:r>
                <a14:m>
                  <m:oMath xmlns:m="http://schemas.openxmlformats.org/officeDocument/2006/math">
                    <m:f>
                      <m:fPr>
                        <m:ctrlPr>
                          <a:rPr lang="lt-LT" sz="2500" i="1" smtClean="0">
                            <a:latin typeface="Cambria Math"/>
                          </a:rPr>
                        </m:ctrlPr>
                      </m:fPr>
                      <m:num>
                        <m:r>
                          <a:rPr lang="lt-LT" sz="2500" b="0" i="1" smtClean="0">
                            <a:latin typeface="Cambria Math"/>
                          </a:rPr>
                          <m:t>1</m:t>
                        </m:r>
                      </m:num>
                      <m:den>
                        <m:r>
                          <a:rPr lang="lt-LT" sz="2500" b="0" i="1" smtClean="0">
                            <a:latin typeface="Cambria Math"/>
                          </a:rPr>
                          <m:t>𝑓</m:t>
                        </m:r>
                      </m:den>
                    </m:f>
                    <m:r>
                      <a:rPr lang="lt-LT" sz="2500" i="1" smtClean="0">
                        <a:latin typeface="Cambria Math"/>
                      </a:rPr>
                      <m:t>=</m:t>
                    </m:r>
                    <m:r>
                      <a:rPr lang="lt-LT" sz="2500" b="0" i="1" smtClean="0">
                        <a:latin typeface="Cambria Math"/>
                      </a:rPr>
                      <m:t>𝐷</m:t>
                    </m:r>
                    <m:r>
                      <a:rPr lang="lt-LT" sz="2500" b="0" i="1" smtClean="0">
                        <a:latin typeface="Cambria Math"/>
                      </a:rPr>
                      <m:t>−</m:t>
                    </m:r>
                    <m:f>
                      <m:fPr>
                        <m:ctrlPr>
                          <a:rPr lang="lt-LT" sz="2500" b="0" i="1" smtClean="0">
                            <a:latin typeface="Cambria Math"/>
                          </a:rPr>
                        </m:ctrlPr>
                      </m:fPr>
                      <m:num>
                        <m:r>
                          <a:rPr lang="lt-LT" sz="2500" b="0" i="1" smtClean="0">
                            <a:latin typeface="Cambria Math"/>
                          </a:rPr>
                          <m:t>1</m:t>
                        </m:r>
                      </m:num>
                      <m:den>
                        <m:r>
                          <a:rPr lang="lt-LT" sz="2500" b="0" i="1" smtClean="0">
                            <a:latin typeface="Cambria Math"/>
                          </a:rPr>
                          <m:t>𝑑</m:t>
                        </m:r>
                      </m:den>
                    </m:f>
                    <m:r>
                      <a:rPr lang="lt-LT" sz="2500" b="0" i="1" smtClean="0">
                        <a:latin typeface="Cambria Math"/>
                      </a:rPr>
                      <m:t>=</m:t>
                    </m:r>
                    <m:f>
                      <m:fPr>
                        <m:ctrlPr>
                          <a:rPr lang="lt-LT" sz="2500" b="0" i="1" smtClean="0">
                            <a:latin typeface="Cambria Math"/>
                          </a:rPr>
                        </m:ctrlPr>
                      </m:fPr>
                      <m:num>
                        <m:r>
                          <a:rPr lang="lt-LT" sz="2500" b="0" i="1" smtClean="0">
                            <a:latin typeface="Cambria Math"/>
                          </a:rPr>
                          <m:t>𝐷𝑑</m:t>
                        </m:r>
                        <m:r>
                          <a:rPr lang="lt-LT" sz="2500" b="0" i="1" smtClean="0">
                            <a:latin typeface="Cambria Math"/>
                          </a:rPr>
                          <m:t>−1</m:t>
                        </m:r>
                      </m:num>
                      <m:den>
                        <m:r>
                          <a:rPr lang="lt-LT" sz="2500" b="0" i="1" smtClean="0">
                            <a:latin typeface="Cambria Math"/>
                          </a:rPr>
                          <m:t>𝑑</m:t>
                        </m:r>
                      </m:den>
                    </m:f>
                  </m:oMath>
                </a14:m>
                <a:r>
                  <a:rPr lang="lt-LT" sz="2500" dirty="0" smtClean="0"/>
                  <a:t>  </a:t>
                </a:r>
                <a14:m>
                  <m:oMath xmlns:m="http://schemas.openxmlformats.org/officeDocument/2006/math">
                    <m:r>
                      <m:rPr>
                        <m:sty m:val="p"/>
                      </m:rPr>
                      <a:rPr lang="el-GR" sz="2500" i="1" dirty="0" smtClean="0">
                        <a:latin typeface="Cambria Math"/>
                      </a:rPr>
                      <m:t>Γ</m:t>
                    </m:r>
                    <m:r>
                      <a:rPr lang="lt-LT" sz="2500" i="1" dirty="0" smtClean="0">
                        <a:latin typeface="Cambria Math"/>
                      </a:rPr>
                      <m:t>=</m:t>
                    </m:r>
                    <m:f>
                      <m:fPr>
                        <m:ctrlPr>
                          <a:rPr lang="lt-LT" sz="2500" i="1" dirty="0" smtClean="0">
                            <a:latin typeface="Cambria Math"/>
                          </a:rPr>
                        </m:ctrlPr>
                      </m:fPr>
                      <m:num>
                        <m:r>
                          <a:rPr lang="lt-LT" sz="2500" b="0" i="1" dirty="0" smtClean="0">
                            <a:latin typeface="Cambria Math"/>
                          </a:rPr>
                          <m:t>0,5</m:t>
                        </m:r>
                      </m:num>
                      <m:den>
                        <m:r>
                          <a:rPr lang="lt-LT" sz="2500" b="0" i="1" dirty="0" smtClean="0">
                            <a:latin typeface="Cambria Math"/>
                          </a:rPr>
                          <m:t>0,125</m:t>
                        </m:r>
                      </m:den>
                    </m:f>
                    <m:r>
                      <a:rPr lang="lt-LT" sz="2500" b="0" i="1" dirty="0" smtClean="0">
                        <a:latin typeface="Cambria Math"/>
                      </a:rPr>
                      <m:t>=4 </m:t>
                    </m:r>
                    <m:r>
                      <a:rPr lang="lt-LT" sz="2500" b="0" i="1" dirty="0" smtClean="0">
                        <a:latin typeface="Cambria Math"/>
                      </a:rPr>
                      <m:t>𝑘𝑎𝑟𝑡𝑎𝑖</m:t>
                    </m:r>
                  </m:oMath>
                </a14:m>
                <a:endParaRPr lang="lt-LT" sz="2500" dirty="0" smtClean="0"/>
              </a:p>
              <a:p>
                <a:pPr marL="0" indent="0">
                  <a:buNone/>
                </a:pPr>
                <a:r>
                  <a:rPr lang="lt-LT" sz="2500" dirty="0"/>
                  <a:t>f</a:t>
                </a:r>
                <a:r>
                  <a:rPr lang="lt-LT" sz="2500" dirty="0" smtClean="0"/>
                  <a:t>-?                                      </a:t>
                </a:r>
                <a14:m>
                  <m:oMath xmlns:m="http://schemas.openxmlformats.org/officeDocument/2006/math">
                    <m:r>
                      <a:rPr lang="lt-LT" sz="2500" b="0" i="1" smtClean="0">
                        <a:latin typeface="Cambria Math"/>
                      </a:rPr>
                      <m:t>𝑓</m:t>
                    </m:r>
                    <m:r>
                      <a:rPr lang="lt-LT" sz="2500" i="1" smtClean="0">
                        <a:latin typeface="Cambria Math"/>
                      </a:rPr>
                      <m:t>=</m:t>
                    </m:r>
                    <m:f>
                      <m:fPr>
                        <m:ctrlPr>
                          <a:rPr lang="lt-LT" sz="2500" i="1" smtClean="0">
                            <a:latin typeface="Cambria Math"/>
                          </a:rPr>
                        </m:ctrlPr>
                      </m:fPr>
                      <m:num>
                        <m:r>
                          <a:rPr lang="lt-LT" sz="2500" b="0" i="1" smtClean="0">
                            <a:latin typeface="Cambria Math"/>
                          </a:rPr>
                          <m:t>𝑑</m:t>
                        </m:r>
                      </m:num>
                      <m:den>
                        <m:r>
                          <a:rPr lang="lt-LT" sz="2500" b="0" i="1" smtClean="0">
                            <a:latin typeface="Cambria Math"/>
                          </a:rPr>
                          <m:t>𝐷𝑑</m:t>
                        </m:r>
                        <m:r>
                          <a:rPr lang="lt-LT" sz="2500" b="0" i="1" smtClean="0">
                            <a:latin typeface="Cambria Math"/>
                          </a:rPr>
                          <m:t>−1</m:t>
                        </m:r>
                      </m:den>
                    </m:f>
                  </m:oMath>
                </a14:m>
                <a:endParaRPr lang="lt-LT" sz="2500" dirty="0" smtClean="0"/>
              </a:p>
              <a:p>
                <a:pPr marL="0" indent="0">
                  <a:buNone/>
                </a:pPr>
                <a:r>
                  <a:rPr lang="lt-LT" sz="2500" dirty="0" smtClean="0"/>
                  <a:t>Γ-?                                     </a:t>
                </a:r>
                <a14:m>
                  <m:oMath xmlns:m="http://schemas.openxmlformats.org/officeDocument/2006/math">
                    <m:r>
                      <m:rPr>
                        <m:sty m:val="p"/>
                      </m:rPr>
                      <a:rPr lang="el-GR" sz="2500" i="1">
                        <a:solidFill>
                          <a:prstClr val="black"/>
                        </a:solidFill>
                        <a:latin typeface="Cambria Math"/>
                      </a:rPr>
                      <m:t>Γ</m:t>
                    </m:r>
                    <m:r>
                      <a:rPr lang="lt-LT" sz="2500" i="1">
                        <a:solidFill>
                          <a:prstClr val="black"/>
                        </a:solidFill>
                        <a:latin typeface="Cambria Math"/>
                      </a:rPr>
                      <m:t>=</m:t>
                    </m:r>
                    <m:f>
                      <m:fPr>
                        <m:ctrlPr>
                          <a:rPr lang="lt-LT" sz="2500" i="1">
                            <a:solidFill>
                              <a:prstClr val="black"/>
                            </a:solidFill>
                            <a:latin typeface="Cambria Math"/>
                          </a:rPr>
                        </m:ctrlPr>
                      </m:fPr>
                      <m:num>
                        <m:d>
                          <m:dPr>
                            <m:begChr m:val="|"/>
                            <m:endChr m:val="|"/>
                            <m:ctrlPr>
                              <a:rPr lang="lt-LT" sz="2500" i="1">
                                <a:solidFill>
                                  <a:prstClr val="black"/>
                                </a:solidFill>
                                <a:latin typeface="Cambria Math"/>
                              </a:rPr>
                            </m:ctrlPr>
                          </m:dPr>
                          <m:e>
                            <m:r>
                              <a:rPr lang="lt-LT" sz="2500" i="1">
                                <a:solidFill>
                                  <a:prstClr val="black"/>
                                </a:solidFill>
                                <a:latin typeface="Cambria Math"/>
                              </a:rPr>
                              <m:t>𝑓</m:t>
                            </m:r>
                          </m:e>
                        </m:d>
                      </m:num>
                      <m:den>
                        <m:d>
                          <m:dPr>
                            <m:begChr m:val="|"/>
                            <m:endChr m:val="|"/>
                            <m:ctrlPr>
                              <a:rPr lang="lt-LT" sz="2500" i="1">
                                <a:solidFill>
                                  <a:prstClr val="black"/>
                                </a:solidFill>
                                <a:latin typeface="Cambria Math"/>
                              </a:rPr>
                            </m:ctrlPr>
                          </m:dPr>
                          <m:e>
                            <m:r>
                              <a:rPr lang="lt-LT" sz="2500" i="1">
                                <a:solidFill>
                                  <a:prstClr val="black"/>
                                </a:solidFill>
                                <a:latin typeface="Cambria Math"/>
                              </a:rPr>
                              <m:t>𝑑</m:t>
                            </m:r>
                          </m:e>
                        </m:d>
                      </m:den>
                    </m:f>
                  </m:oMath>
                </a14:m>
                <a:endParaRPr lang="lt-LT" sz="2500" dirty="0" smtClean="0"/>
              </a:p>
              <a:p>
                <a:pPr marL="0" indent="0">
                  <a:buNone/>
                </a:pPr>
                <a:r>
                  <a:rPr lang="lt-LT" sz="2500" dirty="0" smtClean="0"/>
                  <a:t>Atsakymas: Tikrasis, 4 kartus padidintas daikto atvaizdas susidaro 50 cm nuo lęšio.</a:t>
                </a:r>
                <a:endParaRPr lang="lt-LT" sz="25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7504" y="1196752"/>
                <a:ext cx="8856984" cy="5112568"/>
              </a:xfrm>
              <a:blipFill rotWithShape="1">
                <a:blip r:embed="rId2"/>
                <a:stretch>
                  <a:fillRect l="-1170" t="-1788" r="-1239"/>
                </a:stretch>
              </a:blipFill>
            </p:spPr>
            <p:txBody>
              <a:bodyPr/>
              <a:lstStyle/>
              <a:p>
                <a:r>
                  <a:rPr lang="lt-LT">
                    <a:noFill/>
                  </a:rPr>
                  <a:t> </a:t>
                </a:r>
              </a:p>
            </p:txBody>
          </p:sp>
        </mc:Fallback>
      </mc:AlternateContent>
      <p:cxnSp>
        <p:nvCxnSpPr>
          <p:cNvPr id="5" name="Straight Connector 4"/>
          <p:cNvCxnSpPr/>
          <p:nvPr/>
        </p:nvCxnSpPr>
        <p:spPr>
          <a:xfrm>
            <a:off x="107504" y="4149080"/>
            <a:ext cx="30243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131840" y="2276872"/>
            <a:ext cx="0"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52120" y="2564904"/>
            <a:ext cx="0"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841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Literatūra</a:t>
            </a:r>
            <a:endParaRPr lang="lt-LT" dirty="0"/>
          </a:p>
        </p:txBody>
      </p:sp>
      <p:sp>
        <p:nvSpPr>
          <p:cNvPr id="3" name="Content Placeholder 2"/>
          <p:cNvSpPr>
            <a:spLocks noGrp="1"/>
          </p:cNvSpPr>
          <p:nvPr>
            <p:ph idx="1"/>
          </p:nvPr>
        </p:nvSpPr>
        <p:spPr>
          <a:xfrm>
            <a:off x="457200" y="1600200"/>
            <a:ext cx="8291264" cy="4525963"/>
          </a:xfrm>
        </p:spPr>
        <p:txBody>
          <a:bodyPr>
            <a:normAutofit fontScale="70000" lnSpcReduction="20000"/>
          </a:bodyPr>
          <a:lstStyle/>
          <a:p>
            <a:pPr marL="514350" indent="-514350" algn="just">
              <a:buFont typeface="+mj-lt"/>
              <a:buAutoNum type="arabicPeriod"/>
            </a:pPr>
            <a:r>
              <a:rPr lang="lt-LT" dirty="0" smtClean="0"/>
              <a:t>Vladas Valentinavičius. Fizika. Vadovėlis X klasei. Kaunas, Šviesa, 2006.</a:t>
            </a:r>
          </a:p>
          <a:p>
            <a:pPr marL="514350" indent="-514350" algn="just">
              <a:buFont typeface="+mj-lt"/>
              <a:buAutoNum type="arabicPeriod"/>
            </a:pPr>
            <a:r>
              <a:rPr lang="lt-LT" dirty="0" smtClean="0"/>
              <a:t>Jolanta Gutauskaitė, Aušra Kynienė, Žana Kovaliūnienė, Petras Lozda. Spektras. Fizikos vadovėlis 10 klasei. I dalis. Vilnius, Briedis, 2011.</a:t>
            </a:r>
          </a:p>
          <a:p>
            <a:pPr marL="514350" indent="-514350" algn="just">
              <a:buFont typeface="+mj-lt"/>
              <a:buAutoNum type="arabicPeriod"/>
            </a:pPr>
            <a:r>
              <a:rPr lang="lt-LT" dirty="0" smtClean="0"/>
              <a:t>Palmira Pečiuliauskienė, Vladas Valentinavičius. Fizikos testai X klasei. Kaunas, Šviesa, 2006.</a:t>
            </a:r>
          </a:p>
          <a:p>
            <a:pPr marL="514350" indent="-514350" algn="just">
              <a:buFont typeface="+mj-lt"/>
              <a:buAutoNum type="arabicPeriod"/>
            </a:pPr>
            <a:r>
              <a:rPr lang="lt-LT" dirty="0" smtClean="0"/>
              <a:t>Albinas Ivanauskas, Laimutė Leonavičienė. Fizikos testai 7-10 klasėms. </a:t>
            </a:r>
            <a:r>
              <a:rPr lang="lt-LT" dirty="0" smtClean="0"/>
              <a:t>Vilnius, UAB AMMJ, </a:t>
            </a:r>
            <a:r>
              <a:rPr lang="lt-LT" dirty="0" smtClean="0"/>
              <a:t>Vilniaus knyga, 2004.</a:t>
            </a:r>
          </a:p>
          <a:p>
            <a:pPr marL="514350" indent="-514350" algn="just">
              <a:buFont typeface="+mj-lt"/>
              <a:buAutoNum type="arabicPeriod"/>
            </a:pPr>
            <a:r>
              <a:rPr lang="lt-LT" dirty="0" smtClean="0"/>
              <a:t>Aušra Kynienė, Otilija Gaubienė, Ovidijus Kavaliauskas. Fizikos diferencijuotos užduotys 10 klasei. Vilnius. Briedis, 2013.</a:t>
            </a:r>
          </a:p>
          <a:p>
            <a:pPr marL="514350" indent="-514350" algn="just">
              <a:buFont typeface="+mj-lt"/>
              <a:buAutoNum type="arabicPeriod"/>
            </a:pPr>
            <a:r>
              <a:rPr lang="lt-LT" dirty="0" smtClean="0"/>
              <a:t>Jūratė Blažienė, Stanislovas Jakutis, Jūratė Sitonytė. Fizikos uždavunynas X klasei.  Kaunas, Šviesa, 2006.</a:t>
            </a:r>
          </a:p>
          <a:p>
            <a:pPr marL="514350" indent="-514350" algn="just">
              <a:buFont typeface="+mj-lt"/>
              <a:buAutoNum type="arabicPeriod"/>
            </a:pPr>
            <a:r>
              <a:rPr lang="lt-LT" dirty="0" smtClean="0"/>
              <a:t>Stanislovas Vičas. Fizikos uždavinynas XI-XII klasei. Kaunas, Šviesa, 1998.</a:t>
            </a:r>
            <a:endParaRPr lang="lt-LT" dirty="0"/>
          </a:p>
        </p:txBody>
      </p:sp>
    </p:spTree>
    <p:extLst>
      <p:ext uri="{BB962C8B-B14F-4D97-AF65-F5344CB8AC3E}">
        <p14:creationId xmlns:p14="http://schemas.microsoft.com/office/powerpoint/2010/main" val="3626383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Ačiū už dėmesį</a:t>
            </a:r>
            <a:endParaRPr lang="lt-LT" dirty="0"/>
          </a:p>
        </p:txBody>
      </p:sp>
      <p:pic>
        <p:nvPicPr>
          <p:cNvPr id="12290" name="Picture 2" descr="http://www.armino.marijampole.lm.lt/j2/images/2015-16/1/smile.jpg"/>
          <p:cNvPicPr>
            <a:picLocks noChangeAspect="1" noChangeArrowheads="1"/>
          </p:cNvPicPr>
          <p:nvPr/>
        </p:nvPicPr>
        <p:blipFill rotWithShape="1">
          <a:blip r:embed="rId2">
            <a:extLst>
              <a:ext uri="{28A0092B-C50C-407E-A947-70E740481C1C}">
                <a14:useLocalDpi xmlns:a14="http://schemas.microsoft.com/office/drawing/2010/main" val="0"/>
              </a:ext>
            </a:extLst>
          </a:blip>
          <a:srcRect r="30453"/>
          <a:stretch/>
        </p:blipFill>
        <p:spPr bwMode="auto">
          <a:xfrm>
            <a:off x="2339752" y="2605265"/>
            <a:ext cx="3659266" cy="345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32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03560" cy="1512167"/>
          </a:xfrm>
        </p:spPr>
        <p:txBody>
          <a:bodyPr/>
          <a:lstStyle/>
          <a:p>
            <a:pPr marL="0" lvl="0" indent="0" algn="just">
              <a:buNone/>
            </a:pPr>
            <a:r>
              <a:rPr lang="lt-LT" dirty="0" smtClean="0">
                <a:solidFill>
                  <a:srgbClr val="000000"/>
                </a:solidFill>
                <a:latin typeface="Calibri" pitchFamily="34" charset="0"/>
                <a:cs typeface="Calibri" pitchFamily="34" charset="0"/>
              </a:rPr>
              <a:t>		</a:t>
            </a:r>
            <a:r>
              <a:rPr lang="lt-LT" sz="2800" dirty="0" smtClean="0">
                <a:solidFill>
                  <a:srgbClr val="000000"/>
                </a:solidFill>
                <a:latin typeface="Calibri" pitchFamily="34" charset="0"/>
                <a:cs typeface="Calibri" pitchFamily="34" charset="0"/>
              </a:rPr>
              <a:t>Kurioje </a:t>
            </a:r>
            <a:r>
              <a:rPr lang="lt-LT" sz="2800" dirty="0">
                <a:solidFill>
                  <a:srgbClr val="000000"/>
                </a:solidFill>
                <a:latin typeface="Calibri" pitchFamily="34" charset="0"/>
                <a:cs typeface="Calibri" pitchFamily="34" charset="0"/>
              </a:rPr>
              <a:t>nors lęšio pagrindinės optinės ašies vietoje pasirenkame daiktą AB ir, nubraižę spindulių eigą, randame atvaizdą A</a:t>
            </a:r>
            <a:r>
              <a:rPr lang="lt-LT" sz="2800" baseline="-25000" dirty="0">
                <a:solidFill>
                  <a:srgbClr val="000000"/>
                </a:solidFill>
                <a:latin typeface="Calibri" pitchFamily="34" charset="0"/>
                <a:cs typeface="Calibri" pitchFamily="34" charset="0"/>
              </a:rPr>
              <a:t>1</a:t>
            </a:r>
            <a:r>
              <a:rPr lang="lt-LT" sz="2800" dirty="0">
                <a:solidFill>
                  <a:srgbClr val="000000"/>
                </a:solidFill>
                <a:latin typeface="Calibri" pitchFamily="34" charset="0"/>
                <a:cs typeface="Calibri" pitchFamily="34" charset="0"/>
              </a:rPr>
              <a:t>B</a:t>
            </a:r>
            <a:r>
              <a:rPr lang="lt-LT" sz="2800" baseline="-25000" dirty="0">
                <a:solidFill>
                  <a:srgbClr val="000000"/>
                </a:solidFill>
                <a:latin typeface="Calibri" pitchFamily="34" charset="0"/>
                <a:cs typeface="Calibri" pitchFamily="34" charset="0"/>
              </a:rPr>
              <a:t>1</a:t>
            </a:r>
            <a:r>
              <a:rPr lang="lt-LT" sz="2800" dirty="0" smtClean="0">
                <a:solidFill>
                  <a:srgbClr val="000000"/>
                </a:solidFill>
                <a:latin typeface="Calibri" pitchFamily="34" charset="0"/>
                <a:cs typeface="Calibri" pitchFamily="34" charset="0"/>
              </a:rPr>
              <a:t>.</a:t>
            </a:r>
          </a:p>
          <a:p>
            <a:pPr marL="0" indent="0">
              <a:buNone/>
            </a:pPr>
            <a:endParaRPr lang="lt-L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4" y="5533751"/>
            <a:ext cx="21621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3577" y="4797152"/>
            <a:ext cx="8424936" cy="584775"/>
          </a:xfrm>
          <a:prstGeom prst="rect">
            <a:avLst/>
          </a:prstGeom>
        </p:spPr>
        <p:txBody>
          <a:bodyPr wrap="square">
            <a:spAutoFit/>
          </a:bodyPr>
          <a:lstStyle/>
          <a:p>
            <a:pPr lvl="0" algn="just" fontAlgn="base">
              <a:spcBef>
                <a:spcPct val="20000"/>
              </a:spcBef>
              <a:spcAft>
                <a:spcPct val="0"/>
              </a:spcAft>
            </a:pPr>
            <a:r>
              <a:rPr lang="lt-LT" sz="3200" kern="0" dirty="0">
                <a:solidFill>
                  <a:srgbClr val="000000"/>
                </a:solidFill>
                <a:latin typeface="Calibri" pitchFamily="34" charset="0"/>
                <a:cs typeface="Calibri" pitchFamily="34" charset="0"/>
              </a:rPr>
              <a:t>T</a:t>
            </a:r>
            <a:r>
              <a:rPr lang="lt-LT" sz="2800" kern="0" dirty="0">
                <a:solidFill>
                  <a:srgbClr val="000000"/>
                </a:solidFill>
                <a:latin typeface="Calibri" pitchFamily="34" charset="0"/>
                <a:cs typeface="Calibri" pitchFamily="34" charset="0"/>
              </a:rPr>
              <a:t>rikampiai ABO ir A</a:t>
            </a:r>
            <a:r>
              <a:rPr lang="lt-LT" sz="2800" kern="0" baseline="-25000" dirty="0">
                <a:solidFill>
                  <a:srgbClr val="000000"/>
                </a:solidFill>
                <a:latin typeface="Calibri" pitchFamily="34" charset="0"/>
                <a:cs typeface="Calibri" pitchFamily="34" charset="0"/>
              </a:rPr>
              <a:t>1</a:t>
            </a:r>
            <a:r>
              <a:rPr lang="lt-LT" sz="2800" kern="0" dirty="0">
                <a:solidFill>
                  <a:srgbClr val="000000"/>
                </a:solidFill>
                <a:latin typeface="Calibri" pitchFamily="34" charset="0"/>
                <a:cs typeface="Calibri" pitchFamily="34" charset="0"/>
              </a:rPr>
              <a:t>B</a:t>
            </a:r>
            <a:r>
              <a:rPr lang="lt-LT" sz="2800" kern="0" baseline="-25000" dirty="0">
                <a:solidFill>
                  <a:srgbClr val="000000"/>
                </a:solidFill>
                <a:latin typeface="Calibri" pitchFamily="34" charset="0"/>
                <a:cs typeface="Calibri" pitchFamily="34" charset="0"/>
              </a:rPr>
              <a:t>1</a:t>
            </a:r>
            <a:r>
              <a:rPr lang="lt-LT" sz="2800" kern="0" dirty="0">
                <a:solidFill>
                  <a:srgbClr val="000000"/>
                </a:solidFill>
                <a:latin typeface="Calibri" pitchFamily="34" charset="0"/>
                <a:cs typeface="Calibri" pitchFamily="34" charset="0"/>
              </a:rPr>
              <a:t>O panašūs, todėl </a:t>
            </a:r>
            <a:endParaRPr lang="lt-LT" sz="2800" kern="0" dirty="0">
              <a:solidFill>
                <a:srgbClr val="000000"/>
              </a:solidFill>
              <a:latin typeface="Calibri" pitchFamily="34" charset="0"/>
              <a:cs typeface="Calibri" pitchFamily="34" charset="0"/>
            </a:endParaRPr>
          </a:p>
        </p:txBody>
      </p:sp>
      <p:pic>
        <p:nvPicPr>
          <p:cNvPr id="7" name="Picture 6"/>
          <p:cNvPicPr/>
          <p:nvPr/>
        </p:nvPicPr>
        <p:blipFill>
          <a:blip r:embed="rId3">
            <a:lum contrast="39000"/>
            <a:extLst>
              <a:ext uri="{28A0092B-C50C-407E-A947-70E740481C1C}">
                <a14:useLocalDpi xmlns:a14="http://schemas.microsoft.com/office/drawing/2010/main" val="0"/>
              </a:ext>
            </a:extLst>
          </a:blip>
          <a:srcRect/>
          <a:stretch>
            <a:fillRect/>
          </a:stretch>
        </p:blipFill>
        <p:spPr bwMode="auto">
          <a:xfrm>
            <a:off x="1530765" y="1772816"/>
            <a:ext cx="5921555" cy="3024336"/>
          </a:xfrm>
          <a:prstGeom prst="rect">
            <a:avLst/>
          </a:prstGeom>
          <a:noFill/>
          <a:ln>
            <a:noFill/>
          </a:ln>
          <a:effectLst/>
          <a:extLst/>
        </p:spPr>
      </p:pic>
    </p:spTree>
    <p:extLst>
      <p:ext uri="{BB962C8B-B14F-4D97-AF65-F5344CB8AC3E}">
        <p14:creationId xmlns:p14="http://schemas.microsoft.com/office/powerpoint/2010/main" val="354353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5536" y="332656"/>
                <a:ext cx="8352928" cy="6192688"/>
              </a:xfrm>
            </p:spPr>
            <p:txBody>
              <a:bodyPr/>
              <a:lstStyle/>
              <a:p>
                <a:pPr marL="0" lvl="0" indent="0" algn="just">
                  <a:buNone/>
                </a:pPr>
                <a:r>
                  <a:rPr lang="lt-LT" dirty="0" smtClean="0">
                    <a:solidFill>
                      <a:srgbClr val="000000"/>
                    </a:solidFill>
                    <a:latin typeface="Calibri" pitchFamily="34" charset="0"/>
                    <a:cs typeface="Calibri" pitchFamily="34" charset="0"/>
                  </a:rPr>
                  <a:t>Trikampiai OCF  </a:t>
                </a:r>
                <a:r>
                  <a:rPr lang="lt-LT" dirty="0">
                    <a:solidFill>
                      <a:srgbClr val="000000"/>
                    </a:solidFill>
                    <a:latin typeface="Calibri" pitchFamily="34" charset="0"/>
                    <a:cs typeface="Calibri" pitchFamily="34" charset="0"/>
                  </a:rPr>
                  <a:t>ir </a:t>
                </a:r>
                <a:r>
                  <a:rPr lang="lt-LT" dirty="0" smtClean="0">
                    <a:solidFill>
                      <a:srgbClr val="000000"/>
                    </a:solidFill>
                    <a:latin typeface="Calibri" pitchFamily="34" charset="0"/>
                    <a:cs typeface="Calibri" pitchFamily="34" charset="0"/>
                  </a:rPr>
                  <a:t>A</a:t>
                </a:r>
                <a:r>
                  <a:rPr lang="lt-LT" baseline="-25000" dirty="0" smtClean="0">
                    <a:solidFill>
                      <a:srgbClr val="000000"/>
                    </a:solidFill>
                    <a:latin typeface="Calibri" pitchFamily="34" charset="0"/>
                    <a:cs typeface="Calibri" pitchFamily="34" charset="0"/>
                  </a:rPr>
                  <a:t>1</a:t>
                </a:r>
                <a:r>
                  <a:rPr lang="lt-LT" dirty="0" smtClean="0">
                    <a:solidFill>
                      <a:srgbClr val="000000"/>
                    </a:solidFill>
                    <a:latin typeface="Calibri" pitchFamily="34" charset="0"/>
                    <a:cs typeface="Calibri" pitchFamily="34" charset="0"/>
                  </a:rPr>
                  <a:t>B</a:t>
                </a:r>
                <a:r>
                  <a:rPr lang="lt-LT" baseline="-25000" dirty="0" smtClean="0">
                    <a:solidFill>
                      <a:srgbClr val="000000"/>
                    </a:solidFill>
                    <a:latin typeface="Calibri" pitchFamily="34" charset="0"/>
                    <a:cs typeface="Calibri" pitchFamily="34" charset="0"/>
                  </a:rPr>
                  <a:t>1</a:t>
                </a:r>
                <a:r>
                  <a:rPr lang="lt-LT" dirty="0" smtClean="0">
                    <a:solidFill>
                      <a:srgbClr val="000000"/>
                    </a:solidFill>
                    <a:latin typeface="Calibri" pitchFamily="34" charset="0"/>
                    <a:cs typeface="Calibri" pitchFamily="34" charset="0"/>
                  </a:rPr>
                  <a:t>F taip pat panašūs.</a:t>
                </a:r>
              </a:p>
              <a:p>
                <a:pPr marL="0" lvl="0" indent="0" algn="just">
                  <a:buNone/>
                </a:pPr>
                <a14:m>
                  <m:oMathPara xmlns:m="http://schemas.openxmlformats.org/officeDocument/2006/math">
                    <m:oMathParaPr>
                      <m:jc m:val="centerGroup"/>
                    </m:oMathParaPr>
                    <m:oMath xmlns:m="http://schemas.openxmlformats.org/officeDocument/2006/math">
                      <m:f>
                        <m:fPr>
                          <m:ctrlPr>
                            <a:rPr lang="lt-LT" sz="2800" i="1">
                              <a:solidFill>
                                <a:srgbClr val="000000"/>
                              </a:solidFill>
                              <a:latin typeface="Cambria Math"/>
                            </a:rPr>
                          </m:ctrlPr>
                        </m:fPr>
                        <m:num>
                          <m:r>
                            <a:rPr lang="lt-LT" sz="2800" b="0" i="1" smtClean="0">
                              <a:solidFill>
                                <a:srgbClr val="000000"/>
                              </a:solidFill>
                              <a:latin typeface="Cambria Math"/>
                            </a:rPr>
                            <m:t>𝑂𝐶</m:t>
                          </m:r>
                        </m:num>
                        <m:den>
                          <m:sSub>
                            <m:sSubPr>
                              <m:ctrlPr>
                                <a:rPr lang="lt-LT" sz="2800" i="1">
                                  <a:solidFill>
                                    <a:srgbClr val="000000"/>
                                  </a:solidFill>
                                  <a:latin typeface="Cambria Math"/>
                                </a:rPr>
                              </m:ctrlPr>
                            </m:sSubPr>
                            <m:e>
                              <m:r>
                                <a:rPr lang="lt-LT" sz="2800" i="1">
                                  <a:solidFill>
                                    <a:srgbClr val="000000"/>
                                  </a:solidFill>
                                  <a:latin typeface="Cambria Math"/>
                                </a:rPr>
                                <m:t>𝐴</m:t>
                              </m:r>
                            </m:e>
                            <m:sub>
                              <m:r>
                                <a:rPr lang="lt-LT" sz="2800" i="1">
                                  <a:solidFill>
                                    <a:srgbClr val="000000"/>
                                  </a:solidFill>
                                  <a:latin typeface="Cambria Math"/>
                                </a:rPr>
                                <m:t>1</m:t>
                              </m:r>
                            </m:sub>
                          </m:sSub>
                          <m:sSub>
                            <m:sSubPr>
                              <m:ctrlPr>
                                <a:rPr lang="lt-LT" sz="2800" i="1">
                                  <a:solidFill>
                                    <a:srgbClr val="000000"/>
                                  </a:solidFill>
                                  <a:latin typeface="Cambria Math"/>
                                </a:rPr>
                              </m:ctrlPr>
                            </m:sSubPr>
                            <m:e>
                              <m:r>
                                <a:rPr lang="lt-LT" sz="2800" i="1">
                                  <a:solidFill>
                                    <a:srgbClr val="000000"/>
                                  </a:solidFill>
                                  <a:latin typeface="Cambria Math"/>
                                </a:rPr>
                                <m:t>𝐵</m:t>
                              </m:r>
                            </m:e>
                            <m:sub>
                              <m:r>
                                <a:rPr lang="lt-LT" sz="2800" i="1">
                                  <a:solidFill>
                                    <a:srgbClr val="000000"/>
                                  </a:solidFill>
                                  <a:latin typeface="Cambria Math"/>
                                </a:rPr>
                                <m:t>1</m:t>
                              </m:r>
                            </m:sub>
                          </m:sSub>
                        </m:den>
                      </m:f>
                      <m:r>
                        <a:rPr lang="lt-LT" sz="2800" i="1">
                          <a:solidFill>
                            <a:srgbClr val="000000"/>
                          </a:solidFill>
                          <a:latin typeface="Cambria Math"/>
                        </a:rPr>
                        <m:t>=</m:t>
                      </m:r>
                      <m:f>
                        <m:fPr>
                          <m:ctrlPr>
                            <a:rPr lang="lt-LT" sz="2800" i="1">
                              <a:solidFill>
                                <a:srgbClr val="000000"/>
                              </a:solidFill>
                              <a:latin typeface="Cambria Math"/>
                            </a:rPr>
                          </m:ctrlPr>
                        </m:fPr>
                        <m:num>
                          <m:r>
                            <a:rPr lang="lt-LT" sz="2800" b="0" i="1" smtClean="0">
                              <a:solidFill>
                                <a:srgbClr val="000000"/>
                              </a:solidFill>
                              <a:latin typeface="Cambria Math"/>
                            </a:rPr>
                            <m:t>𝑂</m:t>
                          </m:r>
                          <m:r>
                            <a:rPr lang="lt-LT" sz="2800" i="1">
                              <a:solidFill>
                                <a:srgbClr val="000000"/>
                              </a:solidFill>
                              <a:latin typeface="Cambria Math"/>
                            </a:rPr>
                            <m:t>𝐹</m:t>
                          </m:r>
                        </m:num>
                        <m:den>
                          <m:r>
                            <a:rPr lang="lt-LT" sz="2800" b="0" i="1" smtClean="0">
                              <a:solidFill>
                                <a:srgbClr val="000000"/>
                              </a:solidFill>
                              <a:latin typeface="Cambria Math"/>
                            </a:rPr>
                            <m:t>𝐹</m:t>
                          </m:r>
                          <m:sSub>
                            <m:sSubPr>
                              <m:ctrlPr>
                                <a:rPr lang="lt-LT" sz="2800" b="0" i="1" smtClean="0">
                                  <a:solidFill>
                                    <a:srgbClr val="000000"/>
                                  </a:solidFill>
                                  <a:latin typeface="Cambria Math"/>
                                </a:rPr>
                              </m:ctrlPr>
                            </m:sSubPr>
                            <m:e>
                              <m:r>
                                <a:rPr lang="lt-LT" sz="2800" b="0" i="1" smtClean="0">
                                  <a:solidFill>
                                    <a:srgbClr val="000000"/>
                                  </a:solidFill>
                                  <a:latin typeface="Cambria Math"/>
                                </a:rPr>
                                <m:t>𝐴</m:t>
                              </m:r>
                            </m:e>
                            <m:sub>
                              <m:r>
                                <a:rPr lang="lt-LT" sz="2800" b="0" i="1" smtClean="0">
                                  <a:solidFill>
                                    <a:srgbClr val="000000"/>
                                  </a:solidFill>
                                  <a:latin typeface="Cambria Math"/>
                                </a:rPr>
                                <m:t>1</m:t>
                              </m:r>
                            </m:sub>
                          </m:sSub>
                        </m:den>
                      </m:f>
                    </m:oMath>
                  </m:oMathPara>
                </a14:m>
                <a:endParaRPr lang="lt-LT" sz="2800" dirty="0">
                  <a:solidFill>
                    <a:srgbClr val="000000"/>
                  </a:solidFill>
                  <a:latin typeface="Calibri" pitchFamily="34" charset="0"/>
                  <a:cs typeface="Calibri" pitchFamily="34" charset="0"/>
                </a:endParaRPr>
              </a:p>
              <a:p>
                <a:pPr marL="0" lvl="0" indent="0" algn="just">
                  <a:buNone/>
                </a:pPr>
                <a:r>
                  <a:rPr lang="lt-LT" dirty="0" smtClean="0">
                    <a:solidFill>
                      <a:srgbClr val="000000"/>
                    </a:solidFill>
                    <a:latin typeface="Calibri" pitchFamily="34" charset="0"/>
                    <a:cs typeface="Calibri" pitchFamily="34" charset="0"/>
                  </a:rPr>
                  <a:t> Atsižvelgę į tai, kad OC = AB ir FA</a:t>
                </a:r>
                <a:r>
                  <a:rPr lang="lt-LT" baseline="-25000" dirty="0" smtClean="0">
                    <a:solidFill>
                      <a:srgbClr val="000000"/>
                    </a:solidFill>
                    <a:latin typeface="Calibri" pitchFamily="34" charset="0"/>
                    <a:cs typeface="Calibri" pitchFamily="34" charset="0"/>
                  </a:rPr>
                  <a:t>1</a:t>
                </a:r>
                <a:r>
                  <a:rPr lang="lt-LT" dirty="0" smtClean="0">
                    <a:solidFill>
                      <a:srgbClr val="000000"/>
                    </a:solidFill>
                    <a:latin typeface="Calibri" pitchFamily="34" charset="0"/>
                    <a:cs typeface="Calibri" pitchFamily="34" charset="0"/>
                  </a:rPr>
                  <a:t> = f – F, o      OF = F gauname: </a:t>
                </a:r>
                <a:endParaRPr lang="lt-LT" dirty="0">
                  <a:solidFill>
                    <a:srgbClr val="000000"/>
                  </a:solidFill>
                  <a:latin typeface="Calibri" pitchFamily="34" charset="0"/>
                  <a:cs typeface="Calibri" pitchFamily="34" charset="0"/>
                </a:endParaRPr>
              </a:p>
              <a:p>
                <a:pPr marL="0" indent="0" algn="just">
                  <a:buNone/>
                </a:pPr>
                <a14:m>
                  <m:oMathPara xmlns:m="http://schemas.openxmlformats.org/officeDocument/2006/math">
                    <m:oMathParaPr>
                      <m:jc m:val="centerGroup"/>
                    </m:oMathParaPr>
                    <m:oMath xmlns:m="http://schemas.openxmlformats.org/officeDocument/2006/math">
                      <m:f>
                        <m:fPr>
                          <m:ctrlPr>
                            <a:rPr lang="lt-LT" sz="2800" i="1">
                              <a:solidFill>
                                <a:srgbClr val="000000"/>
                              </a:solidFill>
                              <a:latin typeface="Cambria Math"/>
                            </a:rPr>
                          </m:ctrlPr>
                        </m:fPr>
                        <m:num>
                          <m:r>
                            <a:rPr lang="lt-LT" sz="2800" i="1">
                              <a:solidFill>
                                <a:srgbClr val="000000"/>
                              </a:solidFill>
                              <a:latin typeface="Cambria Math"/>
                            </a:rPr>
                            <m:t>𝐴𝐵</m:t>
                          </m:r>
                        </m:num>
                        <m:den>
                          <m:sSub>
                            <m:sSubPr>
                              <m:ctrlPr>
                                <a:rPr lang="lt-LT" sz="2800" i="1">
                                  <a:solidFill>
                                    <a:srgbClr val="000000"/>
                                  </a:solidFill>
                                  <a:latin typeface="Cambria Math"/>
                                </a:rPr>
                              </m:ctrlPr>
                            </m:sSubPr>
                            <m:e>
                              <m:r>
                                <a:rPr lang="lt-LT" sz="2800" i="1">
                                  <a:solidFill>
                                    <a:srgbClr val="000000"/>
                                  </a:solidFill>
                                  <a:latin typeface="Cambria Math"/>
                                </a:rPr>
                                <m:t>𝐴</m:t>
                              </m:r>
                            </m:e>
                            <m:sub>
                              <m:r>
                                <a:rPr lang="lt-LT" sz="2800" i="1">
                                  <a:solidFill>
                                    <a:srgbClr val="000000"/>
                                  </a:solidFill>
                                  <a:latin typeface="Cambria Math"/>
                                </a:rPr>
                                <m:t>1</m:t>
                              </m:r>
                            </m:sub>
                          </m:sSub>
                          <m:sSub>
                            <m:sSubPr>
                              <m:ctrlPr>
                                <a:rPr lang="lt-LT" sz="2800" i="1">
                                  <a:solidFill>
                                    <a:srgbClr val="000000"/>
                                  </a:solidFill>
                                  <a:latin typeface="Cambria Math"/>
                                </a:rPr>
                              </m:ctrlPr>
                            </m:sSubPr>
                            <m:e>
                              <m:r>
                                <a:rPr lang="lt-LT" sz="2800" i="1">
                                  <a:solidFill>
                                    <a:srgbClr val="000000"/>
                                  </a:solidFill>
                                  <a:latin typeface="Cambria Math"/>
                                </a:rPr>
                                <m:t>𝐵</m:t>
                              </m:r>
                            </m:e>
                            <m:sub>
                              <m:r>
                                <a:rPr lang="lt-LT" sz="2800" i="1">
                                  <a:solidFill>
                                    <a:srgbClr val="000000"/>
                                  </a:solidFill>
                                  <a:latin typeface="Cambria Math"/>
                                </a:rPr>
                                <m:t>1</m:t>
                              </m:r>
                            </m:sub>
                          </m:sSub>
                        </m:den>
                      </m:f>
                      <m:r>
                        <a:rPr lang="lt-LT" sz="2800" i="1">
                          <a:solidFill>
                            <a:srgbClr val="000000"/>
                          </a:solidFill>
                          <a:latin typeface="Cambria Math"/>
                        </a:rPr>
                        <m:t>=</m:t>
                      </m:r>
                      <m:f>
                        <m:fPr>
                          <m:ctrlPr>
                            <a:rPr lang="lt-LT" sz="2800" i="1">
                              <a:solidFill>
                                <a:srgbClr val="000000"/>
                              </a:solidFill>
                              <a:latin typeface="Cambria Math"/>
                            </a:rPr>
                          </m:ctrlPr>
                        </m:fPr>
                        <m:num>
                          <m:r>
                            <a:rPr lang="lt-LT" sz="2800" i="1">
                              <a:solidFill>
                                <a:srgbClr val="000000"/>
                              </a:solidFill>
                              <a:latin typeface="Cambria Math"/>
                            </a:rPr>
                            <m:t>𝐹</m:t>
                          </m:r>
                        </m:num>
                        <m:den>
                          <m:r>
                            <a:rPr lang="lt-LT" sz="2800" i="1">
                              <a:solidFill>
                                <a:srgbClr val="000000"/>
                              </a:solidFill>
                              <a:latin typeface="Cambria Math"/>
                            </a:rPr>
                            <m:t>𝑓</m:t>
                          </m:r>
                          <m:r>
                            <a:rPr lang="lt-LT" sz="2800" i="1">
                              <a:solidFill>
                                <a:srgbClr val="000000"/>
                              </a:solidFill>
                              <a:latin typeface="Cambria Math"/>
                            </a:rPr>
                            <m:t>−</m:t>
                          </m:r>
                          <m:r>
                            <a:rPr lang="lt-LT" sz="2800" i="1">
                              <a:solidFill>
                                <a:srgbClr val="000000"/>
                              </a:solidFill>
                              <a:latin typeface="Cambria Math"/>
                            </a:rPr>
                            <m:t>𝐹</m:t>
                          </m:r>
                        </m:den>
                      </m:f>
                    </m:oMath>
                  </m:oMathPara>
                </a14:m>
                <a:endParaRPr lang="lt-LT" sz="2800" dirty="0" smtClean="0"/>
              </a:p>
              <a:p>
                <a:pPr marL="0" indent="0" algn="just">
                  <a:buNone/>
                </a:pPr>
                <a:r>
                  <a:rPr lang="lt-LT" dirty="0" smtClean="0">
                    <a:latin typeface="Calibri" pitchFamily="34" charset="0"/>
                    <a:cs typeface="Calibri" pitchFamily="34" charset="0"/>
                  </a:rPr>
                  <a:t>Atkreipiame dėmesį, kad lygybių                   </a:t>
                </a:r>
                <a:r>
                  <a:rPr lang="lt-LT" dirty="0" smtClean="0">
                    <a:solidFill>
                      <a:srgbClr val="000000"/>
                    </a:solidFill>
                    <a:latin typeface="Calibri" pitchFamily="34" charset="0"/>
                    <a:cs typeface="Calibri" pitchFamily="34" charset="0"/>
                  </a:rPr>
                  <a:t> </a:t>
                </a:r>
                <a14:m>
                  <m:oMath xmlns:m="http://schemas.openxmlformats.org/officeDocument/2006/math">
                    <m:f>
                      <m:fPr>
                        <m:ctrlPr>
                          <a:rPr lang="lt-LT" i="1">
                            <a:solidFill>
                              <a:srgbClr val="000000"/>
                            </a:solidFill>
                            <a:latin typeface="Cambria Math"/>
                          </a:rPr>
                        </m:ctrlPr>
                      </m:fPr>
                      <m:num>
                        <m:r>
                          <a:rPr lang="lt-LT" i="1">
                            <a:solidFill>
                              <a:srgbClr val="000000"/>
                            </a:solidFill>
                            <a:latin typeface="Cambria Math"/>
                          </a:rPr>
                          <m:t>𝐴𝐵</m:t>
                        </m:r>
                      </m:num>
                      <m:den>
                        <m:sSub>
                          <m:sSubPr>
                            <m:ctrlPr>
                              <a:rPr lang="lt-LT" i="1">
                                <a:solidFill>
                                  <a:srgbClr val="000000"/>
                                </a:solidFill>
                                <a:latin typeface="Cambria Math"/>
                              </a:rPr>
                            </m:ctrlPr>
                          </m:sSubPr>
                          <m:e>
                            <m:r>
                              <a:rPr lang="lt-LT" i="1">
                                <a:solidFill>
                                  <a:srgbClr val="000000"/>
                                </a:solidFill>
                                <a:latin typeface="Cambria Math"/>
                              </a:rPr>
                              <m:t>𝐴</m:t>
                            </m:r>
                          </m:e>
                          <m:sub>
                            <m:r>
                              <a:rPr lang="lt-LT" i="1">
                                <a:solidFill>
                                  <a:srgbClr val="000000"/>
                                </a:solidFill>
                                <a:latin typeface="Cambria Math"/>
                              </a:rPr>
                              <m:t>1</m:t>
                            </m:r>
                          </m:sub>
                        </m:sSub>
                        <m:sSub>
                          <m:sSubPr>
                            <m:ctrlPr>
                              <a:rPr lang="lt-LT" i="1">
                                <a:solidFill>
                                  <a:srgbClr val="000000"/>
                                </a:solidFill>
                                <a:latin typeface="Cambria Math"/>
                              </a:rPr>
                            </m:ctrlPr>
                          </m:sSubPr>
                          <m:e>
                            <m:r>
                              <a:rPr lang="lt-LT" i="1">
                                <a:solidFill>
                                  <a:srgbClr val="000000"/>
                                </a:solidFill>
                                <a:latin typeface="Cambria Math"/>
                              </a:rPr>
                              <m:t>𝐵</m:t>
                            </m:r>
                          </m:e>
                          <m:sub>
                            <m:r>
                              <a:rPr lang="lt-LT" i="1">
                                <a:solidFill>
                                  <a:srgbClr val="000000"/>
                                </a:solidFill>
                                <a:latin typeface="Cambria Math"/>
                              </a:rPr>
                              <m:t>1</m:t>
                            </m:r>
                          </m:sub>
                        </m:sSub>
                      </m:den>
                    </m:f>
                    <m:r>
                      <a:rPr lang="lt-LT" i="1">
                        <a:solidFill>
                          <a:srgbClr val="000000"/>
                        </a:solidFill>
                        <a:latin typeface="Cambria Math"/>
                      </a:rPr>
                      <m:t>=</m:t>
                    </m:r>
                    <m:f>
                      <m:fPr>
                        <m:ctrlPr>
                          <a:rPr lang="lt-LT" i="1">
                            <a:solidFill>
                              <a:srgbClr val="000000"/>
                            </a:solidFill>
                            <a:latin typeface="Cambria Math"/>
                          </a:rPr>
                        </m:ctrlPr>
                      </m:fPr>
                      <m:num>
                        <m:r>
                          <a:rPr lang="lt-LT" i="1">
                            <a:solidFill>
                              <a:srgbClr val="000000"/>
                            </a:solidFill>
                            <a:latin typeface="Cambria Math"/>
                          </a:rPr>
                          <m:t>𝑑</m:t>
                        </m:r>
                      </m:num>
                      <m:den>
                        <m:r>
                          <a:rPr lang="lt-LT" i="1">
                            <a:solidFill>
                              <a:srgbClr val="000000"/>
                            </a:solidFill>
                            <a:latin typeface="Cambria Math"/>
                          </a:rPr>
                          <m:t>𝑓</m:t>
                        </m:r>
                      </m:den>
                    </m:f>
                  </m:oMath>
                </a14:m>
                <a:r>
                  <a:rPr lang="lt-LT" dirty="0" smtClean="0">
                    <a:latin typeface="Calibri" pitchFamily="34" charset="0"/>
                    <a:cs typeface="Calibri" pitchFamily="34" charset="0"/>
                  </a:rPr>
                  <a:t>   ir    </a:t>
                </a:r>
                <a14:m>
                  <m:oMath xmlns:m="http://schemas.openxmlformats.org/officeDocument/2006/math">
                    <m:f>
                      <m:fPr>
                        <m:ctrlPr>
                          <a:rPr lang="lt-LT" i="1" smtClean="0">
                            <a:latin typeface="Cambria Math"/>
                          </a:rPr>
                        </m:ctrlPr>
                      </m:fPr>
                      <m:num>
                        <m:r>
                          <a:rPr lang="lt-LT" b="0" i="1" smtClean="0">
                            <a:latin typeface="Cambria Math"/>
                          </a:rPr>
                          <m:t>𝐴𝐵</m:t>
                        </m:r>
                      </m:num>
                      <m:den>
                        <m:sSub>
                          <m:sSubPr>
                            <m:ctrlPr>
                              <a:rPr lang="lt-LT" i="1" smtClean="0">
                                <a:latin typeface="Cambria Math"/>
                              </a:rPr>
                            </m:ctrlPr>
                          </m:sSubPr>
                          <m:e>
                            <m:r>
                              <a:rPr lang="lt-LT" b="0" i="1" smtClean="0">
                                <a:latin typeface="Cambria Math"/>
                              </a:rPr>
                              <m:t>𝐴</m:t>
                            </m:r>
                          </m:e>
                          <m:sub>
                            <m:r>
                              <a:rPr lang="lt-LT" b="0" i="1" smtClean="0">
                                <a:latin typeface="Cambria Math"/>
                              </a:rPr>
                              <m:t>1</m:t>
                            </m:r>
                          </m:sub>
                        </m:sSub>
                        <m:sSub>
                          <m:sSubPr>
                            <m:ctrlPr>
                              <a:rPr lang="lt-LT" i="1" smtClean="0">
                                <a:latin typeface="Cambria Math"/>
                              </a:rPr>
                            </m:ctrlPr>
                          </m:sSubPr>
                          <m:e>
                            <m:r>
                              <a:rPr lang="lt-LT" b="0" i="1" smtClean="0">
                                <a:latin typeface="Cambria Math"/>
                              </a:rPr>
                              <m:t>𝐵</m:t>
                            </m:r>
                          </m:e>
                          <m:sub>
                            <m:r>
                              <a:rPr lang="lt-LT" b="0" i="1" smtClean="0">
                                <a:latin typeface="Cambria Math"/>
                              </a:rPr>
                              <m:t>1</m:t>
                            </m:r>
                          </m:sub>
                        </m:sSub>
                      </m:den>
                    </m:f>
                    <m:r>
                      <a:rPr lang="lt-LT" i="1" smtClean="0">
                        <a:latin typeface="Cambria Math"/>
                      </a:rPr>
                      <m:t>=</m:t>
                    </m:r>
                    <m:f>
                      <m:fPr>
                        <m:ctrlPr>
                          <a:rPr lang="lt-LT" i="1" smtClean="0">
                            <a:latin typeface="Cambria Math"/>
                          </a:rPr>
                        </m:ctrlPr>
                      </m:fPr>
                      <m:num>
                        <m:r>
                          <a:rPr lang="lt-LT" b="0" i="1" smtClean="0">
                            <a:latin typeface="Cambria Math"/>
                          </a:rPr>
                          <m:t>𝐹</m:t>
                        </m:r>
                      </m:num>
                      <m:den>
                        <m:r>
                          <a:rPr lang="lt-LT" b="0" i="1" smtClean="0">
                            <a:latin typeface="Cambria Math"/>
                          </a:rPr>
                          <m:t>𝑓</m:t>
                        </m:r>
                        <m:r>
                          <a:rPr lang="lt-LT" b="0" i="1" smtClean="0">
                            <a:latin typeface="Cambria Math"/>
                          </a:rPr>
                          <m:t>−</m:t>
                        </m:r>
                        <m:r>
                          <a:rPr lang="lt-LT" b="0" i="1" smtClean="0">
                            <a:latin typeface="Cambria Math"/>
                          </a:rPr>
                          <m:t>𝐹</m:t>
                        </m:r>
                      </m:den>
                    </m:f>
                  </m:oMath>
                </a14:m>
                <a:endParaRPr lang="lt-LT" dirty="0" smtClean="0">
                  <a:latin typeface="Calibri" pitchFamily="34" charset="0"/>
                  <a:cs typeface="Calibri" pitchFamily="34" charset="0"/>
                </a:endParaRPr>
              </a:p>
              <a:p>
                <a:pPr marL="0" indent="0" algn="just">
                  <a:buNone/>
                </a:pPr>
                <a:r>
                  <a:rPr lang="lt-LT" dirty="0" smtClean="0">
                    <a:latin typeface="Calibri" pitchFamily="34" charset="0"/>
                    <a:cs typeface="Calibri" pitchFamily="34" charset="0"/>
                  </a:rPr>
                  <a:t>kairiosios pusės vienodos, todėl turi būti vienodos ir dešinės: </a:t>
                </a:r>
                <a14:m>
                  <m:oMath xmlns:m="http://schemas.openxmlformats.org/officeDocument/2006/math">
                    <m:f>
                      <m:fPr>
                        <m:ctrlPr>
                          <a:rPr lang="lt-LT" i="1" smtClean="0">
                            <a:latin typeface="Cambria Math"/>
                            <a:cs typeface="Calibri" pitchFamily="34" charset="0"/>
                          </a:rPr>
                        </m:ctrlPr>
                      </m:fPr>
                      <m:num>
                        <m:r>
                          <a:rPr lang="lt-LT" b="0" i="1" smtClean="0">
                            <a:latin typeface="Cambria Math"/>
                            <a:cs typeface="Calibri" pitchFamily="34" charset="0"/>
                          </a:rPr>
                          <m:t>𝑑</m:t>
                        </m:r>
                      </m:num>
                      <m:den>
                        <m:r>
                          <a:rPr lang="lt-LT" b="0" i="1" smtClean="0">
                            <a:latin typeface="Cambria Math"/>
                            <a:cs typeface="Calibri" pitchFamily="34" charset="0"/>
                          </a:rPr>
                          <m:t>𝑓</m:t>
                        </m:r>
                      </m:den>
                    </m:f>
                    <m:r>
                      <a:rPr lang="lt-LT" i="1" smtClean="0">
                        <a:latin typeface="Cambria Math"/>
                        <a:cs typeface="Calibri" pitchFamily="34" charset="0"/>
                      </a:rPr>
                      <m:t>=</m:t>
                    </m:r>
                    <m:f>
                      <m:fPr>
                        <m:ctrlPr>
                          <a:rPr lang="lt-LT" i="1" smtClean="0">
                            <a:latin typeface="Cambria Math"/>
                            <a:cs typeface="Calibri" pitchFamily="34" charset="0"/>
                          </a:rPr>
                        </m:ctrlPr>
                      </m:fPr>
                      <m:num>
                        <m:r>
                          <a:rPr lang="lt-LT" b="0" i="1" smtClean="0">
                            <a:latin typeface="Cambria Math"/>
                            <a:cs typeface="Calibri" pitchFamily="34" charset="0"/>
                          </a:rPr>
                          <m:t>𝐹</m:t>
                        </m:r>
                      </m:num>
                      <m:den>
                        <m:r>
                          <a:rPr lang="lt-LT" b="0" i="1" smtClean="0">
                            <a:latin typeface="Cambria Math"/>
                            <a:cs typeface="Calibri" pitchFamily="34" charset="0"/>
                          </a:rPr>
                          <m:t>𝑓</m:t>
                        </m:r>
                        <m:r>
                          <a:rPr lang="lt-LT" b="0" i="1" smtClean="0">
                            <a:latin typeface="Cambria Math"/>
                            <a:cs typeface="Calibri" pitchFamily="34" charset="0"/>
                          </a:rPr>
                          <m:t>−</m:t>
                        </m:r>
                        <m:r>
                          <a:rPr lang="lt-LT" b="0" i="1" smtClean="0">
                            <a:latin typeface="Cambria Math"/>
                            <a:cs typeface="Calibri" pitchFamily="34" charset="0"/>
                          </a:rPr>
                          <m:t>𝐹</m:t>
                        </m:r>
                      </m:den>
                    </m:f>
                    <m:r>
                      <a:rPr lang="lt-LT" b="0" i="1" smtClean="0">
                        <a:latin typeface="Cambria Math"/>
                        <a:cs typeface="Calibri" pitchFamily="34" charset="0"/>
                      </a:rPr>
                      <m:t>.</m:t>
                    </m:r>
                  </m:oMath>
                </a14:m>
                <a:endParaRPr lang="lt-LT" dirty="0">
                  <a:latin typeface="Calibri" pitchFamily="34" charset="0"/>
                  <a:cs typeface="Calibri" pitchFamily="34" charset="0"/>
                </a:endParaRPr>
              </a:p>
              <a:p>
                <a:pPr marL="0" indent="0">
                  <a:buNone/>
                </a:pPr>
                <a:endParaRPr lang="lt-LT"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5536" y="332656"/>
                <a:ext cx="8352928" cy="6192688"/>
              </a:xfrm>
              <a:blipFill rotWithShape="1">
                <a:blip r:embed="rId2"/>
                <a:stretch>
                  <a:fillRect l="-1898" t="-1281" r="-1825"/>
                </a:stretch>
              </a:blipFill>
            </p:spPr>
            <p:txBody>
              <a:bodyPr/>
              <a:lstStyle/>
              <a:p>
                <a:r>
                  <a:rPr lang="lt-LT">
                    <a:noFill/>
                  </a:rPr>
                  <a:t> </a:t>
                </a:r>
              </a:p>
            </p:txBody>
          </p:sp>
        </mc:Fallback>
      </mc:AlternateContent>
    </p:spTree>
    <p:extLst>
      <p:ext uri="{BB962C8B-B14F-4D97-AF65-F5344CB8AC3E}">
        <p14:creationId xmlns:p14="http://schemas.microsoft.com/office/powerpoint/2010/main" val="818754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5536" y="404664"/>
                <a:ext cx="8229600" cy="6192688"/>
              </a:xfrm>
            </p:spPr>
            <p:txBody>
              <a:bodyPr/>
              <a:lstStyle/>
              <a:p>
                <a:pPr marL="0" indent="0">
                  <a:buNone/>
                </a:pPr>
                <a14:m>
                  <m:oMathPara xmlns:m="http://schemas.openxmlformats.org/officeDocument/2006/math">
                    <m:oMathParaPr>
                      <m:jc m:val="centerGroup"/>
                    </m:oMathParaPr>
                    <m:oMath xmlns:m="http://schemas.openxmlformats.org/officeDocument/2006/math">
                      <m:f>
                        <m:fPr>
                          <m:ctrlPr>
                            <a:rPr lang="lt-LT" sz="2800" i="1" smtClean="0">
                              <a:solidFill>
                                <a:srgbClr val="000000"/>
                              </a:solidFill>
                              <a:latin typeface="Cambria Math"/>
                              <a:cs typeface="Calibri" pitchFamily="34" charset="0"/>
                            </a:rPr>
                          </m:ctrlPr>
                        </m:fPr>
                        <m:num>
                          <m:r>
                            <a:rPr lang="lt-LT" sz="2800" i="1">
                              <a:solidFill>
                                <a:srgbClr val="000000"/>
                              </a:solidFill>
                              <a:latin typeface="Cambria Math"/>
                              <a:cs typeface="Calibri" pitchFamily="34" charset="0"/>
                            </a:rPr>
                            <m:t>𝑑</m:t>
                          </m:r>
                        </m:num>
                        <m:den>
                          <m:r>
                            <a:rPr lang="lt-LT" sz="2800" i="1">
                              <a:solidFill>
                                <a:srgbClr val="000000"/>
                              </a:solidFill>
                              <a:latin typeface="Cambria Math"/>
                              <a:cs typeface="Calibri" pitchFamily="34" charset="0"/>
                            </a:rPr>
                            <m:t>𝑓</m:t>
                          </m:r>
                        </m:den>
                      </m:f>
                      <m:r>
                        <a:rPr lang="lt-LT" sz="2800" i="1">
                          <a:solidFill>
                            <a:srgbClr val="000000"/>
                          </a:solidFill>
                          <a:latin typeface="Cambria Math"/>
                          <a:cs typeface="Calibri" pitchFamily="34" charset="0"/>
                        </a:rPr>
                        <m:t>=</m:t>
                      </m:r>
                      <m:f>
                        <m:fPr>
                          <m:ctrlPr>
                            <a:rPr lang="lt-LT" sz="2800" i="1">
                              <a:solidFill>
                                <a:srgbClr val="000000"/>
                              </a:solidFill>
                              <a:latin typeface="Cambria Math"/>
                              <a:cs typeface="Calibri" pitchFamily="34" charset="0"/>
                            </a:rPr>
                          </m:ctrlPr>
                        </m:fPr>
                        <m:num>
                          <m:r>
                            <a:rPr lang="lt-LT" sz="2800" i="1">
                              <a:solidFill>
                                <a:srgbClr val="000000"/>
                              </a:solidFill>
                              <a:latin typeface="Cambria Math"/>
                              <a:cs typeface="Calibri" pitchFamily="34" charset="0"/>
                            </a:rPr>
                            <m:t>𝐹</m:t>
                          </m:r>
                        </m:num>
                        <m:den>
                          <m:r>
                            <a:rPr lang="lt-LT" sz="2800" i="1">
                              <a:solidFill>
                                <a:srgbClr val="000000"/>
                              </a:solidFill>
                              <a:latin typeface="Cambria Math"/>
                              <a:cs typeface="Calibri" pitchFamily="34" charset="0"/>
                            </a:rPr>
                            <m:t>𝑓</m:t>
                          </m:r>
                          <m:r>
                            <a:rPr lang="lt-LT" sz="2800" i="1">
                              <a:solidFill>
                                <a:srgbClr val="000000"/>
                              </a:solidFill>
                              <a:latin typeface="Cambria Math"/>
                              <a:cs typeface="Calibri" pitchFamily="34" charset="0"/>
                            </a:rPr>
                            <m:t>−</m:t>
                          </m:r>
                          <m:r>
                            <a:rPr lang="lt-LT" sz="2800" i="1">
                              <a:solidFill>
                                <a:srgbClr val="000000"/>
                              </a:solidFill>
                              <a:latin typeface="Cambria Math"/>
                              <a:cs typeface="Calibri" pitchFamily="34" charset="0"/>
                            </a:rPr>
                            <m:t>𝐹</m:t>
                          </m:r>
                        </m:den>
                      </m:f>
                    </m:oMath>
                  </m:oMathPara>
                </a14:m>
                <a:endParaRPr lang="lt-LT" sz="2800" dirty="0" smtClean="0"/>
              </a:p>
              <a:p>
                <a:pPr marL="0" indent="0">
                  <a:buNone/>
                </a:pPr>
                <a:r>
                  <a:rPr lang="lt-LT" dirty="0" smtClean="0">
                    <a:latin typeface="Calibri" pitchFamily="34" charset="0"/>
                    <a:cs typeface="Calibri" pitchFamily="34" charset="0"/>
                  </a:rPr>
                  <a:t>Atlikę veiksmus, gauname:</a:t>
                </a:r>
              </a:p>
              <a:p>
                <a:pPr marL="0" indent="0">
                  <a:buNone/>
                </a:pPr>
                <a:r>
                  <a:rPr lang="lt-LT" dirty="0" smtClean="0">
                    <a:latin typeface="Calibri" pitchFamily="34" charset="0"/>
                    <a:cs typeface="Calibri" pitchFamily="34" charset="0"/>
                  </a:rPr>
                  <a:t> </a:t>
                </a:r>
                <a14:m>
                  <m:oMath xmlns:m="http://schemas.openxmlformats.org/officeDocument/2006/math">
                    <m:r>
                      <a:rPr lang="lt-LT" b="0" i="1" smtClean="0">
                        <a:latin typeface="Cambria Math"/>
                      </a:rPr>
                      <m:t>𝑑𝑓</m:t>
                    </m:r>
                    <m:r>
                      <a:rPr lang="lt-LT" b="0" i="1" smtClean="0">
                        <a:latin typeface="Cambria Math"/>
                      </a:rPr>
                      <m:t>−</m:t>
                    </m:r>
                    <m:r>
                      <a:rPr lang="lt-LT" b="0" i="1" smtClean="0">
                        <a:latin typeface="Cambria Math"/>
                      </a:rPr>
                      <m:t>𝑑𝐹</m:t>
                    </m:r>
                    <m:r>
                      <a:rPr lang="lt-LT" i="1" smtClean="0">
                        <a:latin typeface="Cambria Math"/>
                      </a:rPr>
                      <m:t>=</m:t>
                    </m:r>
                    <m:r>
                      <a:rPr lang="lt-LT" b="0" i="1" smtClean="0">
                        <a:latin typeface="Cambria Math"/>
                      </a:rPr>
                      <m:t>𝑓𝐹</m:t>
                    </m:r>
                    <m:r>
                      <a:rPr lang="lt-LT" b="0" i="1" smtClean="0">
                        <a:latin typeface="Cambria Math"/>
                      </a:rPr>
                      <m:t>.</m:t>
                    </m:r>
                  </m:oMath>
                </a14:m>
                <a:endParaRPr lang="lt-LT" dirty="0" smtClean="0">
                  <a:latin typeface="Calibri" pitchFamily="34" charset="0"/>
                  <a:cs typeface="Calibri" pitchFamily="34" charset="0"/>
                </a:endParaRPr>
              </a:p>
              <a:p>
                <a:pPr marL="0" indent="0">
                  <a:buNone/>
                </a:pPr>
                <a:r>
                  <a:rPr lang="lt-LT" dirty="0" smtClean="0">
                    <a:latin typeface="Calibri" pitchFamily="34" charset="0"/>
                    <a:cs typeface="Calibri" pitchFamily="34" charset="0"/>
                  </a:rPr>
                  <a:t>Padaliję kiekvieną šios lygybės narį iš </a:t>
                </a:r>
                <a:r>
                  <a:rPr lang="lt-LT" i="1" dirty="0" smtClean="0">
                    <a:latin typeface="Calibri" pitchFamily="34" charset="0"/>
                    <a:cs typeface="Calibri" pitchFamily="34" charset="0"/>
                  </a:rPr>
                  <a:t>Ffd</a:t>
                </a:r>
                <a:r>
                  <a:rPr lang="lt-LT" dirty="0" smtClean="0">
                    <a:latin typeface="Calibri" pitchFamily="34" charset="0"/>
                    <a:cs typeface="Calibri" pitchFamily="34" charset="0"/>
                  </a:rPr>
                  <a:t>  gauname:  </a:t>
                </a:r>
                <a14:m>
                  <m:oMath xmlns:m="http://schemas.openxmlformats.org/officeDocument/2006/math">
                    <m:f>
                      <m:fPr>
                        <m:ctrlPr>
                          <a:rPr lang="lt-LT" i="1" smtClean="0">
                            <a:latin typeface="Cambria Math"/>
                          </a:rPr>
                        </m:ctrlPr>
                      </m:fPr>
                      <m:num>
                        <m:r>
                          <a:rPr lang="lt-LT" b="0" i="1" smtClean="0">
                            <a:latin typeface="Cambria Math"/>
                          </a:rPr>
                          <m:t>1</m:t>
                        </m:r>
                      </m:num>
                      <m:den>
                        <m:r>
                          <a:rPr lang="lt-LT" b="0" i="1" smtClean="0">
                            <a:latin typeface="Cambria Math"/>
                          </a:rPr>
                          <m:t>𝐹</m:t>
                        </m:r>
                      </m:den>
                    </m:f>
                    <m:r>
                      <a:rPr lang="lt-LT" b="0" i="1" smtClean="0">
                        <a:latin typeface="Cambria Math"/>
                      </a:rPr>
                      <m:t>−</m:t>
                    </m:r>
                    <m:f>
                      <m:fPr>
                        <m:ctrlPr>
                          <a:rPr lang="lt-LT" b="0" i="1" smtClean="0">
                            <a:latin typeface="Cambria Math"/>
                          </a:rPr>
                        </m:ctrlPr>
                      </m:fPr>
                      <m:num>
                        <m:r>
                          <a:rPr lang="lt-LT" b="0" i="1" smtClean="0">
                            <a:latin typeface="Cambria Math"/>
                          </a:rPr>
                          <m:t>1</m:t>
                        </m:r>
                      </m:num>
                      <m:den>
                        <m:r>
                          <a:rPr lang="lt-LT" b="0" i="1" smtClean="0">
                            <a:latin typeface="Cambria Math"/>
                          </a:rPr>
                          <m:t>𝑓</m:t>
                        </m:r>
                      </m:den>
                    </m:f>
                    <m:r>
                      <a:rPr lang="lt-LT" i="1" smtClean="0">
                        <a:latin typeface="Cambria Math"/>
                      </a:rPr>
                      <m:t>=</m:t>
                    </m:r>
                    <m:f>
                      <m:fPr>
                        <m:ctrlPr>
                          <a:rPr lang="lt-LT" i="1" smtClean="0">
                            <a:latin typeface="Cambria Math"/>
                          </a:rPr>
                        </m:ctrlPr>
                      </m:fPr>
                      <m:num>
                        <m:r>
                          <a:rPr lang="lt-LT" b="0" i="1" smtClean="0">
                            <a:latin typeface="Cambria Math"/>
                          </a:rPr>
                          <m:t>1</m:t>
                        </m:r>
                      </m:num>
                      <m:den>
                        <m:r>
                          <a:rPr lang="lt-LT" b="0" i="1" smtClean="0">
                            <a:latin typeface="Cambria Math"/>
                          </a:rPr>
                          <m:t>𝑑</m:t>
                        </m:r>
                      </m:den>
                    </m:f>
                    <m:r>
                      <a:rPr lang="lt-LT" b="0" i="1" smtClean="0">
                        <a:latin typeface="Cambria Math"/>
                      </a:rPr>
                      <m:t>.</m:t>
                    </m:r>
                  </m:oMath>
                </a14:m>
                <a:endParaRPr lang="lt-LT" dirty="0" smtClean="0">
                  <a:latin typeface="Calibri" pitchFamily="34" charset="0"/>
                  <a:cs typeface="Calibri" pitchFamily="34" charset="0"/>
                </a:endParaRPr>
              </a:p>
              <a:p>
                <a:pPr marL="0" indent="0">
                  <a:buNone/>
                </a:pPr>
                <a:r>
                  <a:rPr lang="lt-LT" dirty="0" smtClean="0">
                    <a:latin typeface="Calibri" pitchFamily="34" charset="0"/>
                    <a:cs typeface="Calibri" pitchFamily="34" charset="0"/>
                  </a:rPr>
                  <a:t>Pertvarkę, turėsime:</a:t>
                </a:r>
              </a:p>
              <a:p>
                <a:pPr marL="0" indent="0">
                  <a:buNone/>
                </a:pPr>
                <a14:m>
                  <m:oMathPara xmlns:m="http://schemas.openxmlformats.org/officeDocument/2006/math">
                    <m:oMathParaPr>
                      <m:jc m:val="centerGroup"/>
                    </m:oMathParaPr>
                    <m:oMath xmlns:m="http://schemas.openxmlformats.org/officeDocument/2006/math">
                      <m:f>
                        <m:fPr>
                          <m:ctrlPr>
                            <a:rPr lang="lt-LT" i="1" smtClean="0">
                              <a:latin typeface="Cambria Math"/>
                            </a:rPr>
                          </m:ctrlPr>
                        </m:fPr>
                        <m:num>
                          <m:r>
                            <a:rPr lang="lt-LT" b="0" i="1" smtClean="0">
                              <a:latin typeface="Cambria Math"/>
                            </a:rPr>
                            <m:t>1</m:t>
                          </m:r>
                        </m:num>
                        <m:den>
                          <m:r>
                            <a:rPr lang="lt-LT" b="0" i="1" smtClean="0">
                              <a:latin typeface="Cambria Math"/>
                            </a:rPr>
                            <m:t>𝐹</m:t>
                          </m:r>
                        </m:den>
                      </m:f>
                      <m:r>
                        <a:rPr lang="lt-LT" i="1" smtClean="0">
                          <a:latin typeface="Cambria Math"/>
                        </a:rPr>
                        <m:t>=</m:t>
                      </m:r>
                      <m:f>
                        <m:fPr>
                          <m:ctrlPr>
                            <a:rPr lang="lt-LT" i="1" smtClean="0">
                              <a:latin typeface="Cambria Math"/>
                            </a:rPr>
                          </m:ctrlPr>
                        </m:fPr>
                        <m:num>
                          <m:r>
                            <a:rPr lang="lt-LT" b="0" i="1" smtClean="0">
                              <a:latin typeface="Cambria Math"/>
                            </a:rPr>
                            <m:t>1</m:t>
                          </m:r>
                        </m:num>
                        <m:den>
                          <m:r>
                            <a:rPr lang="lt-LT" b="0" i="1" smtClean="0">
                              <a:latin typeface="Cambria Math"/>
                            </a:rPr>
                            <m:t>𝑑</m:t>
                          </m:r>
                        </m:den>
                      </m:f>
                      <m:r>
                        <a:rPr lang="lt-LT" b="0" i="1" smtClean="0">
                          <a:latin typeface="Cambria Math"/>
                        </a:rPr>
                        <m:t>+</m:t>
                      </m:r>
                      <m:f>
                        <m:fPr>
                          <m:ctrlPr>
                            <a:rPr lang="lt-LT" b="0" i="1" smtClean="0">
                              <a:latin typeface="Cambria Math"/>
                            </a:rPr>
                          </m:ctrlPr>
                        </m:fPr>
                        <m:num>
                          <m:r>
                            <a:rPr lang="lt-LT" b="0" i="1" smtClean="0">
                              <a:latin typeface="Cambria Math"/>
                            </a:rPr>
                            <m:t>1</m:t>
                          </m:r>
                        </m:num>
                        <m:den>
                          <m:r>
                            <a:rPr lang="lt-LT" b="0" i="1" smtClean="0">
                              <a:latin typeface="Cambria Math"/>
                            </a:rPr>
                            <m:t>𝑓</m:t>
                          </m:r>
                        </m:den>
                      </m:f>
                      <m:r>
                        <a:rPr lang="lt-LT" b="0" i="1" smtClean="0">
                          <a:latin typeface="Cambria Math"/>
                        </a:rPr>
                        <m:t>,</m:t>
                      </m:r>
                    </m:oMath>
                  </m:oMathPara>
                </a14:m>
                <a:endParaRPr lang="lt-LT" dirty="0" smtClean="0">
                  <a:latin typeface="Calibri" pitchFamily="34" charset="0"/>
                  <a:cs typeface="Calibri" pitchFamily="34" charset="0"/>
                </a:endParaRPr>
              </a:p>
              <a:p>
                <a:pPr marL="0" indent="0">
                  <a:buNone/>
                </a:pPr>
                <a:r>
                  <a:rPr lang="lt-LT" dirty="0">
                    <a:latin typeface="Calibri" pitchFamily="34" charset="0"/>
                    <a:cs typeface="Calibri" pitchFamily="34" charset="0"/>
                  </a:rPr>
                  <a:t>a</a:t>
                </a:r>
                <a:r>
                  <a:rPr lang="lt-LT" dirty="0" smtClean="0">
                    <a:latin typeface="Calibri" pitchFamily="34" charset="0"/>
                    <a:cs typeface="Calibri" pitchFamily="34" charset="0"/>
                  </a:rPr>
                  <a:t>rba  </a:t>
                </a:r>
                <a14:m>
                  <m:oMath xmlns:m="http://schemas.openxmlformats.org/officeDocument/2006/math">
                    <m:r>
                      <a:rPr lang="lt-LT" b="0" i="1" smtClean="0">
                        <a:latin typeface="Cambria Math"/>
                      </a:rPr>
                      <m:t>𝐷</m:t>
                    </m:r>
                    <m:r>
                      <a:rPr lang="lt-LT" i="1" smtClean="0">
                        <a:latin typeface="Cambria Math"/>
                      </a:rPr>
                      <m:t>=</m:t>
                    </m:r>
                    <m:f>
                      <m:fPr>
                        <m:ctrlPr>
                          <a:rPr lang="lt-LT" i="1" smtClean="0">
                            <a:latin typeface="Cambria Math"/>
                          </a:rPr>
                        </m:ctrlPr>
                      </m:fPr>
                      <m:num>
                        <m:r>
                          <a:rPr lang="lt-LT" b="0" i="1" smtClean="0">
                            <a:latin typeface="Cambria Math"/>
                          </a:rPr>
                          <m:t>1</m:t>
                        </m:r>
                      </m:num>
                      <m:den>
                        <m:r>
                          <a:rPr lang="lt-LT" b="0" i="1" smtClean="0">
                            <a:latin typeface="Cambria Math"/>
                          </a:rPr>
                          <m:t>𝑑</m:t>
                        </m:r>
                      </m:den>
                    </m:f>
                    <m:r>
                      <a:rPr lang="lt-LT" b="0" i="1" smtClean="0">
                        <a:latin typeface="Cambria Math"/>
                      </a:rPr>
                      <m:t>+</m:t>
                    </m:r>
                    <m:f>
                      <m:fPr>
                        <m:ctrlPr>
                          <a:rPr lang="lt-LT" b="0" i="1" smtClean="0">
                            <a:latin typeface="Cambria Math"/>
                          </a:rPr>
                        </m:ctrlPr>
                      </m:fPr>
                      <m:num>
                        <m:r>
                          <a:rPr lang="lt-LT" b="0" i="1" smtClean="0">
                            <a:latin typeface="Cambria Math"/>
                          </a:rPr>
                          <m:t>1</m:t>
                        </m:r>
                      </m:num>
                      <m:den>
                        <m:r>
                          <a:rPr lang="lt-LT" b="0" i="1" smtClean="0">
                            <a:latin typeface="Cambria Math"/>
                          </a:rPr>
                          <m:t>𝑓</m:t>
                        </m:r>
                      </m:den>
                    </m:f>
                    <m:r>
                      <a:rPr lang="lt-LT" b="0" i="1" smtClean="0">
                        <a:latin typeface="Cambria Math"/>
                      </a:rPr>
                      <m:t>,</m:t>
                    </m:r>
                  </m:oMath>
                </a14:m>
                <a:r>
                  <a:rPr lang="lt-LT" dirty="0" smtClean="0">
                    <a:latin typeface="Calibri" pitchFamily="34" charset="0"/>
                    <a:cs typeface="Calibri" pitchFamily="34" charset="0"/>
                  </a:rPr>
                  <a:t>   nes </a:t>
                </a:r>
                <a14:m>
                  <m:oMath xmlns:m="http://schemas.openxmlformats.org/officeDocument/2006/math">
                    <m:r>
                      <a:rPr lang="lt-LT" b="0" i="1" smtClean="0">
                        <a:latin typeface="Cambria Math"/>
                      </a:rPr>
                      <m:t>𝐷</m:t>
                    </m:r>
                    <m:r>
                      <a:rPr lang="lt-LT" i="1" smtClean="0">
                        <a:latin typeface="Cambria Math"/>
                      </a:rPr>
                      <m:t>=</m:t>
                    </m:r>
                    <m:f>
                      <m:fPr>
                        <m:ctrlPr>
                          <a:rPr lang="lt-LT" i="1" smtClean="0">
                            <a:latin typeface="Cambria Math"/>
                          </a:rPr>
                        </m:ctrlPr>
                      </m:fPr>
                      <m:num>
                        <m:r>
                          <a:rPr lang="lt-LT" b="0" i="1" smtClean="0">
                            <a:latin typeface="Cambria Math"/>
                          </a:rPr>
                          <m:t>1</m:t>
                        </m:r>
                      </m:num>
                      <m:den>
                        <m:r>
                          <a:rPr lang="lt-LT" b="0" i="1" smtClean="0">
                            <a:latin typeface="Cambria Math"/>
                          </a:rPr>
                          <m:t>𝐹</m:t>
                        </m:r>
                      </m:den>
                    </m:f>
                    <m:r>
                      <a:rPr lang="lt-LT" b="0" i="1" smtClean="0">
                        <a:latin typeface="Cambria Math"/>
                      </a:rPr>
                      <m:t>.</m:t>
                    </m:r>
                  </m:oMath>
                </a14:m>
                <a:endParaRPr lang="lt-LT" dirty="0">
                  <a:latin typeface="Calibri" pitchFamily="34" charset="0"/>
                  <a:cs typeface="Calibri"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5536" y="404664"/>
                <a:ext cx="8229600" cy="6192688"/>
              </a:xfrm>
              <a:blipFill rotWithShape="1">
                <a:blip r:embed="rId2"/>
                <a:stretch>
                  <a:fillRect l="-1926"/>
                </a:stretch>
              </a:blipFill>
            </p:spPr>
            <p:txBody>
              <a:bodyPr/>
              <a:lstStyle/>
              <a:p>
                <a:r>
                  <a:rPr lang="lt-LT">
                    <a:noFill/>
                  </a:rPr>
                  <a:t> </a:t>
                </a:r>
              </a:p>
            </p:txBody>
          </p:sp>
        </mc:Fallback>
      </mc:AlternateContent>
    </p:spTree>
    <p:extLst>
      <p:ext uri="{BB962C8B-B14F-4D97-AF65-F5344CB8AC3E}">
        <p14:creationId xmlns:p14="http://schemas.microsoft.com/office/powerpoint/2010/main" val="3247145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5536" y="260648"/>
                <a:ext cx="8424936" cy="6048672"/>
              </a:xfrm>
            </p:spPr>
            <p:txBody>
              <a:bodyPr/>
              <a:lstStyle/>
              <a:p>
                <a:pPr marL="0" lvl="0" indent="0">
                  <a:buNone/>
                </a:pPr>
                <a14:m>
                  <m:oMathPara xmlns:m="http://schemas.openxmlformats.org/officeDocument/2006/math">
                    <m:oMathParaPr>
                      <m:jc m:val="centerGroup"/>
                    </m:oMathParaPr>
                    <m:oMath xmlns:m="http://schemas.openxmlformats.org/officeDocument/2006/math">
                      <m:f>
                        <m:fPr>
                          <m:ctrlPr>
                            <a:rPr lang="lt-LT" sz="2800" i="1">
                              <a:solidFill>
                                <a:srgbClr val="000000"/>
                              </a:solidFill>
                              <a:latin typeface="Cambria Math"/>
                            </a:rPr>
                          </m:ctrlPr>
                        </m:fPr>
                        <m:num>
                          <m:r>
                            <a:rPr lang="lt-LT" sz="2800" i="1">
                              <a:solidFill>
                                <a:srgbClr val="000000"/>
                              </a:solidFill>
                              <a:latin typeface="Cambria Math"/>
                            </a:rPr>
                            <m:t>1</m:t>
                          </m:r>
                        </m:num>
                        <m:den>
                          <m:r>
                            <a:rPr lang="lt-LT" sz="2800" i="1">
                              <a:solidFill>
                                <a:srgbClr val="000000"/>
                              </a:solidFill>
                              <a:latin typeface="Cambria Math"/>
                            </a:rPr>
                            <m:t>𝐹</m:t>
                          </m:r>
                        </m:den>
                      </m:f>
                      <m:r>
                        <a:rPr lang="lt-LT" sz="2800" i="1">
                          <a:solidFill>
                            <a:srgbClr val="000000"/>
                          </a:solidFill>
                          <a:latin typeface="Cambria Math"/>
                        </a:rPr>
                        <m:t>=</m:t>
                      </m:r>
                      <m:f>
                        <m:fPr>
                          <m:ctrlPr>
                            <a:rPr lang="lt-LT" sz="2800" i="1">
                              <a:solidFill>
                                <a:srgbClr val="000000"/>
                              </a:solidFill>
                              <a:latin typeface="Cambria Math"/>
                            </a:rPr>
                          </m:ctrlPr>
                        </m:fPr>
                        <m:num>
                          <m:r>
                            <a:rPr lang="lt-LT" sz="2800" i="1">
                              <a:solidFill>
                                <a:srgbClr val="000000"/>
                              </a:solidFill>
                              <a:latin typeface="Cambria Math"/>
                            </a:rPr>
                            <m:t>1</m:t>
                          </m:r>
                        </m:num>
                        <m:den>
                          <m:r>
                            <a:rPr lang="lt-LT" sz="2800" i="1">
                              <a:solidFill>
                                <a:srgbClr val="000000"/>
                              </a:solidFill>
                              <a:latin typeface="Cambria Math"/>
                            </a:rPr>
                            <m:t>𝑑</m:t>
                          </m:r>
                        </m:den>
                      </m:f>
                      <m:r>
                        <a:rPr lang="lt-LT" sz="2800" i="1">
                          <a:solidFill>
                            <a:srgbClr val="000000"/>
                          </a:solidFill>
                          <a:latin typeface="Cambria Math"/>
                        </a:rPr>
                        <m:t>+</m:t>
                      </m:r>
                      <m:f>
                        <m:fPr>
                          <m:ctrlPr>
                            <a:rPr lang="lt-LT" sz="2800" i="1">
                              <a:solidFill>
                                <a:srgbClr val="000000"/>
                              </a:solidFill>
                              <a:latin typeface="Cambria Math"/>
                            </a:rPr>
                          </m:ctrlPr>
                        </m:fPr>
                        <m:num>
                          <m:r>
                            <a:rPr lang="lt-LT" sz="2800" i="1">
                              <a:solidFill>
                                <a:srgbClr val="000000"/>
                              </a:solidFill>
                              <a:latin typeface="Cambria Math"/>
                            </a:rPr>
                            <m:t>1</m:t>
                          </m:r>
                        </m:num>
                        <m:den>
                          <m:r>
                            <a:rPr lang="lt-LT" sz="2800" i="1">
                              <a:solidFill>
                                <a:srgbClr val="000000"/>
                              </a:solidFill>
                              <a:latin typeface="Cambria Math"/>
                            </a:rPr>
                            <m:t>𝑓</m:t>
                          </m:r>
                        </m:den>
                      </m:f>
                    </m:oMath>
                  </m:oMathPara>
                </a14:m>
                <a:endParaRPr lang="lt-LT" sz="2800" dirty="0" smtClean="0">
                  <a:solidFill>
                    <a:srgbClr val="000000"/>
                  </a:solidFill>
                </a:endParaRPr>
              </a:p>
              <a:p>
                <a:pPr marL="0" lvl="0" indent="0" algn="just">
                  <a:buNone/>
                </a:pPr>
                <a:r>
                  <a:rPr lang="lt-LT" sz="2800" dirty="0" smtClean="0">
                    <a:solidFill>
                      <a:srgbClr val="000000"/>
                    </a:solidFill>
                  </a:rPr>
                  <a:t>	</a:t>
                </a:r>
                <a:r>
                  <a:rPr lang="lt-LT" sz="2800" dirty="0" smtClean="0">
                    <a:solidFill>
                      <a:srgbClr val="000000"/>
                    </a:solidFill>
                    <a:latin typeface="Calibri" pitchFamily="34" charset="0"/>
                    <a:cs typeface="Calibri" pitchFamily="34" charset="0"/>
                  </a:rPr>
                  <a:t>Tai ir yra plonojo lęšio formulė. Jos dydžiai F, d ir f gali būti tiek teigiami, tiek neigiami. Sprendžiant uždavinius, laikoasi tokių taisyklių:</a:t>
                </a:r>
              </a:p>
              <a:p>
                <a:pPr lvl="0" algn="just">
                  <a:buFont typeface="Arial" pitchFamily="34" charset="0"/>
                  <a:buChar char="•"/>
                </a:pPr>
                <a:r>
                  <a:rPr lang="lt-LT" sz="2800" dirty="0">
                    <a:solidFill>
                      <a:srgbClr val="000000"/>
                    </a:solidFill>
                    <a:latin typeface="Calibri" pitchFamily="34" charset="0"/>
                    <a:cs typeface="Calibri" pitchFamily="34" charset="0"/>
                  </a:rPr>
                  <a:t>k</a:t>
                </a:r>
                <a:r>
                  <a:rPr lang="lt-LT" sz="2800" dirty="0" smtClean="0">
                    <a:solidFill>
                      <a:srgbClr val="000000"/>
                    </a:solidFill>
                    <a:latin typeface="Calibri" pitchFamily="34" charset="0"/>
                    <a:cs typeface="Calibri" pitchFamily="34" charset="0"/>
                  </a:rPr>
                  <a:t>ai lęšis glaudžiamasis (taigi jo židinys tikrasis), dydis F yra teigiamas;</a:t>
                </a:r>
              </a:p>
              <a:p>
                <a:pPr lvl="0" algn="just">
                  <a:buFont typeface="Arial" pitchFamily="34" charset="0"/>
                  <a:buChar char="•"/>
                </a:pPr>
                <a:r>
                  <a:rPr lang="lt-LT" sz="2800" dirty="0">
                    <a:solidFill>
                      <a:srgbClr val="000000"/>
                    </a:solidFill>
                    <a:latin typeface="Calibri" pitchFamily="34" charset="0"/>
                    <a:cs typeface="Calibri" pitchFamily="34" charset="0"/>
                  </a:rPr>
                  <a:t>k</a:t>
                </a:r>
                <a:r>
                  <a:rPr lang="lt-LT" sz="2800" dirty="0" smtClean="0">
                    <a:solidFill>
                      <a:srgbClr val="000000"/>
                    </a:solidFill>
                    <a:latin typeface="Calibri" pitchFamily="34" charset="0"/>
                    <a:cs typeface="Calibri" pitchFamily="34" charset="0"/>
                  </a:rPr>
                  <a:t>ai lęšis sklaidomasis (jo židinys menamasis), dydis F yra neigiamas;</a:t>
                </a:r>
              </a:p>
              <a:p>
                <a:pPr lvl="0" algn="just">
                  <a:buFont typeface="Arial" pitchFamily="34" charset="0"/>
                  <a:buChar char="•"/>
                </a:pPr>
                <a:r>
                  <a:rPr lang="lt-LT" sz="2800" dirty="0">
                    <a:solidFill>
                      <a:srgbClr val="000000"/>
                    </a:solidFill>
                    <a:latin typeface="Calibri" pitchFamily="34" charset="0"/>
                    <a:cs typeface="Calibri" pitchFamily="34" charset="0"/>
                  </a:rPr>
                  <a:t>k</a:t>
                </a:r>
                <a:r>
                  <a:rPr lang="lt-LT" sz="2800" dirty="0" smtClean="0">
                    <a:solidFill>
                      <a:srgbClr val="000000"/>
                    </a:solidFill>
                    <a:latin typeface="Calibri" pitchFamily="34" charset="0"/>
                    <a:cs typeface="Calibri" pitchFamily="34" charset="0"/>
                  </a:rPr>
                  <a:t>ai daiko atvaizdas tikrasis, dydis f yra teigiamas;</a:t>
                </a:r>
              </a:p>
              <a:p>
                <a:pPr lvl="0" algn="just">
                  <a:buFont typeface="Arial" pitchFamily="34" charset="0"/>
                  <a:buChar char="•"/>
                </a:pPr>
                <a:r>
                  <a:rPr lang="lt-LT" sz="2800" dirty="0">
                    <a:solidFill>
                      <a:srgbClr val="000000"/>
                    </a:solidFill>
                    <a:latin typeface="Calibri" pitchFamily="34" charset="0"/>
                    <a:cs typeface="Calibri" pitchFamily="34" charset="0"/>
                  </a:rPr>
                  <a:t>k</a:t>
                </a:r>
                <a:r>
                  <a:rPr lang="lt-LT" sz="2800" dirty="0" smtClean="0">
                    <a:solidFill>
                      <a:srgbClr val="000000"/>
                    </a:solidFill>
                    <a:latin typeface="Calibri" pitchFamily="34" charset="0"/>
                    <a:cs typeface="Calibri" pitchFamily="34" charset="0"/>
                  </a:rPr>
                  <a:t>ai atvaizdas menamasis, dydis f yra neigiamas;</a:t>
                </a:r>
              </a:p>
              <a:p>
                <a:pPr lvl="0" algn="just">
                  <a:buFont typeface="Arial" pitchFamily="34" charset="0"/>
                  <a:buChar char="•"/>
                </a:pPr>
                <a:r>
                  <a:rPr lang="lt-LT" sz="2800" dirty="0">
                    <a:solidFill>
                      <a:srgbClr val="000000"/>
                    </a:solidFill>
                    <a:latin typeface="Calibri" pitchFamily="34" charset="0"/>
                    <a:cs typeface="Calibri" pitchFamily="34" charset="0"/>
                  </a:rPr>
                  <a:t>k</a:t>
                </a:r>
                <a:r>
                  <a:rPr lang="lt-LT" sz="2800" dirty="0" smtClean="0">
                    <a:solidFill>
                      <a:srgbClr val="000000"/>
                    </a:solidFill>
                    <a:latin typeface="Calibri" pitchFamily="34" charset="0"/>
                    <a:cs typeface="Calibri" pitchFamily="34" charset="0"/>
                  </a:rPr>
                  <a:t>ai daiktastikrasis, dydis d yra teigiamas.</a:t>
                </a:r>
              </a:p>
              <a:p>
                <a:pPr marL="0" lvl="0" indent="0" algn="just">
                  <a:buNone/>
                </a:pPr>
                <a:r>
                  <a:rPr lang="lt-LT" sz="2800" dirty="0">
                    <a:solidFill>
                      <a:srgbClr val="000000"/>
                    </a:solidFill>
                  </a:rPr>
                  <a:t>	</a:t>
                </a:r>
              </a:p>
              <a:p>
                <a:pPr marL="0" indent="0" algn="just">
                  <a:buNone/>
                </a:pPr>
                <a:endParaRPr lang="lt-LT"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5536" y="260648"/>
                <a:ext cx="8424936" cy="6048672"/>
              </a:xfrm>
              <a:blipFill rotWithShape="1">
                <a:blip r:embed="rId2"/>
                <a:stretch>
                  <a:fillRect l="-1520" r="-1447"/>
                </a:stretch>
              </a:blipFill>
            </p:spPr>
            <p:txBody>
              <a:bodyPr/>
              <a:lstStyle/>
              <a:p>
                <a:r>
                  <a:rPr lang="lt-LT">
                    <a:noFill/>
                  </a:rPr>
                  <a:t> </a:t>
                </a:r>
              </a:p>
            </p:txBody>
          </p:sp>
        </mc:Fallback>
      </mc:AlternateContent>
    </p:spTree>
    <p:extLst>
      <p:ext uri="{BB962C8B-B14F-4D97-AF65-F5344CB8AC3E}">
        <p14:creationId xmlns:p14="http://schemas.microsoft.com/office/powerpoint/2010/main" val="2465559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lt-LT" sz="2800" dirty="0" smtClean="0">
                <a:solidFill>
                  <a:srgbClr val="000000"/>
                </a:solidFill>
              </a:rPr>
              <a:t>	</a:t>
            </a:r>
            <a:r>
              <a:rPr lang="lt-LT" dirty="0" smtClean="0">
                <a:solidFill>
                  <a:srgbClr val="000000"/>
                </a:solidFill>
                <a:latin typeface="Calibri" pitchFamily="34" charset="0"/>
                <a:cs typeface="Calibri" pitchFamily="34" charset="0"/>
              </a:rPr>
              <a:t>Taikydami </a:t>
            </a:r>
            <a:r>
              <a:rPr lang="lt-LT" dirty="0">
                <a:solidFill>
                  <a:srgbClr val="000000"/>
                </a:solidFill>
                <a:latin typeface="Calibri" pitchFamily="34" charset="0"/>
                <a:cs typeface="Calibri" pitchFamily="34" charset="0"/>
              </a:rPr>
              <a:t>plonojo lęšio formulę, iš pradžių darome prielaidą, kad visi dydžiai (F, f, d) yra teigiami. </a:t>
            </a:r>
            <a:r>
              <a:rPr lang="lt-LT" dirty="0" smtClean="0">
                <a:solidFill>
                  <a:srgbClr val="000000"/>
                </a:solidFill>
                <a:latin typeface="Calibri" pitchFamily="34" charset="0"/>
                <a:cs typeface="Calibri" pitchFamily="34" charset="0"/>
              </a:rPr>
              <a:t>Jeigu apskaičiavę gauname neigiamą vertę, vadinasi, atitinkamas dydis (židinys, daiktas ar jo atvaizdas) yra menamasis.</a:t>
            </a:r>
            <a:endParaRPr lang="lt-LT" dirty="0">
              <a:latin typeface="Calibri" pitchFamily="34" charset="0"/>
              <a:cs typeface="Calibri" pitchFamily="34" charset="0"/>
            </a:endParaRPr>
          </a:p>
        </p:txBody>
      </p:sp>
    </p:spTree>
    <p:extLst>
      <p:ext uri="{BB962C8B-B14F-4D97-AF65-F5344CB8AC3E}">
        <p14:creationId xmlns:p14="http://schemas.microsoft.com/office/powerpoint/2010/main" val="3675199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umatytasis dizainas">
  <a:themeElements>
    <a:clrScheme name="Numatytasis dizain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umatytasis dizaina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umatytasis dizain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umatytasis dizain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umatytasis dizain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umatytasis dizain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umatytasis dizain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umatytasis dizain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umatytasis dizain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umatytasis dizain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umatytasis dizain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umatytasis dizain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umatytasis dizain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umatytasis dizain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umatytasis dizainas">
  <a:themeElements>
    <a:clrScheme name="Numatytasis dizain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umatytasis dizaina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umatytasis dizain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umatytasis dizain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umatytasis dizain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umatytasis dizain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umatytasis dizain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umatytasis dizain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umatytasis dizain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umatytasis dizain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umatytasis dizain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umatytasis dizain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umatytasis dizain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umatytasis dizain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umatytasis dizainas">
  <a:themeElements>
    <a:clrScheme name="Numatytasis dizain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umatytasis dizaina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umatytasis dizain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umatytasis dizain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umatytasis dizain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umatytasis dizain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umatytasis dizain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umatytasis dizain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umatytasis dizain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umatytasis dizain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umatytasis dizain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umatytasis dizain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umatytasis dizain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umatytasis dizain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975</TotalTime>
  <Words>1034</Words>
  <Application>Microsoft Office PowerPoint</Application>
  <PresentationFormat>On-screen Show (4:3)</PresentationFormat>
  <Paragraphs>355</Paragraphs>
  <Slides>44</Slides>
  <Notes>0</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Numatytasis dizainas</vt:lpstr>
      <vt:lpstr>1_Numatytasis dizainas</vt:lpstr>
      <vt:lpstr>2_Numatytasis dizainas</vt:lpstr>
      <vt:lpstr>Plonojo lęšio formulė</vt:lpstr>
      <vt:lpstr>Turinys</vt:lpstr>
      <vt:lpstr>Plonojo lęšio formulė</vt:lpstr>
      <vt:lpstr>Pažymėkime</vt:lpstr>
      <vt:lpstr>PowerPoint Presentation</vt:lpstr>
      <vt:lpstr>PowerPoint Presentation</vt:lpstr>
      <vt:lpstr>PowerPoint Presentation</vt:lpstr>
      <vt:lpstr>PowerPoint Presentation</vt:lpstr>
      <vt:lpstr>PowerPoint Presentation</vt:lpstr>
      <vt:lpstr>Lęšio didinimas</vt:lpstr>
      <vt:lpstr>Lęšio didinimas</vt:lpstr>
      <vt:lpstr>Glaudžiamojo lęšio  židinio nuotolio ir  laužiamosios gebos nustatymas</vt:lpstr>
      <vt:lpstr>Tikslai</vt:lpstr>
      <vt:lpstr>Priemonės:</vt:lpstr>
      <vt:lpstr>Darbo eiga</vt:lpstr>
      <vt:lpstr>Darbo eiga</vt:lpstr>
      <vt:lpstr>Darbo eiga</vt:lpstr>
      <vt:lpstr>Darbo eiga</vt:lpstr>
      <vt:lpstr>Darbo eiga</vt:lpstr>
      <vt:lpstr>Darbo eiga</vt:lpstr>
      <vt:lpstr>Rezultatai ir išvados</vt:lpstr>
      <vt:lpstr>Rezultatai ir išvados</vt:lpstr>
      <vt:lpstr>Rezultatai ir išvados</vt:lpstr>
      <vt:lpstr>Rezultatai ir išvados</vt:lpstr>
      <vt:lpstr>Testas</vt:lpstr>
      <vt:lpstr>1 klausimas</vt:lpstr>
      <vt:lpstr>2 klausimas</vt:lpstr>
      <vt:lpstr>3 klausimas</vt:lpstr>
      <vt:lpstr>4 klausimas</vt:lpstr>
      <vt:lpstr>5 klausimas</vt:lpstr>
      <vt:lpstr>6 klausimas</vt:lpstr>
      <vt:lpstr>7 klausimas</vt:lpstr>
      <vt:lpstr>8 klausimas</vt:lpstr>
      <vt:lpstr>9 klausimas</vt:lpstr>
      <vt:lpstr>10 klausimas</vt:lpstr>
      <vt:lpstr>11 klausimas</vt:lpstr>
      <vt:lpstr>12 klausimas</vt:lpstr>
      <vt:lpstr>Atsakymai</vt:lpstr>
      <vt:lpstr>Uždavinių sprendimas</vt:lpstr>
      <vt:lpstr>1 uždavinys</vt:lpstr>
      <vt:lpstr>2 uždavinys</vt:lpstr>
      <vt:lpstr>3 uždavinys</vt:lpstr>
      <vt:lpstr>Literatūra</vt:lpstr>
      <vt:lpstr>Ačiū už dėmesį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88</cp:revision>
  <dcterms:created xsi:type="dcterms:W3CDTF">2016-04-10T06:23:54Z</dcterms:created>
  <dcterms:modified xsi:type="dcterms:W3CDTF">2016-04-10T18:39:57Z</dcterms:modified>
</cp:coreProperties>
</file>