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61" r:id="rId7"/>
    <p:sldId id="262" r:id="rId8"/>
    <p:sldId id="263" r:id="rId9"/>
    <p:sldId id="260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B017-EA4C-415F-A3DC-D32586E974B2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CACB7-890A-45AE-AB47-C35468DE5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vadratas su vienu įkirptu ir užapvalintu kampu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tusis trikampis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10" name="Laisva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Laisva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893070-3FA3-4916-9EA4-36C1DD370285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615EDE-A14A-40B0-A101-A88F6A433C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Laisva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Laisva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slide" Target="slide9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4" Type="http://schemas.openxmlformats.org/officeDocument/2006/relationships/image" Target="../media/image4.gif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667000" y="5257800"/>
            <a:ext cx="3505200" cy="1219200"/>
          </a:xfrm>
        </p:spPr>
        <p:txBody>
          <a:bodyPr>
            <a:normAutofit/>
          </a:bodyPr>
          <a:lstStyle/>
          <a:p>
            <a:r>
              <a:rPr lang="lt-LT" sz="7200" dirty="0" smtClean="0"/>
              <a:t>Plutonas</a:t>
            </a:r>
            <a:endParaRPr lang="en-US" sz="7200" dirty="0"/>
          </a:p>
        </p:txBody>
      </p:sp>
      <p:pic>
        <p:nvPicPr>
          <p:cNvPr id="37890" name="Picture 2" descr="https://upload.wikimedia.org/wikipedia/commons/8/80/Nh-pluto-in-true-color_2x_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800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lt-LT" dirty="0" smtClean="0"/>
              <a:t>Plutono palydovai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667000"/>
          </a:xfrm>
        </p:spPr>
        <p:txBody>
          <a:bodyPr/>
          <a:lstStyle/>
          <a:p>
            <a:r>
              <a:rPr lang="lt-LT" dirty="0" smtClean="0">
                <a:latin typeface="+mj-lt"/>
              </a:rPr>
              <a:t>Charonas </a:t>
            </a:r>
            <a:r>
              <a:rPr lang="lt-LT" smtClean="0">
                <a:latin typeface="+mj-lt"/>
              </a:rPr>
              <a:t>– didžiausias </a:t>
            </a:r>
            <a:r>
              <a:rPr lang="lt-LT" dirty="0" smtClean="0">
                <a:latin typeface="+mj-lt"/>
              </a:rPr>
              <a:t>(atrastas 1978 m.)</a:t>
            </a:r>
          </a:p>
          <a:p>
            <a:r>
              <a:rPr lang="lt-LT" dirty="0" smtClean="0">
                <a:latin typeface="+mj-lt"/>
              </a:rPr>
              <a:t>Hidra (S/2005 P1) (atrastas 2005 m.)</a:t>
            </a:r>
          </a:p>
          <a:p>
            <a:r>
              <a:rPr lang="lt-LT" dirty="0" smtClean="0">
                <a:latin typeface="Calibri" pitchFamily="34" charset="0"/>
              </a:rPr>
              <a:t>Niktė (S/2005 P2) (atrastas 2005 m.)</a:t>
            </a:r>
          </a:p>
          <a:p>
            <a:r>
              <a:rPr lang="lt-LT" dirty="0" smtClean="0">
                <a:latin typeface="Calibri" pitchFamily="34" charset="0"/>
              </a:rPr>
              <a:t>Cerberis (atrastas 2011 m.)</a:t>
            </a:r>
          </a:p>
          <a:p>
            <a:r>
              <a:rPr lang="lt-LT" dirty="0" smtClean="0">
                <a:latin typeface="Calibri" pitchFamily="34" charset="0"/>
              </a:rPr>
              <a:t>Stiksas (P5) (atrastas 2012 m.)</a:t>
            </a:r>
            <a:endParaRPr lang="lt-LT" dirty="0" smtClean="0">
              <a:latin typeface="+mj-lt"/>
            </a:endParaRPr>
          </a:p>
          <a:p>
            <a:pPr>
              <a:buNone/>
            </a:pPr>
            <a:endParaRPr lang="lt-LT" dirty="0" smtClean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pic>
        <p:nvPicPr>
          <p:cNvPr id="7170" name="Picture 2" descr="http://www.technologijos.lt/upload/image/n/mokslas/astronomija_ir_kosmonautika/S-34543/plutonas-ir-jo-palydovai-512c6bfbb17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0"/>
            <a:ext cx="3417679" cy="245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lt-LT" dirty="0" smtClean="0"/>
              <a:t>Plutono palydovų skersmuo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60520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Calibri" pitchFamily="34" charset="0"/>
              </a:rPr>
              <a:t>Charonas – 1208 km</a:t>
            </a:r>
          </a:p>
          <a:p>
            <a:r>
              <a:rPr lang="lt-LT" dirty="0" smtClean="0">
                <a:latin typeface="Calibri" pitchFamily="34" charset="0"/>
              </a:rPr>
              <a:t>Niktė - ~35 km</a:t>
            </a:r>
          </a:p>
          <a:p>
            <a:r>
              <a:rPr lang="lt-LT" dirty="0" smtClean="0">
                <a:latin typeface="Calibri" pitchFamily="34" charset="0"/>
              </a:rPr>
              <a:t>Hidra ~45 km</a:t>
            </a:r>
          </a:p>
          <a:p>
            <a:r>
              <a:rPr lang="lt-LT" dirty="0" smtClean="0">
                <a:latin typeface="Calibri" pitchFamily="34" charset="0"/>
              </a:rPr>
              <a:t>Cerberis – </a:t>
            </a:r>
            <a:r>
              <a:rPr lang="lt-LT" dirty="0" smtClean="0">
                <a:latin typeface="Calibri" pitchFamily="34" charset="0"/>
              </a:rPr>
              <a:t>13-34 </a:t>
            </a:r>
            <a:r>
              <a:rPr lang="lt-LT" dirty="0" smtClean="0">
                <a:latin typeface="Calibri" pitchFamily="34" charset="0"/>
              </a:rPr>
              <a:t>km</a:t>
            </a:r>
          </a:p>
          <a:p>
            <a:r>
              <a:rPr lang="lt-LT" dirty="0" smtClean="0">
                <a:latin typeface="Calibri" pitchFamily="34" charset="0"/>
              </a:rPr>
              <a:t>Stiksas – 10-25 km</a:t>
            </a:r>
          </a:p>
          <a:p>
            <a:pPr>
              <a:buNone/>
            </a:pPr>
            <a:endParaRPr lang="lt-LT" dirty="0" smtClean="0">
              <a:latin typeface="Calibri" pitchFamily="34" charset="0"/>
            </a:endParaRPr>
          </a:p>
          <a:p>
            <a:pPr>
              <a:buNone/>
            </a:pPr>
            <a:r>
              <a:rPr lang="lt-LT" dirty="0" smtClean="0">
                <a:latin typeface="Calibri" pitchFamily="34" charset="0"/>
              </a:rPr>
              <a:t>Plutono palydovai labai arti vienas kito, palyginti su kitų</a:t>
            </a:r>
          </a:p>
          <a:p>
            <a:pPr>
              <a:buNone/>
            </a:pPr>
            <a:r>
              <a:rPr lang="lt-LT" dirty="0" smtClean="0">
                <a:latin typeface="Calibri" pitchFamily="34" charset="0"/>
              </a:rPr>
              <a:t>planetų palydovais.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lt-LT" dirty="0" smtClean="0"/>
              <a:t>Naujausi tyrimai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276600"/>
          </a:xfrm>
        </p:spPr>
        <p:txBody>
          <a:bodyPr>
            <a:normAutofit fontScale="92500"/>
          </a:bodyPr>
          <a:lstStyle/>
          <a:p>
            <a:r>
              <a:rPr lang="lt-LT" dirty="0" smtClean="0">
                <a:latin typeface="Calibri" pitchFamily="34" charset="0"/>
              </a:rPr>
              <a:t>2006 m. sausio 19 d. iš Kanaveral kyšulio „NASA“ paleido New Horizons kosminį zondą. Pasiekus Plutoną, buvo tiriamas jo paviršius, atmosfera, magnetinis laukas ir kitos planetos savybės.</a:t>
            </a:r>
          </a:p>
          <a:p>
            <a:pPr>
              <a:buNone/>
            </a:pP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2015 m. </a:t>
            </a:r>
            <a:r>
              <a:rPr lang="lt-LT" dirty="0" smtClean="0">
                <a:latin typeface="Calibri" pitchFamily="34" charset="0"/>
              </a:rPr>
              <a:t>liepos </a:t>
            </a:r>
            <a:r>
              <a:rPr lang="lt-LT" dirty="0" smtClean="0">
                <a:latin typeface="Calibri" pitchFamily="34" charset="0"/>
              </a:rPr>
              <a:t>13 d., dieną prieš arčiausią praskriejimą, „New Horizons“ instrumentais išmatuotas naujas Plutono skersmuo – jis siekia 2370 (± 20 km).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8674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Turinys</a:t>
            </a:r>
            <a:endParaRPr lang="en-US" dirty="0"/>
          </a:p>
        </p:txBody>
      </p:sp>
      <p:pic>
        <p:nvPicPr>
          <p:cNvPr id="4098" name="Picture 2" descr="http://orig04.deviantart.net/810a/f/2012/145/0/e/lupa_png__noes_hecha_por_mi_by_byycaami-d513eu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lt-LT" dirty="0" smtClean="0"/>
              <a:t>Klausimai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lt-LT" dirty="0" smtClean="0">
                <a:latin typeface="+mj-lt"/>
              </a:rPr>
              <a:t>1</a:t>
            </a:r>
            <a:r>
              <a:rPr lang="lt-LT" dirty="0" smtClean="0">
                <a:latin typeface="+mj-lt"/>
              </a:rPr>
              <a:t>. Kas atrado Plutoną? </a:t>
            </a:r>
            <a:endParaRPr lang="lt-LT" dirty="0" smtClean="0">
              <a:latin typeface="+mj-lt"/>
            </a:endParaRPr>
          </a:p>
          <a:p>
            <a:r>
              <a:rPr lang="lt-LT" dirty="0" smtClean="0">
                <a:latin typeface="+mj-lt"/>
              </a:rPr>
              <a:t>2</a:t>
            </a:r>
            <a:r>
              <a:rPr lang="lt-LT" dirty="0" smtClean="0">
                <a:latin typeface="+mj-lt"/>
              </a:rPr>
              <a:t>. Kada buvo apskaičiuota Plutono orbita?</a:t>
            </a:r>
            <a:endParaRPr lang="lt-LT" dirty="0" smtClean="0">
              <a:latin typeface="+mj-lt"/>
            </a:endParaRPr>
          </a:p>
          <a:p>
            <a:r>
              <a:rPr lang="lt-LT" dirty="0" smtClean="0">
                <a:latin typeface="+mj-lt"/>
              </a:rPr>
              <a:t>3</a:t>
            </a:r>
            <a:r>
              <a:rPr lang="lt-LT" dirty="0" smtClean="0">
                <a:latin typeface="+mj-lt"/>
              </a:rPr>
              <a:t>. Kiek Žemės dienų sudaro 1 diena Plutone?</a:t>
            </a:r>
            <a:endParaRPr lang="lt-LT" dirty="0" smtClean="0">
              <a:latin typeface="+mj-lt"/>
            </a:endParaRPr>
          </a:p>
          <a:p>
            <a:r>
              <a:rPr lang="lt-LT" dirty="0" smtClean="0">
                <a:latin typeface="+mj-lt"/>
              </a:rPr>
              <a:t>4</a:t>
            </a:r>
            <a:r>
              <a:rPr lang="lt-LT" dirty="0" smtClean="0">
                <a:latin typeface="+mj-lt"/>
              </a:rPr>
              <a:t>. Kada išmatuotas naujas Plutono skersmuo?</a:t>
            </a:r>
            <a:endParaRPr lang="lt-LT" dirty="0" smtClean="0">
              <a:latin typeface="+mj-lt"/>
            </a:endParaRPr>
          </a:p>
          <a:p>
            <a:r>
              <a:rPr lang="lt-LT" dirty="0" smtClean="0">
                <a:latin typeface="+mj-lt"/>
              </a:rPr>
              <a:t>5</a:t>
            </a:r>
            <a:r>
              <a:rPr lang="lt-LT" dirty="0" smtClean="0">
                <a:latin typeface="+mj-lt"/>
              </a:rPr>
              <a:t>. Koks yra didžiausias Plutono regimasis spindesys?</a:t>
            </a:r>
            <a:endParaRPr lang="lt-LT" dirty="0" smtClean="0">
              <a:latin typeface="+mj-lt"/>
            </a:endParaRPr>
          </a:p>
          <a:p>
            <a:r>
              <a:rPr lang="lt-LT" dirty="0" smtClean="0">
                <a:latin typeface="+mj-lt"/>
              </a:rPr>
              <a:t>6</a:t>
            </a:r>
            <a:r>
              <a:rPr lang="lt-LT" dirty="0" smtClean="0">
                <a:latin typeface="+mj-lt"/>
              </a:rPr>
              <a:t>. Kokia orbita Plutonas skrieja aplink Saulę?</a:t>
            </a:r>
            <a:endParaRPr lang="lt-LT" dirty="0" smtClean="0">
              <a:latin typeface="+mj-lt"/>
            </a:endParaRPr>
          </a:p>
          <a:p>
            <a:r>
              <a:rPr lang="lt-LT" dirty="0" smtClean="0">
                <a:latin typeface="+mj-lt"/>
              </a:rPr>
              <a:t>7</a:t>
            </a:r>
            <a:r>
              <a:rPr lang="lt-LT" dirty="0" smtClean="0">
                <a:latin typeface="+mj-lt"/>
              </a:rPr>
              <a:t>. Kurios raidės sudaro Plutono astronominį simbolį?</a:t>
            </a:r>
            <a:endParaRPr lang="lt-LT" dirty="0" smtClean="0">
              <a:latin typeface="+mj-lt"/>
            </a:endParaRPr>
          </a:p>
          <a:p>
            <a:r>
              <a:rPr lang="lt-LT" dirty="0" smtClean="0">
                <a:latin typeface="+mj-lt"/>
              </a:rPr>
              <a:t>8</a:t>
            </a:r>
            <a:r>
              <a:rPr lang="lt-LT" dirty="0" smtClean="0">
                <a:latin typeface="+mj-lt"/>
              </a:rPr>
              <a:t>. Kada Plutoną nustota vadinti planeta?</a:t>
            </a:r>
            <a:endParaRPr lang="lt-LT" dirty="0" smtClean="0">
              <a:latin typeface="+mj-lt"/>
            </a:endParaRPr>
          </a:p>
          <a:p>
            <a:r>
              <a:rPr lang="lt-LT" dirty="0" smtClean="0">
                <a:latin typeface="+mj-lt"/>
              </a:rPr>
              <a:t>9</a:t>
            </a:r>
            <a:r>
              <a:rPr lang="lt-LT" dirty="0" smtClean="0">
                <a:latin typeface="+mj-lt"/>
              </a:rPr>
              <a:t>. Kaip Plutonas vadintas jo ieškojimo metu?</a:t>
            </a:r>
            <a:endParaRPr lang="lt-LT" dirty="0" smtClean="0">
              <a:latin typeface="+mj-lt"/>
            </a:endParaRPr>
          </a:p>
          <a:p>
            <a:r>
              <a:rPr lang="lt-LT" dirty="0" smtClean="0">
                <a:latin typeface="+mj-lt"/>
              </a:rPr>
              <a:t>10</a:t>
            </a:r>
            <a:r>
              <a:rPr lang="lt-LT" dirty="0" smtClean="0">
                <a:latin typeface="+mj-lt"/>
              </a:rPr>
              <a:t>. Kas dengia Plutono paviršių?</a:t>
            </a:r>
            <a:endParaRPr lang="en-US" dirty="0">
              <a:latin typeface="+mj-lt"/>
            </a:endParaRPr>
          </a:p>
        </p:txBody>
      </p:sp>
      <p:pic>
        <p:nvPicPr>
          <p:cNvPr id="3074" name="Picture 2" descr="http://cdn.digital.guide/ask-a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2819400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9342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lt-LT" dirty="0" smtClean="0"/>
              <a:t>Atsakymai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lt-LT" dirty="0" smtClean="0">
                <a:latin typeface="Calibri" pitchFamily="34" charset="0"/>
              </a:rPr>
              <a:t>1</a:t>
            </a:r>
            <a:r>
              <a:rPr lang="lt-LT" dirty="0" smtClean="0">
                <a:latin typeface="Calibri" pitchFamily="34" charset="0"/>
              </a:rPr>
              <a:t>. JAV ast</a:t>
            </a:r>
            <a:r>
              <a:rPr lang="lt-LT" dirty="0" smtClean="0">
                <a:latin typeface="Calibri" pitchFamily="34" charset="0"/>
              </a:rPr>
              <a:t>ronomas</a:t>
            </a:r>
            <a:r>
              <a:rPr lang="lt-LT" dirty="0" smtClean="0">
                <a:latin typeface="Calibri" pitchFamily="34" charset="0"/>
              </a:rPr>
              <a:t> - Klaidas Tombas.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2</a:t>
            </a:r>
            <a:r>
              <a:rPr lang="lt-LT" dirty="0" smtClean="0">
                <a:latin typeface="Calibri" pitchFamily="34" charset="0"/>
              </a:rPr>
              <a:t>. 1915 m.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3</a:t>
            </a:r>
            <a:r>
              <a:rPr lang="lt-LT" dirty="0" smtClean="0">
                <a:latin typeface="Calibri" pitchFamily="34" charset="0"/>
              </a:rPr>
              <a:t>. 6,39 dienos.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4</a:t>
            </a:r>
            <a:r>
              <a:rPr lang="lt-LT" dirty="0" smtClean="0">
                <a:latin typeface="Calibri" pitchFamily="34" charset="0"/>
              </a:rPr>
              <a:t>. 2015 m. liepos 13 d.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5</a:t>
            </a:r>
            <a:r>
              <a:rPr lang="lt-LT" dirty="0" smtClean="0">
                <a:latin typeface="Calibri" pitchFamily="34" charset="0"/>
              </a:rPr>
              <a:t>. 14,7 ryškio.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6</a:t>
            </a:r>
            <a:r>
              <a:rPr lang="lt-LT" dirty="0" smtClean="0">
                <a:latin typeface="Calibri" pitchFamily="34" charset="0"/>
              </a:rPr>
              <a:t>. Elipsine orbita.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7</a:t>
            </a:r>
            <a:r>
              <a:rPr lang="lt-LT" dirty="0" smtClean="0">
                <a:latin typeface="Calibri" pitchFamily="34" charset="0"/>
              </a:rPr>
              <a:t>. P ir L.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8</a:t>
            </a:r>
            <a:r>
              <a:rPr lang="lt-LT" dirty="0" smtClean="0">
                <a:latin typeface="Calibri" pitchFamily="34" charset="0"/>
              </a:rPr>
              <a:t>. 2006 m.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9</a:t>
            </a:r>
            <a:r>
              <a:rPr lang="lt-LT" dirty="0" smtClean="0">
                <a:latin typeface="Calibri" pitchFamily="34" charset="0"/>
              </a:rPr>
              <a:t>. „Planeta X“.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10. Metano ledas.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lt-LT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43200" y="55626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617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0" y="2362200"/>
            <a:ext cx="70104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>
                <a:latin typeface="Calibri" pitchFamily="34" charset="0"/>
              </a:rPr>
              <a:t>Skaidres sukūrė </a:t>
            </a:r>
            <a:r>
              <a:rPr lang="lt-LT" b="1" dirty="0" smtClean="0">
                <a:latin typeface="Calibri" pitchFamily="34" charset="0"/>
              </a:rPr>
              <a:t>Mantas </a:t>
            </a:r>
            <a:r>
              <a:rPr lang="lt-LT" b="1" dirty="0" smtClean="0">
                <a:latin typeface="Calibri" pitchFamily="34" charset="0"/>
              </a:rPr>
              <a:t>Underis</a:t>
            </a:r>
            <a:r>
              <a:rPr lang="lt-LT" dirty="0" smtClean="0">
                <a:latin typeface="Calibri" pitchFamily="34" charset="0"/>
              </a:rPr>
              <a:t>, 10b kl. mokinys</a:t>
            </a:r>
          </a:p>
          <a:p>
            <a:pPr>
              <a:buNone/>
            </a:pPr>
            <a:r>
              <a:rPr lang="lt-LT" dirty="0" smtClean="0">
                <a:latin typeface="Calibri" pitchFamily="34" charset="0"/>
              </a:rPr>
              <a:t>Alytaus Šaltinių pagrindinė mokykla</a:t>
            </a:r>
          </a:p>
          <a:p>
            <a:pPr>
              <a:buNone/>
            </a:pPr>
            <a:r>
              <a:rPr lang="lt-LT" b="1" dirty="0" smtClean="0">
                <a:latin typeface="Calibri" pitchFamily="34" charset="0"/>
              </a:rPr>
              <a:t>2015-2016 m.m.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Turinys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lt-LT" dirty="0" smtClean="0">
              <a:hlinkClick r:id="rId2" action="ppaction://hlinksldjump"/>
            </a:endParaRPr>
          </a:p>
          <a:p>
            <a:pPr>
              <a:buNone/>
            </a:pPr>
            <a:endParaRPr lang="lt-LT" dirty="0" smtClean="0">
              <a:hlinkClick r:id="rId2" action="ppaction://hlinksldjump"/>
            </a:endParaRPr>
          </a:p>
          <a:p>
            <a:pPr>
              <a:buNone/>
            </a:pPr>
            <a:endParaRPr lang="lt-LT" dirty="0" smtClean="0">
              <a:hlinkClick r:id="rId2" action="ppaction://hlinksldjump"/>
            </a:endParaRPr>
          </a:p>
          <a:p>
            <a:pPr>
              <a:buNone/>
            </a:pPr>
            <a:r>
              <a:rPr lang="lt-LT" dirty="0" smtClean="0">
                <a:hlinkClick r:id="rId2" action="ppaction://hlinksldjump"/>
              </a:rPr>
              <a:t> </a:t>
            </a:r>
            <a:endParaRPr lang="en-US" dirty="0"/>
          </a:p>
        </p:txBody>
      </p:sp>
      <p:pic>
        <p:nvPicPr>
          <p:cNvPr id="14338" name="Picture 2" descr="http://www.clipartlord.com/wp-content/uploads/2013/10/not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066800"/>
            <a:ext cx="2743200" cy="2743200"/>
          </a:xfrm>
          <a:prstGeom prst="rect">
            <a:avLst/>
          </a:prstGeom>
          <a:noFill/>
        </p:spPr>
      </p:pic>
      <p:pic>
        <p:nvPicPr>
          <p:cNvPr id="14340" name="Picture 4" descr="http://www.science-resources.co.uk/KS3/Physics/Earth_and_Beyond/Solar_System/Dwarf%20Planets/Plut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895600"/>
            <a:ext cx="1905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2860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5" action="ppaction://hlinksldjump"/>
              </a:rPr>
              <a:t>Planeta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Plutonas</a:t>
            </a:r>
            <a:endParaRPr lang="lt-LT" dirty="0" smtClean="0"/>
          </a:p>
          <a:p>
            <a:r>
              <a:rPr lang="en-US" dirty="0" err="1" smtClean="0">
                <a:hlinkClick r:id="rId6" action="ppaction://hlinksldjump"/>
              </a:rPr>
              <a:t>Paviršius</a:t>
            </a:r>
            <a:r>
              <a:rPr lang="en-US" dirty="0" smtClean="0">
                <a:hlinkClick r:id="rId6" action="ppaction://hlinksldjump"/>
              </a:rPr>
              <a:t> ir </a:t>
            </a:r>
            <a:r>
              <a:rPr lang="en-US" dirty="0" err="1" smtClean="0">
                <a:hlinkClick r:id="rId6" action="ppaction://hlinksldjump"/>
              </a:rPr>
              <a:t>temperatūra</a:t>
            </a:r>
            <a:endParaRPr lang="lt-LT" dirty="0" smtClean="0"/>
          </a:p>
          <a:p>
            <a:r>
              <a:rPr lang="en-US" dirty="0" err="1" smtClean="0">
                <a:hlinkClick r:id="rId7" action="ppaction://hlinksldjump"/>
              </a:rPr>
              <a:t>Atradimas</a:t>
            </a:r>
            <a:endParaRPr lang="lt-LT" dirty="0" smtClean="0"/>
          </a:p>
          <a:p>
            <a:r>
              <a:rPr lang="lt-LT" dirty="0" smtClean="0">
                <a:hlinkClick r:id="rId8" action="ppaction://hlinksldjump"/>
              </a:rPr>
              <a:t>Atradėjas</a:t>
            </a:r>
            <a:endParaRPr lang="lt-LT" dirty="0" smtClean="0"/>
          </a:p>
          <a:p>
            <a:r>
              <a:rPr lang="lt-LT" dirty="0" smtClean="0">
                <a:hlinkClick r:id="rId9" action="ppaction://hlinksldjump"/>
              </a:rPr>
              <a:t>Pavadinimo kilmė</a:t>
            </a:r>
            <a:endParaRPr lang="lt-LT" dirty="0" smtClean="0"/>
          </a:p>
          <a:p>
            <a:r>
              <a:rPr lang="en-US" dirty="0" err="1" smtClean="0">
                <a:hlinkClick r:id="rId10" action="ppaction://hlinksldjump"/>
              </a:rPr>
              <a:t>Matmenys</a:t>
            </a:r>
            <a:endParaRPr lang="lt-LT" dirty="0" smtClean="0"/>
          </a:p>
          <a:p>
            <a:r>
              <a:rPr lang="en-US" dirty="0" err="1" smtClean="0">
                <a:hlinkClick r:id="rId2" action="ppaction://hlinksldjump"/>
              </a:rPr>
              <a:t>Duomenys</a:t>
            </a:r>
            <a:endParaRPr lang="lt-LT" dirty="0" smtClean="0"/>
          </a:p>
          <a:p>
            <a:r>
              <a:rPr lang="en-US" dirty="0" err="1" smtClean="0">
                <a:hlinkClick r:id="rId11" action="ppaction://hlinksldjump"/>
              </a:rPr>
              <a:t>Plutono</a:t>
            </a:r>
            <a:r>
              <a:rPr lang="en-US" dirty="0" smtClean="0">
                <a:hlinkClick r:id="rId11" action="ppaction://hlinksldjump"/>
              </a:rPr>
              <a:t> </a:t>
            </a:r>
            <a:r>
              <a:rPr lang="en-US" dirty="0" err="1" smtClean="0">
                <a:hlinkClick r:id="rId11" action="ppaction://hlinksldjump"/>
              </a:rPr>
              <a:t>palydovai</a:t>
            </a:r>
            <a:endParaRPr lang="lt-LT" dirty="0" smtClean="0"/>
          </a:p>
          <a:p>
            <a:r>
              <a:rPr lang="lt-LT" dirty="0" smtClean="0">
                <a:hlinkClick r:id="rId12" action="ppaction://hlinksldjump"/>
              </a:rPr>
              <a:t>Plutono palydovų skersmuo</a:t>
            </a:r>
            <a:endParaRPr lang="lt-LT" dirty="0" smtClean="0"/>
          </a:p>
          <a:p>
            <a:r>
              <a:rPr lang="en-US" dirty="0" err="1" smtClean="0">
                <a:hlinkClick r:id="rId13" action="ppaction://hlinksldjump"/>
              </a:rPr>
              <a:t>Naujausi</a:t>
            </a:r>
            <a:r>
              <a:rPr lang="en-US" dirty="0" smtClean="0">
                <a:hlinkClick r:id="rId13" action="ppaction://hlinksldjump"/>
              </a:rPr>
              <a:t> </a:t>
            </a:r>
            <a:r>
              <a:rPr lang="en-US" dirty="0" err="1" smtClean="0">
                <a:hlinkClick r:id="rId13" action="ppaction://hlinksldjump"/>
              </a:rPr>
              <a:t>tyrimai</a:t>
            </a:r>
            <a:endParaRPr lang="lt-LT" dirty="0" smtClean="0"/>
          </a:p>
          <a:p>
            <a:r>
              <a:rPr lang="lt-LT" dirty="0" smtClean="0">
                <a:hlinkClick r:id="rId14" action="ppaction://hlinksldjump"/>
              </a:rPr>
              <a:t>Klausimai</a:t>
            </a:r>
            <a:endParaRPr lang="lt-LT" dirty="0" smtClean="0"/>
          </a:p>
          <a:p>
            <a:r>
              <a:rPr lang="lt-LT" dirty="0" smtClean="0">
                <a:hlinkClick r:id="rId15" action="ppaction://hlinksldjump"/>
              </a:rPr>
              <a:t>Atsakymai</a:t>
            </a:r>
            <a:endParaRPr lang="lt-LT" dirty="0" smtClean="0"/>
          </a:p>
          <a:p>
            <a:r>
              <a:rPr lang="lt-LT" dirty="0" smtClean="0">
                <a:hlinkClick r:id="rId16" action="ppaction://hlinksldjump"/>
              </a:rPr>
              <a:t>Skaidres sukūrė</a:t>
            </a:r>
            <a:endParaRPr lang="lt-LT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lt-LT" dirty="0" smtClean="0"/>
              <a:t>Planeta Plutonas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lt-LT" dirty="0" smtClean="0">
                <a:latin typeface="Calibri" pitchFamily="34" charset="0"/>
                <a:cs typeface="Andalus" pitchFamily="18" charset="-78"/>
              </a:rPr>
              <a:t>Plutonas – devintoji, tolimiausioji ir mažiausioji Saulės sistemos planeta, tačiau tarp nykštukinių planetų pati didžiausia. Aplink 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Saulę 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skrieja 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elipsine 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orbita vidutiniu </a:t>
            </a:r>
            <a:r>
              <a:rPr lang="lt-LT" b="1" dirty="0" smtClean="0">
                <a:latin typeface="Calibri" pitchFamily="34" charset="0"/>
                <a:cs typeface="Andalus" pitchFamily="18" charset="-78"/>
              </a:rPr>
              <a:t>4,74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 km/h greičiu.</a:t>
            </a:r>
          </a:p>
          <a:p>
            <a:r>
              <a:rPr lang="lt-LT" dirty="0" smtClean="0">
                <a:latin typeface="Calibri" pitchFamily="34" charset="0"/>
                <a:cs typeface="Andalus" pitchFamily="18" charset="-78"/>
              </a:rPr>
              <a:t>Oficialus pavadinimas - </a:t>
            </a:r>
            <a:r>
              <a:rPr lang="lt-LT" b="1" dirty="0" smtClean="0">
                <a:latin typeface="Calibri" pitchFamily="34" charset="0"/>
                <a:cs typeface="Andalus" pitchFamily="18" charset="-78"/>
              </a:rPr>
              <a:t>134340 Plutonas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.</a:t>
            </a:r>
            <a:endParaRPr lang="en-US" dirty="0">
              <a:latin typeface="Calibri" pitchFamily="34" charset="0"/>
              <a:cs typeface="Andalus" pitchFamily="18" charset="-78"/>
            </a:endParaRPr>
          </a:p>
        </p:txBody>
      </p:sp>
      <p:pic>
        <p:nvPicPr>
          <p:cNvPr id="13314" name="Picture 2" descr="https://userscontent2.emaze.com/images/36ffe469-a485-4ce3-b556-5d7f14b2ca4f/026b57d7-d9ef-412f-913f-4b6417d8e1d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962400"/>
            <a:ext cx="2045208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563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lt-LT" dirty="0" smtClean="0"/>
              <a:t>Paviršius ir temperatūra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2057400"/>
          </a:xfrm>
        </p:spPr>
        <p:txBody>
          <a:bodyPr>
            <a:noAutofit/>
          </a:bodyPr>
          <a:lstStyle/>
          <a:p>
            <a:r>
              <a:rPr lang="lt-LT" sz="2000" dirty="0" smtClean="0">
                <a:latin typeface="Calibri" pitchFamily="34" charset="0"/>
                <a:cs typeface="Aparajita" pitchFamily="34" charset="0"/>
              </a:rPr>
              <a:t>Plutono paviršius pasižymi didele 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spalvų 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įvairove, jame gausu įspūdingos geologinių darinių, 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nemažą vietą 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užima lygumos. Jis išties unikalus ir kitoks, nei daugumos kitų planetų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.</a:t>
            </a:r>
          </a:p>
          <a:p>
            <a:r>
              <a:rPr lang="lt-LT" sz="2000" dirty="0" smtClean="0">
                <a:latin typeface="Calibri" pitchFamily="34" charset="0"/>
                <a:cs typeface="Aparajita" pitchFamily="34" charset="0"/>
              </a:rPr>
              <a:t>Plutonas turi retą azoto ir metano atmosferą, paviršių dengia metano ledas.</a:t>
            </a:r>
            <a:endParaRPr lang="lt-LT" sz="2000" dirty="0" smtClean="0">
              <a:latin typeface="Calibri" pitchFamily="34" charset="0"/>
              <a:cs typeface="Aparajita" pitchFamily="34" charset="0"/>
            </a:endParaRPr>
          </a:p>
          <a:p>
            <a:r>
              <a:rPr lang="lt-LT" sz="2000" dirty="0" smtClean="0">
                <a:latin typeface="Calibri" pitchFamily="34" charset="0"/>
                <a:cs typeface="Aparajita" pitchFamily="34" charset="0"/>
              </a:rPr>
              <a:t>Vidutinė temperatūra – 44 </a:t>
            </a:r>
            <a:r>
              <a:rPr lang="en-US" sz="2000" dirty="0" smtClean="0">
                <a:latin typeface="Calibri" pitchFamily="34" charset="0"/>
                <a:cs typeface="Aparajita" pitchFamily="34" charset="0"/>
              </a:rPr>
              <a:t>°K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, didžiausia 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galima – 55 </a:t>
            </a:r>
            <a:r>
              <a:rPr lang="en-US" sz="2000" dirty="0" smtClean="0">
                <a:latin typeface="Calibri" pitchFamily="34" charset="0"/>
                <a:cs typeface="Aparajita" pitchFamily="34" charset="0"/>
              </a:rPr>
              <a:t>°</a:t>
            </a:r>
            <a:r>
              <a:rPr lang="en-US" sz="2000" dirty="0" smtClean="0">
                <a:latin typeface="Calibri" pitchFamily="34" charset="0"/>
                <a:cs typeface="Aparajita" pitchFamily="34" charset="0"/>
              </a:rPr>
              <a:t>K</a:t>
            </a:r>
            <a:endParaRPr lang="lt-LT" sz="2000" dirty="0" smtClean="0">
              <a:latin typeface="Calibri" pitchFamily="34" charset="0"/>
              <a:cs typeface="Aparajita" pitchFamily="34" charset="0"/>
            </a:endParaRPr>
          </a:p>
          <a:p>
            <a:r>
              <a:rPr lang="lt-LT" sz="2000" dirty="0" smtClean="0">
                <a:latin typeface="Calibri" pitchFamily="34" charset="0"/>
                <a:cs typeface="Aparajita" pitchFamily="34" charset="0"/>
              </a:rPr>
              <a:t>Plutono temperatūra matuojama 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laipsniais 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pagal </a:t>
            </a:r>
            <a:r>
              <a:rPr lang="lt-LT" sz="2000" dirty="0" smtClean="0">
                <a:latin typeface="Calibri" pitchFamily="34" charset="0"/>
                <a:cs typeface="Aparajita" pitchFamily="34" charset="0"/>
              </a:rPr>
              <a:t>Kelviną.</a:t>
            </a:r>
            <a:endParaRPr lang="en-US" sz="2000" dirty="0">
              <a:latin typeface="Calibri" pitchFamily="34" charset="0"/>
              <a:cs typeface="Aparajita" pitchFamily="34" charset="0"/>
            </a:endParaRPr>
          </a:p>
        </p:txBody>
      </p:sp>
      <p:pic>
        <p:nvPicPr>
          <p:cNvPr id="12292" name="Picture 4" descr="Naujausia Plutono nuotrau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962400"/>
            <a:ext cx="388218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5562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lt-LT" dirty="0" smtClean="0"/>
              <a:t>Atradimas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2667000"/>
          </a:xfrm>
        </p:spPr>
        <p:txBody>
          <a:bodyPr/>
          <a:lstStyle/>
          <a:p>
            <a:r>
              <a:rPr lang="lt-LT" dirty="0" smtClean="0">
                <a:latin typeface="Calibri" pitchFamily="34" charset="0"/>
              </a:rPr>
              <a:t>Plutonas atrastas </a:t>
            </a:r>
            <a:r>
              <a:rPr lang="lt-LT" b="1" dirty="0" smtClean="0">
                <a:latin typeface="Calibri" pitchFamily="34" charset="0"/>
              </a:rPr>
              <a:t>1930</a:t>
            </a:r>
            <a:r>
              <a:rPr lang="lt-LT" dirty="0" smtClean="0">
                <a:latin typeface="Calibri" pitchFamily="34" charset="0"/>
              </a:rPr>
              <a:t> m. vasario 18 d. ir iki </a:t>
            </a:r>
            <a:r>
              <a:rPr lang="lt-LT" b="1" dirty="0" smtClean="0">
                <a:latin typeface="Calibri" pitchFamily="34" charset="0"/>
              </a:rPr>
              <a:t>2006</a:t>
            </a:r>
            <a:r>
              <a:rPr lang="lt-LT" dirty="0" smtClean="0">
                <a:latin typeface="Calibri" pitchFamily="34" charset="0"/>
              </a:rPr>
              <a:t> m. rugpjūčio 24 d. buvo vadinamas planeta (nuo 2006 – nykštukinė planeta).</a:t>
            </a:r>
            <a:endParaRPr lang="lt-LT" dirty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Kai Plutonas buvo atrastas, pastebėta, jog jį galima pamatyti tik pro didelį </a:t>
            </a:r>
            <a:r>
              <a:rPr lang="lt-LT" dirty="0" smtClean="0">
                <a:latin typeface="Calibri" pitchFamily="34" charset="0"/>
              </a:rPr>
              <a:t>teleskopą</a:t>
            </a:r>
            <a:r>
              <a:rPr lang="lt-LT" dirty="0" smtClean="0">
                <a:latin typeface="Calibri" pitchFamily="34" charset="0"/>
              </a:rPr>
              <a:t>, kadangi didžiausias jo regimasis spindesys lygus 14,7 ryškio.</a:t>
            </a:r>
          </a:p>
          <a:p>
            <a:endParaRPr lang="lt-LT" dirty="0" smtClean="0">
              <a:latin typeface="Calibri" pitchFamily="34" charset="0"/>
            </a:endParaRPr>
          </a:p>
        </p:txBody>
      </p:sp>
      <p:pic>
        <p:nvPicPr>
          <p:cNvPr id="12290" name="Picture 2" descr="http://s.hswstatic.com/gif/telescope-sa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343400"/>
            <a:ext cx="2971800" cy="221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5715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>
            <a:normAutofit/>
          </a:bodyPr>
          <a:lstStyle/>
          <a:p>
            <a:r>
              <a:rPr lang="lt-LT" dirty="0" smtClean="0"/>
              <a:t>Atradėjas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2133600"/>
          </a:xfrm>
        </p:spPr>
        <p:txBody>
          <a:bodyPr/>
          <a:lstStyle/>
          <a:p>
            <a:r>
              <a:rPr lang="lt-LT" dirty="0" smtClean="0">
                <a:latin typeface="Calibri" pitchFamily="34" charset="0"/>
              </a:rPr>
              <a:t>Plutonas ieškojimo procese vadintas „Planeta X“. Lovelio observatorijoje, Arizonoje, JAV </a:t>
            </a:r>
            <a:r>
              <a:rPr lang="lt-LT" b="1" dirty="0" smtClean="0">
                <a:latin typeface="Calibri" pitchFamily="34" charset="0"/>
              </a:rPr>
              <a:t>1930</a:t>
            </a:r>
            <a:r>
              <a:rPr lang="lt-LT" dirty="0" smtClean="0">
                <a:latin typeface="Calibri" pitchFamily="34" charset="0"/>
              </a:rPr>
              <a:t> m. fotografiniu būdu Plutoną atrado JAV astronomas </a:t>
            </a:r>
            <a:r>
              <a:rPr lang="lt-LT" b="1" dirty="0" smtClean="0">
                <a:latin typeface="Calibri" pitchFamily="34" charset="0"/>
              </a:rPr>
              <a:t>Klaidas Tombas</a:t>
            </a:r>
            <a:r>
              <a:rPr lang="lt-LT" dirty="0" smtClean="0">
                <a:latin typeface="Calibri" pitchFamily="34" charset="0"/>
              </a:rPr>
              <a:t>. Nykštukinei planetai (nuo ieškojimo pradžios </a:t>
            </a:r>
            <a:r>
              <a:rPr lang="lt-LT" b="1" dirty="0" smtClean="0">
                <a:latin typeface="Calibri" pitchFamily="34" charset="0"/>
              </a:rPr>
              <a:t>1840</a:t>
            </a:r>
            <a:r>
              <a:rPr lang="lt-LT" dirty="0" smtClean="0">
                <a:latin typeface="Calibri" pitchFamily="34" charset="0"/>
              </a:rPr>
              <a:t> m.) rasti prireikė 90 metų.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44" name="Picture 4" descr="http://www.achievement.org/achievers/tom0/photos/tom0-006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10000"/>
            <a:ext cx="199970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556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lt-LT" dirty="0" smtClean="0"/>
              <a:t>Pavadinimo kilmė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2971800"/>
          </a:xfrm>
        </p:spPr>
        <p:txBody>
          <a:bodyPr/>
          <a:lstStyle/>
          <a:p>
            <a:r>
              <a:rPr lang="lt-LT" dirty="0" smtClean="0">
                <a:latin typeface="Calibri" pitchFamily="34" charset="0"/>
              </a:rPr>
              <a:t>Nepaisant atradėjo, „Planeta X“ pavadinta senovės graikų požemio pasaulio </a:t>
            </a:r>
            <a:r>
              <a:rPr lang="lt-LT" dirty="0" smtClean="0">
                <a:latin typeface="Calibri" pitchFamily="34" charset="0"/>
              </a:rPr>
              <a:t>dievo </a:t>
            </a:r>
            <a:r>
              <a:rPr lang="lt-LT" b="1" dirty="0" smtClean="0">
                <a:latin typeface="Calibri" pitchFamily="34" charset="0"/>
              </a:rPr>
              <a:t>Plutono</a:t>
            </a:r>
            <a:r>
              <a:rPr lang="lt-LT" dirty="0" smtClean="0">
                <a:latin typeface="Calibri" pitchFamily="34" charset="0"/>
              </a:rPr>
              <a:t> vardu.</a:t>
            </a:r>
          </a:p>
          <a:p>
            <a:r>
              <a:rPr lang="lt-LT" dirty="0" smtClean="0">
                <a:latin typeface="Calibri" pitchFamily="34" charset="0"/>
              </a:rPr>
              <a:t>Astronominis simbolis -          </a:t>
            </a:r>
          </a:p>
          <a:p>
            <a:endParaRPr lang="lt-LT" dirty="0" smtClean="0">
              <a:latin typeface="Calibri" pitchFamily="34" charset="0"/>
            </a:endParaRPr>
          </a:p>
          <a:p>
            <a:pPr>
              <a:buNone/>
            </a:pPr>
            <a:r>
              <a:rPr lang="lt-LT" dirty="0" smtClean="0">
                <a:latin typeface="Calibri" pitchFamily="34" charset="0"/>
              </a:rPr>
              <a:t>Tai JAV astronomo </a:t>
            </a:r>
            <a:r>
              <a:rPr lang="lt-LT" b="1" dirty="0" smtClean="0">
                <a:latin typeface="Calibri" pitchFamily="34" charset="0"/>
              </a:rPr>
              <a:t>Persivalio Lovelio</a:t>
            </a:r>
            <a:r>
              <a:rPr lang="lt-LT" dirty="0" smtClean="0">
                <a:latin typeface="Calibri" pitchFamily="34" charset="0"/>
              </a:rPr>
              <a:t>, </a:t>
            </a:r>
            <a:r>
              <a:rPr lang="lt-LT" b="1" dirty="0" smtClean="0">
                <a:latin typeface="Calibri" pitchFamily="34" charset="0"/>
              </a:rPr>
              <a:t>1915 </a:t>
            </a:r>
            <a:r>
              <a:rPr lang="lt-LT" dirty="0" smtClean="0">
                <a:latin typeface="Calibri" pitchFamily="34" charset="0"/>
              </a:rPr>
              <a:t>m. apskaičiavusio</a:t>
            </a:r>
          </a:p>
          <a:p>
            <a:pPr>
              <a:buNone/>
            </a:pPr>
            <a:r>
              <a:rPr lang="lt-LT" dirty="0" smtClean="0">
                <a:latin typeface="Calibri" pitchFamily="34" charset="0"/>
              </a:rPr>
              <a:t>Plutono orbitą, vardo ir pavardės pirmosios raidės.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218" name="Picture 2" descr="https://image.spreadshirtmedia.net/image-server/v1/designs/14913428,width=178,height=178,version=1385566182/pluton-symbol-planet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124200"/>
            <a:ext cx="838199" cy="83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lt-LT" dirty="0" smtClean="0"/>
              <a:t>Matmenys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12720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Calibri" pitchFamily="34" charset="0"/>
              </a:rPr>
              <a:t>Plutono pusiaujo skersmuo - </a:t>
            </a:r>
            <a:r>
              <a:rPr lang="en-US" b="1" dirty="0" smtClean="0">
                <a:latin typeface="Calibri" pitchFamily="34" charset="0"/>
              </a:rPr>
              <a:t>2370 ± 20 </a:t>
            </a:r>
            <a:r>
              <a:rPr lang="en-US" dirty="0" smtClean="0">
                <a:latin typeface="Calibri" pitchFamily="34" charset="0"/>
              </a:rPr>
              <a:t>km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Plutono paviršiaus plotas - </a:t>
            </a:r>
            <a:r>
              <a:rPr lang="en-US" b="1" dirty="0" smtClean="0">
                <a:latin typeface="Calibri" pitchFamily="34" charset="0"/>
              </a:rPr>
              <a:t>1,795×10</a:t>
            </a:r>
            <a:r>
              <a:rPr lang="en-US" b="1" baseline="30000" dirty="0" smtClean="0">
                <a:latin typeface="Calibri" pitchFamily="34" charset="0"/>
              </a:rPr>
              <a:t>7</a:t>
            </a:r>
            <a:r>
              <a:rPr lang="en-US" dirty="0" smtClean="0">
                <a:latin typeface="Calibri" pitchFamily="34" charset="0"/>
              </a:rPr>
              <a:t> </a:t>
            </a:r>
            <a:r>
              <a:rPr lang="lt-LT" dirty="0" smtClean="0">
                <a:latin typeface="Calibri" pitchFamily="34" charset="0"/>
              </a:rPr>
              <a:t>km</a:t>
            </a:r>
            <a:r>
              <a:rPr lang="en-US" dirty="0" smtClean="0">
                <a:latin typeface="Calibri" pitchFamily="34" charset="0"/>
              </a:rPr>
              <a:t>²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Plutono tūris - </a:t>
            </a:r>
            <a:r>
              <a:rPr lang="en-US" b="1" dirty="0" smtClean="0">
                <a:latin typeface="Calibri" pitchFamily="34" charset="0"/>
              </a:rPr>
              <a:t>7,15×10</a:t>
            </a:r>
            <a:r>
              <a:rPr lang="en-US" b="1" baseline="30000" dirty="0" smtClean="0">
                <a:latin typeface="Calibri" pitchFamily="34" charset="0"/>
              </a:rPr>
              <a:t>9</a:t>
            </a:r>
            <a:r>
              <a:rPr lang="lt-LT" baseline="30000" dirty="0" smtClean="0">
                <a:latin typeface="Calibri" pitchFamily="34" charset="0"/>
              </a:rPr>
              <a:t> </a:t>
            </a:r>
            <a:r>
              <a:rPr lang="lt-LT" dirty="0" smtClean="0">
                <a:latin typeface="Calibri" pitchFamily="34" charset="0"/>
              </a:rPr>
              <a:t> km</a:t>
            </a:r>
            <a:r>
              <a:rPr lang="en-US" dirty="0" smtClean="0">
                <a:latin typeface="Calibri" pitchFamily="34" charset="0"/>
              </a:rPr>
              <a:t>³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Plutono masė - </a:t>
            </a:r>
            <a:r>
              <a:rPr lang="en-US" b="1" dirty="0" smtClean="0">
                <a:latin typeface="Calibri" pitchFamily="34" charset="0"/>
              </a:rPr>
              <a:t>(1,305±0,007)×10</a:t>
            </a:r>
            <a:r>
              <a:rPr lang="en-US" b="1" baseline="30000" dirty="0" smtClean="0">
                <a:latin typeface="Calibri" pitchFamily="34" charset="0"/>
              </a:rPr>
              <a:t>22</a:t>
            </a:r>
            <a:r>
              <a:rPr lang="lt-LT" b="1" baseline="30000" dirty="0" smtClean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kg</a:t>
            </a:r>
            <a:endParaRPr lang="lt-LT" dirty="0" smtClean="0">
              <a:latin typeface="Calibri" pitchFamily="34" charset="0"/>
            </a:endParaRPr>
          </a:p>
          <a:p>
            <a:r>
              <a:rPr lang="lt-LT" dirty="0" smtClean="0">
                <a:latin typeface="Calibri" pitchFamily="34" charset="0"/>
              </a:rPr>
              <a:t>Plutono vidut. tankis -</a:t>
            </a:r>
            <a:r>
              <a:rPr lang="lt-LT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2,03±0,06 </a:t>
            </a:r>
            <a:r>
              <a:rPr lang="en-US" dirty="0" smtClean="0">
                <a:latin typeface="Calibri" pitchFamily="34" charset="0"/>
              </a:rPr>
              <a:t>g/cm³</a:t>
            </a:r>
            <a:endParaRPr lang="lt-LT" dirty="0" smtClean="0">
              <a:latin typeface="Calibri" pitchFamily="34" charset="0"/>
            </a:endParaRPr>
          </a:p>
        </p:txBody>
      </p:sp>
      <p:pic>
        <p:nvPicPr>
          <p:cNvPr id="8194" name="Picture 2" descr="http://cdn.1001freedownloads.com/vector/thumb/84975/met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191000"/>
            <a:ext cx="2928682" cy="205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lt-LT" dirty="0" smtClean="0"/>
              <a:t>Duomenys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>
                <a:latin typeface="Calibri" pitchFamily="34" charset="0"/>
                <a:cs typeface="Andalus" pitchFamily="18" charset="-78"/>
              </a:rPr>
              <a:t>* Vidutinis Plutono atstumas nuo Saulės – </a:t>
            </a:r>
            <a:r>
              <a:rPr lang="lt-LT" b="1" dirty="0" smtClean="0">
                <a:latin typeface="Calibri" pitchFamily="34" charset="0"/>
                <a:cs typeface="Andalus" pitchFamily="18" charset="-78"/>
              </a:rPr>
              <a:t>5906 376 272 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km</a:t>
            </a:r>
          </a:p>
          <a:p>
            <a:pPr>
              <a:buNone/>
            </a:pPr>
            <a:r>
              <a:rPr lang="lt-LT" dirty="0" smtClean="0">
                <a:latin typeface="Calibri" pitchFamily="34" charset="0"/>
                <a:cs typeface="Andalus" pitchFamily="18" charset="-78"/>
              </a:rPr>
              <a:t>* Greitis orbitoje: </a:t>
            </a:r>
          </a:p>
          <a:p>
            <a:pPr>
              <a:buNone/>
            </a:pPr>
            <a:r>
              <a:rPr lang="lt-LT" dirty="0" smtClean="0">
                <a:latin typeface="Calibri" pitchFamily="34" charset="0"/>
                <a:cs typeface="Andalus" pitchFamily="18" charset="-78"/>
              </a:rPr>
              <a:t>mažiausias – </a:t>
            </a:r>
            <a:r>
              <a:rPr lang="lt-LT" b="1" dirty="0" smtClean="0">
                <a:latin typeface="Calibri" pitchFamily="34" charset="0"/>
                <a:cs typeface="Andalus" pitchFamily="18" charset="-78"/>
              </a:rPr>
              <a:t>3676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 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km/s 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; vidutinis – </a:t>
            </a:r>
            <a:r>
              <a:rPr lang="lt-LT" b="1" dirty="0" smtClean="0">
                <a:latin typeface="Calibri" pitchFamily="34" charset="0"/>
                <a:cs typeface="Andalus" pitchFamily="18" charset="-78"/>
              </a:rPr>
              <a:t>4666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 km/s; </a:t>
            </a:r>
          </a:p>
          <a:p>
            <a:pPr>
              <a:buNone/>
            </a:pPr>
            <a:r>
              <a:rPr lang="lt-LT" dirty="0" smtClean="0">
                <a:latin typeface="Calibri" pitchFamily="34" charset="0"/>
                <a:cs typeface="Andalus" pitchFamily="18" charset="-78"/>
              </a:rPr>
              <a:t>didžiausias – </a:t>
            </a:r>
            <a:r>
              <a:rPr lang="lt-LT" b="1" dirty="0" smtClean="0">
                <a:latin typeface="Calibri" pitchFamily="34" charset="0"/>
                <a:cs typeface="Andalus" pitchFamily="18" charset="-78"/>
              </a:rPr>
              <a:t>6112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 km/s.</a:t>
            </a:r>
          </a:p>
          <a:p>
            <a:pPr>
              <a:buNone/>
            </a:pPr>
            <a:r>
              <a:rPr lang="lt-LT" dirty="0" smtClean="0">
                <a:latin typeface="Calibri" pitchFamily="34" charset="0"/>
                <a:cs typeface="Andalus" pitchFamily="18" charset="-78"/>
              </a:rPr>
              <a:t>* Viena diena Plutone lygi </a:t>
            </a:r>
            <a:r>
              <a:rPr lang="lt-LT" b="1" dirty="0" smtClean="0">
                <a:latin typeface="Calibri" pitchFamily="34" charset="0"/>
                <a:cs typeface="Andalus" pitchFamily="18" charset="-78"/>
              </a:rPr>
              <a:t>6,39</a:t>
            </a:r>
            <a:r>
              <a:rPr lang="lt-LT" dirty="0" smtClean="0">
                <a:latin typeface="Calibri" pitchFamily="34" charset="0"/>
                <a:cs typeface="Andalus" pitchFamily="18" charset="-78"/>
              </a:rPr>
              <a:t> Žemės dienos.</a:t>
            </a:r>
          </a:p>
          <a:p>
            <a:pPr>
              <a:buNone/>
            </a:pPr>
            <a:endParaRPr lang="lt-LT" dirty="0" smtClean="0">
              <a:latin typeface="Calibri" pitchFamily="34" charset="0"/>
              <a:cs typeface="Andalus" pitchFamily="18" charset="-78"/>
            </a:endParaRPr>
          </a:p>
          <a:p>
            <a:pPr>
              <a:buNone/>
            </a:pPr>
            <a:endParaRPr lang="lt-LT" dirty="0" smtClean="0">
              <a:latin typeface="Calibri" pitchFamily="34" charset="0"/>
              <a:cs typeface="Andalus" pitchFamily="18" charset="-78"/>
            </a:endParaRPr>
          </a:p>
          <a:p>
            <a:pPr>
              <a:buNone/>
            </a:pPr>
            <a:endParaRPr lang="en-US" dirty="0">
              <a:latin typeface="Calibri" pitchFamily="34" charset="0"/>
              <a:cs typeface="Andalus" pitchFamily="18" charset="-78"/>
            </a:endParaRPr>
          </a:p>
        </p:txBody>
      </p:sp>
      <p:pic>
        <p:nvPicPr>
          <p:cNvPr id="11266" name="Picture 2" descr="https://lh4.ggpht.com/UCxfRiCAjkmnA1ZzjtR9Fasv92JwsDZuINRSgit44TgY54hK494LSh_7IJmFSJ91LYw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038600"/>
            <a:ext cx="22860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715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Turinys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ovė">
  <a:themeElements>
    <a:clrScheme name="Srovė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rovė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rovė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573</Words>
  <Application>Microsoft Office PowerPoint</Application>
  <PresentationFormat>Demonstracija ekrane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Srovė</vt:lpstr>
      <vt:lpstr>Plutonas</vt:lpstr>
      <vt:lpstr>Turinys</vt:lpstr>
      <vt:lpstr>Planeta Plutonas</vt:lpstr>
      <vt:lpstr>Paviršius ir temperatūra</vt:lpstr>
      <vt:lpstr>Atradimas</vt:lpstr>
      <vt:lpstr>Atradėjas</vt:lpstr>
      <vt:lpstr>Pavadinimo kilmė</vt:lpstr>
      <vt:lpstr>Matmenys</vt:lpstr>
      <vt:lpstr>Duomenys</vt:lpstr>
      <vt:lpstr>Plutono palydovai</vt:lpstr>
      <vt:lpstr>Plutono palydovų skersmuo</vt:lpstr>
      <vt:lpstr>Naujausi tyrimai</vt:lpstr>
      <vt:lpstr>Klausimai</vt:lpstr>
      <vt:lpstr>Atsakymai</vt:lpstr>
      <vt:lpstr>Skaidrė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Plutonas</dc:title>
  <dc:creator>Vartotojas</dc:creator>
  <cp:lastModifiedBy>Vartotojas</cp:lastModifiedBy>
  <cp:revision>18</cp:revision>
  <dcterms:created xsi:type="dcterms:W3CDTF">2016-03-03T09:08:58Z</dcterms:created>
  <dcterms:modified xsi:type="dcterms:W3CDTF">2016-03-06T13:41:50Z</dcterms:modified>
</cp:coreProperties>
</file>