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4" r:id="rId7"/>
    <p:sldId id="260" r:id="rId8"/>
    <p:sldId id="261" r:id="rId9"/>
    <p:sldId id="262" r:id="rId10"/>
    <p:sldId id="266" r:id="rId11"/>
    <p:sldId id="268" r:id="rId12"/>
    <p:sldId id="265" r:id="rId13"/>
    <p:sldId id="269" r:id="rId14"/>
    <p:sldId id="286" r:id="rId15"/>
    <p:sldId id="287" r:id="rId16"/>
    <p:sldId id="288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75" r:id="rId33"/>
    <p:sldId id="263" r:id="rId34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39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866C5D-A3EA-496E-A20A-54BBFFB329E6}" type="datetimeFigureOut">
              <a:rPr lang="lt-LT" smtClean="0"/>
              <a:t>2016-04-04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7AC690-58DF-4B7A-953C-980278022D85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8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7.xml"/><Relationship Id="rId2" Type="http://schemas.openxmlformats.org/officeDocument/2006/relationships/slide" Target="slide4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33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zika.lm.lt/content/view/774/69/" TargetMode="External"/><Relationship Id="rId7" Type="http://schemas.openxmlformats.org/officeDocument/2006/relationships/hyperlink" Target="http://mokslasplius.lt/naujienos/2011/08/28/kreipiant-%C5%A1vies%C4%85-neteisinga-kryptimi" TargetMode="External"/><Relationship Id="rId2" Type="http://schemas.openxmlformats.org/officeDocument/2006/relationships/hyperlink" Target="http://ik.su.lt/~mariusbm/optika/teorija/pagrindiniai_desniai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brillo.edu/~jmccullough/Applets/Flash/Optics/Refraction.swf" TargetMode="External"/><Relationship Id="rId5" Type="http://schemas.openxmlformats.org/officeDocument/2006/relationships/hyperlink" Target="http://science.sbcc.edu/~physics/flash/optics/Refraction3.html" TargetMode="External"/><Relationship Id="rId4" Type="http://schemas.openxmlformats.org/officeDocument/2006/relationships/hyperlink" Target="http://fotonas.su.l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835696" y="4509120"/>
            <a:ext cx="5637010" cy="882119"/>
          </a:xfrm>
        </p:spPr>
        <p:txBody>
          <a:bodyPr>
            <a:noAutofit/>
          </a:bodyPr>
          <a:lstStyle/>
          <a:p>
            <a:pPr algn="ctr"/>
            <a:r>
              <a:rPr lang="lt-LT" sz="2000" dirty="0" smtClean="0"/>
              <a:t>Mažeikių Gabijos gimnazija</a:t>
            </a:r>
          </a:p>
          <a:p>
            <a:pPr algn="ctr"/>
            <a:r>
              <a:rPr lang="lt-LT" sz="2000" dirty="0" smtClean="0"/>
              <a:t>10 klasė</a:t>
            </a:r>
          </a:p>
          <a:p>
            <a:pPr algn="ctr"/>
            <a:r>
              <a:rPr lang="lt-LT" sz="2000" dirty="0" smtClean="0"/>
              <a:t>Rosita </a:t>
            </a:r>
            <a:r>
              <a:rPr lang="lt-LT" sz="2000" dirty="0" err="1" smtClean="0"/>
              <a:t>Reivytytė</a:t>
            </a:r>
            <a:r>
              <a:rPr lang="lt-LT" sz="2000" dirty="0" smtClean="0"/>
              <a:t> ir Ieva </a:t>
            </a:r>
            <a:r>
              <a:rPr lang="lt-LT" sz="2000" dirty="0" err="1" smtClean="0"/>
              <a:t>Vaitkevičiūtė</a:t>
            </a:r>
            <a:endParaRPr lang="lt-LT" sz="2000" dirty="0" smtClean="0"/>
          </a:p>
          <a:p>
            <a:pPr algn="ctr"/>
            <a:r>
              <a:rPr lang="lt-LT" sz="2000" dirty="0" smtClean="0"/>
              <a:t> Fizikos mokytoja Genovaitė </a:t>
            </a:r>
            <a:r>
              <a:rPr lang="lt-LT" sz="2000" dirty="0" err="1" smtClean="0"/>
              <a:t>Meinorienė</a:t>
            </a:r>
            <a:endParaRPr lang="lt-LT" sz="2000" dirty="0"/>
          </a:p>
        </p:txBody>
      </p:sp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</a:t>
            </a:r>
            <a:r>
              <a:rPr lang="pt-BR" dirty="0" smtClean="0"/>
              <a:t>onkursas "Fizikos bandymai aplink mus 2016</a:t>
            </a:r>
            <a:r>
              <a:rPr lang="lt-LT" dirty="0" smtClean="0"/>
              <a:t>“</a:t>
            </a:r>
            <a:br>
              <a:rPr lang="lt-LT" dirty="0" smtClean="0"/>
            </a:br>
            <a:r>
              <a:rPr lang="lt-LT" dirty="0" smtClean="0"/>
              <a:t> Šviesos lūžimas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8310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2"/>
            <a:ext cx="9144000" cy="689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12511" cy="1143000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Lūžio rodiklio skaičiavimas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132856"/>
            <a:ext cx="6400800" cy="3474720"/>
          </a:xfrm>
        </p:spPr>
        <p:txBody>
          <a:bodyPr>
            <a:normAutofit lnSpcReduction="10000"/>
          </a:bodyPr>
          <a:lstStyle/>
          <a:p>
            <a:r>
              <a:rPr lang="lt-LT" dirty="0">
                <a:solidFill>
                  <a:schemeClr val="bg1"/>
                </a:solidFill>
              </a:rPr>
              <a:t>Lūžio rodiklis lygus šviesos greičių santykiui aplinkose, kurių riboje spindulys </a:t>
            </a:r>
            <a:r>
              <a:rPr lang="lt-LT" dirty="0" smtClean="0">
                <a:solidFill>
                  <a:schemeClr val="bg1"/>
                </a:solidFill>
              </a:rPr>
              <a:t>lūžta: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r>
              <a:rPr lang="lt-LT" dirty="0" smtClean="0">
                <a:solidFill>
                  <a:schemeClr val="bg1"/>
                </a:solidFill>
              </a:rPr>
              <a:t>Absoliutinis </a:t>
            </a:r>
            <a:r>
              <a:rPr lang="lt-LT" dirty="0">
                <a:solidFill>
                  <a:schemeClr val="bg1"/>
                </a:solidFill>
              </a:rPr>
              <a:t>lūžio rodiklis lygus šviesos greičio c vakuume ir šviesos greičio v terpėje santykiui</a:t>
            </a:r>
            <a:r>
              <a:rPr lang="lt-LT" dirty="0" smtClean="0">
                <a:solidFill>
                  <a:schemeClr val="bg1"/>
                </a:solidFill>
              </a:rPr>
              <a:t>: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r>
              <a:rPr lang="lt-LT" dirty="0">
                <a:solidFill>
                  <a:schemeClr val="bg1"/>
                </a:solidFill>
              </a:rPr>
              <a:t> Santykinis lūžio rodiklis gali būti išreiškiamas pirmosios ir antrosios terpių absoliutiniais lūžio rodikliais:</a:t>
            </a:r>
            <a:endParaRPr lang="lt-LT" dirty="0" smtClean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73" y="2132856"/>
            <a:ext cx="1001067" cy="74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84984"/>
            <a:ext cx="1008112" cy="95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50" y="4869160"/>
            <a:ext cx="1001067" cy="84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143000"/>
          </a:xfrm>
        </p:spPr>
        <p:txBody>
          <a:bodyPr/>
          <a:lstStyle/>
          <a:p>
            <a:pPr algn="ctr"/>
            <a:r>
              <a:rPr lang="lt-LT" dirty="0" err="1" smtClean="0"/>
              <a:t>Apgręžiamumas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132856"/>
            <a:ext cx="6400800" cy="3474720"/>
          </a:xfrm>
        </p:spPr>
        <p:txBody>
          <a:bodyPr/>
          <a:lstStyle/>
          <a:p>
            <a:r>
              <a:rPr lang="lt-LT" dirty="0"/>
              <a:t>Šviesos spinduliui būdinga </a:t>
            </a:r>
            <a:r>
              <a:rPr lang="lt-LT" dirty="0" err="1"/>
              <a:t>apgręžiamumo</a:t>
            </a:r>
            <a:r>
              <a:rPr lang="lt-LT" dirty="0"/>
              <a:t> </a:t>
            </a:r>
            <a:r>
              <a:rPr lang="lt-LT" dirty="0" smtClean="0"/>
              <a:t>savybė.</a:t>
            </a:r>
          </a:p>
          <a:p>
            <a:r>
              <a:rPr lang="lt-LT" dirty="0" smtClean="0"/>
              <a:t>Jeigu </a:t>
            </a:r>
            <a:r>
              <a:rPr lang="lt-LT" dirty="0"/>
              <a:t>šviesos spindulys sklistų atvirkščia kryptimi, tai </a:t>
            </a:r>
            <a:r>
              <a:rPr lang="lt-LT" dirty="0" smtClean="0"/>
              <a:t>lūžęs </a:t>
            </a:r>
            <a:r>
              <a:rPr lang="lt-LT" dirty="0"/>
              <a:t>spindulys taptų krintančiuoju, o krintantysis – </a:t>
            </a:r>
            <a:r>
              <a:rPr lang="lt-LT" dirty="0" smtClean="0"/>
              <a:t>lūžusiuoju.</a:t>
            </a:r>
            <a:endParaRPr lang="lt-L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7071"/>
            <a:ext cx="49149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Šviesos lūžimas </a:t>
            </a:r>
            <a:r>
              <a:rPr lang="lt-LT" dirty="0" err="1" smtClean="0"/>
              <a:t>trisienėje</a:t>
            </a:r>
            <a:r>
              <a:rPr lang="lt-LT" dirty="0" smtClean="0"/>
              <a:t> prizmėje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060848"/>
            <a:ext cx="6400800" cy="3474720"/>
          </a:xfrm>
        </p:spPr>
        <p:txBody>
          <a:bodyPr/>
          <a:lstStyle/>
          <a:p>
            <a:r>
              <a:rPr lang="lt-LT" dirty="0" smtClean="0"/>
              <a:t>Šviesos spinduliai prizmėje lūžta du kartus: įeidami į prizmę ir išeidami iš jos.</a:t>
            </a:r>
          </a:p>
          <a:p>
            <a:r>
              <a:rPr lang="lt-LT" dirty="0" smtClean="0"/>
              <a:t>Kampas </a:t>
            </a:r>
            <a:r>
              <a:rPr lang="el-GR" dirty="0" smtClean="0"/>
              <a:t>φ</a:t>
            </a:r>
            <a:r>
              <a:rPr lang="lt-LT" dirty="0" smtClean="0"/>
              <a:t> vadinamas prizmės laužiamuoju kampu.</a:t>
            </a:r>
          </a:p>
          <a:p>
            <a:r>
              <a:rPr lang="lt-LT" dirty="0" smtClean="0"/>
              <a:t>Šviesos spindulys, pereidamas prizmę, nukrypsta jos pagrindo link. Šį nuokrypį apibūdina spindulio nuokrypio kampas </a:t>
            </a:r>
            <a:r>
              <a:rPr lang="el-GR" dirty="0" smtClean="0"/>
              <a:t>σ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4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3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331640" y="2204864"/>
            <a:ext cx="6512511" cy="1143000"/>
          </a:xfrm>
        </p:spPr>
        <p:txBody>
          <a:bodyPr/>
          <a:lstStyle/>
          <a:p>
            <a:pPr algn="ctr"/>
            <a:r>
              <a:rPr lang="lt-LT" sz="9600" dirty="0" smtClean="0"/>
              <a:t>Bandymai</a:t>
            </a:r>
            <a:endParaRPr lang="lt-LT" sz="9600" dirty="0"/>
          </a:p>
        </p:txBody>
      </p:sp>
    </p:spTree>
    <p:extLst>
      <p:ext uri="{BB962C8B-B14F-4D97-AF65-F5344CB8AC3E}">
        <p14:creationId xmlns:p14="http://schemas.microsoft.com/office/powerpoint/2010/main" val="36146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r>
              <a:rPr lang="lt-LT" dirty="0" smtClean="0"/>
              <a:t>Pirmasis bandymas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68" y="1412776"/>
            <a:ext cx="1800202" cy="2592288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80162"/>
            <a:ext cx="1440000" cy="2561281"/>
          </a:xfrm>
          <a:prstGeom prst="rect">
            <a:avLst/>
          </a:prstGeom>
        </p:spPr>
      </p:pic>
      <p:pic>
        <p:nvPicPr>
          <p:cNvPr id="7" name="video-14596123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-20000"/>
          </a:blip>
          <a:stretch>
            <a:fillRect/>
          </a:stretch>
        </p:blipFill>
        <p:spPr>
          <a:xfrm>
            <a:off x="3347864" y="1700808"/>
            <a:ext cx="2714600" cy="479532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2" name="Stačiakampis 1"/>
          <p:cNvSpPr/>
          <p:nvPr/>
        </p:nvSpPr>
        <p:spPr>
          <a:xfrm>
            <a:off x="1259632" y="4365104"/>
            <a:ext cx="1872208" cy="14965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/>
              <a:t>Į taurę pilamas vanduo, matosi, kaip rodyklės kryptis pasikeičia.</a:t>
            </a:r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6552020" y="1628800"/>
            <a:ext cx="1944296" cy="16561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Spustelkite ant vidurinės nuotraukos, kad matytumėte bandymą.</a:t>
            </a:r>
          </a:p>
        </p:txBody>
      </p:sp>
    </p:spTree>
    <p:extLst>
      <p:ext uri="{BB962C8B-B14F-4D97-AF65-F5344CB8AC3E}">
        <p14:creationId xmlns:p14="http://schemas.microsoft.com/office/powerpoint/2010/main" val="2106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512511" cy="1143000"/>
          </a:xfrm>
        </p:spPr>
        <p:txBody>
          <a:bodyPr/>
          <a:lstStyle/>
          <a:p>
            <a:r>
              <a:rPr lang="lt-LT" dirty="0" smtClean="0"/>
              <a:t>Antrasis bandymas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84984"/>
            <a:ext cx="1952839" cy="3473450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2735088" cy="1800200"/>
          </a:xfrm>
          <a:prstGeom prst="rect">
            <a:avLst/>
          </a:prstGeom>
        </p:spPr>
      </p:pic>
      <p:pic>
        <p:nvPicPr>
          <p:cNvPr id="6" name="video-145961559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8965" y="1412776"/>
            <a:ext cx="2949387" cy="521007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3" name="Stačiakampis 2"/>
          <p:cNvSpPr/>
          <p:nvPr/>
        </p:nvSpPr>
        <p:spPr>
          <a:xfrm>
            <a:off x="539552" y="3429000"/>
            <a:ext cx="2376264" cy="1944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/>
              <a:t>Į taurę įpilamas vanduo, paskui ant viršaus pilamas aliejus. Įdėję pagaliuką į taurę, matome vaizdą, pavaizduotą 3 pav. </a:t>
            </a:r>
            <a:endParaRPr lang="lt-LT" dirty="0"/>
          </a:p>
        </p:txBody>
      </p:sp>
      <p:sp>
        <p:nvSpPr>
          <p:cNvPr id="9" name="Stačiakampis 8"/>
          <p:cNvSpPr/>
          <p:nvPr/>
        </p:nvSpPr>
        <p:spPr>
          <a:xfrm>
            <a:off x="6588224" y="1700808"/>
            <a:ext cx="2376264" cy="13681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Spustelkite ant vidurinės nuotraukos, kad matytumėte bandymą.</a:t>
            </a:r>
          </a:p>
        </p:txBody>
      </p:sp>
    </p:spTree>
    <p:extLst>
      <p:ext uri="{BB962C8B-B14F-4D97-AF65-F5344CB8AC3E}">
        <p14:creationId xmlns:p14="http://schemas.microsoft.com/office/powerpoint/2010/main" val="10636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Trečiasis bandymas (holograma)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" y="1628800"/>
            <a:ext cx="1889265" cy="2520280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03" y="3753036"/>
            <a:ext cx="2321097" cy="3096344"/>
          </a:xfrm>
          <a:prstGeom prst="rect">
            <a:avLst/>
          </a:prstGeom>
        </p:spPr>
      </p:pic>
      <p:pic>
        <p:nvPicPr>
          <p:cNvPr id="7" name="video-145978646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2348880"/>
            <a:ext cx="4915199" cy="2664296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Stačiakampis 7"/>
          <p:cNvSpPr/>
          <p:nvPr/>
        </p:nvSpPr>
        <p:spPr>
          <a:xfrm>
            <a:off x="2123728" y="5310338"/>
            <a:ext cx="4032448" cy="13681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/>
              <a:t>Iš plastmasės iškerpamas ir suklijuojamas darinys, pavaizduotas nuotraukose. Darinys padedamas ant telefono ir matomas 3D vaizdas, rodomas telefono ekrane.</a:t>
            </a:r>
            <a:endParaRPr lang="lt-LT" dirty="0"/>
          </a:p>
        </p:txBody>
      </p:sp>
      <p:sp>
        <p:nvSpPr>
          <p:cNvPr id="9" name="Stačiakampis 8"/>
          <p:cNvSpPr/>
          <p:nvPr/>
        </p:nvSpPr>
        <p:spPr>
          <a:xfrm>
            <a:off x="6948264" y="1412776"/>
            <a:ext cx="1944216" cy="13681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smtClean="0"/>
              <a:t>Spustelkite ant vidurinės nuotraukos, kad matytumėte bandymą.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8672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Uždaviniai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198884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lt-LT" dirty="0" smtClean="0"/>
              <a:t>1. Į vandens paviršių šviesos spinduliai krinta 30° kampu. Kokiu kampu jie lūžta?  Sprendimas</a:t>
            </a:r>
          </a:p>
          <a:p>
            <a:pPr marL="45720" indent="0">
              <a:buNone/>
            </a:pPr>
            <a:r>
              <a:rPr lang="lt-LT" dirty="0" smtClean="0"/>
              <a:t>2. Kai šviesa krinta į ledo paviršių 61° kampu, lūžio kampas lygus 42°. Apskaičiuokite ledo lūžio rodiklį.                                     Sprendimas</a:t>
            </a:r>
          </a:p>
          <a:p>
            <a:pPr marL="45720" indent="0">
              <a:buNone/>
            </a:pPr>
            <a:r>
              <a:rPr lang="lt-LT" dirty="0" smtClean="0"/>
              <a:t>3.Žinodami šviesos sklidimo greitį vakuume, apskaičiuokite jos greitį vandenyje.</a:t>
            </a:r>
          </a:p>
          <a:p>
            <a:pPr marL="4572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                Sprendimas</a:t>
            </a: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7629924" y="2422611"/>
            <a:ext cx="36004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Veiksmo mygtukas: pirmyn arba paskesnis 4">
            <a:hlinkClick r:id="rId3" action="ppaction://hlinksldjump" highlightClick="1"/>
          </p:cNvPr>
          <p:cNvSpPr/>
          <p:nvPr/>
        </p:nvSpPr>
        <p:spPr>
          <a:xfrm>
            <a:off x="7629924" y="3572739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rId4" action="ppaction://hlinksldjump" highlightClick="1"/>
          </p:cNvPr>
          <p:cNvSpPr/>
          <p:nvPr/>
        </p:nvSpPr>
        <p:spPr>
          <a:xfrm>
            <a:off x="7629924" y="4797152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51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 Pirmojo uždavinio sprendimas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204864"/>
            <a:ext cx="7488832" cy="347472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lt-LT" dirty="0" smtClean="0"/>
              <a:t>  R  D                                Sprendimas:</a:t>
            </a:r>
          </a:p>
          <a:p>
            <a:pPr marL="45720" indent="0">
              <a:buNone/>
            </a:pPr>
            <a:r>
              <a:rPr lang="lt-LT" dirty="0" smtClean="0"/>
              <a:t>  β  </a:t>
            </a:r>
            <a:r>
              <a:rPr lang="el-GR" dirty="0" smtClean="0"/>
              <a:t>α</a:t>
            </a:r>
            <a:r>
              <a:rPr lang="lt-LT" dirty="0" smtClean="0"/>
              <a:t> </a:t>
            </a:r>
            <a:r>
              <a:rPr lang="en-US" dirty="0" smtClean="0"/>
              <a:t>= </a:t>
            </a:r>
            <a:r>
              <a:rPr lang="lt-LT" dirty="0" smtClean="0"/>
              <a:t>30° </a:t>
            </a:r>
          </a:p>
          <a:p>
            <a:pPr marL="45720" indent="0">
              <a:buNone/>
            </a:pPr>
            <a:r>
              <a:rPr lang="lt-LT" dirty="0"/>
              <a:t> </a:t>
            </a:r>
            <a:r>
              <a:rPr lang="lt-LT" dirty="0" smtClean="0"/>
              <a:t>     </a:t>
            </a:r>
            <a:r>
              <a:rPr lang="en-US" dirty="0" smtClean="0"/>
              <a:t>n = 1,3</a:t>
            </a:r>
            <a:r>
              <a:rPr lang="lt-LT" dirty="0" smtClean="0"/>
              <a:t>3       Taikome II šviesos lūžimo dėsnį:</a:t>
            </a:r>
          </a:p>
          <a:p>
            <a:pPr marL="4572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</a:t>
            </a:r>
          </a:p>
          <a:p>
            <a:pPr marL="45720" indent="0">
              <a:buNone/>
            </a:pPr>
            <a:r>
              <a:rPr lang="en-US" dirty="0" smtClean="0"/>
              <a:t>                                                             ;</a:t>
            </a:r>
            <a:endParaRPr lang="lt-LT" dirty="0" smtClean="0"/>
          </a:p>
          <a:p>
            <a:pPr marL="45720" indent="0">
              <a:buNone/>
            </a:pPr>
            <a:r>
              <a:rPr lang="lt-LT" dirty="0" smtClean="0"/>
              <a:t>                       </a:t>
            </a:r>
            <a:r>
              <a:rPr lang="en-US" dirty="0" smtClean="0"/>
              <a:t>;</a:t>
            </a:r>
            <a:r>
              <a:rPr lang="lt-LT" dirty="0" smtClean="0"/>
              <a:t>    </a:t>
            </a:r>
            <a:r>
              <a:rPr lang="lt-LT" dirty="0" err="1" smtClean="0"/>
              <a:t>sin</a:t>
            </a:r>
            <a:r>
              <a:rPr lang="lt-LT" dirty="0" smtClean="0"/>
              <a:t> </a:t>
            </a:r>
            <a:r>
              <a:rPr lang="el-GR" dirty="0" smtClean="0"/>
              <a:t>β</a:t>
            </a:r>
            <a:r>
              <a:rPr lang="lt-LT" dirty="0" smtClean="0"/>
              <a:t> </a:t>
            </a:r>
            <a:r>
              <a:rPr lang="en-US" dirty="0"/>
              <a:t>≈</a:t>
            </a:r>
            <a:r>
              <a:rPr lang="en-US" dirty="0" smtClean="0"/>
              <a:t> 0,38;   </a:t>
            </a:r>
            <a:r>
              <a:rPr lang="el-GR" dirty="0" smtClean="0"/>
              <a:t>β</a:t>
            </a:r>
            <a:r>
              <a:rPr lang="en-US" dirty="0" smtClean="0"/>
              <a:t> </a:t>
            </a:r>
            <a:r>
              <a:rPr lang="el-GR" dirty="0" smtClean="0"/>
              <a:t>≈</a:t>
            </a:r>
            <a:r>
              <a:rPr lang="en-US" dirty="0" smtClean="0"/>
              <a:t> 22,3°.</a:t>
            </a:r>
          </a:p>
          <a:p>
            <a:pPr marL="45720" indent="0">
              <a:buNone/>
            </a:pPr>
            <a:endParaRPr lang="en-US" dirty="0"/>
          </a:p>
          <a:p>
            <a:pPr marL="45720" indent="0" algn="r">
              <a:buNone/>
            </a:pPr>
            <a:r>
              <a:rPr lang="en-US" dirty="0" err="1" smtClean="0"/>
              <a:t>Atsakymas</a:t>
            </a:r>
            <a:r>
              <a:rPr lang="en-US" dirty="0" smtClean="0"/>
              <a:t>.: </a:t>
            </a:r>
            <a:r>
              <a:rPr lang="el-GR" dirty="0" smtClean="0"/>
              <a:t>β </a:t>
            </a:r>
            <a:r>
              <a:rPr lang="el-GR" dirty="0"/>
              <a:t>≈ 22,3°</a:t>
            </a:r>
          </a:p>
          <a:p>
            <a:pPr marL="45720" indent="0" algn="r">
              <a:buNone/>
            </a:pPr>
            <a:r>
              <a:rPr lang="en-US" dirty="0" smtClean="0"/>
              <a:t> </a:t>
            </a:r>
          </a:p>
          <a:p>
            <a:pPr marL="45720" indent="0">
              <a:buNone/>
            </a:pPr>
            <a:endParaRPr lang="lt-LT" dirty="0"/>
          </a:p>
          <a:p>
            <a:pPr marL="45720" indent="0">
              <a:buNone/>
            </a:pPr>
            <a:endParaRPr lang="en-US" dirty="0" smtClean="0"/>
          </a:p>
        </p:txBody>
      </p:sp>
      <p:cxnSp>
        <p:nvCxnSpPr>
          <p:cNvPr id="5" name="Tiesioji jungtis 4"/>
          <p:cNvCxnSpPr/>
          <p:nvPr/>
        </p:nvCxnSpPr>
        <p:spPr>
          <a:xfrm>
            <a:off x="1691680" y="2276872"/>
            <a:ext cx="0" cy="165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iesioji jungtis 6"/>
          <p:cNvCxnSpPr/>
          <p:nvPr/>
        </p:nvCxnSpPr>
        <p:spPr>
          <a:xfrm>
            <a:off x="1403648" y="2636912"/>
            <a:ext cx="1944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12192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75" y="3933056"/>
            <a:ext cx="15970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4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pPr algn="ctr"/>
            <a:r>
              <a:rPr lang="en-US" dirty="0" err="1" smtClean="0"/>
              <a:t>Antrojo</a:t>
            </a:r>
            <a:r>
              <a:rPr lang="en-US" dirty="0" smtClean="0"/>
              <a:t> u</a:t>
            </a:r>
            <a:r>
              <a:rPr lang="lt-LT" dirty="0" err="1" smtClean="0"/>
              <a:t>ždavinio</a:t>
            </a:r>
            <a:r>
              <a:rPr lang="lt-LT" dirty="0" smtClean="0"/>
              <a:t> sprendimas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060848"/>
            <a:ext cx="7128792" cy="3474720"/>
          </a:xfrm>
        </p:spPr>
        <p:txBody>
          <a:bodyPr/>
          <a:lstStyle/>
          <a:p>
            <a:pPr marL="45720" indent="0">
              <a:buNone/>
            </a:pPr>
            <a:r>
              <a:rPr lang="lt-LT" dirty="0" smtClean="0"/>
              <a:t> R   D</a:t>
            </a:r>
            <a:r>
              <a:rPr lang="en-US" dirty="0" smtClean="0"/>
              <a:t>                              </a:t>
            </a:r>
            <a:r>
              <a:rPr lang="en-US" dirty="0" err="1" smtClean="0"/>
              <a:t>Sprendimas</a:t>
            </a:r>
            <a:r>
              <a:rPr lang="en-US" dirty="0" smtClean="0"/>
              <a:t>:</a:t>
            </a:r>
            <a:endParaRPr lang="lt-LT" dirty="0" smtClean="0"/>
          </a:p>
          <a:p>
            <a:pPr marL="45720" indent="0">
              <a:buNone/>
            </a:pPr>
            <a:r>
              <a:rPr lang="lt-LT" dirty="0" smtClean="0"/>
              <a:t>n    </a:t>
            </a:r>
            <a:r>
              <a:rPr lang="el-GR" dirty="0" smtClean="0"/>
              <a:t>α</a:t>
            </a:r>
            <a:r>
              <a:rPr lang="lt-LT" dirty="0" smtClean="0"/>
              <a:t> </a:t>
            </a:r>
            <a:r>
              <a:rPr lang="en-US" dirty="0" smtClean="0"/>
              <a:t>= 61°            </a:t>
            </a:r>
            <a:r>
              <a:rPr lang="en-US" dirty="0" err="1" smtClean="0"/>
              <a:t>Taikome</a:t>
            </a:r>
            <a:r>
              <a:rPr lang="lt-LT" dirty="0" smtClean="0"/>
              <a:t> II šviesos lūžimo dėsnį: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l-GR" dirty="0" smtClean="0"/>
              <a:t>β</a:t>
            </a:r>
            <a:r>
              <a:rPr lang="en-US" dirty="0" smtClean="0"/>
              <a:t> = 42° </a:t>
            </a:r>
            <a:endParaRPr lang="lt-LT" dirty="0" smtClean="0"/>
          </a:p>
          <a:p>
            <a:pPr marL="45720" indent="0">
              <a:buNone/>
            </a:pPr>
            <a:r>
              <a:rPr lang="en-US" dirty="0" smtClean="0"/>
              <a:t>                                                               ;</a:t>
            </a:r>
            <a:endParaRPr lang="lt-LT" dirty="0"/>
          </a:p>
          <a:p>
            <a:pPr marL="45720" indent="0">
              <a:buNone/>
            </a:pPr>
            <a:r>
              <a:rPr lang="lt-LT" dirty="0" smtClean="0"/>
              <a:t>                                               n ≈ 1,3</a:t>
            </a:r>
            <a:r>
              <a:rPr lang="en-US" dirty="0" smtClean="0"/>
              <a:t>.</a:t>
            </a:r>
            <a:endParaRPr lang="lt-LT" dirty="0" smtClean="0"/>
          </a:p>
          <a:p>
            <a:pPr marL="45720" indent="0">
              <a:buNone/>
            </a:pPr>
            <a:endParaRPr lang="lt-LT" dirty="0"/>
          </a:p>
          <a:p>
            <a:pPr marL="45720" indent="0" algn="r">
              <a:buNone/>
            </a:pPr>
            <a:r>
              <a:rPr lang="lt-LT" dirty="0" smtClean="0"/>
              <a:t>Atsakymas.: n ≈ 1,3</a:t>
            </a:r>
            <a:endParaRPr lang="lt-LT" dirty="0"/>
          </a:p>
        </p:txBody>
      </p:sp>
      <p:cxnSp>
        <p:nvCxnSpPr>
          <p:cNvPr id="5" name="Tiesioji jungtis 4"/>
          <p:cNvCxnSpPr/>
          <p:nvPr/>
        </p:nvCxnSpPr>
        <p:spPr>
          <a:xfrm>
            <a:off x="1619672" y="2132856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iesioji jungtis 6"/>
          <p:cNvCxnSpPr/>
          <p:nvPr/>
        </p:nvCxnSpPr>
        <p:spPr>
          <a:xfrm>
            <a:off x="1331640" y="2420888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19425"/>
            <a:ext cx="12192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Turinys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87624" y="2420888"/>
            <a:ext cx="7128792" cy="4032448"/>
          </a:xfrm>
        </p:spPr>
        <p:txBody>
          <a:bodyPr numCol="2">
            <a:normAutofit fontScale="70000" lnSpcReduction="20000"/>
          </a:bodyPr>
          <a:lstStyle/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Šviesa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lt-LT" b="1" dirty="0" smtClean="0">
                <a:solidFill>
                  <a:schemeClr val="tx1"/>
                </a:solidFill>
              </a:rPr>
              <a:t>   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Š</a:t>
            </a:r>
            <a:r>
              <a:rPr lang="en-US" b="1" dirty="0" err="1" smtClean="0">
                <a:solidFill>
                  <a:schemeClr val="tx1"/>
                </a:solidFill>
              </a:rPr>
              <a:t>viesos</a:t>
            </a:r>
            <a:r>
              <a:rPr lang="lt-LT" b="1" dirty="0" smtClean="0">
                <a:solidFill>
                  <a:schemeClr val="tx1"/>
                </a:solidFill>
              </a:rPr>
              <a:t> lūžimas mūsų aplinkoje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Šviesos lūžimas atmosferoje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Sąvokos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Kaip vyksta šviesos lūžimas?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I Šviesos lūžimo dėsnis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II Šviesos lūžimo dėsnis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Lūžio rodiklio skaičiavimas</a:t>
            </a: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lt-LT" b="1" dirty="0" err="1" smtClean="0">
                <a:solidFill>
                  <a:schemeClr val="tx1"/>
                </a:solidFill>
              </a:rPr>
              <a:t>Apgręžiamumas</a:t>
            </a: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Šviesos lūžimas </a:t>
            </a:r>
            <a:r>
              <a:rPr lang="lt-LT" b="1" dirty="0" err="1" smtClean="0">
                <a:solidFill>
                  <a:schemeClr val="tx1"/>
                </a:solidFill>
              </a:rPr>
              <a:t>trisienėje</a:t>
            </a:r>
            <a:r>
              <a:rPr lang="lt-LT" b="1" dirty="0" smtClean="0">
                <a:solidFill>
                  <a:schemeClr val="tx1"/>
                </a:solidFill>
              </a:rPr>
              <a:t> prizmėje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Bandymai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Uždaviniai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Uždavinių sprendimai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Testas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Testo atsakymai</a:t>
            </a:r>
          </a:p>
          <a:p>
            <a:pPr marL="4572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Šaltiniai</a:t>
            </a: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lt-LT" b="1" dirty="0" smtClean="0">
              <a:solidFill>
                <a:schemeClr val="tx1"/>
              </a:solidFill>
            </a:endParaRPr>
          </a:p>
        </p:txBody>
      </p:sp>
      <p:sp>
        <p:nvSpPr>
          <p:cNvPr id="5" name="Veiksmo mygtukas: pirmyn arba paskesnis 4">
            <a:hlinkClick r:id="" action="ppaction://hlinkshowjump?jump=nextslide" highlightClick="1"/>
          </p:cNvPr>
          <p:cNvSpPr/>
          <p:nvPr/>
        </p:nvSpPr>
        <p:spPr>
          <a:xfrm>
            <a:off x="4297282" y="2714047"/>
            <a:ext cx="360000" cy="180000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Veiksmo mygtukas: pirmyn arba paskesnis 5">
            <a:hlinkClick r:id="rId2" action="ppaction://hlinksldjump" highlightClick="1"/>
          </p:cNvPr>
          <p:cNvSpPr/>
          <p:nvPr/>
        </p:nvSpPr>
        <p:spPr>
          <a:xfrm>
            <a:off x="4297282" y="2970543"/>
            <a:ext cx="36004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Veiksmo mygtukas: pirmyn arba paskesnis 6">
            <a:hlinkClick r:id="rId3" action="ppaction://hlinksldjump" highlightClick="1"/>
          </p:cNvPr>
          <p:cNvSpPr/>
          <p:nvPr/>
        </p:nvSpPr>
        <p:spPr>
          <a:xfrm>
            <a:off x="4297282" y="3240564"/>
            <a:ext cx="36004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Veiksmo mygtukas: pirmyn arba paskesnis 7">
            <a:hlinkClick r:id="rId4" action="ppaction://hlinksldjump" highlightClick="1"/>
          </p:cNvPr>
          <p:cNvSpPr/>
          <p:nvPr/>
        </p:nvSpPr>
        <p:spPr>
          <a:xfrm>
            <a:off x="4297282" y="3547360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Veiksmo mygtukas: pirmyn arba paskesnis 8">
            <a:hlinkClick r:id="rId5" action="ppaction://hlinksldjump" highlightClick="1"/>
          </p:cNvPr>
          <p:cNvSpPr/>
          <p:nvPr/>
        </p:nvSpPr>
        <p:spPr>
          <a:xfrm>
            <a:off x="4285980" y="3843056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Veiksmo mygtukas: pirmyn arba paskesnis 9">
            <a:hlinkClick r:id="rId6" action="ppaction://hlinksldjump" highlightClick="1"/>
          </p:cNvPr>
          <p:cNvSpPr/>
          <p:nvPr/>
        </p:nvSpPr>
        <p:spPr>
          <a:xfrm>
            <a:off x="4283453" y="4113096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Veiksmo mygtukas: pirmyn arba paskesnis 10">
            <a:hlinkClick r:id="rId7" action="ppaction://hlinksldjump" highlightClick="1"/>
          </p:cNvPr>
          <p:cNvSpPr/>
          <p:nvPr/>
        </p:nvSpPr>
        <p:spPr>
          <a:xfrm>
            <a:off x="4283453" y="4365104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Veiksmo mygtukas: pirmyn arba paskesnis 11">
            <a:hlinkClick r:id="rId8" action="ppaction://hlinksldjump" highlightClick="1"/>
          </p:cNvPr>
          <p:cNvSpPr/>
          <p:nvPr/>
        </p:nvSpPr>
        <p:spPr>
          <a:xfrm>
            <a:off x="4278004" y="4645969"/>
            <a:ext cx="36004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Veiksmo mygtukas: pirmyn arba paskesnis 12">
            <a:hlinkClick r:id="rId9" action="ppaction://hlinksldjump" highlightClick="1"/>
          </p:cNvPr>
          <p:cNvSpPr/>
          <p:nvPr/>
        </p:nvSpPr>
        <p:spPr>
          <a:xfrm>
            <a:off x="7992380" y="2747486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Veiksmo mygtukas: pirmyn arba paskesnis 13">
            <a:hlinkClick r:id="rId10" action="ppaction://hlinksldjump" highlightClick="1"/>
          </p:cNvPr>
          <p:cNvSpPr/>
          <p:nvPr/>
        </p:nvSpPr>
        <p:spPr>
          <a:xfrm>
            <a:off x="7987953" y="2995449"/>
            <a:ext cx="360040" cy="180021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Veiksmo mygtukas: pirmyn arba paskesnis 15">
            <a:hlinkClick r:id="rId11" action="ppaction://hlinksldjump" highlightClick="1"/>
          </p:cNvPr>
          <p:cNvSpPr/>
          <p:nvPr/>
        </p:nvSpPr>
        <p:spPr>
          <a:xfrm>
            <a:off x="7987993" y="3240564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Veiksmo mygtukas: pirmyn arba paskesnis 16">
            <a:hlinkClick r:id="rId12" action="ppaction://hlinksldjump" highlightClick="1"/>
          </p:cNvPr>
          <p:cNvSpPr/>
          <p:nvPr/>
        </p:nvSpPr>
        <p:spPr>
          <a:xfrm>
            <a:off x="7992380" y="3540446"/>
            <a:ext cx="36004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Veiksmo mygtukas: pirmyn arba paskesnis 17">
            <a:hlinkClick r:id="rId13" action="ppaction://hlinksldjump" highlightClick="1"/>
          </p:cNvPr>
          <p:cNvSpPr/>
          <p:nvPr/>
        </p:nvSpPr>
        <p:spPr>
          <a:xfrm>
            <a:off x="7987953" y="3817895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9" name="Veiksmo mygtukas: pirmyn arba paskesnis 18">
            <a:hlinkClick r:id="rId14" action="ppaction://hlinksldjump" highlightClick="1"/>
          </p:cNvPr>
          <p:cNvSpPr/>
          <p:nvPr/>
        </p:nvSpPr>
        <p:spPr>
          <a:xfrm>
            <a:off x="7992420" y="4093854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Veiksmo mygtukas: pirmyn arba paskesnis 19">
            <a:hlinkClick r:id="rId15" action="ppaction://hlinksldjump" highlightClick="1"/>
          </p:cNvPr>
          <p:cNvSpPr/>
          <p:nvPr/>
        </p:nvSpPr>
        <p:spPr>
          <a:xfrm>
            <a:off x="7992380" y="4581128"/>
            <a:ext cx="36000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1" name="Veiksmo mygtukas: pirmyn arba paskesnis 20">
            <a:hlinkClick r:id="rId16" action="ppaction://hlinksldjump" highlightClick="1"/>
          </p:cNvPr>
          <p:cNvSpPr/>
          <p:nvPr/>
        </p:nvSpPr>
        <p:spPr>
          <a:xfrm>
            <a:off x="7992420" y="4341424"/>
            <a:ext cx="360040" cy="18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229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Trečiojo uždavinio sprendimas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060848"/>
            <a:ext cx="7632848" cy="347472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lt-LT" dirty="0" smtClean="0"/>
              <a:t> R  D</a:t>
            </a:r>
            <a:r>
              <a:rPr lang="en-US" dirty="0" smtClean="0"/>
              <a:t>                                  </a:t>
            </a:r>
            <a:r>
              <a:rPr lang="en-US" dirty="0" err="1" smtClean="0"/>
              <a:t>Sprendimas</a:t>
            </a:r>
            <a:r>
              <a:rPr lang="en-US" dirty="0"/>
              <a:t>:</a:t>
            </a:r>
            <a:endParaRPr lang="lt-LT" dirty="0" smtClean="0"/>
          </a:p>
          <a:p>
            <a:pPr marL="45720" indent="0">
              <a:buNone/>
            </a:pPr>
            <a:r>
              <a:rPr lang="lt-LT" dirty="0"/>
              <a:t>v</a:t>
            </a:r>
            <a:r>
              <a:rPr lang="lt-LT" baseline="-25000" dirty="0" smtClean="0"/>
              <a:t>   </a:t>
            </a:r>
            <a:r>
              <a:rPr lang="lt-LT" dirty="0" smtClean="0"/>
              <a:t>c </a:t>
            </a:r>
            <a:r>
              <a:rPr lang="en-US" dirty="0" smtClean="0"/>
              <a:t>= 3 ∙ 10</a:t>
            </a:r>
            <a:r>
              <a:rPr lang="en-US" baseline="30000" dirty="0" smtClean="0"/>
              <a:t>8</a:t>
            </a:r>
            <a:r>
              <a:rPr lang="en-US" dirty="0" smtClean="0"/>
              <a:t> m/s     </a:t>
            </a:r>
            <a:r>
              <a:rPr lang="en-US" dirty="0" err="1" smtClean="0"/>
              <a:t>Taikome</a:t>
            </a:r>
            <a:r>
              <a:rPr lang="en-US" dirty="0" smtClean="0"/>
              <a:t> </a:t>
            </a:r>
            <a:r>
              <a:rPr lang="en-US" dirty="0" err="1" smtClean="0"/>
              <a:t>absolutinio</a:t>
            </a:r>
            <a:r>
              <a:rPr lang="en-US" dirty="0" smtClean="0"/>
              <a:t> l</a:t>
            </a:r>
            <a:r>
              <a:rPr lang="lt-LT" dirty="0" smtClean="0"/>
              <a:t>ūžio rodiklio </a:t>
            </a:r>
            <a:endParaRPr lang="lt-LT" baseline="30000" dirty="0" smtClean="0"/>
          </a:p>
          <a:p>
            <a:pPr marL="45720" indent="0">
              <a:buNone/>
            </a:pPr>
            <a:r>
              <a:rPr lang="lt-LT" dirty="0"/>
              <a:t> </a:t>
            </a:r>
            <a:r>
              <a:rPr lang="lt-LT" dirty="0" smtClean="0"/>
              <a:t>  </a:t>
            </a:r>
            <a:r>
              <a:rPr lang="en-US" baseline="-25000" dirty="0" smtClean="0"/>
              <a:t> </a:t>
            </a:r>
            <a:r>
              <a:rPr lang="en-US" dirty="0" smtClean="0"/>
              <a:t>n = 1,33</a:t>
            </a:r>
            <a:r>
              <a:rPr lang="lt-LT" dirty="0" smtClean="0"/>
              <a:t>              savybę:            ;</a:t>
            </a:r>
          </a:p>
          <a:p>
            <a:pPr marL="4572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    </a:t>
            </a:r>
            <a:r>
              <a:rPr lang="en-US" dirty="0" smtClean="0"/>
              <a:t>     c                      ;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</a:t>
            </a:r>
            <a:r>
              <a:rPr lang="lt-LT" dirty="0" smtClean="0"/>
              <a:t>v </a:t>
            </a:r>
            <a:r>
              <a:rPr lang="en-US" dirty="0" smtClean="0"/>
              <a:t>=     ;   v ≈ 2,3 ∙ 10</a:t>
            </a:r>
            <a:r>
              <a:rPr lang="en-US" baseline="30000" dirty="0" smtClean="0"/>
              <a:t>8</a:t>
            </a:r>
            <a:r>
              <a:rPr lang="en-US" dirty="0" smtClean="0"/>
              <a:t>m/s.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n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</a:t>
            </a:r>
            <a:r>
              <a:rPr lang="en-US" dirty="0" err="1" smtClean="0"/>
              <a:t>Atsakymas</a:t>
            </a:r>
            <a:r>
              <a:rPr lang="en-US" dirty="0"/>
              <a:t>.: v ≈ 2,3 ∙ 108m/s</a:t>
            </a:r>
            <a:endParaRPr lang="lt-LT" dirty="0" smtClean="0"/>
          </a:p>
          <a:p>
            <a:pPr marL="45720" indent="0">
              <a:buNone/>
            </a:pPr>
            <a:r>
              <a:rPr lang="lt-LT" dirty="0"/>
              <a:t> </a:t>
            </a:r>
            <a:r>
              <a:rPr lang="lt-LT" dirty="0" smtClean="0"/>
              <a:t>                           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aseline="-25000" dirty="0" smtClean="0"/>
              <a:t> </a:t>
            </a:r>
            <a:r>
              <a:rPr lang="lt-LT" baseline="-25000" dirty="0" smtClean="0"/>
              <a:t>                       </a:t>
            </a:r>
            <a:endParaRPr lang="lt-LT" baseline="-25000" dirty="0"/>
          </a:p>
        </p:txBody>
      </p:sp>
      <p:cxnSp>
        <p:nvCxnSpPr>
          <p:cNvPr id="5" name="Tiesioji jungtis 4"/>
          <p:cNvCxnSpPr/>
          <p:nvPr/>
        </p:nvCxnSpPr>
        <p:spPr>
          <a:xfrm>
            <a:off x="1547664" y="2060848"/>
            <a:ext cx="0" cy="165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iesioji jungtis 6"/>
          <p:cNvCxnSpPr/>
          <p:nvPr/>
        </p:nvCxnSpPr>
        <p:spPr>
          <a:xfrm>
            <a:off x="1331640" y="2420888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88940"/>
            <a:ext cx="720080" cy="67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Tiesioji jungtis 8"/>
          <p:cNvCxnSpPr/>
          <p:nvPr/>
        </p:nvCxnSpPr>
        <p:spPr>
          <a:xfrm>
            <a:off x="3995936" y="3717032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8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1115616" y="2276872"/>
            <a:ext cx="6512511" cy="1143000"/>
          </a:xfrm>
        </p:spPr>
        <p:txBody>
          <a:bodyPr/>
          <a:lstStyle/>
          <a:p>
            <a:pPr algn="ctr"/>
            <a:r>
              <a:rPr lang="lt-LT" sz="9600" dirty="0" smtClean="0"/>
              <a:t>Testas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lt-LT" sz="9600" dirty="0" smtClean="0"/>
              <a:t/>
            </a:r>
            <a:br>
              <a:rPr lang="lt-LT" sz="9600" dirty="0" smtClean="0"/>
            </a:br>
            <a:r>
              <a:rPr lang="en-US" sz="2000" dirty="0" err="1" smtClean="0"/>
              <a:t>Atsakymams</a:t>
            </a:r>
            <a:r>
              <a:rPr lang="en-US" sz="2000" dirty="0" smtClean="0"/>
              <a:t> </a:t>
            </a:r>
            <a:r>
              <a:rPr lang="en-US" sz="2000" dirty="0" err="1" smtClean="0"/>
              <a:t>skirta</a:t>
            </a:r>
            <a:r>
              <a:rPr lang="en-US" sz="2000" dirty="0" smtClean="0"/>
              <a:t> 20 </a:t>
            </a:r>
            <a:r>
              <a:rPr lang="en-US" sz="2000" dirty="0" err="1" smtClean="0"/>
              <a:t>sekund</a:t>
            </a:r>
            <a:r>
              <a:rPr lang="lt-LT" sz="2000" dirty="0" err="1" smtClean="0"/>
              <a:t>žių</a:t>
            </a:r>
            <a:endParaRPr lang="lt-LT" sz="9600" dirty="0"/>
          </a:p>
        </p:txBody>
      </p:sp>
    </p:spTree>
    <p:extLst>
      <p:ext uri="{BB962C8B-B14F-4D97-AF65-F5344CB8AC3E}">
        <p14:creationId xmlns:p14="http://schemas.microsoft.com/office/powerpoint/2010/main" val="5829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/>
          <a:lstStyle/>
          <a:p>
            <a:r>
              <a:rPr lang="lt-LT" dirty="0" smtClean="0"/>
              <a:t>Pirmas klausimas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3"/>
          </p:nvPr>
        </p:nvSpPr>
        <p:spPr>
          <a:xfrm>
            <a:off x="1115616" y="2060848"/>
            <a:ext cx="6400800" cy="3474720"/>
          </a:xfrm>
        </p:spPr>
        <p:txBody>
          <a:bodyPr/>
          <a:lstStyle/>
          <a:p>
            <a:r>
              <a:rPr lang="lt-LT" dirty="0" smtClean="0"/>
              <a:t>Kas yra šviesos kritimo kampas?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Kampas</a:t>
            </a:r>
            <a:r>
              <a:rPr lang="lt-LT" dirty="0"/>
              <a:t>, kurį sudaro kritęs spindulys su statmeniu aplinkų ribai, pakeltu iš lūžimo taško.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Kampas tarp spindulio ir horizonto.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Kampas tarp horizonto ir lūžio kampo.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  <a:p>
            <a:pPr marL="45720" indent="0">
              <a:buNone/>
            </a:pPr>
            <a:r>
              <a:rPr lang="lt-LT" dirty="0" smtClean="0"/>
              <a:t>Atsakymas </a:t>
            </a:r>
            <a:endParaRPr lang="lt-LT" dirty="0"/>
          </a:p>
          <a:p>
            <a:endParaRPr lang="lt-LT" dirty="0"/>
          </a:p>
        </p:txBody>
      </p:sp>
      <p:sp>
        <p:nvSpPr>
          <p:cNvPr id="5" name="Veiksmo mygtukas: pirmyn arba paskesnis 4">
            <a:hlinkClick r:id="rId2" action="ppaction://hlinksldjump" highlightClick="1"/>
          </p:cNvPr>
          <p:cNvSpPr/>
          <p:nvPr/>
        </p:nvSpPr>
        <p:spPr>
          <a:xfrm>
            <a:off x="2836405" y="5013176"/>
            <a:ext cx="540000" cy="36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7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Antras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043608" y="1988840"/>
            <a:ext cx="6400800" cy="3474720"/>
          </a:xfrm>
        </p:spPr>
        <p:txBody>
          <a:bodyPr/>
          <a:lstStyle/>
          <a:p>
            <a:r>
              <a:rPr lang="lt-LT" dirty="0" smtClean="0"/>
              <a:t>Kas yra šviesa?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Šviesos šaltinis.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Saulė.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Elektromagnetinis </a:t>
            </a:r>
            <a:r>
              <a:rPr lang="lt-LT" dirty="0"/>
              <a:t>spinduliavimas nuo infraraudonųjų iki ultravioletinių spindulių.</a:t>
            </a:r>
          </a:p>
          <a:p>
            <a:pPr marL="45720" indent="0">
              <a:buNone/>
            </a:pPr>
            <a:endParaRPr lang="lt-LT" dirty="0" smtClean="0"/>
          </a:p>
          <a:p>
            <a:pPr marL="45720" indent="0">
              <a:buNone/>
            </a:pPr>
            <a:endParaRPr lang="lt-LT" dirty="0"/>
          </a:p>
          <a:p>
            <a:pPr marL="45720" indent="0">
              <a:buNone/>
            </a:pPr>
            <a:r>
              <a:rPr lang="lt-LT" dirty="0" smtClean="0"/>
              <a:t>Atsakymas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767849" y="5081471"/>
            <a:ext cx="540000" cy="36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377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Trečias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331640" y="2132856"/>
            <a:ext cx="6400800" cy="3474720"/>
          </a:xfrm>
        </p:spPr>
        <p:txBody>
          <a:bodyPr/>
          <a:lstStyle/>
          <a:p>
            <a:r>
              <a:rPr lang="lt-LT" dirty="0" smtClean="0"/>
              <a:t>Kaip šviesa sklinda Žemės atmosferoje?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Tiesiai.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Kreiva trajektorija.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Visomis kryptimis.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  <a:p>
            <a:pPr marL="502920" indent="-457200">
              <a:buFont typeface="+mj-lt"/>
              <a:buAutoNum type="arabicPeriod"/>
            </a:pPr>
            <a:endParaRPr lang="lt-LT" dirty="0" smtClean="0"/>
          </a:p>
          <a:p>
            <a:pPr marL="45720" indent="0">
              <a:buNone/>
            </a:pPr>
            <a:r>
              <a:rPr lang="lt-LT" dirty="0" smtClean="0"/>
              <a:t>Atsakymas </a:t>
            </a: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987824" y="4797152"/>
            <a:ext cx="540000" cy="36004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701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r>
              <a:rPr lang="lt-LT" dirty="0" smtClean="0"/>
              <a:t>Ketvirtas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259632" y="2060848"/>
            <a:ext cx="6400800" cy="3474720"/>
          </a:xfrm>
        </p:spPr>
        <p:txBody>
          <a:bodyPr/>
          <a:lstStyle/>
          <a:p>
            <a:r>
              <a:rPr lang="lt-LT" dirty="0" smtClean="0"/>
              <a:t>Kas yra santykinis lūžio rodiklis?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/>
              <a:t> </a:t>
            </a:r>
            <a:r>
              <a:rPr lang="lt-LT" dirty="0" smtClean="0"/>
              <a:t>Pirmosios terpės lūžio rodiklis antrosios atžvilgiu.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Antrosios </a:t>
            </a:r>
            <a:r>
              <a:rPr lang="lt-LT" dirty="0"/>
              <a:t>terpės lūžio rodiklis pirmosios terpės atžvilgiu</a:t>
            </a:r>
            <a:r>
              <a:rPr lang="lt-LT" dirty="0" smtClean="0"/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Absoliutinis lūžio rodiklis.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  <a:p>
            <a:pPr marL="45720" indent="0">
              <a:buNone/>
            </a:pPr>
            <a:r>
              <a:rPr lang="lt-LT" dirty="0" smtClean="0"/>
              <a:t>Atsakymas</a:t>
            </a:r>
            <a:endParaRPr lang="lt-LT" dirty="0"/>
          </a:p>
          <a:p>
            <a:pPr marL="502920" indent="-457200">
              <a:buFont typeface="+mj-lt"/>
              <a:buAutoNum type="arabicPeriod"/>
            </a:pP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965626" y="4932543"/>
            <a:ext cx="540000" cy="36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50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Penktas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492896"/>
            <a:ext cx="6400800" cy="3474720"/>
          </a:xfrm>
        </p:spPr>
        <p:txBody>
          <a:bodyPr/>
          <a:lstStyle/>
          <a:p>
            <a:r>
              <a:rPr lang="lt-LT" dirty="0" smtClean="0"/>
              <a:t>Ką daro šviesa dviejų aplinkų riboje?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Keičia sklidimo kryptį.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Nebesklinda.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Keičia spalvą.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  <a:p>
            <a:pPr marL="502920" indent="-457200">
              <a:buFont typeface="+mj-lt"/>
              <a:buAutoNum type="arabicPeriod"/>
            </a:pPr>
            <a:endParaRPr lang="lt-LT" dirty="0" smtClean="0"/>
          </a:p>
          <a:p>
            <a:pPr marL="45720" indent="0">
              <a:buNone/>
            </a:pPr>
            <a:r>
              <a:rPr lang="lt-LT" dirty="0" smtClean="0"/>
              <a:t>Atsakymas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843808" y="5157192"/>
            <a:ext cx="540000" cy="36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64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Šeštas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420888"/>
            <a:ext cx="6400800" cy="3474720"/>
          </a:xfrm>
        </p:spPr>
        <p:txBody>
          <a:bodyPr/>
          <a:lstStyle/>
          <a:p>
            <a:r>
              <a:rPr lang="lt-LT" dirty="0" smtClean="0"/>
              <a:t>Ar šviesa pereidama iš venos aplinkos į kitą tik lūžta?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Taip.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Didžioji dalis lūžta, o likusioji atsispindi.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  <a:p>
            <a:pPr marL="45720" indent="0">
              <a:buNone/>
            </a:pPr>
            <a:endParaRPr lang="lt-LT" dirty="0" smtClean="0"/>
          </a:p>
          <a:p>
            <a:pPr marL="45720" indent="0">
              <a:buNone/>
            </a:pPr>
            <a:r>
              <a:rPr lang="lt-LT" dirty="0" smtClean="0"/>
              <a:t>Atsakymas</a:t>
            </a: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843808" y="5013176"/>
            <a:ext cx="540000" cy="36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15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Septintas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564904"/>
            <a:ext cx="6400800" cy="3474720"/>
          </a:xfrm>
        </p:spPr>
        <p:txBody>
          <a:bodyPr/>
          <a:lstStyle/>
          <a:p>
            <a:r>
              <a:rPr lang="lt-LT" dirty="0" smtClean="0"/>
              <a:t>Koks yra antrasis šviesos lūžio dėsnis?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Kritę spinduliai ir atsispindėję spinduliai yra vienoje plokštumoje.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Kritę spindulys yra trumpesnis už lūžusį.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/>
              <a:t>Kritimo kampo </a:t>
            </a:r>
            <a:r>
              <a:rPr lang="el-GR" dirty="0"/>
              <a:t>α </a:t>
            </a:r>
            <a:r>
              <a:rPr lang="lt-LT" dirty="0"/>
              <a:t>sinuso ir lūžio kampo </a:t>
            </a:r>
            <a:r>
              <a:rPr lang="el-GR" dirty="0"/>
              <a:t>β </a:t>
            </a:r>
            <a:r>
              <a:rPr lang="lt-LT" dirty="0"/>
              <a:t>sinuso santykis dviem terpėms yra pastovus dydis ir vadinamas lūžio </a:t>
            </a:r>
            <a:r>
              <a:rPr lang="lt-LT" dirty="0" smtClean="0"/>
              <a:t>rodikliu.</a:t>
            </a:r>
          </a:p>
          <a:p>
            <a:pPr marL="45720" indent="0">
              <a:buNone/>
            </a:pPr>
            <a:r>
              <a:rPr lang="lt-LT" dirty="0" smtClean="0"/>
              <a:t>Atsakymas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843808" y="5373216"/>
            <a:ext cx="540000" cy="36004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11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Aštuntas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1844824"/>
            <a:ext cx="6400800" cy="3474720"/>
          </a:xfrm>
        </p:spPr>
        <p:txBody>
          <a:bodyPr/>
          <a:lstStyle/>
          <a:p>
            <a:r>
              <a:rPr lang="lt-LT" dirty="0" smtClean="0"/>
              <a:t>Kam lygus santykinis lūžio rodiklis?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Šviesos </a:t>
            </a:r>
            <a:r>
              <a:rPr lang="lt-LT" dirty="0"/>
              <a:t>greičių santykiui aplinkose, kurių riboje spindulys </a:t>
            </a:r>
            <a:r>
              <a:rPr lang="lt-LT" dirty="0" smtClean="0"/>
              <a:t>lūžta.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Šviesos </a:t>
            </a:r>
            <a:r>
              <a:rPr lang="lt-LT" dirty="0"/>
              <a:t>greičio c vakuume ir šviesos greičio v terpėje </a:t>
            </a:r>
            <a:r>
              <a:rPr lang="lt-LT" dirty="0" smtClean="0"/>
              <a:t>santykiui.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Abu atsakymai teisingi.</a:t>
            </a:r>
          </a:p>
          <a:p>
            <a:pPr marL="45720" indent="0">
              <a:buNone/>
            </a:pPr>
            <a:endParaRPr lang="lt-LT" dirty="0"/>
          </a:p>
          <a:p>
            <a:pPr marL="45720" indent="0">
              <a:buNone/>
            </a:pPr>
            <a:r>
              <a:rPr lang="lt-LT" dirty="0" smtClean="0"/>
              <a:t>Atsakymas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861840" y="4725144"/>
            <a:ext cx="540000" cy="36004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08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512511" cy="1143000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Šviesa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2555776" y="2780928"/>
            <a:ext cx="6400800" cy="3474720"/>
          </a:xfrm>
        </p:spPr>
        <p:txBody>
          <a:bodyPr/>
          <a:lstStyle/>
          <a:p>
            <a:pPr algn="ctr"/>
            <a:endParaRPr lang="lt-LT" dirty="0" smtClean="0"/>
          </a:p>
          <a:p>
            <a:pPr marL="45720" indent="0" algn="ctr">
              <a:buNone/>
            </a:pPr>
            <a:r>
              <a:rPr lang="lt-LT" dirty="0" smtClean="0">
                <a:solidFill>
                  <a:schemeClr val="bg1"/>
                </a:solidFill>
              </a:rPr>
              <a:t>Šviesa yra elektromagnetinis spinduliavimas, kurio bangos ilgis yra matomas akimi arba, bendresne prasme, elektromagnetinis spinduliavimas nuo infraraudonųjų iki ultravioletinių spindulių.</a:t>
            </a:r>
            <a:endParaRPr 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Devintas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564904"/>
            <a:ext cx="6400800" cy="3474720"/>
          </a:xfrm>
        </p:spPr>
        <p:txBody>
          <a:bodyPr>
            <a:normAutofit lnSpcReduction="10000"/>
          </a:bodyPr>
          <a:lstStyle/>
          <a:p>
            <a:r>
              <a:rPr lang="lt-LT" dirty="0" smtClean="0"/>
              <a:t>Kokia yra šviesos spindulio </a:t>
            </a:r>
            <a:r>
              <a:rPr lang="lt-LT" dirty="0" err="1" smtClean="0"/>
              <a:t>apgręžiamumos</a:t>
            </a:r>
            <a:r>
              <a:rPr lang="lt-LT" dirty="0" smtClean="0"/>
              <a:t> savybė?</a:t>
            </a:r>
          </a:p>
          <a:p>
            <a:pPr marL="502920" indent="-457200">
              <a:buAutoNum type="arabicPeriod"/>
            </a:pPr>
            <a:r>
              <a:rPr lang="lt-LT" dirty="0" smtClean="0"/>
              <a:t>Spindulį galima apsukti.</a:t>
            </a:r>
          </a:p>
          <a:p>
            <a:pPr marL="502920" indent="-457200">
              <a:buAutoNum type="arabicPeriod"/>
            </a:pPr>
            <a:r>
              <a:rPr lang="lt-LT" dirty="0"/>
              <a:t>Jeigu šviesos spindulys sklistų atvirkščia kryptimi, tai lūžęs spindulys taptų krintančiuoju, o krintantysis – lūžusiuoju</a:t>
            </a:r>
            <a:r>
              <a:rPr lang="lt-LT" dirty="0" smtClean="0"/>
              <a:t>.</a:t>
            </a:r>
          </a:p>
          <a:p>
            <a:pPr marL="502920" indent="-457200">
              <a:buAutoNum type="arabicPeriod"/>
            </a:pPr>
            <a:r>
              <a:rPr lang="lt-LT" dirty="0" smtClean="0"/>
              <a:t>Tokios savybės nėra.</a:t>
            </a:r>
          </a:p>
          <a:p>
            <a:pPr marL="45720" indent="0">
              <a:buNone/>
            </a:pPr>
            <a:endParaRPr lang="lt-LT" dirty="0"/>
          </a:p>
          <a:p>
            <a:pPr marL="45720" indent="0">
              <a:buNone/>
            </a:pPr>
            <a:r>
              <a:rPr lang="lt-LT" dirty="0" smtClean="0"/>
              <a:t>Atsakymas</a:t>
            </a:r>
            <a:endParaRPr lang="lt-LT" dirty="0"/>
          </a:p>
          <a:p>
            <a:pPr marL="502920" indent="-457200">
              <a:buAutoNum type="arabicPeriod"/>
            </a:pPr>
            <a:endParaRPr lang="lt-LT" dirty="0" smtClean="0"/>
          </a:p>
          <a:p>
            <a:pPr marL="502920" indent="-457200">
              <a:buAutoNum type="arabicPeriod"/>
            </a:pP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819360" y="5517232"/>
            <a:ext cx="540000" cy="36000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23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Dešimtas klausimas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420888"/>
            <a:ext cx="6400800" cy="3474720"/>
          </a:xfrm>
        </p:spPr>
        <p:txBody>
          <a:bodyPr/>
          <a:lstStyle/>
          <a:p>
            <a:r>
              <a:rPr lang="lt-LT" dirty="0" smtClean="0"/>
              <a:t>Kiek kartų spindulys lūžta trikampėje stiklinėje prizmėje?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Vieną.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Du.</a:t>
            </a:r>
          </a:p>
          <a:p>
            <a:pPr marL="502920" indent="-457200">
              <a:buFont typeface="+mj-lt"/>
              <a:buAutoNum type="arabicPeriod"/>
            </a:pPr>
            <a:r>
              <a:rPr lang="lt-LT" dirty="0" smtClean="0"/>
              <a:t>Tris.</a:t>
            </a:r>
          </a:p>
          <a:p>
            <a:pPr marL="502920" indent="-457200">
              <a:buFont typeface="+mj-lt"/>
              <a:buAutoNum type="arabicPeriod"/>
            </a:pPr>
            <a:endParaRPr lang="lt-LT" dirty="0"/>
          </a:p>
          <a:p>
            <a:pPr marL="45720" indent="0">
              <a:buNone/>
            </a:pPr>
            <a:r>
              <a:rPr lang="lt-LT" dirty="0" smtClean="0"/>
              <a:t>Atsakymas</a:t>
            </a:r>
            <a:endParaRPr lang="lt-LT" dirty="0"/>
          </a:p>
        </p:txBody>
      </p:sp>
      <p:sp>
        <p:nvSpPr>
          <p:cNvPr id="4" name="Veiksmo mygtukas: pirmyn arba paskesnis 3">
            <a:hlinkClick r:id="rId2" action="ppaction://hlinksldjump" highlightClick="1"/>
          </p:cNvPr>
          <p:cNvSpPr/>
          <p:nvPr/>
        </p:nvSpPr>
        <p:spPr>
          <a:xfrm>
            <a:off x="2987824" y="5013176"/>
            <a:ext cx="540000" cy="360040"/>
          </a:xfrm>
          <a:prstGeom prst="actionButtonForwardNex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081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aštė 6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Testo atsakymai</a:t>
            </a:r>
            <a:endParaRPr lang="lt-LT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13"/>
          </p:nvPr>
        </p:nvSpPr>
        <p:spPr>
          <a:xfrm>
            <a:off x="1331640" y="2276872"/>
            <a:ext cx="6400800" cy="3474720"/>
          </a:xfrm>
        </p:spPr>
        <p:txBody>
          <a:bodyPr numCol="2"/>
          <a:lstStyle/>
          <a:p>
            <a:r>
              <a:rPr lang="lt-LT" dirty="0" smtClean="0"/>
              <a:t>1. </a:t>
            </a:r>
            <a:r>
              <a:rPr lang="lt-LT" dirty="0" smtClean="0">
                <a:solidFill>
                  <a:schemeClr val="accent6"/>
                </a:solidFill>
              </a:rPr>
              <a:t>1.</a:t>
            </a:r>
            <a:endParaRPr lang="lt-LT" dirty="0" smtClean="0"/>
          </a:p>
          <a:p>
            <a:r>
              <a:rPr lang="lt-LT" dirty="0" smtClean="0"/>
              <a:t>2. </a:t>
            </a:r>
            <a:r>
              <a:rPr lang="lt-LT" dirty="0" smtClean="0">
                <a:solidFill>
                  <a:schemeClr val="accent6"/>
                </a:solidFill>
              </a:rPr>
              <a:t>3.</a:t>
            </a:r>
            <a:endParaRPr lang="lt-LT" dirty="0" smtClean="0"/>
          </a:p>
          <a:p>
            <a:r>
              <a:rPr lang="lt-LT" dirty="0" smtClean="0"/>
              <a:t>3. </a:t>
            </a:r>
            <a:r>
              <a:rPr lang="lt-LT" dirty="0" smtClean="0">
                <a:solidFill>
                  <a:schemeClr val="accent6"/>
                </a:solidFill>
              </a:rPr>
              <a:t>2. </a:t>
            </a:r>
            <a:endParaRPr lang="lt-LT" dirty="0" smtClean="0"/>
          </a:p>
          <a:p>
            <a:r>
              <a:rPr lang="lt-LT" dirty="0" smtClean="0"/>
              <a:t>4. </a:t>
            </a:r>
            <a:r>
              <a:rPr lang="lt-LT" dirty="0" smtClean="0">
                <a:solidFill>
                  <a:schemeClr val="accent6"/>
                </a:solidFill>
              </a:rPr>
              <a:t>2.</a:t>
            </a:r>
            <a:endParaRPr lang="lt-LT" dirty="0" smtClean="0"/>
          </a:p>
          <a:p>
            <a:r>
              <a:rPr lang="lt-LT" dirty="0" smtClean="0"/>
              <a:t>5. </a:t>
            </a:r>
            <a:r>
              <a:rPr lang="lt-LT" dirty="0" smtClean="0">
                <a:solidFill>
                  <a:schemeClr val="accent6"/>
                </a:solidFill>
              </a:rPr>
              <a:t>1.</a:t>
            </a:r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r>
              <a:rPr lang="lt-LT" dirty="0" smtClean="0"/>
              <a:t>6.</a:t>
            </a:r>
            <a:r>
              <a:rPr lang="lt-LT" dirty="0" smtClean="0">
                <a:solidFill>
                  <a:schemeClr val="accent6"/>
                </a:solidFill>
              </a:rPr>
              <a:t> 2.</a:t>
            </a:r>
            <a:endParaRPr lang="lt-LT" dirty="0" smtClean="0"/>
          </a:p>
          <a:p>
            <a:r>
              <a:rPr lang="lt-LT" dirty="0" smtClean="0"/>
              <a:t>7. </a:t>
            </a:r>
            <a:r>
              <a:rPr lang="lt-LT" dirty="0" smtClean="0">
                <a:solidFill>
                  <a:schemeClr val="accent6"/>
                </a:solidFill>
              </a:rPr>
              <a:t>3.</a:t>
            </a:r>
            <a:endParaRPr lang="lt-LT" dirty="0" smtClean="0"/>
          </a:p>
          <a:p>
            <a:r>
              <a:rPr lang="lt-LT" dirty="0" smtClean="0"/>
              <a:t>8. </a:t>
            </a:r>
            <a:r>
              <a:rPr lang="lt-LT" dirty="0" smtClean="0">
                <a:solidFill>
                  <a:schemeClr val="accent6"/>
                </a:solidFill>
              </a:rPr>
              <a:t>1.</a:t>
            </a:r>
            <a:endParaRPr lang="lt-LT" dirty="0" smtClean="0"/>
          </a:p>
          <a:p>
            <a:r>
              <a:rPr lang="lt-LT" dirty="0" smtClean="0"/>
              <a:t>9. </a:t>
            </a:r>
            <a:r>
              <a:rPr lang="lt-LT" dirty="0" smtClean="0">
                <a:solidFill>
                  <a:schemeClr val="accent6"/>
                </a:solidFill>
              </a:rPr>
              <a:t>2.</a:t>
            </a:r>
            <a:endParaRPr lang="lt-LT" dirty="0" smtClean="0"/>
          </a:p>
          <a:p>
            <a:r>
              <a:rPr lang="lt-LT" dirty="0" smtClean="0"/>
              <a:t>10. </a:t>
            </a:r>
            <a:r>
              <a:rPr lang="lt-LT" dirty="0" smtClean="0">
                <a:solidFill>
                  <a:schemeClr val="accent6"/>
                </a:solidFill>
              </a:rPr>
              <a:t>2.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3619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Šaltiniai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87624" y="2204864"/>
            <a:ext cx="6400800" cy="3474720"/>
          </a:xfrm>
        </p:spPr>
        <p:txBody>
          <a:bodyPr>
            <a:normAutofit fontScale="92500" lnSpcReduction="20000"/>
          </a:bodyPr>
          <a:lstStyle/>
          <a:p>
            <a:r>
              <a:rPr lang="lt-LT" dirty="0">
                <a:hlinkClick r:id="rId2"/>
              </a:rPr>
              <a:t>http://ik.su.lt/~</a:t>
            </a:r>
            <a:r>
              <a:rPr lang="lt-LT" dirty="0" smtClean="0">
                <a:hlinkClick r:id="rId2"/>
              </a:rPr>
              <a:t>mariusbm/optika/teorija/pagrindiniai_desniai.htm</a:t>
            </a:r>
            <a:r>
              <a:rPr lang="lt-LT" dirty="0" smtClean="0"/>
              <a:t> </a:t>
            </a:r>
          </a:p>
          <a:p>
            <a:r>
              <a:rPr lang="lt-LT" dirty="0">
                <a:hlinkClick r:id="rId3"/>
              </a:rPr>
              <a:t>http://www.fizika.lm.lt/content/view/774/69</a:t>
            </a:r>
            <a:r>
              <a:rPr lang="lt-LT" dirty="0" smtClean="0">
                <a:hlinkClick r:id="rId3"/>
              </a:rPr>
              <a:t>/</a:t>
            </a:r>
            <a:r>
              <a:rPr lang="lt-LT" dirty="0" smtClean="0"/>
              <a:t> </a:t>
            </a:r>
          </a:p>
          <a:p>
            <a:r>
              <a:rPr lang="lt-LT" dirty="0">
                <a:hlinkClick r:id="rId4"/>
              </a:rPr>
              <a:t>http://fotonas.su.lt</a:t>
            </a:r>
            <a:r>
              <a:rPr lang="lt-LT" dirty="0" smtClean="0">
                <a:hlinkClick r:id="rId4"/>
              </a:rPr>
              <a:t>/</a:t>
            </a:r>
            <a:r>
              <a:rPr lang="lt-LT" dirty="0" smtClean="0"/>
              <a:t> </a:t>
            </a:r>
          </a:p>
          <a:p>
            <a:r>
              <a:rPr lang="lt-LT" dirty="0" smtClean="0"/>
              <a:t>V. </a:t>
            </a:r>
            <a:r>
              <a:rPr lang="lt-LT" dirty="0" err="1" smtClean="0"/>
              <a:t>Valentinavičius</a:t>
            </a:r>
            <a:r>
              <a:rPr lang="lt-LT" dirty="0" smtClean="0"/>
              <a:t> </a:t>
            </a:r>
            <a:r>
              <a:rPr lang="en-US" dirty="0" smtClean="0"/>
              <a:t>„</a:t>
            </a:r>
            <a:r>
              <a:rPr lang="en-US" dirty="0" err="1" smtClean="0"/>
              <a:t>Fizika</a:t>
            </a:r>
            <a:r>
              <a:rPr lang="en-US" dirty="0" smtClean="0"/>
              <a:t> 10“</a:t>
            </a:r>
            <a:endParaRPr lang="lt-LT" dirty="0" smtClean="0"/>
          </a:p>
          <a:p>
            <a:r>
              <a:rPr lang="lt-LT" dirty="0">
                <a:hlinkClick r:id="rId5"/>
              </a:rPr>
              <a:t>http://science.sbcc.edu/~</a:t>
            </a:r>
            <a:r>
              <a:rPr lang="lt-LT" dirty="0" smtClean="0">
                <a:hlinkClick r:id="rId5"/>
              </a:rPr>
              <a:t>physics/flash/optics/Refraction3.html</a:t>
            </a:r>
            <a:r>
              <a:rPr lang="lt-LT" dirty="0" smtClean="0"/>
              <a:t> </a:t>
            </a:r>
            <a:endParaRPr lang="lt-LT" dirty="0"/>
          </a:p>
          <a:p>
            <a:r>
              <a:rPr lang="lt-LT" dirty="0">
                <a:hlinkClick r:id="rId6"/>
              </a:rPr>
              <a:t>http://www.cabrillo.edu/~</a:t>
            </a:r>
            <a:r>
              <a:rPr lang="lt-LT" dirty="0" smtClean="0">
                <a:hlinkClick r:id="rId6"/>
              </a:rPr>
              <a:t>jmccullough/Applets/Flash/Optics/Refraction.swf</a:t>
            </a:r>
            <a:r>
              <a:rPr lang="lt-LT" dirty="0" smtClean="0"/>
              <a:t> </a:t>
            </a:r>
            <a:endParaRPr lang="lt-LT" dirty="0"/>
          </a:p>
          <a:p>
            <a:r>
              <a:rPr lang="lt-LT" dirty="0">
                <a:hlinkClick r:id="rId7"/>
              </a:rPr>
              <a:t>http://mokslasplius.lt/naujienos/2011/08/28/kreipiant-%</a:t>
            </a:r>
            <a:r>
              <a:rPr lang="lt-LT" dirty="0" smtClean="0">
                <a:hlinkClick r:id="rId7"/>
              </a:rPr>
              <a:t>C5%A1vies%C4%85-neteisinga-kryptimi</a:t>
            </a:r>
            <a:r>
              <a:rPr lang="lt-LT" dirty="0" smtClean="0"/>
              <a:t> </a:t>
            </a:r>
            <a:endParaRPr lang="lt-LT" dirty="0"/>
          </a:p>
          <a:p>
            <a:endParaRPr lang="lt-LT" dirty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236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Šviesos lūžimas mūsų aplinkoje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87624" y="2852936"/>
            <a:ext cx="6400800" cy="3474720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77380"/>
            <a:ext cx="3560057" cy="200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79354"/>
            <a:ext cx="2880320" cy="20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64" y="4490642"/>
            <a:ext cx="1656184" cy="178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48" y="4483531"/>
            <a:ext cx="1815984" cy="17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08" y="4479912"/>
            <a:ext cx="1766676" cy="17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84" y="4479912"/>
            <a:ext cx="1237041" cy="179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Šviesos lūžimas atmosferoje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87624" y="2348880"/>
            <a:ext cx="6400800" cy="3474720"/>
          </a:xfrm>
        </p:spPr>
        <p:txBody>
          <a:bodyPr/>
          <a:lstStyle/>
          <a:p>
            <a:r>
              <a:rPr lang="lt-LT" dirty="0">
                <a:solidFill>
                  <a:schemeClr val="bg1"/>
                </a:solidFill>
              </a:rPr>
              <a:t>Žemės atmosfera yra optiškai nevienalytė, todėl šviesa joje sklinda kreiva </a:t>
            </a:r>
            <a:r>
              <a:rPr lang="lt-LT" dirty="0" smtClean="0">
                <a:solidFill>
                  <a:schemeClr val="bg1"/>
                </a:solidFill>
              </a:rPr>
              <a:t>trajektorija.</a:t>
            </a:r>
          </a:p>
          <a:p>
            <a:r>
              <a:rPr lang="lt-LT" dirty="0" smtClean="0">
                <a:solidFill>
                  <a:schemeClr val="bg1"/>
                </a:solidFill>
              </a:rPr>
              <a:t>Spindulių </a:t>
            </a:r>
            <a:r>
              <a:rPr lang="lt-LT" dirty="0">
                <a:solidFill>
                  <a:schemeClr val="bg1"/>
                </a:solidFill>
              </a:rPr>
              <a:t>sklidimo krypties pakitimas dėl jų lūžimo atmosferoje vadinamas šviesos refrakcija</a:t>
            </a:r>
            <a:r>
              <a:rPr lang="lt-LT" dirty="0" smtClean="0">
                <a:solidFill>
                  <a:schemeClr val="bg1"/>
                </a:solidFill>
              </a:rPr>
              <a:t>.</a:t>
            </a:r>
          </a:p>
          <a:p>
            <a:r>
              <a:rPr lang="lt-LT" dirty="0" smtClean="0">
                <a:solidFill>
                  <a:schemeClr val="bg1"/>
                </a:solidFill>
              </a:rPr>
              <a:t> </a:t>
            </a:r>
            <a:r>
              <a:rPr lang="lt-LT" dirty="0">
                <a:solidFill>
                  <a:schemeClr val="bg1"/>
                </a:solidFill>
              </a:rPr>
              <a:t>Dėl astronominės refrakcijos Saulės arba Mėnulio spindulys prie pat horizonto yra suplotas.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426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5"/>
            <a:ext cx="9144000" cy="688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512511" cy="1143000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chemeClr val="bg1"/>
                </a:solidFill>
              </a:rPr>
              <a:t>Sąvokos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899592" y="2708920"/>
            <a:ext cx="6400800" cy="3474720"/>
          </a:xfrm>
        </p:spPr>
        <p:txBody>
          <a:bodyPr>
            <a:normAutofit lnSpcReduction="10000"/>
          </a:bodyPr>
          <a:lstStyle/>
          <a:p>
            <a:r>
              <a:rPr lang="lt-LT" dirty="0" smtClean="0">
                <a:solidFill>
                  <a:schemeClr val="bg1"/>
                </a:solidFill>
              </a:rPr>
              <a:t>Šviesos kritimo kampas </a:t>
            </a:r>
            <a:r>
              <a:rPr lang="lt-LT" dirty="0">
                <a:solidFill>
                  <a:schemeClr val="bg1"/>
                </a:solidFill>
              </a:rPr>
              <a:t>– kampas, kurį sudaro kritęs spindulys su statmeniu aplinkų ribai, pakeltu iš lūžimo </a:t>
            </a:r>
            <a:r>
              <a:rPr lang="lt-LT" dirty="0" smtClean="0">
                <a:solidFill>
                  <a:schemeClr val="bg1"/>
                </a:solidFill>
              </a:rPr>
              <a:t>taško.</a:t>
            </a:r>
            <a:endParaRPr lang="lt-LT" dirty="0">
              <a:solidFill>
                <a:schemeClr val="bg1"/>
              </a:solidFill>
            </a:endParaRPr>
          </a:p>
          <a:p>
            <a:r>
              <a:rPr lang="lt-LT" dirty="0" smtClean="0">
                <a:solidFill>
                  <a:schemeClr val="bg1"/>
                </a:solidFill>
              </a:rPr>
              <a:t>Šviesos lūžio kampas - kampas</a:t>
            </a:r>
            <a:r>
              <a:rPr lang="lt-LT" dirty="0">
                <a:solidFill>
                  <a:schemeClr val="bg1"/>
                </a:solidFill>
              </a:rPr>
              <a:t>, kurį sudaro lūžęs spindulys ir statmuo aplinkų ribai, kertantis lūžimo </a:t>
            </a:r>
            <a:r>
              <a:rPr lang="lt-LT" dirty="0" smtClean="0">
                <a:solidFill>
                  <a:schemeClr val="bg1"/>
                </a:solidFill>
              </a:rPr>
              <a:t>tašką.</a:t>
            </a:r>
          </a:p>
          <a:p>
            <a:r>
              <a:rPr lang="lt-LT" dirty="0" smtClean="0">
                <a:solidFill>
                  <a:schemeClr val="bg1"/>
                </a:solidFill>
              </a:rPr>
              <a:t>Santykinis </a:t>
            </a:r>
            <a:r>
              <a:rPr lang="lt-LT" dirty="0">
                <a:solidFill>
                  <a:schemeClr val="bg1"/>
                </a:solidFill>
              </a:rPr>
              <a:t>lūžio </a:t>
            </a:r>
            <a:r>
              <a:rPr lang="lt-LT" dirty="0" smtClean="0">
                <a:solidFill>
                  <a:schemeClr val="bg1"/>
                </a:solidFill>
              </a:rPr>
              <a:t>rodiklis - </a:t>
            </a:r>
            <a:r>
              <a:rPr lang="lt-LT" dirty="0">
                <a:solidFill>
                  <a:schemeClr val="tx1"/>
                </a:solidFill>
              </a:rPr>
              <a:t>antrosios terpės</a:t>
            </a:r>
            <a:r>
              <a:rPr lang="lt-LT" dirty="0">
                <a:solidFill>
                  <a:schemeClr val="bg1"/>
                </a:solidFill>
              </a:rPr>
              <a:t> lūžio </a:t>
            </a:r>
            <a:r>
              <a:rPr lang="lt-LT" dirty="0" smtClean="0">
                <a:solidFill>
                  <a:schemeClr val="bg1"/>
                </a:solidFill>
              </a:rPr>
              <a:t>rodiklis </a:t>
            </a:r>
            <a:r>
              <a:rPr lang="lt-LT" dirty="0">
                <a:solidFill>
                  <a:schemeClr val="bg1"/>
                </a:solidFill>
              </a:rPr>
              <a:t>pirmosios terpės atžvilgiu</a:t>
            </a:r>
            <a:r>
              <a:rPr lang="lt-LT" dirty="0" smtClean="0">
                <a:solidFill>
                  <a:schemeClr val="bg1"/>
                </a:solidFill>
              </a:rPr>
              <a:t>.</a:t>
            </a:r>
          </a:p>
          <a:p>
            <a:r>
              <a:rPr lang="lt-LT" dirty="0">
                <a:solidFill>
                  <a:schemeClr val="bg1"/>
                </a:solidFill>
              </a:rPr>
              <a:t>Lūžio rodiklis vakuumo atžvilgiu </a:t>
            </a:r>
            <a:r>
              <a:rPr lang="lt-LT" dirty="0">
                <a:solidFill>
                  <a:schemeClr val="tx1"/>
                </a:solidFill>
              </a:rPr>
              <a:t>vadinamas</a:t>
            </a:r>
            <a:r>
              <a:rPr lang="lt-LT" dirty="0">
                <a:solidFill>
                  <a:schemeClr val="bg1"/>
                </a:solidFill>
              </a:rPr>
              <a:t> absoliutiniu šios terpės lūžio rodikliu.</a:t>
            </a:r>
            <a:endParaRPr lang="lt-LT" dirty="0" smtClean="0">
              <a:solidFill>
                <a:schemeClr val="bg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421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Kaip vyksta šviesos lūžimas?</a:t>
            </a:r>
            <a:endParaRPr lang="lt-L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17" y="2060848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348880"/>
            <a:ext cx="6400800" cy="3474720"/>
          </a:xfrm>
        </p:spPr>
        <p:txBody>
          <a:bodyPr>
            <a:normAutofit/>
          </a:bodyPr>
          <a:lstStyle/>
          <a:p>
            <a:endParaRPr lang="lt-LT" dirty="0" smtClean="0"/>
          </a:p>
          <a:p>
            <a:r>
              <a:rPr lang="lt-LT" dirty="0" smtClean="0"/>
              <a:t>Dviejų aplinkų riboje šviesa keičia sklidimo kryptį.</a:t>
            </a:r>
          </a:p>
          <a:p>
            <a:r>
              <a:rPr lang="lt-LT" dirty="0" smtClean="0"/>
              <a:t>Dalis šviesos energijos grįžta atgal į pirmąją aplinką, t. y. šviesa atsispindi.</a:t>
            </a:r>
          </a:p>
          <a:p>
            <a:r>
              <a:rPr lang="lt-LT" dirty="0" smtClean="0"/>
              <a:t>Jeigu antroji aplinka yra skaidri, dalis šviesos tam tikromis sąlygomis gali praeiti pro aplinkų ribą.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483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 I Šviesos lūžimo dėsnis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564904"/>
            <a:ext cx="6400800" cy="3474720"/>
          </a:xfrm>
        </p:spPr>
        <p:txBody>
          <a:bodyPr/>
          <a:lstStyle/>
          <a:p>
            <a:pPr marL="45720" indent="0" algn="ctr">
              <a:buNone/>
            </a:pPr>
            <a:endParaRPr lang="lt-LT" dirty="0" smtClean="0"/>
          </a:p>
          <a:p>
            <a:pPr marL="45720" indent="0" algn="ctr">
              <a:buNone/>
            </a:pPr>
            <a:r>
              <a:rPr lang="lt-LT" dirty="0" smtClean="0"/>
              <a:t> Kritęs spindulys, lūžęs spindulys ir kritimo taške iškeltas statmuo terpių ribai yra vienoje plokštumoje.</a:t>
            </a:r>
            <a:endParaRPr lang="lt-L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3744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35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algn="ctr"/>
            <a:r>
              <a:rPr lang="lt-LT" dirty="0" smtClean="0"/>
              <a:t> II Šviesos lūžimo dėsnis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>
          <a:xfrm>
            <a:off x="1115616" y="2132856"/>
            <a:ext cx="6400800" cy="347472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endParaRPr lang="lt-LT" dirty="0" smtClean="0"/>
          </a:p>
          <a:p>
            <a:pPr marL="45720" indent="0" algn="ctr">
              <a:buNone/>
            </a:pPr>
            <a:r>
              <a:rPr lang="lt-LT" dirty="0" smtClean="0"/>
              <a:t>Kritimo </a:t>
            </a:r>
            <a:r>
              <a:rPr lang="lt-LT" dirty="0"/>
              <a:t>kampo </a:t>
            </a:r>
            <a:r>
              <a:rPr lang="el-GR" dirty="0"/>
              <a:t>α </a:t>
            </a:r>
            <a:r>
              <a:rPr lang="lt-LT" dirty="0"/>
              <a:t>sinuso ir lūžio kampo </a:t>
            </a:r>
            <a:r>
              <a:rPr lang="el-GR" dirty="0"/>
              <a:t>β </a:t>
            </a:r>
            <a:r>
              <a:rPr lang="lt-LT" dirty="0"/>
              <a:t>sinuso santykis dviem terpėms yra pastovus dydis ir vadinamas lūžio rodikliu</a:t>
            </a:r>
            <a:r>
              <a:rPr lang="lt-LT" dirty="0" smtClean="0"/>
              <a:t>:</a:t>
            </a:r>
          </a:p>
          <a:p>
            <a:pPr marL="45720" indent="0" algn="ctr">
              <a:buNone/>
            </a:pPr>
            <a:endParaRPr lang="lt-LT" dirty="0" smtClean="0"/>
          </a:p>
          <a:p>
            <a:pPr marL="45720" indent="0" algn="ctr">
              <a:buNone/>
            </a:pPr>
            <a:endParaRPr lang="lt-LT" dirty="0"/>
          </a:p>
          <a:p>
            <a:pPr marL="45720" indent="0" algn="ctr">
              <a:buNone/>
            </a:pPr>
            <a:r>
              <a:rPr lang="el-GR" dirty="0" smtClean="0"/>
              <a:t>α</a:t>
            </a:r>
            <a:r>
              <a:rPr lang="lt-LT" dirty="0" smtClean="0"/>
              <a:t> - šviesos kritimo kampas</a:t>
            </a:r>
          </a:p>
          <a:p>
            <a:pPr marL="45720" indent="0" algn="ctr">
              <a:buNone/>
            </a:pPr>
            <a:r>
              <a:rPr lang="el-GR" dirty="0" smtClean="0"/>
              <a:t>β</a:t>
            </a:r>
            <a:r>
              <a:rPr lang="lt-LT" dirty="0" smtClean="0"/>
              <a:t> - šviesos lūžio kampas</a:t>
            </a:r>
          </a:p>
          <a:p>
            <a:pPr marL="45720" indent="0" algn="ctr">
              <a:buNone/>
            </a:pPr>
            <a:r>
              <a:rPr lang="lt-LT" dirty="0" smtClean="0"/>
              <a:t>n - santykinis lūžio rodiklis</a:t>
            </a:r>
          </a:p>
          <a:p>
            <a:pPr marL="45720" indent="0" algn="ctr">
              <a:buNone/>
            </a:pPr>
            <a:endParaRPr lang="lt-LT" dirty="0" smtClean="0"/>
          </a:p>
          <a:p>
            <a:pPr marL="45720" indent="0" algn="ctr">
              <a:buNone/>
            </a:pPr>
            <a:endParaRPr lang="lt-L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1687239" cy="83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9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rautas">
  <a:themeElements>
    <a:clrScheme name="Srau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rau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rau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283</TotalTime>
  <Words>1067</Words>
  <Application>Microsoft Office PowerPoint</Application>
  <PresentationFormat>Demonstracija ekrane (4:3)</PresentationFormat>
  <Paragraphs>213</Paragraphs>
  <Slides>33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33</vt:i4>
      </vt:variant>
    </vt:vector>
  </HeadingPairs>
  <TitlesOfParts>
    <vt:vector size="34" baseType="lpstr">
      <vt:lpstr>Srautas</vt:lpstr>
      <vt:lpstr>Konkursas "Fizikos bandymai aplink mus 2016“  Šviesos lūžimas</vt:lpstr>
      <vt:lpstr>Turinys</vt:lpstr>
      <vt:lpstr>Šviesa</vt:lpstr>
      <vt:lpstr>Šviesos lūžimas mūsų aplinkoje</vt:lpstr>
      <vt:lpstr>Šviesos lūžimas atmosferoje</vt:lpstr>
      <vt:lpstr>Sąvokos</vt:lpstr>
      <vt:lpstr>Kaip vyksta šviesos lūžimas?</vt:lpstr>
      <vt:lpstr> I Šviesos lūžimo dėsnis </vt:lpstr>
      <vt:lpstr> II Šviesos lūžimo dėsnis</vt:lpstr>
      <vt:lpstr>Lūžio rodiklio skaičiavimas</vt:lpstr>
      <vt:lpstr>Apgręžiamumas</vt:lpstr>
      <vt:lpstr>Šviesos lūžimas trisienėje prizmėje</vt:lpstr>
      <vt:lpstr>Bandymai</vt:lpstr>
      <vt:lpstr>Pirmasis bandymas</vt:lpstr>
      <vt:lpstr>Antrasis bandymas</vt:lpstr>
      <vt:lpstr>Trečiasis bandymas (holograma)</vt:lpstr>
      <vt:lpstr>Uždaviniai</vt:lpstr>
      <vt:lpstr> Pirmojo uždavinio sprendimas</vt:lpstr>
      <vt:lpstr>Antrojo uždavinio sprendimas</vt:lpstr>
      <vt:lpstr>Trečiojo uždavinio sprendimas</vt:lpstr>
      <vt:lpstr>Testas  Atsakymams skirta 20 sekundžių</vt:lpstr>
      <vt:lpstr>Pirmas klausimas</vt:lpstr>
      <vt:lpstr>Antras klausimas</vt:lpstr>
      <vt:lpstr>Trečias klausimas</vt:lpstr>
      <vt:lpstr>Ketvirtas klausimas</vt:lpstr>
      <vt:lpstr>Penktas klausimas</vt:lpstr>
      <vt:lpstr>Šeštas klausimas</vt:lpstr>
      <vt:lpstr>Septintas klausimas</vt:lpstr>
      <vt:lpstr>Aštuntas klausimas</vt:lpstr>
      <vt:lpstr>Devintas klausimas</vt:lpstr>
      <vt:lpstr>Dešimtas klausimas</vt:lpstr>
      <vt:lpstr>Testo atsakymai</vt:lpstr>
      <vt:lpstr>Šaltiniai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Konkursas "Fizikos bandymai aplink mus 2016“  Šviesos lūžimas</dc:title>
  <dc:creator>Rosita Reivytytė</dc:creator>
  <cp:lastModifiedBy>Rosita Reivytytė</cp:lastModifiedBy>
  <cp:revision>31</cp:revision>
  <dcterms:created xsi:type="dcterms:W3CDTF">2016-03-19T16:22:44Z</dcterms:created>
  <dcterms:modified xsi:type="dcterms:W3CDTF">2016-04-04T16:32:20Z</dcterms:modified>
</cp:coreProperties>
</file>