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2" r:id="rId7"/>
    <p:sldId id="261" r:id="rId8"/>
    <p:sldId id="263" r:id="rId9"/>
    <p:sldId id="264" r:id="rId10"/>
    <p:sldId id="260" r:id="rId11"/>
    <p:sldId id="267" r:id="rId12"/>
    <p:sldId id="268" r:id="rId13"/>
    <p:sldId id="269" r:id="rId14"/>
    <p:sldId id="270" r:id="rId15"/>
    <p:sldId id="271" r:id="rId16"/>
    <p:sldId id="272" r:id="rId17"/>
    <p:sldId id="274" r:id="rId18"/>
    <p:sldId id="275" r:id="rId1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2" autoAdjust="0"/>
    <p:restoredTop sz="94660"/>
  </p:normalViewPr>
  <p:slideViewPr>
    <p:cSldViewPr>
      <p:cViewPr>
        <p:scale>
          <a:sx n="118" d="100"/>
          <a:sy n="118" d="100"/>
        </p:scale>
        <p:origin x="-145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180016F1-57A5-4962-AE1F-C3840D84250D}"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170894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80016F1-57A5-4962-AE1F-C3840D84250D}"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4316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80016F1-57A5-4962-AE1F-C3840D84250D}"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76160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80016F1-57A5-4962-AE1F-C3840D84250D}"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246748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016F1-57A5-4962-AE1F-C3840D84250D}"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81332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180016F1-57A5-4962-AE1F-C3840D84250D}" type="datetimeFigureOut">
              <a:rPr lang="lt-LT" smtClean="0"/>
              <a:t>2016.04.05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345721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180016F1-57A5-4962-AE1F-C3840D84250D}" type="datetimeFigureOut">
              <a:rPr lang="lt-LT" smtClean="0"/>
              <a:t>2016.04.05</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376313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180016F1-57A5-4962-AE1F-C3840D84250D}" type="datetimeFigureOut">
              <a:rPr lang="lt-LT" smtClean="0"/>
              <a:t>2016.04.05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36637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016F1-57A5-4962-AE1F-C3840D84250D}" type="datetimeFigureOut">
              <a:rPr lang="lt-LT" smtClean="0"/>
              <a:t>2016.04.05</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410526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16F1-57A5-4962-AE1F-C3840D84250D}" type="datetimeFigureOut">
              <a:rPr lang="lt-LT" smtClean="0"/>
              <a:t>2016.04.05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169429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16F1-57A5-4962-AE1F-C3840D84250D}" type="datetimeFigureOut">
              <a:rPr lang="lt-LT" smtClean="0"/>
              <a:t>2016.04.05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B1932B4-A240-4E6C-A61D-A901E4094A4B}" type="slidenum">
              <a:rPr lang="lt-LT" smtClean="0"/>
              <a:t>‹#›</a:t>
            </a:fld>
            <a:endParaRPr lang="lt-LT"/>
          </a:p>
        </p:txBody>
      </p:sp>
    </p:spTree>
    <p:extLst>
      <p:ext uri="{BB962C8B-B14F-4D97-AF65-F5344CB8AC3E}">
        <p14:creationId xmlns:p14="http://schemas.microsoft.com/office/powerpoint/2010/main" val="362710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16F1-57A5-4962-AE1F-C3840D84250D}" type="datetimeFigureOut">
              <a:rPr lang="lt-LT" smtClean="0"/>
              <a:t>2016.04.05</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932B4-A240-4E6C-A61D-A901E4094A4B}" type="slidenum">
              <a:rPr lang="lt-LT" smtClean="0"/>
              <a:t>‹#›</a:t>
            </a:fld>
            <a:endParaRPr lang="lt-LT"/>
          </a:p>
        </p:txBody>
      </p:sp>
    </p:spTree>
    <p:extLst>
      <p:ext uri="{BB962C8B-B14F-4D97-AF65-F5344CB8AC3E}">
        <p14:creationId xmlns:p14="http://schemas.microsoft.com/office/powerpoint/2010/main" val="2676643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772400" cy="1470025"/>
          </a:xfrm>
        </p:spPr>
        <p:txBody>
          <a:bodyPr>
            <a:normAutofit/>
          </a:bodyPr>
          <a:lstStyle/>
          <a:p>
            <a:r>
              <a:rPr lang="lt-LT"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Astronomijos samprata</a:t>
            </a:r>
            <a:endParaRPr lang="lt-LT"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2699792" y="4869160"/>
            <a:ext cx="6400800" cy="1752600"/>
          </a:xfrm>
        </p:spPr>
        <p:txBody>
          <a:bodyPr>
            <a:normAutofit/>
          </a:bodyPr>
          <a:lstStyle/>
          <a:p>
            <a:pPr algn="r"/>
            <a:r>
              <a:rPr lang="lt-L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Alytaus Šaltinių pagrindinė mokykla 10b</a:t>
            </a:r>
          </a:p>
          <a:p>
            <a:pPr algn="r"/>
            <a:r>
              <a:rPr lang="lt-L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Mokiniai: Tadas </a:t>
            </a:r>
            <a:r>
              <a:rPr lang="lt-LT"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Jegelevičius</a:t>
            </a:r>
            <a:r>
              <a:rPr lang="lt-L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Jokūbas </a:t>
            </a:r>
            <a:r>
              <a:rPr lang="lt-LT"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Kumiščius</a:t>
            </a:r>
            <a:endParaRPr lang="lt-L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a:r>
              <a:rPr lang="lt-L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Mokytoja: Rasa Kižienė </a:t>
            </a:r>
            <a:endParaRPr lang="lt-LT"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1437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Astronomija religijoje</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395536" y="1674416"/>
            <a:ext cx="8352928" cy="2246769"/>
          </a:xfrm>
          <a:prstGeom prst="rect">
            <a:avLst/>
          </a:prstGeom>
        </p:spPr>
        <p:txBody>
          <a:bodyPr wrap="square">
            <a:spAutoFit/>
          </a:bodyPr>
          <a:lstStyle/>
          <a:p>
            <a:pPr marL="457200" indent="-457200">
              <a:buFont typeface="Arial" panose="020B0604020202020204" pitchFamily="34" charset="0"/>
              <a:buChar char="•"/>
            </a:pP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Astronomija kaip dangaus kūnų judėjimo tyrimas buvo susijusi su religinėmis pažiūromis bei prietarais, atsirado astrologija, kuri tvirtino, kad pagal žvaigždžių išsidėstymą galima spėti ateitį arba numatyti žmogaus ir pasaulio likimą.</a:t>
            </a:r>
            <a:endPar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723765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a:bodyPr>
          <a:lstStyle/>
          <a:p>
            <a:pPr marL="0" indent="0" algn="ctr">
              <a:buNone/>
            </a:pPr>
            <a:r>
              <a:rPr lang="lt-LT"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Testas</a:t>
            </a:r>
            <a:endParaRPr lang="lt-LT"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2396619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74638"/>
            <a:ext cx="9144000" cy="1143000"/>
          </a:xfrm>
        </p:spPr>
        <p:txBody>
          <a:bodyPr>
            <a:normAutofit fontScale="90000"/>
          </a:bodyPr>
          <a:lstStyle/>
          <a:p>
            <a:pPr algn="l"/>
            <a:r>
              <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Kuriais metais I. Niutonas suformulavo visuotinės traukos dėsnį?</a:t>
            </a:r>
          </a:p>
        </p:txBody>
      </p:sp>
      <p:sp>
        <p:nvSpPr>
          <p:cNvPr id="3" name="Turinio vietos rezervavimo ženklas 2"/>
          <p:cNvSpPr>
            <a:spLocks noGrp="1"/>
          </p:cNvSpPr>
          <p:nvPr>
            <p:ph idx="1"/>
          </p:nvPr>
        </p:nvSpPr>
        <p:spPr/>
        <p:txBody>
          <a:bodyPr>
            <a:normAutofit/>
          </a:bodyPr>
          <a:lstStyle/>
          <a:p>
            <a:r>
              <a:rPr lang="lt-LT" sz="4800" dirty="0" smtClean="0"/>
              <a:t>1781 m.</a:t>
            </a:r>
          </a:p>
          <a:p>
            <a:r>
              <a:rPr lang="lt-LT" sz="4800" dirty="0" smtClean="0"/>
              <a:t>1687 m.</a:t>
            </a:r>
          </a:p>
          <a:p>
            <a:r>
              <a:rPr lang="lt-LT" sz="4800" dirty="0" smtClean="0"/>
              <a:t>1600 m.</a:t>
            </a:r>
            <a:endParaRPr lang="lt-LT" sz="4800" dirty="0"/>
          </a:p>
        </p:txBody>
      </p:sp>
    </p:spTree>
    <p:extLst>
      <p:ext uri="{BB962C8B-B14F-4D97-AF65-F5344CB8AC3E}">
        <p14:creationId xmlns:p14="http://schemas.microsoft.com/office/powerpoint/2010/main" val="1934664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9512" y="260648"/>
            <a:ext cx="8229600" cy="1143000"/>
          </a:xfrm>
        </p:spPr>
        <p:txBody>
          <a:bodyPr>
            <a:normAutofit fontScale="90000"/>
          </a:bodyPr>
          <a:lstStyle/>
          <a:p>
            <a:r>
              <a:rPr lang="lt-LT" dirty="0" smtClean="0"/>
              <a:t/>
            </a:r>
            <a:br>
              <a:rPr lang="lt-LT" dirty="0" smtClean="0"/>
            </a:br>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Kada buvo paskelbti </a:t>
            </a:r>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astronomijos</a:t>
            </a:r>
            <a:b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metai</a:t>
            </a:r>
            <a:r>
              <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br>
              <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lt-LT" dirty="0"/>
          </a:p>
        </p:txBody>
      </p:sp>
      <p:sp>
        <p:nvSpPr>
          <p:cNvPr id="3" name="Turinio vietos rezervavimo ženklas 2"/>
          <p:cNvSpPr>
            <a:spLocks noGrp="1"/>
          </p:cNvSpPr>
          <p:nvPr>
            <p:ph idx="1"/>
          </p:nvPr>
        </p:nvSpPr>
        <p:spPr/>
        <p:txBody>
          <a:bodyPr>
            <a:normAutofit/>
          </a:bodyPr>
          <a:lstStyle/>
          <a:p>
            <a:r>
              <a:rPr lang="lt-LT" sz="5400" dirty="0" smtClean="0"/>
              <a:t>2010 m.</a:t>
            </a:r>
          </a:p>
          <a:p>
            <a:r>
              <a:rPr lang="lt-LT" sz="5400" dirty="0" smtClean="0"/>
              <a:t>2008 m.</a:t>
            </a:r>
          </a:p>
          <a:p>
            <a:r>
              <a:rPr lang="lt-LT" sz="5400" dirty="0" smtClean="0"/>
              <a:t>2009 m.</a:t>
            </a:r>
            <a:endParaRPr lang="lt-LT" sz="5400" dirty="0"/>
          </a:p>
        </p:txBody>
      </p:sp>
    </p:spTree>
    <p:extLst>
      <p:ext uri="{BB962C8B-B14F-4D97-AF65-F5344CB8AC3E}">
        <p14:creationId xmlns:p14="http://schemas.microsoft.com/office/powerpoint/2010/main" val="1614786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a:t>
            </a:r>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Kuriais metais išrastas teleskopas?</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urinio vietos rezervavimo ženklas 2"/>
          <p:cNvSpPr>
            <a:spLocks noGrp="1"/>
          </p:cNvSpPr>
          <p:nvPr>
            <p:ph idx="1"/>
          </p:nvPr>
        </p:nvSpPr>
        <p:spPr/>
        <p:txBody>
          <a:bodyPr>
            <a:normAutofit/>
          </a:bodyPr>
          <a:lstStyle/>
          <a:p>
            <a:r>
              <a:rPr lang="lt-LT" sz="5400" dirty="0" smtClean="0"/>
              <a:t>1609 m.</a:t>
            </a:r>
          </a:p>
          <a:p>
            <a:r>
              <a:rPr lang="lt-LT" sz="5400" dirty="0" smtClean="0"/>
              <a:t>1600 m.</a:t>
            </a:r>
          </a:p>
          <a:p>
            <a:r>
              <a:rPr lang="lt-LT" sz="5400" dirty="0" smtClean="0"/>
              <a:t>1687 m.</a:t>
            </a:r>
            <a:endParaRPr lang="lt-LT" sz="5400" dirty="0"/>
          </a:p>
        </p:txBody>
      </p:sp>
    </p:spTree>
    <p:extLst>
      <p:ext uri="{BB962C8B-B14F-4D97-AF65-F5344CB8AC3E}">
        <p14:creationId xmlns:p14="http://schemas.microsoft.com/office/powerpoint/2010/main" val="4276191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Kada egiptiečiai sudarė saulės kalendorių? </a:t>
            </a:r>
          </a:p>
        </p:txBody>
      </p:sp>
      <p:sp>
        <p:nvSpPr>
          <p:cNvPr id="3" name="Turinio vietos rezervavimo ženklas 2"/>
          <p:cNvSpPr>
            <a:spLocks noGrp="1"/>
          </p:cNvSpPr>
          <p:nvPr>
            <p:ph idx="1"/>
          </p:nvPr>
        </p:nvSpPr>
        <p:spPr/>
        <p:txBody>
          <a:bodyPr/>
          <a:lstStyle/>
          <a:p>
            <a:r>
              <a:rPr lang="pt-BR" sz="5400" dirty="0"/>
              <a:t>4000 m. pr. m. </a:t>
            </a:r>
            <a:r>
              <a:rPr lang="pt-BR" sz="5400" dirty="0" smtClean="0"/>
              <a:t>e</a:t>
            </a:r>
            <a:r>
              <a:rPr lang="lt-LT" sz="5400" dirty="0" smtClean="0"/>
              <a:t>.</a:t>
            </a:r>
          </a:p>
          <a:p>
            <a:r>
              <a:rPr lang="lt-LT" sz="5400" dirty="0" smtClean="0"/>
              <a:t>3000 m. pr. m. e.</a:t>
            </a:r>
          </a:p>
          <a:p>
            <a:r>
              <a:rPr lang="lt-LT" sz="5400" dirty="0" smtClean="0"/>
              <a:t>2000 m. pr. m. e.</a:t>
            </a:r>
          </a:p>
          <a:p>
            <a:endParaRPr lang="lt-LT" dirty="0"/>
          </a:p>
        </p:txBody>
      </p:sp>
    </p:spTree>
    <p:extLst>
      <p:ext uri="{BB962C8B-B14F-4D97-AF65-F5344CB8AC3E}">
        <p14:creationId xmlns:p14="http://schemas.microsoft.com/office/powerpoint/2010/main" val="3730274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a:t>
            </a:r>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Kuris pirmasis panaudojo teleskopą?</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urinio vietos rezervavimo ženklas 2"/>
          <p:cNvSpPr>
            <a:spLocks noGrp="1"/>
          </p:cNvSpPr>
          <p:nvPr>
            <p:ph idx="1"/>
          </p:nvPr>
        </p:nvSpPr>
        <p:spPr/>
        <p:txBody>
          <a:bodyPr>
            <a:normAutofit/>
          </a:bodyPr>
          <a:lstStyle/>
          <a:p>
            <a:r>
              <a:rPr lang="lt-LT" sz="5400" dirty="0"/>
              <a:t>V. </a:t>
            </a:r>
            <a:r>
              <a:rPr lang="lt-LT" sz="5400" dirty="0" err="1" smtClean="0"/>
              <a:t>Heršelis</a:t>
            </a:r>
            <a:endParaRPr lang="lt-LT" sz="5400" dirty="0" smtClean="0"/>
          </a:p>
          <a:p>
            <a:r>
              <a:rPr lang="lt-LT" sz="5400" dirty="0"/>
              <a:t> </a:t>
            </a:r>
            <a:r>
              <a:rPr lang="lt-LT" sz="5400" dirty="0" err="1" smtClean="0"/>
              <a:t>Galilėjas</a:t>
            </a:r>
            <a:r>
              <a:rPr lang="lt-LT" sz="5400" dirty="0" smtClean="0"/>
              <a:t> Galilėjus</a:t>
            </a:r>
          </a:p>
          <a:p>
            <a:r>
              <a:rPr lang="lt-LT" sz="5400" dirty="0"/>
              <a:t> I. Niutonas</a:t>
            </a:r>
          </a:p>
        </p:txBody>
      </p:sp>
    </p:spTree>
    <p:extLst>
      <p:ext uri="{BB962C8B-B14F-4D97-AF65-F5344CB8AC3E}">
        <p14:creationId xmlns:p14="http://schemas.microsoft.com/office/powerpoint/2010/main" val="1415499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Atsakymai:</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urinio vietos rezervavimo ženklas 2"/>
          <p:cNvSpPr>
            <a:spLocks noGrp="1"/>
          </p:cNvSpPr>
          <p:nvPr>
            <p:ph idx="1"/>
          </p:nvPr>
        </p:nvSpPr>
        <p:spPr/>
        <p:txBody>
          <a:bodyPr/>
          <a:lstStyle/>
          <a:p>
            <a:pPr marL="514350" indent="-514350">
              <a:buFont typeface="+mj-lt"/>
              <a:buAutoNum type="arabicPeriod"/>
            </a:pPr>
            <a:r>
              <a:rPr lang="lt-LT" dirty="0" smtClean="0"/>
              <a:t>1687 m.</a:t>
            </a:r>
          </a:p>
          <a:p>
            <a:pPr marL="514350" indent="-514350">
              <a:buFont typeface="+mj-lt"/>
              <a:buAutoNum type="arabicPeriod"/>
            </a:pPr>
            <a:r>
              <a:rPr lang="lt-LT" dirty="0" smtClean="0"/>
              <a:t>2009 m.</a:t>
            </a:r>
          </a:p>
          <a:p>
            <a:pPr marL="514350" indent="-514350">
              <a:buFont typeface="+mj-lt"/>
              <a:buAutoNum type="arabicPeriod"/>
            </a:pPr>
            <a:r>
              <a:rPr lang="lt-LT" dirty="0" smtClean="0"/>
              <a:t>1609 m.</a:t>
            </a:r>
          </a:p>
          <a:p>
            <a:pPr marL="514350" indent="-514350">
              <a:buFont typeface="+mj-lt"/>
              <a:buAutoNum type="arabicPeriod"/>
            </a:pPr>
            <a:r>
              <a:rPr lang="lt-LT" dirty="0"/>
              <a:t>4000 m. pr. m. e.</a:t>
            </a:r>
          </a:p>
          <a:p>
            <a:pPr marL="514350" indent="-514350">
              <a:buFont typeface="+mj-lt"/>
              <a:buAutoNum type="arabicPeriod"/>
            </a:pPr>
            <a:r>
              <a:rPr lang="lt-LT" dirty="0" err="1" smtClean="0"/>
              <a:t>Galilėjas</a:t>
            </a:r>
            <a:r>
              <a:rPr lang="lt-LT" dirty="0" smtClean="0"/>
              <a:t> Galilėjus</a:t>
            </a:r>
          </a:p>
          <a:p>
            <a:pPr marL="514350" indent="-514350">
              <a:buFont typeface="+mj-lt"/>
              <a:buAutoNum type="arabicPeriod"/>
            </a:pPr>
            <a:endParaRPr lang="lt-LT" dirty="0" smtClean="0"/>
          </a:p>
          <a:p>
            <a:pPr marL="514350" indent="-514350">
              <a:buFont typeface="+mj-lt"/>
              <a:buAutoNum type="arabicPeriod"/>
            </a:pPr>
            <a:endParaRPr lang="lt-LT" dirty="0" smtClean="0"/>
          </a:p>
          <a:p>
            <a:pPr marL="514350" indent="-514350">
              <a:buFont typeface="+mj-lt"/>
              <a:buAutoNum type="arabicPeriod"/>
            </a:pPr>
            <a:endParaRPr lang="lt-LT" dirty="0"/>
          </a:p>
        </p:txBody>
      </p:sp>
    </p:spTree>
    <p:extLst>
      <p:ext uri="{BB962C8B-B14F-4D97-AF65-F5344CB8AC3E}">
        <p14:creationId xmlns:p14="http://schemas.microsoft.com/office/powerpoint/2010/main" val="1942527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a:bodyPr>
          <a:lstStyle/>
          <a:p>
            <a:pPr marL="0" indent="0">
              <a:buNone/>
            </a:pPr>
            <a:r>
              <a:rPr lang="lt-LT" sz="7200" dirty="0" smtClean="0"/>
              <a:t>       Ačiū už dėmesį</a:t>
            </a:r>
            <a:endParaRPr lang="lt-LT" sz="7200" dirty="0"/>
          </a:p>
        </p:txBody>
      </p:sp>
      <p:pic>
        <p:nvPicPr>
          <p:cNvPr id="1027" name="Picture 3" descr="C:\Users\Vytautas\Desktop\funny-smile-vector_21-51113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429000"/>
            <a:ext cx="3572968" cy="2676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16975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75000"/>
                  </a:schemeClr>
                </a:solidFill>
                <a:effectLst>
                  <a:outerShdw blurRad="50800" dist="40000" dir="5400000" algn="tl" rotWithShape="0">
                    <a:srgbClr val="000000">
                      <a:shade val="5000"/>
                      <a:satMod val="120000"/>
                      <a:alpha val="33000"/>
                    </a:srgbClr>
                  </a:outerShdw>
                </a:effectLst>
              </a:rPr>
              <a:t>Turinys</a:t>
            </a:r>
            <a:endParaRPr lang="lt-LT"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75000"/>
                </a:schemeClr>
              </a:solidFill>
              <a:effectLst>
                <a:outerShdw blurRad="50800" dist="40000" dir="5400000" algn="tl" rotWithShape="0">
                  <a:srgbClr val="000000">
                    <a:shade val="5000"/>
                    <a:satMod val="120000"/>
                    <a:alpha val="33000"/>
                  </a:srgbClr>
                </a:outerShdw>
              </a:effectLst>
            </a:endParaRPr>
          </a:p>
        </p:txBody>
      </p:sp>
      <p:sp>
        <p:nvSpPr>
          <p:cNvPr id="3" name="Turinio vietos rezervavimo ženklas 2"/>
          <p:cNvSpPr>
            <a:spLocks noGrp="1"/>
          </p:cNvSpPr>
          <p:nvPr>
            <p:ph idx="1"/>
          </p:nvPr>
        </p:nvSpPr>
        <p:spPr/>
        <p:txBody>
          <a:bodyPr>
            <a:normAutofit lnSpcReduction="10000"/>
          </a:bodyPr>
          <a:lstStyle/>
          <a:p>
            <a:r>
              <a:rPr lang="lt-LT" dirty="0" smtClean="0">
                <a:hlinkClick r:id="rId2" action="ppaction://hlinksldjump"/>
              </a:rPr>
              <a:t>Kas yra astronomija?</a:t>
            </a:r>
            <a:endParaRPr lang="lt-LT" dirty="0" smtClean="0"/>
          </a:p>
          <a:p>
            <a:r>
              <a:rPr lang="lt-LT" dirty="0" smtClean="0">
                <a:hlinkClick r:id="rId3" action="ppaction://hlinksldjump"/>
              </a:rPr>
              <a:t>Žodžio astronomija kilmė</a:t>
            </a:r>
            <a:endParaRPr lang="lt-LT" dirty="0" smtClean="0"/>
          </a:p>
          <a:p>
            <a:r>
              <a:rPr lang="lt-LT" dirty="0" smtClean="0">
                <a:hlinkClick r:id="rId4" action="ppaction://hlinksldjump"/>
              </a:rPr>
              <a:t>Astronomijos istorija</a:t>
            </a:r>
            <a:endParaRPr lang="lt-LT" dirty="0" smtClean="0"/>
          </a:p>
          <a:p>
            <a:r>
              <a:rPr lang="lt-LT" dirty="0" smtClean="0">
                <a:hlinkClick r:id="rId5" action="ppaction://hlinksldjump"/>
              </a:rPr>
              <a:t>Kalendorius ir paros laikas</a:t>
            </a:r>
            <a:endParaRPr lang="lt-LT" dirty="0"/>
          </a:p>
          <a:p>
            <a:r>
              <a:rPr lang="lt-LT" dirty="0" smtClean="0">
                <a:hlinkClick r:id="rId6" action="ppaction://hlinksldjump"/>
              </a:rPr>
              <a:t>Pirmosios observatorijos</a:t>
            </a:r>
            <a:endParaRPr lang="lt-LT" dirty="0" smtClean="0"/>
          </a:p>
          <a:p>
            <a:r>
              <a:rPr lang="lt-LT" dirty="0" smtClean="0">
                <a:hlinkClick r:id="rId7" action="ppaction://hlinksldjump"/>
              </a:rPr>
              <a:t>Teleskopo atsiradimas</a:t>
            </a:r>
            <a:endParaRPr lang="lt-LT" dirty="0" smtClean="0"/>
          </a:p>
          <a:p>
            <a:r>
              <a:rPr lang="lt-LT" dirty="0" smtClean="0">
                <a:hlinkClick r:id="rId8" action="ppaction://hlinksldjump"/>
              </a:rPr>
              <a:t>Astronomija religijoje</a:t>
            </a:r>
            <a:endParaRPr lang="lt-LT" dirty="0" smtClean="0"/>
          </a:p>
          <a:p>
            <a:r>
              <a:rPr lang="lt-LT" dirty="0" smtClean="0">
                <a:hlinkClick r:id="rId9" action="ppaction://hlinksldjump"/>
              </a:rPr>
              <a:t>Testas</a:t>
            </a:r>
            <a:endParaRPr lang="lt-LT" dirty="0" smtClean="0"/>
          </a:p>
          <a:p>
            <a:endParaRPr lang="lt-LT" dirty="0"/>
          </a:p>
        </p:txBody>
      </p:sp>
    </p:spTree>
    <p:extLst>
      <p:ext uri="{BB962C8B-B14F-4D97-AF65-F5344CB8AC3E}">
        <p14:creationId xmlns:p14="http://schemas.microsoft.com/office/powerpoint/2010/main" val="1328695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Kas yra astronomija?</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noFill/>
        </p:spPr>
        <p:txBody>
          <a:bodyPr>
            <a:normAutofit lnSpcReduction="10000"/>
          </a:bodyPr>
          <a:lstStyle/>
          <a:p>
            <a:pPr algn="just"/>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Astronomija tai mokslas</a:t>
            </a:r>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apimantis reiškinių, esančių už Žemės ir jos atmosferos, stebėjimą ir aiškinimą. </a:t>
            </a: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Šis mokslas tiria </a:t>
            </a:r>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už Žemės ribų esančių dangaus objektų, sandarą, kilmę, vystymąsi, fizikines ir chemines savybes, padėtį danguje, judėjimą</a:t>
            </a: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pPr marL="0" indent="0" algn="just">
              <a:buNone/>
            </a:pPr>
            <a:endPar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just"/>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Astronomija padeda nustatyti tikslų laiką, įvairių žemės vietų geografines koordinates, kas yra labai svarbu jūrininkams</a:t>
            </a: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aviatoriams</a:t>
            </a:r>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geodezininkams.</a:t>
            </a:r>
          </a:p>
        </p:txBody>
      </p:sp>
    </p:spTree>
    <p:extLst>
      <p:ext uri="{BB962C8B-B14F-4D97-AF65-F5344CB8AC3E}">
        <p14:creationId xmlns:p14="http://schemas.microsoft.com/office/powerpoint/2010/main" val="4105208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Žodžio astronomija kilmė</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algn="just"/>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Žodis astronomija – „žvaigždžių dėsningumas“ – kilęs iš </a:t>
            </a: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graikų kalbos</a:t>
            </a:r>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l-GR"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αστρονομία</a:t>
            </a:r>
            <a:r>
              <a:rPr lang="el-GR"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lt-LT"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astronomia</a:t>
            </a:r>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sujungiant </a:t>
            </a:r>
            <a:r>
              <a:rPr lang="el-GR"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άστρον</a:t>
            </a:r>
            <a:r>
              <a:rPr lang="el-GR"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lt-LT"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astron</a:t>
            </a:r>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'žvaigždė') ir</a:t>
            </a:r>
            <a:r>
              <a:rPr lang="el-GR"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νόμος</a:t>
            </a:r>
            <a:r>
              <a:rPr lang="el-GR"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lt-LT"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nomos</a:t>
            </a:r>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'dėsnis').</a:t>
            </a:r>
          </a:p>
        </p:txBody>
      </p:sp>
      <p:pic>
        <p:nvPicPr>
          <p:cNvPr id="2050" name="Picture 2" descr="http://www.technologijos.lt/upload/image/n/mokslas/astronomija_ir_kosmonautika/S-31646/zvaigz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761" y="3140968"/>
            <a:ext cx="4235624" cy="3388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25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Astronomijos istorija</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Autofit/>
          </a:bodyPr>
          <a:lstStyle/>
          <a:p>
            <a:pPr algn="just"/>
            <a:r>
              <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Pirmosios astronomijos žinios pradėtos kaupti nuo seniausių laikų. Pagal dangaus šviesulių padėtį bei judėjimą žmonės orientuodavosi laike ir vietovėje. Pirmieji sistemingai astronomijos žinias pradėjo taikyti pirkliai ir jūrininkai, keliaudami jūrų laivais ar dykumų karavanais, kai jiems reikėjo nustatyti savo buvimo </a:t>
            </a: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vietą</a:t>
            </a:r>
            <a:endPar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174802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23467"/>
            <a:ext cx="410445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Kalendorius ir paros laikas</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4402832" cy="4525963"/>
          </a:xfrm>
        </p:spPr>
        <p:txBody>
          <a:bodyPr>
            <a:normAutofit fontScale="85000" lnSpcReduction="10000"/>
          </a:bodyPr>
          <a:lstStyle/>
          <a:p>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Senovės civilizacijos, tokios kaip senovės egiptiečiai, babiloniečiai, </a:t>
            </a:r>
            <a:r>
              <a:rPr lang="lt-LT"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finikiečiai</a:t>
            </a: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kinai ir majai 3000 m. pr. m. e. kaupė ir </a:t>
            </a:r>
            <a:r>
              <a:rPr lang="lt-LT"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sistematizavo</a:t>
            </a: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astronomijos žinias. Apie 4000 m. pr. m. e. egiptiečiai sudarė saulės kalendorių ir gana tiksliai nustatė metų trukmę. </a:t>
            </a:r>
            <a:r>
              <a:rPr lang="lt-LT"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Babilonijoje</a:t>
            </a:r>
            <a:r>
              <a:rPr lang="lt-LT"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721 m. pr. m. e. aprašytas mėnulio užtemimas, iš ten iki mūsų laikų išlikęs paros dalijimas į 24 valandas.</a:t>
            </a:r>
            <a:endParaRPr lang="lt-LT"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606036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29" y="53752"/>
            <a:ext cx="8229600" cy="1143000"/>
          </a:xfrm>
        </p:spPr>
        <p:txBody>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XVII a. Žvaigždėlapis</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descr="http://upload.wikimedia.org/wikipedia/commons/thumb/7/75/Planisph%C3%A6ri_c%C5%93leste.jpg/1280px-Planisph%C3%A6ri_c%C5%93le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49" y="1052736"/>
            <a:ext cx="8131634" cy="555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8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Pirmosios observatorijos</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28800"/>
            <a:ext cx="3815475" cy="3628999"/>
          </a:xfrm>
        </p:spPr>
        <p:txBody>
          <a:bodyPr>
            <a:noAutofit/>
          </a:bodyPr>
          <a:lstStyle/>
          <a:p>
            <a:r>
              <a:rPr lang="lt-LT" sz="2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Įvairiose pasaulio šalyse (Airijoje, Anglijoje, Meksikoje) rasta prieš tūkstančius metų statytų observatorijų, specialiai įrengtų statinių, dangaus kūnams stebėti, liekanų. </a:t>
            </a:r>
            <a:endParaRPr lang="lt-LT" sz="2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Picture 4" descr="http://www.15min.lt/images/photos/616350/big/13458373655278010408_6eded74eaa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675" y="1628800"/>
            <a:ext cx="4651784"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4797151"/>
            <a:ext cx="7920880" cy="1692771"/>
          </a:xfrm>
          <a:prstGeom prst="rect">
            <a:avLst/>
          </a:prstGeom>
          <a:noFill/>
        </p:spPr>
        <p:txBody>
          <a:bodyPr wrap="square" rtlCol="0">
            <a:spAutoFit/>
          </a:bodyPr>
          <a:lstStyle/>
          <a:p>
            <a:r>
              <a:rPr lang="lt-LT" sz="2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Dažniausiai tai </a:t>
            </a:r>
            <a:r>
              <a:rPr lang="lt-LT" sz="2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megalitai</a:t>
            </a:r>
            <a:r>
              <a:rPr lang="lt-LT" sz="2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 dideli akmeniniai blokai Saulės, Mėnulio ir šviesiausių žvaigždžių tekėjimo bei leidimosi taškams žymėti.</a:t>
            </a:r>
          </a:p>
          <a:p>
            <a:endParaRPr lang="lt-LT" sz="2600" dirty="0"/>
          </a:p>
        </p:txBody>
      </p:sp>
    </p:spTree>
    <p:extLst>
      <p:ext uri="{BB962C8B-B14F-4D97-AF65-F5344CB8AC3E}">
        <p14:creationId xmlns:p14="http://schemas.microsoft.com/office/powerpoint/2010/main" val="12000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Teleskopo atsiradimas</a:t>
            </a:r>
            <a:endParaRPr lang="lt-L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611560" y="1628800"/>
            <a:ext cx="4104456" cy="3293209"/>
          </a:xfrm>
          <a:prstGeom prst="rect">
            <a:avLst/>
          </a:prstGeom>
        </p:spPr>
        <p:txBody>
          <a:bodyPr wrap="square">
            <a:spAutoFit/>
          </a:bodyPr>
          <a:lstStyle/>
          <a:p>
            <a:pPr marL="285750" indent="-285750" algn="just">
              <a:buFont typeface="Arial" panose="020B0604020202020204" pitchFamily="34" charset="0"/>
              <a:buChar char="•"/>
            </a:pPr>
            <a:r>
              <a:rPr lang="lt-LT" sz="2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Dar labiau astronomijos raida paspartėjo 1609 m. Išradus teleskopą. </a:t>
            </a:r>
            <a:r>
              <a:rPr lang="lt-LT" sz="2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Galilėjas</a:t>
            </a:r>
            <a:r>
              <a:rPr lang="lt-LT" sz="2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Galilėjus savo darbo teleskopu stebėjo Saulę, Mėnulį, Venerą, Jupiterį ir kitus dangaus kūnus. 1687 m. </a:t>
            </a:r>
            <a:endParaRPr lang="lt-LT" sz="2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096" y="1700808"/>
            <a:ext cx="4191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4408101"/>
            <a:ext cx="7416824" cy="2092881"/>
          </a:xfrm>
          <a:prstGeom prst="rect">
            <a:avLst/>
          </a:prstGeom>
          <a:noFill/>
        </p:spPr>
        <p:txBody>
          <a:bodyPr wrap="square" rtlCol="0">
            <a:spAutoFit/>
          </a:bodyPr>
          <a:lstStyle/>
          <a:p>
            <a:pPr algn="just"/>
            <a:r>
              <a:rPr lang="lt-LT" sz="2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Kai buvo išrastas teleskopas Izaokas Niutonas suformulavo visuotinės traukos dėsnį, M. </a:t>
            </a:r>
            <a:r>
              <a:rPr lang="lt-LT" sz="2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Lomonosovas</a:t>
            </a:r>
            <a:r>
              <a:rPr lang="lt-LT" sz="2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aptiko, kad Venera turi atmosferą, 1781 m. V. </a:t>
            </a:r>
            <a:r>
              <a:rPr lang="lt-LT" sz="2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Heršelis</a:t>
            </a:r>
            <a:r>
              <a:rPr lang="lt-LT" sz="2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atrado Urano planetą.</a:t>
            </a:r>
          </a:p>
          <a:p>
            <a:pPr algn="just"/>
            <a:endParaRPr lang="lt-LT" sz="2600" dirty="0"/>
          </a:p>
        </p:txBody>
      </p:sp>
    </p:spTree>
    <p:extLst>
      <p:ext uri="{BB962C8B-B14F-4D97-AF65-F5344CB8AC3E}">
        <p14:creationId xmlns:p14="http://schemas.microsoft.com/office/powerpoint/2010/main" val="2500187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circle(in)">
                                      <p:cBhvr>
                                        <p:cTn id="1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413</Words>
  <Application>Microsoft Office PowerPoint</Application>
  <PresentationFormat>Demonstracija ekrane (4:3)</PresentationFormat>
  <Paragraphs>61</Paragraphs>
  <Slides>18</Slides>
  <Notes>0</Notes>
  <HiddenSlides>0</HiddenSlides>
  <MMClips>0</MMClips>
  <ScaleCrop>false</ScaleCrop>
  <HeadingPairs>
    <vt:vector size="4" baseType="variant">
      <vt:variant>
        <vt:lpstr>Tema</vt:lpstr>
      </vt:variant>
      <vt:variant>
        <vt:i4>1</vt:i4>
      </vt:variant>
      <vt:variant>
        <vt:lpstr>Skaidrių pavadinimai</vt:lpstr>
      </vt:variant>
      <vt:variant>
        <vt:i4>18</vt:i4>
      </vt:variant>
    </vt:vector>
  </HeadingPairs>
  <TitlesOfParts>
    <vt:vector size="19" baseType="lpstr">
      <vt:lpstr>Office Theme</vt:lpstr>
      <vt:lpstr>Astronomijos samprata</vt:lpstr>
      <vt:lpstr>Turinys</vt:lpstr>
      <vt:lpstr>Kas yra astronomija?</vt:lpstr>
      <vt:lpstr>Žodžio astronomija kilmė</vt:lpstr>
      <vt:lpstr>Astronomijos istorija</vt:lpstr>
      <vt:lpstr>Kalendorius ir paros laikas</vt:lpstr>
      <vt:lpstr>XVII a. Žvaigždėlapis</vt:lpstr>
      <vt:lpstr>Pirmosios observatorijos</vt:lpstr>
      <vt:lpstr>Teleskopo atsiradimas</vt:lpstr>
      <vt:lpstr>Astronomija religijoje</vt:lpstr>
      <vt:lpstr>PowerPoint pristatymas</vt:lpstr>
      <vt:lpstr>1. Kuriais metais I. Niutonas suformulavo visuotinės traukos dėsnį?</vt:lpstr>
      <vt:lpstr> 2. Kada buvo paskelbti astronomijos metai? </vt:lpstr>
      <vt:lpstr>3. Kuriais metais išrastas teleskopas?</vt:lpstr>
      <vt:lpstr>4. Kada egiptiečiai sudarė saulės kalendorių? </vt:lpstr>
      <vt:lpstr>5. Kuris pirmasis panaudojo teleskopą?</vt:lpstr>
      <vt:lpstr>Atsakymai:</vt:lpstr>
      <vt:lpstr>PowerPoint pristatymas</vt:lpstr>
    </vt:vector>
  </TitlesOfParts>
  <Company>NAMAI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Astronomijos samprata</dc:title>
  <dc:creator>Adas</dc:creator>
  <cp:lastModifiedBy>Vytautas</cp:lastModifiedBy>
  <cp:revision>15</cp:revision>
  <dcterms:created xsi:type="dcterms:W3CDTF">2015-05-04T17:51:56Z</dcterms:created>
  <dcterms:modified xsi:type="dcterms:W3CDTF">2016-04-05T04:53:30Z</dcterms:modified>
</cp:coreProperties>
</file>