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51"/>
  </p:notesMasterIdLst>
  <p:handoutMasterIdLst>
    <p:handoutMasterId r:id="rId52"/>
  </p:handoutMasterIdLst>
  <p:sldIdLst>
    <p:sldId id="315" r:id="rId2"/>
    <p:sldId id="318" r:id="rId3"/>
    <p:sldId id="279" r:id="rId4"/>
    <p:sldId id="317" r:id="rId5"/>
    <p:sldId id="265" r:id="rId6"/>
    <p:sldId id="268" r:id="rId7"/>
    <p:sldId id="266" r:id="rId8"/>
    <p:sldId id="269" r:id="rId9"/>
    <p:sldId id="270" r:id="rId10"/>
    <p:sldId id="258" r:id="rId11"/>
    <p:sldId id="262" r:id="rId12"/>
    <p:sldId id="286" r:id="rId13"/>
    <p:sldId id="281" r:id="rId14"/>
    <p:sldId id="267" r:id="rId15"/>
    <p:sldId id="322" r:id="rId16"/>
    <p:sldId id="264" r:id="rId17"/>
    <p:sldId id="320" r:id="rId18"/>
    <p:sldId id="288" r:id="rId19"/>
    <p:sldId id="260" r:id="rId20"/>
    <p:sldId id="293" r:id="rId21"/>
    <p:sldId id="296" r:id="rId22"/>
    <p:sldId id="324" r:id="rId23"/>
    <p:sldId id="271" r:id="rId24"/>
    <p:sldId id="272" r:id="rId25"/>
    <p:sldId id="301" r:id="rId26"/>
    <p:sldId id="299" r:id="rId27"/>
    <p:sldId id="304" r:id="rId28"/>
    <p:sldId id="298" r:id="rId29"/>
    <p:sldId id="302" r:id="rId30"/>
    <p:sldId id="300" r:id="rId31"/>
    <p:sldId id="303" r:id="rId32"/>
    <p:sldId id="313" r:id="rId33"/>
    <p:sldId id="283" r:id="rId34"/>
    <p:sldId id="339" r:id="rId35"/>
    <p:sldId id="312" r:id="rId36"/>
    <p:sldId id="325" r:id="rId37"/>
    <p:sldId id="326" r:id="rId38"/>
    <p:sldId id="335" r:id="rId39"/>
    <p:sldId id="327" r:id="rId40"/>
    <p:sldId id="328" r:id="rId41"/>
    <p:sldId id="329" r:id="rId42"/>
    <p:sldId id="330" r:id="rId43"/>
    <p:sldId id="331" r:id="rId44"/>
    <p:sldId id="332" r:id="rId45"/>
    <p:sldId id="336" r:id="rId46"/>
    <p:sldId id="333" r:id="rId47"/>
    <p:sldId id="334" r:id="rId48"/>
    <p:sldId id="337" r:id="rId49"/>
    <p:sldId id="338" r:id="rId5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3F07"/>
    <a:srgbClr val="466B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24" autoAdjust="0"/>
  </p:normalViewPr>
  <p:slideViewPr>
    <p:cSldViewPr>
      <p:cViewPr varScale="1">
        <p:scale>
          <a:sx n="73" d="100"/>
          <a:sy n="73" d="100"/>
        </p:scale>
        <p:origin x="1181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-2102" y="-8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45.wmf"/><Relationship Id="rId4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5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5.wmf"/><Relationship Id="rId1" Type="http://schemas.openxmlformats.org/officeDocument/2006/relationships/image" Target="../media/image45.wmf"/><Relationship Id="rId4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26.wmf"/><Relationship Id="rId4" Type="http://schemas.openxmlformats.org/officeDocument/2006/relationships/image" Target="../media/image59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1.wmf"/><Relationship Id="rId1" Type="http://schemas.openxmlformats.org/officeDocument/2006/relationships/image" Target="../media/image26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3.wmf"/><Relationship Id="rId7" Type="http://schemas.openxmlformats.org/officeDocument/2006/relationships/image" Target="../media/image36.wmf"/><Relationship Id="rId2" Type="http://schemas.openxmlformats.org/officeDocument/2006/relationships/image" Target="../media/image21.wmf"/><Relationship Id="rId1" Type="http://schemas.openxmlformats.org/officeDocument/2006/relationships/image" Target="../media/image26.wmf"/><Relationship Id="rId6" Type="http://schemas.openxmlformats.org/officeDocument/2006/relationships/image" Target="../media/image35.wmf"/><Relationship Id="rId11" Type="http://schemas.openxmlformats.org/officeDocument/2006/relationships/image" Target="../media/image40.wmf"/><Relationship Id="rId5" Type="http://schemas.openxmlformats.org/officeDocument/2006/relationships/image" Target="../media/image34.wmf"/><Relationship Id="rId10" Type="http://schemas.openxmlformats.org/officeDocument/2006/relationships/image" Target="../media/image39.wmf"/><Relationship Id="rId4" Type="http://schemas.openxmlformats.org/officeDocument/2006/relationships/image" Target="../media/image27.wmf"/><Relationship Id="rId9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1755455-29E2-40B3-BBD8-053C2B8521AF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35FEF49-F42D-4DDD-87B6-1E3274E10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926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B16E7A-C0B3-499D-B581-A47B4D7853FD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31BC435-D7F7-4111-A06B-B7EEB891D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063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B2FE66-C97D-4987-BD1E-AD6FD95EF7E4}" type="slidenum">
              <a:rPr lang="ru-RU" smtClean="0"/>
              <a:pPr/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12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 </a:t>
            </a:r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12C17E-5AA4-407C-A7C8-14F93A8A8C9D}" type="slidenum">
              <a:rPr lang="ru-RU" smtClean="0"/>
              <a:pPr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05228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598674-8F03-4EED-B5F4-38AE02AF7EF6}" type="slidenum">
              <a:rPr lang="ru-RU" smtClean="0"/>
              <a:pPr/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01917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52173C-0440-4865-BDE2-0F7FD9A8F922}" type="slidenum">
              <a:rPr lang="ru-RU" smtClean="0"/>
              <a:pPr/>
              <a:t>21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92151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62803-1B51-4A76-9E35-A2D9CD1B0AD2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33961-39F5-4EAA-9BFC-0096DE15C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A225C-9490-4485-B2CD-D4DBD13CF531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A113B-E9AF-4031-A17E-0EF5F4F4D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134E8-45B5-47B9-985D-E42D86C414EB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E398C-BAED-4E5B-86D3-D8D1FCD69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DB55E-69D5-4905-864D-B60B25A3A9B1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64832-245B-4919-BA4A-AB7F197A7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AABCF-1053-4FD0-A8C1-B3F98EA44A13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F5A7B-2FB2-46C0-A51C-F21E2E61D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16867-B3E7-4A04-BBB5-EB632A205EDD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5DB9D-B1A9-453F-8571-6F13B884C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33D3C-CF2B-4CC2-81EA-32A868382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A2279-7DDE-4F5F-B399-CCE9DAF86A96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78BAC-20E7-4FE3-AFF2-B77EBD2E236A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380A9-C06E-46F0-AA47-95764A6B4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4E83B-57E5-4638-89DF-04048DDB5C07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A27F4-EC11-48D2-86F7-6A72DACA5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1B888-857B-4424-ACC9-1B84916C9619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9AC8F-FBA4-471E-BCCD-1B18AB691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E2B20-4D36-4450-A7BA-E905013FF473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7B928-29C9-4F15-8993-13144E357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CF1BCA7-4961-47B5-BD5C-DC2AD61FD10A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0DC1D6D-92D7-4512-8E0F-7816E4141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1" r:id="rId1"/>
    <p:sldLayoutId id="2147483943" r:id="rId2"/>
    <p:sldLayoutId id="2147483952" r:id="rId3"/>
    <p:sldLayoutId id="2147483944" r:id="rId4"/>
    <p:sldLayoutId id="2147483953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23.bin"/><Relationship Id="rId3" Type="http://schemas.openxmlformats.org/officeDocument/2006/relationships/image" Target="../media/image3.gif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8.wmf"/><Relationship Id="rId5" Type="http://schemas.openxmlformats.org/officeDocument/2006/relationships/image" Target="../media/image26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32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2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35.wmf"/><Relationship Id="rId26" Type="http://schemas.openxmlformats.org/officeDocument/2006/relationships/image" Target="../media/image39.w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31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29.bin"/><Relationship Id="rId25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4.wmf"/><Relationship Id="rId20" Type="http://schemas.openxmlformats.org/officeDocument/2006/relationships/image" Target="../media/image36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3.gif"/><Relationship Id="rId11" Type="http://schemas.openxmlformats.org/officeDocument/2006/relationships/oleObject" Target="../embeddings/oleObject26.bin"/><Relationship Id="rId24" Type="http://schemas.openxmlformats.org/officeDocument/2006/relationships/image" Target="../media/image38.wmf"/><Relationship Id="rId5" Type="http://schemas.openxmlformats.org/officeDocument/2006/relationships/image" Target="../media/image42.gif"/><Relationship Id="rId15" Type="http://schemas.openxmlformats.org/officeDocument/2006/relationships/oleObject" Target="../embeddings/oleObject28.bin"/><Relationship Id="rId23" Type="http://schemas.openxmlformats.org/officeDocument/2006/relationships/oleObject" Target="../embeddings/oleObject32.bin"/><Relationship Id="rId28" Type="http://schemas.openxmlformats.org/officeDocument/2006/relationships/image" Target="../media/image40.wmf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30.bin"/><Relationship Id="rId4" Type="http://schemas.openxmlformats.org/officeDocument/2006/relationships/image" Target="../media/image41.gi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27.wmf"/><Relationship Id="rId22" Type="http://schemas.openxmlformats.org/officeDocument/2006/relationships/image" Target="../media/image37.wmf"/><Relationship Id="rId27" Type="http://schemas.openxmlformats.org/officeDocument/2006/relationships/oleObject" Target="../embeddings/oleObject3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3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49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42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51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4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46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50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54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49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5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51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62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64.bin"/><Relationship Id="rId10" Type="http://schemas.openxmlformats.org/officeDocument/2006/relationships/image" Target="../media/image46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66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70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7" Type="http://schemas.openxmlformats.org/officeDocument/2006/relationships/image" Target="../media/image61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6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PG7E2lE9v8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34082" y="5517232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lt-LT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konkursas </a:t>
            </a:r>
            <a:r>
              <a:rPr lang="lt-LT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,,Fizikos bandymai aplink mus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2016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ʼʼ</a:t>
            </a:r>
            <a:endParaRPr lang="ru-RU" sz="2400" b="1" dirty="0" smtClean="0">
              <a:latin typeface="+mj-lt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612576" y="476672"/>
            <a:ext cx="10199116" cy="4868022"/>
          </a:xfrm>
        </p:spPr>
        <p:txBody>
          <a:bodyPr/>
          <a:lstStyle/>
          <a:p>
            <a:pPr>
              <a:defRPr/>
            </a:pPr>
            <a:r>
              <a:rPr lang="en-US" sz="6000" dirty="0" err="1" smtClean="0">
                <a:solidFill>
                  <a:schemeClr val="accent2">
                    <a:lumMod val="50000"/>
                  </a:schemeClr>
                </a:solidFill>
              </a:rPr>
              <a:t>Elektromagnetin</a:t>
            </a:r>
            <a:r>
              <a:rPr lang="lt-LT" sz="6000" dirty="0" smtClean="0">
                <a:solidFill>
                  <a:schemeClr val="accent2">
                    <a:lumMod val="50000"/>
                  </a:schemeClr>
                </a:solidFill>
              </a:rPr>
              <a:t>ė indukcija.</a:t>
            </a:r>
            <a:br>
              <a:rPr lang="lt-LT" sz="6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lt-LT" sz="6000" dirty="0" err="1" smtClean="0">
                <a:solidFill>
                  <a:schemeClr val="accent2">
                    <a:lumMod val="50000"/>
                  </a:schemeClr>
                </a:solidFill>
              </a:rPr>
              <a:t>Lenco</a:t>
            </a:r>
            <a:r>
              <a:rPr lang="lt-LT" sz="6000" dirty="0" smtClean="0">
                <a:solidFill>
                  <a:schemeClr val="accent2">
                    <a:lumMod val="50000"/>
                  </a:schemeClr>
                </a:solidFill>
              </a:rPr>
              <a:t> taisyklė.</a:t>
            </a:r>
            <a:br>
              <a:rPr lang="lt-LT" sz="6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lt-LT" sz="8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lt-LT" sz="8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lt-LT" sz="2800" dirty="0" smtClean="0">
                <a:solidFill>
                  <a:schemeClr val="accent2">
                    <a:lumMod val="50000"/>
                  </a:schemeClr>
                </a:solidFill>
              </a:rPr>
              <a:t>Vilniaus Vasilijaus </a:t>
            </a:r>
            <a:r>
              <a:rPr lang="lt-LT" sz="2800" dirty="0" err="1" smtClean="0">
                <a:solidFill>
                  <a:schemeClr val="accent2">
                    <a:lumMod val="50000"/>
                  </a:schemeClr>
                </a:solidFill>
              </a:rPr>
              <a:t>Kačialovo</a:t>
            </a:r>
            <a:r>
              <a:rPr lang="lt-LT" sz="2800" dirty="0" smtClean="0">
                <a:solidFill>
                  <a:schemeClr val="accent2">
                    <a:lumMod val="50000"/>
                  </a:schemeClr>
                </a:solidFill>
              </a:rPr>
              <a:t> gimnazija </a:t>
            </a:r>
            <a:r>
              <a:rPr lang="lt-LT" sz="3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lt-LT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lt-LT" sz="2800" dirty="0" smtClean="0">
                <a:solidFill>
                  <a:schemeClr val="accent2">
                    <a:lumMod val="50000"/>
                  </a:schemeClr>
                </a:solidFill>
              </a:rPr>
              <a:t>IV klasės mokiniai Anastasija </a:t>
            </a:r>
            <a:r>
              <a:rPr lang="lt-LT" sz="2800" dirty="0" err="1" smtClean="0">
                <a:solidFill>
                  <a:schemeClr val="accent2">
                    <a:lumMod val="50000"/>
                  </a:schemeClr>
                </a:solidFill>
              </a:rPr>
              <a:t>Supranovič</a:t>
            </a:r>
            <a:r>
              <a:rPr lang="lt-LT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lt-LT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lt-LT" sz="2800" dirty="0" smtClean="0">
                <a:solidFill>
                  <a:schemeClr val="accent2">
                    <a:lumMod val="50000"/>
                  </a:schemeClr>
                </a:solidFill>
              </a:rPr>
              <a:t>                     </a:t>
            </a:r>
            <a:r>
              <a:rPr lang="lt-LT" sz="2800" dirty="0" err="1" smtClean="0">
                <a:solidFill>
                  <a:schemeClr val="accent2">
                    <a:lumMod val="50000"/>
                  </a:schemeClr>
                </a:solidFill>
              </a:rPr>
              <a:t>Artemij</a:t>
            </a:r>
            <a:r>
              <a:rPr lang="lt-LT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lt-LT" sz="2800" dirty="0" err="1" smtClean="0">
                <a:solidFill>
                  <a:schemeClr val="accent2">
                    <a:lumMod val="50000"/>
                  </a:schemeClr>
                </a:solidFill>
              </a:rPr>
              <a:t>Slivka</a:t>
            </a:r>
            <a:r>
              <a:rPr lang="lt-LT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lt-LT" sz="3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lt-LT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lt-LT" sz="2800" dirty="0" smtClean="0">
                <a:solidFill>
                  <a:schemeClr val="accent2">
                    <a:lumMod val="50000"/>
                  </a:schemeClr>
                </a:solidFill>
              </a:rPr>
              <a:t>fizikos mokytoja Marija Gladka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Группа 16"/>
          <p:cNvGrpSpPr>
            <a:grpSpLocks/>
          </p:cNvGrpSpPr>
          <p:nvPr/>
        </p:nvGrpSpPr>
        <p:grpSpPr bwMode="auto">
          <a:xfrm>
            <a:off x="920750" y="1311275"/>
            <a:ext cx="7229475" cy="4198938"/>
            <a:chOff x="957263" y="544522"/>
            <a:chExt cx="7229475" cy="419893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957263" y="544522"/>
              <a:ext cx="7192963" cy="584200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t-LT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Kintantis magnetinis laukas</a:t>
              </a:r>
              <a:r>
                <a:rPr lang="ru-RU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i="1" dirty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ru-RU" sz="3200" i="1" dirty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ru-RU" sz="3200" dirty="0">
                  <a:latin typeface="Times New Roman" pitchFamily="18" charset="0"/>
                  <a:cs typeface="Times New Roman" pitchFamily="18" charset="0"/>
                </a:rPr>
                <a:t>Ф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957263" y="1493847"/>
              <a:ext cx="7119938" cy="923925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t-LT" sz="32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Sūkurinis elektrinis laukas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5400" i="1" dirty="0">
                  <a:solidFill>
                    <a:srgbClr val="FF0000"/>
                  </a:solidFill>
                  <a:latin typeface="Times New Roman"/>
                  <a:cs typeface="Times New Roman"/>
                </a:rPr>
                <a:t>ε</a:t>
              </a:r>
              <a:r>
                <a:rPr lang="en-US" sz="5400" i="1" baseline="-25000" dirty="0" err="1">
                  <a:solidFill>
                    <a:srgbClr val="FF0000"/>
                  </a:solidFill>
                  <a:latin typeface="Times New Roman"/>
                  <a:cs typeface="Times New Roman"/>
                </a:rPr>
                <a:t>i</a:t>
              </a:r>
              <a:r>
                <a:rPr lang="ru-RU" sz="5400" i="1" dirty="0">
                  <a:latin typeface="Times New Roman"/>
                  <a:cs typeface="Times New Roman"/>
                </a:rPr>
                <a:t>,</a:t>
              </a:r>
              <a:r>
                <a:rPr lang="en-US" sz="3600" i="1" dirty="0">
                  <a:latin typeface="Times New Roman"/>
                  <a:cs typeface="Times New Roman"/>
                </a:rPr>
                <a:t>E</a:t>
              </a:r>
              <a:endParaRPr lang="ru-RU" sz="3600" i="1" dirty="0">
                <a:latin typeface="+mn-lt"/>
                <a:cs typeface="+mn-cs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993776" y="2881322"/>
              <a:ext cx="7156450" cy="584200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t-LT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Laisvieji elektriniai krūviai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i="1" dirty="0"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3200" baseline="-25000" dirty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dirty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ru-RU" sz="3200" i="1" dirty="0">
                  <a:latin typeface="Times New Roman" pitchFamily="18" charset="0"/>
                  <a:cs typeface="Times New Roman" pitchFamily="18" charset="0"/>
                  <a:sym typeface="Symbol"/>
                </a:rPr>
                <a:t>, </a:t>
              </a:r>
              <a:r>
                <a:rPr lang="en-US" sz="3200" i="1" dirty="0">
                  <a:latin typeface="Times New Roman" pitchFamily="18" charset="0"/>
                  <a:cs typeface="Times New Roman" pitchFamily="18" charset="0"/>
                  <a:sym typeface="Symbol"/>
                </a:rPr>
                <a:t>N</a:t>
              </a:r>
              <a:endParaRPr lang="ru-RU" sz="32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993776" y="4159260"/>
              <a:ext cx="7192962" cy="584200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t-LT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Indukuotoji elektros srovė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i="1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3200" i="1" baseline="-25000" dirty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32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 rot="5400000">
              <a:off x="1560514" y="2643197"/>
              <a:ext cx="474662" cy="1587"/>
            </a:xfrm>
            <a:prstGeom prst="straightConnector1">
              <a:avLst/>
            </a:prstGeom>
            <a:ln w="571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48" name="TextBox 38"/>
            <p:cNvSpPr txBox="1">
              <a:spLocks noChangeArrowheads="1"/>
            </p:cNvSpPr>
            <p:nvPr/>
          </p:nvSpPr>
          <p:spPr bwMode="auto">
            <a:xfrm>
              <a:off x="2417763" y="1092200"/>
              <a:ext cx="4052887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lt-LT" sz="2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sukuria</a:t>
              </a:r>
              <a:r>
                <a:rPr lang="ru-RU" sz="2800" dirty="0" smtClean="0">
                  <a:latin typeface="Constantia" pitchFamily="18" charset="0"/>
                </a:rPr>
                <a:t> </a:t>
              </a:r>
              <a:endParaRPr lang="ru-RU" sz="2800" dirty="0">
                <a:latin typeface="Constantia" pitchFamily="18" charset="0"/>
              </a:endParaRPr>
            </a:p>
          </p:txBody>
        </p:sp>
        <p:sp>
          <p:nvSpPr>
            <p:cNvPr id="35849" name="TextBox 39"/>
            <p:cNvSpPr txBox="1">
              <a:spLocks noChangeArrowheads="1"/>
            </p:cNvSpPr>
            <p:nvPr/>
          </p:nvSpPr>
          <p:spPr bwMode="auto">
            <a:xfrm>
              <a:off x="2271713" y="2443163"/>
              <a:ext cx="3286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lt-LT" sz="2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veikia</a:t>
              </a:r>
              <a:endPara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50" name="TextBox 40"/>
            <p:cNvSpPr txBox="1">
              <a:spLocks noChangeArrowheads="1"/>
            </p:cNvSpPr>
            <p:nvPr/>
          </p:nvSpPr>
          <p:spPr bwMode="auto">
            <a:xfrm>
              <a:off x="2196245" y="3635385"/>
              <a:ext cx="55133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lt-LT" sz="2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Pradėta judėti, atsiranda</a:t>
              </a:r>
              <a:r>
                <a:rPr lang="ru-RU" sz="2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5" name="Прямая со стрелкой 44"/>
            <p:cNvCxnSpPr/>
            <p:nvPr/>
          </p:nvCxnSpPr>
          <p:spPr>
            <a:xfrm rot="5400000">
              <a:off x="1341438" y="1292235"/>
              <a:ext cx="474663" cy="1587"/>
            </a:xfrm>
            <a:prstGeom prst="straightConnector1">
              <a:avLst/>
            </a:prstGeom>
            <a:ln w="571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 rot="5400000">
              <a:off x="1706564" y="3811597"/>
              <a:ext cx="620712" cy="1587"/>
            </a:xfrm>
            <a:prstGeom prst="straightConnector1">
              <a:avLst/>
            </a:prstGeom>
            <a:ln w="571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lt-LT" sz="4000" dirty="0" smtClean="0">
                <a:solidFill>
                  <a:schemeClr val="accent2">
                    <a:lumMod val="50000"/>
                  </a:schemeClr>
                </a:solidFill>
              </a:rPr>
              <a:t>Indukuotoji elektrovara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81361" y="3535363"/>
            <a:ext cx="36512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sz="2400" dirty="0" smtClean="0"/>
              <a:t>Uždaru kontūru tekanti elektros srovė rodo, kad laisvuosius jo krūvininkus veikia pašalinės neelektrinės jėgos, taigi kontūre atsiranda elektrovara</a:t>
            </a:r>
            <a:endParaRPr lang="ru-R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2783265" cy="14388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36" y="1371600"/>
            <a:ext cx="2952328" cy="2124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lt-LT" b="0" dirty="0" smtClean="0">
                <a:latin typeface="Arial" panose="020B0604020202020204" pitchFamily="34" charset="0"/>
                <a:cs typeface="Arial" panose="020B0604020202020204" pitchFamily="34" charset="0"/>
              </a:rPr>
              <a:t>Indukuotoji elektrovara</a:t>
            </a:r>
            <a:endParaRPr lang="ru-RU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098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774700" y="2333625"/>
          <a:ext cx="1752600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4" name="Формула" r:id="rId3" imgW="558720" imgH="393480" progId="Equation.3">
                  <p:embed/>
                </p:oleObj>
              </mc:Choice>
              <mc:Fallback>
                <p:oleObj name="Формула" r:id="rId3" imgW="55872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2333625"/>
                        <a:ext cx="1752600" cy="123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630863" y="2297113"/>
          <a:ext cx="1387475" cy="130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" name="Формула" r:id="rId5" imgW="406080" imgH="380880" progId="Equation.3">
                  <p:embed/>
                </p:oleObj>
              </mc:Choice>
              <mc:Fallback>
                <p:oleObj name="Формула" r:id="rId5" imgW="406080" imgH="380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0863" y="2297113"/>
                        <a:ext cx="1387475" cy="1300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lt-LT" sz="4000" dirty="0" smtClean="0">
                <a:solidFill>
                  <a:schemeClr val="accent2">
                    <a:lumMod val="50000"/>
                  </a:schemeClr>
                </a:solidFill>
              </a:rPr>
              <a:t>                      Paliginkite</a:t>
            </a:r>
            <a:r>
              <a:rPr lang="lt-LT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3"/>
          </p:nvPr>
        </p:nvSpPr>
        <p:spPr>
          <a:xfrm>
            <a:off x="5904148" y="1347759"/>
            <a:ext cx="2781066" cy="762000"/>
          </a:xfrm>
          <a:noFill/>
        </p:spPr>
        <p:txBody>
          <a:bodyPr/>
          <a:lstStyle/>
          <a:p>
            <a:pPr>
              <a:defRPr/>
            </a:pPr>
            <a:r>
              <a:rPr lang="lt-LT" b="0" dirty="0" smtClean="0">
                <a:latin typeface="Arial" panose="020B0604020202020204" pitchFamily="34" charset="0"/>
                <a:cs typeface="Arial" panose="020B0604020202020204" pitchFamily="34" charset="0"/>
              </a:rPr>
              <a:t>Įtampa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482600" y="3465513"/>
          <a:ext cx="2190750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" name="Формула" r:id="rId7" imgW="583920" imgH="469800" progId="Equation.3">
                  <p:embed/>
                </p:oleObj>
              </mc:Choice>
              <mc:Fallback>
                <p:oleObj name="Формула" r:id="rId7" imgW="583920" imgH="469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3465513"/>
                        <a:ext cx="2190750" cy="176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Овал 13"/>
          <p:cNvSpPr/>
          <p:nvPr/>
        </p:nvSpPr>
        <p:spPr>
          <a:xfrm rot="20594233">
            <a:off x="119063" y="3662363"/>
            <a:ext cx="2543175" cy="12017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 rot="20594233">
            <a:off x="5684838" y="3487738"/>
            <a:ext cx="2028825" cy="7953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5776913" y="3429000"/>
          <a:ext cx="1908175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7" name="Формула" r:id="rId9" imgW="558720" imgH="380880" progId="Equation.3">
                  <p:embed/>
                </p:oleObj>
              </mc:Choice>
              <mc:Fallback>
                <p:oleObj name="Формула" r:id="rId9" imgW="558720" imgH="3808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913" y="3429000"/>
                        <a:ext cx="1908175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228600"/>
            <a:ext cx="952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t-LT" sz="2000" b="1" dirty="0" smtClean="0"/>
              <a:t>Kuo skiriasi sūkurinis elektrinis laukas  nuo </a:t>
            </a:r>
            <a:r>
              <a:rPr lang="lt-LT" sz="2000" b="1" dirty="0" err="1" smtClean="0"/>
              <a:t>elektrostatinio</a:t>
            </a:r>
            <a:r>
              <a:rPr lang="ru-RU" sz="2000" b="1" dirty="0" smtClean="0"/>
              <a:t>?</a:t>
            </a:r>
            <a:endParaRPr lang="ru-RU" sz="2000" b="1" dirty="0"/>
          </a:p>
        </p:txBody>
      </p:sp>
      <p:sp>
        <p:nvSpPr>
          <p:cNvPr id="5160" name="Rectangle 40"/>
          <p:cNvSpPr>
            <a:spLocks noChangeArrowheads="1"/>
          </p:cNvSpPr>
          <p:nvPr/>
        </p:nvSpPr>
        <p:spPr bwMode="auto">
          <a:xfrm>
            <a:off x="6724650" y="3341688"/>
            <a:ext cx="2419350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lt-LT" sz="2000" dirty="0" smtClean="0">
                <a:solidFill>
                  <a:srgbClr val="FF0000"/>
                </a:solidFill>
              </a:rPr>
              <a:t>Uždaru kontūru ne lygi nuliui</a:t>
            </a:r>
            <a:endParaRPr lang="ru-RU" sz="2000" dirty="0"/>
          </a:p>
          <a:p>
            <a:pPr>
              <a:spcBef>
                <a:spcPct val="20000"/>
              </a:spcBef>
            </a:pPr>
            <a:endParaRPr lang="ru-RU" sz="2000" dirty="0"/>
          </a:p>
        </p:txBody>
      </p:sp>
      <p:sp>
        <p:nvSpPr>
          <p:cNvPr id="5158" name="Rectangle 38"/>
          <p:cNvSpPr>
            <a:spLocks noChangeArrowheads="1"/>
          </p:cNvSpPr>
          <p:nvPr/>
        </p:nvSpPr>
        <p:spPr bwMode="auto">
          <a:xfrm>
            <a:off x="4535488" y="3341688"/>
            <a:ext cx="2446337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lt-LT" sz="2000" dirty="0" smtClean="0"/>
              <a:t>Uždaru kontūru ne lygi nuliui</a:t>
            </a:r>
            <a:endParaRPr lang="ru-RU" sz="2000" dirty="0"/>
          </a:p>
          <a:p>
            <a:pPr>
              <a:spcBef>
                <a:spcPct val="20000"/>
              </a:spcBef>
            </a:pPr>
            <a:endParaRPr lang="ru-RU" sz="2000" dirty="0"/>
          </a:p>
        </p:txBody>
      </p:sp>
      <p:sp>
        <p:nvSpPr>
          <p:cNvPr id="5156" name="Rectangle 36"/>
          <p:cNvSpPr>
            <a:spLocks noChangeArrowheads="1"/>
          </p:cNvSpPr>
          <p:nvPr/>
        </p:nvSpPr>
        <p:spPr bwMode="auto">
          <a:xfrm>
            <a:off x="1846263" y="3341688"/>
            <a:ext cx="2725737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lt-LT" sz="2000" dirty="0" smtClean="0"/>
              <a:t>Uždaru kontūru lygi nuliui</a:t>
            </a:r>
            <a:endParaRPr lang="ru-RU" sz="2000" dirty="0"/>
          </a:p>
        </p:txBody>
      </p:sp>
      <p:sp>
        <p:nvSpPr>
          <p:cNvPr id="36870" name="Rectangle 34"/>
          <p:cNvSpPr>
            <a:spLocks noChangeArrowheads="1"/>
          </p:cNvSpPr>
          <p:nvPr/>
        </p:nvSpPr>
        <p:spPr bwMode="auto">
          <a:xfrm>
            <a:off x="179388" y="3357563"/>
            <a:ext cx="1579562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lt-LT" b="1" dirty="0" smtClean="0"/>
              <a:t>Lauko darbas</a:t>
            </a:r>
            <a:endParaRPr lang="ru-RU" dirty="0"/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6724650" y="4791075"/>
            <a:ext cx="2152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lt-LT" sz="2000" dirty="0">
                <a:solidFill>
                  <a:srgbClr val="FF0000"/>
                </a:solidFill>
              </a:rPr>
              <a:t>U</a:t>
            </a:r>
            <a:r>
              <a:rPr lang="lt-LT" sz="2000" dirty="0" smtClean="0">
                <a:solidFill>
                  <a:srgbClr val="FF0000"/>
                </a:solidFill>
              </a:rPr>
              <a:t>ždaros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4572000" y="4791075"/>
            <a:ext cx="2152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lt-LT" sz="2000" dirty="0"/>
              <a:t>U</a:t>
            </a:r>
            <a:r>
              <a:rPr lang="lt-LT" sz="2000" dirty="0" smtClean="0"/>
              <a:t>ždaros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1846263" y="4791075"/>
            <a:ext cx="2725737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lt-LT" sz="2000" dirty="0" smtClean="0"/>
              <a:t>Neuždaros, turi pradžią ir pabaigą</a:t>
            </a:r>
            <a:endParaRPr lang="ru-RU" sz="2000" dirty="0"/>
          </a:p>
        </p:txBody>
      </p:sp>
      <p:sp>
        <p:nvSpPr>
          <p:cNvPr id="36874" name="Rectangle 16"/>
          <p:cNvSpPr>
            <a:spLocks noChangeArrowheads="1"/>
          </p:cNvSpPr>
          <p:nvPr/>
        </p:nvSpPr>
        <p:spPr bwMode="auto">
          <a:xfrm>
            <a:off x="266700" y="4791075"/>
            <a:ext cx="15795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lt-LT" b="1" dirty="0" smtClean="0"/>
              <a:t>Lauko linijos</a:t>
            </a:r>
            <a:endParaRPr lang="ru-RU" sz="1600" b="1" dirty="0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6724650" y="2276475"/>
            <a:ext cx="2152650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lt-LT" sz="2000" dirty="0" smtClean="0"/>
              <a:t>Elektriniai krūviai</a:t>
            </a:r>
            <a:endParaRPr lang="ru-RU" sz="2000" dirty="0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4572000" y="2276475"/>
            <a:ext cx="2152650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lt-LT" sz="2000" dirty="0" smtClean="0"/>
              <a:t>Judantis krūviai, srovė</a:t>
            </a:r>
            <a:endParaRPr lang="ru-RU" sz="2000" dirty="0"/>
          </a:p>
          <a:p>
            <a:pPr>
              <a:spcBef>
                <a:spcPct val="20000"/>
              </a:spcBef>
            </a:pPr>
            <a:endParaRPr lang="ru-RU" sz="2000" dirty="0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1846263" y="2276475"/>
            <a:ext cx="2725737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lt-LT" sz="2000" dirty="0" smtClean="0"/>
              <a:t>Elektriniai krūviai</a:t>
            </a:r>
            <a:endParaRPr lang="ru-RU" sz="2000" dirty="0"/>
          </a:p>
        </p:txBody>
      </p:sp>
      <p:sp>
        <p:nvSpPr>
          <p:cNvPr id="36878" name="Rectangle 12"/>
          <p:cNvSpPr>
            <a:spLocks noChangeArrowheads="1"/>
          </p:cNvSpPr>
          <p:nvPr/>
        </p:nvSpPr>
        <p:spPr bwMode="auto">
          <a:xfrm>
            <a:off x="266700" y="2276475"/>
            <a:ext cx="1579563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lt-LT" b="1" dirty="0" smtClean="0"/>
              <a:t>Indikatorius</a:t>
            </a:r>
            <a:endParaRPr lang="ru-RU" sz="1600" b="1" dirty="0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6724650" y="1376363"/>
            <a:ext cx="2311846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lt-LT" sz="2000" dirty="0" smtClean="0">
                <a:solidFill>
                  <a:srgbClr val="FF0000"/>
                </a:solidFill>
              </a:rPr>
              <a:t>Kintantis magnetinis laukas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4572000" y="1376363"/>
            <a:ext cx="21526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lt-LT" sz="2000" dirty="0" smtClean="0"/>
              <a:t>Judantis krūviai, srovė</a:t>
            </a:r>
            <a:endParaRPr lang="ru-RU" sz="2000" dirty="0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846263" y="1376363"/>
            <a:ext cx="2725737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lt-LT" sz="2000" dirty="0" smtClean="0"/>
              <a:t>Elektriniai krūviai</a:t>
            </a:r>
            <a:endParaRPr lang="ru-RU" sz="2000" dirty="0"/>
          </a:p>
        </p:txBody>
      </p:sp>
      <p:sp>
        <p:nvSpPr>
          <p:cNvPr id="36882" name="Rectangle 8"/>
          <p:cNvSpPr>
            <a:spLocks noChangeArrowheads="1"/>
          </p:cNvSpPr>
          <p:nvPr/>
        </p:nvSpPr>
        <p:spPr bwMode="auto">
          <a:xfrm>
            <a:off x="266700" y="1376363"/>
            <a:ext cx="1579563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lt-LT" b="1" dirty="0" smtClean="0"/>
              <a:t>Lauko šaltinis</a:t>
            </a:r>
            <a:endParaRPr lang="ru-RU" b="1" dirty="0"/>
          </a:p>
        </p:txBody>
      </p:sp>
      <p:sp>
        <p:nvSpPr>
          <p:cNvPr id="36883" name="Rectangle 7"/>
          <p:cNvSpPr>
            <a:spLocks noChangeArrowheads="1"/>
          </p:cNvSpPr>
          <p:nvPr/>
        </p:nvSpPr>
        <p:spPr bwMode="auto">
          <a:xfrm>
            <a:off x="6724650" y="676275"/>
            <a:ext cx="215265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lt-LT" sz="2000" b="1" dirty="0" smtClean="0"/>
              <a:t>Sūkurinis elektrinis</a:t>
            </a:r>
            <a:endParaRPr lang="ru-RU" sz="2000" b="1" dirty="0"/>
          </a:p>
        </p:txBody>
      </p:sp>
      <p:sp>
        <p:nvSpPr>
          <p:cNvPr id="36884" name="Rectangle 6"/>
          <p:cNvSpPr>
            <a:spLocks noChangeArrowheads="1"/>
          </p:cNvSpPr>
          <p:nvPr/>
        </p:nvSpPr>
        <p:spPr bwMode="auto">
          <a:xfrm>
            <a:off x="4572000" y="676275"/>
            <a:ext cx="215265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lt-LT" sz="2000" b="1" dirty="0"/>
              <a:t>M</a:t>
            </a:r>
            <a:r>
              <a:rPr lang="lt-LT" sz="2000" b="1" dirty="0" smtClean="0"/>
              <a:t>agnetinis</a:t>
            </a:r>
            <a:endParaRPr lang="ru-RU" sz="2000" b="1" dirty="0"/>
          </a:p>
        </p:txBody>
      </p:sp>
      <p:sp>
        <p:nvSpPr>
          <p:cNvPr id="36885" name="Rectangle 5"/>
          <p:cNvSpPr>
            <a:spLocks noChangeArrowheads="1"/>
          </p:cNvSpPr>
          <p:nvPr/>
        </p:nvSpPr>
        <p:spPr bwMode="auto">
          <a:xfrm>
            <a:off x="1846263" y="676275"/>
            <a:ext cx="283527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lt-LT" sz="2000" b="1" dirty="0" err="1" smtClean="0"/>
              <a:t>Elektrostatinis</a:t>
            </a:r>
            <a:r>
              <a:rPr lang="lt-LT" sz="2000" b="1" dirty="0" smtClean="0"/>
              <a:t> 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36886" name="Rectangle 4"/>
          <p:cNvSpPr>
            <a:spLocks noChangeArrowheads="1"/>
          </p:cNvSpPr>
          <p:nvPr/>
        </p:nvSpPr>
        <p:spPr bwMode="auto">
          <a:xfrm>
            <a:off x="1007604" y="398463"/>
            <a:ext cx="91168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1600" b="1" dirty="0"/>
              <a:t>        </a:t>
            </a:r>
            <a:r>
              <a:rPr lang="lt-LT" sz="1600" b="1" dirty="0" smtClean="0"/>
              <a:t>laukas</a:t>
            </a:r>
            <a:endParaRPr lang="ru-RU" sz="1600" b="1" dirty="0"/>
          </a:p>
          <a:p>
            <a:pPr>
              <a:spcBef>
                <a:spcPct val="20000"/>
              </a:spcBef>
            </a:pPr>
            <a:r>
              <a:rPr lang="ru-RU" sz="1600" dirty="0"/>
              <a:t>  </a:t>
            </a:r>
            <a:endParaRPr lang="ru-RU" sz="1600" b="1" dirty="0"/>
          </a:p>
        </p:txBody>
      </p:sp>
      <p:sp>
        <p:nvSpPr>
          <p:cNvPr id="36887" name="Line 20"/>
          <p:cNvSpPr>
            <a:spLocks noChangeShapeType="1"/>
          </p:cNvSpPr>
          <p:nvPr/>
        </p:nvSpPr>
        <p:spPr bwMode="auto">
          <a:xfrm>
            <a:off x="179387" y="637598"/>
            <a:ext cx="1579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8" name="Line 21"/>
          <p:cNvSpPr>
            <a:spLocks noChangeShapeType="1"/>
          </p:cNvSpPr>
          <p:nvPr/>
        </p:nvSpPr>
        <p:spPr bwMode="auto">
          <a:xfrm>
            <a:off x="266700" y="1376363"/>
            <a:ext cx="861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9" name="Line 22"/>
          <p:cNvSpPr>
            <a:spLocks noChangeShapeType="1"/>
          </p:cNvSpPr>
          <p:nvPr/>
        </p:nvSpPr>
        <p:spPr bwMode="auto">
          <a:xfrm>
            <a:off x="266700" y="2276475"/>
            <a:ext cx="861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90" name="Line 23"/>
          <p:cNvSpPr>
            <a:spLocks noChangeShapeType="1"/>
          </p:cNvSpPr>
          <p:nvPr/>
        </p:nvSpPr>
        <p:spPr bwMode="auto">
          <a:xfrm>
            <a:off x="266700" y="3341688"/>
            <a:ext cx="861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91" name="Line 24"/>
          <p:cNvSpPr>
            <a:spLocks noChangeShapeType="1"/>
          </p:cNvSpPr>
          <p:nvPr/>
        </p:nvSpPr>
        <p:spPr bwMode="auto">
          <a:xfrm>
            <a:off x="266700" y="6181725"/>
            <a:ext cx="8610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92" name="Line 25"/>
          <p:cNvSpPr>
            <a:spLocks noChangeShapeType="1"/>
          </p:cNvSpPr>
          <p:nvPr/>
        </p:nvSpPr>
        <p:spPr bwMode="auto">
          <a:xfrm>
            <a:off x="228600" y="685800"/>
            <a:ext cx="0" cy="700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93" name="Line 26"/>
          <p:cNvSpPr>
            <a:spLocks noChangeShapeType="1"/>
          </p:cNvSpPr>
          <p:nvPr/>
        </p:nvSpPr>
        <p:spPr bwMode="auto">
          <a:xfrm>
            <a:off x="1846263" y="676275"/>
            <a:ext cx="0" cy="5505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94" name="Line 27"/>
          <p:cNvSpPr>
            <a:spLocks noChangeShapeType="1"/>
          </p:cNvSpPr>
          <p:nvPr/>
        </p:nvSpPr>
        <p:spPr bwMode="auto">
          <a:xfrm>
            <a:off x="4535488" y="654050"/>
            <a:ext cx="0" cy="5505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95" name="Line 28"/>
          <p:cNvSpPr>
            <a:spLocks noChangeShapeType="1"/>
          </p:cNvSpPr>
          <p:nvPr/>
        </p:nvSpPr>
        <p:spPr bwMode="auto">
          <a:xfrm>
            <a:off x="6724650" y="676275"/>
            <a:ext cx="0" cy="5505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96" name="Line 29"/>
          <p:cNvSpPr>
            <a:spLocks noChangeShapeType="1"/>
          </p:cNvSpPr>
          <p:nvPr/>
        </p:nvSpPr>
        <p:spPr bwMode="auto">
          <a:xfrm>
            <a:off x="8953500" y="690563"/>
            <a:ext cx="0" cy="55054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97" name="Line 35"/>
          <p:cNvSpPr>
            <a:spLocks noChangeShapeType="1"/>
          </p:cNvSpPr>
          <p:nvPr/>
        </p:nvSpPr>
        <p:spPr bwMode="auto">
          <a:xfrm>
            <a:off x="266700" y="4791075"/>
            <a:ext cx="861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98" name="Line 77"/>
          <p:cNvSpPr>
            <a:spLocks noChangeShapeType="1"/>
          </p:cNvSpPr>
          <p:nvPr/>
        </p:nvSpPr>
        <p:spPr bwMode="auto">
          <a:xfrm>
            <a:off x="1846263" y="676275"/>
            <a:ext cx="7031037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99" name="Line 78"/>
          <p:cNvSpPr>
            <a:spLocks noChangeShapeType="1"/>
          </p:cNvSpPr>
          <p:nvPr/>
        </p:nvSpPr>
        <p:spPr bwMode="auto">
          <a:xfrm>
            <a:off x="227013" y="1420813"/>
            <a:ext cx="0" cy="48053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900" name="Line 79"/>
          <p:cNvSpPr>
            <a:spLocks noChangeShapeType="1"/>
          </p:cNvSpPr>
          <p:nvPr/>
        </p:nvSpPr>
        <p:spPr bwMode="auto">
          <a:xfrm>
            <a:off x="250825" y="692150"/>
            <a:ext cx="1584325" cy="64928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901" name="Прямоугольник 36"/>
          <p:cNvSpPr>
            <a:spLocks noChangeArrowheads="1"/>
          </p:cNvSpPr>
          <p:nvPr/>
        </p:nvSpPr>
        <p:spPr bwMode="auto">
          <a:xfrm>
            <a:off x="227013" y="982663"/>
            <a:ext cx="1176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t-LT" sz="1600" b="1" dirty="0" smtClean="0">
                <a:solidFill>
                  <a:srgbClr val="7A610D"/>
                </a:solidFill>
              </a:rPr>
              <a:t>klausimas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0" grpId="0" autoUpdateAnimBg="0"/>
      <p:bldP spid="5158" grpId="0" autoUpdateAnimBg="0"/>
      <p:bldP spid="5156" grpId="0" autoUpdateAnimBg="0"/>
      <p:bldP spid="5139" grpId="0" autoUpdateAnimBg="0"/>
      <p:bldP spid="5138" grpId="0" autoUpdateAnimBg="0"/>
      <p:bldP spid="5137" grpId="0" autoUpdateAnimBg="0"/>
      <p:bldP spid="5135" grpId="0" autoUpdateAnimBg="0"/>
      <p:bldP spid="5134" grpId="0" autoUpdateAnimBg="0"/>
      <p:bldP spid="5133" grpId="0" autoUpdateAnimBg="0"/>
      <p:bldP spid="5131" grpId="0" autoUpdateAnimBg="0"/>
      <p:bldP spid="5130" grpId="0" autoUpdateAnimBg="0"/>
      <p:bldP spid="512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Группа 16"/>
          <p:cNvGrpSpPr>
            <a:grpSpLocks/>
          </p:cNvGrpSpPr>
          <p:nvPr/>
        </p:nvGrpSpPr>
        <p:grpSpPr bwMode="auto">
          <a:xfrm>
            <a:off x="920750" y="1311275"/>
            <a:ext cx="7647693" cy="4198938"/>
            <a:chOff x="957263" y="544522"/>
            <a:chExt cx="7647693" cy="419893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957263" y="544522"/>
              <a:ext cx="7192963" cy="584200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t-LT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Kintantis magnetinis laukas</a:t>
              </a:r>
              <a:r>
                <a:rPr lang="ru-RU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i="1" dirty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ru-RU" sz="3200" i="1" dirty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ru-RU" sz="3200" dirty="0">
                  <a:latin typeface="Times New Roman" pitchFamily="18" charset="0"/>
                  <a:cs typeface="Times New Roman" pitchFamily="18" charset="0"/>
                </a:rPr>
                <a:t>Ф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957263" y="1493847"/>
              <a:ext cx="7119938" cy="923925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t-LT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Sūkurinis elektrinis laukas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5400" i="1" dirty="0">
                  <a:latin typeface="Times New Roman"/>
                  <a:cs typeface="Times New Roman"/>
                </a:rPr>
                <a:t>ε</a:t>
              </a:r>
              <a:r>
                <a:rPr lang="en-US" sz="5400" i="1" baseline="-25000" dirty="0" err="1">
                  <a:latin typeface="Times New Roman"/>
                  <a:cs typeface="Times New Roman"/>
                </a:rPr>
                <a:t>i</a:t>
              </a:r>
              <a:r>
                <a:rPr lang="ru-RU" sz="5400" i="1" dirty="0">
                  <a:latin typeface="Times New Roman"/>
                  <a:cs typeface="Times New Roman"/>
                </a:rPr>
                <a:t>,</a:t>
              </a:r>
              <a:r>
                <a:rPr lang="en-US" sz="3600" i="1" dirty="0">
                  <a:latin typeface="Times New Roman"/>
                  <a:cs typeface="Times New Roman"/>
                </a:rPr>
                <a:t>E</a:t>
              </a:r>
              <a:endParaRPr lang="ru-RU" sz="3600" i="1" dirty="0">
                <a:latin typeface="+mn-lt"/>
                <a:cs typeface="+mn-cs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993775" y="2881322"/>
              <a:ext cx="7611181" cy="584775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t-LT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Uždarame kontūre laisvieji krūviai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3200" baseline="-25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dirty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ru-RU" sz="3200" i="1" dirty="0">
                  <a:latin typeface="Times New Roman" pitchFamily="18" charset="0"/>
                  <a:cs typeface="Times New Roman" pitchFamily="18" charset="0"/>
                  <a:sym typeface="Symbol"/>
                </a:rPr>
                <a:t>, </a:t>
              </a:r>
              <a:r>
                <a:rPr lang="en-US" sz="3200" i="1" dirty="0">
                  <a:latin typeface="Times New Roman" pitchFamily="18" charset="0"/>
                  <a:cs typeface="Times New Roman" pitchFamily="18" charset="0"/>
                  <a:sym typeface="Symbol"/>
                </a:rPr>
                <a:t>N</a:t>
              </a:r>
              <a:endParaRPr lang="ru-RU" sz="32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993776" y="4159260"/>
              <a:ext cx="7192962" cy="584200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t-LT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Indukuotoji elektros srovė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i="1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3200" i="1" baseline="-25000" dirty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32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 rot="5400000">
              <a:off x="1560514" y="2643197"/>
              <a:ext cx="474662" cy="1587"/>
            </a:xfrm>
            <a:prstGeom prst="straightConnector1">
              <a:avLst/>
            </a:prstGeom>
            <a:ln w="571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896" name="TextBox 38"/>
            <p:cNvSpPr txBox="1">
              <a:spLocks noChangeArrowheads="1"/>
            </p:cNvSpPr>
            <p:nvPr/>
          </p:nvSpPr>
          <p:spPr bwMode="auto">
            <a:xfrm>
              <a:off x="2417763" y="1092200"/>
              <a:ext cx="4052887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lt-LT" sz="2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sukuria</a:t>
              </a:r>
              <a:r>
                <a:rPr lang="ru-RU" sz="2800" dirty="0" smtClean="0">
                  <a:latin typeface="Constantia" pitchFamily="18" charset="0"/>
                </a:rPr>
                <a:t> </a:t>
              </a:r>
              <a:endParaRPr lang="ru-RU" sz="2800" dirty="0">
                <a:latin typeface="Constantia" pitchFamily="18" charset="0"/>
              </a:endParaRPr>
            </a:p>
          </p:txBody>
        </p:sp>
        <p:sp>
          <p:nvSpPr>
            <p:cNvPr id="37897" name="TextBox 39"/>
            <p:cNvSpPr txBox="1">
              <a:spLocks noChangeArrowheads="1"/>
            </p:cNvSpPr>
            <p:nvPr/>
          </p:nvSpPr>
          <p:spPr bwMode="auto">
            <a:xfrm>
              <a:off x="2271713" y="2443163"/>
              <a:ext cx="3286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lt-LT" sz="2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veikia</a:t>
              </a:r>
              <a:endPara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98" name="TextBox 40"/>
            <p:cNvSpPr txBox="1">
              <a:spLocks noChangeArrowheads="1"/>
            </p:cNvSpPr>
            <p:nvPr/>
          </p:nvSpPr>
          <p:spPr bwMode="auto">
            <a:xfrm>
              <a:off x="2344738" y="3648075"/>
              <a:ext cx="55133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lt-LT" sz="2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Judant, sukuria</a:t>
              </a:r>
              <a:r>
                <a:rPr lang="ru-RU" sz="2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5" name="Прямая со стрелкой 44"/>
            <p:cNvCxnSpPr/>
            <p:nvPr/>
          </p:nvCxnSpPr>
          <p:spPr>
            <a:xfrm rot="5400000">
              <a:off x="1341438" y="1292235"/>
              <a:ext cx="474663" cy="1587"/>
            </a:xfrm>
            <a:prstGeom prst="straightConnector1">
              <a:avLst/>
            </a:prstGeom>
            <a:ln w="571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 rot="5400000">
              <a:off x="1706564" y="3811597"/>
              <a:ext cx="620712" cy="1587"/>
            </a:xfrm>
            <a:prstGeom prst="straightConnector1">
              <a:avLst/>
            </a:prstGeom>
            <a:ln w="571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1"/>
          <p:cNvSpPr>
            <a:spLocks noChangeArrowheads="1"/>
          </p:cNvSpPr>
          <p:nvPr/>
        </p:nvSpPr>
        <p:spPr bwMode="auto">
          <a:xfrm>
            <a:off x="336550" y="471488"/>
            <a:ext cx="851535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A50021"/>
                </a:solidFill>
              </a:rPr>
              <a:t>  </a:t>
            </a:r>
            <a:r>
              <a:rPr lang="lt-LT" sz="2800" b="1" dirty="0" smtClean="0">
                <a:solidFill>
                  <a:srgbClr val="A50021"/>
                </a:solidFill>
              </a:rPr>
              <a:t>	</a:t>
            </a:r>
          </a:p>
          <a:p>
            <a:pPr>
              <a:defRPr/>
            </a:pPr>
            <a:endParaRPr lang="lt-LT" sz="2800" b="1" dirty="0">
              <a:solidFill>
                <a:srgbClr val="A50021"/>
              </a:solidFill>
            </a:endParaRPr>
          </a:p>
          <a:p>
            <a:pPr>
              <a:defRPr/>
            </a:pPr>
            <a:r>
              <a:rPr lang="lt-LT" sz="2800" b="1" dirty="0" smtClean="0">
                <a:solidFill>
                  <a:srgbClr val="A50021"/>
                </a:solidFill>
              </a:rPr>
              <a:t>	       </a:t>
            </a:r>
            <a:r>
              <a:rPr lang="lt-LT" sz="2800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Elektros srovės atsiradimas </a:t>
            </a:r>
            <a:br>
              <a:rPr lang="lt-LT" sz="2800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800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uždarame laidininke, kai jį kerta kintančio      	magnetinio lauko jėgų linijos, vadinamas  	elektromagnetinės indukcijos reiškiniu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lt-LT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lt-LT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lt-LT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ndukcijos būdu sukeliama elektros srovė</a:t>
            </a:r>
          </a:p>
          <a:p>
            <a:pPr>
              <a:defRPr/>
            </a:pPr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buvo pavadinta indukuotąją elektros srove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02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544" y="179343"/>
            <a:ext cx="8229600" cy="7541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lt-LT" sz="3200" b="1" dirty="0" smtClean="0">
                <a:solidFill>
                  <a:schemeClr val="accent2">
                    <a:lumMod val="50000"/>
                  </a:schemeClr>
                </a:solidFill>
              </a:rPr>
              <a:t>Elektromagnetinės indukcijos </a:t>
            </a:r>
            <a:r>
              <a:rPr lang="lt-LT" sz="3200" b="1" dirty="0" err="1" smtClean="0">
                <a:solidFill>
                  <a:schemeClr val="accent2">
                    <a:lumMod val="50000"/>
                  </a:schemeClr>
                </a:solidFill>
              </a:rPr>
              <a:t>dėsningumai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531" name="Содержимое 4"/>
          <p:cNvSpPr>
            <a:spLocks noGrp="1"/>
          </p:cNvSpPr>
          <p:nvPr>
            <p:ph sz="half" idx="1"/>
          </p:nvPr>
        </p:nvSpPr>
        <p:spPr>
          <a:xfrm>
            <a:off x="482600" y="946150"/>
            <a:ext cx="3859213" cy="44545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lt-LT" i="1" dirty="0" smtClean="0">
                <a:sym typeface="Symbol" pitchFamily="18" charset="2"/>
              </a:rPr>
              <a:t>Bandymo faktai</a:t>
            </a:r>
            <a:endParaRPr lang="ru-RU" i="1" dirty="0" smtClean="0">
              <a:sym typeface="Symbol" pitchFamily="18" charset="2"/>
            </a:endParaRPr>
          </a:p>
          <a:p>
            <a:r>
              <a:rPr lang="en-US" i="1" dirty="0" smtClean="0">
                <a:sym typeface="Symbol" pitchFamily="18" charset="2"/>
              </a:rPr>
              <a:t>I</a:t>
            </a:r>
            <a:r>
              <a:rPr lang="en-US" baseline="-25000" dirty="0" smtClean="0">
                <a:sym typeface="Symbol" pitchFamily="18" charset="2"/>
              </a:rPr>
              <a:t>i</a:t>
            </a:r>
            <a:r>
              <a:rPr lang="ru-RU" dirty="0" smtClean="0">
                <a:sym typeface="Symbol" pitchFamily="18" charset="2"/>
              </a:rPr>
              <a:t></a:t>
            </a:r>
            <a:r>
              <a:rPr lang="en-US" i="1" dirty="0" smtClean="0">
                <a:sym typeface="Symbol" pitchFamily="18" charset="2"/>
              </a:rPr>
              <a:t>N </a:t>
            </a:r>
            <a:r>
              <a:rPr lang="lt-LT" dirty="0" smtClean="0">
                <a:sym typeface="Symbol" pitchFamily="18" charset="2"/>
              </a:rPr>
              <a:t>vijų skaičius ritėje</a:t>
            </a:r>
            <a:endParaRPr lang="ru-RU" dirty="0" smtClean="0">
              <a:sym typeface="Symbol" pitchFamily="18" charset="2"/>
            </a:endParaRPr>
          </a:p>
          <a:p>
            <a:pPr>
              <a:buFont typeface="Wingdings 2" pitchFamily="18" charset="2"/>
              <a:buNone/>
            </a:pPr>
            <a:endParaRPr lang="ru-RU" sz="2400" dirty="0" smtClean="0">
              <a:sym typeface="Symbol" pitchFamily="18" charset="2"/>
            </a:endParaRPr>
          </a:p>
          <a:p>
            <a:r>
              <a:rPr lang="en-US" i="1" dirty="0" smtClean="0">
                <a:sym typeface="Symbol" pitchFamily="18" charset="2"/>
              </a:rPr>
              <a:t>I</a:t>
            </a:r>
            <a:r>
              <a:rPr lang="en-US" baseline="-25000" dirty="0" smtClean="0">
                <a:sym typeface="Symbol" pitchFamily="18" charset="2"/>
              </a:rPr>
              <a:t>i</a:t>
            </a:r>
            <a:r>
              <a:rPr lang="ru-RU" dirty="0" smtClean="0">
                <a:sym typeface="Symbol" pitchFamily="18" charset="2"/>
              </a:rPr>
              <a:t> </a:t>
            </a:r>
            <a:r>
              <a:rPr lang="en-US" i="1" dirty="0" smtClean="0">
                <a:sym typeface="Symbol" pitchFamily="18" charset="2"/>
              </a:rPr>
              <a:t> N </a:t>
            </a:r>
            <a:r>
              <a:rPr lang="lt-LT" dirty="0" smtClean="0">
                <a:sym typeface="Symbol" pitchFamily="18" charset="2"/>
              </a:rPr>
              <a:t>įvestų magnetų skaičius</a:t>
            </a:r>
            <a:endParaRPr lang="ru-RU" i="1" dirty="0" smtClean="0">
              <a:sym typeface="Symbol" pitchFamily="18" charset="2"/>
            </a:endParaRPr>
          </a:p>
          <a:p>
            <a:endParaRPr lang="ru-RU" dirty="0" smtClean="0">
              <a:sym typeface="Symbol" pitchFamily="18" charset="2"/>
            </a:endParaRPr>
          </a:p>
          <a:p>
            <a:endParaRPr lang="lt-LT" i="1" dirty="0" smtClean="0">
              <a:sym typeface="Symbol" pitchFamily="18" charset="2"/>
            </a:endParaRPr>
          </a:p>
          <a:p>
            <a:r>
              <a:rPr lang="en-US" i="1" dirty="0" smtClean="0">
                <a:sym typeface="Symbol" pitchFamily="18" charset="2"/>
              </a:rPr>
              <a:t>I</a:t>
            </a:r>
            <a:r>
              <a:rPr lang="en-US" baseline="-25000" dirty="0" smtClean="0">
                <a:sym typeface="Symbol" pitchFamily="18" charset="2"/>
              </a:rPr>
              <a:t>i</a:t>
            </a:r>
            <a:r>
              <a:rPr lang="ru-RU" dirty="0" smtClean="0">
                <a:sym typeface="Symbol" pitchFamily="18" charset="2"/>
              </a:rPr>
              <a:t>  </a:t>
            </a:r>
            <a:r>
              <a:rPr lang="lt-LT" dirty="0" smtClean="0">
                <a:sym typeface="Symbol" pitchFamily="18" charset="2"/>
              </a:rPr>
              <a:t>įvestų magnetų greitis</a:t>
            </a:r>
            <a:endParaRPr lang="ru-RU" dirty="0" smtClean="0"/>
          </a:p>
        </p:txBody>
      </p:sp>
      <p:sp>
        <p:nvSpPr>
          <p:cNvPr id="22532" name="Содержимое 5"/>
          <p:cNvSpPr>
            <a:spLocks noGrp="1"/>
          </p:cNvSpPr>
          <p:nvPr>
            <p:ph sz="half" idx="2"/>
          </p:nvPr>
        </p:nvSpPr>
        <p:spPr>
          <a:xfrm>
            <a:off x="4791075" y="909638"/>
            <a:ext cx="3916363" cy="4355566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lt-LT" i="1" dirty="0" smtClean="0">
                <a:sym typeface="Symbol" pitchFamily="18" charset="2"/>
              </a:rPr>
              <a:t>Formulės analizė</a:t>
            </a:r>
            <a:endParaRPr lang="ru-RU" i="1" dirty="0" smtClean="0">
              <a:sym typeface="Symbol" pitchFamily="18" charset="2"/>
            </a:endParaRPr>
          </a:p>
          <a:p>
            <a:pPr>
              <a:defRPr/>
            </a:pPr>
            <a:r>
              <a:rPr lang="en-US" i="1" dirty="0" smtClean="0">
                <a:sym typeface="Symbol" pitchFamily="18" charset="2"/>
              </a:rPr>
              <a:t>N </a:t>
            </a:r>
            <a:r>
              <a:rPr lang="lt-LT" dirty="0" smtClean="0">
                <a:sym typeface="Symbol" pitchFamily="18" charset="2"/>
              </a:rPr>
              <a:t>vijų skaičius keičia</a:t>
            </a:r>
          </a:p>
          <a:p>
            <a:pPr marL="0" indent="0">
              <a:buNone/>
              <a:defRPr/>
            </a:pPr>
            <a:r>
              <a:rPr lang="ru-RU" dirty="0" smtClean="0">
                <a:sym typeface="Symbol" pitchFamily="18" charset="2"/>
              </a:rPr>
              <a:t> </a:t>
            </a:r>
            <a:r>
              <a:rPr lang="en-US" i="1" dirty="0" smtClean="0">
                <a:solidFill>
                  <a:srgbClr val="FF0000"/>
                </a:solidFill>
                <a:sym typeface="Symbol" pitchFamily="18" charset="2"/>
              </a:rPr>
              <a:t>S </a:t>
            </a:r>
            <a:endParaRPr lang="ru-RU" i="1" dirty="0" smtClean="0">
              <a:solidFill>
                <a:srgbClr val="FF0000"/>
              </a:solidFill>
              <a:sym typeface="Symbol" pitchFamily="18" charset="2"/>
            </a:endParaRPr>
          </a:p>
          <a:p>
            <a:pPr>
              <a:defRPr/>
            </a:pPr>
            <a:r>
              <a:rPr lang="en-US" i="1" dirty="0" smtClean="0">
                <a:sym typeface="Symbol" pitchFamily="18" charset="2"/>
              </a:rPr>
              <a:t>N </a:t>
            </a:r>
            <a:r>
              <a:rPr lang="lt-LT" dirty="0" smtClean="0">
                <a:sym typeface="Symbol" pitchFamily="18" charset="2"/>
              </a:rPr>
              <a:t>įvestų magnetų skaičius keičia</a:t>
            </a:r>
            <a:r>
              <a:rPr lang="ru-RU" dirty="0" smtClean="0">
                <a:sym typeface="Symbol" pitchFamily="18" charset="2"/>
              </a:rPr>
              <a:t> </a:t>
            </a:r>
            <a:r>
              <a:rPr lang="en-US" i="1" dirty="0" smtClean="0">
                <a:solidFill>
                  <a:srgbClr val="FF0000"/>
                </a:solidFill>
                <a:sym typeface="Symbol" pitchFamily="18" charset="2"/>
              </a:rPr>
              <a:t>B</a:t>
            </a:r>
            <a:endParaRPr lang="ru-RU" i="1" dirty="0" smtClean="0">
              <a:solidFill>
                <a:srgbClr val="FF0000"/>
              </a:solidFill>
              <a:sym typeface="Symbol" pitchFamily="18" charset="2"/>
            </a:endParaRPr>
          </a:p>
          <a:p>
            <a:pPr>
              <a:defRPr/>
            </a:pPr>
            <a:r>
              <a:rPr lang="lt-LT" dirty="0">
                <a:solidFill>
                  <a:schemeClr val="accent3">
                    <a:lumMod val="50000"/>
                  </a:schemeClr>
                </a:solidFill>
                <a:sym typeface="Symbol" pitchFamily="18" charset="2"/>
              </a:rPr>
              <a:t>į</a:t>
            </a:r>
            <a:r>
              <a:rPr lang="lt-LT" dirty="0" smtClean="0">
                <a:solidFill>
                  <a:schemeClr val="accent3">
                    <a:lumMod val="50000"/>
                  </a:schemeClr>
                </a:solidFill>
                <a:sym typeface="Symbol" pitchFamily="18" charset="2"/>
              </a:rPr>
              <a:t>vestų į uždarą kontūrą magnetų greitis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sym typeface="Symbol" pitchFamily="18" charset="2"/>
              </a:rPr>
              <a:t> </a:t>
            </a:r>
            <a:r>
              <a:rPr lang="lt-LT" dirty="0" smtClean="0">
                <a:solidFill>
                  <a:schemeClr val="accent3">
                    <a:lumMod val="50000"/>
                  </a:schemeClr>
                </a:solidFill>
                <a:sym typeface="Symbol" pitchFamily="18" charset="2"/>
              </a:rPr>
              <a:t>proporcingas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sym typeface="Symbol" pitchFamily="18" charset="2"/>
              </a:rPr>
              <a:t>   </a:t>
            </a:r>
            <a:r>
              <a:rPr lang="lt-LT" dirty="0" smtClean="0">
                <a:solidFill>
                  <a:srgbClr val="FF0000"/>
                </a:solidFill>
                <a:sym typeface="Symbol" pitchFamily="18" charset="2"/>
              </a:rPr>
              <a:t>magnetinio srauto kitimo greičiui</a:t>
            </a:r>
            <a:endParaRPr lang="ru-RU" dirty="0" smtClean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760538" y="3538538"/>
          <a:ext cx="220821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Формула" r:id="rId3" imgW="799920" imgH="177480" progId="Equation.3">
                  <p:embed/>
                </p:oleObj>
              </mc:Choice>
              <mc:Fallback>
                <p:oleObj name="Формула" r:id="rId3" imgW="799920" imgH="177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0538" y="3538538"/>
                        <a:ext cx="2208212" cy="4905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Группа 16"/>
          <p:cNvGrpSpPr>
            <a:grpSpLocks/>
          </p:cNvGrpSpPr>
          <p:nvPr/>
        </p:nvGrpSpPr>
        <p:grpSpPr bwMode="auto">
          <a:xfrm>
            <a:off x="3987800" y="982663"/>
            <a:ext cx="4819650" cy="2957512"/>
            <a:chOff x="5265747" y="1457298"/>
            <a:chExt cx="3505248" cy="2464826"/>
          </a:xfrm>
        </p:grpSpPr>
        <p:cxnSp>
          <p:nvCxnSpPr>
            <p:cNvPr id="8" name="Соединительная линия уступом 7"/>
            <p:cNvCxnSpPr/>
            <p:nvPr/>
          </p:nvCxnSpPr>
          <p:spPr>
            <a:xfrm flipH="1">
              <a:off x="5265747" y="2150572"/>
              <a:ext cx="3395565" cy="1771552"/>
            </a:xfrm>
            <a:prstGeom prst="bentConnector3">
              <a:avLst>
                <a:gd name="adj1" fmla="val -6732"/>
              </a:avLst>
            </a:prstGeom>
            <a:ln w="571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9" name="TextBox 14"/>
            <p:cNvSpPr txBox="1">
              <a:spLocks noChangeArrowheads="1"/>
            </p:cNvSpPr>
            <p:nvPr/>
          </p:nvSpPr>
          <p:spPr bwMode="auto">
            <a:xfrm>
              <a:off x="7967709" y="1457298"/>
              <a:ext cx="803286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6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</a:t>
              </a:r>
              <a:endParaRPr lang="ru-RU" sz="9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74683" y="5512220"/>
            <a:ext cx="101521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lt-LT" sz="2400" b="1" dirty="0" smtClean="0">
                <a:solidFill>
                  <a:srgbClr val="C00000"/>
                </a:solidFill>
              </a:rPr>
              <a:t>               </a:t>
            </a:r>
            <a:r>
              <a:rPr lang="lt-LT" sz="2400" dirty="0" smtClean="0">
                <a:solidFill>
                  <a:srgbClr val="C00000"/>
                </a:solidFill>
              </a:rPr>
              <a:t>Indukuotosios srovės stipris priklauso</a:t>
            </a:r>
          </a:p>
          <a:p>
            <a:pPr>
              <a:defRPr/>
            </a:pPr>
            <a:r>
              <a:rPr lang="lt-LT" sz="2400" dirty="0" smtClean="0">
                <a:solidFill>
                  <a:srgbClr val="C00000"/>
                </a:solidFill>
              </a:rPr>
              <a:t>                 nuo magnetinio srauto kitimo greičio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0" name="Object 3"/>
          <p:cNvGraphicFramePr>
            <a:graphicFrameLocks noChangeAspect="1"/>
          </p:cNvGraphicFramePr>
          <p:nvPr/>
        </p:nvGraphicFramePr>
        <p:xfrm>
          <a:off x="4425950" y="252413"/>
          <a:ext cx="404812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3" name="Формула" r:id="rId3" imgW="888840" imgH="215640" progId="Equation.3">
                  <p:embed/>
                </p:oleObj>
              </mc:Choice>
              <mc:Fallback>
                <p:oleObj name="Формула" r:id="rId3" imgW="8888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950" y="252413"/>
                        <a:ext cx="4048125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811213" y="1238250"/>
          <a:ext cx="6364287" cy="161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4" name="Формула" r:id="rId5" imgW="1803240" imgH="457200" progId="Equation.3">
                  <p:embed/>
                </p:oleObj>
              </mc:Choice>
              <mc:Fallback>
                <p:oleObj name="Формула" r:id="rId5" imgW="18032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1238250"/>
                        <a:ext cx="6364287" cy="161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592138" y="2917825"/>
          <a:ext cx="6364287" cy="161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5" name="Формула" r:id="rId7" imgW="1803240" imgH="457200" progId="Equation.3">
                  <p:embed/>
                </p:oleObj>
              </mc:Choice>
              <mc:Fallback>
                <p:oleObj name="Формула" r:id="rId7" imgW="18032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8" y="2917825"/>
                        <a:ext cx="6364287" cy="161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4" name="Object 6"/>
          <p:cNvGraphicFramePr>
            <a:graphicFrameLocks noChangeAspect="1"/>
          </p:cNvGraphicFramePr>
          <p:nvPr/>
        </p:nvGraphicFramePr>
        <p:xfrm>
          <a:off x="555625" y="4670425"/>
          <a:ext cx="7529513" cy="161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6" name="Формула" r:id="rId9" imgW="2133360" imgH="457200" progId="Equation.3">
                  <p:embed/>
                </p:oleObj>
              </mc:Choice>
              <mc:Fallback>
                <p:oleObj name="Формула" r:id="rId9" imgW="2133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4670425"/>
                        <a:ext cx="7529513" cy="161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8" name="Object 10"/>
          <p:cNvGraphicFramePr>
            <a:graphicFrameLocks noChangeAspect="1"/>
          </p:cNvGraphicFramePr>
          <p:nvPr/>
        </p:nvGraphicFramePr>
        <p:xfrm>
          <a:off x="701675" y="361950"/>
          <a:ext cx="328771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7" name="Формула" r:id="rId11" imgW="799920" imgH="177480" progId="Equation.3">
                  <p:embed/>
                </p:oleObj>
              </mc:Choice>
              <mc:Fallback>
                <p:oleObj name="Формула" r:id="rId11" imgW="7999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361950"/>
                        <a:ext cx="3287713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808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6"/>
          <p:cNvGrpSpPr>
            <a:grpSpLocks/>
          </p:cNvGrpSpPr>
          <p:nvPr/>
        </p:nvGrpSpPr>
        <p:grpSpPr bwMode="auto">
          <a:xfrm>
            <a:off x="920750" y="1319643"/>
            <a:ext cx="7323657" cy="4190570"/>
            <a:chOff x="957263" y="552890"/>
            <a:chExt cx="7323657" cy="419057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993775" y="552890"/>
              <a:ext cx="7192963" cy="584200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t-LT" sz="28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Kintantis magnetinis laukas</a:t>
              </a:r>
              <a:r>
                <a:rPr lang="ru-RU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i="1" dirty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ru-RU" sz="3200" i="1" dirty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ru-RU" sz="3200" dirty="0">
                  <a:latin typeface="Times New Roman" pitchFamily="18" charset="0"/>
                  <a:cs typeface="Times New Roman" pitchFamily="18" charset="0"/>
                </a:rPr>
                <a:t>Ф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957263" y="1493847"/>
              <a:ext cx="7119938" cy="923925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t-LT" sz="28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Sukurinis</a:t>
              </a:r>
              <a:r>
                <a:rPr lang="lt-LT" sz="28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elektrinis laukas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5400" i="1" dirty="0">
                  <a:solidFill>
                    <a:srgbClr val="FF0000"/>
                  </a:solidFill>
                  <a:latin typeface="Times New Roman"/>
                  <a:cs typeface="Times New Roman"/>
                </a:rPr>
                <a:t>ε</a:t>
              </a:r>
              <a:r>
                <a:rPr lang="en-US" sz="5400" i="1" baseline="-25000" dirty="0" err="1">
                  <a:solidFill>
                    <a:srgbClr val="FF0000"/>
                  </a:solidFill>
                  <a:latin typeface="Times New Roman"/>
                  <a:cs typeface="Times New Roman"/>
                </a:rPr>
                <a:t>i</a:t>
              </a:r>
              <a:r>
                <a:rPr lang="ru-RU" sz="5400" i="1" dirty="0">
                  <a:latin typeface="Times New Roman"/>
                  <a:cs typeface="Times New Roman"/>
                </a:rPr>
                <a:t>,</a:t>
              </a:r>
              <a:r>
                <a:rPr lang="en-US" sz="3600" i="1" dirty="0">
                  <a:latin typeface="Times New Roman"/>
                  <a:cs typeface="Times New Roman"/>
                </a:rPr>
                <a:t>E</a:t>
              </a:r>
              <a:endParaRPr lang="ru-RU" sz="3600" i="1" dirty="0">
                <a:latin typeface="+mn-lt"/>
                <a:cs typeface="+mn-cs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993775" y="2881322"/>
              <a:ext cx="7287145" cy="584775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t-LT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Uždarame kontūre laisvieji krūviai 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i="1" dirty="0"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3200" baseline="-25000" dirty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dirty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ru-RU" sz="3200" i="1" dirty="0">
                  <a:latin typeface="Times New Roman" pitchFamily="18" charset="0"/>
                  <a:cs typeface="Times New Roman" pitchFamily="18" charset="0"/>
                  <a:sym typeface="Symbol"/>
                </a:rPr>
                <a:t>, </a:t>
              </a:r>
              <a:r>
                <a:rPr lang="en-US" sz="3200" i="1" dirty="0">
                  <a:latin typeface="Times New Roman" pitchFamily="18" charset="0"/>
                  <a:cs typeface="Times New Roman" pitchFamily="18" charset="0"/>
                  <a:sym typeface="Symbol"/>
                </a:rPr>
                <a:t>N</a:t>
              </a:r>
              <a:endParaRPr lang="ru-RU" sz="32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993776" y="4159260"/>
              <a:ext cx="7192962" cy="584200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t-LT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Indukuotoji elektros srovė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i="1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3200" i="1" baseline="-25000" dirty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32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 rot="5400000">
              <a:off x="1560514" y="2643197"/>
              <a:ext cx="474662" cy="1587"/>
            </a:xfrm>
            <a:prstGeom prst="straightConnector1">
              <a:avLst/>
            </a:prstGeom>
            <a:ln w="571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10" name="TextBox 38"/>
            <p:cNvSpPr txBox="1">
              <a:spLocks noChangeArrowheads="1"/>
            </p:cNvSpPr>
            <p:nvPr/>
          </p:nvSpPr>
          <p:spPr bwMode="auto">
            <a:xfrm>
              <a:off x="2252664" y="1086163"/>
              <a:ext cx="4052887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lt-LT" sz="2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sukelia</a:t>
              </a:r>
              <a:r>
                <a:rPr lang="ru-RU" sz="2800" dirty="0" smtClean="0">
                  <a:latin typeface="Constantia" pitchFamily="18" charset="0"/>
                </a:rPr>
                <a:t> </a:t>
              </a:r>
              <a:endParaRPr lang="ru-RU" sz="2800" dirty="0">
                <a:latin typeface="Constantia" pitchFamily="18" charset="0"/>
              </a:endParaRPr>
            </a:p>
          </p:txBody>
        </p:sp>
        <p:sp>
          <p:nvSpPr>
            <p:cNvPr id="8211" name="TextBox 39"/>
            <p:cNvSpPr txBox="1">
              <a:spLocks noChangeArrowheads="1"/>
            </p:cNvSpPr>
            <p:nvPr/>
          </p:nvSpPr>
          <p:spPr bwMode="auto">
            <a:xfrm>
              <a:off x="2271713" y="2443163"/>
              <a:ext cx="3286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lt-LT" sz="2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veikia</a:t>
              </a:r>
              <a:endPara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0"/>
            <p:cNvSpPr txBox="1">
              <a:spLocks noChangeArrowheads="1"/>
            </p:cNvSpPr>
            <p:nvPr/>
          </p:nvSpPr>
          <p:spPr bwMode="auto">
            <a:xfrm>
              <a:off x="2344738" y="3648075"/>
              <a:ext cx="55133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lt-LT" sz="2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Judant, sukuria</a:t>
              </a:r>
              <a:r>
                <a:rPr lang="ru-RU" sz="2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5" name="Прямая со стрелкой 44"/>
            <p:cNvCxnSpPr/>
            <p:nvPr/>
          </p:nvCxnSpPr>
          <p:spPr>
            <a:xfrm rot="5400000">
              <a:off x="1341438" y="1292235"/>
              <a:ext cx="474663" cy="1587"/>
            </a:xfrm>
            <a:prstGeom prst="straightConnector1">
              <a:avLst/>
            </a:prstGeom>
            <a:ln w="571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 rot="5400000">
              <a:off x="1706564" y="3811597"/>
              <a:ext cx="620712" cy="1587"/>
            </a:xfrm>
            <a:prstGeom prst="straightConnector1">
              <a:avLst/>
            </a:prstGeom>
            <a:ln w="571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hape 15"/>
          <p:cNvCxnSpPr>
            <a:stCxn id="24" idx="1"/>
          </p:cNvCxnSpPr>
          <p:nvPr/>
        </p:nvCxnSpPr>
        <p:spPr>
          <a:xfrm rot="10800000" flipH="1">
            <a:off x="957263" y="1457325"/>
            <a:ext cx="36512" cy="3760788"/>
          </a:xfrm>
          <a:prstGeom prst="bentConnector4">
            <a:avLst>
              <a:gd name="adj1" fmla="val -1802395"/>
              <a:gd name="adj2" fmla="val 100231"/>
            </a:avLst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Соединительная линия уступом 121"/>
          <p:cNvCxnSpPr>
            <a:stCxn id="24" idx="3"/>
            <a:endCxn id="22" idx="3"/>
          </p:cNvCxnSpPr>
          <p:nvPr/>
        </p:nvCxnSpPr>
        <p:spPr>
          <a:xfrm flipH="1" flipV="1">
            <a:off x="8040688" y="2722563"/>
            <a:ext cx="109537" cy="2495550"/>
          </a:xfrm>
          <a:prstGeom prst="bentConnector3">
            <a:avLst>
              <a:gd name="adj1" fmla="val -443480"/>
            </a:avLst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Соединительная линия уступом 124"/>
          <p:cNvCxnSpPr>
            <a:endCxn id="2" idx="3"/>
          </p:cNvCxnSpPr>
          <p:nvPr/>
        </p:nvCxnSpPr>
        <p:spPr>
          <a:xfrm rot="5400000" flipH="1" flipV="1">
            <a:off x="7657306" y="2031637"/>
            <a:ext cx="912813" cy="73025"/>
          </a:xfrm>
          <a:prstGeom prst="bentConnector4">
            <a:avLst>
              <a:gd name="adj1" fmla="val -3566"/>
              <a:gd name="adj2" fmla="val 804802"/>
            </a:avLst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1" name="Прямоугольник 129"/>
          <p:cNvSpPr>
            <a:spLocks noChangeArrowheads="1"/>
          </p:cNvSpPr>
          <p:nvPr/>
        </p:nvSpPr>
        <p:spPr bwMode="auto">
          <a:xfrm>
            <a:off x="336550" y="252413"/>
            <a:ext cx="855593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lt-LT" sz="320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  Indukuotoji srovė priklauso nuo magnetinio   			srauto kitimo greičio</a:t>
            </a:r>
            <a:endParaRPr lang="ru-RU" sz="3200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grpSp>
        <p:nvGrpSpPr>
          <p:cNvPr id="4" name="Группа 130"/>
          <p:cNvGrpSpPr>
            <a:grpSpLocks/>
          </p:cNvGrpSpPr>
          <p:nvPr/>
        </p:nvGrpSpPr>
        <p:grpSpPr bwMode="auto">
          <a:xfrm>
            <a:off x="6215063" y="5578475"/>
            <a:ext cx="1643062" cy="1279525"/>
            <a:chOff x="7617217" y="5238759"/>
            <a:chExt cx="2519397" cy="1619239"/>
          </a:xfrm>
        </p:grpSpPr>
        <p:graphicFrame>
          <p:nvGraphicFramePr>
            <p:cNvPr id="8196" name="Object 2"/>
            <p:cNvGraphicFramePr>
              <a:graphicFrameLocks noChangeAspect="1"/>
            </p:cNvGraphicFramePr>
            <p:nvPr/>
          </p:nvGraphicFramePr>
          <p:xfrm>
            <a:off x="7617217" y="5238759"/>
            <a:ext cx="2519397" cy="1619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87" name="Формула" r:id="rId3" imgW="609480" imgH="393480" progId="Equation.3">
                    <p:embed/>
                  </p:oleObj>
                </mc:Choice>
                <mc:Fallback>
                  <p:oleObj name="Формула" r:id="rId3" imgW="609480" imgH="39348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17217" y="5238759"/>
                          <a:ext cx="2519397" cy="1619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4" name="TextBox 132"/>
            <p:cNvSpPr txBox="1">
              <a:spLocks noChangeArrowheads="1"/>
            </p:cNvSpPr>
            <p:nvPr/>
          </p:nvSpPr>
          <p:spPr bwMode="auto">
            <a:xfrm>
              <a:off x="8121105" y="5337238"/>
              <a:ext cx="559873" cy="1284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000">
                  <a:sym typeface="Symbol" pitchFamily="18" charset="2"/>
                </a:rPr>
                <a:t></a:t>
              </a:r>
              <a:endParaRPr lang="ru-RU" sz="6000"/>
            </a:p>
          </p:txBody>
        </p:sp>
      </p:grpSp>
      <p:graphicFrame>
        <p:nvGraphicFramePr>
          <p:cNvPr id="8212" name="Object 3"/>
          <p:cNvGraphicFramePr>
            <a:graphicFrameLocks noChangeAspect="1"/>
          </p:cNvGraphicFramePr>
          <p:nvPr/>
        </p:nvGraphicFramePr>
        <p:xfrm>
          <a:off x="3513138" y="5422900"/>
          <a:ext cx="1570037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8" name="Формула" r:id="rId5" imgW="444240" imgH="406080" progId="Equation.3">
                  <p:embed/>
                </p:oleObj>
              </mc:Choice>
              <mc:Fallback>
                <p:oleObj name="Формула" r:id="rId5" imgW="444240" imgH="4060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138" y="5422900"/>
                        <a:ext cx="1570037" cy="143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1"/>
          <p:cNvGraphicFramePr>
            <a:graphicFrameLocks noChangeAspect="1"/>
          </p:cNvGraphicFramePr>
          <p:nvPr/>
        </p:nvGraphicFramePr>
        <p:xfrm>
          <a:off x="884238" y="5578475"/>
          <a:ext cx="1573212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9" name="Формула" r:id="rId7" imgW="583920" imgH="393480" progId="Equation.3">
                  <p:embed/>
                </p:oleObj>
              </mc:Choice>
              <mc:Fallback>
                <p:oleObj name="Формула" r:id="rId7" imgW="583920" imgH="3934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5578475"/>
                        <a:ext cx="1573212" cy="127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1176338" y="5656263"/>
            <a:ext cx="6064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>
                <a:sym typeface="Symbol" pitchFamily="18" charset="2"/>
              </a:rPr>
              <a:t></a:t>
            </a:r>
            <a:endParaRPr lang="ru-RU" sz="6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sz="4000" dirty="0" smtClean="0">
                <a:solidFill>
                  <a:schemeClr val="accent2">
                    <a:lumMod val="50000"/>
                  </a:schemeClr>
                </a:solidFill>
              </a:rPr>
              <a:t>Elektromagnetinės indukcijos dėsnis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3063" y="3173413"/>
            <a:ext cx="87709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lt-LT" sz="2800" dirty="0" smtClean="0">
                <a:solidFill>
                  <a:schemeClr val="accent2">
                    <a:lumMod val="50000"/>
                  </a:schemeClr>
                </a:solidFill>
              </a:rPr>
              <a:t>Uždarame laidininke indukuota elektrovara yra tiesiogiai proporcinga magnetinio srauto kitimo greičiui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245" name="Прямоугольник 4"/>
          <p:cNvSpPr>
            <a:spLocks noChangeArrowheads="1"/>
          </p:cNvSpPr>
          <p:nvPr/>
        </p:nvSpPr>
        <p:spPr bwMode="auto">
          <a:xfrm>
            <a:off x="1906588" y="4816475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36812"/>
            <a:ext cx="3898776" cy="2268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3005" y="476672"/>
            <a:ext cx="7924800" cy="504056"/>
          </a:xfrm>
        </p:spPr>
        <p:txBody>
          <a:bodyPr/>
          <a:lstStyle/>
          <a:p>
            <a:pPr>
              <a:defRPr/>
            </a:pPr>
            <a:r>
              <a:rPr lang="lt-LT" sz="4000" dirty="0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u</a:t>
            </a:r>
            <a:r>
              <a:rPr lang="lt-LT" sz="4000" dirty="0" err="1" smtClean="0">
                <a:solidFill>
                  <a:schemeClr val="accent2">
                    <a:lumMod val="50000"/>
                  </a:schemeClr>
                </a:solidFill>
              </a:rPr>
              <a:t>rin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y</a:t>
            </a:r>
            <a:r>
              <a:rPr lang="lt-LT" sz="4000" dirty="0" smtClean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90500" y="980728"/>
            <a:ext cx="9237663" cy="3215035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lt-LT" sz="2200" dirty="0" smtClean="0">
                <a:latin typeface="Arial" pitchFamily="34" charset="0"/>
                <a:cs typeface="Arial" pitchFamily="34" charset="0"/>
              </a:rPr>
              <a:t>Elektromagnetinės indukcijos reiškinio atradimas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lt-LT" sz="2200" dirty="0" smtClean="0">
                <a:latin typeface="Arial" pitchFamily="34" charset="0"/>
                <a:cs typeface="Arial" pitchFamily="34" charset="0"/>
              </a:rPr>
              <a:t>Sūkurinio elektrinio lauko charakteristikos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lt-LT" sz="2200" dirty="0" smtClean="0">
                <a:latin typeface="Arial" pitchFamily="34" charset="0"/>
                <a:cs typeface="Arial" pitchFamily="34" charset="0"/>
              </a:rPr>
              <a:t>Laukų palyginimas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lt-LT" sz="2200" dirty="0" smtClean="0">
                <a:latin typeface="Arial" pitchFamily="34" charset="0"/>
                <a:cs typeface="Arial" pitchFamily="34" charset="0"/>
              </a:rPr>
              <a:t>Elektromagnetinės indukcijos dėsnis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lt-LT" sz="2200" dirty="0" smtClean="0">
                <a:latin typeface="Arial" pitchFamily="34" charset="0"/>
                <a:cs typeface="Arial" pitchFamily="34" charset="0"/>
              </a:rPr>
              <a:t>Elektromagnetinės indukcijos reiškinio apibudinimas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lt-LT" sz="2200" dirty="0" smtClean="0">
                <a:latin typeface="Arial" pitchFamily="34" charset="0"/>
                <a:cs typeface="Arial" pitchFamily="34" charset="0"/>
              </a:rPr>
              <a:t>Indukuotosios srovės gavimo būdai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lt-LT" sz="2200" dirty="0" err="1" smtClean="0">
                <a:latin typeface="Arial" pitchFamily="34" charset="0"/>
                <a:cs typeface="Arial" pitchFamily="34" charset="0"/>
              </a:rPr>
              <a:t>Lenco</a:t>
            </a:r>
            <a:r>
              <a:rPr lang="lt-LT" sz="2200" dirty="0" smtClean="0">
                <a:latin typeface="Arial" pitchFamily="34" charset="0"/>
                <a:cs typeface="Arial" pitchFamily="34" charset="0"/>
              </a:rPr>
              <a:t> taisyklė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lt-LT" sz="2200" dirty="0" err="1" smtClean="0">
                <a:latin typeface="Arial" pitchFamily="34" charset="0"/>
                <a:cs typeface="Arial" pitchFamily="34" charset="0"/>
              </a:rPr>
              <a:t>Lenco</a:t>
            </a:r>
            <a:r>
              <a:rPr lang="lt-LT" sz="2200" dirty="0" smtClean="0">
                <a:latin typeface="Arial" pitchFamily="34" charset="0"/>
                <a:cs typeface="Arial" pitchFamily="34" charset="0"/>
              </a:rPr>
              <a:t> taisyklės taikymas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lt-LT" sz="2200" dirty="0" smtClean="0">
                <a:latin typeface="Arial" pitchFamily="34" charset="0"/>
                <a:cs typeface="Arial" pitchFamily="34" charset="0"/>
              </a:rPr>
              <a:t>Indukuotosios srovės ir magneto sąveika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lt-LT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lt-LT" sz="2200" dirty="0" smtClean="0">
                <a:latin typeface="Arial" pitchFamily="34" charset="0"/>
                <a:cs typeface="Arial" pitchFamily="34" charset="0"/>
              </a:rPr>
              <a:t>Videofilmas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lt-LT" sz="2200" dirty="0" smtClean="0">
                <a:latin typeface="Arial" pitchFamily="34" charset="0"/>
                <a:cs typeface="Arial" pitchFamily="34" charset="0"/>
              </a:rPr>
              <a:t> Uždaviniai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lt-LT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lt-LT" sz="2200" dirty="0" smtClean="0">
                <a:latin typeface="Arial" pitchFamily="34" charset="0"/>
                <a:cs typeface="Arial" pitchFamily="34" charset="0"/>
              </a:rPr>
              <a:t>Testas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lt-LT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lt-LT" sz="2200" dirty="0" smtClean="0">
                <a:latin typeface="Arial" pitchFamily="34" charset="0"/>
                <a:cs typeface="Arial" pitchFamily="34" charset="0"/>
              </a:rPr>
              <a:t>Literatūra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" name="Picture 3" descr="ma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1639888"/>
            <a:ext cx="253047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715724"/>
              </p:ext>
            </p:extLst>
          </p:nvPr>
        </p:nvGraphicFramePr>
        <p:xfrm>
          <a:off x="2928938" y="982663"/>
          <a:ext cx="5440437" cy="54766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4468"/>
                <a:gridCol w="1314468"/>
                <a:gridCol w="2811501"/>
              </a:tblGrid>
              <a:tr h="884333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96616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Magnetą</a:t>
                      </a:r>
                      <a:r>
                        <a:rPr lang="lt-LT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kišant arba traukiant iš ritės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96616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Deformuojant ritę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96616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t-LT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Keičiant</a:t>
                      </a:r>
                      <a:r>
                        <a:rPr lang="lt-LT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vijų skaičių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966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t-LT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Deformuojant</a:t>
                      </a:r>
                      <a:r>
                        <a:rPr lang="lt-LT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kontūro vieną viją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96616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Sukant magnetą arba uždarą kontūrą aplink sukimosi ašį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00" name="Object 3"/>
          <p:cNvGraphicFramePr>
            <a:graphicFrameLocks noChangeAspect="1"/>
          </p:cNvGraphicFramePr>
          <p:nvPr/>
        </p:nvGraphicFramePr>
        <p:xfrm>
          <a:off x="3257550" y="982663"/>
          <a:ext cx="167957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0" name="Формула" r:id="rId4" imgW="698400" imgH="393480" progId="Equation.3">
                  <p:embed/>
                </p:oleObj>
              </mc:Choice>
              <mc:Fallback>
                <p:oleObj name="Формула" r:id="rId4" imgW="6984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0" y="982663"/>
                        <a:ext cx="1679575" cy="83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5630863" y="1201738"/>
          <a:ext cx="230028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1" name="Формула" r:id="rId6" imgW="799920" imgH="177480" progId="Equation.3">
                  <p:embed/>
                </p:oleObj>
              </mc:Choice>
              <mc:Fallback>
                <p:oleObj name="Формула" r:id="rId6" imgW="79992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0863" y="1201738"/>
                        <a:ext cx="2300287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2892425" y="2078038"/>
          <a:ext cx="255587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2" name="Формула" r:id="rId8" imgW="977760" imgH="177480" progId="Equation.3">
                  <p:embed/>
                </p:oleObj>
              </mc:Choice>
              <mc:Fallback>
                <p:oleObj name="Формула" r:id="rId8" imgW="97776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425" y="2078038"/>
                        <a:ext cx="2555875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3001963" y="2990850"/>
          <a:ext cx="24114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3" name="Формула" r:id="rId10" imgW="977760" imgH="177480" progId="Equation.3">
                  <p:embed/>
                </p:oleObj>
              </mc:Choice>
              <mc:Fallback>
                <p:oleObj name="Формула" r:id="rId10" imgW="977760" imgH="177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963" y="2990850"/>
                        <a:ext cx="2411412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2928938" y="4086225"/>
          <a:ext cx="1296987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4" name="Формула" r:id="rId12" imgW="520560" imgH="215640" progId="Equation.3">
                  <p:embed/>
                </p:oleObj>
              </mc:Choice>
              <mc:Fallback>
                <p:oleObj name="Формула" r:id="rId12" imgW="520560" imgH="215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4086225"/>
                        <a:ext cx="1296987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4352925" y="3867150"/>
          <a:ext cx="11604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5" name="Формула" r:id="rId14" imgW="698400" imgH="215640" progId="Equation.3">
                  <p:embed/>
                </p:oleObj>
              </mc:Choice>
              <mc:Fallback>
                <p:oleObj name="Формула" r:id="rId14" imgW="69840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925" y="3867150"/>
                        <a:ext cx="116046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4243388" y="4816475"/>
          <a:ext cx="131445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6" name="Формула" r:id="rId16" imgW="698400" imgH="215640" progId="Equation.3">
                  <p:embed/>
                </p:oleObj>
              </mc:Choice>
              <mc:Fallback>
                <p:oleObj name="Формула" r:id="rId16" imgW="698400" imgH="215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388" y="4816475"/>
                        <a:ext cx="131445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/>
        </p:nvGraphicFramePr>
        <p:xfrm>
          <a:off x="2965450" y="5619750"/>
          <a:ext cx="24098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7" name="Формула" r:id="rId18" imgW="1091880" imgH="203040" progId="Equation.3">
                  <p:embed/>
                </p:oleObj>
              </mc:Choice>
              <mc:Fallback>
                <p:oleObj name="Формула" r:id="rId18" imgW="1091880" imgH="203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50" y="5619750"/>
                        <a:ext cx="240982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26" name="Прямоугольник 18"/>
          <p:cNvSpPr>
            <a:spLocks noChangeArrowheads="1"/>
          </p:cNvSpPr>
          <p:nvPr/>
        </p:nvSpPr>
        <p:spPr bwMode="auto">
          <a:xfrm>
            <a:off x="373063" y="0"/>
            <a:ext cx="87709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lt-LT" sz="3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Indukuotosios srovės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lt-LT" sz="3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gavimo būdai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ru-RU" sz="2800" dirty="0" smtClean="0"/>
              <a:t>(</a:t>
            </a:r>
            <a:r>
              <a:rPr lang="lt-LT" sz="2000" dirty="0" smtClean="0"/>
              <a:t>pastovus magnetas sukuria magnetinį lauką</a:t>
            </a:r>
            <a:r>
              <a:rPr lang="ru-RU" sz="2800" dirty="0" smtClean="0"/>
              <a:t>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reo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" y="4779963"/>
            <a:ext cx="244633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kat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" y="1092200"/>
            <a:ext cx="2684463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key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" y="2881313"/>
            <a:ext cx="2555875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8" name="Прямоугольник 10"/>
          <p:cNvSpPr>
            <a:spLocks noChangeArrowheads="1"/>
          </p:cNvSpPr>
          <p:nvPr/>
        </p:nvSpPr>
        <p:spPr bwMode="auto">
          <a:xfrm>
            <a:off x="0" y="0"/>
            <a:ext cx="86979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32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ru-RU" sz="2600" dirty="0" smtClean="0"/>
              <a:t>(</a:t>
            </a:r>
            <a:r>
              <a:rPr lang="lt-LT" sz="2000" dirty="0" smtClean="0"/>
              <a:t>elektros srovė sukuria magnetinį lauką</a:t>
            </a:r>
            <a:r>
              <a:rPr lang="ru-RU" sz="2000" dirty="0" smtClean="0"/>
              <a:t> </a:t>
            </a:r>
            <a:r>
              <a:rPr lang="ru-RU" sz="2600" dirty="0" smtClean="0"/>
              <a:t>)</a:t>
            </a:r>
            <a:endParaRPr lang="ru-RU" sz="26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840131"/>
              </p:ext>
            </p:extLst>
          </p:nvPr>
        </p:nvGraphicFramePr>
        <p:xfrm>
          <a:off x="3148013" y="873125"/>
          <a:ext cx="6003310" cy="58051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4007"/>
                <a:gridCol w="262892"/>
                <a:gridCol w="1752624"/>
                <a:gridCol w="2563787"/>
              </a:tblGrid>
              <a:tr h="389406"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940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4272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judinant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rit</a:t>
                      </a:r>
                      <a:r>
                        <a:rPr lang="lt-LT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ę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61403"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Įjungiant, išjungiant</a:t>
                      </a:r>
                      <a:r>
                        <a:rPr lang="lt-LT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srovės šaltinį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3982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Keisti</a:t>
                      </a:r>
                      <a:r>
                        <a:rPr lang="lt-LT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srovės stiprį ritėje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78811"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Kišant</a:t>
                      </a:r>
                      <a:r>
                        <a:rPr lang="lt-LT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arba iškišant šerdį ritėje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4534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Deformuojant</a:t>
                      </a:r>
                      <a:r>
                        <a:rPr lang="lt-LT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kontūrą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5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Keičiant</a:t>
                      </a:r>
                      <a:r>
                        <a:rPr lang="lt-LT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vijų skaičių ritėje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7881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Keičiant</a:t>
                      </a:r>
                      <a:r>
                        <a:rPr lang="lt-LT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atstumą tarp vijų ritėje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00" name="Object 3"/>
          <p:cNvGraphicFramePr>
            <a:graphicFrameLocks noChangeAspect="1"/>
          </p:cNvGraphicFramePr>
          <p:nvPr/>
        </p:nvGraphicFramePr>
        <p:xfrm>
          <a:off x="3403600" y="909638"/>
          <a:ext cx="14652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5" name="Формула" r:id="rId7" imgW="698400" imgH="393480" progId="Equation.3">
                  <p:embed/>
                </p:oleObj>
              </mc:Choice>
              <mc:Fallback>
                <p:oleObj name="Формула" r:id="rId7" imgW="6984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909638"/>
                        <a:ext cx="1465263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748537"/>
              </p:ext>
            </p:extLst>
          </p:nvPr>
        </p:nvGraphicFramePr>
        <p:xfrm>
          <a:off x="5192713" y="929262"/>
          <a:ext cx="1497012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6" name="Формула" r:id="rId9" imgW="799920" imgH="177480" progId="Equation.3">
                  <p:embed/>
                </p:oleObj>
              </mc:Choice>
              <mc:Fallback>
                <p:oleObj name="Формула" r:id="rId9" imgW="79992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713" y="929262"/>
                        <a:ext cx="1497012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5192713" y="1274763"/>
          <a:ext cx="105886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7" name="Формула" r:id="rId11" imgW="482400" imgH="164880" progId="Equation.3">
                  <p:embed/>
                </p:oleObj>
              </mc:Choice>
              <mc:Fallback>
                <p:oleObj name="Формула" r:id="rId11" imgW="482400" imgH="164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713" y="1274763"/>
                        <a:ext cx="1058862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3221038" y="1931988"/>
          <a:ext cx="240823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8" name="Формула" r:id="rId13" imgW="977760" imgH="177480" progId="Equation.3">
                  <p:embed/>
                </p:oleObj>
              </mc:Choice>
              <mc:Fallback>
                <p:oleObj name="Формула" r:id="rId13" imgW="977760" imgH="177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038" y="1931988"/>
                        <a:ext cx="2408237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3622675" y="2844800"/>
          <a:ext cx="219075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9" name="Формула" r:id="rId15" imgW="660240" imgH="164880" progId="Equation.3">
                  <p:embed/>
                </p:oleObj>
              </mc:Choice>
              <mc:Fallback>
                <p:oleObj name="Формула" r:id="rId15" imgW="660240" imgH="1648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675" y="2844800"/>
                        <a:ext cx="219075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3184525" y="4487863"/>
          <a:ext cx="131445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0" name="Формула" r:id="rId17" imgW="660240" imgH="164880" progId="Equation.3">
                  <p:embed/>
                </p:oleObj>
              </mc:Choice>
              <mc:Fallback>
                <p:oleObj name="Формула" r:id="rId17" imgW="660240" imgH="1648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25" y="4487863"/>
                        <a:ext cx="131445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3184525" y="5108575"/>
          <a:ext cx="143351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1" name="Формула" r:id="rId19" imgW="838200" imgH="419100" progId="Equation.3">
                  <p:embed/>
                </p:oleObj>
              </mc:Choice>
              <mc:Fallback>
                <p:oleObj name="Формула" r:id="rId19" imgW="838200" imgH="4191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25" y="5108575"/>
                        <a:ext cx="1433513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9"/>
          <p:cNvGraphicFramePr>
            <a:graphicFrameLocks noChangeAspect="1"/>
          </p:cNvGraphicFramePr>
          <p:nvPr/>
        </p:nvGraphicFramePr>
        <p:xfrm>
          <a:off x="4608513" y="3903663"/>
          <a:ext cx="153352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2" name="Формула" r:id="rId21" imgW="1002960" imgH="419040" progId="Equation.3">
                  <p:embed/>
                </p:oleObj>
              </mc:Choice>
              <mc:Fallback>
                <p:oleObj name="Формула" r:id="rId21" imgW="1002960" imgH="419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8513" y="3903663"/>
                        <a:ext cx="1533525" cy="652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2" name="Object 10"/>
          <p:cNvGraphicFramePr>
            <a:graphicFrameLocks noChangeAspect="1"/>
          </p:cNvGraphicFramePr>
          <p:nvPr/>
        </p:nvGraphicFramePr>
        <p:xfrm>
          <a:off x="4718050" y="4706938"/>
          <a:ext cx="1423988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3" name="Формула" r:id="rId23" imgW="1002960" imgH="419040" progId="Equation.3">
                  <p:embed/>
                </p:oleObj>
              </mc:Choice>
              <mc:Fallback>
                <p:oleObj name="Формула" r:id="rId23" imgW="1002960" imgH="419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8050" y="4706938"/>
                        <a:ext cx="1423988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3" name="Object 11"/>
          <p:cNvGraphicFramePr>
            <a:graphicFrameLocks noChangeAspect="1"/>
          </p:cNvGraphicFramePr>
          <p:nvPr/>
        </p:nvGraphicFramePr>
        <p:xfrm>
          <a:off x="4718050" y="5327650"/>
          <a:ext cx="164306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4" name="Формула" r:id="rId25" imgW="1130040" imgH="419040" progId="Equation.3">
                  <p:embed/>
                </p:oleObj>
              </mc:Choice>
              <mc:Fallback>
                <p:oleObj name="Формула" r:id="rId25" imgW="1130040" imgH="419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8050" y="5327650"/>
                        <a:ext cx="1643063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4" name="Object 12"/>
          <p:cNvGraphicFramePr>
            <a:graphicFrameLocks noChangeAspect="1"/>
          </p:cNvGraphicFramePr>
          <p:nvPr/>
        </p:nvGraphicFramePr>
        <p:xfrm>
          <a:off x="4645025" y="5984875"/>
          <a:ext cx="18034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5" name="Формула" r:id="rId27" imgW="1206360" imgH="431640" progId="Equation.3">
                  <p:embed/>
                </p:oleObj>
              </mc:Choice>
              <mc:Fallback>
                <p:oleObj name="Формула" r:id="rId27" imgW="1206360" imgH="431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5984875"/>
                        <a:ext cx="180340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8"/>
          <p:cNvSpPr>
            <a:spLocks noChangeArrowheads="1"/>
          </p:cNvSpPr>
          <p:nvPr/>
        </p:nvSpPr>
        <p:spPr bwMode="auto">
          <a:xfrm>
            <a:off x="373063" y="0"/>
            <a:ext cx="87709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lt-LT" sz="32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Indukuotosios srovės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lt-LT" sz="32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gavimo būdai</a:t>
            </a:r>
            <a:r>
              <a:rPr lang="ru-RU" sz="2800" dirty="0" smtClean="0"/>
              <a:t>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83568" y="751485"/>
            <a:ext cx="2800350" cy="3667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694688" y="1371600"/>
            <a:ext cx="50741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/>
              <a:t>Pirmasis </a:t>
            </a:r>
            <a:r>
              <a:rPr lang="en-US" sz="2400" dirty="0"/>
              <a:t>1833m.</a:t>
            </a:r>
            <a:r>
              <a:rPr lang="lt-LT" sz="2400" dirty="0"/>
              <a:t> pastebėjo indukuotosios srovės atsiradimo </a:t>
            </a:r>
            <a:r>
              <a:rPr lang="lt-LT" sz="2400" dirty="0" err="1"/>
              <a:t>dėsningumus</a:t>
            </a:r>
            <a:r>
              <a:rPr lang="lt-LT" sz="2400" dirty="0"/>
              <a:t>, suformulavo taisyklę, pagal kurią nustatoma indukuotosios srovės </a:t>
            </a:r>
            <a:r>
              <a:rPr lang="lt-LT" sz="2400" dirty="0" smtClean="0"/>
              <a:t>kryptį</a:t>
            </a:r>
            <a:endParaRPr lang="ru-RU" sz="2400" dirty="0"/>
          </a:p>
        </p:txBody>
      </p:sp>
      <p:sp>
        <p:nvSpPr>
          <p:cNvPr id="5" name="Rectangle 4"/>
          <p:cNvSpPr/>
          <p:nvPr/>
        </p:nvSpPr>
        <p:spPr>
          <a:xfrm>
            <a:off x="791580" y="468370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lt-LT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Emilijus </a:t>
            </a:r>
            <a:r>
              <a:rPr lang="lt-LT" sz="28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Lencas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( 1804 – 1863 )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701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lt-LT" i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lt-LT" sz="4000" dirty="0" smtClean="0">
                <a:solidFill>
                  <a:schemeClr val="accent2">
                    <a:lumMod val="50000"/>
                  </a:schemeClr>
                </a:solidFill>
              </a:rPr>
              <a:t>Indukuotosios srovės kryptis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19113" y="1968500"/>
            <a:ext cx="7229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lt-LT" sz="2800" dirty="0" err="1" smtClean="0">
                <a:solidFill>
                  <a:schemeClr val="accent2">
                    <a:lumMod val="50000"/>
                  </a:schemeClr>
                </a:solidFill>
              </a:rPr>
              <a:t>Lenco</a:t>
            </a:r>
            <a:r>
              <a:rPr lang="lt-LT" sz="2800" dirty="0" smtClean="0">
                <a:solidFill>
                  <a:schemeClr val="accent2">
                    <a:lumMod val="50000"/>
                  </a:schemeClr>
                </a:solidFill>
              </a:rPr>
              <a:t> taisyklė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(1834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) 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46088" y="2917825"/>
            <a:ext cx="83978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sz="2800" dirty="0" smtClean="0"/>
              <a:t>Indukuotoji srovė uždaru kontūru teka tokia kryptimi, kad jos sukurtas magnetinis laukas priešinasi išorinio magnetinio lauko kitimui ,  sukėlusiam šią srovę</a:t>
            </a:r>
            <a:endParaRPr lang="ru-RU" sz="2800" dirty="0"/>
          </a:p>
          <a:p>
            <a:endParaRPr lang="ru-RU" sz="2800" dirty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6"/>
          <p:cNvGrpSpPr>
            <a:grpSpLocks/>
          </p:cNvGrpSpPr>
          <p:nvPr/>
        </p:nvGrpSpPr>
        <p:grpSpPr bwMode="auto">
          <a:xfrm>
            <a:off x="1724025" y="2881313"/>
            <a:ext cx="1862138" cy="2921000"/>
            <a:chOff x="1723986" y="2881305"/>
            <a:chExt cx="1862164" cy="2921041"/>
          </a:xfrm>
        </p:grpSpPr>
        <p:grpSp>
          <p:nvGrpSpPr>
            <p:cNvPr id="14355" name="Группа 74"/>
            <p:cNvGrpSpPr>
              <a:grpSpLocks/>
            </p:cNvGrpSpPr>
            <p:nvPr/>
          </p:nvGrpSpPr>
          <p:grpSpPr bwMode="auto">
            <a:xfrm>
              <a:off x="1723986" y="2881305"/>
              <a:ext cx="1862164" cy="2921041"/>
              <a:chOff x="1723986" y="2881305"/>
              <a:chExt cx="1862164" cy="2921041"/>
            </a:xfrm>
          </p:grpSpPr>
          <p:cxnSp>
            <p:nvCxnSpPr>
              <p:cNvPr id="7" name="Прямая со стрелкой 6"/>
              <p:cNvCxnSpPr>
                <a:stCxn id="5" idx="2"/>
              </p:cNvCxnSpPr>
              <p:nvPr/>
            </p:nvCxnSpPr>
            <p:spPr>
              <a:xfrm rot="5400000">
                <a:off x="1158035" y="4323568"/>
                <a:ext cx="2921041" cy="36514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Скругленная соединительная линия 12"/>
              <p:cNvCxnSpPr/>
              <p:nvPr/>
            </p:nvCxnSpPr>
            <p:spPr>
              <a:xfrm rot="16200000" flipH="1">
                <a:off x="2016091" y="3830642"/>
                <a:ext cx="2519397" cy="620722"/>
              </a:xfrm>
              <a:prstGeom prst="curvedConnector3">
                <a:avLst>
                  <a:gd name="adj1" fmla="val 114075"/>
                </a:avLst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Скругленная соединительная линия 18"/>
              <p:cNvCxnSpPr/>
              <p:nvPr/>
            </p:nvCxnSpPr>
            <p:spPr>
              <a:xfrm rot="5400000">
                <a:off x="865930" y="3739361"/>
                <a:ext cx="2300319" cy="584208"/>
              </a:xfrm>
              <a:prstGeom prst="curvedConnector3">
                <a:avLst>
                  <a:gd name="adj1" fmla="val 123122"/>
                </a:avLst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4341" name="Object 2"/>
            <p:cNvGraphicFramePr>
              <a:graphicFrameLocks noChangeAspect="1"/>
            </p:cNvGraphicFramePr>
            <p:nvPr/>
          </p:nvGraphicFramePr>
          <p:xfrm>
            <a:off x="2928915" y="3136896"/>
            <a:ext cx="623895" cy="6492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6" name="Формула" r:id="rId3" imgW="152280" imgH="203040" progId="Equation.3">
                    <p:embed/>
                  </p:oleObj>
                </mc:Choice>
                <mc:Fallback>
                  <p:oleObj name="Формула" r:id="rId3" imgW="152280" imgH="2030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915" y="3136896"/>
                          <a:ext cx="623895" cy="6492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Группа 73"/>
          <p:cNvGrpSpPr>
            <a:grpSpLocks/>
          </p:cNvGrpSpPr>
          <p:nvPr/>
        </p:nvGrpSpPr>
        <p:grpSpPr bwMode="auto">
          <a:xfrm>
            <a:off x="2271713" y="617538"/>
            <a:ext cx="730250" cy="2263775"/>
            <a:chOff x="2271681" y="617499"/>
            <a:chExt cx="730260" cy="226380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271681" y="617499"/>
              <a:ext cx="730260" cy="113190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i="1" dirty="0">
                  <a:solidFill>
                    <a:schemeClr val="bg1">
                      <a:lumMod val="10000"/>
                    </a:schemeClr>
                  </a:solidFill>
                </a:rPr>
                <a:t>S</a:t>
              </a:r>
              <a:endParaRPr lang="ru-RU" sz="4000" i="1" dirty="0">
                <a:solidFill>
                  <a:schemeClr val="bg1">
                    <a:lumMod val="10000"/>
                  </a:schemeClr>
                </a:solidFill>
              </a:endParaRPr>
            </a:p>
            <a:p>
              <a:pPr algn="ctr">
                <a:defRPr/>
              </a:pP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271681" y="1749401"/>
              <a:ext cx="730260" cy="1131904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i="1" dirty="0">
                  <a:solidFill>
                    <a:schemeClr val="bg1">
                      <a:lumMod val="10000"/>
                    </a:schemeClr>
                  </a:solidFill>
                </a:rPr>
                <a:t>N</a:t>
              </a:r>
              <a:endParaRPr lang="ru-RU" sz="4000" i="1" dirty="0">
                <a:solidFill>
                  <a:schemeClr val="bg1">
                    <a:lumMod val="10000"/>
                  </a:schemeClr>
                </a:solidFill>
              </a:endParaRPr>
            </a:p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28" name="Дуга 27"/>
          <p:cNvSpPr/>
          <p:nvPr/>
        </p:nvSpPr>
        <p:spPr>
          <a:xfrm rot="10800000">
            <a:off x="519113" y="3976688"/>
            <a:ext cx="4235450" cy="949325"/>
          </a:xfrm>
          <a:prstGeom prst="arc">
            <a:avLst>
              <a:gd name="adj1" fmla="val 10846150"/>
              <a:gd name="adj2" fmla="val 21569347"/>
            </a:avLst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9" name="Группа 77"/>
          <p:cNvGrpSpPr>
            <a:grpSpLocks/>
          </p:cNvGrpSpPr>
          <p:nvPr/>
        </p:nvGrpSpPr>
        <p:grpSpPr bwMode="auto">
          <a:xfrm>
            <a:off x="884238" y="2479675"/>
            <a:ext cx="4527550" cy="3979863"/>
            <a:chOff x="884187" y="2479662"/>
            <a:chExt cx="4527614" cy="3979917"/>
          </a:xfrm>
        </p:grpSpPr>
        <p:grpSp>
          <p:nvGrpSpPr>
            <p:cNvPr id="14350" name="Группа 75"/>
            <p:cNvGrpSpPr>
              <a:grpSpLocks/>
            </p:cNvGrpSpPr>
            <p:nvPr/>
          </p:nvGrpSpPr>
          <p:grpSpPr bwMode="auto">
            <a:xfrm>
              <a:off x="884187" y="2479662"/>
              <a:ext cx="4527614" cy="3979917"/>
              <a:chOff x="884187" y="2479662"/>
              <a:chExt cx="4527614" cy="3979917"/>
            </a:xfrm>
          </p:grpSpPr>
          <p:cxnSp>
            <p:nvCxnSpPr>
              <p:cNvPr id="32" name="Скругленная соединительная линия 31"/>
              <p:cNvCxnSpPr/>
              <p:nvPr/>
            </p:nvCxnSpPr>
            <p:spPr>
              <a:xfrm rot="16200000" flipV="1">
                <a:off x="2600299" y="3575051"/>
                <a:ext cx="3833865" cy="1789138"/>
              </a:xfrm>
              <a:prstGeom prst="curvedConnector3">
                <a:avLst>
                  <a:gd name="adj1" fmla="val -1442"/>
                </a:avLst>
              </a:prstGeom>
              <a:ln w="57150">
                <a:solidFill>
                  <a:schemeClr val="accent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Скругленная соединительная линия 42"/>
              <p:cNvCxnSpPr/>
              <p:nvPr/>
            </p:nvCxnSpPr>
            <p:spPr>
              <a:xfrm rot="5400000" flipH="1" flipV="1">
                <a:off x="-740642" y="4104491"/>
                <a:ext cx="3979917" cy="730260"/>
              </a:xfrm>
              <a:prstGeom prst="curvedConnector3">
                <a:avLst>
                  <a:gd name="adj1" fmla="val -4510"/>
                </a:avLst>
              </a:prstGeom>
              <a:ln w="57150">
                <a:solidFill>
                  <a:schemeClr val="accent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4340" name="Object 3"/>
            <p:cNvGraphicFramePr>
              <a:graphicFrameLocks noChangeAspect="1"/>
            </p:cNvGraphicFramePr>
            <p:nvPr/>
          </p:nvGraphicFramePr>
          <p:xfrm>
            <a:off x="3768714" y="3392487"/>
            <a:ext cx="728663" cy="649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7" name="Формула" r:id="rId5" imgW="177480" imgH="203040" progId="Equation.3">
                    <p:embed/>
                  </p:oleObj>
                </mc:Choice>
                <mc:Fallback>
                  <p:oleObj name="Формула" r:id="rId5" imgW="177480" imgH="2030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8714" y="3392487"/>
                          <a:ext cx="728663" cy="649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Группа 78"/>
          <p:cNvGrpSpPr>
            <a:grpSpLocks/>
          </p:cNvGrpSpPr>
          <p:nvPr/>
        </p:nvGrpSpPr>
        <p:grpSpPr bwMode="auto">
          <a:xfrm>
            <a:off x="4718050" y="1092200"/>
            <a:ext cx="669925" cy="1277938"/>
            <a:chOff x="4717259" y="1092961"/>
            <a:chExt cx="670716" cy="1277955"/>
          </a:xfrm>
        </p:grpSpPr>
        <p:cxnSp>
          <p:nvCxnSpPr>
            <p:cNvPr id="30" name="Прямая со стрелкой 29"/>
            <p:cNvCxnSpPr/>
            <p:nvPr/>
          </p:nvCxnSpPr>
          <p:spPr>
            <a:xfrm rot="5400000">
              <a:off x="4079076" y="1731144"/>
              <a:ext cx="1277955" cy="159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339" name="Object 4"/>
            <p:cNvGraphicFramePr>
              <a:graphicFrameLocks noChangeAspect="1"/>
            </p:cNvGraphicFramePr>
            <p:nvPr/>
          </p:nvGraphicFramePr>
          <p:xfrm>
            <a:off x="4816475" y="1387475"/>
            <a:ext cx="571500" cy="568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8" name="Формула" r:id="rId7" imgW="139680" imgH="177480" progId="Equation.3">
                    <p:embed/>
                  </p:oleObj>
                </mc:Choice>
                <mc:Fallback>
                  <p:oleObj name="Формула" r:id="rId7" imgW="139680" imgH="1774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6475" y="1387475"/>
                          <a:ext cx="571500" cy="568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5338763" y="1128713"/>
          <a:ext cx="19240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9" name="Формула" r:id="rId9" imgW="469800" imgH="215640" progId="Equation.3">
                  <p:embed/>
                </p:oleObj>
              </mc:Choice>
              <mc:Fallback>
                <p:oleObj name="Формула" r:id="rId9" imgW="46980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763" y="1128713"/>
                        <a:ext cx="1924050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Скругленная соединительная линия 46"/>
          <p:cNvCxnSpPr/>
          <p:nvPr/>
        </p:nvCxnSpPr>
        <p:spPr>
          <a:xfrm>
            <a:off x="957263" y="4743450"/>
            <a:ext cx="2994025" cy="109538"/>
          </a:xfrm>
          <a:prstGeom prst="curvedConnector3">
            <a:avLst>
              <a:gd name="adj1" fmla="val 5686"/>
            </a:avLst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519113" y="4159250"/>
            <a:ext cx="4235450" cy="730250"/>
          </a:xfrm>
          <a:prstGeom prst="ellipse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519113" y="4159250"/>
            <a:ext cx="4235450" cy="73025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73"/>
          <p:cNvGrpSpPr>
            <a:grpSpLocks/>
          </p:cNvGrpSpPr>
          <p:nvPr/>
        </p:nvGrpSpPr>
        <p:grpSpPr bwMode="auto">
          <a:xfrm>
            <a:off x="2271713" y="617538"/>
            <a:ext cx="730250" cy="2263775"/>
            <a:chOff x="2271681" y="617499"/>
            <a:chExt cx="730260" cy="226380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271681" y="617499"/>
              <a:ext cx="730260" cy="113190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i="1" dirty="0">
                  <a:solidFill>
                    <a:schemeClr val="bg1">
                      <a:lumMod val="10000"/>
                    </a:schemeClr>
                  </a:solidFill>
                </a:rPr>
                <a:t>S</a:t>
              </a:r>
              <a:endParaRPr lang="ru-RU" sz="4000" i="1" dirty="0">
                <a:solidFill>
                  <a:schemeClr val="bg1">
                    <a:lumMod val="10000"/>
                  </a:schemeClr>
                </a:solidFill>
              </a:endParaRPr>
            </a:p>
            <a:p>
              <a:pPr algn="ctr">
                <a:defRPr/>
              </a:pP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271681" y="1749401"/>
              <a:ext cx="730260" cy="1131904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i="1" dirty="0">
                  <a:solidFill>
                    <a:schemeClr val="bg1">
                      <a:lumMod val="10000"/>
                    </a:schemeClr>
                  </a:solidFill>
                </a:rPr>
                <a:t>N</a:t>
              </a:r>
              <a:endParaRPr lang="ru-RU" sz="4000" i="1" dirty="0">
                <a:solidFill>
                  <a:schemeClr val="bg1">
                    <a:lumMod val="10000"/>
                  </a:schemeClr>
                </a:solidFill>
              </a:endParaRPr>
            </a:p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28" name="Дуга 27"/>
          <p:cNvSpPr/>
          <p:nvPr/>
        </p:nvSpPr>
        <p:spPr>
          <a:xfrm rot="10800000">
            <a:off x="519113" y="3976688"/>
            <a:ext cx="4235450" cy="949325"/>
          </a:xfrm>
          <a:prstGeom prst="arc">
            <a:avLst>
              <a:gd name="adj1" fmla="val 10846150"/>
              <a:gd name="adj2" fmla="val 21569347"/>
            </a:avLst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6" name="Группа 76"/>
          <p:cNvGrpSpPr>
            <a:grpSpLocks/>
          </p:cNvGrpSpPr>
          <p:nvPr/>
        </p:nvGrpSpPr>
        <p:grpSpPr bwMode="auto">
          <a:xfrm>
            <a:off x="1724025" y="2881313"/>
            <a:ext cx="1862138" cy="2921000"/>
            <a:chOff x="1723986" y="2881305"/>
            <a:chExt cx="1862164" cy="2921041"/>
          </a:xfrm>
        </p:grpSpPr>
        <p:grpSp>
          <p:nvGrpSpPr>
            <p:cNvPr id="15376" name="Группа 74"/>
            <p:cNvGrpSpPr>
              <a:grpSpLocks/>
            </p:cNvGrpSpPr>
            <p:nvPr/>
          </p:nvGrpSpPr>
          <p:grpSpPr bwMode="auto">
            <a:xfrm>
              <a:off x="1723986" y="2881305"/>
              <a:ext cx="1862164" cy="2921041"/>
              <a:chOff x="1723986" y="2881305"/>
              <a:chExt cx="1862164" cy="2921041"/>
            </a:xfrm>
          </p:grpSpPr>
          <p:cxnSp>
            <p:nvCxnSpPr>
              <p:cNvPr id="7" name="Прямая со стрелкой 6"/>
              <p:cNvCxnSpPr>
                <a:stCxn id="5" idx="2"/>
              </p:cNvCxnSpPr>
              <p:nvPr/>
            </p:nvCxnSpPr>
            <p:spPr>
              <a:xfrm rot="5400000">
                <a:off x="1158035" y="4323568"/>
                <a:ext cx="2921041" cy="36514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Скругленная соединительная линия 12"/>
              <p:cNvCxnSpPr/>
              <p:nvPr/>
            </p:nvCxnSpPr>
            <p:spPr>
              <a:xfrm rot="16200000" flipH="1">
                <a:off x="2016091" y="3830642"/>
                <a:ext cx="2519397" cy="620722"/>
              </a:xfrm>
              <a:prstGeom prst="curvedConnector3">
                <a:avLst>
                  <a:gd name="adj1" fmla="val 114075"/>
                </a:avLst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Скругленная соединительная линия 18"/>
              <p:cNvCxnSpPr/>
              <p:nvPr/>
            </p:nvCxnSpPr>
            <p:spPr>
              <a:xfrm rot="5400000">
                <a:off x="865930" y="3739361"/>
                <a:ext cx="2300319" cy="584208"/>
              </a:xfrm>
              <a:prstGeom prst="curvedConnector3">
                <a:avLst>
                  <a:gd name="adj1" fmla="val 123122"/>
                </a:avLst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5365" name="Object 2"/>
            <p:cNvGraphicFramePr>
              <a:graphicFrameLocks noChangeAspect="1"/>
            </p:cNvGraphicFramePr>
            <p:nvPr/>
          </p:nvGraphicFramePr>
          <p:xfrm>
            <a:off x="2928915" y="3136896"/>
            <a:ext cx="623895" cy="6492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70" name="Формула" r:id="rId3" imgW="152280" imgH="203040" progId="Equation.3">
                    <p:embed/>
                  </p:oleObj>
                </mc:Choice>
                <mc:Fallback>
                  <p:oleObj name="Формула" r:id="rId3" imgW="152280" imgH="2030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915" y="3136896"/>
                          <a:ext cx="623895" cy="6492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Группа 75"/>
          <p:cNvGrpSpPr>
            <a:grpSpLocks/>
          </p:cNvGrpSpPr>
          <p:nvPr/>
        </p:nvGrpSpPr>
        <p:grpSpPr bwMode="auto">
          <a:xfrm flipV="1">
            <a:off x="920750" y="2260600"/>
            <a:ext cx="4016375" cy="4381500"/>
            <a:chOff x="1118375" y="2877651"/>
            <a:chExt cx="4293427" cy="3979919"/>
          </a:xfrm>
        </p:grpSpPr>
        <p:cxnSp>
          <p:nvCxnSpPr>
            <p:cNvPr id="32" name="Скругленная соединительная линия 31"/>
            <p:cNvCxnSpPr/>
            <p:nvPr/>
          </p:nvCxnSpPr>
          <p:spPr>
            <a:xfrm rot="16200000" flipV="1">
              <a:off x="2974904" y="4221676"/>
              <a:ext cx="3780923" cy="1092872"/>
            </a:xfrm>
            <a:prstGeom prst="curvedConnector3">
              <a:avLst>
                <a:gd name="adj1" fmla="val -4187"/>
              </a:avLst>
            </a:prstGeom>
            <a:ln w="5715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Скругленная соединительная линия 42"/>
            <p:cNvCxnSpPr/>
            <p:nvPr/>
          </p:nvCxnSpPr>
          <p:spPr>
            <a:xfrm rot="5400000" flipH="1" flipV="1">
              <a:off x="-506728" y="4502755"/>
              <a:ext cx="3979919" cy="729713"/>
            </a:xfrm>
            <a:prstGeom prst="curvedConnector3">
              <a:avLst>
                <a:gd name="adj1" fmla="val -4510"/>
              </a:avLst>
            </a:prstGeom>
            <a:ln w="5715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292" name="Object 3"/>
          <p:cNvGraphicFramePr>
            <a:graphicFrameLocks noChangeAspect="1"/>
          </p:cNvGraphicFramePr>
          <p:nvPr/>
        </p:nvGraphicFramePr>
        <p:xfrm>
          <a:off x="4097338" y="5254625"/>
          <a:ext cx="6810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1" name="Формула" r:id="rId5" imgW="177480" imgH="203040" progId="Equation.3">
                  <p:embed/>
                </p:oleObj>
              </mc:Choice>
              <mc:Fallback>
                <p:oleObj name="Формула" r:id="rId5" imgW="1774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5254625"/>
                        <a:ext cx="681037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Группа 23"/>
          <p:cNvGrpSpPr>
            <a:grpSpLocks/>
          </p:cNvGrpSpPr>
          <p:nvPr/>
        </p:nvGrpSpPr>
        <p:grpSpPr bwMode="auto">
          <a:xfrm>
            <a:off x="4279900" y="1128713"/>
            <a:ext cx="633413" cy="1055687"/>
            <a:chOff x="4279896" y="1128680"/>
            <a:chExt cx="633412" cy="1055655"/>
          </a:xfrm>
        </p:grpSpPr>
        <p:cxnSp>
          <p:nvCxnSpPr>
            <p:cNvPr id="30" name="Прямая со стрелкой 29"/>
            <p:cNvCxnSpPr/>
            <p:nvPr/>
          </p:nvCxnSpPr>
          <p:spPr bwMode="auto">
            <a:xfrm rot="16200000" flipV="1">
              <a:off x="3752862" y="1655714"/>
              <a:ext cx="1055655" cy="1588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364" name="Object 4"/>
            <p:cNvGraphicFramePr>
              <a:graphicFrameLocks noChangeAspect="1"/>
            </p:cNvGraphicFramePr>
            <p:nvPr/>
          </p:nvGraphicFramePr>
          <p:xfrm>
            <a:off x="4342482" y="1350165"/>
            <a:ext cx="570826" cy="568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72" name="Формула" r:id="rId7" imgW="139680" imgH="177480" progId="Equation.3">
                    <p:embed/>
                  </p:oleObj>
                </mc:Choice>
                <mc:Fallback>
                  <p:oleObj name="Формула" r:id="rId7" imgW="139680" imgH="1774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2482" y="1350165"/>
                          <a:ext cx="570826" cy="5683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5364163" y="1128713"/>
          <a:ext cx="1871662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3" name="Формула" r:id="rId9" imgW="457200" imgH="215640" progId="Equation.3">
                  <p:embed/>
                </p:oleObj>
              </mc:Choice>
              <mc:Fallback>
                <p:oleObj name="Формула" r:id="rId9" imgW="45720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1128713"/>
                        <a:ext cx="1871662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Скругленная соединительная линия 46"/>
          <p:cNvCxnSpPr/>
          <p:nvPr/>
        </p:nvCxnSpPr>
        <p:spPr>
          <a:xfrm rot="10800000" flipV="1">
            <a:off x="1906588" y="4889500"/>
            <a:ext cx="1570037" cy="36513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5"/>
          <p:cNvGrpSpPr>
            <a:grpSpLocks/>
          </p:cNvGrpSpPr>
          <p:nvPr/>
        </p:nvGrpSpPr>
        <p:grpSpPr bwMode="auto">
          <a:xfrm>
            <a:off x="1724025" y="2917825"/>
            <a:ext cx="1974850" cy="3286125"/>
            <a:chOff x="1723985" y="2917817"/>
            <a:chExt cx="1974868" cy="3286171"/>
          </a:xfrm>
        </p:grpSpPr>
        <p:grpSp>
          <p:nvGrpSpPr>
            <p:cNvPr id="16403" name="Группа 38"/>
            <p:cNvGrpSpPr>
              <a:grpSpLocks/>
            </p:cNvGrpSpPr>
            <p:nvPr/>
          </p:nvGrpSpPr>
          <p:grpSpPr bwMode="auto">
            <a:xfrm>
              <a:off x="1723985" y="2917817"/>
              <a:ext cx="1825651" cy="3286171"/>
              <a:chOff x="1723985" y="2917817"/>
              <a:chExt cx="1825651" cy="3286171"/>
            </a:xfrm>
          </p:grpSpPr>
          <p:cxnSp>
            <p:nvCxnSpPr>
              <p:cNvPr id="7" name="Прямая со стрелкой 6"/>
              <p:cNvCxnSpPr/>
              <p:nvPr/>
            </p:nvCxnSpPr>
            <p:spPr bwMode="auto">
              <a:xfrm rot="16200000" flipV="1">
                <a:off x="993720" y="4560903"/>
                <a:ext cx="3286171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Скругленная соединительная линия 12"/>
              <p:cNvCxnSpPr/>
              <p:nvPr/>
            </p:nvCxnSpPr>
            <p:spPr bwMode="auto">
              <a:xfrm rot="16200000" flipV="1">
                <a:off x="1687465" y="4232287"/>
                <a:ext cx="3176632" cy="547692"/>
              </a:xfrm>
              <a:prstGeom prst="curvedConnector3">
                <a:avLst>
                  <a:gd name="adj1" fmla="val -2773"/>
                </a:avLst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Скругленная соединительная линия 18"/>
              <p:cNvCxnSpPr/>
              <p:nvPr/>
            </p:nvCxnSpPr>
            <p:spPr bwMode="auto">
              <a:xfrm rot="5400000" flipH="1" flipV="1">
                <a:off x="500798" y="4141004"/>
                <a:ext cx="2994067" cy="547693"/>
              </a:xfrm>
              <a:prstGeom prst="curvedConnector3">
                <a:avLst>
                  <a:gd name="adj1" fmla="val -7009"/>
                </a:avLst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6389" name="Object 2"/>
            <p:cNvGraphicFramePr>
              <a:graphicFrameLocks noChangeAspect="1"/>
            </p:cNvGraphicFramePr>
            <p:nvPr/>
          </p:nvGraphicFramePr>
          <p:xfrm>
            <a:off x="3074967" y="3282948"/>
            <a:ext cx="623886" cy="584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94" name="Формула" r:id="rId3" imgW="152280" imgH="203040" progId="Equation.3">
                    <p:embed/>
                  </p:oleObj>
                </mc:Choice>
                <mc:Fallback>
                  <p:oleObj name="Формула" r:id="rId3" imgW="152280" imgH="2030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4967" y="3282948"/>
                          <a:ext cx="623886" cy="5843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Овал 2"/>
          <p:cNvSpPr/>
          <p:nvPr/>
        </p:nvSpPr>
        <p:spPr>
          <a:xfrm>
            <a:off x="519113" y="4159250"/>
            <a:ext cx="4235450" cy="73025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8" name="Группа 73"/>
          <p:cNvGrpSpPr>
            <a:grpSpLocks/>
          </p:cNvGrpSpPr>
          <p:nvPr/>
        </p:nvGrpSpPr>
        <p:grpSpPr bwMode="auto">
          <a:xfrm>
            <a:off x="2271713" y="617538"/>
            <a:ext cx="730250" cy="2263775"/>
            <a:chOff x="2271681" y="617499"/>
            <a:chExt cx="730260" cy="226380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271681" y="617499"/>
              <a:ext cx="730260" cy="113190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i="1" dirty="0">
                  <a:solidFill>
                    <a:schemeClr val="bg1">
                      <a:lumMod val="10000"/>
                    </a:schemeClr>
                  </a:solidFill>
                </a:rPr>
                <a:t>N</a:t>
              </a:r>
              <a:endParaRPr lang="ru-RU" sz="4000" i="1" dirty="0">
                <a:solidFill>
                  <a:schemeClr val="bg1">
                    <a:lumMod val="10000"/>
                  </a:schemeClr>
                </a:solidFill>
              </a:endParaRPr>
            </a:p>
            <a:p>
              <a:pPr algn="ctr">
                <a:defRPr/>
              </a:pP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271681" y="1749401"/>
              <a:ext cx="730260" cy="113190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i="1" dirty="0">
                  <a:solidFill>
                    <a:schemeClr val="bg1">
                      <a:lumMod val="10000"/>
                    </a:schemeClr>
                  </a:solidFill>
                </a:rPr>
                <a:t>S</a:t>
              </a:r>
              <a:endParaRPr lang="ru-RU" sz="4000" i="1" dirty="0">
                <a:solidFill>
                  <a:schemeClr val="bg1">
                    <a:lumMod val="10000"/>
                  </a:schemeClr>
                </a:solidFill>
              </a:endParaRPr>
            </a:p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28" name="Дуга 27"/>
          <p:cNvSpPr/>
          <p:nvPr/>
        </p:nvSpPr>
        <p:spPr>
          <a:xfrm rot="10800000">
            <a:off x="519113" y="3976688"/>
            <a:ext cx="4235450" cy="949325"/>
          </a:xfrm>
          <a:prstGeom prst="arc">
            <a:avLst>
              <a:gd name="adj1" fmla="val 10846150"/>
              <a:gd name="adj2" fmla="val 21569347"/>
            </a:avLst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7" name="Скругленная соединительная линия 46"/>
          <p:cNvCxnSpPr/>
          <p:nvPr/>
        </p:nvCxnSpPr>
        <p:spPr>
          <a:xfrm rot="10800000">
            <a:off x="1651000" y="4889500"/>
            <a:ext cx="1862138" cy="1588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64"/>
          <p:cNvGrpSpPr>
            <a:grpSpLocks/>
          </p:cNvGrpSpPr>
          <p:nvPr/>
        </p:nvGrpSpPr>
        <p:grpSpPr bwMode="auto">
          <a:xfrm>
            <a:off x="920750" y="2698750"/>
            <a:ext cx="3868738" cy="3906838"/>
            <a:chOff x="920700" y="2698741"/>
            <a:chExt cx="3868771" cy="3906890"/>
          </a:xfrm>
        </p:grpSpPr>
        <p:grpSp>
          <p:nvGrpSpPr>
            <p:cNvPr id="16398" name="Группа 63"/>
            <p:cNvGrpSpPr>
              <a:grpSpLocks/>
            </p:cNvGrpSpPr>
            <p:nvPr/>
          </p:nvGrpSpPr>
          <p:grpSpPr bwMode="auto">
            <a:xfrm>
              <a:off x="920700" y="2698741"/>
              <a:ext cx="3614786" cy="3906890"/>
              <a:chOff x="920700" y="2698741"/>
              <a:chExt cx="3614786" cy="3906890"/>
            </a:xfrm>
          </p:grpSpPr>
          <p:cxnSp>
            <p:nvCxnSpPr>
              <p:cNvPr id="32" name="Скругленная соединительная линия 31"/>
              <p:cNvCxnSpPr/>
              <p:nvPr/>
            </p:nvCxnSpPr>
            <p:spPr bwMode="auto">
              <a:xfrm rot="5400000">
                <a:off x="2162126" y="4232288"/>
                <a:ext cx="3906890" cy="839795"/>
              </a:xfrm>
              <a:prstGeom prst="curvedConnector3">
                <a:avLst>
                  <a:gd name="adj1" fmla="val -3441"/>
                </a:avLst>
              </a:prstGeom>
              <a:ln w="57150">
                <a:solidFill>
                  <a:schemeClr val="accent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Скругленная соединительная линия 42"/>
              <p:cNvCxnSpPr/>
              <p:nvPr/>
            </p:nvCxnSpPr>
            <p:spPr bwMode="auto">
              <a:xfrm rot="16200000" flipH="1">
                <a:off x="-558078" y="4396597"/>
                <a:ext cx="3541760" cy="584205"/>
              </a:xfrm>
              <a:prstGeom prst="curvedConnector3">
                <a:avLst>
                  <a:gd name="adj1" fmla="val -9811"/>
                </a:avLst>
              </a:prstGeom>
              <a:ln w="57150">
                <a:solidFill>
                  <a:schemeClr val="accent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6388" name="Object 3"/>
            <p:cNvGraphicFramePr>
              <a:graphicFrameLocks noChangeAspect="1"/>
            </p:cNvGraphicFramePr>
            <p:nvPr/>
          </p:nvGraphicFramePr>
          <p:xfrm>
            <a:off x="4060818" y="3027357"/>
            <a:ext cx="728653" cy="649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95" name="Формула" r:id="rId5" imgW="177480" imgH="203040" progId="Equation.3">
                    <p:embed/>
                  </p:oleObj>
                </mc:Choice>
                <mc:Fallback>
                  <p:oleObj name="Формула" r:id="rId5" imgW="177480" imgH="2030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0818" y="3027357"/>
                          <a:ext cx="728653" cy="649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Группа 62"/>
          <p:cNvGrpSpPr>
            <a:grpSpLocks/>
          </p:cNvGrpSpPr>
          <p:nvPr/>
        </p:nvGrpSpPr>
        <p:grpSpPr bwMode="auto">
          <a:xfrm>
            <a:off x="4327525" y="1089025"/>
            <a:ext cx="690563" cy="1171575"/>
            <a:chOff x="4326851" y="1089762"/>
            <a:chExt cx="691236" cy="1171606"/>
          </a:xfrm>
        </p:grpSpPr>
        <p:cxnSp>
          <p:nvCxnSpPr>
            <p:cNvPr id="30" name="Прямая со стрелкой 29"/>
            <p:cNvCxnSpPr/>
            <p:nvPr/>
          </p:nvCxnSpPr>
          <p:spPr bwMode="auto">
            <a:xfrm rot="5400000">
              <a:off x="3741842" y="1674771"/>
              <a:ext cx="1171606" cy="159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387" name="Object 4"/>
            <p:cNvGraphicFramePr>
              <a:graphicFrameLocks noChangeAspect="1"/>
            </p:cNvGraphicFramePr>
            <p:nvPr/>
          </p:nvGraphicFramePr>
          <p:xfrm>
            <a:off x="4498974" y="1347759"/>
            <a:ext cx="519113" cy="568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96" name="Формула" r:id="rId7" imgW="126720" imgH="177480" progId="Equation.3">
                    <p:embed/>
                  </p:oleObj>
                </mc:Choice>
                <mc:Fallback>
                  <p:oleObj name="Формула" r:id="rId7" imgW="126720" imgH="1774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8974" y="1347759"/>
                          <a:ext cx="519113" cy="568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5338763" y="1128713"/>
          <a:ext cx="19240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7" name="Формула" r:id="rId9" imgW="469800" imgH="215640" progId="Equation.3">
                  <p:embed/>
                </p:oleObj>
              </mc:Choice>
              <mc:Fallback>
                <p:oleObj name="Формула" r:id="rId9" imgW="46980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763" y="1128713"/>
                        <a:ext cx="1924050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519113" y="4159250"/>
            <a:ext cx="4235450" cy="73025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7" name="Скругленная соединительная линия 46"/>
          <p:cNvCxnSpPr/>
          <p:nvPr/>
        </p:nvCxnSpPr>
        <p:spPr>
          <a:xfrm>
            <a:off x="2016125" y="4889500"/>
            <a:ext cx="1387475" cy="36513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73"/>
          <p:cNvGrpSpPr>
            <a:grpSpLocks/>
          </p:cNvGrpSpPr>
          <p:nvPr/>
        </p:nvGrpSpPr>
        <p:grpSpPr bwMode="auto">
          <a:xfrm>
            <a:off x="2271713" y="617538"/>
            <a:ext cx="730250" cy="2263775"/>
            <a:chOff x="2271681" y="617499"/>
            <a:chExt cx="730260" cy="226380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271681" y="617499"/>
              <a:ext cx="730260" cy="113190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i="1" dirty="0">
                  <a:solidFill>
                    <a:schemeClr val="bg1">
                      <a:lumMod val="10000"/>
                    </a:schemeClr>
                  </a:solidFill>
                </a:rPr>
                <a:t>N</a:t>
              </a:r>
              <a:endParaRPr lang="ru-RU" sz="4000" i="1" dirty="0">
                <a:solidFill>
                  <a:schemeClr val="bg1">
                    <a:lumMod val="10000"/>
                  </a:schemeClr>
                </a:solidFill>
              </a:endParaRPr>
            </a:p>
            <a:p>
              <a:pPr algn="ctr">
                <a:defRPr/>
              </a:pP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271681" y="1749401"/>
              <a:ext cx="730260" cy="113190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i="1" dirty="0">
                  <a:solidFill>
                    <a:schemeClr val="bg1">
                      <a:lumMod val="10000"/>
                    </a:schemeClr>
                  </a:solidFill>
                </a:rPr>
                <a:t>S</a:t>
              </a:r>
              <a:endParaRPr lang="ru-RU" sz="4000" i="1" dirty="0">
                <a:solidFill>
                  <a:schemeClr val="bg1">
                    <a:lumMod val="10000"/>
                  </a:schemeClr>
                </a:solidFill>
              </a:endParaRPr>
            </a:p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6" name="Группа 65"/>
          <p:cNvGrpSpPr>
            <a:grpSpLocks/>
          </p:cNvGrpSpPr>
          <p:nvPr/>
        </p:nvGrpSpPr>
        <p:grpSpPr bwMode="auto">
          <a:xfrm>
            <a:off x="1724025" y="2917825"/>
            <a:ext cx="1974850" cy="3286125"/>
            <a:chOff x="1723985" y="2917817"/>
            <a:chExt cx="1974868" cy="3286171"/>
          </a:xfrm>
        </p:grpSpPr>
        <p:grpSp>
          <p:nvGrpSpPr>
            <p:cNvPr id="17424" name="Группа 38"/>
            <p:cNvGrpSpPr>
              <a:grpSpLocks/>
            </p:cNvGrpSpPr>
            <p:nvPr/>
          </p:nvGrpSpPr>
          <p:grpSpPr bwMode="auto">
            <a:xfrm>
              <a:off x="1723985" y="2917817"/>
              <a:ext cx="1825651" cy="3286171"/>
              <a:chOff x="1723985" y="2917817"/>
              <a:chExt cx="1825651" cy="3286171"/>
            </a:xfrm>
          </p:grpSpPr>
          <p:cxnSp>
            <p:nvCxnSpPr>
              <p:cNvPr id="7" name="Прямая со стрелкой 6"/>
              <p:cNvCxnSpPr/>
              <p:nvPr/>
            </p:nvCxnSpPr>
            <p:spPr bwMode="auto">
              <a:xfrm rot="16200000" flipV="1">
                <a:off x="993720" y="4560903"/>
                <a:ext cx="3286171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Скругленная соединительная линия 12"/>
              <p:cNvCxnSpPr/>
              <p:nvPr/>
            </p:nvCxnSpPr>
            <p:spPr bwMode="auto">
              <a:xfrm rot="16200000" flipV="1">
                <a:off x="1687465" y="4232287"/>
                <a:ext cx="3176632" cy="547692"/>
              </a:xfrm>
              <a:prstGeom prst="curvedConnector3">
                <a:avLst>
                  <a:gd name="adj1" fmla="val -2773"/>
                </a:avLst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Скругленная соединительная линия 18"/>
              <p:cNvCxnSpPr/>
              <p:nvPr/>
            </p:nvCxnSpPr>
            <p:spPr bwMode="auto">
              <a:xfrm rot="5400000" flipH="1" flipV="1">
                <a:off x="500798" y="4141004"/>
                <a:ext cx="2994067" cy="547693"/>
              </a:xfrm>
              <a:prstGeom prst="curvedConnector3">
                <a:avLst>
                  <a:gd name="adj1" fmla="val -7009"/>
                </a:avLst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7413" name="Object 2"/>
            <p:cNvGraphicFramePr>
              <a:graphicFrameLocks noChangeAspect="1"/>
            </p:cNvGraphicFramePr>
            <p:nvPr/>
          </p:nvGraphicFramePr>
          <p:xfrm>
            <a:off x="3074967" y="3282948"/>
            <a:ext cx="623886" cy="584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18" name="Формула" r:id="rId3" imgW="152280" imgH="203040" progId="Equation.3">
                    <p:embed/>
                  </p:oleObj>
                </mc:Choice>
                <mc:Fallback>
                  <p:oleObj name="Формула" r:id="rId3" imgW="152280" imgH="2030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4967" y="3282948"/>
                          <a:ext cx="623886" cy="5843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Группа 63"/>
          <p:cNvGrpSpPr>
            <a:grpSpLocks/>
          </p:cNvGrpSpPr>
          <p:nvPr/>
        </p:nvGrpSpPr>
        <p:grpSpPr bwMode="auto">
          <a:xfrm flipV="1">
            <a:off x="920750" y="2881313"/>
            <a:ext cx="3614738" cy="3176587"/>
            <a:chOff x="920700" y="2698741"/>
            <a:chExt cx="3614786" cy="3906890"/>
          </a:xfrm>
        </p:grpSpPr>
        <p:cxnSp>
          <p:nvCxnSpPr>
            <p:cNvPr id="32" name="Скругленная соединительная линия 31"/>
            <p:cNvCxnSpPr/>
            <p:nvPr/>
          </p:nvCxnSpPr>
          <p:spPr bwMode="auto">
            <a:xfrm rot="5400000">
              <a:off x="2162141" y="4232286"/>
              <a:ext cx="3906890" cy="839799"/>
            </a:xfrm>
            <a:prstGeom prst="curvedConnector3">
              <a:avLst>
                <a:gd name="adj1" fmla="val -3441"/>
              </a:avLst>
            </a:prstGeom>
            <a:ln w="5715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Скругленная соединительная линия 42"/>
            <p:cNvCxnSpPr/>
            <p:nvPr/>
          </p:nvCxnSpPr>
          <p:spPr bwMode="auto">
            <a:xfrm rot="16200000" flipH="1">
              <a:off x="-558086" y="4396202"/>
              <a:ext cx="3541779" cy="584208"/>
            </a:xfrm>
            <a:prstGeom prst="curvedConnector3">
              <a:avLst>
                <a:gd name="adj1" fmla="val -9811"/>
              </a:avLst>
            </a:prstGeom>
            <a:ln w="5715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23"/>
          <p:cNvGrpSpPr>
            <a:grpSpLocks/>
          </p:cNvGrpSpPr>
          <p:nvPr/>
        </p:nvGrpSpPr>
        <p:grpSpPr bwMode="auto">
          <a:xfrm>
            <a:off x="4462463" y="1019175"/>
            <a:ext cx="555625" cy="1128713"/>
            <a:chOff x="4462461" y="1019141"/>
            <a:chExt cx="555626" cy="1128681"/>
          </a:xfrm>
        </p:grpSpPr>
        <p:cxnSp>
          <p:nvCxnSpPr>
            <p:cNvPr id="30" name="Прямая со стрелкой 29"/>
            <p:cNvCxnSpPr/>
            <p:nvPr/>
          </p:nvCxnSpPr>
          <p:spPr bwMode="auto">
            <a:xfrm rot="16200000" flipV="1">
              <a:off x="3898914" y="1582688"/>
              <a:ext cx="1128681" cy="1587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412" name="Object 4"/>
            <p:cNvGraphicFramePr>
              <a:graphicFrameLocks noChangeAspect="1"/>
            </p:cNvGraphicFramePr>
            <p:nvPr/>
          </p:nvGraphicFramePr>
          <p:xfrm>
            <a:off x="4498974" y="1347759"/>
            <a:ext cx="519113" cy="568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19" name="Формула" r:id="rId5" imgW="126720" imgH="177480" progId="Equation.3">
                    <p:embed/>
                  </p:oleObj>
                </mc:Choice>
                <mc:Fallback>
                  <p:oleObj name="Формула" r:id="rId5" imgW="126720" imgH="1774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8974" y="1347759"/>
                          <a:ext cx="519113" cy="568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5364163" y="1128713"/>
          <a:ext cx="1871662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0" name="Формула" r:id="rId7" imgW="457200" imgH="215640" progId="Equation.3">
                  <p:embed/>
                </p:oleObj>
              </mc:Choice>
              <mc:Fallback>
                <p:oleObj name="Формула" r:id="rId7" imgW="45720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1128713"/>
                        <a:ext cx="1871662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Дуга 27"/>
          <p:cNvSpPr/>
          <p:nvPr/>
        </p:nvSpPr>
        <p:spPr bwMode="auto">
          <a:xfrm rot="10800000">
            <a:off x="519113" y="3976688"/>
            <a:ext cx="4235450" cy="949325"/>
          </a:xfrm>
          <a:prstGeom prst="arc">
            <a:avLst>
              <a:gd name="adj1" fmla="val 10846150"/>
              <a:gd name="adj2" fmla="val 21569347"/>
            </a:avLst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7" name="Object 3"/>
          <p:cNvGraphicFramePr>
            <a:graphicFrameLocks noChangeAspect="1"/>
          </p:cNvGraphicFramePr>
          <p:nvPr/>
        </p:nvGraphicFramePr>
        <p:xfrm>
          <a:off x="4024313" y="5022850"/>
          <a:ext cx="6207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1" name="Формула" r:id="rId9" imgW="177480" imgH="203040" progId="Equation.3">
                  <p:embed/>
                </p:oleObj>
              </mc:Choice>
              <mc:Fallback>
                <p:oleObj name="Формула" r:id="rId9" imgW="1774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4313" y="5022850"/>
                        <a:ext cx="620712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519113" y="4159250"/>
            <a:ext cx="4235450" cy="73025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8439" name="Группа 73"/>
          <p:cNvGrpSpPr>
            <a:grpSpLocks/>
          </p:cNvGrpSpPr>
          <p:nvPr/>
        </p:nvGrpSpPr>
        <p:grpSpPr bwMode="auto">
          <a:xfrm>
            <a:off x="2271713" y="617538"/>
            <a:ext cx="730250" cy="2263775"/>
            <a:chOff x="2271681" y="617499"/>
            <a:chExt cx="730260" cy="226380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271681" y="617499"/>
              <a:ext cx="730260" cy="113190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i="1" dirty="0">
                  <a:solidFill>
                    <a:schemeClr val="bg1">
                      <a:lumMod val="10000"/>
                    </a:schemeClr>
                  </a:solidFill>
                </a:rPr>
                <a:t>S</a:t>
              </a:r>
              <a:endParaRPr lang="ru-RU" sz="4000" i="1" dirty="0">
                <a:solidFill>
                  <a:schemeClr val="bg1">
                    <a:lumMod val="10000"/>
                  </a:schemeClr>
                </a:solidFill>
              </a:endParaRPr>
            </a:p>
            <a:p>
              <a:pPr algn="ctr">
                <a:defRPr/>
              </a:pP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271681" y="1749401"/>
              <a:ext cx="730260" cy="1131904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i="1" dirty="0">
                  <a:solidFill>
                    <a:schemeClr val="bg1">
                      <a:lumMod val="10000"/>
                    </a:schemeClr>
                  </a:solidFill>
                </a:rPr>
                <a:t>N</a:t>
              </a:r>
              <a:endParaRPr lang="ru-RU" sz="4000" i="1" dirty="0">
                <a:solidFill>
                  <a:schemeClr val="bg1">
                    <a:lumMod val="10000"/>
                  </a:schemeClr>
                </a:solidFill>
              </a:endParaRPr>
            </a:p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18440" name="Группа 76"/>
          <p:cNvGrpSpPr>
            <a:grpSpLocks/>
          </p:cNvGrpSpPr>
          <p:nvPr/>
        </p:nvGrpSpPr>
        <p:grpSpPr bwMode="auto">
          <a:xfrm>
            <a:off x="1724025" y="2881313"/>
            <a:ext cx="1862138" cy="2921000"/>
            <a:chOff x="1723986" y="2881305"/>
            <a:chExt cx="1862164" cy="2921041"/>
          </a:xfrm>
        </p:grpSpPr>
        <p:grpSp>
          <p:nvGrpSpPr>
            <p:cNvPr id="18452" name="Группа 74"/>
            <p:cNvGrpSpPr>
              <a:grpSpLocks/>
            </p:cNvGrpSpPr>
            <p:nvPr/>
          </p:nvGrpSpPr>
          <p:grpSpPr bwMode="auto">
            <a:xfrm>
              <a:off x="1723986" y="2881305"/>
              <a:ext cx="1862164" cy="2921041"/>
              <a:chOff x="1723986" y="2881305"/>
              <a:chExt cx="1862164" cy="2921041"/>
            </a:xfrm>
          </p:grpSpPr>
          <p:cxnSp>
            <p:nvCxnSpPr>
              <p:cNvPr id="7" name="Прямая со стрелкой 6"/>
              <p:cNvCxnSpPr>
                <a:stCxn id="5" idx="2"/>
              </p:cNvCxnSpPr>
              <p:nvPr/>
            </p:nvCxnSpPr>
            <p:spPr>
              <a:xfrm rot="5400000">
                <a:off x="1158035" y="4323568"/>
                <a:ext cx="2921041" cy="36514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Скругленная соединительная линия 12"/>
              <p:cNvCxnSpPr/>
              <p:nvPr/>
            </p:nvCxnSpPr>
            <p:spPr>
              <a:xfrm rot="16200000" flipH="1">
                <a:off x="2016091" y="3830642"/>
                <a:ext cx="2519397" cy="620722"/>
              </a:xfrm>
              <a:prstGeom prst="curvedConnector3">
                <a:avLst>
                  <a:gd name="adj1" fmla="val 114075"/>
                </a:avLst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Скругленная соединительная линия 18"/>
              <p:cNvCxnSpPr/>
              <p:nvPr/>
            </p:nvCxnSpPr>
            <p:spPr>
              <a:xfrm rot="5400000">
                <a:off x="865930" y="3739361"/>
                <a:ext cx="2300319" cy="584208"/>
              </a:xfrm>
              <a:prstGeom prst="curvedConnector3">
                <a:avLst>
                  <a:gd name="adj1" fmla="val 123122"/>
                </a:avLst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8437" name="Object 2"/>
            <p:cNvGraphicFramePr>
              <a:graphicFrameLocks noChangeAspect="1"/>
            </p:cNvGraphicFramePr>
            <p:nvPr/>
          </p:nvGraphicFramePr>
          <p:xfrm>
            <a:off x="2928915" y="3136896"/>
            <a:ext cx="623895" cy="6492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54" name="Формула" r:id="rId3" imgW="152280" imgH="203040" progId="Equation.3">
                    <p:embed/>
                  </p:oleObj>
                </mc:Choice>
                <mc:Fallback>
                  <p:oleObj name="Формула" r:id="rId3" imgW="152280" imgH="2030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915" y="3136896"/>
                          <a:ext cx="623895" cy="6492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441" name="Группа 77"/>
          <p:cNvGrpSpPr>
            <a:grpSpLocks/>
          </p:cNvGrpSpPr>
          <p:nvPr/>
        </p:nvGrpSpPr>
        <p:grpSpPr bwMode="auto">
          <a:xfrm>
            <a:off x="884238" y="2479675"/>
            <a:ext cx="4527550" cy="3979863"/>
            <a:chOff x="884187" y="2479662"/>
            <a:chExt cx="4527614" cy="3979917"/>
          </a:xfrm>
        </p:grpSpPr>
        <p:grpSp>
          <p:nvGrpSpPr>
            <p:cNvPr id="18449" name="Группа 75"/>
            <p:cNvGrpSpPr>
              <a:grpSpLocks/>
            </p:cNvGrpSpPr>
            <p:nvPr/>
          </p:nvGrpSpPr>
          <p:grpSpPr bwMode="auto">
            <a:xfrm>
              <a:off x="884187" y="2479662"/>
              <a:ext cx="4527614" cy="3979917"/>
              <a:chOff x="884187" y="2479662"/>
              <a:chExt cx="4527614" cy="3979917"/>
            </a:xfrm>
          </p:grpSpPr>
          <p:cxnSp>
            <p:nvCxnSpPr>
              <p:cNvPr id="32" name="Скругленная соединительная линия 31"/>
              <p:cNvCxnSpPr/>
              <p:nvPr/>
            </p:nvCxnSpPr>
            <p:spPr>
              <a:xfrm rot="16200000" flipV="1">
                <a:off x="2600299" y="3575051"/>
                <a:ext cx="3833865" cy="1789138"/>
              </a:xfrm>
              <a:prstGeom prst="curvedConnector3">
                <a:avLst>
                  <a:gd name="adj1" fmla="val -1442"/>
                </a:avLst>
              </a:prstGeom>
              <a:ln w="57150">
                <a:solidFill>
                  <a:schemeClr val="accent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Скругленная соединительная линия 42"/>
              <p:cNvCxnSpPr/>
              <p:nvPr/>
            </p:nvCxnSpPr>
            <p:spPr>
              <a:xfrm rot="5400000" flipH="1" flipV="1">
                <a:off x="-740642" y="4104491"/>
                <a:ext cx="3979917" cy="730260"/>
              </a:xfrm>
              <a:prstGeom prst="curvedConnector3">
                <a:avLst>
                  <a:gd name="adj1" fmla="val -4510"/>
                </a:avLst>
              </a:prstGeom>
              <a:ln w="57150">
                <a:solidFill>
                  <a:schemeClr val="accent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8436" name="Object 3"/>
            <p:cNvGraphicFramePr>
              <a:graphicFrameLocks noChangeAspect="1"/>
            </p:cNvGraphicFramePr>
            <p:nvPr/>
          </p:nvGraphicFramePr>
          <p:xfrm>
            <a:off x="3768714" y="3392487"/>
            <a:ext cx="728663" cy="649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55" name="Формула" r:id="rId5" imgW="177480" imgH="203040" progId="Equation.3">
                    <p:embed/>
                  </p:oleObj>
                </mc:Choice>
                <mc:Fallback>
                  <p:oleObj name="Формула" r:id="rId5" imgW="177480" imgH="2030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8714" y="3392487"/>
                          <a:ext cx="728663" cy="649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442" name="Группа 78"/>
          <p:cNvGrpSpPr>
            <a:grpSpLocks/>
          </p:cNvGrpSpPr>
          <p:nvPr/>
        </p:nvGrpSpPr>
        <p:grpSpPr bwMode="auto">
          <a:xfrm>
            <a:off x="4718050" y="1092200"/>
            <a:ext cx="669925" cy="1277938"/>
            <a:chOff x="4717259" y="1092961"/>
            <a:chExt cx="670716" cy="1277955"/>
          </a:xfrm>
        </p:grpSpPr>
        <p:cxnSp>
          <p:nvCxnSpPr>
            <p:cNvPr id="30" name="Прямая со стрелкой 29"/>
            <p:cNvCxnSpPr/>
            <p:nvPr/>
          </p:nvCxnSpPr>
          <p:spPr>
            <a:xfrm rot="5400000">
              <a:off x="4079076" y="1731144"/>
              <a:ext cx="1277955" cy="159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435" name="Object 4"/>
            <p:cNvGraphicFramePr>
              <a:graphicFrameLocks noChangeAspect="1"/>
            </p:cNvGraphicFramePr>
            <p:nvPr/>
          </p:nvGraphicFramePr>
          <p:xfrm>
            <a:off x="4816475" y="1387475"/>
            <a:ext cx="571500" cy="568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56" name="Формула" r:id="rId7" imgW="139680" imgH="177480" progId="Equation.3">
                    <p:embed/>
                  </p:oleObj>
                </mc:Choice>
                <mc:Fallback>
                  <p:oleObj name="Формула" r:id="rId7" imgW="139680" imgH="1774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6475" y="1387475"/>
                          <a:ext cx="571500" cy="568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5338763" y="1128713"/>
          <a:ext cx="19240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7" name="Формула" r:id="rId9" imgW="469800" imgH="215640" progId="Equation.3">
                  <p:embed/>
                </p:oleObj>
              </mc:Choice>
              <mc:Fallback>
                <p:oleObj name="Формула" r:id="rId9" imgW="46980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763" y="1128713"/>
                        <a:ext cx="1924050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993775" y="5218113"/>
            <a:ext cx="4587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20750" y="3429000"/>
            <a:ext cx="48101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37125" y="2954338"/>
            <a:ext cx="38338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lt-LT" sz="2000" dirty="0" smtClean="0">
                <a:solidFill>
                  <a:schemeClr val="accent1">
                    <a:lumMod val="50000"/>
                  </a:schemeClr>
                </a:solidFill>
              </a:rPr>
              <a:t>stumia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7" name="Скругленная соединительная линия 46"/>
          <p:cNvCxnSpPr/>
          <p:nvPr/>
        </p:nvCxnSpPr>
        <p:spPr>
          <a:xfrm>
            <a:off x="957263" y="4743450"/>
            <a:ext cx="2994025" cy="109538"/>
          </a:xfrm>
          <a:prstGeom prst="curvedConnector3">
            <a:avLst>
              <a:gd name="adj1" fmla="val 5686"/>
            </a:avLst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Дуга 27"/>
          <p:cNvSpPr/>
          <p:nvPr/>
        </p:nvSpPr>
        <p:spPr>
          <a:xfrm rot="10800000">
            <a:off x="519113" y="3976688"/>
            <a:ext cx="4235450" cy="949325"/>
          </a:xfrm>
          <a:prstGeom prst="arc">
            <a:avLst>
              <a:gd name="adj1" fmla="val 10846150"/>
              <a:gd name="adj2" fmla="val 21569347"/>
            </a:avLst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уга 27"/>
          <p:cNvSpPr/>
          <p:nvPr/>
        </p:nvSpPr>
        <p:spPr>
          <a:xfrm rot="10800000">
            <a:off x="519113" y="3976688"/>
            <a:ext cx="4235450" cy="949325"/>
          </a:xfrm>
          <a:prstGeom prst="arc">
            <a:avLst>
              <a:gd name="adj1" fmla="val 10846150"/>
              <a:gd name="adj2" fmla="val 21569347"/>
            </a:avLst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01675" y="3575050"/>
            <a:ext cx="4587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8650" y="5035550"/>
            <a:ext cx="5175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19688" y="3173413"/>
            <a:ext cx="36877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lt-LT" sz="2000" dirty="0" smtClean="0">
                <a:solidFill>
                  <a:schemeClr val="accent1">
                    <a:lumMod val="50000"/>
                  </a:schemeClr>
                </a:solidFill>
              </a:rPr>
              <a:t>traukia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9466" name="Группа 21"/>
          <p:cNvGrpSpPr>
            <a:grpSpLocks/>
          </p:cNvGrpSpPr>
          <p:nvPr/>
        </p:nvGrpSpPr>
        <p:grpSpPr bwMode="auto">
          <a:xfrm>
            <a:off x="519113" y="617538"/>
            <a:ext cx="6716712" cy="6024562"/>
            <a:chOff x="519113" y="617538"/>
            <a:chExt cx="6716712" cy="6024608"/>
          </a:xfrm>
        </p:grpSpPr>
        <p:sp>
          <p:nvSpPr>
            <p:cNvPr id="3" name="Овал 2"/>
            <p:cNvSpPr/>
            <p:nvPr/>
          </p:nvSpPr>
          <p:spPr>
            <a:xfrm>
              <a:off x="519113" y="4159277"/>
              <a:ext cx="4235450" cy="730256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19468" name="Группа 73"/>
            <p:cNvGrpSpPr>
              <a:grpSpLocks/>
            </p:cNvGrpSpPr>
            <p:nvPr/>
          </p:nvGrpSpPr>
          <p:grpSpPr bwMode="auto">
            <a:xfrm>
              <a:off x="2271713" y="617538"/>
              <a:ext cx="730250" cy="2263775"/>
              <a:chOff x="2271681" y="617499"/>
              <a:chExt cx="730260" cy="2263806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2271681" y="617499"/>
                <a:ext cx="730260" cy="1131911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4000" i="1" dirty="0">
                    <a:solidFill>
                      <a:schemeClr val="bg1">
                        <a:lumMod val="10000"/>
                      </a:schemeClr>
                    </a:solidFill>
                  </a:rPr>
                  <a:t>S</a:t>
                </a:r>
                <a:endParaRPr lang="ru-RU" sz="4000" i="1" dirty="0">
                  <a:solidFill>
                    <a:schemeClr val="bg1">
                      <a:lumMod val="10000"/>
                    </a:schemeClr>
                  </a:solidFill>
                </a:endParaRPr>
              </a:p>
              <a:p>
                <a:pPr algn="ctr">
                  <a:defRPr/>
                </a:pPr>
                <a:endParaRPr lang="ru-RU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2271681" y="1749410"/>
                <a:ext cx="730260" cy="113191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4000" i="1" dirty="0">
                    <a:solidFill>
                      <a:schemeClr val="bg1">
                        <a:lumMod val="10000"/>
                      </a:schemeClr>
                    </a:solidFill>
                  </a:rPr>
                  <a:t>N</a:t>
                </a:r>
                <a:endParaRPr lang="ru-RU" sz="4000" i="1" dirty="0">
                  <a:solidFill>
                    <a:schemeClr val="bg1">
                      <a:lumMod val="10000"/>
                    </a:schemeClr>
                  </a:solidFill>
                </a:endParaRPr>
              </a:p>
              <a:p>
                <a:pPr algn="ctr">
                  <a:defRPr/>
                </a:pPr>
                <a:endParaRPr lang="ru-RU" dirty="0"/>
              </a:p>
            </p:txBody>
          </p:sp>
        </p:grpSp>
        <p:grpSp>
          <p:nvGrpSpPr>
            <p:cNvPr id="19469" name="Группа 76"/>
            <p:cNvGrpSpPr>
              <a:grpSpLocks/>
            </p:cNvGrpSpPr>
            <p:nvPr/>
          </p:nvGrpSpPr>
          <p:grpSpPr bwMode="auto">
            <a:xfrm>
              <a:off x="1724025" y="2881313"/>
              <a:ext cx="1862138" cy="2921000"/>
              <a:chOff x="1723986" y="2881305"/>
              <a:chExt cx="1862164" cy="2921041"/>
            </a:xfrm>
          </p:grpSpPr>
          <p:grpSp>
            <p:nvGrpSpPr>
              <p:cNvPr id="19476" name="Группа 74"/>
              <p:cNvGrpSpPr>
                <a:grpSpLocks/>
              </p:cNvGrpSpPr>
              <p:nvPr/>
            </p:nvGrpSpPr>
            <p:grpSpPr bwMode="auto">
              <a:xfrm>
                <a:off x="1723986" y="2881305"/>
                <a:ext cx="1862164" cy="2921041"/>
                <a:chOff x="1723986" y="2881305"/>
                <a:chExt cx="1862164" cy="2921041"/>
              </a:xfrm>
            </p:grpSpPr>
            <p:cxnSp>
              <p:nvCxnSpPr>
                <p:cNvPr id="7" name="Прямая со стрелкой 6"/>
                <p:cNvCxnSpPr>
                  <a:stCxn id="5" idx="2"/>
                </p:cNvCxnSpPr>
                <p:nvPr/>
              </p:nvCxnSpPr>
              <p:spPr>
                <a:xfrm rot="5400000">
                  <a:off x="1158024" y="4323596"/>
                  <a:ext cx="2921063" cy="36514"/>
                </a:xfrm>
                <a:prstGeom prst="straightConnector1">
                  <a:avLst/>
                </a:prstGeom>
                <a:ln w="57150"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Скругленная соединительная линия 12"/>
                <p:cNvCxnSpPr/>
                <p:nvPr/>
              </p:nvCxnSpPr>
              <p:spPr>
                <a:xfrm rot="16200000" flipH="1">
                  <a:off x="2016081" y="3830669"/>
                  <a:ext cx="2519416" cy="620722"/>
                </a:xfrm>
                <a:prstGeom prst="curvedConnector3">
                  <a:avLst>
                    <a:gd name="adj1" fmla="val 114075"/>
                  </a:avLst>
                </a:prstGeom>
                <a:ln w="57150"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Скругленная соединительная линия 18"/>
                <p:cNvCxnSpPr/>
                <p:nvPr/>
              </p:nvCxnSpPr>
              <p:spPr>
                <a:xfrm rot="5400000">
                  <a:off x="865921" y="3739387"/>
                  <a:ext cx="2300337" cy="584208"/>
                </a:xfrm>
                <a:prstGeom prst="curvedConnector3">
                  <a:avLst>
                    <a:gd name="adj1" fmla="val 123122"/>
                  </a:avLst>
                </a:prstGeom>
                <a:ln w="57150"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19461" name="Object 2"/>
              <p:cNvGraphicFramePr>
                <a:graphicFrameLocks noChangeAspect="1"/>
              </p:cNvGraphicFramePr>
              <p:nvPr/>
            </p:nvGraphicFramePr>
            <p:xfrm>
              <a:off x="2928915" y="3136896"/>
              <a:ext cx="623895" cy="64929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574" name="Формула" r:id="rId3" imgW="152280" imgH="203040" progId="Equation.3">
                      <p:embed/>
                    </p:oleObj>
                  </mc:Choice>
                  <mc:Fallback>
                    <p:oleObj name="Формула" r:id="rId3" imgW="152280" imgH="203040" progId="Equation.3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28915" y="3136896"/>
                            <a:ext cx="623895" cy="64929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9470" name="Группа 75"/>
            <p:cNvGrpSpPr>
              <a:grpSpLocks/>
            </p:cNvGrpSpPr>
            <p:nvPr/>
          </p:nvGrpSpPr>
          <p:grpSpPr bwMode="auto">
            <a:xfrm flipV="1">
              <a:off x="920700" y="2260584"/>
              <a:ext cx="4016430" cy="4381562"/>
              <a:chOff x="1118375" y="2877651"/>
              <a:chExt cx="4293427" cy="3979919"/>
            </a:xfrm>
          </p:grpSpPr>
          <p:cxnSp>
            <p:nvCxnSpPr>
              <p:cNvPr id="32" name="Скругленная соединительная линия 31"/>
              <p:cNvCxnSpPr/>
              <p:nvPr/>
            </p:nvCxnSpPr>
            <p:spPr>
              <a:xfrm rot="16200000" flipV="1">
                <a:off x="2974918" y="4221671"/>
                <a:ext cx="3780898" cy="1092857"/>
              </a:xfrm>
              <a:prstGeom prst="curvedConnector3">
                <a:avLst>
                  <a:gd name="adj1" fmla="val -4187"/>
                </a:avLst>
              </a:prstGeom>
              <a:ln w="57150">
                <a:solidFill>
                  <a:schemeClr val="accent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Скругленная соединительная линия 42"/>
              <p:cNvCxnSpPr/>
              <p:nvPr/>
            </p:nvCxnSpPr>
            <p:spPr>
              <a:xfrm rot="5400000" flipH="1" flipV="1">
                <a:off x="-506666" y="4502746"/>
                <a:ext cx="3979893" cy="729703"/>
              </a:xfrm>
              <a:prstGeom prst="curvedConnector3">
                <a:avLst>
                  <a:gd name="adj1" fmla="val -4510"/>
                </a:avLst>
              </a:prstGeom>
              <a:ln w="57150">
                <a:solidFill>
                  <a:schemeClr val="accent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9458" name="Object 3"/>
            <p:cNvGraphicFramePr>
              <a:graphicFrameLocks noChangeAspect="1"/>
            </p:cNvGraphicFramePr>
            <p:nvPr/>
          </p:nvGraphicFramePr>
          <p:xfrm>
            <a:off x="4097331" y="5254650"/>
            <a:ext cx="681652" cy="714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75" name="Формула" r:id="rId5" imgW="177480" imgH="203040" progId="Equation.3">
                    <p:embed/>
                  </p:oleObj>
                </mc:Choice>
                <mc:Fallback>
                  <p:oleObj name="Формула" r:id="rId5" imgW="177480" imgH="2030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7331" y="5254650"/>
                          <a:ext cx="681652" cy="7148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471" name="Группа 23"/>
            <p:cNvGrpSpPr>
              <a:grpSpLocks/>
            </p:cNvGrpSpPr>
            <p:nvPr/>
          </p:nvGrpSpPr>
          <p:grpSpPr bwMode="auto">
            <a:xfrm>
              <a:off x="4279896" y="1128680"/>
              <a:ext cx="633412" cy="1055655"/>
              <a:chOff x="4279896" y="1128680"/>
              <a:chExt cx="633412" cy="1055655"/>
            </a:xfrm>
          </p:grpSpPr>
          <p:cxnSp>
            <p:nvCxnSpPr>
              <p:cNvPr id="30" name="Прямая со стрелкой 29"/>
              <p:cNvCxnSpPr/>
              <p:nvPr/>
            </p:nvCxnSpPr>
            <p:spPr bwMode="auto">
              <a:xfrm rot="16200000" flipV="1">
                <a:off x="3752846" y="1655771"/>
                <a:ext cx="1055695" cy="1588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9460" name="Object 4"/>
              <p:cNvGraphicFramePr>
                <a:graphicFrameLocks noChangeAspect="1"/>
              </p:cNvGraphicFramePr>
              <p:nvPr/>
            </p:nvGraphicFramePr>
            <p:xfrm>
              <a:off x="4342482" y="1350165"/>
              <a:ext cx="570826" cy="5683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576" name="Формула" r:id="rId7" imgW="139680" imgH="177480" progId="Equation.3">
                      <p:embed/>
                    </p:oleObj>
                  </mc:Choice>
                  <mc:Fallback>
                    <p:oleObj name="Формула" r:id="rId7" imgW="139680" imgH="177480" progId="Equation.3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42482" y="1350165"/>
                            <a:ext cx="570826" cy="5683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1749" name="Object 5"/>
            <p:cNvGraphicFramePr>
              <a:graphicFrameLocks noChangeAspect="1"/>
            </p:cNvGraphicFramePr>
            <p:nvPr/>
          </p:nvGraphicFramePr>
          <p:xfrm>
            <a:off x="5364163" y="1128713"/>
            <a:ext cx="1871662" cy="68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77" name="Формула" r:id="rId9" imgW="457200" imgH="215640" progId="Equation.3">
                    <p:embed/>
                  </p:oleObj>
                </mc:Choice>
                <mc:Fallback>
                  <p:oleObj name="Формула" r:id="rId9" imgW="457200" imgH="21564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4163" y="1128713"/>
                          <a:ext cx="1871662" cy="688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7" name="Скругленная соединительная линия 46"/>
            <p:cNvCxnSpPr/>
            <p:nvPr/>
          </p:nvCxnSpPr>
          <p:spPr>
            <a:xfrm rot="10800000" flipV="1">
              <a:off x="1906588" y="4889533"/>
              <a:ext cx="1570037" cy="36513"/>
            </a:xfrm>
            <a:prstGeom prst="curvedConnector3">
              <a:avLst>
                <a:gd name="adj1" fmla="val 50000"/>
              </a:avLst>
            </a:prstGeom>
            <a:ln w="762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ma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138" y="1384300"/>
            <a:ext cx="4052887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46031" y="471447"/>
            <a:ext cx="8229600" cy="1219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lt-LT" sz="3600" dirty="0" smtClean="0">
                <a:solidFill>
                  <a:schemeClr val="accent2">
                    <a:lumMod val="50000"/>
                  </a:schemeClr>
                </a:solidFill>
              </a:rPr>
              <a:t>Elektromagnetinės indukcijos reiškinys</a:t>
            </a:r>
            <a:r>
              <a:rPr lang="ru-RU" sz="3800" dirty="0" smtClean="0"/>
              <a:t/>
            </a:r>
            <a:br>
              <a:rPr lang="ru-RU" sz="3800" dirty="0" smtClean="0"/>
            </a:br>
            <a:endParaRPr lang="ru-RU" sz="3800" dirty="0"/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4896036" y="2589213"/>
            <a:ext cx="3888431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lt-LT" sz="2800" dirty="0" smtClean="0"/>
              <a:t>Ar  magnetinis laukas negali sukelti elektros srovės?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lt-LT" sz="2800" dirty="0" smtClean="0"/>
              <a:t> Į šį klausimą atsakė anglų mokslininkas Maiklas </a:t>
            </a:r>
            <a:r>
              <a:rPr lang="lt-LT" sz="2800" dirty="0" err="1" smtClean="0"/>
              <a:t>Faradėjus</a:t>
            </a:r>
            <a:r>
              <a:rPr lang="lt-LT" sz="2800" dirty="0" smtClean="0"/>
              <a:t> </a:t>
            </a:r>
            <a:r>
              <a:rPr lang="lt-LT" sz="3200" dirty="0" smtClean="0"/>
              <a:t/>
            </a:r>
            <a:br>
              <a:rPr lang="lt-LT" sz="3200" dirty="0" smtClean="0"/>
            </a:br>
            <a:r>
              <a:rPr lang="en-US" sz="3200" dirty="0" smtClean="0"/>
              <a:t>       </a:t>
            </a:r>
            <a:r>
              <a:rPr lang="lt-LT" sz="3200" dirty="0" smtClean="0"/>
              <a:t>( </a:t>
            </a:r>
            <a:r>
              <a:rPr lang="en-US" sz="3200" dirty="0" smtClean="0"/>
              <a:t>1831)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6" name="Группа 65"/>
          <p:cNvGrpSpPr>
            <a:grpSpLocks/>
          </p:cNvGrpSpPr>
          <p:nvPr/>
        </p:nvGrpSpPr>
        <p:grpSpPr bwMode="auto">
          <a:xfrm>
            <a:off x="1724025" y="2917825"/>
            <a:ext cx="1974850" cy="3286125"/>
            <a:chOff x="1723985" y="2917817"/>
            <a:chExt cx="1974868" cy="3286171"/>
          </a:xfrm>
        </p:grpSpPr>
        <p:grpSp>
          <p:nvGrpSpPr>
            <p:cNvPr id="20502" name="Группа 38"/>
            <p:cNvGrpSpPr>
              <a:grpSpLocks/>
            </p:cNvGrpSpPr>
            <p:nvPr/>
          </p:nvGrpSpPr>
          <p:grpSpPr bwMode="auto">
            <a:xfrm>
              <a:off x="1723985" y="2917817"/>
              <a:ext cx="1825651" cy="3286171"/>
              <a:chOff x="1723985" y="2917817"/>
              <a:chExt cx="1825651" cy="3286171"/>
            </a:xfrm>
          </p:grpSpPr>
          <p:cxnSp>
            <p:nvCxnSpPr>
              <p:cNvPr id="7" name="Прямая со стрелкой 6"/>
              <p:cNvCxnSpPr/>
              <p:nvPr/>
            </p:nvCxnSpPr>
            <p:spPr bwMode="auto">
              <a:xfrm rot="16200000" flipV="1">
                <a:off x="993720" y="4560903"/>
                <a:ext cx="3286171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Скругленная соединительная линия 12"/>
              <p:cNvCxnSpPr/>
              <p:nvPr/>
            </p:nvCxnSpPr>
            <p:spPr bwMode="auto">
              <a:xfrm rot="16200000" flipV="1">
                <a:off x="1687465" y="4232287"/>
                <a:ext cx="3176632" cy="547692"/>
              </a:xfrm>
              <a:prstGeom prst="curvedConnector3">
                <a:avLst>
                  <a:gd name="adj1" fmla="val -2773"/>
                </a:avLst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Скругленная соединительная линия 18"/>
              <p:cNvCxnSpPr/>
              <p:nvPr/>
            </p:nvCxnSpPr>
            <p:spPr bwMode="auto">
              <a:xfrm rot="5400000" flipH="1" flipV="1">
                <a:off x="500798" y="4141004"/>
                <a:ext cx="2994067" cy="547693"/>
              </a:xfrm>
              <a:prstGeom prst="curvedConnector3">
                <a:avLst>
                  <a:gd name="adj1" fmla="val -7009"/>
                </a:avLst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0485" name="Object 2"/>
            <p:cNvGraphicFramePr>
              <a:graphicFrameLocks noChangeAspect="1"/>
            </p:cNvGraphicFramePr>
            <p:nvPr/>
          </p:nvGraphicFramePr>
          <p:xfrm>
            <a:off x="3074967" y="3282948"/>
            <a:ext cx="623886" cy="584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8" name="Формула" r:id="rId3" imgW="152280" imgH="203040" progId="Equation.3">
                    <p:embed/>
                  </p:oleObj>
                </mc:Choice>
                <mc:Fallback>
                  <p:oleObj name="Формула" r:id="rId3" imgW="152280" imgH="2030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4967" y="3282948"/>
                          <a:ext cx="623886" cy="5843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Овал 2"/>
          <p:cNvSpPr/>
          <p:nvPr/>
        </p:nvSpPr>
        <p:spPr>
          <a:xfrm>
            <a:off x="519113" y="4159250"/>
            <a:ext cx="4235450" cy="73025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7" name="Скругленная соединительная линия 46"/>
          <p:cNvCxnSpPr/>
          <p:nvPr/>
        </p:nvCxnSpPr>
        <p:spPr>
          <a:xfrm rot="10800000">
            <a:off x="1651000" y="4889500"/>
            <a:ext cx="1862138" cy="1588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9" name="Группа 73"/>
          <p:cNvGrpSpPr>
            <a:grpSpLocks/>
          </p:cNvGrpSpPr>
          <p:nvPr/>
        </p:nvGrpSpPr>
        <p:grpSpPr bwMode="auto">
          <a:xfrm>
            <a:off x="2271713" y="617538"/>
            <a:ext cx="730250" cy="2263775"/>
            <a:chOff x="2271681" y="617499"/>
            <a:chExt cx="730260" cy="226380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271681" y="617499"/>
              <a:ext cx="730260" cy="113190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i="1" dirty="0">
                  <a:solidFill>
                    <a:schemeClr val="bg1">
                      <a:lumMod val="10000"/>
                    </a:schemeClr>
                  </a:solidFill>
                </a:rPr>
                <a:t>N</a:t>
              </a:r>
              <a:endParaRPr lang="ru-RU" sz="4000" i="1" dirty="0">
                <a:solidFill>
                  <a:schemeClr val="bg1">
                    <a:lumMod val="10000"/>
                  </a:schemeClr>
                </a:solidFill>
              </a:endParaRPr>
            </a:p>
            <a:p>
              <a:pPr algn="ctr">
                <a:defRPr/>
              </a:pP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271681" y="1749401"/>
              <a:ext cx="730260" cy="113190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i="1" dirty="0">
                  <a:solidFill>
                    <a:schemeClr val="bg1">
                      <a:lumMod val="10000"/>
                    </a:schemeClr>
                  </a:solidFill>
                </a:rPr>
                <a:t>S</a:t>
              </a:r>
              <a:endParaRPr lang="ru-RU" sz="4000" i="1" dirty="0">
                <a:solidFill>
                  <a:schemeClr val="bg1">
                    <a:lumMod val="10000"/>
                  </a:schemeClr>
                </a:solidFill>
              </a:endParaRPr>
            </a:p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28" name="Дуга 27"/>
          <p:cNvSpPr/>
          <p:nvPr/>
        </p:nvSpPr>
        <p:spPr bwMode="auto">
          <a:xfrm rot="10800000">
            <a:off x="519113" y="3976688"/>
            <a:ext cx="4235450" cy="949325"/>
          </a:xfrm>
          <a:prstGeom prst="arc">
            <a:avLst>
              <a:gd name="adj1" fmla="val 10846150"/>
              <a:gd name="adj2" fmla="val 21569347"/>
            </a:avLst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0491" name="Группа 64"/>
          <p:cNvGrpSpPr>
            <a:grpSpLocks/>
          </p:cNvGrpSpPr>
          <p:nvPr/>
        </p:nvGrpSpPr>
        <p:grpSpPr bwMode="auto">
          <a:xfrm>
            <a:off x="920750" y="2698750"/>
            <a:ext cx="3868738" cy="3906838"/>
            <a:chOff x="920700" y="2698741"/>
            <a:chExt cx="3868771" cy="3906890"/>
          </a:xfrm>
        </p:grpSpPr>
        <p:grpSp>
          <p:nvGrpSpPr>
            <p:cNvPr id="20497" name="Группа 63"/>
            <p:cNvGrpSpPr>
              <a:grpSpLocks/>
            </p:cNvGrpSpPr>
            <p:nvPr/>
          </p:nvGrpSpPr>
          <p:grpSpPr bwMode="auto">
            <a:xfrm>
              <a:off x="920700" y="2698741"/>
              <a:ext cx="3614786" cy="3906890"/>
              <a:chOff x="920700" y="2698741"/>
              <a:chExt cx="3614786" cy="3906890"/>
            </a:xfrm>
          </p:grpSpPr>
          <p:cxnSp>
            <p:nvCxnSpPr>
              <p:cNvPr id="32" name="Скругленная соединительная линия 31"/>
              <p:cNvCxnSpPr/>
              <p:nvPr/>
            </p:nvCxnSpPr>
            <p:spPr bwMode="auto">
              <a:xfrm rot="5400000">
                <a:off x="2162126" y="4232288"/>
                <a:ext cx="3906890" cy="839795"/>
              </a:xfrm>
              <a:prstGeom prst="curvedConnector3">
                <a:avLst>
                  <a:gd name="adj1" fmla="val -3441"/>
                </a:avLst>
              </a:prstGeom>
              <a:ln w="57150">
                <a:solidFill>
                  <a:schemeClr val="accent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Скругленная соединительная линия 42"/>
              <p:cNvCxnSpPr/>
              <p:nvPr/>
            </p:nvCxnSpPr>
            <p:spPr bwMode="auto">
              <a:xfrm rot="16200000" flipH="1">
                <a:off x="-558078" y="4396597"/>
                <a:ext cx="3541760" cy="584205"/>
              </a:xfrm>
              <a:prstGeom prst="curvedConnector3">
                <a:avLst>
                  <a:gd name="adj1" fmla="val -9811"/>
                </a:avLst>
              </a:prstGeom>
              <a:ln w="57150">
                <a:solidFill>
                  <a:schemeClr val="accent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0484" name="Object 3"/>
            <p:cNvGraphicFramePr>
              <a:graphicFrameLocks noChangeAspect="1"/>
            </p:cNvGraphicFramePr>
            <p:nvPr/>
          </p:nvGraphicFramePr>
          <p:xfrm>
            <a:off x="4060818" y="3027357"/>
            <a:ext cx="728653" cy="649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9" name="Формула" r:id="rId5" imgW="177480" imgH="203040" progId="Equation.3">
                    <p:embed/>
                  </p:oleObj>
                </mc:Choice>
                <mc:Fallback>
                  <p:oleObj name="Формула" r:id="rId5" imgW="177480" imgH="2030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0818" y="3027357"/>
                          <a:ext cx="728653" cy="649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492" name="Группа 62"/>
          <p:cNvGrpSpPr>
            <a:grpSpLocks/>
          </p:cNvGrpSpPr>
          <p:nvPr/>
        </p:nvGrpSpPr>
        <p:grpSpPr bwMode="auto">
          <a:xfrm>
            <a:off x="4327525" y="1089025"/>
            <a:ext cx="690563" cy="1171575"/>
            <a:chOff x="4326851" y="1089762"/>
            <a:chExt cx="691236" cy="1171606"/>
          </a:xfrm>
        </p:grpSpPr>
        <p:cxnSp>
          <p:nvCxnSpPr>
            <p:cNvPr id="30" name="Прямая со стрелкой 29"/>
            <p:cNvCxnSpPr/>
            <p:nvPr/>
          </p:nvCxnSpPr>
          <p:spPr bwMode="auto">
            <a:xfrm rot="5400000">
              <a:off x="3741842" y="1674771"/>
              <a:ext cx="1171606" cy="159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483" name="Object 4"/>
            <p:cNvGraphicFramePr>
              <a:graphicFrameLocks noChangeAspect="1"/>
            </p:cNvGraphicFramePr>
            <p:nvPr/>
          </p:nvGraphicFramePr>
          <p:xfrm>
            <a:off x="4498974" y="1347759"/>
            <a:ext cx="519113" cy="568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0" name="Формула" r:id="rId7" imgW="126720" imgH="177480" progId="Equation.3">
                    <p:embed/>
                  </p:oleObj>
                </mc:Choice>
                <mc:Fallback>
                  <p:oleObj name="Формула" r:id="rId7" imgW="126720" imgH="1774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8974" y="1347759"/>
                          <a:ext cx="519113" cy="568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5338763" y="1128713"/>
          <a:ext cx="19240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1" name="Формула" r:id="rId9" imgW="469800" imgH="215640" progId="Equation.3">
                  <p:embed/>
                </p:oleObj>
              </mc:Choice>
              <mc:Fallback>
                <p:oleObj name="Формула" r:id="rId9" imgW="46980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763" y="1128713"/>
                        <a:ext cx="1924050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628650" y="5108575"/>
            <a:ext cx="481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i="1">
                <a:solidFill>
                  <a:srgbClr val="536142"/>
                </a:solidFill>
              </a:rPr>
              <a:t>N</a:t>
            </a:r>
            <a:endParaRPr lang="ru-RU" sz="3200" b="1" i="1">
              <a:solidFill>
                <a:srgbClr val="536142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8650" y="3429000"/>
            <a:ext cx="4587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83175" y="3136900"/>
            <a:ext cx="10534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t-LT" sz="2000" dirty="0" smtClean="0">
                <a:solidFill>
                  <a:schemeClr val="accent1">
                    <a:lumMod val="50000"/>
                  </a:schemeClr>
                </a:solidFill>
              </a:rPr>
              <a:t>stumia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519113" y="4159250"/>
            <a:ext cx="4235450" cy="73025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7" name="Скругленная соединительная линия 46"/>
          <p:cNvCxnSpPr/>
          <p:nvPr/>
        </p:nvCxnSpPr>
        <p:spPr>
          <a:xfrm>
            <a:off x="2016125" y="4889500"/>
            <a:ext cx="1387475" cy="36513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12" name="Группа 30"/>
          <p:cNvGrpSpPr>
            <a:grpSpLocks/>
          </p:cNvGrpSpPr>
          <p:nvPr/>
        </p:nvGrpSpPr>
        <p:grpSpPr bwMode="auto">
          <a:xfrm>
            <a:off x="519113" y="617538"/>
            <a:ext cx="6716712" cy="5586412"/>
            <a:chOff x="519113" y="617538"/>
            <a:chExt cx="6716712" cy="5586450"/>
          </a:xfrm>
        </p:grpSpPr>
        <p:grpSp>
          <p:nvGrpSpPr>
            <p:cNvPr id="21516" name="Группа 73"/>
            <p:cNvGrpSpPr>
              <a:grpSpLocks/>
            </p:cNvGrpSpPr>
            <p:nvPr/>
          </p:nvGrpSpPr>
          <p:grpSpPr bwMode="auto">
            <a:xfrm>
              <a:off x="2271713" y="617538"/>
              <a:ext cx="730250" cy="2263775"/>
              <a:chOff x="2271681" y="617499"/>
              <a:chExt cx="730260" cy="2263806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2271681" y="617499"/>
                <a:ext cx="730260" cy="1131910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4000" i="1" dirty="0">
                    <a:solidFill>
                      <a:schemeClr val="bg1">
                        <a:lumMod val="10000"/>
                      </a:schemeClr>
                    </a:solidFill>
                  </a:rPr>
                  <a:t>N</a:t>
                </a:r>
                <a:endParaRPr lang="ru-RU" sz="4000" i="1" dirty="0">
                  <a:solidFill>
                    <a:schemeClr val="bg1">
                      <a:lumMod val="10000"/>
                    </a:schemeClr>
                  </a:solidFill>
                </a:endParaRPr>
              </a:p>
              <a:p>
                <a:pPr algn="ctr">
                  <a:defRPr/>
                </a:pPr>
                <a:endParaRPr lang="ru-RU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2271681" y="1749409"/>
                <a:ext cx="730260" cy="1131911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4000" i="1" dirty="0">
                    <a:solidFill>
                      <a:schemeClr val="bg1">
                        <a:lumMod val="10000"/>
                      </a:schemeClr>
                    </a:solidFill>
                  </a:rPr>
                  <a:t>S</a:t>
                </a:r>
                <a:endParaRPr lang="ru-RU" sz="4000" i="1" dirty="0">
                  <a:solidFill>
                    <a:schemeClr val="bg1">
                      <a:lumMod val="10000"/>
                    </a:schemeClr>
                  </a:solidFill>
                </a:endParaRPr>
              </a:p>
              <a:p>
                <a:pPr algn="ctr">
                  <a:defRPr/>
                </a:pPr>
                <a:endParaRPr lang="ru-RU" dirty="0"/>
              </a:p>
            </p:txBody>
          </p:sp>
        </p:grpSp>
        <p:grpSp>
          <p:nvGrpSpPr>
            <p:cNvPr id="21517" name="Группа 65"/>
            <p:cNvGrpSpPr>
              <a:grpSpLocks/>
            </p:cNvGrpSpPr>
            <p:nvPr/>
          </p:nvGrpSpPr>
          <p:grpSpPr bwMode="auto">
            <a:xfrm>
              <a:off x="1723985" y="2917817"/>
              <a:ext cx="1974868" cy="3286171"/>
              <a:chOff x="1723985" y="2917817"/>
              <a:chExt cx="1974868" cy="3286171"/>
            </a:xfrm>
          </p:grpSpPr>
          <p:grpSp>
            <p:nvGrpSpPr>
              <p:cNvPr id="21524" name="Группа 38"/>
              <p:cNvGrpSpPr>
                <a:grpSpLocks/>
              </p:cNvGrpSpPr>
              <p:nvPr/>
            </p:nvGrpSpPr>
            <p:grpSpPr bwMode="auto">
              <a:xfrm>
                <a:off x="1723985" y="2917817"/>
                <a:ext cx="1825651" cy="3286171"/>
                <a:chOff x="1723985" y="2917817"/>
                <a:chExt cx="1825651" cy="3286171"/>
              </a:xfrm>
            </p:grpSpPr>
            <p:cxnSp>
              <p:nvCxnSpPr>
                <p:cNvPr id="7" name="Прямая со стрелкой 6"/>
                <p:cNvCxnSpPr/>
                <p:nvPr/>
              </p:nvCxnSpPr>
              <p:spPr bwMode="auto">
                <a:xfrm rot="16200000" flipV="1">
                  <a:off x="993764" y="4560915"/>
                  <a:ext cx="3286147" cy="0"/>
                </a:xfrm>
                <a:prstGeom prst="straightConnector1">
                  <a:avLst/>
                </a:prstGeom>
                <a:ln w="57150"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Скругленная соединительная линия 12"/>
                <p:cNvCxnSpPr/>
                <p:nvPr/>
              </p:nvCxnSpPr>
              <p:spPr bwMode="auto">
                <a:xfrm rot="16200000" flipV="1">
                  <a:off x="1687502" y="4232302"/>
                  <a:ext cx="3176609" cy="547687"/>
                </a:xfrm>
                <a:prstGeom prst="curvedConnector3">
                  <a:avLst>
                    <a:gd name="adj1" fmla="val -2773"/>
                  </a:avLst>
                </a:prstGeom>
                <a:ln w="57150"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Скругленная соединительная линия 18"/>
                <p:cNvCxnSpPr/>
                <p:nvPr/>
              </p:nvCxnSpPr>
              <p:spPr bwMode="auto">
                <a:xfrm rot="5400000" flipH="1" flipV="1">
                  <a:off x="500846" y="4141020"/>
                  <a:ext cx="2994045" cy="547688"/>
                </a:xfrm>
                <a:prstGeom prst="curvedConnector3">
                  <a:avLst>
                    <a:gd name="adj1" fmla="val -7009"/>
                  </a:avLst>
                </a:prstGeom>
                <a:ln w="57150"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21509" name="Object 2"/>
              <p:cNvGraphicFramePr>
                <a:graphicFrameLocks noChangeAspect="1"/>
              </p:cNvGraphicFramePr>
              <p:nvPr/>
            </p:nvGraphicFramePr>
            <p:xfrm>
              <a:off x="3074967" y="3282948"/>
              <a:ext cx="623886" cy="5843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622" name="Формула" r:id="rId3" imgW="152280" imgH="203040" progId="Equation.3">
                      <p:embed/>
                    </p:oleObj>
                  </mc:Choice>
                  <mc:Fallback>
                    <p:oleObj name="Формула" r:id="rId3" imgW="152280" imgH="203040" progId="Equation.3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74967" y="3282948"/>
                            <a:ext cx="623886" cy="58436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1518" name="Группа 63"/>
            <p:cNvGrpSpPr>
              <a:grpSpLocks/>
            </p:cNvGrpSpPr>
            <p:nvPr/>
          </p:nvGrpSpPr>
          <p:grpSpPr bwMode="auto">
            <a:xfrm flipV="1">
              <a:off x="920700" y="2881305"/>
              <a:ext cx="3614786" cy="3176632"/>
              <a:chOff x="920700" y="2698741"/>
              <a:chExt cx="3614786" cy="3906890"/>
            </a:xfrm>
          </p:grpSpPr>
          <p:cxnSp>
            <p:nvCxnSpPr>
              <p:cNvPr id="32" name="Скругленная соединительная линия 31"/>
              <p:cNvCxnSpPr/>
              <p:nvPr/>
            </p:nvCxnSpPr>
            <p:spPr bwMode="auto">
              <a:xfrm rot="5400000">
                <a:off x="2162163" y="4232277"/>
                <a:ext cx="3906862" cy="839788"/>
              </a:xfrm>
              <a:prstGeom prst="curvedConnector3">
                <a:avLst>
                  <a:gd name="adj1" fmla="val -3441"/>
                </a:avLst>
              </a:prstGeom>
              <a:ln w="57150">
                <a:solidFill>
                  <a:schemeClr val="accent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Скругленная соединительная линия 42"/>
              <p:cNvCxnSpPr/>
              <p:nvPr/>
            </p:nvCxnSpPr>
            <p:spPr bwMode="auto">
              <a:xfrm rot="16200000" flipH="1">
                <a:off x="-558027" y="4396192"/>
                <a:ext cx="3541753" cy="584200"/>
              </a:xfrm>
              <a:prstGeom prst="curvedConnector3">
                <a:avLst>
                  <a:gd name="adj1" fmla="val -9811"/>
                </a:avLst>
              </a:prstGeom>
              <a:ln w="57150">
                <a:solidFill>
                  <a:schemeClr val="accent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19" name="Группа 23"/>
            <p:cNvGrpSpPr>
              <a:grpSpLocks/>
            </p:cNvGrpSpPr>
            <p:nvPr/>
          </p:nvGrpSpPr>
          <p:grpSpPr bwMode="auto">
            <a:xfrm>
              <a:off x="4462461" y="1019141"/>
              <a:ext cx="555626" cy="1128681"/>
              <a:chOff x="4462461" y="1019141"/>
              <a:chExt cx="555626" cy="1128681"/>
            </a:xfrm>
          </p:grpSpPr>
          <p:cxnSp>
            <p:nvCxnSpPr>
              <p:cNvPr id="30" name="Прямая со стрелкой 29"/>
              <p:cNvCxnSpPr/>
              <p:nvPr/>
            </p:nvCxnSpPr>
            <p:spPr bwMode="auto">
              <a:xfrm rot="16200000" flipV="1">
                <a:off x="3898896" y="1582745"/>
                <a:ext cx="1128721" cy="1587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1508" name="Object 4"/>
              <p:cNvGraphicFramePr>
                <a:graphicFrameLocks noChangeAspect="1"/>
              </p:cNvGraphicFramePr>
              <p:nvPr/>
            </p:nvGraphicFramePr>
            <p:xfrm>
              <a:off x="4498974" y="1347759"/>
              <a:ext cx="519113" cy="5683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623" name="Формула" r:id="rId5" imgW="126720" imgH="177480" progId="Equation.3">
                      <p:embed/>
                    </p:oleObj>
                  </mc:Choice>
                  <mc:Fallback>
                    <p:oleObj name="Формула" r:id="rId5" imgW="126720" imgH="177480" progId="Equation.3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98974" y="1347759"/>
                            <a:ext cx="519113" cy="5683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1749" name="Object 5"/>
            <p:cNvGraphicFramePr>
              <a:graphicFrameLocks noChangeAspect="1"/>
            </p:cNvGraphicFramePr>
            <p:nvPr/>
          </p:nvGraphicFramePr>
          <p:xfrm>
            <a:off x="5364163" y="1128713"/>
            <a:ext cx="1871662" cy="68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24" name="Формула" r:id="rId7" imgW="457200" imgH="215640" progId="Equation.3">
                    <p:embed/>
                  </p:oleObj>
                </mc:Choice>
                <mc:Fallback>
                  <p:oleObj name="Формула" r:id="rId7" imgW="457200" imgH="21564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4163" y="1128713"/>
                          <a:ext cx="1871662" cy="688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Дуга 27"/>
            <p:cNvSpPr/>
            <p:nvPr/>
          </p:nvSpPr>
          <p:spPr>
            <a:xfrm rot="10800000">
              <a:off x="519113" y="3976711"/>
              <a:ext cx="4235450" cy="949331"/>
            </a:xfrm>
            <a:prstGeom prst="arc">
              <a:avLst>
                <a:gd name="adj1" fmla="val 10846150"/>
                <a:gd name="adj2" fmla="val 21569347"/>
              </a:avLst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738188" y="5108575"/>
            <a:ext cx="4921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01675" y="3319463"/>
            <a:ext cx="5175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192713" y="3027363"/>
            <a:ext cx="1173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t-LT" sz="2400" dirty="0" smtClean="0">
                <a:solidFill>
                  <a:schemeClr val="accent1">
                    <a:lumMod val="50000"/>
                  </a:schemeClr>
                </a:solidFill>
              </a:rPr>
              <a:t>traukia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1506" name="Object 3"/>
          <p:cNvGraphicFramePr>
            <a:graphicFrameLocks noChangeAspect="1"/>
          </p:cNvGraphicFramePr>
          <p:nvPr/>
        </p:nvGraphicFramePr>
        <p:xfrm>
          <a:off x="4024313" y="5022850"/>
          <a:ext cx="6207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5" name="Формула" r:id="rId9" imgW="177480" imgH="203040" progId="Equation.3">
                  <p:embed/>
                </p:oleObj>
              </mc:Choice>
              <mc:Fallback>
                <p:oleObj name="Формула" r:id="rId9" imgW="1774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4313" y="5022850"/>
                        <a:ext cx="620712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lt-LT" sz="4000" dirty="0" smtClean="0">
                <a:solidFill>
                  <a:schemeClr val="accent2">
                    <a:lumMod val="50000"/>
                  </a:schemeClr>
                </a:solidFill>
              </a:rPr>
              <a:t>    Indukuotosios elektrovaros ženklas     	nustatomas pagal </a:t>
            </a:r>
            <a:r>
              <a:rPr lang="lt-LT" sz="4000" dirty="0" err="1" smtClean="0">
                <a:solidFill>
                  <a:schemeClr val="accent2">
                    <a:lumMod val="50000"/>
                  </a:schemeClr>
                </a:solidFill>
              </a:rPr>
              <a:t>Lenco</a:t>
            </a:r>
            <a:r>
              <a:rPr lang="lt-LT" sz="4000" dirty="0" smtClean="0">
                <a:solidFill>
                  <a:schemeClr val="accent2">
                    <a:lumMod val="50000"/>
                  </a:schemeClr>
                </a:solidFill>
              </a:rPr>
              <a:t> taisykle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2536" name="Группа 9"/>
          <p:cNvGrpSpPr>
            <a:grpSpLocks/>
          </p:cNvGrpSpPr>
          <p:nvPr/>
        </p:nvGrpSpPr>
        <p:grpSpPr bwMode="auto">
          <a:xfrm>
            <a:off x="701675" y="1822341"/>
            <a:ext cx="7667625" cy="3108543"/>
            <a:chOff x="628596" y="1274624"/>
            <a:chExt cx="7667730" cy="3108761"/>
          </a:xfrm>
        </p:grpSpPr>
        <p:sp>
          <p:nvSpPr>
            <p:cNvPr id="22537" name="Rectangle 1"/>
            <p:cNvSpPr>
              <a:spLocks noChangeArrowheads="1"/>
            </p:cNvSpPr>
            <p:nvPr/>
          </p:nvSpPr>
          <p:spPr bwMode="auto">
            <a:xfrm>
              <a:off x="628596" y="1274624"/>
              <a:ext cx="7667730" cy="3108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lt-LT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Indukuotoji elektrovara  neigiamą                             </a:t>
              </a:r>
              <a:r>
                <a:rPr lang="ru-RU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dirty="0">
                  <a:latin typeface="Times New Roman" pitchFamily="18" charset="0"/>
                </a:rPr>
                <a:t>(             ), </a:t>
              </a:r>
              <a:r>
                <a:rPr lang="lt-LT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jeigu</a:t>
              </a:r>
              <a:r>
                <a:rPr lang="ru-RU" sz="2800" dirty="0" smtClean="0">
                  <a:latin typeface="Times New Roman" pitchFamily="18" charset="0"/>
                </a:rPr>
                <a:t>                   </a:t>
              </a:r>
              <a:r>
                <a:rPr lang="ru-RU" sz="2800" dirty="0">
                  <a:latin typeface="Times New Roman" pitchFamily="18" charset="0"/>
                </a:rPr>
                <a:t>, </a:t>
              </a:r>
              <a:r>
                <a:rPr lang="ru-RU" sz="2800" dirty="0"/>
                <a:t> </a:t>
              </a:r>
              <a:r>
                <a:rPr lang="ru-RU" sz="2800" dirty="0" smtClean="0">
                  <a:latin typeface="Times New Roman" pitchFamily="18" charset="0"/>
                </a:rPr>
                <a:t>( </a:t>
              </a:r>
              <a:r>
                <a:rPr lang="ru-RU" sz="2800" dirty="0">
                  <a:latin typeface="Symbol" pitchFamily="18" charset="2"/>
                </a:rPr>
                <a:t>DF</a:t>
              </a:r>
              <a:r>
                <a:rPr lang="ru-RU" sz="2800" dirty="0">
                  <a:latin typeface="Times New Roman" pitchFamily="18" charset="0"/>
                </a:rPr>
                <a:t>&gt;0). </a:t>
              </a:r>
            </a:p>
            <a:p>
              <a:pPr eaLnBrk="0" hangingPunct="0"/>
              <a:r>
                <a:rPr lang="lt-LT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Indukuotoji elektrovara teigiamą                                            </a:t>
              </a:r>
              <a:r>
                <a:rPr lang="ru-RU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dirty="0">
                  <a:latin typeface="Times New Roman" pitchFamily="18" charset="0"/>
                </a:rPr>
                <a:t>(              ), </a:t>
              </a:r>
              <a:r>
                <a:rPr lang="lt-LT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jeigu</a:t>
              </a:r>
              <a:r>
                <a:rPr lang="ru-RU" sz="2800" dirty="0" smtClean="0">
                  <a:latin typeface="Times New Roman" pitchFamily="18" charset="0"/>
                </a:rPr>
                <a:t>             </a:t>
              </a:r>
              <a:r>
                <a:rPr lang="ru-RU" sz="2800" dirty="0"/>
                <a:t> </a:t>
              </a:r>
              <a:r>
                <a:rPr lang="ru-RU" sz="2800" dirty="0">
                  <a:latin typeface="Times New Roman" pitchFamily="18" charset="0"/>
                </a:rPr>
                <a:t>       , </a:t>
              </a:r>
              <a:r>
                <a:rPr lang="ru-RU" sz="2800" dirty="0" smtClean="0">
                  <a:latin typeface="Times New Roman" pitchFamily="18" charset="0"/>
                </a:rPr>
                <a:t>( </a:t>
              </a:r>
              <a:r>
                <a:rPr lang="ru-RU" sz="2800" dirty="0">
                  <a:latin typeface="Symbol" pitchFamily="18" charset="2"/>
                </a:rPr>
                <a:t>DF</a:t>
              </a:r>
              <a:r>
                <a:rPr lang="ru-RU" sz="2800" dirty="0">
                  <a:latin typeface="Times New Roman" pitchFamily="18" charset="0"/>
                </a:rPr>
                <a:t>&lt;0).</a:t>
              </a:r>
            </a:p>
            <a:p>
              <a:pPr eaLnBrk="0" hangingPunct="0"/>
              <a:endParaRPr lang="lt-LT" sz="2800" dirty="0">
                <a:latin typeface="Times New Roman" pitchFamily="18" charset="0"/>
              </a:endParaRPr>
            </a:p>
            <a:p>
              <a:pPr eaLnBrk="0" hangingPunct="0"/>
              <a:endParaRPr lang="lt-LT" sz="2800" dirty="0" smtClean="0">
                <a:latin typeface="Times New Roman" pitchFamily="18" charset="0"/>
              </a:endParaRPr>
            </a:p>
            <a:p>
              <a:pPr eaLnBrk="0" hangingPunct="0"/>
              <a:r>
                <a:rPr lang="ru-RU" sz="2800" dirty="0" smtClean="0">
                  <a:latin typeface="Times New Roman" pitchFamily="18" charset="0"/>
                </a:rPr>
                <a:t> </a:t>
              </a:r>
              <a:r>
                <a:rPr lang="ru-RU" sz="1200" dirty="0">
                  <a:latin typeface="Times New Roman" pitchFamily="18" charset="0"/>
                </a:rPr>
                <a:t>. </a:t>
              </a:r>
              <a:endParaRPr lang="ru-RU" dirty="0"/>
            </a:p>
          </p:txBody>
        </p:sp>
        <p:grpSp>
          <p:nvGrpSpPr>
            <p:cNvPr id="22538" name="Группа 8"/>
            <p:cNvGrpSpPr>
              <a:grpSpLocks/>
            </p:cNvGrpSpPr>
            <p:nvPr/>
          </p:nvGrpSpPr>
          <p:grpSpPr bwMode="auto">
            <a:xfrm>
              <a:off x="847674" y="1749402"/>
              <a:ext cx="3916395" cy="1362086"/>
              <a:chOff x="847674" y="1749402"/>
              <a:chExt cx="3916395" cy="1362086"/>
            </a:xfrm>
          </p:grpSpPr>
          <p:graphicFrame>
            <p:nvGraphicFramePr>
              <p:cNvPr id="4100" name="Object 3"/>
              <p:cNvGraphicFramePr>
                <a:graphicFrameLocks noChangeAspect="1"/>
              </p:cNvGraphicFramePr>
              <p:nvPr/>
            </p:nvGraphicFramePr>
            <p:xfrm>
              <a:off x="847674" y="1749402"/>
              <a:ext cx="1117278" cy="522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80" name="Формула" r:id="rId3" imgW="431640" imgH="228600" progId="Equation.3">
                      <p:embed/>
                    </p:oleObj>
                  </mc:Choice>
                  <mc:Fallback>
                    <p:oleObj name="Формула" r:id="rId3" imgW="431640" imgH="228600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47674" y="1749402"/>
                            <a:ext cx="1117278" cy="52228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32" name="Object 2"/>
              <p:cNvGraphicFramePr>
                <a:graphicFrameLocks noChangeAspect="1"/>
              </p:cNvGraphicFramePr>
              <p:nvPr/>
            </p:nvGraphicFramePr>
            <p:xfrm>
              <a:off x="3038454" y="1749402"/>
              <a:ext cx="1578929" cy="4381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81" name="Формула" r:id="rId5" imgW="545760" imgH="215640" progId="Equation.3">
                      <p:embed/>
                    </p:oleObj>
                  </mc:Choice>
                  <mc:Fallback>
                    <p:oleObj name="Формула" r:id="rId5" imgW="545760" imgH="215640" progId="Equation.3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38454" y="1749402"/>
                            <a:ext cx="1578929" cy="43815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" name="Object 4"/>
              <p:cNvGraphicFramePr>
                <a:graphicFrameLocks noChangeAspect="1"/>
              </p:cNvGraphicFramePr>
              <p:nvPr/>
            </p:nvGraphicFramePr>
            <p:xfrm>
              <a:off x="884187" y="2589201"/>
              <a:ext cx="1117600" cy="522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82" name="Формула" r:id="rId7" imgW="431640" imgH="228600" progId="Equation.3">
                      <p:embed/>
                    </p:oleObj>
                  </mc:Choice>
                  <mc:Fallback>
                    <p:oleObj name="Формула" r:id="rId7" imgW="431640" imgH="228600" progId="Equation.3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84187" y="2589201"/>
                            <a:ext cx="1117600" cy="52228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34" name="Object 5"/>
              <p:cNvGraphicFramePr>
                <a:graphicFrameLocks noChangeAspect="1"/>
              </p:cNvGraphicFramePr>
              <p:nvPr/>
            </p:nvGraphicFramePr>
            <p:xfrm>
              <a:off x="3184506" y="2662227"/>
              <a:ext cx="1579563" cy="438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83" name="Формула" r:id="rId9" imgW="545760" imgH="215640" progId="Equation.3">
                      <p:embed/>
                    </p:oleObj>
                  </mc:Choice>
                  <mc:Fallback>
                    <p:oleObj name="Формула" r:id="rId9" imgW="545760" imgH="215640" progId="Equation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84506" y="2662227"/>
                            <a:ext cx="1579563" cy="4381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404150"/>
              </p:ext>
            </p:extLst>
          </p:nvPr>
        </p:nvGraphicFramePr>
        <p:xfrm>
          <a:off x="2699792" y="3988018"/>
          <a:ext cx="318135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4" name="Формула" r:id="rId11" imgW="698400" imgH="393480" progId="Equation.3">
                  <p:embed/>
                </p:oleObj>
              </mc:Choice>
              <mc:Fallback>
                <p:oleObj name="Формула" r:id="rId11" imgW="6984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3988018"/>
                        <a:ext cx="3181350" cy="158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2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4338638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4100" name="Object 3"/>
          <p:cNvGraphicFramePr>
            <a:graphicFrameLocks noChangeAspect="1"/>
          </p:cNvGraphicFramePr>
          <p:nvPr/>
        </p:nvGraphicFramePr>
        <p:xfrm>
          <a:off x="993775" y="1603375"/>
          <a:ext cx="318135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3" name="Формула" r:id="rId5" imgW="698400" imgH="393480" progId="Equation.3">
                  <p:embed/>
                </p:oleObj>
              </mc:Choice>
              <mc:Fallback>
                <p:oleObj name="Формула" r:id="rId5" imgW="6984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1603375"/>
                        <a:ext cx="3181350" cy="158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6" name="Picture 10" descr="colco0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9900" y="544513"/>
            <a:ext cx="456406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74700" y="3538538"/>
            <a:ext cx="77577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lt-LT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Uždarame laidininke indukuota elektrovara yra tiesiogiai proporcinga magnetinio srauto kitimo greičiui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PG7E2lE9v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3559" y="1196752"/>
            <a:ext cx="793688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2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1"/>
          <p:cNvSpPr>
            <a:spLocks noChangeArrowheads="1"/>
          </p:cNvSpPr>
          <p:nvPr/>
        </p:nvSpPr>
        <p:spPr bwMode="auto">
          <a:xfrm>
            <a:off x="227013" y="1238250"/>
            <a:ext cx="86169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lt-LT" sz="2800" b="1" dirty="0" smtClean="0">
                <a:solidFill>
                  <a:schemeClr val="accent2">
                    <a:lumMod val="50000"/>
                  </a:schemeClr>
                </a:solidFill>
              </a:rPr>
              <a:t>			</a:t>
            </a:r>
          </a:p>
          <a:p>
            <a:pPr>
              <a:defRPr/>
            </a:pPr>
            <a:r>
              <a:rPr lang="lt-LT" sz="2800" b="1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lt-LT" sz="2800" b="1" dirty="0" smtClean="0">
                <a:solidFill>
                  <a:schemeClr val="accent2">
                    <a:lumMod val="50000"/>
                  </a:schemeClr>
                </a:solidFill>
              </a:rPr>
              <a:t>		Uždaviniai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525" y="633100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000" b="1" dirty="0">
                <a:latin typeface="Arial" panose="020B0604020202020204" pitchFamily="34" charset="0"/>
                <a:ea typeface="Calibri" panose="020F0502020204030204" pitchFamily="34" charset="0"/>
              </a:rPr>
              <a:t>Vienalyčiame B = 0,1 T indukcijos magnetiniame lauke greičiu v = 15 m/s tolygiai juda ℓ = 10 cm ilgio laidininkas. Magnetinė indukcija su laidininko judėjimo greičiu sudaro α = 90º kampą. Apskaičiuokite laidininke indukuotą elektrovarą.</a:t>
            </a:r>
            <a:endParaRPr lang="lt-LT" sz="2000" b="1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67544" y="4074840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altLang="lt-L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altLang="lt-L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27133" y="2937875"/>
            <a:ext cx="2167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lt-LT" altLang="lt-L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65566" y="3372101"/>
            <a:ext cx="79568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altLang="lt-L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altLang="lt-L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3903" y="2159875"/>
            <a:ext cx="547608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ꜫ</a:t>
            </a:r>
            <a:r>
              <a:rPr lang="lt-L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-?</a:t>
            </a:r>
            <a:r>
              <a:rPr lang="lt-L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lt-L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Sprendimas</a:t>
            </a:r>
            <a:endParaRPr lang="lt-L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616" name="Picture 4" descr="m38a781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3264" y="411480"/>
            <a:ext cx="772936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8"/>
          <p:cNvSpPr>
            <a:spLocks noChangeArrowheads="1"/>
          </p:cNvSpPr>
          <p:nvPr/>
        </p:nvSpPr>
        <p:spPr bwMode="auto">
          <a:xfrm flipV="1">
            <a:off x="467544" y="-45720"/>
            <a:ext cx="835292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467544" y="2644186"/>
            <a:ext cx="835292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t-LT" altLang="lt-LT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ru-RU" altLang="lt-LT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=0,1</a:t>
            </a:r>
            <a:r>
              <a:rPr lang="lt-LT" altLang="lt-LT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kumimoji="0" lang="lt-LT" altLang="lt-L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kumimoji="0" lang="lt-LT" altLang="lt-L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 = 0,1 T	                   ∆Φ = B∆S = </a:t>
            </a:r>
            <a:r>
              <a:rPr kumimoji="0" lang="lt-LT" altLang="lt-L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B⋅l</a:t>
            </a:r>
            <a:r>
              <a:rPr kumimoji="0" lang="lt-LT" altLang="lt-L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⋅∆x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kumimoji="0" lang="lt-LT" altLang="lt-L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=15 m/s     	</a:t>
            </a:r>
            <a:r>
              <a:rPr kumimoji="0" lang="lt-LT" altLang="lt-L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</a:t>
            </a:r>
            <a:r>
              <a:rPr kumimoji="0" lang="lt-LT" altLang="lt-LT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kumimoji="0" lang="lt-LT" altLang="lt-L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</a:t>
            </a:r>
            <a:r>
              <a:rPr kumimoji="0" lang="lt-LT" altLang="lt-L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Blv</a:t>
            </a:r>
            <a:endParaRPr kumimoji="0" lang="lt-LT" altLang="lt-L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altLang="lt-L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lt-LT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 = 90º</a:t>
            </a:r>
            <a:endParaRPr lang="lt-LT" altLang="lt-L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lt-LT" altLang="lt-LT" sz="1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</a:t>
            </a:r>
            <a:r>
              <a:rPr kumimoji="0" lang="lt-LT" altLang="lt-LT" sz="1400" b="0" i="0" u="sng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kumimoji="0" lang="lt-LT" altLang="lt-L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lt-L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0,1</a:t>
            </a:r>
            <a:r>
              <a:rPr kumimoji="0" lang="lt-LT" altLang="lt-L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kumimoji="0" lang="en-US" altLang="lt-L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·</a:t>
            </a:r>
            <a:r>
              <a:rPr kumimoji="0" lang="en-US" altLang="lt-L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0,1</a:t>
            </a:r>
            <a:r>
              <a:rPr kumimoji="0" lang="lt-LT" altLang="lt-L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kumimoji="0" lang="lt-LT" altLang="lt-L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·</a:t>
            </a:r>
            <a:r>
              <a:rPr kumimoji="0" lang="en-US" altLang="lt-L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</a:t>
            </a:r>
            <a:r>
              <a:rPr kumimoji="0" lang="lt-LT" altLang="lt-L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m/s</a:t>
            </a:r>
            <a:r>
              <a:rPr kumimoji="0" lang="en-US" altLang="lt-L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</a:t>
            </a:r>
            <a:r>
              <a:rPr kumimoji="0" lang="en-US" altLang="lt-LT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0,15</a:t>
            </a:r>
            <a:r>
              <a:rPr kumimoji="0" lang="lt-LT" altLang="lt-LT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endParaRPr lang="lt-LT" altLang="lt-LT" sz="6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altLang="lt-L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Picture 26" descr="C:\Users\gladm_000\Desktop\m38a78192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893" y="2572722"/>
            <a:ext cx="833120" cy="4876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Straight Connector 23"/>
          <p:cNvCxnSpPr/>
          <p:nvPr/>
        </p:nvCxnSpPr>
        <p:spPr>
          <a:xfrm>
            <a:off x="483878" y="2669986"/>
            <a:ext cx="15678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55676" y="2354223"/>
            <a:ext cx="36004" cy="1720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87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836712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t-LT" sz="4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endParaRPr lang="lt-LT" sz="40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r>
              <a:rPr lang="lt-LT" sz="4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		   T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esta</a:t>
            </a:r>
            <a:r>
              <a:rPr lang="lt-LT" sz="4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433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40668"/>
            <a:ext cx="824491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t-LT" sz="2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Elektromagnetinės indukcijos reiškiniu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		</a:t>
            </a:r>
            <a:r>
              <a:rPr lang="lt-LT" sz="2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vadiname:</a:t>
            </a:r>
          </a:p>
          <a:p>
            <a:endParaRPr lang="lt-LT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lt-LT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lt-LT" sz="2800" dirty="0" smtClean="0">
                <a:solidFill>
                  <a:schemeClr val="accent3">
                    <a:lumMod val="50000"/>
                  </a:schemeClr>
                </a:solidFill>
              </a:rPr>
              <a:t>Elektros srovės atsiradimą laidininke, kai jį kerta nuolatinis magnetinis laukas</a:t>
            </a:r>
          </a:p>
          <a:p>
            <a:pPr marL="342900" indent="-342900">
              <a:buFontTx/>
              <a:buAutoNum type="arabicPeriod"/>
            </a:pPr>
            <a:r>
              <a:rPr lang="lt-LT" sz="2800" dirty="0" smtClean="0">
                <a:solidFill>
                  <a:schemeClr val="accent3">
                    <a:lumMod val="50000"/>
                  </a:schemeClr>
                </a:solidFill>
              </a:rPr>
              <a:t>Elektros </a:t>
            </a:r>
            <a:r>
              <a:rPr lang="lt-LT" sz="2800" dirty="0">
                <a:solidFill>
                  <a:schemeClr val="accent3">
                    <a:lumMod val="50000"/>
                  </a:schemeClr>
                </a:solidFill>
              </a:rPr>
              <a:t>srovės atsiradimą laidininke, kai jį kerta </a:t>
            </a:r>
            <a:r>
              <a:rPr lang="lt-LT" sz="2800" dirty="0" smtClean="0">
                <a:solidFill>
                  <a:schemeClr val="accent3">
                    <a:lumMod val="50000"/>
                  </a:schemeClr>
                </a:solidFill>
              </a:rPr>
              <a:t>kintantis </a:t>
            </a:r>
            <a:r>
              <a:rPr lang="lt-LT" sz="2800" dirty="0">
                <a:solidFill>
                  <a:schemeClr val="accent3">
                    <a:lumMod val="50000"/>
                  </a:schemeClr>
                </a:solidFill>
              </a:rPr>
              <a:t>magnetinis </a:t>
            </a:r>
            <a:r>
              <a:rPr lang="lt-LT" sz="2800" dirty="0" smtClean="0">
                <a:solidFill>
                  <a:schemeClr val="accent3">
                    <a:lumMod val="50000"/>
                  </a:schemeClr>
                </a:solidFill>
              </a:rPr>
              <a:t>laukas</a:t>
            </a:r>
          </a:p>
          <a:p>
            <a:pPr marL="342900" indent="-342900">
              <a:buFontTx/>
              <a:buAutoNum type="arabicPeriod"/>
            </a:pPr>
            <a:r>
              <a:rPr lang="lt-LT" sz="2800" dirty="0" smtClean="0">
                <a:solidFill>
                  <a:schemeClr val="accent3">
                    <a:lumMod val="50000"/>
                  </a:schemeClr>
                </a:solidFill>
              </a:rPr>
              <a:t>Elektros </a:t>
            </a:r>
            <a:r>
              <a:rPr lang="lt-LT" sz="2800" dirty="0">
                <a:solidFill>
                  <a:schemeClr val="accent3">
                    <a:lumMod val="50000"/>
                  </a:schemeClr>
                </a:solidFill>
              </a:rPr>
              <a:t>srovės atsiradimą laidininke, kai jį kerta </a:t>
            </a:r>
            <a:r>
              <a:rPr lang="lt-LT" sz="2800" dirty="0" smtClean="0">
                <a:solidFill>
                  <a:schemeClr val="accent3">
                    <a:lumMod val="50000"/>
                  </a:schemeClr>
                </a:solidFill>
              </a:rPr>
              <a:t>nuolatinis elektrinis laukas</a:t>
            </a:r>
          </a:p>
          <a:p>
            <a:pPr marL="342900" indent="-342900">
              <a:buFontTx/>
              <a:buAutoNum type="arabicPeriod"/>
            </a:pPr>
            <a:r>
              <a:rPr lang="lt-LT" sz="2800" dirty="0" smtClean="0">
                <a:solidFill>
                  <a:schemeClr val="accent3">
                    <a:lumMod val="50000"/>
                  </a:schemeClr>
                </a:solidFill>
              </a:rPr>
              <a:t>Elektros </a:t>
            </a:r>
            <a:r>
              <a:rPr lang="lt-LT" sz="2800" dirty="0">
                <a:solidFill>
                  <a:schemeClr val="accent3">
                    <a:lumMod val="50000"/>
                  </a:schemeClr>
                </a:solidFill>
              </a:rPr>
              <a:t>srovės atsiradimą laidininke, kai jį kerta </a:t>
            </a:r>
            <a:r>
              <a:rPr lang="lt-LT" sz="2800" dirty="0" smtClean="0">
                <a:solidFill>
                  <a:schemeClr val="accent3">
                    <a:lumMod val="50000"/>
                  </a:schemeClr>
                </a:solidFill>
              </a:rPr>
              <a:t>sūkurinis </a:t>
            </a:r>
            <a:r>
              <a:rPr lang="lt-LT" sz="2800" dirty="0">
                <a:solidFill>
                  <a:schemeClr val="accent3">
                    <a:lumMod val="50000"/>
                  </a:schemeClr>
                </a:solidFill>
              </a:rPr>
              <a:t>elektrinis laukas</a:t>
            </a:r>
          </a:p>
          <a:p>
            <a:pPr marL="342900" indent="-342900">
              <a:buFontTx/>
              <a:buAutoNum type="arabicPeriod"/>
            </a:pPr>
            <a:endParaRPr lang="lt-LT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Tx/>
              <a:buAutoNum type="arabicPeriod"/>
            </a:pPr>
            <a:endParaRPr lang="lt-LT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lt-LT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360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7564" y="692696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2.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Grandi</a:t>
            </a:r>
            <a:r>
              <a:rPr lang="lt-LT" sz="2800" b="1" dirty="0" err="1" smtClean="0">
                <a:solidFill>
                  <a:schemeClr val="accent3">
                    <a:lumMod val="50000"/>
                  </a:schemeClr>
                </a:solidFill>
              </a:rPr>
              <a:t>nę</a:t>
            </a:r>
            <a:r>
              <a:rPr lang="lt-LT" sz="2800" b="1" dirty="0" smtClean="0">
                <a:solidFill>
                  <a:schemeClr val="accent3">
                    <a:lumMod val="50000"/>
                  </a:schemeClr>
                </a:solidFill>
              </a:rPr>
              <a:t> sudaro  trys elektros lemputės.    Nurodykite, kuri lemputė užges pirma,   išjungus grandinę </a:t>
            </a:r>
            <a:r>
              <a:rPr lang="lt-LT" sz="28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lt-LT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1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lemput</a:t>
            </a:r>
            <a:r>
              <a:rPr lang="lt-LT" sz="2800" dirty="0" smtClean="0">
                <a:solidFill>
                  <a:schemeClr val="accent3">
                    <a:lumMod val="50000"/>
                  </a:schemeClr>
                </a:solidFill>
              </a:rPr>
              <a:t>ė</a:t>
            </a:r>
          </a:p>
          <a:p>
            <a:pPr marL="342900" indent="-342900">
              <a:buAutoNum type="arabicPeriod"/>
            </a:pPr>
            <a:r>
              <a:rPr lang="lt-LT" sz="28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2 </a:t>
            </a:r>
            <a:r>
              <a:rPr lang="lt-LT" sz="2800" dirty="0" smtClean="0">
                <a:solidFill>
                  <a:schemeClr val="accent3">
                    <a:lumMod val="50000"/>
                  </a:schemeClr>
                </a:solidFill>
              </a:rPr>
              <a:t>lemputė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 3 </a:t>
            </a:r>
            <a:r>
              <a:rPr lang="lt-LT" sz="2800" dirty="0" smtClean="0">
                <a:solidFill>
                  <a:schemeClr val="accent3">
                    <a:lumMod val="50000"/>
                  </a:schemeClr>
                </a:solidFill>
              </a:rPr>
              <a:t>lemputė</a:t>
            </a:r>
          </a:p>
          <a:p>
            <a:pPr marL="342900" indent="-342900">
              <a:buAutoNum type="arabicPeriod"/>
            </a:pPr>
            <a:r>
              <a:rPr lang="lt-LT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lt-LT" sz="2800" dirty="0" smtClean="0">
                <a:solidFill>
                  <a:schemeClr val="accent3">
                    <a:lumMod val="50000"/>
                  </a:schemeClr>
                </a:solidFill>
              </a:rPr>
              <a:t> vienu metu užgęsta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lt-LT" sz="2800" dirty="0" smtClean="0">
                <a:solidFill>
                  <a:schemeClr val="accent3">
                    <a:lumMod val="50000"/>
                  </a:schemeClr>
                </a:solidFill>
              </a:rPr>
              <a:t> ir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lt-LT" sz="2800" dirty="0" smtClean="0">
                <a:solidFill>
                  <a:schemeClr val="accent3">
                    <a:lumMod val="50000"/>
                  </a:schemeClr>
                </a:solidFill>
              </a:rPr>
              <a:t> lemputės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lt-L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4509120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7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46031" y="690525"/>
            <a:ext cx="2701962" cy="3716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747" name="Прямоугольник 3"/>
          <p:cNvSpPr>
            <a:spLocks noChangeArrowheads="1"/>
          </p:cNvSpPr>
          <p:nvPr/>
        </p:nvSpPr>
        <p:spPr bwMode="auto">
          <a:xfrm>
            <a:off x="3330575" y="487363"/>
            <a:ext cx="5630863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sz="2600" dirty="0" smtClean="0"/>
              <a:t>Didysis anglų fizikas ir chemikas, daug prisidėjęs kuriant elektromagnetinių reiškinių teoriją.</a:t>
            </a:r>
            <a:endParaRPr lang="ru-RU" sz="2600" dirty="0"/>
          </a:p>
          <a:p>
            <a:r>
              <a:rPr lang="lt-LT" sz="2600" dirty="0" smtClean="0"/>
              <a:t>Atrado</a:t>
            </a:r>
            <a:r>
              <a:rPr lang="ru-RU" sz="2600" dirty="0" smtClean="0"/>
              <a:t>:</a:t>
            </a:r>
            <a:endParaRPr lang="ru-RU" sz="2600" dirty="0"/>
          </a:p>
          <a:p>
            <a:pPr>
              <a:buFont typeface="Wingdings" pitchFamily="2" charset="2"/>
              <a:buChar char="§"/>
            </a:pPr>
            <a:r>
              <a:rPr lang="lt-LT" sz="2600" dirty="0"/>
              <a:t> </a:t>
            </a:r>
            <a:r>
              <a:rPr lang="lt-LT" sz="2600" dirty="0" smtClean="0"/>
              <a:t>elektromagnetinės indukcijos dėsnį</a:t>
            </a:r>
            <a:endParaRPr lang="ru-RU" sz="2600" dirty="0"/>
          </a:p>
          <a:p>
            <a:pPr>
              <a:buFont typeface="Wingdings" pitchFamily="2" charset="2"/>
              <a:buChar char="§"/>
            </a:pPr>
            <a:r>
              <a:rPr lang="ru-RU" sz="2600" dirty="0"/>
              <a:t> </a:t>
            </a:r>
            <a:r>
              <a:rPr lang="lt-LT" sz="2600" dirty="0" smtClean="0"/>
              <a:t>elektrolizės dėsnius</a:t>
            </a:r>
            <a:r>
              <a:rPr lang="ru-RU" sz="2600" dirty="0" smtClean="0"/>
              <a:t> </a:t>
            </a:r>
            <a:endParaRPr lang="ru-RU" sz="2600" dirty="0"/>
          </a:p>
          <a:p>
            <a:pPr>
              <a:buFont typeface="Wingdings" pitchFamily="2" charset="2"/>
              <a:buChar char="§"/>
            </a:pPr>
            <a:r>
              <a:rPr lang="lt-LT" sz="2600" dirty="0" smtClean="0"/>
              <a:t> </a:t>
            </a:r>
            <a:r>
              <a:rPr lang="lt-LT" sz="2600" dirty="0" err="1" smtClean="0"/>
              <a:t>diamagnetizmo</a:t>
            </a:r>
            <a:r>
              <a:rPr lang="lt-LT" sz="2600" dirty="0" smtClean="0"/>
              <a:t> ir </a:t>
            </a:r>
            <a:r>
              <a:rPr lang="lt-LT" sz="2600" dirty="0" err="1" smtClean="0"/>
              <a:t>paramagnetizmo</a:t>
            </a:r>
            <a:r>
              <a:rPr lang="lt-LT" sz="2600" dirty="0" smtClean="0"/>
              <a:t> reiškinius</a:t>
            </a:r>
            <a:r>
              <a:rPr lang="ru-RU" sz="2600" dirty="0" smtClean="0"/>
              <a:t> </a:t>
            </a:r>
            <a:endParaRPr lang="ru-RU" sz="2600" dirty="0"/>
          </a:p>
          <a:p>
            <a:pPr>
              <a:buFont typeface="Wingdings" pitchFamily="2" charset="2"/>
              <a:buChar char="§"/>
            </a:pP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633913"/>
            <a:ext cx="33483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Maiklas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Farad</a:t>
            </a:r>
            <a:r>
              <a:rPr lang="lt-LT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ė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jus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(1791 —  1867)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548680"/>
            <a:ext cx="831692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lt-LT" sz="2800" b="1" dirty="0" smtClean="0">
                <a:solidFill>
                  <a:schemeClr val="accent3">
                    <a:lumMod val="50000"/>
                  </a:schemeClr>
                </a:solidFill>
              </a:rPr>
              <a:t>Kokiu reiškiniu pagrįstas transformatoriaus veikimas?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lt-LT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lt-LT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lt-LT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lt-LT" sz="2800" dirty="0" smtClean="0">
                <a:solidFill>
                  <a:schemeClr val="accent3">
                    <a:lumMod val="50000"/>
                  </a:schemeClr>
                </a:solidFill>
              </a:rPr>
              <a:t>Šiluminiu elektros srovės veikimu</a:t>
            </a:r>
          </a:p>
          <a:p>
            <a:pPr marL="342900" indent="-342900">
              <a:buAutoNum type="arabicPeriod"/>
            </a:pPr>
            <a:r>
              <a:rPr lang="lt-LT" sz="2800" dirty="0" smtClean="0">
                <a:solidFill>
                  <a:schemeClr val="accent3">
                    <a:lumMod val="50000"/>
                  </a:schemeClr>
                </a:solidFill>
              </a:rPr>
              <a:t>Cheminiu elektros srovės veikimu</a:t>
            </a:r>
          </a:p>
          <a:p>
            <a:pPr marL="342900" indent="-342900">
              <a:buAutoNum type="arabicPeriod"/>
            </a:pPr>
            <a:r>
              <a:rPr lang="lt-LT" sz="2800" dirty="0" smtClean="0">
                <a:solidFill>
                  <a:schemeClr val="accent3">
                    <a:lumMod val="50000"/>
                  </a:schemeClr>
                </a:solidFill>
              </a:rPr>
              <a:t>Elektromagnetinės indukcijos reiškiniu</a:t>
            </a:r>
          </a:p>
          <a:p>
            <a:pPr marL="342900" indent="-342900">
              <a:buAutoNum type="arabicPeriod"/>
            </a:pPr>
            <a:r>
              <a:rPr lang="lt-LT" sz="2800" dirty="0" smtClean="0">
                <a:solidFill>
                  <a:schemeClr val="accent3">
                    <a:lumMod val="50000"/>
                  </a:schemeClr>
                </a:solidFill>
              </a:rPr>
              <a:t>Inercijos reiškiniu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2533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540" y="656692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4. </a:t>
            </a:r>
            <a:r>
              <a:rPr lang="lt-LT" sz="2800" b="1" dirty="0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lt-LT" sz="2800" b="1" dirty="0" smtClean="0">
                <a:solidFill>
                  <a:schemeClr val="accent3">
                    <a:lumMod val="50000"/>
                  </a:schemeClr>
                </a:solidFill>
              </a:rPr>
              <a:t>ndukuotoji elektrovara priklauso nuo:</a:t>
            </a:r>
          </a:p>
          <a:p>
            <a:endParaRPr lang="lt-LT" sz="28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lt-LT" sz="2800" dirty="0" smtClean="0">
                <a:solidFill>
                  <a:schemeClr val="accent3">
                    <a:lumMod val="50000"/>
                  </a:schemeClr>
                </a:solidFill>
              </a:rPr>
              <a:t>Magnetinio srauto</a:t>
            </a:r>
          </a:p>
          <a:p>
            <a:pPr marL="342900" indent="-342900">
              <a:buAutoNum type="arabicPeriod"/>
            </a:pPr>
            <a:r>
              <a:rPr lang="lt-LT" sz="2800" dirty="0" smtClean="0">
                <a:solidFill>
                  <a:schemeClr val="accent3">
                    <a:lumMod val="50000"/>
                  </a:schemeClr>
                </a:solidFill>
              </a:rPr>
              <a:t>Magnetinio srauto pokyčio</a:t>
            </a:r>
          </a:p>
          <a:p>
            <a:pPr marL="342900" indent="-342900">
              <a:buAutoNum type="arabicPeriod"/>
            </a:pPr>
            <a:r>
              <a:rPr lang="lt-LT" sz="2800" dirty="0" smtClean="0">
                <a:solidFill>
                  <a:schemeClr val="accent3">
                    <a:lumMod val="50000"/>
                  </a:schemeClr>
                </a:solidFill>
              </a:rPr>
              <a:t>Elektrinės įtampos</a:t>
            </a:r>
          </a:p>
          <a:p>
            <a:pPr marL="342900" indent="-342900">
              <a:buAutoNum type="arabicPeriod"/>
            </a:pPr>
            <a:r>
              <a:rPr lang="lt-LT" sz="2800" dirty="0" smtClean="0">
                <a:solidFill>
                  <a:schemeClr val="accent3">
                    <a:lumMod val="50000"/>
                  </a:schemeClr>
                </a:solidFill>
              </a:rPr>
              <a:t>Magnetinio lauko šaltinio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348648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556" y="512676"/>
            <a:ext cx="828092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5. </a:t>
            </a:r>
            <a:r>
              <a:rPr lang="lt-LT" sz="2800" b="1" dirty="0" smtClean="0">
                <a:solidFill>
                  <a:schemeClr val="accent3">
                    <a:lumMod val="50000"/>
                  </a:schemeClr>
                </a:solidFill>
              </a:rPr>
              <a:t>Nuo ko priklauso indukuotosios srovės kryptis uždarame laidininke?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lt-LT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lt-LT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lt-LT" sz="2800" dirty="0" smtClean="0">
                <a:solidFill>
                  <a:schemeClr val="accent3">
                    <a:lumMod val="50000"/>
                  </a:schemeClr>
                </a:solidFill>
              </a:rPr>
              <a:t>Nuo laidininko formos ir matmenų</a:t>
            </a:r>
          </a:p>
          <a:p>
            <a:pPr marL="342900" indent="-342900">
              <a:buAutoNum type="arabicPeriod"/>
            </a:pPr>
            <a:r>
              <a:rPr lang="lt-LT" sz="2800" dirty="0" smtClean="0">
                <a:solidFill>
                  <a:schemeClr val="accent3">
                    <a:lumMod val="50000"/>
                  </a:schemeClr>
                </a:solidFill>
              </a:rPr>
              <a:t>Nuo laidininko medžiagos rūšies</a:t>
            </a:r>
          </a:p>
          <a:p>
            <a:pPr marL="342900" indent="-342900">
              <a:buAutoNum type="arabicPeriod"/>
            </a:pPr>
            <a:r>
              <a:rPr lang="lt-LT" sz="2800" dirty="0" smtClean="0">
                <a:solidFill>
                  <a:schemeClr val="accent3">
                    <a:lumMod val="50000"/>
                  </a:schemeClr>
                </a:solidFill>
              </a:rPr>
              <a:t>Nuo laidininko judėjimo krypties magneto atžvilgiu</a:t>
            </a:r>
          </a:p>
          <a:p>
            <a:pPr marL="342900" indent="-342900">
              <a:buAutoNum type="arabicPeriod"/>
            </a:pPr>
            <a:r>
              <a:rPr lang="lt-LT" sz="2800" dirty="0" smtClean="0">
                <a:solidFill>
                  <a:schemeClr val="accent3">
                    <a:lumMod val="50000"/>
                  </a:schemeClr>
                </a:solidFill>
              </a:rPr>
              <a:t>Nuo pastovaus magnetinio lauko linijų krypties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125993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7564" y="512676"/>
            <a:ext cx="81009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6. </a:t>
            </a:r>
            <a:r>
              <a:rPr lang="lt-LT" sz="2800" b="1" dirty="0" smtClean="0">
                <a:solidFill>
                  <a:schemeClr val="accent3">
                    <a:lumMod val="50000"/>
                  </a:schemeClr>
                </a:solidFill>
              </a:rPr>
              <a:t>Ritėje indukuojasi elektros srovė , kai: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lt-LT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lt-LT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lt-LT" sz="2800" dirty="0" smtClean="0">
                <a:solidFill>
                  <a:schemeClr val="accent3">
                    <a:lumMod val="50000"/>
                  </a:schemeClr>
                </a:solidFill>
              </a:rPr>
              <a:t>Nejudanti ritė yra kintančiame magnetiniame lauke</a:t>
            </a:r>
          </a:p>
          <a:p>
            <a:pPr marL="342900" indent="-342900">
              <a:buAutoNum type="arabicPeriod"/>
            </a:pPr>
            <a:r>
              <a:rPr lang="lt-LT" sz="2800" dirty="0" smtClean="0">
                <a:solidFill>
                  <a:schemeClr val="accent3">
                    <a:lumMod val="50000"/>
                  </a:schemeClr>
                </a:solidFill>
              </a:rPr>
              <a:t>Ritė svyruoja nekintančiame magnetiniame lauke</a:t>
            </a:r>
          </a:p>
          <a:p>
            <a:pPr marL="342900" indent="-342900">
              <a:buAutoNum type="arabicPeriod"/>
            </a:pPr>
            <a:r>
              <a:rPr lang="lt-LT" sz="2800" dirty="0" smtClean="0">
                <a:solidFill>
                  <a:schemeClr val="accent3">
                    <a:lumMod val="50000"/>
                  </a:schemeClr>
                </a:solidFill>
              </a:rPr>
              <a:t>Nejudanti ritė yra nekintančiame magnetiniame lauke</a:t>
            </a:r>
          </a:p>
          <a:p>
            <a:pPr marL="342900" indent="-342900">
              <a:buAutoNum type="arabicPeriod"/>
            </a:pPr>
            <a:r>
              <a:rPr lang="lt-LT" sz="2800" dirty="0" smtClean="0">
                <a:solidFill>
                  <a:schemeClr val="accent3">
                    <a:lumMod val="50000"/>
                  </a:schemeClr>
                </a:solidFill>
              </a:rPr>
              <a:t>Teisingi tik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lt-LT" sz="2800" dirty="0" smtClean="0">
                <a:solidFill>
                  <a:schemeClr val="accent3">
                    <a:lumMod val="50000"/>
                  </a:schemeClr>
                </a:solidFill>
              </a:rPr>
              <a:t> ir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2 </a:t>
            </a:r>
            <a:r>
              <a:rPr lang="lt-LT" sz="2800" dirty="0" smtClean="0">
                <a:solidFill>
                  <a:schemeClr val="accent3">
                    <a:lumMod val="50000"/>
                  </a:schemeClr>
                </a:solidFill>
              </a:rPr>
              <a:t>variantai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43905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540" y="0"/>
            <a:ext cx="835292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7. </a:t>
            </a:r>
            <a:r>
              <a:rPr lang="lt-LT" sz="2800" b="1" dirty="0" smtClean="0">
                <a:solidFill>
                  <a:schemeClr val="accent3">
                    <a:lumMod val="50000"/>
                  </a:schemeClr>
                </a:solidFill>
              </a:rPr>
              <a:t>Per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10</a:t>
            </a:r>
            <a:r>
              <a:rPr lang="lt-LT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lt-LT" sz="2800" b="1" dirty="0" smtClean="0">
                <a:solidFill>
                  <a:schemeClr val="accent3">
                    <a:lumMod val="50000"/>
                  </a:schemeClr>
                </a:solidFill>
              </a:rPr>
              <a:t>s magnetinis srautas pakito nuo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20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Wb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iki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0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Wb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Kokio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dyd</a:t>
            </a:r>
            <a:r>
              <a:rPr lang="lt-LT" sz="2800" b="1" dirty="0">
                <a:solidFill>
                  <a:schemeClr val="accent3">
                    <a:lumMod val="50000"/>
                  </a:schemeClr>
                </a:solidFill>
              </a:rPr>
              <a:t>ž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io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elektrovara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indukuota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laidininke</a:t>
            </a:r>
            <a:r>
              <a:rPr lang="lt-LT" sz="28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endParaRPr lang="lt-LT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V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 - 2 V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   0 V 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200 V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341957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548680"/>
            <a:ext cx="846094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8.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Nurodykite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magnetinio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srauto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matavimo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vienetus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H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V</a:t>
            </a:r>
          </a:p>
          <a:p>
            <a:pPr marL="342900" indent="-342900">
              <a:buAutoNum type="arabicPeriod"/>
            </a:pP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Wb</a:t>
            </a:r>
            <a:endParaRPr lang="en-US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Magnetinis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srautas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neturi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matavimo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vienet</a:t>
            </a:r>
            <a:r>
              <a:rPr lang="lt-LT" sz="2800" dirty="0" smtClean="0">
                <a:solidFill>
                  <a:schemeClr val="accent3">
                    <a:lumMod val="50000"/>
                  </a:schemeClr>
                </a:solidFill>
              </a:rPr>
              <a:t>ų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319310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6234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lt-LT" dirty="0"/>
          </a:p>
        </p:txBody>
      </p:sp>
      <p:sp>
        <p:nvSpPr>
          <p:cNvPr id="3" name="Rectangle 2"/>
          <p:cNvSpPr/>
          <p:nvPr/>
        </p:nvSpPr>
        <p:spPr>
          <a:xfrm>
            <a:off x="503548" y="404664"/>
            <a:ext cx="82449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9.</a:t>
            </a:r>
            <a:r>
              <a:rPr lang="lt-LT" sz="2800" b="1" dirty="0" smtClean="0">
                <a:solidFill>
                  <a:schemeClr val="accent3">
                    <a:lumMod val="50000"/>
                  </a:schemeClr>
                </a:solidFill>
              </a:rPr>
              <a:t> Ritę veriantis srautas kinta taip, kaip parodyta grafike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lt-LT" sz="2800" b="1" dirty="0" smtClean="0">
                <a:solidFill>
                  <a:schemeClr val="accent3">
                    <a:lumMod val="50000"/>
                  </a:schemeClr>
                </a:solidFill>
              </a:rPr>
              <a:t> Kuriame intervale indukuotoji elektrovara ritėje įgyja mažiausią vertę?</a:t>
            </a:r>
          </a:p>
          <a:p>
            <a:endParaRPr lang="lt-LT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lt-LT" sz="2800" dirty="0" smtClean="0"/>
              <a:t>Nuo </a:t>
            </a:r>
            <a:r>
              <a:rPr lang="en-US" sz="2800" dirty="0" smtClean="0"/>
              <a:t>  </a:t>
            </a:r>
            <a:r>
              <a:rPr lang="ru-RU" sz="2800" dirty="0" smtClean="0"/>
              <a:t>0</a:t>
            </a:r>
            <a:r>
              <a:rPr lang="en-US" sz="2800" dirty="0" smtClean="0"/>
              <a:t> </a:t>
            </a:r>
            <a:r>
              <a:rPr lang="ru-RU" sz="2800" dirty="0" smtClean="0"/>
              <a:t>-</a:t>
            </a:r>
            <a:r>
              <a:rPr lang="en-US" sz="2800" dirty="0" smtClean="0"/>
              <a:t> </a:t>
            </a:r>
            <a:r>
              <a:rPr lang="ru-RU" sz="2800" dirty="0" smtClean="0"/>
              <a:t>5 </a:t>
            </a:r>
            <a:r>
              <a:rPr lang="en-US" sz="2800" dirty="0" smtClean="0"/>
              <a:t>s</a:t>
            </a:r>
          </a:p>
          <a:p>
            <a:pPr marL="514350" indent="-514350">
              <a:buAutoNum type="arabicPeriod"/>
            </a:pPr>
            <a:r>
              <a:rPr lang="en-US" sz="2800" dirty="0" err="1" smtClean="0"/>
              <a:t>Nuo</a:t>
            </a:r>
            <a:r>
              <a:rPr lang="en-US" sz="2800" dirty="0" smtClean="0"/>
              <a:t>   5 -10 s</a:t>
            </a:r>
          </a:p>
          <a:p>
            <a:pPr marL="514350" indent="-514350">
              <a:buAutoNum type="arabicPeriod"/>
            </a:pPr>
            <a:r>
              <a:rPr lang="en-US" sz="2800" dirty="0" err="1" smtClean="0"/>
              <a:t>Nuo</a:t>
            </a:r>
            <a:r>
              <a:rPr lang="en-US" sz="2800" dirty="0" smtClean="0"/>
              <a:t> 10 -20 s</a:t>
            </a:r>
          </a:p>
          <a:p>
            <a:pPr marL="514350" indent="-514350">
              <a:buAutoNum type="arabicPeriod"/>
            </a:pPr>
            <a:r>
              <a:rPr lang="en-US" sz="2800" dirty="0" err="1" smtClean="0"/>
              <a:t>Nuo</a:t>
            </a:r>
            <a:r>
              <a:rPr lang="en-US" sz="2800" dirty="0" smtClean="0"/>
              <a:t>   0 - 20s</a:t>
            </a:r>
          </a:p>
          <a:p>
            <a:endParaRPr lang="lt-LT" sz="28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94" y="4221088"/>
            <a:ext cx="2520280" cy="196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5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7564" y="440668"/>
            <a:ext cx="813690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10.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Nurodykite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lt-LT" sz="2800" b="1" dirty="0" err="1">
                <a:solidFill>
                  <a:schemeClr val="accent3">
                    <a:lumMod val="50000"/>
                  </a:schemeClr>
                </a:solidFill>
              </a:rPr>
              <a:t>r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it</a:t>
            </a:r>
            <a:r>
              <a:rPr lang="lt-LT" sz="2800" b="1" dirty="0" smtClean="0">
                <a:solidFill>
                  <a:schemeClr val="accent3">
                    <a:lumMod val="50000"/>
                  </a:schemeClr>
                </a:solidFill>
              </a:rPr>
              <a:t>ė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s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indukt</a:t>
            </a:r>
            <a:r>
              <a:rPr lang="lt-LT" sz="2800" b="1" dirty="0" smtClean="0">
                <a:solidFill>
                  <a:schemeClr val="accent3">
                    <a:lumMod val="50000"/>
                  </a:schemeClr>
                </a:solidFill>
              </a:rPr>
              <a:t>y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vumo</a:t>
            </a:r>
            <a:r>
              <a:rPr lang="lt-LT" sz="2800" b="1" dirty="0" smtClean="0">
                <a:solidFill>
                  <a:schemeClr val="accent3">
                    <a:lumMod val="50000"/>
                  </a:schemeClr>
                </a:solidFill>
              </a:rPr>
              <a:t> matavimo vienetus.</a:t>
            </a:r>
            <a:r>
              <a:rPr lang="lt-LT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endParaRPr lang="lt-LT" dirty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Wb</a:t>
            </a:r>
            <a:endParaRPr lang="en-US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A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H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J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397909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512676"/>
            <a:ext cx="427219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lt-LT" sz="2800" b="1" dirty="0" smtClean="0">
                <a:solidFill>
                  <a:schemeClr val="accent3">
                    <a:lumMod val="50000"/>
                  </a:schemeClr>
                </a:solidFill>
              </a:rPr>
              <a:t>Testo atsakymai</a:t>
            </a:r>
          </a:p>
          <a:p>
            <a:endParaRPr lang="lt-LT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2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4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3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2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3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4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1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3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3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1421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124744"/>
            <a:ext cx="78848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lt-LT" sz="2800" b="1" dirty="0" smtClean="0">
                <a:solidFill>
                  <a:schemeClr val="accent3">
                    <a:lumMod val="50000"/>
                  </a:schemeClr>
                </a:solidFill>
              </a:rPr>
              <a:t>Literatūra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lt-LT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AutoNum type="arabicPeriod"/>
              <a:defRPr/>
            </a:pPr>
            <a:r>
              <a:rPr lang="lt-LT" dirty="0" err="1" smtClean="0">
                <a:solidFill>
                  <a:schemeClr val="accent3">
                    <a:lumMod val="50000"/>
                  </a:schemeClr>
                </a:solidFill>
              </a:rPr>
              <a:t>Kynienė</a:t>
            </a:r>
            <a:r>
              <a:rPr lang="lt-LT" dirty="0" smtClean="0">
                <a:solidFill>
                  <a:schemeClr val="accent3">
                    <a:lumMod val="50000"/>
                  </a:schemeClr>
                </a:solidFill>
              </a:rPr>
              <a:t> A.,</a:t>
            </a:r>
            <a:r>
              <a:rPr lang="lt-LT" dirty="0" err="1" smtClean="0">
                <a:solidFill>
                  <a:schemeClr val="accent3">
                    <a:lumMod val="50000"/>
                  </a:schemeClr>
                </a:solidFill>
              </a:rPr>
              <a:t>Gaubienė</a:t>
            </a:r>
            <a:r>
              <a:rPr lang="lt-LT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lt-LT" dirty="0" err="1" smtClean="0">
                <a:solidFill>
                  <a:schemeClr val="accent3">
                    <a:lumMod val="50000"/>
                  </a:schemeClr>
                </a:solidFill>
              </a:rPr>
              <a:t>O.,Kavaliauskas</a:t>
            </a:r>
            <a:r>
              <a:rPr lang="lt-LT" dirty="0" smtClean="0">
                <a:solidFill>
                  <a:schemeClr val="accent3">
                    <a:lumMod val="50000"/>
                  </a:schemeClr>
                </a:solidFill>
              </a:rPr>
              <a:t> O.</a:t>
            </a:r>
            <a:br>
              <a:rPr lang="lt-LT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lt-LT" dirty="0" smtClean="0">
                <a:solidFill>
                  <a:schemeClr val="accent3">
                    <a:lumMod val="50000"/>
                  </a:schemeClr>
                </a:solidFill>
              </a:rPr>
              <a:t>Fizikos diferencijuotos užduotys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10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klasei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-.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Vinius:Briedis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, 2013</a:t>
            </a:r>
          </a:p>
          <a:p>
            <a:pPr marL="342900" indent="-342900">
              <a:buAutoNum type="arabicPeriod"/>
              <a:defRPr/>
            </a:pP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Rymkevi</a:t>
            </a:r>
            <a:r>
              <a:rPr lang="lt-LT" dirty="0" err="1" smtClean="0">
                <a:solidFill>
                  <a:schemeClr val="accent3">
                    <a:lumMod val="50000"/>
                  </a:schemeClr>
                </a:solidFill>
              </a:rPr>
              <a:t>čius</a:t>
            </a:r>
            <a:r>
              <a:rPr lang="lt-LT" dirty="0" smtClean="0">
                <a:solidFill>
                  <a:schemeClr val="accent3">
                    <a:lumMod val="50000"/>
                  </a:schemeClr>
                </a:solidFill>
              </a:rPr>
              <a:t> A. Fizikos uždavinynas . Kaunas: Šviesa,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1993.</a:t>
            </a:r>
          </a:p>
          <a:p>
            <a:pPr marL="342900" indent="-342900">
              <a:buAutoNum type="arabicPeriod"/>
              <a:defRPr/>
            </a:pPr>
            <a:r>
              <a:rPr lang="lt-LT" dirty="0" err="1" smtClean="0">
                <a:solidFill>
                  <a:schemeClr val="accent3">
                    <a:lumMod val="50000"/>
                  </a:schemeClr>
                </a:solidFill>
              </a:rPr>
              <a:t>Pečiuliauskienė</a:t>
            </a:r>
            <a:r>
              <a:rPr lang="lt-LT" dirty="0" smtClean="0">
                <a:solidFill>
                  <a:schemeClr val="accent3">
                    <a:lumMod val="50000"/>
                  </a:schemeClr>
                </a:solidFill>
              </a:rPr>
              <a:t> P., Rimeika A., Fizika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12</a:t>
            </a:r>
            <a:r>
              <a:rPr lang="lt-LT" dirty="0" smtClean="0">
                <a:solidFill>
                  <a:schemeClr val="accent3">
                    <a:lumMod val="50000"/>
                  </a:schemeClr>
                </a:solidFill>
              </a:rPr>
              <a:t>, išplėstinis </a:t>
            </a:r>
            <a:r>
              <a:rPr lang="lt-LT" dirty="0" err="1" smtClean="0">
                <a:solidFill>
                  <a:schemeClr val="accent3">
                    <a:lumMod val="50000"/>
                  </a:schemeClr>
                </a:solidFill>
              </a:rPr>
              <a:t>kursas,Kaunas</a:t>
            </a:r>
            <a:r>
              <a:rPr lang="lt-LT" dirty="0" smtClean="0">
                <a:solidFill>
                  <a:schemeClr val="accent3">
                    <a:lumMod val="50000"/>
                  </a:schemeClr>
                </a:solidFill>
              </a:rPr>
              <a:t>: Šviesa,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2009.</a:t>
            </a:r>
            <a:r>
              <a:rPr lang="lt-LT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AutoNum type="arabicPeriod"/>
              <a:defRPr/>
            </a:pPr>
            <a:r>
              <a:rPr lang="lt-LT" smtClean="0">
                <a:solidFill>
                  <a:schemeClr val="accent3">
                    <a:lumMod val="50000"/>
                  </a:schemeClr>
                </a:solidFill>
              </a:rPr>
              <a:t>https</a:t>
            </a:r>
            <a:r>
              <a:rPr lang="lt-LT">
                <a:solidFill>
                  <a:schemeClr val="accent3">
                    <a:lumMod val="50000"/>
                  </a:schemeClr>
                </a:solidFill>
              </a:rPr>
              <a:t>://www.youtube.com/watch?v=q-Rd2DvlTU4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AutoNum type="arabicPeriod"/>
              <a:defRPr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AutoNum type="arabicPeriod"/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5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920750" y="1311275"/>
            <a:ext cx="7192963" cy="5842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Kintamasis magnetinis laukas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</a:t>
            </a: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957263" y="4926013"/>
            <a:ext cx="7192962" cy="5842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Indukuotoji elektros srovė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TextBox 38"/>
          <p:cNvSpPr txBox="1">
            <a:spLocks noChangeArrowheads="1"/>
          </p:cNvSpPr>
          <p:nvPr/>
        </p:nvSpPr>
        <p:spPr bwMode="auto">
          <a:xfrm>
            <a:off x="1651000" y="2516188"/>
            <a:ext cx="4052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Sukelia uždarame laidininke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 bwMode="auto">
          <a:xfrm rot="5400000">
            <a:off x="42863" y="3429000"/>
            <a:ext cx="2995612" cy="1588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6953" y="325395"/>
            <a:ext cx="8686800" cy="98585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lt-LT" sz="4400" dirty="0" smtClean="0">
                <a:solidFill>
                  <a:schemeClr val="accent2">
                    <a:lumMod val="50000"/>
                  </a:schemeClr>
                </a:solidFill>
              </a:rPr>
              <a:t>Elektromagnetinės indukcijos reiškinys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022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lt-LT" sz="4000" dirty="0" smtClean="0">
                <a:solidFill>
                  <a:schemeClr val="accent2">
                    <a:lumMod val="50000"/>
                  </a:schemeClr>
                </a:solidFill>
              </a:rPr>
              <a:t>Ką vadiname elektros srove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65163" y="1128713"/>
            <a:ext cx="75215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sz="3200" dirty="0" smtClean="0"/>
              <a:t>Elektros srovė </a:t>
            </a:r>
            <a:r>
              <a:rPr lang="ru-RU" sz="3200" dirty="0" smtClean="0"/>
              <a:t> </a:t>
            </a:r>
            <a:r>
              <a:rPr lang="ru-RU" sz="3200" dirty="0"/>
              <a:t>– </a:t>
            </a:r>
            <a:r>
              <a:rPr lang="lt-LT" sz="3200" dirty="0" smtClean="0"/>
              <a:t>tai kryptingas </a:t>
            </a:r>
            <a:r>
              <a:rPr lang="lt-LT" sz="3200" dirty="0" err="1" smtClean="0"/>
              <a:t>elektringųjų</a:t>
            </a:r>
            <a:r>
              <a:rPr lang="lt-LT" sz="3200" dirty="0" smtClean="0"/>
              <a:t> dalelių judėjimas</a:t>
            </a:r>
            <a:endParaRPr lang="ru-RU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352015"/>
            <a:ext cx="3931928" cy="363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6"/>
          <p:cNvGrpSpPr>
            <a:grpSpLocks/>
          </p:cNvGrpSpPr>
          <p:nvPr/>
        </p:nvGrpSpPr>
        <p:grpSpPr bwMode="auto">
          <a:xfrm>
            <a:off x="920750" y="1311275"/>
            <a:ext cx="7229475" cy="4198938"/>
            <a:chOff x="957263" y="544522"/>
            <a:chExt cx="7229475" cy="419893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957263" y="544522"/>
              <a:ext cx="7192963" cy="584200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t-LT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Kintantis magnetinis laukas</a:t>
              </a:r>
              <a:r>
                <a:rPr lang="ru-RU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i="1" dirty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ru-RU" sz="3200" i="1" dirty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ru-RU" sz="3200" dirty="0">
                  <a:latin typeface="Times New Roman" pitchFamily="18" charset="0"/>
                  <a:cs typeface="Times New Roman" pitchFamily="18" charset="0"/>
                </a:rPr>
                <a:t>Ф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993776" y="2881322"/>
              <a:ext cx="7156450" cy="584775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t-LT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Laisvieji krūviai  kontūre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i="1" dirty="0"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3200" baseline="-25000" dirty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dirty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ru-RU" sz="3200" i="1" dirty="0">
                  <a:latin typeface="Times New Roman" pitchFamily="18" charset="0"/>
                  <a:cs typeface="Times New Roman" pitchFamily="18" charset="0"/>
                  <a:sym typeface="Symbol"/>
                </a:rPr>
                <a:t>, </a:t>
              </a:r>
              <a:r>
                <a:rPr lang="en-US" sz="3200" i="1" dirty="0">
                  <a:latin typeface="Times New Roman" pitchFamily="18" charset="0"/>
                  <a:cs typeface="Times New Roman" pitchFamily="18" charset="0"/>
                  <a:sym typeface="Symbol"/>
                </a:rPr>
                <a:t>N</a:t>
              </a:r>
              <a:endParaRPr lang="ru-RU" sz="32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993776" y="4159260"/>
              <a:ext cx="7192962" cy="584200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t-LT" sz="3200" dirty="0" smtClean="0">
                  <a:latin typeface="+mn-lt"/>
                  <a:cs typeface="+mn-cs"/>
                </a:rPr>
                <a:t>Induk</a:t>
              </a:r>
              <a:r>
                <a:rPr lang="lt-LT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uotoji elektros srovė </a:t>
              </a:r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3200" i="1" baseline="-250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32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823" name="TextBox 40"/>
            <p:cNvSpPr txBox="1">
              <a:spLocks noChangeArrowheads="1"/>
            </p:cNvSpPr>
            <p:nvPr/>
          </p:nvSpPr>
          <p:spPr bwMode="auto">
            <a:xfrm>
              <a:off x="2344738" y="3648075"/>
              <a:ext cx="55133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lt-LT" sz="2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Pradeda judėti ir sukuria</a:t>
              </a:r>
              <a:r>
                <a:rPr lang="ru-RU" sz="2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5" name="Прямая со стрелкой 44"/>
            <p:cNvCxnSpPr/>
            <p:nvPr/>
          </p:nvCxnSpPr>
          <p:spPr>
            <a:xfrm rot="5400000">
              <a:off x="1341438" y="1292235"/>
              <a:ext cx="474663" cy="1587"/>
            </a:xfrm>
            <a:prstGeom prst="straightConnector1">
              <a:avLst/>
            </a:prstGeom>
            <a:ln w="571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 rot="5400000">
              <a:off x="1706564" y="3811597"/>
              <a:ext cx="620712" cy="1587"/>
            </a:xfrm>
            <a:prstGeom prst="straightConnector1">
              <a:avLst/>
            </a:prstGeom>
            <a:ln w="571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49363" y="2333625"/>
            <a:ext cx="12049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50" y="196057"/>
            <a:ext cx="9184890" cy="1219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lt-LT" sz="4000" dirty="0" smtClean="0">
                <a:solidFill>
                  <a:schemeClr val="accent2">
                    <a:lumMod val="50000"/>
                  </a:schemeClr>
                </a:solidFill>
              </a:rPr>
              <a:t>Kas priverčia krūvius  kryptingai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lt-LT" sz="4000" dirty="0" smtClean="0">
                <a:solidFill>
                  <a:schemeClr val="accent2">
                    <a:lumMod val="50000"/>
                  </a:schemeClr>
                </a:solidFill>
              </a:rPr>
              <a:t>judėti?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74701" y="1858674"/>
            <a:ext cx="17196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lt-LT" sz="2800" dirty="0" smtClean="0"/>
              <a:t>Laukas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4" name="Группа 17"/>
          <p:cNvGrpSpPr>
            <a:grpSpLocks/>
          </p:cNvGrpSpPr>
          <p:nvPr/>
        </p:nvGrpSpPr>
        <p:grpSpPr bwMode="auto">
          <a:xfrm>
            <a:off x="519113" y="4086225"/>
            <a:ext cx="766762" cy="1168400"/>
            <a:chOff x="2344708" y="2479662"/>
            <a:chExt cx="766772" cy="116841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5400000" flipH="1" flipV="1">
              <a:off x="2344709" y="3027354"/>
              <a:ext cx="730258" cy="51118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5400000" flipH="1" flipV="1">
              <a:off x="2235171" y="2954328"/>
              <a:ext cx="730258" cy="51118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Овал 16"/>
            <p:cNvSpPr/>
            <p:nvPr/>
          </p:nvSpPr>
          <p:spPr>
            <a:xfrm>
              <a:off x="2928916" y="2479662"/>
              <a:ext cx="182564" cy="36512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11213" y="2844800"/>
            <a:ext cx="2409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sz="2400" dirty="0" smtClean="0"/>
              <a:t>Magnetinis?</a:t>
            </a:r>
            <a:endParaRPr lang="ru-RU" sz="2400" dirty="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010150" y="2808288"/>
            <a:ext cx="2738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sz="2400" dirty="0" smtClean="0"/>
              <a:t>Elektrinis?</a:t>
            </a:r>
            <a:endParaRPr lang="ru-RU" sz="2400" dirty="0"/>
          </a:p>
        </p:txBody>
      </p:sp>
      <p:grpSp>
        <p:nvGrpSpPr>
          <p:cNvPr id="5" name="Группа 18"/>
          <p:cNvGrpSpPr>
            <a:grpSpLocks/>
          </p:cNvGrpSpPr>
          <p:nvPr/>
        </p:nvGrpSpPr>
        <p:grpSpPr bwMode="auto">
          <a:xfrm>
            <a:off x="2314575" y="4238625"/>
            <a:ext cx="766763" cy="1168400"/>
            <a:chOff x="2344708" y="2479662"/>
            <a:chExt cx="766772" cy="116841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5400000" flipH="1" flipV="1">
              <a:off x="2344710" y="3027354"/>
              <a:ext cx="730258" cy="51118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5400000" flipH="1" flipV="1">
              <a:off x="2235170" y="2954328"/>
              <a:ext cx="730258" cy="51118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>
            <a:xfrm>
              <a:off x="2928915" y="2479662"/>
              <a:ext cx="182565" cy="36512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6" name="Группа 52"/>
          <p:cNvGrpSpPr>
            <a:grpSpLocks/>
          </p:cNvGrpSpPr>
          <p:nvPr/>
        </p:nvGrpSpPr>
        <p:grpSpPr bwMode="auto">
          <a:xfrm>
            <a:off x="7419975" y="4341813"/>
            <a:ext cx="985838" cy="730250"/>
            <a:chOff x="7420014" y="4341826"/>
            <a:chExt cx="985851" cy="730259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>
              <a:off x="7420014" y="4597416"/>
              <a:ext cx="584208" cy="15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7420014" y="4779981"/>
              <a:ext cx="584208" cy="1587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rot="5400000" flipH="1" flipV="1">
              <a:off x="7328732" y="4433108"/>
              <a:ext cx="730259" cy="54769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Овал 48"/>
            <p:cNvSpPr/>
            <p:nvPr/>
          </p:nvSpPr>
          <p:spPr>
            <a:xfrm>
              <a:off x="8150274" y="4487878"/>
              <a:ext cx="255591" cy="47466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4" y="4450796"/>
            <a:ext cx="3254022" cy="8535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544" y="4322927"/>
            <a:ext cx="2191406" cy="858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662" y="696119"/>
            <a:ext cx="9073866" cy="1219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lt-LT" sz="4000" dirty="0" smtClean="0">
                <a:solidFill>
                  <a:schemeClr val="accent2">
                    <a:lumMod val="50000"/>
                  </a:schemeClr>
                </a:solidFill>
              </a:rPr>
              <a:t>Ar gali pastovus elektrinis laukas        priversti judėti uždarame kontūre krūvius?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336550" y="2698750"/>
          <a:ext cx="4856163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Формула" r:id="rId3" imgW="1002865" imgH="215806" progId="Equation.3">
                  <p:embed/>
                </p:oleObj>
              </mc:Choice>
              <mc:Fallback>
                <p:oleObj name="Формула" r:id="rId3" imgW="1002865" imgH="215806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2698750"/>
                        <a:ext cx="4856163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3841750" y="4341813"/>
          <a:ext cx="3963988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Формула" r:id="rId5" imgW="926698" imgH="215806" progId="Equation.3">
                  <p:embed/>
                </p:oleObj>
              </mc:Choice>
              <mc:Fallback>
                <p:oleObj name="Формула" r:id="rId5" imgW="926698" imgH="21580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0" y="4341813"/>
                        <a:ext cx="3963988" cy="906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65163" y="1931988"/>
            <a:ext cx="4125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sz="3200" dirty="0" smtClean="0"/>
              <a:t>Vienalytis</a:t>
            </a:r>
            <a:r>
              <a:rPr lang="ru-RU" sz="3200" dirty="0" smtClean="0"/>
              <a:t>?</a:t>
            </a:r>
            <a:endParaRPr lang="ru-RU" sz="3200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718050" y="3319463"/>
            <a:ext cx="26228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t-LT" sz="3200" dirty="0" smtClean="0"/>
              <a:t>Nevienalytis</a:t>
            </a:r>
            <a:r>
              <a:rPr lang="ru-RU" sz="3200" dirty="0" smtClean="0"/>
              <a:t>?</a:t>
            </a:r>
            <a:endParaRPr lang="ru-RU" sz="3200" dirty="0"/>
          </a:p>
        </p:txBody>
      </p:sp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3440113" y="2552700"/>
            <a:ext cx="766762" cy="1168400"/>
            <a:chOff x="2344708" y="2479662"/>
            <a:chExt cx="766772" cy="1168412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rot="5400000" flipH="1" flipV="1">
              <a:off x="2344709" y="3027354"/>
              <a:ext cx="730258" cy="51118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5400000" flipH="1" flipV="1">
              <a:off x="2235171" y="2954328"/>
              <a:ext cx="730258" cy="51118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2928916" y="2479662"/>
              <a:ext cx="182564" cy="36512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4" name="Группа 12"/>
          <p:cNvGrpSpPr>
            <a:grpSpLocks/>
          </p:cNvGrpSpPr>
          <p:nvPr/>
        </p:nvGrpSpPr>
        <p:grpSpPr bwMode="auto">
          <a:xfrm>
            <a:off x="6288088" y="4086225"/>
            <a:ext cx="766762" cy="1168400"/>
            <a:chOff x="2344708" y="2479662"/>
            <a:chExt cx="766772" cy="1168412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 rot="5400000" flipH="1" flipV="1">
              <a:off x="2344709" y="3027354"/>
              <a:ext cx="730258" cy="51118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 flipH="1" flipV="1">
              <a:off x="2235171" y="2954328"/>
              <a:ext cx="730258" cy="51118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Овал 15"/>
            <p:cNvSpPr/>
            <p:nvPr/>
          </p:nvSpPr>
          <p:spPr>
            <a:xfrm>
              <a:off x="2928916" y="2479662"/>
              <a:ext cx="182564" cy="36512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5" name="Группа 16"/>
          <p:cNvGrpSpPr>
            <a:grpSpLocks/>
          </p:cNvGrpSpPr>
          <p:nvPr/>
        </p:nvGrpSpPr>
        <p:grpSpPr bwMode="auto">
          <a:xfrm>
            <a:off x="336550" y="2516188"/>
            <a:ext cx="766763" cy="1168400"/>
            <a:chOff x="2344708" y="2479662"/>
            <a:chExt cx="766772" cy="1168412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rot="5400000" flipH="1" flipV="1">
              <a:off x="2344710" y="3027354"/>
              <a:ext cx="730258" cy="51118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 flipH="1" flipV="1">
              <a:off x="2235170" y="2954328"/>
              <a:ext cx="730258" cy="51118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Овал 19"/>
            <p:cNvSpPr/>
            <p:nvPr/>
          </p:nvSpPr>
          <p:spPr>
            <a:xfrm>
              <a:off x="2928915" y="2479662"/>
              <a:ext cx="182565" cy="36512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6" name="Группа 20"/>
          <p:cNvGrpSpPr>
            <a:grpSpLocks/>
          </p:cNvGrpSpPr>
          <p:nvPr/>
        </p:nvGrpSpPr>
        <p:grpSpPr bwMode="auto">
          <a:xfrm>
            <a:off x="3841750" y="4159250"/>
            <a:ext cx="766763" cy="1168400"/>
            <a:chOff x="2344708" y="2479662"/>
            <a:chExt cx="766772" cy="1168412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rot="5400000" flipH="1" flipV="1">
              <a:off x="2344710" y="3027354"/>
              <a:ext cx="730258" cy="51118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5400000" flipH="1" flipV="1">
              <a:off x="2235170" y="2954328"/>
              <a:ext cx="730258" cy="51118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Овал 23"/>
            <p:cNvSpPr/>
            <p:nvPr/>
          </p:nvSpPr>
          <p:spPr>
            <a:xfrm>
              <a:off x="2928915" y="2479662"/>
              <a:ext cx="182565" cy="36512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59">
      <a:dk1>
        <a:srgbClr val="FDFDFD"/>
      </a:dk1>
      <a:lt1>
        <a:srgbClr val="7A610D"/>
      </a:lt1>
      <a:dk2>
        <a:srgbClr val="FFFFFF"/>
      </a:dk2>
      <a:lt2>
        <a:srgbClr val="7A610D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7A610D"/>
      </a:hlink>
      <a:folHlink>
        <a:srgbClr val="935409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2829</TotalTime>
  <Words>961</Words>
  <Application>Microsoft Office PowerPoint</Application>
  <PresentationFormat>On-screen Show (4:3)</PresentationFormat>
  <Paragraphs>292</Paragraphs>
  <Slides>49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Arial</vt:lpstr>
      <vt:lpstr>Calibri</vt:lpstr>
      <vt:lpstr>Constantia</vt:lpstr>
      <vt:lpstr>Symbol</vt:lpstr>
      <vt:lpstr>Tahoma</vt:lpstr>
      <vt:lpstr>Times New Roman</vt:lpstr>
      <vt:lpstr>Wingdings</vt:lpstr>
      <vt:lpstr>Wingdings 2</vt:lpstr>
      <vt:lpstr>Бумажная</vt:lpstr>
      <vt:lpstr>Формула</vt:lpstr>
      <vt:lpstr>Elektromagnetinė indukcija. Lenco taisyklė.  Vilniaus Vasilijaus Kačialovo gimnazija  IV klasės mokiniai Anastasija Supranovič                       Artemij Slivka  fizikos mokytoja Marija Gladka</vt:lpstr>
      <vt:lpstr>Turinys </vt:lpstr>
      <vt:lpstr>Elektromagnetinės indukcijos reiškinys </vt:lpstr>
      <vt:lpstr>PowerPoint Presentation</vt:lpstr>
      <vt:lpstr>Elektromagnetinės indukcijos reiškinys </vt:lpstr>
      <vt:lpstr>Ką vadiname elektros srove?</vt:lpstr>
      <vt:lpstr>PowerPoint Presentation</vt:lpstr>
      <vt:lpstr>Kas priverčia krūvius  kryptingai judėti?</vt:lpstr>
      <vt:lpstr>Ar gali pastovus elektrinis laukas        priversti judėti uždarame kontūre krūvius?</vt:lpstr>
      <vt:lpstr>PowerPoint Presentation</vt:lpstr>
      <vt:lpstr>       Indukuotoji elektrovara</vt:lpstr>
      <vt:lpstr>                      Paliginkite </vt:lpstr>
      <vt:lpstr>PowerPoint Presentation</vt:lpstr>
      <vt:lpstr>PowerPoint Presentation</vt:lpstr>
      <vt:lpstr>PowerPoint Presentation</vt:lpstr>
      <vt:lpstr>Elektromagnetinės indukcijos dėsningumai</vt:lpstr>
      <vt:lpstr>PowerPoint Presentation</vt:lpstr>
      <vt:lpstr>PowerPoint Presentation</vt:lpstr>
      <vt:lpstr>Elektromagnetinės indukcijos dėsnis</vt:lpstr>
      <vt:lpstr>PowerPoint Presentation</vt:lpstr>
      <vt:lpstr>PowerPoint Presentation</vt:lpstr>
      <vt:lpstr>PowerPoint Presentation</vt:lpstr>
      <vt:lpstr>    Indukuotosios srovės kryptis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Indukuotosios elektrovaros ženklas      nustatomas pagal Lenco taisykle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Miroslav Gladki</cp:lastModifiedBy>
  <cp:revision>863</cp:revision>
  <dcterms:created xsi:type="dcterms:W3CDTF">2009-11-12T17:43:34Z</dcterms:created>
  <dcterms:modified xsi:type="dcterms:W3CDTF">2016-04-05T21:52:32Z</dcterms:modified>
</cp:coreProperties>
</file>