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lt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youtube.com/v/Btz-HCM19iw" TargetMode="External"/><Relationship Id="rId4" Type="http://schemas.openxmlformats.org/officeDocument/2006/relationships/image" Target="../media/image00.jpg"/><Relationship Id="rId5" Type="http://schemas.openxmlformats.org/officeDocument/2006/relationships/hyperlink" Target="http://youtube.com/v/_zzSFjYxOZ0" TargetMode="External"/><Relationship Id="rId6" Type="http://schemas.openxmlformats.org/officeDocument/2006/relationships/image" Target="../media/image0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youtube.com/v/C8zV1xiGqf4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youtube.com/v/uvCH1Cc9UdI" TargetMode="External"/><Relationship Id="rId6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youtube.com/v/ilX9fC7W0nU" TargetMode="External"/><Relationship Id="rId4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youtube.com/v/-u-Cz4Y5Znc" TargetMode="External"/><Relationship Id="rId4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hyperlink" Target="http://www.nso.lt/cosmos/falling-sky.htm" TargetMode="External"/><Relationship Id="rId10" Type="http://schemas.openxmlformats.org/officeDocument/2006/relationships/hyperlink" Target="http://www.astronomija.info/kometos/" TargetMode="External"/><Relationship Id="rId13" Type="http://schemas.openxmlformats.org/officeDocument/2006/relationships/hyperlink" Target="http://mokslasplius.lt/naujienos/2014/01/20/komet&#371;-tyrimo-zondas-&#8222;rosetta&#8220;-&#353;iandien-turi-pabusti-po-beveik-3-met&#371;-miego" TargetMode="External"/><Relationship Id="rId12" Type="http://schemas.openxmlformats.org/officeDocument/2006/relationships/hyperlink" Target="http://www.nso.lt/science/giacobini.ht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astro.lt/al.html" TargetMode="External"/><Relationship Id="rId4" Type="http://schemas.openxmlformats.org/officeDocument/2006/relationships/hyperlink" Target="http://www.astronas.asmeninis.com/naujienos_2004.htm" TargetMode="External"/><Relationship Id="rId9" Type="http://schemas.openxmlformats.org/officeDocument/2006/relationships/hyperlink" Target="http://gecas.blogas.lt/kometos-156.html" TargetMode="External"/><Relationship Id="rId15" Type="http://schemas.openxmlformats.org/officeDocument/2006/relationships/hyperlink" Target="http://solarsystem.nasa.gov/planets/comets" TargetMode="External"/><Relationship Id="rId14" Type="http://schemas.openxmlformats.org/officeDocument/2006/relationships/hyperlink" Target="http://astro.res.lt/planet/meteo/meteo.htm" TargetMode="External"/><Relationship Id="rId17" Type="http://schemas.openxmlformats.org/officeDocument/2006/relationships/hyperlink" Target="http://space-facts.com/comets/" TargetMode="External"/><Relationship Id="rId16" Type="http://schemas.openxmlformats.org/officeDocument/2006/relationships/hyperlink" Target="http://nineplanets.org/comets.html" TargetMode="External"/><Relationship Id="rId5" Type="http://schemas.openxmlformats.org/officeDocument/2006/relationships/hyperlink" Target="http://astronomija.lt/enciklopedija/index.php/Kometos" TargetMode="External"/><Relationship Id="rId6" Type="http://schemas.openxmlformats.org/officeDocument/2006/relationships/hyperlink" Target="http://cometography.com" TargetMode="External"/><Relationship Id="rId7" Type="http://schemas.openxmlformats.org/officeDocument/2006/relationships/hyperlink" Target="http://www.cobs.si/statistics?group=country&amp;item=Lithuania" TargetMode="External"/><Relationship Id="rId8" Type="http://schemas.openxmlformats.org/officeDocument/2006/relationships/hyperlink" Target="http://zvaigzdziulietus.blogspot.lt/2013/08/10-minuciu-astronomijos-kometo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355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KOMETOS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11700" y="32482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/>
              <a:t>Egidijus Valenta, </a:t>
            </a:r>
          </a:p>
          <a:p>
            <a:pPr lvl="0">
              <a:spcBef>
                <a:spcPts val="0"/>
              </a:spcBef>
              <a:buNone/>
            </a:pPr>
            <a:r>
              <a:rPr lang="lt" sz="1800"/>
              <a:t>Kauno Palemono gimnazijos IV klasės gimnazistas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275175" y="4040825"/>
            <a:ext cx="28164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600">
                <a:solidFill>
                  <a:srgbClr val="93C47D"/>
                </a:solidFill>
              </a:rPr>
              <a:t>Mokytoja - Regina Blebaitė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680300" y="664725"/>
            <a:ext cx="68304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800">
                <a:solidFill>
                  <a:schemeClr val="accent2"/>
                </a:solidFill>
              </a:rPr>
              <a:t>KONKURSAS „FIZIKOS BANDYMAI APLINK MUS 2016“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Kometų tyrimai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7900" y="1489825"/>
            <a:ext cx="8368200" cy="337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/>
              <a:t>Kometų astronomijos istorija skirstoma į 5 pagrindinius laikotarpius, kuriuos skiria esminės įžvalgos:</a:t>
            </a:r>
          </a:p>
          <a:p>
            <a:pPr indent="-32385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lt" sz="1500"/>
              <a:t>Iki 1600 m. kometos buvo traktuojamos kaip dangaus ženklai. Jos buvo laikomos ne astronominiais, o meteorologiniais reiškiniais.</a:t>
            </a:r>
          </a:p>
          <a:p>
            <a:pPr indent="-32385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lt" sz="1500"/>
              <a:t>Nuo XVII a. iki XIX a. pradžios ypatingas dėmesys buvo skiriamas kometų judėjimui ir orbitoms.</a:t>
            </a:r>
          </a:p>
          <a:p>
            <a:pPr indent="-32385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lt" sz="1500"/>
              <a:t>Nuo XIX a. pradžios prasidėjo kometų fizikos era, ypač po Halley kometos pasirodymo 1835 m.</a:t>
            </a:r>
          </a:p>
          <a:p>
            <a:pPr indent="-323850" lvl="0" marL="457200" rtl="0" algn="just">
              <a:spcBef>
                <a:spcPts val="0"/>
              </a:spcBef>
              <a:buSzPct val="100000"/>
              <a:buAutoNum type="arabicPeriod"/>
            </a:pPr>
            <a:r>
              <a:rPr lang="lt" sz="1500"/>
              <a:t>XX a. 6-ajame dešimtmetyje kometos imtos laikyti labai senais Saulės sistemos kūnais, susidariusiais iš ledo ir dulkių ir skriejančiais nestabiliomis orbitomis.</a:t>
            </a:r>
          </a:p>
          <a:p>
            <a:pPr indent="-323850" lvl="0" marL="457200" algn="just">
              <a:spcBef>
                <a:spcPts val="0"/>
              </a:spcBef>
              <a:buSzPct val="100000"/>
              <a:buAutoNum type="arabicPeriod"/>
            </a:pPr>
            <a:r>
              <a:rPr lang="lt" sz="1500"/>
              <a:t>Kometų artimo stebėjimo era (misijos link Giacobini-Zinner (1985) ir Halley (1986) kometų).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Kosminis zondas link Giacobini-Zinner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/>
              <a:t>ICE 1985 m. rugsėjo 11 d. praskriejo per Giacobini-Zinner kometos uodegą maždaug 8 tūkst. km atstumu nuo jos branduolio.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37" y="2416450"/>
            <a:ext cx="317182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600" y="2492650"/>
            <a:ext cx="3524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Giacobini-Zinner kometa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Ją pirmą kartą pastebėjo M.Giacobini 1900 m. gruodžio 20 d. Vandenio žvaigždyne.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Po dviejų apsisukimų ją pakartotinai 1913 m. spalio 13 d. aptiko vokietis E.Zinner.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Tai pirmoji kometa, kurią 1985 m. rugsėjo 11 d. aplankė dirbtinis zondas ICE.</a:t>
            </a:r>
          </a:p>
          <a:p>
            <a:pPr indent="-228600" lvl="0" marL="45720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Nustatyta, kad jonizuota kometos uodega yra apie 25 tūkst. km pločio.Joje rasti etano ir anglies monoksido jonai, kurie patvirtino purvino sniego teoriją.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2400"/>
              <a:t>Mokomieji filmai apie Giacobini-Zinner kometą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>
            <a:hlinkClick r:id="rId3"/>
          </p:cNvPr>
          <p:cNvSpPr/>
          <p:nvPr/>
        </p:nvSpPr>
        <p:spPr>
          <a:xfrm>
            <a:off x="4848024" y="1863412"/>
            <a:ext cx="4163974" cy="3122987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Shape 152">
            <a:hlinkClick r:id="rId5"/>
          </p:cNvPr>
          <p:cNvSpPr/>
          <p:nvPr/>
        </p:nvSpPr>
        <p:spPr>
          <a:xfrm>
            <a:off x="182825" y="1863424"/>
            <a:ext cx="4163966" cy="312297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Halley kometa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87900" y="1489825"/>
            <a:ext cx="8368200" cy="337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Šią kometą iš arti 1986 m. kovo mėn. tyrė net 6 zondai: Vega 1 03.06 8890 km; Suisei („Kometa“ 03.08 150 tūkst. km; Vega 2 03.09 80 30 km; Sakigake („Pionierius“) 03.11 7x10</a:t>
            </a:r>
            <a:r>
              <a:rPr baseline="30000" lang="lt">
                <a:latin typeface="Georgia"/>
                <a:ea typeface="Georgia"/>
                <a:cs typeface="Georgia"/>
                <a:sym typeface="Georgia"/>
              </a:rPr>
              <a:t>6 </a:t>
            </a:r>
            <a:r>
              <a:rPr lang="lt">
                <a:latin typeface="Georgia"/>
                <a:ea typeface="Georgia"/>
                <a:cs typeface="Georgia"/>
                <a:sym typeface="Georgia"/>
              </a:rPr>
              <a:t>km; Giotto 03.14 600 km. 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Nustatyta, kad kometos branduolys didesnis, nei tikėtasi (5,5 km) ir tamsesnis (apie 4%).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Paviršiaus detalės - krateriai, briaunos, kalnai ir pan.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Dujose daugiausiai yra vandens.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Aptiktas labai didelis kiekis smulkių dulkelių (apie 10</a:t>
            </a:r>
            <a:r>
              <a:rPr baseline="30000" lang="lt">
                <a:latin typeface="Georgia"/>
                <a:ea typeface="Georgia"/>
                <a:cs typeface="Georgia"/>
                <a:sym typeface="Georgia"/>
              </a:rPr>
              <a:t>-19 </a:t>
            </a:r>
            <a:r>
              <a:rPr lang="lt">
                <a:latin typeface="Georgia"/>
                <a:ea typeface="Georgia"/>
                <a:cs typeface="Georgia"/>
                <a:sym typeface="Georgia"/>
              </a:rPr>
              <a:t>kg).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Mokomieji filmai apie Halley kometą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>
            <a:hlinkClick r:id="rId3"/>
          </p:cNvPr>
          <p:cNvSpPr/>
          <p:nvPr/>
        </p:nvSpPr>
        <p:spPr>
          <a:xfrm>
            <a:off x="618750" y="1925700"/>
            <a:ext cx="3728566" cy="27964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Shape 166">
            <a:hlinkClick r:id="rId5"/>
          </p:cNvPr>
          <p:cNvSpPr/>
          <p:nvPr/>
        </p:nvSpPr>
        <p:spPr>
          <a:xfrm>
            <a:off x="4807608" y="1925700"/>
            <a:ext cx="3728566" cy="279642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518675" y="1776600"/>
            <a:ext cx="8368200" cy="1350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6000">
                <a:solidFill>
                  <a:srgbClr val="93C47D"/>
                </a:solidFill>
              </a:rPr>
              <a:t>KOMETOS LIETUVOJE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87900" y="119875"/>
            <a:ext cx="8368200" cy="57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Kometų stebėjimo statistika Lietuvoje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-6621" t="0"/>
          <a:stretch/>
        </p:blipFill>
        <p:spPr>
          <a:xfrm>
            <a:off x="731325" y="639975"/>
            <a:ext cx="8231825" cy="45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75" y="240675"/>
            <a:ext cx="8140249" cy="46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Halle-Boop kometa. C/1995 O1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272425" y="1511625"/>
            <a:ext cx="3519900" cy="331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Orbitos periodas - 2537 m. 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Atrasta: 1995-07-23 Šaulio žvaigždyne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Orbita - Saulės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Atradėjai: A.Hale ir T.Bopp iš JAV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262" y="1144112"/>
            <a:ext cx="46958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355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lt"/>
              <a:t>Turinys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40450" y="1394850"/>
            <a:ext cx="3807600" cy="35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Kometos sandara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Branduolys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Koma arba galva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Uodega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Kometos pagal apskriejimo periodus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Kometų tyrimai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Kosminis zondas link Giacobini-Zinner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Giacobini-Zinner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Mokomieji filmai apie Giacobini-Zinner kometą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Halley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lt" sz="1400"/>
              <a:t>Mokomieji filmai apie Halley kometą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73" name="Shape 73"/>
          <p:cNvSpPr txBox="1"/>
          <p:nvPr/>
        </p:nvSpPr>
        <p:spPr>
          <a:xfrm>
            <a:off x="4587750" y="1351250"/>
            <a:ext cx="42609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Kometos Lietuvoje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Kometų stebėjimo statistika Lietuvoje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Halley-Boop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Machholz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Hyakutake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Grynus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Černio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Vild  2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Lee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Ykeia-Zhang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Schwasman-Wachman kometa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Arpi Films video apie kometas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Kosmoso paslaptys. Kometos-Žemės žudikės?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Klausimynas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</a:pPr>
            <a:r>
              <a:rPr lang="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Naudota literatūra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C/2004 Q2 (Machholz) kometa 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217950" y="1656375"/>
            <a:ext cx="3835800" cy="285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Machholz kometa  2005 m.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Orbitos periodas - 12500 m. 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Atrasta: 2004 m.</a:t>
            </a:r>
          </a:p>
          <a:p>
            <a:pPr indent="-228600" lvl="0" marL="45720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Atradėjas: Donaldas Machholz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649" y="1015150"/>
            <a:ext cx="4291899" cy="355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800"/>
              <a:t>Hyakutake kometa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87900" y="1819850"/>
            <a:ext cx="3753000" cy="274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Hyakutake kometa 1996 m. kovo 24 d.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Orbitos periodas - 70000 m. 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Atrasta: 1996-01-31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Atradėjas: Y.Hyakutake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000" y="1451462"/>
            <a:ext cx="3585200" cy="315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800"/>
              <a:t>C/2001 Q4 Grynus kometa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207050" y="1538950"/>
            <a:ext cx="36288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lt"/>
              <a:t>Orbitos periodas - N/A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lt"/>
              <a:t>Atrasta: 2001-08-24 netoli Žemės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248" y="1100512"/>
            <a:ext cx="4996849" cy="38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800"/>
              <a:t>Černio kometa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87900" y="1489825"/>
            <a:ext cx="80247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Skrieja paraboline orbita aplink Saulę.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Atrasta: 1983 m. Maidanako observatorijoje, Uzbekistane.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Atradėjas: Kazimieras Černis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Turi vieną didžiausių branduolių, kurio skersmuo ~ 50 km.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Vild 2 kometa 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87900" y="2449862"/>
            <a:ext cx="2968500" cy="140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Vild 2 kometa 1997 m. kovas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675" y="1950600"/>
            <a:ext cx="4334324" cy="297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900" y="1296775"/>
            <a:ext cx="5414099" cy="371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Lee kometa 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834675" y="2757025"/>
            <a:ext cx="2456400" cy="14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Lee kometa 1997 m. 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300" y="807950"/>
            <a:ext cx="483870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Ykeia-Zhang kometa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87900" y="1511625"/>
            <a:ext cx="30840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752" y="1265213"/>
            <a:ext cx="4232024" cy="347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Schwasman-Wachman kometa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87900" y="2353800"/>
            <a:ext cx="2750400" cy="193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Schwasman-Wachman kometa 2006 m. 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00" y="1327748"/>
            <a:ext cx="4748400" cy="342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344300" y="498174"/>
            <a:ext cx="8368200" cy="6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Roboto Slab"/>
                <a:ea typeface="Roboto Slab"/>
                <a:cs typeface="Roboto Slab"/>
                <a:sym typeface="Roboto Slab"/>
              </a:rPr>
              <a:t>Arpi Films video apie kometas: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>
            <a:hlinkClick r:id="rId3"/>
          </p:cNvPr>
          <p:cNvSpPr/>
          <p:nvPr/>
        </p:nvSpPr>
        <p:spPr>
          <a:xfrm>
            <a:off x="1816200" y="1296775"/>
            <a:ext cx="5128975" cy="38467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87900" y="458025"/>
            <a:ext cx="85371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sz="1800"/>
              <a:t>Kosmoso paslaptys. Kometos - Žemės žudikės?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>
            <a:hlinkClick r:id="rId3"/>
          </p:cNvPr>
          <p:cNvSpPr/>
          <p:nvPr/>
        </p:nvSpPr>
        <p:spPr>
          <a:xfrm>
            <a:off x="2286000" y="14898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355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Kometa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lt"/>
              <a:t>angliškai - Comet 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lt"/>
              <a:t>Žodis kometa kilęs iš graikų kalbos ir reiškia ilgaplaukis.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lt"/>
              <a:t>Tai mažos masės ir mažo tankio kosminiai kūnai, skriejantys aplink Saulę elipsėmis.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lt"/>
              <a:t>Jų išvaizda priklauso nuo nuotolio iki Saulės.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87900" y="24007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2743200">
              <a:spcBef>
                <a:spcPts val="0"/>
              </a:spcBef>
              <a:buNone/>
            </a:pPr>
            <a:r>
              <a:rPr lang="lt"/>
              <a:t>Klausimynas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196150" y="1394850"/>
            <a:ext cx="8815800" cy="374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Nuo ko priklauso kometų išvaizda?                                                                                 </a:t>
            </a:r>
            <a:r>
              <a:rPr i="1" lang="lt" sz="1400"/>
              <a:t>(Nuo nuotolio iki Saulės)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Kas sudaro kometą?                                                                                        </a:t>
            </a:r>
            <a:r>
              <a:rPr i="1" lang="lt" sz="1400"/>
              <a:t> (Branduolys, koma/galva, uodega)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Kaip skirstomos kometos pagal jų orbitos laikotarpių trukmę ?    </a:t>
            </a:r>
            <a:r>
              <a:rPr i="1" lang="lt" sz="1400"/>
              <a:t>(Trumpojo arba  ilgojo periodo kometos)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Kokiais reiškiniais buvo laikomos kometos iki 1600m?      </a:t>
            </a:r>
            <a:r>
              <a:rPr i="1" lang="lt" sz="1400"/>
              <a:t>                                                   (Meteorologiniais)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Kokiame žvaigždyne pirmą kartą buvo pastebėta </a:t>
            </a:r>
            <a:r>
              <a:rPr lang="lt" sz="1400">
                <a:latin typeface="Roboto Slab"/>
                <a:ea typeface="Roboto Slab"/>
                <a:cs typeface="Roboto Slab"/>
                <a:sym typeface="Roboto Slab"/>
              </a:rPr>
              <a:t>Giacobini-Zinner kometa?                          </a:t>
            </a:r>
            <a:r>
              <a:rPr i="1" lang="lt" sz="1400">
                <a:latin typeface="Roboto Slab"/>
                <a:ea typeface="Roboto Slab"/>
                <a:cs typeface="Roboto Slab"/>
                <a:sym typeface="Roboto Slab"/>
              </a:rPr>
              <a:t>(Vandenio)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lt" sz="1400">
                <a:latin typeface="Roboto Slab"/>
                <a:ea typeface="Roboto Slab"/>
                <a:cs typeface="Roboto Slab"/>
                <a:sym typeface="Roboto Slab"/>
              </a:rPr>
              <a:t>Koks kiekis smulkiųjų dalelių buvo aptiktas Halley kometoje?                                           </a:t>
            </a:r>
            <a:r>
              <a:rPr i="1" lang="lt" sz="1400">
                <a:latin typeface="Roboto Slab"/>
                <a:ea typeface="Roboto Slab"/>
                <a:cs typeface="Roboto Slab"/>
                <a:sym typeface="Roboto Slab"/>
              </a:rPr>
              <a:t>(A</a:t>
            </a:r>
            <a:r>
              <a:rPr i="1" lang="lt" sz="1400"/>
              <a:t>pie 10</a:t>
            </a:r>
            <a:r>
              <a:rPr baseline="30000" i="1" lang="lt" sz="1400"/>
              <a:t>-19 </a:t>
            </a:r>
            <a:r>
              <a:rPr i="1" lang="lt" sz="1400"/>
              <a:t>kg)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Kas atrado Halle-Boop kometą?                                                                                     </a:t>
            </a:r>
            <a:r>
              <a:rPr i="1" lang="lt" sz="1400"/>
              <a:t>(A.Hale ir T.Bopp iš JAV)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Koks yra Machholz kometos orbitos periodas?                                                                                  </a:t>
            </a:r>
            <a:r>
              <a:rPr i="1" lang="lt" sz="1400"/>
              <a:t>(12500 m)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Koks Černio kometos branduolio skersmuo?                                                                                       </a:t>
            </a:r>
            <a:r>
              <a:rPr i="1" lang="lt" sz="1400"/>
              <a:t>(~ 50 km)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lt" sz="1400"/>
              <a:t>Kada ir kur atrasta Grynus kometa?                                                                          </a:t>
            </a:r>
            <a:r>
              <a:rPr i="1" lang="lt" sz="1400"/>
              <a:t>(2001-08-24 netoli Žemės)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Naudota literatūra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228850" y="1489825"/>
            <a:ext cx="8527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3"/>
              </a:rPr>
              <a:t>http://www.astro.lt/al.html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4"/>
              </a:rPr>
              <a:t>http://www.astronas.asmeninis.com/naujienos_2004.htm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5"/>
              </a:rPr>
              <a:t>http://astronomija.lt/enciklopedija/index.php/Kometos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6"/>
              </a:rPr>
              <a:t>http://cometography.com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7"/>
              </a:rPr>
              <a:t>http://www.cobs.si/statistics?group=country&amp;item=Lithuania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8"/>
              </a:rPr>
              <a:t>http://zvaigzdziulietus.blogspot.lt/2013/08/10-minuciu-astronomijos-kometos.html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9"/>
              </a:rPr>
              <a:t>http://gecas.blogas.lt/kometos-156.html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0"/>
              </a:rPr>
              <a:t>http://www.astronomija.info/kometos/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1"/>
              </a:rPr>
              <a:t>http://www.nso.lt/cosmos/falling-sky.htm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2"/>
              </a:rPr>
              <a:t>http://www.nso.lt/science/giacobini.htm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3"/>
              </a:rPr>
              <a:t>http://mokslasplius.lt/naujienos/2014/01/20/kometų-tyrimo-zondas-„rosetta“-šiandien-turi-pabusti-po-beveik-3-metų-miego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4"/>
              </a:rPr>
              <a:t>http://astro.res.lt/planet/meteo/meteo.htm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5"/>
              </a:rPr>
              <a:t>http://solarsystem.nasa.gov/planets/comets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6"/>
              </a:rPr>
              <a:t>http://nineplanets.org/comets.html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200" u="sng">
                <a:solidFill>
                  <a:schemeClr val="hlink"/>
                </a:solidFill>
                <a:hlinkClick r:id="rId17"/>
              </a:rPr>
              <a:t>http://space-facts.com/comets/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Kometos sandara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7900" y="1489825"/>
            <a:ext cx="41673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lt" sz="2400"/>
              <a:t>Branduolys (kometoidas).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lt" sz="2400"/>
              <a:t>Koma arba galva.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lt" sz="2400"/>
              <a:t>Uodega.  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409" y="0"/>
            <a:ext cx="46805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Branduolys (1)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33975" y="1264050"/>
            <a:ext cx="8222100" cy="2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Iš Žemės labai sudėtinga gauti duomenų apie branduolį.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Daugumos kometų branduolių atspindimos šviesos santykis su gaunama šviesa yra labai mažas, tarp 2 ir 5 %. 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Skersmuo gali būti nuo 1 iki 50 kilometrų.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Branduoliai turėtų atrodyti tarsi purvinos sniego gniūžtės.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Dinamiškai naujos kometos greičiausiai yra padengtos labai lengvai sublimuojančiu ledu (iš anglies dioksido, metano ir kitų dujų).</a:t>
            </a:r>
          </a:p>
          <a:p>
            <a:pPr indent="-342900" lvl="0" marL="457200" algn="just">
              <a:spcBef>
                <a:spcPts val="0"/>
              </a:spcBef>
              <a:buClr>
                <a:srgbClr val="F3F3F3"/>
              </a:buClr>
              <a:buSzPct val="100000"/>
              <a:buFont typeface="Georgia"/>
              <a:buChar char="●"/>
            </a:pPr>
            <a:r>
              <a:rPr lang="lt" sz="18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Senos, periodinės kometos yra praradusios didžiąją dalį lengvai garuojančios paviršiaus medžiagos, jos lieka padengtos dulkių pluta.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53825" y="4206325"/>
            <a:ext cx="78351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lt">
                <a:solidFill>
                  <a:srgbClr val="C9DAF8"/>
                </a:solidFill>
                <a:latin typeface="Georgia"/>
                <a:ea typeface="Georgia"/>
                <a:cs typeface="Georgia"/>
                <a:sym typeface="Georgia"/>
              </a:rPr>
              <a:t>Albedas </a:t>
            </a:r>
            <a:r>
              <a:rPr i="1" lang="lt">
                <a:solidFill>
                  <a:srgbClr val="C9DAF8"/>
                </a:solidFill>
                <a:latin typeface="Georgia"/>
                <a:ea typeface="Georgia"/>
                <a:cs typeface="Georgia"/>
                <a:sym typeface="Georgia"/>
              </a:rPr>
              <a:t>- atspindimos šviesos santykis su gaunama šviesa.</a:t>
            </a:r>
          </a:p>
          <a:p>
            <a:pPr lvl="0">
              <a:spcBef>
                <a:spcPts val="0"/>
              </a:spcBef>
              <a:buNone/>
            </a:pPr>
            <a:r>
              <a:rPr b="1" i="1" lang="lt">
                <a:solidFill>
                  <a:srgbClr val="C9DAF8"/>
                </a:solidFill>
                <a:latin typeface="Georgia"/>
                <a:ea typeface="Georgia"/>
                <a:cs typeface="Georgia"/>
                <a:sym typeface="Georgia"/>
              </a:rPr>
              <a:t>Dinamiškai naujos planetos</a:t>
            </a:r>
            <a:r>
              <a:rPr i="1" lang="lt">
                <a:solidFill>
                  <a:srgbClr val="C9DAF8"/>
                </a:solidFill>
                <a:latin typeface="Georgia"/>
                <a:ea typeface="Georgia"/>
                <a:cs typeface="Georgia"/>
                <a:sym typeface="Georgia"/>
              </a:rPr>
              <a:t> - pirmą kartą skriejančios link Saulės per stebėjimų laikotarpį.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Branduolys (2)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/>
              <a:t>Kometos branduolys pirmą kartą užfiksuotas 1986 m., kai automatinis zondas „Džotas“ perdavė Halio kometos nuotraukas. </a:t>
            </a:r>
          </a:p>
          <a:p>
            <a:pPr lvl="0" rtl="0">
              <a:spcBef>
                <a:spcPts val="0"/>
              </a:spcBef>
              <a:buNone/>
            </a:pPr>
            <a:r>
              <a:rPr lang="lt"/>
              <a:t>Nuotraukose matyti 8 ir 15 km dydžio uolienos gabalai, iš kurių driekiasi dujų uodegos.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691" y="3029425"/>
            <a:ext cx="3260032" cy="21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600" y="3029425"/>
            <a:ext cx="3109875" cy="21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Koma arba galva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Kometai artėjant link Saulės, ledas sublimuoja ir palieka paviršių, kartu su savimi tempdamas dulkių daleles. Tai sudaro šviesią komą, kurios skersmuo gali būti apie 10-100 tūkst. kilometrų.</a:t>
            </a:r>
          </a:p>
          <a:p>
            <a:pPr indent="-228600" lvl="0" marL="457200" rtl="0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Dujos nuo branduolio tolsta šiluminio plėtimosi greičiu: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900" y="3312775"/>
            <a:ext cx="5555649" cy="11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Uodega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Uodegos yra dviejų rūšių: dujų ir dulkių.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Dujų uodegos yra tiesios, mėlynosios, o dulkių - baltosios, išlinkusios, nes dulkės atsilieka nuo judančios kometos.</a:t>
            </a:r>
          </a:p>
          <a:p>
            <a:pPr indent="-228600" lvl="0" marL="457200" rtl="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Uodegos daugiau ar mažiau yra nukreiptos į priešingą nuo Saulės pusę.</a:t>
            </a:r>
          </a:p>
          <a:p>
            <a:pPr indent="-228600" lvl="0" marL="457200" algn="just">
              <a:spcBef>
                <a:spcPts val="0"/>
              </a:spcBef>
              <a:buFont typeface="Georgia"/>
            </a:pPr>
            <a:r>
              <a:rPr lang="lt">
                <a:latin typeface="Georgia"/>
                <a:ea typeface="Georgia"/>
                <a:cs typeface="Georgia"/>
                <a:sym typeface="Georgia"/>
              </a:rPr>
              <a:t>Tolstanti kometa juda uodega pirmyn, manoma, kad mažytes uodegų daleles tolyn stumia Saulės vėjas.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52D5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/>
              <a:t>Kometos pagal apskriejimo periodus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87900" y="1489825"/>
            <a:ext cx="87561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/>
              <a:t>Kometos klasifikuojamos pagal jų orbitos laikotarpių trukmę: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lt" sz="1400"/>
              <a:t>Trumpo periodo kometos (jų laikotarpis mažesnis nei 200 metų). </a:t>
            </a:r>
          </a:p>
          <a:p>
            <a:pPr lvl="0" rtl="0">
              <a:spcBef>
                <a:spcPts val="0"/>
              </a:spcBef>
              <a:buNone/>
            </a:pPr>
            <a:r>
              <a:rPr lang="lt" sz="1400"/>
              <a:t>Jos kilusios iš Koiperio juostos. Jos skirstomos į Jupiterio ir Halley šeimas.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lt" sz="1400"/>
              <a:t>Ilgo periodo kometų laikotarpis yra daugiau nei 200 metų ir jos </a:t>
            </a:r>
          </a:p>
          <a:p>
            <a:pPr lvl="0" rtl="0">
              <a:spcBef>
                <a:spcPts val="0"/>
              </a:spcBef>
              <a:buNone/>
            </a:pPr>
            <a:r>
              <a:rPr lang="lt" sz="1400"/>
              <a:t>gali būti tūkstančius metų senesnės. Jos kilusios iš Oorto debesies.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000" y="3280225"/>
            <a:ext cx="1744863" cy="17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684875" y="3489900"/>
            <a:ext cx="14592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lt" sz="1200">
                <a:solidFill>
                  <a:srgbClr val="D8F2F2"/>
                </a:solidFill>
              </a:rPr>
              <a:t>Ilgo periodo Elenin kometa, atrasta 2010 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84001" y="1394848"/>
            <a:ext cx="1952024" cy="13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6902375" y="2855775"/>
            <a:ext cx="22416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lt" sz="1200">
                <a:solidFill>
                  <a:srgbClr val="D8F2F2"/>
                </a:solidFill>
              </a:rPr>
              <a:t>Trumpo periodo Halio kometa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