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57" r:id="rId2"/>
    <p:sldId id="290" r:id="rId3"/>
    <p:sldId id="258" r:id="rId4"/>
    <p:sldId id="259" r:id="rId5"/>
    <p:sldId id="268" r:id="rId6"/>
    <p:sldId id="269" r:id="rId7"/>
    <p:sldId id="276" r:id="rId8"/>
    <p:sldId id="260" r:id="rId9"/>
    <p:sldId id="262" r:id="rId10"/>
    <p:sldId id="263" r:id="rId11"/>
    <p:sldId id="264" r:id="rId12"/>
    <p:sldId id="265" r:id="rId13"/>
    <p:sldId id="266" r:id="rId14"/>
    <p:sldId id="275" r:id="rId15"/>
    <p:sldId id="261" r:id="rId16"/>
    <p:sldId id="289" r:id="rId17"/>
    <p:sldId id="277" r:id="rId18"/>
    <p:sldId id="280" r:id="rId19"/>
    <p:sldId id="281" r:id="rId20"/>
    <p:sldId id="282" r:id="rId21"/>
    <p:sldId id="283" r:id="rId22"/>
    <p:sldId id="284" r:id="rId23"/>
    <p:sldId id="285" r:id="rId24"/>
    <p:sldId id="286" r:id="rId25"/>
    <p:sldId id="287" r:id="rId26"/>
    <p:sldId id="288" r:id="rId27"/>
    <p:sldId id="273" r:id="rId28"/>
    <p:sldId id="271" r:id="rId29"/>
    <p:sldId id="274" r:id="rId30"/>
    <p:sldId id="278" r:id="rId31"/>
    <p:sldId id="279" r:id="rId3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19" autoAdjust="0"/>
    <p:restoredTop sz="94660"/>
  </p:normalViewPr>
  <p:slideViewPr>
    <p:cSldViewPr>
      <p:cViewPr varScale="1">
        <p:scale>
          <a:sx n="69" d="100"/>
          <a:sy n="69" d="100"/>
        </p:scale>
        <p:origin x="-1368"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D7A46E-94A4-4B94-B34C-77E21876F7FA}" type="datetimeFigureOut">
              <a:rPr lang="ru-RU" smtClean="0"/>
              <a:t>04.04.2016</a:t>
            </a:fld>
            <a:endParaRPr lang="ru-R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FF64D8-64DA-4619-9B54-023E0C262442}" type="slidenum">
              <a:rPr lang="ru-RU" smtClean="0"/>
              <a:t>‹#›</a:t>
            </a:fld>
            <a:endParaRPr lang="ru-RU"/>
          </a:p>
        </p:txBody>
      </p:sp>
    </p:spTree>
    <p:extLst>
      <p:ext uri="{BB962C8B-B14F-4D97-AF65-F5344CB8AC3E}">
        <p14:creationId xmlns:p14="http://schemas.microsoft.com/office/powerpoint/2010/main" val="2357642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AAFF64D8-64DA-4619-9B54-023E0C262442}" type="slidenum">
              <a:rPr lang="ru-RU" smtClean="0"/>
              <a:t>10</a:t>
            </a:fld>
            <a:endParaRPr lang="ru-RU"/>
          </a:p>
        </p:txBody>
      </p:sp>
    </p:spTree>
    <p:extLst>
      <p:ext uri="{BB962C8B-B14F-4D97-AF65-F5344CB8AC3E}">
        <p14:creationId xmlns:p14="http://schemas.microsoft.com/office/powerpoint/2010/main" val="4082999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90A1B7E9-F1EA-4FCC-A073-679406DB85E8}" type="datetimeFigureOut">
              <a:rPr lang="ru-RU" smtClean="0"/>
              <a:t>04.04.2016</a:t>
            </a:fld>
            <a:endParaRPr lang="ru-RU"/>
          </a:p>
        </p:txBody>
      </p:sp>
      <p:sp>
        <p:nvSpPr>
          <p:cNvPr id="17" name="Footer Placeholder 16"/>
          <p:cNvSpPr>
            <a:spLocks noGrp="1"/>
          </p:cNvSpPr>
          <p:nvPr>
            <p:ph type="ftr" sz="quarter" idx="11"/>
          </p:nvPr>
        </p:nvSpPr>
        <p:spPr/>
        <p:txBody>
          <a:bodyPr/>
          <a:lstStyle/>
          <a:p>
            <a:endParaRPr lang="ru-RU"/>
          </a:p>
        </p:txBody>
      </p:sp>
      <p:sp>
        <p:nvSpPr>
          <p:cNvPr id="29" name="Slide Number Placeholder 28"/>
          <p:cNvSpPr>
            <a:spLocks noGrp="1"/>
          </p:cNvSpPr>
          <p:nvPr>
            <p:ph type="sldNum" sz="quarter" idx="12"/>
          </p:nvPr>
        </p:nvSpPr>
        <p:spPr/>
        <p:txBody>
          <a:bodyPr/>
          <a:lstStyle/>
          <a:p>
            <a:fld id="{794DAFD7-7969-48CA-9FA9-961FB95BFC37}" type="slidenum">
              <a:rPr lang="ru-RU" smtClean="0"/>
              <a:t>‹#›</a:t>
            </a:fld>
            <a:endParaRPr lang="ru-RU"/>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0A1B7E9-F1EA-4FCC-A073-679406DB85E8}" type="datetimeFigureOut">
              <a:rPr lang="ru-RU" smtClean="0"/>
              <a:t>04.04.2016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94DAFD7-7969-48CA-9FA9-961FB95BFC37}"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0A1B7E9-F1EA-4FCC-A073-679406DB85E8}" type="datetimeFigureOut">
              <a:rPr lang="ru-RU" smtClean="0"/>
              <a:t>04.04.2016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94DAFD7-7969-48CA-9FA9-961FB95BFC37}"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0A1B7E9-F1EA-4FCC-A073-679406DB85E8}" type="datetimeFigureOut">
              <a:rPr lang="ru-RU" smtClean="0"/>
              <a:t>04.04.2016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94DAFD7-7969-48CA-9FA9-961FB95BFC37}"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90A1B7E9-F1EA-4FCC-A073-679406DB85E8}" type="datetimeFigureOut">
              <a:rPr lang="ru-RU" smtClean="0"/>
              <a:t>04.04.2016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a:xfrm>
            <a:off x="7924800" y="6416675"/>
            <a:ext cx="762000" cy="365125"/>
          </a:xfrm>
        </p:spPr>
        <p:txBody>
          <a:bodyPr/>
          <a:lstStyle/>
          <a:p>
            <a:fld id="{794DAFD7-7969-48CA-9FA9-961FB95BFC37}" type="slidenum">
              <a:rPr lang="ru-RU" smtClean="0"/>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0A1B7E9-F1EA-4FCC-A073-679406DB85E8}" type="datetimeFigureOut">
              <a:rPr lang="ru-RU" smtClean="0"/>
              <a:t>04.04.2016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94DAFD7-7969-48CA-9FA9-961FB95BFC37}"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90A1B7E9-F1EA-4FCC-A073-679406DB85E8}" type="datetimeFigureOut">
              <a:rPr lang="ru-RU" smtClean="0"/>
              <a:t>04.04.2016</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94DAFD7-7969-48CA-9FA9-961FB95BFC37}"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0A1B7E9-F1EA-4FCC-A073-679406DB85E8}" type="datetimeFigureOut">
              <a:rPr lang="ru-RU" smtClean="0"/>
              <a:t>04.04.2016</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94DAFD7-7969-48CA-9FA9-961FB95BFC37}"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A1B7E9-F1EA-4FCC-A073-679406DB85E8}" type="datetimeFigureOut">
              <a:rPr lang="ru-RU" smtClean="0"/>
              <a:t>04.04.2016</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94DAFD7-7969-48CA-9FA9-961FB95BFC37}"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0A1B7E9-F1EA-4FCC-A073-679406DB85E8}" type="datetimeFigureOut">
              <a:rPr lang="ru-RU" smtClean="0"/>
              <a:t>04.04.2016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94DAFD7-7969-48CA-9FA9-961FB95BFC37}"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90A1B7E9-F1EA-4FCC-A073-679406DB85E8}" type="datetimeFigureOut">
              <a:rPr lang="ru-RU" smtClean="0"/>
              <a:t>04.04.2016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94DAFD7-7969-48CA-9FA9-961FB95BFC37}"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90A1B7E9-F1EA-4FCC-A073-679406DB85E8}" type="datetimeFigureOut">
              <a:rPr lang="ru-RU" smtClean="0"/>
              <a:t>04.04.2016</a:t>
            </a:fld>
            <a:endParaRPr lang="ru-RU"/>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ru-RU"/>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794DAFD7-7969-48CA-9FA9-961FB95BFC37}" type="slidenum">
              <a:rPr lang="ru-RU" smtClean="0"/>
              <a:t>‹#›</a:t>
            </a:fld>
            <a:endParaRPr lang="ru-RU"/>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slide" Target="slide1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slide" Target="slide3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slide" Target="slide3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slide" Target="slide3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slide" Target="slide4.xml"/><Relationship Id="rId7" Type="http://schemas.openxmlformats.org/officeDocument/2006/relationships/slide" Target="slide14.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slide" Target="slide9.xml"/><Relationship Id="rId4" Type="http://schemas.openxmlformats.org/officeDocument/2006/relationships/slide" Target="slide7.xml"/></Relationships>
</file>

<file path=ppt/slides/_rels/slide20.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slide" Target="slide3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slide" Target="slide3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slide" Target="slide3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slide" Target="slide3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slide" Target="slide3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slide" Target="slide3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slide" Target="slide3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12- </a:t>
            </a:r>
            <a:r>
              <a:rPr lang="lt-LT" dirty="0" smtClean="0"/>
              <a:t>Mėnulio </a:t>
            </a:r>
            <a:r>
              <a:rPr lang="lt-LT" dirty="0"/>
              <a:t>ir Saulės </a:t>
            </a:r>
            <a:r>
              <a:rPr lang="lt-LT" dirty="0" smtClean="0"/>
              <a:t>užtemimai</a:t>
            </a:r>
            <a:r>
              <a:rPr lang="en-US" dirty="0" smtClean="0"/>
              <a:t>-PPT-21</a:t>
            </a:r>
            <a:endParaRPr lang="ru-RU" dirty="0"/>
          </a:p>
        </p:txBody>
      </p:sp>
      <p:sp>
        <p:nvSpPr>
          <p:cNvPr id="3" name="Subtitle 2"/>
          <p:cNvSpPr>
            <a:spLocks noGrp="1"/>
          </p:cNvSpPr>
          <p:nvPr>
            <p:ph type="subTitle" idx="1"/>
          </p:nvPr>
        </p:nvSpPr>
        <p:spPr/>
        <p:txBody>
          <a:bodyPr/>
          <a:lstStyle/>
          <a:p>
            <a:r>
              <a:rPr lang="en-US" dirty="0" smtClean="0"/>
              <a:t>Karina Michailenko </a:t>
            </a:r>
            <a:r>
              <a:rPr lang="ru-RU" dirty="0" smtClean="0"/>
              <a:t>«</a:t>
            </a:r>
            <a:r>
              <a:rPr lang="en-US" dirty="0" smtClean="0"/>
              <a:t>Žaliakalnio</a:t>
            </a:r>
            <a:r>
              <a:rPr lang="ru-RU" dirty="0" smtClean="0"/>
              <a:t>» </a:t>
            </a:r>
            <a:r>
              <a:rPr lang="en-US" dirty="0" smtClean="0"/>
              <a:t>gimnazija</a:t>
            </a:r>
            <a:r>
              <a:rPr lang="ru-RU" dirty="0" smtClean="0"/>
              <a:t>.</a:t>
            </a:r>
            <a:endParaRPr lang="en-US" dirty="0"/>
          </a:p>
          <a:p>
            <a:endParaRPr lang="ru-RU" dirty="0"/>
          </a:p>
        </p:txBody>
      </p:sp>
    </p:spTree>
    <p:extLst>
      <p:ext uri="{BB962C8B-B14F-4D97-AF65-F5344CB8AC3E}">
        <p14:creationId xmlns:p14="http://schemas.microsoft.com/office/powerpoint/2010/main" val="17988326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Pi</a:t>
            </a:r>
            <a:r>
              <a:rPr lang="lt-LT" dirty="0"/>
              <a:t>lnas Mėnulio užtemimas</a:t>
            </a:r>
            <a:endParaRPr lang="ru-RU" dirty="0"/>
          </a:p>
        </p:txBody>
      </p:sp>
      <p:sp>
        <p:nvSpPr>
          <p:cNvPr id="3" name="Content Placeholder 2"/>
          <p:cNvSpPr>
            <a:spLocks noGrp="1"/>
          </p:cNvSpPr>
          <p:nvPr>
            <p:ph idx="1"/>
          </p:nvPr>
        </p:nvSpPr>
        <p:spPr/>
        <p:txBody>
          <a:bodyPr>
            <a:normAutofit/>
          </a:bodyPr>
          <a:lstStyle/>
          <a:p>
            <a:pPr marL="137160" indent="0">
              <a:buNone/>
            </a:pPr>
            <a:r>
              <a:rPr lang="en-US" sz="2400" dirty="0" smtClean="0"/>
              <a:t>Pi</a:t>
            </a:r>
            <a:r>
              <a:rPr lang="lt-LT" sz="2400" dirty="0" smtClean="0"/>
              <a:t>lnas </a:t>
            </a:r>
            <a:r>
              <a:rPr lang="lt-LT" sz="2400" dirty="0"/>
              <a:t>Mėnulio užtemimas gali trukti net 1 val. 42 min (priklausomai, koks buvo atstumas tarp Žemės ir Mėnulio užtemimo metu). O įskaitant kitas užtemimo fazes (pusšešėlinis ir dalinis), tai dar keliom valandom ilgiau. To priežastis labai paprastas. Mėnulis yra nedidelis dangaus kūnas, todėl jo metamas šešėlis uždengia nedidelę dalį Žemės paviršiaus. Tuo tarpu į Žemės šešėlį Mėnulis gali pasinerti visas (Žemės šešėlio skersmuo ties Mėnulio orbita gali būti didesnis už Mėnulio skersmenį iki 2,8 karto</a:t>
            </a:r>
            <a:r>
              <a:rPr lang="lt-LT" sz="2400" dirty="0" smtClean="0"/>
              <a:t>).</a:t>
            </a:r>
            <a:r>
              <a:rPr lang="en-US" sz="2400" dirty="0" smtClean="0"/>
              <a:t> </a:t>
            </a:r>
            <a:endParaRPr lang="ru-RU" sz="2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4941168"/>
            <a:ext cx="3240360" cy="2021346"/>
          </a:xfrm>
          <a:prstGeom prst="rect">
            <a:avLst/>
          </a:prstGeom>
          <a:ln>
            <a:noFill/>
          </a:ln>
          <a:effectLst>
            <a:softEdge rad="112500"/>
          </a:effectLst>
        </p:spPr>
      </p:pic>
    </p:spTree>
    <p:extLst>
      <p:ext uri="{BB962C8B-B14F-4D97-AF65-F5344CB8AC3E}">
        <p14:creationId xmlns:p14="http://schemas.microsoft.com/office/powerpoint/2010/main" val="39055168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229600" cy="1143000"/>
          </a:xfrm>
        </p:spPr>
        <p:txBody>
          <a:bodyPr>
            <a:normAutofit fontScale="90000"/>
          </a:bodyPr>
          <a:lstStyle/>
          <a:p>
            <a:r>
              <a:rPr lang="lt-LT" b="0" dirty="0">
                <a:effectLst/>
              </a:rPr>
              <a:t>Mėnulio užtemimas</a:t>
            </a:r>
            <a:br>
              <a:rPr lang="lt-LT" b="0" dirty="0">
                <a:effectLst/>
              </a:rPr>
            </a:br>
            <a:r>
              <a:rPr lang="lt-LT" b="0" dirty="0">
                <a:effectLst/>
              </a:rPr>
              <a:t/>
            </a:r>
            <a:br>
              <a:rPr lang="lt-LT" b="0" dirty="0">
                <a:effectLst/>
              </a:rPr>
            </a:br>
            <a:endParaRPr lang="ru-RU" dirty="0"/>
          </a:p>
        </p:txBody>
      </p:sp>
      <p:sp>
        <p:nvSpPr>
          <p:cNvPr id="3" name="Content Placeholder 2"/>
          <p:cNvSpPr>
            <a:spLocks noGrp="1"/>
          </p:cNvSpPr>
          <p:nvPr>
            <p:ph idx="1"/>
          </p:nvPr>
        </p:nvSpPr>
        <p:spPr/>
        <p:txBody>
          <a:bodyPr>
            <a:normAutofit lnSpcReduction="10000"/>
          </a:bodyPr>
          <a:lstStyle/>
          <a:p>
            <a:pPr marL="137160" indent="0">
              <a:buNone/>
            </a:pPr>
            <a:r>
              <a:rPr lang="lt-LT" dirty="0"/>
              <a:t>Mėnulis gali užtemti tik stojus pilnačiai, nes tuo metu Saulės, Žemė ir Mėnulis išsirikiuoja vienoje linijoje. Tačiau kas pilnatį užtemimai nesikartoja, nes Mėnulio skriejimo apie Žemę plokštuma kiek nesutampa (sudaro beveik 6 laipsnių kampą) su Žemės skriejimo apie Saulę plokštuma. Todėl eilinės pilnaties metu Mėnulis praslenka kiek virš arba po Žemės šešėliu. Užtemimas gali įvykti tik tada, kai pilnaties metu Mėnulis atsiduria savo orbitos mazguose – t.y. taškuose, kuriuose jo orbita kerta Žemės skriejimo apie Saulę plokštumą.</a:t>
            </a:r>
            <a:endParaRPr lang="ru-RU" dirty="0"/>
          </a:p>
        </p:txBody>
      </p:sp>
    </p:spTree>
    <p:extLst>
      <p:ext uri="{BB962C8B-B14F-4D97-AF65-F5344CB8AC3E}">
        <p14:creationId xmlns:p14="http://schemas.microsoft.com/office/powerpoint/2010/main" val="33218483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20688"/>
            <a:ext cx="8229600" cy="1143000"/>
          </a:xfrm>
        </p:spPr>
        <p:txBody>
          <a:bodyPr>
            <a:normAutofit fontScale="90000"/>
          </a:bodyPr>
          <a:lstStyle/>
          <a:p>
            <a:r>
              <a:rPr lang="lt-LT" b="0" dirty="0">
                <a:effectLst/>
              </a:rPr>
              <a:t>Mėnulio užtemimas</a:t>
            </a:r>
            <a:br>
              <a:rPr lang="lt-LT" b="0" dirty="0">
                <a:effectLst/>
              </a:rPr>
            </a:br>
            <a:r>
              <a:rPr lang="lt-LT" b="0" dirty="0">
                <a:effectLst/>
              </a:rPr>
              <a:t/>
            </a:r>
            <a:br>
              <a:rPr lang="lt-LT" b="0" dirty="0">
                <a:effectLst/>
              </a:rPr>
            </a:br>
            <a:endParaRPr lang="ru-RU" dirty="0"/>
          </a:p>
        </p:txBody>
      </p:sp>
      <p:sp>
        <p:nvSpPr>
          <p:cNvPr id="3" name="Content Placeholder 2"/>
          <p:cNvSpPr>
            <a:spLocks noGrp="1"/>
          </p:cNvSpPr>
          <p:nvPr>
            <p:ph idx="1"/>
          </p:nvPr>
        </p:nvSpPr>
        <p:spPr/>
        <p:txBody>
          <a:bodyPr>
            <a:normAutofit/>
          </a:bodyPr>
          <a:lstStyle/>
          <a:p>
            <a:pPr marL="137160" indent="0">
              <a:buNone/>
            </a:pPr>
            <a:r>
              <a:rPr lang="lt-LT" sz="2400" dirty="0"/>
              <a:t>Užtemimų ciklai kartojasi tam tikru dėsningumu. Senovės astronomams teko ilgai ir kantriai stebėti dangų, kol pavyko pastebėti, kad Saulės, Mėnulio ir jo orbitos mazgų tarpusavio padėtys ir užtemimų tvarka dangaus sferoje kartojasi vienodu periodu, kuris vadinamas saru. Saro trukmė Lygus 6585.33 vid. saulinės paros (t.y. virš 18 metų). Per sarą būna vid. 71 užtemimas: 43 Saulės ir 28 Mėnulio. Tose pačiose Žemės vietose užtemimai identiškai kartojasi praėjus 3 sarams.</a:t>
            </a:r>
            <a:endParaRPr lang="ru-RU" sz="2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4128" y="4509120"/>
            <a:ext cx="3523320" cy="2348880"/>
          </a:xfrm>
          <a:prstGeom prst="rect">
            <a:avLst/>
          </a:prstGeom>
          <a:ln>
            <a:noFill/>
          </a:ln>
          <a:effectLst>
            <a:softEdge rad="112500"/>
          </a:effectLst>
        </p:spPr>
      </p:pic>
    </p:spTree>
    <p:extLst>
      <p:ext uri="{BB962C8B-B14F-4D97-AF65-F5344CB8AC3E}">
        <p14:creationId xmlns:p14="http://schemas.microsoft.com/office/powerpoint/2010/main" val="29032608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76672"/>
            <a:ext cx="8229600" cy="1143000"/>
          </a:xfrm>
        </p:spPr>
        <p:txBody>
          <a:bodyPr>
            <a:normAutofit fontScale="90000"/>
          </a:bodyPr>
          <a:lstStyle/>
          <a:p>
            <a:r>
              <a:rPr lang="lt-LT" b="0" dirty="0">
                <a:effectLst/>
              </a:rPr>
              <a:t>Mėnulio užtemimas</a:t>
            </a:r>
            <a:br>
              <a:rPr lang="lt-LT" b="0" dirty="0">
                <a:effectLst/>
              </a:rPr>
            </a:br>
            <a:r>
              <a:rPr lang="lt-LT" b="0" dirty="0">
                <a:effectLst/>
              </a:rPr>
              <a:t/>
            </a:r>
            <a:br>
              <a:rPr lang="lt-LT" b="0" dirty="0">
                <a:effectLst/>
              </a:rPr>
            </a:br>
            <a:endParaRPr lang="ru-RU" dirty="0"/>
          </a:p>
        </p:txBody>
      </p:sp>
      <p:sp>
        <p:nvSpPr>
          <p:cNvPr id="3" name="Content Placeholder 2"/>
          <p:cNvSpPr>
            <a:spLocks noGrp="1"/>
          </p:cNvSpPr>
          <p:nvPr>
            <p:ph idx="1"/>
          </p:nvPr>
        </p:nvSpPr>
        <p:spPr/>
        <p:txBody>
          <a:bodyPr/>
          <a:lstStyle/>
          <a:p>
            <a:pPr marL="137160" indent="0">
              <a:buNone/>
            </a:pPr>
            <a:r>
              <a:rPr lang="lt-LT" dirty="0"/>
              <a:t>Dėl Saulės šviesos lūžimo Žemės atmosferoje net ir visiško užtemimo metu Mėnulis „nedingsta“, o tampa blankiai raudonas. Žemės atmosfera sugeria mėlynuosius spindulius ir praleidžia raudonuosius, kurie ir apšviečia Mėnulį.</a:t>
            </a:r>
            <a:endParaRPr lang="ru-RU"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5856" y="3861048"/>
            <a:ext cx="4320480" cy="2868563"/>
          </a:xfrm>
          <a:prstGeom prst="rect">
            <a:avLst/>
          </a:prstGeom>
          <a:ln>
            <a:noFill/>
          </a:ln>
          <a:effectLst>
            <a:softEdge rad="112500"/>
          </a:effectLst>
        </p:spPr>
      </p:pic>
    </p:spTree>
    <p:extLst>
      <p:ext uri="{BB962C8B-B14F-4D97-AF65-F5344CB8AC3E}">
        <p14:creationId xmlns:p14="http://schemas.microsoft.com/office/powerpoint/2010/main" val="40819704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764704"/>
            <a:ext cx="8229600" cy="1143000"/>
          </a:xfrm>
        </p:spPr>
        <p:txBody>
          <a:bodyPr>
            <a:normAutofit fontScale="90000"/>
          </a:bodyPr>
          <a:lstStyle/>
          <a:p>
            <a:r>
              <a:rPr lang="lt-LT" b="0" dirty="0">
                <a:effectLst/>
              </a:rPr>
              <a:t>Mėnulio užtemimas</a:t>
            </a:r>
            <a:br>
              <a:rPr lang="lt-LT" b="0" dirty="0">
                <a:effectLst/>
              </a:rPr>
            </a:br>
            <a:r>
              <a:rPr lang="lt-LT" b="0" dirty="0">
                <a:effectLst/>
              </a:rPr>
              <a:t/>
            </a:r>
            <a:br>
              <a:rPr lang="lt-LT" b="0" dirty="0">
                <a:effectLst/>
              </a:rPr>
            </a:br>
            <a:endParaRPr lang="ru-RU" dirty="0"/>
          </a:p>
        </p:txBody>
      </p:sp>
      <p:pic>
        <p:nvPicPr>
          <p:cNvPr id="4" name="Ypatingas Mėnulio užtemimas rugsėjo 28 d.- kur ir kaip geriausia tai stebėti.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95536" y="1628800"/>
            <a:ext cx="8505340" cy="4784254"/>
          </a:xfrm>
        </p:spPr>
      </p:pic>
    </p:spTree>
    <p:extLst>
      <p:ext uri="{BB962C8B-B14F-4D97-AF65-F5344CB8AC3E}">
        <p14:creationId xmlns:p14="http://schemas.microsoft.com/office/powerpoint/2010/main" val="16767417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20688"/>
            <a:ext cx="8229600" cy="1143000"/>
          </a:xfrm>
        </p:spPr>
        <p:txBody>
          <a:bodyPr>
            <a:normAutofit fontScale="90000"/>
          </a:bodyPr>
          <a:lstStyle/>
          <a:p>
            <a:r>
              <a:rPr lang="lt-LT" b="0" dirty="0">
                <a:effectLst/>
              </a:rPr>
              <a:t>Mėnulio užtemimas</a:t>
            </a:r>
            <a:br>
              <a:rPr lang="lt-LT" b="0" dirty="0">
                <a:effectLst/>
              </a:rPr>
            </a:br>
            <a:r>
              <a:rPr lang="lt-LT" b="0" dirty="0">
                <a:effectLst/>
              </a:rPr>
              <a:t/>
            </a:r>
            <a:br>
              <a:rPr lang="lt-LT" b="0" dirty="0">
                <a:effectLst/>
              </a:rPr>
            </a:br>
            <a:endParaRPr lang="ru-RU"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19672" y="1908501"/>
            <a:ext cx="5976664" cy="3984443"/>
          </a:xfrm>
        </p:spPr>
      </p:pic>
    </p:spTree>
    <p:extLst>
      <p:ext uri="{BB962C8B-B14F-4D97-AF65-F5344CB8AC3E}">
        <p14:creationId xmlns:p14="http://schemas.microsoft.com/office/powerpoint/2010/main" val="20016281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ru-RU"/>
          </a:p>
        </p:txBody>
      </p:sp>
      <p:sp>
        <p:nvSpPr>
          <p:cNvPr id="3" name="Content Placeholder 2"/>
          <p:cNvSpPr>
            <a:spLocks noGrp="1"/>
          </p:cNvSpPr>
          <p:nvPr>
            <p:ph idx="1"/>
          </p:nvPr>
        </p:nvSpPr>
        <p:spPr/>
        <p:style>
          <a:lnRef idx="2">
            <a:schemeClr val="accent2">
              <a:shade val="50000"/>
            </a:schemeClr>
          </a:lnRef>
          <a:fillRef idx="1">
            <a:schemeClr val="accent2"/>
          </a:fillRef>
          <a:effectRef idx="0">
            <a:schemeClr val="accent2"/>
          </a:effectRef>
          <a:fontRef idx="minor">
            <a:schemeClr val="lt1"/>
          </a:fontRef>
        </p:style>
        <p:txBody>
          <a:bodyPr>
            <a:normAutofit/>
          </a:bodyPr>
          <a:lstStyle/>
          <a:p>
            <a:pPr marL="137160" indent="0" algn="ctr">
              <a:buNone/>
            </a:pPr>
            <a:r>
              <a:rPr lang="en-US" sz="96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hlinkClick r:id="rId2" action="ppaction://hlinksldjump"/>
              </a:rPr>
              <a:t>Testas</a:t>
            </a:r>
            <a:endParaRPr lang="ru-RU" sz="96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11201180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76672"/>
            <a:ext cx="8229600" cy="1143000"/>
          </a:xfrm>
        </p:spPr>
        <p:txBody>
          <a:bodyPr>
            <a:normAutofit fontScale="90000"/>
          </a:bodyPr>
          <a:lstStyle/>
          <a:p>
            <a:r>
              <a:rPr lang="ru-RU" sz="4400" dirty="0" smtClean="0"/>
              <a:t>1. </a:t>
            </a:r>
            <a:r>
              <a:rPr lang="lt-LT" sz="4400" dirty="0" smtClean="0"/>
              <a:t>Ar </a:t>
            </a:r>
            <a:r>
              <a:rPr lang="lt-LT" sz="4400" dirty="0"/>
              <a:t>egzistuoja ryšys tarp užtemimų ir Mėnulio fazių?</a:t>
            </a:r>
            <a:r>
              <a:rPr lang="ru-RU" sz="4400" dirty="0"/>
              <a:t/>
            </a:r>
            <a:br>
              <a:rPr lang="ru-RU" sz="4400" dirty="0"/>
            </a:br>
            <a:endParaRPr lang="ru-RU" dirty="0"/>
          </a:p>
        </p:txBody>
      </p:sp>
      <p:sp>
        <p:nvSpPr>
          <p:cNvPr id="3" name="Content Placeholder 2"/>
          <p:cNvSpPr>
            <a:spLocks noGrp="1"/>
          </p:cNvSpPr>
          <p:nvPr>
            <p:ph idx="1"/>
          </p:nvPr>
        </p:nvSpPr>
        <p:spPr/>
        <p:txBody>
          <a:bodyPr/>
          <a:lstStyle/>
          <a:p>
            <a:pPr marL="137160" indent="0">
              <a:buNone/>
            </a:pPr>
            <a:r>
              <a:rPr lang="ru-RU" dirty="0">
                <a:hlinkClick r:id="rId2" action="ppaction://hlinksldjump"/>
              </a:rPr>
              <a:t>А)</a:t>
            </a:r>
            <a:r>
              <a:rPr lang="lt-LT" dirty="0">
                <a:hlinkClick r:id="rId2" action="ppaction://hlinksldjump"/>
              </a:rPr>
              <a:t> Taip</a:t>
            </a:r>
            <a:r>
              <a:rPr lang="en-US" dirty="0">
                <a:hlinkClick r:id="rId2" action="ppaction://hlinksldjump"/>
              </a:rPr>
              <a:t>, </a:t>
            </a:r>
            <a:r>
              <a:rPr lang="en-US" dirty="0" smtClean="0">
                <a:hlinkClick r:id="rId2" action="ppaction://hlinksldjump"/>
              </a:rPr>
              <a:t>visada</a:t>
            </a:r>
            <a:endParaRPr lang="ru-RU" dirty="0" smtClean="0"/>
          </a:p>
          <a:p>
            <a:pPr marL="137160" indent="0">
              <a:buNone/>
            </a:pPr>
            <a:r>
              <a:rPr lang="en-US" dirty="0" smtClean="0">
                <a:hlinkClick r:id="rId3" action="ppaction://hlinksldjump"/>
              </a:rPr>
              <a:t>B</a:t>
            </a:r>
            <a:r>
              <a:rPr lang="en-US" dirty="0">
                <a:hlinkClick r:id="rId3" action="ppaction://hlinksldjump"/>
              </a:rPr>
              <a:t>) Ne, niekada </a:t>
            </a:r>
            <a:endParaRPr lang="ru-RU" dirty="0" smtClean="0"/>
          </a:p>
          <a:p>
            <a:pPr marL="137160" indent="0">
              <a:buNone/>
            </a:pPr>
            <a:r>
              <a:rPr lang="en-US" dirty="0" smtClean="0">
                <a:hlinkClick r:id="rId3" action="ppaction://hlinksldjump"/>
              </a:rPr>
              <a:t>C</a:t>
            </a:r>
            <a:r>
              <a:rPr lang="en-US" dirty="0">
                <a:hlinkClick r:id="rId3" action="ppaction://hlinksldjump"/>
              </a:rPr>
              <a:t>) Da</a:t>
            </a:r>
            <a:r>
              <a:rPr lang="lt-LT" dirty="0">
                <a:hlinkClick r:id="rId3" action="ppaction://hlinksldjump"/>
              </a:rPr>
              <a:t>ž</a:t>
            </a:r>
            <a:r>
              <a:rPr lang="en-US" dirty="0">
                <a:hlinkClick r:id="rId3" action="ppaction://hlinksldjump"/>
              </a:rPr>
              <a:t>niausiai taip. </a:t>
            </a:r>
            <a:endParaRPr lang="ru-RU" dirty="0" smtClean="0"/>
          </a:p>
          <a:p>
            <a:pPr marL="137160" indent="0">
              <a:buNone/>
            </a:pPr>
            <a:r>
              <a:rPr lang="en-US" dirty="0" smtClean="0">
                <a:hlinkClick r:id="rId3" action="ppaction://hlinksldjump"/>
              </a:rPr>
              <a:t>D</a:t>
            </a:r>
            <a:r>
              <a:rPr lang="en-US" dirty="0">
                <a:hlinkClick r:id="rId3" action="ppaction://hlinksldjump"/>
              </a:rPr>
              <a:t>) Da</a:t>
            </a:r>
            <a:r>
              <a:rPr lang="lt-LT" dirty="0">
                <a:hlinkClick r:id="rId3" action="ppaction://hlinksldjump"/>
              </a:rPr>
              <a:t>ž</a:t>
            </a:r>
            <a:r>
              <a:rPr lang="en-US" dirty="0">
                <a:hlinkClick r:id="rId3" action="ppaction://hlinksldjump"/>
              </a:rPr>
              <a:t>niausiai ne</a:t>
            </a:r>
            <a:endParaRPr lang="ru-RU" dirty="0"/>
          </a:p>
        </p:txBody>
      </p:sp>
    </p:spTree>
    <p:extLst>
      <p:ext uri="{BB962C8B-B14F-4D97-AF65-F5344CB8AC3E}">
        <p14:creationId xmlns:p14="http://schemas.microsoft.com/office/powerpoint/2010/main" val="7851625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836712"/>
            <a:ext cx="8229600" cy="1143000"/>
          </a:xfrm>
        </p:spPr>
        <p:txBody>
          <a:bodyPr>
            <a:normAutofit fontScale="90000"/>
          </a:bodyPr>
          <a:lstStyle/>
          <a:p>
            <a:r>
              <a:rPr lang="en-US" sz="4400" dirty="0"/>
              <a:t>2.</a:t>
            </a:r>
            <a:r>
              <a:rPr lang="lt-LT" sz="4400" dirty="0"/>
              <a:t> Ar Mėnulio ir Saulės užtemimai trunka vienodą laiko tarpą?</a:t>
            </a:r>
            <a:r>
              <a:rPr lang="en-US" sz="4400" dirty="0"/>
              <a:t/>
            </a:r>
            <a:br>
              <a:rPr lang="en-US" sz="4400" dirty="0"/>
            </a:br>
            <a:endParaRPr lang="ru-RU" dirty="0"/>
          </a:p>
        </p:txBody>
      </p:sp>
      <p:sp>
        <p:nvSpPr>
          <p:cNvPr id="3" name="Content Placeholder 2"/>
          <p:cNvSpPr>
            <a:spLocks noGrp="1"/>
          </p:cNvSpPr>
          <p:nvPr>
            <p:ph idx="1"/>
          </p:nvPr>
        </p:nvSpPr>
        <p:spPr/>
        <p:txBody>
          <a:bodyPr/>
          <a:lstStyle/>
          <a:p>
            <a:endParaRPr lang="en-US" dirty="0" smtClean="0"/>
          </a:p>
          <a:p>
            <a:endParaRPr lang="en-US" dirty="0"/>
          </a:p>
          <a:p>
            <a:pPr marL="137160" indent="0">
              <a:buNone/>
            </a:pPr>
            <a:r>
              <a:rPr lang="en-US" dirty="0" smtClean="0">
                <a:hlinkClick r:id="rId2" action="ppaction://hlinksldjump"/>
              </a:rPr>
              <a:t>A) Taip</a:t>
            </a:r>
            <a:r>
              <a:rPr lang="en-US" dirty="0">
                <a:hlinkClick r:id="rId2" action="ppaction://hlinksldjump"/>
              </a:rPr>
              <a:t>, visada </a:t>
            </a:r>
            <a:r>
              <a:rPr lang="lt-LT" dirty="0">
                <a:hlinkClick r:id="rId2" action="ppaction://hlinksldjump"/>
              </a:rPr>
              <a:t>vienodą</a:t>
            </a:r>
            <a:r>
              <a:rPr lang="en-US" dirty="0">
                <a:hlinkClick r:id="rId2" action="ppaction://hlinksldjump"/>
              </a:rPr>
              <a:t>. </a:t>
            </a:r>
            <a:endParaRPr lang="en-US" dirty="0" smtClean="0"/>
          </a:p>
          <a:p>
            <a:pPr marL="137160" indent="0">
              <a:buNone/>
            </a:pPr>
            <a:r>
              <a:rPr lang="en-US" dirty="0" smtClean="0">
                <a:hlinkClick r:id="rId3" action="ppaction://hlinksldjump"/>
              </a:rPr>
              <a:t>B) </a:t>
            </a:r>
            <a:r>
              <a:rPr lang="lt-LT" dirty="0" smtClean="0">
                <a:hlinkClick r:id="rId3" action="ppaction://hlinksldjump"/>
              </a:rPr>
              <a:t>Ne</a:t>
            </a:r>
            <a:r>
              <a:rPr lang="lt-LT" dirty="0">
                <a:hlinkClick r:id="rId3" action="ppaction://hlinksldjump"/>
              </a:rPr>
              <a:t>, jie trunka labai skirtinga laiką. </a:t>
            </a:r>
            <a:endParaRPr lang="en-US" dirty="0"/>
          </a:p>
          <a:p>
            <a:pPr marL="137160" indent="0">
              <a:buNone/>
            </a:pPr>
            <a:r>
              <a:rPr lang="en-US" dirty="0">
                <a:hlinkClick r:id="rId2" action="ppaction://hlinksldjump"/>
              </a:rPr>
              <a:t>C) Da</a:t>
            </a:r>
            <a:r>
              <a:rPr lang="lt-LT" dirty="0">
                <a:hlinkClick r:id="rId2" action="ppaction://hlinksldjump"/>
              </a:rPr>
              <a:t>ž</a:t>
            </a:r>
            <a:r>
              <a:rPr lang="en-US" dirty="0">
                <a:hlinkClick r:id="rId2" action="ppaction://hlinksldjump"/>
              </a:rPr>
              <a:t>niausiai taip.  </a:t>
            </a:r>
            <a:endParaRPr lang="en-US" dirty="0" smtClean="0"/>
          </a:p>
          <a:p>
            <a:pPr marL="137160" indent="0">
              <a:buNone/>
            </a:pPr>
            <a:r>
              <a:rPr lang="en-US" dirty="0" smtClean="0">
                <a:hlinkClick r:id="rId2" action="ppaction://hlinksldjump"/>
              </a:rPr>
              <a:t>D</a:t>
            </a:r>
            <a:r>
              <a:rPr lang="en-US" dirty="0">
                <a:hlinkClick r:id="rId2" action="ppaction://hlinksldjump"/>
              </a:rPr>
              <a:t>) Da</a:t>
            </a:r>
            <a:r>
              <a:rPr lang="lt-LT" dirty="0">
                <a:hlinkClick r:id="rId2" action="ppaction://hlinksldjump"/>
              </a:rPr>
              <a:t>ž</a:t>
            </a:r>
            <a:r>
              <a:rPr lang="en-US" dirty="0">
                <a:hlinkClick r:id="rId2" action="ppaction://hlinksldjump"/>
              </a:rPr>
              <a:t>niausiai ne.</a:t>
            </a:r>
            <a:endParaRPr lang="lt-LT" dirty="0"/>
          </a:p>
          <a:p>
            <a:endParaRPr lang="ru-RU" dirty="0"/>
          </a:p>
        </p:txBody>
      </p:sp>
    </p:spTree>
    <p:extLst>
      <p:ext uri="{BB962C8B-B14F-4D97-AF65-F5344CB8AC3E}">
        <p14:creationId xmlns:p14="http://schemas.microsoft.com/office/powerpoint/2010/main" val="1839813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764704"/>
            <a:ext cx="8229600" cy="1143000"/>
          </a:xfrm>
        </p:spPr>
        <p:txBody>
          <a:bodyPr>
            <a:normAutofit fontScale="90000"/>
          </a:bodyPr>
          <a:lstStyle/>
          <a:p>
            <a:r>
              <a:rPr lang="en-US" sz="4400" dirty="0"/>
              <a:t>3.</a:t>
            </a:r>
            <a:r>
              <a:rPr lang="lt-LT" sz="4400" dirty="0"/>
              <a:t> Kaip senovės žyniai nuspėdavo kada įvyks užtemimas?</a:t>
            </a:r>
            <a:r>
              <a:rPr lang="en-US" sz="4400" dirty="0"/>
              <a:t/>
            </a:r>
            <a:br>
              <a:rPr lang="en-US" sz="4400" dirty="0"/>
            </a:br>
            <a:endParaRPr lang="ru-RU" dirty="0"/>
          </a:p>
        </p:txBody>
      </p:sp>
      <p:sp>
        <p:nvSpPr>
          <p:cNvPr id="3" name="Content Placeholder 2"/>
          <p:cNvSpPr>
            <a:spLocks noGrp="1"/>
          </p:cNvSpPr>
          <p:nvPr>
            <p:ph idx="1"/>
          </p:nvPr>
        </p:nvSpPr>
        <p:spPr/>
        <p:txBody>
          <a:bodyPr/>
          <a:lstStyle/>
          <a:p>
            <a:endParaRPr lang="en-US" dirty="0" smtClean="0"/>
          </a:p>
          <a:p>
            <a:endParaRPr lang="en-US" dirty="0"/>
          </a:p>
          <a:p>
            <a:pPr marL="137160" indent="0">
              <a:buNone/>
            </a:pPr>
            <a:r>
              <a:rPr lang="en-US" dirty="0">
                <a:hlinkClick r:id="rId2" action="ppaction://hlinksldjump"/>
              </a:rPr>
              <a:t>A) Pagal med</a:t>
            </a:r>
            <a:r>
              <a:rPr lang="lt-LT" dirty="0">
                <a:hlinkClick r:id="rId2" action="ppaction://hlinksldjump"/>
              </a:rPr>
              <a:t>ž</a:t>
            </a:r>
            <a:r>
              <a:rPr lang="en-US" dirty="0">
                <a:hlinkClick r:id="rId2" action="ppaction://hlinksldjump"/>
              </a:rPr>
              <a:t>ius. </a:t>
            </a:r>
            <a:endParaRPr lang="en-US" dirty="0" smtClean="0"/>
          </a:p>
          <a:p>
            <a:pPr marL="137160" indent="0">
              <a:buNone/>
            </a:pPr>
            <a:r>
              <a:rPr lang="en-US" dirty="0" smtClean="0">
                <a:hlinkClick r:id="rId2" action="ppaction://hlinksldjump"/>
              </a:rPr>
              <a:t>B</a:t>
            </a:r>
            <a:r>
              <a:rPr lang="en-US" dirty="0">
                <a:hlinkClick r:id="rId2" action="ppaction://hlinksldjump"/>
              </a:rPr>
              <a:t>) Pagal or</a:t>
            </a:r>
            <a:r>
              <a:rPr lang="lt-LT" dirty="0">
                <a:hlinkClick r:id="rId2" action="ppaction://hlinksldjump"/>
              </a:rPr>
              <a:t>ą</a:t>
            </a:r>
            <a:r>
              <a:rPr lang="en-US" dirty="0">
                <a:hlinkClick r:id="rId2" action="ppaction://hlinksldjump"/>
              </a:rPr>
              <a:t>. </a:t>
            </a:r>
            <a:endParaRPr lang="en-US" dirty="0" smtClean="0"/>
          </a:p>
          <a:p>
            <a:pPr marL="137160" indent="0">
              <a:buNone/>
            </a:pPr>
            <a:r>
              <a:rPr lang="en-US" dirty="0" smtClean="0">
                <a:hlinkClick r:id="rId2" action="ppaction://hlinksldjump"/>
              </a:rPr>
              <a:t>C)Niekaip</a:t>
            </a:r>
            <a:r>
              <a:rPr lang="en-US" dirty="0"/>
              <a:t>. </a:t>
            </a:r>
            <a:endParaRPr lang="en-US" dirty="0" smtClean="0"/>
          </a:p>
          <a:p>
            <a:pPr marL="137160" indent="0">
              <a:buNone/>
            </a:pPr>
            <a:r>
              <a:rPr lang="en-US" dirty="0" smtClean="0">
                <a:hlinkClick r:id="rId3" action="ppaction://hlinksldjump"/>
              </a:rPr>
              <a:t>D)Il</a:t>
            </a:r>
            <a:r>
              <a:rPr lang="lt-LT" dirty="0">
                <a:hlinkClick r:id="rId3" action="ppaction://hlinksldjump"/>
              </a:rPr>
              <a:t>gai ir kantriai stebė</a:t>
            </a:r>
            <a:r>
              <a:rPr lang="en-US" dirty="0">
                <a:hlinkClick r:id="rId3" action="ppaction://hlinksldjump"/>
              </a:rPr>
              <a:t>jo</a:t>
            </a:r>
            <a:r>
              <a:rPr lang="lt-LT" dirty="0">
                <a:hlinkClick r:id="rId3" action="ppaction://hlinksldjump"/>
              </a:rPr>
              <a:t> dangų</a:t>
            </a:r>
            <a:r>
              <a:rPr lang="en-US" dirty="0">
                <a:hlinkClick r:id="rId3" action="ppaction://hlinksldjump"/>
              </a:rPr>
              <a:t>. </a:t>
            </a:r>
            <a:endParaRPr lang="lt-LT" dirty="0"/>
          </a:p>
          <a:p>
            <a:endParaRPr lang="ru-RU" dirty="0"/>
          </a:p>
        </p:txBody>
      </p:sp>
    </p:spTree>
    <p:extLst>
      <p:ext uri="{BB962C8B-B14F-4D97-AF65-F5344CB8AC3E}">
        <p14:creationId xmlns:p14="http://schemas.microsoft.com/office/powerpoint/2010/main" val="34093116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ru-RU" dirty="0"/>
          </a:p>
        </p:txBody>
      </p:sp>
      <p:sp>
        <p:nvSpPr>
          <p:cNvPr id="3" name="Content Placeholder 2"/>
          <p:cNvSpPr>
            <a:spLocks noGrp="1"/>
          </p:cNvSpPr>
          <p:nvPr>
            <p:ph idx="1"/>
          </p:nvPr>
        </p:nvSpPr>
        <p:spPr/>
        <p:txBody>
          <a:bodyPr>
            <a:normAutofit/>
          </a:bodyPr>
          <a:lstStyle/>
          <a:p>
            <a:r>
              <a:rPr lang="lt-LT" dirty="0">
                <a:hlinkClick r:id="rId2" action="ppaction://hlinksldjump"/>
              </a:rPr>
              <a:t>Saulės užtemim</a:t>
            </a:r>
            <a:r>
              <a:rPr lang="en-US" dirty="0" smtClean="0">
                <a:hlinkClick r:id="rId2" action="ppaction://hlinksldjump"/>
              </a:rPr>
              <a:t>ai</a:t>
            </a:r>
            <a:endParaRPr lang="en-US" dirty="0">
              <a:hlinkClick r:id="rId2" action="ppaction://hlinksldjump"/>
            </a:endParaRPr>
          </a:p>
          <a:p>
            <a:r>
              <a:rPr lang="lt-LT" dirty="0">
                <a:hlinkClick r:id="rId3" action="ppaction://hlinksldjump"/>
              </a:rPr>
              <a:t>Užtemimų </a:t>
            </a:r>
            <a:r>
              <a:rPr lang="lt-LT" dirty="0" smtClean="0">
                <a:hlinkClick r:id="rId3" action="ppaction://hlinksldjump"/>
              </a:rPr>
              <a:t>rūšys</a:t>
            </a:r>
            <a:endParaRPr lang="en-US" dirty="0" smtClean="0">
              <a:hlinkClick r:id="rId3" action="ppaction://hlinksldjump"/>
            </a:endParaRPr>
          </a:p>
          <a:p>
            <a:r>
              <a:rPr lang="lt-LT" dirty="0">
                <a:hlinkClick r:id="rId4" action="ppaction://hlinksldjump"/>
              </a:rPr>
              <a:t>Saulės užtemimas</a:t>
            </a:r>
            <a:r>
              <a:rPr lang="en-US" dirty="0">
                <a:hlinkClick r:id="rId4" action="ppaction://hlinksldjump"/>
              </a:rPr>
              <a:t> -</a:t>
            </a:r>
            <a:r>
              <a:rPr lang="lt-LT" dirty="0">
                <a:hlinkClick r:id="rId4" action="ppaction://hlinksldjump"/>
              </a:rPr>
              <a:t> įspūdžiai</a:t>
            </a:r>
            <a:r>
              <a:rPr lang="en-US" dirty="0" smtClean="0">
                <a:hlinkClick r:id="rId4" action="ppaction://hlinksldjump"/>
              </a:rPr>
              <a:t>.(video)</a:t>
            </a:r>
          </a:p>
          <a:p>
            <a:r>
              <a:rPr lang="lt-LT" dirty="0">
                <a:hlinkClick r:id="rId5" action="ppaction://hlinksldjump"/>
              </a:rPr>
              <a:t>Mėnulio </a:t>
            </a:r>
            <a:r>
              <a:rPr lang="lt-LT" dirty="0" smtClean="0">
                <a:hlinkClick r:id="rId5" action="ppaction://hlinksldjump"/>
              </a:rPr>
              <a:t>užtemimas</a:t>
            </a:r>
            <a:endParaRPr lang="en-US" dirty="0" smtClean="0">
              <a:hlinkClick r:id="rId5" action="ppaction://hlinksldjump"/>
            </a:endParaRPr>
          </a:p>
          <a:p>
            <a:r>
              <a:rPr lang="en-US" dirty="0">
                <a:hlinkClick r:id="rId6" action="ppaction://hlinksldjump"/>
              </a:rPr>
              <a:t>Pi</a:t>
            </a:r>
            <a:r>
              <a:rPr lang="lt-LT" dirty="0">
                <a:hlinkClick r:id="rId6" action="ppaction://hlinksldjump"/>
              </a:rPr>
              <a:t>lnas Mėnulio </a:t>
            </a:r>
            <a:r>
              <a:rPr lang="lt-LT" dirty="0" smtClean="0">
                <a:hlinkClick r:id="rId6" action="ppaction://hlinksldjump"/>
              </a:rPr>
              <a:t>užtemimas</a:t>
            </a:r>
            <a:endParaRPr lang="en-US" dirty="0" smtClean="0">
              <a:hlinkClick r:id="rId6" action="ppaction://hlinksldjump"/>
            </a:endParaRPr>
          </a:p>
          <a:p>
            <a:r>
              <a:rPr lang="lt-LT" dirty="0">
                <a:hlinkClick r:id="rId7" action="ppaction://hlinksldjump"/>
              </a:rPr>
              <a:t>Mėnulio </a:t>
            </a:r>
            <a:r>
              <a:rPr lang="lt-LT" dirty="0" smtClean="0">
                <a:hlinkClick r:id="rId7" action="ppaction://hlinksldjump"/>
              </a:rPr>
              <a:t>užtemimas</a:t>
            </a:r>
            <a:r>
              <a:rPr lang="en-US" dirty="0" smtClean="0">
                <a:hlinkClick r:id="rId7" action="ppaction://hlinksldjump"/>
              </a:rPr>
              <a:t> (video)</a:t>
            </a:r>
          </a:p>
          <a:p>
            <a:r>
              <a:rPr lang="en-US" dirty="0" smtClean="0">
                <a:hlinkClick r:id="rId8" action="ppaction://hlinksldjump"/>
              </a:rPr>
              <a:t>Testas</a:t>
            </a:r>
            <a:r>
              <a:rPr lang="lt-LT" dirty="0">
                <a:hlinkClick r:id="rId8" action="ppaction://hlinksldjump"/>
              </a:rPr>
              <a:t/>
            </a:r>
            <a:br>
              <a:rPr lang="lt-LT" dirty="0">
                <a:hlinkClick r:id="rId8" action="ppaction://hlinksldjump"/>
              </a:rPr>
            </a:br>
            <a:r>
              <a:rPr lang="lt-LT" dirty="0">
                <a:hlinkClick r:id="rId8" action="ppaction://hlinksldjump"/>
              </a:rPr>
              <a:t/>
            </a:r>
            <a:br>
              <a:rPr lang="lt-LT" dirty="0">
                <a:hlinkClick r:id="rId8" action="ppaction://hlinksldjump"/>
              </a:rPr>
            </a:br>
            <a:endParaRPr lang="ru-RU" dirty="0"/>
          </a:p>
        </p:txBody>
      </p:sp>
    </p:spTree>
    <p:extLst>
      <p:ext uri="{BB962C8B-B14F-4D97-AF65-F5344CB8AC3E}">
        <p14:creationId xmlns:p14="http://schemas.microsoft.com/office/powerpoint/2010/main" val="26305901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76672"/>
            <a:ext cx="8229600" cy="1143000"/>
          </a:xfrm>
        </p:spPr>
        <p:txBody>
          <a:bodyPr>
            <a:normAutofit fontScale="90000"/>
          </a:bodyPr>
          <a:lstStyle/>
          <a:p>
            <a:r>
              <a:rPr lang="en-US" sz="4400" dirty="0"/>
              <a:t>4.</a:t>
            </a:r>
            <a:r>
              <a:rPr lang="lt-LT" sz="4400" dirty="0"/>
              <a:t> Ar visi Mėnulio užtemimai vyksta vienodai?</a:t>
            </a:r>
            <a:r>
              <a:rPr lang="en-US" sz="4400" dirty="0"/>
              <a:t/>
            </a:r>
            <a:br>
              <a:rPr lang="en-US" sz="4400" dirty="0"/>
            </a:br>
            <a:endParaRPr lang="ru-RU" dirty="0"/>
          </a:p>
        </p:txBody>
      </p:sp>
      <p:sp>
        <p:nvSpPr>
          <p:cNvPr id="3" name="Content Placeholder 2"/>
          <p:cNvSpPr>
            <a:spLocks noGrp="1"/>
          </p:cNvSpPr>
          <p:nvPr>
            <p:ph idx="1"/>
          </p:nvPr>
        </p:nvSpPr>
        <p:spPr/>
        <p:txBody>
          <a:bodyPr/>
          <a:lstStyle/>
          <a:p>
            <a:pPr marL="137160" indent="0">
              <a:buNone/>
            </a:pPr>
            <a:r>
              <a:rPr lang="ru-RU" dirty="0">
                <a:hlinkClick r:id="rId2" action="ppaction://hlinksldjump"/>
              </a:rPr>
              <a:t>А)</a:t>
            </a:r>
            <a:r>
              <a:rPr lang="lt-LT" dirty="0">
                <a:hlinkClick r:id="rId2" action="ppaction://hlinksldjump"/>
              </a:rPr>
              <a:t> Taip</a:t>
            </a:r>
            <a:r>
              <a:rPr lang="en-US" dirty="0">
                <a:hlinkClick r:id="rId2" action="ppaction://hlinksldjump"/>
              </a:rPr>
              <a:t>, visi</a:t>
            </a:r>
            <a:r>
              <a:rPr lang="lt-LT" dirty="0">
                <a:hlinkClick r:id="rId2" action="ppaction://hlinksldjump"/>
              </a:rPr>
              <a:t> </a:t>
            </a:r>
            <a:endParaRPr lang="en-US" dirty="0" smtClean="0"/>
          </a:p>
          <a:p>
            <a:pPr marL="137160" indent="0">
              <a:buNone/>
            </a:pPr>
            <a:r>
              <a:rPr lang="en-US" dirty="0" smtClean="0">
                <a:hlinkClick r:id="rId3" action="ppaction://hlinksldjump"/>
              </a:rPr>
              <a:t>B</a:t>
            </a:r>
            <a:r>
              <a:rPr lang="en-US" dirty="0">
                <a:hlinkClick r:id="rId3" action="ppaction://hlinksldjump"/>
              </a:rPr>
              <a:t>) Ne</a:t>
            </a:r>
            <a:r>
              <a:rPr lang="en-US" dirty="0" smtClean="0">
                <a:hlinkClick r:id="rId3" action="ppaction://hlinksldjump"/>
              </a:rPr>
              <a:t>.</a:t>
            </a:r>
            <a:endParaRPr lang="en-US" dirty="0" smtClean="0"/>
          </a:p>
          <a:p>
            <a:pPr marL="137160" indent="0">
              <a:buNone/>
            </a:pPr>
            <a:r>
              <a:rPr lang="en-US" dirty="0" smtClean="0">
                <a:hlinkClick r:id="rId2" action="ppaction://hlinksldjump"/>
              </a:rPr>
              <a:t>C) </a:t>
            </a:r>
            <a:r>
              <a:rPr lang="en-US" dirty="0">
                <a:hlinkClick r:id="rId2" action="ppaction://hlinksldjump"/>
              </a:rPr>
              <a:t>Da</a:t>
            </a:r>
            <a:r>
              <a:rPr lang="lt-LT" dirty="0">
                <a:hlinkClick r:id="rId2" action="ppaction://hlinksldjump"/>
              </a:rPr>
              <a:t>ž</a:t>
            </a:r>
            <a:r>
              <a:rPr lang="en-US" dirty="0">
                <a:hlinkClick r:id="rId2" action="ppaction://hlinksldjump"/>
              </a:rPr>
              <a:t>niausiai taip. </a:t>
            </a:r>
            <a:endParaRPr lang="en-US" dirty="0" smtClean="0"/>
          </a:p>
          <a:p>
            <a:pPr marL="137160" indent="0">
              <a:buNone/>
            </a:pPr>
            <a:r>
              <a:rPr lang="en-US" dirty="0" smtClean="0">
                <a:hlinkClick r:id="rId2" action="ppaction://hlinksldjump"/>
              </a:rPr>
              <a:t>D</a:t>
            </a:r>
            <a:r>
              <a:rPr lang="en-US" dirty="0">
                <a:hlinkClick r:id="rId2" action="ppaction://hlinksldjump"/>
              </a:rPr>
              <a:t>) Da</a:t>
            </a:r>
            <a:r>
              <a:rPr lang="lt-LT" dirty="0">
                <a:hlinkClick r:id="rId2" action="ppaction://hlinksldjump"/>
              </a:rPr>
              <a:t>ž</a:t>
            </a:r>
            <a:r>
              <a:rPr lang="en-US" dirty="0">
                <a:hlinkClick r:id="rId2" action="ppaction://hlinksldjump"/>
              </a:rPr>
              <a:t>niausiai ne.</a:t>
            </a:r>
            <a:endParaRPr lang="en-US" dirty="0"/>
          </a:p>
          <a:p>
            <a:endParaRPr lang="ru-RU" dirty="0"/>
          </a:p>
        </p:txBody>
      </p:sp>
    </p:spTree>
    <p:extLst>
      <p:ext uri="{BB962C8B-B14F-4D97-AF65-F5344CB8AC3E}">
        <p14:creationId xmlns:p14="http://schemas.microsoft.com/office/powerpoint/2010/main" val="30060332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620688"/>
            <a:ext cx="8229600" cy="1143000"/>
          </a:xfrm>
        </p:spPr>
        <p:txBody>
          <a:bodyPr>
            <a:normAutofit fontScale="90000"/>
          </a:bodyPr>
          <a:lstStyle/>
          <a:p>
            <a:r>
              <a:rPr lang="en-US" sz="4400" dirty="0"/>
              <a:t>5. Kod</a:t>
            </a:r>
            <a:r>
              <a:rPr lang="lt-LT" sz="4400" dirty="0"/>
              <a:t>ė</a:t>
            </a:r>
            <a:r>
              <a:rPr lang="en-US" sz="4400" dirty="0"/>
              <a:t>l </a:t>
            </a:r>
            <a:r>
              <a:rPr lang="lt-LT" sz="4400" dirty="0"/>
              <a:t>  Mėnuli</a:t>
            </a:r>
            <a:r>
              <a:rPr lang="en-US" sz="4400" dirty="0"/>
              <a:t>s </a:t>
            </a:r>
            <a:r>
              <a:rPr lang="lt-LT" sz="4400" dirty="0"/>
              <a:t>tampa blankiai raudonas</a:t>
            </a:r>
            <a:r>
              <a:rPr lang="en-US" sz="4400" dirty="0"/>
              <a:t>?</a:t>
            </a:r>
            <a:br>
              <a:rPr lang="en-US" sz="4400" dirty="0"/>
            </a:br>
            <a:endParaRPr lang="ru-RU" dirty="0"/>
          </a:p>
        </p:txBody>
      </p:sp>
      <p:sp>
        <p:nvSpPr>
          <p:cNvPr id="3" name="Content Placeholder 2"/>
          <p:cNvSpPr>
            <a:spLocks noGrp="1"/>
          </p:cNvSpPr>
          <p:nvPr>
            <p:ph idx="1"/>
          </p:nvPr>
        </p:nvSpPr>
        <p:spPr/>
        <p:txBody>
          <a:bodyPr/>
          <a:lstStyle/>
          <a:p>
            <a:pPr marL="137160" indent="0">
              <a:buNone/>
            </a:pPr>
            <a:r>
              <a:rPr lang="en-US" dirty="0">
                <a:hlinkClick r:id="rId2" action="ppaction://hlinksldjump"/>
              </a:rPr>
              <a:t>A)D</a:t>
            </a:r>
            <a:r>
              <a:rPr lang="lt-LT" dirty="0">
                <a:hlinkClick r:id="rId2" action="ppaction://hlinksldjump"/>
              </a:rPr>
              <a:t>ė</a:t>
            </a:r>
            <a:r>
              <a:rPr lang="en-US" dirty="0">
                <a:hlinkClick r:id="rId2" action="ppaction://hlinksldjump"/>
              </a:rPr>
              <a:t>l oro kaitos</a:t>
            </a:r>
            <a:r>
              <a:rPr lang="en-US" dirty="0" smtClean="0">
                <a:hlinkClick r:id="rId2" action="ppaction://hlinksldjump"/>
              </a:rPr>
              <a:t>.</a:t>
            </a:r>
            <a:endParaRPr lang="en-US" dirty="0" smtClean="0"/>
          </a:p>
          <a:p>
            <a:pPr marL="137160" indent="0">
              <a:buNone/>
            </a:pPr>
            <a:r>
              <a:rPr lang="en-US" dirty="0" smtClean="0">
                <a:hlinkClick r:id="rId3" action="ppaction://hlinksldjump"/>
              </a:rPr>
              <a:t>B</a:t>
            </a:r>
            <a:r>
              <a:rPr lang="en-US" dirty="0">
                <a:hlinkClick r:id="rId3" action="ppaction://hlinksldjump"/>
              </a:rPr>
              <a:t>)</a:t>
            </a:r>
            <a:r>
              <a:rPr lang="lt-LT" dirty="0">
                <a:hlinkClick r:id="rId3" action="ppaction://hlinksldjump"/>
              </a:rPr>
              <a:t> Žemės atmosfera sugeria mėlynuosius</a:t>
            </a:r>
            <a:r>
              <a:rPr lang="en-US" dirty="0">
                <a:hlinkClick r:id="rId3" action="ppaction://hlinksldjump"/>
              </a:rPr>
              <a:t> </a:t>
            </a:r>
            <a:r>
              <a:rPr lang="lt-LT" dirty="0">
                <a:hlinkClick r:id="rId3" action="ppaction://hlinksldjump"/>
              </a:rPr>
              <a:t>spindulius</a:t>
            </a:r>
            <a:r>
              <a:rPr lang="en-US" dirty="0">
                <a:hlinkClick r:id="rId3" action="ppaction://hlinksldjump"/>
              </a:rPr>
              <a:t>.</a:t>
            </a:r>
            <a:r>
              <a:rPr lang="ru-RU" dirty="0">
                <a:hlinkClick r:id="rId3" action="ppaction://hlinksldjump"/>
              </a:rPr>
              <a:t> </a:t>
            </a:r>
            <a:endParaRPr lang="en-US" dirty="0" smtClean="0"/>
          </a:p>
          <a:p>
            <a:pPr marL="137160" indent="0">
              <a:buNone/>
            </a:pPr>
            <a:r>
              <a:rPr lang="en-US" dirty="0" smtClean="0">
                <a:hlinkClick r:id="rId2" action="ppaction://hlinksldjump"/>
              </a:rPr>
              <a:t>C</a:t>
            </a:r>
            <a:r>
              <a:rPr lang="en-US" dirty="0">
                <a:hlinkClick r:id="rId2" action="ppaction://hlinksldjump"/>
              </a:rPr>
              <a:t>) Be prie</a:t>
            </a:r>
            <a:r>
              <a:rPr lang="lt-LT" dirty="0">
                <a:hlinkClick r:id="rId2" action="ppaction://hlinksldjump"/>
              </a:rPr>
              <a:t>ž</a:t>
            </a:r>
            <a:r>
              <a:rPr lang="en-US" dirty="0">
                <a:hlinkClick r:id="rId2" action="ppaction://hlinksldjump"/>
              </a:rPr>
              <a:t>asties</a:t>
            </a:r>
            <a:r>
              <a:rPr lang="en-US" dirty="0" smtClean="0">
                <a:hlinkClick r:id="rId2" action="ppaction://hlinksldjump"/>
              </a:rPr>
              <a:t>.</a:t>
            </a:r>
            <a:endParaRPr lang="en-US" dirty="0" smtClean="0"/>
          </a:p>
          <a:p>
            <a:pPr marL="137160" indent="0">
              <a:buNone/>
            </a:pPr>
            <a:r>
              <a:rPr lang="en-US" dirty="0" smtClean="0">
                <a:hlinkClick r:id="rId2" action="ppaction://hlinksldjump"/>
              </a:rPr>
              <a:t>D</a:t>
            </a:r>
            <a:r>
              <a:rPr lang="en-US" dirty="0">
                <a:hlinkClick r:id="rId2" action="ppaction://hlinksldjump"/>
              </a:rPr>
              <a:t>) Jis negali b</a:t>
            </a:r>
            <a:r>
              <a:rPr lang="lt-LT" dirty="0">
                <a:hlinkClick r:id="rId2" action="ppaction://hlinksldjump"/>
              </a:rPr>
              <a:t>ū</a:t>
            </a:r>
            <a:r>
              <a:rPr lang="en-US" dirty="0">
                <a:hlinkClick r:id="rId2" action="ppaction://hlinksldjump"/>
              </a:rPr>
              <a:t>ti raudonas.</a:t>
            </a:r>
            <a:endParaRPr lang="en-US" dirty="0"/>
          </a:p>
          <a:p>
            <a:endParaRPr lang="ru-RU" dirty="0"/>
          </a:p>
        </p:txBody>
      </p:sp>
    </p:spTree>
    <p:extLst>
      <p:ext uri="{BB962C8B-B14F-4D97-AF65-F5344CB8AC3E}">
        <p14:creationId xmlns:p14="http://schemas.microsoft.com/office/powerpoint/2010/main" val="35928167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76672"/>
            <a:ext cx="8229600" cy="1143000"/>
          </a:xfrm>
        </p:spPr>
        <p:txBody>
          <a:bodyPr>
            <a:normAutofit fontScale="90000"/>
          </a:bodyPr>
          <a:lstStyle/>
          <a:p>
            <a:r>
              <a:rPr lang="en-US" dirty="0"/>
              <a:t>6.</a:t>
            </a:r>
            <a:r>
              <a:rPr lang="lt-LT" dirty="0"/>
              <a:t> Kodėl į Saulės užtemimą žiūrima pro suodiną stiklą?</a:t>
            </a:r>
            <a:r>
              <a:rPr lang="en-US" dirty="0"/>
              <a:t/>
            </a:r>
            <a:br>
              <a:rPr lang="en-US" dirty="0"/>
            </a:br>
            <a:endParaRPr lang="ru-RU" dirty="0"/>
          </a:p>
        </p:txBody>
      </p:sp>
      <p:sp>
        <p:nvSpPr>
          <p:cNvPr id="3" name="Content Placeholder 2"/>
          <p:cNvSpPr>
            <a:spLocks noGrp="1"/>
          </p:cNvSpPr>
          <p:nvPr>
            <p:ph idx="1"/>
          </p:nvPr>
        </p:nvSpPr>
        <p:spPr>
          <a:xfrm>
            <a:off x="467544" y="1700808"/>
            <a:ext cx="8229600" cy="4709160"/>
          </a:xfrm>
        </p:spPr>
        <p:txBody>
          <a:bodyPr/>
          <a:lstStyle/>
          <a:p>
            <a:pPr marL="137160" indent="0">
              <a:buNone/>
            </a:pPr>
            <a:r>
              <a:rPr lang="en-US" dirty="0" smtClean="0">
                <a:hlinkClick r:id="rId2" action="ppaction://hlinksldjump"/>
              </a:rPr>
              <a:t>A</a:t>
            </a:r>
            <a:r>
              <a:rPr lang="en-US" dirty="0">
                <a:hlinkClick r:id="rId2" action="ppaction://hlinksldjump"/>
              </a:rPr>
              <a:t>) Kad gra</a:t>
            </a:r>
            <a:r>
              <a:rPr lang="lt-LT" dirty="0">
                <a:hlinkClick r:id="rId2" action="ppaction://hlinksldjump"/>
              </a:rPr>
              <a:t>ž</a:t>
            </a:r>
            <a:r>
              <a:rPr lang="en-US" dirty="0">
                <a:hlinkClick r:id="rId2" action="ppaction://hlinksldjump"/>
              </a:rPr>
              <a:t>iau b</a:t>
            </a:r>
            <a:r>
              <a:rPr lang="lt-LT" dirty="0">
                <a:hlinkClick r:id="rId2" action="ppaction://hlinksldjump"/>
              </a:rPr>
              <a:t>ū</a:t>
            </a:r>
            <a:r>
              <a:rPr lang="en-US" dirty="0">
                <a:hlinkClick r:id="rId2" action="ppaction://hlinksldjump"/>
              </a:rPr>
              <a:t>t</a:t>
            </a:r>
            <a:r>
              <a:rPr lang="lt-LT" dirty="0">
                <a:hlinkClick r:id="rId2" action="ppaction://hlinksldjump"/>
              </a:rPr>
              <a:t>ų</a:t>
            </a:r>
            <a:r>
              <a:rPr lang="en-US" dirty="0">
                <a:hlinkClick r:id="rId2" action="ppaction://hlinksldjump"/>
              </a:rPr>
              <a:t>.</a:t>
            </a:r>
            <a:r>
              <a:rPr lang="ru-RU" dirty="0">
                <a:hlinkClick r:id="rId2" action="ppaction://hlinksldjump"/>
              </a:rPr>
              <a:t> </a:t>
            </a:r>
            <a:endParaRPr lang="en-US" dirty="0" smtClean="0"/>
          </a:p>
          <a:p>
            <a:pPr marL="137160" indent="0">
              <a:buNone/>
            </a:pPr>
            <a:r>
              <a:rPr lang="en-US" dirty="0" smtClean="0">
                <a:hlinkClick r:id="rId3" action="ppaction://hlinksldjump"/>
              </a:rPr>
              <a:t>B</a:t>
            </a:r>
            <a:r>
              <a:rPr lang="en-US" dirty="0">
                <a:hlinkClick r:id="rId3" action="ppaction://hlinksldjump"/>
              </a:rPr>
              <a:t>)</a:t>
            </a:r>
            <a:r>
              <a:rPr lang="ru-RU" dirty="0">
                <a:hlinkClick r:id="rId3" action="ppaction://hlinksldjump"/>
              </a:rPr>
              <a:t> </a:t>
            </a:r>
            <a:r>
              <a:rPr lang="en-US" dirty="0">
                <a:hlinkClick r:id="rId3" action="ppaction://hlinksldjump"/>
              </a:rPr>
              <a:t>N</a:t>
            </a:r>
            <a:r>
              <a:rPr lang="lt-LT" dirty="0">
                <a:hlinkClick r:id="rId3" action="ppaction://hlinksldjump"/>
              </a:rPr>
              <a:t>egalima žiūrėti plikomis akimis</a:t>
            </a:r>
            <a:r>
              <a:rPr lang="en-US" dirty="0">
                <a:hlinkClick r:id="rId3" action="ppaction://hlinksldjump"/>
              </a:rPr>
              <a:t>. </a:t>
            </a:r>
            <a:endParaRPr lang="en-US" dirty="0" smtClean="0"/>
          </a:p>
          <a:p>
            <a:pPr marL="137160" indent="0">
              <a:buNone/>
            </a:pPr>
            <a:r>
              <a:rPr lang="en-US" dirty="0" smtClean="0">
                <a:hlinkClick r:id="rId2" action="ppaction://hlinksldjump"/>
              </a:rPr>
              <a:t>C</a:t>
            </a:r>
            <a:r>
              <a:rPr lang="en-US" dirty="0">
                <a:hlinkClick r:id="rId2" action="ppaction://hlinksldjump"/>
              </a:rPr>
              <a:t>) </a:t>
            </a:r>
            <a:r>
              <a:rPr lang="lt-LT" dirty="0">
                <a:hlinkClick r:id="rId2" action="ppaction://hlinksldjump"/>
              </a:rPr>
              <a:t>žiūrima </a:t>
            </a:r>
            <a:r>
              <a:rPr lang="en-US" dirty="0">
                <a:hlinkClick r:id="rId2" action="ppaction://hlinksldjump"/>
              </a:rPr>
              <a:t>be stiklo. </a:t>
            </a:r>
            <a:endParaRPr lang="en-US" dirty="0" smtClean="0"/>
          </a:p>
          <a:p>
            <a:pPr marL="137160" indent="0">
              <a:buNone/>
            </a:pPr>
            <a:r>
              <a:rPr lang="en-US" dirty="0" smtClean="0">
                <a:hlinkClick r:id="rId2" action="ppaction://hlinksldjump"/>
              </a:rPr>
              <a:t>D</a:t>
            </a:r>
            <a:r>
              <a:rPr lang="en-US" dirty="0">
                <a:hlinkClick r:id="rId2" action="ppaction://hlinksldjump"/>
              </a:rPr>
              <a:t>) Be prie</a:t>
            </a:r>
            <a:r>
              <a:rPr lang="lt-LT" dirty="0">
                <a:hlinkClick r:id="rId2" action="ppaction://hlinksldjump"/>
              </a:rPr>
              <a:t>ž</a:t>
            </a:r>
            <a:r>
              <a:rPr lang="en-US" dirty="0">
                <a:hlinkClick r:id="rId2" action="ppaction://hlinksldjump"/>
              </a:rPr>
              <a:t>asties.</a:t>
            </a:r>
            <a:endParaRPr lang="en-US" dirty="0"/>
          </a:p>
          <a:p>
            <a:endParaRPr lang="ru-RU" dirty="0"/>
          </a:p>
        </p:txBody>
      </p:sp>
    </p:spTree>
    <p:extLst>
      <p:ext uri="{BB962C8B-B14F-4D97-AF65-F5344CB8AC3E}">
        <p14:creationId xmlns:p14="http://schemas.microsoft.com/office/powerpoint/2010/main" val="40574900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20688"/>
            <a:ext cx="8229600" cy="1143000"/>
          </a:xfrm>
        </p:spPr>
        <p:txBody>
          <a:bodyPr>
            <a:normAutofit fontScale="90000"/>
          </a:bodyPr>
          <a:lstStyle/>
          <a:p>
            <a:r>
              <a:rPr lang="en-US" dirty="0"/>
              <a:t>7.</a:t>
            </a:r>
            <a:r>
              <a:rPr lang="lt-LT" dirty="0"/>
              <a:t> Iš kurio krašto prasideda Mėnulio užtemimas – iš dešiniojo ar iš kairiojo?</a:t>
            </a:r>
            <a:r>
              <a:rPr lang="en-US" dirty="0"/>
              <a:t/>
            </a:r>
            <a:br>
              <a:rPr lang="en-US" dirty="0"/>
            </a:br>
            <a:endParaRPr lang="ru-RU" dirty="0"/>
          </a:p>
        </p:txBody>
      </p:sp>
      <p:sp>
        <p:nvSpPr>
          <p:cNvPr id="3" name="Content Placeholder 2"/>
          <p:cNvSpPr>
            <a:spLocks noGrp="1"/>
          </p:cNvSpPr>
          <p:nvPr>
            <p:ph idx="1"/>
          </p:nvPr>
        </p:nvSpPr>
        <p:spPr/>
        <p:txBody>
          <a:bodyPr/>
          <a:lstStyle/>
          <a:p>
            <a:endParaRPr lang="en-US" dirty="0" smtClean="0"/>
          </a:p>
          <a:p>
            <a:pPr marL="137160" indent="0">
              <a:buNone/>
            </a:pPr>
            <a:r>
              <a:rPr lang="en-US" dirty="0" smtClean="0">
                <a:hlinkClick r:id="rId2" action="ppaction://hlinksldjump"/>
              </a:rPr>
              <a:t>A</a:t>
            </a:r>
            <a:r>
              <a:rPr lang="en-US" dirty="0">
                <a:hlinkClick r:id="rId2" action="ppaction://hlinksldjump"/>
              </a:rPr>
              <a:t>.)</a:t>
            </a:r>
            <a:r>
              <a:rPr lang="lt-LT" dirty="0">
                <a:hlinkClick r:id="rId2" action="ppaction://hlinksldjump"/>
              </a:rPr>
              <a:t> </a:t>
            </a:r>
            <a:r>
              <a:rPr lang="en-US" dirty="0">
                <a:hlinkClick r:id="rId2" action="ppaction://hlinksldjump"/>
              </a:rPr>
              <a:t>P</a:t>
            </a:r>
            <a:r>
              <a:rPr lang="lt-LT" dirty="0">
                <a:hlinkClick r:id="rId2" action="ppaction://hlinksldjump"/>
              </a:rPr>
              <a:t>ietiniame pusrutulyje – dešiniuoju. Šiauriniame pusrutulyje</a:t>
            </a:r>
            <a:r>
              <a:rPr lang="en-US" dirty="0">
                <a:hlinkClick r:id="rId2" action="ppaction://hlinksldjump"/>
              </a:rPr>
              <a:t> - </a:t>
            </a:r>
            <a:r>
              <a:rPr lang="lt-LT" dirty="0">
                <a:hlinkClick r:id="rId2" action="ppaction://hlinksldjump"/>
              </a:rPr>
              <a:t> kairiuoju</a:t>
            </a:r>
            <a:r>
              <a:rPr lang="en-US" dirty="0">
                <a:hlinkClick r:id="rId2" action="ppaction://hlinksldjump"/>
              </a:rPr>
              <a:t>. </a:t>
            </a:r>
            <a:endParaRPr lang="en-US" dirty="0" smtClean="0"/>
          </a:p>
          <a:p>
            <a:pPr marL="137160" indent="0">
              <a:buNone/>
            </a:pPr>
            <a:r>
              <a:rPr lang="en-US" dirty="0" smtClean="0">
                <a:hlinkClick r:id="rId3" action="ppaction://hlinksldjump"/>
              </a:rPr>
              <a:t>B</a:t>
            </a:r>
            <a:r>
              <a:rPr lang="en-US" dirty="0">
                <a:hlinkClick r:id="rId3" action="ppaction://hlinksldjump"/>
              </a:rPr>
              <a:t>) Visaip b</a:t>
            </a:r>
            <a:r>
              <a:rPr lang="lt-LT" dirty="0">
                <a:hlinkClick r:id="rId3" action="ppaction://hlinksldjump"/>
              </a:rPr>
              <a:t>ū</a:t>
            </a:r>
            <a:r>
              <a:rPr lang="en-US" dirty="0">
                <a:hlinkClick r:id="rId3" action="ppaction://hlinksldjump"/>
              </a:rPr>
              <a:t>na. </a:t>
            </a:r>
            <a:endParaRPr lang="en-US" dirty="0" smtClean="0"/>
          </a:p>
          <a:p>
            <a:pPr marL="137160" indent="0">
              <a:buNone/>
            </a:pPr>
            <a:r>
              <a:rPr lang="en-US" dirty="0" smtClean="0">
                <a:hlinkClick r:id="rId3" action="ppaction://hlinksldjump"/>
              </a:rPr>
              <a:t>C)Tik </a:t>
            </a:r>
            <a:r>
              <a:rPr lang="lt-LT" dirty="0">
                <a:hlinkClick r:id="rId3" action="ppaction://hlinksldjump"/>
              </a:rPr>
              <a:t>iš dešiniojo </a:t>
            </a:r>
            <a:r>
              <a:rPr lang="en-US" dirty="0">
                <a:hlinkClick r:id="rId3" action="ppaction://hlinksldjump"/>
              </a:rPr>
              <a:t>. </a:t>
            </a:r>
            <a:endParaRPr lang="en-US" dirty="0" smtClean="0"/>
          </a:p>
          <a:p>
            <a:pPr marL="137160" indent="0">
              <a:buNone/>
            </a:pPr>
            <a:r>
              <a:rPr lang="en-US" dirty="0" smtClean="0">
                <a:hlinkClick r:id="rId3" action="ppaction://hlinksldjump"/>
              </a:rPr>
              <a:t>D</a:t>
            </a:r>
            <a:r>
              <a:rPr lang="en-US" dirty="0">
                <a:hlinkClick r:id="rId3" action="ppaction://hlinksldjump"/>
              </a:rPr>
              <a:t>) Tik </a:t>
            </a:r>
            <a:r>
              <a:rPr lang="lt-LT" dirty="0">
                <a:hlinkClick r:id="rId3" action="ppaction://hlinksldjump"/>
              </a:rPr>
              <a:t>iš kairiojo</a:t>
            </a:r>
            <a:r>
              <a:rPr lang="en-US" dirty="0">
                <a:hlinkClick r:id="rId3" action="ppaction://hlinksldjump"/>
              </a:rPr>
              <a:t>.</a:t>
            </a:r>
            <a:endParaRPr lang="en-US" dirty="0"/>
          </a:p>
          <a:p>
            <a:endParaRPr lang="ru-RU" dirty="0"/>
          </a:p>
        </p:txBody>
      </p:sp>
    </p:spTree>
    <p:extLst>
      <p:ext uri="{BB962C8B-B14F-4D97-AF65-F5344CB8AC3E}">
        <p14:creationId xmlns:p14="http://schemas.microsoft.com/office/powerpoint/2010/main" val="34115694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8.</a:t>
            </a:r>
            <a:r>
              <a:rPr lang="lt-LT" dirty="0"/>
              <a:t> Ar Mėnulio užtemimai vyksta dažniau nei Saulės?</a:t>
            </a:r>
            <a:r>
              <a:rPr lang="en-US" dirty="0"/>
              <a:t/>
            </a:r>
            <a:br>
              <a:rPr lang="en-US" dirty="0"/>
            </a:br>
            <a:endParaRPr lang="ru-RU" dirty="0"/>
          </a:p>
        </p:txBody>
      </p:sp>
      <p:sp>
        <p:nvSpPr>
          <p:cNvPr id="3" name="Content Placeholder 2"/>
          <p:cNvSpPr>
            <a:spLocks noGrp="1"/>
          </p:cNvSpPr>
          <p:nvPr>
            <p:ph idx="1"/>
          </p:nvPr>
        </p:nvSpPr>
        <p:spPr/>
        <p:txBody>
          <a:bodyPr/>
          <a:lstStyle/>
          <a:p>
            <a:pPr marL="137160" indent="0">
              <a:buNone/>
            </a:pPr>
            <a:r>
              <a:rPr lang="en-US" dirty="0">
                <a:hlinkClick r:id="rId2" action="ppaction://hlinksldjump"/>
              </a:rPr>
              <a:t>A) Ir taip, ir ne. </a:t>
            </a:r>
            <a:endParaRPr lang="en-US" dirty="0" smtClean="0"/>
          </a:p>
          <a:p>
            <a:pPr marL="137160" indent="0">
              <a:buNone/>
            </a:pPr>
            <a:r>
              <a:rPr lang="en-US" dirty="0" smtClean="0">
                <a:hlinkClick r:id="rId3" action="ppaction://hlinksldjump"/>
              </a:rPr>
              <a:t>B</a:t>
            </a:r>
            <a:r>
              <a:rPr lang="en-US" dirty="0">
                <a:hlinkClick r:id="rId3" action="ppaction://hlinksldjump"/>
              </a:rPr>
              <a:t>) Taip. </a:t>
            </a:r>
            <a:endParaRPr lang="en-US" dirty="0" smtClean="0"/>
          </a:p>
          <a:p>
            <a:pPr marL="137160" indent="0">
              <a:buNone/>
            </a:pPr>
            <a:r>
              <a:rPr lang="en-US" dirty="0" smtClean="0">
                <a:hlinkClick r:id="rId3" action="ppaction://hlinksldjump"/>
              </a:rPr>
              <a:t>C</a:t>
            </a:r>
            <a:r>
              <a:rPr lang="en-US" dirty="0">
                <a:hlinkClick r:id="rId3" action="ppaction://hlinksldjump"/>
              </a:rPr>
              <a:t>) Ne. </a:t>
            </a:r>
            <a:endParaRPr lang="en-US" dirty="0" smtClean="0"/>
          </a:p>
          <a:p>
            <a:pPr marL="137160" indent="0">
              <a:buNone/>
            </a:pPr>
            <a:r>
              <a:rPr lang="en-US" dirty="0" smtClean="0">
                <a:hlinkClick r:id="rId3" action="ppaction://hlinksldjump"/>
              </a:rPr>
              <a:t>D</a:t>
            </a:r>
            <a:r>
              <a:rPr lang="en-US" dirty="0">
                <a:hlinkClick r:id="rId3" action="ppaction://hlinksldjump"/>
              </a:rPr>
              <a:t>) Vienodai.</a:t>
            </a:r>
            <a:endParaRPr lang="lt-LT" dirty="0"/>
          </a:p>
          <a:p>
            <a:endParaRPr lang="ru-RU" dirty="0"/>
          </a:p>
        </p:txBody>
      </p:sp>
    </p:spTree>
    <p:extLst>
      <p:ext uri="{BB962C8B-B14F-4D97-AF65-F5344CB8AC3E}">
        <p14:creationId xmlns:p14="http://schemas.microsoft.com/office/powerpoint/2010/main" val="1960910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20688"/>
            <a:ext cx="8229600" cy="1143000"/>
          </a:xfrm>
        </p:spPr>
        <p:txBody>
          <a:bodyPr>
            <a:normAutofit fontScale="90000"/>
          </a:bodyPr>
          <a:lstStyle/>
          <a:p>
            <a:r>
              <a:rPr lang="en-US" dirty="0"/>
              <a:t>9. Kaip vadinasi, kai</a:t>
            </a:r>
            <a:r>
              <a:rPr lang="lt-LT" dirty="0"/>
              <a:t> Mėnulis uždengia nuo 80 % iki 100 % Saulės </a:t>
            </a:r>
            <a:r>
              <a:rPr lang="en-US" dirty="0"/>
              <a:t> </a:t>
            </a:r>
            <a:r>
              <a:rPr lang="lt-LT" dirty="0"/>
              <a:t>disko</a:t>
            </a:r>
            <a:r>
              <a:rPr lang="en-US" dirty="0"/>
              <a:t>?</a:t>
            </a:r>
            <a:br>
              <a:rPr lang="en-US" dirty="0"/>
            </a:br>
            <a:endParaRPr lang="ru-RU" dirty="0"/>
          </a:p>
        </p:txBody>
      </p:sp>
      <p:sp>
        <p:nvSpPr>
          <p:cNvPr id="3" name="Content Placeholder 2"/>
          <p:cNvSpPr>
            <a:spLocks noGrp="1"/>
          </p:cNvSpPr>
          <p:nvPr>
            <p:ph idx="1"/>
          </p:nvPr>
        </p:nvSpPr>
        <p:spPr/>
        <p:txBody>
          <a:bodyPr/>
          <a:lstStyle/>
          <a:p>
            <a:endParaRPr lang="en-US" dirty="0" smtClean="0"/>
          </a:p>
          <a:p>
            <a:pPr marL="137160" indent="0">
              <a:buNone/>
            </a:pPr>
            <a:r>
              <a:rPr lang="en-US" dirty="0">
                <a:hlinkClick r:id="rId2" action="ppaction://hlinksldjump"/>
              </a:rPr>
              <a:t>A) </a:t>
            </a:r>
            <a:r>
              <a:rPr lang="lt-LT" dirty="0">
                <a:hlinkClick r:id="rId2" action="ppaction://hlinksldjump"/>
              </a:rPr>
              <a:t>Dalinis užtemimas </a:t>
            </a:r>
            <a:r>
              <a:rPr lang="en-US" dirty="0">
                <a:hlinkClick r:id="rId2" action="ppaction://hlinksldjump"/>
              </a:rPr>
              <a:t>. </a:t>
            </a:r>
            <a:endParaRPr lang="en-US" dirty="0" smtClean="0"/>
          </a:p>
          <a:p>
            <a:pPr marL="137160" indent="0">
              <a:buNone/>
            </a:pPr>
            <a:r>
              <a:rPr lang="en-US" dirty="0" smtClean="0">
                <a:hlinkClick r:id="rId2" action="ppaction://hlinksldjump"/>
              </a:rPr>
              <a:t>B</a:t>
            </a:r>
            <a:r>
              <a:rPr lang="en-US" dirty="0">
                <a:hlinkClick r:id="rId2" action="ppaction://hlinksldjump"/>
              </a:rPr>
              <a:t>)</a:t>
            </a:r>
            <a:r>
              <a:rPr lang="lt-LT" dirty="0">
                <a:hlinkClick r:id="rId2" action="ppaction://hlinksldjump"/>
              </a:rPr>
              <a:t> Žiedinis </a:t>
            </a:r>
            <a:r>
              <a:rPr lang="lt-LT" dirty="0" smtClean="0">
                <a:hlinkClick r:id="rId2" action="ppaction://hlinksldjump"/>
              </a:rPr>
              <a:t>užtemimas</a:t>
            </a:r>
            <a:r>
              <a:rPr lang="en-US" dirty="0" smtClean="0">
                <a:hlinkClick r:id="rId2" action="ppaction://hlinksldjump"/>
              </a:rPr>
              <a:t>.</a:t>
            </a:r>
            <a:endParaRPr lang="en-US" dirty="0" smtClean="0"/>
          </a:p>
          <a:p>
            <a:pPr marL="137160" indent="0">
              <a:buNone/>
            </a:pPr>
            <a:r>
              <a:rPr lang="en-US" dirty="0" smtClean="0">
                <a:hlinkClick r:id="rId3" action="ppaction://hlinksldjump"/>
              </a:rPr>
              <a:t>C</a:t>
            </a:r>
            <a:r>
              <a:rPr lang="en-US" dirty="0">
                <a:hlinkClick r:id="rId3" action="ppaction://hlinksldjump"/>
              </a:rPr>
              <a:t>)</a:t>
            </a:r>
            <a:r>
              <a:rPr lang="lt-LT" dirty="0">
                <a:hlinkClick r:id="rId3" action="ppaction://hlinksldjump"/>
              </a:rPr>
              <a:t> Visiškas užtemimas </a:t>
            </a:r>
            <a:r>
              <a:rPr lang="en-US" dirty="0">
                <a:hlinkClick r:id="rId3" action="ppaction://hlinksldjump"/>
              </a:rPr>
              <a:t>. </a:t>
            </a:r>
            <a:endParaRPr lang="en-US" dirty="0" smtClean="0"/>
          </a:p>
          <a:p>
            <a:pPr marL="137160" indent="0">
              <a:buNone/>
            </a:pPr>
            <a:r>
              <a:rPr lang="en-US" dirty="0" smtClean="0">
                <a:hlinkClick r:id="rId2" action="ppaction://hlinksldjump"/>
              </a:rPr>
              <a:t>D</a:t>
            </a:r>
            <a:r>
              <a:rPr lang="en-US" dirty="0">
                <a:hlinkClick r:id="rId2" action="ppaction://hlinksldjump"/>
              </a:rPr>
              <a:t>) Taip neb</a:t>
            </a:r>
            <a:r>
              <a:rPr lang="lt-LT" dirty="0">
                <a:hlinkClick r:id="rId2" action="ppaction://hlinksldjump"/>
              </a:rPr>
              <a:t>ū</a:t>
            </a:r>
            <a:r>
              <a:rPr lang="en-US" dirty="0">
                <a:hlinkClick r:id="rId2" action="ppaction://hlinksldjump"/>
              </a:rPr>
              <a:t>na.</a:t>
            </a:r>
            <a:endParaRPr lang="ru-RU" dirty="0"/>
          </a:p>
        </p:txBody>
      </p:sp>
    </p:spTree>
    <p:extLst>
      <p:ext uri="{BB962C8B-B14F-4D97-AF65-F5344CB8AC3E}">
        <p14:creationId xmlns:p14="http://schemas.microsoft.com/office/powerpoint/2010/main" val="21717703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 Kas vadinama </a:t>
            </a:r>
            <a:r>
              <a:rPr lang="lt-LT" i="1" dirty="0" smtClean="0"/>
              <a:t>terminatoriumi</a:t>
            </a:r>
            <a:r>
              <a:rPr lang="en-US" dirty="0" smtClean="0"/>
              <a:t>?</a:t>
            </a:r>
            <a:r>
              <a:rPr lang="en-US" dirty="0"/>
              <a:t/>
            </a:r>
            <a:br>
              <a:rPr lang="en-US" dirty="0"/>
            </a:br>
            <a:endParaRPr lang="ru-RU" dirty="0"/>
          </a:p>
        </p:txBody>
      </p:sp>
      <p:sp>
        <p:nvSpPr>
          <p:cNvPr id="3" name="Content Placeholder 2"/>
          <p:cNvSpPr>
            <a:spLocks noGrp="1"/>
          </p:cNvSpPr>
          <p:nvPr>
            <p:ph idx="1"/>
          </p:nvPr>
        </p:nvSpPr>
        <p:spPr/>
        <p:txBody>
          <a:bodyPr/>
          <a:lstStyle/>
          <a:p>
            <a:pPr marL="137160" indent="0">
              <a:buNone/>
            </a:pPr>
            <a:r>
              <a:rPr lang="en-US" dirty="0">
                <a:hlinkClick r:id="rId2" action="ppaction://hlinksldjump"/>
              </a:rPr>
              <a:t>A) </a:t>
            </a:r>
            <a:r>
              <a:rPr lang="lt-LT" dirty="0">
                <a:hlinkClick r:id="rId2" action="ppaction://hlinksldjump"/>
              </a:rPr>
              <a:t>Saulės užtemim</a:t>
            </a:r>
            <a:r>
              <a:rPr lang="en-US" dirty="0">
                <a:hlinkClick r:id="rId2" action="ppaction://hlinksldjump"/>
              </a:rPr>
              <a:t>as. </a:t>
            </a:r>
            <a:endParaRPr lang="en-US" dirty="0"/>
          </a:p>
          <a:p>
            <a:pPr marL="137160" indent="0">
              <a:buNone/>
            </a:pPr>
            <a:r>
              <a:rPr lang="en-US" dirty="0" smtClean="0">
                <a:hlinkClick r:id="rId2" action="ppaction://hlinksldjump"/>
              </a:rPr>
              <a:t>B</a:t>
            </a:r>
            <a:r>
              <a:rPr lang="en-US" dirty="0">
                <a:hlinkClick r:id="rId2" action="ppaction://hlinksldjump"/>
              </a:rPr>
              <a:t>)</a:t>
            </a:r>
            <a:r>
              <a:rPr lang="lt-LT" dirty="0">
                <a:hlinkClick r:id="rId2" action="ppaction://hlinksldjump"/>
              </a:rPr>
              <a:t> </a:t>
            </a:r>
            <a:r>
              <a:rPr lang="en-US" dirty="0">
                <a:hlinkClick r:id="rId2" action="ppaction://hlinksldjump"/>
              </a:rPr>
              <a:t>R</a:t>
            </a:r>
            <a:r>
              <a:rPr lang="lt-LT" dirty="0">
                <a:hlinkClick r:id="rId2" action="ppaction://hlinksldjump"/>
              </a:rPr>
              <a:t>audonas</a:t>
            </a:r>
            <a:r>
              <a:rPr lang="en-US" dirty="0">
                <a:hlinkClick r:id="rId2" action="ppaction://hlinksldjump"/>
              </a:rPr>
              <a:t> </a:t>
            </a:r>
            <a:r>
              <a:rPr lang="lt-LT" dirty="0">
                <a:hlinkClick r:id="rId2" action="ppaction://hlinksldjump"/>
              </a:rPr>
              <a:t>Mėnuli</a:t>
            </a:r>
            <a:r>
              <a:rPr lang="en-US" dirty="0">
                <a:hlinkClick r:id="rId2" action="ppaction://hlinksldjump"/>
              </a:rPr>
              <a:t>s </a:t>
            </a:r>
            <a:endParaRPr lang="en-US" dirty="0" smtClean="0"/>
          </a:p>
          <a:p>
            <a:pPr marL="137160" indent="0">
              <a:buNone/>
            </a:pPr>
            <a:r>
              <a:rPr lang="en-US" dirty="0" smtClean="0">
                <a:hlinkClick r:id="rId3" action="ppaction://hlinksldjump"/>
              </a:rPr>
              <a:t>C)</a:t>
            </a:r>
            <a:r>
              <a:rPr lang="lt-LT" dirty="0" smtClean="0">
                <a:hlinkClick r:id="rId3" action="ppaction://hlinksldjump"/>
              </a:rPr>
              <a:t> </a:t>
            </a:r>
            <a:r>
              <a:rPr lang="lt-LT" dirty="0">
                <a:hlinkClick r:id="rId3" action="ppaction://hlinksldjump"/>
              </a:rPr>
              <a:t>Šešėlio ir apšviestos Mėnulio dalies riba </a:t>
            </a:r>
            <a:endParaRPr lang="en-US" dirty="0" smtClean="0"/>
          </a:p>
          <a:p>
            <a:pPr marL="137160" indent="0">
              <a:buNone/>
            </a:pPr>
            <a:r>
              <a:rPr lang="en-US" dirty="0">
                <a:hlinkClick r:id="rId2" action="ppaction://hlinksldjump"/>
              </a:rPr>
              <a:t>D</a:t>
            </a:r>
            <a:r>
              <a:rPr lang="en-US" dirty="0" smtClean="0">
                <a:hlinkClick r:id="rId2" action="ppaction://hlinksldjump"/>
              </a:rPr>
              <a:t>) </a:t>
            </a:r>
            <a:r>
              <a:rPr lang="en-US" dirty="0">
                <a:hlinkClick r:id="rId2" action="ppaction://hlinksldjump"/>
              </a:rPr>
              <a:t>Niekas.</a:t>
            </a:r>
            <a:endParaRPr lang="en-US" dirty="0"/>
          </a:p>
          <a:p>
            <a:endParaRPr lang="ru-RU" dirty="0"/>
          </a:p>
        </p:txBody>
      </p:sp>
    </p:spTree>
    <p:extLst>
      <p:ext uri="{BB962C8B-B14F-4D97-AF65-F5344CB8AC3E}">
        <p14:creationId xmlns:p14="http://schemas.microsoft.com/office/powerpoint/2010/main" val="35979673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Atsakimai</a:t>
            </a:r>
            <a:endParaRPr lang="ru-RU" dirty="0"/>
          </a:p>
        </p:txBody>
      </p:sp>
      <p:sp>
        <p:nvSpPr>
          <p:cNvPr id="3" name="Content Placeholder 2"/>
          <p:cNvSpPr>
            <a:spLocks noGrp="1"/>
          </p:cNvSpPr>
          <p:nvPr>
            <p:ph idx="1"/>
          </p:nvPr>
        </p:nvSpPr>
        <p:spPr/>
        <p:txBody>
          <a:bodyPr>
            <a:normAutofit fontScale="92500" lnSpcReduction="20000"/>
          </a:bodyPr>
          <a:lstStyle/>
          <a:p>
            <a:pPr marL="137160" indent="0">
              <a:buNone/>
            </a:pPr>
            <a:r>
              <a:rPr lang="en-US" dirty="0" smtClean="0"/>
              <a:t>1.</a:t>
            </a:r>
            <a:r>
              <a:rPr lang="ru-RU" dirty="0" smtClean="0"/>
              <a:t>А</a:t>
            </a:r>
            <a:r>
              <a:rPr lang="ru-RU" dirty="0"/>
              <a:t>)</a:t>
            </a:r>
            <a:r>
              <a:rPr lang="lt-LT" dirty="0"/>
              <a:t> Taip</a:t>
            </a:r>
            <a:r>
              <a:rPr lang="en-US" dirty="0"/>
              <a:t>, visada</a:t>
            </a:r>
            <a:r>
              <a:rPr lang="lt-LT" dirty="0"/>
              <a:t> </a:t>
            </a:r>
            <a:r>
              <a:rPr lang="en-US" dirty="0" smtClean="0"/>
              <a:t>               </a:t>
            </a:r>
          </a:p>
          <a:p>
            <a:pPr marL="137160" indent="0">
              <a:buNone/>
            </a:pPr>
            <a:r>
              <a:rPr lang="en-US" dirty="0" smtClean="0"/>
              <a:t>2.B)</a:t>
            </a:r>
            <a:r>
              <a:rPr lang="lt-LT" dirty="0"/>
              <a:t>Ne, jie </a:t>
            </a:r>
            <a:r>
              <a:rPr lang="lt-LT" dirty="0" smtClean="0"/>
              <a:t>trunka </a:t>
            </a:r>
            <a:r>
              <a:rPr lang="lt-LT" dirty="0"/>
              <a:t>labai skirtinga laiką. </a:t>
            </a:r>
            <a:endParaRPr lang="en-US" dirty="0" smtClean="0"/>
          </a:p>
          <a:p>
            <a:pPr marL="137160" indent="0">
              <a:buNone/>
            </a:pPr>
            <a:r>
              <a:rPr lang="en-US" dirty="0" smtClean="0"/>
              <a:t>3.D)Il</a:t>
            </a:r>
            <a:r>
              <a:rPr lang="lt-LT" dirty="0"/>
              <a:t>gai ir kantriai stebė</a:t>
            </a:r>
            <a:r>
              <a:rPr lang="en-US" dirty="0"/>
              <a:t>jo</a:t>
            </a:r>
            <a:r>
              <a:rPr lang="lt-LT" dirty="0"/>
              <a:t> dangų</a:t>
            </a:r>
            <a:r>
              <a:rPr lang="en-US" dirty="0"/>
              <a:t>. </a:t>
            </a:r>
            <a:endParaRPr lang="en-US" dirty="0" smtClean="0"/>
          </a:p>
          <a:p>
            <a:pPr marL="137160" indent="0">
              <a:buNone/>
            </a:pPr>
            <a:r>
              <a:rPr lang="en-US" dirty="0" smtClean="0"/>
              <a:t>4.</a:t>
            </a:r>
            <a:r>
              <a:rPr lang="en-US" dirty="0"/>
              <a:t> B) Ne. </a:t>
            </a:r>
            <a:endParaRPr lang="en-US" dirty="0" smtClean="0"/>
          </a:p>
          <a:p>
            <a:pPr marL="137160" indent="0">
              <a:buNone/>
            </a:pPr>
            <a:r>
              <a:rPr lang="en-US" dirty="0" smtClean="0"/>
              <a:t>5.</a:t>
            </a:r>
            <a:r>
              <a:rPr lang="en-US" dirty="0"/>
              <a:t> B)</a:t>
            </a:r>
            <a:r>
              <a:rPr lang="lt-LT" dirty="0"/>
              <a:t> Žemės atmosfera sugeria mėlynuosius</a:t>
            </a:r>
            <a:r>
              <a:rPr lang="en-US" dirty="0"/>
              <a:t> </a:t>
            </a:r>
            <a:r>
              <a:rPr lang="lt-LT" dirty="0" smtClean="0"/>
              <a:t>spindulius</a:t>
            </a:r>
            <a:r>
              <a:rPr lang="en-US" dirty="0" smtClean="0"/>
              <a:t>.</a:t>
            </a:r>
          </a:p>
          <a:p>
            <a:pPr marL="137160" indent="0">
              <a:buNone/>
            </a:pPr>
            <a:r>
              <a:rPr lang="en-US" dirty="0" smtClean="0"/>
              <a:t>6.</a:t>
            </a:r>
            <a:r>
              <a:rPr lang="en-US" dirty="0"/>
              <a:t> B)</a:t>
            </a:r>
            <a:r>
              <a:rPr lang="ru-RU" dirty="0"/>
              <a:t> </a:t>
            </a:r>
            <a:r>
              <a:rPr lang="en-US" dirty="0"/>
              <a:t>N</a:t>
            </a:r>
            <a:r>
              <a:rPr lang="lt-LT" dirty="0"/>
              <a:t>egalima žiūrėti plikomis akimis</a:t>
            </a:r>
            <a:r>
              <a:rPr lang="en-US" dirty="0" smtClean="0"/>
              <a:t>.</a:t>
            </a:r>
          </a:p>
          <a:p>
            <a:pPr marL="137160" indent="0">
              <a:buNone/>
            </a:pPr>
            <a:r>
              <a:rPr lang="en-US" dirty="0" smtClean="0"/>
              <a:t>7.</a:t>
            </a:r>
            <a:r>
              <a:rPr lang="en-US" dirty="0"/>
              <a:t> A.)</a:t>
            </a:r>
            <a:r>
              <a:rPr lang="lt-LT" dirty="0"/>
              <a:t> </a:t>
            </a:r>
            <a:r>
              <a:rPr lang="en-US" dirty="0"/>
              <a:t>P</a:t>
            </a:r>
            <a:r>
              <a:rPr lang="lt-LT" dirty="0"/>
              <a:t>ietiniame pusrutulyje – dešiniuoju. Šiauriniame pusrutulyje</a:t>
            </a:r>
            <a:r>
              <a:rPr lang="en-US" dirty="0"/>
              <a:t> - </a:t>
            </a:r>
            <a:r>
              <a:rPr lang="lt-LT" dirty="0"/>
              <a:t> kairiuoju</a:t>
            </a:r>
            <a:r>
              <a:rPr lang="en-US" dirty="0" smtClean="0"/>
              <a:t>.</a:t>
            </a:r>
          </a:p>
          <a:p>
            <a:pPr marL="137160" indent="0">
              <a:buNone/>
            </a:pPr>
            <a:r>
              <a:rPr lang="en-US" dirty="0" smtClean="0"/>
              <a:t>8.</a:t>
            </a:r>
            <a:r>
              <a:rPr lang="en-US" dirty="0"/>
              <a:t> A) Ir taip, ir ne. </a:t>
            </a:r>
            <a:endParaRPr lang="en-US" dirty="0" smtClean="0"/>
          </a:p>
          <a:p>
            <a:pPr marL="137160" indent="0">
              <a:buNone/>
            </a:pPr>
            <a:r>
              <a:rPr lang="en-US" dirty="0" smtClean="0"/>
              <a:t>9.</a:t>
            </a:r>
            <a:r>
              <a:rPr lang="en-US" dirty="0"/>
              <a:t> C)</a:t>
            </a:r>
            <a:r>
              <a:rPr lang="lt-LT" dirty="0"/>
              <a:t> Visiškas </a:t>
            </a:r>
            <a:r>
              <a:rPr lang="lt-LT" dirty="0" smtClean="0"/>
              <a:t>užtemimas</a:t>
            </a:r>
            <a:endParaRPr lang="en-US" dirty="0" smtClean="0"/>
          </a:p>
          <a:p>
            <a:pPr marL="137160" indent="0">
              <a:buNone/>
            </a:pPr>
            <a:r>
              <a:rPr lang="en-US" dirty="0" smtClean="0"/>
              <a:t>10.C)</a:t>
            </a:r>
            <a:r>
              <a:rPr lang="lt-LT" dirty="0" smtClean="0"/>
              <a:t> </a:t>
            </a:r>
            <a:r>
              <a:rPr lang="lt-LT" dirty="0"/>
              <a:t>Šešėlio ir apšviestos Mėnulio dalies riba </a:t>
            </a:r>
          </a:p>
          <a:p>
            <a:pPr marL="137160" indent="0">
              <a:buNone/>
            </a:pPr>
            <a:endParaRPr lang="en-US" dirty="0"/>
          </a:p>
          <a:p>
            <a:pPr marL="137160" indent="0">
              <a:buNone/>
            </a:pPr>
            <a:endParaRPr lang="ru-RU" dirty="0"/>
          </a:p>
        </p:txBody>
      </p:sp>
    </p:spTree>
    <p:extLst>
      <p:ext uri="{BB962C8B-B14F-4D97-AF65-F5344CB8AC3E}">
        <p14:creationId xmlns:p14="http://schemas.microsoft.com/office/powerpoint/2010/main" val="28083380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23728" y="2852936"/>
            <a:ext cx="7416824" cy="1292662"/>
          </a:xfrm>
          <a:prstGeom prst="rect">
            <a:avLst/>
          </a:prstGeom>
          <a:noFill/>
        </p:spPr>
        <p:txBody>
          <a:bodyPr wrap="square" rtlCol="0">
            <a:spAutoFit/>
          </a:bodyPr>
          <a:lstStyle/>
          <a:p>
            <a:r>
              <a:rPr lang="lt-LT" sz="6000" dirty="0"/>
              <a:t>Ačiū už </a:t>
            </a:r>
            <a:r>
              <a:rPr lang="lt-LT" sz="6000" dirty="0" smtClean="0"/>
              <a:t>dėmesį</a:t>
            </a:r>
            <a:r>
              <a:rPr lang="en-US" sz="6000" dirty="0" smtClean="0"/>
              <a:t>!</a:t>
            </a:r>
            <a:endParaRPr lang="lt-LT" sz="6000" dirty="0"/>
          </a:p>
          <a:p>
            <a:endParaRPr lang="ru-RU" dirty="0"/>
          </a:p>
        </p:txBody>
      </p:sp>
    </p:spTree>
    <p:extLst>
      <p:ext uri="{BB962C8B-B14F-4D97-AF65-F5344CB8AC3E}">
        <p14:creationId xmlns:p14="http://schemas.microsoft.com/office/powerpoint/2010/main" val="23767406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t-LT" b="0" dirty="0" smtClean="0">
                <a:effectLst/>
              </a:rPr>
              <a:t>Šaltiniai</a:t>
            </a:r>
            <a:r>
              <a:rPr lang="en-US" b="0" dirty="0">
                <a:effectLst/>
              </a:rPr>
              <a:t>.</a:t>
            </a:r>
            <a:endParaRPr lang="ru-RU" dirty="0"/>
          </a:p>
        </p:txBody>
      </p:sp>
      <p:sp>
        <p:nvSpPr>
          <p:cNvPr id="3" name="Content Placeholder 2"/>
          <p:cNvSpPr>
            <a:spLocks noGrp="1"/>
          </p:cNvSpPr>
          <p:nvPr>
            <p:ph idx="1"/>
          </p:nvPr>
        </p:nvSpPr>
        <p:spPr/>
        <p:txBody>
          <a:bodyPr/>
          <a:lstStyle/>
          <a:p>
            <a:pPr marL="137160" indent="0">
              <a:buNone/>
            </a:pPr>
            <a:r>
              <a:rPr lang="en-US" sz="2400" dirty="0" smtClean="0"/>
              <a:t>1.</a:t>
            </a:r>
            <a:r>
              <a:rPr lang="lt-LT" sz="2400" dirty="0" smtClean="0"/>
              <a:t>https</a:t>
            </a:r>
            <a:r>
              <a:rPr lang="lt-LT" sz="2400" dirty="0"/>
              <a:t>://</a:t>
            </a:r>
            <a:r>
              <a:rPr lang="lt-LT" sz="2400" dirty="0" smtClean="0"/>
              <a:t>lt.wikipedia.org/wiki/Saul%C4%97s_u%C5%Betemimas</a:t>
            </a:r>
            <a:endParaRPr lang="en-US" sz="2400" dirty="0" smtClean="0"/>
          </a:p>
          <a:p>
            <a:pPr marL="137160" indent="0">
              <a:buNone/>
            </a:pPr>
            <a:r>
              <a:rPr lang="en-US" sz="2400" dirty="0" smtClean="0"/>
              <a:t>2.http</a:t>
            </a:r>
            <a:r>
              <a:rPr lang="en-US" sz="2400" dirty="0"/>
              <a:t>://</a:t>
            </a:r>
            <a:r>
              <a:rPr lang="en-US" sz="2400" dirty="0" smtClean="0"/>
              <a:t>www.fizika.lm.lt/content/view/662/78/ </a:t>
            </a:r>
            <a:endParaRPr lang="en-US" sz="2400" dirty="0"/>
          </a:p>
          <a:p>
            <a:pPr marL="137160" indent="0">
              <a:buNone/>
            </a:pPr>
            <a:r>
              <a:rPr lang="en-US" sz="2400" dirty="0" smtClean="0"/>
              <a:t>3.http</a:t>
            </a:r>
            <a:r>
              <a:rPr lang="en-US" sz="2400" dirty="0"/>
              <a:t>://</a:t>
            </a:r>
            <a:r>
              <a:rPr lang="en-US" sz="2400" dirty="0" smtClean="0"/>
              <a:t>geriausiapamoka.blogspot.lt/2012/06/saules-ir-menulio-uztemimai-saules.html</a:t>
            </a:r>
          </a:p>
          <a:p>
            <a:pPr marL="137160" indent="0">
              <a:buNone/>
            </a:pPr>
            <a:r>
              <a:rPr lang="en-US" sz="2400" dirty="0" smtClean="0"/>
              <a:t>4.https</a:t>
            </a:r>
            <a:r>
              <a:rPr lang="en-US" sz="2400" dirty="0"/>
              <a:t>://</a:t>
            </a:r>
            <a:r>
              <a:rPr lang="en-US" sz="2400" dirty="0" smtClean="0"/>
              <a:t>lt.wikipedia.org/wiki/M%C4%97nulio_u%C5%Betemimas</a:t>
            </a:r>
          </a:p>
          <a:p>
            <a:pPr marL="137160" indent="0">
              <a:buNone/>
            </a:pPr>
            <a:r>
              <a:rPr lang="en-US" sz="2400" dirty="0"/>
              <a:t>5. http://www.astronomija.info/saules-ir-menulio-uztemimai</a:t>
            </a:r>
            <a:r>
              <a:rPr lang="en-US" sz="2400" dirty="0" smtClean="0"/>
              <a:t>/</a:t>
            </a:r>
          </a:p>
          <a:p>
            <a:pPr marL="137160" indent="0">
              <a:buNone/>
            </a:pPr>
            <a:r>
              <a:rPr lang="en-US" sz="2400" dirty="0" smtClean="0"/>
              <a:t>6.http</a:t>
            </a:r>
            <a:r>
              <a:rPr lang="en-US" sz="2400" dirty="0"/>
              <a:t>://www.fizika.lm.lt/content/view/661/78/</a:t>
            </a:r>
            <a:endParaRPr lang="ru-RU" sz="2400" dirty="0"/>
          </a:p>
        </p:txBody>
      </p:sp>
    </p:spTree>
    <p:extLst>
      <p:ext uri="{BB962C8B-B14F-4D97-AF65-F5344CB8AC3E}">
        <p14:creationId xmlns:p14="http://schemas.microsoft.com/office/powerpoint/2010/main" val="39547837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48680"/>
            <a:ext cx="8229600" cy="1143000"/>
          </a:xfrm>
        </p:spPr>
        <p:txBody>
          <a:bodyPr>
            <a:normAutofit fontScale="90000"/>
          </a:bodyPr>
          <a:lstStyle/>
          <a:p>
            <a:r>
              <a:rPr lang="lt-LT" b="0" dirty="0">
                <a:effectLst/>
              </a:rPr>
              <a:t>Saulės </a:t>
            </a:r>
            <a:r>
              <a:rPr lang="lt-LT" b="0" dirty="0" smtClean="0">
                <a:effectLst/>
              </a:rPr>
              <a:t>užtemim</a:t>
            </a:r>
            <a:r>
              <a:rPr lang="en-US" b="0" dirty="0" smtClean="0">
                <a:effectLst/>
              </a:rPr>
              <a:t>ai</a:t>
            </a:r>
            <a:r>
              <a:rPr lang="lt-LT" b="0" dirty="0">
                <a:effectLst/>
              </a:rPr>
              <a:t/>
            </a:r>
            <a:br>
              <a:rPr lang="lt-LT" b="0" dirty="0">
                <a:effectLst/>
              </a:rPr>
            </a:br>
            <a:r>
              <a:rPr lang="lt-LT" b="0" dirty="0">
                <a:effectLst/>
              </a:rPr>
              <a:t/>
            </a:r>
            <a:br>
              <a:rPr lang="lt-LT" b="0" dirty="0">
                <a:effectLst/>
              </a:rPr>
            </a:br>
            <a:endParaRPr lang="ru-RU" dirty="0"/>
          </a:p>
        </p:txBody>
      </p:sp>
      <p:sp>
        <p:nvSpPr>
          <p:cNvPr id="3" name="Content Placeholder 2"/>
          <p:cNvSpPr>
            <a:spLocks noGrp="1"/>
          </p:cNvSpPr>
          <p:nvPr>
            <p:ph idx="1"/>
          </p:nvPr>
        </p:nvSpPr>
        <p:spPr/>
        <p:txBody>
          <a:bodyPr/>
          <a:lstStyle/>
          <a:p>
            <a:pPr marL="137160" indent="0">
              <a:buNone/>
            </a:pPr>
            <a:r>
              <a:rPr lang="lt-LT" dirty="0" smtClean="0"/>
              <a:t>Mėnulis</a:t>
            </a:r>
            <a:r>
              <a:rPr lang="lt-LT" dirty="0"/>
              <a:t> atsiduria tarp Žemės ir Saulės, taip uždengdamas Saulės diską. Tai vyksta todėl, kad Mėnulis daug kartų mažesnis už Saulę, bet skrieja tiek pat kartų arčiau Žemės. Šis reginys trunka neilgai, nes Mėnulio šešėlis mažas ir greitai juda</a:t>
            </a:r>
            <a:r>
              <a:rPr lang="lt-LT" dirty="0" smtClean="0"/>
              <a:t>.</a:t>
            </a:r>
            <a:endParaRPr lang="en-US" dirty="0" smtClean="0"/>
          </a:p>
          <a:p>
            <a:pPr marL="137160" indent="0">
              <a:buNone/>
            </a:pPr>
            <a:r>
              <a:rPr lang="lt-LT" dirty="0"/>
              <a:t>Saulės užtemimai trunka nuo 2-7 min </a:t>
            </a:r>
            <a:endParaRPr lang="ru-RU"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0071" y="4293096"/>
            <a:ext cx="3221411" cy="2448272"/>
          </a:xfrm>
          <a:prstGeom prst="rect">
            <a:avLst/>
          </a:prstGeom>
          <a:ln>
            <a:noFill/>
          </a:ln>
          <a:effectLst>
            <a:softEdge rad="112500"/>
          </a:effectLst>
        </p:spPr>
      </p:pic>
    </p:spTree>
    <p:extLst>
      <p:ext uri="{BB962C8B-B14F-4D97-AF65-F5344CB8AC3E}">
        <p14:creationId xmlns:p14="http://schemas.microsoft.com/office/powerpoint/2010/main" val="20747247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ru-RU"/>
          </a:p>
        </p:txBody>
      </p:sp>
      <p:sp>
        <p:nvSpPr>
          <p:cNvPr id="3" name="Content Placeholder 2"/>
          <p:cNvSpPr>
            <a:spLocks noGrp="1"/>
          </p:cNvSpPr>
          <p:nvPr>
            <p:ph idx="1"/>
          </p:nvPr>
        </p:nvSpPr>
        <p:spPr/>
        <p:style>
          <a:lnRef idx="1">
            <a:schemeClr val="accent2"/>
          </a:lnRef>
          <a:fillRef idx="3">
            <a:schemeClr val="accent2"/>
          </a:fillRef>
          <a:effectRef idx="2">
            <a:schemeClr val="accent2"/>
          </a:effectRef>
          <a:fontRef idx="minor">
            <a:schemeClr val="lt1"/>
          </a:fontRef>
        </p:style>
        <p:txBody>
          <a:bodyPr>
            <a:normAutofit/>
          </a:bodyPr>
          <a:lstStyle/>
          <a:p>
            <a:pPr marL="137160" indent="0">
              <a:buNone/>
            </a:pPr>
            <a:r>
              <a:rPr lang="en-US" sz="88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Teisingai </a:t>
            </a:r>
            <a:endParaRPr lang="en-US" sz="88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a:p>
            <a:pPr marL="137160" indent="0">
              <a:buNone/>
            </a:pPr>
            <a:endParaRPr lang="ru-RU" sz="88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6" name="Action Button: Forward or Next 5">
            <a:hlinkClick r:id="" action="ppaction://hlinkshowjump?jump=lastslideviewed" highlightClick="1"/>
          </p:cNvPr>
          <p:cNvSpPr/>
          <p:nvPr/>
        </p:nvSpPr>
        <p:spPr>
          <a:xfrm>
            <a:off x="2771800" y="4437112"/>
            <a:ext cx="5760640" cy="158417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3690593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ru-RU"/>
          </a:p>
        </p:txBody>
      </p:sp>
      <p:sp>
        <p:nvSpPr>
          <p:cNvPr id="3" name="Content Placeholder 2"/>
          <p:cNvSpPr>
            <a:spLocks noGrp="1"/>
          </p:cNvSpPr>
          <p:nvPr>
            <p:ph idx="1"/>
          </p:nvPr>
        </p:nvSpPr>
        <p:spPr/>
        <p:style>
          <a:lnRef idx="0">
            <a:schemeClr val="accent6"/>
          </a:lnRef>
          <a:fillRef idx="3">
            <a:schemeClr val="accent6"/>
          </a:fillRef>
          <a:effectRef idx="3">
            <a:schemeClr val="accent6"/>
          </a:effectRef>
          <a:fontRef idx="minor">
            <a:schemeClr val="lt1"/>
          </a:fontRef>
        </p:style>
        <p:txBody>
          <a:bodyPr>
            <a:normAutofit/>
          </a:bodyPr>
          <a:lstStyle/>
          <a:p>
            <a:pPr marL="137160" indent="0">
              <a:buNone/>
            </a:pPr>
            <a:r>
              <a:rPr lang="en-US" sz="8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Neteisingai</a:t>
            </a:r>
            <a:endParaRPr lang="ru-RU" sz="8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4" name="Action Button: Forward or Next 3">
            <a:hlinkClick r:id="" action="ppaction://hlinkshowjump?jump=lastslideviewed" highlightClick="1"/>
          </p:cNvPr>
          <p:cNvSpPr/>
          <p:nvPr/>
        </p:nvSpPr>
        <p:spPr>
          <a:xfrm>
            <a:off x="2195736" y="3861048"/>
            <a:ext cx="6120680" cy="172819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1266280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t-LT" b="0" dirty="0">
                <a:effectLst/>
              </a:rPr>
              <a:t>Užtemimų rūšys</a:t>
            </a:r>
            <a:br>
              <a:rPr lang="lt-LT" b="0" dirty="0">
                <a:effectLst/>
              </a:rPr>
            </a:br>
            <a:endParaRPr lang="ru-RU" dirty="0"/>
          </a:p>
        </p:txBody>
      </p:sp>
      <p:sp>
        <p:nvSpPr>
          <p:cNvPr id="3" name="Content Placeholder 2"/>
          <p:cNvSpPr>
            <a:spLocks noGrp="1"/>
          </p:cNvSpPr>
          <p:nvPr>
            <p:ph idx="1"/>
          </p:nvPr>
        </p:nvSpPr>
        <p:spPr/>
        <p:txBody>
          <a:bodyPr/>
          <a:lstStyle/>
          <a:p>
            <a:pPr marL="137160" indent="0">
              <a:buNone/>
            </a:pPr>
            <a:r>
              <a:rPr lang="lt-LT" b="1" dirty="0"/>
              <a:t>Dalinis užtemimas</a:t>
            </a:r>
            <a:r>
              <a:rPr lang="lt-LT" dirty="0"/>
              <a:t> – kai Mėnulis uždengia mažiau nei 50 % Saulės </a:t>
            </a:r>
            <a:r>
              <a:rPr lang="lt-LT" dirty="0" smtClean="0"/>
              <a:t>disko</a:t>
            </a:r>
            <a:r>
              <a:rPr lang="en-US" dirty="0" smtClean="0"/>
              <a:t>.</a:t>
            </a:r>
            <a:endParaRPr lang="lt-LT" dirty="0"/>
          </a:p>
          <a:p>
            <a:pPr marL="137160" indent="0">
              <a:buNone/>
            </a:pPr>
            <a:r>
              <a:rPr lang="lt-LT" b="1" dirty="0"/>
              <a:t>Žiedinis užtemimas</a:t>
            </a:r>
            <a:r>
              <a:rPr lang="lt-LT" dirty="0"/>
              <a:t> – Kai Mėnulis patenka </a:t>
            </a:r>
            <a:r>
              <a:rPr lang="en-US" dirty="0"/>
              <a:t>S</a:t>
            </a:r>
            <a:r>
              <a:rPr lang="lt-LT" dirty="0" smtClean="0"/>
              <a:t>aulės </a:t>
            </a:r>
            <a:r>
              <a:rPr lang="lt-LT" dirty="0"/>
              <a:t>disko vidurį ir stebimas žiedas – Saulės </a:t>
            </a:r>
            <a:r>
              <a:rPr lang="lt-LT" dirty="0" smtClean="0"/>
              <a:t>vainikas</a:t>
            </a:r>
            <a:endParaRPr lang="lt-LT" dirty="0"/>
          </a:p>
          <a:p>
            <a:pPr marL="137160" indent="0">
              <a:buNone/>
            </a:pPr>
            <a:r>
              <a:rPr lang="lt-LT" b="1" dirty="0"/>
              <a:t>Visiškas užtemimas</a:t>
            </a:r>
            <a:r>
              <a:rPr lang="lt-LT" dirty="0"/>
              <a:t> – kai Mėnulis </a:t>
            </a:r>
            <a:endParaRPr lang="ru-RU" dirty="0" smtClean="0"/>
          </a:p>
          <a:p>
            <a:pPr marL="137160" indent="0">
              <a:buNone/>
            </a:pPr>
            <a:r>
              <a:rPr lang="lt-LT" dirty="0" smtClean="0"/>
              <a:t>uždengia </a:t>
            </a:r>
            <a:r>
              <a:rPr lang="lt-LT" dirty="0"/>
              <a:t>nuo 80 % iki 100 % Saulės </a:t>
            </a:r>
            <a:endParaRPr lang="ru-RU" dirty="0" smtClean="0"/>
          </a:p>
          <a:p>
            <a:pPr marL="137160" indent="0">
              <a:buNone/>
            </a:pPr>
            <a:r>
              <a:rPr lang="lt-LT" dirty="0" smtClean="0"/>
              <a:t>disko</a:t>
            </a:r>
            <a:r>
              <a:rPr lang="lt-LT" dirty="0"/>
              <a:t>.</a:t>
            </a:r>
          </a:p>
          <a:p>
            <a:endParaRPr lang="ru-RU"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6216" y="3401616"/>
            <a:ext cx="2445097" cy="3456384"/>
          </a:xfrm>
          <a:prstGeom prst="rect">
            <a:avLst/>
          </a:prstGeom>
          <a:ln>
            <a:noFill/>
          </a:ln>
          <a:effectLst>
            <a:softEdge rad="112500"/>
          </a:effectLst>
        </p:spPr>
      </p:pic>
    </p:spTree>
    <p:extLst>
      <p:ext uri="{BB962C8B-B14F-4D97-AF65-F5344CB8AC3E}">
        <p14:creationId xmlns:p14="http://schemas.microsoft.com/office/powerpoint/2010/main" val="13663634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t-LT" b="0" dirty="0">
                <a:effectLst/>
              </a:rPr>
              <a:t>Saulės </a:t>
            </a:r>
            <a:r>
              <a:rPr lang="lt-LT" b="0" dirty="0" smtClean="0">
                <a:effectLst/>
              </a:rPr>
              <a:t>užtemim</a:t>
            </a:r>
            <a:r>
              <a:rPr lang="en-US" b="0" dirty="0" smtClean="0">
                <a:effectLst/>
              </a:rPr>
              <a:t>ai</a:t>
            </a:r>
            <a:endParaRPr lang="ru-RU" dirty="0"/>
          </a:p>
        </p:txBody>
      </p:sp>
      <p:sp>
        <p:nvSpPr>
          <p:cNvPr id="3" name="Content Placeholder 2"/>
          <p:cNvSpPr>
            <a:spLocks noGrp="1"/>
          </p:cNvSpPr>
          <p:nvPr>
            <p:ph idx="1"/>
          </p:nvPr>
        </p:nvSpPr>
        <p:spPr/>
        <p:txBody>
          <a:bodyPr/>
          <a:lstStyle/>
          <a:p>
            <a:pPr marL="137160" indent="0">
              <a:buNone/>
            </a:pPr>
            <a:r>
              <a:rPr lang="lt-LT" dirty="0"/>
              <a:t>Į Saulę, kad ir iš dalies uždengtą Mėnulio, negalima žiūrėti plikomis akimis. Saulės spinduliai apdegina jautriausią akies tinklainės dalį, žymiai sumažindami regėjimo aštrumą ilgesniam laikui, o kartais ir visam gyvenimui</a:t>
            </a:r>
            <a:r>
              <a:rPr lang="lt-LT" dirty="0" smtClean="0"/>
              <a:t>.</a:t>
            </a:r>
            <a:r>
              <a:rPr lang="lt-LT" dirty="0"/>
              <a:t> Galima taip pat naudotis ir spalvotais stiklais, kartu sudėjus du įvairių spalvų (pageidaujama „papildomų“) stiklus. Paprastų tamsių akinių-konservų tam tikslui nepakanka. </a:t>
            </a:r>
            <a:endParaRPr lang="ru-RU" dirty="0"/>
          </a:p>
        </p:txBody>
      </p:sp>
    </p:spTree>
    <p:extLst>
      <p:ext uri="{BB962C8B-B14F-4D97-AF65-F5344CB8AC3E}">
        <p14:creationId xmlns:p14="http://schemas.microsoft.com/office/powerpoint/2010/main" val="19703728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76672"/>
            <a:ext cx="8229600" cy="1143000"/>
          </a:xfrm>
        </p:spPr>
        <p:txBody>
          <a:bodyPr>
            <a:normAutofit fontScale="90000"/>
          </a:bodyPr>
          <a:lstStyle/>
          <a:p>
            <a:r>
              <a:rPr lang="lt-LT" b="0" dirty="0">
                <a:effectLst/>
              </a:rPr>
              <a:t>Saulės užtemimas</a:t>
            </a:r>
            <a:br>
              <a:rPr lang="lt-LT" b="0" dirty="0">
                <a:effectLst/>
              </a:rPr>
            </a:br>
            <a:r>
              <a:rPr lang="lt-LT" b="0" dirty="0">
                <a:effectLst/>
              </a:rPr>
              <a:t/>
            </a:r>
            <a:br>
              <a:rPr lang="lt-LT" b="0" dirty="0">
                <a:effectLst/>
              </a:rPr>
            </a:br>
            <a:endParaRPr lang="ru-RU" dirty="0"/>
          </a:p>
        </p:txBody>
      </p:sp>
      <p:sp>
        <p:nvSpPr>
          <p:cNvPr id="3" name="Content Placeholder 2"/>
          <p:cNvSpPr>
            <a:spLocks noGrp="1"/>
          </p:cNvSpPr>
          <p:nvPr>
            <p:ph idx="1"/>
          </p:nvPr>
        </p:nvSpPr>
        <p:spPr/>
        <p:txBody>
          <a:bodyPr/>
          <a:lstStyle/>
          <a:p>
            <a:pPr marL="137160" indent="0">
              <a:buNone/>
            </a:pPr>
            <a:r>
              <a:rPr lang="lt-LT" dirty="0"/>
              <a:t>Šiauriniame pusrutulyje Mėnulis įžengia į Žemės šešėlį savo kairiuoju kraštu, pietiniame pusrutulyje – dešiniuoju.</a:t>
            </a:r>
            <a:endParaRPr lang="ru-RU"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28" y="3212976"/>
            <a:ext cx="5139039" cy="3094129"/>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3612205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t-LT" b="0" dirty="0">
                <a:effectLst/>
              </a:rPr>
              <a:t>Saulės </a:t>
            </a:r>
            <a:r>
              <a:rPr lang="lt-LT" b="0" dirty="0" smtClean="0">
                <a:effectLst/>
              </a:rPr>
              <a:t>užtemimas</a:t>
            </a:r>
            <a:r>
              <a:rPr lang="en-US" b="0" dirty="0" smtClean="0">
                <a:effectLst/>
              </a:rPr>
              <a:t> -</a:t>
            </a:r>
            <a:r>
              <a:rPr lang="lt-LT" b="0" dirty="0">
                <a:effectLst/>
              </a:rPr>
              <a:t> </a:t>
            </a:r>
            <a:r>
              <a:rPr lang="lt-LT" b="0" dirty="0" smtClean="0">
                <a:effectLst/>
              </a:rPr>
              <a:t>įspūdžiai</a:t>
            </a:r>
            <a:r>
              <a:rPr lang="en-US" b="0" dirty="0" smtClean="0">
                <a:effectLst/>
              </a:rPr>
              <a:t>.</a:t>
            </a:r>
            <a:r>
              <a:rPr lang="lt-LT" b="0" dirty="0">
                <a:effectLst/>
              </a:rPr>
              <a:t/>
            </a:r>
            <a:br>
              <a:rPr lang="lt-LT" b="0" dirty="0">
                <a:effectLst/>
              </a:rPr>
            </a:br>
            <a:endParaRPr lang="ru-RU" dirty="0"/>
          </a:p>
        </p:txBody>
      </p:sp>
      <p:pic>
        <p:nvPicPr>
          <p:cNvPr id="4" name="Saulės užtemimas baigėsi – įspūdžiai liko.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71600" y="1196752"/>
            <a:ext cx="7297425" cy="5472608"/>
          </a:xfrm>
        </p:spPr>
      </p:pic>
    </p:spTree>
    <p:extLst>
      <p:ext uri="{BB962C8B-B14F-4D97-AF65-F5344CB8AC3E}">
        <p14:creationId xmlns:p14="http://schemas.microsoft.com/office/powerpoint/2010/main" val="27076866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229600" cy="1143000"/>
          </a:xfrm>
        </p:spPr>
        <p:txBody>
          <a:bodyPr>
            <a:normAutofit fontScale="90000"/>
          </a:bodyPr>
          <a:lstStyle/>
          <a:p>
            <a:r>
              <a:rPr lang="lt-LT" b="0" dirty="0">
                <a:effectLst/>
              </a:rPr>
              <a:t>Saulės užtemimas</a:t>
            </a:r>
            <a:br>
              <a:rPr lang="lt-LT" b="0" dirty="0">
                <a:effectLst/>
              </a:rPr>
            </a:br>
            <a:r>
              <a:rPr lang="lt-LT" b="0" dirty="0">
                <a:effectLst/>
              </a:rPr>
              <a:t/>
            </a:r>
            <a:br>
              <a:rPr lang="lt-LT" b="0" dirty="0">
                <a:effectLst/>
              </a:rPr>
            </a:br>
            <a:endParaRPr lang="ru-RU"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07704" y="1484784"/>
            <a:ext cx="5472608" cy="43204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51376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836712"/>
            <a:ext cx="8229600" cy="1143000"/>
          </a:xfrm>
        </p:spPr>
        <p:txBody>
          <a:bodyPr>
            <a:normAutofit fontScale="90000"/>
          </a:bodyPr>
          <a:lstStyle/>
          <a:p>
            <a:r>
              <a:rPr lang="lt-LT" b="0" dirty="0">
                <a:effectLst/>
              </a:rPr>
              <a:t>Mėnulio užtemimas</a:t>
            </a:r>
            <a:br>
              <a:rPr lang="lt-LT" b="0" dirty="0">
                <a:effectLst/>
              </a:rPr>
            </a:br>
            <a:r>
              <a:rPr lang="lt-LT" b="0" dirty="0">
                <a:effectLst/>
              </a:rPr>
              <a:t/>
            </a:r>
            <a:br>
              <a:rPr lang="lt-LT" b="0" dirty="0">
                <a:effectLst/>
              </a:rPr>
            </a:br>
            <a:endParaRPr lang="ru-RU" dirty="0"/>
          </a:p>
        </p:txBody>
      </p:sp>
      <p:sp>
        <p:nvSpPr>
          <p:cNvPr id="3" name="Content Placeholder 2"/>
          <p:cNvSpPr>
            <a:spLocks noGrp="1"/>
          </p:cNvSpPr>
          <p:nvPr>
            <p:ph idx="1"/>
          </p:nvPr>
        </p:nvSpPr>
        <p:spPr/>
        <p:txBody>
          <a:bodyPr/>
          <a:lstStyle/>
          <a:p>
            <a:pPr marL="137160" indent="0">
              <a:buNone/>
            </a:pPr>
            <a:r>
              <a:rPr lang="lt-LT" dirty="0" smtClean="0"/>
              <a:t>Saulė</a:t>
            </a:r>
            <a:r>
              <a:rPr lang="lt-LT" dirty="0"/>
              <a:t>, Žemė ir </a:t>
            </a:r>
            <a:r>
              <a:rPr lang="lt-LT" dirty="0" smtClean="0"/>
              <a:t>Mėnulis</a:t>
            </a:r>
            <a:r>
              <a:rPr lang="en-US" dirty="0"/>
              <a:t> </a:t>
            </a:r>
            <a:r>
              <a:rPr lang="lt-LT" dirty="0" smtClean="0"/>
              <a:t>išsirikiuoja </a:t>
            </a:r>
            <a:r>
              <a:rPr lang="lt-LT" dirty="0"/>
              <a:t>taip, kad Žemė meta šešėlį ant Mėnulio. Priklausomai nuo to, ar Žemės šešėlis krinta ant viso Mėnulio paviršiaus, ar tik ant dalies, įvyksta visiškas arba dalinis Mėnulio užtemimas. Šešėlio ir apšviestos Mėnulio dalies riba vadinama </a:t>
            </a:r>
            <a:r>
              <a:rPr lang="lt-LT" i="1" dirty="0"/>
              <a:t>terminatoriumi</a:t>
            </a:r>
            <a:r>
              <a:rPr lang="lt-LT" dirty="0"/>
              <a:t> (</a:t>
            </a:r>
            <a:r>
              <a:rPr lang="lt-LT" i="1" dirty="0"/>
              <a:t>Pilkoji linija</a:t>
            </a:r>
            <a:r>
              <a:rPr lang="lt-LT" dirty="0" smtClean="0"/>
              <a:t>).</a:t>
            </a:r>
            <a:endParaRPr lang="ru-RU"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28" y="4361398"/>
            <a:ext cx="5184576" cy="2283115"/>
          </a:xfrm>
          <a:prstGeom prst="rect">
            <a:avLst/>
          </a:prstGeom>
          <a:ln>
            <a:noFill/>
          </a:ln>
          <a:effectLst>
            <a:softEdge rad="112500"/>
          </a:effectLst>
        </p:spPr>
      </p:pic>
    </p:spTree>
    <p:extLst>
      <p:ext uri="{BB962C8B-B14F-4D97-AF65-F5344CB8AC3E}">
        <p14:creationId xmlns:p14="http://schemas.microsoft.com/office/powerpoint/2010/main" val="199399573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157</TotalTime>
  <Words>758</Words>
  <Application>Microsoft Office PowerPoint</Application>
  <PresentationFormat>On-screen Show (4:3)</PresentationFormat>
  <Paragraphs>115</Paragraphs>
  <Slides>31</Slides>
  <Notes>1</Notes>
  <HiddenSlides>0</HiddenSlides>
  <MMClips>2</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Apex</vt:lpstr>
      <vt:lpstr>12- Mėnulio ir Saulės užtemimai-PPT-21</vt:lpstr>
      <vt:lpstr>PowerPoint Presentation</vt:lpstr>
      <vt:lpstr>Saulės užtemimai  </vt:lpstr>
      <vt:lpstr>Užtemimų rūšys </vt:lpstr>
      <vt:lpstr>Saulės užtemimai</vt:lpstr>
      <vt:lpstr>Saulės užtemimas  </vt:lpstr>
      <vt:lpstr>Saulės užtemimas - įspūdžiai. </vt:lpstr>
      <vt:lpstr>Saulės užtemimas  </vt:lpstr>
      <vt:lpstr>Mėnulio užtemimas  </vt:lpstr>
      <vt:lpstr>Pilnas Mėnulio užtemimas</vt:lpstr>
      <vt:lpstr>Mėnulio užtemimas  </vt:lpstr>
      <vt:lpstr>Mėnulio užtemimas  </vt:lpstr>
      <vt:lpstr>Mėnulio užtemimas  </vt:lpstr>
      <vt:lpstr>Mėnulio užtemimas  </vt:lpstr>
      <vt:lpstr>Mėnulio užtemimas  </vt:lpstr>
      <vt:lpstr>PowerPoint Presentation</vt:lpstr>
      <vt:lpstr>1. Ar egzistuoja ryšys tarp užtemimų ir Mėnulio fazių? </vt:lpstr>
      <vt:lpstr>2. Ar Mėnulio ir Saulės užtemimai trunka vienodą laiko tarpą? </vt:lpstr>
      <vt:lpstr>3. Kaip senovės žyniai nuspėdavo kada įvyks užtemimas? </vt:lpstr>
      <vt:lpstr>4. Ar visi Mėnulio užtemimai vyksta vienodai? </vt:lpstr>
      <vt:lpstr>5. Kodėl   Mėnulis tampa blankiai raudonas? </vt:lpstr>
      <vt:lpstr>6. Kodėl į Saulės užtemimą žiūrima pro suodiną stiklą? </vt:lpstr>
      <vt:lpstr>7. Iš kurio krašto prasideda Mėnulio užtemimas – iš dešiniojo ar iš kairiojo? </vt:lpstr>
      <vt:lpstr>8. Ar Mėnulio užtemimai vyksta dažniau nei Saulės? </vt:lpstr>
      <vt:lpstr>9. Kaip vadinasi, kai Mėnulis uždengia nuo 80 % iki 100 % Saulės  disko? </vt:lpstr>
      <vt:lpstr>10. Kas vadinama terminatoriumi? </vt:lpstr>
      <vt:lpstr>Atsakimai</vt:lpstr>
      <vt:lpstr>PowerPoint Presentation</vt:lpstr>
      <vt:lpstr>Šaltiniai.</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Mėnulio ir Saulės užtemimai</dc:title>
  <dc:creator>Karina</dc:creator>
  <cp:lastModifiedBy>Karina</cp:lastModifiedBy>
  <cp:revision>27</cp:revision>
  <dcterms:created xsi:type="dcterms:W3CDTF">2016-04-01T09:53:34Z</dcterms:created>
  <dcterms:modified xsi:type="dcterms:W3CDTF">2016-04-04T16:49:55Z</dcterms:modified>
</cp:coreProperties>
</file>