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0" r:id="rId4"/>
    <p:sldId id="257" r:id="rId5"/>
    <p:sldId id="261" r:id="rId6"/>
    <p:sldId id="274" r:id="rId7"/>
    <p:sldId id="275" r:id="rId8"/>
    <p:sldId id="276" r:id="rId9"/>
    <p:sldId id="277" r:id="rId10"/>
    <p:sldId id="259" r:id="rId11"/>
    <p:sldId id="260" r:id="rId12"/>
    <p:sldId id="278" r:id="rId13"/>
    <p:sldId id="280" r:id="rId14"/>
    <p:sldId id="281" r:id="rId15"/>
    <p:sldId id="279" r:id="rId16"/>
    <p:sldId id="282" r:id="rId17"/>
    <p:sldId id="289" r:id="rId18"/>
    <p:sldId id="284" r:id="rId19"/>
    <p:sldId id="285" r:id="rId20"/>
    <p:sldId id="286" r:id="rId21"/>
    <p:sldId id="287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88" r:id="rId34"/>
    <p:sldId id="26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izikavisiems.lt/2015/9/9-Laboratorinis-darbas-Nuosekliojo-laidinink%C5%B3-jungimo-tyrimas-PPT-30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ik.su.lt/~mariusbm/Elektra/teorija/laidininku_jungimo_budai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971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9</a:t>
            </a:r>
            <a:r>
              <a:rPr lang="lt-LT" dirty="0" smtClean="0"/>
              <a:t>-</a:t>
            </a:r>
            <a:r>
              <a:rPr lang="lt-LT" b="1" dirty="0" smtClean="0"/>
              <a:t>Laboratorinis </a:t>
            </a:r>
            <a:r>
              <a:rPr lang="lt-LT" b="1" dirty="0"/>
              <a:t>darbas „Nuosekliojo laidininkų jungimo tyrimas</a:t>
            </a:r>
            <a:r>
              <a:rPr lang="lt-LT" b="1" dirty="0" smtClean="0"/>
              <a:t>“-PPT-30</a:t>
            </a:r>
            <a:r>
              <a:rPr lang="lt-LT" b="1" u="sng" dirty="0">
                <a:hlinkClick r:id="rId3"/>
              </a:rPr>
              <a:t/>
            </a:r>
            <a:br>
              <a:rPr lang="lt-LT" b="1" u="sng" dirty="0">
                <a:hlinkClick r:id="rId3"/>
              </a:rPr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4800"/>
            <a:ext cx="6400800" cy="1752600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„Fizikos bandymai aplink mus 2016</a:t>
            </a:r>
            <a:r>
              <a:rPr lang="pt-BR" b="1" dirty="0" smtClean="0">
                <a:solidFill>
                  <a:schemeClr val="bg1"/>
                </a:solidFill>
              </a:rPr>
              <a:t>“</a:t>
            </a:r>
            <a:r>
              <a:rPr lang="lt-LT" b="1" dirty="0" smtClean="0">
                <a:solidFill>
                  <a:schemeClr val="bg1"/>
                </a:solidFill>
              </a:rPr>
              <a:t> </a:t>
            </a:r>
            <a:endParaRPr lang="lt-LT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53975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Darbą atliko</a:t>
            </a:r>
            <a:r>
              <a:rPr lang="lt-LT" dirty="0">
                <a:solidFill>
                  <a:schemeClr val="bg1"/>
                </a:solidFill>
              </a:rPr>
              <a:t>:</a:t>
            </a:r>
            <a:endParaRPr lang="lt-LT" dirty="0" smtClean="0">
              <a:solidFill>
                <a:schemeClr val="bg1"/>
              </a:solidFill>
            </a:endParaRPr>
          </a:p>
          <a:p>
            <a:r>
              <a:rPr lang="lt-LT" dirty="0" smtClean="0">
                <a:solidFill>
                  <a:schemeClr val="bg1"/>
                </a:solidFill>
              </a:rPr>
              <a:t>Vilniaus Fabijoniškių mokyklos</a:t>
            </a:r>
          </a:p>
          <a:p>
            <a:r>
              <a:rPr lang="lt-LT" dirty="0" smtClean="0">
                <a:solidFill>
                  <a:schemeClr val="bg1"/>
                </a:solidFill>
              </a:rPr>
              <a:t> 9kl.mokiniai - Aušrinė </a:t>
            </a:r>
            <a:r>
              <a:rPr lang="lt-LT" dirty="0" err="1" smtClean="0">
                <a:solidFill>
                  <a:schemeClr val="bg1"/>
                </a:solidFill>
              </a:rPr>
              <a:t>Zagoskytė</a:t>
            </a:r>
            <a:r>
              <a:rPr lang="lt-LT" dirty="0" smtClean="0">
                <a:solidFill>
                  <a:schemeClr val="bg1"/>
                </a:solidFill>
              </a:rPr>
              <a:t> ir Tomas </a:t>
            </a:r>
            <a:r>
              <a:rPr lang="lt-LT" dirty="0" err="1" smtClean="0">
                <a:solidFill>
                  <a:schemeClr val="bg1"/>
                </a:solidFill>
              </a:rPr>
              <a:t>Grigorjevas</a:t>
            </a:r>
            <a:endParaRPr lang="lt-LT" dirty="0" smtClean="0">
              <a:solidFill>
                <a:schemeClr val="bg1"/>
              </a:solidFill>
            </a:endParaRPr>
          </a:p>
          <a:p>
            <a:r>
              <a:rPr lang="lt-LT" dirty="0" smtClean="0">
                <a:solidFill>
                  <a:schemeClr val="bg1"/>
                </a:solidFill>
              </a:rPr>
              <a:t>Darbo vadovė : fizikos mokytoja Daiva </a:t>
            </a:r>
            <a:r>
              <a:rPr lang="lt-LT" dirty="0" err="1" smtClean="0">
                <a:solidFill>
                  <a:schemeClr val="bg1"/>
                </a:solidFill>
              </a:rPr>
              <a:t>Stortienė</a:t>
            </a:r>
            <a:r>
              <a:rPr lang="lt-LT" dirty="0" smtClean="0">
                <a:solidFill>
                  <a:schemeClr val="bg1"/>
                </a:solidFill>
              </a:rPr>
              <a:t> </a:t>
            </a:r>
            <a:endParaRPr lang="lt-L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1"/>
            <a:ext cx="8991600" cy="2057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lt-LT" sz="1600" dirty="0" smtClean="0"/>
          </a:p>
          <a:p>
            <a:pPr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Darbo priemonės:</a:t>
            </a:r>
          </a:p>
          <a:p>
            <a:pPr>
              <a:buNone/>
            </a:pP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Nuolatinės srovės šaltinis, mokyklinis voltmetras, mokyklinis ampermetras, 6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rezistorius, elektros lemputė, jungiklis, jungiamieji laidai.</a:t>
            </a:r>
          </a:p>
          <a:p>
            <a:pPr>
              <a:buNone/>
            </a:pPr>
            <a:endParaRPr lang="lt-LT" sz="1600" dirty="0" smtClean="0"/>
          </a:p>
        </p:txBody>
      </p:sp>
      <p:pic>
        <p:nvPicPr>
          <p:cNvPr id="1025" name="Picture 1" descr="C:\Users\Tomas\Desktop\received_96870879654677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895600"/>
            <a:ext cx="5315006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2577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Darbo eiga:</a:t>
            </a:r>
          </a:p>
          <a:p>
            <a:pPr>
              <a:buNone/>
            </a:pP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lphaLcParenR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Sujunkite elektros grandinę,susiedančia iš elektros srovės šaltinio,nuosekliai įjungtos elektros lemputės ir rezistoriaus, ampermetro, jungiklio ir laidų, pagal  pateiktą schemą (2pav)</a:t>
            </a:r>
          </a:p>
          <a:p>
            <a:pPr>
              <a:buAutoNum type="alphaLcParenR"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 voltmetro gnybtų prijunkite du laidus,kitus jų galus palikite laisvus.</a:t>
            </a:r>
          </a:p>
          <a:p>
            <a:pPr>
              <a:buNone/>
            </a:pP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Schema</a:t>
            </a:r>
            <a:endParaRPr lang="lt-LT" dirty="0"/>
          </a:p>
        </p:txBody>
      </p:sp>
      <p:cxnSp>
        <p:nvCxnSpPr>
          <p:cNvPr id="5" name="Tiesioji jungtis 4"/>
          <p:cNvCxnSpPr/>
          <p:nvPr/>
        </p:nvCxnSpPr>
        <p:spPr>
          <a:xfrm>
            <a:off x="1262062" y="18288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iesioji jungtis 6"/>
          <p:cNvCxnSpPr/>
          <p:nvPr/>
        </p:nvCxnSpPr>
        <p:spPr>
          <a:xfrm>
            <a:off x="2343149" y="16383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iesioji jungtis 7"/>
          <p:cNvCxnSpPr/>
          <p:nvPr/>
        </p:nvCxnSpPr>
        <p:spPr>
          <a:xfrm>
            <a:off x="2557462" y="1457325"/>
            <a:ext cx="0" cy="7524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iesioji jungtis 10"/>
          <p:cNvCxnSpPr/>
          <p:nvPr/>
        </p:nvCxnSpPr>
        <p:spPr>
          <a:xfrm>
            <a:off x="2709862" y="16383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iesioji jungtis 11"/>
          <p:cNvCxnSpPr/>
          <p:nvPr/>
        </p:nvCxnSpPr>
        <p:spPr>
          <a:xfrm>
            <a:off x="2862262" y="1452562"/>
            <a:ext cx="0" cy="7524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Tiesioji jungtis 13"/>
          <p:cNvCxnSpPr/>
          <p:nvPr/>
        </p:nvCxnSpPr>
        <p:spPr>
          <a:xfrm>
            <a:off x="2862262" y="18288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iesioji jungtis 15"/>
          <p:cNvCxnSpPr/>
          <p:nvPr/>
        </p:nvCxnSpPr>
        <p:spPr>
          <a:xfrm>
            <a:off x="4919662" y="18288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as 18"/>
          <p:cNvSpPr/>
          <p:nvPr/>
        </p:nvSpPr>
        <p:spPr>
          <a:xfrm>
            <a:off x="4614862" y="2943225"/>
            <a:ext cx="6096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21" name="Tiesioji jungtis 20"/>
          <p:cNvCxnSpPr>
            <a:stCxn id="19" idx="4"/>
          </p:cNvCxnSpPr>
          <p:nvPr/>
        </p:nvCxnSpPr>
        <p:spPr>
          <a:xfrm>
            <a:off x="4919662" y="3552825"/>
            <a:ext cx="0" cy="866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Tiesioji jungtis 22"/>
          <p:cNvCxnSpPr/>
          <p:nvPr/>
        </p:nvCxnSpPr>
        <p:spPr>
          <a:xfrm flipH="1">
            <a:off x="4157662" y="44196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tačiakampis 23"/>
          <p:cNvSpPr/>
          <p:nvPr/>
        </p:nvSpPr>
        <p:spPr>
          <a:xfrm>
            <a:off x="3243262" y="42672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Ovalas 24"/>
          <p:cNvSpPr/>
          <p:nvPr/>
        </p:nvSpPr>
        <p:spPr>
          <a:xfrm>
            <a:off x="1566862" y="4171950"/>
            <a:ext cx="533399" cy="5524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27" name="Tiesioji jungtis 26"/>
          <p:cNvCxnSpPr>
            <a:stCxn id="24" idx="1"/>
          </p:cNvCxnSpPr>
          <p:nvPr/>
        </p:nvCxnSpPr>
        <p:spPr>
          <a:xfrm flipH="1">
            <a:off x="2100261" y="4419600"/>
            <a:ext cx="1143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Tiesioji jungtis 28"/>
          <p:cNvCxnSpPr/>
          <p:nvPr/>
        </p:nvCxnSpPr>
        <p:spPr>
          <a:xfrm>
            <a:off x="1262062" y="1828799"/>
            <a:ext cx="0" cy="762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Tiesioji jungtis 30"/>
          <p:cNvCxnSpPr/>
          <p:nvPr/>
        </p:nvCxnSpPr>
        <p:spPr>
          <a:xfrm flipH="1">
            <a:off x="1262062" y="443865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Tiesioji jungtis 32"/>
          <p:cNvCxnSpPr/>
          <p:nvPr/>
        </p:nvCxnSpPr>
        <p:spPr>
          <a:xfrm flipV="1">
            <a:off x="1262062" y="3329781"/>
            <a:ext cx="0" cy="1089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Tiesioji jungtis 34"/>
          <p:cNvCxnSpPr/>
          <p:nvPr/>
        </p:nvCxnSpPr>
        <p:spPr>
          <a:xfrm flipH="1" flipV="1">
            <a:off x="792486" y="2766616"/>
            <a:ext cx="457200" cy="586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as 35"/>
          <p:cNvSpPr/>
          <p:nvPr/>
        </p:nvSpPr>
        <p:spPr>
          <a:xfrm>
            <a:off x="1185862" y="25336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7" name="Turinio vietos rezervavimo ženklas 36"/>
          <p:cNvSpPr>
            <a:spLocks noGrp="1"/>
          </p:cNvSpPr>
          <p:nvPr>
            <p:ph idx="1"/>
          </p:nvPr>
        </p:nvSpPr>
        <p:spPr>
          <a:xfrm>
            <a:off x="1185862" y="3295649"/>
            <a:ext cx="152400" cy="18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marL="0" indent="0">
              <a:buNone/>
            </a:pPr>
            <a:endParaRPr lang="lt-LT" dirty="0"/>
          </a:p>
        </p:txBody>
      </p:sp>
      <p:cxnSp>
        <p:nvCxnSpPr>
          <p:cNvPr id="41" name="Tiesioji jungtis 40"/>
          <p:cNvCxnSpPr>
            <a:endCxn id="25" idx="5"/>
          </p:cNvCxnSpPr>
          <p:nvPr/>
        </p:nvCxnSpPr>
        <p:spPr>
          <a:xfrm>
            <a:off x="1615444" y="4267200"/>
            <a:ext cx="406703" cy="376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Tiesioji jungtis 42"/>
          <p:cNvCxnSpPr>
            <a:stCxn id="25" idx="7"/>
          </p:cNvCxnSpPr>
          <p:nvPr/>
        </p:nvCxnSpPr>
        <p:spPr>
          <a:xfrm flipH="1">
            <a:off x="1643062" y="4252854"/>
            <a:ext cx="379085" cy="352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iesioji jungtis 46"/>
          <p:cNvCxnSpPr/>
          <p:nvPr/>
        </p:nvCxnSpPr>
        <p:spPr>
          <a:xfrm>
            <a:off x="1262062" y="4455348"/>
            <a:ext cx="0" cy="9437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iesioji jungtis 48"/>
          <p:cNvCxnSpPr/>
          <p:nvPr/>
        </p:nvCxnSpPr>
        <p:spPr>
          <a:xfrm>
            <a:off x="2393621" y="4438650"/>
            <a:ext cx="11439" cy="96043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as 52"/>
          <p:cNvSpPr/>
          <p:nvPr/>
        </p:nvSpPr>
        <p:spPr>
          <a:xfrm>
            <a:off x="1574469" y="5113338"/>
            <a:ext cx="533400" cy="5715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55" name="Tiesioji jungtis 54"/>
          <p:cNvCxnSpPr>
            <a:endCxn id="53" idx="6"/>
          </p:cNvCxnSpPr>
          <p:nvPr/>
        </p:nvCxnSpPr>
        <p:spPr>
          <a:xfrm flipH="1">
            <a:off x="2107869" y="5399088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iesioji jungtis 56"/>
          <p:cNvCxnSpPr>
            <a:endCxn id="53" idx="2"/>
          </p:cNvCxnSpPr>
          <p:nvPr/>
        </p:nvCxnSpPr>
        <p:spPr>
          <a:xfrm>
            <a:off x="1262062" y="5399088"/>
            <a:ext cx="312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as 57"/>
          <p:cNvSpPr/>
          <p:nvPr/>
        </p:nvSpPr>
        <p:spPr>
          <a:xfrm>
            <a:off x="3441370" y="5113338"/>
            <a:ext cx="533400" cy="5715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59" name="Tiesioji jungtis 58"/>
          <p:cNvCxnSpPr>
            <a:endCxn id="58" idx="6"/>
          </p:cNvCxnSpPr>
          <p:nvPr/>
        </p:nvCxnSpPr>
        <p:spPr>
          <a:xfrm flipH="1">
            <a:off x="3974770" y="5399088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Tiesioji jungtis 59"/>
          <p:cNvCxnSpPr>
            <a:endCxn id="58" idx="2"/>
          </p:cNvCxnSpPr>
          <p:nvPr/>
        </p:nvCxnSpPr>
        <p:spPr>
          <a:xfrm>
            <a:off x="3128963" y="5399088"/>
            <a:ext cx="312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Tiesioji jungtis 61"/>
          <p:cNvCxnSpPr/>
          <p:nvPr/>
        </p:nvCxnSpPr>
        <p:spPr>
          <a:xfrm>
            <a:off x="3117524" y="4419600"/>
            <a:ext cx="11439" cy="96043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Tiesioji jungtis 62"/>
          <p:cNvCxnSpPr/>
          <p:nvPr/>
        </p:nvCxnSpPr>
        <p:spPr>
          <a:xfrm>
            <a:off x="4289098" y="4438650"/>
            <a:ext cx="11439" cy="96043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Tiesioji jungtis 64"/>
          <p:cNvCxnSpPr/>
          <p:nvPr/>
        </p:nvCxnSpPr>
        <p:spPr>
          <a:xfrm flipV="1">
            <a:off x="1262062" y="3248025"/>
            <a:ext cx="1409699" cy="119062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Tiesioji jungtis 65"/>
          <p:cNvCxnSpPr/>
          <p:nvPr/>
        </p:nvCxnSpPr>
        <p:spPr>
          <a:xfrm>
            <a:off x="3243262" y="3284538"/>
            <a:ext cx="1671638" cy="111601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as 68"/>
          <p:cNvSpPr/>
          <p:nvPr/>
        </p:nvSpPr>
        <p:spPr>
          <a:xfrm>
            <a:off x="2690811" y="2952749"/>
            <a:ext cx="533400" cy="5715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0" name="TextBox 69"/>
          <p:cNvSpPr txBox="1"/>
          <p:nvPr/>
        </p:nvSpPr>
        <p:spPr>
          <a:xfrm>
            <a:off x="2732730" y="2986415"/>
            <a:ext cx="42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 smtClean="0"/>
              <a:t>V</a:t>
            </a:r>
            <a:endParaRPr lang="lt-LT" sz="28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1629715" y="5152094"/>
            <a:ext cx="790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 smtClean="0"/>
              <a:t>V</a:t>
            </a:r>
            <a:r>
              <a:rPr lang="lt-LT" sz="2800" b="1" baseline="-25000" dirty="0" smtClean="0"/>
              <a:t>1</a:t>
            </a:r>
            <a:endParaRPr lang="lt-LT" sz="2800" b="1" baseline="-25000" dirty="0"/>
          </a:p>
        </p:txBody>
      </p:sp>
      <p:sp>
        <p:nvSpPr>
          <p:cNvPr id="72" name="Stačiakampis 71"/>
          <p:cNvSpPr/>
          <p:nvPr/>
        </p:nvSpPr>
        <p:spPr>
          <a:xfrm>
            <a:off x="3440424" y="5152094"/>
            <a:ext cx="518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b="1" dirty="0" smtClean="0"/>
              <a:t>V</a:t>
            </a:r>
            <a:r>
              <a:rPr lang="lt-LT" sz="2800" b="1" baseline="-25000" dirty="0" smtClean="0"/>
              <a:t>2</a:t>
            </a:r>
            <a:endParaRPr lang="lt-LT" sz="2800" b="1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4691062" y="301055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A</a:t>
            </a:r>
            <a:endParaRPr lang="lt-LT" sz="2800" dirty="0"/>
          </a:p>
        </p:txBody>
      </p:sp>
      <p:sp>
        <p:nvSpPr>
          <p:cNvPr id="74" name="TextBox 73"/>
          <p:cNvSpPr txBox="1"/>
          <p:nvPr/>
        </p:nvSpPr>
        <p:spPr>
          <a:xfrm>
            <a:off x="1993568" y="3818463"/>
            <a:ext cx="75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R</a:t>
            </a:r>
            <a:r>
              <a:rPr lang="lt-LT" sz="2800" baseline="-25000" dirty="0" smtClean="0"/>
              <a:t>1</a:t>
            </a:r>
            <a:endParaRPr lang="lt-LT" sz="2800" baseline="-25000" dirty="0"/>
          </a:p>
        </p:txBody>
      </p:sp>
      <p:sp>
        <p:nvSpPr>
          <p:cNvPr id="75" name="Stačiakampis 74"/>
          <p:cNvSpPr/>
          <p:nvPr/>
        </p:nvSpPr>
        <p:spPr>
          <a:xfrm>
            <a:off x="3430764" y="3753834"/>
            <a:ext cx="502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dirty="0" smtClean="0"/>
              <a:t>R</a:t>
            </a:r>
            <a:r>
              <a:rPr lang="lt-LT" sz="2800" baseline="-25000" dirty="0" smtClean="0"/>
              <a:t>2</a:t>
            </a:r>
            <a:endParaRPr lang="lt-LT" sz="2800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2343149" y="579451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2 pav. </a:t>
            </a:r>
            <a:endParaRPr lang="lt-LT" dirty="0"/>
          </a:p>
        </p:txBody>
      </p:sp>
      <p:pic>
        <p:nvPicPr>
          <p:cNvPr id="79" name="Paveikslėlis 7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1" y="1340128"/>
            <a:ext cx="3340791" cy="445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lphaLcParenR"/>
            </a:pPr>
            <a:r>
              <a:rPr lang="lt-LT" dirty="0" smtClean="0"/>
              <a:t> Įjungę </a:t>
            </a:r>
            <a:r>
              <a:rPr lang="lt-LT" dirty="0"/>
              <a:t>jungiklį</a:t>
            </a:r>
            <a:r>
              <a:rPr lang="lt-LT" dirty="0" smtClean="0"/>
              <a:t>, ampermetru išmatuojame srovės </a:t>
            </a:r>
            <a:r>
              <a:rPr lang="lt-LT" dirty="0"/>
              <a:t>stiprį </a:t>
            </a:r>
            <a:r>
              <a:rPr lang="lt-LT" dirty="0" smtClean="0"/>
              <a:t>I grandinėje</a:t>
            </a:r>
            <a:endParaRPr lang="lt-LT" sz="3600" dirty="0"/>
          </a:p>
          <a:p>
            <a:pPr>
              <a:buAutoNum type="alphaLcParenR"/>
            </a:pPr>
            <a:r>
              <a:rPr lang="lt-LT" sz="3600" dirty="0" smtClean="0"/>
              <a:t> Įjungdami  </a:t>
            </a:r>
            <a:r>
              <a:rPr lang="lt-LT" sz="3600" dirty="0"/>
              <a:t>ampermetrą įvairiose  grandinės vietose</a:t>
            </a:r>
            <a:r>
              <a:rPr lang="lt-LT" sz="3600" dirty="0" smtClean="0"/>
              <a:t>, išmatuojame </a:t>
            </a:r>
            <a:r>
              <a:rPr lang="lt-LT" sz="3600" dirty="0"/>
              <a:t>srovės stiprį I₁,I₂</a:t>
            </a:r>
            <a:r>
              <a:rPr lang="lt-LT" sz="3600" dirty="0" smtClean="0"/>
              <a:t>.</a:t>
            </a:r>
            <a:endParaRPr lang="lt-LT" dirty="0" smtClean="0"/>
          </a:p>
          <a:p>
            <a:pPr>
              <a:buAutoNum type="alphaLcParenR"/>
            </a:pPr>
            <a:r>
              <a:rPr lang="lt-LT" dirty="0" smtClean="0"/>
              <a:t>Palyginame  </a:t>
            </a:r>
            <a:r>
              <a:rPr lang="lt-LT" dirty="0"/>
              <a:t>ir </a:t>
            </a:r>
            <a:r>
              <a:rPr lang="lt-LT" dirty="0" smtClean="0"/>
              <a:t>apibendriname </a:t>
            </a:r>
            <a:r>
              <a:rPr lang="lt-LT" dirty="0"/>
              <a:t>šių matavimo rezultatus . Ar tikrai  </a:t>
            </a:r>
            <a:r>
              <a:rPr lang="en-US" sz="3600" dirty="0"/>
              <a:t> </a:t>
            </a:r>
            <a:r>
              <a:rPr lang="lt-LT" dirty="0"/>
              <a:t>I</a:t>
            </a:r>
            <a:r>
              <a:rPr lang="en-US" dirty="0"/>
              <a:t>=</a:t>
            </a:r>
            <a:r>
              <a:rPr lang="lt-LT" dirty="0"/>
              <a:t>I₁</a:t>
            </a:r>
            <a:r>
              <a:rPr lang="en-US" dirty="0"/>
              <a:t>=</a:t>
            </a:r>
            <a:r>
              <a:rPr lang="en-US" dirty="0" smtClean="0"/>
              <a:t>I</a:t>
            </a:r>
            <a:r>
              <a:rPr lang="en-US" baseline="-25000" dirty="0" smtClean="0"/>
              <a:t>2</a:t>
            </a:r>
            <a:r>
              <a:rPr lang="lt-LT" dirty="0" smtClean="0"/>
              <a:t>  </a:t>
            </a:r>
            <a:r>
              <a:rPr lang="lt-LT" dirty="0"/>
              <a:t>?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01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>
                <a:solidFill>
                  <a:srgbClr val="FF0000"/>
                </a:solidFill>
              </a:rPr>
              <a:t>Srovės stipris įvairiose grandinės vietose yra vienodas I</a:t>
            </a:r>
            <a:r>
              <a:rPr lang="en-US" b="1" dirty="0" smtClean="0">
                <a:solidFill>
                  <a:srgbClr val="FF0000"/>
                </a:solidFill>
              </a:rPr>
              <a:t>=2.5A </a:t>
            </a:r>
            <a:r>
              <a:rPr lang="lt-LT" b="1" dirty="0" smtClean="0">
                <a:solidFill>
                  <a:srgbClr val="FF0000"/>
                </a:solidFill>
              </a:rPr>
              <a:t> </a:t>
            </a:r>
            <a:endParaRPr lang="lt-LT" b="1" dirty="0">
              <a:solidFill>
                <a:srgbClr val="FF0000"/>
              </a:solidFill>
            </a:endParaRPr>
          </a:p>
        </p:txBody>
      </p:sp>
      <p:pic>
        <p:nvPicPr>
          <p:cNvPr id="1031" name="Picture 7" descr="F:\Nuotraukos elektros\20160404_074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86200"/>
            <a:ext cx="3657600" cy="2743200"/>
          </a:xfrm>
          <a:prstGeom prst="rect">
            <a:avLst/>
          </a:prstGeom>
          <a:noFill/>
        </p:spPr>
      </p:pic>
      <p:pic>
        <p:nvPicPr>
          <p:cNvPr id="1033" name="Picture 9" descr="F:\Nuotraukos elektros\20160404_08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86200"/>
            <a:ext cx="3657600" cy="2743200"/>
          </a:xfrm>
          <a:prstGeom prst="rect">
            <a:avLst/>
          </a:prstGeom>
          <a:noFill/>
        </p:spPr>
      </p:pic>
      <p:pic>
        <p:nvPicPr>
          <p:cNvPr id="1034" name="Picture 10" descr="F:\Nuotraukos elektros\20160404_075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90600"/>
            <a:ext cx="3657600" cy="2743200"/>
          </a:xfrm>
          <a:prstGeom prst="rect">
            <a:avLst/>
          </a:prstGeom>
          <a:noFill/>
        </p:spPr>
      </p:pic>
      <p:pic>
        <p:nvPicPr>
          <p:cNvPr id="1035" name="Picture 11" descr="F:\Nuotraukos elektros\20160404_08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990600"/>
            <a:ext cx="36576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03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d) Prigungdami voltmetrą prie lemputės V</a:t>
            </a:r>
            <a:r>
              <a:rPr lang="lt-LT" baseline="-25000" dirty="0" smtClean="0"/>
              <a:t>1</a:t>
            </a:r>
            <a:r>
              <a:rPr lang="lt-LT" dirty="0" smtClean="0"/>
              <a:t>, rezistoriaus V</a:t>
            </a:r>
            <a:r>
              <a:rPr lang="lt-LT" baseline="-25000" dirty="0" smtClean="0"/>
              <a:t>2</a:t>
            </a:r>
            <a:r>
              <a:rPr lang="lt-LT" dirty="0" smtClean="0"/>
              <a:t> ir abiejų laidininkų V </a:t>
            </a:r>
            <a:r>
              <a:rPr lang="lt-LT" dirty="0" err="1" smtClean="0"/>
              <a:t>grybtų</a:t>
            </a:r>
            <a:r>
              <a:rPr lang="lt-LT" dirty="0" smtClean="0"/>
              <a:t>, išmatuojame jų įtampas U</a:t>
            </a:r>
            <a:r>
              <a:rPr lang="lt-LT" baseline="-25000" dirty="0" smtClean="0"/>
              <a:t>1</a:t>
            </a:r>
            <a:r>
              <a:rPr lang="lt-LT" dirty="0" smtClean="0"/>
              <a:t> ir U</a:t>
            </a:r>
            <a:r>
              <a:rPr lang="lt-LT" baseline="-25000" dirty="0" smtClean="0"/>
              <a:t>2 </a:t>
            </a:r>
            <a:r>
              <a:rPr lang="lt-LT" dirty="0" smtClean="0"/>
              <a:t>ir bendrąją įtampą U. </a:t>
            </a:r>
          </a:p>
          <a:p>
            <a:pPr marL="0" indent="0">
              <a:buNone/>
            </a:pPr>
            <a:r>
              <a:rPr lang="lt-LT" dirty="0" smtClean="0"/>
              <a:t>Ar tikrai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U=U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₂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140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Nuotraukos elektros\20160404_074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81400" cy="2686050"/>
          </a:xfrm>
          <a:prstGeom prst="rect">
            <a:avLst/>
          </a:prstGeom>
          <a:noFill/>
        </p:spPr>
      </p:pic>
      <p:pic>
        <p:nvPicPr>
          <p:cNvPr id="2051" name="Picture 3" descr="F:\Nuotraukos elektros\20160404_074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8600"/>
            <a:ext cx="3556000" cy="2667000"/>
          </a:xfrm>
          <a:prstGeom prst="rect">
            <a:avLst/>
          </a:prstGeom>
          <a:noFill/>
        </p:spPr>
      </p:pic>
      <p:pic>
        <p:nvPicPr>
          <p:cNvPr id="2052" name="Picture 4" descr="F:\Nuotraukos elektros\20160404_074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0"/>
            <a:ext cx="3505200" cy="2628900"/>
          </a:xfrm>
          <a:prstGeom prst="rect">
            <a:avLst/>
          </a:prstGeom>
          <a:noFill/>
        </p:spPr>
      </p:pic>
      <p:pic>
        <p:nvPicPr>
          <p:cNvPr id="2053" name="Picture 5" descr="F:\Nuotraukos elektros\20160404_0749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048000"/>
            <a:ext cx="3556000" cy="2667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4400" y="6019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=6V,   U₂=6V </a:t>
            </a:r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18619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Nuotraukos elektros\20160404_075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673600" cy="3505200"/>
          </a:xfrm>
          <a:prstGeom prst="rect">
            <a:avLst/>
          </a:prstGeom>
          <a:noFill/>
        </p:spPr>
      </p:pic>
      <p:pic>
        <p:nvPicPr>
          <p:cNvPr id="3075" name="Picture 3" descr="F:\Nuotraukos elektros\20160404_075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590800"/>
            <a:ext cx="4673600" cy="350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4419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U=U</a:t>
            </a:r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+U₂</a:t>
            </a:r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=12V </a:t>
            </a:r>
            <a:endParaRPr lang="lt-L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e) Pagal ampermetro ir </a:t>
            </a:r>
            <a:r>
              <a:rPr lang="lt-LT" dirty="0" err="1" smtClean="0"/>
              <a:t>voltme</a:t>
            </a:r>
            <a:r>
              <a:rPr lang="en-US" dirty="0" smtClean="0"/>
              <a:t>t</a:t>
            </a:r>
            <a:r>
              <a:rPr lang="lt-LT" dirty="0" err="1" smtClean="0"/>
              <a:t>ro</a:t>
            </a:r>
            <a:r>
              <a:rPr lang="lt-LT" dirty="0" smtClean="0"/>
              <a:t> duomenis apskaičiuojame lemputės R</a:t>
            </a:r>
            <a:r>
              <a:rPr lang="lt-LT" baseline="-25000" dirty="0" smtClean="0"/>
              <a:t>1</a:t>
            </a:r>
            <a:r>
              <a:rPr lang="lt-LT" dirty="0" smtClean="0"/>
              <a:t> ir rezistoriaus R</a:t>
            </a:r>
            <a:r>
              <a:rPr lang="lt-LT" baseline="-25000" dirty="0" smtClean="0"/>
              <a:t>2</a:t>
            </a:r>
            <a:r>
              <a:rPr lang="lt-LT" dirty="0" smtClean="0"/>
              <a:t> varžas. </a:t>
            </a:r>
          </a:p>
          <a:p>
            <a:pPr marL="0" indent="0">
              <a:buNone/>
            </a:pPr>
            <a:r>
              <a:rPr lang="lt-LT" dirty="0" smtClean="0"/>
              <a:t>I</a:t>
            </a:r>
            <a:r>
              <a:rPr lang="en-US" dirty="0" smtClean="0"/>
              <a:t>=I</a:t>
            </a:r>
            <a:r>
              <a:rPr lang="en-US" baseline="-25000" dirty="0" smtClean="0"/>
              <a:t>1</a:t>
            </a:r>
            <a:r>
              <a:rPr lang="en-US" dirty="0" smtClean="0"/>
              <a:t>=I</a:t>
            </a:r>
            <a:r>
              <a:rPr lang="en-US" baseline="-25000" dirty="0" smtClean="0"/>
              <a:t>2</a:t>
            </a:r>
            <a:r>
              <a:rPr lang="en-US" dirty="0" smtClean="0"/>
              <a:t>=2.5A</a:t>
            </a:r>
          </a:p>
          <a:p>
            <a:pPr marL="0" indent="0">
              <a:buNone/>
            </a:pPr>
            <a:r>
              <a:rPr lang="en-US" dirty="0" smtClean="0"/>
              <a:t>U</a:t>
            </a:r>
            <a:r>
              <a:rPr lang="en-US" baseline="-25000" dirty="0" smtClean="0"/>
              <a:t>1</a:t>
            </a:r>
            <a:r>
              <a:rPr lang="en-US" dirty="0" smtClean="0"/>
              <a:t>=6V</a:t>
            </a:r>
          </a:p>
          <a:p>
            <a:pPr marL="0" indent="0">
              <a:buNone/>
            </a:pPr>
            <a:r>
              <a:rPr lang="en-US" dirty="0" smtClean="0"/>
              <a:t>U</a:t>
            </a:r>
            <a:r>
              <a:rPr lang="en-US" baseline="-25000" dirty="0" smtClean="0"/>
              <a:t>2</a:t>
            </a:r>
            <a:r>
              <a:rPr lang="en-US" dirty="0" smtClean="0"/>
              <a:t>=6V </a:t>
            </a:r>
          </a:p>
          <a:p>
            <a:pPr marL="0" indent="0">
              <a:buNone/>
            </a:pP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=6/2.5=2.4</a:t>
            </a:r>
            <a:r>
              <a:rPr lang="el-GR" dirty="0" smtClean="0"/>
              <a:t>Ω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=6/2.5=2.4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833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f) Pagal </a:t>
            </a:r>
            <a:r>
              <a:rPr lang="lt-LT" dirty="0"/>
              <a:t>O</a:t>
            </a:r>
            <a:r>
              <a:rPr lang="lt-LT" dirty="0" smtClean="0"/>
              <a:t>mo dėsnį ir pagal nuosekliojo jungimo dėsnį apskaičiuojame bendrą grandinės varžą </a:t>
            </a:r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200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solidFill>
                  <a:srgbClr val="FF0000"/>
                </a:solidFill>
              </a:rPr>
              <a:t> </a:t>
            </a:r>
            <a:endParaRPr lang="lt-LT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352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 </a:t>
            </a:r>
            <a:r>
              <a:rPr lang="en-US" sz="3200" baseline="-25000" dirty="0" smtClean="0"/>
              <a:t>b   </a:t>
            </a:r>
            <a:r>
              <a:rPr lang="en-US" sz="3200" dirty="0" smtClean="0"/>
              <a:t>=2.4+2.4=4.8 </a:t>
            </a:r>
            <a:r>
              <a:rPr lang="el-GR" sz="3200" dirty="0" smtClean="0"/>
              <a:t>Ω</a:t>
            </a: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7417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T</a:t>
            </a:r>
            <a:r>
              <a:rPr lang="lt-LT" dirty="0"/>
              <a:t>u</a:t>
            </a:r>
            <a:r>
              <a:rPr lang="en-US" dirty="0" err="1" smtClean="0"/>
              <a:t>rinys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Darbo tikslas</a:t>
            </a:r>
          </a:p>
          <a:p>
            <a:r>
              <a:rPr lang="lt-LT" dirty="0" smtClean="0"/>
              <a:t>Nuoseklusis jungimas ir jo dėsniai</a:t>
            </a:r>
          </a:p>
          <a:p>
            <a:r>
              <a:rPr lang="lt-LT" dirty="0" smtClean="0"/>
              <a:t>Praktinis darbas </a:t>
            </a:r>
          </a:p>
          <a:p>
            <a:r>
              <a:rPr lang="lt-LT" dirty="0" smtClean="0"/>
              <a:t>Išvados </a:t>
            </a:r>
          </a:p>
          <a:p>
            <a:r>
              <a:rPr lang="lt-LT" dirty="0" smtClean="0"/>
              <a:t>Testas </a:t>
            </a:r>
          </a:p>
          <a:p>
            <a:r>
              <a:rPr lang="lt-LT" dirty="0" smtClean="0"/>
              <a:t>Informaciniai šaltiniai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133600"/>
              </a:xfrm>
            </p:spPr>
            <p:txBody>
              <a:bodyPr/>
              <a:lstStyle/>
              <a:p>
                <a:r>
                  <a:rPr lang="lt-LT" dirty="0" smtClean="0"/>
                  <a:t>Palyginame srovių pasiskirstymo atskirose grandinės šakose dėsnį.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lt-L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lt-LT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lt-L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lt-LT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lt-LT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lt-LT" b="1" dirty="0"/>
              </a:p>
              <a:p>
                <a:endParaRPr lang="lt-LT" dirty="0"/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133600"/>
              </a:xfrm>
              <a:blipFill rotWithShape="0">
                <a:blip r:embed="rId2" cstate="print"/>
                <a:stretch>
                  <a:fillRect l="-1704" t="-3714"/>
                </a:stretch>
              </a:blipFill>
            </p:spPr>
            <p:txBody>
              <a:bodyPr/>
              <a:lstStyle/>
              <a:p>
                <a:r>
                  <a:rPr lang="lt-LT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66800" y="4038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191000"/>
            <a:ext cx="2313214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08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Išvados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Laboratoriniame </a:t>
            </a:r>
            <a:r>
              <a:rPr lang="en-US" dirty="0" err="1" smtClean="0"/>
              <a:t>darbe</a:t>
            </a:r>
            <a:r>
              <a:rPr lang="en-US" dirty="0" smtClean="0"/>
              <a:t>  </a:t>
            </a:r>
            <a:r>
              <a:rPr lang="en-US" dirty="0" err="1" smtClean="0"/>
              <a:t>patvirtinome</a:t>
            </a:r>
            <a:r>
              <a:rPr lang="en-US" dirty="0" smtClean="0"/>
              <a:t> </a:t>
            </a:r>
            <a:r>
              <a:rPr lang="en-US" dirty="0" err="1" smtClean="0"/>
              <a:t>nuoseklaus</a:t>
            </a:r>
            <a:r>
              <a:rPr lang="en-US" dirty="0" smtClean="0"/>
              <a:t> </a:t>
            </a:r>
            <a:r>
              <a:rPr lang="en-US" dirty="0" err="1" smtClean="0"/>
              <a:t>jungimo</a:t>
            </a:r>
            <a:r>
              <a:rPr lang="en-US" dirty="0" smtClean="0"/>
              <a:t> d</a:t>
            </a:r>
            <a:r>
              <a:rPr lang="lt-LT" dirty="0" smtClean="0"/>
              <a:t>ė</a:t>
            </a:r>
            <a:r>
              <a:rPr lang="en-US" dirty="0" err="1" smtClean="0"/>
              <a:t>snius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lt-LT" dirty="0" smtClean="0"/>
          </a:p>
          <a:p>
            <a:r>
              <a:rPr lang="lt-LT" dirty="0" smtClean="0"/>
              <a:t>U = U</a:t>
            </a:r>
            <a:r>
              <a:rPr lang="lt-LT" baseline="-25000" dirty="0" smtClean="0"/>
              <a:t>1</a:t>
            </a:r>
            <a:r>
              <a:rPr lang="lt-LT" dirty="0" smtClean="0"/>
              <a:t> + U</a:t>
            </a:r>
            <a:r>
              <a:rPr lang="lt-LT" baseline="-25000" dirty="0" smtClean="0"/>
              <a:t>2</a:t>
            </a:r>
            <a:r>
              <a:rPr lang="lt-LT" dirty="0" smtClean="0"/>
              <a:t> = I (R</a:t>
            </a:r>
            <a:r>
              <a:rPr lang="lt-LT" baseline="-25000" dirty="0" smtClean="0"/>
              <a:t>1</a:t>
            </a:r>
            <a:r>
              <a:rPr lang="lt-LT" dirty="0" smtClean="0"/>
              <a:t> + R</a:t>
            </a:r>
            <a:r>
              <a:rPr lang="lt-LT" baseline="-25000" dirty="0" smtClean="0"/>
              <a:t>2</a:t>
            </a:r>
            <a:r>
              <a:rPr lang="lt-LT" dirty="0" smtClean="0"/>
              <a:t>) = I R</a:t>
            </a:r>
            <a:endParaRPr lang="en-US" dirty="0" smtClean="0"/>
          </a:p>
          <a:p>
            <a:r>
              <a:rPr lang="lt-LT" dirty="0" smtClean="0"/>
              <a:t>U = </a:t>
            </a:r>
            <a:r>
              <a:rPr lang="en-US" dirty="0" smtClean="0"/>
              <a:t>6</a:t>
            </a:r>
            <a:r>
              <a:rPr lang="lt-LT" dirty="0" smtClean="0"/>
              <a:t> + </a:t>
            </a:r>
            <a:r>
              <a:rPr lang="en-US" dirty="0" smtClean="0"/>
              <a:t>6</a:t>
            </a:r>
            <a:r>
              <a:rPr lang="lt-LT" dirty="0" smtClean="0"/>
              <a:t> = </a:t>
            </a:r>
            <a:r>
              <a:rPr lang="en-US" dirty="0" smtClean="0"/>
              <a:t>2.5</a:t>
            </a:r>
            <a:r>
              <a:rPr lang="lt-LT" dirty="0" smtClean="0"/>
              <a:t> (</a:t>
            </a:r>
            <a:r>
              <a:rPr lang="en-US" dirty="0" smtClean="0"/>
              <a:t>2.4</a:t>
            </a:r>
            <a:r>
              <a:rPr lang="lt-LT" dirty="0" smtClean="0"/>
              <a:t> + </a:t>
            </a:r>
            <a:r>
              <a:rPr lang="en-US" dirty="0" smtClean="0"/>
              <a:t>2.4</a:t>
            </a:r>
            <a:r>
              <a:rPr lang="lt-LT" dirty="0" smtClean="0"/>
              <a:t>) = </a:t>
            </a:r>
            <a:r>
              <a:rPr lang="en-US" dirty="0" smtClean="0"/>
              <a:t>2.5·</a:t>
            </a:r>
            <a:r>
              <a:rPr lang="lt-LT" dirty="0" smtClean="0"/>
              <a:t> </a:t>
            </a:r>
            <a:r>
              <a:rPr lang="en-US" dirty="0" smtClean="0"/>
              <a:t>4.8= 12V</a:t>
            </a:r>
          </a:p>
          <a:p>
            <a:endParaRPr lang="en-US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203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762000" y="5029200"/>
            <a:ext cx="7772400" cy="1470025"/>
          </a:xfrm>
        </p:spPr>
        <p:txBody>
          <a:bodyPr/>
          <a:lstStyle/>
          <a:p>
            <a:r>
              <a:rPr lang="lt-LT" dirty="0" smtClean="0"/>
              <a:t>Testas „Nuoseklusis laidininkų jungimas“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56798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1. Kuris elektros srovės prietaisas jungiamas į grandinę nuosekliai?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marL="385763" indent="-385763">
              <a:buFont typeface="+mj-lt"/>
              <a:buAutoNum type="alphaUcPeriod"/>
            </a:pPr>
            <a:r>
              <a:rPr lang="lt-LT" dirty="0" smtClean="0"/>
              <a:t>Voltmetras </a:t>
            </a:r>
          </a:p>
          <a:p>
            <a:pPr marL="385763" indent="-385763">
              <a:buFont typeface="+mj-lt"/>
              <a:buAutoNum type="alphaUcPeriod"/>
            </a:pPr>
            <a:r>
              <a:rPr lang="lt-LT" dirty="0" smtClean="0"/>
              <a:t>Ampermetras</a:t>
            </a:r>
          </a:p>
          <a:p>
            <a:pPr marL="385763" indent="-385763">
              <a:buFont typeface="+mj-lt"/>
              <a:buAutoNum type="alphaUcPeriod"/>
            </a:pPr>
            <a:r>
              <a:rPr lang="lt-LT" dirty="0" err="1" smtClean="0"/>
              <a:t>Ommetras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6966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2. </a:t>
            </a:r>
            <a:r>
              <a:rPr lang="en-US" dirty="0" err="1" smtClean="0"/>
              <a:t>Kuri</a:t>
            </a:r>
            <a:r>
              <a:rPr lang="en-US" dirty="0" smtClean="0"/>
              <a:t> </a:t>
            </a:r>
            <a:r>
              <a:rPr lang="en-US" dirty="0" err="1" smtClean="0"/>
              <a:t>formul</a:t>
            </a:r>
            <a:r>
              <a:rPr lang="lt-LT" dirty="0" smtClean="0"/>
              <a:t>ė taikoma apskaičiuojant nuosekliai sujungtą grandinę apibūdinančius dydžius? 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256724"/>
                <a:ext cx="7886700" cy="3263504"/>
              </a:xfrm>
            </p:spPr>
            <p:txBody>
              <a:bodyPr/>
              <a:lstStyle/>
              <a:p>
                <a:pPr marL="385763" indent="-385763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385763" indent="-385763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lt-LT" dirty="0" smtClean="0"/>
              </a:p>
              <a:p>
                <a:pPr marL="385763" indent="-385763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lt-LT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385763" indent="-385763">
                  <a:buFont typeface="+mj-lt"/>
                  <a:buAutoNum type="alphaUcPeriod"/>
                </a:pPr>
                <a:endParaRPr lang="en-US" dirty="0" smtClean="0"/>
              </a:p>
              <a:p>
                <a:pPr marL="385763" indent="-385763">
                  <a:buFont typeface="+mj-lt"/>
                  <a:buAutoNum type="alphaUcPeriod"/>
                </a:pPr>
                <a:endParaRPr lang="lt-LT" dirty="0"/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65966"/>
                <a:ext cx="10515600" cy="4351338"/>
              </a:xfr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1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Kuriose</a:t>
            </a:r>
            <a:r>
              <a:rPr lang="en-US" dirty="0" smtClean="0"/>
              <a:t> </a:t>
            </a:r>
            <a:r>
              <a:rPr lang="en-US" dirty="0" err="1" smtClean="0"/>
              <a:t>grandin</a:t>
            </a:r>
            <a:r>
              <a:rPr lang="lt-LT" dirty="0" smtClean="0"/>
              <a:t>ė</a:t>
            </a:r>
            <a:r>
              <a:rPr lang="en-US" dirty="0" smtClean="0"/>
              <a:t>s </a:t>
            </a:r>
            <a:r>
              <a:rPr lang="en-US" dirty="0" err="1" smtClean="0"/>
              <a:t>schemose</a:t>
            </a:r>
            <a:r>
              <a:rPr lang="en-US" dirty="0" smtClean="0"/>
              <a:t> </a:t>
            </a:r>
            <a:r>
              <a:rPr lang="en-US" dirty="0" err="1" smtClean="0"/>
              <a:t>pavaizduotas</a:t>
            </a:r>
            <a:r>
              <a:rPr lang="en-US" dirty="0" smtClean="0"/>
              <a:t> </a:t>
            </a:r>
            <a:r>
              <a:rPr lang="en-US" dirty="0" err="1" smtClean="0"/>
              <a:t>nuoseklusis</a:t>
            </a:r>
            <a:r>
              <a:rPr lang="en-US" dirty="0" smtClean="0"/>
              <a:t> </a:t>
            </a:r>
            <a:r>
              <a:rPr lang="en-US" dirty="0" err="1" smtClean="0"/>
              <a:t>jungimas</a:t>
            </a:r>
            <a:r>
              <a:rPr lang="en-US" dirty="0" smtClean="0"/>
              <a:t>? </a:t>
            </a:r>
            <a:endParaRPr lang="lt-LT" dirty="0"/>
          </a:p>
        </p:txBody>
      </p:sp>
      <p:pic>
        <p:nvPicPr>
          <p:cNvPr id="2050" name="Picture 2" descr="http://ik.su.lt/%7Emariusbm/Elektra/teorija/paveiksliukai/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63" y="2585162"/>
            <a:ext cx="2565413" cy="98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0725" y="2585162"/>
            <a:ext cx="2583096" cy="1336472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963" y="4090603"/>
            <a:ext cx="3002831" cy="1456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8639" y="4235824"/>
            <a:ext cx="95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lphaUcPeriod"/>
            </a:pPr>
            <a:r>
              <a:rPr lang="lt-LT" sz="2400" dirty="0"/>
              <a:t>1</a:t>
            </a:r>
          </a:p>
          <a:p>
            <a:pPr marL="257175" indent="-257175">
              <a:buFont typeface="+mj-lt"/>
              <a:buAutoNum type="alphaUcPeriod"/>
            </a:pPr>
            <a:r>
              <a:rPr lang="lt-LT" sz="2400" dirty="0"/>
              <a:t>2 </a:t>
            </a:r>
          </a:p>
          <a:p>
            <a:pPr marL="257175" indent="-257175">
              <a:buFont typeface="+mj-lt"/>
              <a:buAutoNum type="alphaUcPeriod"/>
            </a:pPr>
            <a:r>
              <a:rPr lang="lt-LT" sz="2400" dirty="0"/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82808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4.Kokia bendra grandinės dalies varža tarp taškų A ir B? </a:t>
            </a:r>
            <a:endParaRPr lang="lt-LT" dirty="0"/>
          </a:p>
        </p:txBody>
      </p:sp>
      <p:pic>
        <p:nvPicPr>
          <p:cNvPr id="14" name="Turinio vietos rezervavimo ženklas 1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8680" y="3237299"/>
            <a:ext cx="868755" cy="292634"/>
          </a:xfrm>
          <a:prstGeom prst="rect">
            <a:avLst/>
          </a:prstGeom>
        </p:spPr>
      </p:pic>
      <p:cxnSp>
        <p:nvCxnSpPr>
          <p:cNvPr id="5" name="Tiesioji jungtis 4"/>
          <p:cNvCxnSpPr/>
          <p:nvPr/>
        </p:nvCxnSpPr>
        <p:spPr>
          <a:xfrm flipV="1">
            <a:off x="1230406" y="2753286"/>
            <a:ext cx="1008530" cy="10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tačiakampis 5"/>
          <p:cNvSpPr/>
          <p:nvPr/>
        </p:nvSpPr>
        <p:spPr>
          <a:xfrm>
            <a:off x="2208680" y="2632261"/>
            <a:ext cx="857250" cy="282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  <p:cxnSp>
        <p:nvCxnSpPr>
          <p:cNvPr id="8" name="Tiesioji jungtis 7"/>
          <p:cNvCxnSpPr>
            <a:stCxn id="6" idx="3"/>
          </p:cNvCxnSpPr>
          <p:nvPr/>
        </p:nvCxnSpPr>
        <p:spPr>
          <a:xfrm flipV="1">
            <a:off x="3065929" y="2763371"/>
            <a:ext cx="705971" cy="10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iesioji jungtis 9"/>
          <p:cNvCxnSpPr/>
          <p:nvPr/>
        </p:nvCxnSpPr>
        <p:spPr>
          <a:xfrm>
            <a:off x="3771900" y="2773456"/>
            <a:ext cx="0" cy="625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iesioji jungtis 12"/>
          <p:cNvCxnSpPr/>
          <p:nvPr/>
        </p:nvCxnSpPr>
        <p:spPr>
          <a:xfrm flipH="1" flipV="1">
            <a:off x="3065929" y="3378574"/>
            <a:ext cx="705971" cy="10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aveikslėlis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6011" y="3842417"/>
            <a:ext cx="868755" cy="292634"/>
          </a:xfrm>
          <a:prstGeom prst="rect">
            <a:avLst/>
          </a:prstGeom>
        </p:spPr>
      </p:pic>
      <p:pic>
        <p:nvPicPr>
          <p:cNvPr id="16" name="Paveikslėlis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0406" y="3389599"/>
            <a:ext cx="1015072" cy="18290"/>
          </a:xfrm>
          <a:prstGeom prst="rect">
            <a:avLst/>
          </a:prstGeom>
        </p:spPr>
      </p:pic>
      <p:pic>
        <p:nvPicPr>
          <p:cNvPr id="17" name="Paveikslėlis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0406" y="4015828"/>
            <a:ext cx="1015072" cy="18290"/>
          </a:xfrm>
          <a:prstGeom prst="rect">
            <a:avLst/>
          </a:prstGeom>
        </p:spPr>
      </p:pic>
      <p:pic>
        <p:nvPicPr>
          <p:cNvPr id="18" name="Paveikslėlis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833" y="3384838"/>
            <a:ext cx="4573" cy="630991"/>
          </a:xfrm>
          <a:prstGeom prst="rect">
            <a:avLst/>
          </a:prstGeom>
        </p:spPr>
      </p:pic>
      <p:pic>
        <p:nvPicPr>
          <p:cNvPr id="19" name="Paveikslėlis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261" y="3407889"/>
            <a:ext cx="4573" cy="630991"/>
          </a:xfrm>
          <a:prstGeom prst="rect">
            <a:avLst/>
          </a:prstGeom>
        </p:spPr>
      </p:pic>
      <p:pic>
        <p:nvPicPr>
          <p:cNvPr id="20" name="Paveikslėlis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5929" y="4024973"/>
            <a:ext cx="708722" cy="18290"/>
          </a:xfrm>
          <a:prstGeom prst="rect">
            <a:avLst/>
          </a:prstGeom>
        </p:spPr>
      </p:pic>
      <p:sp>
        <p:nvSpPr>
          <p:cNvPr id="21" name="Ovalas 20"/>
          <p:cNvSpPr/>
          <p:nvPr/>
        </p:nvSpPr>
        <p:spPr>
          <a:xfrm>
            <a:off x="1221260" y="2733206"/>
            <a:ext cx="99914" cy="90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  <p:pic>
        <p:nvPicPr>
          <p:cNvPr id="23" name="Paveikslėlis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62163" y="3993777"/>
            <a:ext cx="109738" cy="10059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68658" y="2726392"/>
            <a:ext cx="3025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350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74024" y="3955870"/>
            <a:ext cx="2823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350" dirty="0"/>
              <a:t>B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70897" y="2289361"/>
            <a:ext cx="6958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350" dirty="0"/>
              <a:t>5 </a:t>
            </a:r>
            <a:r>
              <a:rPr lang="el-GR" sz="1350" dirty="0"/>
              <a:t>Ω</a:t>
            </a:r>
            <a:endParaRPr lang="lt-LT" sz="1350" dirty="0"/>
          </a:p>
        </p:txBody>
      </p:sp>
      <p:pic>
        <p:nvPicPr>
          <p:cNvPr id="27" name="Paveikslėlis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29774" y="2960840"/>
            <a:ext cx="736156" cy="370364"/>
          </a:xfrm>
          <a:prstGeom prst="rect">
            <a:avLst/>
          </a:prstGeom>
        </p:spPr>
      </p:pic>
      <p:pic>
        <p:nvPicPr>
          <p:cNvPr id="28" name="Paveikslėlis 2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41279" y="3618370"/>
            <a:ext cx="736156" cy="37036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072904" y="2289362"/>
            <a:ext cx="31365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lphaUcPeriod"/>
            </a:pPr>
            <a:r>
              <a:rPr lang="lt-LT" sz="2400" dirty="0"/>
              <a:t> 10 </a:t>
            </a:r>
            <a:r>
              <a:rPr lang="el-GR" sz="2400" dirty="0"/>
              <a:t>Ω</a:t>
            </a:r>
            <a:endParaRPr lang="lt-LT" sz="2400" dirty="0"/>
          </a:p>
          <a:p>
            <a:pPr marL="257175" indent="-257175">
              <a:buFont typeface="+mj-lt"/>
              <a:buAutoNum type="alphaUcPeriod"/>
            </a:pPr>
            <a:r>
              <a:rPr lang="lt-LT" sz="2400" dirty="0"/>
              <a:t> 15 </a:t>
            </a:r>
            <a:r>
              <a:rPr lang="el-GR" sz="2400" dirty="0"/>
              <a:t>Ω</a:t>
            </a:r>
            <a:endParaRPr lang="lt-LT" sz="2400" dirty="0"/>
          </a:p>
          <a:p>
            <a:pPr marL="257175" indent="-257175">
              <a:buFont typeface="+mj-lt"/>
              <a:buAutoNum type="alphaUcPeriod"/>
            </a:pPr>
            <a:r>
              <a:rPr lang="lt-LT" sz="2400" dirty="0"/>
              <a:t> 25 </a:t>
            </a:r>
            <a:r>
              <a:rPr lang="el-GR" sz="2400" dirty="0"/>
              <a:t>Ω</a:t>
            </a:r>
            <a:endParaRPr lang="lt-LT" sz="2400" dirty="0"/>
          </a:p>
          <a:p>
            <a:pPr marL="257175" indent="-257175">
              <a:buFont typeface="+mj-lt"/>
              <a:buAutoNum type="alphaUcPeriod"/>
            </a:pPr>
            <a:r>
              <a:rPr lang="lt-LT" sz="2400" dirty="0"/>
              <a:t> 1,7 </a:t>
            </a:r>
            <a:r>
              <a:rPr lang="el-GR" sz="2400" dirty="0"/>
              <a:t>Ω</a:t>
            </a:r>
            <a:endParaRPr lang="lt-LT" sz="2400" i="1" dirty="0"/>
          </a:p>
          <a:p>
            <a:pPr marL="257175" indent="-257175">
              <a:buFont typeface="+mj-lt"/>
              <a:buAutoNum type="alphaUcPeriod"/>
            </a:pPr>
            <a:endParaRPr lang="lt-LT" sz="2400" dirty="0"/>
          </a:p>
          <a:p>
            <a:pPr marL="257175" indent="-257175">
              <a:buFont typeface="+mj-lt"/>
              <a:buAutoNum type="alphaUcPeriod"/>
            </a:pPr>
            <a:endParaRPr lang="lt-LT" sz="2400" dirty="0"/>
          </a:p>
          <a:p>
            <a:pPr marL="257175" indent="-257175">
              <a:buFont typeface="+mj-lt"/>
              <a:buAutoNum type="alphaUcPeriod"/>
            </a:pP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21937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5. Nuo ko priklauso laidininko varža?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lphaUcPeriod"/>
            </a:pPr>
            <a:r>
              <a:rPr lang="lt-LT" dirty="0" smtClean="0"/>
              <a:t>Ilgio </a:t>
            </a:r>
          </a:p>
          <a:p>
            <a:pPr marL="385763" indent="-385763">
              <a:buFont typeface="+mj-lt"/>
              <a:buAutoNum type="alphaUcPeriod"/>
            </a:pPr>
            <a:r>
              <a:rPr lang="lt-LT" dirty="0" smtClean="0"/>
              <a:t>Laidininko skerspjūvio ploto </a:t>
            </a:r>
          </a:p>
          <a:p>
            <a:pPr marL="385763" indent="-385763">
              <a:buFont typeface="+mj-lt"/>
              <a:buAutoNum type="alphaUcPeriod"/>
            </a:pPr>
            <a:r>
              <a:rPr lang="lt-LT" dirty="0" smtClean="0"/>
              <a:t>Medžiagos iš kurios jis pagamintas</a:t>
            </a:r>
          </a:p>
          <a:p>
            <a:pPr marL="385763" indent="-385763">
              <a:buFont typeface="+mj-lt"/>
              <a:buAutoNum type="alphaUcPeriod"/>
            </a:pPr>
            <a:r>
              <a:rPr lang="lt-LT" dirty="0" smtClean="0"/>
              <a:t>Visi išvardinti variantai</a:t>
            </a:r>
          </a:p>
          <a:p>
            <a:pPr marL="385763" indent="-385763">
              <a:buFont typeface="+mj-lt"/>
              <a:buAutoNum type="alphaUcPeriod"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7208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6</a:t>
            </a:r>
            <a:r>
              <a:rPr lang="lt-LT" dirty="0" smtClean="0"/>
              <a:t>. Eglutės girliandą sudaro 100 lempučių. Kiekvienos varža po 2</a:t>
            </a:r>
            <a:r>
              <a:rPr lang="el-GR" dirty="0" smtClean="0"/>
              <a:t>Ω</a:t>
            </a:r>
            <a:r>
              <a:rPr lang="lt-LT" dirty="0" smtClean="0"/>
              <a:t>. Kokia bendra </a:t>
            </a:r>
            <a:r>
              <a:rPr lang="lt-LT" dirty="0" err="1" smtClean="0"/>
              <a:t>elgutės</a:t>
            </a:r>
            <a:r>
              <a:rPr lang="lt-LT" dirty="0" smtClean="0"/>
              <a:t> girliandos varža?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28650" y="2428175"/>
            <a:ext cx="7886700" cy="1575687"/>
          </a:xfrm>
        </p:spPr>
        <p:txBody>
          <a:bodyPr>
            <a:normAutofit fontScale="77500" lnSpcReduction="20000"/>
          </a:bodyPr>
          <a:lstStyle/>
          <a:p>
            <a:pPr marL="385763" indent="-385763">
              <a:buFont typeface="+mj-lt"/>
              <a:buAutoNum type="alphaUcPeriod"/>
            </a:pPr>
            <a:r>
              <a:rPr lang="lt-LT" dirty="0" smtClean="0"/>
              <a:t>100 </a:t>
            </a:r>
            <a:r>
              <a:rPr lang="el-GR" dirty="0" smtClean="0"/>
              <a:t>Ω</a:t>
            </a:r>
            <a:endParaRPr lang="lt-LT" dirty="0" smtClean="0"/>
          </a:p>
          <a:p>
            <a:pPr marL="385763" indent="-385763">
              <a:buFont typeface="+mj-lt"/>
              <a:buAutoNum type="alphaUcPeriod"/>
            </a:pPr>
            <a:r>
              <a:rPr lang="lt-LT" dirty="0" smtClean="0"/>
              <a:t>50 </a:t>
            </a:r>
            <a:r>
              <a:rPr lang="el-GR" dirty="0">
                <a:solidFill>
                  <a:prstClr val="black"/>
                </a:solidFill>
              </a:rPr>
              <a:t>Ω</a:t>
            </a:r>
            <a:endParaRPr lang="lt-LT" dirty="0" smtClean="0"/>
          </a:p>
          <a:p>
            <a:pPr marL="385763" indent="-385763">
              <a:buFont typeface="+mj-lt"/>
              <a:buAutoNum type="alphaUcPeriod"/>
            </a:pPr>
            <a:r>
              <a:rPr lang="lt-LT" dirty="0" smtClean="0"/>
              <a:t>200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dirty="0" smtClean="0">
                <a:solidFill>
                  <a:prstClr val="black"/>
                </a:solidFill>
              </a:rPr>
              <a:t>Ω</a:t>
            </a:r>
            <a:endParaRPr lang="lt-LT" dirty="0" smtClean="0">
              <a:solidFill>
                <a:prstClr val="black"/>
              </a:solidFill>
            </a:endParaRPr>
          </a:p>
          <a:p>
            <a:pPr marL="257175" indent="-257175">
              <a:buFont typeface="+mj-lt"/>
              <a:buAutoNum type="alphaUcPeriod"/>
            </a:pPr>
            <a:r>
              <a:rPr lang="lt-LT" dirty="0" smtClean="0">
                <a:solidFill>
                  <a:prstClr val="black"/>
                </a:solidFill>
              </a:rPr>
              <a:t>150 </a:t>
            </a:r>
            <a:r>
              <a:rPr lang="lt-LT" dirty="0"/>
              <a:t> </a:t>
            </a:r>
            <a:r>
              <a:rPr lang="el-GR" dirty="0"/>
              <a:t>Ω</a:t>
            </a:r>
            <a:endParaRPr lang="lt-LT" i="1" dirty="0"/>
          </a:p>
          <a:p>
            <a:pPr marL="0" indent="0">
              <a:buNone/>
            </a:pP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276150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50" y="1137565"/>
            <a:ext cx="7886700" cy="1268016"/>
          </a:xfrm>
        </p:spPr>
        <p:txBody>
          <a:bodyPr>
            <a:normAutofit fontScale="90000"/>
          </a:bodyPr>
          <a:lstStyle/>
          <a:p>
            <a:pPr lvl="0"/>
            <a:r>
              <a:rPr lang="lt-LT" dirty="0" smtClean="0"/>
              <a:t>7. </a:t>
            </a:r>
            <a:r>
              <a:rPr lang="lt-LT" b="1" dirty="0"/>
              <a:t>Š</a:t>
            </a:r>
            <a:r>
              <a:rPr lang="lt-LT" b="1" dirty="0" smtClean="0"/>
              <a:t>ioje </a:t>
            </a:r>
            <a:r>
              <a:rPr lang="lt-LT" b="1" dirty="0"/>
              <a:t>grandinėje voltmetras rodo 4 V, įtampa varžos R</a:t>
            </a:r>
            <a:r>
              <a:rPr lang="lt-LT" b="1" baseline="-25000" dirty="0"/>
              <a:t>1</a:t>
            </a:r>
            <a:r>
              <a:rPr lang="lt-LT" b="1" dirty="0"/>
              <a:t> gnybtuose lygi 1 V. Kam lygi varža </a:t>
            </a:r>
            <a:r>
              <a:rPr lang="lt-LT" b="1" i="1" dirty="0"/>
              <a:t>R</a:t>
            </a:r>
            <a:r>
              <a:rPr lang="lt-LT" b="1" i="1" baseline="-25000" dirty="0"/>
              <a:t>2</a:t>
            </a:r>
            <a:r>
              <a:rPr lang="lt-LT" b="1" i="1" dirty="0"/>
              <a:t> ?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365" y="2375325"/>
            <a:ext cx="2913215" cy="3141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5241" y="2561665"/>
            <a:ext cx="1811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lphaUcPeriod"/>
            </a:pPr>
            <a:r>
              <a:rPr lang="lt-LT" sz="2400" dirty="0"/>
              <a:t> 4 </a:t>
            </a:r>
            <a:r>
              <a:rPr lang="el-GR" sz="2400" dirty="0"/>
              <a:t>Ω</a:t>
            </a:r>
            <a:endParaRPr lang="lt-LT" sz="2400" i="1" dirty="0"/>
          </a:p>
          <a:p>
            <a:pPr marL="257175" indent="-257175">
              <a:buFont typeface="+mj-lt"/>
              <a:buAutoNum type="alphaUcPeriod"/>
            </a:pPr>
            <a:r>
              <a:rPr lang="lt-LT" sz="2400" i="1" dirty="0"/>
              <a:t> 6 </a:t>
            </a:r>
            <a:r>
              <a:rPr lang="el-GR" sz="2400" i="1" dirty="0"/>
              <a:t>Ω</a:t>
            </a:r>
            <a:endParaRPr lang="lt-LT" sz="2400" i="1" dirty="0"/>
          </a:p>
          <a:p>
            <a:pPr marL="257175" indent="-257175">
              <a:buFont typeface="+mj-lt"/>
              <a:buAutoNum type="alphaUcPeriod"/>
            </a:pPr>
            <a:r>
              <a:rPr lang="lt-LT" sz="2400" i="1" dirty="0"/>
              <a:t> 0,25 </a:t>
            </a:r>
            <a:r>
              <a:rPr lang="el-GR" sz="2400" dirty="0"/>
              <a:t>Ω</a:t>
            </a:r>
            <a:endParaRPr lang="lt-LT" sz="2400" dirty="0"/>
          </a:p>
          <a:p>
            <a:pPr marL="257175" indent="-257175">
              <a:buFont typeface="+mj-lt"/>
              <a:buAutoNum type="alphaUcPeriod"/>
            </a:pPr>
            <a:r>
              <a:rPr lang="lt-LT" sz="2400" dirty="0"/>
              <a:t> 8 </a:t>
            </a:r>
            <a:r>
              <a:rPr lang="el-GR" sz="2400" dirty="0"/>
              <a:t>Ω</a:t>
            </a:r>
            <a:endParaRPr lang="lt-LT" sz="2400" i="1" dirty="0"/>
          </a:p>
          <a:p>
            <a:pPr marL="257175" indent="-257175">
              <a:buFont typeface="+mj-lt"/>
              <a:buAutoNum type="alphaUcPeriod"/>
            </a:pP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79619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Darbo tikslas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lt-LT" dirty="0" smtClean="0"/>
              <a:t>Patikrinti nuosekliojo laidininkų jungimo dėsnius. </a:t>
            </a:r>
            <a:endParaRPr lang="lt-LT" dirty="0"/>
          </a:p>
        </p:txBody>
      </p:sp>
      <p:pic>
        <p:nvPicPr>
          <p:cNvPr id="1026" name="Picture 2" descr="http://miegalius.clan.su/_si/0/60984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590800" cy="30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8. Koks yra įtampos dėsningumas nuoseklioje grandinėje? 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85763" indent="-385763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lt-LT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lt-LT" dirty="0" smtClean="0"/>
              </a:p>
              <a:p>
                <a:pPr marL="385763" indent="-385763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lt-LT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lt-L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lt-L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lt-L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385763" indent="-385763">
                  <a:buFont typeface="+mj-lt"/>
                  <a:buAutoNum type="alphaUcPeriod"/>
                </a:pPr>
                <a:r>
                  <a:rPr lang="en-US" dirty="0" smtClean="0"/>
                  <a:t>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lt-L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lt-LT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lt-LT" dirty="0"/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6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50" y="1403398"/>
            <a:ext cx="7886700" cy="994172"/>
          </a:xfrm>
        </p:spPr>
        <p:txBody>
          <a:bodyPr>
            <a:normAutofit fontScale="90000"/>
          </a:bodyPr>
          <a:lstStyle/>
          <a:p>
            <a:pPr lvl="0"/>
            <a:r>
              <a:rPr lang="lt-LT" b="1" dirty="0" smtClean="0"/>
              <a:t>9. Šioje </a:t>
            </a:r>
            <a:r>
              <a:rPr lang="lt-LT" b="1" dirty="0"/>
              <a:t>grandinėje voltmetras rodo 4 V, o ampermetras 0,25 A. Rezisto­riaus </a:t>
            </a:r>
            <a:r>
              <a:rPr lang="lt-LT" b="1" i="1" dirty="0"/>
              <a:t>R</a:t>
            </a:r>
            <a:r>
              <a:rPr lang="lt-LT" b="1" i="1" baseline="-25000" dirty="0"/>
              <a:t>2</a:t>
            </a:r>
            <a:r>
              <a:rPr lang="lt-LT" b="1" dirty="0"/>
              <a:t> varža yra:</a:t>
            </a: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316" y="2723260"/>
            <a:ext cx="2860096" cy="2680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0786" y="3197038"/>
            <a:ext cx="29045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lphaUcPeriod"/>
            </a:pPr>
            <a:r>
              <a:rPr lang="lt-LT" sz="2400" dirty="0"/>
              <a:t>1 </a:t>
            </a:r>
            <a:r>
              <a:rPr lang="el-GR" sz="2400" dirty="0"/>
              <a:t>Ω</a:t>
            </a:r>
            <a:endParaRPr lang="lt-LT" sz="2400" i="1" dirty="0"/>
          </a:p>
          <a:p>
            <a:pPr marL="257175" indent="-257175">
              <a:buFont typeface="+mj-lt"/>
              <a:buAutoNum type="alphaUcPeriod"/>
            </a:pPr>
            <a:r>
              <a:rPr lang="lt-LT" sz="2400" dirty="0"/>
              <a:t> 12  </a:t>
            </a:r>
            <a:r>
              <a:rPr lang="el-GR" sz="2400" dirty="0"/>
              <a:t>Ω</a:t>
            </a:r>
            <a:endParaRPr lang="lt-LT" sz="2400" i="1" dirty="0"/>
          </a:p>
          <a:p>
            <a:pPr marL="257175" indent="-257175">
              <a:buFont typeface="+mj-lt"/>
              <a:buAutoNum type="alphaUcPeriod"/>
            </a:pPr>
            <a:r>
              <a:rPr lang="lt-LT" sz="2400" dirty="0"/>
              <a:t>16  </a:t>
            </a:r>
            <a:r>
              <a:rPr lang="el-GR" sz="2400" dirty="0"/>
              <a:t>Ω</a:t>
            </a:r>
            <a:endParaRPr lang="lt-LT" sz="2400" dirty="0"/>
          </a:p>
          <a:p>
            <a:pPr marL="257175" indent="-257175">
              <a:buFont typeface="+mj-lt"/>
              <a:buAutoNum type="alphaUcPeriod"/>
            </a:pPr>
            <a:r>
              <a:rPr lang="lt-LT" sz="2400" i="1" dirty="0"/>
              <a:t> 20</a:t>
            </a:r>
            <a:r>
              <a:rPr lang="lt-LT" sz="2400" dirty="0"/>
              <a:t> </a:t>
            </a:r>
            <a:r>
              <a:rPr lang="el-GR" sz="2400" dirty="0"/>
              <a:t>Ω</a:t>
            </a:r>
            <a:endParaRPr lang="lt-LT" sz="2400" i="1" dirty="0"/>
          </a:p>
          <a:p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83171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lt-LT" b="1" dirty="0" smtClean="0"/>
              <a:t>10. Pagal </a:t>
            </a:r>
            <a:r>
              <a:rPr lang="lt-LT" b="1" dirty="0"/>
              <a:t>elektrinės grandinės schemą </a:t>
            </a:r>
            <a:r>
              <a:rPr lang="lt-LT" b="1" dirty="0" smtClean="0"/>
              <a:t>nustatyk</a:t>
            </a:r>
            <a:r>
              <a:rPr lang="lt-LT" b="1" dirty="0"/>
              <a:t>, kurio elektros imtuvo galų įtampa yra didžiausia.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354" y="2464249"/>
            <a:ext cx="3392355" cy="2564951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1735968" y="4666129"/>
            <a:ext cx="1079126" cy="36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0">
              <a:solidFill>
                <a:schemeClr val="bg1"/>
              </a:solidFill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4262717" y="279392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>
              <a:buFont typeface="+mj-lt"/>
              <a:buAutoNum type="alphaUcPeriod"/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imtuvo galų įtampa didžiausia.</a:t>
            </a:r>
            <a:endParaRPr lang="lt-L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+mj-lt"/>
              <a:buAutoNum type="alphaUcPeriod"/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imtuvo galų įtampa didžiausia.</a:t>
            </a:r>
            <a:endParaRPr lang="lt-L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+mj-lt"/>
              <a:buAutoNum type="alphaUcPeriod"/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imtuvo galų įtampa didžiausia.</a:t>
            </a:r>
            <a:endParaRPr lang="lt-L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buFont typeface="+mj-lt"/>
              <a:buAutoNum type="alphaUcPeriod"/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ir 5 imtuvų galų įtampa didžiausia.</a:t>
            </a:r>
            <a:endParaRPr lang="lt-L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1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Informacijos šaltiniai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199"/>
          </a:xfrm>
        </p:spPr>
        <p:txBody>
          <a:bodyPr>
            <a:normAutofit lnSpcReduction="10000"/>
          </a:bodyPr>
          <a:lstStyle/>
          <a:p>
            <a:r>
              <a:rPr lang="lt-LT" dirty="0" smtClean="0"/>
              <a:t>V. </a:t>
            </a:r>
            <a:r>
              <a:rPr lang="lt-LT" dirty="0" err="1" smtClean="0"/>
              <a:t>Valentinavičius</a:t>
            </a:r>
            <a:r>
              <a:rPr lang="lt-LT" dirty="0" smtClean="0"/>
              <a:t> „Fizika 9kl.“ </a:t>
            </a:r>
          </a:p>
          <a:p>
            <a:r>
              <a:rPr lang="lt-LT" dirty="0" err="1" smtClean="0"/>
              <a:t>R.Martynaitis</a:t>
            </a:r>
            <a:r>
              <a:rPr lang="lt-LT" dirty="0" smtClean="0"/>
              <a:t> „Fizikos </a:t>
            </a:r>
            <a:r>
              <a:rPr lang="lt-LT" dirty="0" err="1" smtClean="0"/>
              <a:t>laboratorinai</a:t>
            </a:r>
            <a:r>
              <a:rPr lang="lt-LT" dirty="0" smtClean="0"/>
              <a:t> darbai“ </a:t>
            </a:r>
          </a:p>
          <a:p>
            <a:r>
              <a:rPr lang="lt-LT" dirty="0" err="1" smtClean="0"/>
              <a:t>V.Mockus</a:t>
            </a:r>
            <a:r>
              <a:rPr lang="lt-LT" dirty="0" smtClean="0"/>
              <a:t> „Fizikos žinynas moksleiviams“ </a:t>
            </a:r>
          </a:p>
          <a:p>
            <a:r>
              <a:rPr lang="lt-LT" dirty="0">
                <a:hlinkClick r:id="rId2"/>
              </a:rPr>
              <a:t>http://ik.su.lt/~</a:t>
            </a:r>
            <a:r>
              <a:rPr lang="lt-LT" dirty="0" smtClean="0">
                <a:hlinkClick r:id="rId2"/>
              </a:rPr>
              <a:t>mariusbm/Elektra/teorija/laidininku_jungimo_budai.html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803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 rot="20744516">
            <a:off x="14002" y="995829"/>
            <a:ext cx="8229600" cy="1143000"/>
          </a:xfrm>
        </p:spPr>
        <p:txBody>
          <a:bodyPr/>
          <a:lstStyle/>
          <a:p>
            <a:r>
              <a:rPr lang="lt-LT" b="1" dirty="0" smtClean="0">
                <a:latin typeface="Monotype Corsiva" panose="03010101010201010101" pitchFamily="66" charset="0"/>
              </a:rPr>
              <a:t>Ačiū už dėmesį !!! </a:t>
            </a:r>
            <a:endParaRPr lang="lt-LT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Nuosekl</a:t>
            </a:r>
            <a:r>
              <a:rPr lang="lt-LT" sz="4000" dirty="0" err="1" smtClean="0"/>
              <a:t>usis</a:t>
            </a:r>
            <a:r>
              <a:rPr lang="lt-LT" sz="4000" dirty="0" smtClean="0"/>
              <a:t> jungimas </a:t>
            </a:r>
            <a:endParaRPr lang="lt-LT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2192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Nuosekliuoju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vadinamas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laidininkų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jungimas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 dalys jungiamos viena po kitos. </a:t>
            </a:r>
          </a:p>
        </p:txBody>
      </p:sp>
      <p:pic>
        <p:nvPicPr>
          <p:cNvPr id="7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4753" y="2667000"/>
            <a:ext cx="2881093" cy="3114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81000" y="609601"/>
            <a:ext cx="82296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dirty="0"/>
              <a:t>a)srovės stipris visose  grandinės  dalyse vienodas: </a:t>
            </a:r>
          </a:p>
          <a:p>
            <a:pPr>
              <a:buNone/>
            </a:pPr>
            <a:r>
              <a:rPr lang="lt-LT" b="1" dirty="0"/>
              <a:t>   </a:t>
            </a:r>
            <a:r>
              <a:rPr lang="en-US" b="1" dirty="0" smtClean="0"/>
              <a:t>  </a:t>
            </a:r>
            <a:r>
              <a:rPr lang="lt-LT" b="1" dirty="0"/>
              <a:t>I</a:t>
            </a:r>
            <a:r>
              <a:rPr lang="en-US" b="1" dirty="0"/>
              <a:t>=</a:t>
            </a:r>
            <a:r>
              <a:rPr lang="lt-LT" b="1" dirty="0"/>
              <a:t>I₁</a:t>
            </a:r>
            <a:r>
              <a:rPr lang="en-US" b="1" dirty="0"/>
              <a:t>=I₂</a:t>
            </a:r>
            <a:r>
              <a:rPr lang="en-US" b="1" dirty="0" smtClean="0"/>
              <a:t>=</a:t>
            </a:r>
            <a:endParaRPr lang="en-US" b="1" dirty="0"/>
          </a:p>
          <a:p>
            <a:endParaRPr lang="lt-LT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667000"/>
            <a:ext cx="5463693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524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bendra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grandinės įtampa lygi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atskirų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 dalių įtampų sumai: </a:t>
            </a:r>
          </a:p>
          <a:p>
            <a:pPr>
              <a:buNone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endParaRPr lang="lt-L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U=U</a:t>
            </a: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₂</a:t>
            </a:r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+....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aveikslėlis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514600"/>
            <a:ext cx="4800600" cy="39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2514600"/>
          </a:xfrm>
        </p:spPr>
        <p:txBody>
          <a:bodyPr/>
          <a:lstStyle/>
          <a:p>
            <a:pPr>
              <a:buNone/>
            </a:pPr>
            <a:r>
              <a:rPr lang="en-US" dirty="0"/>
              <a:t>c)</a:t>
            </a:r>
            <a:r>
              <a:rPr lang="lt-LT" dirty="0"/>
              <a:t>b</a:t>
            </a:r>
            <a:r>
              <a:rPr lang="en-US" dirty="0" err="1"/>
              <a:t>endra</a:t>
            </a:r>
            <a:r>
              <a:rPr lang="en-US" dirty="0"/>
              <a:t> </a:t>
            </a:r>
            <a:r>
              <a:rPr lang="en-US" dirty="0" err="1"/>
              <a:t>var</a:t>
            </a:r>
            <a:r>
              <a:rPr lang="lt-LT" dirty="0"/>
              <a:t>ž</a:t>
            </a:r>
            <a:r>
              <a:rPr lang="en-US" dirty="0"/>
              <a:t>a </a:t>
            </a:r>
            <a:r>
              <a:rPr lang="en-US" dirty="0" err="1"/>
              <a:t>lygi</a:t>
            </a:r>
            <a:r>
              <a:rPr lang="en-US" dirty="0"/>
              <a:t> a</a:t>
            </a:r>
            <a:r>
              <a:rPr lang="lt-LT" dirty="0" err="1"/>
              <a:t>tskitų</a:t>
            </a:r>
            <a:r>
              <a:rPr lang="lt-LT" dirty="0"/>
              <a:t> grandinės </a:t>
            </a:r>
            <a:r>
              <a:rPr lang="lt-LT" dirty="0" smtClean="0"/>
              <a:t>dalių </a:t>
            </a:r>
            <a:r>
              <a:rPr lang="lt-LT" dirty="0"/>
              <a:t>varžų sumai</a:t>
            </a:r>
            <a:r>
              <a:rPr lang="lt-LT" dirty="0" smtClean="0"/>
              <a:t>:                                                                   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+R₂+…</a:t>
            </a:r>
          </a:p>
          <a:p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Pavyzdys</a:t>
            </a:r>
            <a:r>
              <a:rPr lang="en-US" sz="2800" dirty="0" smtClean="0"/>
              <a:t> (1pav</a:t>
            </a:r>
            <a:r>
              <a:rPr lang="lt-LT" sz="2800" dirty="0" smtClean="0"/>
              <a:t>.</a:t>
            </a:r>
            <a:r>
              <a:rPr lang="en-US" sz="2800" dirty="0" smtClean="0"/>
              <a:t>) </a:t>
            </a:r>
          </a:p>
          <a:p>
            <a:endParaRPr lang="en-US" sz="2800" dirty="0"/>
          </a:p>
          <a:p>
            <a:r>
              <a:rPr lang="lt-LT" sz="2800" dirty="0" smtClean="0"/>
              <a:t>R</a:t>
            </a:r>
            <a:r>
              <a:rPr lang="en-US" sz="2800" dirty="0" smtClean="0"/>
              <a:t>=10+15=25k</a:t>
            </a:r>
            <a:r>
              <a:rPr lang="el-GR" sz="2800" dirty="0" smtClean="0"/>
              <a:t>Ω</a:t>
            </a:r>
            <a:endParaRPr lang="lt-LT" sz="2800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633" y="2500457"/>
            <a:ext cx="3323967" cy="3722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60960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1pav.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414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d)</a:t>
            </a:r>
            <a:r>
              <a:rPr lang="lt-LT" sz="3200" dirty="0"/>
              <a:t>įtampos atskirose grandinės dalyse </a:t>
            </a:r>
            <a:r>
              <a:rPr lang="lt-LT" sz="3200" dirty="0" smtClean="0"/>
              <a:t>ties</a:t>
            </a:r>
            <a:r>
              <a:rPr lang="en-US" sz="3200" dirty="0" err="1" smtClean="0"/>
              <a:t>iog</a:t>
            </a:r>
            <a:r>
              <a:rPr lang="lt-LT" sz="3200" dirty="0" err="1" smtClean="0"/>
              <a:t>iai</a:t>
            </a:r>
            <a:r>
              <a:rPr lang="lt-LT" sz="3200" dirty="0" smtClean="0"/>
              <a:t> </a:t>
            </a:r>
            <a:r>
              <a:rPr lang="lt-LT" sz="3200" dirty="0"/>
              <a:t>proporcingos tų gandinės dalių varžomis: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>
              <a:xfrm>
                <a:off x="0" y="2057400"/>
                <a:ext cx="8229600" cy="10668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lt-LT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lt-LT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lt-LT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lt-LT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lt-LT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lt-LT" sz="3600" b="1" dirty="0"/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057400"/>
                <a:ext cx="8229600" cy="1066800"/>
              </a:xfr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3657600"/>
                <a:ext cx="8763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e) </a:t>
                </a:r>
                <a:r>
                  <a:rPr lang="en-US" sz="3200" dirty="0" err="1" smtClean="0"/>
                  <a:t>Sujungus</a:t>
                </a:r>
                <a:r>
                  <a:rPr lang="en-US" sz="3200" dirty="0" smtClean="0"/>
                  <a:t> </a:t>
                </a:r>
                <a:r>
                  <a:rPr lang="lt-LT" sz="3200" dirty="0" smtClean="0"/>
                  <a:t>į grandinę n vienodų laidininkų, pilnutinė grandinės dalies varža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32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dirty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3200" b="1" i="0" dirty="0" smtClean="0"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lt-LT" sz="3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657600"/>
                <a:ext cx="8763000" cy="156966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739" t="-505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95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Atlikime</a:t>
            </a:r>
            <a:r>
              <a:rPr lang="en-US" dirty="0" smtClean="0"/>
              <a:t> </a:t>
            </a:r>
            <a:r>
              <a:rPr lang="lt-LT" dirty="0" smtClean="0"/>
              <a:t>laboratorinį darbą  ir įrodykime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2667000"/>
          </a:xfrm>
        </p:spPr>
        <p:txBody>
          <a:bodyPr/>
          <a:lstStyle/>
          <a:p>
            <a:pPr>
              <a:buNone/>
            </a:pPr>
            <a:r>
              <a:rPr lang="lt-LT" dirty="0"/>
              <a:t>Darbo </a:t>
            </a:r>
            <a:r>
              <a:rPr lang="lt-LT" dirty="0" err="1" smtClean="0"/>
              <a:t>tiklas</a:t>
            </a:r>
            <a:r>
              <a:rPr lang="lt-LT" dirty="0" smtClean="0"/>
              <a:t>:</a:t>
            </a:r>
            <a:endParaRPr lang="lt-LT" dirty="0"/>
          </a:p>
          <a:p>
            <a:r>
              <a:rPr lang="lt-LT" dirty="0"/>
              <a:t>Patikrinti nuosekliojo laidininkų jungimo dėsnius </a:t>
            </a:r>
            <a:r>
              <a:rPr lang="lt-LT" dirty="0" smtClean="0"/>
              <a:t>grandinėje, sudarytoje </a:t>
            </a:r>
            <a:r>
              <a:rPr lang="lt-LT" dirty="0"/>
              <a:t>iš nuosekliai sujungtų dviejų elementų: elektros lemputės ir rezistoriaus 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601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TM03090434[[fn=Medis]]</Template>
  <TotalTime>427</TotalTime>
  <Words>725</Words>
  <Application>Microsoft Office PowerPoint</Application>
  <PresentationFormat>Demonstracija ekrane (4:3)</PresentationFormat>
  <Paragraphs>133</Paragraphs>
  <Slides>34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 Math</vt:lpstr>
      <vt:lpstr>Monotype Corsiva</vt:lpstr>
      <vt:lpstr>Times New Roman</vt:lpstr>
      <vt:lpstr>Office Theme</vt:lpstr>
      <vt:lpstr>9-Laboratorinis darbas „Nuosekliojo laidininkų jungimo tyrimas“-PPT-30  </vt:lpstr>
      <vt:lpstr>Turinys</vt:lpstr>
      <vt:lpstr>Darbo tikslas </vt:lpstr>
      <vt:lpstr>Nuoseklusis jungimas </vt:lpstr>
      <vt:lpstr>„PowerPoint“ pateiktis</vt:lpstr>
      <vt:lpstr>„PowerPoint“ pateiktis</vt:lpstr>
      <vt:lpstr>„PowerPoint“ pateiktis</vt:lpstr>
      <vt:lpstr>d)įtampos atskirose grandinės dalyse tiesiogiai proporcingos tų gandinės dalių varžomis:</vt:lpstr>
      <vt:lpstr>Atlikime laboratorinį darbą  ir įrodykime</vt:lpstr>
      <vt:lpstr>„PowerPoint“ pateiktis</vt:lpstr>
      <vt:lpstr>„PowerPoint“ pateiktis</vt:lpstr>
      <vt:lpstr>Schema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Išvados </vt:lpstr>
      <vt:lpstr>Testas „Nuoseklusis laidininkų jungimas“ </vt:lpstr>
      <vt:lpstr>1. Kuris elektros srovės prietaisas jungiamas į grandinę nuosekliai? </vt:lpstr>
      <vt:lpstr>2. Kuri formulė taikoma apskaičiuojant nuosekliai sujungtą grandinę apibūdinančius dydžius? </vt:lpstr>
      <vt:lpstr>3. Kuriose grandinės schemose pavaizduotas nuoseklusis jungimas? </vt:lpstr>
      <vt:lpstr>4.Kokia bendra grandinės dalies varža tarp taškų A ir B? </vt:lpstr>
      <vt:lpstr>5. Nuo ko priklauso laidininko varža? </vt:lpstr>
      <vt:lpstr>6. Eglutės girliandą sudaro 100 lempučių. Kiekvienos varža po 2Ω. Kokia bendra elgutės girliandos varža? </vt:lpstr>
      <vt:lpstr>7. Šioje grandinėje voltmetras rodo 4 V, įtampa varžos R1 gnybtuose lygi 1 V. Kam lygi varža R2 ? </vt:lpstr>
      <vt:lpstr>8. Koks yra įtampos dėsningumas nuoseklioje grandinėje? </vt:lpstr>
      <vt:lpstr>9. Šioje grandinėje voltmetras rodo 4 V, o ampermetras 0,25 A. Rezisto­riaus R2 varža yra:  </vt:lpstr>
      <vt:lpstr>10. Pagal elektrinės grandinės schemą nustatyk, kurio elektros imtuvo galų įtampa yra didžiausia.</vt:lpstr>
      <vt:lpstr>Informacijos šaltiniai </vt:lpstr>
      <vt:lpstr>Ačiū už dėmesį !!!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Tomas</dc:creator>
  <cp:lastModifiedBy>Namai</cp:lastModifiedBy>
  <cp:revision>46</cp:revision>
  <dcterms:created xsi:type="dcterms:W3CDTF">2006-08-16T00:00:00Z</dcterms:created>
  <dcterms:modified xsi:type="dcterms:W3CDTF">2016-04-04T15:47:22Z</dcterms:modified>
</cp:coreProperties>
</file>