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84" r:id="rId2"/>
  </p:sldMasterIdLst>
  <p:notesMasterIdLst>
    <p:notesMasterId r:id="rId65"/>
  </p:notesMasterIdLst>
  <p:sldIdLst>
    <p:sldId id="256" r:id="rId3"/>
    <p:sldId id="352" r:id="rId4"/>
    <p:sldId id="314" r:id="rId5"/>
    <p:sldId id="315" r:id="rId6"/>
    <p:sldId id="354" r:id="rId7"/>
    <p:sldId id="257" r:id="rId8"/>
    <p:sldId id="358" r:id="rId9"/>
    <p:sldId id="360" r:id="rId10"/>
    <p:sldId id="313" r:id="rId11"/>
    <p:sldId id="363" r:id="rId12"/>
    <p:sldId id="262" r:id="rId13"/>
    <p:sldId id="319" r:id="rId14"/>
    <p:sldId id="320" r:id="rId15"/>
    <p:sldId id="321" r:id="rId16"/>
    <p:sldId id="324" r:id="rId17"/>
    <p:sldId id="344" r:id="rId18"/>
    <p:sldId id="328" r:id="rId19"/>
    <p:sldId id="370" r:id="rId20"/>
    <p:sldId id="347" r:id="rId21"/>
    <p:sldId id="270" r:id="rId22"/>
    <p:sldId id="271" r:id="rId23"/>
    <p:sldId id="276" r:id="rId24"/>
    <p:sldId id="346" r:id="rId25"/>
    <p:sldId id="329" r:id="rId26"/>
    <p:sldId id="365" r:id="rId27"/>
    <p:sldId id="275" r:id="rId28"/>
    <p:sldId id="279" r:id="rId29"/>
    <p:sldId id="362" r:id="rId30"/>
    <p:sldId id="332" r:id="rId31"/>
    <p:sldId id="333" r:id="rId32"/>
    <p:sldId id="281" r:id="rId33"/>
    <p:sldId id="282" r:id="rId34"/>
    <p:sldId id="334" r:id="rId35"/>
    <p:sldId id="280" r:id="rId36"/>
    <p:sldId id="351" r:id="rId37"/>
    <p:sldId id="361" r:id="rId38"/>
    <p:sldId id="338" r:id="rId39"/>
    <p:sldId id="350" r:id="rId40"/>
    <p:sldId id="364" r:id="rId41"/>
    <p:sldId id="349" r:id="rId42"/>
    <p:sldId id="291" r:id="rId43"/>
    <p:sldId id="335" r:id="rId44"/>
    <p:sldId id="336" r:id="rId45"/>
    <p:sldId id="340" r:id="rId46"/>
    <p:sldId id="339" r:id="rId47"/>
    <p:sldId id="264" r:id="rId48"/>
    <p:sldId id="327" r:id="rId49"/>
    <p:sldId id="371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7" r:id="rId61"/>
    <p:sldId id="311" r:id="rId62"/>
    <p:sldId id="312" r:id="rId63"/>
    <p:sldId id="323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D9F3"/>
    <a:srgbClr val="EBF8FF"/>
    <a:srgbClr val="AF11B3"/>
    <a:srgbClr val="861DA7"/>
    <a:srgbClr val="C9521D"/>
    <a:srgbClr val="747B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utinis stilius 2 – paryškinima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Šviesus stilius 3 – paryškinimas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15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BA6A5B-EE17-40B2-BA78-0C0064AF2BE9}" type="datetimeFigureOut">
              <a:rPr lang="lt-LT" smtClean="0"/>
              <a:t>2016.04.12</a:t>
            </a:fld>
            <a:endParaRPr lang="lt-LT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435A83-2E2E-4565-9137-65C99C370B7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77167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35A83-2E2E-4565-9137-65C99C370B7A}" type="slidenum">
              <a:rPr lang="lt-LT" smtClean="0"/>
              <a:t>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33578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Spustelėję redag. ruoš. paantrš.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785F-5C05-4A29-BC84-80E18AC24332}" type="datetime1">
              <a:rPr lang="en-US" smtClean="0"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98409-00AA-49BF-BB00-512230DBAF6E}" type="datetime1">
              <a:rPr lang="en-US" smtClean="0"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6D54-0D29-476B-B023-E59A56B5A5A4}" type="datetime1">
              <a:rPr lang="en-US" smtClean="0"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Spustelėję redag. ruoš. paantrš.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785F-5C05-4A29-BC84-80E18AC24332}" type="datetime1">
              <a:rPr lang="en-US" smtClean="0">
                <a:solidFill>
                  <a:srgbClr val="073E87"/>
                </a:solidFill>
              </a:rPr>
              <a:pPr/>
              <a:t>4/12/2016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04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4ECAE-ECAD-4AF2-91AA-73F5967683B0}" type="datetime1">
              <a:rPr lang="en-US" smtClean="0">
                <a:solidFill>
                  <a:srgbClr val="073E87"/>
                </a:solidFill>
              </a:rPr>
              <a:pPr/>
              <a:t>4/12/2016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4800E-6044-47B4-8378-32E2B3239285}" type="datetime1">
              <a:rPr lang="en-US" smtClean="0">
                <a:solidFill>
                  <a:srgbClr val="073E87"/>
                </a:solidFill>
              </a:rPr>
              <a:pPr/>
              <a:t>4/12/2016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10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69FA-1BB3-4EBE-97FC-52BE96A039CD}" type="datetime1">
              <a:rPr lang="en-US" smtClean="0">
                <a:solidFill>
                  <a:srgbClr val="073E87"/>
                </a:solidFill>
              </a:rPr>
              <a:pPr/>
              <a:t>4/12/2016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17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C5CAF-9CA5-4C37-8920-6CD27236D0DB}" type="datetime1">
              <a:rPr lang="en-US" smtClean="0">
                <a:solidFill>
                  <a:srgbClr val="073E87"/>
                </a:solidFill>
              </a:rPr>
              <a:pPr/>
              <a:t>4/12/2016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49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E961C-5F14-4A7B-9786-ABAE94C72644}" type="datetime1">
              <a:rPr lang="en-US" smtClean="0">
                <a:solidFill>
                  <a:srgbClr val="073E87"/>
                </a:solidFill>
              </a:rPr>
              <a:pPr/>
              <a:t>4/12/2016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08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1C94E-9D6C-4C00-A655-F809BAD47742}" type="datetime1">
              <a:rPr lang="en-US" smtClean="0">
                <a:solidFill>
                  <a:srgbClr val="073E87"/>
                </a:solidFill>
              </a:rPr>
              <a:pPr/>
              <a:t>4/12/2016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65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5041D-2B05-43F0-BE40-C2A27BB246AD}" type="datetime1">
              <a:rPr lang="en-US" smtClean="0">
                <a:solidFill>
                  <a:srgbClr val="073E87"/>
                </a:solidFill>
              </a:rPr>
              <a:pPr/>
              <a:t>4/12/2016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4ECAE-ECAD-4AF2-91AA-73F5967683B0}" type="datetime1">
              <a:rPr lang="en-US" smtClean="0"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3FC8-2D5C-4FDB-9961-2447648648F9}" type="datetime1">
              <a:rPr lang="en-US" smtClean="0">
                <a:solidFill>
                  <a:srgbClr val="073E87"/>
                </a:solidFill>
              </a:rPr>
              <a:pPr/>
              <a:t>4/12/2016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73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98409-00AA-49BF-BB00-512230DBAF6E}" type="datetime1">
              <a:rPr lang="en-US" smtClean="0">
                <a:solidFill>
                  <a:srgbClr val="073E87"/>
                </a:solidFill>
              </a:rPr>
              <a:pPr/>
              <a:t>4/12/2016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97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6D54-0D29-476B-B023-E59A56B5A5A4}" type="datetime1">
              <a:rPr lang="en-US" smtClean="0">
                <a:solidFill>
                  <a:srgbClr val="073E87"/>
                </a:solidFill>
              </a:rPr>
              <a:pPr/>
              <a:t>4/12/2016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34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4800E-6044-47B4-8378-32E2B3239285}" type="datetime1">
              <a:rPr lang="en-US" smtClean="0"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69FA-1BB3-4EBE-97FC-52BE96A039CD}" type="datetime1">
              <a:rPr lang="en-US" smtClean="0"/>
              <a:t>4/12/2016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C5CAF-9CA5-4C37-8920-6CD27236D0DB}" type="datetime1">
              <a:rPr lang="en-US" smtClean="0"/>
              <a:t>4/12/2016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E961C-5F14-4A7B-9786-ABAE94C72644}" type="datetime1">
              <a:rPr lang="en-US" smtClean="0"/>
              <a:t>4/12/2016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1C94E-9D6C-4C00-A655-F809BAD47742}" type="datetime1">
              <a:rPr lang="en-US" smtClean="0"/>
              <a:t>4/12/2016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5041D-2B05-43F0-BE40-C2A27BB246AD}" type="datetime1">
              <a:rPr lang="en-US" smtClean="0"/>
              <a:t>4/12/2016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3FC8-2D5C-4FDB-9961-2447648648F9}" type="datetime1">
              <a:rPr lang="en-US" smtClean="0"/>
              <a:t>4/12/2016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89135917-EC97-4AA4-ADCE-F0C6FE8AA014}" type="datetime1">
              <a:rPr lang="en-US" smtClean="0"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19312433-A383-43E6-B102-C91A5A69E81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359" y="5638800"/>
            <a:ext cx="958854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89135917-EC97-4AA4-ADCE-F0C6FE8AA014}" type="datetime1">
              <a:rPr lang="en-US" smtClean="0">
                <a:solidFill>
                  <a:srgbClr val="073E87"/>
                </a:solidFill>
              </a:rPr>
              <a:pPr/>
              <a:t>4/12/2016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19312433-A383-43E6-B102-C91A5A69E81E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359" y="5638800"/>
            <a:ext cx="958854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36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hyperlink" Target="https://www.youtube.com/watch?v=fd-hb2xzvZI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vimeo.com/86223859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youtube.com/watch?v=sQdLttUh_b0" TargetMode="External"/><Relationship Id="rId1" Type="http://schemas.openxmlformats.org/officeDocument/2006/relationships/slideLayout" Target="../slideLayouts/slideLayout2.xml"/><Relationship Id="rId4" Type="http://schemas.openxmlformats.org/officeDocument/2006/relationships/slide" Target="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youtube.com/watch?v=4E0sy-FN2M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hyperlink" Target="https://youtu.be/458foqojuAo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youtube.com/watch?v=oivUo2GzWGo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0o5xVkzo54" TargetMode="External"/><Relationship Id="rId2" Type="http://schemas.openxmlformats.org/officeDocument/2006/relationships/hyperlink" Target="https://www.youtube.com/watch?v=9qSEfcIfYbw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microsoft.com/office/2007/relationships/hdphoto" Target="../media/hdphoto5.wdp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hyperlink" Target="https://youtu.be/CfkPvOtocSo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gif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" Target="slide6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" Target="slide6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slide" Target="slide6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slide" Target="slide6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" Target="slide6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image" Target="../media/image13.png"/><Relationship Id="rId7" Type="http://schemas.openxmlformats.org/officeDocument/2006/relationships/slide" Target="slide19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slide" Target="slide3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image" Target="../media/image80.jpeg"/><Relationship Id="rId3" Type="http://schemas.openxmlformats.org/officeDocument/2006/relationships/slide" Target="slide51.xml"/><Relationship Id="rId7" Type="http://schemas.openxmlformats.org/officeDocument/2006/relationships/slide" Target="slide54.xml"/><Relationship Id="rId12" Type="http://schemas.openxmlformats.org/officeDocument/2006/relationships/slide" Target="slide59.xml"/><Relationship Id="rId2" Type="http://schemas.openxmlformats.org/officeDocument/2006/relationships/slide" Target="slide5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3.xml"/><Relationship Id="rId11" Type="http://schemas.openxmlformats.org/officeDocument/2006/relationships/slide" Target="slide58.xml"/><Relationship Id="rId5" Type="http://schemas.openxmlformats.org/officeDocument/2006/relationships/slide" Target="slide52.xml"/><Relationship Id="rId10" Type="http://schemas.openxmlformats.org/officeDocument/2006/relationships/slide" Target="slide57.xml"/><Relationship Id="rId4" Type="http://schemas.openxmlformats.org/officeDocument/2006/relationships/image" Target="../media/image79.png"/><Relationship Id="rId9" Type="http://schemas.openxmlformats.org/officeDocument/2006/relationships/slide" Target="slide5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" TargetMode="External"/><Relationship Id="rId2" Type="http://schemas.openxmlformats.org/officeDocument/2006/relationships/hyperlink" Target="http://www.google.lt/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kcUYvUpc58E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30612" cy="914400"/>
          </a:xfrm>
        </p:spPr>
        <p:txBody>
          <a:bodyPr>
            <a:noAutofit/>
          </a:bodyPr>
          <a:lstStyle/>
          <a:p>
            <a:r>
              <a:rPr lang="lt-LT" sz="2800" dirty="0" smtClean="0">
                <a:ln>
                  <a:solidFill>
                    <a:srgbClr val="1F497D">
                      <a:lumMod val="75000"/>
                    </a:srgbClr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pt-BR" sz="2800" dirty="0">
                <a:ln>
                  <a:solidFill>
                    <a:srgbClr val="1F497D">
                      <a:lumMod val="75000"/>
                    </a:srgbClr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onkursas "Fizikos bandymai aplink mus </a:t>
            </a:r>
            <a:r>
              <a:rPr lang="pt-BR" sz="2800" dirty="0" smtClean="0">
                <a:ln>
                  <a:solidFill>
                    <a:srgbClr val="1F497D">
                      <a:lumMod val="75000"/>
                    </a:srgbClr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2016"</a:t>
            </a:r>
            <a:r>
              <a:rPr lang="lt-L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lt-L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Sniego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senio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gyvenimas visais metų laikais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2971800" y="2286000"/>
            <a:ext cx="5916560" cy="14732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r>
              <a:rPr lang="lt-LT" sz="4800" dirty="0" smtClean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Medžiagos agregatinių būsenų kitimas</a:t>
            </a:r>
            <a:endParaRPr lang="en-US" sz="4800" dirty="0">
              <a:solidFill>
                <a:schemeClr val="tx2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89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362200"/>
            <a:ext cx="3591757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43748" y="5257800"/>
            <a:ext cx="54446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t-LT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Darbą parengė: LSMU gimnazijos I b </a:t>
            </a:r>
            <a:r>
              <a:rPr lang="lt-LT" sz="20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</a:t>
            </a:r>
            <a:r>
              <a:rPr lang="lt-LT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mokinės Ugnė Kubiliūtė ir Andrėja </a:t>
            </a:r>
            <a:r>
              <a:rPr lang="lt-LT" sz="20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Čekanavičiūtė</a:t>
            </a:r>
            <a:endParaRPr lang="lt-LT" sz="20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lt-LT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Mokytoja Salomėja </a:t>
            </a:r>
            <a:r>
              <a:rPr lang="lt-LT" sz="20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Kukauskienė</a:t>
            </a:r>
            <a:endParaRPr lang="lt-LT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lt-LT" sz="2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m.</a:t>
            </a:r>
          </a:p>
        </p:txBody>
      </p:sp>
    </p:spTree>
    <p:extLst>
      <p:ext uri="{BB962C8B-B14F-4D97-AF65-F5344CB8AC3E}">
        <p14:creationId xmlns:p14="http://schemas.microsoft.com/office/powerpoint/2010/main" val="49540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/>
              <a:t>10</a:t>
            </a:fld>
            <a:endParaRPr lang="en-US"/>
          </a:p>
        </p:txBody>
      </p:sp>
      <p:sp>
        <p:nvSpPr>
          <p:cNvPr id="4" name="Antraštė 3"/>
          <p:cNvSpPr>
            <a:spLocks noGrp="1"/>
          </p:cNvSpPr>
          <p:nvPr>
            <p:ph type="title"/>
          </p:nvPr>
        </p:nvSpPr>
        <p:spPr>
          <a:xfrm>
            <a:off x="513735" y="457200"/>
            <a:ext cx="8229600" cy="1252728"/>
          </a:xfrm>
        </p:spPr>
        <p:txBody>
          <a:bodyPr>
            <a:norm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lt-LT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ietėjimas</a:t>
            </a:r>
            <a:endParaRPr lang="lt-LT" sz="4000" dirty="0"/>
          </a:p>
        </p:txBody>
      </p:sp>
      <p:pic>
        <p:nvPicPr>
          <p:cNvPr id="7" name="Picture 4" descr="https://si.openprof.com/ge/images/208/kristalizacija_64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74" y="2846439"/>
            <a:ext cx="29718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urinio vietos rezervavimo ženklas 4"/>
          <p:cNvSpPr>
            <a:spLocks noGrp="1"/>
          </p:cNvSpPr>
          <p:nvPr>
            <p:ph idx="1"/>
          </p:nvPr>
        </p:nvSpPr>
        <p:spPr>
          <a:xfrm>
            <a:off x="3276600" y="2819400"/>
            <a:ext cx="5638800" cy="2590800"/>
          </a:xfrm>
        </p:spPr>
        <p:txBody>
          <a:bodyPr>
            <a:normAutofit/>
          </a:bodyPr>
          <a:lstStyle/>
          <a:p>
            <a:pPr algn="just"/>
            <a:r>
              <a:rPr lang="lt-LT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Skystosios būsenos medžiaga pradeda kietėti </a:t>
            </a: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(kristalizuotis) tik </a:t>
            </a:r>
            <a:r>
              <a:rPr lang="lt-LT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atvėsusi iki tam tikros </a:t>
            </a: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temperatūros.</a:t>
            </a:r>
          </a:p>
          <a:p>
            <a:pPr algn="just"/>
            <a:r>
              <a:rPr lang="lt-LT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Temperatūra, kurioje medžiaga kietėja, vadinama jos kietėjimo temperatūra. </a:t>
            </a:r>
          </a:p>
          <a:p>
            <a:pPr algn="just"/>
            <a:r>
              <a:rPr lang="lt-LT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Visą kietėjimo laiką temperatūra </a:t>
            </a: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nekinta.</a:t>
            </a:r>
            <a:endParaRPr lang="lt-LT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15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ntraštė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252728"/>
          </a:xfrm>
        </p:spPr>
        <p:txBody>
          <a:bodyPr>
            <a:normAutofit/>
          </a:bodyPr>
          <a:lstStyle/>
          <a:p>
            <a:r>
              <a:rPr lang="lt-L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Kai kurių medžiagų kietėjimo temperatūra </a:t>
            </a:r>
            <a:r>
              <a:rPr lang="lt-LT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(kai atmosferos slėgis normalus, t.y. lygus 760 mm </a:t>
            </a:r>
            <a:r>
              <a:rPr lang="lt-LT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Hg</a:t>
            </a:r>
            <a:r>
              <a:rPr lang="lt-LT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Lentelė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24692"/>
              </p:ext>
            </p:extLst>
          </p:nvPr>
        </p:nvGraphicFramePr>
        <p:xfrm>
          <a:off x="1371600" y="2438400"/>
          <a:ext cx="6400800" cy="370332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667000"/>
                <a:gridCol w="3733800"/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lt-LT" sz="2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Medžiaga</a:t>
                      </a:r>
                      <a:endParaRPr lang="lt-LT" sz="24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Kietėjimo temperatūra, ℃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92386">
                <a:tc>
                  <a:txBody>
                    <a:bodyPr/>
                    <a:lstStyle/>
                    <a:p>
                      <a:r>
                        <a:rPr lang="lt-LT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Oras</a:t>
                      </a:r>
                      <a:endParaRPr lang="lt-LT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-213</a:t>
                      </a:r>
                      <a:endParaRPr lang="lt-LT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2386">
                <a:tc>
                  <a:txBody>
                    <a:bodyPr/>
                    <a:lstStyle/>
                    <a:p>
                      <a:r>
                        <a:rPr lang="lt-LT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Gyvsidabris</a:t>
                      </a:r>
                      <a:endParaRPr lang="lt-LT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-39</a:t>
                      </a:r>
                      <a:endParaRPr lang="lt-LT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2386">
                <a:tc>
                  <a:txBody>
                    <a:bodyPr/>
                    <a:lstStyle/>
                    <a:p>
                      <a:r>
                        <a:rPr lang="lt-LT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Vanduo</a:t>
                      </a:r>
                      <a:endParaRPr lang="lt-LT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t-LT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2386">
                <a:tc>
                  <a:txBody>
                    <a:bodyPr/>
                    <a:lstStyle/>
                    <a:p>
                      <a:r>
                        <a:rPr lang="lt-LT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Sviestas</a:t>
                      </a:r>
                      <a:endParaRPr lang="lt-LT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28-33</a:t>
                      </a:r>
                      <a:endParaRPr lang="lt-LT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23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Gintaras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</a:t>
                      </a:r>
                      <a:endParaRPr lang="lt-LT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2386">
                <a:tc>
                  <a:txBody>
                    <a:bodyPr/>
                    <a:lstStyle/>
                    <a:p>
                      <a:r>
                        <a:rPr lang="lt-LT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Valgomoji druska</a:t>
                      </a:r>
                      <a:endParaRPr lang="lt-LT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770</a:t>
                      </a:r>
                      <a:endParaRPr lang="lt-LT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2386">
                <a:tc>
                  <a:txBody>
                    <a:bodyPr/>
                    <a:lstStyle/>
                    <a:p>
                      <a:r>
                        <a:rPr lang="lt-LT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Geležis</a:t>
                      </a:r>
                      <a:endParaRPr lang="lt-LT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1539</a:t>
                      </a:r>
                      <a:endParaRPr lang="lt-LT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2386">
                <a:tc>
                  <a:txBody>
                    <a:bodyPr/>
                    <a:lstStyle/>
                    <a:p>
                      <a:r>
                        <a:rPr lang="lt-LT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Deimantas</a:t>
                      </a:r>
                      <a:endParaRPr lang="lt-LT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3500</a:t>
                      </a:r>
                      <a:endParaRPr lang="lt-LT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14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urinio vietos rezervavimo ženklas 1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2438400"/>
                <a:ext cx="7848600" cy="3886200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lt-LT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Šilumos kiekis, kuris išsiskiria kietėjant medžiagai apskaičiuojamas pagal formulę:</a:t>
                </a:r>
              </a:p>
              <a:p>
                <a:pPr marL="0" indent="0" algn="ctr">
                  <a:buNone/>
                </a:pPr>
                <a:r>
                  <a:rPr lang="lt-LT" sz="28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 </a:t>
                </a:r>
                <a14:m>
                  <m:oMath xmlns:m="http://schemas.openxmlformats.org/officeDocument/2006/math">
                    <m:r>
                      <a:rPr lang="lt-LT" sz="280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l-GR" sz="280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λ</m:t>
                    </m:r>
                    <m:r>
                      <m:rPr>
                        <m:sty m:val="p"/>
                      </m:rPr>
                      <a:rPr lang="lt-LT" sz="2800" b="0" i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m</m:t>
                    </m:r>
                  </m:oMath>
                </a14:m>
                <a:endParaRPr lang="lt-LT" sz="2800" dirty="0" smtClean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:r>
                  <a:rPr lang="lt-LT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č</a:t>
                </a:r>
                <a:r>
                  <a:rPr lang="lt-LT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ia:</a:t>
                </a:r>
              </a:p>
              <a:p>
                <a:pPr algn="just">
                  <a:buClr>
                    <a:srgbClr val="31B6FD"/>
                  </a:buClr>
                </a:pPr>
                <a:r>
                  <a:rPr lang="lt-LT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 – šilumos kiekis, matavimo vienetas </a:t>
                </a:r>
                <a:r>
                  <a:rPr lang="lt-LT" dirty="0" err="1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džaulis</a:t>
                </a:r>
                <a:r>
                  <a:rPr lang="lt-LT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(J);</a:t>
                </a:r>
              </a:p>
              <a:p>
                <a:pPr algn="just">
                  <a:buClr>
                    <a:srgbClr val="31B6FD"/>
                  </a:buClr>
                </a:pPr>
                <a:r>
                  <a:rPr lang="lt-LT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 </a:t>
                </a:r>
                <a:r>
                  <a:rPr lang="lt-LT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medžiagos masė, matavimo </a:t>
                </a:r>
                <a:r>
                  <a:rPr lang="lt-LT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vienetas kilogramas (kg);</a:t>
                </a:r>
                <a:endParaRPr lang="en-US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buClr>
                    <a:srgbClr val="31B6FD"/>
                  </a:buClr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λ</m:t>
                    </m:r>
                  </m:oMath>
                </a14:m>
                <a:r>
                  <a:rPr lang="lt-LT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savitoji kietėjimo šiluma, matavimo vienetas </a:t>
                </a:r>
                <a:r>
                  <a:rPr lang="lt-LT" dirty="0" err="1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džaulis</a:t>
                </a:r>
                <a:r>
                  <a:rPr lang="lt-LT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kilogramui (J/kg).</a:t>
                </a:r>
                <a:endParaRPr lang="lt-LT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lt-LT" dirty="0" smtClean="0"/>
              </a:p>
            </p:txBody>
          </p:sp>
        </mc:Choice>
        <mc:Fallback xmlns="">
          <p:sp>
            <p:nvSpPr>
              <p:cNvPr id="2" name="Turinio vietos rezervavimo ženklas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2438400"/>
                <a:ext cx="7848600" cy="3886200"/>
              </a:xfrm>
              <a:blipFill rotWithShape="1">
                <a:blip r:embed="rId2"/>
                <a:stretch>
                  <a:fillRect l="-1243" t="-1254" r="-1166"/>
                </a:stretch>
              </a:blipFill>
            </p:spPr>
            <p:txBody>
              <a:bodyPr/>
              <a:lstStyle/>
              <a:p>
                <a:r>
                  <a:rPr lang="lt-L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ntraštė 2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252728"/>
          </a:xfrm>
        </p:spPr>
        <p:txBody>
          <a:bodyPr>
            <a:normAutofit/>
          </a:bodyPr>
          <a:lstStyle/>
          <a:p>
            <a:r>
              <a:rPr lang="lt-L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Kietėjimo šiluma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57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ntraštė 2"/>
          <p:cNvSpPr>
            <a:spLocks noGrp="1"/>
          </p:cNvSpPr>
          <p:nvPr>
            <p:ph type="title"/>
          </p:nvPr>
        </p:nvSpPr>
        <p:spPr>
          <a:xfrm>
            <a:off x="572729" y="457200"/>
            <a:ext cx="8229600" cy="1252728"/>
          </a:xfrm>
        </p:spPr>
        <p:txBody>
          <a:bodyPr>
            <a:normAutofit/>
          </a:bodyPr>
          <a:lstStyle/>
          <a:p>
            <a:r>
              <a:rPr lang="lt-L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Savitoji kietėjimo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lydymosi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lt-L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šiluma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Lentelė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04542239"/>
                  </p:ext>
                </p:extLst>
              </p:nvPr>
            </p:nvGraphicFramePr>
            <p:xfrm>
              <a:off x="1219200" y="3747195"/>
              <a:ext cx="6688573" cy="2445386"/>
            </p:xfrm>
            <a:graphic>
              <a:graphicData uri="http://schemas.openxmlformats.org/drawingml/2006/table">
                <a:tbl>
                  <a:tblPr firstRow="1" bandRow="1">
                    <a:tableStyleId>{5DA37D80-6434-44D0-A028-1B22A696006F}</a:tableStyleId>
                  </a:tblPr>
                  <a:tblGrid>
                    <a:gridCol w="1849873"/>
                    <a:gridCol w="4838700"/>
                  </a:tblGrid>
                  <a:tr h="381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lt-LT" sz="2400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Medžiaga</a:t>
                          </a:r>
                          <a:endParaRPr lang="lt-LT" sz="2400" dirty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lt-LT" sz="2400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Savitoji kietėjimo </a:t>
                          </a:r>
                          <a:r>
                            <a:rPr lang="lt-LT" sz="2400" baseline="0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šiluma</a:t>
                          </a:r>
                          <a:r>
                            <a:rPr lang="lt-LT" sz="2400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J/kg</a:t>
                          </a:r>
                        </a:p>
                      </a:txBody>
                      <a:tcPr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</a:tr>
                  <a:tr h="359519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lt-LT" sz="20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Vanduo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lt-LT" sz="20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3,3 </a:t>
                          </a:r>
                          <a14:m>
                            <m:oMath xmlns:m="http://schemas.openxmlformats.org/officeDocument/2006/math">
                              <m:r>
                                <a:rPr lang="lt-LT" sz="2000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lt-LT" sz="2000" i="1" smtClean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lt-LT" sz="2000" smtClean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lt-LT" sz="2000" smtClean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5</m:t>
                                  </m:r>
                                </m:sup>
                              </m:sSup>
                            </m:oMath>
                          </a14:m>
                          <a:endParaRPr lang="lt-LT" sz="20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359519">
                    <a:tc>
                      <a:txBody>
                        <a:bodyPr/>
                        <a:lstStyle/>
                        <a:p>
                          <a:r>
                            <a:rPr lang="lt-LT" sz="20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Vaškas</a:t>
                          </a:r>
                          <a:endParaRPr lang="lt-LT" sz="20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lt-LT" sz="200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1,7 </a:t>
                          </a:r>
                          <a14:m>
                            <m:oMath xmlns:m="http://schemas.openxmlformats.org/officeDocument/2006/math">
                              <m:r>
                                <a:rPr kumimoji="0" lang="lt-LT" sz="200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kumimoji="0" lang="lt-LT" sz="200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lt-LT" sz="200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kumimoji="0" lang="lt-LT" sz="200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</a:rPr>
                                    <m:t>5</m:t>
                                  </m:r>
                                </m:sup>
                              </m:sSup>
                            </m:oMath>
                          </a14:m>
                          <a:endParaRPr lang="lt-LT" sz="20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356377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lt-LT" sz="20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Auksas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lt-LT" sz="200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6,7 </a:t>
                          </a:r>
                          <a14:m>
                            <m:oMath xmlns:m="http://schemas.openxmlformats.org/officeDocument/2006/math">
                              <m:r>
                                <a:rPr kumimoji="0" lang="lt-LT" sz="200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kumimoji="0" lang="lt-LT" sz="200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lt-LT" sz="200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kumimoji="0" lang="lt-LT" sz="200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</a:rPr>
                                    <m:t>4</m:t>
                                  </m:r>
                                </m:sup>
                              </m:sSup>
                            </m:oMath>
                          </a14:m>
                          <a:endParaRPr lang="lt-LT" sz="20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356377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lt-LT" sz="20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Deguonis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lt-LT" sz="200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1,4 </a:t>
                          </a:r>
                          <a14:m>
                            <m:oMath xmlns:m="http://schemas.openxmlformats.org/officeDocument/2006/math">
                              <m:r>
                                <a:rPr kumimoji="0" lang="lt-LT" sz="200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kumimoji="0" lang="lt-LT" sz="200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lt-LT" sz="200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kumimoji="0" lang="lt-LT" sz="200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</a:rPr>
                                    <m:t>4</m:t>
                                  </m:r>
                                </m:sup>
                              </m:sSup>
                            </m:oMath>
                          </a14:m>
                          <a:endParaRPr lang="lt-LT" sz="20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356377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lt-LT" sz="20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Gyvsidabris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lt-LT" sz="200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1,2 </a:t>
                          </a:r>
                          <a14:m>
                            <m:oMath xmlns:m="http://schemas.openxmlformats.org/officeDocument/2006/math">
                              <m:r>
                                <a:rPr kumimoji="0" lang="lt-LT" sz="200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kumimoji="0" lang="lt-LT" sz="200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lt-LT" sz="200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kumimoji="0" lang="lt-LT" sz="200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</a:rPr>
                                    <m:t>4</m:t>
                                  </m:r>
                                </m:sup>
                              </m:sSup>
                            </m:oMath>
                          </a14:m>
                          <a:endParaRPr lang="lt-LT" sz="20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Lentelė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04542239"/>
                  </p:ext>
                </p:extLst>
              </p:nvPr>
            </p:nvGraphicFramePr>
            <p:xfrm>
              <a:off x="1219200" y="3747195"/>
              <a:ext cx="6688573" cy="2585593"/>
            </p:xfrm>
            <a:graphic>
              <a:graphicData uri="http://schemas.openxmlformats.org/drawingml/2006/table">
                <a:tbl>
                  <a:tblPr firstRow="1" bandRow="1">
                    <a:tableStyleId>{5DA37D80-6434-44D0-A028-1B22A696006F}</a:tableStyleId>
                  </a:tblPr>
                  <a:tblGrid>
                    <a:gridCol w="1849873"/>
                    <a:gridCol w="4838700"/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lt-LT" sz="2400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Medžiaga</a:t>
                          </a:r>
                          <a:endParaRPr lang="lt-LT" sz="2400" dirty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lt-LT" sz="2400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Savitoji kietėjimo </a:t>
                          </a:r>
                          <a:r>
                            <a:rPr lang="lt-LT" sz="2400" baseline="0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šiluma</a:t>
                          </a:r>
                          <a:r>
                            <a:rPr lang="lt-LT" sz="2400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J/kg</a:t>
                          </a:r>
                        </a:p>
                      </a:txBody>
                      <a:tcPr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</a:tr>
                  <a:tr h="428879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lt-LT" sz="20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Vanduo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lt-LT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38161" t="-118571" r="-126" b="-424286"/>
                          </a:stretch>
                        </a:blipFill>
                      </a:tcPr>
                    </a:tc>
                  </a:tr>
                  <a:tr h="428879">
                    <a:tc>
                      <a:txBody>
                        <a:bodyPr/>
                        <a:lstStyle/>
                        <a:p>
                          <a:r>
                            <a:rPr lang="lt-LT" sz="20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Vaškas</a:t>
                          </a:r>
                          <a:endParaRPr lang="lt-LT" sz="20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lt-LT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38161" t="-215493" r="-126" b="-318310"/>
                          </a:stretch>
                        </a:blipFill>
                      </a:tcPr>
                    </a:tc>
                  </a:tr>
                  <a:tr h="423545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lt-LT" sz="20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Auksas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lt-LT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38161" t="-324638" r="-126" b="-227536"/>
                          </a:stretch>
                        </a:blipFill>
                      </a:tcPr>
                    </a:tc>
                  </a:tr>
                  <a:tr h="423545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lt-LT" sz="20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Deguonis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lt-LT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38161" t="-418571" r="-126" b="-124286"/>
                          </a:stretch>
                        </a:blipFill>
                      </a:tcPr>
                    </a:tc>
                  </a:tr>
                  <a:tr h="423545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lt-LT" sz="20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Gyvsidabris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lt-LT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38161" t="-526087" r="-126" b="-2608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8" name="Stačiakampis 7"/>
          <p:cNvSpPr/>
          <p:nvPr/>
        </p:nvSpPr>
        <p:spPr>
          <a:xfrm>
            <a:off x="575187" y="2209800"/>
            <a:ext cx="77496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just">
              <a:spcBef>
                <a:spcPct val="20000"/>
              </a:spcBef>
              <a:buClr>
                <a:srgbClr val="31B6FD"/>
              </a:buClr>
              <a:buSzPct val="100000"/>
              <a:buFont typeface="Symbol" pitchFamily="18" charset="2"/>
              <a:buChar char=""/>
            </a:pPr>
            <a:r>
              <a:rPr lang="lt-LT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Šilumos kiekis, kurio reikia 1 kg skystos medžiagos paversti kieta jos kietėjimo temperatūroje, vadinama 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savitąja </a:t>
            </a:r>
            <a:r>
              <a:rPr lang="lt-LT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kietėjimo 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šiluma.</a:t>
            </a:r>
          </a:p>
          <a:p>
            <a:pPr marL="274320" indent="-274320" algn="just">
              <a:spcBef>
                <a:spcPct val="20000"/>
              </a:spcBef>
              <a:buClr>
                <a:srgbClr val="31B6FD"/>
              </a:buClr>
              <a:buSzPct val="100000"/>
              <a:buFont typeface="Symbol" pitchFamily="18" charset="2"/>
              <a:buChar char=""/>
            </a:pP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Kai kurių medžiagų savitoji kietėjimo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šiluma (esant kietėjimo temperatūrai ir normaliam atmosferos slėgiui)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lt-LT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36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urinio vietos rezervavimo ženklas 1"/>
              <p:cNvSpPr>
                <a:spLocks noGrp="1"/>
              </p:cNvSpPr>
              <p:nvPr>
                <p:ph idx="1"/>
              </p:nvPr>
            </p:nvSpPr>
            <p:spPr>
              <a:xfrm>
                <a:off x="533400" y="2133600"/>
                <a:ext cx="8305800" cy="390789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lt-LT" dirty="0" smtClean="0"/>
              </a:p>
              <a:p>
                <a:pPr marL="0" indent="0" algn="just">
                  <a:buNone/>
                </a:pPr>
                <a:r>
                  <a:rPr lang="lt-LT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Kiek šilumos išskirs </a:t>
                </a:r>
                <a:r>
                  <a:rPr lang="lt-LT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kietėdamas </a:t>
                </a:r>
                <a:r>
                  <a:rPr lang="lt-LT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14:m>
                  <m:oMath xmlns:m="http://schemas.openxmlformats.org/officeDocument/2006/math">
                    <m:r>
                      <a:rPr lang="lt-LT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℃</m:t>
                    </m:r>
                  </m:oMath>
                </a14:m>
                <a:r>
                  <a:rPr lang="lt-LT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temperatūros vanduo? Vandens tūris - 2 l, vandens tankis – 1000 kg/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lt-LT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lt-LT" b="0" i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</a:rPr>
                          <m:t>m</m:t>
                        </m:r>
                      </m:e>
                      <m:sup>
                        <m:r>
                          <a:rPr lang="lt-LT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lt-LT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indent="0">
                  <a:buNone/>
                </a:pPr>
                <a:r>
                  <a:rPr lang="lt-LT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                                                                                 Sprendimas</a:t>
                </a:r>
                <a:endParaRPr lang="lt-LT" sz="2000" dirty="0" smtClean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lt-LT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 - ?   t</a:t>
                </a:r>
                <a14:m>
                  <m:oMath xmlns:m="http://schemas.openxmlformats.org/officeDocument/2006/math">
                    <m:r>
                      <a:rPr lang="lt-LT" sz="200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lt-LT" sz="2000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0 ℃</m:t>
                    </m:r>
                  </m:oMath>
                </a14:m>
                <a:r>
                  <a:rPr lang="lt-LT" sz="2000" b="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</a:t>
                </a:r>
                <a:r>
                  <a:rPr lang="lt-LT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 </a:t>
                </a:r>
                <a14:m>
                  <m:oMath xmlns:m="http://schemas.openxmlformats.org/officeDocument/2006/math">
                    <m:r>
                      <a:rPr lang="lt-LT" sz="200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lt-LT" sz="2000" b="0" i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2 </m:t>
                    </m:r>
                    <m:r>
                      <m:rPr>
                        <m:sty m:val="p"/>
                      </m:rPr>
                      <a:rPr lang="lt-LT" sz="2000" b="0" i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l</m:t>
                    </m:r>
                  </m:oMath>
                </a14:m>
                <a:r>
                  <a:rPr lang="lt-LT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lt-LT" sz="2000" i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lt-LT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lt-LT" sz="200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2</m:t>
                    </m:r>
                    <m:r>
                      <a:rPr lang="lt-LT" sz="2000" b="0" i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lt-LT" sz="2000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∙ </m:t>
                    </m:r>
                    <m:sSup>
                      <m:sSupPr>
                        <m:ctrlPr>
                          <a:rPr lang="lt-LT" sz="20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lt-LT" sz="20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lt-LT" sz="20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lt-LT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lt-LT" sz="2000" i="1" dirty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lt-LT" sz="2000" b="0" i="0" dirty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</a:rPr>
                          <m:t>m</m:t>
                        </m:r>
                      </m:e>
                      <m:sup>
                        <m:r>
                          <a:rPr lang="lt-LT" sz="2000" b="0" i="1" dirty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lt-LT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lt-LT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Q </a:t>
                </a:r>
                <a14:m>
                  <m:oMath xmlns:m="http://schemas.openxmlformats.org/officeDocument/2006/math">
                    <m:r>
                      <a:rPr lang="lt-LT" sz="2000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sz="2000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λ</m:t>
                    </m:r>
                  </m:oMath>
                </a14:m>
                <a:r>
                  <a:rPr lang="lt-LT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</a:t>
                </a:r>
                <a:r>
                  <a:rPr lang="lt-LT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m</a:t>
                </a:r>
                <a:endParaRPr lang="lt-LT" sz="2000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ea typeface="Cambria Math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lt-LT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lang="lt-LT" sz="200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𝜌</m:t>
                    </m:r>
                    <m:r>
                      <a:rPr lang="lt-LT" sz="2000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 =</m:t>
                    </m:r>
                    <m:r>
                      <a:rPr lang="lt-LT" sz="2000" b="0" i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1000 </m:t>
                    </m:r>
                  </m:oMath>
                </a14:m>
                <a:r>
                  <a:rPr lang="lt-LT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kg/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lt-LT" sz="2000" i="1" dirty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lt-LT" sz="2000" b="0" i="0" dirty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m</m:t>
                        </m:r>
                      </m:e>
                      <m:sup>
                        <m:r>
                          <a:rPr lang="lt-LT" sz="2000" b="0" i="0" dirty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lt-LT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m </a:t>
                </a:r>
                <a14:m>
                  <m:oMath xmlns:m="http://schemas.openxmlformats.org/officeDocument/2006/math">
                    <m:r>
                      <a:rPr lang="lt-LT" sz="2000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lt-LT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lt-LT" sz="2000" i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𝜌</m:t>
                    </m:r>
                  </m:oMath>
                </a14:m>
                <a:r>
                  <a:rPr lang="lt-LT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</a:p>
              <a:p>
                <a:pPr marL="0" lvl="0" indent="0">
                  <a:buClr>
                    <a:srgbClr val="31B6FD"/>
                  </a:buClr>
                  <a:buNone/>
                </a:pPr>
                <a:r>
                  <a:rPr lang="lt-LT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           </a:t>
                </a:r>
                <a:r>
                  <a:rPr lang="el-GR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λ</a:t>
                </a:r>
                <a:r>
                  <a:rPr lang="lt-LT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lt-LT" sz="2000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lt-LT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3,3 </a:t>
                </a:r>
                <a14:m>
                  <m:oMath xmlns:m="http://schemas.openxmlformats.org/officeDocument/2006/math">
                    <m:r>
                      <a:rPr lang="lt-LT" sz="200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∙</m:t>
                    </m:r>
                    <m:r>
                      <a:rPr lang="lt-LT" sz="2000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 </m:t>
                    </m:r>
                    <m:sSup>
                      <m:sSupPr>
                        <m:ctrlPr>
                          <a:rPr lang="lt-LT" sz="20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lt-LT" sz="20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lt-LT" sz="20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lt-LT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J/kg                           Q </a:t>
                </a:r>
                <a14:m>
                  <m:oMath xmlns:m="http://schemas.openxmlformats.org/officeDocument/2006/math">
                    <m:r>
                      <a:rPr lang="lt-LT" sz="2000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sz="2000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λ</m:t>
                    </m:r>
                    <m:r>
                      <a:rPr lang="lt-LT" sz="2000" i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 </m:t>
                    </m:r>
                    <m:r>
                      <a:rPr lang="lt-LT" sz="2000" i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𝜌</m:t>
                    </m:r>
                  </m:oMath>
                </a14:m>
                <a:r>
                  <a:rPr lang="lt-LT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</a:t>
                </a:r>
                <a:endParaRPr lang="lt-LT" sz="2000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ea typeface="Cambria Math"/>
                  <a:cs typeface="Times New Roman" panose="02020603050405020304" pitchFamily="18" charset="0"/>
                </a:endParaRPr>
              </a:p>
              <a:p>
                <a:pPr marL="0" lvl="0" indent="0">
                  <a:buNone/>
                </a:pPr>
                <a:r>
                  <a:rPr lang="lt-LT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                                                      Q </a:t>
                </a:r>
                <a14:m>
                  <m:oMath xmlns:m="http://schemas.openxmlformats.org/officeDocument/2006/math">
                    <m:r>
                      <a:rPr lang="lt-LT" sz="2000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lt-LT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3,3 </a:t>
                </a:r>
                <a14:m>
                  <m:oMath xmlns:m="http://schemas.openxmlformats.org/officeDocument/2006/math">
                    <m:r>
                      <a:rPr lang="lt-LT" sz="2000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∙</m:t>
                    </m:r>
                    <m:sSup>
                      <m:sSupPr>
                        <m:ctrlPr>
                          <a:rPr lang="lt-LT" sz="20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lt-LT" sz="20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lt-LT" sz="20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lt-LT" sz="2000" i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∙</m:t>
                    </m:r>
                    <m:r>
                      <a:rPr lang="lt-LT" sz="200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1000</m:t>
                    </m:r>
                    <m:r>
                      <a:rPr lang="lt-LT" sz="2000" i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∙</m:t>
                    </m:r>
                  </m:oMath>
                </a14:m>
                <a:r>
                  <a:rPr lang="lt-LT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lt-LT" sz="200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2 </m:t>
                    </m:r>
                    <m:r>
                      <a:rPr lang="lt-LT" sz="2000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∙ </m:t>
                    </m:r>
                    <m:sSup>
                      <m:sSupPr>
                        <m:ctrlPr>
                          <a:rPr lang="lt-LT" sz="20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lt-LT" sz="20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lt-LT" sz="20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lt-LT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lt-LT" sz="2000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lt-LT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6,6</a:t>
                </a:r>
                <a:r>
                  <a:rPr lang="lt-LT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lt-LT" sz="2000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∙</m:t>
                    </m:r>
                    <m:sSup>
                      <m:sSupPr>
                        <m:ctrlPr>
                          <a:rPr lang="lt-LT" sz="20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lt-LT" sz="20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lt-LT" sz="20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lt-LT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endParaRPr lang="lt-LT" sz="2000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buNone/>
                </a:pPr>
                <a:r>
                  <a:rPr lang="lt-LT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 </a:t>
                </a:r>
                <a:r>
                  <a:rPr lang="lt-LT" sz="2000" dirty="0" err="1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Ats</a:t>
                </a:r>
                <a:r>
                  <a:rPr lang="lt-LT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.: </a:t>
                </a:r>
                <a:r>
                  <a:rPr lang="lt-LT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6,6</a:t>
                </a:r>
                <a:r>
                  <a:rPr lang="lt-LT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lt-LT" sz="2000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∙</m:t>
                    </m:r>
                    <m:sSup>
                      <m:sSupPr>
                        <m:ctrlPr>
                          <a:rPr lang="lt-LT" sz="20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lt-LT" sz="20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lt-LT" sz="20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lt-LT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</a:p>
              <a:p>
                <a:pPr marL="0" indent="0">
                  <a:buNone/>
                </a:pPr>
                <a:endParaRPr lang="lt-LT" sz="2000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urinio vietos rezervavimo ženklas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3400" y="2133600"/>
                <a:ext cx="8305800" cy="3907896"/>
              </a:xfrm>
              <a:blipFill rotWithShape="1">
                <a:blip r:embed="rId2"/>
                <a:stretch>
                  <a:fillRect l="-1175" r="-1101"/>
                </a:stretch>
              </a:blipFill>
            </p:spPr>
            <p:txBody>
              <a:bodyPr/>
              <a:lstStyle/>
              <a:p>
                <a:r>
                  <a:rPr lang="lt-L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Antraštė 3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252728"/>
          </a:xfrm>
        </p:spPr>
        <p:txBody>
          <a:bodyPr>
            <a:normAutofit/>
          </a:bodyPr>
          <a:lstStyle/>
          <a:p>
            <a:r>
              <a:rPr lang="lt-L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Uždavinys Nr.1</a:t>
            </a:r>
            <a:endParaRPr lang="lt-LT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Tiesioji jungtis 5"/>
          <p:cNvCxnSpPr/>
          <p:nvPr/>
        </p:nvCxnSpPr>
        <p:spPr>
          <a:xfrm>
            <a:off x="1172497" y="3581400"/>
            <a:ext cx="0" cy="190991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Tiesioji jungtis 8"/>
          <p:cNvCxnSpPr/>
          <p:nvPr/>
        </p:nvCxnSpPr>
        <p:spPr>
          <a:xfrm>
            <a:off x="533400" y="3581400"/>
            <a:ext cx="3962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Stačiakampis 6"/>
          <p:cNvSpPr/>
          <p:nvPr/>
        </p:nvSpPr>
        <p:spPr>
          <a:xfrm>
            <a:off x="4436806" y="6418420"/>
            <a:ext cx="4399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1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1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67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>
          <a:xfrm>
            <a:off x="2952134" y="2476500"/>
            <a:ext cx="5597016" cy="3810000"/>
          </a:xfrm>
        </p:spPr>
        <p:txBody>
          <a:bodyPr>
            <a:noAutofit/>
          </a:bodyPr>
          <a:lstStyle/>
          <a:p>
            <a:pPr algn="just"/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Snaigės pradeda formuotis temperatūrai nukritus iki 0°C ir žemiau. Jos sudarytos </a:t>
            </a:r>
            <a:r>
              <a:rPr lang="lt-LT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iš taisyklingų ledo 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kristalų. Ledo </a:t>
            </a:r>
            <a:r>
              <a:rPr lang="lt-LT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kristalai jungiasi vienas su kitu ir gaunasi įvairiausių formų snaigės. </a:t>
            </a:r>
            <a:endParaRPr lang="lt-LT" sz="20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Snaigės </a:t>
            </a:r>
            <a:r>
              <a:rPr lang="lt-LT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būna nevienodo dydžio. Jų skersmuo dažniausiai siekia nuo 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0,5 - 5 mm. </a:t>
            </a:r>
            <a:r>
              <a:rPr lang="lt-LT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Kartais pasitaiko daug didesnių 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snaigių. Vidutinė </a:t>
            </a:r>
            <a:r>
              <a:rPr lang="lt-LT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vienos snaigės 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masė yra apie 1 mg.</a:t>
            </a:r>
          </a:p>
          <a:p>
            <a:pPr algn="just"/>
            <a:r>
              <a:rPr lang="lt-LT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Egzistuoja netgi ištisas snaigių tyrinėjimo mokslas...</a:t>
            </a:r>
          </a:p>
          <a:p>
            <a:r>
              <a:rPr lang="lt-LT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Vaizdo medžiaga: </a:t>
            </a:r>
            <a:r>
              <a:rPr lang="lt-LT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https://www.youtube.com/watch?v=fd-hb2xzvZI</a:t>
            </a:r>
            <a:endParaRPr lang="lt-LT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lt-LT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>
          <a:xfrm>
            <a:off x="3962400" y="6324600"/>
            <a:ext cx="1161826" cy="365125"/>
          </a:xfrm>
        </p:spPr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ntraštė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252728"/>
          </a:xfrm>
        </p:spPr>
        <p:txBody>
          <a:bodyPr>
            <a:normAutofit/>
          </a:bodyPr>
          <a:lstStyle/>
          <a:p>
            <a:r>
              <a:rPr lang="lt-L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Snaigės</a:t>
            </a:r>
            <a:endParaRPr lang="lt-L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 descr="https://hellenkampelis.com/wp-content/uploads/2015/12/93926007_large_0_54f93_1ecbbc9b_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31" y="2590800"/>
            <a:ext cx="2789903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6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>
          <a:xfrm>
            <a:off x="3436374" y="2743200"/>
            <a:ext cx="5486400" cy="3154311"/>
          </a:xfrm>
        </p:spPr>
        <p:txBody>
          <a:bodyPr>
            <a:normAutofit lnSpcReduction="10000"/>
          </a:bodyPr>
          <a:lstStyle/>
          <a:p>
            <a:pPr algn="just"/>
            <a:r>
              <a:rPr lang="lt-LT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Danų fotografas </a:t>
            </a:r>
            <a:r>
              <a:rPr lang="lt-LT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Alf</a:t>
            </a:r>
            <a:r>
              <a:rPr lang="lt-LT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Pilz</a:t>
            </a:r>
            <a:r>
              <a:rPr lang="lt-LT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kartus </a:t>
            </a: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pagreitinto </a:t>
            </a:r>
            <a:r>
              <a:rPr lang="lt-LT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judesio vaizdo įrašuose užfiksavo labiausiai įsimintinus žiemos virsmus. Nuo šerkšno susidarymo proceso iš arti, užšąlančių ežerų iki kerinčių snieguoto kraštovaizdžio vaizdų.</a:t>
            </a:r>
          </a:p>
          <a:p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Vaizdo medžiaga</a:t>
            </a:r>
            <a:r>
              <a:rPr lang="lt-LT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lt-LT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vimeo.com/86223859</a:t>
            </a:r>
            <a:endParaRPr lang="lt-LT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t-LT" dirty="0"/>
          </a:p>
        </p:txBody>
      </p:sp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ntraštė 3"/>
          <p:cNvSpPr>
            <a:spLocks noGrp="1"/>
          </p:cNvSpPr>
          <p:nvPr>
            <p:ph type="title"/>
          </p:nvPr>
        </p:nvSpPr>
        <p:spPr>
          <a:xfrm>
            <a:off x="762000" y="762000"/>
            <a:ext cx="7696200" cy="1252728"/>
          </a:xfrm>
        </p:spPr>
        <p:txBody>
          <a:bodyPr>
            <a:normAutofit fontScale="90000"/>
          </a:bodyPr>
          <a:lstStyle/>
          <a:p>
            <a:r>
              <a:rPr lang="lt-L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lt-L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edo </a:t>
            </a:r>
            <a:r>
              <a:rPr lang="lt-L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kristalų susidarymo procesas iš arčiau </a:t>
            </a:r>
            <a:r>
              <a:rPr lang="lt-L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lt-L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lt-L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53"/>
          <a:stretch/>
        </p:blipFill>
        <p:spPr bwMode="auto">
          <a:xfrm>
            <a:off x="255638" y="2819400"/>
            <a:ext cx="3124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03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>
          <a:xfrm>
            <a:off x="3048000" y="2514600"/>
            <a:ext cx="5902837" cy="4033681"/>
          </a:xfrm>
        </p:spPr>
        <p:txBody>
          <a:bodyPr>
            <a:normAutofit/>
          </a:bodyPr>
          <a:lstStyle/>
          <a:p>
            <a:pPr marL="0" indent="0" algn="just">
              <a:buClr>
                <a:srgbClr val="31B6FD"/>
              </a:buClr>
              <a:buNone/>
            </a:pP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Kaip </a:t>
            </a:r>
            <a:r>
              <a:rPr lang="lt-LT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vandenį akimirksniu paversti ledu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buClr>
                <a:srgbClr val="31B6FD"/>
              </a:buClr>
            </a:pP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Butelį su visiškai išgrynintu vandeniu atšaldžius </a:t>
            </a:r>
            <a:r>
              <a:rPr lang="lt-LT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iki 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lt-LT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℃ temperatūros galima jį akimirksniu paversti ledu. </a:t>
            </a:r>
            <a:endParaRPr lang="lt-LT" sz="20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rgbClr val="31B6FD"/>
              </a:buClr>
            </a:pPr>
            <a:r>
              <a:rPr lang="lt-LT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Energija, sugeneruojama 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smūgiu </a:t>
            </a:r>
            <a:r>
              <a:rPr lang="lt-LT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į butelio 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kraštą, </a:t>
            </a:r>
            <a:r>
              <a:rPr lang="lt-LT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priverčia visiškai atšaldytas vandens molekules suformuoti 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kristalus.</a:t>
            </a:r>
          </a:p>
          <a:p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Vaizdo medžiaga:</a:t>
            </a:r>
          </a:p>
          <a:p>
            <a:pPr marL="0" indent="0">
              <a:buNone/>
            </a:pP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https://www.youtube.com/watch?v=sQdLttUh_b0</a:t>
            </a:r>
            <a:endParaRPr lang="lt-LT" sz="20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t-LT" sz="2000" dirty="0" smtClean="0"/>
          </a:p>
        </p:txBody>
      </p:sp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ntraštė 3"/>
          <p:cNvSpPr>
            <a:spLocks noGrp="1"/>
          </p:cNvSpPr>
          <p:nvPr>
            <p:ph type="title"/>
          </p:nvPr>
        </p:nvSpPr>
        <p:spPr>
          <a:xfrm>
            <a:off x="1154061" y="544204"/>
            <a:ext cx="6553200" cy="919471"/>
          </a:xfrm>
        </p:spPr>
        <p:txBody>
          <a:bodyPr>
            <a:noAutofit/>
          </a:bodyPr>
          <a:lstStyle/>
          <a:p>
            <a:r>
              <a:rPr lang="lt-LT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Tai įdomu</a:t>
            </a: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lt-L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4" t="-2947" r="20276" b="2947"/>
          <a:stretch/>
        </p:blipFill>
        <p:spPr bwMode="auto">
          <a:xfrm>
            <a:off x="319548" y="2438400"/>
            <a:ext cx="2509070" cy="3161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88061" y="6019800"/>
            <a:ext cx="1219200" cy="395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lt-LT" dirty="0"/>
          </a:p>
        </p:txBody>
      </p:sp>
      <p:sp>
        <p:nvSpPr>
          <p:cNvPr id="7" name="TextBox 6"/>
          <p:cNvSpPr txBox="1"/>
          <p:nvPr/>
        </p:nvSpPr>
        <p:spPr>
          <a:xfrm>
            <a:off x="6417391" y="5880831"/>
            <a:ext cx="1360539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Metų laikai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87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/>
              <a:t>18</a:t>
            </a:fld>
            <a:endParaRPr lang="en-US"/>
          </a:p>
        </p:txBody>
      </p:sp>
      <p:sp>
        <p:nvSpPr>
          <p:cNvPr id="4" name="Antraštė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tačiakampis 4"/>
          <p:cNvSpPr/>
          <p:nvPr/>
        </p:nvSpPr>
        <p:spPr>
          <a:xfrm>
            <a:off x="1371600" y="152400"/>
            <a:ext cx="23150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lt-LT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Pavasaris</a:t>
            </a:r>
            <a:endParaRPr lang="lt-LT" sz="4400" dirty="0">
              <a:solidFill>
                <a:prstClr val="black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32" y="3886200"/>
            <a:ext cx="3438525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Debesėlio formos paaiškinimas 7"/>
          <p:cNvSpPr/>
          <p:nvPr/>
        </p:nvSpPr>
        <p:spPr>
          <a:xfrm>
            <a:off x="2148127" y="1905000"/>
            <a:ext cx="2757733" cy="1493768"/>
          </a:xfrm>
          <a:prstGeom prst="cloudCallout">
            <a:avLst>
              <a:gd name="adj1" fmla="val -53817"/>
              <a:gd name="adj2" fmla="val 153552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lt-LT" b="1" i="1" spc="50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Jaučiu, kaip jėgos silpsta  ir tuoj...</a:t>
            </a:r>
            <a:endParaRPr lang="lt-LT" sz="2000" b="1" spc="50" dirty="0" smtClean="0">
              <a:ln w="11430"/>
              <a:solidFill>
                <a:schemeClr val="tx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789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>
          <a:xfrm>
            <a:off x="4191000" y="2743200"/>
            <a:ext cx="4800600" cy="30480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Šviečiant pavasario švelniai </a:t>
            </a:r>
            <a:r>
              <a:rPr lang="lt-LT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saulutei, </a:t>
            </a: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pradeda </a:t>
            </a:r>
            <a:r>
              <a:rPr lang="lt-LT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žaliuoti </a:t>
            </a: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medeliai, atgyja žibutėmis </a:t>
            </a:r>
            <a:r>
              <a:rPr lang="lt-LT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pražydę </a:t>
            </a: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slėniai, čiulba paukšteliai</a:t>
            </a:r>
            <a:r>
              <a:rPr lang="lt-LT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 kt.</a:t>
            </a:r>
          </a:p>
          <a:p>
            <a:pPr marL="0" indent="0" algn="just">
              <a:buNone/>
            </a:pP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kurgi dingo mūsų sniego senis?</a:t>
            </a:r>
            <a:endParaRPr lang="lt-LT" i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lt-LT" sz="28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Iš jo beliko tik balutė...</a:t>
            </a:r>
          </a:p>
          <a:p>
            <a:pPr marL="0" indent="0" algn="just">
              <a:buNone/>
            </a:pPr>
            <a:endParaRPr lang="lt-LT" i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t-LT" dirty="0"/>
          </a:p>
        </p:txBody>
      </p:sp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ntraštė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Pavasaris</a:t>
            </a:r>
            <a:endParaRPr lang="lt-LT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18080" r="12671" b="11349"/>
          <a:stretch/>
        </p:blipFill>
        <p:spPr bwMode="auto">
          <a:xfrm>
            <a:off x="381000" y="2895600"/>
            <a:ext cx="363793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39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>
          <a:xfrm>
            <a:off x="468262" y="1524000"/>
            <a:ext cx="8055076" cy="4343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lt-LT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buClr>
                <a:srgbClr val="31B6FD"/>
              </a:buClr>
            </a:pPr>
            <a:r>
              <a:rPr lang="lt-LT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Darbo tikslas</a:t>
            </a:r>
          </a:p>
          <a:p>
            <a:pPr lvl="0">
              <a:buClr>
                <a:srgbClr val="31B6FD"/>
              </a:buClr>
            </a:pPr>
            <a:r>
              <a:rPr lang="lt-LT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Pagrindinės medžiagos agregatinės būsenos</a:t>
            </a:r>
          </a:p>
          <a:p>
            <a:pPr lvl="0">
              <a:buClr>
                <a:srgbClr val="31B6FD"/>
              </a:buClr>
            </a:pPr>
            <a:r>
              <a:rPr lang="lt-LT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Metų laikai:</a:t>
            </a:r>
          </a:p>
          <a:p>
            <a:pPr lvl="0">
              <a:buClr>
                <a:srgbClr val="31B6FD"/>
              </a:buClr>
              <a:buFont typeface="Arial" panose="020B0604020202020204" pitchFamily="34" charset="0"/>
              <a:buChar char="•"/>
            </a:pPr>
            <a:r>
              <a:rPr lang="lt-LT" sz="2800" b="1" dirty="0" smtClean="0">
                <a:solidFill>
                  <a:srgbClr val="C6E7FC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Žiema</a:t>
            </a:r>
            <a:endParaRPr lang="lt-LT" sz="2800" b="1" dirty="0">
              <a:solidFill>
                <a:srgbClr val="C6E7FC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31B6FD"/>
              </a:buClr>
              <a:buFont typeface="Arial" panose="020B0604020202020204" pitchFamily="34" charset="0"/>
              <a:buChar char="•"/>
            </a:pPr>
            <a:r>
              <a:rPr lang="lt-LT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Pavasaris</a:t>
            </a:r>
            <a:endParaRPr lang="lt-LT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31B6FD"/>
              </a:buClr>
              <a:buFont typeface="Arial" panose="020B0604020202020204" pitchFamily="34" charset="0"/>
              <a:buChar char="•"/>
            </a:pPr>
            <a:r>
              <a:rPr lang="lt-LT" sz="2800" b="1" dirty="0" smtClean="0">
                <a:solidFill>
                  <a:srgbClr val="861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Vasara</a:t>
            </a:r>
            <a:endParaRPr lang="lt-LT" sz="2800" b="1" dirty="0">
              <a:solidFill>
                <a:srgbClr val="861DA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31B6FD"/>
              </a:buClr>
              <a:buFont typeface="Arial" panose="020B0604020202020204" pitchFamily="34" charset="0"/>
              <a:buChar char="•"/>
            </a:pPr>
            <a:r>
              <a:rPr lang="lt-LT" sz="2800" b="1" dirty="0" smtClean="0">
                <a:solidFill>
                  <a:srgbClr val="C952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Ruduo</a:t>
            </a:r>
            <a:endParaRPr lang="lt-LT" sz="2800" b="1" dirty="0">
              <a:solidFill>
                <a:srgbClr val="C952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31B6FD"/>
              </a:buClr>
            </a:pPr>
            <a:r>
              <a:rPr lang="lt-LT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Testas</a:t>
            </a:r>
            <a:endParaRPr lang="lt-LT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31B6FD"/>
              </a:buClr>
            </a:pPr>
            <a:r>
              <a:rPr lang="lt-LT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Naudota </a:t>
            </a:r>
            <a:r>
              <a:rPr lang="lt-LT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literatūra</a:t>
            </a:r>
            <a:endParaRPr lang="lt-LT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t-LT" sz="2800" b="1" dirty="0" smtClean="0"/>
          </a:p>
          <a:p>
            <a:endParaRPr lang="lt-LT" sz="2800" b="1" dirty="0" smtClean="0"/>
          </a:p>
          <a:p>
            <a:endParaRPr lang="en-US" sz="2800" b="1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</a:t>
            </a:fld>
            <a:endParaRPr lang="en-US" dirty="0">
              <a:solidFill>
                <a:srgbClr val="073E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ntraštė 2"/>
          <p:cNvSpPr>
            <a:spLocks noGrp="1"/>
          </p:cNvSpPr>
          <p:nvPr>
            <p:ph type="title"/>
          </p:nvPr>
        </p:nvSpPr>
        <p:spPr>
          <a:xfrm>
            <a:off x="322006" y="152400"/>
            <a:ext cx="8229600" cy="125272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lt-LT" sz="4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Turinys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6" t="5667" r="2653" b="5405"/>
          <a:stretch/>
        </p:blipFill>
        <p:spPr bwMode="auto">
          <a:xfrm>
            <a:off x="4495800" y="2895600"/>
            <a:ext cx="4313902" cy="2209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91703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2667000" y="2743200"/>
            <a:ext cx="6248400" cy="3810000"/>
          </a:xfrm>
        </p:spPr>
        <p:txBody>
          <a:bodyPr>
            <a:noAutofit/>
          </a:bodyPr>
          <a:lstStyle/>
          <a:p>
            <a:pPr lvl="0" algn="just">
              <a:buClr>
                <a:srgbClr val="31B6FD"/>
              </a:buClr>
              <a:defRPr/>
            </a:pP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Kietosios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med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iagos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virsmas skystąja vadinamas lydymusi. </a:t>
            </a:r>
          </a:p>
          <a:p>
            <a:pPr lvl="0" algn="just">
              <a:buClr>
                <a:srgbClr val="31B6FD"/>
              </a:buClr>
              <a:defRPr/>
            </a:pP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Temperatūra, kurioje medžiaga lydosi, vadinama jos lydymosi temperatūra. Kol </a:t>
            </a:r>
            <a:r>
              <a:rPr lang="lt-LT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kūnas lydosi, jo temperatūra nekinta 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 yra </a:t>
            </a:r>
            <a:r>
              <a:rPr lang="lt-LT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lygi 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kietėjimo </a:t>
            </a:r>
            <a:r>
              <a:rPr lang="lt-LT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temperatūrai. </a:t>
            </a:r>
            <a:endParaRPr lang="lt-LT" sz="20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31B6FD"/>
              </a:buClr>
              <a:defRPr/>
            </a:pP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Šilumos kiekis kurio reikia 1 kg kietosios medžiagos paversti skysčiu jos lydymosi temperatūroje, vadinamas savitąja lydymosi šiluma. Savitoji lydymosi šiluma žymima </a:t>
            </a:r>
            <a:r>
              <a:rPr lang="el-GR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jos matavimo vienetas J/kg.</a:t>
            </a: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252728"/>
          </a:xfrm>
        </p:spPr>
        <p:txBody>
          <a:bodyPr>
            <a:normAutofit/>
          </a:bodyPr>
          <a:lstStyle/>
          <a:p>
            <a:pPr algn="ctr"/>
            <a:r>
              <a:rPr lang="lt-LT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Lydymasis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Ice-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96" y="2819400"/>
            <a:ext cx="22860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84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urinio vietos rezervavimo ženklas 4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2514600"/>
                <a:ext cx="7772400" cy="3450696"/>
              </a:xfrm>
            </p:spPr>
            <p:txBody>
              <a:bodyPr>
                <a:normAutofit/>
              </a:bodyPr>
              <a:lstStyle/>
              <a:p>
                <a:pPr marL="0" lvl="0" indent="0" algn="just">
                  <a:buClr>
                    <a:srgbClr val="31B6FD"/>
                  </a:buClr>
                  <a:buNone/>
                </a:pPr>
                <a:r>
                  <a:rPr lang="lt-LT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Šilumos kiekis, reikalingas bet kurios masės medžiagai išlydyti jos lydymosi temperatūroje, vadinamas lydymosi šiluma:</a:t>
                </a:r>
              </a:p>
              <a:p>
                <a:pPr marL="0" lvl="0" indent="0" algn="ctr">
                  <a:buClr>
                    <a:srgbClr val="31B6FD"/>
                  </a:buClr>
                  <a:buNone/>
                </a:pPr>
                <a:r>
                  <a:rPr lang="lt-LT" sz="28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 </a:t>
                </a:r>
                <a14:m>
                  <m:oMath xmlns:m="http://schemas.openxmlformats.org/officeDocument/2006/math">
                    <m:r>
                      <a:rPr lang="lt-LT" sz="2800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l-GR" sz="2800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λ</m:t>
                    </m:r>
                    <m:r>
                      <m:rPr>
                        <m:sty m:val="p"/>
                      </m:rPr>
                      <a:rPr lang="lt-LT" sz="280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m</m:t>
                    </m:r>
                  </m:oMath>
                </a14:m>
                <a:endParaRPr lang="lt-LT" sz="2800" dirty="0" smtClean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 algn="ctr">
                  <a:buClr>
                    <a:srgbClr val="31B6FD"/>
                  </a:buClr>
                  <a:buNone/>
                </a:pPr>
                <a:endParaRPr lang="lt-LT" sz="2800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lt-LT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Pastaba: savitoji </a:t>
                </a:r>
                <a:r>
                  <a:rPr lang="lt-LT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lydymosi </a:t>
                </a:r>
                <a:r>
                  <a:rPr lang="lt-LT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ir savitoji </a:t>
                </a:r>
                <a:r>
                  <a:rPr lang="lt-LT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kietėjimo </a:t>
                </a:r>
                <a:r>
                  <a:rPr lang="lt-LT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šilumos yra lygios.</a:t>
                </a:r>
                <a:endParaRPr lang="lt-LT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lt-LT" sz="2800" dirty="0" smtClean="0"/>
              </a:p>
            </p:txBody>
          </p:sp>
        </mc:Choice>
        <mc:Fallback xmlns="">
          <p:sp>
            <p:nvSpPr>
              <p:cNvPr id="5" name="Turinio vietos rezervavimo ženklas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2514600"/>
                <a:ext cx="7772400" cy="3450696"/>
              </a:xfrm>
              <a:blipFill rotWithShape="1">
                <a:blip r:embed="rId2"/>
                <a:stretch>
                  <a:fillRect l="-1255" t="-1413" r="-1176"/>
                </a:stretch>
              </a:blipFill>
            </p:spPr>
            <p:txBody>
              <a:bodyPr/>
              <a:lstStyle/>
              <a:p>
                <a:r>
                  <a:rPr lang="lt-L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kaidrės numerio vietos rezervavimo ženklas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ntraštė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252728"/>
          </a:xfrm>
        </p:spPr>
        <p:txBody>
          <a:bodyPr>
            <a:normAutofit/>
          </a:bodyPr>
          <a:lstStyle/>
          <a:p>
            <a:r>
              <a:rPr lang="lt-LT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Lydymosi šiluma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97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urinio vietos rezervavimo ženklas 3"/>
              <p:cNvSpPr>
                <a:spLocks noGrp="1"/>
              </p:cNvSpPr>
              <p:nvPr>
                <p:ph idx="1"/>
              </p:nvPr>
            </p:nvSpPr>
            <p:spPr>
              <a:xfrm>
                <a:off x="533400" y="2667001"/>
                <a:ext cx="8229598" cy="3429000"/>
              </a:xfrm>
            </p:spPr>
            <p:txBody>
              <a:bodyPr/>
              <a:lstStyle/>
              <a:p>
                <a:pPr marL="0" lvl="0" indent="0" algn="just">
                  <a:buClr>
                    <a:srgbClr val="31B6FD"/>
                  </a:buClr>
                  <a:buNone/>
                </a:pPr>
                <a:r>
                  <a:rPr lang="lt-LT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Kiek šilumos  reikia ištirpinti O </a:t>
                </a:r>
                <a14:m>
                  <m:oMath xmlns:m="http://schemas.openxmlformats.org/officeDocument/2006/math">
                    <m:r>
                      <a:rPr lang="lt-LT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℃</m:t>
                    </m:r>
                  </m:oMath>
                </a14:m>
                <a:r>
                  <a:rPr lang="lt-LT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temperatūros 5 kg ledo? </a:t>
                </a:r>
                <a:endParaRPr lang="lt-LT" sz="2000" dirty="0" smtClean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ea typeface="Cambria Math"/>
                  <a:cs typeface="Times New Roman" panose="02020603050405020304" pitchFamily="18" charset="0"/>
                </a:endParaRPr>
              </a:p>
              <a:p>
                <a:pPr marL="0" lvl="0" indent="0" algn="just">
                  <a:buClr>
                    <a:srgbClr val="31B6FD"/>
                  </a:buClr>
                  <a:buNone/>
                </a:pPr>
                <a:r>
                  <a:rPr lang="lt-LT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                                                                 Sprendimas</a:t>
                </a:r>
                <a:endParaRPr lang="lt-LT" dirty="0" smtClean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buClr>
                    <a:srgbClr val="31B6FD"/>
                  </a:buClr>
                  <a:buNone/>
                </a:pPr>
                <a:r>
                  <a:rPr lang="lt-LT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lt-LT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 </a:t>
                </a:r>
                <a:r>
                  <a:rPr lang="lt-LT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?  </a:t>
                </a:r>
                <a:r>
                  <a:rPr lang="lt-LT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lt-LT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14:m>
                  <m:oMath xmlns:m="http://schemas.openxmlformats.org/officeDocument/2006/math">
                    <m:r>
                      <a:rPr lang="lt-LT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=0 ℃</m:t>
                    </m:r>
                  </m:oMath>
                </a14:m>
                <a:r>
                  <a:rPr lang="lt-LT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</a:t>
                </a:r>
                <a:r>
                  <a:rPr lang="lt-LT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                                      Q </a:t>
                </a:r>
                <a14:m>
                  <m:oMath xmlns:m="http://schemas.openxmlformats.org/officeDocument/2006/math">
                    <m:r>
                      <a:rPr lang="lt-LT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λ</m:t>
                    </m:r>
                  </m:oMath>
                </a14:m>
                <a:r>
                  <a:rPr lang="lt-LT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</a:t>
                </a:r>
                <a:r>
                  <a:rPr lang="lt-LT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m</a:t>
                </a:r>
                <a:endParaRPr lang="lt-LT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ea typeface="Cambria Math"/>
                  <a:cs typeface="Times New Roman" panose="02020603050405020304" pitchFamily="18" charset="0"/>
                </a:endParaRPr>
              </a:p>
              <a:p>
                <a:pPr marL="0" lvl="0" indent="0">
                  <a:buClr>
                    <a:srgbClr val="31B6FD"/>
                  </a:buClr>
                  <a:buNone/>
                </a:pPr>
                <a:r>
                  <a:rPr lang="lt-LT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m</a:t>
                </a:r>
                <a:r>
                  <a:rPr lang="lt-LT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5kg</a:t>
                </a:r>
                <a:r>
                  <a:rPr lang="lt-LT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</a:t>
                </a:r>
                <a:r>
                  <a:rPr lang="lt-LT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                      Q </a:t>
                </a:r>
                <a14:m>
                  <m:oMath xmlns:m="http://schemas.openxmlformats.org/officeDocument/2006/math">
                    <m:r>
                      <a:rPr lang="lt-LT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lt-LT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3,3 </a:t>
                </a:r>
                <a14:m>
                  <m:oMath xmlns:m="http://schemas.openxmlformats.org/officeDocument/2006/math">
                    <m:r>
                      <a:rPr lang="lt-LT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∙</m:t>
                    </m:r>
                    <m:sSup>
                      <m:sSupPr>
                        <m:ctrlPr>
                          <a:rPr lang="lt-LT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lt-LT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lt-LT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lt-LT" i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∙</m:t>
                    </m:r>
                    <m:r>
                      <a:rPr lang="lt-LT" b="0" i="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5</m:t>
                    </m:r>
                    <m:r>
                      <a:rPr lang="lt-LT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=</m:t>
                    </m:r>
                    <m:r>
                      <a:rPr lang="lt-LT" b="0" i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16,5</m:t>
                    </m:r>
                  </m:oMath>
                </a14:m>
                <a:r>
                  <a:rPr lang="lt-LT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lt-LT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∙</m:t>
                    </m:r>
                    <m:sSup>
                      <m:sSupPr>
                        <m:ctrlPr>
                          <a:rPr lang="lt-LT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lt-LT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lt-LT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lt-LT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</a:p>
              <a:p>
                <a:pPr marL="0" lvl="0" indent="0">
                  <a:buClr>
                    <a:srgbClr val="31B6FD"/>
                  </a:buClr>
                  <a:buNone/>
                </a:pPr>
                <a:r>
                  <a:rPr lang="lt-LT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           </a:t>
                </a:r>
                <a:r>
                  <a:rPr lang="lt-LT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   </a:t>
                </a:r>
                <a:r>
                  <a:rPr lang="el-GR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λ</a:t>
                </a:r>
                <a:r>
                  <a:rPr lang="lt-LT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lt-LT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lt-LT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3,3 </a:t>
                </a:r>
                <a14:m>
                  <m:oMath xmlns:m="http://schemas.openxmlformats.org/officeDocument/2006/math">
                    <m:r>
                      <a:rPr lang="lt-LT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∙ </m:t>
                    </m:r>
                    <m:sSup>
                      <m:sSupPr>
                        <m:ctrlPr>
                          <a:rPr lang="lt-LT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lt-LT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lt-LT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lt-LT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</a:t>
                </a:r>
                <a:r>
                  <a:rPr lang="lt-LT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J/kg                      </a:t>
                </a:r>
                <a:r>
                  <a:rPr lang="lt-LT" dirty="0" err="1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Ats</a:t>
                </a:r>
                <a:r>
                  <a:rPr lang="lt-LT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.: </a:t>
                </a:r>
                <a:r>
                  <a:rPr lang="lt-LT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16,5</a:t>
                </a:r>
                <a:r>
                  <a:rPr lang="lt-LT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lt-LT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∙</m:t>
                    </m:r>
                    <m:sSup>
                      <m:sSupPr>
                        <m:ctrlPr>
                          <a:rPr lang="lt-LT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lt-LT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lt-LT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lt-LT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</a:p>
              <a:p>
                <a:pPr marL="0" lvl="0" indent="0">
                  <a:buClr>
                    <a:srgbClr val="31B6FD"/>
                  </a:buClr>
                  <a:buNone/>
                </a:pPr>
                <a:endParaRPr lang="lt-LT" sz="1900" dirty="0">
                  <a:solidFill>
                    <a:srgbClr val="073E87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8"/>
                <a:endParaRPr lang="lt-LT" dirty="0"/>
              </a:p>
            </p:txBody>
          </p:sp>
        </mc:Choice>
        <mc:Fallback xmlns="">
          <p:sp>
            <p:nvSpPr>
              <p:cNvPr id="4" name="Turinio vietos rezervavimo ženklas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3400" y="2667001"/>
                <a:ext cx="8229598" cy="3429000"/>
              </a:xfrm>
              <a:blipFill rotWithShape="1">
                <a:blip r:embed="rId2"/>
                <a:stretch>
                  <a:fillRect l="-1186" t="-1423"/>
                </a:stretch>
              </a:blipFill>
            </p:spPr>
            <p:txBody>
              <a:bodyPr/>
              <a:lstStyle/>
              <a:p>
                <a:r>
                  <a:rPr lang="lt-L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kaidrės numerio vietos rezervavimo ženklas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ntraštė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252728"/>
          </a:xfrm>
        </p:spPr>
        <p:txBody>
          <a:bodyPr>
            <a:normAutofit/>
          </a:bodyPr>
          <a:lstStyle/>
          <a:p>
            <a:r>
              <a:rPr lang="lt-LT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Uždavinys Nr.2</a:t>
            </a:r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Tiesioji jungtis 6"/>
          <p:cNvCxnSpPr/>
          <p:nvPr/>
        </p:nvCxnSpPr>
        <p:spPr>
          <a:xfrm>
            <a:off x="1676400" y="3581400"/>
            <a:ext cx="0" cy="15240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Tiesioji jungtis 13"/>
          <p:cNvCxnSpPr/>
          <p:nvPr/>
        </p:nvCxnSpPr>
        <p:spPr>
          <a:xfrm>
            <a:off x="914400" y="3581400"/>
            <a:ext cx="3200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1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ntraštė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Tai įdomu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lt-LT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oUx8F Kažkas negerai su tuo skysčiu (šaukštukas pagamintas iš galio, kuris tirpsta šiltoje temperatūroje)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036" y="2952750"/>
            <a:ext cx="30099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Stačiakampis 5"/>
              <p:cNvSpPr/>
              <p:nvPr/>
            </p:nvSpPr>
            <p:spPr>
              <a:xfrm>
                <a:off x="220968" y="5410200"/>
                <a:ext cx="80010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/>
                <a:r>
                  <a:rPr lang="lt-LT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 vanduo kaltas, o šaukštelis kuris pagamintas iš galio. Jeigu į stiklinę įpilto vandens temperatūra t</a:t>
                </a:r>
                <a14:m>
                  <m:oMath xmlns:m="http://schemas.openxmlformats.org/officeDocument/2006/math">
                    <m:r>
                      <a:rPr lang="lt-LT" sz="2000" b="0" i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lt-LT" sz="200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≥</m:t>
                    </m:r>
                  </m:oMath>
                </a14:m>
                <a:r>
                  <a:rPr lang="lt-LT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lt-LT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29,77 °</a:t>
                </a:r>
                <a:r>
                  <a:rPr lang="lt-LT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 šaukštelis ir išsilydo, nes galio  lydymosi temperatūra lygi 29,77 °C.</a:t>
                </a:r>
                <a:endParaRPr lang="lt-LT" sz="2000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Stačiakampis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68" y="5410200"/>
                <a:ext cx="8001000" cy="1015663"/>
              </a:xfrm>
              <a:prstGeom prst="rect">
                <a:avLst/>
              </a:prstGeom>
              <a:blipFill rotWithShape="1">
                <a:blip r:embed="rId3"/>
                <a:stretch>
                  <a:fillRect l="-762" t="-3012" r="-762" b="-9639"/>
                </a:stretch>
              </a:blipFill>
            </p:spPr>
            <p:txBody>
              <a:bodyPr/>
              <a:lstStyle/>
              <a:p>
                <a:r>
                  <a:rPr lang="lt-L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tačiakampis 6"/>
          <p:cNvSpPr/>
          <p:nvPr/>
        </p:nvSpPr>
        <p:spPr>
          <a:xfrm>
            <a:off x="270387" y="2362200"/>
            <a:ext cx="88391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lt-LT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lt-LT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negerai su tuo </a:t>
            </a:r>
            <a:r>
              <a:rPr lang="lt-LT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vandeniu, įmerkus į jį šaukštelį, jis ima ir išsilydo?</a:t>
            </a:r>
            <a:endParaRPr lang="lt-LT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50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ntraštė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252728"/>
          </a:xfrm>
        </p:spPr>
        <p:txBody>
          <a:bodyPr>
            <a:noAutofit/>
          </a:bodyPr>
          <a:lstStyle/>
          <a:p>
            <a:r>
              <a:rPr lang="lt-LT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Lydymosi ir kietėjimo reiškinių aiškinimas</a:t>
            </a:r>
            <a:br>
              <a:rPr lang="lt-LT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medžiagų sandaros požiūriu </a:t>
            </a:r>
            <a:endParaRPr lang="lt-LT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Lentelė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427890"/>
              </p:ext>
            </p:extLst>
          </p:nvPr>
        </p:nvGraphicFramePr>
        <p:xfrm>
          <a:off x="533400" y="2514600"/>
          <a:ext cx="8153400" cy="277368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114800"/>
                <a:gridCol w="4038600"/>
              </a:tblGrid>
              <a:tr h="380999">
                <a:tc>
                  <a:txBody>
                    <a:bodyPr/>
                    <a:lstStyle/>
                    <a:p>
                      <a:pPr algn="ctr"/>
                      <a:r>
                        <a:rPr lang="lt-LT" sz="2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Kietoji medžiaga kaista</a:t>
                      </a:r>
                    </a:p>
                    <a:p>
                      <a:endParaRPr lang="lt-LT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Skystoji medžiaga aušta</a:t>
                      </a:r>
                    </a:p>
                    <a:p>
                      <a:endParaRPr lang="lt-LT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74320" marR="0" lvl="0" indent="-27432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31B6FD"/>
                        </a:buClr>
                        <a:buSzPct val="100000"/>
                        <a:buFont typeface="Symbol" pitchFamily="18" charset="2"/>
                        <a:buChar char=""/>
                        <a:tabLst/>
                        <a:defRPr/>
                      </a:pPr>
                      <a:r>
                        <a:rPr kumimoji="0" lang="lt-LT" sz="20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Didėja dalelių vidutinis svyravimo greitis;</a:t>
                      </a:r>
                    </a:p>
                    <a:p>
                      <a:pPr marL="274320" marR="0" lvl="0" indent="-27432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31B6FD"/>
                        </a:buClr>
                        <a:buSzPct val="100000"/>
                        <a:buFont typeface="Symbol" pitchFamily="18" charset="2"/>
                        <a:buChar char=""/>
                        <a:tabLst/>
                        <a:defRPr/>
                      </a:pPr>
                      <a:r>
                        <a:rPr kumimoji="0" lang="lt-LT" sz="20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Didėja dalelių vidutinė kinetinė energija;</a:t>
                      </a:r>
                    </a:p>
                    <a:p>
                      <a:pPr marL="274320" marR="0" lvl="0" indent="-27432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31B6FD"/>
                        </a:buClr>
                        <a:buSzPct val="100000"/>
                        <a:buFont typeface="Symbol" pitchFamily="18" charset="2"/>
                        <a:buChar char=""/>
                        <a:tabLst/>
                        <a:defRPr/>
                      </a:pPr>
                      <a:r>
                        <a:rPr kumimoji="0" lang="lt-LT" sz="20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Suyra griežta dalelių išsidėstymo tvarka.</a:t>
                      </a:r>
                      <a:endParaRPr kumimoji="0" lang="lt-LT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74320" marR="0" lvl="0" indent="-27432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31B6FD"/>
                        </a:buClr>
                        <a:buSzPct val="100000"/>
                        <a:buFont typeface="Symbol" pitchFamily="18" charset="2"/>
                        <a:buChar char=""/>
                        <a:tabLst/>
                        <a:defRPr/>
                      </a:pPr>
                      <a:r>
                        <a:rPr kumimoji="0" lang="lt-LT" sz="20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Mažėja ją sudarančių dalelių vidutinis greitis;</a:t>
                      </a:r>
                    </a:p>
                    <a:p>
                      <a:pPr marL="274320" marR="0" lvl="0" indent="-27432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31B6FD"/>
                        </a:buClr>
                        <a:buSzPct val="100000"/>
                        <a:buFont typeface="Symbol" pitchFamily="18" charset="2"/>
                        <a:buChar char=""/>
                        <a:tabLst/>
                        <a:defRPr/>
                      </a:pPr>
                      <a:r>
                        <a:rPr kumimoji="0" lang="lt-LT" sz="20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Mažėja dalelių vidutinė kinetinė energija;</a:t>
                      </a:r>
                    </a:p>
                    <a:p>
                      <a:pPr marL="274320" marR="0" lvl="0" indent="-27432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31B6FD"/>
                        </a:buClr>
                        <a:buSzPct val="100000"/>
                        <a:buFont typeface="Symbol" pitchFamily="18" charset="2"/>
                        <a:buChar char=""/>
                        <a:tabLst/>
                        <a:defRPr/>
                      </a:pPr>
                      <a:r>
                        <a:rPr kumimoji="0" lang="lt-LT" sz="20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Dalelės išsidėsto griežta tvarka.</a:t>
                      </a:r>
                    </a:p>
                    <a:p>
                      <a:endParaRPr lang="lt-LT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Stačiakampis 1"/>
          <p:cNvSpPr/>
          <p:nvPr/>
        </p:nvSpPr>
        <p:spPr>
          <a:xfrm>
            <a:off x="6629400" y="5791200"/>
            <a:ext cx="1249060" cy="369332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lt-LT" dirty="0">
                <a:solidFill>
                  <a:prstClr val="black"/>
                </a:solidFill>
                <a:hlinkClick r:id="rId2" action="ppaction://hlinksldjump"/>
              </a:rPr>
              <a:t>Metų laikai</a:t>
            </a:r>
            <a:endParaRPr lang="lt-L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43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/>
              <a:t>25</a:t>
            </a:fld>
            <a:endParaRPr lang="en-US"/>
          </a:p>
        </p:txBody>
      </p:sp>
      <p:sp>
        <p:nvSpPr>
          <p:cNvPr id="4" name="Antraštė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ebesis 5"/>
          <p:cNvSpPr/>
          <p:nvPr/>
        </p:nvSpPr>
        <p:spPr>
          <a:xfrm>
            <a:off x="1244120" y="2971801"/>
            <a:ext cx="2351580" cy="83820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8" t="-1" r="22919" b="57386"/>
          <a:stretch/>
        </p:blipFill>
        <p:spPr bwMode="auto">
          <a:xfrm>
            <a:off x="2609850" y="2492614"/>
            <a:ext cx="723900" cy="57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Debesėlio formos paaiškinimas 7"/>
          <p:cNvSpPr/>
          <p:nvPr/>
        </p:nvSpPr>
        <p:spPr>
          <a:xfrm>
            <a:off x="4800600" y="1936613"/>
            <a:ext cx="2895600" cy="1447800"/>
          </a:xfrm>
          <a:prstGeom prst="cloudCallout">
            <a:avLst>
              <a:gd name="adj1" fmla="val -110907"/>
              <a:gd name="adj2" fmla="val 25620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b="1" i="1" spc="50" dirty="0" smtClean="0">
              <a:ln w="11430"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b="1" i="1" spc="50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Oi, </a:t>
            </a:r>
            <a:r>
              <a:rPr lang="en-US" b="1" i="1" spc="50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lt-LT" b="1" i="1" spc="50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 </a:t>
            </a:r>
            <a:r>
              <a:rPr lang="en-US" b="1" i="1" spc="50" dirty="0" err="1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skraidau</a:t>
            </a:r>
            <a:r>
              <a:rPr lang="en-US" b="1" i="1" spc="50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b="1" i="1" spc="50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padebesiais,..</a:t>
            </a:r>
          </a:p>
          <a:p>
            <a:pPr algn="ctr"/>
            <a:r>
              <a:rPr lang="en-US" b="1" i="1" spc="50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t-LT" b="1" i="1" spc="50" dirty="0" smtClean="0">
              <a:ln w="11430"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tačiakampis 4"/>
          <p:cNvSpPr/>
          <p:nvPr/>
        </p:nvSpPr>
        <p:spPr>
          <a:xfrm>
            <a:off x="3699163" y="152400"/>
            <a:ext cx="16866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4400" dirty="0">
                <a:solidFill>
                  <a:srgbClr val="AF11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Vasara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86808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>
          <a:xfrm>
            <a:off x="4267200" y="2819400"/>
            <a:ext cx="4495800" cy="3145896"/>
          </a:xfrm>
        </p:spPr>
        <p:txBody>
          <a:bodyPr/>
          <a:lstStyle/>
          <a:p>
            <a:pPr marL="0" indent="0" algn="just">
              <a:buNone/>
            </a:pP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Štai ir atėjo ilgai laukta vasara</a:t>
            </a:r>
            <a:r>
              <a:rPr lang="lt-LT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Šilta</a:t>
            </a: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endParaRPr lang="en-US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k</a:t>
            </a:r>
            <a:r>
              <a:rPr lang="lt-LT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</a:t>
            </a: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 dingo mūsų sniego senio balutė? </a:t>
            </a:r>
            <a:endParaRPr lang="en-US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lt-LT" sz="32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Išgaravo</a:t>
            </a:r>
            <a:r>
              <a:rPr lang="en-US" sz="32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endParaRPr lang="en-US" sz="3200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ntraštė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252728"/>
          </a:xfrm>
        </p:spPr>
        <p:txBody>
          <a:bodyPr>
            <a:normAutofit/>
          </a:bodyPr>
          <a:lstStyle/>
          <a:p>
            <a:r>
              <a:rPr lang="lt-LT" dirty="0" smtClean="0">
                <a:solidFill>
                  <a:srgbClr val="AF11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Vasara</a:t>
            </a:r>
            <a:endParaRPr lang="en-US" dirty="0">
              <a:solidFill>
                <a:srgbClr val="AF11B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3" name="Picture 5" descr="http://www.mama.lt/Uploads/image/article_6913/kokie-vaikiski-rubai-bus-madingi-ateinancia-vasara-6913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60" t="14124" r="15328" b="8843"/>
          <a:stretch/>
        </p:blipFill>
        <p:spPr bwMode="auto">
          <a:xfrm>
            <a:off x="685800" y="2819400"/>
            <a:ext cx="3200400" cy="288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8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>
          <a:xfrm>
            <a:off x="2571135" y="2523407"/>
            <a:ext cx="6248399" cy="3078163"/>
          </a:xfrm>
        </p:spPr>
        <p:txBody>
          <a:bodyPr>
            <a:normAutofit/>
          </a:bodyPr>
          <a:lstStyle/>
          <a:p>
            <a:pPr lvl="0" algn="just">
              <a:buClr>
                <a:srgbClr val="31B6FD"/>
              </a:buClr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Garavimas - tai  skysčio virtimas garais skysčio paviršiuje.</a:t>
            </a:r>
          </a:p>
          <a:p>
            <a:pPr lvl="0" algn="just">
              <a:buClr>
                <a:srgbClr val="31B6FD"/>
              </a:buClr>
              <a:buFont typeface="Arial" panose="020B0604020202020204" pitchFamily="34" charset="0"/>
              <a:buChar char="•"/>
            </a:pP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Skysčio molekulės nuolat juda įvairia sparta.</a:t>
            </a:r>
          </a:p>
          <a:p>
            <a:pPr lvl="0" algn="just">
              <a:buClr>
                <a:srgbClr val="31B6FD"/>
              </a:buClr>
              <a:buFont typeface="Arial" panose="020B0604020202020204" pitchFamily="34" charset="0"/>
              <a:buChar char="•"/>
            </a:pP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Dėl to, kad iš skysčio išlekia greičiausios molekulės, skystis vėsta. </a:t>
            </a:r>
            <a:endParaRPr lang="lt-LT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31B6FD"/>
              </a:buClr>
              <a:buFont typeface="Arial" panose="020B0604020202020204" pitchFamily="34" charset="0"/>
              <a:buChar char="•"/>
            </a:pP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Jei skystis yra uždarame inde, dalis išlėkusių molekulių grįžta į skystį.</a:t>
            </a: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ntraštė 2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1066800"/>
          </a:xfrm>
        </p:spPr>
        <p:txBody>
          <a:bodyPr>
            <a:normAutofit/>
          </a:bodyPr>
          <a:lstStyle/>
          <a:p>
            <a:r>
              <a:rPr lang="lt-LT" sz="4000" dirty="0">
                <a:solidFill>
                  <a:srgbClr val="AF11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Garavimas</a:t>
            </a:r>
            <a:endParaRPr lang="en-US" sz="4000" dirty="0">
              <a:solidFill>
                <a:srgbClr val="AF11B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569615"/>
            <a:ext cx="904568" cy="98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belles images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77" y="2667000"/>
            <a:ext cx="20574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68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>
          <a:xfrm>
            <a:off x="3276600" y="2895600"/>
            <a:ext cx="5562600" cy="3450696"/>
          </a:xfrm>
        </p:spPr>
        <p:txBody>
          <a:bodyPr/>
          <a:lstStyle/>
          <a:p>
            <a:r>
              <a:rPr lang="lt-LT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Garavimo sparta priklauso nuo skysčio: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Rūšies (prigimties);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Paviršiaus ploto;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Temperatūros;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Garavimo sąlygų (vėjo ir kt.).</a:t>
            </a:r>
          </a:p>
          <a:p>
            <a:endParaRPr lang="lt-LT" dirty="0"/>
          </a:p>
        </p:txBody>
      </p:sp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ntraštė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4000" dirty="0">
                <a:solidFill>
                  <a:srgbClr val="AF11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Garavimas</a:t>
            </a:r>
            <a:endParaRPr lang="lt-L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8" descr="kettle2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600"/>
            <a:ext cx="31242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33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>
          <a:xfrm>
            <a:off x="3200400" y="2514600"/>
            <a:ext cx="5410200" cy="3200400"/>
          </a:xfrm>
        </p:spPr>
        <p:txBody>
          <a:bodyPr>
            <a:normAutofit lnSpcReduction="10000"/>
          </a:bodyPr>
          <a:lstStyle/>
          <a:p>
            <a:pPr lvl="0" algn="just">
              <a:buClr>
                <a:srgbClr val="31B6FD"/>
              </a:buClr>
            </a:pP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Virimas yra skysčio virsmas garais skysčio viduje.</a:t>
            </a:r>
            <a:endParaRPr lang="lt-LT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31B6FD"/>
              </a:buClr>
            </a:pP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Temperatūra, kurioje skystis verda vadinama virimo temperatūra.</a:t>
            </a:r>
          </a:p>
          <a:p>
            <a:pPr lvl="0" algn="just">
              <a:buClr>
                <a:srgbClr val="31B6FD"/>
              </a:buClr>
              <a:buFont typeface="Arial" panose="020B0604020202020204" pitchFamily="34" charset="0"/>
              <a:buChar char="•"/>
            </a:pP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Slėgiui didėjant, virimo temperatūra didėja.</a:t>
            </a:r>
          </a:p>
          <a:p>
            <a:pPr lvl="0" algn="just">
              <a:buClr>
                <a:srgbClr val="31B6FD"/>
              </a:buClr>
              <a:buFont typeface="Arial" panose="020B0604020202020204" pitchFamily="34" charset="0"/>
              <a:buChar char="•"/>
            </a:pP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Slėgiui mažėjant virimo temperatūra mažėja.</a:t>
            </a:r>
          </a:p>
          <a:p>
            <a:pPr>
              <a:buFont typeface="Arial" panose="020B0604020202020204" pitchFamily="34" charset="0"/>
              <a:buChar char="•"/>
            </a:pPr>
            <a:endParaRPr lang="lt-LT" dirty="0" smtClean="0"/>
          </a:p>
          <a:p>
            <a:pPr marL="0" indent="0">
              <a:buNone/>
            </a:pPr>
            <a:endParaRPr lang="lt-LT" sz="2600" dirty="0"/>
          </a:p>
        </p:txBody>
      </p:sp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ntraštė 3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252728"/>
          </a:xfrm>
        </p:spPr>
        <p:txBody>
          <a:bodyPr>
            <a:normAutofit/>
          </a:bodyPr>
          <a:lstStyle/>
          <a:p>
            <a:r>
              <a:rPr lang="lt-LT" sz="4000" dirty="0" smtClean="0">
                <a:solidFill>
                  <a:srgbClr val="AF11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Virimas</a:t>
            </a:r>
            <a:endParaRPr lang="lt-LT" sz="4000" dirty="0">
              <a:solidFill>
                <a:srgbClr val="AF11B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98" y="2514600"/>
            <a:ext cx="2590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loveswimming.com/wp-content/uploads/2015/09/bubble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67100"/>
            <a:ext cx="11811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929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>
          <a:xfrm>
            <a:off x="685800" y="2148343"/>
            <a:ext cx="7772400" cy="2743200"/>
          </a:xfrm>
        </p:spPr>
        <p:txBody>
          <a:bodyPr>
            <a:normAutofit/>
          </a:bodyPr>
          <a:lstStyle/>
          <a:p>
            <a:pPr algn="just"/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Supažinti su</a:t>
            </a:r>
            <a:r>
              <a:rPr lang="lt-LT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pagrindinėmis medžiagos agregatinėmis būsenomis ir kietėjimo, lydymosi, garavimo, kondensacijos reiškiniais.</a:t>
            </a:r>
          </a:p>
          <a:p>
            <a:pPr algn="just"/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Paaiškinti medžiagų savitosios: kietėjimo, lydymosi, garavimo ir  kondensacijos šilumos sąvoką.</a:t>
            </a:r>
          </a:p>
          <a:p>
            <a:pPr marL="0" indent="0">
              <a:buNone/>
            </a:pPr>
            <a:endParaRPr lang="lt-LT" dirty="0" smtClean="0"/>
          </a:p>
        </p:txBody>
      </p:sp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ntraštė 3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29600" cy="125272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lt-LT" sz="4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Darbo tikslas</a:t>
            </a:r>
            <a:endParaRPr lang="lt-LT" sz="40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3195" t="6975" r="-4545" b="12231"/>
          <a:stretch/>
        </p:blipFill>
        <p:spPr>
          <a:xfrm>
            <a:off x="6553200" y="4291777"/>
            <a:ext cx="1767348" cy="1533838"/>
          </a:xfrm>
          <a:prstGeom prst="rect">
            <a:avLst/>
          </a:prstGeom>
          <a:ln w="28575">
            <a:noFill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6" t="6975" r="7573" b="12231"/>
          <a:stretch/>
        </p:blipFill>
        <p:spPr bwMode="auto">
          <a:xfrm>
            <a:off x="2819400" y="4291777"/>
            <a:ext cx="1624781" cy="1558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aveikslėlis 8"/>
          <p:cNvPicPr>
            <a:picLocks noChangeAspect="1"/>
          </p:cNvPicPr>
          <p:nvPr/>
        </p:nvPicPr>
        <p:blipFill rotWithShape="1">
          <a:blip r:embed="rId4"/>
          <a:srcRect l="28789" b="50000"/>
          <a:stretch/>
        </p:blipFill>
        <p:spPr>
          <a:xfrm>
            <a:off x="4665406" y="4291777"/>
            <a:ext cx="1656735" cy="1533840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91777"/>
            <a:ext cx="1637072" cy="15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008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ntraštė 3"/>
          <p:cNvSpPr>
            <a:spLocks noGrp="1"/>
          </p:cNvSpPr>
          <p:nvPr>
            <p:ph type="title"/>
          </p:nvPr>
        </p:nvSpPr>
        <p:spPr>
          <a:xfrm>
            <a:off x="228600" y="533400"/>
            <a:ext cx="8534400" cy="1252728"/>
          </a:xfrm>
        </p:spPr>
        <p:txBody>
          <a:bodyPr>
            <a:noAutofit/>
          </a:bodyPr>
          <a:lstStyle/>
          <a:p>
            <a:r>
              <a:rPr lang="lt-LT" sz="3600" dirty="0">
                <a:solidFill>
                  <a:srgbClr val="AF11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Kai kurių medžiagų </a:t>
            </a:r>
            <a:r>
              <a:rPr lang="lt-LT" sz="3600" dirty="0" smtClean="0">
                <a:solidFill>
                  <a:srgbClr val="AF11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virimo </a:t>
            </a:r>
            <a:r>
              <a:rPr lang="lt-LT" sz="3600" dirty="0">
                <a:solidFill>
                  <a:srgbClr val="AF11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temperatūra </a:t>
            </a:r>
            <a:r>
              <a:rPr lang="lt-LT" sz="4800" dirty="0">
                <a:solidFill>
                  <a:srgbClr val="AF11B3"/>
                </a:solidFill>
              </a:rPr>
              <a:t/>
            </a:r>
            <a:br>
              <a:rPr lang="lt-LT" sz="4800" dirty="0">
                <a:solidFill>
                  <a:srgbClr val="AF11B3"/>
                </a:solidFill>
              </a:rPr>
            </a:br>
            <a:r>
              <a:rPr lang="lt-LT" sz="2800" dirty="0">
                <a:solidFill>
                  <a:srgbClr val="AF11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(kai atmosferos slėgis </a:t>
            </a:r>
            <a:r>
              <a:rPr lang="lt-LT" sz="2800" dirty="0" smtClean="0">
                <a:solidFill>
                  <a:srgbClr val="AF11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normalus)</a:t>
            </a:r>
            <a:endParaRPr lang="lt-LT" sz="2800" dirty="0">
              <a:solidFill>
                <a:srgbClr val="AF11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Lentelė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40801199"/>
                  </p:ext>
                </p:extLst>
              </p:nvPr>
            </p:nvGraphicFramePr>
            <p:xfrm>
              <a:off x="1828800" y="2514600"/>
              <a:ext cx="5638800" cy="3627120"/>
            </p:xfrm>
            <a:graphic>
              <a:graphicData uri="http://schemas.openxmlformats.org/drawingml/2006/table">
                <a:tbl>
                  <a:tblPr firstRow="1" bandRow="1">
                    <a:tableStyleId>{5DA37D80-6434-44D0-A028-1B22A696006F}</a:tableStyleId>
                  </a:tblPr>
                  <a:tblGrid>
                    <a:gridCol w="2133600"/>
                    <a:gridCol w="3505200"/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lt-LT" sz="20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Medžiaga</a:t>
                          </a:r>
                          <a:endParaRPr lang="lt-LT" sz="20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lt-LT" sz="20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Virimo</a:t>
                          </a:r>
                          <a:r>
                            <a:rPr lang="lt-LT" sz="2000" baseline="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temperatūra, </a:t>
                          </a:r>
                          <a14:m>
                            <m:oMath xmlns:m="http://schemas.openxmlformats.org/officeDocument/2006/math">
                              <m:r>
                                <a:rPr lang="lt-LT" sz="2000" baseline="0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℃</m:t>
                              </m:r>
                            </m:oMath>
                          </a14:m>
                          <a:endParaRPr lang="lt-LT" sz="2000" baseline="0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</a:tr>
                  <a:tr h="379307">
                    <a:tc>
                      <a:txBody>
                        <a:bodyPr/>
                        <a:lstStyle/>
                        <a:p>
                          <a:r>
                            <a:rPr lang="lt-LT" sz="2000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Oras</a:t>
                          </a:r>
                          <a:endParaRPr lang="lt-LT" sz="2000" dirty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lt-LT" sz="2000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- 193</a:t>
                          </a:r>
                          <a:endParaRPr lang="lt-LT" sz="2000" dirty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379307">
                    <a:tc>
                      <a:txBody>
                        <a:bodyPr/>
                        <a:lstStyle/>
                        <a:p>
                          <a:r>
                            <a:rPr lang="lt-LT" sz="2000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Eteris</a:t>
                          </a:r>
                          <a:endParaRPr lang="lt-LT" sz="2000" dirty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lt-LT" sz="2000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35</a:t>
                          </a:r>
                          <a:endParaRPr lang="lt-LT" sz="2000" dirty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379307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lt-LT" sz="2000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Vanduo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lt-LT" sz="2000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</a:t>
                          </a:r>
                        </a:p>
                      </a:txBody>
                      <a:tcPr/>
                    </a:tc>
                  </a:tr>
                  <a:tr h="379307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lt-LT" sz="2000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Gyvsidabris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lt-LT" sz="2000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357</a:t>
                          </a:r>
                          <a:endParaRPr lang="lt-LT" sz="2000" dirty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379307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lt-LT" sz="2000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Natris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lt-LT" sz="2000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883</a:t>
                          </a:r>
                          <a:endParaRPr lang="lt-LT" sz="2000" dirty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379307">
                    <a:tc>
                      <a:txBody>
                        <a:bodyPr/>
                        <a:lstStyle/>
                        <a:p>
                          <a:r>
                            <a:rPr lang="lt-LT" sz="2000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Geležis</a:t>
                          </a:r>
                          <a:endParaRPr lang="lt-LT" sz="2000" dirty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lt-LT" sz="2000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2750</a:t>
                          </a:r>
                          <a:endParaRPr lang="lt-LT" sz="2000" dirty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379307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lt-LT" sz="2000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Auksas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lt-LT" sz="2000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2807</a:t>
                          </a:r>
                        </a:p>
                      </a:txBody>
                      <a:tcPr/>
                    </a:tc>
                  </a:tr>
                  <a:tr h="379307">
                    <a:tc>
                      <a:txBody>
                        <a:bodyPr/>
                        <a:lstStyle/>
                        <a:p>
                          <a:r>
                            <a:rPr lang="lt-LT" sz="2000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Volframas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lt-LT" sz="2000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5660</a:t>
                          </a:r>
                          <a:endParaRPr lang="lt-LT" sz="2000" dirty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Lentelė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40801199"/>
                  </p:ext>
                </p:extLst>
              </p:nvPr>
            </p:nvGraphicFramePr>
            <p:xfrm>
              <a:off x="1828800" y="2514600"/>
              <a:ext cx="5638800" cy="3627120"/>
            </p:xfrm>
            <a:graphic>
              <a:graphicData uri="http://schemas.openxmlformats.org/drawingml/2006/table">
                <a:tbl>
                  <a:tblPr firstRow="1" bandRow="1">
                    <a:tableStyleId>{5DA37D80-6434-44D0-A028-1B22A696006F}</a:tableStyleId>
                  </a:tblPr>
                  <a:tblGrid>
                    <a:gridCol w="2133600"/>
                    <a:gridCol w="3505200"/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lt-LT" sz="2000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Medžiaga</a:t>
                          </a:r>
                          <a:endParaRPr lang="lt-LT" sz="20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lt-LT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60870" t="-6667" b="-716000"/>
                          </a:stretch>
                        </a:blipFill>
                      </a:tcPr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lt-LT" sz="2000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Oras</a:t>
                          </a:r>
                          <a:endParaRPr lang="lt-LT" sz="2000" dirty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lt-LT" sz="2000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- 193</a:t>
                          </a:r>
                          <a:endParaRPr lang="lt-LT" sz="2000" dirty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lt-LT" sz="2000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Eteris</a:t>
                          </a:r>
                          <a:endParaRPr lang="lt-LT" sz="2000" dirty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lt-LT" sz="2000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35</a:t>
                          </a:r>
                          <a:endParaRPr lang="lt-LT" sz="2000" dirty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lt-LT" sz="2000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Vanduo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lt-LT" sz="2000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</a:t>
                          </a:r>
                        </a:p>
                      </a:txBody>
                      <a:tcPr/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lt-LT" sz="2000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Gyvsidabris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lt-LT" sz="2000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357</a:t>
                          </a:r>
                          <a:endParaRPr lang="lt-LT" sz="2000" dirty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lt-LT" sz="2000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Natris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lt-LT" sz="2000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883</a:t>
                          </a:r>
                          <a:endParaRPr lang="lt-LT" sz="2000" dirty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lt-LT" sz="2000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Geležis</a:t>
                          </a:r>
                          <a:endParaRPr lang="lt-LT" sz="2000" dirty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lt-LT" sz="2000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2750</a:t>
                          </a:r>
                          <a:endParaRPr lang="lt-LT" sz="2000" dirty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lt-LT" sz="2000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Auksas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lt-LT" sz="2000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2807</a:t>
                          </a:r>
                        </a:p>
                      </a:txBody>
                      <a:tcPr/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lt-LT" sz="2000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Volframas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lt-LT" sz="2000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5660</a:t>
                          </a:r>
                          <a:endParaRPr lang="lt-LT" sz="2000" dirty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10560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>
          <a:xfrm>
            <a:off x="685800" y="2514600"/>
            <a:ext cx="8001000" cy="3450696"/>
          </a:xfrm>
        </p:spPr>
        <p:txBody>
          <a:bodyPr>
            <a:normAutofit/>
          </a:bodyPr>
          <a:lstStyle/>
          <a:p>
            <a:pPr lvl="0" algn="just">
              <a:buClr>
                <a:srgbClr val="31B6FD"/>
              </a:buClr>
            </a:pP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Šilumos kiekis, kurio reikia 1 kg virimo temperatūros skysčio paversti garais, vadinamas savitąja garavimo šiluma. Ji žymima raide L ir matuojama </a:t>
            </a:r>
            <a:r>
              <a:rPr lang="lt-LT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džauliais</a:t>
            </a: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kilogramui (J/kg).</a:t>
            </a:r>
          </a:p>
          <a:p>
            <a:pPr lvl="0" algn="just">
              <a:buClr>
                <a:srgbClr val="31B6FD"/>
              </a:buClr>
            </a:pP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Kai atmosferos slėgis normalus, bet kokios masės m virimo temperatūros skysčiui išgarinti reikia šilumos kiekio:</a:t>
            </a:r>
          </a:p>
          <a:p>
            <a:pPr marL="0" indent="0" algn="ctr">
              <a:buNone/>
            </a:pPr>
            <a:r>
              <a:rPr lang="lt-LT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 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lt-LT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lt-LT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lt-LT" sz="3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ntraštė 2"/>
          <p:cNvSpPr>
            <a:spLocks noGrp="1"/>
          </p:cNvSpPr>
          <p:nvPr>
            <p:ph type="title"/>
          </p:nvPr>
        </p:nvSpPr>
        <p:spPr>
          <a:xfrm>
            <a:off x="990600" y="457200"/>
            <a:ext cx="7238999" cy="1252728"/>
          </a:xfrm>
        </p:spPr>
        <p:txBody>
          <a:bodyPr>
            <a:noAutofit/>
          </a:bodyPr>
          <a:lstStyle/>
          <a:p>
            <a:r>
              <a:rPr lang="lt-LT" sz="3600" dirty="0" smtClean="0">
                <a:solidFill>
                  <a:srgbClr val="AF11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Garavimo </a:t>
            </a:r>
            <a:r>
              <a:rPr lang="lt-LT" sz="3600" dirty="0">
                <a:solidFill>
                  <a:srgbClr val="AF11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(kondensacijos) savitoji </a:t>
            </a:r>
            <a:r>
              <a:rPr lang="lt-LT" sz="3600" dirty="0" smtClean="0">
                <a:solidFill>
                  <a:srgbClr val="AF11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šiluma</a:t>
            </a:r>
            <a:endParaRPr lang="en-US" sz="3600" dirty="0">
              <a:solidFill>
                <a:srgbClr val="AF11B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76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ntraštė 2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10600" cy="1066800"/>
          </a:xfrm>
        </p:spPr>
        <p:txBody>
          <a:bodyPr>
            <a:noAutofit/>
          </a:bodyPr>
          <a:lstStyle/>
          <a:p>
            <a:r>
              <a:rPr lang="lt-LT" sz="3600" dirty="0">
                <a:solidFill>
                  <a:srgbClr val="AF11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Kai kurių medžiagų savitoji </a:t>
            </a:r>
            <a:r>
              <a:rPr lang="lt-LT" sz="3600" dirty="0" smtClean="0">
                <a:solidFill>
                  <a:srgbClr val="AF11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garavimo šiluma</a:t>
            </a:r>
            <a:br>
              <a:rPr lang="lt-LT" sz="3600" dirty="0" smtClean="0">
                <a:solidFill>
                  <a:srgbClr val="AF11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solidFill>
                  <a:srgbClr val="AF11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800" dirty="0">
                <a:solidFill>
                  <a:srgbClr val="AF11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(esant </a:t>
            </a:r>
            <a:r>
              <a:rPr lang="lt-LT" sz="2800" dirty="0" smtClean="0">
                <a:solidFill>
                  <a:srgbClr val="AF11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normaliam </a:t>
            </a:r>
            <a:r>
              <a:rPr lang="lt-LT" sz="2800" dirty="0">
                <a:solidFill>
                  <a:srgbClr val="AF11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atmosferos slėgiui)</a:t>
            </a:r>
            <a:endParaRPr lang="en-US" sz="2800" dirty="0">
              <a:solidFill>
                <a:srgbClr val="AF11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Lentelė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676443"/>
              </p:ext>
            </p:extLst>
          </p:nvPr>
        </p:nvGraphicFramePr>
        <p:xfrm>
          <a:off x="990601" y="2286000"/>
          <a:ext cx="6896978" cy="370332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981199"/>
                <a:gridCol w="4915779"/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lt-LT" sz="2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Medžiaga</a:t>
                      </a:r>
                      <a:endParaRPr lang="lt-LT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Savitoji</a:t>
                      </a:r>
                      <a:r>
                        <a:rPr lang="lt-LT" sz="24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garavimo šiluma, MJ/kg</a:t>
                      </a:r>
                      <a:endParaRPr lang="lt-LT" sz="2400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92386">
                <a:tc>
                  <a:txBody>
                    <a:bodyPr/>
                    <a:lstStyle/>
                    <a:p>
                      <a:r>
                        <a:rPr lang="lt-LT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Azotas</a:t>
                      </a:r>
                      <a:endParaRPr lang="lt-LT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0,201</a:t>
                      </a:r>
                      <a:endParaRPr lang="lt-LT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2386">
                <a:tc>
                  <a:txBody>
                    <a:bodyPr/>
                    <a:lstStyle/>
                    <a:p>
                      <a:r>
                        <a:rPr lang="lt-LT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Žibalas</a:t>
                      </a:r>
                      <a:endParaRPr lang="lt-LT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0,21</a:t>
                      </a:r>
                      <a:endParaRPr lang="lt-LT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2386">
                <a:tc>
                  <a:txBody>
                    <a:bodyPr/>
                    <a:lstStyle/>
                    <a:p>
                      <a:r>
                        <a:rPr lang="lt-LT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Benzinas</a:t>
                      </a:r>
                      <a:endParaRPr lang="lt-LT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0,23</a:t>
                      </a:r>
                      <a:endParaRPr lang="lt-LT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23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Gyvsidabris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0,293</a:t>
                      </a:r>
                      <a:endParaRPr lang="lt-LT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23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Eteris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lt-LT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2386">
                <a:tc>
                  <a:txBody>
                    <a:bodyPr/>
                    <a:lstStyle/>
                    <a:p>
                      <a:r>
                        <a:rPr lang="lt-LT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Vandenilis</a:t>
                      </a:r>
                      <a:endParaRPr lang="lt-LT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0,45</a:t>
                      </a:r>
                      <a:endParaRPr lang="lt-LT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2386">
                <a:tc>
                  <a:txBody>
                    <a:bodyPr/>
                    <a:lstStyle/>
                    <a:p>
                      <a:r>
                        <a:rPr lang="lt-LT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Amoniakas</a:t>
                      </a:r>
                      <a:endParaRPr lang="lt-LT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1,36</a:t>
                      </a:r>
                      <a:endParaRPr lang="lt-LT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2386">
                <a:tc>
                  <a:txBody>
                    <a:bodyPr/>
                    <a:lstStyle/>
                    <a:p>
                      <a:r>
                        <a:rPr lang="lt-LT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Vanduo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</a:t>
                      </a:r>
                      <a:endParaRPr lang="lt-LT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322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urinio vietos rezervavimo ženklas 1"/>
              <p:cNvSpPr>
                <a:spLocks noGrp="1"/>
              </p:cNvSpPr>
              <p:nvPr>
                <p:ph idx="1"/>
              </p:nvPr>
            </p:nvSpPr>
            <p:spPr>
              <a:xfrm>
                <a:off x="381000" y="2133600"/>
                <a:ext cx="8610600" cy="3763963"/>
              </a:xfrm>
            </p:spPr>
            <p:txBody>
              <a:bodyPr>
                <a:normAutofit/>
              </a:bodyPr>
              <a:lstStyle/>
              <a:p>
                <a:pPr marL="0" lvl="0" indent="0" algn="just">
                  <a:buClr>
                    <a:srgbClr val="31B6FD"/>
                  </a:buClr>
                  <a:buNone/>
                </a:pPr>
                <a:r>
                  <a:rPr lang="lt-LT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Kiek šilumos  reikia 2 kg vandens, kurio temperatūra 10 </a:t>
                </a:r>
                <a14:m>
                  <m:oMath xmlns:m="http://schemas.openxmlformats.org/officeDocument/2006/math">
                    <m:r>
                      <a:rPr lang="lt-LT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℃</m:t>
                    </m:r>
                    <m:r>
                      <a:rPr lang="lt-LT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lt-LT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lt-LT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sušildyti </a:t>
                </a:r>
                <a:r>
                  <a:rPr lang="lt-LT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iki </a:t>
                </a:r>
                <a:r>
                  <a:rPr lang="lt-LT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100℃  ir išgarinti? </a:t>
                </a:r>
                <a:endParaRPr lang="lt-LT" sz="2000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ea typeface="Cambria Math"/>
                  <a:cs typeface="Times New Roman" panose="02020603050405020304" pitchFamily="18" charset="0"/>
                </a:endParaRPr>
              </a:p>
              <a:p>
                <a:pPr marL="0" lvl="0" indent="0" algn="just">
                  <a:buClr>
                    <a:srgbClr val="31B6FD"/>
                  </a:buClr>
                  <a:buNone/>
                </a:pPr>
                <a:r>
                  <a:rPr lang="lt-LT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    </a:t>
                </a:r>
                <a:r>
                  <a:rPr lang="lt-LT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 </a:t>
                </a:r>
                <a:r>
                  <a:rPr lang="lt-LT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        t</a:t>
                </a:r>
                <a:r>
                  <a:rPr lang="lt-LT" sz="12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1</a:t>
                </a:r>
                <a:r>
                  <a:rPr lang="lt-LT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</a:t>
                </a:r>
                <a:r>
                  <a:rPr lang="en-US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= 10 </a:t>
                </a:r>
                <a:r>
                  <a:rPr lang="lt-LT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℃                                                    </a:t>
                </a:r>
                <a:r>
                  <a:rPr lang="lt-LT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Sprendimas</a:t>
                </a:r>
                <a:endParaRPr lang="lt-LT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buClr>
                    <a:srgbClr val="31B6FD"/>
                  </a:buClr>
                  <a:buNone/>
                </a:pPr>
                <a:r>
                  <a:rPr lang="lt-LT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Q - ?   </a:t>
                </a:r>
                <a:r>
                  <a:rPr lang="en-US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</a:t>
                </a:r>
                <a:r>
                  <a:rPr lang="en-US" sz="12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lt-LT" sz="2000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2000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10</m:t>
                    </m:r>
                    <m:r>
                      <a:rPr lang="lt-LT" sz="2000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0 ℃</m:t>
                    </m:r>
                  </m:oMath>
                </a14:m>
                <a:r>
                  <a:rPr lang="lt-LT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</a:t>
                </a:r>
                <a:r>
                  <a:rPr lang="en-US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                          </a:t>
                </a:r>
                <a:r>
                  <a:rPr lang="lt-LT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Q</a:t>
                </a:r>
                <a:r>
                  <a:rPr lang="en-US" sz="12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1</a:t>
                </a:r>
                <a:r>
                  <a:rPr lang="lt-LT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lt-LT" sz="2000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c</m:t>
                    </m:r>
                    <m:r>
                      <a:rPr lang="lt-LT" sz="2000" i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lt-LT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m </a:t>
                </a:r>
                <a:r>
                  <a:rPr lang="en-US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(</a:t>
                </a:r>
                <a:r>
                  <a:rPr lang="en-US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12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- </a:t>
                </a:r>
                <a:r>
                  <a:rPr lang="lt-LT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t</a:t>
                </a:r>
                <a:r>
                  <a:rPr lang="lt-LT" sz="12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1</a:t>
                </a:r>
                <a:r>
                  <a:rPr lang="lt-LT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</a:t>
                </a:r>
                <a:r>
                  <a:rPr lang="en-US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)</a:t>
                </a:r>
              </a:p>
              <a:p>
                <a:pPr marL="0" lvl="0" indent="0">
                  <a:buClr>
                    <a:srgbClr val="31B6FD"/>
                  </a:buClr>
                  <a:buNone/>
                </a:pP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</a:t>
                </a:r>
                <a:r>
                  <a:rPr lang="en-US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               </a:t>
                </a:r>
                <a:r>
                  <a:rPr lang="lt-LT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 </a:t>
                </a:r>
                <a:r>
                  <a:rPr lang="lt-LT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en-US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lt-LT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kg</a:t>
                </a:r>
                <a:r>
                  <a:rPr lang="lt-LT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  </a:t>
                </a:r>
                <a:r>
                  <a:rPr lang="en-US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                              </a:t>
                </a:r>
                <a:r>
                  <a:rPr lang="lt-LT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Q</a:t>
                </a:r>
                <a:r>
                  <a:rPr lang="en-US" sz="12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2</a:t>
                </a:r>
                <a:r>
                  <a:rPr lang="lt-LT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lt-LT" sz="2000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lt-LT" sz="200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L</m:t>
                    </m:r>
                    <m:r>
                      <a:rPr lang="lt-LT" sz="2000" i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lt-LT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m</a:t>
                </a:r>
                <a:endParaRPr lang="en-US" sz="2000" dirty="0" smtClean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ea typeface="Cambria Math"/>
                  <a:cs typeface="Times New Roman" panose="02020603050405020304" pitchFamily="18" charset="0"/>
                </a:endParaRPr>
              </a:p>
              <a:p>
                <a:pPr marL="0" lvl="0" indent="0">
                  <a:buClr>
                    <a:srgbClr val="31B6FD"/>
                  </a:buClr>
                  <a:buNone/>
                </a:pP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</a:t>
                </a:r>
                <a:r>
                  <a:rPr lang="en-US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              c =</a:t>
                </a:r>
                <a:r>
                  <a:rPr lang="lt-LT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 </a:t>
                </a:r>
                <a:r>
                  <a:rPr lang="en-US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4,2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∙</m:t>
                        </m:r>
                        <m:r>
                          <a:rPr lang="en-US" sz="20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lt-LT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</a:t>
                </a:r>
                <a:r>
                  <a:rPr lang="en-US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J/kg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∙℃</m:t>
                    </m:r>
                  </m:oMath>
                </a14:m>
                <a:r>
                  <a:rPr lang="lt-LT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        </a:t>
                </a:r>
                <a:r>
                  <a:rPr lang="en-US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    </a:t>
                </a:r>
                <a:r>
                  <a:rPr lang="lt-LT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Q </a:t>
                </a:r>
                <a14:m>
                  <m:oMath xmlns:m="http://schemas.openxmlformats.org/officeDocument/2006/math">
                    <m:r>
                      <a:rPr lang="lt-LT" sz="2000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lt-LT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Q</a:t>
                </a:r>
                <a:r>
                  <a:rPr lang="en-US" sz="12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1</a:t>
                </a:r>
                <a:r>
                  <a:rPr lang="lt-LT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</a:t>
                </a:r>
                <a:r>
                  <a:rPr lang="en-US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+ </a:t>
                </a:r>
                <a:r>
                  <a:rPr lang="lt-LT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Q</a:t>
                </a:r>
                <a:r>
                  <a:rPr lang="en-US" sz="12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2</a:t>
                </a:r>
                <a:r>
                  <a:rPr lang="lt-LT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</a:t>
                </a:r>
                <a:endParaRPr lang="en-US" sz="2000" dirty="0" smtClean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ea typeface="Cambria Math"/>
                  <a:cs typeface="Times New Roman" panose="02020603050405020304" pitchFamily="18" charset="0"/>
                </a:endParaRPr>
              </a:p>
              <a:p>
                <a:pPr marL="0" lvl="0" indent="0">
                  <a:buClr>
                    <a:srgbClr val="31B6FD"/>
                  </a:buClr>
                  <a:buNone/>
                </a:pPr>
                <a:r>
                  <a:rPr lang="en-US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               L </a:t>
                </a: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=</a:t>
                </a:r>
                <a:r>
                  <a:rPr lang="lt-LT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 </a:t>
                </a:r>
                <a:r>
                  <a:rPr lang="en-US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6,3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∙10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lt-LT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</a:t>
                </a: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J/kg</a:t>
                </a:r>
                <a:r>
                  <a:rPr lang="en-US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       </a:t>
                </a:r>
                <a:r>
                  <a:rPr lang="lt-LT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Q </a:t>
                </a:r>
                <a14:m>
                  <m:oMath xmlns:m="http://schemas.openxmlformats.org/officeDocument/2006/math">
                    <m:r>
                      <a:rPr lang="lt-LT" sz="2000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lt-LT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c</m:t>
                    </m:r>
                    <m:r>
                      <a:rPr lang="lt-LT" sz="2000" i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lt-LT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m </a:t>
                </a: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(</a:t>
                </a: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12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- </a:t>
                </a:r>
                <a:r>
                  <a:rPr lang="lt-LT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t</a:t>
                </a:r>
                <a:r>
                  <a:rPr lang="lt-LT" sz="12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1</a:t>
                </a:r>
                <a:r>
                  <a:rPr lang="lt-LT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</a:t>
                </a:r>
                <a:r>
                  <a:rPr lang="en-US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) +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lt-LT" sz="200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L</m:t>
                    </m:r>
                    <m:r>
                      <a:rPr lang="lt-LT" sz="2000" i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lt-LT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m</a:t>
                </a:r>
                <a:r>
                  <a:rPr lang="en-US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= m (c</a:t>
                </a: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(</a:t>
                </a: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12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- </a:t>
                </a:r>
                <a:r>
                  <a:rPr lang="lt-LT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t</a:t>
                </a:r>
                <a:r>
                  <a:rPr lang="lt-LT" sz="12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1</a:t>
                </a:r>
                <a:r>
                  <a:rPr lang="lt-LT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</a:t>
                </a: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) +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lt-LT" sz="200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L</m:t>
                    </m:r>
                    <m:r>
                      <a:rPr lang="en-US" sz="2000" b="0" i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ea typeface="Cambria Math"/>
                  <a:cs typeface="Times New Roman" panose="02020603050405020304" pitchFamily="18" charset="0"/>
                </a:endParaRPr>
              </a:p>
              <a:p>
                <a:pPr marL="0" lvl="0" indent="0">
                  <a:buClr>
                    <a:srgbClr val="31B6FD"/>
                  </a:buClr>
                  <a:buNone/>
                </a:pPr>
                <a:r>
                  <a:rPr lang="en-US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                                            Q = </a:t>
                </a: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4,2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∙10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00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∙</m:t>
                    </m:r>
                    <m:r>
                      <a:rPr lang="en-US" sz="2000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∙</m:t>
                    </m:r>
                  </m:oMath>
                </a14:m>
                <a:r>
                  <a:rPr lang="en-US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(100 -10) +</a:t>
                </a: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6,3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∙10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= 7,06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∙10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J</a:t>
                </a:r>
              </a:p>
              <a:p>
                <a:pPr marL="0" lvl="0" indent="0">
                  <a:buClr>
                    <a:srgbClr val="31B6FD"/>
                  </a:buClr>
                  <a:buNone/>
                </a:pPr>
                <a:r>
                  <a:rPr lang="en-US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</a:t>
                </a:r>
                <a:r>
                  <a:rPr lang="lt-LT" sz="2000" dirty="0" err="1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Ats</a:t>
                </a:r>
                <a:r>
                  <a:rPr lang="lt-LT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.: </a:t>
                </a: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7,06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∙10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en-US" sz="2000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lt-LT" sz="20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endParaRPr lang="lt-LT" sz="2000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lt-LT" dirty="0"/>
              </a:p>
            </p:txBody>
          </p:sp>
        </mc:Choice>
        <mc:Fallback xmlns="">
          <p:sp>
            <p:nvSpPr>
              <p:cNvPr id="2" name="Turinio vietos rezervavimo ženklas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2133600"/>
                <a:ext cx="8610600" cy="3763963"/>
              </a:xfrm>
              <a:blipFill rotWithShape="1">
                <a:blip r:embed="rId2"/>
                <a:stretch>
                  <a:fillRect l="-1133" t="-1297" r="-1062"/>
                </a:stretch>
              </a:blipFill>
            </p:spPr>
            <p:txBody>
              <a:bodyPr/>
              <a:lstStyle/>
              <a:p>
                <a:r>
                  <a:rPr lang="lt-L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ntraštė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3600" dirty="0" smtClean="0">
                <a:solidFill>
                  <a:srgbClr val="AF11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Uždavinys Nr.3</a:t>
            </a:r>
            <a:endParaRPr lang="lt-LT" sz="3600" dirty="0">
              <a:solidFill>
                <a:srgbClr val="AF11B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Tiesioji jungtis 5"/>
          <p:cNvCxnSpPr/>
          <p:nvPr/>
        </p:nvCxnSpPr>
        <p:spPr>
          <a:xfrm>
            <a:off x="1371600" y="2971800"/>
            <a:ext cx="0" cy="18288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Tiesioji jungtis 8"/>
          <p:cNvCxnSpPr/>
          <p:nvPr/>
        </p:nvCxnSpPr>
        <p:spPr>
          <a:xfrm>
            <a:off x="762000" y="2971800"/>
            <a:ext cx="32766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850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>
          <a:xfrm>
            <a:off x="533400" y="2213351"/>
            <a:ext cx="8382000" cy="1744133"/>
          </a:xfrm>
        </p:spPr>
        <p:txBody>
          <a:bodyPr>
            <a:normAutofit/>
          </a:bodyPr>
          <a:lstStyle/>
          <a:p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Kietųjų </a:t>
            </a:r>
            <a:r>
              <a:rPr lang="lt-LT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kūnų garavimas vadinamas </a:t>
            </a:r>
            <a:r>
              <a:rPr lang="lt-LT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sublimacija </a:t>
            </a: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lt-LT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garuoja ledas, naftalinas, jodas). </a:t>
            </a:r>
            <a:endParaRPr lang="en-US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Vaizdo medžiaga „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Jodo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sublimac</a:t>
            </a:r>
            <a:r>
              <a:rPr lang="lt-LT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ija</a:t>
            </a: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“: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hlinkClick r:id="rId2"/>
              </a:rPr>
              <a:t>https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hlinkClick r:id="rId2"/>
              </a:rPr>
              <a:t>://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hlinkClick r:id="rId2"/>
              </a:rPr>
              <a:t>www.youtube.com/watch?v=4E0sy-FN2M8</a:t>
            </a:r>
            <a:endParaRPr lang="lt-LT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ntraštė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252728"/>
          </a:xfrm>
        </p:spPr>
        <p:txBody>
          <a:bodyPr>
            <a:normAutofit/>
          </a:bodyPr>
          <a:lstStyle/>
          <a:p>
            <a:r>
              <a:rPr lang="lt-LT" sz="3600" dirty="0" smtClean="0">
                <a:solidFill>
                  <a:srgbClr val="AF11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Kietųjų kūnų garavimas</a:t>
            </a:r>
            <a:endParaRPr lang="en-US" sz="3600" dirty="0">
              <a:solidFill>
                <a:srgbClr val="AF11B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3962400"/>
            <a:ext cx="335280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982986"/>
            <a:ext cx="3276600" cy="226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82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>
          <a:xfrm>
            <a:off x="304800" y="2241755"/>
            <a:ext cx="8001000" cy="46482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lt-LT" sz="2000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Tikslas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lt-LT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ademonstruoti ir paaiškinti, kodėl „šuoliuoja“ vandens lašai, užlašinti ant </a:t>
            </a:r>
            <a:r>
              <a:rPr lang="lt-LT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į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kaitinto paviršiaus.</a:t>
            </a:r>
          </a:p>
          <a:p>
            <a:pPr marL="0" indent="0" algn="just">
              <a:buNone/>
            </a:pPr>
            <a:r>
              <a:rPr lang="lt-LT" sz="2000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Priemonės: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Nerūdijančio plieno indelis, viryklė, vanduo.</a:t>
            </a:r>
          </a:p>
          <a:p>
            <a:pPr marL="0" indent="0" algn="just">
              <a:buNone/>
            </a:pPr>
            <a:r>
              <a:rPr lang="lt-LT" sz="2000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Darbo eiga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Ant viryklės padedame indelį. Jį gerai pakaitiname ir užlašiname keletą lašų. </a:t>
            </a:r>
            <a:r>
              <a:rPr lang="lt-LT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ašai pradeda „šuoliuoti“, netvarkingai judėti šiek tiek pakilę nuo indo paviršiaus.</a:t>
            </a:r>
          </a:p>
          <a:p>
            <a:pPr marL="0" indent="0" algn="just">
              <a:buNone/>
            </a:pPr>
            <a:r>
              <a:rPr lang="lt-LT" sz="2000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Darbo rezultatai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Vaizdo medžiaga:</a:t>
            </a:r>
          </a:p>
          <a:p>
            <a:pPr marL="0" indent="0" algn="just">
              <a:buNone/>
            </a:pPr>
            <a:r>
              <a:rPr lang="lt-LT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youtu.be/458foqojuAo</a:t>
            </a:r>
            <a:endParaRPr lang="lt-LT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lt-LT" sz="20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lt-LT" sz="2000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Išvados: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andens lašų apatinė pusė, liesdama įkaitusį metalą, tuojau pat ima garuoti. Garai sklinda dideliu slėgiu, todėl kelia vandens lašus į viršų.</a:t>
            </a:r>
          </a:p>
        </p:txBody>
      </p:sp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/>
              <a:t>35</a:t>
            </a:fld>
            <a:endParaRPr lang="en-US"/>
          </a:p>
        </p:txBody>
      </p:sp>
      <p:sp>
        <p:nvSpPr>
          <p:cNvPr id="4" name="Antraštė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252728"/>
          </a:xfrm>
        </p:spPr>
        <p:txBody>
          <a:bodyPr>
            <a:noAutofit/>
          </a:bodyPr>
          <a:lstStyle/>
          <a:p>
            <a:r>
              <a:rPr lang="lt-LT" sz="4000" dirty="0" smtClean="0">
                <a:solidFill>
                  <a:srgbClr val="861D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Bandymas Nr. 1</a:t>
            </a:r>
            <a:br>
              <a:rPr lang="lt-LT" sz="4000" dirty="0" smtClean="0">
                <a:solidFill>
                  <a:srgbClr val="861D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600" dirty="0">
                <a:solidFill>
                  <a:srgbClr val="861D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Kelionė garais</a:t>
            </a:r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7" b="38552"/>
          <a:stretch/>
        </p:blipFill>
        <p:spPr>
          <a:xfrm rot="16200000">
            <a:off x="5715001" y="3610899"/>
            <a:ext cx="1600201" cy="236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2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>
          <a:xfrm>
            <a:off x="3810000" y="2819400"/>
            <a:ext cx="4876800" cy="3450696"/>
          </a:xfrm>
        </p:spPr>
        <p:txBody>
          <a:bodyPr/>
          <a:lstStyle/>
          <a:p>
            <a:pPr algn="just"/>
            <a:r>
              <a:rPr lang="lt-LT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dabar pasižiūrėkime, </a:t>
            </a:r>
            <a:r>
              <a:rPr lang="lt-LT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kaip tų lašelių judėjimas atrodo sulėtintame vaizdo epizode, nufilmuotame 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kadrų </a:t>
            </a:r>
            <a:r>
              <a:rPr lang="lt-LT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 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sekundę </a:t>
            </a:r>
            <a:r>
              <a:rPr lang="lt-LT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greičiu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Vaizdo medžiaga:</a:t>
            </a:r>
          </a:p>
          <a:p>
            <a:pPr marL="0" indent="0">
              <a:buNone/>
            </a:pPr>
            <a:r>
              <a:rPr lang="lt-LT" sz="2000" dirty="0" smtClean="0">
                <a:hlinkClick r:id="rId2"/>
              </a:rPr>
              <a:t>https</a:t>
            </a:r>
            <a:r>
              <a:rPr lang="lt-LT" sz="2000" dirty="0">
                <a:hlinkClick r:id="rId2"/>
              </a:rPr>
              <a:t>://</a:t>
            </a:r>
            <a:r>
              <a:rPr lang="lt-LT" sz="2000" dirty="0" smtClean="0">
                <a:hlinkClick r:id="rId2"/>
              </a:rPr>
              <a:t>www.youtube.com/watch?v=oivUo2GzWGo</a:t>
            </a:r>
            <a:endParaRPr lang="lt-LT" sz="2000" dirty="0" smtClean="0"/>
          </a:p>
          <a:p>
            <a:pPr marL="0" indent="0">
              <a:buNone/>
            </a:pPr>
            <a:endParaRPr lang="lt-LT" dirty="0"/>
          </a:p>
          <a:p>
            <a:endParaRPr lang="lt-LT" dirty="0" smtClean="0"/>
          </a:p>
          <a:p>
            <a:endParaRPr lang="lt-LT" dirty="0"/>
          </a:p>
          <a:p>
            <a:endParaRPr lang="lt-LT" dirty="0"/>
          </a:p>
        </p:txBody>
      </p:sp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ntraštė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>
                <a:solidFill>
                  <a:srgbClr val="861D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Kelion</a:t>
            </a:r>
            <a:r>
              <a:rPr lang="lt-LT" sz="4000" dirty="0">
                <a:solidFill>
                  <a:srgbClr val="861D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ė garais</a:t>
            </a:r>
            <a:endParaRPr lang="lt-L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4" t="32593" b="5119"/>
          <a:stretch/>
        </p:blipFill>
        <p:spPr bwMode="auto">
          <a:xfrm>
            <a:off x="381000" y="2971800"/>
            <a:ext cx="3124199" cy="209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918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>
          <a:xfrm>
            <a:off x="3124200" y="2514600"/>
            <a:ext cx="5638800" cy="4648200"/>
          </a:xfrm>
        </p:spPr>
        <p:txBody>
          <a:bodyPr>
            <a:normAutofit/>
          </a:bodyPr>
          <a:lstStyle/>
          <a:p>
            <a:pPr algn="just"/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Pasižiūrėkime, kas nutinka, kai </a:t>
            </a:r>
            <a:r>
              <a:rPr lang="lt-LT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į vandenį 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įmetamas </a:t>
            </a:r>
            <a:r>
              <a:rPr lang="lt-LT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iki raudonumo 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įkaitintas </a:t>
            </a:r>
            <a:r>
              <a:rPr lang="lt-LT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nikelio 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rutuliukas.</a:t>
            </a:r>
            <a:endParaRPr lang="lt-LT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Vaizdo medžiaga:</a:t>
            </a:r>
          </a:p>
          <a:p>
            <a:pPr marL="0" indent="0" algn="just">
              <a:buNone/>
            </a:pPr>
            <a:r>
              <a:rPr lang="lt-LT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www.youtube.com/watch?v=9qSEfcIfYbw</a:t>
            </a:r>
            <a:endParaRPr lang="lt-LT" sz="20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31B6FD"/>
              </a:buClr>
            </a:pPr>
            <a:r>
              <a:rPr lang="lt-LT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mažiau įdomu pažiūrėti, kaip toks pats karštas nikelio rutuliukas prasigraužia per ledo 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luitą.</a:t>
            </a:r>
            <a:endParaRPr lang="lt-LT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31B6FD"/>
              </a:buClr>
              <a:buFont typeface="Arial" panose="020B0604020202020204" pitchFamily="34" charset="0"/>
              <a:buChar char="•"/>
            </a:pP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Vaizdo </a:t>
            </a:r>
            <a:r>
              <a:rPr lang="lt-LT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medžiaga:</a:t>
            </a:r>
          </a:p>
          <a:p>
            <a:pPr marL="0" indent="0" algn="just">
              <a:buNone/>
            </a:pPr>
            <a:r>
              <a:rPr lang="lt-LT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www.youtube.com/watch?v=w0o5xVkzo54</a:t>
            </a:r>
            <a:endParaRPr lang="lt-LT" sz="20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lt-LT" sz="2000" dirty="0" smtClean="0">
              <a:latin typeface="Calibri"/>
              <a:cs typeface="Times New Roman"/>
            </a:endParaRPr>
          </a:p>
          <a:p>
            <a:pPr algn="just"/>
            <a:endParaRPr lang="lt-LT" sz="2000" dirty="0"/>
          </a:p>
        </p:txBody>
      </p:sp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ntraštė 3"/>
          <p:cNvSpPr>
            <a:spLocks noGrp="1"/>
          </p:cNvSpPr>
          <p:nvPr>
            <p:ph type="title"/>
          </p:nvPr>
        </p:nvSpPr>
        <p:spPr>
          <a:xfrm>
            <a:off x="762000" y="762000"/>
            <a:ext cx="7467600" cy="1252728"/>
          </a:xfrm>
        </p:spPr>
        <p:txBody>
          <a:bodyPr>
            <a:noAutofit/>
          </a:bodyPr>
          <a:lstStyle/>
          <a:p>
            <a:r>
              <a:rPr lang="lt-LT" sz="4000" dirty="0">
                <a:solidFill>
                  <a:srgbClr val="861D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Kelionė garais</a:t>
            </a:r>
            <a:br>
              <a:rPr lang="lt-LT" sz="4000" dirty="0">
                <a:solidFill>
                  <a:srgbClr val="861D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t-LT" sz="4000" dirty="0">
              <a:solidFill>
                <a:srgbClr val="861D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779" b="40628"/>
          <a:stretch/>
        </p:blipFill>
        <p:spPr bwMode="auto">
          <a:xfrm>
            <a:off x="292509" y="2743200"/>
            <a:ext cx="2667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tačiakampis 4"/>
          <p:cNvSpPr/>
          <p:nvPr/>
        </p:nvSpPr>
        <p:spPr>
          <a:xfrm>
            <a:off x="6717890" y="6167743"/>
            <a:ext cx="1249060" cy="369332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lt-LT" dirty="0">
                <a:solidFill>
                  <a:prstClr val="black"/>
                </a:solidFill>
                <a:hlinkClick r:id="rId6" action="ppaction://hlinksldjump"/>
              </a:rPr>
              <a:t>Metų laikai</a:t>
            </a:r>
            <a:endParaRPr lang="lt-L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43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>
          <a:xfrm>
            <a:off x="381000" y="2514600"/>
            <a:ext cx="6553200" cy="413649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u="sng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Bandymo</a:t>
            </a:r>
            <a:r>
              <a:rPr lang="en-US" sz="2000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tikslas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pasigaminti valtį, varomą vandens garais.</a:t>
            </a:r>
            <a:endParaRPr lang="en-US" sz="20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lt-LT" sz="2000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Priemonės: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aliuminio dėžutė su skylute, vanduo, pusė skardinės, dvi mažos žvakutės.</a:t>
            </a:r>
          </a:p>
          <a:p>
            <a:pPr marL="0" indent="0" algn="just">
              <a:buNone/>
            </a:pPr>
            <a:r>
              <a:rPr lang="lt-LT" sz="2000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Darbo eiga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paimame aliuminio dėžutę su skylute ir įpilame į ją šiek tiek vandens. Įdedame dėžutę </a:t>
            </a:r>
            <a:r>
              <a:rPr lang="lt-LT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į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pusę skardinės, po ja uždegame dvi žvakutes ir paleidžiame plūduriuoti vandeniu. </a:t>
            </a:r>
          </a:p>
          <a:p>
            <a:pPr marL="0" indent="0" algn="just">
              <a:buNone/>
            </a:pPr>
            <a:r>
              <a:rPr lang="lt-LT" sz="2000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Darbo rezultatai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lt-LT" sz="2000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Vaizdo medžiaga: </a:t>
            </a:r>
          </a:p>
          <a:p>
            <a:pPr marL="0" indent="0" algn="just">
              <a:buNone/>
            </a:pPr>
            <a:r>
              <a:rPr lang="lt-LT" sz="2000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lt-LT" sz="2000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youtu.be/CfkPvOtocSo</a:t>
            </a:r>
            <a:endParaRPr lang="lt-LT" sz="2000" u="sng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lt-LT" sz="2000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Išvados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lt-LT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ždegus </a:t>
            </a:r>
            <a:r>
              <a:rPr lang="lt-LT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žvakutes, vanduo dėžutėje užverda, atgal besiveržiantys garai varo valtį.</a:t>
            </a:r>
          </a:p>
          <a:p>
            <a:pPr marL="0" indent="0">
              <a:buNone/>
            </a:pPr>
            <a:endParaRPr lang="lt-LT" sz="2000" u="sng" dirty="0"/>
          </a:p>
        </p:txBody>
      </p:sp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>
          <a:xfrm>
            <a:off x="4038600" y="6400800"/>
            <a:ext cx="1161826" cy="365125"/>
          </a:xfrm>
        </p:spPr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ntraštė 3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252728"/>
          </a:xfrm>
        </p:spPr>
        <p:txBody>
          <a:bodyPr>
            <a:noAutofit/>
          </a:bodyPr>
          <a:lstStyle/>
          <a:p>
            <a:r>
              <a:rPr lang="lt-LT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Bandymas Nr.</a:t>
            </a:r>
            <a:r>
              <a:rPr lang="en-US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lt-LT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Reaktyvinė valtis</a:t>
            </a:r>
            <a:endParaRPr lang="lt-LT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60"/>
          <a:stretch/>
        </p:blipFill>
        <p:spPr>
          <a:xfrm>
            <a:off x="7162800" y="2743200"/>
            <a:ext cx="1752600" cy="27432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8822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/>
              <a:t>39</a:t>
            </a:fld>
            <a:endParaRPr lang="en-US"/>
          </a:p>
        </p:txBody>
      </p:sp>
      <p:sp>
        <p:nvSpPr>
          <p:cNvPr id="4" name="Antraštė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5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3629486"/>
            <a:ext cx="1165421" cy="771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Debesėlio formos paaiškinimas 9"/>
          <p:cNvSpPr/>
          <p:nvPr/>
        </p:nvSpPr>
        <p:spPr>
          <a:xfrm>
            <a:off x="2438401" y="1905000"/>
            <a:ext cx="2618828" cy="1600200"/>
          </a:xfrm>
          <a:prstGeom prst="cloudCallout">
            <a:avLst>
              <a:gd name="adj1" fmla="val -74083"/>
              <a:gd name="adj2" fmla="val 102628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lt-LT" b="1" i="1" spc="50" dirty="0" smtClean="0">
              <a:ln w="11430">
                <a:noFill/>
              </a:ln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b="1" i="1" spc="50" dirty="0" smtClean="0">
                <a:ln w="11430">
                  <a:noFill/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Jaučiu, prarastos jėgos</a:t>
            </a:r>
          </a:p>
          <a:p>
            <a:pPr algn="ctr"/>
            <a:r>
              <a:rPr lang="lt-LT" b="1" i="1" spc="50" dirty="0">
                <a:ln w="11430">
                  <a:noFill/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pamažu </a:t>
            </a:r>
            <a:r>
              <a:rPr lang="lt-LT" b="1" i="1" spc="50" dirty="0" smtClean="0">
                <a:ln w="11430">
                  <a:noFill/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sugrįžta ... </a:t>
            </a:r>
            <a:endParaRPr lang="lt-LT" b="1" i="1" spc="50" dirty="0">
              <a:ln w="11430">
                <a:noFill/>
              </a:ln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b="1" i="1" spc="50" dirty="0" smtClean="0">
              <a:ln w="11430">
                <a:noFill/>
              </a:ln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tačiakampis 1"/>
          <p:cNvSpPr/>
          <p:nvPr/>
        </p:nvSpPr>
        <p:spPr>
          <a:xfrm>
            <a:off x="3962400" y="381000"/>
            <a:ext cx="18261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4800" dirty="0">
                <a:solidFill>
                  <a:srgbClr val="C952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Ruduo</a:t>
            </a:r>
            <a:endParaRPr lang="lt-LT" sz="4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17" y="4336335"/>
            <a:ext cx="23844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 descr=" rain animation"/>
          <p:cNvPicPr>
            <a:picLocks noChangeAspect="1" noChangeArrowheads="1" noCrop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90599" y="4418089"/>
            <a:ext cx="1447801" cy="68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59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ntraštė 3"/>
          <p:cNvSpPr>
            <a:spLocks noGrp="1"/>
          </p:cNvSpPr>
          <p:nvPr>
            <p:ph type="title"/>
          </p:nvPr>
        </p:nvSpPr>
        <p:spPr>
          <a:xfrm>
            <a:off x="464965" y="609600"/>
            <a:ext cx="8229600" cy="9144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lt-LT" dirty="0"/>
              <a:t/>
            </a:r>
            <a:br>
              <a:rPr lang="lt-LT" dirty="0"/>
            </a:br>
            <a:r>
              <a:rPr lang="lt-LT" sz="4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Pagrindinės </a:t>
            </a:r>
            <a:r>
              <a:rPr lang="lt-LT" sz="40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lt-LT" sz="4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edžiagos </a:t>
            </a:r>
            <a:r>
              <a:rPr lang="lt-LT" sz="40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agregatinės </a:t>
            </a:r>
            <a:r>
              <a:rPr lang="lt-LT" sz="4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būsenos</a:t>
            </a:r>
            <a:r>
              <a:rPr lang="lt-LT" sz="40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40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4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lt-LT" sz="4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lt-LT" sz="40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2" r="74329"/>
          <a:stretch/>
        </p:blipFill>
        <p:spPr bwMode="auto">
          <a:xfrm>
            <a:off x="1295400" y="2743200"/>
            <a:ext cx="19812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tačiakampis 7"/>
          <p:cNvSpPr/>
          <p:nvPr/>
        </p:nvSpPr>
        <p:spPr>
          <a:xfrm>
            <a:off x="1828800" y="5791200"/>
            <a:ext cx="9428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lt-LT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Ledas</a:t>
            </a:r>
            <a:endParaRPr lang="lt-LT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tačiakampis 8"/>
          <p:cNvSpPr/>
          <p:nvPr/>
        </p:nvSpPr>
        <p:spPr>
          <a:xfrm>
            <a:off x="4057474" y="5781549"/>
            <a:ext cx="1125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lt-LT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lt-LT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anduo</a:t>
            </a:r>
            <a:endParaRPr lang="lt-LT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tačiakampis 9"/>
          <p:cNvSpPr/>
          <p:nvPr/>
        </p:nvSpPr>
        <p:spPr>
          <a:xfrm>
            <a:off x="5906525" y="5815962"/>
            <a:ext cx="19186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lt-LT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Vandens garai</a:t>
            </a:r>
            <a:endParaRPr lang="lt-LT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0" t="1536" r="40908" b="-1536"/>
          <a:stretch/>
        </p:blipFill>
        <p:spPr bwMode="auto">
          <a:xfrm>
            <a:off x="3581400" y="2743198"/>
            <a:ext cx="1996730" cy="373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57" r="10770"/>
          <a:stretch/>
        </p:blipFill>
        <p:spPr bwMode="auto">
          <a:xfrm>
            <a:off x="5867400" y="2743202"/>
            <a:ext cx="1957792" cy="3657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tačiakampis 10"/>
          <p:cNvSpPr/>
          <p:nvPr/>
        </p:nvSpPr>
        <p:spPr>
          <a:xfrm>
            <a:off x="1642540" y="2143495"/>
            <a:ext cx="10374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Kietoji</a:t>
            </a:r>
            <a:endParaRPr lang="lt-LT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tačiakampis 11"/>
          <p:cNvSpPr/>
          <p:nvPr/>
        </p:nvSpPr>
        <p:spPr>
          <a:xfrm>
            <a:off x="3989699" y="2115785"/>
            <a:ext cx="11929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Skystoji</a:t>
            </a:r>
            <a:endParaRPr lang="lt-LT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tačiakampis 12"/>
          <p:cNvSpPr/>
          <p:nvPr/>
        </p:nvSpPr>
        <p:spPr>
          <a:xfrm>
            <a:off x="6342792" y="2143495"/>
            <a:ext cx="10214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Dujinė</a:t>
            </a:r>
            <a:endParaRPr lang="lt-LT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82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>
          <a:xfrm>
            <a:off x="4495800" y="2819400"/>
            <a:ext cx="4252452" cy="2889028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Medžiai </a:t>
            </a:r>
            <a:r>
              <a:rPr lang="lt-LT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keičia </a:t>
            </a: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savo kailį, žaluma </a:t>
            </a:r>
            <a:r>
              <a:rPr lang="lt-LT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 truputėlį </a:t>
            </a: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traukiasi, įsileisdama gelsvus ir raudonus atspalvius.</a:t>
            </a:r>
          </a:p>
          <a:p>
            <a:pPr marL="0" indent="0" algn="just">
              <a:buNone/>
            </a:pP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tada, </a:t>
            </a:r>
            <a:r>
              <a:rPr lang="lt-LT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krenta </a:t>
            </a: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lapai ...</a:t>
            </a:r>
          </a:p>
          <a:p>
            <a:pPr marL="0" indent="0" algn="just">
              <a:buNone/>
            </a:pP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kas gi nutiko mūsų sniego seniui?</a:t>
            </a:r>
          </a:p>
          <a:p>
            <a:pPr marL="0" indent="0" algn="just">
              <a:buNone/>
            </a:pP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Jis ir vėl pavirto balute...</a:t>
            </a:r>
            <a:endParaRPr lang="lt-LT" sz="28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ntraštė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dirty="0">
                <a:solidFill>
                  <a:srgbClr val="C952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Ruduo</a:t>
            </a:r>
            <a:endParaRPr lang="lt-L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4" descr="http://g2.dcdn.lt/images/pix/261da5628e26370496-693572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61" y="2895600"/>
            <a:ext cx="3913239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23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ntraštė 2"/>
          <p:cNvSpPr>
            <a:spLocks noGrp="1"/>
          </p:cNvSpPr>
          <p:nvPr>
            <p:ph type="title"/>
          </p:nvPr>
        </p:nvSpPr>
        <p:spPr>
          <a:xfrm>
            <a:off x="417871" y="381000"/>
            <a:ext cx="8229600" cy="1252728"/>
          </a:xfrm>
        </p:spPr>
        <p:txBody>
          <a:bodyPr>
            <a:normAutofit/>
          </a:bodyPr>
          <a:lstStyle/>
          <a:p>
            <a:r>
              <a:rPr lang="lt-LT" sz="4000" dirty="0">
                <a:solidFill>
                  <a:srgbClr val="C952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lt-LT" sz="4000" dirty="0" smtClean="0">
                <a:solidFill>
                  <a:srgbClr val="C952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ondensacija</a:t>
            </a:r>
            <a:endParaRPr lang="lt-LT" sz="4000" dirty="0">
              <a:solidFill>
                <a:srgbClr val="C952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urinio vietos rezervavimo ženklas 1"/>
          <p:cNvSpPr txBox="1">
            <a:spLocks/>
          </p:cNvSpPr>
          <p:nvPr/>
        </p:nvSpPr>
        <p:spPr>
          <a:xfrm>
            <a:off x="3733800" y="2816942"/>
            <a:ext cx="5181599" cy="25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Kondensacija – garų virsmas skysčiu.</a:t>
            </a:r>
          </a:p>
          <a:p>
            <a:pPr algn="just"/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 atvirkščias garavimui procesas. </a:t>
            </a:r>
          </a:p>
          <a:p>
            <a:pPr algn="just"/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Kai kurios molekulės, esančios virš skysčio, grįžta į jį, ir garai virsta skysčiu.</a:t>
            </a:r>
          </a:p>
          <a:p>
            <a:endParaRPr lang="lt-L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1"/>
          <a:stretch/>
        </p:blipFill>
        <p:spPr bwMode="auto">
          <a:xfrm>
            <a:off x="417871" y="2787445"/>
            <a:ext cx="3102077" cy="2775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869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>
          <a:xfrm>
            <a:off x="762000" y="2161868"/>
            <a:ext cx="7772400" cy="2867332"/>
          </a:xfrm>
        </p:spPr>
        <p:txBody>
          <a:bodyPr>
            <a:normAutofit/>
          </a:bodyPr>
          <a:lstStyle/>
          <a:p>
            <a:pPr algn="just"/>
            <a:r>
              <a:rPr lang="lt-LT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Paprastai dujinės būsenos medžiaga virsta skystąja ją atšaldžius. </a:t>
            </a:r>
            <a:endParaRPr lang="lt-LT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Dėl </a:t>
            </a:r>
            <a:r>
              <a:rPr lang="lt-LT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vandens savybės kondensuotis vonioje aprasoja veidrodis, automobiliuose – langai.</a:t>
            </a:r>
          </a:p>
        </p:txBody>
      </p:sp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ntraštė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252728"/>
          </a:xfrm>
        </p:spPr>
        <p:txBody>
          <a:bodyPr>
            <a:normAutofit/>
          </a:bodyPr>
          <a:lstStyle/>
          <a:p>
            <a:r>
              <a:rPr lang="lt-LT" sz="4000" dirty="0">
                <a:solidFill>
                  <a:srgbClr val="C952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Kondensacija</a:t>
            </a:r>
            <a:endParaRPr lang="lt-LT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5"/>
          <a:stretch/>
        </p:blipFill>
        <p:spPr bwMode="auto">
          <a:xfrm>
            <a:off x="4648200" y="3886200"/>
            <a:ext cx="335484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 descr="http://doma-paneli.ru/wp-content/uploads/2012/03/vlazhnost-kondensacij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90" y="3886200"/>
            <a:ext cx="33528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57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>
          <a:xfrm>
            <a:off x="3210232" y="2667000"/>
            <a:ext cx="5638800" cy="3450696"/>
          </a:xfrm>
        </p:spPr>
        <p:txBody>
          <a:bodyPr>
            <a:normAutofit/>
          </a:bodyPr>
          <a:lstStyle/>
          <a:p>
            <a:pPr lvl="0" algn="just">
              <a:buClr>
                <a:srgbClr val="31B6FD"/>
              </a:buClr>
            </a:pPr>
            <a:r>
              <a:rPr lang="lt-LT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Drėgnam orui atvėsus iki tam tikros temperatūros arba vandens garams pasiekus šaltesnius oro sluoksnius, vandens lašeliai ima kondensuotis. Iš jų susidaro debesys ir rūkas. </a:t>
            </a:r>
          </a:p>
          <a:p>
            <a:pPr algn="just"/>
            <a:r>
              <a:rPr lang="lt-LT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Debesys </a:t>
            </a:r>
            <a:r>
              <a:rPr lang="lt-LT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susidaro ir tada, kai drėgnas oras pakyla virš kalvų ir ten atvėsta. Atvėsęs oras neišlaiko jame esančių vandens garų, todėl vandens lašeliai sudaro debesis arba iškrenta krituliais.</a:t>
            </a:r>
          </a:p>
        </p:txBody>
      </p:sp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ntraštė 3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676400"/>
          </a:xfrm>
        </p:spPr>
        <p:txBody>
          <a:bodyPr>
            <a:normAutofit/>
          </a:bodyPr>
          <a:lstStyle/>
          <a:p>
            <a:r>
              <a:rPr lang="lt-LT" sz="4000" dirty="0">
                <a:solidFill>
                  <a:srgbClr val="C952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Kondensacija</a:t>
            </a:r>
            <a:endParaRPr lang="lt-L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19400"/>
            <a:ext cx="2895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099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9" name="Picture 1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000" y="3810000"/>
            <a:ext cx="3219185" cy="2394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ntraštė 3"/>
          <p:cNvSpPr>
            <a:spLocks noGrp="1"/>
          </p:cNvSpPr>
          <p:nvPr>
            <p:ph type="title"/>
          </p:nvPr>
        </p:nvSpPr>
        <p:spPr>
          <a:xfrm>
            <a:off x="486696" y="381000"/>
            <a:ext cx="8229600" cy="1252728"/>
          </a:xfrm>
        </p:spPr>
        <p:txBody>
          <a:bodyPr>
            <a:normAutofit/>
          </a:bodyPr>
          <a:lstStyle/>
          <a:p>
            <a:r>
              <a:rPr lang="lt-LT" sz="4000" dirty="0">
                <a:solidFill>
                  <a:srgbClr val="C952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Kondensacija</a:t>
            </a:r>
            <a:endParaRPr lang="lt-LT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tačiakampis 4"/>
          <p:cNvSpPr/>
          <p:nvPr/>
        </p:nvSpPr>
        <p:spPr>
          <a:xfrm>
            <a:off x="600996" y="2156641"/>
            <a:ext cx="8001000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 algn="just">
              <a:spcBef>
                <a:spcPct val="20000"/>
              </a:spcBef>
              <a:buClr>
                <a:srgbClr val="31B6FD"/>
              </a:buClr>
              <a:buSzPct val="100000"/>
              <a:buFont typeface="Symbol" pitchFamily="18" charset="2"/>
              <a:buChar char=""/>
            </a:pPr>
            <a:r>
              <a:rPr lang="lt-LT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Rūkas kaip </a:t>
            </a:r>
            <a:r>
              <a:rPr lang="lt-LT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 </a:t>
            </a:r>
            <a:r>
              <a:rPr lang="lt-LT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debesys atsiranda</a:t>
            </a:r>
            <a:r>
              <a:rPr lang="lt-LT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kai ore kondensuojasi vandens </a:t>
            </a:r>
            <a:r>
              <a:rPr lang="lt-LT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garai. </a:t>
            </a:r>
          </a:p>
          <a:p>
            <a:pPr marL="274320" lvl="0" indent="-274320" algn="just">
              <a:spcBef>
                <a:spcPct val="20000"/>
              </a:spcBef>
              <a:buClr>
                <a:srgbClr val="31B6FD"/>
              </a:buClr>
              <a:buSzPct val="100000"/>
              <a:buFont typeface="Symbol" pitchFamily="18" charset="2"/>
              <a:buChar char=""/>
            </a:pPr>
            <a:r>
              <a:rPr lang="lt-LT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Rūkas, susimaišęs su dūmais ir dujiniais atmosferos teršalais, vadinamas smogu. </a:t>
            </a:r>
            <a:endParaRPr lang="lt-LT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7"/>
          <a:stretch/>
        </p:blipFill>
        <p:spPr bwMode="auto">
          <a:xfrm>
            <a:off x="4601496" y="3810000"/>
            <a:ext cx="3276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08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ntraštė 3"/>
          <p:cNvSpPr>
            <a:spLocks noGrp="1"/>
          </p:cNvSpPr>
          <p:nvPr>
            <p:ph type="title"/>
          </p:nvPr>
        </p:nvSpPr>
        <p:spPr>
          <a:xfrm>
            <a:off x="533399" y="381000"/>
            <a:ext cx="8229600" cy="1252728"/>
          </a:xfrm>
        </p:spPr>
        <p:txBody>
          <a:bodyPr>
            <a:normAutofit/>
          </a:bodyPr>
          <a:lstStyle/>
          <a:p>
            <a:r>
              <a:rPr lang="lt-LT" sz="4000" dirty="0">
                <a:solidFill>
                  <a:srgbClr val="C952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Kondensacija</a:t>
            </a:r>
            <a:endParaRPr lang="lt-L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76600"/>
            <a:ext cx="3657600" cy="258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tačiakampis 5"/>
          <p:cNvSpPr/>
          <p:nvPr/>
        </p:nvSpPr>
        <p:spPr>
          <a:xfrm>
            <a:off x="613616" y="2206179"/>
            <a:ext cx="7611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lt-LT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Rasa tai vandens lašeliai, susidarę, atvėsus orui, ir aptraukiantys žemės paviršiuje esančius daiktus ir </a:t>
            </a:r>
            <a:r>
              <a:rPr lang="lt-LT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augalus.</a:t>
            </a:r>
            <a:endParaRPr lang="lt-LT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62" name="Picture 10" descr="http://www.tonas.lt/files/images/user3/zole_lasa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3276600"/>
            <a:ext cx="3577383" cy="258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86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numerio vietos rezervavimo ženklas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ntraštė 2"/>
          <p:cNvSpPr>
            <a:spLocks noGrp="1"/>
          </p:cNvSpPr>
          <p:nvPr>
            <p:ph type="title"/>
          </p:nvPr>
        </p:nvSpPr>
        <p:spPr>
          <a:xfrm>
            <a:off x="580102" y="762585"/>
            <a:ext cx="8128819" cy="685800"/>
          </a:xfrm>
        </p:spPr>
        <p:txBody>
          <a:bodyPr>
            <a:noAutofit/>
          </a:bodyPr>
          <a:lstStyle/>
          <a:p>
            <a:r>
              <a:rPr lang="lt-LT" sz="4000" dirty="0" smtClean="0">
                <a:solidFill>
                  <a:srgbClr val="C952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Šerkšnas</a:t>
            </a:r>
            <a:endParaRPr lang="en-US" sz="40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tačiakampis 3"/>
          <p:cNvSpPr/>
          <p:nvPr/>
        </p:nvSpPr>
        <p:spPr>
          <a:xfrm>
            <a:off x="4191000" y="2379547"/>
            <a:ext cx="4688758" cy="356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 algn="just">
              <a:spcBef>
                <a:spcPct val="20000"/>
              </a:spcBef>
              <a:buClr>
                <a:srgbClr val="31B6FD"/>
              </a:buClr>
              <a:buSzPct val="100000"/>
              <a:buFont typeface="Symbol" pitchFamily="18" charset="2"/>
              <a:buChar char=""/>
            </a:pPr>
            <a:r>
              <a:rPr lang="lt-LT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Šerkšnas – tai sušalę vandens lašeliai, iš tolo atrodantys lyg </a:t>
            </a:r>
            <a:r>
              <a:rPr lang="lt-LT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pūkas.</a:t>
            </a:r>
          </a:p>
          <a:p>
            <a:pPr marL="274320" lvl="0" indent="-274320" algn="just">
              <a:spcBef>
                <a:spcPct val="20000"/>
              </a:spcBef>
              <a:buClr>
                <a:srgbClr val="31B6FD"/>
              </a:buClr>
              <a:buSzPct val="100000"/>
              <a:buFont typeface="Symbol" pitchFamily="18" charset="2"/>
              <a:buChar char=""/>
            </a:pPr>
            <a:r>
              <a:rPr lang="lt-LT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Šerkšnas </a:t>
            </a:r>
            <a:r>
              <a:rPr lang="lt-LT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atsiranda tik vėlyvą rudenį </a:t>
            </a:r>
            <a:r>
              <a:rPr lang="lt-LT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ir </a:t>
            </a:r>
            <a:r>
              <a:rPr lang="lt-LT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žiemą. Jis būna ant medžių ir krūmų, žolės. </a:t>
            </a:r>
            <a:endParaRPr lang="lt-LT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lvl="0" indent="-274320" algn="just">
              <a:spcBef>
                <a:spcPct val="20000"/>
              </a:spcBef>
              <a:buClr>
                <a:srgbClr val="31B6FD"/>
              </a:buClr>
              <a:buSzPct val="100000"/>
              <a:buFont typeface="Symbol" pitchFamily="18" charset="2"/>
              <a:buChar char=""/>
            </a:pPr>
            <a:r>
              <a:rPr lang="lt-LT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Šerkšnui </a:t>
            </a:r>
            <a:r>
              <a:rPr lang="lt-LT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susidaryti reikalingos trys sąlygos: šaltis, rūkas ir silpnas </a:t>
            </a:r>
            <a:r>
              <a:rPr lang="lt-LT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vėjas. </a:t>
            </a:r>
            <a:endParaRPr lang="lt-LT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34219"/>
            <a:ext cx="3775587" cy="337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tačiakampis 4"/>
          <p:cNvSpPr/>
          <p:nvPr/>
        </p:nvSpPr>
        <p:spPr>
          <a:xfrm>
            <a:off x="6629400" y="5943600"/>
            <a:ext cx="1249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lt-LT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Metų laikai</a:t>
            </a:r>
            <a:endParaRPr lang="lt-LT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65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15362" name="Picture 2" descr="https://hellenkampelis.com/wp-content/uploads/2015/12/54988124_larisa3web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257800"/>
            <a:ext cx="1295401" cy="1317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7" y="5548724"/>
            <a:ext cx="919317" cy="73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523" y="3346918"/>
            <a:ext cx="2873477" cy="3352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tačiakampis 4"/>
          <p:cNvSpPr/>
          <p:nvPr/>
        </p:nvSpPr>
        <p:spPr>
          <a:xfrm>
            <a:off x="1371600" y="656162"/>
            <a:ext cx="746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lt-LT" sz="3600" dirty="0" smtClean="0">
                <a:solidFill>
                  <a:srgbClr val="073E8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Baigės ruduo ir vėl prasidėjo </a:t>
            </a:r>
            <a:r>
              <a:rPr lang="lt-LT" sz="3600" dirty="0">
                <a:solidFill>
                  <a:srgbClr val="073E8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žiema</a:t>
            </a:r>
            <a:r>
              <a:rPr lang="lt-LT" sz="3600" dirty="0" smtClean="0">
                <a:solidFill>
                  <a:srgbClr val="073E8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lt-LT" sz="3600" dirty="0">
              <a:solidFill>
                <a:srgbClr val="073E87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ebesėlio formos paaiškinimas 12"/>
          <p:cNvSpPr/>
          <p:nvPr/>
        </p:nvSpPr>
        <p:spPr>
          <a:xfrm>
            <a:off x="4114799" y="1897625"/>
            <a:ext cx="2646103" cy="1775249"/>
          </a:xfrm>
          <a:prstGeom prst="cloudCallout">
            <a:avLst>
              <a:gd name="adj1" fmla="val -84187"/>
              <a:gd name="adj2" fmla="val 111011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lt-LT" b="1" i="1" spc="50" dirty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25000">
                      <a:srgbClr val="4584D3">
                        <a:satMod val="155000"/>
                      </a:srgbClr>
                    </a:gs>
                    <a:gs pos="100000">
                      <a:srgbClr val="4584D3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Valio</a:t>
            </a:r>
            <a:r>
              <a:rPr lang="en-US" b="1" i="1" spc="50" dirty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25000">
                      <a:srgbClr val="4584D3">
                        <a:satMod val="155000"/>
                      </a:srgbClr>
                    </a:gs>
                    <a:gs pos="100000">
                      <a:srgbClr val="4584D3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!!!</a:t>
            </a:r>
            <a:endParaRPr lang="lt-LT" b="1" i="1" spc="50" dirty="0">
              <a:ln w="11430">
                <a:solidFill>
                  <a:schemeClr val="tx2">
                    <a:lumMod val="75000"/>
                  </a:schemeClr>
                </a:solidFill>
              </a:ln>
              <a:gradFill>
                <a:gsLst>
                  <a:gs pos="25000">
                    <a:srgbClr val="4584D3">
                      <a:satMod val="155000"/>
                    </a:srgbClr>
                  </a:gs>
                  <a:gs pos="100000">
                    <a:srgbClr val="4584D3">
                      <a:shade val="45000"/>
                      <a:satMod val="165000"/>
                    </a:srgb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lt-LT" b="1" i="1" spc="50" dirty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25000">
                      <a:srgbClr val="4584D3">
                        <a:satMod val="155000"/>
                      </a:srgbClr>
                    </a:gs>
                    <a:gs pos="100000">
                      <a:srgbClr val="4584D3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Pradedu naują </a:t>
            </a:r>
            <a:r>
              <a:rPr lang="lt-LT" b="1" i="1" spc="50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25000">
                      <a:srgbClr val="4584D3">
                        <a:satMod val="155000"/>
                      </a:srgbClr>
                    </a:gs>
                    <a:gs pos="100000">
                      <a:srgbClr val="4584D3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gyvenimą... </a:t>
            </a:r>
            <a:endParaRPr lang="lt-LT" b="1" i="1" spc="50" dirty="0">
              <a:ln w="11430">
                <a:solidFill>
                  <a:schemeClr val="tx2">
                    <a:lumMod val="75000"/>
                  </a:schemeClr>
                </a:solidFill>
              </a:ln>
              <a:gradFill>
                <a:gsLst>
                  <a:gs pos="25000">
                    <a:srgbClr val="4584D3">
                      <a:satMod val="155000"/>
                    </a:srgbClr>
                  </a:gs>
                  <a:gs pos="100000">
                    <a:srgbClr val="4584D3">
                      <a:shade val="45000"/>
                      <a:satMod val="165000"/>
                    </a:srgb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64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6" descr="https://hellenkampelis.com/wp-content/uploads/2015/12/54988124_larisa3web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tačiakampis 5"/>
          <p:cNvSpPr/>
          <p:nvPr/>
        </p:nvSpPr>
        <p:spPr>
          <a:xfrm>
            <a:off x="1629697" y="4419600"/>
            <a:ext cx="6400801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lt-LT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Ateinam žemėn žaisti, kaip </a:t>
            </a:r>
            <a:r>
              <a:rPr lang="lt-LT" sz="24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vaikai. </a:t>
            </a:r>
          </a:p>
          <a:p>
            <a:pPr algn="ctr"/>
            <a:r>
              <a:rPr lang="lt-LT" sz="24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 kaip paklydę </a:t>
            </a:r>
            <a:r>
              <a:rPr lang="lt-LT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paukščiai vėl kažkur </a:t>
            </a:r>
            <a:r>
              <a:rPr lang="lt-LT" sz="24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nuklystam. </a:t>
            </a:r>
          </a:p>
          <a:p>
            <a:pPr algn="ctr"/>
            <a:r>
              <a:rPr lang="lt-LT" sz="24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Praeina </a:t>
            </a:r>
            <a:r>
              <a:rPr lang="lt-LT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greit per rasą nueiti </a:t>
            </a:r>
            <a:r>
              <a:rPr lang="lt-LT" sz="24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takai.</a:t>
            </a:r>
          </a:p>
          <a:p>
            <a:pPr algn="ctr"/>
            <a:r>
              <a:rPr lang="lt-LT" sz="24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Į </a:t>
            </a:r>
            <a:r>
              <a:rPr lang="lt-LT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praeitį pažvelgiam ir daugiau negrįžtam</a:t>
            </a:r>
            <a:r>
              <a:rPr lang="lt-LT" sz="28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044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hellenkampelis.com/wp-content/uploads/2016/01/twerky-clouds-where-the-snow-comes-from__605.gif"/>
          <p:cNvPicPr>
            <a:picLocks noChangeAspect="1" noChangeArrowheads="1" noCrop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1" y="0"/>
            <a:ext cx="9144000" cy="557488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ačiakampis 1"/>
          <p:cNvSpPr/>
          <p:nvPr/>
        </p:nvSpPr>
        <p:spPr>
          <a:xfrm>
            <a:off x="533400" y="838200"/>
            <a:ext cx="247984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lt-LT" sz="7200" dirty="0">
                <a:solidFill>
                  <a:srgbClr val="073E8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Testas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715000"/>
            <a:ext cx="978310" cy="99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852" y="3902966"/>
            <a:ext cx="2910348" cy="2814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Debesėlio formos paaiškinimas 9"/>
          <p:cNvSpPr/>
          <p:nvPr/>
        </p:nvSpPr>
        <p:spPr>
          <a:xfrm>
            <a:off x="4419600" y="3205841"/>
            <a:ext cx="2057400" cy="1394249"/>
          </a:xfrm>
          <a:prstGeom prst="cloudCallout">
            <a:avLst>
              <a:gd name="adj1" fmla="val -87371"/>
              <a:gd name="adj2" fmla="val 81698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lt-LT" sz="7200" b="1" spc="5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lt-LT" sz="7200" b="1" spc="50" dirty="0">
              <a:ln w="11430"/>
              <a:solidFill>
                <a:schemeClr val="tx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769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>
          <a:xfrm>
            <a:off x="688258" y="2438400"/>
            <a:ext cx="7848600" cy="3679296"/>
          </a:xfrm>
        </p:spPr>
        <p:txBody>
          <a:bodyPr/>
          <a:lstStyle/>
          <a:p>
            <a:pPr marL="0" indent="0" algn="ctr">
              <a:buNone/>
            </a:pPr>
            <a:r>
              <a:rPr lang="lt-LT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Ryškus medžiagos agregatinių būsen</a:t>
            </a:r>
            <a:r>
              <a:rPr lang="lt-LT" dirty="0">
                <a:solidFill>
                  <a:schemeClr val="tx2">
                    <a:lumMod val="50000"/>
                  </a:schemeClr>
                </a:solidFill>
              </a:rPr>
              <a:t>ų kitimo pavyzdys yra vandens </a:t>
            </a:r>
            <a:r>
              <a:rPr lang="lt-LT" dirty="0" smtClean="0">
                <a:solidFill>
                  <a:schemeClr val="tx2">
                    <a:lumMod val="50000"/>
                  </a:schemeClr>
                </a:solidFill>
              </a:rPr>
              <a:t>virsmai:</a:t>
            </a:r>
            <a:endParaRPr lang="lt-LT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799" b="14855"/>
          <a:stretch/>
        </p:blipFill>
        <p:spPr bwMode="auto">
          <a:xfrm>
            <a:off x="1221658" y="3429000"/>
            <a:ext cx="6781800" cy="212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tačiakampis 4"/>
          <p:cNvSpPr/>
          <p:nvPr/>
        </p:nvSpPr>
        <p:spPr>
          <a:xfrm>
            <a:off x="333068" y="533400"/>
            <a:ext cx="8534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3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Pagrindinės medžiagos agregatinės būsenos</a:t>
            </a:r>
            <a:r>
              <a:rPr lang="lt-LT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lt-LT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lt-L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47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>
          <a:xfrm>
            <a:off x="838200" y="2286000"/>
            <a:ext cx="7408333" cy="34506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Kiek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yra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pagrindini</a:t>
            </a:r>
            <a:r>
              <a:rPr lang="lt-LT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ų agregatinių būsenų?</a:t>
            </a:r>
          </a:p>
          <a:p>
            <a:pPr marL="0" indent="0">
              <a:buNone/>
            </a:pPr>
            <a:endParaRPr lang="lt-LT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lphaUcPeriod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742950" indent="-742950">
              <a:buFont typeface="+mj-lt"/>
              <a:buAutoNum type="alphaUcPeriod"/>
            </a:pP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8;</a:t>
            </a:r>
          </a:p>
          <a:p>
            <a:pPr marL="742950" indent="-742950">
              <a:buFont typeface="+mj-lt"/>
              <a:buAutoNum type="alphaUcPeriod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lt-LT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ntraštė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en-US" sz="9600" dirty="0" smtClean="0">
                <a:latin typeface="+mn-lt"/>
                <a:cs typeface="Times New Roman" panose="02020603050405020304" pitchFamily="18" charset="0"/>
              </a:rPr>
              <a:t>1.</a:t>
            </a:r>
            <a:endParaRPr lang="lt-LT" sz="9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62600" y="5532755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Pasitikrink</a:t>
            </a:r>
            <a:endParaRPr lang="lt-LT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287" y="2893142"/>
            <a:ext cx="3112216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27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>
          <a:xfrm>
            <a:off x="685800" y="2438400"/>
            <a:ext cx="7209366" cy="34506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Kiet</a:t>
            </a:r>
            <a:r>
              <a:rPr lang="lt-LT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ųjų</a:t>
            </a:r>
            <a:r>
              <a:rPr lang="lt-LT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kūnų garavimas vadinamas?</a:t>
            </a:r>
          </a:p>
          <a:p>
            <a:pPr marL="0" indent="0">
              <a:buNone/>
            </a:pPr>
            <a:endParaRPr lang="lt-LT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Garavimas;</a:t>
            </a:r>
          </a:p>
          <a:p>
            <a:pPr marL="457200" indent="-457200">
              <a:buFont typeface="+mj-lt"/>
              <a:buAutoNum type="alphaUcPeriod"/>
            </a:pP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Sublimacija;</a:t>
            </a:r>
          </a:p>
          <a:p>
            <a:pPr marL="457200" indent="-457200">
              <a:buFont typeface="+mj-lt"/>
              <a:buAutoNum type="alphaUcPeriod"/>
            </a:pP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Virimas.</a:t>
            </a:r>
            <a:endParaRPr lang="lt-LT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ntraštė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en-US" sz="9600" dirty="0" smtClean="0"/>
              <a:t>2.</a:t>
            </a:r>
            <a:endParaRPr lang="lt-LT" sz="96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429000"/>
            <a:ext cx="2514600" cy="1767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48400" y="5887587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lt-L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Pasitikrink</a:t>
            </a:r>
            <a:endParaRPr lang="lt-LT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81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>
          <a:xfrm>
            <a:off x="1219200" y="2631531"/>
            <a:ext cx="7408333" cy="3276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lt-LT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Kokia sniego senio </a:t>
            </a:r>
            <a:r>
              <a:rPr lang="lt-LT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agregatinė būsena rudenį? </a:t>
            </a:r>
          </a:p>
          <a:p>
            <a:pPr marL="0" indent="0">
              <a:buNone/>
            </a:pPr>
            <a:endParaRPr lang="lt-LT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Kietoji;</a:t>
            </a:r>
          </a:p>
          <a:p>
            <a:pPr marL="457200" indent="-457200">
              <a:buFont typeface="+mj-lt"/>
              <a:buAutoNum type="alphaUcPeriod"/>
            </a:pP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Dujinė;</a:t>
            </a:r>
          </a:p>
          <a:p>
            <a:pPr marL="457200" indent="-457200">
              <a:buFont typeface="+mj-lt"/>
              <a:buAutoNum type="alphaUcPeriod"/>
            </a:pP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Skystoji.</a:t>
            </a:r>
            <a:endParaRPr lang="lt-LT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ntraštė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en-US" sz="9600" dirty="0" smtClean="0"/>
              <a:t>3.</a:t>
            </a:r>
            <a:endParaRPr lang="lt-LT" sz="9600" dirty="0"/>
          </a:p>
        </p:txBody>
      </p:sp>
      <p:sp>
        <p:nvSpPr>
          <p:cNvPr id="5" name="TextBox 4"/>
          <p:cNvSpPr txBox="1"/>
          <p:nvPr/>
        </p:nvSpPr>
        <p:spPr>
          <a:xfrm>
            <a:off x="5486401" y="5646521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lt-L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Pasitikrink</a:t>
            </a:r>
            <a:endParaRPr lang="lt-LT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093" y="3451122"/>
            <a:ext cx="27051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93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>
          <a:xfrm>
            <a:off x="609600" y="2514600"/>
            <a:ext cx="7133303" cy="2667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lt-LT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Lydymosi </a:t>
            </a:r>
            <a:r>
              <a:rPr lang="lt-LT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temperatūra – </a:t>
            </a:r>
            <a:r>
              <a:rPr lang="lt-LT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tai? </a:t>
            </a:r>
          </a:p>
          <a:p>
            <a:pPr marL="0" indent="0">
              <a:buNone/>
            </a:pPr>
            <a:endParaRPr lang="lt-LT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Temperatūra</a:t>
            </a:r>
            <a:r>
              <a:rPr lang="lt-LT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kurioje </a:t>
            </a: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kietėja medžiaga;</a:t>
            </a:r>
          </a:p>
          <a:p>
            <a:pPr marL="457200" indent="-457200">
              <a:buFont typeface="+mj-lt"/>
              <a:buAutoNum type="alphaUcPeriod"/>
            </a:pPr>
            <a:r>
              <a:rPr lang="lt-LT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Temperatūra, kurioje </a:t>
            </a: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lydosi medžiaga;</a:t>
            </a:r>
          </a:p>
          <a:p>
            <a:pPr marL="457200" indent="-457200">
              <a:buFont typeface="+mj-lt"/>
              <a:buAutoNum type="alphaUcPeriod"/>
            </a:pPr>
            <a:r>
              <a:rPr lang="lt-LT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Temperatūra, kurioje </a:t>
            </a: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medžiaga kondensuojasi.</a:t>
            </a:r>
            <a:endParaRPr lang="lt-LT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t-LT" sz="3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lt-LT" sz="36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lt-LT" sz="3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lt-LT" sz="3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lt-LT" sz="3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lt-LT" sz="36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lt-LT" sz="36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lt-LT" sz="36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lt-LT" sz="36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ntraštė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en-US" sz="9600" dirty="0" smtClean="0"/>
              <a:t>4.</a:t>
            </a:r>
            <a:endParaRPr lang="lt-LT" sz="9600" dirty="0"/>
          </a:p>
        </p:txBody>
      </p:sp>
      <p:sp>
        <p:nvSpPr>
          <p:cNvPr id="5" name="TextBox 4"/>
          <p:cNvSpPr txBox="1"/>
          <p:nvPr/>
        </p:nvSpPr>
        <p:spPr>
          <a:xfrm>
            <a:off x="5943600" y="561633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lt-L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Pasitikrink</a:t>
            </a:r>
            <a:endParaRPr lang="lt-LT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://www.alytausgidas.lt/media/_news/cold-coloring-page-11.gi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753032"/>
            <a:ext cx="1772264" cy="197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34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>
          <a:xfrm>
            <a:off x="533400" y="2286000"/>
            <a:ext cx="6858000" cy="345069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lt-LT" sz="2800" dirty="0" smtClean="0"/>
          </a:p>
          <a:p>
            <a:pPr marL="0" indent="0">
              <a:buNone/>
            </a:pPr>
            <a:r>
              <a:rPr lang="lt-L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Kaip kinta kūno tūris, jam lydantis?</a:t>
            </a:r>
            <a:endParaRPr lang="lt-LT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t-LT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Visų besilydančių </a:t>
            </a:r>
            <a:r>
              <a:rPr lang="lt-LT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kūnų tūris didėja</a:t>
            </a: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>
              <a:buFont typeface="+mj-lt"/>
              <a:buAutoNum type="alphaUcPeriod"/>
            </a:pPr>
            <a:r>
              <a:rPr lang="lt-LT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esilydančių </a:t>
            </a:r>
            <a:r>
              <a:rPr lang="lt-LT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kūnų </a:t>
            </a: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tūris mažėja (išimtis vanduo);</a:t>
            </a:r>
          </a:p>
          <a:p>
            <a:pPr marL="457200" indent="-457200">
              <a:buFont typeface="+mj-lt"/>
              <a:buAutoNum type="alphaUcPeriod"/>
            </a:pPr>
            <a:r>
              <a:rPr lang="lt-LT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esilydančių </a:t>
            </a:r>
            <a:r>
              <a:rPr lang="lt-LT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kūnų tūris </a:t>
            </a: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didėja (</a:t>
            </a:r>
            <a:r>
              <a:rPr lang="lt-LT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išimtis vanduo</a:t>
            </a: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lt-LT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lphaUcPeriod"/>
            </a:pPr>
            <a:endParaRPr lang="lt-L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ntraštė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en-US" sz="9600" dirty="0" smtClean="0"/>
              <a:t>5.</a:t>
            </a:r>
            <a:endParaRPr lang="lt-LT" sz="9600" dirty="0"/>
          </a:p>
        </p:txBody>
      </p:sp>
      <p:sp>
        <p:nvSpPr>
          <p:cNvPr id="5" name="TextBox 4"/>
          <p:cNvSpPr txBox="1"/>
          <p:nvPr/>
        </p:nvSpPr>
        <p:spPr>
          <a:xfrm>
            <a:off x="5715000" y="5696738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lt-L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Pasitikrink</a:t>
            </a:r>
            <a:endParaRPr lang="lt-LT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upload.wikimedia.org/wikipedia/commons/thumb/1/16/Melting_icecubes.gif/150px-Melting_icecubes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9C7248"/>
              </a:clrFrom>
              <a:clrTo>
                <a:srgbClr val="9C7248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971800"/>
            <a:ext cx="142875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86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urinio vietos rezervavimo ženklas 1"/>
              <p:cNvSpPr>
                <a:spLocks noGrp="1"/>
              </p:cNvSpPr>
              <p:nvPr>
                <p:ph idx="1"/>
              </p:nvPr>
            </p:nvSpPr>
            <p:spPr>
              <a:xfrm>
                <a:off x="1170039" y="2377869"/>
                <a:ext cx="5905500" cy="385894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lt-LT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Kokia yra ledo lydymosi temperatūra?</a:t>
                </a:r>
              </a:p>
              <a:p>
                <a:pPr marL="0" indent="0">
                  <a:buNone/>
                </a:pPr>
                <a:endParaRPr lang="lt-LT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>
                  <a:buFont typeface="+mj-lt"/>
                  <a:buAutoNum type="alphaUcPeriod"/>
                </a:pPr>
                <a:r>
                  <a:rPr lang="lt-LT" sz="28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14:m>
                  <m:oMath xmlns:m="http://schemas.openxmlformats.org/officeDocument/2006/math">
                    <m:r>
                      <a:rPr lang="lt-LT" sz="280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℃</m:t>
                    </m:r>
                    <m:r>
                      <a:rPr lang="lt-LT" sz="2800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;</m:t>
                    </m:r>
                  </m:oMath>
                </a14:m>
                <a:endParaRPr lang="lt-LT" sz="2800" b="0" dirty="0" smtClean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ea typeface="Cambria Math"/>
                  <a:cs typeface="Times New Roman" panose="02020603050405020304" pitchFamily="18" charset="0"/>
                </a:endParaRPr>
              </a:p>
              <a:p>
                <a:pPr marL="514350" indent="-514350">
                  <a:buFont typeface="+mj-lt"/>
                  <a:buAutoNum type="alphaUcPeriod"/>
                </a:pPr>
                <a:r>
                  <a:rPr lang="lt-LT" sz="28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 ℃;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lt-LT" sz="28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 </a:t>
                </a:r>
                <a:r>
                  <a:rPr lang="lt-LT" sz="28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℃.</a:t>
                </a:r>
                <a:endParaRPr lang="en-US" sz="2800" dirty="0" smtClean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urinio vietos rezervavimo ženklas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70039" y="2377869"/>
                <a:ext cx="5905500" cy="3858948"/>
              </a:xfrm>
              <a:blipFill rotWithShape="1">
                <a:blip r:embed="rId2"/>
                <a:stretch>
                  <a:fillRect l="-2167" t="-1580"/>
                </a:stretch>
              </a:blipFill>
            </p:spPr>
            <p:txBody>
              <a:bodyPr/>
              <a:lstStyle/>
              <a:p>
                <a:r>
                  <a:rPr lang="lt-L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ntraštė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en-US" sz="9600" dirty="0" smtClean="0"/>
              <a:t>6.</a:t>
            </a:r>
            <a:endParaRPr lang="lt-LT" sz="9600" dirty="0"/>
          </a:p>
        </p:txBody>
      </p:sp>
      <p:sp>
        <p:nvSpPr>
          <p:cNvPr id="5" name="TextBox 4"/>
          <p:cNvSpPr txBox="1"/>
          <p:nvPr/>
        </p:nvSpPr>
        <p:spPr>
          <a:xfrm>
            <a:off x="6021029" y="5713597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lt-L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Pasitikrink</a:t>
            </a:r>
            <a:endParaRPr lang="lt-LT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187" y="3429000"/>
            <a:ext cx="19431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466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>
          <a:xfrm>
            <a:off x="381000" y="2741877"/>
            <a:ext cx="7408333" cy="3069696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Kokioje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</a:t>
            </a:r>
            <a:r>
              <a:rPr lang="lt-LT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ūroje</a:t>
            </a:r>
            <a:r>
              <a:rPr lang="lt-LT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lt-LT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kystis</a:t>
            </a:r>
            <a:r>
              <a:rPr lang="lt-LT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garuoja?</a:t>
            </a:r>
          </a:p>
          <a:p>
            <a:pPr marL="0" indent="0">
              <a:buNone/>
            </a:pPr>
            <a:endParaRPr lang="lt-LT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+100 </a:t>
            </a:r>
            <a:r>
              <a:rPr lang="en-US" baseline="30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lt-LT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lt-LT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lt-LT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kokioje </a:t>
            </a: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temperatūroje</a:t>
            </a:r>
            <a:r>
              <a:rPr lang="lt-LT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lt-LT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lt-LT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virimo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</a:t>
            </a:r>
            <a:r>
              <a:rPr lang="lt-LT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ūroje</a:t>
            </a:r>
            <a:r>
              <a:rPr lang="lt-LT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t-LT" dirty="0">
              <a:solidFill>
                <a:srgbClr val="002060"/>
              </a:solidFill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ntraštė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en-US" sz="9600" dirty="0" smtClean="0"/>
              <a:t>7.</a:t>
            </a:r>
            <a:endParaRPr lang="lt-LT" sz="9600" dirty="0"/>
          </a:p>
        </p:txBody>
      </p:sp>
      <p:pic>
        <p:nvPicPr>
          <p:cNvPr id="8" name="Picture 4" descr="Water-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291348"/>
            <a:ext cx="19050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67400" y="5714999"/>
            <a:ext cx="2057400" cy="535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lt-L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Pasitikrink</a:t>
            </a:r>
            <a:endParaRPr lang="lt-LT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0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urinio vietos rezervavimo ženklas 9"/>
          <p:cNvSpPr>
            <a:spLocks noGrp="1"/>
          </p:cNvSpPr>
          <p:nvPr>
            <p:ph idx="1"/>
          </p:nvPr>
        </p:nvSpPr>
        <p:spPr>
          <a:xfrm>
            <a:off x="602226" y="2530733"/>
            <a:ext cx="8313174" cy="143166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lt-LT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Iškvėpti iš jūsų plaučių vandens garai pasiekia šaltą lango stiklą ir virsta mažyčiais vandens lašeliais – langas rasoja. Vyksta </a:t>
            </a:r>
            <a:r>
              <a:rPr lang="lt-LT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…?</a:t>
            </a:r>
            <a:endParaRPr lang="lt-LT" sz="40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ntraštė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en-US" sz="9600" dirty="0" smtClean="0"/>
              <a:t>8.</a:t>
            </a:r>
            <a:endParaRPr lang="lt-LT" sz="9600" dirty="0"/>
          </a:p>
        </p:txBody>
      </p:sp>
      <p:sp>
        <p:nvSpPr>
          <p:cNvPr id="8" name="Stačiakampis 7"/>
          <p:cNvSpPr/>
          <p:nvPr/>
        </p:nvSpPr>
        <p:spPr>
          <a:xfrm>
            <a:off x="609600" y="3542740"/>
            <a:ext cx="4572000" cy="17912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0" indent="-457200">
              <a:spcBef>
                <a:spcPct val="20000"/>
              </a:spcBef>
              <a:buClr>
                <a:srgbClr val="31B6FD"/>
              </a:buClr>
              <a:buSzPct val="100000"/>
              <a:buFont typeface="+mj-lt"/>
              <a:buAutoNum type="alphaUcPeriod"/>
            </a:pPr>
            <a:endParaRPr lang="lt-LT" sz="2400" dirty="0" smtClean="0">
              <a:solidFill>
                <a:srgbClr val="073E87"/>
              </a:solidFill>
            </a:endParaRPr>
          </a:p>
          <a:p>
            <a:pPr marL="457200" indent="-457200">
              <a:spcBef>
                <a:spcPct val="20000"/>
              </a:spcBef>
              <a:buClr>
                <a:srgbClr val="31B6FD"/>
              </a:buClr>
              <a:buSzPct val="100000"/>
              <a:buFont typeface="+mj-lt"/>
              <a:buAutoNum type="alphaUcPeriod"/>
            </a:pPr>
            <a:r>
              <a:rPr lang="lt-LT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Užšalimas;</a:t>
            </a:r>
          </a:p>
          <a:p>
            <a:pPr marL="457200" indent="-457200">
              <a:spcBef>
                <a:spcPct val="20000"/>
              </a:spcBef>
              <a:buClr>
                <a:srgbClr val="31B6FD"/>
              </a:buClr>
              <a:buSzPct val="100000"/>
              <a:buFont typeface="+mj-lt"/>
              <a:buAutoNum type="alphaUcPeriod"/>
            </a:pPr>
            <a:r>
              <a:rPr lang="lt-LT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Garavimas;</a:t>
            </a:r>
          </a:p>
          <a:p>
            <a:pPr marL="457200" lvl="0" indent="-457200">
              <a:spcBef>
                <a:spcPct val="20000"/>
              </a:spcBef>
              <a:buClr>
                <a:srgbClr val="31B6FD"/>
              </a:buClr>
              <a:buSzPct val="100000"/>
              <a:buFont typeface="+mj-lt"/>
              <a:buAutoNum type="alphaUcPeriod"/>
            </a:pPr>
            <a:r>
              <a:rPr lang="lt-LT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Kondensacija.</a:t>
            </a:r>
            <a:endParaRPr lang="lt-LT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34665" y="559561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lt-L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Pasitikrink</a:t>
            </a:r>
            <a:endParaRPr lang="lt-LT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822" y="3810000"/>
            <a:ext cx="2247285" cy="142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578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>
          <a:xfrm>
            <a:off x="1066800" y="2618052"/>
            <a:ext cx="7408333" cy="3450696"/>
          </a:xfrm>
        </p:spPr>
        <p:txBody>
          <a:bodyPr/>
          <a:lstStyle/>
          <a:p>
            <a:pPr marL="0" indent="0">
              <a:buNone/>
            </a:pPr>
            <a:r>
              <a:rPr lang="lt-LT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Kuri medžiaga sublimuojasi</a:t>
            </a:r>
            <a:r>
              <a:rPr lang="lt-LT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lt-LT" sz="2800" b="1" dirty="0" smtClean="0"/>
          </a:p>
          <a:p>
            <a:pPr marL="457200" indent="-457200">
              <a:buFont typeface="+mj-lt"/>
              <a:buAutoNum type="alphaUcPeriod"/>
            </a:pP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Stiklas;</a:t>
            </a:r>
            <a:endParaRPr lang="lt-LT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Naftalinas;</a:t>
            </a:r>
          </a:p>
          <a:p>
            <a:pPr marL="457200" indent="-457200">
              <a:buFont typeface="+mj-lt"/>
              <a:buAutoNum type="alphaUcPeriod"/>
            </a:pP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Sidabras.</a:t>
            </a:r>
            <a:endParaRPr lang="lt-LT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ntraštė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en-US" sz="9600" dirty="0" smtClean="0"/>
              <a:t>9.</a:t>
            </a:r>
            <a:endParaRPr lang="lt-LT" sz="9600" dirty="0"/>
          </a:p>
        </p:txBody>
      </p:sp>
      <p:pic>
        <p:nvPicPr>
          <p:cNvPr id="10244" name="Picture 4" descr="scientist_A[1]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342" y="3429000"/>
            <a:ext cx="183832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13169" y="5715000"/>
            <a:ext cx="1838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lt-L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Pasitikrink</a:t>
            </a:r>
            <a:endParaRPr lang="lt-LT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18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ntraštė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lt-LT" sz="6600" dirty="0" smtClean="0"/>
              <a:t>10.</a:t>
            </a:r>
            <a:endParaRPr lang="lt-LT" sz="6600" dirty="0"/>
          </a:p>
        </p:txBody>
      </p:sp>
      <p:sp>
        <p:nvSpPr>
          <p:cNvPr id="5" name="Stačiakampis 4"/>
          <p:cNvSpPr/>
          <p:nvPr/>
        </p:nvSpPr>
        <p:spPr>
          <a:xfrm>
            <a:off x="1119717" y="2590800"/>
            <a:ext cx="68627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Kaip kinta vandens temperatūra jam kietėjant?</a:t>
            </a:r>
            <a:endParaRPr lang="lt-LT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tačiakampis 6"/>
          <p:cNvSpPr/>
          <p:nvPr/>
        </p:nvSpPr>
        <p:spPr>
          <a:xfrm>
            <a:off x="1119717" y="3700080"/>
            <a:ext cx="4572000" cy="1348061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0" indent="-742950">
              <a:spcBef>
                <a:spcPct val="20000"/>
              </a:spcBef>
              <a:buClr>
                <a:srgbClr val="31B6FD"/>
              </a:buClr>
              <a:buSzPct val="100000"/>
              <a:buFont typeface="+mj-lt"/>
              <a:buAutoNum type="alphaUcPeriod"/>
            </a:pPr>
            <a:r>
              <a:rPr lang="lt-LT" sz="2400" dirty="0">
                <a:solidFill>
                  <a:srgbClr val="073E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Didėja; </a:t>
            </a:r>
          </a:p>
          <a:p>
            <a:pPr marL="742950" lvl="0" indent="-742950">
              <a:spcBef>
                <a:spcPct val="20000"/>
              </a:spcBef>
              <a:buClr>
                <a:srgbClr val="31B6FD"/>
              </a:buClr>
              <a:buSzPct val="100000"/>
              <a:buFont typeface="+mj-lt"/>
              <a:buAutoNum type="alphaUcPeriod"/>
            </a:pPr>
            <a:r>
              <a:rPr lang="lt-LT" sz="2400" dirty="0">
                <a:solidFill>
                  <a:srgbClr val="073E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Mažėja;</a:t>
            </a:r>
          </a:p>
          <a:p>
            <a:pPr marL="742950" lvl="0" indent="-742950">
              <a:spcBef>
                <a:spcPct val="20000"/>
              </a:spcBef>
              <a:buClr>
                <a:srgbClr val="31B6FD"/>
              </a:buClr>
              <a:buSzPct val="100000"/>
              <a:buFont typeface="+mj-lt"/>
              <a:buAutoNum type="alphaUcPeriod"/>
            </a:pPr>
            <a:r>
              <a:rPr lang="lt-LT" sz="2400" dirty="0">
                <a:solidFill>
                  <a:srgbClr val="073E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Nekinta.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149" y="3700080"/>
            <a:ext cx="2465299" cy="1348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7400" y="56388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lt-L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Pasitikrink</a:t>
            </a:r>
            <a:endParaRPr lang="lt-LT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2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ntraštė 2"/>
          <p:cNvSpPr>
            <a:spLocks noGrp="1"/>
          </p:cNvSpPr>
          <p:nvPr>
            <p:ph type="title"/>
          </p:nvPr>
        </p:nvSpPr>
        <p:spPr>
          <a:xfrm>
            <a:off x="355417" y="304800"/>
            <a:ext cx="8229600" cy="15240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lt-LT" sz="36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lt-LT" sz="36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lt-LT" sz="3100" dirty="0" smtClean="0">
                <a:solidFill>
                  <a:schemeClr val="bg1"/>
                </a:solidFill>
              </a:rPr>
              <a:t>Sniego senio gyvenimas visais metų laikais</a:t>
            </a:r>
            <a:br>
              <a:rPr lang="lt-LT" sz="3100" dirty="0" smtClean="0">
                <a:solidFill>
                  <a:schemeClr val="bg1"/>
                </a:solidFill>
              </a:rPr>
            </a:br>
            <a:r>
              <a:rPr lang="lt-LT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Metų </a:t>
            </a:r>
            <a:r>
              <a:rPr lang="lt-LT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laikai</a:t>
            </a:r>
            <a:br>
              <a:rPr lang="lt-LT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81200"/>
            <a:ext cx="2667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27" y="1981200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9"/>
          <a:stretch/>
        </p:blipFill>
        <p:spPr bwMode="auto">
          <a:xfrm>
            <a:off x="6477000" y="3512127"/>
            <a:ext cx="259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077" y="3512127"/>
            <a:ext cx="2667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6327" y="4065657"/>
            <a:ext cx="1600200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lt-LT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Žiema</a:t>
            </a:r>
            <a:endParaRPr lang="lt-LT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17485" y="5412178"/>
            <a:ext cx="2838285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lt-LT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Pavasaris</a:t>
            </a:r>
            <a:endParaRPr lang="lt-LT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8635" y="4054791"/>
            <a:ext cx="1676400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lt-LT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Vasara</a:t>
            </a:r>
            <a:endParaRPr lang="lt-LT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5921" y="5413663"/>
            <a:ext cx="1676400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lt-LT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Ruduo</a:t>
            </a:r>
            <a:endParaRPr lang="lt-LT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53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>
          <a:xfrm>
            <a:off x="381000" y="1874837"/>
            <a:ext cx="8229600" cy="498316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ntraštė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10600" cy="1252728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40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Atsakymai</a:t>
            </a:r>
            <a:endParaRPr lang="lt-LT" sz="40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enkta rodyklė aukštyn 4">
            <a:hlinkClick r:id="rId2" action="ppaction://hlinksldjump"/>
          </p:cNvPr>
          <p:cNvSpPr/>
          <p:nvPr/>
        </p:nvSpPr>
        <p:spPr>
          <a:xfrm>
            <a:off x="1600200" y="2057400"/>
            <a:ext cx="304800" cy="1524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solidFill>
                <a:schemeClr val="tx1"/>
              </a:solidFill>
            </a:endParaRPr>
          </a:p>
        </p:txBody>
      </p:sp>
      <p:pic>
        <p:nvPicPr>
          <p:cNvPr id="6" name="Paveikslėlis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2534306"/>
            <a:ext cx="323116" cy="170704"/>
          </a:xfrm>
          <a:prstGeom prst="rect">
            <a:avLst/>
          </a:prstGeom>
        </p:spPr>
      </p:pic>
      <p:pic>
        <p:nvPicPr>
          <p:cNvPr id="7" name="Paveikslėlis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360" y="2944164"/>
            <a:ext cx="323116" cy="170704"/>
          </a:xfrm>
          <a:prstGeom prst="rect">
            <a:avLst/>
          </a:prstGeom>
        </p:spPr>
      </p:pic>
      <p:pic>
        <p:nvPicPr>
          <p:cNvPr id="8" name="Paveikslėlis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360" y="3350627"/>
            <a:ext cx="323116" cy="170704"/>
          </a:xfrm>
          <a:prstGeom prst="rect">
            <a:avLst/>
          </a:prstGeom>
        </p:spPr>
      </p:pic>
      <p:pic>
        <p:nvPicPr>
          <p:cNvPr id="9" name="Paveikslėlis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360" y="3757090"/>
            <a:ext cx="323116" cy="170704"/>
          </a:xfrm>
          <a:prstGeom prst="rect">
            <a:avLst/>
          </a:prstGeom>
        </p:spPr>
      </p:pic>
      <p:pic>
        <p:nvPicPr>
          <p:cNvPr id="10" name="Paveikslėlis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695" y="4271948"/>
            <a:ext cx="323116" cy="170704"/>
          </a:xfrm>
          <a:prstGeom prst="rect">
            <a:avLst/>
          </a:prstGeom>
        </p:spPr>
      </p:pic>
      <p:pic>
        <p:nvPicPr>
          <p:cNvPr id="11" name="Paveikslėlis 1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695" y="4701454"/>
            <a:ext cx="323116" cy="170704"/>
          </a:xfrm>
          <a:prstGeom prst="rect">
            <a:avLst/>
          </a:prstGeom>
        </p:spPr>
      </p:pic>
      <p:pic>
        <p:nvPicPr>
          <p:cNvPr id="12" name="Paveikslėlis 1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9802" y="5170226"/>
            <a:ext cx="323116" cy="170704"/>
          </a:xfrm>
          <a:prstGeom prst="rect">
            <a:avLst/>
          </a:prstGeom>
        </p:spPr>
      </p:pic>
      <p:pic>
        <p:nvPicPr>
          <p:cNvPr id="13" name="Paveikslėlis 1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9802" y="5638998"/>
            <a:ext cx="323116" cy="170704"/>
          </a:xfrm>
          <a:prstGeom prst="rect">
            <a:avLst/>
          </a:prstGeom>
        </p:spPr>
      </p:pic>
      <p:pic>
        <p:nvPicPr>
          <p:cNvPr id="14" name="Paveikslėlis 1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137" y="5970236"/>
            <a:ext cx="323116" cy="170704"/>
          </a:xfrm>
          <a:prstGeom prst="rect">
            <a:avLst/>
          </a:prstGeom>
        </p:spPr>
      </p:pic>
      <p:pic>
        <p:nvPicPr>
          <p:cNvPr id="1026" name="Picture 2" descr="http://www.psichohileris.lt/system/files/laime,%20laimingi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639120"/>
            <a:ext cx="5257800" cy="384728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51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Vladas </a:t>
            </a:r>
            <a:r>
              <a:rPr lang="lt-L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Valentinavičius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Fizika. Vadovėlis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IX klasei.</a:t>
            </a:r>
          </a:p>
          <a:p>
            <a:r>
              <a:rPr lang="lt-LT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www.google.lt</a:t>
            </a:r>
            <a:endParaRPr lang="lt-L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www.youtube.com</a:t>
            </a:r>
            <a:endParaRPr lang="lt-L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t-L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t-L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avadinimas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252728"/>
          </a:xfrm>
        </p:spPr>
        <p:txBody>
          <a:bodyPr>
            <a:normAutofit/>
          </a:bodyPr>
          <a:lstStyle/>
          <a:p>
            <a:r>
              <a:rPr lang="lt-LT" sz="4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Naudota literatūra</a:t>
            </a:r>
            <a:endParaRPr lang="lt-LT" sz="40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82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ntraštė 3"/>
          <p:cNvSpPr>
            <a:spLocks noGrp="1"/>
          </p:cNvSpPr>
          <p:nvPr>
            <p:ph type="title"/>
          </p:nvPr>
        </p:nvSpPr>
        <p:spPr>
          <a:xfrm rot="10800000" flipV="1">
            <a:off x="437535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lt-LT" sz="6700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Ačiū už dėmesį</a:t>
            </a:r>
            <a:r>
              <a:rPr lang="en-US" sz="6700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lt-LT" sz="6700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6" name="Picture 12" descr="http://www.zemkalvarija.lt/paslaugos/konkursai/fotokonkursas/image?view=image&amp;format=raw&amp;type=orig&amp;id=4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743200"/>
            <a:ext cx="5486400" cy="311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81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/>
              <a:t>7</a:t>
            </a:fld>
            <a:endParaRPr lang="en-US"/>
          </a:p>
        </p:txBody>
      </p:sp>
      <p:sp>
        <p:nvSpPr>
          <p:cNvPr id="4" name="Antraštė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6" name="Picture 6" descr="https://hellenkampelis.com/wp-content/uploads/2015/12/54988124_larisa3web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tačiakampis 4"/>
          <p:cNvSpPr/>
          <p:nvPr/>
        </p:nvSpPr>
        <p:spPr>
          <a:xfrm>
            <a:off x="762000" y="4751890"/>
            <a:ext cx="7848600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lt-LT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Viena smagiausių žiemos pramogų lauke vaikams – Sniego Senio Besmegenio lipdymas! Šie personažai tokie mieli ir gražūs, kad negalėjome atsispirti pagundai nulipdyti savo sniego žmogeliuką. </a:t>
            </a:r>
          </a:p>
        </p:txBody>
      </p:sp>
      <p:sp>
        <p:nvSpPr>
          <p:cNvPr id="7" name="Stačiakampis 6"/>
          <p:cNvSpPr/>
          <p:nvPr/>
        </p:nvSpPr>
        <p:spPr>
          <a:xfrm>
            <a:off x="2438400" y="3410873"/>
            <a:ext cx="3200400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lt-LT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 nulipdėme žmogeliuką. Baltą, gražų, nediduką. </a:t>
            </a:r>
            <a:endParaRPr lang="lt-LT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tačiakampis 7"/>
          <p:cNvSpPr/>
          <p:nvPr/>
        </p:nvSpPr>
        <p:spPr>
          <a:xfrm>
            <a:off x="6037459" y="2468520"/>
            <a:ext cx="2552302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lt-LT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Sniego senis jis </a:t>
            </a:r>
            <a:r>
              <a:rPr lang="lt-LT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vardu. </a:t>
            </a:r>
            <a:endParaRPr lang="lt-LT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aveikslėlis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8890" y="3410873"/>
            <a:ext cx="2999492" cy="32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0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/>
              <a:t>8</a:t>
            </a:fld>
            <a:endParaRPr lang="en-US"/>
          </a:p>
        </p:txBody>
      </p:sp>
      <p:sp>
        <p:nvSpPr>
          <p:cNvPr id="4" name="Antraštė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6" name="Picture 6" descr="https://hellenkampelis.com/wp-content/uploads/2015/12/54988124_larisa3web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49" y="2889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29000"/>
            <a:ext cx="3001297" cy="3259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tačiakampis 4"/>
          <p:cNvSpPr/>
          <p:nvPr/>
        </p:nvSpPr>
        <p:spPr>
          <a:xfrm>
            <a:off x="1752600" y="5036740"/>
            <a:ext cx="7079225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lt-LT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Kad galėtume atsakyti į </a:t>
            </a:r>
            <a:r>
              <a:rPr lang="lt-LT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šį Sniego senio klausimą pirma išsiaiškinkime medžiagos agregatinių būsenų kitimą.</a:t>
            </a:r>
            <a:endParaRPr lang="lt-LT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ebesėlio formos paaiškinimas 8"/>
          <p:cNvSpPr/>
          <p:nvPr/>
        </p:nvSpPr>
        <p:spPr>
          <a:xfrm>
            <a:off x="3583858" y="974863"/>
            <a:ext cx="4112342" cy="2133600"/>
          </a:xfrm>
          <a:prstGeom prst="cloudCallout">
            <a:avLst>
              <a:gd name="adj1" fmla="val -83729"/>
              <a:gd name="adj2" fmla="val 126855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/>
            <a:endParaRPr lang="lt-LT" sz="2000" b="1" spc="50" dirty="0" smtClean="0">
              <a:ln w="11430"/>
              <a:solidFill>
                <a:schemeClr val="tx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lt-LT" b="1" i="1" spc="50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Žiema </a:t>
            </a:r>
            <a:r>
              <a:rPr lang="lt-LT" b="1" i="1" spc="50" dirty="0" err="1">
                <a:ln w="1143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žiema</a:t>
            </a:r>
            <a:r>
              <a:rPr lang="lt-LT" b="1" i="1" spc="50" dirty="0">
                <a:ln w="1143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snaigės veidą </a:t>
            </a:r>
            <a:r>
              <a:rPr lang="lt-LT" b="1" i="1" spc="50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bučiuoja. Man </a:t>
            </a:r>
            <a:r>
              <a:rPr lang="lt-LT" b="1" i="1" spc="50" dirty="0">
                <a:ln w="1143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taip gera širdy, </a:t>
            </a:r>
            <a:r>
              <a:rPr lang="lt-LT" b="1" i="1" spc="50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 kas manęs laukia ateityje...</a:t>
            </a:r>
          </a:p>
          <a:p>
            <a:pPr algn="just"/>
            <a:endParaRPr lang="lt-LT" sz="2000" b="1" spc="50" dirty="0" smtClean="0">
              <a:ln w="11430"/>
              <a:solidFill>
                <a:schemeClr val="tx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507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>
          <a:xfrm>
            <a:off x="3962400" y="2819400"/>
            <a:ext cx="4876800" cy="3450696"/>
          </a:xfrm>
        </p:spPr>
        <p:txBody>
          <a:bodyPr/>
          <a:lstStyle/>
          <a:p>
            <a:pPr algn="just"/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Kietėjimas - skystosios  medžiagos virsmas kietąja.</a:t>
            </a:r>
          </a:p>
          <a:p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lt-LT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r>
              <a:rPr lang="lt-LT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medžiaga: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www.youtube.com/watch?v=kcUYvUpc58E</a:t>
            </a:r>
            <a:endParaRPr lang="lt-L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t-LT" sz="2000" dirty="0" smtClean="0"/>
          </a:p>
          <a:p>
            <a:pPr marL="0" indent="0">
              <a:buNone/>
            </a:pPr>
            <a:endParaRPr lang="lt-LT" sz="2000" dirty="0" smtClean="0"/>
          </a:p>
          <a:p>
            <a:pPr marL="0" indent="0">
              <a:buNone/>
            </a:pPr>
            <a:endParaRPr lang="lt-LT" sz="2000" dirty="0" smtClean="0"/>
          </a:p>
          <a:p>
            <a:endParaRPr lang="lt-LT" dirty="0"/>
          </a:p>
        </p:txBody>
      </p:sp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2433-A383-43E6-B102-C91A5A69E81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ntraštė 3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252728"/>
          </a:xfrm>
        </p:spPr>
        <p:txBody>
          <a:bodyPr>
            <a:normAutofit/>
          </a:bodyPr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lt-LT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ietėjimas</a:t>
            </a:r>
            <a:endParaRPr lang="lt-L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3" r="23465"/>
          <a:stretch/>
        </p:blipFill>
        <p:spPr bwMode="auto">
          <a:xfrm>
            <a:off x="422787" y="2514600"/>
            <a:ext cx="32004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000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gos forma">
  <a:themeElements>
    <a:clrScheme name="Bangos forma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Bangos forma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ngos forma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angos forma">
  <a:themeElements>
    <a:clrScheme name="Bangos forma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Bangos forma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ngos forma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4841</TotalTime>
  <Words>1970</Words>
  <Application>Microsoft Office PowerPoint</Application>
  <PresentationFormat>Demonstracija ekrane (4:3)</PresentationFormat>
  <Paragraphs>447</Paragraphs>
  <Slides>62</Slides>
  <Notes>1</Notes>
  <HiddenSlides>0</HiddenSlides>
  <MMClips>0</MMClips>
  <ScaleCrop>false</ScaleCrop>
  <HeadingPairs>
    <vt:vector size="6" baseType="variant">
      <vt:variant>
        <vt:lpstr>Naudojami šriftai</vt:lpstr>
      </vt:variant>
      <vt:variant>
        <vt:i4>6</vt:i4>
      </vt:variant>
      <vt:variant>
        <vt:lpstr>Tema</vt:lpstr>
      </vt:variant>
      <vt:variant>
        <vt:i4>2</vt:i4>
      </vt:variant>
      <vt:variant>
        <vt:lpstr>Skaidrių pavadinimai</vt:lpstr>
      </vt:variant>
      <vt:variant>
        <vt:i4>62</vt:i4>
      </vt:variant>
    </vt:vector>
  </HeadingPairs>
  <TitlesOfParts>
    <vt:vector size="70" baseType="lpstr">
      <vt:lpstr>Arial</vt:lpstr>
      <vt:lpstr>Calibri</vt:lpstr>
      <vt:lpstr>Cambria Math</vt:lpstr>
      <vt:lpstr>Candara</vt:lpstr>
      <vt:lpstr>Symbol</vt:lpstr>
      <vt:lpstr>Times New Roman</vt:lpstr>
      <vt:lpstr>Bangos forma</vt:lpstr>
      <vt:lpstr>1_Bangos forma</vt:lpstr>
      <vt:lpstr>Konkursas "Fizikos bandymai aplink mus 2016" Sniego senio gyvenimas visais metų laikais</vt:lpstr>
      <vt:lpstr>Turinys</vt:lpstr>
      <vt:lpstr>Darbo tikslas</vt:lpstr>
      <vt:lpstr> Pagrindinės medžiagos agregatinės būsenos  </vt:lpstr>
      <vt:lpstr>„PowerPoint“ pateiktis</vt:lpstr>
      <vt:lpstr> Sniego senio gyvenimas visais metų laikais Metų laikai </vt:lpstr>
      <vt:lpstr>„PowerPoint“ pateiktis</vt:lpstr>
      <vt:lpstr>„PowerPoint“ pateiktis</vt:lpstr>
      <vt:lpstr>Kietėjimas</vt:lpstr>
      <vt:lpstr>Kietėjimas</vt:lpstr>
      <vt:lpstr>Kai kurių medžiagų kietėjimo temperatūra  (kai atmosferos slėgis normalus, t.y. lygus 760 mm Hg)</vt:lpstr>
      <vt:lpstr>Kietėjimo šiluma</vt:lpstr>
      <vt:lpstr>Savitoji kietėjimo (lydymosi) šiluma</vt:lpstr>
      <vt:lpstr>Uždavinys Nr.1</vt:lpstr>
      <vt:lpstr>Snaigės</vt:lpstr>
      <vt:lpstr>Ledo kristalų susidarymo procesas iš arčiau  </vt:lpstr>
      <vt:lpstr>Tai įdomu!</vt:lpstr>
      <vt:lpstr>„PowerPoint“ pateiktis</vt:lpstr>
      <vt:lpstr>Pavasaris</vt:lpstr>
      <vt:lpstr>Lydymasis</vt:lpstr>
      <vt:lpstr>Lydymosi šiluma</vt:lpstr>
      <vt:lpstr>Uždavinys Nr.2</vt:lpstr>
      <vt:lpstr>Tai įdomu!</vt:lpstr>
      <vt:lpstr>Lydymosi ir kietėjimo reiškinių aiškinimas medžiagų sandaros požiūriu </vt:lpstr>
      <vt:lpstr>„PowerPoint“ pateiktis</vt:lpstr>
      <vt:lpstr>Vasara</vt:lpstr>
      <vt:lpstr>Garavimas</vt:lpstr>
      <vt:lpstr>Garavimas</vt:lpstr>
      <vt:lpstr>Virimas</vt:lpstr>
      <vt:lpstr>Kai kurių medžiagų virimo temperatūra  (kai atmosferos slėgis normalus)</vt:lpstr>
      <vt:lpstr>Garavimo (kondensacijos) savitoji šiluma</vt:lpstr>
      <vt:lpstr>Kai kurių medžiagų savitoji garavimo šiluma  (esant normaliam atmosferos slėgiui)</vt:lpstr>
      <vt:lpstr>Uždavinys Nr.3</vt:lpstr>
      <vt:lpstr>Kietųjų kūnų garavimas</vt:lpstr>
      <vt:lpstr>Bandymas Nr. 1 Kelionė garais</vt:lpstr>
      <vt:lpstr>Kelionė garais</vt:lpstr>
      <vt:lpstr>Kelionė garais </vt:lpstr>
      <vt:lpstr>Bandymas Nr. 2 Reaktyvinė valtis</vt:lpstr>
      <vt:lpstr>„PowerPoint“ pateiktis</vt:lpstr>
      <vt:lpstr>Ruduo</vt:lpstr>
      <vt:lpstr>Kondensacija</vt:lpstr>
      <vt:lpstr>Kondensacija</vt:lpstr>
      <vt:lpstr>Kondensacija</vt:lpstr>
      <vt:lpstr>Kondensacija</vt:lpstr>
      <vt:lpstr>Kondensacija</vt:lpstr>
      <vt:lpstr>Šerkšnas</vt:lpstr>
      <vt:lpstr>„PowerPoint“ pateiktis</vt:lpstr>
      <vt:lpstr>„PowerPoint“ pateiktis</vt:lpstr>
      <vt:lpstr>„PowerPoint“ pateiktis</vt:lpstr>
      <vt:lpstr>1.</vt:lpstr>
      <vt:lpstr>2.</vt:lpstr>
      <vt:lpstr>3.</vt:lpstr>
      <vt:lpstr>4.</vt:lpstr>
      <vt:lpstr>5.</vt:lpstr>
      <vt:lpstr>6.</vt:lpstr>
      <vt:lpstr>7.</vt:lpstr>
      <vt:lpstr>8.</vt:lpstr>
      <vt:lpstr>9.</vt:lpstr>
      <vt:lpstr>10.</vt:lpstr>
      <vt:lpstr>Atsakymai</vt:lpstr>
      <vt:lpstr>Naudota literatūra</vt:lpstr>
      <vt:lpstr> Ačiū už dėmesį!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pristatymas</dc:title>
  <dc:creator>Irena Vadvilavičienė</dc:creator>
  <cp:lastModifiedBy>Salomeja</cp:lastModifiedBy>
  <cp:revision>945</cp:revision>
  <dcterms:created xsi:type="dcterms:W3CDTF">2015-12-31T12:39:29Z</dcterms:created>
  <dcterms:modified xsi:type="dcterms:W3CDTF">2016-04-12T08:47:12Z</dcterms:modified>
</cp:coreProperties>
</file>