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3" r:id="rId23"/>
    <p:sldId id="272" r:id="rId24"/>
    <p:sldId id="274" r:id="rId25"/>
    <p:sldId id="275" r:id="rId26"/>
    <p:sldId id="276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71" r:id="rId3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E933-6230-4063-A29C-59D62F11AB9F}" type="datetimeFigureOut">
              <a:rPr lang="lt-LT" smtClean="0"/>
              <a:pPr/>
              <a:t>2016.05.04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AB8E-2FDE-43FF-AF1F-9146BBCB259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805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2AB8E-2FDE-43FF-AF1F-9146BBCB2598}" type="slidenum">
              <a:rPr lang="lt-LT" smtClean="0"/>
              <a:pPr/>
              <a:t>12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2AB8E-2FDE-43FF-AF1F-9146BBCB2598}" type="slidenum">
              <a:rPr lang="lt-LT" smtClean="0"/>
              <a:pPr/>
              <a:t>33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2CDF-742A-45B2-8BCD-367B0A424741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9C95-FB22-4847-B178-9103E17AFBEE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8E30-758D-4EA6-BC2F-EB2C2B6D17CF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D2F4-DDEE-45BE-A6AC-032ABE352608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6886-5B8F-41ED-895A-01D866FBB6C3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5F45-C6FB-4330-852A-9AB10D5DEC28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535-3498-4DF9-BEE8-176C76B09738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9C5-1333-4560-8839-003144D522FE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2C3E-C41F-4F7F-AA2E-9A40371AC76B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B1C5-5485-4D47-8EF4-870A5365D389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472-6516-4C5C-9B7E-692FA06CBE68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8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0">
              <a:schemeClr val="bg1">
                <a:shade val="20000"/>
                <a:satMod val="255000"/>
                <a:alpha val="52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C2C5-487D-4BEF-B814-7F9EC74CAA6D}" type="datetime1">
              <a:rPr lang="lt-LT" smtClean="0"/>
              <a:pPr/>
              <a:t>2016.05.04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754A-C881-4E87-AC78-FE91651ADEF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3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4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76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71.wmf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81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86.jpe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83000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lt-LT" sz="2400" dirty="0"/>
              <a:t>Konkursas </a:t>
            </a:r>
            <a:r>
              <a:rPr lang="en-US" sz="2400" dirty="0" smtClean="0"/>
              <a:t> „</a:t>
            </a:r>
            <a:r>
              <a:rPr lang="lt-LT" sz="2400" dirty="0" err="1" smtClean="0"/>
              <a:t>Fizik</a:t>
            </a:r>
            <a:r>
              <a:rPr lang="en-US" sz="2400" dirty="0" smtClean="0"/>
              <a:t>a </a:t>
            </a:r>
            <a:r>
              <a:rPr lang="en-US" sz="2400" dirty="0" err="1" smtClean="0"/>
              <a:t>ap</a:t>
            </a:r>
            <a:r>
              <a:rPr lang="lt-LT" sz="2400" dirty="0" smtClean="0"/>
              <a:t>link </a:t>
            </a:r>
            <a:r>
              <a:rPr lang="lt-LT" sz="2400" dirty="0"/>
              <a:t>mus </a:t>
            </a:r>
            <a:r>
              <a:rPr lang="lt-LT" sz="2400" dirty="0" smtClean="0"/>
              <a:t>2016</a:t>
            </a:r>
            <a:r>
              <a:rPr lang="en-US" sz="2400" dirty="0" smtClean="0"/>
              <a:t> “</a:t>
            </a:r>
            <a:endParaRPr lang="en-US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lt-L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Mišrusis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lt-L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aidininkų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lt-L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ungimas</a:t>
            </a:r>
            <a:endParaRPr lang="lt-LT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lt-LT" sz="2400" dirty="0" smtClean="0">
                <a:solidFill>
                  <a:schemeClr val="tx1"/>
                </a:solidFill>
              </a:rPr>
              <a:t>Parengė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lt-LT" sz="2400" dirty="0">
                <a:solidFill>
                  <a:schemeClr val="tx1"/>
                </a:solidFill>
              </a:rPr>
              <a:t>Vilniaus Vytauto Didžiojo </a:t>
            </a:r>
            <a:r>
              <a:rPr lang="lt-LT" sz="2400" dirty="0" smtClean="0">
                <a:solidFill>
                  <a:schemeClr val="tx1"/>
                </a:solidFill>
              </a:rPr>
              <a:t>gimnazij</a:t>
            </a:r>
            <a:r>
              <a:rPr lang="en-US" sz="2400" dirty="0" err="1" smtClean="0">
                <a:solidFill>
                  <a:schemeClr val="tx1"/>
                </a:solidFill>
              </a:rPr>
              <a:t>os</a:t>
            </a:r>
            <a:r>
              <a:rPr lang="lt-LT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lt-LT" sz="2400" dirty="0" smtClean="0">
                <a:solidFill>
                  <a:schemeClr val="tx1"/>
                </a:solidFill>
              </a:rPr>
              <a:t>9 </a:t>
            </a:r>
            <a:r>
              <a:rPr lang="lt-LT" sz="2400" dirty="0">
                <a:solidFill>
                  <a:schemeClr val="tx1"/>
                </a:solidFill>
              </a:rPr>
              <a:t>klasės mokinės:</a:t>
            </a:r>
          </a:p>
          <a:p>
            <a:pPr algn="r"/>
            <a:r>
              <a:rPr lang="lt-LT" sz="2400" dirty="0">
                <a:solidFill>
                  <a:schemeClr val="tx1"/>
                </a:solidFill>
              </a:rPr>
              <a:t>Vakarė </a:t>
            </a:r>
            <a:r>
              <a:rPr lang="lt-LT" sz="2400" dirty="0" smtClean="0">
                <a:solidFill>
                  <a:schemeClr val="tx1"/>
                </a:solidFill>
              </a:rPr>
              <a:t>Lazickaitė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lt-LT" sz="2400" dirty="0" smtClean="0">
                <a:solidFill>
                  <a:schemeClr val="tx1"/>
                </a:solidFill>
              </a:rPr>
              <a:t>Gabija </a:t>
            </a:r>
            <a:r>
              <a:rPr lang="lt-LT" sz="2400" dirty="0">
                <a:solidFill>
                  <a:schemeClr val="tx1"/>
                </a:solidFill>
              </a:rPr>
              <a:t>Zigmantaitė</a:t>
            </a:r>
          </a:p>
          <a:p>
            <a:pPr algn="r"/>
            <a:r>
              <a:rPr lang="lt-LT" sz="2400" dirty="0" smtClean="0">
                <a:solidFill>
                  <a:schemeClr val="tx1"/>
                </a:solidFill>
              </a:rPr>
              <a:t>Mokytoja: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lt-LT" sz="2400" dirty="0" smtClean="0">
                <a:solidFill>
                  <a:schemeClr val="tx1"/>
                </a:solidFill>
              </a:rPr>
              <a:t>Anžela </a:t>
            </a:r>
            <a:r>
              <a:rPr lang="lt-LT" sz="2400" dirty="0">
                <a:solidFill>
                  <a:schemeClr val="tx1"/>
                </a:solidFill>
              </a:rPr>
              <a:t>Gražina Valicka</a:t>
            </a:r>
          </a:p>
          <a:p>
            <a:endParaRPr lang="lt-LT" sz="2400" dirty="0"/>
          </a:p>
        </p:txBody>
      </p:sp>
      <p:pic>
        <p:nvPicPr>
          <p:cNvPr id="8" name="Picture 7" descr="9-12(20-16).JPG"/>
          <p:cNvPicPr>
            <a:picLocks noChangeAspect="1"/>
          </p:cNvPicPr>
          <p:nvPr/>
        </p:nvPicPr>
        <p:blipFill>
          <a:blip r:embed="rId2" cstate="print"/>
          <a:srcRect r="70941" b="64632"/>
          <a:stretch>
            <a:fillRect/>
          </a:stretch>
        </p:blipFill>
        <p:spPr>
          <a:xfrm>
            <a:off x="1024104" y="5085184"/>
            <a:ext cx="2755808" cy="1440160"/>
          </a:xfrm>
          <a:prstGeom prst="rect">
            <a:avLst/>
          </a:prstGeom>
        </p:spPr>
      </p:pic>
      <p:pic>
        <p:nvPicPr>
          <p:cNvPr id="9" name="Picture 8" descr="9-12(20-16).JPG"/>
          <p:cNvPicPr>
            <a:picLocks noChangeAspect="1"/>
          </p:cNvPicPr>
          <p:nvPr/>
        </p:nvPicPr>
        <p:blipFill>
          <a:blip r:embed="rId2" cstate="print"/>
          <a:srcRect l="29058" r="41624" b="67071"/>
          <a:stretch>
            <a:fillRect/>
          </a:stretch>
        </p:blipFill>
        <p:spPr>
          <a:xfrm>
            <a:off x="179512" y="3861048"/>
            <a:ext cx="2762812" cy="13323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Laidininkų jungimo būdai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algn="just"/>
            <a:r>
              <a:rPr lang="lt-LT" dirty="0" smtClean="0"/>
              <a:t>Laidininkai elektrinėse grandinėse jugiami dviem būdais: nuosekliai arba lygiagrečiai.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10</a:t>
            </a:fld>
            <a:endParaRPr lang="lt-L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7784" y="2708920"/>
            <a:ext cx="108012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4168" y="2780928"/>
            <a:ext cx="50405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ptu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221088"/>
            <a:ext cx="3384376" cy="1787593"/>
          </a:xfrm>
          <a:prstGeom prst="rect">
            <a:avLst/>
          </a:prstGeom>
        </p:spPr>
      </p:pic>
      <p:pic>
        <p:nvPicPr>
          <p:cNvPr id="10" name="Picture 9" descr="Capture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3783638" cy="151216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Nuoseklaus jungimo dėsningumai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lt-LT" dirty="0" smtClean="0"/>
              <a:t>	</a:t>
            </a:r>
            <a:endParaRPr lang="lt-LT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2600" b="1" dirty="0" smtClean="0"/>
              <a:t>Elektros srovės stipris grandinės dalyje ir atskiruose laidininkuose vienodas:</a:t>
            </a:r>
            <a:r>
              <a:rPr lang="lt-LT" sz="2600" dirty="0" smtClean="0"/>
              <a:t/>
            </a:r>
            <a:br>
              <a:rPr lang="lt-LT" sz="2600" dirty="0" smtClean="0"/>
            </a:br>
            <a:r>
              <a:rPr lang="lt-LT" sz="2600" dirty="0" smtClean="0"/>
              <a:t>I=I</a:t>
            </a:r>
            <a:r>
              <a:rPr lang="lt-LT" sz="2600" baseline="-25000" dirty="0" smtClean="0"/>
              <a:t>1</a:t>
            </a:r>
            <a:r>
              <a:rPr lang="lt-LT" sz="2600" dirty="0" smtClean="0"/>
              <a:t>=I</a:t>
            </a:r>
            <a:r>
              <a:rPr lang="lt-LT" sz="2600" baseline="-25000" dirty="0" smtClean="0"/>
              <a:t>2</a:t>
            </a:r>
            <a:r>
              <a:rPr lang="lt-LT" sz="2600" dirty="0" smtClean="0"/>
              <a:t>=...=I</a:t>
            </a:r>
            <a:r>
              <a:rPr lang="lt-LT" sz="2600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endParaRPr lang="lt-LT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2600" b="1" dirty="0" smtClean="0"/>
              <a:t>Įtampa grandinės dalies galuose yra lygi įtampų atskirų laidininkų galuose sumai:</a:t>
            </a:r>
            <a:r>
              <a:rPr lang="lt-LT" sz="2600" dirty="0" smtClean="0"/>
              <a:t/>
            </a:r>
            <a:br>
              <a:rPr lang="lt-LT" sz="2600" dirty="0" smtClean="0"/>
            </a:br>
            <a:r>
              <a:rPr lang="lt-LT" sz="2600" dirty="0" smtClean="0"/>
              <a:t>U=U</a:t>
            </a:r>
            <a:r>
              <a:rPr lang="lt-LT" sz="2600" baseline="-25000" dirty="0" smtClean="0"/>
              <a:t>1</a:t>
            </a:r>
            <a:r>
              <a:rPr lang="lt-LT" sz="2600" dirty="0" smtClean="0"/>
              <a:t>+U</a:t>
            </a:r>
            <a:r>
              <a:rPr lang="lt-LT" sz="2600" baseline="-25000" dirty="0" smtClean="0"/>
              <a:t>2</a:t>
            </a:r>
            <a:r>
              <a:rPr lang="lt-LT" sz="2600" dirty="0" smtClean="0"/>
              <a:t>+...+U</a:t>
            </a:r>
            <a:r>
              <a:rPr lang="lt-LT" sz="2600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endParaRPr lang="lt-LT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2600" b="1" dirty="0" smtClean="0"/>
              <a:t>Bendra grandinės dalies varža lygi atskirų laidininkų varžų sumai:</a:t>
            </a:r>
            <a:r>
              <a:rPr lang="lt-LT" sz="2600" dirty="0" smtClean="0"/>
              <a:t/>
            </a:r>
            <a:br>
              <a:rPr lang="lt-LT" sz="2600" dirty="0" smtClean="0"/>
            </a:br>
            <a:r>
              <a:rPr lang="lt-LT" sz="2600" dirty="0" smtClean="0"/>
              <a:t>R=R</a:t>
            </a:r>
            <a:r>
              <a:rPr lang="lt-LT" sz="2600" baseline="-25000" dirty="0" smtClean="0"/>
              <a:t>1</a:t>
            </a:r>
            <a:r>
              <a:rPr lang="lt-LT" sz="2600" dirty="0" smtClean="0"/>
              <a:t>+R</a:t>
            </a:r>
            <a:r>
              <a:rPr lang="lt-LT" sz="2600" baseline="-25000" dirty="0" smtClean="0"/>
              <a:t>2</a:t>
            </a:r>
            <a:r>
              <a:rPr lang="lt-LT" sz="2600" dirty="0" smtClean="0"/>
              <a:t>+...+R</a:t>
            </a:r>
            <a:r>
              <a:rPr lang="lt-LT" sz="2600" baseline="-25000" dirty="0" smtClean="0"/>
              <a:t>n</a:t>
            </a:r>
            <a:endParaRPr lang="lt-LT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11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Lygiagretaus jungimo dėsningumai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34908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lt-LT" sz="2400" dirty="0" smtClean="0"/>
              <a:t>	</a:t>
            </a:r>
          </a:p>
          <a:p>
            <a:pPr marL="457200" lvl="0" indent="-457200">
              <a:buFont typeface="+mj-lt"/>
              <a:buAutoNum type="arabicPeriod"/>
            </a:pPr>
            <a:r>
              <a:rPr lang="lt-LT" sz="2400" b="1" dirty="0" smtClean="0"/>
              <a:t>Elektros srovės stipris neišsišakojusioje grandinės dalyje yra lygus srovių stiprių laidininkuose sumai: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I=I</a:t>
            </a:r>
            <a:r>
              <a:rPr lang="lt-LT" sz="2400" baseline="-25000" dirty="0" smtClean="0"/>
              <a:t>1</a:t>
            </a:r>
            <a:r>
              <a:rPr lang="lt-LT" sz="2400" dirty="0" smtClean="0"/>
              <a:t>+I</a:t>
            </a:r>
            <a:r>
              <a:rPr lang="lt-LT" sz="2400" baseline="-25000" dirty="0" smtClean="0"/>
              <a:t>2</a:t>
            </a:r>
            <a:r>
              <a:rPr lang="lt-LT" sz="2400" dirty="0" smtClean="0"/>
              <a:t>+...+I</a:t>
            </a:r>
            <a:r>
              <a:rPr lang="lt-LT" sz="2400" baseline="-25000" dirty="0" smtClean="0"/>
              <a:t>n</a:t>
            </a:r>
          </a:p>
          <a:p>
            <a:pPr marL="457200" lvl="0" indent="-457200">
              <a:buFont typeface="+mj-lt"/>
              <a:buAutoNum type="arabicPeriod"/>
            </a:pPr>
            <a:endParaRPr lang="lt-LT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lt-LT" sz="2400" b="1" dirty="0" smtClean="0"/>
              <a:t>Įtampa grandinės dalyje ir atskirų laidininkų gnybtuose yra vienoda: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U=U</a:t>
            </a:r>
            <a:r>
              <a:rPr lang="lt-LT" sz="2400" baseline="-25000" dirty="0" smtClean="0"/>
              <a:t>1</a:t>
            </a:r>
            <a:r>
              <a:rPr lang="lt-LT" sz="2400" dirty="0" smtClean="0"/>
              <a:t>=U</a:t>
            </a:r>
            <a:r>
              <a:rPr lang="lt-LT" sz="2400" baseline="-25000" dirty="0" smtClean="0"/>
              <a:t>2</a:t>
            </a:r>
            <a:r>
              <a:rPr lang="lt-LT" sz="2400" dirty="0" smtClean="0"/>
              <a:t>=...=U</a:t>
            </a:r>
            <a:r>
              <a:rPr lang="lt-LT" sz="2400" baseline="-25000" dirty="0" smtClean="0"/>
              <a:t>n</a:t>
            </a:r>
          </a:p>
          <a:p>
            <a:pPr marL="457200" lvl="0" indent="-457200">
              <a:buFont typeface="+mj-lt"/>
              <a:buAutoNum type="arabicPeriod"/>
            </a:pPr>
            <a:endParaRPr lang="lt-LT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lt-LT" sz="2400" b="1" dirty="0" smtClean="0"/>
              <a:t>Bendros laidininkų varžos atvirkštinis dydis yra lygus atskirų laidininkų varžų atvirkštinių dydžių sumai:</a:t>
            </a:r>
          </a:p>
          <a:p>
            <a:pPr lvl="0"/>
            <a:endParaRPr lang="lt-LT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12</a:t>
            </a:fld>
            <a:endParaRPr lang="lt-LT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71600" y="5589240"/>
          <a:ext cx="2530117" cy="80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4" imgW="1358310" imgH="431613" progId="Equation.3">
                  <p:embed/>
                </p:oleObj>
              </mc:Choice>
              <mc:Fallback>
                <p:oleObj name="Equation" r:id="rId4" imgW="1358310" imgH="43161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589240"/>
                        <a:ext cx="2530117" cy="806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Mišrusis laidininkų jungimas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2400" dirty="0" smtClean="0"/>
              <a:t>Mišrusis grandinės dalių jungimas yra toks jungimas kai kelios lygiagrečiai sujungtų imtuvų grupės tarpusavyje jungiamos nuosekliai. </a:t>
            </a:r>
            <a:r>
              <a:rPr lang="lt-LT" sz="2400" u="sng" dirty="0" smtClean="0"/>
              <a:t>Tarp sujungtų elektros srovės grandinių parametrai apskaičiuojami taikant nuosekliojo ir lygiagretaus jungimo taisykles.</a:t>
            </a:r>
            <a:endParaRPr lang="lt-LT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13</a:t>
            </a:fld>
            <a:endParaRPr lang="lt-LT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3744416" cy="358683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682752" cy="4637111"/>
          </a:xfrm>
        </p:spPr>
        <p:txBody>
          <a:bodyPr>
            <a:noAutofit/>
          </a:bodyPr>
          <a:lstStyle/>
          <a:p>
            <a:r>
              <a:rPr lang="lt-LT" sz="2400" b="1" dirty="0" smtClean="0"/>
              <a:t>Tikslas:</a:t>
            </a:r>
          </a:p>
          <a:p>
            <a:pPr>
              <a:buNone/>
            </a:pPr>
            <a:r>
              <a:rPr lang="lt-LT" sz="2400" dirty="0" smtClean="0"/>
              <a:t>	Išmatuoti stiprį ir įtampą. Patikrinti, ar laidininkus sujungus mišriai pasitvirtina nuoseklaus ir lygiagretaus jungimo dėsniai.</a:t>
            </a:r>
          </a:p>
          <a:p>
            <a:r>
              <a:rPr lang="lt-LT" sz="2400" b="1" dirty="0" smtClean="0"/>
              <a:t>Darbo priemonės:</a:t>
            </a:r>
          </a:p>
          <a:p>
            <a:pPr>
              <a:buNone/>
            </a:pPr>
            <a:r>
              <a:rPr lang="lt-LT" sz="2400" dirty="0" smtClean="0"/>
              <a:t>	Elementų baterija, laidai, 2 rezistoriai, 2 kaitinamosios lempos, jungiklis, voltmetras, ampermetras.</a:t>
            </a:r>
          </a:p>
          <a:p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14</a:t>
            </a:fld>
            <a:endParaRPr lang="lt-LT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4658217" cy="367240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Darbo elektrinė grandinės schema: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15</a:t>
            </a:fld>
            <a:endParaRPr lang="lt-LT"/>
          </a:p>
        </p:txBody>
      </p:sp>
      <p:sp>
        <p:nvSpPr>
          <p:cNvPr id="44034" name="AutoShape 2" descr="https://docs.google.com/drawings/d/sNyPJTJN9893Sgbgdl4dWEw/image?w=365&amp;h=353&amp;rev=389&amp;ac=1"/>
          <p:cNvSpPr>
            <a:spLocks noChangeAspect="1" noChangeArrowheads="1"/>
          </p:cNvSpPr>
          <p:nvPr/>
        </p:nvSpPr>
        <p:spPr bwMode="auto">
          <a:xfrm>
            <a:off x="127000" y="-1608138"/>
            <a:ext cx="3476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icture 5" descr="Cap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536504" cy="430326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 (darbo eiga)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t-LT" sz="2400" dirty="0" smtClean="0"/>
              <a:t>Sujungta elektros grandinė be ampermetro ir voltmetro pagal nubraižytą elektros grandinės schemą. Elektros grandinė veikė, bet grandinėje sujungtos lemputės švietė neryškiai.</a:t>
            </a:r>
            <a:br>
              <a:rPr lang="lt-LT" sz="2400" dirty="0" smtClean="0"/>
            </a:b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16</a:t>
            </a:fld>
            <a:endParaRPr lang="lt-LT"/>
          </a:p>
        </p:txBody>
      </p:sp>
      <p:pic>
        <p:nvPicPr>
          <p:cNvPr id="5" name="Picture 4" descr="Cap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4758919" cy="340613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 (darbo eiga)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lt-LT" sz="2400" dirty="0" smtClean="0"/>
              <a:t>Į grandinę įjungtas ampermetras tarp elementų baterijos ir pirmojo laidininko, kad išmatuotumėme visos grandinės srovės stiprį.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17</a:t>
            </a:fld>
            <a:endParaRPr lang="lt-LT"/>
          </a:p>
        </p:txBody>
      </p:sp>
      <p:pic>
        <p:nvPicPr>
          <p:cNvPr id="5" name="Picture 4" descr="Cap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4464496" cy="3458572"/>
          </a:xfrm>
          <a:prstGeom prst="rect">
            <a:avLst/>
          </a:prstGeom>
        </p:spPr>
      </p:pic>
      <p:pic>
        <p:nvPicPr>
          <p:cNvPr id="6" name="Picture 5" descr="Captur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24944"/>
            <a:ext cx="2794368" cy="346545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 (darbo eiga)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lt-LT" sz="2400" dirty="0" smtClean="0"/>
              <a:t>Ampermetras buvo įjungtas ir prie trečiojo bei ketvirtojo ladininkų, išmatuoti lygiagrečiai sujungtų laidininkų srovės stipriai.</a:t>
            </a:r>
            <a:br>
              <a:rPr lang="lt-LT" sz="2400" dirty="0" smtClean="0"/>
            </a:br>
            <a:r>
              <a:rPr lang="lt-LT" sz="2400" dirty="0" smtClean="0"/>
              <a:t>Prie trečiojo laidininko:                     Prie ketvirtojo laidininko: </a:t>
            </a:r>
            <a:br>
              <a:rPr lang="lt-LT" sz="2400" dirty="0" smtClean="0"/>
            </a:br>
            <a:endParaRPr lang="lt-LT" sz="2400" dirty="0" smtClean="0"/>
          </a:p>
          <a:p>
            <a:endParaRPr lang="lt-LT" sz="2400" dirty="0" smtClean="0"/>
          </a:p>
          <a:p>
            <a:pPr>
              <a:buNone/>
            </a:pPr>
            <a:endParaRPr lang="lt-LT" sz="2400" dirty="0" smtClean="0"/>
          </a:p>
          <a:p>
            <a:pPr>
              <a:buNone/>
            </a:pPr>
            <a:endParaRPr lang="lt-LT" sz="2400" dirty="0" smtClean="0"/>
          </a:p>
          <a:p>
            <a:pPr>
              <a:buNone/>
            </a:pP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18</a:t>
            </a:fld>
            <a:endParaRPr lang="lt-LT"/>
          </a:p>
        </p:txBody>
      </p:sp>
      <p:pic>
        <p:nvPicPr>
          <p:cNvPr id="9" name="Picture 8" descr="Cap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3384376" cy="2642811"/>
          </a:xfrm>
          <a:prstGeom prst="rect">
            <a:avLst/>
          </a:prstGeom>
        </p:spPr>
      </p:pic>
      <p:pic>
        <p:nvPicPr>
          <p:cNvPr id="10" name="Picture 9" descr="Capture6.JPG"/>
          <p:cNvPicPr>
            <a:picLocks noChangeAspect="1"/>
          </p:cNvPicPr>
          <p:nvPr/>
        </p:nvPicPr>
        <p:blipFill>
          <a:blip r:embed="rId3" cstate="print"/>
          <a:srcRect t="17242"/>
          <a:stretch>
            <a:fillRect/>
          </a:stretch>
        </p:blipFill>
        <p:spPr>
          <a:xfrm>
            <a:off x="2771800" y="4509120"/>
            <a:ext cx="1944216" cy="2132856"/>
          </a:xfrm>
          <a:prstGeom prst="rect">
            <a:avLst/>
          </a:prstGeom>
        </p:spPr>
      </p:pic>
      <p:pic>
        <p:nvPicPr>
          <p:cNvPr id="11" name="Picture 10" descr="Captur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3548439" cy="2629581"/>
          </a:xfrm>
          <a:prstGeom prst="rect">
            <a:avLst/>
          </a:prstGeom>
        </p:spPr>
      </p:pic>
      <p:pic>
        <p:nvPicPr>
          <p:cNvPr id="12" name="Picture 11" descr="Captur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4474" y="4509120"/>
            <a:ext cx="1611881" cy="215649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 (darbo eiga)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lt-LT" sz="2400" dirty="0" smtClean="0"/>
              <a:t>Į grandinę įjungtas voltmetras. Išmatuotas nuosekliai sujungtų (1,2) laidininkų įtampa. 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19</a:t>
            </a:fld>
            <a:endParaRPr lang="lt-LT"/>
          </a:p>
        </p:txBody>
      </p:sp>
      <p:pic>
        <p:nvPicPr>
          <p:cNvPr id="5" name="Picture 4" descr="Capt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5184576" cy="3292473"/>
          </a:xfrm>
          <a:prstGeom prst="rect">
            <a:avLst/>
          </a:prstGeom>
        </p:spPr>
      </p:pic>
      <p:pic>
        <p:nvPicPr>
          <p:cNvPr id="6" name="Picture 5" descr="Captur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3062751" cy="36038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 numCol="2">
            <a:noAutofit/>
          </a:bodyPr>
          <a:lstStyle/>
          <a:p>
            <a:r>
              <a:rPr lang="lt-LT" sz="2400" dirty="0" smtClean="0">
                <a:hlinkClick r:id="rId2" action="ppaction://hlinksldjump"/>
              </a:rPr>
              <a:t>Elektrinė grandinė</a:t>
            </a:r>
            <a:endParaRPr lang="lt-LT" sz="2400" dirty="0" smtClean="0"/>
          </a:p>
          <a:p>
            <a:r>
              <a:rPr lang="lt-LT" sz="2400" dirty="0" smtClean="0">
                <a:hlinkClick r:id="rId3" action="ppaction://hlinksldjump"/>
              </a:rPr>
              <a:t>Grandinės schema</a:t>
            </a:r>
            <a:endParaRPr lang="lt-LT" sz="2400" dirty="0" smtClean="0"/>
          </a:p>
          <a:p>
            <a:r>
              <a:rPr lang="lt-LT" sz="2400" dirty="0" smtClean="0">
                <a:hlinkClick r:id="rId4" action="ppaction://hlinksldjump"/>
              </a:rPr>
              <a:t>Srovės stipris</a:t>
            </a:r>
            <a:endParaRPr lang="lt-LT" sz="2400" dirty="0" smtClean="0"/>
          </a:p>
          <a:p>
            <a:r>
              <a:rPr lang="lt-LT" sz="2400" dirty="0" smtClean="0">
                <a:hlinkClick r:id="rId5" action="ppaction://hlinksldjump"/>
              </a:rPr>
              <a:t>Varža</a:t>
            </a:r>
            <a:endParaRPr lang="lt-LT" sz="2400" dirty="0" smtClean="0"/>
          </a:p>
          <a:p>
            <a:r>
              <a:rPr lang="lt-LT" sz="2400" dirty="0" smtClean="0">
                <a:hlinkClick r:id="rId6" action="ppaction://hlinksldjump"/>
              </a:rPr>
              <a:t>Įtampa</a:t>
            </a:r>
            <a:endParaRPr lang="lt-LT" sz="2400" dirty="0" smtClean="0"/>
          </a:p>
          <a:p>
            <a:r>
              <a:rPr lang="lt-LT" sz="2400" dirty="0" smtClean="0">
                <a:hlinkClick r:id="rId7" action="ppaction://hlinksldjump"/>
              </a:rPr>
              <a:t>Laidininkai ir izoliatoriai</a:t>
            </a:r>
            <a:endParaRPr lang="lt-LT" sz="2400" dirty="0" smtClean="0"/>
          </a:p>
          <a:p>
            <a:r>
              <a:rPr lang="lt-LT" sz="2400" dirty="0" smtClean="0">
                <a:hlinkClick r:id="rId8" action="ppaction://hlinksldjump"/>
              </a:rPr>
              <a:t>Jungimų būdai</a:t>
            </a:r>
            <a:endParaRPr lang="lt-LT" sz="2400" dirty="0" smtClean="0"/>
          </a:p>
          <a:p>
            <a:r>
              <a:rPr lang="lt-LT" sz="2400" dirty="0" smtClean="0">
                <a:hlinkClick r:id="rId9" action="ppaction://hlinksldjump"/>
              </a:rPr>
              <a:t>Nuoseklaus </a:t>
            </a:r>
            <a:r>
              <a:rPr lang="lt-LT" sz="2400" dirty="0">
                <a:hlinkClick r:id="rId9" action="ppaction://hlinksldjump"/>
              </a:rPr>
              <a:t>jungimo </a:t>
            </a:r>
            <a:r>
              <a:rPr lang="lt-LT" sz="2400" dirty="0" smtClean="0">
                <a:hlinkClick r:id="rId9" action="ppaction://hlinksldjump"/>
              </a:rPr>
              <a:t>dėsniai</a:t>
            </a:r>
            <a:endParaRPr lang="lt-LT" sz="2400" dirty="0" smtClean="0"/>
          </a:p>
          <a:p>
            <a:r>
              <a:rPr lang="lt-LT" sz="2400" dirty="0">
                <a:hlinkClick r:id="rId10" action="ppaction://hlinksldjump"/>
              </a:rPr>
              <a:t>Lygiagretaus jungimo </a:t>
            </a:r>
            <a:r>
              <a:rPr lang="lt-LT" sz="2400" dirty="0" smtClean="0">
                <a:hlinkClick r:id="rId10" action="ppaction://hlinksldjump"/>
              </a:rPr>
              <a:t>dėsniai</a:t>
            </a:r>
            <a:endParaRPr lang="lt-LT" sz="2400" dirty="0" smtClean="0"/>
          </a:p>
          <a:p>
            <a:r>
              <a:rPr lang="lt-LT" sz="2400" dirty="0">
                <a:hlinkClick r:id="rId11" action="ppaction://hlinksldjump"/>
              </a:rPr>
              <a:t>Mišrusis laidinkų </a:t>
            </a:r>
            <a:r>
              <a:rPr lang="lt-LT" sz="2400" dirty="0" smtClean="0">
                <a:hlinkClick r:id="rId11" action="ppaction://hlinksldjump"/>
              </a:rPr>
              <a:t>jungimas</a:t>
            </a:r>
            <a:endParaRPr lang="lt-LT" sz="2400" dirty="0" smtClean="0"/>
          </a:p>
          <a:p>
            <a:r>
              <a:rPr lang="lt-LT" sz="2400" dirty="0" smtClean="0">
                <a:hlinkClick r:id="rId12" action="ppaction://hlinksldjump"/>
              </a:rPr>
              <a:t>Eksperimentas</a:t>
            </a:r>
            <a:endParaRPr lang="lt-LT" sz="2400" dirty="0" smtClean="0"/>
          </a:p>
          <a:p>
            <a:r>
              <a:rPr lang="lt-LT" sz="2400" dirty="0" smtClean="0">
                <a:hlinkClick r:id="rId13" action="ppaction://hlinksldjump"/>
              </a:rPr>
              <a:t>Testas</a:t>
            </a:r>
            <a:endParaRPr lang="lt-LT" sz="2400" dirty="0" smtClean="0"/>
          </a:p>
          <a:p>
            <a:r>
              <a:rPr lang="lt-LT" sz="2400" dirty="0" smtClean="0">
                <a:hlinkClick r:id="rId14" action="ppaction://hlinksldjump"/>
              </a:rPr>
              <a:t>Uždaviniai</a:t>
            </a:r>
            <a:endParaRPr lang="lt-LT" sz="2400" dirty="0" smtClean="0"/>
          </a:p>
          <a:p>
            <a:r>
              <a:rPr lang="lt-LT" sz="2400" dirty="0" smtClean="0">
                <a:hlinkClick r:id="rId15" action="ppaction://hlinksldjump"/>
              </a:rPr>
              <a:t>Literatūra</a:t>
            </a: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Eksperimentas (darbo eiga)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lt-LT" sz="2400" dirty="0" smtClean="0"/>
              <a:t>Voltmetras grandinėje įjungtas prie ketvirtojo laidininko, išmatuota lygiagrečiai sujungtų laidininkų įtampa.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20</a:t>
            </a:fld>
            <a:endParaRPr lang="lt-LT"/>
          </a:p>
        </p:txBody>
      </p:sp>
      <p:pic>
        <p:nvPicPr>
          <p:cNvPr id="5" name="Picture 4" descr="Cap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4717524" cy="3816424"/>
          </a:xfrm>
          <a:prstGeom prst="rect">
            <a:avLst/>
          </a:prstGeom>
        </p:spPr>
      </p:pic>
      <p:pic>
        <p:nvPicPr>
          <p:cNvPr id="6" name="Picture 5" descr="Captur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564904"/>
            <a:ext cx="2612018" cy="383096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lt-LT" dirty="0" smtClean="0"/>
              <a:t>Matavimų rezultatai</a:t>
            </a:r>
            <a:endParaRPr lang="lt-L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463884" cy="5569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62339"/>
                <a:gridCol w="5501545"/>
              </a:tblGrid>
              <a:tr h="4793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Visos grandinės srovės stipris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1,5 A 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± 0,1 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Trečiojo laidininko srovės stipris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0,8 A </a:t>
                      </a:r>
                      <a:r>
                        <a:rPr lang="lt-LT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±</a:t>
                      </a: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0,1 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Ketvirtojo laidininko srovės stipris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0,8 A  ± 0,1 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5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Pirmo ir antro laidininko, sujungtų nuosekliai, įtampa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 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 ±</a:t>
                      </a:r>
                      <a:r>
                        <a:rPr lang="lt-LT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0,1V 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5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Trečio ir ketvirto laidininko, sujungtų lygiagrečiai, įtampa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0,4 </a:t>
                      </a: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 ± 0,1V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Pirmo laidininko varža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 </a:t>
                      </a:r>
                      <a:r>
                        <a:rPr lang="el-GR" sz="1800" i="0" dirty="0" smtClean="0">
                          <a:latin typeface="+mj-lt"/>
                        </a:rPr>
                        <a:t>Ω</a:t>
                      </a:r>
                      <a:endParaRPr lang="lt-LT" sz="1800" i="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Antro laidininko varža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800" i="0" dirty="0" smtClean="0">
                          <a:latin typeface="+mj-lt"/>
                        </a:rPr>
                        <a:t>12 </a:t>
                      </a:r>
                      <a:r>
                        <a:rPr lang="el-GR" sz="1800" i="0" dirty="0" smtClean="0">
                          <a:latin typeface="+mj-lt"/>
                        </a:rPr>
                        <a:t>Ω</a:t>
                      </a:r>
                      <a:endParaRPr lang="lt-LT" sz="180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87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Išvada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800" dirty="0" smtClean="0">
                          <a:latin typeface="+mj-lt"/>
                        </a:rPr>
                        <a:t>Mišriai</a:t>
                      </a:r>
                      <a:r>
                        <a:rPr lang="lt-LT" sz="1800" baseline="0" dirty="0" smtClean="0">
                          <a:latin typeface="+mj-lt"/>
                        </a:rPr>
                        <a:t> sujungtų laidininkų grandinėje neišsišakojusioje dalyje galioja nuoseklaus jungimo dėsniai, o dalyje kur laidininkai sujungti lygiagrečiai – galioja lygiagretaus jungimo dėsniai.</a:t>
                      </a:r>
                      <a:endParaRPr lang="lt-LT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21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Nuo ko priklauso laidininku tekančios srovės stipris?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Nuo laidininku pratekėjusių dalelių krūvio ir jo tekėjimo laiko.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Nuo laidininku pratekėjusių dalelių krūvio ir jo temperatūros.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Nuo laidininko elektrinio lauko įtampos ir laidininko varžos.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lt-LT" dirty="0" smtClean="0"/>
              <a:t>Nuo laidininko matmenų.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22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lt-LT" dirty="0" smtClean="0"/>
              <a:t>2.  Kokia kryptis laikoma elektros srovės tekėjimo kryptimi?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Protonų judėjimo kryptis.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Elektronų judėjimo kryptis.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Teigiamųjų dalelių judėjimo kryptis.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Jonų judėjimo kryptis.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23</a:t>
            </a:fld>
            <a:endParaRPr lang="lt-LT"/>
          </a:p>
        </p:txBody>
      </p: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365104"/>
            <a:ext cx="4178904" cy="230425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3.   Kas yra elektros srovė?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Netvarkingas elektros krūvių tekėjimas laidininku.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Elektronų tekėjimas laidininku.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Kryptingas elektros krūvių judėjimas laidininku.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Tvarkingas elektronų tekėjimas laidininku.</a:t>
            </a:r>
          </a:p>
          <a:p>
            <a:pPr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24</a:t>
            </a:fld>
            <a:endParaRPr lang="lt-LT"/>
          </a:p>
        </p:txBody>
      </p:sp>
      <p:pic>
        <p:nvPicPr>
          <p:cNvPr id="5" name="Picture 4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65104"/>
            <a:ext cx="5195236" cy="203644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4. Kuri Omo dėsnio formuluotė yra teisinga?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Laidininko varža yra tiesiogiai proporcinga įtampai ir atvirkščiai proporcinga elektros srovės stipriui.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Laidininko varžos ir tarp galų sukurtos įtampos sandauga.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Srovės stipris laidininke atvirkščiai proporcingas įtampai ir tiesiogiai proporcingas varžai.</a:t>
            </a:r>
          </a:p>
          <a:p>
            <a:pPr marL="914400" lvl="1" indent="-514350" fontAlgn="base">
              <a:buFont typeface="+mj-lt"/>
              <a:buAutoNum type="alphaLcParenR"/>
            </a:pPr>
            <a:r>
              <a:rPr lang="lt-LT" dirty="0" smtClean="0"/>
              <a:t>Srovės stipris laidininke tiesiogiai proporcingas įtampai ir atvirkščiai proporcingas varžai.</a:t>
            </a:r>
          </a:p>
          <a:p>
            <a:pPr marL="514350" indent="-514350">
              <a:buFont typeface="+mj-lt"/>
              <a:buAutoNum type="alphaLcParenR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25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lt-LT" dirty="0" smtClean="0"/>
              <a:t>Kam skirti elektros grandinėje skirti varžai, arba rezistoriai?</a:t>
            </a:r>
          </a:p>
          <a:p>
            <a:pPr marL="514350" indent="-514350">
              <a:buFont typeface="+mj-lt"/>
              <a:buAutoNum type="alphaLcParenR"/>
            </a:pPr>
            <a:r>
              <a:rPr lang="lt-LT" dirty="0" smtClean="0"/>
              <a:t>Leidžia su prietaisų pagalba nustatyti  grandinės varžą.</a:t>
            </a:r>
          </a:p>
          <a:p>
            <a:pPr marL="514350" indent="-514350">
              <a:buFont typeface="+mj-lt"/>
              <a:buAutoNum type="alphaLcParenR"/>
            </a:pPr>
            <a:r>
              <a:rPr lang="lt-LT" dirty="0" smtClean="0"/>
              <a:t>Skirti sudaryti varžai.</a:t>
            </a:r>
          </a:p>
          <a:p>
            <a:pPr marL="514350" indent="-514350">
              <a:buFont typeface="+mj-lt"/>
              <a:buAutoNum type="alphaLcParenR"/>
            </a:pPr>
            <a:r>
              <a:rPr lang="lt-LT" dirty="0" smtClean="0"/>
              <a:t>Skirti sudaryti stipriui.</a:t>
            </a:r>
          </a:p>
          <a:p>
            <a:pPr marL="514350" indent="-514350">
              <a:buFont typeface="+mj-lt"/>
              <a:buAutoNum type="alphaLcParenR"/>
            </a:pPr>
            <a:r>
              <a:rPr lang="lt-LT" dirty="0" smtClean="0"/>
              <a:t>Skirti sudaryti įtampai.</a:t>
            </a:r>
          </a:p>
          <a:p>
            <a:pPr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26</a:t>
            </a:fld>
            <a:endParaRPr lang="lt-LT"/>
          </a:p>
        </p:txBody>
      </p:sp>
      <p:pic>
        <p:nvPicPr>
          <p:cNvPr id="45058" name="Picture 2" descr="http://varzazaliam.blogas.lt/files/2010/05/var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2520280" cy="25202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lt-LT" sz="2800" dirty="0" smtClean="0"/>
              <a:t>Kokiu simboliu elektros grandinėje yra žymimas saugiklis?</a:t>
            </a:r>
          </a:p>
          <a:p>
            <a:pPr marL="514350" indent="-514350">
              <a:buNone/>
            </a:pPr>
            <a:r>
              <a:rPr lang="lt-LT" dirty="0" smtClean="0"/>
              <a:t>a)</a:t>
            </a:r>
          </a:p>
          <a:p>
            <a:pPr marL="514350" indent="-514350">
              <a:buNone/>
            </a:pPr>
            <a:r>
              <a:rPr lang="lt-LT" dirty="0" smtClean="0"/>
              <a:t>b)</a:t>
            </a:r>
          </a:p>
          <a:p>
            <a:pPr marL="514350" indent="-514350">
              <a:buNone/>
            </a:pPr>
            <a:r>
              <a:rPr lang="lt-LT" dirty="0" smtClean="0"/>
              <a:t>c)</a:t>
            </a:r>
          </a:p>
          <a:p>
            <a:pPr marL="514350" indent="-514350">
              <a:buNone/>
            </a:pPr>
            <a:r>
              <a:rPr lang="lt-LT" dirty="0" smtClean="0"/>
              <a:t>d) 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27</a:t>
            </a:fld>
            <a:endParaRPr lang="lt-LT"/>
          </a:p>
        </p:txBody>
      </p:sp>
      <p:pic>
        <p:nvPicPr>
          <p:cNvPr id="5" name="Picture 4" descr="trifazis_variklis_vienfaziam_tinkle3.png"/>
          <p:cNvPicPr>
            <a:picLocks noChangeAspect="1"/>
          </p:cNvPicPr>
          <p:nvPr/>
        </p:nvPicPr>
        <p:blipFill>
          <a:blip r:embed="rId2" cstate="print"/>
          <a:srcRect l="6456" t="10096" r="79029" b="79403"/>
          <a:stretch>
            <a:fillRect/>
          </a:stretch>
        </p:blipFill>
        <p:spPr>
          <a:xfrm>
            <a:off x="1187624" y="4509120"/>
            <a:ext cx="1108923" cy="504056"/>
          </a:xfrm>
          <a:prstGeom prst="rect">
            <a:avLst/>
          </a:prstGeom>
        </p:spPr>
      </p:pic>
      <p:pic>
        <p:nvPicPr>
          <p:cNvPr id="6" name="Picture 5" descr="collector_schema.gif"/>
          <p:cNvPicPr>
            <a:picLocks noChangeAspect="1"/>
          </p:cNvPicPr>
          <p:nvPr/>
        </p:nvPicPr>
        <p:blipFill>
          <a:blip r:embed="rId3" cstate="print"/>
          <a:srcRect l="58200" t="40892" r="33014" b="49620"/>
          <a:stretch>
            <a:fillRect/>
          </a:stretch>
        </p:blipFill>
        <p:spPr>
          <a:xfrm>
            <a:off x="1403648" y="3140968"/>
            <a:ext cx="936104" cy="520058"/>
          </a:xfrm>
          <a:prstGeom prst="rect">
            <a:avLst/>
          </a:prstGeom>
        </p:spPr>
      </p:pic>
      <p:pic>
        <p:nvPicPr>
          <p:cNvPr id="7" name="Picture 6" descr="Skaitytuvas_20141022.png"/>
          <p:cNvPicPr>
            <a:picLocks noChangeAspect="1"/>
          </p:cNvPicPr>
          <p:nvPr/>
        </p:nvPicPr>
        <p:blipFill>
          <a:blip r:embed="rId4" cstate="print"/>
          <a:srcRect l="10142" t="47711" r="75670" b="50244"/>
          <a:stretch>
            <a:fillRect/>
          </a:stretch>
        </p:blipFill>
        <p:spPr>
          <a:xfrm>
            <a:off x="1187624" y="2780928"/>
            <a:ext cx="1584176" cy="264030"/>
          </a:xfrm>
          <a:prstGeom prst="rect">
            <a:avLst/>
          </a:prstGeom>
        </p:spPr>
      </p:pic>
      <p:pic>
        <p:nvPicPr>
          <p:cNvPr id="8" name="Picture 7" descr="collector_schema.gif"/>
          <p:cNvPicPr>
            <a:picLocks noChangeAspect="1"/>
          </p:cNvPicPr>
          <p:nvPr/>
        </p:nvPicPr>
        <p:blipFill>
          <a:blip r:embed="rId3" cstate="print"/>
          <a:srcRect l="35356" t="15618" r="57810" b="74894"/>
          <a:stretch>
            <a:fillRect/>
          </a:stretch>
        </p:blipFill>
        <p:spPr>
          <a:xfrm>
            <a:off x="1475656" y="3789040"/>
            <a:ext cx="720080" cy="514343"/>
          </a:xfrm>
          <a:prstGeom prst="rect">
            <a:avLst/>
          </a:prstGeom>
        </p:spPr>
      </p:pic>
      <p:pic>
        <p:nvPicPr>
          <p:cNvPr id="65538" name="Picture 2" descr="http://www.viskaselektronikai.lt/images/uploader/sa/saugiklis-100ma-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24944"/>
            <a:ext cx="5000625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lt-LT" sz="2800" dirty="0" smtClean="0"/>
              <a:t>Kaip elektros grandinėje gali būti jungiami laidininkai?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Lygiagrečiai ir vertikaliai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Lygiagrečiai ir nuosekliai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Statmenai ir nuosekliai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Lygiagrečiai ir pavieniai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28</a:t>
            </a:fld>
            <a:endParaRPr lang="lt-LT"/>
          </a:p>
        </p:txBody>
      </p:sp>
      <p:pic>
        <p:nvPicPr>
          <p:cNvPr id="5" name="Picture 4" descr="electric-g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995936" cy="249746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lt-LT" sz="2800" dirty="0" smtClean="0"/>
              <a:t>Kas lemia elektrinį laidumą medžiagose?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Medžiagoje esančių nejudrių elektringųjų dalelių skaičius.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Medžiagoje esančių judrių elektringųjų dalelių skaičius.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Medžiagoje esančių vandeniui laidžių elektringųjų dalelių skaičius.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Medžiagoje esančių vandeniui nelaidžių elektringųjų dalelių skaičius.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29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edj.lt/image/data/Matavimo%20prietaisai/Paneliniai%20indikatoriai/voltmetras_50V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592288" cy="1944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Elektrinė grandinė</a:t>
            </a:r>
            <a:endParaRPr lang="lt-LT" dirty="0"/>
          </a:p>
        </p:txBody>
      </p:sp>
      <p:pic>
        <p:nvPicPr>
          <p:cNvPr id="15362" name="Picture 2" descr="http://uk.rs-online.com/images/R0221204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512168" cy="1902099"/>
          </a:xfrm>
          <a:prstGeom prst="rect">
            <a:avLst/>
          </a:prstGeom>
          <a:noFill/>
        </p:spPr>
      </p:pic>
      <p:pic>
        <p:nvPicPr>
          <p:cNvPr id="15364" name="Picture 4" descr="http://lv.neroelectronics.ru/proj/nero/upload/catalogues/8522_16b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49080"/>
            <a:ext cx="2303848" cy="2420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1484784"/>
            <a:ext cx="3888432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lt-LT" sz="2400" dirty="0" smtClean="0"/>
              <a:t>Elektros srovės šaltinis, imtuvai ir jungikliai, sujungti vienas su kitu laidais, bei srovės ir įtampos matavimo, reguliavimo prietaisai sudaro </a:t>
            </a:r>
            <a:r>
              <a:rPr lang="lt-LT" sz="2400" u="sng" dirty="0" smtClean="0"/>
              <a:t>elektros grandinę. </a:t>
            </a:r>
          </a:p>
          <a:p>
            <a:endParaRPr lang="lt-LT" dirty="0"/>
          </a:p>
        </p:txBody>
      </p:sp>
      <p:pic>
        <p:nvPicPr>
          <p:cNvPr id="15366" name="Picture 6" descr="http://omedita.lt/1839-2425-thickbox/jungiklis-klavisinis-2-padci-6-kon-22x28mm-47.jpg"/>
          <p:cNvPicPr>
            <a:picLocks noChangeAspect="1" noChangeArrowheads="1"/>
          </p:cNvPicPr>
          <p:nvPr/>
        </p:nvPicPr>
        <p:blipFill>
          <a:blip r:embed="rId5" cstate="print"/>
          <a:srcRect l="26931" t="21160" r="26902" b="21131"/>
          <a:stretch>
            <a:fillRect/>
          </a:stretch>
        </p:blipFill>
        <p:spPr bwMode="auto">
          <a:xfrm>
            <a:off x="4499992" y="1844824"/>
            <a:ext cx="1296144" cy="1620180"/>
          </a:xfrm>
          <a:prstGeom prst="rect">
            <a:avLst/>
          </a:prstGeom>
          <a:noFill/>
        </p:spPr>
      </p:pic>
      <p:pic>
        <p:nvPicPr>
          <p:cNvPr id="15368" name="Picture 8" descr="http://novitera.lt/uploads/Products/product_46/paprasti__vario_laidai_40_procentu_%282%29.jpg"/>
          <p:cNvPicPr>
            <a:picLocks noChangeAspect="1" noChangeArrowheads="1"/>
          </p:cNvPicPr>
          <p:nvPr/>
        </p:nvPicPr>
        <p:blipFill>
          <a:blip r:embed="rId6" cstate="print"/>
          <a:srcRect t="17313" b="17284"/>
          <a:stretch>
            <a:fillRect/>
          </a:stretch>
        </p:blipFill>
        <p:spPr bwMode="auto">
          <a:xfrm>
            <a:off x="5940152" y="1700808"/>
            <a:ext cx="2862542" cy="1872208"/>
          </a:xfrm>
          <a:prstGeom prst="rect">
            <a:avLst/>
          </a:prstGeom>
          <a:noFill/>
        </p:spPr>
      </p:pic>
      <p:pic>
        <p:nvPicPr>
          <p:cNvPr id="15370" name="Picture 10" descr="http://www.mokslotechnologijos.lt/images/uploader/am/564x564.g/ampermetras-03-03-1.jpg"/>
          <p:cNvPicPr>
            <a:picLocks noChangeAspect="1" noChangeArrowheads="1"/>
          </p:cNvPicPr>
          <p:nvPr/>
        </p:nvPicPr>
        <p:blipFill>
          <a:blip r:embed="rId7" cstate="print"/>
          <a:srcRect l="9618" t="7695" r="23054" b="17284"/>
          <a:stretch>
            <a:fillRect/>
          </a:stretch>
        </p:blipFill>
        <p:spPr bwMode="auto">
          <a:xfrm>
            <a:off x="4211960" y="4005064"/>
            <a:ext cx="2160240" cy="240712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lt-LT" sz="2800" dirty="0" smtClean="0"/>
              <a:t>Kokiu matavimo vienetu galima pakeisti voltą?</a:t>
            </a:r>
          </a:p>
          <a:p>
            <a:pPr marL="514350" indent="-514350">
              <a:buNone/>
            </a:pPr>
            <a:r>
              <a:rPr lang="lt-LT" sz="2800" dirty="0" smtClean="0"/>
              <a:t>a) </a:t>
            </a:r>
          </a:p>
          <a:p>
            <a:pPr marL="514350" indent="-514350">
              <a:buNone/>
            </a:pPr>
            <a:endParaRPr lang="lt-LT" sz="2800" dirty="0" smtClean="0"/>
          </a:p>
          <a:p>
            <a:pPr marL="514350" indent="-514350">
              <a:buNone/>
            </a:pPr>
            <a:r>
              <a:rPr lang="lt-LT" sz="2800" dirty="0" smtClean="0"/>
              <a:t>b)</a:t>
            </a:r>
          </a:p>
          <a:p>
            <a:pPr marL="514350" indent="-514350">
              <a:buNone/>
            </a:pPr>
            <a:endParaRPr lang="lt-LT" sz="2800" dirty="0" smtClean="0"/>
          </a:p>
          <a:p>
            <a:pPr marL="514350" indent="-514350">
              <a:buNone/>
            </a:pPr>
            <a:r>
              <a:rPr lang="lt-LT" sz="2800" dirty="0" smtClean="0"/>
              <a:t>c)</a:t>
            </a:r>
          </a:p>
          <a:p>
            <a:pPr marL="514350" indent="-514350">
              <a:buNone/>
            </a:pPr>
            <a:endParaRPr lang="lt-LT" sz="2800" dirty="0" smtClean="0"/>
          </a:p>
          <a:p>
            <a:pPr marL="514350" indent="-514350">
              <a:buNone/>
            </a:pPr>
            <a:r>
              <a:rPr lang="lt-LT" sz="2800" dirty="0" smtClean="0"/>
              <a:t>d)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30</a:t>
            </a:fld>
            <a:endParaRPr lang="lt-LT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835696" y="2204864"/>
          <a:ext cx="360039" cy="79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3" imgW="177480" imgH="393480" progId="Equation.3">
                  <p:embed/>
                </p:oleObj>
              </mc:Choice>
              <mc:Fallback>
                <p:oleObj name="Equation" r:id="rId3" imgW="177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204864"/>
                        <a:ext cx="360039" cy="79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835696" y="3212976"/>
          <a:ext cx="360040" cy="90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5" imgW="164880" imgH="419040" progId="Equation.3">
                  <p:embed/>
                </p:oleObj>
              </mc:Choice>
              <mc:Fallback>
                <p:oleObj name="Equation" r:id="rId5" imgW="1648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12976"/>
                        <a:ext cx="360040" cy="906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763688" y="4293096"/>
          <a:ext cx="576064" cy="88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7" imgW="253800" imgH="393480" progId="Equation.3">
                  <p:embed/>
                </p:oleObj>
              </mc:Choice>
              <mc:Fallback>
                <p:oleObj name="Equation" r:id="rId7" imgW="253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93096"/>
                        <a:ext cx="576064" cy="887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835696" y="5373216"/>
          <a:ext cx="446314" cy="85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9" imgW="203040" imgH="393480" progId="Equation.3">
                  <p:embed/>
                </p:oleObj>
              </mc:Choice>
              <mc:Fallback>
                <p:oleObj name="Equation" r:id="rId9" imgW="2030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373216"/>
                        <a:ext cx="446314" cy="857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1" name="Picture 7" descr="https://www.enasco.com/prod/images/products/B8/AC051738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3" y="2213993"/>
            <a:ext cx="4644008" cy="4644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lt-LT" sz="2800" dirty="0" smtClean="0"/>
              <a:t> Ką parodo srovės stipris?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Koks krūvis prateka laidininko skerspjūviu per vientinį darbą.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Koks krūvis prateka laidininko skerspjūviu per vienetinį laiką.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Laidininko gebėjimą priešintis srovei.</a:t>
            </a:r>
          </a:p>
          <a:p>
            <a:pPr marL="514350" indent="-514350">
              <a:buFont typeface="+mj-lt"/>
              <a:buAutoNum type="alphaLcParenR"/>
            </a:pPr>
            <a:r>
              <a:rPr lang="lt-LT" sz="2800" dirty="0" smtClean="0"/>
              <a:t>Laidininko gebėjimą prisijungti elektronų.</a:t>
            </a:r>
          </a:p>
          <a:p>
            <a:pPr marL="514350" indent="-514350">
              <a:buFont typeface="+mj-lt"/>
              <a:buAutoNum type="alphaLcParenR"/>
            </a:pP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31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Atsakymai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B</a:t>
            </a:r>
            <a:endParaRPr lang="lt-LT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32</a:t>
            </a:fld>
            <a:endParaRPr lang="lt-LT"/>
          </a:p>
        </p:txBody>
      </p:sp>
      <p:pic>
        <p:nvPicPr>
          <p:cNvPr id="60418" name="Picture 2" descr="https://s3-eu-west-1.amazonaws.com/cjp-rbi-ptod/wp-content/uploads/sites/8/2013/09/wpid-tick-box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59691"/>
            <a:ext cx="5508104" cy="3098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Uždaviniai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t-LT" sz="2400" dirty="0" smtClean="0"/>
              <a:t>Pagal pateiktą schemą apskaičiuokite bendrą grandinės varžą, kai pirmosios lemputės varža lygi 2 Ω, antrosios — 3 Ω, trečiosios — 1,5 Ω.</a:t>
            </a: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33</a:t>
            </a:fld>
            <a:endParaRPr lang="lt-LT"/>
          </a:p>
        </p:txBody>
      </p:sp>
      <p:pic>
        <p:nvPicPr>
          <p:cNvPr id="6" name="Picture 5" descr="Capture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068960"/>
            <a:ext cx="3672763" cy="3103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2564904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Duota: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lt-LT" dirty="0" smtClean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283968" y="4869160"/>
          <a:ext cx="3312368" cy="625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5" imgW="2273040" imgH="431640" progId="Equation.3">
                  <p:embed/>
                </p:oleObj>
              </mc:Choice>
              <mc:Fallback>
                <p:oleObj name="Equation" r:id="rId5" imgW="22730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869160"/>
                        <a:ext cx="3312368" cy="625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283968" y="4149080"/>
            <a:ext cx="2430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Sprendimas:</a:t>
            </a:r>
          </a:p>
          <a:p>
            <a:endParaRPr lang="lt-LT" baseline="-50000" dirty="0" smtClean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355976" y="5589240"/>
          <a:ext cx="88798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7" imgW="558720" imgH="228600" progId="Equation.3">
                  <p:embed/>
                </p:oleObj>
              </mc:Choice>
              <mc:Fallback>
                <p:oleObj name="Equation" r:id="rId7" imgW="5587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589240"/>
                        <a:ext cx="88798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4355976" y="2852936"/>
          <a:ext cx="847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9" imgW="533160" imgH="215640" progId="Equation.3">
                  <p:embed/>
                </p:oleObj>
              </mc:Choice>
              <mc:Fallback>
                <p:oleObj name="Equation" r:id="rId9" imgW="533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852936"/>
                        <a:ext cx="8477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355976" y="3212976"/>
          <a:ext cx="866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11" imgW="545760" imgH="215640" progId="Equation.3">
                  <p:embed/>
                </p:oleObj>
              </mc:Choice>
              <mc:Fallback>
                <p:oleObj name="Equation" r:id="rId11" imgW="5457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12976"/>
                        <a:ext cx="86677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355976" y="3573016"/>
          <a:ext cx="9874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13" imgW="622080" imgH="228600" progId="Equation.3">
                  <p:embed/>
                </p:oleObj>
              </mc:Choice>
              <mc:Fallback>
                <p:oleObj name="Equation" r:id="rId13" imgW="6220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73016"/>
                        <a:ext cx="9874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4355976" y="4509120"/>
          <a:ext cx="1209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15" imgW="761760" imgH="228600" progId="Equation.3">
                  <p:embed/>
                </p:oleObj>
              </mc:Choice>
              <mc:Fallback>
                <p:oleObj name="Equation" r:id="rId15" imgW="7617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09120"/>
                        <a:ext cx="12096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4355976" y="6021288"/>
          <a:ext cx="14319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Equation" r:id="rId17" imgW="901440" imgH="177480" progId="Equation.3">
                  <p:embed/>
                </p:oleObj>
              </mc:Choice>
              <mc:Fallback>
                <p:oleObj name="Equation" r:id="rId17" imgW="90144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6021288"/>
                        <a:ext cx="143192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84168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Rasti: </a:t>
            </a:r>
            <a:endParaRPr lang="lt-LT" dirty="0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6804248" y="2780928"/>
          <a:ext cx="241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19" imgW="152280" imgH="164880" progId="Equation.3">
                  <p:embed/>
                </p:oleObj>
              </mc:Choice>
              <mc:Fallback>
                <p:oleObj name="Equation" r:id="rId19" imgW="15228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780928"/>
                        <a:ext cx="2413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60232" y="602128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Ats.: </a:t>
            </a:r>
            <a:endParaRPr lang="lt-LT" sz="2400" dirty="0"/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7380312" y="6093296"/>
          <a:ext cx="498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Equation" r:id="rId21" imgW="228600" imgH="177480" progId="Equation.3">
                  <p:embed/>
                </p:oleObj>
              </mc:Choice>
              <mc:Fallback>
                <p:oleObj name="Equation" r:id="rId21" imgW="22860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6093296"/>
                        <a:ext cx="498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Uždaviniai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lt-LT" sz="2400" dirty="0" smtClean="0"/>
              <a:t>Kaip reikia sujungti keturis rezistorius, kurių kiekvieno varža 3</a:t>
            </a:r>
            <a:r>
              <a:rPr lang="el-GR" sz="2400" dirty="0" smtClean="0"/>
              <a:t> Ω</a:t>
            </a:r>
            <a:r>
              <a:rPr lang="lt-LT" sz="2400" dirty="0" smtClean="0"/>
              <a:t>, kad pilnutinė jų varža taip pat būtų 3</a:t>
            </a:r>
            <a:r>
              <a:rPr lang="el-GR" sz="2400" dirty="0" smtClean="0"/>
              <a:t> Ω</a:t>
            </a:r>
            <a:r>
              <a:rPr lang="lt-LT" sz="24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34</a:t>
            </a:fld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971600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Sprendimas: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Duota: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lt-LT" dirty="0" smtClean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043608" y="2780928"/>
          <a:ext cx="86836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3" imgW="545760" imgH="914400" progId="Equation.3">
                  <p:embed/>
                </p:oleObj>
              </mc:Choice>
              <mc:Fallback>
                <p:oleObj name="Equation" r:id="rId3" imgW="54576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868363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Rasti: </a:t>
            </a:r>
            <a:endParaRPr lang="lt-LT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619672" y="4365104"/>
          <a:ext cx="241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65104"/>
                        <a:ext cx="2413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Capture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2980817"/>
            <a:ext cx="3292311" cy="3661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25649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Ats.:</a:t>
            </a:r>
            <a:endParaRPr lang="lt-LT" sz="2400" dirty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971600" y="5013176"/>
          <a:ext cx="14351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8" imgW="901440" imgH="431640" progId="Equation.3">
                  <p:embed/>
                </p:oleObj>
              </mc:Choice>
              <mc:Fallback>
                <p:oleObj name="Equation" r:id="rId8" imgW="901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013176"/>
                        <a:ext cx="14351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059832" y="2636912"/>
          <a:ext cx="977914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Equation" r:id="rId10" imgW="622080" imgH="393480" progId="Equation.3">
                  <p:embed/>
                </p:oleObj>
              </mc:Choice>
              <mc:Fallback>
                <p:oleObj name="Equation" r:id="rId10" imgW="622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636912"/>
                        <a:ext cx="977914" cy="61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2925763" y="3284538"/>
          <a:ext cx="1960562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Equation" r:id="rId12" imgW="1231560" imgH="1930320" progId="Equation.3">
                  <p:embed/>
                </p:oleObj>
              </mc:Choice>
              <mc:Fallback>
                <p:oleObj name="Equation" r:id="rId12" imgW="1231560" imgH="1930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284538"/>
                        <a:ext cx="1960562" cy="304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971600" y="5733256"/>
          <a:ext cx="173454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14" imgW="1155600" imgH="431640" progId="Equation.3">
                  <p:embed/>
                </p:oleObj>
              </mc:Choice>
              <mc:Fallback>
                <p:oleObj name="Equation" r:id="rId14" imgW="11556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733256"/>
                        <a:ext cx="173454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768760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Uždaviniai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lt-LT" sz="2400" dirty="0" smtClean="0"/>
              <a:t>Pagal pateiktą grandinės dalies schemą apskaičiuokite jos pilnutinę varžą, kai pirmojo ir antrojo rezistorių varža — 2</a:t>
            </a:r>
            <a:r>
              <a:rPr lang="el-GR" sz="2400" dirty="0" smtClean="0"/>
              <a:t> Ω</a:t>
            </a:r>
            <a:r>
              <a:rPr lang="lt-LT" sz="2400" dirty="0" smtClean="0"/>
              <a:t>, trečiojo — 4</a:t>
            </a:r>
            <a:r>
              <a:rPr lang="el-GR" sz="2400" dirty="0" smtClean="0"/>
              <a:t> Ω</a:t>
            </a:r>
            <a:r>
              <a:rPr lang="lt-LT" sz="2400" dirty="0" smtClean="0"/>
              <a:t>, ketvirtojo — 8</a:t>
            </a:r>
            <a:r>
              <a:rPr lang="el-GR" sz="2400" dirty="0" smtClean="0"/>
              <a:t> Ω</a:t>
            </a:r>
            <a:r>
              <a:rPr lang="lt-LT" sz="2400" dirty="0" smtClean="0"/>
              <a:t>, o penktojo — 10</a:t>
            </a:r>
            <a:r>
              <a:rPr lang="el-GR" sz="2400" dirty="0" smtClean="0"/>
              <a:t> Ω</a:t>
            </a:r>
            <a:r>
              <a:rPr lang="lt-LT" sz="24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35</a:t>
            </a:fld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4572000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Duota:</a:t>
            </a:r>
            <a:endParaRPr lang="lt-LT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644008" y="3284984"/>
          <a:ext cx="96996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4" imgW="609480" imgH="1143000" progId="Equation.3">
                  <p:embed/>
                </p:oleObj>
              </mc:Choice>
              <mc:Fallback>
                <p:oleObj name="Equation" r:id="rId4" imgW="609480" imgH="114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84984"/>
                        <a:ext cx="969963" cy="180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Rasti:</a:t>
            </a:r>
            <a:endParaRPr lang="lt-LT" dirty="0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292080" y="5301208"/>
          <a:ext cx="241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301208"/>
                        <a:ext cx="2413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Sprendimas:</a:t>
            </a:r>
            <a:endParaRPr lang="lt-LT" dirty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724128" y="3356992"/>
          <a:ext cx="341987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8" imgW="2273040" imgH="1777680" progId="Equation.3">
                  <p:embed/>
                </p:oleObj>
              </mc:Choice>
              <mc:Fallback>
                <p:oleObj name="Equation" r:id="rId8" imgW="2273040" imgH="1777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356992"/>
                        <a:ext cx="3419872" cy="28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7584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Ats.:</a:t>
            </a:r>
            <a:endParaRPr lang="lt-LT" sz="2400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475656" y="6021288"/>
          <a:ext cx="504056" cy="37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10" imgW="241200" imgH="177480" progId="Equation.3">
                  <p:embed/>
                </p:oleObj>
              </mc:Choice>
              <mc:Fallback>
                <p:oleObj name="Equation" r:id="rId10" imgW="2412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021288"/>
                        <a:ext cx="504056" cy="374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Uždaviniai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68478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lt-LT" sz="2400" dirty="0" smtClean="0"/>
              <a:t>Pagal el. grandinės schemos duomenis apskaičiuokite kokia įtampa yra tarp grandinės dalies taškų AB, kai pirmo rezistoriaus varža lygi 5</a:t>
            </a:r>
            <a:r>
              <a:rPr lang="el-GR" sz="2400" dirty="0" smtClean="0"/>
              <a:t> Ω</a:t>
            </a:r>
            <a:r>
              <a:rPr lang="lt-LT" sz="2400" dirty="0" smtClean="0"/>
              <a:t>, antrojo — 10</a:t>
            </a:r>
            <a:r>
              <a:rPr lang="el-GR" sz="2400" dirty="0" smtClean="0"/>
              <a:t> Ω</a:t>
            </a:r>
            <a:r>
              <a:rPr lang="lt-LT" sz="2400" dirty="0" smtClean="0"/>
              <a:t>, o šliaužiklinio reostato — 15</a:t>
            </a:r>
            <a:r>
              <a:rPr lang="el-GR" sz="2400" dirty="0" smtClean="0"/>
              <a:t> Ω</a:t>
            </a:r>
            <a:r>
              <a:rPr lang="lt-LT" sz="2400" dirty="0" smtClean="0"/>
              <a:t>. Bendra rezistorių įtampa 30 V.</a:t>
            </a: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36</a:t>
            </a:fld>
            <a:endParaRPr lang="lt-LT"/>
          </a:p>
        </p:txBody>
      </p:sp>
      <p:pic>
        <p:nvPicPr>
          <p:cNvPr id="5" name="Picture 4" descr="Capture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852936"/>
            <a:ext cx="5366119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Duota:</a:t>
            </a:r>
            <a:endParaRPr lang="lt-LT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4427984" y="4869160"/>
          <a:ext cx="10509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4" imgW="660240" imgH="914400" progId="Equation.3">
                  <p:embed/>
                </p:oleObj>
              </mc:Choice>
              <mc:Fallback>
                <p:oleObj name="Equation" r:id="rId4" imgW="66024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69160"/>
                        <a:ext cx="1050925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Rasti: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148064" y="6309320"/>
          <a:ext cx="4413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6309320"/>
                        <a:ext cx="4413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56176" y="2780928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Sprendimas:</a:t>
            </a:r>
            <a:endParaRPr lang="lt-LT" dirty="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228184" y="3140968"/>
          <a:ext cx="260139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8" imgW="1282680" imgH="2234880" progId="Equation.3">
                  <p:embed/>
                </p:oleObj>
              </mc:Choice>
              <mc:Fallback>
                <p:oleObj name="Equation" r:id="rId8" imgW="1282680" imgH="223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0968"/>
                        <a:ext cx="2601398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28184" y="62373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Ats.:</a:t>
            </a:r>
            <a:endParaRPr lang="lt-LT" sz="2400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948264" y="6309320"/>
          <a:ext cx="635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Equation" r:id="rId10" imgW="304560" imgH="177480" progId="Equation.3">
                  <p:embed/>
                </p:oleObj>
              </mc:Choice>
              <mc:Fallback>
                <p:oleObj name="Equation" r:id="rId10" imgW="304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6309320"/>
                        <a:ext cx="635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Literatūra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Serija „Prieš egzaminą. Fizika“  Albinas Ivanauskas, Stasys Jurėnas;</a:t>
            </a:r>
          </a:p>
          <a:p>
            <a:r>
              <a:rPr lang="lt-LT" sz="2400" dirty="0" smtClean="0"/>
              <a:t>„FIZIKA” Vadovėlis XI-XII klasei suaugusiųjų ir savarankiškam mokymuisi. Pirmoji knyga, Vanda Palubinskienė;</a:t>
            </a:r>
          </a:p>
          <a:p>
            <a:r>
              <a:rPr lang="lt-LT" sz="2400" dirty="0" smtClean="0"/>
              <a:t>„FIZIKA” Vadovėlis IX klasei, Vladas Valentinavičius;</a:t>
            </a:r>
          </a:p>
          <a:p>
            <a:r>
              <a:rPr lang="lt-LT" sz="2400" dirty="0" smtClean="0"/>
              <a:t>„FIZIKOS PAGRINDAI” Ambrasas Vidmantas;</a:t>
            </a:r>
            <a:endParaRPr lang="lt-L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37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Elektrinė grandinė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5488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t-LT" dirty="0"/>
              <a:t> Elektros grandinėje srovė teka iš teigiamojo šaltinio poliaus (per imtuvus ir jungiklius) į neigiamąjį polių (elektronų judėjimo kryptis yra priešinga), šaltinio viduje — iš neigiamojo poliaus į teigiamąjį.</a:t>
            </a:r>
          </a:p>
          <a:p>
            <a:pPr algn="just"/>
            <a:endParaRPr lang="lt-LT" dirty="0"/>
          </a:p>
          <a:p>
            <a:pPr algn="just"/>
            <a:r>
              <a:rPr lang="lt-LT" b="1" dirty="0"/>
              <a:t>  </a:t>
            </a:r>
            <a:r>
              <a:rPr lang="lt-LT" b="1" dirty="0" smtClean="0"/>
              <a:t>Elektros </a:t>
            </a:r>
            <a:r>
              <a:rPr lang="lt-LT" b="1" dirty="0"/>
              <a:t>srove vadinamas tvarkingas elektros krūvių </a:t>
            </a:r>
            <a:r>
              <a:rPr lang="lt-LT" b="1" dirty="0" smtClean="0"/>
              <a:t>    judėjimas</a:t>
            </a:r>
            <a:r>
              <a:rPr lang="lt-LT" b="1" dirty="0"/>
              <a:t>.</a:t>
            </a:r>
          </a:p>
        </p:txBody>
      </p:sp>
      <p:pic>
        <p:nvPicPr>
          <p:cNvPr id="14338" name="Picture 2" descr="http://ekonomika.tv3.lt/Uploads/Articles/16/01/07/630/elektros-srove-per-nordbalt-prades-teketi-kita-savaite-55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6000750" cy="27622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9" name="Picture 33" descr="http://www.evita.lt/image/cache/data/products/re470-500x500.jpg"/>
          <p:cNvPicPr>
            <a:picLocks noChangeAspect="1" noChangeArrowheads="1"/>
          </p:cNvPicPr>
          <p:nvPr/>
        </p:nvPicPr>
        <p:blipFill>
          <a:blip r:embed="rId2" cstate="print"/>
          <a:srcRect t="7271" b="8654"/>
          <a:stretch>
            <a:fillRect/>
          </a:stretch>
        </p:blipFill>
        <p:spPr bwMode="auto">
          <a:xfrm>
            <a:off x="6156176" y="5805264"/>
            <a:ext cx="504056" cy="423786"/>
          </a:xfrm>
          <a:prstGeom prst="rect">
            <a:avLst/>
          </a:prstGeom>
          <a:noFill/>
        </p:spPr>
      </p:pic>
      <p:pic>
        <p:nvPicPr>
          <p:cNvPr id="19487" name="Picture 31" descr="http://edj.lt/image/data/Pasyviniai%20elementai/Rezistoriai/Metalo_oksido_5W.jpg"/>
          <p:cNvPicPr>
            <a:picLocks noChangeAspect="1" noChangeArrowheads="1"/>
          </p:cNvPicPr>
          <p:nvPr/>
        </p:nvPicPr>
        <p:blipFill>
          <a:blip r:embed="rId3" cstate="print"/>
          <a:srcRect t="19102" b="33151"/>
          <a:stretch>
            <a:fillRect/>
          </a:stretch>
        </p:blipFill>
        <p:spPr bwMode="auto">
          <a:xfrm>
            <a:off x="5940152" y="5373216"/>
            <a:ext cx="1008112" cy="360040"/>
          </a:xfrm>
          <a:prstGeom prst="rect">
            <a:avLst/>
          </a:prstGeom>
          <a:noFill/>
        </p:spPr>
      </p:pic>
      <p:pic>
        <p:nvPicPr>
          <p:cNvPr id="19483" name="Picture 27" descr="http://www.ledcontrols.com.mx/i/c/4c6ab3afafb98_volmetroparatabl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432048" cy="432048"/>
          </a:xfrm>
          <a:prstGeom prst="rect">
            <a:avLst/>
          </a:prstGeom>
          <a:noFill/>
        </p:spPr>
      </p:pic>
      <p:pic>
        <p:nvPicPr>
          <p:cNvPr id="19469" name="Picture 13" descr="http://www.slo.lt/out/pictures/1/schneider.3516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645024"/>
            <a:ext cx="472733" cy="412867"/>
          </a:xfrm>
          <a:prstGeom prst="rect">
            <a:avLst/>
          </a:prstGeom>
          <a:noFill/>
        </p:spPr>
      </p:pic>
      <p:pic>
        <p:nvPicPr>
          <p:cNvPr id="23" name="Picture 22" descr="komponentai.jpg"/>
          <p:cNvPicPr>
            <a:picLocks noChangeAspect="1"/>
          </p:cNvPicPr>
          <p:nvPr/>
        </p:nvPicPr>
        <p:blipFill>
          <a:blip r:embed="rId6" cstate="print"/>
          <a:srcRect l="8005" t="2751" r="81752" b="88849"/>
          <a:stretch>
            <a:fillRect/>
          </a:stretch>
        </p:blipFill>
        <p:spPr>
          <a:xfrm>
            <a:off x="6228184" y="2420888"/>
            <a:ext cx="504056" cy="403245"/>
          </a:xfrm>
          <a:prstGeom prst="rect">
            <a:avLst/>
          </a:prstGeom>
        </p:spPr>
      </p:pic>
      <p:pic>
        <p:nvPicPr>
          <p:cNvPr id="19463" name="Picture 7" descr="https://images.elfas.lt/display/products/0000/4400/12650302.jpg?h=2000&amp;w=2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628800"/>
            <a:ext cx="216024" cy="364367"/>
          </a:xfrm>
          <a:prstGeom prst="rect">
            <a:avLst/>
          </a:prstGeom>
          <a:noFill/>
        </p:spPr>
      </p:pic>
      <p:pic>
        <p:nvPicPr>
          <p:cNvPr id="22" name="Picture 21" descr="komponentai.jpg"/>
          <p:cNvPicPr>
            <a:picLocks noChangeAspect="1"/>
          </p:cNvPicPr>
          <p:nvPr/>
        </p:nvPicPr>
        <p:blipFill>
          <a:blip r:embed="rId6" cstate="print"/>
          <a:srcRect l="8194" t="10500" r="79515" b="82150"/>
          <a:stretch>
            <a:fillRect/>
          </a:stretch>
        </p:blipFill>
        <p:spPr>
          <a:xfrm>
            <a:off x="6156176" y="1988840"/>
            <a:ext cx="648072" cy="378042"/>
          </a:xfrm>
          <a:prstGeom prst="rect">
            <a:avLst/>
          </a:prstGeom>
        </p:spPr>
      </p:pic>
      <p:pic>
        <p:nvPicPr>
          <p:cNvPr id="19461" name="Picture 5" descr="http://www.univie.ac.at/anfpra/neu1/mw/mp3/Elektrische%20Symbole-Dateien/amme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573016"/>
            <a:ext cx="1008112" cy="504056"/>
          </a:xfrm>
          <a:prstGeom prst="rect">
            <a:avLst/>
          </a:prstGeom>
          <a:noFill/>
        </p:spPr>
      </p:pic>
      <p:pic>
        <p:nvPicPr>
          <p:cNvPr id="17" name="Picture 16" descr="trifazis_variklis_vienfaziam_tinkle3.png"/>
          <p:cNvPicPr>
            <a:picLocks noChangeAspect="1"/>
          </p:cNvPicPr>
          <p:nvPr/>
        </p:nvPicPr>
        <p:blipFill>
          <a:blip r:embed="rId9" cstate="print"/>
          <a:srcRect l="6456" t="10096" r="79029" b="79403"/>
          <a:stretch>
            <a:fillRect/>
          </a:stretch>
        </p:blipFill>
        <p:spPr>
          <a:xfrm>
            <a:off x="7452320" y="6309320"/>
            <a:ext cx="792088" cy="360040"/>
          </a:xfrm>
          <a:prstGeom prst="rect">
            <a:avLst/>
          </a:prstGeom>
        </p:spPr>
      </p:pic>
      <p:pic>
        <p:nvPicPr>
          <p:cNvPr id="16" name="Picture 15" descr="collector_schema.gif"/>
          <p:cNvPicPr>
            <a:picLocks noChangeAspect="1"/>
          </p:cNvPicPr>
          <p:nvPr/>
        </p:nvPicPr>
        <p:blipFill>
          <a:blip r:embed="rId10" cstate="print"/>
          <a:srcRect l="58200" t="40892" r="33014" b="49620"/>
          <a:stretch>
            <a:fillRect/>
          </a:stretch>
        </p:blipFill>
        <p:spPr>
          <a:xfrm>
            <a:off x="7596336" y="5373216"/>
            <a:ext cx="648072" cy="360040"/>
          </a:xfrm>
          <a:prstGeom prst="rect">
            <a:avLst/>
          </a:prstGeom>
        </p:spPr>
      </p:pic>
      <p:pic>
        <p:nvPicPr>
          <p:cNvPr id="14" name="Picture 13" descr="Skaitytuvas_20141022.png"/>
          <p:cNvPicPr>
            <a:picLocks noChangeAspect="1"/>
          </p:cNvPicPr>
          <p:nvPr/>
        </p:nvPicPr>
        <p:blipFill>
          <a:blip r:embed="rId11" cstate="print"/>
          <a:srcRect l="9244" t="32986" r="83729" b="62153"/>
          <a:stretch>
            <a:fillRect/>
          </a:stretch>
        </p:blipFill>
        <p:spPr>
          <a:xfrm>
            <a:off x="7668344" y="4509120"/>
            <a:ext cx="504056" cy="403245"/>
          </a:xfrm>
          <a:prstGeom prst="rect">
            <a:avLst/>
          </a:prstGeom>
        </p:spPr>
      </p:pic>
      <p:pic>
        <p:nvPicPr>
          <p:cNvPr id="13" name="Picture 12" descr="Skaitytuvas_20141022.png"/>
          <p:cNvPicPr>
            <a:picLocks noChangeAspect="1"/>
          </p:cNvPicPr>
          <p:nvPr/>
        </p:nvPicPr>
        <p:blipFill>
          <a:blip r:embed="rId12" cstate="print"/>
          <a:srcRect l="16270" t="2605" r="73892" b="91319"/>
          <a:stretch>
            <a:fillRect/>
          </a:stretch>
        </p:blipFill>
        <p:spPr>
          <a:xfrm>
            <a:off x="7668344" y="4077072"/>
            <a:ext cx="504056" cy="360040"/>
          </a:xfrm>
          <a:prstGeom prst="rect">
            <a:avLst/>
          </a:prstGeom>
        </p:spPr>
      </p:pic>
      <p:pic>
        <p:nvPicPr>
          <p:cNvPr id="12" name="Picture 11" descr="Skaitytuvas_20141022.png"/>
          <p:cNvPicPr>
            <a:picLocks noChangeAspect="1"/>
          </p:cNvPicPr>
          <p:nvPr/>
        </p:nvPicPr>
        <p:blipFill>
          <a:blip r:embed="rId13" cstate="print"/>
          <a:srcRect l="8832" t="17188" r="79513" b="78757"/>
          <a:stretch>
            <a:fillRect/>
          </a:stretch>
        </p:blipFill>
        <p:spPr>
          <a:xfrm>
            <a:off x="7596336" y="3284984"/>
            <a:ext cx="720080" cy="289754"/>
          </a:xfrm>
          <a:prstGeom prst="rect">
            <a:avLst/>
          </a:prstGeom>
        </p:spPr>
      </p:pic>
      <p:pic>
        <p:nvPicPr>
          <p:cNvPr id="19458" name="Picture 2" descr="C:\Users\user\Desktop\komponentai.jpg"/>
          <p:cNvPicPr>
            <a:picLocks noChangeAspect="1" noChangeArrowheads="1"/>
          </p:cNvPicPr>
          <p:nvPr/>
        </p:nvPicPr>
        <p:blipFill>
          <a:blip r:embed="rId6" cstate="print"/>
          <a:srcRect l="3715" t="12343" r="91657" b="83213"/>
          <a:stretch>
            <a:fillRect/>
          </a:stretch>
        </p:blipFill>
        <p:spPr bwMode="auto">
          <a:xfrm>
            <a:off x="7740352" y="2060848"/>
            <a:ext cx="360040" cy="337220"/>
          </a:xfrm>
          <a:prstGeom prst="rect">
            <a:avLst/>
          </a:prstGeom>
          <a:noFill/>
        </p:spPr>
      </p:pic>
      <p:pic>
        <p:nvPicPr>
          <p:cNvPr id="19457" name="Picture 1" descr="C:\Users\user\Desktop\komponentai.jpg"/>
          <p:cNvPicPr>
            <a:picLocks noChangeAspect="1" noChangeArrowheads="1"/>
          </p:cNvPicPr>
          <p:nvPr/>
        </p:nvPicPr>
        <p:blipFill>
          <a:blip r:embed="rId6" cstate="print"/>
          <a:srcRect l="2695" t="3163" r="91134" b="91301"/>
          <a:stretch>
            <a:fillRect/>
          </a:stretch>
        </p:blipFill>
        <p:spPr bwMode="auto">
          <a:xfrm>
            <a:off x="7668344" y="2420888"/>
            <a:ext cx="432048" cy="378042"/>
          </a:xfrm>
          <a:prstGeom prst="rect">
            <a:avLst/>
          </a:prstGeom>
          <a:noFill/>
        </p:spPr>
      </p:pic>
      <p:pic>
        <p:nvPicPr>
          <p:cNvPr id="19459" name="Picture 3" descr="C:\Users\user\Desktop\komponentai.jpg"/>
          <p:cNvPicPr>
            <a:picLocks noChangeAspect="1" noChangeArrowheads="1"/>
          </p:cNvPicPr>
          <p:nvPr/>
        </p:nvPicPr>
        <p:blipFill>
          <a:blip r:embed="rId6" cstate="print"/>
          <a:srcRect l="46143" t="62652" r="45371" b="32603"/>
          <a:stretch>
            <a:fillRect/>
          </a:stretch>
        </p:blipFill>
        <p:spPr bwMode="auto">
          <a:xfrm>
            <a:off x="7596336" y="4941168"/>
            <a:ext cx="792088" cy="432048"/>
          </a:xfrm>
          <a:prstGeom prst="rect">
            <a:avLst/>
          </a:prstGeom>
          <a:noFill/>
        </p:spPr>
      </p:pic>
      <p:pic>
        <p:nvPicPr>
          <p:cNvPr id="6" name="Picture 5" descr="komponentai.jpg"/>
          <p:cNvPicPr>
            <a:picLocks noChangeAspect="1"/>
          </p:cNvPicPr>
          <p:nvPr/>
        </p:nvPicPr>
        <p:blipFill>
          <a:blip r:embed="rId6" cstate="print"/>
          <a:srcRect t="82550" r="89947" b="10100"/>
          <a:stretch>
            <a:fillRect/>
          </a:stretch>
        </p:blipFill>
        <p:spPr>
          <a:xfrm>
            <a:off x="7596336" y="1556792"/>
            <a:ext cx="634764" cy="4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Grandinės schema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lt-LT" sz="2800" dirty="0" smtClean="0"/>
              <a:t>Bandymui naudojamus prietaisus bei jų jungimą grandinėje galima pavaizduoti tam tikru brėžiniu, kuris  vadinamas </a:t>
            </a:r>
            <a:r>
              <a:rPr lang="lt-LT" sz="2800" b="1" dirty="0" smtClean="0"/>
              <a:t>elektrinės grandinės schema</a:t>
            </a:r>
            <a:r>
              <a:rPr lang="lt-LT" sz="2800" dirty="0" smtClean="0"/>
              <a:t>, arba trumpiau </a:t>
            </a:r>
            <a:r>
              <a:rPr lang="en-US" sz="2800" dirty="0" smtClean="0"/>
              <a:t>—</a:t>
            </a:r>
            <a:r>
              <a:rPr lang="lt-LT" sz="2800" dirty="0" smtClean="0"/>
              <a:t> </a:t>
            </a:r>
            <a:r>
              <a:rPr lang="lt-LT" sz="2800" b="1" dirty="0" smtClean="0"/>
              <a:t>elektrine schem</a:t>
            </a:r>
            <a:r>
              <a:rPr lang="en-US" sz="2800" b="1" dirty="0" smtClean="0"/>
              <a:t>a.</a:t>
            </a:r>
          </a:p>
          <a:p>
            <a:pPr algn="just"/>
            <a:r>
              <a:rPr lang="lt-LT" sz="2800" dirty="0" smtClean="0"/>
              <a:t>Ji brėžiama naudojantis specialiais, sutartiniais ženklais (simboliais).</a:t>
            </a:r>
            <a:endParaRPr lang="lt-LT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39952" y="1124744"/>
          <a:ext cx="4608513" cy="5549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171"/>
                <a:gridCol w="1536171"/>
                <a:gridCol w="1536171"/>
              </a:tblGrid>
              <a:tr h="421063">
                <a:tc>
                  <a:txBody>
                    <a:bodyPr/>
                    <a:lstStyle/>
                    <a:p>
                      <a:pPr algn="ctr"/>
                      <a:r>
                        <a:rPr lang="lt-LT" sz="1300" b="1" dirty="0" smtClean="0"/>
                        <a:t>Grandinės dalies pavadinimas</a:t>
                      </a:r>
                      <a:endParaRPr lang="lt-LT" sz="13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300" b="1" dirty="0" smtClean="0"/>
                        <a:t>Jos</a:t>
                      </a:r>
                      <a:r>
                        <a:rPr lang="lt-LT" sz="1300" b="1" baseline="0" dirty="0" smtClean="0"/>
                        <a:t> paveikslas</a:t>
                      </a:r>
                      <a:endParaRPr lang="lt-LT" sz="13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300" b="1" dirty="0" smtClean="0"/>
                        <a:t>Simbolis</a:t>
                      </a:r>
                      <a:endParaRPr lang="lt-LT" sz="13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Kaitinamoji lempa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Sujungti laidai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Susikertantys laidai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Gnybtai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18148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Jungiklis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Ampermetras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  <a:tr h="461254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Elektrinis skambutis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Voltmetras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61254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Elementas, elementų</a:t>
                      </a:r>
                      <a:r>
                        <a:rPr lang="lt-LT" sz="1300" baseline="0" dirty="0" smtClean="0"/>
                        <a:t> baterija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Varžas (rezistorius)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/>
                    </a:p>
                  </a:txBody>
                  <a:tcPr anchor="ctr"/>
                </a:tc>
              </a:tr>
              <a:tr h="461254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Šliaužiklinis</a:t>
                      </a:r>
                      <a:r>
                        <a:rPr lang="lt-LT" sz="1300" baseline="0" dirty="0" smtClean="0"/>
                        <a:t> reostatas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  <a:tr h="400851">
                <a:tc>
                  <a:txBody>
                    <a:bodyPr/>
                    <a:lstStyle/>
                    <a:p>
                      <a:pPr algn="l"/>
                      <a:r>
                        <a:rPr lang="lt-LT" sz="1300" dirty="0" smtClean="0"/>
                        <a:t>Saugiklis</a:t>
                      </a:r>
                      <a:endParaRPr lang="lt-L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lt-LT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 descr="Skaitytuvas_20141022.png"/>
          <p:cNvPicPr>
            <a:picLocks noChangeAspect="1"/>
          </p:cNvPicPr>
          <p:nvPr/>
        </p:nvPicPr>
        <p:blipFill>
          <a:blip r:embed="rId11" cstate="print"/>
          <a:srcRect l="10142" t="47711" r="75670" b="50244"/>
          <a:stretch>
            <a:fillRect/>
          </a:stretch>
        </p:blipFill>
        <p:spPr>
          <a:xfrm>
            <a:off x="7452320" y="3044957"/>
            <a:ext cx="1008112" cy="168019"/>
          </a:xfrm>
          <a:prstGeom prst="rect">
            <a:avLst/>
          </a:prstGeom>
        </p:spPr>
      </p:pic>
      <p:pic>
        <p:nvPicPr>
          <p:cNvPr id="15" name="Picture 14" descr="collector_schema.gif"/>
          <p:cNvPicPr>
            <a:picLocks noChangeAspect="1"/>
          </p:cNvPicPr>
          <p:nvPr/>
        </p:nvPicPr>
        <p:blipFill>
          <a:blip r:embed="rId10" cstate="print"/>
          <a:srcRect l="35356" t="15618" r="57810" b="74894"/>
          <a:stretch>
            <a:fillRect/>
          </a:stretch>
        </p:blipFill>
        <p:spPr>
          <a:xfrm>
            <a:off x="7740352" y="5877272"/>
            <a:ext cx="504056" cy="36004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5</a:t>
            </a:fld>
            <a:endParaRPr lang="lt-LT"/>
          </a:p>
        </p:txBody>
      </p:sp>
      <p:pic>
        <p:nvPicPr>
          <p:cNvPr id="19465" name="Picture 9" descr="http://www.liregus.com/content/produktaiimg/serija-alfa/metaliko-spalvos/alfa_silver_012_1285757530.lt.jpg"/>
          <p:cNvPicPr>
            <a:picLocks noChangeAspect="1" noChangeArrowheads="1"/>
          </p:cNvPicPr>
          <p:nvPr/>
        </p:nvPicPr>
        <p:blipFill>
          <a:blip r:embed="rId14" cstate="print"/>
          <a:srcRect l="20467" t="5771" r="21971" b="5742"/>
          <a:stretch>
            <a:fillRect/>
          </a:stretch>
        </p:blipFill>
        <p:spPr bwMode="auto">
          <a:xfrm>
            <a:off x="6156176" y="2852936"/>
            <a:ext cx="360040" cy="368041"/>
          </a:xfrm>
          <a:prstGeom prst="rect">
            <a:avLst/>
          </a:prstGeom>
          <a:noFill/>
        </p:spPr>
      </p:pic>
      <p:pic>
        <p:nvPicPr>
          <p:cNvPr id="19467" name="Picture 11" descr="https://encrypted-tbn2.gstatic.com/images?q=tbn:ANd9GcTcjWYtJDTBnEr1SLDr-_nqLUCI1sNNnoJwbOZSpo_aIAGT8gCC1Q"/>
          <p:cNvPicPr>
            <a:picLocks noChangeAspect="1" noChangeArrowheads="1"/>
          </p:cNvPicPr>
          <p:nvPr/>
        </p:nvPicPr>
        <p:blipFill>
          <a:blip r:embed="rId15" cstate="print"/>
          <a:srcRect l="61544" t="49699" r="10376" b="9351"/>
          <a:stretch>
            <a:fillRect/>
          </a:stretch>
        </p:blipFill>
        <p:spPr bwMode="auto">
          <a:xfrm>
            <a:off x="6156176" y="3284984"/>
            <a:ext cx="504056" cy="302434"/>
          </a:xfrm>
          <a:prstGeom prst="rect">
            <a:avLst/>
          </a:prstGeom>
          <a:noFill/>
        </p:spPr>
      </p:pic>
      <p:pic>
        <p:nvPicPr>
          <p:cNvPr id="19471" name="Picture 15" descr="http://www.elstila.lt/out/pictures/z1/131528_z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4077072"/>
            <a:ext cx="367736" cy="332230"/>
          </a:xfrm>
          <a:prstGeom prst="rect">
            <a:avLst/>
          </a:prstGeom>
          <a:noFill/>
        </p:spPr>
      </p:pic>
      <p:sp>
        <p:nvSpPr>
          <p:cNvPr id="19473" name="AutoShape 17" descr="data:image/jpeg;base64,/9j/4AAQSkZJRgABAQAAAQABAAD/2wCEAAkGBxAQEhISEhASFRAQFRAQEBAVEA8QDxUVFRUWFhUVFRUYHSggGBolGxUVITEhJSkrLi4uFx8zODMsNygtLisBCgoKDg0OFQ8PFysZFR0rKystKystKystLSstKystKy0rKystLTcrLSsrLSstKystNzctKystLSsrKysrKysrLf/AABEIAMgAyAMBIgACEQEDEQH/xAAcAAABBAMBAAAAAAAAAAAAAAAAAQQGBwIDBQj/xABBEAABAwIDAwcICAYCAwAAAAABAAIDBBEFITEGElEHMkFhcZGxEyIjQlJygaEkMzRDc4LB0RQlYmOy4RWSFjXw/8QAGAEBAQEBAQAAAAAAAAAAAAAAAAECAwT/xAAfEQEAAgMBAAMBAQAAAAAAAAAAAQIREjFBIVGBIgP/2gAMAwEAAhEDEQA/ALxQsXvABJNgMyTkE0GK05IaJo7nQb7UD1CRKgEISEoFQsHStGrh3hIZm+03vCDYhaH1cbQSXtsMyd4LlzbWULdahiuJHbQo1JtxQD72/TkCUzk5RaIaCU/ksmsplMUKBy8pkA5sDzwzATR/Kf7NL3yf6V1kzCx0irCblMn9WCO/W5yau5SKw/dxD4OTWTaFk4njdNTFommZGX3LQ42Jslw/Gaaov5KZjrdAOfcqKx6ujq5DNLYyuy180AdA4JnFXMiILZA0i1iHWIWtE2ekEqpfBeVCSAhssjZmdeTx8elWTgO11JWAbkgDj6jjY/DisTWYXLvoWt0rRq4D4gJrNjFMznTxj84UU+QtNNVRyt3o3hzeIIIW66AQhCDi7Yy7tHUG1/MIt2rzy5zmEbpy1Gei9OzRhwLXAFpFiDoVSXKPgcVJVN8nk2Vpdu8CD0LdJ8STKj21xBrQ1tTkNLgF3etj9r8ROtU74ABRqSLpGRTc1RZzjlxW9Uykz9oa061Muf8AUQtJxSpOs8h/OVHf+XjHSkONs4J8JiXfdVvdq9x7XFZ0+JSsPmvd2EkhRn/n2+ysXbQHoZ80zBiU6ZtK712X6wejrWbsWpiM43E9gCr44+/2QtZxyTqV3NUwq5onX3Y3A9BumjWO4qLPxiU9K1HE5j6ym0Gspjv26ViZhxUNNbKfWKwM7z6xU2XVM/4lnS4d6xdWx+0FDN9x9ZFjxTY0SGoFK43OvbqtQkpG+rdcVsLjoCfgVuZh8rtI3H4FPxf11jiFONIwsmY+1vMba3DJMY8BqDpE7uTlmy1SfUA+KuLJ8N8+1MjtS49riU0fjjzoE6/8Tn6XNC11WzMkbC7ygNugBNbGYZ0G1dZTnehlcw8Acu5eiticUkqqOGaW2+9uZA1XlhenuThtsOpvcC52aSdCELIQqpuWT7RTH+2/xCtkqquWMelp+G6/P4har1JVZNXFsoZbzXd4WjHb2Hbn1rDERadnwWzHRkO1dPJTDisYTlZOmYbKdI3dye7LxB87AR0lWQygC1T/ADzGZS18Sq9mCTnSM963s2cqD6o71Z8dA3gt7KFvBa0qzvKsGbLzn2e9b49kpTq9o+BVmtoW8FsbSNHQmKJtKto9jz0v7gnMexjeLu5WI2nbwWbYgp/P0ZlA4ti4+Dj8U8j2OhH3feVMw1KUzHkGJReLZWEfdN7k7i2eiGkbe5dpzwPEIaSeoZfNXMmHPjwlg0AH5QFvbQNHSnLBfU8QlDB/91JmTU3FI3tWX8K3gsMNqhKzfAsLkdxTpTMrrBnVUrS05KNYtHaJ/YVLpuaVF8bb6GTsK3WfiWJjEqub+69R8noth9L+GF5davUuwgth9L+G1eaz0JAhCFgIqw5Y2edTnqcPBWeq25Ym+bTnrd+i1XqSpbFfrmfBbsc5o7VniNIXua9ureha8Y5gXT7QbJj6TEOJKtpsSqXZM/SofeVwMWo4xfoYwKO4tj81PUMgMbA2S27Ib6FSRqju3OGeWg8o3nwneHW3pUSHVxWWVnkhERvPdum4vlqSn9lwdma01TWTOH1TBEOt3S5d5aUIQsDd2Wg0P7opXSa2zItkjdJ6csiFppalr3PaD58RDX8eopyisWjX5LNIlCoLJrXVrYd3eveQljQNdNU6XMxPDDM+N4fbyZzba4IQlz8LrXQwAbgcd9wB3tRfMngpA03APEA965H/AAhNzvhpcb2aMrfuuw1tgBwACDCbmlRraAegk7FJptCo1tHlTyditfXO3VWgL1NsT9hpuqNq8tNXqfYwfQqb8Nq81nd20IQsgVdcsbfQwH+tw+QViqvOWMegg/EPgrXqSqYrnYxzV0FzsV5i7eMx0mzH2mH3grjCprZ0/SIffCuRiRxm/WQSOYCCDo4EEdRWQQrhDfDqBlPG2JnNbcjjc5lOCbIWDfOz6OgaEKtAed7p7wVmkDACTx1SorkVT4m1PlBLuvYwiZu6SHt6M+I/Vb2Y1C4sDd4+U6bc3qcm2KUk0sh3YwAxhDXEjdeSQR2HJaqXB5gWElgB3XSZ5ggk2HHVIEgIQEFK1aJYpVkB3Lk0mISy7xDMg5zWZGzgPWuhl1ELiv8A4xzALta8nM3AsLp5T+UDwHvafzZkdTUMnM/NKjW0/wBnk7FJqjmlRban7O9I9c7dVk3oXqzZVtqSnH9tngvKrMyO0eK9Z4NHuwQjhGzwC81nc9QhCyBV5yy/ZoT/AHP0VhqA8sLb0jOp/wCitepKnt66Y4ifMTtpyTOv5hXbxIatn/tEPvhXOFS2CfXxe+1XU0JHGb9KhCRx6BqtQjCRwyvp0OH6raEgaslcNYIlQhVSWSoQiALJYhZWRCP0NuBXDpoJRFNG+YbwsfN9QLtvdYE8BfuXBpy1zpiGPHlgN438EG9lO2RsMflCTzmu424ogEUtU5w3vKQgDXL4BIIidwCM3iyYb52607p4HbxfuhpdbeNvOKgcVHNKi212VM9Smq5pUV2vNqZ6sMT1W8POb2t8QvXFALRR+4z/ABC8kQc5vvN8V63oT6OP3Gf4heazu3oQhZAoLyvN+hg8HhTpQrlaH0F3vtVr0UgmldzSnSa1nNK7eMem+DG00XvtV2NVJYP9dF77fFXaErxLdKUjM+B4JHnJN6ygbK3dLnNIzDmHdd/taDsm2vRr0LU6qjBIL23AuRcZDimLqOVsMzJJTK0tPkzu7rx1EjVcjyD7uDGl28xjntLLEbvQHdPYtZVKIJWvG80gtOhGizXPwOItizaW3cXBpyIB6uhPwilslSBLZGZCUIKEQEIAQgopA7OyUpAkcojVU6KJ7am1Mbi28VLt2+qg/KLXMs2O+fBMpj5QWkbd7Bxc0fNet6IWjjHBjPALydhTN6eFvGRg+a9aQizWjgAPkvPZ2ZoQhZAobyrj+Xv95nipkodyr/8ArpfeZ4qx0lRLim1VzSt5Kb1PNK6yzBthZtLH7zfFXe3TuVHYcfSM95virvj0HwWo4zbpXDMZDLrzWwLSACT+2a2hahYKi6EFUCEgS2KGSpUBBRkJUBBUCdiwDwcgQba9S48tU+qkdFC7dhjymmGZLvYb+66dNTsibusFh23J6yUUs0jwWhrLg8517bo/VbLdaxLrLm41jEdOwucRe2QVSZa9o8cZSxknNx0aqirqt8zy9xuXLfjGJvqHl7jrew4BMAuVpbrGHV2aberphxlj8V6xC8p7Ii9bSfjR+K9WLnZoIQhZAofyrD+XTdRZ4qYKr+V3aqEROoW+dK+xkN8mAaDtVjpKpFpn0K3BaJtCujJpQ89vvN8VeEXNHYPBUbSu85va3xV4U+bG+6PBaqzdsZ8fislgxltL+K0YlXtgALmucXXs1uptqtwsHaFjC8Oa145rwHN6MisZJmtzc9oHEuAVMtgQufNjdKznTs+DgUxm2wom/ek9jSiJA1F1EJdu4PUhkcm7tsql31dGc+O8f0UzAm11zNoa0xQPLeeRuN43dldRs4vi0nNp90diYSwVxlhNSbNMjRukjPPgpkTnDKMQRMjHqgbx4uIuSnCylOZ+Ka1dS2Nu842AuSjMyZY5iIib1+CqvGcUdUO1O6MgP1TvaTHnVEh3TZgOXWuI91+jNZtPjpWuIyCiyS6Flp3NjBevpB/eZ4r1UvLGwwvX0n4rV6nWLAQhCyBeceUWnczEKkuaRvu3x1g6EL0cVDuUbZIYhAXMFqiIExm3OHS0q1nAoMaLVLoVukYWktc0tc3ItORBHQVok6V0ZMabnN7R4q8KW+42xt5rfBUfT6jtCvGj5jPdb4LVWb+OVi1FXSn0U7Y2cOkrk1ez+IFrB/EiQtJy0IvrmpZPUBmvG3alD3XHm5HXqW8COxbJv3QJKuU2ABaLtaOpbGbG03rGR563Gy7xLyRYWFj3rKEuDRvkb3SmByodlqJv3IPbmnkeD0zdII/+oTmSZrdXAdOq1PrmtOeh5rugpiBtjp426RsHY0LMt+XwTWeZ5yYLaEE96csNwL62zQZbxXIq6Jkk8b3C+5ze3iuo9y1uIaC4oklq52sBc4/7VZ7Z46+U7jco88x0rftjtGXncZ19OiiEc2Ra65bqON1m0+Q1WvrVZJdZLElc3Qt0ApCkQSbk/bfEKX8QFeo15j5MWXxKm7SV6cWbIEIQsgSFKhBV/KzscZWmsgb6RgPlmAc5vtDrCpt2hXrJzb5dByIXnLlGw2Kmrpo4hZhAfu9ALr3A6luspKGwnMdoV30Drxxn+lvgqOZkfirqwuT0UfuN8F1qxfxvrXvAG4zePgsIxM4XcQ08OtbxMEu+tMbQaGklIbvS5g3dbQ5rObD2veHFzsrWF8slufOBqQB1kBNZsWgZzpWD8wVXY7kp2ON3NBPWsgxoysLdi4M+1lIz72/YuZPt5Tjmtc75KLmfpM95YSSgC6gE2359WLvK59RtrUuvZrWhMwYsstkgtvHLhmoXtltIAPJsPUovUY/USavPwXHlcSc8zxWZtEcWtZ9YucSbnMnMlCxLgNSB8QFthhe/mMe4f0tc4fJc3VrKF2sN2UxCo+qpJXW1O7u/5WUgoOSfFJczGyP332PyTKIKSUoVq0fIlUuF5KuNhyyDHP8AndSCi5FKNrfSzzPdxbusb3ZqZgV1yUC+J0/5vBel1GsA2GoKJ7ZIYR5Vo3RISS7rUlWZkCEIUAhCEAvPPKwf5lL7jPAr0Mq65WNjv4uP+JhHp4WneaBz2a94VgefSpZDttIyNrBGCWAC5PBRYQPN7Md/1d+y61HsvXzNuyllLfa3TbvXSLTHEmsT07n22qnabrewLnzbR1b9ZnDsyUhpOSzFZAD5JrQfaeAV36TkTqiAZKqNvEBjie+6bmsKylq5Xc6Rx/MVoJ4n5q9KXkVpG2L6iVx6RYAH5qQUfJjhUdj5DeI9pxKzsrzYM9M+zNOqXDp5TaOCRx6mOXqel2coo7FlNECNCGNuum1gGgA7AApsPMdNsBislrUj230LrAfFd6j5HsRe60j4o2+1ff8AkvQCE2FPUHIgwfXVjnD+hgZ4krv0HJBhkZu8SS9T35fJWEhTIjmHbDYZASY6SK59ob/iu1SUMUQ3Y42MbrZrWtHyTlCgSyLJUIBCEIBCEIBCEIBCEIBCEINDKOIaRsH5Wrc1oGQFghCBUIQgEIQgEIQgEIQgEIQgEIQgEIQgEIQgEIQgEIQg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475" name="AutoShape 19" descr="data:image/jpeg;base64,/9j/4AAQSkZJRgABAQAAAQABAAD/2wCEAAkGBxAQEhISEhASFRAQFRAQEBAVEA8QDxUVFRUWFhUVFRUYHSggGBolGxUVITEhJSkrLi4uFx8zODMsNygtLisBCgoKDg0OFQ8PFysZFR0rKystKystKystLSstKystKy0rKystLTcrLSsrLSstKystNzctKystLSsrKysrKysrLf/AABEIAMgAyAMBIgACEQEDEQH/xAAcAAABBAMBAAAAAAAAAAAAAAAAAQQGBwIDBQj/xABBEAABAwIDAwcICAYCAwAAAAABAAIDBBEFITEGElEHMkFhcZGxEyIjQlJygaEkMzRDc4LB0RQlYmOy4RWSFjXw/8QAGAEBAQEBAQAAAAAAAAAAAAAAAAECAwT/xAAfEQEAAgMBAAMBAQAAAAAAAAAAAQIREjFBIVGBIgP/2gAMAwEAAhEDEQA/ALxQsXvABJNgMyTkE0GK05IaJo7nQb7UD1CRKgEISEoFQsHStGrh3hIZm+03vCDYhaH1cbQSXtsMyd4LlzbWULdahiuJHbQo1JtxQD72/TkCUzk5RaIaCU/ksmsplMUKBy8pkA5sDzwzATR/Kf7NL3yf6V1kzCx0irCblMn9WCO/W5yau5SKw/dxD4OTWTaFk4njdNTFommZGX3LQ42Jslw/Gaaov5KZjrdAOfcqKx6ujq5DNLYyuy180AdA4JnFXMiILZA0i1iHWIWtE2ekEqpfBeVCSAhssjZmdeTx8elWTgO11JWAbkgDj6jjY/DisTWYXLvoWt0rRq4D4gJrNjFMznTxj84UU+QtNNVRyt3o3hzeIIIW66AQhCDi7Yy7tHUG1/MIt2rzy5zmEbpy1Gei9OzRhwLXAFpFiDoVSXKPgcVJVN8nk2Vpdu8CD0LdJ8STKj21xBrQ1tTkNLgF3etj9r8ROtU74ABRqSLpGRTc1RZzjlxW9Uykz9oa061Muf8AUQtJxSpOs8h/OVHf+XjHSkONs4J8JiXfdVvdq9x7XFZ0+JSsPmvd2EkhRn/n2+ysXbQHoZ80zBiU6ZtK712X6wejrWbsWpiM43E9gCr44+/2QtZxyTqV3NUwq5onX3Y3A9BumjWO4qLPxiU9K1HE5j6ym0Gspjv26ViZhxUNNbKfWKwM7z6xU2XVM/4lnS4d6xdWx+0FDN9x9ZFjxTY0SGoFK43OvbqtQkpG+rdcVsLjoCfgVuZh8rtI3H4FPxf11jiFONIwsmY+1vMba3DJMY8BqDpE7uTlmy1SfUA+KuLJ8N8+1MjtS49riU0fjjzoE6/8Tn6XNC11WzMkbC7ygNugBNbGYZ0G1dZTnehlcw8Acu5eiticUkqqOGaW2+9uZA1XlhenuThtsOpvcC52aSdCELIQqpuWT7RTH+2/xCtkqquWMelp+G6/P4har1JVZNXFsoZbzXd4WjHb2Hbn1rDERadnwWzHRkO1dPJTDisYTlZOmYbKdI3dye7LxB87AR0lWQygC1T/ADzGZS18Sq9mCTnSM963s2cqD6o71Z8dA3gt7KFvBa0qzvKsGbLzn2e9b49kpTq9o+BVmtoW8FsbSNHQmKJtKto9jz0v7gnMexjeLu5WI2nbwWbYgp/P0ZlA4ti4+Dj8U8j2OhH3feVMw1KUzHkGJReLZWEfdN7k7i2eiGkbe5dpzwPEIaSeoZfNXMmHPjwlg0AH5QFvbQNHSnLBfU8QlDB/91JmTU3FI3tWX8K3gsMNqhKzfAsLkdxTpTMrrBnVUrS05KNYtHaJ/YVLpuaVF8bb6GTsK3WfiWJjEqub+69R8noth9L+GF5davUuwgth9L+G1eaz0JAhCFgIqw5Y2edTnqcPBWeq25Ym+bTnrd+i1XqSpbFfrmfBbsc5o7VniNIXua9ureha8Y5gXT7QbJj6TEOJKtpsSqXZM/SofeVwMWo4xfoYwKO4tj81PUMgMbA2S27Ib6FSRqju3OGeWg8o3nwneHW3pUSHVxWWVnkhERvPdum4vlqSn9lwdma01TWTOH1TBEOt3S5d5aUIQsDd2Wg0P7opXSa2zItkjdJ6csiFppalr3PaD58RDX8eopyisWjX5LNIlCoLJrXVrYd3eveQljQNdNU6XMxPDDM+N4fbyZzba4IQlz8LrXQwAbgcd9wB3tRfMngpA03APEA965H/AAhNzvhpcb2aMrfuuw1tgBwACDCbmlRraAegk7FJptCo1tHlTyditfXO3VWgL1NsT9hpuqNq8tNXqfYwfQqb8Nq81nd20IQsgVdcsbfQwH+tw+QViqvOWMegg/EPgrXqSqYrnYxzV0FzsV5i7eMx0mzH2mH3grjCprZ0/SIffCuRiRxm/WQSOYCCDo4EEdRWQQrhDfDqBlPG2JnNbcjjc5lOCbIWDfOz6OgaEKtAed7p7wVmkDACTx1SorkVT4m1PlBLuvYwiZu6SHt6M+I/Vb2Y1C4sDd4+U6bc3qcm2KUk0sh3YwAxhDXEjdeSQR2HJaqXB5gWElgB3XSZ5ggk2HHVIEgIQEFK1aJYpVkB3Lk0mISy7xDMg5zWZGzgPWuhl1ELiv8A4xzALta8nM3AsLp5T+UDwHvafzZkdTUMnM/NKjW0/wBnk7FJqjmlRban7O9I9c7dVk3oXqzZVtqSnH9tngvKrMyO0eK9Z4NHuwQjhGzwC81nc9QhCyBV5yy/ZoT/AHP0VhqA8sLb0jOp/wCitepKnt66Y4ifMTtpyTOv5hXbxIatn/tEPvhXOFS2CfXxe+1XU0JHGb9KhCRx6BqtQjCRwyvp0OH6raEgaslcNYIlQhVSWSoQiALJYhZWRCP0NuBXDpoJRFNG+YbwsfN9QLtvdYE8BfuXBpy1zpiGPHlgN438EG9lO2RsMflCTzmu424ogEUtU5w3vKQgDXL4BIIidwCM3iyYb52607p4HbxfuhpdbeNvOKgcVHNKi212VM9Smq5pUV2vNqZ6sMT1W8POb2t8QvXFALRR+4z/ABC8kQc5vvN8V63oT6OP3Gf4heazu3oQhZAoLyvN+hg8HhTpQrlaH0F3vtVr0UgmldzSnSa1nNK7eMem+DG00XvtV2NVJYP9dF77fFXaErxLdKUjM+B4JHnJN6ygbK3dLnNIzDmHdd/taDsm2vRr0LU6qjBIL23AuRcZDimLqOVsMzJJTK0tPkzu7rx1EjVcjyD7uDGl28xjntLLEbvQHdPYtZVKIJWvG80gtOhGizXPwOItizaW3cXBpyIB6uhPwilslSBLZGZCUIKEQEIAQgopA7OyUpAkcojVU6KJ7am1Mbi28VLt2+qg/KLXMs2O+fBMpj5QWkbd7Bxc0fNet6IWjjHBjPALydhTN6eFvGRg+a9aQizWjgAPkvPZ2ZoQhZAobyrj+Xv95nipkodyr/8ArpfeZ4qx0lRLim1VzSt5Kb1PNK6yzBthZtLH7zfFXe3TuVHYcfSM95virvj0HwWo4zbpXDMZDLrzWwLSACT+2a2hahYKi6EFUCEgS2KGSpUBBRkJUBBUCdiwDwcgQba9S48tU+qkdFC7dhjymmGZLvYb+66dNTsibusFh23J6yUUs0jwWhrLg8517bo/VbLdaxLrLm41jEdOwucRe2QVSZa9o8cZSxknNx0aqirqt8zy9xuXLfjGJvqHl7jrew4BMAuVpbrGHV2aberphxlj8V6xC8p7Ii9bSfjR+K9WLnZoIQhZAofyrD+XTdRZ4qYKr+V3aqEROoW+dK+xkN8mAaDtVjpKpFpn0K3BaJtCujJpQ89vvN8VeEXNHYPBUbSu85va3xV4U+bG+6PBaqzdsZ8fislgxltL+K0YlXtgALmucXXs1uptqtwsHaFjC8Oa145rwHN6MisZJmtzc9oHEuAVMtgQufNjdKznTs+DgUxm2wom/ek9jSiJA1F1EJdu4PUhkcm7tsql31dGc+O8f0UzAm11zNoa0xQPLeeRuN43dldRs4vi0nNp90diYSwVxlhNSbNMjRukjPPgpkTnDKMQRMjHqgbx4uIuSnCylOZ+Ka1dS2Nu842AuSjMyZY5iIib1+CqvGcUdUO1O6MgP1TvaTHnVEh3TZgOXWuI91+jNZtPjpWuIyCiyS6Flp3NjBevpB/eZ4r1UvLGwwvX0n4rV6nWLAQhCyBeceUWnczEKkuaRvu3x1g6EL0cVDuUbZIYhAXMFqiIExm3OHS0q1nAoMaLVLoVukYWktc0tc3ItORBHQVok6V0ZMabnN7R4q8KW+42xt5rfBUfT6jtCvGj5jPdb4LVWb+OVi1FXSn0U7Y2cOkrk1ez+IFrB/EiQtJy0IvrmpZPUBmvG3alD3XHm5HXqW8COxbJv3QJKuU2ABaLtaOpbGbG03rGR563Gy7xLyRYWFj3rKEuDRvkb3SmByodlqJv3IPbmnkeD0zdII/+oTmSZrdXAdOq1PrmtOeh5rugpiBtjp426RsHY0LMt+XwTWeZ5yYLaEE96csNwL62zQZbxXIq6Jkk8b3C+5ze3iuo9y1uIaC4oklq52sBc4/7VZ7Z46+U7jco88x0rftjtGXncZ19OiiEc2Ra65bqON1m0+Q1WvrVZJdZLElc3Qt0ApCkQSbk/bfEKX8QFeo15j5MWXxKm7SV6cWbIEIQsgSFKhBV/KzscZWmsgb6RgPlmAc5vtDrCpt2hXrJzb5dByIXnLlGw2Kmrpo4hZhAfu9ALr3A6luspKGwnMdoV30Drxxn+lvgqOZkfirqwuT0UfuN8F1qxfxvrXvAG4zePgsIxM4XcQ08OtbxMEu+tMbQaGklIbvS5g3dbQ5rObD2veHFzsrWF8slufOBqQB1kBNZsWgZzpWD8wVXY7kp2ON3NBPWsgxoysLdi4M+1lIz72/YuZPt5Tjmtc75KLmfpM95YSSgC6gE2359WLvK59RtrUuvZrWhMwYsstkgtvHLhmoXtltIAPJsPUovUY/USavPwXHlcSc8zxWZtEcWtZ9YucSbnMnMlCxLgNSB8QFthhe/mMe4f0tc4fJc3VrKF2sN2UxCo+qpJXW1O7u/5WUgoOSfFJczGyP332PyTKIKSUoVq0fIlUuF5KuNhyyDHP8AndSCi5FKNrfSzzPdxbusb3ZqZgV1yUC+J0/5vBel1GsA2GoKJ7ZIYR5Vo3RISS7rUlWZkCEIUAhCEAvPPKwf5lL7jPAr0Mq65WNjv4uP+JhHp4WneaBz2a94VgefSpZDttIyNrBGCWAC5PBRYQPN7Md/1d+y61HsvXzNuyllLfa3TbvXSLTHEmsT07n22qnabrewLnzbR1b9ZnDsyUhpOSzFZAD5JrQfaeAV36TkTqiAZKqNvEBjie+6bmsKylq5Xc6Rx/MVoJ4n5q9KXkVpG2L6iVx6RYAH5qQUfJjhUdj5DeI9pxKzsrzYM9M+zNOqXDp5TaOCRx6mOXqel2coo7FlNECNCGNuum1gGgA7AApsPMdNsBislrUj230LrAfFd6j5HsRe60j4o2+1ff8AkvQCE2FPUHIgwfXVjnD+hgZ4krv0HJBhkZu8SS9T35fJWEhTIjmHbDYZASY6SK59ob/iu1SUMUQ3Y42MbrZrWtHyTlCgSyLJUIBCEIBCEIBCEIBCEIBCEINDKOIaRsH5Wrc1oGQFghCBUIQgEIQgEIQgEIQgEIQgEIQgEIQgEIQgEIQgEIQg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477" name="AutoShape 21" descr="data:image/jpeg;base64,/9j/4AAQSkZJRgABAQAAAQABAAD/2wCEAAkGBxAQEhISEhASFRAQFRAQEBAVEA8QDxUVFRUWFhUVFRUYHSggGBolGxUVITEhJSkrLi4uFx8zODMsNygtLisBCgoKDg0OFQ8PFysZFR0rKystKystKystLSstKystKy0rKystLTcrLSsrLSstKystNzctKystLSsrKysrKysrLf/AABEIAMgAyAMBIgACEQEDEQH/xAAcAAABBAMBAAAAAAAAAAAAAAAAAQQGBwIDBQj/xABBEAABAwIDAwcICAYCAwAAAAABAAIDBBEFITEGElEHMkFhcZGxEyIjQlJygaEkMzRDc4LB0RQlYmOy4RWSFjXw/8QAGAEBAQEBAQAAAAAAAAAAAAAAAAECAwT/xAAfEQEAAgMBAAMBAQAAAAAAAAAAAQIREjFBIVGBIgP/2gAMAwEAAhEDEQA/ALxQsXvABJNgMyTkE0GK05IaJo7nQb7UD1CRKgEISEoFQsHStGrh3hIZm+03vCDYhaH1cbQSXtsMyd4LlzbWULdahiuJHbQo1JtxQD72/TkCUzk5RaIaCU/ksmsplMUKBy8pkA5sDzwzATR/Kf7NL3yf6V1kzCx0irCblMn9WCO/W5yau5SKw/dxD4OTWTaFk4njdNTFommZGX3LQ42Jslw/Gaaov5KZjrdAOfcqKx6ujq5DNLYyuy180AdA4JnFXMiILZA0i1iHWIWtE2ekEqpfBeVCSAhssjZmdeTx8elWTgO11JWAbkgDj6jjY/DisTWYXLvoWt0rRq4D4gJrNjFMznTxj84UU+QtNNVRyt3o3hzeIIIW66AQhCDi7Yy7tHUG1/MIt2rzy5zmEbpy1Gei9OzRhwLXAFpFiDoVSXKPgcVJVN8nk2Vpdu8CD0LdJ8STKj21xBrQ1tTkNLgF3etj9r8ROtU74ABRqSLpGRTc1RZzjlxW9Uykz9oa061Muf8AUQtJxSpOs8h/OVHf+XjHSkONs4J8JiXfdVvdq9x7XFZ0+JSsPmvd2EkhRn/n2+ysXbQHoZ80zBiU6ZtK712X6wejrWbsWpiM43E9gCr44+/2QtZxyTqV3NUwq5onX3Y3A9BumjWO4qLPxiU9K1HE5j6ym0Gspjv26ViZhxUNNbKfWKwM7z6xU2XVM/4lnS4d6xdWx+0FDN9x9ZFjxTY0SGoFK43OvbqtQkpG+rdcVsLjoCfgVuZh8rtI3H4FPxf11jiFONIwsmY+1vMba3DJMY8BqDpE7uTlmy1SfUA+KuLJ8N8+1MjtS49riU0fjjzoE6/8Tn6XNC11WzMkbC7ygNugBNbGYZ0G1dZTnehlcw8Acu5eiticUkqqOGaW2+9uZA1XlhenuThtsOpvcC52aSdCELIQqpuWT7RTH+2/xCtkqquWMelp+G6/P4har1JVZNXFsoZbzXd4WjHb2Hbn1rDERadnwWzHRkO1dPJTDisYTlZOmYbKdI3dye7LxB87AR0lWQygC1T/ADzGZS18Sq9mCTnSM963s2cqD6o71Z8dA3gt7KFvBa0qzvKsGbLzn2e9b49kpTq9o+BVmtoW8FsbSNHQmKJtKto9jz0v7gnMexjeLu5WI2nbwWbYgp/P0ZlA4ti4+Dj8U8j2OhH3feVMw1KUzHkGJReLZWEfdN7k7i2eiGkbe5dpzwPEIaSeoZfNXMmHPjwlg0AH5QFvbQNHSnLBfU8QlDB/91JmTU3FI3tWX8K3gsMNqhKzfAsLkdxTpTMrrBnVUrS05KNYtHaJ/YVLpuaVF8bb6GTsK3WfiWJjEqub+69R8noth9L+GF5davUuwgth9L+G1eaz0JAhCFgIqw5Y2edTnqcPBWeq25Ym+bTnrd+i1XqSpbFfrmfBbsc5o7VniNIXua9ureha8Y5gXT7QbJj6TEOJKtpsSqXZM/SofeVwMWo4xfoYwKO4tj81PUMgMbA2S27Ib6FSRqju3OGeWg8o3nwneHW3pUSHVxWWVnkhERvPdum4vlqSn9lwdma01TWTOH1TBEOt3S5d5aUIQsDd2Wg0P7opXSa2zItkjdJ6csiFppalr3PaD58RDX8eopyisWjX5LNIlCoLJrXVrYd3eveQljQNdNU6XMxPDDM+N4fbyZzba4IQlz8LrXQwAbgcd9wB3tRfMngpA03APEA965H/AAhNzvhpcb2aMrfuuw1tgBwACDCbmlRraAegk7FJptCo1tHlTyditfXO3VWgL1NsT9hpuqNq8tNXqfYwfQqb8Nq81nd20IQsgVdcsbfQwH+tw+QViqvOWMegg/EPgrXqSqYrnYxzV0FzsV5i7eMx0mzH2mH3grjCprZ0/SIffCuRiRxm/WQSOYCCDo4EEdRWQQrhDfDqBlPG2JnNbcjjc5lOCbIWDfOz6OgaEKtAed7p7wVmkDACTx1SorkVT4m1PlBLuvYwiZu6SHt6M+I/Vb2Y1C4sDd4+U6bc3qcm2KUk0sh3YwAxhDXEjdeSQR2HJaqXB5gWElgB3XSZ5ggk2HHVIEgIQEFK1aJYpVkB3Lk0mISy7xDMg5zWZGzgPWuhl1ELiv8A4xzALta8nM3AsLp5T+UDwHvafzZkdTUMnM/NKjW0/wBnk7FJqjmlRban7O9I9c7dVk3oXqzZVtqSnH9tngvKrMyO0eK9Z4NHuwQjhGzwC81nc9QhCyBV5yy/ZoT/AHP0VhqA8sLb0jOp/wCitepKnt66Y4ifMTtpyTOv5hXbxIatn/tEPvhXOFS2CfXxe+1XU0JHGb9KhCRx6BqtQjCRwyvp0OH6raEgaslcNYIlQhVSWSoQiALJYhZWRCP0NuBXDpoJRFNG+YbwsfN9QLtvdYE8BfuXBpy1zpiGPHlgN438EG9lO2RsMflCTzmu424ogEUtU5w3vKQgDXL4BIIidwCM3iyYb52607p4HbxfuhpdbeNvOKgcVHNKi212VM9Smq5pUV2vNqZ6sMT1W8POb2t8QvXFALRR+4z/ABC8kQc5vvN8V63oT6OP3Gf4heazu3oQhZAoLyvN+hg8HhTpQrlaH0F3vtVr0UgmldzSnSa1nNK7eMem+DG00XvtV2NVJYP9dF77fFXaErxLdKUjM+B4JHnJN6ygbK3dLnNIzDmHdd/taDsm2vRr0LU6qjBIL23AuRcZDimLqOVsMzJJTK0tPkzu7rx1EjVcjyD7uDGl28xjntLLEbvQHdPYtZVKIJWvG80gtOhGizXPwOItizaW3cXBpyIB6uhPwilslSBLZGZCUIKEQEIAQgopA7OyUpAkcojVU6KJ7am1Mbi28VLt2+qg/KLXMs2O+fBMpj5QWkbd7Bxc0fNet6IWjjHBjPALydhTN6eFvGRg+a9aQizWjgAPkvPZ2ZoQhZAobyrj+Xv95nipkodyr/8ArpfeZ4qx0lRLim1VzSt5Kb1PNK6yzBthZtLH7zfFXe3TuVHYcfSM95virvj0HwWo4zbpXDMZDLrzWwLSACT+2a2hahYKi6EFUCEgS2KGSpUBBRkJUBBUCdiwDwcgQba9S48tU+qkdFC7dhjymmGZLvYb+66dNTsibusFh23J6yUUs0jwWhrLg8517bo/VbLdaxLrLm41jEdOwucRe2QVSZa9o8cZSxknNx0aqirqt8zy9xuXLfjGJvqHl7jrew4BMAuVpbrGHV2aberphxlj8V6xC8p7Ii9bSfjR+K9WLnZoIQhZAofyrD+XTdRZ4qYKr+V3aqEROoW+dK+xkN8mAaDtVjpKpFpn0K3BaJtCujJpQ89vvN8VeEXNHYPBUbSu85va3xV4U+bG+6PBaqzdsZ8fislgxltL+K0YlXtgALmucXXs1uptqtwsHaFjC8Oa145rwHN6MisZJmtzc9oHEuAVMtgQufNjdKznTs+DgUxm2wom/ek9jSiJA1F1EJdu4PUhkcm7tsql31dGc+O8f0UzAm11zNoa0xQPLeeRuN43dldRs4vi0nNp90diYSwVxlhNSbNMjRukjPPgpkTnDKMQRMjHqgbx4uIuSnCylOZ+Ka1dS2Nu842AuSjMyZY5iIib1+CqvGcUdUO1O6MgP1TvaTHnVEh3TZgOXWuI91+jNZtPjpWuIyCiyS6Flp3NjBevpB/eZ4r1UvLGwwvX0n4rV6nWLAQhCyBeceUWnczEKkuaRvu3x1g6EL0cVDuUbZIYhAXMFqiIExm3OHS0q1nAoMaLVLoVukYWktc0tc3ItORBHQVok6V0ZMabnN7R4q8KW+42xt5rfBUfT6jtCvGj5jPdb4LVWb+OVi1FXSn0U7Y2cOkrk1ez+IFrB/EiQtJy0IvrmpZPUBmvG3alD3XHm5HXqW8COxbJv3QJKuU2ABaLtaOpbGbG03rGR563Gy7xLyRYWFj3rKEuDRvkb3SmByodlqJv3IPbmnkeD0zdII/+oTmSZrdXAdOq1PrmtOeh5rugpiBtjp426RsHY0LMt+XwTWeZ5yYLaEE96csNwL62zQZbxXIq6Jkk8b3C+5ze3iuo9y1uIaC4oklq52sBc4/7VZ7Z46+U7jco88x0rftjtGXncZ19OiiEc2Ra65bqON1m0+Q1WvrVZJdZLElc3Qt0ApCkQSbk/bfEKX8QFeo15j5MWXxKm7SV6cWbIEIQsgSFKhBV/KzscZWmsgb6RgPlmAc5vtDrCpt2hXrJzb5dByIXnLlGw2Kmrpo4hZhAfu9ALr3A6luspKGwnMdoV30Drxxn+lvgqOZkfirqwuT0UfuN8F1qxfxvrXvAG4zePgsIxM4XcQ08OtbxMEu+tMbQaGklIbvS5g3dbQ5rObD2veHFzsrWF8slufOBqQB1kBNZsWgZzpWD8wVXY7kp2ON3NBPWsgxoysLdi4M+1lIz72/YuZPt5Tjmtc75KLmfpM95YSSgC6gE2359WLvK59RtrUuvZrWhMwYsstkgtvHLhmoXtltIAPJsPUovUY/USavPwXHlcSc8zxWZtEcWtZ9YucSbnMnMlCxLgNSB8QFthhe/mMe4f0tc4fJc3VrKF2sN2UxCo+qpJXW1O7u/5WUgoOSfFJczGyP332PyTKIKSUoVq0fIlUuF5KuNhyyDHP8AndSCi5FKNrfSzzPdxbusb3ZqZgV1yUC+J0/5vBel1GsA2GoKJ7ZIYR5Vo3RISS7rUlWZkCEIUAhCEAvPPKwf5lL7jPAr0Mq65WNjv4uP+JhHp4WneaBz2a94VgefSpZDttIyNrBGCWAC5PBRYQPN7Md/1d+y61HsvXzNuyllLfa3TbvXSLTHEmsT07n22qnabrewLnzbR1b9ZnDsyUhpOSzFZAD5JrQfaeAV36TkTqiAZKqNvEBjie+6bmsKylq5Xc6Rx/MVoJ4n5q9KXkVpG2L6iVx6RYAH5qQUfJjhUdj5DeI9pxKzsrzYM9M+zNOqXDp5TaOCRx6mOXqel2coo7FlNECNCGNuum1gGgA7AApsPMdNsBislrUj230LrAfFd6j5HsRe60j4o2+1ff8AkvQCE2FPUHIgwfXVjnD+hgZ4krv0HJBhkZu8SS9T35fJWEhTIjmHbDYZASY6SK59ob/iu1SUMUQ3Y42MbrZrWtHyTlCgSyLJUIBCEIBCEIBCEIBCEIBCEINDKOIaRsH5Wrc1oGQFghCBUIQgEIQgEIQgEIQgEIQgEIQgEIQgEIQgEIQgEIQg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479" name="AutoShape 23" descr="data:image/jpeg;base64,/9j/4AAQSkZJRgABAQAAAQABAAD/2wCEAAkGBxAQEhISEhASFRAQFRAQEBAVEA8QDxUVFRUWFhUVFRUYHSggGBolGxUVITEhJSkrLi4uFx8zODMsNygtLisBCgoKDg0OFQ8PFysZFR0rKystKystKystLSstKystKy0rKystLTcrLSsrLSstKystNzctKystLSsrKysrKysrLf/AABEIAMgAyAMBIgACEQEDEQH/xAAcAAABBAMBAAAAAAAAAAAAAAAAAQQGBwIDBQj/xABBEAABAwIDAwcICAYCAwAAAAABAAIDBBEFITEGElEHMkFhcZGxEyIjQlJygaEkMzRDc4LB0RQlYmOy4RWSFjXw/8QAGAEBAQEBAQAAAAAAAAAAAAAAAAECAwT/xAAfEQEAAgMBAAMBAQAAAAAAAAAAAQIREjFBIVGBIgP/2gAMAwEAAhEDEQA/ALxQsXvABJNgMyTkE0GK05IaJo7nQb7UD1CRKgEISEoFQsHStGrh3hIZm+03vCDYhaH1cbQSXtsMyd4LlzbWULdahiuJHbQo1JtxQD72/TkCUzk5RaIaCU/ksmsplMUKBy8pkA5sDzwzATR/Kf7NL3yf6V1kzCx0irCblMn9WCO/W5yau5SKw/dxD4OTWTaFk4njdNTFommZGX3LQ42Jslw/Gaaov5KZjrdAOfcqKx6ujq5DNLYyuy180AdA4JnFXMiILZA0i1iHWIWtE2ekEqpfBeVCSAhssjZmdeTx8elWTgO11JWAbkgDj6jjY/DisTWYXLvoWt0rRq4D4gJrNjFMznTxj84UU+QtNNVRyt3o3hzeIIIW66AQhCDi7Yy7tHUG1/MIt2rzy5zmEbpy1Gei9OzRhwLXAFpFiDoVSXKPgcVJVN8nk2Vpdu8CD0LdJ8STKj21xBrQ1tTkNLgF3etj9r8ROtU74ABRqSLpGRTc1RZzjlxW9Uykz9oa061Muf8AUQtJxSpOs8h/OVHf+XjHSkONs4J8JiXfdVvdq9x7XFZ0+JSsPmvd2EkhRn/n2+ysXbQHoZ80zBiU6ZtK712X6wejrWbsWpiM43E9gCr44+/2QtZxyTqV3NUwq5onX3Y3A9BumjWO4qLPxiU9K1HE5j6ym0Gspjv26ViZhxUNNbKfWKwM7z6xU2XVM/4lnS4d6xdWx+0FDN9x9ZFjxTY0SGoFK43OvbqtQkpG+rdcVsLjoCfgVuZh8rtI3H4FPxf11jiFONIwsmY+1vMba3DJMY8BqDpE7uTlmy1SfUA+KuLJ8N8+1MjtS49riU0fjjzoE6/8Tn6XNC11WzMkbC7ygNugBNbGYZ0G1dZTnehlcw8Acu5eiticUkqqOGaW2+9uZA1XlhenuThtsOpvcC52aSdCELIQqpuWT7RTH+2/xCtkqquWMelp+G6/P4har1JVZNXFsoZbzXd4WjHb2Hbn1rDERadnwWzHRkO1dPJTDisYTlZOmYbKdI3dye7LxB87AR0lWQygC1T/ADzGZS18Sq9mCTnSM963s2cqD6o71Z8dA3gt7KFvBa0qzvKsGbLzn2e9b49kpTq9o+BVmtoW8FsbSNHQmKJtKto9jz0v7gnMexjeLu5WI2nbwWbYgp/P0ZlA4ti4+Dj8U8j2OhH3feVMw1KUzHkGJReLZWEfdN7k7i2eiGkbe5dpzwPEIaSeoZfNXMmHPjwlg0AH5QFvbQNHSnLBfU8QlDB/91JmTU3FI3tWX8K3gsMNqhKzfAsLkdxTpTMrrBnVUrS05KNYtHaJ/YVLpuaVF8bb6GTsK3WfiWJjEqub+69R8noth9L+GF5davUuwgth9L+G1eaz0JAhCFgIqw5Y2edTnqcPBWeq25Ym+bTnrd+i1XqSpbFfrmfBbsc5o7VniNIXua9ureha8Y5gXT7QbJj6TEOJKtpsSqXZM/SofeVwMWo4xfoYwKO4tj81PUMgMbA2S27Ib6FSRqju3OGeWg8o3nwneHW3pUSHVxWWVnkhERvPdum4vlqSn9lwdma01TWTOH1TBEOt3S5d5aUIQsDd2Wg0P7opXSa2zItkjdJ6csiFppalr3PaD58RDX8eopyisWjX5LNIlCoLJrXVrYd3eveQljQNdNU6XMxPDDM+N4fbyZzba4IQlz8LrXQwAbgcd9wB3tRfMngpA03APEA965H/AAhNzvhpcb2aMrfuuw1tgBwACDCbmlRraAegk7FJptCo1tHlTyditfXO3VWgL1NsT9hpuqNq8tNXqfYwfQqb8Nq81nd20IQsgVdcsbfQwH+tw+QViqvOWMegg/EPgrXqSqYrnYxzV0FzsV5i7eMx0mzH2mH3grjCprZ0/SIffCuRiRxm/WQSOYCCDo4EEdRWQQrhDfDqBlPG2JnNbcjjc5lOCbIWDfOz6OgaEKtAed7p7wVmkDACTx1SorkVT4m1PlBLuvYwiZu6SHt6M+I/Vb2Y1C4sDd4+U6bc3qcm2KUk0sh3YwAxhDXEjdeSQR2HJaqXB5gWElgB3XSZ5ggk2HHVIEgIQEFK1aJYpVkB3Lk0mISy7xDMg5zWZGzgPWuhl1ELiv8A4xzALta8nM3AsLp5T+UDwHvafzZkdTUMnM/NKjW0/wBnk7FJqjmlRban7O9I9c7dVk3oXqzZVtqSnH9tngvKrMyO0eK9Z4NHuwQjhGzwC81nc9QhCyBV5yy/ZoT/AHP0VhqA8sLb0jOp/wCitepKnt66Y4ifMTtpyTOv5hXbxIatn/tEPvhXOFS2CfXxe+1XU0JHGb9KhCRx6BqtQjCRwyvp0OH6raEgaslcNYIlQhVSWSoQiALJYhZWRCP0NuBXDpoJRFNG+YbwsfN9QLtvdYE8BfuXBpy1zpiGPHlgN438EG9lO2RsMflCTzmu424ogEUtU5w3vKQgDXL4BIIidwCM3iyYb52607p4HbxfuhpdbeNvOKgcVHNKi212VM9Smq5pUV2vNqZ6sMT1W8POb2t8QvXFALRR+4z/ABC8kQc5vvN8V63oT6OP3Gf4heazu3oQhZAoLyvN+hg8HhTpQrlaH0F3vtVr0UgmldzSnSa1nNK7eMem+DG00XvtV2NVJYP9dF77fFXaErxLdKUjM+B4JHnJN6ygbK3dLnNIzDmHdd/taDsm2vRr0LU6qjBIL23AuRcZDimLqOVsMzJJTK0tPkzu7rx1EjVcjyD7uDGl28xjntLLEbvQHdPYtZVKIJWvG80gtOhGizXPwOItizaW3cXBpyIB6uhPwilslSBLZGZCUIKEQEIAQgopA7OyUpAkcojVU6KJ7am1Mbi28VLt2+qg/KLXMs2O+fBMpj5QWkbd7Bxc0fNet6IWjjHBjPALydhTN6eFvGRg+a9aQizWjgAPkvPZ2ZoQhZAobyrj+Xv95nipkodyr/8ArpfeZ4qx0lRLim1VzSt5Kb1PNK6yzBthZtLH7zfFXe3TuVHYcfSM95virvj0HwWo4zbpXDMZDLrzWwLSACT+2a2hahYKi6EFUCEgS2KGSpUBBRkJUBBUCdiwDwcgQba9S48tU+qkdFC7dhjymmGZLvYb+66dNTsibusFh23J6yUUs0jwWhrLg8517bo/VbLdaxLrLm41jEdOwucRe2QVSZa9o8cZSxknNx0aqirqt8zy9xuXLfjGJvqHl7jrew4BMAuVpbrGHV2aberphxlj8V6xC8p7Ii9bSfjR+K9WLnZoIQhZAofyrD+XTdRZ4qYKr+V3aqEROoW+dK+xkN8mAaDtVjpKpFpn0K3BaJtCujJpQ89vvN8VeEXNHYPBUbSu85va3xV4U+bG+6PBaqzdsZ8fislgxltL+K0YlXtgALmucXXs1uptqtwsHaFjC8Oa145rwHN6MisZJmtzc9oHEuAVMtgQufNjdKznTs+DgUxm2wom/ek9jSiJA1F1EJdu4PUhkcm7tsql31dGc+O8f0UzAm11zNoa0xQPLeeRuN43dldRs4vi0nNp90diYSwVxlhNSbNMjRukjPPgpkTnDKMQRMjHqgbx4uIuSnCylOZ+Ka1dS2Nu842AuSjMyZY5iIib1+CqvGcUdUO1O6MgP1TvaTHnVEh3TZgOXWuI91+jNZtPjpWuIyCiyS6Flp3NjBevpB/eZ4r1UvLGwwvX0n4rV6nWLAQhCyBeceUWnczEKkuaRvu3x1g6EL0cVDuUbZIYhAXMFqiIExm3OHS0q1nAoMaLVLoVukYWktc0tc3ItORBHQVok6V0ZMabnN7R4q8KW+42xt5rfBUfT6jtCvGj5jPdb4LVWb+OVi1FXSn0U7Y2cOkrk1ez+IFrB/EiQtJy0IvrmpZPUBmvG3alD3XHm5HXqW8COxbJv3QJKuU2ABaLtaOpbGbG03rGR563Gy7xLyRYWFj3rKEuDRvkb3SmByodlqJv3IPbmnkeD0zdII/+oTmSZrdXAdOq1PrmtOeh5rugpiBtjp426RsHY0LMt+XwTWeZ5yYLaEE96csNwL62zQZbxXIq6Jkk8b3C+5ze3iuo9y1uIaC4oklq52sBc4/7VZ7Z46+U7jco88x0rftjtGXncZ19OiiEc2Ra65bqON1m0+Q1WvrVZJdZLElc3Qt0ApCkQSbk/bfEKX8QFeo15j5MWXxKm7SV6cWbIEIQsgSFKhBV/KzscZWmsgb6RgPlmAc5vtDrCpt2hXrJzb5dByIXnLlGw2Kmrpo4hZhAfu9ALr3A6luspKGwnMdoV30Drxxn+lvgqOZkfirqwuT0UfuN8F1qxfxvrXvAG4zePgsIxM4XcQ08OtbxMEu+tMbQaGklIbvS5g3dbQ5rObD2veHFzsrWF8slufOBqQB1kBNZsWgZzpWD8wVXY7kp2ON3NBPWsgxoysLdi4M+1lIz72/YuZPt5Tjmtc75KLmfpM95YSSgC6gE2359WLvK59RtrUuvZrWhMwYsstkgtvHLhmoXtltIAPJsPUovUY/USavPwXHlcSc8zxWZtEcWtZ9YucSbnMnMlCxLgNSB8QFthhe/mMe4f0tc4fJc3VrKF2sN2UxCo+qpJXW1O7u/5WUgoOSfFJczGyP332PyTKIKSUoVq0fIlUuF5KuNhyyDHP8AndSCi5FKNrfSzzPdxbusb3ZqZgV1yUC+J0/5vBel1GsA2GoKJ7ZIYR5Vo3RISS7rUlWZkCEIUAhCEAvPPKwf5lL7jPAr0Mq65WNjv4uP+JhHp4WneaBz2a94VgefSpZDttIyNrBGCWAC5PBRYQPN7Md/1d+y61HsvXzNuyllLfa3TbvXSLTHEmsT07n22qnabrewLnzbR1b9ZnDsyUhpOSzFZAD5JrQfaeAV36TkTqiAZKqNvEBjie+6bmsKylq5Xc6Rx/MVoJ4n5q9KXkVpG2L6iVx6RYAH5qQUfJjhUdj5DeI9pxKzsrzYM9M+zNOqXDp5TaOCRx6mOXqel2coo7FlNECNCGNuum1gGgA7AApsPMdNsBislrUj230LrAfFd6j5HsRe60j4o2+1ff8AkvQCE2FPUHIgwfXVjnD+hgZ4krv0HJBhkZu8SS9T35fJWEhTIjmHbDYZASY6SK59ob/iu1SUMUQ3Y42MbrZrWtHyTlCgSyLJUIBCEIBCEIBCEIBCEIBCEINDKOIaRsH5Wrc1oGQFghCBUIQgEIQgEIQgEIQgEIQgEIQgEIQgEIQgEIQgEIQg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481" name="AutoShape 25" descr="data:image/jpeg;base64,/9j/4AAQSkZJRgABAQAAAQABAAD/2wCEAAkGBxAQEhISEhASFRAQFRAQEBAVEA8QDxUVFRUWFhUVFRUYHSggGBolGxUVITEhJSkrLi4uFx8zODMsNygtLisBCgoKDg0OFQ8PFysZFR0rKystKystKystLSstKystKy0rKystLTcrLSsrLSstKystNzctKystLSsrKysrKysrLf/AABEIAMgAyAMBIgACEQEDEQH/xAAcAAABBAMBAAAAAAAAAAAAAAAAAQQGBwIDBQj/xABBEAABAwIDAwcICAYCAwAAAAABAAIDBBEFITEGElEHMkFhcZGxEyIjQlJygaEkMzRDc4LB0RQlYmOy4RWSFjXw/8QAGAEBAQEBAQAAAAAAAAAAAAAAAAECAwT/xAAfEQEAAgMBAAMBAQAAAAAAAAAAAQIREjFBIVGBIgP/2gAMAwEAAhEDEQA/ALxQsXvABJNgMyTkE0GK05IaJo7nQb7UD1CRKgEISEoFQsHStGrh3hIZm+03vCDYhaH1cbQSXtsMyd4LlzbWULdahiuJHbQo1JtxQD72/TkCUzk5RaIaCU/ksmsplMUKBy8pkA5sDzwzATR/Kf7NL3yf6V1kzCx0irCblMn9WCO/W5yau5SKw/dxD4OTWTaFk4njdNTFommZGX3LQ42Jslw/Gaaov5KZjrdAOfcqKx6ujq5DNLYyuy180AdA4JnFXMiILZA0i1iHWIWtE2ekEqpfBeVCSAhssjZmdeTx8elWTgO11JWAbkgDj6jjY/DisTWYXLvoWt0rRq4D4gJrNjFMznTxj84UU+QtNNVRyt3o3hzeIIIW66AQhCDi7Yy7tHUG1/MIt2rzy5zmEbpy1Gei9OzRhwLXAFpFiDoVSXKPgcVJVN8nk2Vpdu8CD0LdJ8STKj21xBrQ1tTkNLgF3etj9r8ROtU74ABRqSLpGRTc1RZzjlxW9Uykz9oa061Muf8AUQtJxSpOs8h/OVHf+XjHSkONs4J8JiXfdVvdq9x7XFZ0+JSsPmvd2EkhRn/n2+ysXbQHoZ80zBiU6ZtK712X6wejrWbsWpiM43E9gCr44+/2QtZxyTqV3NUwq5onX3Y3A9BumjWO4qLPxiU9K1HE5j6ym0Gspjv26ViZhxUNNbKfWKwM7z6xU2XVM/4lnS4d6xdWx+0FDN9x9ZFjxTY0SGoFK43OvbqtQkpG+rdcVsLjoCfgVuZh8rtI3H4FPxf11jiFONIwsmY+1vMba3DJMY8BqDpE7uTlmy1SfUA+KuLJ8N8+1MjtS49riU0fjjzoE6/8Tn6XNC11WzMkbC7ygNugBNbGYZ0G1dZTnehlcw8Acu5eiticUkqqOGaW2+9uZA1XlhenuThtsOpvcC52aSdCELIQqpuWT7RTH+2/xCtkqquWMelp+G6/P4har1JVZNXFsoZbzXd4WjHb2Hbn1rDERadnwWzHRkO1dPJTDisYTlZOmYbKdI3dye7LxB87AR0lWQygC1T/ADzGZS18Sq9mCTnSM963s2cqD6o71Z8dA3gt7KFvBa0qzvKsGbLzn2e9b49kpTq9o+BVmtoW8FsbSNHQmKJtKto9jz0v7gnMexjeLu5WI2nbwWbYgp/P0ZlA4ti4+Dj8U8j2OhH3feVMw1KUzHkGJReLZWEfdN7k7i2eiGkbe5dpzwPEIaSeoZfNXMmHPjwlg0AH5QFvbQNHSnLBfU8QlDB/91JmTU3FI3tWX8K3gsMNqhKzfAsLkdxTpTMrrBnVUrS05KNYtHaJ/YVLpuaVF8bb6GTsK3WfiWJjEqub+69R8noth9L+GF5davUuwgth9L+G1eaz0JAhCFgIqw5Y2edTnqcPBWeq25Ym+bTnrd+i1XqSpbFfrmfBbsc5o7VniNIXua9ureha8Y5gXT7QbJj6TEOJKtpsSqXZM/SofeVwMWo4xfoYwKO4tj81PUMgMbA2S27Ib6FSRqju3OGeWg8o3nwneHW3pUSHVxWWVnkhERvPdum4vlqSn9lwdma01TWTOH1TBEOt3S5d5aUIQsDd2Wg0P7opXSa2zItkjdJ6csiFppalr3PaD58RDX8eopyisWjX5LNIlCoLJrXVrYd3eveQljQNdNU6XMxPDDM+N4fbyZzba4IQlz8LrXQwAbgcd9wB3tRfMngpA03APEA965H/AAhNzvhpcb2aMrfuuw1tgBwACDCbmlRraAegk7FJptCo1tHlTyditfXO3VWgL1NsT9hpuqNq8tNXqfYwfQqb8Nq81nd20IQsgVdcsbfQwH+tw+QViqvOWMegg/EPgrXqSqYrnYxzV0FzsV5i7eMx0mzH2mH3grjCprZ0/SIffCuRiRxm/WQSOYCCDo4EEdRWQQrhDfDqBlPG2JnNbcjjc5lOCbIWDfOz6OgaEKtAed7p7wVmkDACTx1SorkVT4m1PlBLuvYwiZu6SHt6M+I/Vb2Y1C4sDd4+U6bc3qcm2KUk0sh3YwAxhDXEjdeSQR2HJaqXB5gWElgB3XSZ5ggk2HHVIEgIQEFK1aJYpVkB3Lk0mISy7xDMg5zWZGzgPWuhl1ELiv8A4xzALta8nM3AsLp5T+UDwHvafzZkdTUMnM/NKjW0/wBnk7FJqjmlRban7O9I9c7dVk3oXqzZVtqSnH9tngvKrMyO0eK9Z4NHuwQjhGzwC81nc9QhCyBV5yy/ZoT/AHP0VhqA8sLb0jOp/wCitepKnt66Y4ifMTtpyTOv5hXbxIatn/tEPvhXOFS2CfXxe+1XU0JHGb9KhCRx6BqtQjCRwyvp0OH6raEgaslcNYIlQhVSWSoQiALJYhZWRCP0NuBXDpoJRFNG+YbwsfN9QLtvdYE8BfuXBpy1zpiGPHlgN438EG9lO2RsMflCTzmu424ogEUtU5w3vKQgDXL4BIIidwCM3iyYb52607p4HbxfuhpdbeNvOKgcVHNKi212VM9Smq5pUV2vNqZ6sMT1W8POb2t8QvXFALRR+4z/ABC8kQc5vvN8V63oT6OP3Gf4heazu3oQhZAoLyvN+hg8HhTpQrlaH0F3vtVr0UgmldzSnSa1nNK7eMem+DG00XvtV2NVJYP9dF77fFXaErxLdKUjM+B4JHnJN6ygbK3dLnNIzDmHdd/taDsm2vRr0LU6qjBIL23AuRcZDimLqOVsMzJJTK0tPkzu7rx1EjVcjyD7uDGl28xjntLLEbvQHdPYtZVKIJWvG80gtOhGizXPwOItizaW3cXBpyIB6uhPwilslSBLZGZCUIKEQEIAQgopA7OyUpAkcojVU6KJ7am1Mbi28VLt2+qg/KLXMs2O+fBMpj5QWkbd7Bxc0fNet6IWjjHBjPALydhTN6eFvGRg+a9aQizWjgAPkvPZ2ZoQhZAobyrj+Xv95nipkodyr/8ArpfeZ4qx0lRLim1VzSt5Kb1PNK6yzBthZtLH7zfFXe3TuVHYcfSM95virvj0HwWo4zbpXDMZDLrzWwLSACT+2a2hahYKi6EFUCEgS2KGSpUBBRkJUBBUCdiwDwcgQba9S48tU+qkdFC7dhjymmGZLvYb+66dNTsibusFh23J6yUUs0jwWhrLg8517bo/VbLdaxLrLm41jEdOwucRe2QVSZa9o8cZSxknNx0aqirqt8zy9xuXLfjGJvqHl7jrew4BMAuVpbrGHV2aberphxlj8V6xC8p7Ii9bSfjR+K9WLnZoIQhZAofyrD+XTdRZ4qYKr+V3aqEROoW+dK+xkN8mAaDtVjpKpFpn0K3BaJtCujJpQ89vvN8VeEXNHYPBUbSu85va3xV4U+bG+6PBaqzdsZ8fislgxltL+K0YlXtgALmucXXs1uptqtwsHaFjC8Oa145rwHN6MisZJmtzc9oHEuAVMtgQufNjdKznTs+DgUxm2wom/ek9jSiJA1F1EJdu4PUhkcm7tsql31dGc+O8f0UzAm11zNoa0xQPLeeRuN43dldRs4vi0nNp90diYSwVxlhNSbNMjRukjPPgpkTnDKMQRMjHqgbx4uIuSnCylOZ+Ka1dS2Nu842AuSjMyZY5iIib1+CqvGcUdUO1O6MgP1TvaTHnVEh3TZgOXWuI91+jNZtPjpWuIyCiyS6Flp3NjBevpB/eZ4r1UvLGwwvX0n4rV6nWLAQhCyBeceUWnczEKkuaRvu3x1g6EL0cVDuUbZIYhAXMFqiIExm3OHS0q1nAoMaLVLoVukYWktc0tc3ItORBHQVok6V0ZMabnN7R4q8KW+42xt5rfBUfT6jtCvGj5jPdb4LVWb+OVi1FXSn0U7Y2cOkrk1ez+IFrB/EiQtJy0IvrmpZPUBmvG3alD3XHm5HXqW8COxbJv3QJKuU2ABaLtaOpbGbG03rGR563Gy7xLyRYWFj3rKEuDRvkb3SmByodlqJv3IPbmnkeD0zdII/+oTmSZrdXAdOq1PrmtOeh5rugpiBtjp426RsHY0LMt+XwTWeZ5yYLaEE96csNwL62zQZbxXIq6Jkk8b3C+5ze3iuo9y1uIaC4oklq52sBc4/7VZ7Z46+U7jco88x0rftjtGXncZ19OiiEc2Ra65bqON1m0+Q1WvrVZJdZLElc3Qt0ApCkQSbk/bfEKX8QFeo15j5MWXxKm7SV6cWbIEIQsgSFKhBV/KzscZWmsgb6RgPlmAc5vtDrCpt2hXrJzb5dByIXnLlGw2Kmrpo4hZhAfu9ALr3A6luspKGwnMdoV30Drxxn+lvgqOZkfirqwuT0UfuN8F1qxfxvrXvAG4zePgsIxM4XcQ08OtbxMEu+tMbQaGklIbvS5g3dbQ5rObD2veHFzsrWF8slufOBqQB1kBNZsWgZzpWD8wVXY7kp2ON3NBPWsgxoysLdi4M+1lIz72/YuZPt5Tjmtc75KLmfpM95YSSgC6gE2359WLvK59RtrUuvZrWhMwYsstkgtvHLhmoXtltIAPJsPUovUY/USavPwXHlcSc8zxWZtEcWtZ9YucSbnMnMlCxLgNSB8QFthhe/mMe4f0tc4fJc3VrKF2sN2UxCo+qpJXW1O7u/5WUgoOSfFJczGyP332PyTKIKSUoVq0fIlUuF5KuNhyyDHP8AndSCi5FKNrfSzzPdxbusb3ZqZgV1yUC+J0/5vBel1GsA2GoKJ7ZIYR5Vo3RISS7rUlWZkCEIUAhCEAvPPKwf5lL7jPAr0Mq65WNjv4uP+JhHp4WneaBz2a94VgefSpZDttIyNrBGCWAC5PBRYQPN7Md/1d+y61HsvXzNuyllLfa3TbvXSLTHEmsT07n22qnabrewLnzbR1b9ZnDsyUhpOSzFZAD5JrQfaeAV36TkTqiAZKqNvEBjie+6bmsKylq5Xc6Rx/MVoJ4n5q9KXkVpG2L6iVx6RYAH5qQUfJjhUdj5DeI9pxKzsrzYM9M+zNOqXDp5TaOCRx6mOXqel2coo7FlNECNCGNuum1gGgA7AApsPMdNsBislrUj230LrAfFd6j5HsRe60j4o2+1ff8AkvQCE2FPUHIgwfXVjnD+hgZ4krv0HJBhkZu8SS9T35fJWEhTIjmHbDYZASY6SK59ob/iu1SUMUQ3Y42MbrZrWtHyTlCgSyLJUIBCEIBCEIBCEIBCEIBCEINDKOIaRsH5Wrc1oGQFghCBUIQgEIQgEIQgEIQgEIQgEIQgEIQgEIQgEIQgEIQg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9485" name="Picture 29" descr="http://www.arevita.lt/image/cache/data/GP1604A_1-500x5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4941168"/>
            <a:ext cx="432048" cy="432048"/>
          </a:xfrm>
          <a:prstGeom prst="rect">
            <a:avLst/>
          </a:prstGeom>
          <a:noFill/>
        </p:spPr>
      </p:pic>
      <p:pic>
        <p:nvPicPr>
          <p:cNvPr id="19491" name="Picture 35" descr="http://www.lemona.lt/watermark.php?watermark=watermark.gif&amp;path=LIUSE/Images/BT5x20.JPG"/>
          <p:cNvPicPr>
            <a:picLocks noChangeAspect="1" noChangeArrowheads="1"/>
          </p:cNvPicPr>
          <p:nvPr/>
        </p:nvPicPr>
        <p:blipFill>
          <a:blip r:embed="rId18" cstate="print"/>
          <a:srcRect t="33142" b="17145"/>
          <a:stretch>
            <a:fillRect/>
          </a:stretch>
        </p:blipFill>
        <p:spPr bwMode="auto">
          <a:xfrm>
            <a:off x="6012160" y="6309320"/>
            <a:ext cx="757479" cy="3326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Srovės stipris</a:t>
            </a:r>
            <a:r>
              <a:rPr lang="lt-LT" dirty="0"/>
              <a:t> </a:t>
            </a:r>
            <a:r>
              <a:rPr lang="lt-LT" dirty="0" smtClean="0"/>
              <a:t>     (I)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lt-LT" sz="2800" b="1" dirty="0" smtClean="0"/>
              <a:t>Srovės stipris, tai fizikinis dydis, kuris parodo, koks krūvis prateka laidininko skerspjūviu per vienetinį laiką.</a:t>
            </a:r>
          </a:p>
          <a:p>
            <a:pPr algn="just">
              <a:buNone/>
            </a:pPr>
            <a:r>
              <a:rPr lang="lt-LT" sz="2800" b="1" dirty="0" smtClean="0"/>
              <a:t>      </a:t>
            </a:r>
          </a:p>
          <a:p>
            <a:pPr algn="just"/>
            <a:r>
              <a:rPr lang="lt-LT" sz="2800" b="1" dirty="0" smtClean="0"/>
              <a:t>Pagal Omo dėsnį elektros srovės stipris grandinės dalyje yra tiesiogiai proporcingas įtampai ir atvirkščiai proporcingas tos grandinės dalies varžai: </a:t>
            </a:r>
          </a:p>
          <a:p>
            <a:pPr algn="just"/>
            <a:endParaRPr lang="lt-LT" sz="2000" dirty="0" smtClean="0"/>
          </a:p>
          <a:p>
            <a:pPr algn="just"/>
            <a:endParaRPr lang="lt-LT" sz="2000" dirty="0"/>
          </a:p>
          <a:p>
            <a:pPr algn="just"/>
            <a:r>
              <a:rPr lang="lt-LT" sz="2000" dirty="0" smtClean="0"/>
              <a:t>Elektros srovės stiprio matavimo vienetas tarptautinėje SI vienetų sistemoje yra </a:t>
            </a:r>
            <a:r>
              <a:rPr lang="lt-LT" sz="2000" i="1" dirty="0" smtClean="0"/>
              <a:t>amperas [A]</a:t>
            </a:r>
            <a:r>
              <a:rPr lang="lt-LT" sz="2000" dirty="0" smtClean="0"/>
              <a:t>. Jo skaitinė vertė lygi 1C krūviui, pratekėjusiam laidininko</a:t>
            </a:r>
          </a:p>
          <a:p>
            <a:pPr algn="just">
              <a:buNone/>
            </a:pPr>
            <a:r>
              <a:rPr lang="lt-LT" sz="2000" dirty="0" smtClean="0"/>
              <a:t>      skerspjūviu per 1s. </a:t>
            </a:r>
          </a:p>
          <a:p>
            <a:pPr algn="just"/>
            <a:endParaRPr lang="lt-LT" sz="2000" dirty="0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18814"/>
              </p:ext>
            </p:extLst>
          </p:nvPr>
        </p:nvGraphicFramePr>
        <p:xfrm>
          <a:off x="1763688" y="2132856"/>
          <a:ext cx="1080120" cy="111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3" imgW="380835" imgH="393529" progId="Equation.3">
                  <p:embed/>
                </p:oleObj>
              </mc:Choice>
              <mc:Fallback>
                <p:oleObj name="Equation" r:id="rId3" imgW="380835" imgH="393529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32856"/>
                        <a:ext cx="1080120" cy="1118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45262"/>
              </p:ext>
            </p:extLst>
          </p:nvPr>
        </p:nvGraphicFramePr>
        <p:xfrm>
          <a:off x="7668344" y="5733256"/>
          <a:ext cx="1296144" cy="95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5" imgW="533169" imgH="393529" progId="Equation.3">
                  <p:embed/>
                </p:oleObj>
              </mc:Choice>
              <mc:Fallback>
                <p:oleObj name="Equation" r:id="rId5" imgW="533169" imgH="393529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5733256"/>
                        <a:ext cx="1296144" cy="95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499291"/>
              </p:ext>
            </p:extLst>
          </p:nvPr>
        </p:nvGraphicFramePr>
        <p:xfrm>
          <a:off x="7020272" y="4077072"/>
          <a:ext cx="114833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7" imgW="418918" imgH="393529" progId="Equation.3">
                  <p:embed/>
                </p:oleObj>
              </mc:Choice>
              <mc:Fallback>
                <p:oleObj name="Equation" r:id="rId7" imgW="418918" imgH="393529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077072"/>
                        <a:ext cx="1148338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6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Varža           (R)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lt-LT" sz="2800" b="1" dirty="0" smtClean="0"/>
              <a:t>Varža tai fizikinis dydis, kuris apibūdina laidininko gebėjimą priešintis srovei.</a:t>
            </a:r>
          </a:p>
          <a:p>
            <a:pPr algn="just"/>
            <a:endParaRPr lang="lt-LT" sz="2000" dirty="0" smtClean="0"/>
          </a:p>
          <a:p>
            <a:pPr algn="just">
              <a:buNone/>
            </a:pPr>
            <a:r>
              <a:rPr lang="lt-LT" sz="2000" dirty="0" smtClean="0"/>
              <a:t>      </a:t>
            </a:r>
          </a:p>
          <a:p>
            <a:pPr algn="just">
              <a:buNone/>
            </a:pPr>
            <a:r>
              <a:rPr lang="lt-LT" sz="2000" dirty="0"/>
              <a:t>	</a:t>
            </a:r>
            <a:r>
              <a:rPr lang="lt-LT" sz="2000" dirty="0" smtClean="0"/>
              <a:t>čia R – varža (</a:t>
            </a:r>
            <a:r>
              <a:rPr lang="el-GR" sz="2000" dirty="0" smtClean="0"/>
              <a:t>Ω</a:t>
            </a:r>
            <a:r>
              <a:rPr lang="lt-LT" sz="2000" dirty="0" smtClean="0"/>
              <a:t>), </a:t>
            </a:r>
            <a:r>
              <a:rPr lang="el-GR" sz="2000" dirty="0" smtClean="0"/>
              <a:t>ρ</a:t>
            </a:r>
            <a:r>
              <a:rPr lang="lt-LT" sz="2000" dirty="0" smtClean="0"/>
              <a:t> </a:t>
            </a:r>
            <a:r>
              <a:rPr lang="lt-LT" sz="2000" dirty="0" smtClean="0"/>
              <a:t>– savitoji varža (</a:t>
            </a:r>
            <a:r>
              <a:rPr lang="el-GR" sz="2000" i="1" dirty="0" smtClean="0"/>
              <a:t>Ω</a:t>
            </a:r>
            <a:r>
              <a:rPr lang="el-GR" sz="2000" dirty="0" smtClean="0"/>
              <a:t> </a:t>
            </a:r>
            <a:r>
              <a:rPr lang="el-GR" sz="2000" b="1" dirty="0" smtClean="0"/>
              <a:t>·</a:t>
            </a:r>
            <a:r>
              <a:rPr lang="el-GR" sz="2000" dirty="0" smtClean="0"/>
              <a:t> </a:t>
            </a:r>
            <a:r>
              <a:rPr lang="lt-LT" sz="2000" i="1" dirty="0" smtClean="0"/>
              <a:t>m</a:t>
            </a:r>
            <a:r>
              <a:rPr lang="lt-LT" sz="2000" dirty="0" smtClean="0"/>
              <a:t>), l – laidininko ilgis (m),                   S – laidininko skerspjūvio plotas (m</a:t>
            </a:r>
            <a:r>
              <a:rPr lang="lt-LT" sz="2000" baseline="30000" dirty="0" smtClean="0"/>
              <a:t>2</a:t>
            </a:r>
            <a:r>
              <a:rPr lang="lt-LT" sz="2000" dirty="0" smtClean="0"/>
              <a:t>)</a:t>
            </a:r>
          </a:p>
          <a:p>
            <a:pPr algn="just">
              <a:buNone/>
            </a:pPr>
            <a:endParaRPr lang="lt-LT" sz="2000" baseline="30000" dirty="0" smtClean="0"/>
          </a:p>
          <a:p>
            <a:pPr algn="just"/>
            <a:endParaRPr lang="lt-LT" sz="2000" dirty="0" smtClean="0"/>
          </a:p>
          <a:p>
            <a:pPr algn="just"/>
            <a:r>
              <a:rPr lang="lt-LT" sz="2800" dirty="0" smtClean="0"/>
              <a:t>Elektros </a:t>
            </a:r>
            <a:r>
              <a:rPr lang="lt-LT" sz="2800" dirty="0"/>
              <a:t>grandinės elementai, skirti varžai sudaryti, vadinami </a:t>
            </a:r>
            <a:r>
              <a:rPr lang="lt-LT" sz="2800" u="sng" dirty="0" smtClean="0"/>
              <a:t>varžais</a:t>
            </a:r>
            <a:r>
              <a:rPr lang="lt-LT" sz="2800" dirty="0" smtClean="0"/>
              <a:t> </a:t>
            </a:r>
            <a:r>
              <a:rPr lang="lt-LT" sz="2800" dirty="0"/>
              <a:t>arba </a:t>
            </a:r>
            <a:r>
              <a:rPr lang="lt-LT" sz="2800" u="sng" dirty="0"/>
              <a:t>rezistoriais</a:t>
            </a:r>
            <a:r>
              <a:rPr lang="lt-LT" sz="2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7</a:t>
            </a:fld>
            <a:endParaRPr lang="lt-LT"/>
          </a:p>
        </p:txBody>
      </p:sp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79275"/>
              </p:ext>
            </p:extLst>
          </p:nvPr>
        </p:nvGraphicFramePr>
        <p:xfrm>
          <a:off x="4716016" y="2132855"/>
          <a:ext cx="1800200" cy="114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Lygtis" r:id="rId3" imgW="545760" imgH="393480" progId="Equation.3">
                  <p:embed/>
                </p:oleObj>
              </mc:Choice>
              <mc:Fallback>
                <p:oleObj name="Lygtis" r:id="rId3" imgW="5457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132855"/>
                        <a:ext cx="1800200" cy="1145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Įtampa             (U)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lt-LT" sz="2800" b="1" dirty="0" smtClean="0"/>
              <a:t>Elektrinė įtampa — fizikinis dydis, kuris parodo, kokį darbą atlieka elektrinis laukas perkeldamas vienetinį krūvį.</a:t>
            </a:r>
          </a:p>
          <a:p>
            <a:pPr algn="just">
              <a:buNone/>
            </a:pPr>
            <a:endParaRPr lang="lt-LT" sz="2000" dirty="0" smtClean="0"/>
          </a:p>
          <a:p>
            <a:pPr algn="just">
              <a:buNone/>
            </a:pPr>
            <a:endParaRPr lang="lt-LT" sz="2000" dirty="0"/>
          </a:p>
          <a:p>
            <a:pPr algn="just">
              <a:buNone/>
            </a:pPr>
            <a:r>
              <a:rPr lang="lt-LT" sz="2000" dirty="0" smtClean="0"/>
              <a:t>	čia A – darbas (J), q – elektros krūvis (C)</a:t>
            </a:r>
          </a:p>
          <a:p>
            <a:pPr algn="just">
              <a:buNone/>
            </a:pPr>
            <a:endParaRPr lang="lt-LT" sz="2000" dirty="0" smtClean="0"/>
          </a:p>
          <a:p>
            <a:pPr algn="just"/>
            <a:r>
              <a:rPr lang="lt-LT" sz="2800" dirty="0" smtClean="0"/>
              <a:t>SI vienetų sistemoje įtampos matavimo vienetas yra voltas.  [U]= 1J/1C=1V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80003"/>
              </p:ext>
            </p:extLst>
          </p:nvPr>
        </p:nvGraphicFramePr>
        <p:xfrm>
          <a:off x="5142847" y="2636912"/>
          <a:ext cx="1229353" cy="115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3" imgW="444307" imgH="418918" progId="Equation.3">
                  <p:embed/>
                </p:oleObj>
              </mc:Choice>
              <mc:Fallback>
                <p:oleObj name="Equation" r:id="rId3" imgW="444307" imgH="418918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847" y="2636912"/>
                        <a:ext cx="1229353" cy="115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4" descr="http://www.elgrandas.lt/22993-thickbox_default/lipdukas-itampa-50x50mm.jpg"/>
          <p:cNvPicPr>
            <a:picLocks noChangeAspect="1" noChangeArrowheads="1"/>
          </p:cNvPicPr>
          <p:nvPr/>
        </p:nvPicPr>
        <p:blipFill>
          <a:blip r:embed="rId5" cstate="print"/>
          <a:srcRect l="26931" t="26931" r="24978" b="26902"/>
          <a:stretch>
            <a:fillRect/>
          </a:stretch>
        </p:blipFill>
        <p:spPr bwMode="auto">
          <a:xfrm>
            <a:off x="6372200" y="5014594"/>
            <a:ext cx="1920214" cy="184340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Laidininkai ir izoliatoriai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859986" cy="2692895"/>
          </a:xfrm>
        </p:spPr>
        <p:txBody>
          <a:bodyPr>
            <a:normAutofit/>
          </a:bodyPr>
          <a:lstStyle/>
          <a:p>
            <a:pPr algn="just"/>
            <a:r>
              <a:rPr lang="lt-LT" sz="2000" b="1" dirty="0" smtClean="0"/>
              <a:t>Laidumą elektros srovei lemia medžiagoje esančių judrių </a:t>
            </a:r>
            <a:r>
              <a:rPr lang="en-US" sz="2000" b="1" dirty="0" err="1" smtClean="0"/>
              <a:t>laisv</a:t>
            </a:r>
            <a:r>
              <a:rPr lang="lt-LT" sz="2000" b="1" dirty="0" smtClean="0"/>
              <a:t>ų</a:t>
            </a:r>
            <a:r>
              <a:rPr lang="en-US" sz="2000" b="1" dirty="0" smtClean="0"/>
              <a:t>j</a:t>
            </a:r>
            <a:r>
              <a:rPr lang="lt-LT" sz="2000" b="1" dirty="0" smtClean="0"/>
              <a:t>ų </a:t>
            </a:r>
            <a:r>
              <a:rPr lang="lt-LT" sz="2000" b="1" dirty="0" err="1" smtClean="0"/>
              <a:t>elektringųjų</a:t>
            </a:r>
            <a:r>
              <a:rPr lang="lt-LT" sz="2000" b="1" dirty="0" smtClean="0"/>
              <a:t> dalelių skaičius</a:t>
            </a:r>
            <a:r>
              <a:rPr lang="lt-LT" sz="2000" dirty="0" smtClean="0"/>
              <a:t>: kuo daugiau šių dalelių turi medžiaga, tuo ji geresnis laidininkas. Metaluose tokios dalelės yra laisvieji elektronai, o druskų rūgščių ir šarmų tirpaluose — jonai. Kiekviename kubiniame centimetre metalinio laidininko yra nepaprastai daug laisvųjų elektronų, dėl to metalai ir yra puikūs elektros laidininkai.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54A-C881-4E87-AC78-FE91651ADEF8}" type="slidenum">
              <a:rPr lang="lt-LT" smtClean="0"/>
              <a:pPr/>
              <a:t>9</a:t>
            </a:fld>
            <a:endParaRPr lang="lt-LT"/>
          </a:p>
        </p:txBody>
      </p:sp>
      <p:pic>
        <p:nvPicPr>
          <p:cNvPr id="44034" name="Picture 2" descr="http://fa.billycheck.com/iphone/images/aid0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37112"/>
            <a:ext cx="3126856" cy="2306057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13176"/>
            <a:ext cx="4536504" cy="20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lt-LT" sz="2000" dirty="0" smtClean="0"/>
              <a:t>Žmogaus kūnas taip pat laidus elektros srovei, todėl liestis prie laidininkų, kuriais ji teka, pavojinga – galima patirti elektros smūgį.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t-L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t-L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412777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lt-LT" sz="2600" b="1" dirty="0" smtClean="0"/>
              <a:t>Laidininkai tai medžiagos, kurios praleidžia elektros srovę.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lt-LT" sz="2600" b="1" dirty="0" smtClean="0"/>
              <a:t>Medžiagos, kurios srovės nepraleidžia vadinamos izoliatoriais.</a:t>
            </a:r>
            <a:endParaRPr kumimoji="0" lang="lt-LT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1172</Words>
  <Application>Microsoft Office PowerPoint</Application>
  <PresentationFormat>Demonstracija ekrane (4:3)</PresentationFormat>
  <Paragraphs>275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37</vt:i4>
      </vt:variant>
    </vt:vector>
  </HeadingPairs>
  <TitlesOfParts>
    <vt:vector size="40" baseType="lpstr">
      <vt:lpstr>Office Theme</vt:lpstr>
      <vt:lpstr>Equation</vt:lpstr>
      <vt:lpstr>Microsoft Equation 3.0</vt:lpstr>
      <vt:lpstr>PowerPoint pristatymas</vt:lpstr>
      <vt:lpstr>Turinys</vt:lpstr>
      <vt:lpstr>Elektrinė grandinė</vt:lpstr>
      <vt:lpstr>Elektrinė grandinė</vt:lpstr>
      <vt:lpstr>Grandinės schema</vt:lpstr>
      <vt:lpstr>Srovės stipris      (I)</vt:lpstr>
      <vt:lpstr>Varža           (R)</vt:lpstr>
      <vt:lpstr>Įtampa             (U)</vt:lpstr>
      <vt:lpstr>Laidininkai ir izoliatoriai</vt:lpstr>
      <vt:lpstr>Laidininkų jungimo būdai</vt:lpstr>
      <vt:lpstr>Nuoseklaus jungimo dėsningumai</vt:lpstr>
      <vt:lpstr>Lygiagretaus jungimo dėsningumai </vt:lpstr>
      <vt:lpstr>Mišrusis laidininkų jungimas</vt:lpstr>
      <vt:lpstr>Eksperimentas</vt:lpstr>
      <vt:lpstr>Eksperimentas</vt:lpstr>
      <vt:lpstr>Eksperimentas (darbo eiga)</vt:lpstr>
      <vt:lpstr>Eksperimentas (darbo eiga)</vt:lpstr>
      <vt:lpstr>Eksperimentas (darbo eiga)</vt:lpstr>
      <vt:lpstr>Eksperimentas (darbo eiga)</vt:lpstr>
      <vt:lpstr>Eksperimentas (darbo eiga)</vt:lpstr>
      <vt:lpstr>Matavimų rezultatai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Atsakymai</vt:lpstr>
      <vt:lpstr>Uždaviniai</vt:lpstr>
      <vt:lpstr>Uždaviniai</vt:lpstr>
      <vt:lpstr>Uždaviniai</vt:lpstr>
      <vt:lpstr>Uždaviniai</vt:lpstr>
      <vt:lpstr>Literatūra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Gabija</dc:creator>
  <cp:lastModifiedBy>Mokytoja</cp:lastModifiedBy>
  <cp:revision>70</cp:revision>
  <dcterms:created xsi:type="dcterms:W3CDTF">2016-03-20T22:15:04Z</dcterms:created>
  <dcterms:modified xsi:type="dcterms:W3CDTF">2016-05-04T08:05:49Z</dcterms:modified>
</cp:coreProperties>
</file>