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66" r:id="rId5"/>
    <p:sldId id="267" r:id="rId6"/>
    <p:sldId id="279" r:id="rId7"/>
    <p:sldId id="280" r:id="rId8"/>
    <p:sldId id="287" r:id="rId9"/>
    <p:sldId id="281" r:id="rId10"/>
    <p:sldId id="288" r:id="rId11"/>
    <p:sldId id="289" r:id="rId12"/>
    <p:sldId id="290" r:id="rId13"/>
    <p:sldId id="291" r:id="rId14"/>
    <p:sldId id="268" r:id="rId15"/>
    <p:sldId id="265" r:id="rId16"/>
    <p:sldId id="259" r:id="rId17"/>
    <p:sldId id="260" r:id="rId18"/>
    <p:sldId id="262" r:id="rId19"/>
    <p:sldId id="295" r:id="rId20"/>
    <p:sldId id="296" r:id="rId21"/>
    <p:sldId id="269" r:id="rId22"/>
    <p:sldId id="292" r:id="rId23"/>
    <p:sldId id="294" r:id="rId24"/>
    <p:sldId id="293" r:id="rId25"/>
    <p:sldId id="270" r:id="rId26"/>
    <p:sldId id="271" r:id="rId27"/>
    <p:sldId id="272" r:id="rId28"/>
    <p:sldId id="273" r:id="rId29"/>
    <p:sldId id="274" r:id="rId30"/>
    <p:sldId id="275" r:id="rId31"/>
    <p:sldId id="278" r:id="rId32"/>
    <p:sldId id="282" r:id="rId33"/>
    <p:sldId id="283" r:id="rId34"/>
    <p:sldId id="284" r:id="rId35"/>
    <p:sldId id="285" r:id="rId36"/>
    <p:sldId id="286" r:id="rId37"/>
    <p:sldId id="261" r:id="rId3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315C12-EE02-441A-BB07-50709F405622}">
          <p14:sldIdLst>
            <p14:sldId id="256"/>
            <p14:sldId id="257"/>
            <p14:sldId id="258"/>
            <p14:sldId id="266"/>
            <p14:sldId id="267"/>
            <p14:sldId id="279"/>
            <p14:sldId id="280"/>
            <p14:sldId id="287"/>
            <p14:sldId id="281"/>
            <p14:sldId id="288"/>
            <p14:sldId id="289"/>
            <p14:sldId id="290"/>
            <p14:sldId id="291"/>
            <p14:sldId id="268"/>
            <p14:sldId id="265"/>
            <p14:sldId id="259"/>
            <p14:sldId id="260"/>
            <p14:sldId id="262"/>
            <p14:sldId id="295"/>
            <p14:sldId id="296"/>
            <p14:sldId id="269"/>
            <p14:sldId id="292"/>
            <p14:sldId id="294"/>
            <p14:sldId id="293"/>
            <p14:sldId id="270"/>
            <p14:sldId id="271"/>
            <p14:sldId id="272"/>
            <p14:sldId id="273"/>
            <p14:sldId id="274"/>
            <p14:sldId id="275"/>
            <p14:sldId id="278"/>
            <p14:sldId id="282"/>
            <p14:sldId id="283"/>
            <p14:sldId id="284"/>
            <p14:sldId id="285"/>
            <p14:sldId id="286"/>
            <p14:sldId id="26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p:scale>
          <a:sx n="105" d="100"/>
          <a:sy n="105" d="100"/>
        </p:scale>
        <p:origin x="-84"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a:xfrm>
            <a:off x="2692397" y="5037663"/>
            <a:ext cx="5214635" cy="279400"/>
          </a:xfrm>
        </p:spPr>
        <p:txBody>
          <a:bodyPr/>
          <a:lstStyle/>
          <a:p>
            <a:endParaRPr lang="lt-LT"/>
          </a:p>
        </p:txBody>
      </p:sp>
      <p:sp>
        <p:nvSpPr>
          <p:cNvPr id="6" name="Slide Number Placeholder 5"/>
          <p:cNvSpPr>
            <a:spLocks noGrp="1"/>
          </p:cNvSpPr>
          <p:nvPr>
            <p:ph type="sldNum" sz="quarter" idx="12"/>
          </p:nvPr>
        </p:nvSpPr>
        <p:spPr>
          <a:xfrm>
            <a:off x="8956900" y="5037663"/>
            <a:ext cx="551167" cy="279400"/>
          </a:xfrm>
        </p:spPr>
        <p:txBody>
          <a:bodyPr/>
          <a:lstStyle/>
          <a:p>
            <a:fld id="{93905D82-4B1D-4FA9-9055-08BDC995A455}" type="slidenum">
              <a:rPr lang="lt-LT" smtClean="0"/>
              <a:t>‹#›</a:t>
            </a:fld>
            <a:endParaRPr lang="lt-L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5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8B5D0-3C67-4AA5-96DE-C492F1773766}" type="datetimeFigureOut">
              <a:rPr lang="lt-LT" smtClean="0"/>
              <a:t>2016.04.04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169619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60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71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164948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7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061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70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0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155307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8B5D0-3C67-4AA5-96DE-C492F1773766}" type="datetimeFigureOut">
              <a:rPr lang="lt-LT" smtClean="0"/>
              <a:t>2016.04.04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3905D82-4B1D-4FA9-9055-08BDC995A455}" type="slidenum">
              <a:rPr lang="lt-LT" smtClean="0"/>
              <a:t>‹#›</a:t>
            </a:fld>
            <a:endParaRPr lang="lt-L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60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78B5D0-3C67-4AA5-96DE-C492F1773766}" type="datetimeFigureOut">
              <a:rPr lang="lt-LT" smtClean="0"/>
              <a:t>2016.04.04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363274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78B5D0-3C67-4AA5-96DE-C492F1773766}" type="datetimeFigureOut">
              <a:rPr lang="lt-LT" smtClean="0"/>
              <a:t>2016.04.04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3905D82-4B1D-4FA9-9055-08BDC995A455}" type="slidenum">
              <a:rPr lang="lt-LT" smtClean="0"/>
              <a:t>‹#›</a:t>
            </a:fld>
            <a:endParaRPr lang="lt-L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7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78B5D0-3C67-4AA5-96DE-C492F1773766}" type="datetimeFigureOut">
              <a:rPr lang="lt-LT" smtClean="0"/>
              <a:t>2016.04.04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3905D82-4B1D-4FA9-9055-08BDC995A455}" type="slidenum">
              <a:rPr lang="lt-LT" smtClean="0"/>
              <a:t>‹#›</a:t>
            </a:fld>
            <a:endParaRPr lang="lt-L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8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8B5D0-3C67-4AA5-96DE-C492F1773766}" type="datetimeFigureOut">
              <a:rPr lang="lt-LT" smtClean="0"/>
              <a:t>2016.04.04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68836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8B5D0-3C67-4AA5-96DE-C492F1773766}" type="datetimeFigureOut">
              <a:rPr lang="lt-LT" smtClean="0"/>
              <a:t>2016.04.04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3905D82-4B1D-4FA9-9055-08BDC995A455}" type="slidenum">
              <a:rPr lang="lt-LT" smtClean="0"/>
              <a:t>‹#›</a:t>
            </a:fld>
            <a:endParaRPr lang="lt-L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15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8B5D0-3C67-4AA5-96DE-C492F1773766}" type="datetimeFigureOut">
              <a:rPr lang="lt-LT" smtClean="0"/>
              <a:t>2016.04.04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3905D82-4B1D-4FA9-9055-08BDC995A455}" type="slidenum">
              <a:rPr lang="lt-LT" smtClean="0"/>
              <a:t>‹#›</a:t>
            </a:fld>
            <a:endParaRPr lang="lt-LT"/>
          </a:p>
        </p:txBody>
      </p:sp>
    </p:spTree>
    <p:extLst>
      <p:ext uri="{BB962C8B-B14F-4D97-AF65-F5344CB8AC3E}">
        <p14:creationId xmlns:p14="http://schemas.microsoft.com/office/powerpoint/2010/main" val="27356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8B5D0-3C67-4AA5-96DE-C492F1773766}" type="datetimeFigureOut">
              <a:rPr lang="lt-LT" smtClean="0"/>
              <a:t>2016.04.04</a:t>
            </a:fld>
            <a:endParaRPr lang="lt-L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905D82-4B1D-4FA9-9055-08BDC995A455}" type="slidenum">
              <a:rPr lang="lt-LT" smtClean="0"/>
              <a:t>‹#›</a:t>
            </a:fld>
            <a:endParaRPr lang="lt-LT"/>
          </a:p>
        </p:txBody>
      </p:sp>
    </p:spTree>
    <p:extLst>
      <p:ext uri="{BB962C8B-B14F-4D97-AF65-F5344CB8AC3E}">
        <p14:creationId xmlns:p14="http://schemas.microsoft.com/office/powerpoint/2010/main" val="235924550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7.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8.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Omo</a:t>
            </a:r>
            <a:r>
              <a:rPr lang="lt-LT" dirty="0" smtClean="0"/>
              <a:t> dėsnis gran</a:t>
            </a:r>
            <a:r>
              <a:rPr lang="en-US" dirty="0" smtClean="0"/>
              <a:t>d</a:t>
            </a:r>
            <a:r>
              <a:rPr lang="lt-LT" dirty="0" smtClean="0"/>
              <a:t>inės daliai </a:t>
            </a:r>
            <a:endParaRPr lang="lt-LT" dirty="0"/>
          </a:p>
        </p:txBody>
      </p:sp>
      <p:sp>
        <p:nvSpPr>
          <p:cNvPr id="3" name="Subtitle 2"/>
          <p:cNvSpPr>
            <a:spLocks noGrp="1"/>
          </p:cNvSpPr>
          <p:nvPr>
            <p:ph type="subTitle" idx="1"/>
          </p:nvPr>
        </p:nvSpPr>
        <p:spPr>
          <a:xfrm>
            <a:off x="6865221" y="4444778"/>
            <a:ext cx="3153421" cy="1081377"/>
          </a:xfrm>
        </p:spPr>
        <p:txBody>
          <a:bodyPr>
            <a:noAutofit/>
          </a:bodyPr>
          <a:lstStyle/>
          <a:p>
            <a:pPr algn="just"/>
            <a:r>
              <a:rPr lang="lt-LT" sz="1600" dirty="0" smtClean="0"/>
              <a:t>Vilniaus Vytauto Didžiojo gimnazijos </a:t>
            </a:r>
            <a:endParaRPr lang="en-US" sz="1600" dirty="0"/>
          </a:p>
          <a:p>
            <a:pPr algn="just"/>
            <a:r>
              <a:rPr lang="lt-LT" sz="1600" dirty="0" smtClean="0"/>
              <a:t>1b klasės mokinė</a:t>
            </a:r>
            <a:r>
              <a:rPr lang="en-US" sz="1600" dirty="0" smtClean="0"/>
              <a:t>s</a:t>
            </a:r>
            <a:r>
              <a:rPr lang="lt-LT" sz="1600" dirty="0" smtClean="0"/>
              <a:t> Mild</a:t>
            </a:r>
            <a:r>
              <a:rPr lang="en-US" sz="1600" dirty="0" err="1" smtClean="0"/>
              <a:t>os</a:t>
            </a:r>
            <a:r>
              <a:rPr lang="lt-LT" sz="1600" dirty="0" smtClean="0"/>
              <a:t> Kančytė</a:t>
            </a:r>
            <a:r>
              <a:rPr lang="en-US" sz="1600" dirty="0" smtClean="0"/>
              <a:t>s</a:t>
            </a:r>
            <a:r>
              <a:rPr lang="lt-LT" sz="1600" dirty="0" smtClean="0"/>
              <a:t>,</a:t>
            </a:r>
            <a:endParaRPr lang="en-US" sz="1600" dirty="0" smtClean="0"/>
          </a:p>
          <a:p>
            <a:pPr algn="just"/>
            <a:r>
              <a:rPr lang="lt-LT" sz="1600" dirty="0" smtClean="0"/>
              <a:t> mokytoja</a:t>
            </a:r>
            <a:r>
              <a:rPr lang="en-US" sz="1600" dirty="0" smtClean="0"/>
              <a:t> </a:t>
            </a:r>
            <a:r>
              <a:rPr lang="en-US" sz="1600" dirty="0" err="1" smtClean="0"/>
              <a:t>Gra</a:t>
            </a:r>
            <a:r>
              <a:rPr lang="lt-LT" sz="1600" dirty="0"/>
              <a:t>ž</a:t>
            </a:r>
            <a:r>
              <a:rPr lang="en-US" sz="1600" dirty="0" err="1" smtClean="0"/>
              <a:t>ina</a:t>
            </a:r>
            <a:r>
              <a:rPr lang="en-US" sz="1600" dirty="0" smtClean="0"/>
              <a:t> </a:t>
            </a:r>
            <a:r>
              <a:rPr lang="en-US" sz="1600" dirty="0" err="1" smtClean="0"/>
              <a:t>Valicka</a:t>
            </a:r>
            <a:r>
              <a:rPr lang="lt-LT" sz="1600" dirty="0" smtClean="0"/>
              <a:t> </a:t>
            </a:r>
            <a:endParaRPr lang="lt-LT" sz="1600" dirty="0"/>
          </a:p>
        </p:txBody>
      </p:sp>
      <p:sp>
        <p:nvSpPr>
          <p:cNvPr id="4" name="TextBox 3"/>
          <p:cNvSpPr txBox="1"/>
          <p:nvPr/>
        </p:nvSpPr>
        <p:spPr>
          <a:xfrm>
            <a:off x="7062216" y="237744"/>
            <a:ext cx="5129784" cy="369332"/>
          </a:xfrm>
          <a:prstGeom prst="rect">
            <a:avLst/>
          </a:prstGeom>
          <a:noFill/>
        </p:spPr>
        <p:txBody>
          <a:bodyPr wrap="square" rtlCol="0">
            <a:spAutoFit/>
          </a:bodyPr>
          <a:lstStyle/>
          <a:p>
            <a:r>
              <a:rPr lang="pt-BR" b="1" dirty="0"/>
              <a:t>konkursas "Fizikos bandymai aplink mus 2016"</a:t>
            </a:r>
            <a:endParaRPr lang="lt-LT" dirty="0"/>
          </a:p>
        </p:txBody>
      </p:sp>
      <p:pic>
        <p:nvPicPr>
          <p:cNvPr id="5" name="Picture 4"/>
          <p:cNvPicPr>
            <a:picLocks noChangeAspect="1"/>
          </p:cNvPicPr>
          <p:nvPr/>
        </p:nvPicPr>
        <p:blipFill>
          <a:blip r:embed="rId2"/>
          <a:stretch>
            <a:fillRect/>
          </a:stretch>
        </p:blipFill>
        <p:spPr>
          <a:xfrm>
            <a:off x="2692398" y="3599743"/>
            <a:ext cx="1848748" cy="1856325"/>
          </a:xfrm>
          <a:prstGeom prst="rect">
            <a:avLst/>
          </a:prstGeom>
        </p:spPr>
      </p:pic>
    </p:spTree>
    <p:extLst>
      <p:ext uri="{BB962C8B-B14F-4D97-AF65-F5344CB8AC3E}">
        <p14:creationId xmlns:p14="http://schemas.microsoft.com/office/powerpoint/2010/main" val="1179162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40" y="1339941"/>
            <a:ext cx="9601196" cy="1303867"/>
          </a:xfrm>
        </p:spPr>
        <p:txBody>
          <a:bodyPr/>
          <a:lstStyle/>
          <a:p>
            <a:r>
              <a:rPr lang="en-US" dirty="0"/>
              <a:t>BANDYMAS </a:t>
            </a:r>
            <a:r>
              <a:rPr lang="lt-LT" dirty="0" smtClean="0"/>
              <a:t> Nr.2</a:t>
            </a:r>
            <a:endParaRPr lang="lt-LT"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2210" y="2589292"/>
            <a:ext cx="5340790" cy="356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07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Kaip priklauso  srovės stipris nuo varžos?</a:t>
            </a:r>
            <a:endParaRPr lang="lt-LT" dirty="0"/>
          </a:p>
        </p:txBody>
      </p:sp>
      <p:sp>
        <p:nvSpPr>
          <p:cNvPr id="3" name="Content Placeholder 2"/>
          <p:cNvSpPr>
            <a:spLocks noGrp="1"/>
          </p:cNvSpPr>
          <p:nvPr>
            <p:ph idx="1"/>
          </p:nvPr>
        </p:nvSpPr>
        <p:spPr/>
        <p:txBody>
          <a:bodyPr/>
          <a:lstStyle/>
          <a:p>
            <a:pPr marL="0" indent="0">
              <a:buNone/>
            </a:pPr>
            <a:r>
              <a:rPr lang="lt-LT" dirty="0" smtClean="0"/>
              <a:t>Tikslas: išnagrinėti stiprio priklausomybę nuo laidininko elektrinės varžos.</a:t>
            </a:r>
          </a:p>
          <a:p>
            <a:pPr marL="0" indent="0">
              <a:buNone/>
            </a:pPr>
            <a:r>
              <a:rPr lang="lt-LT" dirty="0" smtClean="0"/>
              <a:t>Priemonės: </a:t>
            </a:r>
            <a:r>
              <a:rPr lang="lt-LT" dirty="0"/>
              <a:t>voltmetras, ampermetras, laidai, elementų baterija, jungiklis, šliaužiklinis reostatas, </a:t>
            </a:r>
            <a:r>
              <a:rPr lang="lt-LT" dirty="0" smtClean="0"/>
              <a:t>12</a:t>
            </a:r>
            <a:r>
              <a:rPr lang="el-GR" dirty="0"/>
              <a:t> Ω</a:t>
            </a:r>
            <a:r>
              <a:rPr lang="lt-LT" dirty="0" smtClean="0"/>
              <a:t> ir 6 </a:t>
            </a:r>
            <a:r>
              <a:rPr lang="el-GR" dirty="0"/>
              <a:t>Ω</a:t>
            </a:r>
            <a:r>
              <a:rPr lang="lt-LT" dirty="0" smtClean="0"/>
              <a:t> rezistoriai. </a:t>
            </a:r>
            <a:endParaRPr lang="lt-LT" dirty="0"/>
          </a:p>
          <a:p>
            <a:pPr marL="0" indent="0">
              <a:buNone/>
            </a:pPr>
            <a:r>
              <a:rPr lang="lt-LT" dirty="0" smtClean="0"/>
              <a:t>Eiga: s</a:t>
            </a:r>
            <a:r>
              <a:rPr lang="en-US" dirty="0" err="1" smtClean="0"/>
              <a:t>ujungti</a:t>
            </a:r>
            <a:r>
              <a:rPr lang="en-US" dirty="0" smtClean="0"/>
              <a:t> </a:t>
            </a:r>
            <a:r>
              <a:rPr lang="en-US" dirty="0" err="1"/>
              <a:t>prietaisus</a:t>
            </a:r>
            <a:r>
              <a:rPr lang="en-US" dirty="0"/>
              <a:t> </a:t>
            </a:r>
            <a:r>
              <a:rPr lang="en-US" dirty="0" err="1"/>
              <a:t>pagal</a:t>
            </a:r>
            <a:r>
              <a:rPr lang="en-US" dirty="0"/>
              <a:t> </a:t>
            </a:r>
            <a:r>
              <a:rPr lang="en-US" dirty="0" smtClean="0"/>
              <a:t>s</a:t>
            </a:r>
            <a:r>
              <a:rPr lang="lt-LT" dirty="0" smtClean="0"/>
              <a:t>c</a:t>
            </a:r>
            <a:r>
              <a:rPr lang="en-US" dirty="0" smtClean="0"/>
              <a:t>hem</a:t>
            </a:r>
            <a:r>
              <a:rPr lang="lt-LT" dirty="0" smtClean="0"/>
              <a:t>ą, pirmą kartą naud</a:t>
            </a:r>
            <a:r>
              <a:rPr lang="en-US" dirty="0" err="1" smtClean="0"/>
              <a:t>oti</a:t>
            </a:r>
            <a:r>
              <a:rPr lang="lt-LT" dirty="0" smtClean="0"/>
              <a:t> 6</a:t>
            </a:r>
            <a:r>
              <a:rPr lang="el-GR" dirty="0"/>
              <a:t> </a:t>
            </a:r>
            <a:r>
              <a:rPr lang="el-GR" dirty="0" smtClean="0"/>
              <a:t>Ω</a:t>
            </a:r>
            <a:r>
              <a:rPr lang="lt-LT" dirty="0" smtClean="0"/>
              <a:t> rezistorių. Gautus rezultatus užsiraš</a:t>
            </a:r>
            <a:r>
              <a:rPr lang="en-US" dirty="0" err="1" smtClean="0"/>
              <a:t>yti</a:t>
            </a:r>
            <a:r>
              <a:rPr lang="lt-LT" dirty="0" smtClean="0"/>
              <a:t>. Antrą kartą naudo</a:t>
            </a:r>
            <a:r>
              <a:rPr lang="en-US" dirty="0" smtClean="0"/>
              <a:t>ti</a:t>
            </a:r>
            <a:r>
              <a:rPr lang="lt-LT" dirty="0" smtClean="0"/>
              <a:t> 12</a:t>
            </a:r>
            <a:r>
              <a:rPr lang="el-GR" dirty="0"/>
              <a:t> </a:t>
            </a:r>
            <a:r>
              <a:rPr lang="el-GR" dirty="0" smtClean="0"/>
              <a:t>Ω</a:t>
            </a:r>
            <a:r>
              <a:rPr lang="lt-LT" dirty="0" smtClean="0"/>
              <a:t> rezistorių, gautus rezultatus taip pat užsiraš</a:t>
            </a:r>
            <a:r>
              <a:rPr lang="en-US" dirty="0" err="1" smtClean="0"/>
              <a:t>yti</a:t>
            </a:r>
            <a:r>
              <a:rPr lang="lt-LT" dirty="0" smtClean="0"/>
              <a:t> ir palygin</a:t>
            </a:r>
            <a:r>
              <a:rPr lang="en-US" smtClean="0"/>
              <a:t>ti</a:t>
            </a:r>
            <a:r>
              <a:rPr lang="lt-LT" smtClean="0"/>
              <a:t>. </a:t>
            </a:r>
            <a:endParaRPr lang="lt-LT" dirty="0"/>
          </a:p>
        </p:txBody>
      </p:sp>
    </p:spTree>
    <p:extLst>
      <p:ext uri="{BB962C8B-B14F-4D97-AF65-F5344CB8AC3E}">
        <p14:creationId xmlns:p14="http://schemas.microsoft.com/office/powerpoint/2010/main" val="475300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0376" t="7214" r="28841" b="78254"/>
          <a:stretch/>
        </p:blipFill>
        <p:spPr>
          <a:xfrm>
            <a:off x="7782643" y="1507023"/>
            <a:ext cx="3391416" cy="1778626"/>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8335" b="16760"/>
          <a:stretch/>
        </p:blipFill>
        <p:spPr>
          <a:xfrm>
            <a:off x="8549271" y="3981876"/>
            <a:ext cx="2624788" cy="2006577"/>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000" t="5336" r="2095" b="10073"/>
          <a:stretch/>
        </p:blipFill>
        <p:spPr>
          <a:xfrm>
            <a:off x="753762" y="1336619"/>
            <a:ext cx="4926010" cy="3624680"/>
          </a:xfrm>
          <a:prstGeom prst="rect">
            <a:avLst/>
          </a:prstGeom>
        </p:spPr>
      </p:pic>
      <p:pic>
        <p:nvPicPr>
          <p:cNvPr id="133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519" t="4896" r="10638" b="8044"/>
          <a:stretch/>
        </p:blipFill>
        <p:spPr bwMode="auto">
          <a:xfrm>
            <a:off x="5839799" y="3458423"/>
            <a:ext cx="2406209" cy="28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250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1295402" y="2501273"/>
            <a:ext cx="9601196" cy="3318936"/>
          </a:xfrm>
        </p:spPr>
        <p:txBody>
          <a:bodyPr>
            <a:normAutofit lnSpcReduction="10000"/>
          </a:bodyPr>
          <a:lstStyle/>
          <a:p>
            <a:pPr marL="0" indent="0">
              <a:buNone/>
            </a:pPr>
            <a:r>
              <a:rPr lang="lt-LT" dirty="0" smtClean="0"/>
              <a:t>Rezultatai:</a:t>
            </a:r>
          </a:p>
          <a:p>
            <a:pPr marL="0" indent="0">
              <a:buNone/>
            </a:pPr>
            <a:endParaRPr lang="lt-LT" dirty="0" smtClean="0"/>
          </a:p>
          <a:p>
            <a:pPr marL="0" indent="0">
              <a:buNone/>
            </a:pPr>
            <a:endParaRPr lang="en-US" dirty="0" smtClean="0"/>
          </a:p>
          <a:p>
            <a:pPr marL="0" indent="0">
              <a:buNone/>
            </a:pPr>
            <a:endParaRPr lang="en-US" dirty="0" smtClean="0"/>
          </a:p>
          <a:p>
            <a:pPr marL="0" indent="0">
              <a:buNone/>
            </a:pPr>
            <a:r>
              <a:rPr lang="lt-LT" dirty="0" smtClean="0"/>
              <a:t>Išvada: </a:t>
            </a:r>
            <a:r>
              <a:rPr lang="lt-LT" b="1" dirty="0" smtClean="0"/>
              <a:t>Srovės stipris laidininke yra atvirkščiai proporcingas laidininko varžai</a:t>
            </a:r>
            <a:r>
              <a:rPr lang="en-US" b="1" dirty="0" smtClean="0"/>
              <a:t>:   </a:t>
            </a:r>
          </a:p>
          <a:p>
            <a:pPr marL="0" indent="0">
              <a:buNone/>
            </a:pPr>
            <a:r>
              <a:rPr lang="en-US" dirty="0"/>
              <a:t>	</a:t>
            </a:r>
            <a:r>
              <a:rPr lang="en-US" dirty="0" smtClean="0"/>
              <a:t>		  </a:t>
            </a:r>
            <a:endParaRPr lang="lt-LT" dirty="0"/>
          </a:p>
        </p:txBody>
      </p:sp>
      <p:graphicFrame>
        <p:nvGraphicFramePr>
          <p:cNvPr id="4" name="Table 3"/>
          <p:cNvGraphicFramePr>
            <a:graphicFrameLocks noGrp="1"/>
          </p:cNvGraphicFramePr>
          <p:nvPr>
            <p:extLst>
              <p:ext uri="{D42A27DB-BD31-4B8C-83A1-F6EECF244321}">
                <p14:modId xmlns:p14="http://schemas.microsoft.com/office/powerpoint/2010/main" val="660117543"/>
              </p:ext>
            </p:extLst>
          </p:nvPr>
        </p:nvGraphicFramePr>
        <p:xfrm>
          <a:off x="1366982" y="3121121"/>
          <a:ext cx="8128000" cy="74168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en-US" dirty="0" smtClean="0"/>
                        <a:t>1. </a:t>
                      </a:r>
                      <a:r>
                        <a:rPr lang="en-US" dirty="0" err="1" smtClean="0"/>
                        <a:t>Bandymas</a:t>
                      </a:r>
                      <a:endParaRPr lang="lt-LT" dirty="0"/>
                    </a:p>
                  </a:txBody>
                  <a:tcPr/>
                </a:tc>
                <a:tc>
                  <a:txBody>
                    <a:bodyPr/>
                    <a:lstStyle/>
                    <a:p>
                      <a:r>
                        <a:rPr lang="lt-LT" b="1" dirty="0" smtClean="0"/>
                        <a:t>R</a:t>
                      </a:r>
                      <a:r>
                        <a:rPr lang="en-US" b="1" dirty="0" smtClean="0"/>
                        <a:t>=6</a:t>
                      </a:r>
                      <a:r>
                        <a:rPr lang="el-GR" b="1" dirty="0" smtClean="0"/>
                        <a:t> Ω</a:t>
                      </a:r>
                      <a:endParaRPr lang="lt-LT" dirty="0"/>
                    </a:p>
                  </a:txBody>
                  <a:tcPr/>
                </a:tc>
                <a:tc>
                  <a:txBody>
                    <a:bodyPr/>
                    <a:lstStyle/>
                    <a:p>
                      <a:r>
                        <a:rPr lang="en-US" b="1" dirty="0" smtClean="0"/>
                        <a:t>I=0,3A</a:t>
                      </a:r>
                      <a:endParaRPr lang="lt-LT" dirty="0"/>
                    </a:p>
                  </a:txBody>
                  <a:tcPr/>
                </a:tc>
                <a:tc>
                  <a:txBody>
                    <a:bodyPr/>
                    <a:lstStyle/>
                    <a:p>
                      <a:r>
                        <a:rPr lang="en-US" dirty="0" smtClean="0"/>
                        <a:t>U=1,4</a:t>
                      </a:r>
                      <a:r>
                        <a:rPr lang="el-GR" dirty="0" smtClean="0"/>
                        <a:t> Ω</a:t>
                      </a:r>
                      <a:endParaRPr lang="lt-LT" dirty="0"/>
                    </a:p>
                  </a:txBody>
                  <a:tcPr/>
                </a:tc>
              </a:tr>
              <a:tr h="370840">
                <a:tc>
                  <a:txBody>
                    <a:bodyPr/>
                    <a:lstStyle/>
                    <a:p>
                      <a:r>
                        <a:rPr lang="en-US" b="1" dirty="0" smtClean="0"/>
                        <a:t>2. </a:t>
                      </a:r>
                      <a:r>
                        <a:rPr lang="en-US" b="1" dirty="0" err="1" smtClean="0"/>
                        <a:t>Bandymas</a:t>
                      </a:r>
                      <a:endParaRPr lang="lt-LT" b="1" dirty="0"/>
                    </a:p>
                  </a:txBody>
                  <a:tcPr/>
                </a:tc>
                <a:tc>
                  <a:txBody>
                    <a:bodyPr/>
                    <a:lstStyle/>
                    <a:p>
                      <a:r>
                        <a:rPr lang="en-US" b="1" dirty="0" smtClean="0"/>
                        <a:t>R=12</a:t>
                      </a:r>
                      <a:r>
                        <a:rPr lang="el-GR" b="1" dirty="0" smtClean="0"/>
                        <a:t> Ω</a:t>
                      </a:r>
                      <a:r>
                        <a:rPr lang="en-US" b="1" dirty="0" smtClean="0"/>
                        <a:t>	</a:t>
                      </a:r>
                      <a:endParaRPr lang="lt-LT" b="1" dirty="0"/>
                    </a:p>
                  </a:txBody>
                  <a:tcPr/>
                </a:tc>
                <a:tc>
                  <a:txBody>
                    <a:bodyPr/>
                    <a:lstStyle/>
                    <a:p>
                      <a:r>
                        <a:rPr lang="en-US" b="1" dirty="0" smtClean="0"/>
                        <a:t>I= 0,2A</a:t>
                      </a:r>
                      <a:r>
                        <a:rPr lang="en-US" dirty="0" smtClean="0"/>
                        <a:t>	</a:t>
                      </a:r>
                      <a:endParaRPr lang="lt-LT"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 1,4V</a:t>
                      </a:r>
                      <a:endParaRPr lang="lt-LT" b="1" dirty="0" smtClean="0"/>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9749030"/>
              </p:ext>
            </p:extLst>
          </p:nvPr>
        </p:nvGraphicFramePr>
        <p:xfrm>
          <a:off x="2578408" y="4795734"/>
          <a:ext cx="785091" cy="760557"/>
        </p:xfrm>
        <a:graphic>
          <a:graphicData uri="http://schemas.openxmlformats.org/presentationml/2006/ole">
            <mc:AlternateContent xmlns:mc="http://schemas.openxmlformats.org/markup-compatibility/2006">
              <mc:Choice xmlns:v="urn:schemas-microsoft-com:vml" Requires="v">
                <p:oleObj spid="_x0000_s4134" name="Equation" r:id="rId3" imgW="406080" imgH="393480" progId="Equation.3">
                  <p:embed/>
                </p:oleObj>
              </mc:Choice>
              <mc:Fallback>
                <p:oleObj name="Equation" r:id="rId3" imgW="406080" imgH="393480" progId="Equation.3">
                  <p:embed/>
                  <p:pic>
                    <p:nvPicPr>
                      <p:cNvPr id="0" name=""/>
                      <p:cNvPicPr/>
                      <p:nvPr/>
                    </p:nvPicPr>
                    <p:blipFill>
                      <a:blip r:embed="rId4"/>
                      <a:stretch>
                        <a:fillRect/>
                      </a:stretch>
                    </p:blipFill>
                    <p:spPr>
                      <a:xfrm>
                        <a:off x="2578408" y="4795734"/>
                        <a:ext cx="785091" cy="760557"/>
                      </a:xfrm>
                      <a:prstGeom prst="rect">
                        <a:avLst/>
                      </a:prstGeom>
                    </p:spPr>
                  </p:pic>
                </p:oleObj>
              </mc:Fallback>
            </mc:AlternateContent>
          </a:graphicData>
        </a:graphic>
      </p:graphicFrame>
    </p:spTree>
    <p:extLst>
      <p:ext uri="{BB962C8B-B14F-4D97-AF65-F5344CB8AC3E}">
        <p14:creationId xmlns:p14="http://schemas.microsoft.com/office/powerpoint/2010/main" val="23767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1055284"/>
            <a:ext cx="6571486" cy="1303867"/>
          </a:xfrm>
        </p:spPr>
        <p:txBody>
          <a:bodyPr>
            <a:normAutofit/>
          </a:bodyPr>
          <a:lstStyle/>
          <a:p>
            <a:r>
              <a:rPr lang="en-US" sz="5400" b="1" dirty="0" err="1" smtClean="0"/>
              <a:t>Omo</a:t>
            </a:r>
            <a:r>
              <a:rPr lang="en-US" sz="5400" b="1" dirty="0" smtClean="0"/>
              <a:t> d</a:t>
            </a:r>
            <a:r>
              <a:rPr lang="lt-LT" sz="5400" b="1" dirty="0" smtClean="0"/>
              <a:t>ė</a:t>
            </a:r>
            <a:r>
              <a:rPr lang="en-US" sz="5400" b="1" dirty="0" err="1" smtClean="0"/>
              <a:t>snis</a:t>
            </a:r>
            <a:endParaRPr lang="lt-LT" sz="5400" b="1" dirty="0"/>
          </a:p>
        </p:txBody>
      </p:sp>
      <p:sp>
        <p:nvSpPr>
          <p:cNvPr id="3" name="Content Placeholder 2"/>
          <p:cNvSpPr>
            <a:spLocks noGrp="1"/>
          </p:cNvSpPr>
          <p:nvPr>
            <p:ph idx="1"/>
          </p:nvPr>
        </p:nvSpPr>
        <p:spPr>
          <a:xfrm>
            <a:off x="1295401" y="2529500"/>
            <a:ext cx="9601196" cy="3318936"/>
          </a:xfrm>
        </p:spPr>
        <p:txBody>
          <a:bodyPr/>
          <a:lstStyle/>
          <a:p>
            <a:pPr marL="0" indent="0">
              <a:buNone/>
            </a:pPr>
            <a:r>
              <a:rPr lang="lt-LT" dirty="0" smtClean="0"/>
              <a:t>Elektros srovės stipris grandinės dalyje tiesiog</a:t>
            </a:r>
            <a:r>
              <a:rPr lang="en-US" dirty="0" err="1" smtClean="0"/>
              <a:t>iai</a:t>
            </a:r>
            <a:r>
              <a:rPr lang="lt-LT" dirty="0" smtClean="0"/>
              <a:t> proporcingas tos dalies elektrinei įtampai ir at</a:t>
            </a:r>
            <a:r>
              <a:rPr lang="en-US" dirty="0" err="1" smtClean="0"/>
              <a:t>virk</a:t>
            </a:r>
            <a:r>
              <a:rPr lang="lt-LT" dirty="0" smtClean="0"/>
              <a:t>ščiai proporcingas jos varžai</a:t>
            </a:r>
            <a:r>
              <a:rPr lang="en-US" dirty="0" smtClean="0"/>
              <a:t>:</a:t>
            </a:r>
            <a:endParaRPr lang="lt-LT" dirty="0"/>
          </a:p>
        </p:txBody>
      </p:sp>
      <p:sp>
        <p:nvSpPr>
          <p:cNvPr id="6" name="TextBox 5"/>
          <p:cNvSpPr txBox="1"/>
          <p:nvPr/>
        </p:nvSpPr>
        <p:spPr>
          <a:xfrm>
            <a:off x="1401024" y="4966549"/>
            <a:ext cx="1883664" cy="1477328"/>
          </a:xfrm>
          <a:prstGeom prst="rect">
            <a:avLst/>
          </a:prstGeom>
          <a:noFill/>
        </p:spPr>
        <p:txBody>
          <a:bodyPr wrap="square" rtlCol="0">
            <a:spAutoFit/>
          </a:bodyPr>
          <a:lstStyle/>
          <a:p>
            <a:r>
              <a:rPr lang="en-US" dirty="0"/>
              <a:t>I – </a:t>
            </a:r>
            <a:r>
              <a:rPr lang="en-US" dirty="0" err="1"/>
              <a:t>stipris</a:t>
            </a:r>
            <a:r>
              <a:rPr lang="en-US" dirty="0"/>
              <a:t> (A</a:t>
            </a:r>
            <a:r>
              <a:rPr lang="en-US" dirty="0" smtClean="0"/>
              <a:t>)</a:t>
            </a:r>
            <a:endParaRPr lang="lt-LT" dirty="0" smtClean="0"/>
          </a:p>
          <a:p>
            <a:r>
              <a:rPr lang="en-US" dirty="0"/>
              <a:t>U – </a:t>
            </a:r>
            <a:r>
              <a:rPr lang="lt-LT" dirty="0" smtClean="0"/>
              <a:t>įtampa (V)</a:t>
            </a:r>
            <a:endParaRPr lang="en-US" dirty="0" smtClean="0"/>
          </a:p>
          <a:p>
            <a:r>
              <a:rPr lang="en-US" dirty="0" smtClean="0"/>
              <a:t>R – </a:t>
            </a:r>
            <a:r>
              <a:rPr lang="en-US" dirty="0" err="1" smtClean="0"/>
              <a:t>var</a:t>
            </a:r>
            <a:r>
              <a:rPr lang="lt-LT" dirty="0" smtClean="0"/>
              <a:t>ža (</a:t>
            </a:r>
            <a:r>
              <a:rPr lang="el-GR" dirty="0" smtClean="0"/>
              <a:t>Ω</a:t>
            </a:r>
            <a:r>
              <a:rPr lang="lt-LT" dirty="0" smtClean="0"/>
              <a:t>)</a:t>
            </a:r>
            <a:endParaRPr lang="lt-LT" dirty="0"/>
          </a:p>
          <a:p>
            <a:endParaRPr lang="en-US" dirty="0"/>
          </a:p>
          <a:p>
            <a:endParaRPr lang="lt-LT" dirty="0"/>
          </a:p>
        </p:txBody>
      </p:sp>
      <p:graphicFrame>
        <p:nvGraphicFramePr>
          <p:cNvPr id="5" name="Object 4"/>
          <p:cNvGraphicFramePr>
            <a:graphicFrameLocks noChangeAspect="1"/>
          </p:cNvGraphicFramePr>
          <p:nvPr>
            <p:extLst>
              <p:ext uri="{D42A27DB-BD31-4B8C-83A1-F6EECF244321}">
                <p14:modId xmlns:p14="http://schemas.microsoft.com/office/powerpoint/2010/main" val="2897745138"/>
              </p:ext>
            </p:extLst>
          </p:nvPr>
        </p:nvGraphicFramePr>
        <p:xfrm>
          <a:off x="1401024" y="3658729"/>
          <a:ext cx="1160895" cy="1090538"/>
        </p:xfrm>
        <a:graphic>
          <a:graphicData uri="http://schemas.openxmlformats.org/presentationml/2006/ole">
            <mc:AlternateContent xmlns:mc="http://schemas.openxmlformats.org/markup-compatibility/2006">
              <mc:Choice xmlns:v="urn:schemas-microsoft-com:vml" Requires="v">
                <p:oleObj spid="_x0000_s5158" name="Equation" r:id="rId3" imgW="419040" imgH="393480" progId="Equation.3">
                  <p:embed/>
                </p:oleObj>
              </mc:Choice>
              <mc:Fallback>
                <p:oleObj name="Equation" r:id="rId3" imgW="419040" imgH="393480" progId="Equation.3">
                  <p:embed/>
                  <p:pic>
                    <p:nvPicPr>
                      <p:cNvPr id="0" name=""/>
                      <p:cNvPicPr/>
                      <p:nvPr/>
                    </p:nvPicPr>
                    <p:blipFill>
                      <a:blip r:embed="rId4"/>
                      <a:stretch>
                        <a:fillRect/>
                      </a:stretch>
                    </p:blipFill>
                    <p:spPr>
                      <a:xfrm>
                        <a:off x="1401024" y="3658729"/>
                        <a:ext cx="1160895" cy="1090538"/>
                      </a:xfrm>
                      <a:prstGeom prst="rect">
                        <a:avLst/>
                      </a:prstGeom>
                    </p:spPr>
                  </p:pic>
                </p:oleObj>
              </mc:Fallback>
            </mc:AlternateContent>
          </a:graphicData>
        </a:graphic>
      </p:graphicFrame>
    </p:spTree>
    <p:extLst>
      <p:ext uri="{BB962C8B-B14F-4D97-AF65-F5344CB8AC3E}">
        <p14:creationId xmlns:p14="http://schemas.microsoft.com/office/powerpoint/2010/main" val="321207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6" name="Content Placeholder 5"/>
          <p:cNvPicPr>
            <a:picLocks noGrp="1" noChangeAspect="1"/>
          </p:cNvPicPr>
          <p:nvPr>
            <p:ph idx="1"/>
          </p:nvPr>
        </p:nvPicPr>
        <p:blipFill>
          <a:blip r:embed="rId2"/>
          <a:stretch>
            <a:fillRect/>
          </a:stretch>
        </p:blipFill>
        <p:spPr>
          <a:xfrm>
            <a:off x="3177309" y="1460884"/>
            <a:ext cx="5038436" cy="4198697"/>
          </a:xfrm>
          <a:prstGeom prst="rect">
            <a:avLst/>
          </a:prstGeom>
        </p:spPr>
      </p:pic>
    </p:spTree>
    <p:extLst>
      <p:ext uri="{BB962C8B-B14F-4D97-AF65-F5344CB8AC3E}">
        <p14:creationId xmlns:p14="http://schemas.microsoft.com/office/powerpoint/2010/main" val="2752860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Georgas </a:t>
            </a:r>
            <a:r>
              <a:rPr lang="en-US" dirty="0" err="1"/>
              <a:t>S</a:t>
            </a:r>
            <a:r>
              <a:rPr lang="en-US" dirty="0" err="1" smtClean="0"/>
              <a:t>imonas</a:t>
            </a:r>
            <a:r>
              <a:rPr lang="en-US" dirty="0" smtClean="0"/>
              <a:t> </a:t>
            </a:r>
            <a:r>
              <a:rPr lang="en-US" dirty="0" err="1"/>
              <a:t>O</a:t>
            </a:r>
            <a:r>
              <a:rPr lang="en-US" dirty="0" err="1" smtClean="0"/>
              <a:t>mas</a:t>
            </a:r>
            <a:r>
              <a:rPr lang="en-US" dirty="0" smtClean="0"/>
              <a:t> (Georg </a:t>
            </a:r>
            <a:r>
              <a:rPr lang="en-US" dirty="0"/>
              <a:t>Simon </a:t>
            </a:r>
            <a:r>
              <a:rPr lang="en-US" dirty="0" smtClean="0"/>
              <a:t>Ohm</a:t>
            </a:r>
            <a:r>
              <a:rPr lang="en-US" dirty="0"/>
              <a:t>)</a:t>
            </a:r>
            <a:endParaRPr lang="lt-LT" dirty="0"/>
          </a:p>
        </p:txBody>
      </p:sp>
      <p:sp>
        <p:nvSpPr>
          <p:cNvPr id="3" name="Content Placeholder 2"/>
          <p:cNvSpPr>
            <a:spLocks noGrp="1"/>
          </p:cNvSpPr>
          <p:nvPr>
            <p:ph idx="1"/>
          </p:nvPr>
        </p:nvSpPr>
        <p:spPr>
          <a:xfrm>
            <a:off x="1435608" y="2556932"/>
            <a:ext cx="9912095" cy="3318936"/>
          </a:xfrm>
        </p:spPr>
        <p:txBody>
          <a:bodyPr>
            <a:normAutofit/>
          </a:bodyPr>
          <a:lstStyle/>
          <a:p>
            <a:pPr marL="0" indent="0" algn="just">
              <a:buNone/>
            </a:pPr>
            <a:r>
              <a:rPr lang="en-US" dirty="0" err="1" smtClean="0"/>
              <a:t>Gim</a:t>
            </a:r>
            <a:r>
              <a:rPr lang="lt-LT" dirty="0" smtClean="0"/>
              <a:t>ė 1787m Vokietijoje. Nuo mažens buvo </a:t>
            </a:r>
          </a:p>
          <a:p>
            <a:pPr marL="0" indent="0" algn="just">
              <a:buNone/>
            </a:pPr>
            <a:r>
              <a:rPr lang="lt-LT" dirty="0" smtClean="0"/>
              <a:t>skatinamas domėtis mokslu, bet aštuoniolikos </a:t>
            </a:r>
          </a:p>
          <a:p>
            <a:pPr marL="0" indent="0" algn="just">
              <a:buNone/>
            </a:pPr>
            <a:r>
              <a:rPr lang="lt-LT" dirty="0" smtClean="0"/>
              <a:t>metė universitetą, kuriame mokėsi matematikos,</a:t>
            </a:r>
          </a:p>
          <a:p>
            <a:pPr marL="0" indent="0" algn="just">
              <a:buNone/>
            </a:pPr>
            <a:r>
              <a:rPr lang="lt-LT" dirty="0" smtClean="0"/>
              <a:t>fizikos ir filosofijos. Susipykęs su tėvu išvažiavo</a:t>
            </a:r>
          </a:p>
          <a:p>
            <a:pPr marL="0" indent="0" algn="just">
              <a:buNone/>
            </a:pPr>
            <a:r>
              <a:rPr lang="lt-LT" dirty="0" smtClean="0"/>
              <a:t>į Šveicariją, dirbti mokytoju</a:t>
            </a:r>
            <a:r>
              <a:rPr lang="lt-LT" dirty="0"/>
              <a:t>. </a:t>
            </a:r>
            <a:r>
              <a:rPr lang="lt-LT" dirty="0" smtClean="0"/>
              <a:t>Po kiek laiko grįžo </a:t>
            </a:r>
            <a:r>
              <a:rPr lang="lt-LT" dirty="0"/>
              <a:t>į </a:t>
            </a:r>
            <a:endParaRPr lang="lt-LT" dirty="0" smtClean="0"/>
          </a:p>
          <a:p>
            <a:pPr marL="0" indent="0" algn="just">
              <a:buNone/>
            </a:pPr>
            <a:r>
              <a:rPr lang="lt-LT" dirty="0" smtClean="0"/>
              <a:t>Vokie</a:t>
            </a:r>
            <a:r>
              <a:rPr lang="en-US" dirty="0" err="1" smtClean="0"/>
              <a:t>tij</a:t>
            </a:r>
            <a:r>
              <a:rPr lang="lt-LT" dirty="0" smtClean="0"/>
              <a:t>ą, kur įgijo daktaro, vėliau profesoriaus laipsnį.</a:t>
            </a:r>
            <a:endParaRPr lang="lt-LT" dirty="0"/>
          </a:p>
          <a:p>
            <a:pPr marL="0" indent="0" algn="just">
              <a:buNone/>
            </a:pPr>
            <a:endParaRPr lang="lt-LT" dirty="0"/>
          </a:p>
        </p:txBody>
      </p:sp>
      <p:pic>
        <p:nvPicPr>
          <p:cNvPr id="4" name="Picture 3"/>
          <p:cNvPicPr>
            <a:picLocks noChangeAspect="1"/>
          </p:cNvPicPr>
          <p:nvPr/>
        </p:nvPicPr>
        <p:blipFill>
          <a:blip r:embed="rId2"/>
          <a:stretch>
            <a:fillRect/>
          </a:stretch>
        </p:blipFill>
        <p:spPr>
          <a:xfrm>
            <a:off x="7973568" y="2556932"/>
            <a:ext cx="2816353" cy="3576851"/>
          </a:xfrm>
          <a:prstGeom prst="rect">
            <a:avLst/>
          </a:prstGeom>
        </p:spPr>
      </p:pic>
    </p:spTree>
    <p:extLst>
      <p:ext uri="{BB962C8B-B14F-4D97-AF65-F5344CB8AC3E}">
        <p14:creationId xmlns:p14="http://schemas.microsoft.com/office/powerpoint/2010/main" val="481485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Kūrybingiausi metai</a:t>
            </a:r>
            <a:endParaRPr lang="lt-LT"/>
          </a:p>
        </p:txBody>
      </p:sp>
      <p:sp>
        <p:nvSpPr>
          <p:cNvPr id="3" name="Content Placeholder 2"/>
          <p:cNvSpPr>
            <a:spLocks noGrp="1"/>
          </p:cNvSpPr>
          <p:nvPr>
            <p:ph idx="1"/>
          </p:nvPr>
        </p:nvSpPr>
        <p:spPr/>
        <p:txBody>
          <a:bodyPr/>
          <a:lstStyle/>
          <a:p>
            <a:pPr marL="0" indent="0">
              <a:buNone/>
            </a:pPr>
            <a:r>
              <a:rPr lang="lt-LT" dirty="0" smtClean="0"/>
              <a:t>1817-1827m. Omas dėstė fiziką Kelno jezuitų kolegijoje. Jos laboratorijoje taisė, konstravo fizikos prietaisus. 1826 m. Suformulavo elektros grandinės dėsnį ir jį paskelbė Vokietijos žurnale. Susidomėjimo nesulaukęs, Omas tęsė darbą Berlynę. Čia išleido mokslo darbą </a:t>
            </a:r>
            <a:r>
              <a:rPr lang="en-US" dirty="0" smtClean="0"/>
              <a:t>,,</a:t>
            </a:r>
            <a:r>
              <a:rPr lang="lt-LT" dirty="0" smtClean="0"/>
              <a:t>Teoriniai elektrinių grandinių tyrimai“. </a:t>
            </a:r>
            <a:r>
              <a:rPr lang="en-US" dirty="0" smtClean="0"/>
              <a:t>Deja, </a:t>
            </a:r>
            <a:r>
              <a:rPr lang="en-US" dirty="0" err="1" smtClean="0"/>
              <a:t>susid</a:t>
            </a:r>
            <a:r>
              <a:rPr lang="lt-LT" dirty="0" smtClean="0"/>
              <a:t>omėjimo sulaukė tik po kelerių metų. </a:t>
            </a:r>
            <a:endParaRPr lang="lt-LT" dirty="0"/>
          </a:p>
        </p:txBody>
      </p:sp>
    </p:spTree>
    <p:extLst>
      <p:ext uri="{BB962C8B-B14F-4D97-AF65-F5344CB8AC3E}">
        <p14:creationId xmlns:p14="http://schemas.microsoft.com/office/powerpoint/2010/main" val="276609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Nuopelnai</a:t>
            </a:r>
            <a:endParaRPr lang="lt-LT" dirty="0"/>
          </a:p>
        </p:txBody>
      </p:sp>
      <p:sp>
        <p:nvSpPr>
          <p:cNvPr id="3" name="Content Placeholder 2"/>
          <p:cNvSpPr>
            <a:spLocks noGrp="1"/>
          </p:cNvSpPr>
          <p:nvPr>
            <p:ph idx="1"/>
          </p:nvPr>
        </p:nvSpPr>
        <p:spPr/>
        <p:txBody>
          <a:bodyPr>
            <a:normAutofit fontScale="92500"/>
          </a:bodyPr>
          <a:lstStyle/>
          <a:p>
            <a:r>
              <a:rPr lang="lt-LT" dirty="0" smtClean="0"/>
              <a:t>Suformulavo elektros grandinės dėsnį;</a:t>
            </a:r>
          </a:p>
          <a:p>
            <a:r>
              <a:rPr lang="lt-LT" dirty="0" smtClean="0"/>
              <a:t>Aprašė</a:t>
            </a:r>
            <a:r>
              <a:rPr lang="en-US" dirty="0" smtClean="0"/>
              <a:t> </a:t>
            </a:r>
            <a:r>
              <a:rPr lang="lt-LT" dirty="0" smtClean="0"/>
              <a:t>elektros srovės tekėjimą grandine;</a:t>
            </a:r>
          </a:p>
          <a:p>
            <a:r>
              <a:rPr lang="lt-LT" dirty="0" smtClean="0"/>
              <a:t>Iškėlė mintį, kad srovė teka dėl laidininko galuose veikiančių elektroskopinių jėgų skirtumo;</a:t>
            </a:r>
          </a:p>
          <a:p>
            <a:r>
              <a:rPr lang="lt-LT" dirty="0" smtClean="0"/>
              <a:t>Pirmasis pavartojo </a:t>
            </a:r>
            <a:r>
              <a:rPr lang="en-US" dirty="0" err="1" smtClean="0"/>
              <a:t>elektros</a:t>
            </a:r>
            <a:r>
              <a:rPr lang="en-US" dirty="0" smtClean="0"/>
              <a:t> </a:t>
            </a:r>
            <a:r>
              <a:rPr lang="en-US" dirty="0" err="1" smtClean="0"/>
              <a:t>srov</a:t>
            </a:r>
            <a:r>
              <a:rPr lang="lt-LT" dirty="0" smtClean="0"/>
              <a:t>ė</a:t>
            </a:r>
            <a:r>
              <a:rPr lang="en-US" dirty="0" smtClean="0"/>
              <a:t>s </a:t>
            </a:r>
            <a:r>
              <a:rPr lang="en-US" dirty="0" err="1" smtClean="0"/>
              <a:t>stiprio</a:t>
            </a:r>
            <a:r>
              <a:rPr lang="en-US" dirty="0" smtClean="0"/>
              <a:t> </a:t>
            </a:r>
            <a:r>
              <a:rPr lang="en-US" dirty="0" err="1" smtClean="0"/>
              <a:t>ir</a:t>
            </a:r>
            <a:r>
              <a:rPr lang="en-US" dirty="0" smtClean="0"/>
              <a:t> </a:t>
            </a:r>
            <a:r>
              <a:rPr lang="en-US" dirty="0" err="1" smtClean="0"/>
              <a:t>laidininko</a:t>
            </a:r>
            <a:r>
              <a:rPr lang="en-US" dirty="0" smtClean="0"/>
              <a:t> </a:t>
            </a:r>
            <a:r>
              <a:rPr lang="en-US" dirty="0" err="1" smtClean="0"/>
              <a:t>elektrin</a:t>
            </a:r>
            <a:r>
              <a:rPr lang="lt-LT" dirty="0" smtClean="0"/>
              <a:t>ė</a:t>
            </a:r>
            <a:r>
              <a:rPr lang="en-US" dirty="0" smtClean="0"/>
              <a:t>s </a:t>
            </a:r>
            <a:r>
              <a:rPr lang="en-US" dirty="0" err="1" smtClean="0"/>
              <a:t>var</a:t>
            </a:r>
            <a:r>
              <a:rPr lang="lt-LT" dirty="0" smtClean="0"/>
              <a:t>ž</a:t>
            </a:r>
            <a:r>
              <a:rPr lang="en-US" dirty="0" err="1" smtClean="0"/>
              <a:t>os</a:t>
            </a:r>
            <a:r>
              <a:rPr lang="en-US" dirty="0" smtClean="0"/>
              <a:t> s</a:t>
            </a:r>
            <a:r>
              <a:rPr lang="lt-LT" dirty="0" smtClean="0"/>
              <a:t>ą</a:t>
            </a:r>
            <a:r>
              <a:rPr lang="en-US" dirty="0" err="1" smtClean="0"/>
              <a:t>vok</a:t>
            </a:r>
            <a:r>
              <a:rPr lang="lt-LT" dirty="0" smtClean="0"/>
              <a:t>as;</a:t>
            </a:r>
          </a:p>
          <a:p>
            <a:r>
              <a:rPr lang="lt-LT" dirty="0" smtClean="0"/>
              <a:t>Teoriškai aprašė nustatytą elektros </a:t>
            </a:r>
            <a:r>
              <a:rPr lang="en-US" dirty="0" err="1" smtClean="0"/>
              <a:t>grandi</a:t>
            </a:r>
            <a:r>
              <a:rPr lang="lt-LT" dirty="0" smtClean="0"/>
              <a:t>nės dalies dėsnį;</a:t>
            </a:r>
            <a:endParaRPr lang="en-US" dirty="0" smtClean="0"/>
          </a:p>
          <a:p>
            <a:r>
              <a:rPr lang="en-US" dirty="0" err="1" smtClean="0"/>
              <a:t>Suformulavo</a:t>
            </a:r>
            <a:r>
              <a:rPr lang="en-US" dirty="0" smtClean="0"/>
              <a:t> </a:t>
            </a:r>
            <a:r>
              <a:rPr lang="en-US" dirty="0" err="1" smtClean="0"/>
              <a:t>laidinink</a:t>
            </a:r>
            <a:r>
              <a:rPr lang="lt-LT" dirty="0" smtClean="0"/>
              <a:t>ų</a:t>
            </a:r>
            <a:r>
              <a:rPr lang="en-US" dirty="0" smtClean="0"/>
              <a:t> </a:t>
            </a:r>
            <a:r>
              <a:rPr lang="en-US" dirty="0" err="1" smtClean="0"/>
              <a:t>nuosekliojo</a:t>
            </a:r>
            <a:r>
              <a:rPr lang="en-US" dirty="0" smtClean="0"/>
              <a:t> </a:t>
            </a:r>
            <a:r>
              <a:rPr lang="en-US" dirty="0" err="1" smtClean="0"/>
              <a:t>jungimo</a:t>
            </a:r>
            <a:r>
              <a:rPr lang="en-US" dirty="0" smtClean="0"/>
              <a:t> </a:t>
            </a:r>
            <a:r>
              <a:rPr lang="en-US" dirty="0" err="1" smtClean="0"/>
              <a:t>taisykles</a:t>
            </a:r>
            <a:r>
              <a:rPr lang="lt-LT" dirty="0" smtClean="0"/>
              <a:t>.</a:t>
            </a:r>
          </a:p>
          <a:p>
            <a:endParaRPr lang="lt-LT" dirty="0"/>
          </a:p>
        </p:txBody>
      </p:sp>
    </p:spTree>
    <p:extLst>
      <p:ext uri="{BB962C8B-B14F-4D97-AF65-F5344CB8AC3E}">
        <p14:creationId xmlns:p14="http://schemas.microsoft.com/office/powerpoint/2010/main" val="2309560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Omo</a:t>
            </a:r>
            <a:r>
              <a:rPr lang="en-US" dirty="0" smtClean="0"/>
              <a:t> d</a:t>
            </a:r>
            <a:r>
              <a:rPr lang="lt-LT" smtClean="0"/>
              <a:t>ė</a:t>
            </a:r>
            <a:r>
              <a:rPr lang="en-US" smtClean="0"/>
              <a:t>snio</a:t>
            </a:r>
            <a:r>
              <a:rPr lang="en-US" dirty="0" smtClean="0"/>
              <a:t> </a:t>
            </a:r>
            <a:r>
              <a:rPr lang="en-US" dirty="0" err="1" smtClean="0"/>
              <a:t>galiojimas</a:t>
            </a:r>
            <a:endParaRPr lang="lt-LT" dirty="0"/>
          </a:p>
        </p:txBody>
      </p:sp>
      <p:sp>
        <p:nvSpPr>
          <p:cNvPr id="3" name="Content Placeholder 2"/>
          <p:cNvSpPr>
            <a:spLocks noGrp="1"/>
          </p:cNvSpPr>
          <p:nvPr>
            <p:ph idx="1"/>
          </p:nvPr>
        </p:nvSpPr>
        <p:spPr>
          <a:xfrm>
            <a:off x="1295400" y="2556932"/>
            <a:ext cx="9772815" cy="3318936"/>
          </a:xfrm>
        </p:spPr>
        <p:txBody>
          <a:bodyPr/>
          <a:lstStyle/>
          <a:p>
            <a:pPr marL="0" indent="0">
              <a:buNone/>
            </a:pPr>
            <a:r>
              <a:rPr lang="lt-LT" dirty="0"/>
              <a:t>Omo dėsnis galioja metalams, elektrolitams, jei jie yra </a:t>
            </a:r>
            <a:r>
              <a:rPr lang="lt-LT" dirty="0" smtClean="0"/>
              <a:t>neekstremaliose </a:t>
            </a:r>
            <a:r>
              <a:rPr lang="lt-LT" dirty="0"/>
              <a:t>sąlygose. Ekstremalios sąlygos: labai aukšta arba labai </a:t>
            </a:r>
            <a:r>
              <a:rPr lang="lt-LT" dirty="0" smtClean="0"/>
              <a:t>žema </a:t>
            </a:r>
            <a:r>
              <a:rPr lang="lt-LT" dirty="0"/>
              <a:t>temperatūra, didelis slėgis ir kt</a:t>
            </a:r>
            <a:r>
              <a:rPr lang="lt-LT" dirty="0" smtClean="0"/>
              <a:t>.</a:t>
            </a:r>
          </a:p>
          <a:p>
            <a:pPr marL="0" indent="0">
              <a:buNone/>
            </a:pPr>
            <a:r>
              <a:rPr lang="lt-LT" dirty="0" smtClean="0"/>
              <a:t>Omo </a:t>
            </a:r>
            <a:r>
              <a:rPr lang="lt-LT" dirty="0"/>
              <a:t>dėsnis </a:t>
            </a:r>
            <a:r>
              <a:rPr lang="lt-LT" dirty="0" smtClean="0"/>
              <a:t>negalioja </a:t>
            </a:r>
            <a:r>
              <a:rPr lang="lt-LT" dirty="0"/>
              <a:t>dujoms, </a:t>
            </a:r>
            <a:r>
              <a:rPr lang="lt-LT" dirty="0" smtClean="0"/>
              <a:t>elektroninėms </a:t>
            </a:r>
            <a:r>
              <a:rPr lang="lt-LT" dirty="0"/>
              <a:t>lempoms. </a:t>
            </a:r>
            <a:endParaRPr lang="lt-LT" dirty="0" smtClean="0"/>
          </a:p>
          <a:p>
            <a:pPr marL="0" indent="0">
              <a:buNone/>
            </a:pPr>
            <a:r>
              <a:rPr lang="lt-LT" dirty="0" smtClean="0"/>
              <a:t>Nevisuomet </a:t>
            </a:r>
            <a:r>
              <a:rPr lang="lt-LT" dirty="0"/>
              <a:t>Omo dėsnis galioja puslaidininkiams.</a:t>
            </a:r>
          </a:p>
          <a:p>
            <a:pPr marL="0" indent="0">
              <a:buNone/>
            </a:pPr>
            <a:endParaRPr lang="lt-LT" dirty="0"/>
          </a:p>
        </p:txBody>
      </p:sp>
    </p:spTree>
    <p:extLst>
      <p:ext uri="{BB962C8B-B14F-4D97-AF65-F5344CB8AC3E}">
        <p14:creationId xmlns:p14="http://schemas.microsoft.com/office/powerpoint/2010/main" val="394246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157" y="971375"/>
            <a:ext cx="3796551" cy="1303867"/>
          </a:xfrm>
        </p:spPr>
        <p:txBody>
          <a:bodyPr/>
          <a:lstStyle/>
          <a:p>
            <a:r>
              <a:rPr lang="en-US" dirty="0" err="1" smtClean="0"/>
              <a:t>Turinys</a:t>
            </a:r>
            <a:endParaRPr lang="lt-LT" dirty="0"/>
          </a:p>
        </p:txBody>
      </p:sp>
      <p:sp>
        <p:nvSpPr>
          <p:cNvPr id="3" name="Content Placeholder 2"/>
          <p:cNvSpPr>
            <a:spLocks noGrp="1"/>
          </p:cNvSpPr>
          <p:nvPr>
            <p:ph idx="1"/>
          </p:nvPr>
        </p:nvSpPr>
        <p:spPr/>
        <p:txBody>
          <a:bodyPr>
            <a:normAutofit fontScale="92500" lnSpcReduction="10000"/>
          </a:bodyPr>
          <a:lstStyle/>
          <a:p>
            <a:r>
              <a:rPr lang="lt-LT" dirty="0" smtClean="0"/>
              <a:t>Kartojimas</a:t>
            </a:r>
            <a:endParaRPr lang="en-US" dirty="0"/>
          </a:p>
          <a:p>
            <a:r>
              <a:rPr lang="en-US" dirty="0" err="1" smtClean="0"/>
              <a:t>Bandyma</a:t>
            </a:r>
            <a:r>
              <a:rPr lang="lt-LT" dirty="0" smtClean="0"/>
              <a:t>i</a:t>
            </a:r>
            <a:endParaRPr lang="en-US" dirty="0" smtClean="0"/>
          </a:p>
          <a:p>
            <a:r>
              <a:rPr lang="en-US" dirty="0" err="1" smtClean="0"/>
              <a:t>Omo</a:t>
            </a:r>
            <a:r>
              <a:rPr lang="en-US" dirty="0" smtClean="0"/>
              <a:t> d</a:t>
            </a:r>
            <a:r>
              <a:rPr lang="lt-LT" dirty="0" smtClean="0"/>
              <a:t>ėsnis</a:t>
            </a:r>
          </a:p>
          <a:p>
            <a:r>
              <a:rPr lang="lt-LT" dirty="0" smtClean="0"/>
              <a:t>Dėsnio atradėjas</a:t>
            </a:r>
          </a:p>
          <a:p>
            <a:r>
              <a:rPr lang="lt-LT" dirty="0" smtClean="0"/>
              <a:t>Uždaviniai</a:t>
            </a:r>
          </a:p>
          <a:p>
            <a:r>
              <a:rPr lang="lt-LT" dirty="0" smtClean="0"/>
              <a:t>Testas</a:t>
            </a:r>
          </a:p>
          <a:p>
            <a:r>
              <a:rPr lang="lt-LT" dirty="0" smtClean="0"/>
              <a:t>Šaltiniai</a:t>
            </a:r>
          </a:p>
          <a:p>
            <a:endParaRPr lang="lt-LT" dirty="0"/>
          </a:p>
        </p:txBody>
      </p:sp>
      <p:pic>
        <p:nvPicPr>
          <p:cNvPr id="4" name="Picture 3"/>
          <p:cNvPicPr>
            <a:picLocks noChangeAspect="1"/>
          </p:cNvPicPr>
          <p:nvPr/>
        </p:nvPicPr>
        <p:blipFill>
          <a:blip r:embed="rId2"/>
          <a:stretch>
            <a:fillRect/>
          </a:stretch>
        </p:blipFill>
        <p:spPr>
          <a:xfrm>
            <a:off x="7104888" y="2593570"/>
            <a:ext cx="3489957" cy="3245660"/>
          </a:xfrm>
          <a:prstGeom prst="rect">
            <a:avLst/>
          </a:prstGeom>
        </p:spPr>
      </p:pic>
    </p:spTree>
    <p:extLst>
      <p:ext uri="{BB962C8B-B14F-4D97-AF65-F5344CB8AC3E}">
        <p14:creationId xmlns:p14="http://schemas.microsoft.com/office/powerpoint/2010/main" val="870542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Pavyzdiniai</a:t>
            </a:r>
            <a:r>
              <a:rPr lang="en-US" dirty="0" smtClean="0"/>
              <a:t> u</a:t>
            </a:r>
            <a:r>
              <a:rPr lang="lt-LT" dirty="0" smtClean="0"/>
              <a:t>ždavinių sprendimai</a:t>
            </a:r>
            <a:endParaRPr lang="lt-LT" dirty="0"/>
          </a:p>
        </p:txBody>
      </p:sp>
      <p:pic>
        <p:nvPicPr>
          <p:cNvPr id="4" name="Content Placeholder 3"/>
          <p:cNvPicPr>
            <a:picLocks noGrp="1" noChangeAspect="1"/>
          </p:cNvPicPr>
          <p:nvPr>
            <p:ph idx="1"/>
          </p:nvPr>
        </p:nvPicPr>
        <p:blipFill>
          <a:blip r:embed="rId2"/>
          <a:stretch>
            <a:fillRect/>
          </a:stretch>
        </p:blipFill>
        <p:spPr>
          <a:xfrm>
            <a:off x="3427377" y="2551812"/>
            <a:ext cx="5337246" cy="3551550"/>
          </a:xfrm>
          <a:prstGeom prst="rect">
            <a:avLst/>
          </a:prstGeom>
        </p:spPr>
      </p:pic>
    </p:spTree>
    <p:extLst>
      <p:ext uri="{BB962C8B-B14F-4D97-AF65-F5344CB8AC3E}">
        <p14:creationId xmlns:p14="http://schemas.microsoft.com/office/powerpoint/2010/main" val="316301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85" y="1033647"/>
            <a:ext cx="9601196" cy="1303867"/>
          </a:xfrm>
        </p:spPr>
        <p:txBody>
          <a:bodyPr/>
          <a:lstStyle/>
          <a:p>
            <a:r>
              <a:rPr lang="lt-LT" dirty="0" smtClean="0"/>
              <a:t>1 uždavinys</a:t>
            </a:r>
            <a:endParaRPr lang="lt-LT" dirty="0"/>
          </a:p>
        </p:txBody>
      </p:sp>
      <p:sp>
        <p:nvSpPr>
          <p:cNvPr id="3" name="Content Placeholder 2"/>
          <p:cNvSpPr>
            <a:spLocks noGrp="1"/>
          </p:cNvSpPr>
          <p:nvPr>
            <p:ph idx="1"/>
          </p:nvPr>
        </p:nvSpPr>
        <p:spPr/>
        <p:txBody>
          <a:bodyPr>
            <a:normAutofit/>
          </a:bodyPr>
          <a:lstStyle/>
          <a:p>
            <a:pPr marL="0" indent="0">
              <a:buNone/>
            </a:pPr>
            <a:r>
              <a:rPr lang="lt-LT" dirty="0" smtClean="0"/>
              <a:t>80 </a:t>
            </a:r>
            <a:r>
              <a:rPr lang="el-GR" dirty="0" smtClean="0"/>
              <a:t>Ω</a:t>
            </a:r>
            <a:r>
              <a:rPr lang="lt-LT" dirty="0" smtClean="0"/>
              <a:t> varžos laidynė įjungta į 220 V elektros lizdą. Kokio stiprio srovė teka laidyne?</a:t>
            </a:r>
          </a:p>
          <a:p>
            <a:pPr marL="0" indent="0">
              <a:buNone/>
            </a:pPr>
            <a:r>
              <a:rPr lang="en-US" b="1" dirty="0" err="1" smtClean="0"/>
              <a:t>Duota</a:t>
            </a:r>
            <a:r>
              <a:rPr lang="en-US" b="1" dirty="0" smtClean="0"/>
              <a:t>:</a:t>
            </a:r>
            <a:r>
              <a:rPr lang="en-US" b="1" i="1" dirty="0" smtClean="0"/>
              <a:t>	</a:t>
            </a:r>
            <a:r>
              <a:rPr lang="en-US" dirty="0" smtClean="0"/>
              <a:t>							</a:t>
            </a:r>
            <a:endParaRPr lang="lt-LT" dirty="0" smtClean="0"/>
          </a:p>
          <a:p>
            <a:pPr marL="0" indent="0">
              <a:buNone/>
            </a:pPr>
            <a:r>
              <a:rPr lang="en-US" dirty="0" smtClean="0"/>
              <a:t>										</a:t>
            </a:r>
            <a:endParaRPr lang="en-US" dirty="0"/>
          </a:p>
          <a:p>
            <a:pPr marL="0" indent="0">
              <a:buNone/>
            </a:pPr>
            <a:r>
              <a:rPr lang="en-US" dirty="0" smtClean="0"/>
              <a:t>				</a:t>
            </a:r>
            <a:r>
              <a:rPr lang="en-US" dirty="0"/>
              <a:t> </a:t>
            </a:r>
            <a:r>
              <a:rPr lang="en-US" dirty="0" smtClean="0"/>
              <a:t>   			</a:t>
            </a:r>
            <a:endParaRPr lang="lt-LT" dirty="0"/>
          </a:p>
        </p:txBody>
      </p:sp>
      <p:sp>
        <p:nvSpPr>
          <p:cNvPr id="7" name="TextBox 6"/>
          <p:cNvSpPr txBox="1"/>
          <p:nvPr/>
        </p:nvSpPr>
        <p:spPr>
          <a:xfrm>
            <a:off x="7877134" y="5568942"/>
            <a:ext cx="3463637" cy="738664"/>
          </a:xfrm>
          <a:prstGeom prst="rect">
            <a:avLst/>
          </a:prstGeom>
          <a:noFill/>
        </p:spPr>
        <p:txBody>
          <a:bodyPr wrap="square" rtlCol="0">
            <a:spAutoFit/>
          </a:bodyPr>
          <a:lstStyle/>
          <a:p>
            <a:r>
              <a:rPr lang="en-US" sz="2400" b="1" dirty="0" err="1" smtClean="0"/>
              <a:t>Atsakyma</a:t>
            </a:r>
            <a:r>
              <a:rPr lang="lt-LT" sz="2400" b="1" dirty="0"/>
              <a:t>s</a:t>
            </a:r>
            <a:r>
              <a:rPr lang="en-US" sz="2400" b="1" dirty="0"/>
              <a:t>: I=2,75A</a:t>
            </a:r>
          </a:p>
          <a:p>
            <a:endParaRPr lang="lt-LT" dirty="0"/>
          </a:p>
        </p:txBody>
      </p:sp>
      <p:sp>
        <p:nvSpPr>
          <p:cNvPr id="9" name="TextBox 8"/>
          <p:cNvSpPr txBox="1"/>
          <p:nvPr/>
        </p:nvSpPr>
        <p:spPr>
          <a:xfrm>
            <a:off x="1295401" y="3921281"/>
            <a:ext cx="2050473" cy="1569660"/>
          </a:xfrm>
          <a:prstGeom prst="rect">
            <a:avLst/>
          </a:prstGeom>
          <a:noFill/>
        </p:spPr>
        <p:txBody>
          <a:bodyPr wrap="square" rtlCol="0">
            <a:spAutoFit/>
          </a:bodyPr>
          <a:lstStyle/>
          <a:p>
            <a:r>
              <a:rPr lang="lt-LT" sz="2400" dirty="0"/>
              <a:t>R</a:t>
            </a:r>
            <a:r>
              <a:rPr lang="en-US" sz="2400" dirty="0"/>
              <a:t>=</a:t>
            </a:r>
            <a:r>
              <a:rPr lang="lt-LT" sz="2400" dirty="0"/>
              <a:t> 80 </a:t>
            </a:r>
            <a:r>
              <a:rPr lang="el-GR" sz="2400" dirty="0"/>
              <a:t>Ω</a:t>
            </a:r>
            <a:r>
              <a:rPr lang="en-US" sz="2400" dirty="0"/>
              <a:t>	</a:t>
            </a:r>
          </a:p>
          <a:p>
            <a:r>
              <a:rPr lang="en-US" sz="2400" dirty="0" smtClean="0"/>
              <a:t>U=220V</a:t>
            </a:r>
          </a:p>
          <a:p>
            <a:r>
              <a:rPr lang="en-US" sz="2400" dirty="0"/>
              <a:t>	</a:t>
            </a:r>
          </a:p>
          <a:p>
            <a:r>
              <a:rPr lang="en-US" sz="2400" b="1" dirty="0" err="1"/>
              <a:t>Rasti</a:t>
            </a:r>
            <a:r>
              <a:rPr lang="en-US" sz="2400" b="1" dirty="0"/>
              <a:t>:  </a:t>
            </a:r>
            <a:r>
              <a:rPr lang="en-US" sz="2400" dirty="0"/>
              <a:t>I-?</a:t>
            </a:r>
            <a:endParaRPr lang="lt-LT" sz="2400" dirty="0"/>
          </a:p>
        </p:txBody>
      </p:sp>
      <p:sp>
        <p:nvSpPr>
          <p:cNvPr id="10" name="TextBox 9"/>
          <p:cNvSpPr txBox="1"/>
          <p:nvPr/>
        </p:nvSpPr>
        <p:spPr>
          <a:xfrm>
            <a:off x="5205743" y="3508939"/>
            <a:ext cx="4403210" cy="1107996"/>
          </a:xfrm>
          <a:prstGeom prst="rect">
            <a:avLst/>
          </a:prstGeom>
          <a:noFill/>
        </p:spPr>
        <p:txBody>
          <a:bodyPr wrap="square" rtlCol="0">
            <a:spAutoFit/>
          </a:bodyPr>
          <a:lstStyle/>
          <a:p>
            <a:r>
              <a:rPr lang="en-US" sz="2400" b="1" dirty="0" err="1"/>
              <a:t>Sprendimas</a:t>
            </a:r>
            <a:r>
              <a:rPr lang="en-US" sz="2400" b="1" dirty="0"/>
              <a:t>:</a:t>
            </a:r>
            <a:r>
              <a:rPr lang="en-US" sz="2400" dirty="0"/>
              <a:t> </a:t>
            </a:r>
            <a:r>
              <a:rPr lang="lt-LT" sz="2400" dirty="0" smtClean="0"/>
              <a:t>e</a:t>
            </a:r>
            <a:r>
              <a:rPr lang="en-US" sz="2400" dirty="0" err="1"/>
              <a:t>lektros</a:t>
            </a:r>
            <a:r>
              <a:rPr lang="en-US" sz="2400" dirty="0"/>
              <a:t> </a:t>
            </a:r>
            <a:r>
              <a:rPr lang="en-US" sz="2400" dirty="0" err="1"/>
              <a:t>srov</a:t>
            </a:r>
            <a:r>
              <a:rPr lang="lt-LT" sz="2400" dirty="0"/>
              <a:t>ė</a:t>
            </a:r>
            <a:r>
              <a:rPr lang="en-US" sz="2400" dirty="0"/>
              <a:t>s </a:t>
            </a:r>
            <a:r>
              <a:rPr lang="en-US" sz="2400" dirty="0" err="1" smtClean="0"/>
              <a:t>stipr</a:t>
            </a:r>
            <a:r>
              <a:rPr lang="lt-LT" sz="2400" dirty="0"/>
              <a:t>į</a:t>
            </a:r>
            <a:r>
              <a:rPr lang="lt-LT" sz="2400" dirty="0" smtClean="0"/>
              <a:t>                        apskaičiuojame </a:t>
            </a:r>
            <a:r>
              <a:rPr lang="lt-LT" sz="2400" dirty="0"/>
              <a:t>pagal Omo dėsnį:</a:t>
            </a:r>
            <a:endParaRPr lang="en-US" sz="2400" dirty="0"/>
          </a:p>
          <a:p>
            <a:endParaRPr lang="lt-LT" dirty="0"/>
          </a:p>
        </p:txBody>
      </p:sp>
      <p:graphicFrame>
        <p:nvGraphicFramePr>
          <p:cNvPr id="6" name="Object 5"/>
          <p:cNvGraphicFramePr>
            <a:graphicFrameLocks noChangeAspect="1"/>
          </p:cNvGraphicFramePr>
          <p:nvPr>
            <p:extLst>
              <p:ext uri="{D42A27DB-BD31-4B8C-83A1-F6EECF244321}">
                <p14:modId xmlns:p14="http://schemas.microsoft.com/office/powerpoint/2010/main" val="2656910125"/>
              </p:ext>
            </p:extLst>
          </p:nvPr>
        </p:nvGraphicFramePr>
        <p:xfrm>
          <a:off x="7532483" y="4649033"/>
          <a:ext cx="2227258" cy="758736"/>
        </p:xfrm>
        <a:graphic>
          <a:graphicData uri="http://schemas.openxmlformats.org/presentationml/2006/ole">
            <mc:AlternateContent xmlns:mc="http://schemas.openxmlformats.org/markup-compatibility/2006">
              <mc:Choice xmlns:v="urn:schemas-microsoft-com:vml" Requires="v">
                <p:oleObj spid="_x0000_s6212" name="Equation" r:id="rId3" imgW="1155600" imgH="393480" progId="Equation.3">
                  <p:embed/>
                </p:oleObj>
              </mc:Choice>
              <mc:Fallback>
                <p:oleObj name="Equation" r:id="rId3" imgW="1155600" imgH="393480" progId="Equation.3">
                  <p:embed/>
                  <p:pic>
                    <p:nvPicPr>
                      <p:cNvPr id="0" name=""/>
                      <p:cNvPicPr/>
                      <p:nvPr/>
                    </p:nvPicPr>
                    <p:blipFill>
                      <a:blip r:embed="rId4"/>
                      <a:stretch>
                        <a:fillRect/>
                      </a:stretch>
                    </p:blipFill>
                    <p:spPr>
                      <a:xfrm>
                        <a:off x="7532483" y="4649033"/>
                        <a:ext cx="2227258" cy="75873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374613"/>
              </p:ext>
            </p:extLst>
          </p:nvPr>
        </p:nvGraphicFramePr>
        <p:xfrm>
          <a:off x="5512037" y="4616935"/>
          <a:ext cx="879709" cy="826758"/>
        </p:xfrm>
        <a:graphic>
          <a:graphicData uri="http://schemas.openxmlformats.org/presentationml/2006/ole">
            <mc:AlternateContent xmlns:mc="http://schemas.openxmlformats.org/markup-compatibility/2006">
              <mc:Choice xmlns:v="urn:schemas-microsoft-com:vml" Requires="v">
                <p:oleObj spid="_x0000_s6213" name="Equation" r:id="rId5" imgW="419040" imgH="393480" progId="Equation.3">
                  <p:embed/>
                </p:oleObj>
              </mc:Choice>
              <mc:Fallback>
                <p:oleObj name="Equation" r:id="rId5" imgW="41904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037" y="4616935"/>
                        <a:ext cx="879709" cy="8267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1116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2 uždavinys </a:t>
            </a:r>
            <a:endParaRPr lang="lt-LT" dirty="0"/>
          </a:p>
        </p:txBody>
      </p:sp>
      <p:sp>
        <p:nvSpPr>
          <p:cNvPr id="5" name="TextBox 4"/>
          <p:cNvSpPr txBox="1"/>
          <p:nvPr/>
        </p:nvSpPr>
        <p:spPr>
          <a:xfrm>
            <a:off x="1327867" y="2493323"/>
            <a:ext cx="9599666" cy="1015663"/>
          </a:xfrm>
          <a:prstGeom prst="rect">
            <a:avLst/>
          </a:prstGeom>
          <a:noFill/>
        </p:spPr>
        <p:txBody>
          <a:bodyPr wrap="square" rtlCol="0">
            <a:spAutoFit/>
          </a:bodyPr>
          <a:lstStyle/>
          <a:p>
            <a:r>
              <a:rPr lang="lt-LT" sz="2000" dirty="0" smtClean="0"/>
              <a:t>Prie 4,5V įtampos šaltinio pr</a:t>
            </a:r>
            <a:r>
              <a:rPr lang="en-US" sz="2000" dirty="0" err="1" smtClean="0"/>
              <a:t>i</a:t>
            </a:r>
            <a:r>
              <a:rPr lang="lt-LT" sz="2000" dirty="0" smtClean="0"/>
              <a:t>jungtas 20</a:t>
            </a:r>
            <a:r>
              <a:rPr lang="el-GR" sz="2000" dirty="0"/>
              <a:t> </a:t>
            </a:r>
            <a:r>
              <a:rPr lang="el-GR" sz="2000" dirty="0" smtClean="0"/>
              <a:t>Ω</a:t>
            </a:r>
            <a:r>
              <a:rPr lang="lt-LT" sz="2000" dirty="0" smtClean="0"/>
              <a:t> varžos laidininkas ir 12</a:t>
            </a:r>
            <a:r>
              <a:rPr lang="el-GR" sz="2000" dirty="0"/>
              <a:t> </a:t>
            </a:r>
            <a:r>
              <a:rPr lang="el-GR" sz="2000" dirty="0" smtClean="0"/>
              <a:t>Ω</a:t>
            </a:r>
            <a:r>
              <a:rPr lang="lt-LT" sz="2000" dirty="0" smtClean="0"/>
              <a:t> varžos lempa. Kokia bus laidininko ir lempos elektrinė įtampa, jei grandine teka 2A stiprio elektros srovė?</a:t>
            </a:r>
            <a:endParaRPr lang="lt-LT" sz="2000" dirty="0"/>
          </a:p>
          <a:p>
            <a:endParaRPr lang="lt-LT" sz="2000" dirty="0"/>
          </a:p>
        </p:txBody>
      </p:sp>
      <p:sp>
        <p:nvSpPr>
          <p:cNvPr id="6" name="TextBox 5"/>
          <p:cNvSpPr txBox="1"/>
          <p:nvPr/>
        </p:nvSpPr>
        <p:spPr>
          <a:xfrm>
            <a:off x="1327867" y="3103733"/>
            <a:ext cx="7272925" cy="2246769"/>
          </a:xfrm>
          <a:prstGeom prst="rect">
            <a:avLst/>
          </a:prstGeom>
          <a:noFill/>
        </p:spPr>
        <p:txBody>
          <a:bodyPr wrap="square" rtlCol="0">
            <a:spAutoFit/>
          </a:bodyPr>
          <a:lstStyle/>
          <a:p>
            <a:r>
              <a:rPr lang="lt-LT" b="1" dirty="0" smtClean="0"/>
              <a:t>Duota:</a:t>
            </a:r>
            <a:r>
              <a:rPr lang="lt-LT" dirty="0" smtClean="0"/>
              <a:t> </a:t>
            </a:r>
            <a:r>
              <a:rPr lang="en-US" dirty="0" smtClean="0"/>
              <a:t> </a:t>
            </a:r>
            <a:r>
              <a:rPr lang="lt-LT" sz="2000" dirty="0" smtClean="0"/>
              <a:t>U</a:t>
            </a:r>
            <a:r>
              <a:rPr lang="en-US" sz="2000" dirty="0" smtClean="0"/>
              <a:t>=4,5V</a:t>
            </a:r>
          </a:p>
          <a:p>
            <a:r>
              <a:rPr lang="en-US" sz="2000" dirty="0" smtClean="0"/>
              <a:t>            R</a:t>
            </a:r>
            <a:r>
              <a:rPr lang="en-US" sz="1100" dirty="0" smtClean="0"/>
              <a:t>1</a:t>
            </a:r>
            <a:r>
              <a:rPr lang="en-US" sz="2000" dirty="0" smtClean="0"/>
              <a:t>=20</a:t>
            </a:r>
            <a:r>
              <a:rPr lang="el-GR" sz="2000" dirty="0" smtClean="0"/>
              <a:t> Ω</a:t>
            </a:r>
            <a:endParaRPr lang="en-US" sz="2000" dirty="0" smtClean="0"/>
          </a:p>
          <a:p>
            <a:r>
              <a:rPr lang="en-US" sz="2000" dirty="0" smtClean="0"/>
              <a:t>            R</a:t>
            </a:r>
            <a:r>
              <a:rPr lang="en-US" sz="1100" dirty="0" smtClean="0"/>
              <a:t>2</a:t>
            </a:r>
            <a:r>
              <a:rPr lang="en-US" sz="2000" dirty="0" smtClean="0"/>
              <a:t>=12</a:t>
            </a:r>
            <a:r>
              <a:rPr lang="el-GR" sz="2000" dirty="0"/>
              <a:t> </a:t>
            </a:r>
            <a:r>
              <a:rPr lang="el-GR" sz="2000" dirty="0" smtClean="0"/>
              <a:t>Ω</a:t>
            </a:r>
            <a:endParaRPr lang="en-US" sz="2000" dirty="0" smtClean="0"/>
          </a:p>
          <a:p>
            <a:r>
              <a:rPr lang="lt-LT" sz="2000" dirty="0"/>
              <a:t> </a:t>
            </a:r>
            <a:r>
              <a:rPr lang="lt-LT" sz="2000" dirty="0" smtClean="0"/>
              <a:t>           </a:t>
            </a:r>
            <a:r>
              <a:rPr lang="en-US" sz="2000" dirty="0" smtClean="0"/>
              <a:t>I=I</a:t>
            </a:r>
            <a:r>
              <a:rPr lang="en-US" sz="1100" dirty="0" smtClean="0"/>
              <a:t>1</a:t>
            </a:r>
            <a:r>
              <a:rPr lang="en-US" sz="2000" dirty="0" smtClean="0"/>
              <a:t>=I</a:t>
            </a:r>
            <a:r>
              <a:rPr lang="en-US" sz="1100" dirty="0" smtClean="0"/>
              <a:t>2</a:t>
            </a:r>
            <a:r>
              <a:rPr lang="en-US" sz="2000" dirty="0" smtClean="0"/>
              <a:t>=2A</a:t>
            </a:r>
            <a:r>
              <a:rPr lang="lt-LT" sz="2000" dirty="0" smtClean="0"/>
              <a:t> (</a:t>
            </a:r>
            <a:r>
              <a:rPr lang="en-US" sz="2000" dirty="0" err="1" smtClean="0"/>
              <a:t>nuosekliame</a:t>
            </a:r>
            <a:r>
              <a:rPr lang="en-US" sz="2000" dirty="0" smtClean="0"/>
              <a:t> </a:t>
            </a:r>
            <a:r>
              <a:rPr lang="en-US" sz="2000" dirty="0" err="1" smtClean="0"/>
              <a:t>jungime</a:t>
            </a:r>
            <a:r>
              <a:rPr lang="en-US" sz="2000" dirty="0"/>
              <a:t> </a:t>
            </a:r>
            <a:r>
              <a:rPr lang="lt-LT" sz="2000" dirty="0" smtClean="0"/>
              <a:t>srovės stipris</a:t>
            </a:r>
            <a:r>
              <a:rPr lang="en-US" sz="2000" dirty="0" smtClean="0"/>
              <a:t> </a:t>
            </a:r>
            <a:r>
              <a:rPr lang="en-US" sz="2000" dirty="0" err="1" smtClean="0"/>
              <a:t>lyg</a:t>
            </a:r>
            <a:r>
              <a:rPr lang="lt-LT" sz="2000" dirty="0" smtClean="0"/>
              <a:t>us</a:t>
            </a:r>
            <a:r>
              <a:rPr lang="en-US" sz="2000" dirty="0" smtClean="0"/>
              <a:t> </a:t>
            </a:r>
            <a:r>
              <a:rPr lang="en-US" sz="2000" dirty="0" err="1" smtClean="0"/>
              <a:t>atsk</a:t>
            </a:r>
            <a:r>
              <a:rPr lang="lt-LT" sz="2000" dirty="0" smtClean="0"/>
              <a:t>irų</a:t>
            </a:r>
          </a:p>
          <a:p>
            <a:r>
              <a:rPr lang="lt-LT" sz="2000" dirty="0" smtClean="0"/>
              <a:t>            laidininkų srovės stipriui)  </a:t>
            </a:r>
            <a:r>
              <a:rPr lang="en-US" sz="2000" dirty="0" smtClean="0"/>
              <a:t> </a:t>
            </a:r>
            <a:endParaRPr lang="lt-LT" sz="2000" dirty="0"/>
          </a:p>
          <a:p>
            <a:r>
              <a:rPr lang="en-US" sz="2000" b="1" dirty="0" err="1" smtClean="0"/>
              <a:t>Rasti</a:t>
            </a:r>
            <a:r>
              <a:rPr lang="en-US" sz="2000" b="1" dirty="0" smtClean="0"/>
              <a:t>:</a:t>
            </a:r>
            <a:r>
              <a:rPr lang="en-US" sz="2000" dirty="0" smtClean="0"/>
              <a:t> </a:t>
            </a:r>
            <a:r>
              <a:rPr lang="lt-LT" sz="2000" dirty="0" smtClean="0"/>
              <a:t> </a:t>
            </a:r>
            <a:r>
              <a:rPr lang="en-US" sz="2000" dirty="0" smtClean="0"/>
              <a:t>U</a:t>
            </a:r>
            <a:r>
              <a:rPr lang="en-US" sz="1100" dirty="0" smtClean="0"/>
              <a:t>1</a:t>
            </a:r>
            <a:r>
              <a:rPr lang="en-US" sz="2000" dirty="0" smtClean="0"/>
              <a:t>=?</a:t>
            </a:r>
          </a:p>
          <a:p>
            <a:r>
              <a:rPr lang="en-US" sz="2000" dirty="0"/>
              <a:t> </a:t>
            </a:r>
            <a:r>
              <a:rPr lang="en-US" sz="2000" dirty="0" smtClean="0"/>
              <a:t>           U</a:t>
            </a:r>
            <a:r>
              <a:rPr lang="en-US" sz="1100" dirty="0" smtClean="0"/>
              <a:t>2</a:t>
            </a:r>
            <a:r>
              <a:rPr lang="en-US" sz="2000" dirty="0" smtClean="0"/>
              <a:t>=?</a:t>
            </a:r>
          </a:p>
        </p:txBody>
      </p:sp>
      <p:sp>
        <p:nvSpPr>
          <p:cNvPr id="7" name="TextBox 6"/>
          <p:cNvSpPr txBox="1"/>
          <p:nvPr/>
        </p:nvSpPr>
        <p:spPr>
          <a:xfrm>
            <a:off x="1327866" y="5070376"/>
            <a:ext cx="10111965" cy="1323439"/>
          </a:xfrm>
          <a:prstGeom prst="rect">
            <a:avLst/>
          </a:prstGeom>
          <a:noFill/>
        </p:spPr>
        <p:txBody>
          <a:bodyPr wrap="square" rtlCol="0">
            <a:spAutoFit/>
          </a:bodyPr>
          <a:lstStyle/>
          <a:p>
            <a:pPr>
              <a:lnSpc>
                <a:spcPct val="150000"/>
              </a:lnSpc>
            </a:pPr>
            <a:r>
              <a:rPr lang="en-US" sz="2000" b="1" dirty="0" err="1" smtClean="0"/>
              <a:t>Sprendimas</a:t>
            </a:r>
            <a:r>
              <a:rPr lang="en-US" sz="2000" b="1" dirty="0" smtClean="0"/>
              <a:t>:</a:t>
            </a:r>
            <a:r>
              <a:rPr lang="en-US" sz="2000" dirty="0" smtClean="0"/>
              <a:t> </a:t>
            </a:r>
            <a:r>
              <a:rPr lang="lt-LT" sz="2000" dirty="0" err="1"/>
              <a:t>l</a:t>
            </a:r>
            <a:r>
              <a:rPr lang="en-US" sz="2000" dirty="0" err="1" smtClean="0"/>
              <a:t>aidininko</a:t>
            </a:r>
            <a:r>
              <a:rPr lang="en-US" sz="2000" dirty="0" smtClean="0"/>
              <a:t> </a:t>
            </a:r>
            <a:r>
              <a:rPr lang="en-US" sz="2000" dirty="0" err="1" smtClean="0"/>
              <a:t>ir</a:t>
            </a:r>
            <a:r>
              <a:rPr lang="en-US" sz="2000" dirty="0" smtClean="0"/>
              <a:t> </a:t>
            </a:r>
            <a:r>
              <a:rPr lang="en-US" sz="2000" dirty="0" err="1" smtClean="0"/>
              <a:t>lempos</a:t>
            </a:r>
            <a:r>
              <a:rPr lang="en-US" sz="2000" dirty="0" smtClean="0"/>
              <a:t> </a:t>
            </a:r>
            <a:r>
              <a:rPr lang="en-US" sz="2000" dirty="0" err="1" smtClean="0"/>
              <a:t>elektrin</a:t>
            </a:r>
            <a:r>
              <a:rPr lang="lt-LT" sz="2000" dirty="0" smtClean="0"/>
              <a:t>ė </a:t>
            </a:r>
            <a:r>
              <a:rPr lang="en-US" sz="2000" dirty="0" err="1" smtClean="0"/>
              <a:t>var</a:t>
            </a:r>
            <a:r>
              <a:rPr lang="lt-LT" sz="2000" dirty="0" smtClean="0"/>
              <a:t>ža</a:t>
            </a:r>
            <a:r>
              <a:rPr lang="en-US" sz="2000" dirty="0" smtClean="0"/>
              <a:t> </a:t>
            </a:r>
            <a:r>
              <a:rPr lang="lt-LT" sz="2000" dirty="0" smtClean="0"/>
              <a:t>U</a:t>
            </a:r>
            <a:r>
              <a:rPr lang="lt-LT" sz="1100" dirty="0" smtClean="0"/>
              <a:t>1</a:t>
            </a:r>
            <a:r>
              <a:rPr lang="lt-LT" sz="2000" dirty="0" smtClean="0"/>
              <a:t> ir U</a:t>
            </a:r>
            <a:r>
              <a:rPr lang="lt-LT" sz="1100" dirty="0" smtClean="0"/>
              <a:t>2</a:t>
            </a:r>
            <a:r>
              <a:rPr lang="lt-LT" sz="2000" dirty="0" smtClean="0"/>
              <a:t> apskaičiuojama pagal Omo dėsnį:</a:t>
            </a:r>
            <a:r>
              <a:rPr lang="en-US" sz="2000" dirty="0" smtClean="0"/>
              <a:t>  </a:t>
            </a:r>
            <a:r>
              <a:rPr lang="en-US" sz="2000" b="1" dirty="0" smtClean="0"/>
              <a:t>U=IR</a:t>
            </a:r>
            <a:endParaRPr lang="lt-LT" sz="2000" b="1" dirty="0" smtClean="0"/>
          </a:p>
          <a:p>
            <a:pPr>
              <a:lnSpc>
                <a:spcPct val="150000"/>
              </a:lnSpc>
            </a:pPr>
            <a:r>
              <a:rPr lang="lt-LT" sz="2000" dirty="0" smtClean="0"/>
              <a:t>U</a:t>
            </a:r>
            <a:r>
              <a:rPr lang="lt-LT" sz="1100" dirty="0" smtClean="0"/>
              <a:t>1</a:t>
            </a:r>
            <a:r>
              <a:rPr lang="en-US" sz="2000" dirty="0" smtClean="0"/>
              <a:t>=2A </a:t>
            </a:r>
            <a:r>
              <a:rPr lang="lt-LT" sz="2000" dirty="0"/>
              <a:t>·</a:t>
            </a:r>
            <a:r>
              <a:rPr lang="en-US" sz="2000" dirty="0" smtClean="0"/>
              <a:t> 20</a:t>
            </a:r>
            <a:r>
              <a:rPr lang="el-GR" sz="2000" dirty="0"/>
              <a:t> </a:t>
            </a:r>
            <a:r>
              <a:rPr lang="el-GR" sz="2000" dirty="0" smtClean="0"/>
              <a:t>Ω</a:t>
            </a:r>
            <a:r>
              <a:rPr lang="en-US" sz="2000" dirty="0" smtClean="0"/>
              <a:t> = 40V 		U</a:t>
            </a:r>
            <a:r>
              <a:rPr lang="en-US" sz="1100" dirty="0" smtClean="0"/>
              <a:t>2</a:t>
            </a:r>
            <a:r>
              <a:rPr lang="en-US" sz="2000" dirty="0" smtClean="0"/>
              <a:t>= 2A </a:t>
            </a:r>
            <a:r>
              <a:rPr lang="lt-LT" sz="2000" dirty="0"/>
              <a:t>·</a:t>
            </a:r>
            <a:r>
              <a:rPr lang="en-US" sz="2000" dirty="0" smtClean="0"/>
              <a:t> 12</a:t>
            </a:r>
            <a:r>
              <a:rPr lang="el-GR" sz="2000" dirty="0"/>
              <a:t> </a:t>
            </a:r>
            <a:r>
              <a:rPr lang="el-GR" sz="2000" dirty="0" smtClean="0"/>
              <a:t>Ω</a:t>
            </a:r>
            <a:r>
              <a:rPr lang="en-US" sz="2000" dirty="0" smtClean="0"/>
              <a:t> = 24V 	</a:t>
            </a:r>
            <a:endParaRPr lang="lt-LT" sz="2000" dirty="0" smtClean="0"/>
          </a:p>
          <a:p>
            <a:r>
              <a:rPr lang="en-US" sz="2000" b="1" dirty="0" smtClean="0"/>
              <a:t>At</a:t>
            </a:r>
            <a:r>
              <a:rPr lang="lt-LT" sz="2000" b="1" dirty="0" smtClean="0"/>
              <a:t>sakymas</a:t>
            </a:r>
            <a:r>
              <a:rPr lang="en-US" sz="2000" b="1" dirty="0" smtClean="0"/>
              <a:t>: </a:t>
            </a:r>
            <a:r>
              <a:rPr lang="en-US" sz="2000" b="1" dirty="0" err="1" smtClean="0"/>
              <a:t>rezistoriaus</a:t>
            </a:r>
            <a:r>
              <a:rPr lang="en-US" sz="2000" b="1" dirty="0" smtClean="0"/>
              <a:t> </a:t>
            </a:r>
            <a:r>
              <a:rPr lang="lt-LT" sz="2000" b="1" dirty="0" smtClean="0"/>
              <a:t>įtampa yra 40V, o lemputės – 24 V </a:t>
            </a:r>
            <a:endParaRPr lang="lt-LT" sz="2000" b="1" dirty="0"/>
          </a:p>
        </p:txBody>
      </p:sp>
      <p:pic>
        <p:nvPicPr>
          <p:cNvPr id="11"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752" t="22097" r="7995" b="63421"/>
          <a:stretch/>
        </p:blipFill>
        <p:spPr>
          <a:xfrm>
            <a:off x="8718487" y="3103733"/>
            <a:ext cx="2209046" cy="2027451"/>
          </a:xfrm>
        </p:spPr>
      </p:pic>
    </p:spTree>
    <p:extLst>
      <p:ext uri="{BB962C8B-B14F-4D97-AF65-F5344CB8AC3E}">
        <p14:creationId xmlns:p14="http://schemas.microsoft.com/office/powerpoint/2010/main" val="3264762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6" y="1100767"/>
            <a:ext cx="9601196" cy="1188719"/>
          </a:xfrm>
        </p:spPr>
        <p:txBody>
          <a:bodyPr>
            <a:noAutofit/>
          </a:bodyPr>
          <a:lstStyle/>
          <a:p>
            <a:r>
              <a:rPr lang="lt-LT" dirty="0" smtClean="0"/>
              <a:t>3 uždavinys </a:t>
            </a:r>
            <a:r>
              <a:rPr lang="lt-LT" sz="2000" dirty="0"/>
              <a:t/>
            </a:r>
            <a:br>
              <a:rPr lang="lt-LT" sz="2000" dirty="0"/>
            </a:br>
            <a:endParaRPr lang="lt-LT" sz="2000" dirty="0"/>
          </a:p>
        </p:txBody>
      </p:sp>
      <p:sp>
        <p:nvSpPr>
          <p:cNvPr id="7" name="TextBox 6"/>
          <p:cNvSpPr txBox="1"/>
          <p:nvPr/>
        </p:nvSpPr>
        <p:spPr>
          <a:xfrm>
            <a:off x="1299708" y="3099919"/>
            <a:ext cx="4961614" cy="923330"/>
          </a:xfrm>
          <a:prstGeom prst="rect">
            <a:avLst/>
          </a:prstGeom>
          <a:noFill/>
        </p:spPr>
        <p:txBody>
          <a:bodyPr wrap="square" rtlCol="0">
            <a:spAutoFit/>
          </a:bodyPr>
          <a:lstStyle/>
          <a:p>
            <a:r>
              <a:rPr lang="lt-LT" b="1" dirty="0" smtClean="0"/>
              <a:t>Duota:</a:t>
            </a:r>
            <a:r>
              <a:rPr lang="lt-LT" dirty="0" smtClean="0"/>
              <a:t> </a:t>
            </a:r>
          </a:p>
          <a:p>
            <a:r>
              <a:rPr lang="lt-LT" dirty="0" smtClean="0"/>
              <a:t>R</a:t>
            </a:r>
            <a:r>
              <a:rPr lang="lt-LT" sz="1200" dirty="0" smtClean="0"/>
              <a:t>1</a:t>
            </a:r>
            <a:r>
              <a:rPr lang="en-US" dirty="0" smtClean="0"/>
              <a:t>=12</a:t>
            </a:r>
            <a:r>
              <a:rPr lang="el-GR" dirty="0" smtClean="0"/>
              <a:t> Ω</a:t>
            </a:r>
            <a:r>
              <a:rPr lang="lt-LT" dirty="0" smtClean="0"/>
              <a:t>, </a:t>
            </a:r>
            <a:r>
              <a:rPr lang="en-US" dirty="0" smtClean="0"/>
              <a:t>R</a:t>
            </a:r>
            <a:r>
              <a:rPr lang="en-US" sz="1200" dirty="0" smtClean="0"/>
              <a:t>2</a:t>
            </a:r>
            <a:r>
              <a:rPr lang="en-US" dirty="0" smtClean="0"/>
              <a:t>=15</a:t>
            </a:r>
            <a:r>
              <a:rPr lang="el-GR" dirty="0" smtClean="0"/>
              <a:t> Ω</a:t>
            </a:r>
            <a:r>
              <a:rPr lang="lt-LT" dirty="0" smtClean="0"/>
              <a:t>, </a:t>
            </a:r>
            <a:r>
              <a:rPr lang="en-US" dirty="0" smtClean="0"/>
              <a:t>R</a:t>
            </a:r>
            <a:r>
              <a:rPr lang="en-US" sz="1200" dirty="0" smtClean="0"/>
              <a:t>3</a:t>
            </a:r>
            <a:r>
              <a:rPr lang="en-US" dirty="0" smtClean="0"/>
              <a:t>=6</a:t>
            </a:r>
            <a:r>
              <a:rPr lang="el-GR" dirty="0" smtClean="0"/>
              <a:t> Ω</a:t>
            </a:r>
            <a:r>
              <a:rPr lang="lt-LT" dirty="0" smtClean="0"/>
              <a:t>, </a:t>
            </a:r>
            <a:r>
              <a:rPr lang="en-US" dirty="0" smtClean="0"/>
              <a:t>R</a:t>
            </a:r>
            <a:r>
              <a:rPr lang="en-US" sz="1200" dirty="0" smtClean="0"/>
              <a:t>4</a:t>
            </a:r>
            <a:r>
              <a:rPr lang="en-US" dirty="0" smtClean="0"/>
              <a:t>=24</a:t>
            </a:r>
            <a:r>
              <a:rPr lang="el-GR" dirty="0" smtClean="0"/>
              <a:t> Ω</a:t>
            </a:r>
            <a:endParaRPr lang="en-US" dirty="0"/>
          </a:p>
          <a:p>
            <a:r>
              <a:rPr lang="en-US" dirty="0" smtClean="0"/>
              <a:t>U=85,5V</a:t>
            </a:r>
            <a:endParaRPr lang="lt-LT" dirty="0"/>
          </a:p>
        </p:txBody>
      </p:sp>
      <p:sp>
        <p:nvSpPr>
          <p:cNvPr id="10" name="TextBox 9"/>
          <p:cNvSpPr txBox="1"/>
          <p:nvPr/>
        </p:nvSpPr>
        <p:spPr>
          <a:xfrm>
            <a:off x="1299708" y="2453588"/>
            <a:ext cx="5192862" cy="646331"/>
          </a:xfrm>
          <a:prstGeom prst="rect">
            <a:avLst/>
          </a:prstGeom>
          <a:noFill/>
        </p:spPr>
        <p:txBody>
          <a:bodyPr wrap="square" rtlCol="0">
            <a:spAutoFit/>
          </a:bodyPr>
          <a:lstStyle/>
          <a:p>
            <a:r>
              <a:rPr lang="lt-LT" dirty="0" smtClean="0"/>
              <a:t>Pagal schemą apskaičiuoti</a:t>
            </a:r>
            <a:r>
              <a:rPr lang="en-US" dirty="0" smtClean="0"/>
              <a:t> </a:t>
            </a:r>
            <a:r>
              <a:rPr lang="en-US" dirty="0" err="1" smtClean="0"/>
              <a:t>ampermetro</a:t>
            </a:r>
            <a:r>
              <a:rPr lang="en-US" dirty="0" smtClean="0"/>
              <a:t> </a:t>
            </a:r>
            <a:r>
              <a:rPr lang="en-US" dirty="0" err="1" smtClean="0"/>
              <a:t>ir</a:t>
            </a:r>
            <a:r>
              <a:rPr lang="en-US" dirty="0" smtClean="0"/>
              <a:t> </a:t>
            </a:r>
            <a:r>
              <a:rPr lang="en-US" dirty="0" err="1" smtClean="0"/>
              <a:t>voltmetro</a:t>
            </a:r>
            <a:r>
              <a:rPr lang="en-US" dirty="0" smtClean="0"/>
              <a:t> </a:t>
            </a:r>
            <a:r>
              <a:rPr lang="lt-LT" dirty="0" smtClean="0"/>
              <a:t>parodymus, kai grandinės įtampa yra 85,5V</a:t>
            </a:r>
            <a:endParaRPr lang="lt-LT" dirty="0"/>
          </a:p>
        </p:txBody>
      </p:sp>
      <p:sp>
        <p:nvSpPr>
          <p:cNvPr id="11" name="TextBox 10"/>
          <p:cNvSpPr txBox="1"/>
          <p:nvPr/>
        </p:nvSpPr>
        <p:spPr>
          <a:xfrm>
            <a:off x="1295402" y="4390733"/>
            <a:ext cx="9601196" cy="646331"/>
          </a:xfrm>
          <a:prstGeom prst="rect">
            <a:avLst/>
          </a:prstGeom>
          <a:noFill/>
        </p:spPr>
        <p:txBody>
          <a:bodyPr wrap="square" rtlCol="0">
            <a:spAutoFit/>
          </a:bodyPr>
          <a:lstStyle/>
          <a:p>
            <a:r>
              <a:rPr lang="lt-LT" b="1" dirty="0" smtClean="0"/>
              <a:t>Sprendimas:</a:t>
            </a:r>
            <a:r>
              <a:rPr lang="lt-LT" dirty="0" smtClean="0"/>
              <a:t> kadangi jungimas yra nuoseklusis, bendra varža lygi atskirų varžų sumai:  R</a:t>
            </a:r>
            <a:r>
              <a:rPr lang="en-US" dirty="0" smtClean="0"/>
              <a:t>=R</a:t>
            </a:r>
            <a:r>
              <a:rPr lang="en-US" sz="1200" dirty="0" smtClean="0"/>
              <a:t>1</a:t>
            </a:r>
            <a:r>
              <a:rPr lang="en-US" dirty="0" smtClean="0"/>
              <a:t>+R</a:t>
            </a:r>
            <a:r>
              <a:rPr lang="en-US" sz="1200" dirty="0" smtClean="0"/>
              <a:t>2</a:t>
            </a:r>
            <a:r>
              <a:rPr lang="en-US" dirty="0" smtClean="0"/>
              <a:t>+R</a:t>
            </a:r>
            <a:r>
              <a:rPr lang="en-US" sz="1200" dirty="0" smtClean="0"/>
              <a:t>3</a:t>
            </a:r>
            <a:r>
              <a:rPr lang="en-US" dirty="0" smtClean="0"/>
              <a:t>+R</a:t>
            </a:r>
            <a:r>
              <a:rPr lang="en-US" sz="1200" dirty="0" smtClean="0"/>
              <a:t>4</a:t>
            </a:r>
            <a:r>
              <a:rPr lang="lt-LT" dirty="0" smtClean="0"/>
              <a:t> </a:t>
            </a:r>
          </a:p>
          <a:p>
            <a:r>
              <a:rPr lang="lt-LT" dirty="0" smtClean="0"/>
              <a:t>                                                                                                                R</a:t>
            </a:r>
            <a:r>
              <a:rPr lang="en-US" dirty="0" smtClean="0"/>
              <a:t>=12</a:t>
            </a:r>
            <a:r>
              <a:rPr lang="el-GR" dirty="0" smtClean="0"/>
              <a:t> Ω</a:t>
            </a:r>
            <a:r>
              <a:rPr lang="en-US" dirty="0" smtClean="0"/>
              <a:t>+15</a:t>
            </a:r>
            <a:r>
              <a:rPr lang="el-GR" dirty="0"/>
              <a:t> </a:t>
            </a:r>
            <a:r>
              <a:rPr lang="el-GR" dirty="0" smtClean="0"/>
              <a:t>Ω</a:t>
            </a:r>
            <a:r>
              <a:rPr lang="en-US" dirty="0" smtClean="0"/>
              <a:t>+6</a:t>
            </a:r>
            <a:r>
              <a:rPr lang="el-GR" dirty="0" smtClean="0"/>
              <a:t>Ω</a:t>
            </a:r>
            <a:r>
              <a:rPr lang="en-US" dirty="0" smtClean="0"/>
              <a:t>+24</a:t>
            </a:r>
            <a:r>
              <a:rPr lang="el-GR" dirty="0" smtClean="0"/>
              <a:t> Ω</a:t>
            </a:r>
            <a:r>
              <a:rPr lang="en-US" dirty="0" smtClean="0"/>
              <a:t>=57</a:t>
            </a:r>
            <a:r>
              <a:rPr lang="el-GR" dirty="0"/>
              <a:t> Ω</a:t>
            </a:r>
            <a:endParaRPr lang="lt-LT" dirty="0"/>
          </a:p>
        </p:txBody>
      </p:sp>
      <p:sp>
        <p:nvSpPr>
          <p:cNvPr id="16" name="TextBox 15"/>
          <p:cNvSpPr txBox="1"/>
          <p:nvPr/>
        </p:nvSpPr>
        <p:spPr>
          <a:xfrm>
            <a:off x="1415332" y="5415253"/>
            <a:ext cx="962108" cy="369332"/>
          </a:xfrm>
          <a:prstGeom prst="rect">
            <a:avLst/>
          </a:prstGeom>
          <a:noFill/>
        </p:spPr>
        <p:txBody>
          <a:bodyPr wrap="square" rtlCol="0">
            <a:spAutoFit/>
          </a:bodyPr>
          <a:lstStyle/>
          <a:p>
            <a:r>
              <a:rPr lang="en-US" dirty="0" smtClean="0"/>
              <a:t>U=IR</a:t>
            </a:r>
            <a:endParaRPr lang="lt-LT" dirty="0"/>
          </a:p>
        </p:txBody>
      </p:sp>
      <p:sp>
        <p:nvSpPr>
          <p:cNvPr id="17" name="TextBox 16"/>
          <p:cNvSpPr txBox="1"/>
          <p:nvPr/>
        </p:nvSpPr>
        <p:spPr>
          <a:xfrm>
            <a:off x="2456084" y="5416045"/>
            <a:ext cx="2075290" cy="369332"/>
          </a:xfrm>
          <a:prstGeom prst="rect">
            <a:avLst/>
          </a:prstGeom>
          <a:noFill/>
        </p:spPr>
        <p:txBody>
          <a:bodyPr wrap="square" rtlCol="0">
            <a:spAutoFit/>
          </a:bodyPr>
          <a:lstStyle/>
          <a:p>
            <a:r>
              <a:rPr lang="en-US" dirty="0" smtClean="0"/>
              <a:t>U</a:t>
            </a:r>
            <a:r>
              <a:rPr lang="en-US" sz="1100" dirty="0" smtClean="0"/>
              <a:t>1</a:t>
            </a:r>
            <a:r>
              <a:rPr lang="en-US" dirty="0" smtClean="0"/>
              <a:t>= I </a:t>
            </a:r>
            <a:r>
              <a:rPr lang="lt-LT" dirty="0" smtClean="0"/>
              <a:t>·</a:t>
            </a:r>
            <a:r>
              <a:rPr lang="en-US" dirty="0" smtClean="0"/>
              <a:t> R</a:t>
            </a:r>
            <a:r>
              <a:rPr lang="en-US" sz="1200" dirty="0" smtClean="0"/>
              <a:t>3</a:t>
            </a:r>
            <a:endParaRPr lang="lt-LT" sz="1200" dirty="0"/>
          </a:p>
        </p:txBody>
      </p:sp>
      <p:sp>
        <p:nvSpPr>
          <p:cNvPr id="18" name="TextBox 17"/>
          <p:cNvSpPr txBox="1"/>
          <p:nvPr/>
        </p:nvSpPr>
        <p:spPr>
          <a:xfrm>
            <a:off x="4772107" y="5416045"/>
            <a:ext cx="2647786" cy="369332"/>
          </a:xfrm>
          <a:prstGeom prst="rect">
            <a:avLst/>
          </a:prstGeom>
          <a:noFill/>
        </p:spPr>
        <p:txBody>
          <a:bodyPr wrap="square" rtlCol="0">
            <a:spAutoFit/>
          </a:bodyPr>
          <a:lstStyle/>
          <a:p>
            <a:r>
              <a:rPr lang="en-US" dirty="0" smtClean="0"/>
              <a:t>U</a:t>
            </a:r>
            <a:r>
              <a:rPr lang="en-US" sz="1100" dirty="0" smtClean="0"/>
              <a:t>1</a:t>
            </a:r>
            <a:r>
              <a:rPr lang="en-US" dirty="0" smtClean="0"/>
              <a:t> = 1,5A </a:t>
            </a:r>
            <a:r>
              <a:rPr lang="lt-LT" dirty="0"/>
              <a:t>·</a:t>
            </a:r>
            <a:r>
              <a:rPr lang="en-US" dirty="0" smtClean="0"/>
              <a:t> 6</a:t>
            </a:r>
            <a:r>
              <a:rPr lang="el-GR" dirty="0"/>
              <a:t> </a:t>
            </a:r>
            <a:r>
              <a:rPr lang="el-GR" dirty="0" smtClean="0"/>
              <a:t>Ω</a:t>
            </a:r>
            <a:r>
              <a:rPr lang="en-US" dirty="0" smtClean="0"/>
              <a:t> = 9V </a:t>
            </a:r>
            <a:endParaRPr lang="lt-LT" dirty="0"/>
          </a:p>
        </p:txBody>
      </p:sp>
      <p:sp>
        <p:nvSpPr>
          <p:cNvPr id="19" name="TextBox 18"/>
          <p:cNvSpPr txBox="1"/>
          <p:nvPr/>
        </p:nvSpPr>
        <p:spPr>
          <a:xfrm>
            <a:off x="6737013" y="5751020"/>
            <a:ext cx="4879818" cy="646331"/>
          </a:xfrm>
          <a:prstGeom prst="rect">
            <a:avLst/>
          </a:prstGeom>
          <a:noFill/>
        </p:spPr>
        <p:txBody>
          <a:bodyPr wrap="square" rtlCol="0">
            <a:spAutoFit/>
          </a:bodyPr>
          <a:lstStyle/>
          <a:p>
            <a:r>
              <a:rPr lang="en-US" b="1" dirty="0" err="1" smtClean="0"/>
              <a:t>Ats</a:t>
            </a:r>
            <a:r>
              <a:rPr lang="lt-LT" b="1" dirty="0" smtClean="0"/>
              <a:t>akymas</a:t>
            </a:r>
            <a:r>
              <a:rPr lang="en-US" b="1" dirty="0" smtClean="0"/>
              <a:t>: </a:t>
            </a:r>
            <a:r>
              <a:rPr lang="en-US" b="1" dirty="0" err="1" smtClean="0"/>
              <a:t>ampermetro</a:t>
            </a:r>
            <a:r>
              <a:rPr lang="en-US" b="1" dirty="0" smtClean="0"/>
              <a:t> </a:t>
            </a:r>
            <a:r>
              <a:rPr lang="en-US" b="1" dirty="0" err="1" smtClean="0"/>
              <a:t>rodmenys</a:t>
            </a:r>
            <a:r>
              <a:rPr lang="en-US" b="1" dirty="0"/>
              <a:t> </a:t>
            </a:r>
            <a:r>
              <a:rPr lang="en-US" b="1" dirty="0" err="1" smtClean="0"/>
              <a:t>yra</a:t>
            </a:r>
            <a:r>
              <a:rPr lang="en-US" b="1" dirty="0" smtClean="0"/>
              <a:t> 1,5A</a:t>
            </a:r>
          </a:p>
          <a:p>
            <a:r>
              <a:rPr lang="en-US" b="1" dirty="0" smtClean="0"/>
              <a:t>        </a:t>
            </a:r>
            <a:r>
              <a:rPr lang="lt-LT" b="1" dirty="0" smtClean="0"/>
              <a:t>           </a:t>
            </a:r>
            <a:r>
              <a:rPr lang="en-US" b="1" dirty="0" smtClean="0"/>
              <a:t>  </a:t>
            </a:r>
            <a:r>
              <a:rPr lang="en-US" b="1" dirty="0" err="1" smtClean="0"/>
              <a:t>voltmetro</a:t>
            </a:r>
            <a:r>
              <a:rPr lang="en-US" b="1" dirty="0" smtClean="0"/>
              <a:t> – 9V</a:t>
            </a:r>
            <a:endParaRPr lang="lt-LT" b="1"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3315" t="21017" r="18952" b="61385"/>
          <a:stretch/>
        </p:blipFill>
        <p:spPr>
          <a:xfrm>
            <a:off x="7236946" y="2505841"/>
            <a:ext cx="3382436" cy="1536259"/>
          </a:xfrm>
        </p:spPr>
      </p:pic>
      <p:graphicFrame>
        <p:nvGraphicFramePr>
          <p:cNvPr id="5" name="Object 4"/>
          <p:cNvGraphicFramePr>
            <a:graphicFrameLocks noChangeAspect="1"/>
          </p:cNvGraphicFramePr>
          <p:nvPr>
            <p:extLst>
              <p:ext uri="{D42A27DB-BD31-4B8C-83A1-F6EECF244321}">
                <p14:modId xmlns:p14="http://schemas.microsoft.com/office/powerpoint/2010/main" val="406246461"/>
              </p:ext>
            </p:extLst>
          </p:nvPr>
        </p:nvGraphicFramePr>
        <p:xfrm>
          <a:off x="2528512" y="4713898"/>
          <a:ext cx="1588494" cy="586231"/>
        </p:xfrm>
        <a:graphic>
          <a:graphicData uri="http://schemas.openxmlformats.org/presentationml/2006/ole">
            <mc:AlternateContent xmlns:mc="http://schemas.openxmlformats.org/markup-compatibility/2006">
              <mc:Choice xmlns:v="urn:schemas-microsoft-com:vml" Requires="v">
                <p:oleObj spid="_x0000_s9255" name="Equation" r:id="rId4" imgW="1066680" imgH="393480" progId="Equation.3">
                  <p:embed/>
                </p:oleObj>
              </mc:Choice>
              <mc:Fallback>
                <p:oleObj name="Equation" r:id="rId4" imgW="1066680" imgH="393480" progId="Equation.3">
                  <p:embed/>
                  <p:pic>
                    <p:nvPicPr>
                      <p:cNvPr id="0" name=""/>
                      <p:cNvPicPr/>
                      <p:nvPr/>
                    </p:nvPicPr>
                    <p:blipFill>
                      <a:blip r:embed="rId5"/>
                      <a:stretch>
                        <a:fillRect/>
                      </a:stretch>
                    </p:blipFill>
                    <p:spPr>
                      <a:xfrm>
                        <a:off x="2528512" y="4713898"/>
                        <a:ext cx="1588494" cy="58623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70522287"/>
              </p:ext>
            </p:extLst>
          </p:nvPr>
        </p:nvGraphicFramePr>
        <p:xfrm>
          <a:off x="1415332" y="4713898"/>
          <a:ext cx="672433" cy="631611"/>
        </p:xfrm>
        <a:graphic>
          <a:graphicData uri="http://schemas.openxmlformats.org/presentationml/2006/ole">
            <mc:AlternateContent xmlns:mc="http://schemas.openxmlformats.org/markup-compatibility/2006">
              <mc:Choice xmlns:v="urn:schemas-microsoft-com:vml" Requires="v">
                <p:oleObj spid="_x0000_s9256" name="Equation" r:id="rId6" imgW="419040" imgH="393480" progId="Equation.3">
                  <p:embed/>
                </p:oleObj>
              </mc:Choice>
              <mc:Fallback>
                <p:oleObj name="Equation" r:id="rId6" imgW="41904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5332" y="4713898"/>
                        <a:ext cx="672433" cy="631611"/>
                      </a:xfrm>
                      <a:prstGeom prst="rect">
                        <a:avLst/>
                      </a:prstGeom>
                      <a:noFill/>
                      <a:ln>
                        <a:noFill/>
                      </a:ln>
                    </p:spPr>
                  </p:pic>
                </p:oleObj>
              </mc:Fallback>
            </mc:AlternateContent>
          </a:graphicData>
        </a:graphic>
      </p:graphicFrame>
      <p:sp>
        <p:nvSpPr>
          <p:cNvPr id="3" name="TextBox 2"/>
          <p:cNvSpPr txBox="1"/>
          <p:nvPr/>
        </p:nvSpPr>
        <p:spPr>
          <a:xfrm>
            <a:off x="1299708" y="4042100"/>
            <a:ext cx="3116042" cy="380048"/>
          </a:xfrm>
          <a:prstGeom prst="rect">
            <a:avLst/>
          </a:prstGeom>
          <a:noFill/>
        </p:spPr>
        <p:txBody>
          <a:bodyPr wrap="square" rtlCol="0">
            <a:spAutoFit/>
          </a:bodyPr>
          <a:lstStyle/>
          <a:p>
            <a:r>
              <a:rPr lang="lt-LT" b="1" dirty="0" smtClean="0"/>
              <a:t>Rasti:</a:t>
            </a:r>
            <a:r>
              <a:rPr lang="lt-LT" dirty="0" smtClean="0"/>
              <a:t> I</a:t>
            </a:r>
            <a:r>
              <a:rPr lang="en-US" dirty="0" smtClean="0"/>
              <a:t>=? U</a:t>
            </a:r>
            <a:r>
              <a:rPr lang="en-US" sz="1100" dirty="0" smtClean="0"/>
              <a:t>1</a:t>
            </a:r>
            <a:r>
              <a:rPr lang="en-US" dirty="0" smtClean="0"/>
              <a:t>=?</a:t>
            </a:r>
            <a:endParaRPr lang="en-US" dirty="0"/>
          </a:p>
        </p:txBody>
      </p:sp>
    </p:spTree>
    <p:extLst>
      <p:ext uri="{BB962C8B-B14F-4D97-AF65-F5344CB8AC3E}">
        <p14:creationId xmlns:p14="http://schemas.microsoft.com/office/powerpoint/2010/main" val="106133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4 uždavinys  </a:t>
            </a:r>
            <a:endParaRPr lang="lt-LT" dirty="0"/>
          </a:p>
        </p:txBody>
      </p:sp>
      <p:sp>
        <p:nvSpPr>
          <p:cNvPr id="7" name="TextBox 6"/>
          <p:cNvSpPr txBox="1"/>
          <p:nvPr/>
        </p:nvSpPr>
        <p:spPr>
          <a:xfrm>
            <a:off x="1376884" y="3063549"/>
            <a:ext cx="3339547" cy="1477328"/>
          </a:xfrm>
          <a:prstGeom prst="rect">
            <a:avLst/>
          </a:prstGeom>
          <a:noFill/>
        </p:spPr>
        <p:txBody>
          <a:bodyPr wrap="square" rtlCol="0">
            <a:spAutoFit/>
          </a:bodyPr>
          <a:lstStyle/>
          <a:p>
            <a:r>
              <a:rPr lang="lt-LT" b="1" dirty="0" smtClean="0"/>
              <a:t>Duota</a:t>
            </a:r>
            <a:r>
              <a:rPr lang="lt-LT" dirty="0" smtClean="0"/>
              <a:t>: </a:t>
            </a:r>
            <a:r>
              <a:rPr lang="en-US" dirty="0" smtClean="0"/>
              <a:t>U=2V</a:t>
            </a:r>
          </a:p>
          <a:p>
            <a:r>
              <a:rPr lang="en-US" dirty="0" smtClean="0"/>
              <a:t>             I=0,5A (</a:t>
            </a:r>
            <a:r>
              <a:rPr lang="en-US" dirty="0" err="1" smtClean="0"/>
              <a:t>pagal</a:t>
            </a:r>
            <a:r>
              <a:rPr lang="en-US" dirty="0" smtClean="0"/>
              <a:t> </a:t>
            </a:r>
            <a:r>
              <a:rPr lang="en-US" dirty="0" err="1" smtClean="0"/>
              <a:t>grafik</a:t>
            </a:r>
            <a:r>
              <a:rPr lang="lt-LT" dirty="0" smtClean="0"/>
              <a:t>ą)</a:t>
            </a:r>
            <a:endParaRPr lang="en-US" dirty="0" smtClean="0"/>
          </a:p>
          <a:p>
            <a:r>
              <a:rPr lang="lt-LT" dirty="0" smtClean="0"/>
              <a:t> </a:t>
            </a:r>
            <a:r>
              <a:rPr lang="en-US" dirty="0" smtClean="0"/>
              <a:t> </a:t>
            </a:r>
            <a:endParaRPr lang="lt-LT" dirty="0" smtClean="0"/>
          </a:p>
          <a:p>
            <a:r>
              <a:rPr lang="lt-LT" b="1" dirty="0" smtClean="0"/>
              <a:t>Rasti:</a:t>
            </a:r>
            <a:r>
              <a:rPr lang="lt-LT" dirty="0" smtClean="0"/>
              <a:t> </a:t>
            </a:r>
            <a:r>
              <a:rPr lang="en-US" dirty="0" smtClean="0"/>
              <a:t>  </a:t>
            </a:r>
            <a:r>
              <a:rPr lang="lt-LT" dirty="0" smtClean="0"/>
              <a:t>R</a:t>
            </a:r>
            <a:r>
              <a:rPr lang="en-US" dirty="0" smtClean="0"/>
              <a:t>=?</a:t>
            </a:r>
            <a:endParaRPr lang="lt-LT" dirty="0"/>
          </a:p>
          <a:p>
            <a:r>
              <a:rPr lang="lt-LT" dirty="0"/>
              <a:t> </a:t>
            </a:r>
            <a:r>
              <a:rPr lang="lt-LT" dirty="0" smtClean="0"/>
              <a:t>           </a:t>
            </a:r>
            <a:endParaRPr lang="en-US" dirty="0" smtClean="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31575" y="2930320"/>
            <a:ext cx="3378676" cy="20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6884" y="2534970"/>
            <a:ext cx="7776926" cy="369332"/>
          </a:xfrm>
          <a:prstGeom prst="rect">
            <a:avLst/>
          </a:prstGeom>
          <a:noFill/>
        </p:spPr>
        <p:txBody>
          <a:bodyPr wrap="square" rtlCol="0">
            <a:spAutoFit/>
          </a:bodyPr>
          <a:lstStyle/>
          <a:p>
            <a:r>
              <a:rPr lang="lt-LT" dirty="0" smtClean="0"/>
              <a:t>Naudodamiesi grafiku nustatykite: k</a:t>
            </a:r>
            <a:r>
              <a:rPr lang="en-US" dirty="0" err="1" smtClean="0"/>
              <a:t>okia</a:t>
            </a:r>
            <a:r>
              <a:rPr lang="en-US" dirty="0" smtClean="0"/>
              <a:t> </a:t>
            </a:r>
            <a:r>
              <a:rPr lang="en-US" dirty="0" err="1" smtClean="0"/>
              <a:t>yra</a:t>
            </a:r>
            <a:r>
              <a:rPr lang="en-US" dirty="0" smtClean="0"/>
              <a:t> </a:t>
            </a:r>
            <a:r>
              <a:rPr lang="lt-LT" dirty="0" smtClean="0"/>
              <a:t>varža, kai įtampa yra 2V.</a:t>
            </a:r>
            <a:endParaRPr lang="en-US" dirty="0"/>
          </a:p>
        </p:txBody>
      </p:sp>
      <p:sp>
        <p:nvSpPr>
          <p:cNvPr id="4" name="TextBox 3"/>
          <p:cNvSpPr txBox="1"/>
          <p:nvPr/>
        </p:nvSpPr>
        <p:spPr>
          <a:xfrm>
            <a:off x="1376884" y="4356211"/>
            <a:ext cx="2651908" cy="369332"/>
          </a:xfrm>
          <a:prstGeom prst="rect">
            <a:avLst/>
          </a:prstGeom>
          <a:noFill/>
        </p:spPr>
        <p:txBody>
          <a:bodyPr wrap="square" rtlCol="0">
            <a:spAutoFit/>
          </a:bodyPr>
          <a:lstStyle/>
          <a:p>
            <a:r>
              <a:rPr lang="en-US" b="1" dirty="0" err="1" smtClean="0"/>
              <a:t>Sprendimas</a:t>
            </a:r>
            <a:r>
              <a:rPr lang="en-US" b="1" dirty="0" smtClean="0"/>
              <a:t>: </a:t>
            </a:r>
            <a:endParaRPr lang="en-US" b="1" dirty="0"/>
          </a:p>
        </p:txBody>
      </p:sp>
      <p:graphicFrame>
        <p:nvGraphicFramePr>
          <p:cNvPr id="5" name="Object 4"/>
          <p:cNvGraphicFramePr>
            <a:graphicFrameLocks noChangeAspect="1"/>
          </p:cNvGraphicFramePr>
          <p:nvPr>
            <p:extLst>
              <p:ext uri="{D42A27DB-BD31-4B8C-83A1-F6EECF244321}">
                <p14:modId xmlns:p14="http://schemas.microsoft.com/office/powerpoint/2010/main" val="144452022"/>
              </p:ext>
            </p:extLst>
          </p:nvPr>
        </p:nvGraphicFramePr>
        <p:xfrm>
          <a:off x="2880979" y="4242504"/>
          <a:ext cx="673745" cy="596746"/>
        </p:xfrm>
        <a:graphic>
          <a:graphicData uri="http://schemas.openxmlformats.org/presentationml/2006/ole">
            <mc:AlternateContent xmlns:mc="http://schemas.openxmlformats.org/markup-compatibility/2006">
              <mc:Choice xmlns:v="urn:schemas-microsoft-com:vml" Requires="v">
                <p:oleObj spid="_x0000_s10260" name="Equation" r:id="rId4" imgW="444240" imgH="393480" progId="Equation.3">
                  <p:embed/>
                </p:oleObj>
              </mc:Choice>
              <mc:Fallback>
                <p:oleObj name="Equation" r:id="rId4" imgW="444240" imgH="393480" progId="Equation.3">
                  <p:embed/>
                  <p:pic>
                    <p:nvPicPr>
                      <p:cNvPr id="0" name=""/>
                      <p:cNvPicPr/>
                      <p:nvPr/>
                    </p:nvPicPr>
                    <p:blipFill>
                      <a:blip r:embed="rId5"/>
                      <a:stretch>
                        <a:fillRect/>
                      </a:stretch>
                    </p:blipFill>
                    <p:spPr>
                      <a:xfrm>
                        <a:off x="2880979" y="4242504"/>
                        <a:ext cx="673745" cy="59674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77016999"/>
              </p:ext>
            </p:extLst>
          </p:nvPr>
        </p:nvGraphicFramePr>
        <p:xfrm>
          <a:off x="1476472" y="5075987"/>
          <a:ext cx="1466452" cy="636749"/>
        </p:xfrm>
        <a:graphic>
          <a:graphicData uri="http://schemas.openxmlformats.org/presentationml/2006/ole">
            <mc:AlternateContent xmlns:mc="http://schemas.openxmlformats.org/markup-compatibility/2006">
              <mc:Choice xmlns:v="urn:schemas-microsoft-com:vml" Requires="v">
                <p:oleObj spid="_x0000_s10261" name="Equation" r:id="rId6" imgW="965160" imgH="419040" progId="Equation.3">
                  <p:embed/>
                </p:oleObj>
              </mc:Choice>
              <mc:Fallback>
                <p:oleObj name="Equation" r:id="rId6" imgW="965160" imgH="419040" progId="Equation.3">
                  <p:embed/>
                  <p:pic>
                    <p:nvPicPr>
                      <p:cNvPr id="0" name=""/>
                      <p:cNvPicPr/>
                      <p:nvPr/>
                    </p:nvPicPr>
                    <p:blipFill>
                      <a:blip r:embed="rId7"/>
                      <a:stretch>
                        <a:fillRect/>
                      </a:stretch>
                    </p:blipFill>
                    <p:spPr>
                      <a:xfrm>
                        <a:off x="1476472" y="5075987"/>
                        <a:ext cx="1466452" cy="636749"/>
                      </a:xfrm>
                      <a:prstGeom prst="rect">
                        <a:avLst/>
                      </a:prstGeom>
                    </p:spPr>
                  </p:pic>
                </p:oleObj>
              </mc:Fallback>
            </mc:AlternateContent>
          </a:graphicData>
        </a:graphic>
      </p:graphicFrame>
      <p:sp>
        <p:nvSpPr>
          <p:cNvPr id="9" name="TextBox 8"/>
          <p:cNvSpPr txBox="1"/>
          <p:nvPr/>
        </p:nvSpPr>
        <p:spPr>
          <a:xfrm>
            <a:off x="8646059" y="5848539"/>
            <a:ext cx="2181885" cy="369332"/>
          </a:xfrm>
          <a:prstGeom prst="rect">
            <a:avLst/>
          </a:prstGeom>
          <a:noFill/>
        </p:spPr>
        <p:txBody>
          <a:bodyPr wrap="square" rtlCol="0">
            <a:spAutoFit/>
          </a:bodyPr>
          <a:lstStyle/>
          <a:p>
            <a:r>
              <a:rPr lang="en-US" b="1" dirty="0" err="1" smtClean="0"/>
              <a:t>Atsakymas</a:t>
            </a:r>
            <a:r>
              <a:rPr lang="en-US" b="1" dirty="0" smtClean="0"/>
              <a:t>:</a:t>
            </a:r>
            <a:r>
              <a:rPr lang="el-GR" b="1" dirty="0"/>
              <a:t> </a:t>
            </a:r>
            <a:r>
              <a:rPr lang="en-US" b="1" dirty="0" smtClean="0"/>
              <a:t>4</a:t>
            </a:r>
            <a:r>
              <a:rPr lang="el-GR" b="1" dirty="0" smtClean="0"/>
              <a:t>Ω</a:t>
            </a:r>
            <a:endParaRPr lang="en-US" b="1" dirty="0"/>
          </a:p>
        </p:txBody>
      </p:sp>
    </p:spTree>
    <p:extLst>
      <p:ext uri="{BB962C8B-B14F-4D97-AF65-F5344CB8AC3E}">
        <p14:creationId xmlns:p14="http://schemas.microsoft.com/office/powerpoint/2010/main" val="210819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Testas</a:t>
            </a:r>
            <a:r>
              <a:rPr lang="en-US" dirty="0" smtClean="0"/>
              <a:t> </a:t>
            </a:r>
            <a:endParaRPr lang="lt-LT" dirty="0"/>
          </a:p>
        </p:txBody>
      </p:sp>
      <p:pic>
        <p:nvPicPr>
          <p:cNvPr id="4" name="Content Placeholder 3"/>
          <p:cNvPicPr>
            <a:picLocks noGrp="1" noChangeAspect="1"/>
          </p:cNvPicPr>
          <p:nvPr>
            <p:ph idx="1"/>
          </p:nvPr>
        </p:nvPicPr>
        <p:blipFill>
          <a:blip r:embed="rId2"/>
          <a:stretch>
            <a:fillRect/>
          </a:stretch>
        </p:blipFill>
        <p:spPr>
          <a:xfrm>
            <a:off x="3919993" y="2633556"/>
            <a:ext cx="3603846" cy="3686503"/>
          </a:xfrm>
          <a:prstGeom prst="rect">
            <a:avLst/>
          </a:prstGeom>
        </p:spPr>
      </p:pic>
    </p:spTree>
    <p:extLst>
      <p:ext uri="{BB962C8B-B14F-4D97-AF65-F5344CB8AC3E}">
        <p14:creationId xmlns:p14="http://schemas.microsoft.com/office/powerpoint/2010/main" val="1326950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klausimas</a:t>
            </a:r>
            <a:endParaRPr lang="lt-LT" dirty="0"/>
          </a:p>
        </p:txBody>
      </p:sp>
      <p:pic>
        <p:nvPicPr>
          <p:cNvPr id="4" name="Content Placeholder 3"/>
          <p:cNvPicPr>
            <a:picLocks noGrp="1" noChangeAspect="1"/>
          </p:cNvPicPr>
          <p:nvPr>
            <p:ph idx="1"/>
          </p:nvPr>
        </p:nvPicPr>
        <p:blipFill>
          <a:blip r:embed="rId2"/>
          <a:stretch>
            <a:fillRect/>
          </a:stretch>
        </p:blipFill>
        <p:spPr>
          <a:xfrm>
            <a:off x="7439240" y="2689514"/>
            <a:ext cx="3618209" cy="3010987"/>
          </a:xfrm>
          <a:prstGeom prst="rect">
            <a:avLst/>
          </a:prstGeom>
        </p:spPr>
      </p:pic>
      <p:sp>
        <p:nvSpPr>
          <p:cNvPr id="5" name="TextBox 4"/>
          <p:cNvSpPr txBox="1"/>
          <p:nvPr/>
        </p:nvSpPr>
        <p:spPr>
          <a:xfrm>
            <a:off x="1392273" y="2454018"/>
            <a:ext cx="6177369" cy="461665"/>
          </a:xfrm>
          <a:prstGeom prst="rect">
            <a:avLst/>
          </a:prstGeom>
          <a:noFill/>
        </p:spPr>
        <p:txBody>
          <a:bodyPr wrap="square" rtlCol="0">
            <a:spAutoFit/>
          </a:bodyPr>
          <a:lstStyle/>
          <a:p>
            <a:r>
              <a:rPr lang="en-US" sz="2400" b="1" dirty="0" err="1" smtClean="0"/>
              <a:t>Kokie</a:t>
            </a:r>
            <a:r>
              <a:rPr lang="en-US" sz="2400" b="1" dirty="0" smtClean="0"/>
              <a:t> </a:t>
            </a:r>
            <a:r>
              <a:rPr lang="lt-LT" sz="2400" b="1" dirty="0" smtClean="0"/>
              <a:t>žmonės yra pavaizduoti paveikslėlyje?</a:t>
            </a:r>
            <a:endParaRPr lang="lt-LT" sz="2400" b="1" dirty="0"/>
          </a:p>
        </p:txBody>
      </p:sp>
      <p:sp>
        <p:nvSpPr>
          <p:cNvPr id="6" name="TextBox 5"/>
          <p:cNvSpPr txBox="1"/>
          <p:nvPr/>
        </p:nvSpPr>
        <p:spPr>
          <a:xfrm>
            <a:off x="1725433" y="3442915"/>
            <a:ext cx="3267986" cy="1781092"/>
          </a:xfrm>
          <a:prstGeom prst="rect">
            <a:avLst/>
          </a:prstGeom>
          <a:noFill/>
        </p:spPr>
        <p:txBody>
          <a:bodyPr wrap="square" rtlCol="0">
            <a:spAutoFit/>
          </a:bodyPr>
          <a:lstStyle/>
          <a:p>
            <a:endParaRPr lang="lt-LT"/>
          </a:p>
        </p:txBody>
      </p:sp>
      <p:sp>
        <p:nvSpPr>
          <p:cNvPr id="3" name="TextBox 2"/>
          <p:cNvSpPr txBox="1"/>
          <p:nvPr/>
        </p:nvSpPr>
        <p:spPr>
          <a:xfrm>
            <a:off x="1392273" y="3163824"/>
            <a:ext cx="5713807" cy="4093428"/>
          </a:xfrm>
          <a:prstGeom prst="rect">
            <a:avLst/>
          </a:prstGeom>
          <a:noFill/>
        </p:spPr>
        <p:txBody>
          <a:bodyPr wrap="square" rtlCol="0">
            <a:spAutoFit/>
          </a:bodyPr>
          <a:lstStyle/>
          <a:p>
            <a:pPr marL="342900" indent="-342900">
              <a:buAutoNum type="alphaUcPeriod"/>
            </a:pPr>
            <a:r>
              <a:rPr lang="lt-LT" sz="2800" dirty="0" smtClean="0"/>
              <a:t>  </a:t>
            </a:r>
            <a:r>
              <a:rPr lang="en-US" sz="2800" dirty="0" smtClean="0"/>
              <a:t>Georgas </a:t>
            </a:r>
            <a:r>
              <a:rPr lang="en-US" sz="2800" dirty="0" err="1" smtClean="0"/>
              <a:t>Simonsas</a:t>
            </a:r>
            <a:r>
              <a:rPr lang="en-US" sz="2800" dirty="0" smtClean="0"/>
              <a:t> </a:t>
            </a:r>
            <a:r>
              <a:rPr lang="en-US" sz="2800" dirty="0" err="1" smtClean="0"/>
              <a:t>Omas</a:t>
            </a:r>
            <a:r>
              <a:rPr lang="en-US" sz="2800" dirty="0" smtClean="0"/>
              <a:t>, </a:t>
            </a:r>
            <a:r>
              <a:rPr lang="lt-LT" sz="2800" dirty="0" smtClean="0"/>
              <a:t> Aleksandr</a:t>
            </a:r>
            <a:r>
              <a:rPr lang="en-US" sz="2800" dirty="0" smtClean="0"/>
              <a:t>as</a:t>
            </a:r>
            <a:r>
              <a:rPr lang="lt-LT" sz="2800" dirty="0" smtClean="0"/>
              <a:t> Volt</a:t>
            </a:r>
            <a:r>
              <a:rPr lang="en-US" sz="2800" dirty="0" smtClean="0"/>
              <a:t>a, </a:t>
            </a:r>
            <a:r>
              <a:rPr lang="en-US" sz="2800" dirty="0" err="1"/>
              <a:t>Andr</a:t>
            </a:r>
            <a:r>
              <a:rPr lang="lt-LT" sz="2800" dirty="0"/>
              <a:t>ė</a:t>
            </a:r>
            <a:r>
              <a:rPr lang="en-US" sz="2800" dirty="0"/>
              <a:t> Mari</a:t>
            </a:r>
            <a:r>
              <a:rPr lang="en-US" sz="2800" dirty="0" smtClean="0"/>
              <a:t> </a:t>
            </a:r>
            <a:r>
              <a:rPr lang="lt-LT" sz="2800" dirty="0" smtClean="0"/>
              <a:t>  </a:t>
            </a:r>
            <a:r>
              <a:rPr lang="en-US" sz="2800" dirty="0" err="1" smtClean="0"/>
              <a:t>Amperas</a:t>
            </a:r>
            <a:endParaRPr lang="en-US" sz="2800" dirty="0" smtClean="0"/>
          </a:p>
          <a:p>
            <a:pPr marL="342900" indent="-342900">
              <a:buAutoNum type="alphaUcPeriod"/>
            </a:pPr>
            <a:r>
              <a:rPr lang="lt-LT" sz="2800" dirty="0" smtClean="0"/>
              <a:t>  </a:t>
            </a:r>
            <a:r>
              <a:rPr lang="en-US" sz="2800" dirty="0" err="1" smtClean="0"/>
              <a:t>Andr</a:t>
            </a:r>
            <a:r>
              <a:rPr lang="lt-LT" sz="2800" dirty="0"/>
              <a:t>ė</a:t>
            </a:r>
            <a:r>
              <a:rPr lang="en-US" sz="2800" dirty="0"/>
              <a:t> Mari </a:t>
            </a:r>
            <a:r>
              <a:rPr lang="en-US" sz="2800" dirty="0" err="1" smtClean="0"/>
              <a:t>Amperas</a:t>
            </a:r>
            <a:r>
              <a:rPr lang="en-US" sz="2800" dirty="0" smtClean="0"/>
              <a:t>, </a:t>
            </a:r>
            <a:r>
              <a:rPr lang="lt-LT" sz="2800" dirty="0" smtClean="0"/>
              <a:t>Aleksandr</a:t>
            </a:r>
            <a:r>
              <a:rPr lang="en-US" sz="2800" dirty="0" smtClean="0"/>
              <a:t>as</a:t>
            </a:r>
            <a:r>
              <a:rPr lang="lt-LT" sz="2800" dirty="0" smtClean="0"/>
              <a:t>     Volt</a:t>
            </a:r>
            <a:r>
              <a:rPr lang="en-US" sz="2800" dirty="0" smtClean="0"/>
              <a:t>as, </a:t>
            </a:r>
            <a:r>
              <a:rPr lang="en-US" sz="2800" dirty="0"/>
              <a:t>Georgas </a:t>
            </a:r>
            <a:r>
              <a:rPr lang="en-US" sz="2800" dirty="0" err="1" smtClean="0"/>
              <a:t>Simonas</a:t>
            </a:r>
            <a:r>
              <a:rPr lang="en-US" sz="2800" dirty="0" smtClean="0"/>
              <a:t> </a:t>
            </a:r>
            <a:r>
              <a:rPr lang="en-US" sz="2800" dirty="0" err="1"/>
              <a:t>Omas</a:t>
            </a:r>
            <a:r>
              <a:rPr lang="en-US" sz="2800" dirty="0" smtClean="0"/>
              <a:t> </a:t>
            </a:r>
          </a:p>
          <a:p>
            <a:pPr marL="342900" indent="-342900">
              <a:buFontTx/>
              <a:buAutoNum type="alphaUcPeriod"/>
            </a:pPr>
            <a:r>
              <a:rPr lang="lt-LT" sz="2800" dirty="0" smtClean="0"/>
              <a:t>  </a:t>
            </a:r>
            <a:r>
              <a:rPr lang="en-US" sz="2800" dirty="0" err="1" smtClean="0"/>
              <a:t>Andr</a:t>
            </a:r>
            <a:r>
              <a:rPr lang="lt-LT" sz="2800" dirty="0"/>
              <a:t>ė</a:t>
            </a:r>
            <a:r>
              <a:rPr lang="en-US" sz="2800" dirty="0"/>
              <a:t> Mari </a:t>
            </a:r>
            <a:r>
              <a:rPr lang="en-US" sz="2800" dirty="0" err="1" smtClean="0"/>
              <a:t>Amperas</a:t>
            </a:r>
            <a:r>
              <a:rPr lang="en-US" sz="2800" dirty="0" smtClean="0"/>
              <a:t>, </a:t>
            </a:r>
            <a:r>
              <a:rPr lang="lt-LT" sz="2800" dirty="0"/>
              <a:t>Aleksandr</a:t>
            </a:r>
            <a:r>
              <a:rPr lang="en-US" sz="2800" dirty="0"/>
              <a:t>as</a:t>
            </a:r>
            <a:r>
              <a:rPr lang="lt-LT" sz="2800" dirty="0"/>
              <a:t> </a:t>
            </a:r>
            <a:r>
              <a:rPr lang="lt-LT" sz="2800" dirty="0" smtClean="0"/>
              <a:t>  Volt</a:t>
            </a:r>
            <a:r>
              <a:rPr lang="en-US" sz="2800" dirty="0" smtClean="0"/>
              <a:t>a, </a:t>
            </a:r>
            <a:r>
              <a:rPr lang="en-US" sz="2800" dirty="0"/>
              <a:t>Georgas </a:t>
            </a:r>
            <a:r>
              <a:rPr lang="en-US" sz="2800" dirty="0" err="1"/>
              <a:t>Simonas</a:t>
            </a:r>
            <a:r>
              <a:rPr lang="en-US" sz="2800" dirty="0"/>
              <a:t> </a:t>
            </a:r>
            <a:r>
              <a:rPr lang="en-US" sz="2800" dirty="0" err="1"/>
              <a:t>Omas</a:t>
            </a:r>
            <a:r>
              <a:rPr lang="en-US" sz="2800" dirty="0"/>
              <a:t> </a:t>
            </a:r>
          </a:p>
          <a:p>
            <a:endParaRPr lang="en-US" sz="2800" dirty="0" smtClean="0"/>
          </a:p>
          <a:p>
            <a:pPr marL="342900" indent="-342900">
              <a:buAutoNum type="alphaUcPeriod"/>
            </a:pPr>
            <a:endParaRPr lang="en-US" dirty="0" smtClean="0"/>
          </a:p>
          <a:p>
            <a:pPr marL="342900" indent="-342900">
              <a:buAutoNum type="alphaUcPeriod"/>
            </a:pPr>
            <a:endParaRPr lang="lt-LT" dirty="0"/>
          </a:p>
        </p:txBody>
      </p:sp>
    </p:spTree>
    <p:extLst>
      <p:ext uri="{BB962C8B-B14F-4D97-AF65-F5344CB8AC3E}">
        <p14:creationId xmlns:p14="http://schemas.microsoft.com/office/powerpoint/2010/main" val="2538280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klausimas</a:t>
            </a:r>
            <a:endParaRPr lang="lt-LT" dirty="0"/>
          </a:p>
        </p:txBody>
      </p:sp>
      <p:sp>
        <p:nvSpPr>
          <p:cNvPr id="3" name="Content Placeholder 2"/>
          <p:cNvSpPr>
            <a:spLocks noGrp="1"/>
          </p:cNvSpPr>
          <p:nvPr>
            <p:ph idx="1"/>
          </p:nvPr>
        </p:nvSpPr>
        <p:spPr/>
        <p:txBody>
          <a:bodyPr>
            <a:normAutofit/>
          </a:bodyPr>
          <a:lstStyle/>
          <a:p>
            <a:pPr marL="0" indent="0">
              <a:buNone/>
            </a:pPr>
            <a:r>
              <a:rPr lang="en-US" b="1" dirty="0" smtClean="0"/>
              <a:t>Kuris </a:t>
            </a:r>
            <a:r>
              <a:rPr lang="en-US" b="1" dirty="0" err="1" smtClean="0"/>
              <a:t>teiginys</a:t>
            </a:r>
            <a:r>
              <a:rPr lang="en-US" b="1" dirty="0" smtClean="0"/>
              <a:t> </a:t>
            </a:r>
            <a:r>
              <a:rPr lang="en-US" b="1" dirty="0" err="1" smtClean="0"/>
              <a:t>yra</a:t>
            </a:r>
            <a:r>
              <a:rPr lang="en-US" b="1" dirty="0" smtClean="0"/>
              <a:t> </a:t>
            </a:r>
            <a:r>
              <a:rPr lang="en-US" b="1" dirty="0" err="1" smtClean="0"/>
              <a:t>teisingas</a:t>
            </a:r>
            <a:r>
              <a:rPr lang="en-US" b="1" dirty="0" smtClean="0"/>
              <a:t>?</a:t>
            </a:r>
          </a:p>
          <a:p>
            <a:pPr marL="457200" indent="-457200">
              <a:buAutoNum type="alphaUcPeriod"/>
            </a:pPr>
            <a:r>
              <a:rPr lang="lt-LT" dirty="0" smtClean="0"/>
              <a:t>Varža </a:t>
            </a:r>
            <a:r>
              <a:rPr lang="lt-LT" dirty="0"/>
              <a:t>– tai </a:t>
            </a:r>
            <a:r>
              <a:rPr lang="en-US" dirty="0" err="1"/>
              <a:t>fizikinis</a:t>
            </a:r>
            <a:r>
              <a:rPr lang="en-US" dirty="0"/>
              <a:t> </a:t>
            </a:r>
            <a:r>
              <a:rPr lang="en-US" dirty="0" err="1"/>
              <a:t>dydis</a:t>
            </a:r>
            <a:r>
              <a:rPr lang="en-US" dirty="0"/>
              <a:t>, kuris </a:t>
            </a:r>
            <a:r>
              <a:rPr lang="en-US" dirty="0" err="1"/>
              <a:t>apib</a:t>
            </a:r>
            <a:r>
              <a:rPr lang="lt-LT" dirty="0"/>
              <a:t>ūdina laidininko gėbėjimą priešintis </a:t>
            </a:r>
            <a:r>
              <a:rPr lang="lt-LT" dirty="0" smtClean="0"/>
              <a:t>srovei</a:t>
            </a:r>
            <a:r>
              <a:rPr lang="en-US" dirty="0" smtClean="0"/>
              <a:t>. </a:t>
            </a:r>
          </a:p>
          <a:p>
            <a:pPr marL="457200" indent="-457200">
              <a:buFont typeface="Arial"/>
              <a:buAutoNum type="alphaUcPeriod"/>
            </a:pPr>
            <a:r>
              <a:rPr lang="lt-LT" dirty="0" smtClean="0"/>
              <a:t>Elektros </a:t>
            </a:r>
            <a:r>
              <a:rPr lang="lt-LT" dirty="0"/>
              <a:t>srovės stipris – fizikinis dydis, apibūdinantis </a:t>
            </a:r>
            <a:r>
              <a:rPr lang="en-US" dirty="0" err="1"/>
              <a:t>pratek</a:t>
            </a:r>
            <a:r>
              <a:rPr lang="lt-LT" dirty="0"/>
              <a:t>ėjusį krūvį per 1s laidininko skerspjūviu. </a:t>
            </a:r>
            <a:r>
              <a:rPr lang="en-US" dirty="0"/>
              <a:t> </a:t>
            </a:r>
            <a:r>
              <a:rPr lang="en-US" dirty="0" err="1"/>
              <a:t>Stipris</a:t>
            </a:r>
            <a:r>
              <a:rPr lang="en-US" dirty="0"/>
              <a:t> </a:t>
            </a:r>
            <a:r>
              <a:rPr lang="en-US" dirty="0" err="1"/>
              <a:t>matuojamas</a:t>
            </a:r>
            <a:r>
              <a:rPr lang="en-US" dirty="0"/>
              <a:t> </a:t>
            </a:r>
            <a:r>
              <a:rPr lang="en-US" dirty="0" err="1"/>
              <a:t>amperais</a:t>
            </a:r>
            <a:r>
              <a:rPr lang="en-US" dirty="0"/>
              <a:t>, </a:t>
            </a:r>
            <a:r>
              <a:rPr lang="en-US" dirty="0" err="1"/>
              <a:t>Andr</a:t>
            </a:r>
            <a:r>
              <a:rPr lang="lt-LT" dirty="0"/>
              <a:t>ė</a:t>
            </a:r>
            <a:r>
              <a:rPr lang="en-US" dirty="0"/>
              <a:t> Mari </a:t>
            </a:r>
            <a:r>
              <a:rPr lang="en-US" dirty="0" err="1"/>
              <a:t>Ampero</a:t>
            </a:r>
            <a:r>
              <a:rPr lang="en-US" dirty="0"/>
              <a:t> </a:t>
            </a:r>
            <a:r>
              <a:rPr lang="en-US" dirty="0" err="1"/>
              <a:t>garbei</a:t>
            </a:r>
            <a:r>
              <a:rPr lang="en-US" dirty="0" smtClean="0"/>
              <a:t>.</a:t>
            </a:r>
          </a:p>
          <a:p>
            <a:pPr marL="457200" indent="-457200">
              <a:buFont typeface="Arial"/>
              <a:buAutoNum type="alphaUcPeriod"/>
            </a:pPr>
            <a:r>
              <a:rPr lang="en-US" dirty="0" smtClean="0"/>
              <a:t>A </a:t>
            </a:r>
            <a:r>
              <a:rPr lang="en-US" dirty="0" err="1" smtClean="0"/>
              <a:t>ir</a:t>
            </a:r>
            <a:r>
              <a:rPr lang="en-US" dirty="0" smtClean="0"/>
              <a:t> </a:t>
            </a:r>
            <a:r>
              <a:rPr lang="en-US" dirty="0"/>
              <a:t>B</a:t>
            </a:r>
            <a:r>
              <a:rPr lang="en-US" dirty="0" smtClean="0"/>
              <a:t> </a:t>
            </a:r>
            <a:r>
              <a:rPr lang="lt-LT" dirty="0" smtClean="0"/>
              <a:t>teiginiai</a:t>
            </a:r>
            <a:r>
              <a:rPr lang="en-US" dirty="0" smtClean="0"/>
              <a:t> </a:t>
            </a:r>
            <a:r>
              <a:rPr lang="en-US" dirty="0" err="1" smtClean="0"/>
              <a:t>yra</a:t>
            </a:r>
            <a:r>
              <a:rPr lang="en-US" dirty="0" smtClean="0"/>
              <a:t> </a:t>
            </a:r>
            <a:r>
              <a:rPr lang="en-US" dirty="0" err="1" smtClean="0"/>
              <a:t>teisingi</a:t>
            </a:r>
            <a:r>
              <a:rPr lang="lt-LT" dirty="0" smtClean="0"/>
              <a:t>.</a:t>
            </a:r>
            <a:endParaRPr lang="lt-LT" dirty="0"/>
          </a:p>
          <a:p>
            <a:pPr marL="0" indent="0">
              <a:buNone/>
            </a:pPr>
            <a:endParaRPr lang="en-US" dirty="0"/>
          </a:p>
        </p:txBody>
      </p:sp>
    </p:spTree>
    <p:extLst>
      <p:ext uri="{BB962C8B-B14F-4D97-AF65-F5344CB8AC3E}">
        <p14:creationId xmlns:p14="http://schemas.microsoft.com/office/powerpoint/2010/main" val="245017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klausimas</a:t>
            </a:r>
            <a:endParaRPr lang="lt-LT" dirty="0"/>
          </a:p>
        </p:txBody>
      </p:sp>
      <p:sp>
        <p:nvSpPr>
          <p:cNvPr id="3" name="Content Placeholder 2"/>
          <p:cNvSpPr>
            <a:spLocks noGrp="1"/>
          </p:cNvSpPr>
          <p:nvPr>
            <p:ph idx="1"/>
          </p:nvPr>
        </p:nvSpPr>
        <p:spPr/>
        <p:txBody>
          <a:bodyPr/>
          <a:lstStyle/>
          <a:p>
            <a:pPr marL="0" indent="0">
              <a:buNone/>
            </a:pPr>
            <a:r>
              <a:rPr lang="en-US" b="1" dirty="0" err="1" smtClean="0"/>
              <a:t>Kurioje</a:t>
            </a:r>
            <a:r>
              <a:rPr lang="en-US" b="1" dirty="0" smtClean="0"/>
              <a:t> </a:t>
            </a:r>
            <a:r>
              <a:rPr lang="lt-LT" b="1" dirty="0" smtClean="0"/>
              <a:t>šalyje gimė Omo dėsnio atradėjas?</a:t>
            </a:r>
          </a:p>
          <a:p>
            <a:pPr marL="457200" indent="-457200">
              <a:buAutoNum type="alphaUcPeriod"/>
            </a:pPr>
            <a:r>
              <a:rPr lang="en-US" dirty="0" err="1" smtClean="0"/>
              <a:t>Vokietijoje</a:t>
            </a:r>
            <a:endParaRPr lang="en-US" dirty="0" smtClean="0"/>
          </a:p>
          <a:p>
            <a:pPr marL="457200" indent="-457200">
              <a:buAutoNum type="alphaUcPeriod"/>
            </a:pPr>
            <a:r>
              <a:rPr lang="lt-LT" dirty="0"/>
              <a:t>Š</a:t>
            </a:r>
            <a:r>
              <a:rPr lang="en-US" dirty="0" err="1" smtClean="0"/>
              <a:t>veicarijoje</a:t>
            </a:r>
            <a:endParaRPr lang="lt-LT" dirty="0" smtClean="0"/>
          </a:p>
          <a:p>
            <a:pPr marL="457200" indent="-457200">
              <a:buAutoNum type="alphaUcPeriod"/>
            </a:pPr>
            <a:r>
              <a:rPr lang="lt-LT" dirty="0" smtClean="0"/>
              <a:t>Olandijoje</a:t>
            </a:r>
            <a:endParaRPr lang="lt-LT" dirty="0"/>
          </a:p>
        </p:txBody>
      </p:sp>
      <p:pic>
        <p:nvPicPr>
          <p:cNvPr id="4" name="Picture 3"/>
          <p:cNvPicPr>
            <a:picLocks noChangeAspect="1"/>
          </p:cNvPicPr>
          <p:nvPr/>
        </p:nvPicPr>
        <p:blipFill>
          <a:blip r:embed="rId2"/>
          <a:stretch>
            <a:fillRect/>
          </a:stretch>
        </p:blipFill>
        <p:spPr>
          <a:xfrm>
            <a:off x="7836408" y="2662396"/>
            <a:ext cx="2476500" cy="3108008"/>
          </a:xfrm>
          <a:prstGeom prst="rect">
            <a:avLst/>
          </a:prstGeom>
        </p:spPr>
      </p:pic>
    </p:spTree>
    <p:extLst>
      <p:ext uri="{BB962C8B-B14F-4D97-AF65-F5344CB8AC3E}">
        <p14:creationId xmlns:p14="http://schemas.microsoft.com/office/powerpoint/2010/main" val="3307205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4 klausimas</a:t>
            </a:r>
            <a:endParaRPr lang="lt-LT" dirty="0"/>
          </a:p>
        </p:txBody>
      </p:sp>
      <p:sp>
        <p:nvSpPr>
          <p:cNvPr id="3" name="Content Placeholder 2"/>
          <p:cNvSpPr>
            <a:spLocks noGrp="1"/>
          </p:cNvSpPr>
          <p:nvPr>
            <p:ph idx="1"/>
          </p:nvPr>
        </p:nvSpPr>
        <p:spPr/>
        <p:txBody>
          <a:bodyPr/>
          <a:lstStyle/>
          <a:p>
            <a:pPr marL="0" indent="0">
              <a:buNone/>
            </a:pPr>
            <a:r>
              <a:rPr lang="lt-LT" b="1" dirty="0" smtClean="0"/>
              <a:t>Kuris teiginys nėra teisingas?</a:t>
            </a:r>
          </a:p>
          <a:p>
            <a:pPr marL="457200" indent="-457200">
              <a:buAutoNum type="alphaUcPeriod"/>
            </a:pPr>
            <a:r>
              <a:rPr lang="lt-LT" dirty="0" smtClean="0"/>
              <a:t>Kuo mažesnė varža, tuo didesnis stipris.</a:t>
            </a:r>
          </a:p>
          <a:p>
            <a:pPr marL="457200" indent="-457200">
              <a:buAutoNum type="alphaUcPeriod"/>
            </a:pPr>
            <a:r>
              <a:rPr lang="lt-LT" dirty="0" smtClean="0"/>
              <a:t>Stipris tiesiogiai proporcingas įtampai, reiškia, kad didinant įtampą stipris didėja tiek pat. </a:t>
            </a:r>
            <a:endParaRPr lang="en-US" dirty="0" smtClean="0"/>
          </a:p>
          <a:p>
            <a:pPr marL="457200" indent="-457200">
              <a:buAutoNum type="alphaUcPeriod"/>
            </a:pPr>
            <a:r>
              <a:rPr lang="lt-LT" dirty="0"/>
              <a:t>Srovės stipris laidininke yra </a:t>
            </a:r>
            <a:r>
              <a:rPr lang="lt-LT" dirty="0" smtClean="0"/>
              <a:t>proporcingas </a:t>
            </a:r>
            <a:r>
              <a:rPr lang="lt-LT" dirty="0"/>
              <a:t>to laidininko įtampai ir </a:t>
            </a:r>
            <a:r>
              <a:rPr lang="en-US" dirty="0" err="1" smtClean="0"/>
              <a:t>tiesiogiai</a:t>
            </a:r>
            <a:r>
              <a:rPr lang="en-US" dirty="0" smtClean="0"/>
              <a:t> </a:t>
            </a:r>
            <a:r>
              <a:rPr lang="lt-LT" dirty="0" smtClean="0"/>
              <a:t>proporcingas </a:t>
            </a:r>
            <a:r>
              <a:rPr lang="lt-LT" dirty="0"/>
              <a:t>to laidininko varžai.</a:t>
            </a:r>
            <a:endParaRPr lang="lt-LT" dirty="0" smtClean="0"/>
          </a:p>
          <a:p>
            <a:pPr marL="457200" indent="-457200">
              <a:buAutoNum type="alphaUcPeriod"/>
            </a:pPr>
            <a:endParaRPr lang="lt-LT" dirty="0" smtClean="0"/>
          </a:p>
          <a:p>
            <a:pPr marL="0" indent="0">
              <a:buNone/>
            </a:pPr>
            <a:endParaRPr lang="lt-LT" dirty="0"/>
          </a:p>
        </p:txBody>
      </p:sp>
    </p:spTree>
    <p:extLst>
      <p:ext uri="{BB962C8B-B14F-4D97-AF65-F5344CB8AC3E}">
        <p14:creationId xmlns:p14="http://schemas.microsoft.com/office/powerpoint/2010/main" val="243211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45" y="1125747"/>
            <a:ext cx="1848341" cy="1303867"/>
          </a:xfrm>
        </p:spPr>
        <p:txBody>
          <a:bodyPr/>
          <a:lstStyle/>
          <a:p>
            <a:r>
              <a:rPr lang="lt-LT" dirty="0" smtClean="0"/>
              <a:t>Stipris</a:t>
            </a:r>
            <a:endParaRPr lang="lt-LT" dirty="0"/>
          </a:p>
        </p:txBody>
      </p:sp>
      <p:sp>
        <p:nvSpPr>
          <p:cNvPr id="3" name="Content Placeholder 2"/>
          <p:cNvSpPr>
            <a:spLocks noGrp="1"/>
          </p:cNvSpPr>
          <p:nvPr>
            <p:ph idx="1"/>
          </p:nvPr>
        </p:nvSpPr>
        <p:spPr>
          <a:xfrm>
            <a:off x="1200728" y="2429613"/>
            <a:ext cx="9918006" cy="3869586"/>
          </a:xfrm>
        </p:spPr>
        <p:txBody>
          <a:bodyPr>
            <a:noAutofit/>
          </a:bodyPr>
          <a:lstStyle/>
          <a:p>
            <a:pPr marL="0" indent="0">
              <a:buNone/>
            </a:pPr>
            <a:r>
              <a:rPr lang="lt-LT" dirty="0" smtClean="0"/>
              <a:t>Elektros srovės stipris – fizikinis dydis, apibūdinantis </a:t>
            </a:r>
            <a:r>
              <a:rPr lang="en-US" dirty="0" err="1" smtClean="0"/>
              <a:t>pratek</a:t>
            </a:r>
            <a:r>
              <a:rPr lang="lt-LT" dirty="0" smtClean="0"/>
              <a:t>ėjusį krūvį per 1s laidininko skerspjūviu</a:t>
            </a:r>
            <a:r>
              <a:rPr lang="en-US" dirty="0" smtClean="0"/>
              <a:t>:</a:t>
            </a:r>
          </a:p>
          <a:p>
            <a:pPr marL="0" indent="0">
              <a:buNone/>
            </a:pPr>
            <a:endParaRPr lang="en-US" dirty="0"/>
          </a:p>
          <a:p>
            <a:pPr marL="0" indent="0">
              <a:buNone/>
            </a:pPr>
            <a:endParaRPr lang="en-US" dirty="0"/>
          </a:p>
          <a:p>
            <a:pPr marL="0" indent="0">
              <a:buNone/>
            </a:pPr>
            <a:r>
              <a:rPr lang="en-US" dirty="0" smtClean="0"/>
              <a:t>I – </a:t>
            </a:r>
            <a:r>
              <a:rPr lang="lt-LT" dirty="0" smtClean="0"/>
              <a:t>srovės </a:t>
            </a:r>
            <a:r>
              <a:rPr lang="en-US" dirty="0" err="1" smtClean="0"/>
              <a:t>stipris</a:t>
            </a:r>
            <a:r>
              <a:rPr lang="en-US" dirty="0" smtClean="0"/>
              <a:t> (A)</a:t>
            </a:r>
          </a:p>
          <a:p>
            <a:pPr marL="0" indent="0">
              <a:buNone/>
            </a:pPr>
            <a:r>
              <a:rPr lang="lt-LT" dirty="0"/>
              <a:t>q</a:t>
            </a:r>
            <a:r>
              <a:rPr lang="en-US" dirty="0" smtClean="0"/>
              <a:t> – </a:t>
            </a:r>
            <a:r>
              <a:rPr lang="en-US" dirty="0" err="1" smtClean="0"/>
              <a:t>elektros</a:t>
            </a:r>
            <a:r>
              <a:rPr lang="en-US" dirty="0" smtClean="0"/>
              <a:t> </a:t>
            </a:r>
            <a:r>
              <a:rPr lang="en-US" dirty="0" err="1" smtClean="0"/>
              <a:t>kr</a:t>
            </a:r>
            <a:r>
              <a:rPr lang="lt-LT" dirty="0" smtClean="0"/>
              <a:t>ūvis (C)</a:t>
            </a:r>
            <a:endParaRPr lang="en-US" dirty="0" smtClean="0"/>
          </a:p>
          <a:p>
            <a:pPr marL="0" indent="0">
              <a:spcBef>
                <a:spcPts val="600"/>
              </a:spcBef>
              <a:spcAft>
                <a:spcPts val="0"/>
              </a:spcAft>
              <a:buNone/>
            </a:pPr>
            <a:r>
              <a:rPr lang="en-US" dirty="0" smtClean="0"/>
              <a:t>t – </a:t>
            </a:r>
            <a:r>
              <a:rPr lang="en-US" dirty="0" err="1" smtClean="0"/>
              <a:t>laikas</a:t>
            </a:r>
            <a:r>
              <a:rPr lang="en-US" dirty="0" smtClean="0"/>
              <a:t> (s) </a:t>
            </a:r>
          </a:p>
          <a:p>
            <a:pPr marL="0" indent="0">
              <a:buNone/>
            </a:pPr>
            <a:r>
              <a:rPr lang="en-US" dirty="0" err="1" smtClean="0"/>
              <a:t>Stipris</a:t>
            </a:r>
            <a:r>
              <a:rPr lang="en-US" dirty="0" smtClean="0"/>
              <a:t> </a:t>
            </a:r>
            <a:r>
              <a:rPr lang="en-US" dirty="0" err="1"/>
              <a:t>matuojamas</a:t>
            </a:r>
            <a:r>
              <a:rPr lang="en-US" dirty="0"/>
              <a:t> </a:t>
            </a:r>
            <a:r>
              <a:rPr lang="en-US" dirty="0" err="1"/>
              <a:t>amperais</a:t>
            </a:r>
            <a:r>
              <a:rPr lang="en-US" dirty="0"/>
              <a:t>, </a:t>
            </a:r>
            <a:r>
              <a:rPr lang="en-US" dirty="0" err="1"/>
              <a:t>Andr</a:t>
            </a:r>
            <a:r>
              <a:rPr lang="lt-LT" dirty="0"/>
              <a:t>ė</a:t>
            </a:r>
            <a:r>
              <a:rPr lang="en-US" dirty="0"/>
              <a:t> Mari </a:t>
            </a:r>
            <a:r>
              <a:rPr lang="en-US" dirty="0" err="1"/>
              <a:t>Ampero</a:t>
            </a:r>
            <a:r>
              <a:rPr lang="en-US" dirty="0"/>
              <a:t> </a:t>
            </a:r>
            <a:r>
              <a:rPr lang="en-US" dirty="0" err="1"/>
              <a:t>garbei</a:t>
            </a:r>
            <a:r>
              <a:rPr lang="en-US" dirty="0"/>
              <a:t>.</a:t>
            </a:r>
            <a:endParaRPr lang="lt-LT" dirty="0"/>
          </a:p>
          <a:p>
            <a:pPr marL="0" indent="0">
              <a:buNone/>
            </a:pPr>
            <a:endParaRPr lang="en-US" dirty="0" smtClean="0"/>
          </a:p>
          <a:p>
            <a:pPr marL="0" indent="0">
              <a:buNone/>
            </a:pPr>
            <a:endParaRPr lang="lt-LT" dirty="0"/>
          </a:p>
        </p:txBody>
      </p:sp>
      <p:pic>
        <p:nvPicPr>
          <p:cNvPr id="5" name="Picture 4"/>
          <p:cNvPicPr>
            <a:picLocks noChangeAspect="1"/>
          </p:cNvPicPr>
          <p:nvPr/>
        </p:nvPicPr>
        <p:blipFill>
          <a:blip r:embed="rId3"/>
          <a:stretch>
            <a:fillRect/>
          </a:stretch>
        </p:blipFill>
        <p:spPr>
          <a:xfrm>
            <a:off x="8851576" y="2906782"/>
            <a:ext cx="2157985" cy="2915249"/>
          </a:xfrm>
          <a:prstGeom prst="rect">
            <a:avLst/>
          </a:prstGeom>
        </p:spPr>
      </p:pic>
      <p:graphicFrame>
        <p:nvGraphicFramePr>
          <p:cNvPr id="6" name="Objektas 5"/>
          <p:cNvGraphicFramePr>
            <a:graphicFrameLocks noChangeAspect="1"/>
          </p:cNvGraphicFramePr>
          <p:nvPr>
            <p:extLst>
              <p:ext uri="{D42A27DB-BD31-4B8C-83A1-F6EECF244321}">
                <p14:modId xmlns:p14="http://schemas.microsoft.com/office/powerpoint/2010/main" val="2331669061"/>
              </p:ext>
            </p:extLst>
          </p:nvPr>
        </p:nvGraphicFramePr>
        <p:xfrm>
          <a:off x="1571716" y="3261374"/>
          <a:ext cx="1304925" cy="944216"/>
        </p:xfrm>
        <a:graphic>
          <a:graphicData uri="http://schemas.openxmlformats.org/presentationml/2006/ole">
            <mc:AlternateContent xmlns:mc="http://schemas.openxmlformats.org/markup-compatibility/2006">
              <mc:Choice xmlns:v="urn:schemas-microsoft-com:vml" Requires="v">
                <p:oleObj spid="_x0000_s1080" name="Lygtis" r:id="rId4" imgW="380880" imgH="393480" progId="Equation.3">
                  <p:embed/>
                </p:oleObj>
              </mc:Choice>
              <mc:Fallback>
                <p:oleObj name="Lygtis" r:id="rId4" imgW="380880" imgH="393480" progId="Equation.3">
                  <p:embed/>
                  <p:pic>
                    <p:nvPicPr>
                      <p:cNvPr id="0" name=""/>
                      <p:cNvPicPr/>
                      <p:nvPr/>
                    </p:nvPicPr>
                    <p:blipFill>
                      <a:blip r:embed="rId5"/>
                      <a:stretch>
                        <a:fillRect/>
                      </a:stretch>
                    </p:blipFill>
                    <p:spPr>
                      <a:xfrm>
                        <a:off x="1571716" y="3261374"/>
                        <a:ext cx="1304925" cy="944216"/>
                      </a:xfrm>
                      <a:prstGeom prst="rect">
                        <a:avLst/>
                      </a:prstGeom>
                    </p:spPr>
                  </p:pic>
                </p:oleObj>
              </mc:Fallback>
            </mc:AlternateContent>
          </a:graphicData>
        </a:graphic>
      </p:graphicFrame>
    </p:spTree>
    <p:extLst>
      <p:ext uri="{BB962C8B-B14F-4D97-AF65-F5344CB8AC3E}">
        <p14:creationId xmlns:p14="http://schemas.microsoft.com/office/powerpoint/2010/main" val="3235465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klausimas</a:t>
            </a:r>
            <a:r>
              <a:rPr lang="en-US" dirty="0" smtClean="0"/>
              <a:t> </a:t>
            </a:r>
            <a:endParaRPr lang="lt-LT" dirty="0"/>
          </a:p>
        </p:txBody>
      </p:sp>
      <p:sp>
        <p:nvSpPr>
          <p:cNvPr id="3" name="Content Placeholder 2"/>
          <p:cNvSpPr>
            <a:spLocks noGrp="1"/>
          </p:cNvSpPr>
          <p:nvPr>
            <p:ph idx="1"/>
          </p:nvPr>
        </p:nvSpPr>
        <p:spPr/>
        <p:txBody>
          <a:bodyPr/>
          <a:lstStyle/>
          <a:p>
            <a:pPr marL="0" indent="0">
              <a:buNone/>
            </a:pPr>
            <a:r>
              <a:rPr lang="en-US" b="1" dirty="0" err="1" smtClean="0"/>
              <a:t>Kuri</a:t>
            </a:r>
            <a:r>
              <a:rPr lang="en-US" b="1" dirty="0" smtClean="0"/>
              <a:t> </a:t>
            </a:r>
            <a:r>
              <a:rPr lang="en-US" b="1" dirty="0" err="1" smtClean="0"/>
              <a:t>formul</a:t>
            </a:r>
            <a:r>
              <a:rPr lang="lt-LT" b="1" dirty="0" smtClean="0"/>
              <a:t>ė </a:t>
            </a:r>
            <a:r>
              <a:rPr lang="en-US" b="1" dirty="0" err="1" smtClean="0"/>
              <a:t>teisingai</a:t>
            </a:r>
            <a:r>
              <a:rPr lang="en-US" b="1" dirty="0" smtClean="0"/>
              <a:t> </a:t>
            </a:r>
            <a:r>
              <a:rPr lang="en-US" b="1" dirty="0" err="1" smtClean="0"/>
              <a:t>apib</a:t>
            </a:r>
            <a:r>
              <a:rPr lang="lt-LT" b="1" dirty="0" smtClean="0"/>
              <a:t>ū</a:t>
            </a:r>
            <a:r>
              <a:rPr lang="en-US" b="1" dirty="0" err="1" smtClean="0"/>
              <a:t>dina</a:t>
            </a:r>
            <a:r>
              <a:rPr lang="en-US" b="1" dirty="0" smtClean="0"/>
              <a:t> </a:t>
            </a:r>
            <a:r>
              <a:rPr lang="en-US" b="1" dirty="0" err="1" smtClean="0"/>
              <a:t>Omo</a:t>
            </a:r>
            <a:r>
              <a:rPr lang="en-US" b="1" dirty="0" smtClean="0"/>
              <a:t> d</a:t>
            </a:r>
            <a:r>
              <a:rPr lang="lt-LT" b="1" dirty="0" smtClean="0"/>
              <a:t>ė</a:t>
            </a:r>
            <a:r>
              <a:rPr lang="en-US" b="1" dirty="0" smtClean="0"/>
              <a:t>s</a:t>
            </a:r>
            <a:r>
              <a:rPr lang="lt-LT" b="1" dirty="0" smtClean="0"/>
              <a:t>nį?</a:t>
            </a:r>
          </a:p>
          <a:p>
            <a:pPr marL="0" indent="0">
              <a:buNone/>
            </a:pPr>
            <a:r>
              <a:rPr lang="lt-LT" dirty="0" smtClean="0"/>
              <a:t>A.</a:t>
            </a:r>
          </a:p>
          <a:p>
            <a:pPr marL="0" indent="0">
              <a:buNone/>
            </a:pPr>
            <a:endParaRPr lang="lt-LT" dirty="0"/>
          </a:p>
          <a:p>
            <a:pPr marL="0" indent="0">
              <a:buNone/>
            </a:pPr>
            <a:r>
              <a:rPr lang="lt-LT" dirty="0" smtClean="0"/>
              <a:t>B.</a:t>
            </a:r>
          </a:p>
          <a:p>
            <a:pPr marL="0" indent="0">
              <a:buNone/>
            </a:pPr>
            <a:endParaRPr lang="lt-LT" dirty="0"/>
          </a:p>
          <a:p>
            <a:pPr marL="0" indent="0">
              <a:buNone/>
            </a:pPr>
            <a:r>
              <a:rPr lang="lt-LT" dirty="0" smtClean="0"/>
              <a:t>C.   </a:t>
            </a:r>
            <a:endParaRPr lang="lt-LT" dirty="0"/>
          </a:p>
        </p:txBody>
      </p:sp>
      <p:pic>
        <p:nvPicPr>
          <p:cNvPr id="4" name="Picture 3"/>
          <p:cNvPicPr>
            <a:picLocks noChangeAspect="1"/>
          </p:cNvPicPr>
          <p:nvPr/>
        </p:nvPicPr>
        <p:blipFill>
          <a:blip r:embed="rId2"/>
          <a:stretch>
            <a:fillRect/>
          </a:stretch>
        </p:blipFill>
        <p:spPr>
          <a:xfrm>
            <a:off x="1779963" y="3112564"/>
            <a:ext cx="1328997" cy="728148"/>
          </a:xfrm>
          <a:prstGeom prst="rect">
            <a:avLst/>
          </a:prstGeom>
        </p:spPr>
      </p:pic>
      <p:pic>
        <p:nvPicPr>
          <p:cNvPr id="5" name="Picture 4"/>
          <p:cNvPicPr>
            <a:picLocks noChangeAspect="1"/>
          </p:cNvPicPr>
          <p:nvPr/>
        </p:nvPicPr>
        <p:blipFill>
          <a:blip r:embed="rId3"/>
          <a:stretch>
            <a:fillRect/>
          </a:stretch>
        </p:blipFill>
        <p:spPr>
          <a:xfrm>
            <a:off x="1779963" y="4124299"/>
            <a:ext cx="981525" cy="744605"/>
          </a:xfrm>
          <a:prstGeom prst="rect">
            <a:avLst/>
          </a:prstGeom>
        </p:spPr>
      </p:pic>
      <p:pic>
        <p:nvPicPr>
          <p:cNvPr id="6" name="Picture 5"/>
          <p:cNvPicPr>
            <a:picLocks noChangeAspect="1"/>
          </p:cNvPicPr>
          <p:nvPr/>
        </p:nvPicPr>
        <p:blipFill>
          <a:blip r:embed="rId4"/>
          <a:stretch>
            <a:fillRect/>
          </a:stretch>
        </p:blipFill>
        <p:spPr>
          <a:xfrm>
            <a:off x="1834660" y="5246927"/>
            <a:ext cx="1594457" cy="599516"/>
          </a:xfrm>
          <a:prstGeom prst="rect">
            <a:avLst/>
          </a:prstGeom>
        </p:spPr>
      </p:pic>
    </p:spTree>
    <p:extLst>
      <p:ext uri="{BB962C8B-B14F-4D97-AF65-F5344CB8AC3E}">
        <p14:creationId xmlns:p14="http://schemas.microsoft.com/office/powerpoint/2010/main" val="223203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err="1" smtClean="0"/>
              <a:t>klausimas</a:t>
            </a:r>
            <a:r>
              <a:rPr lang="en-US" dirty="0" smtClean="0"/>
              <a:t> </a:t>
            </a:r>
            <a:endParaRPr lang="lt-LT" dirty="0"/>
          </a:p>
        </p:txBody>
      </p:sp>
      <p:sp>
        <p:nvSpPr>
          <p:cNvPr id="3" name="Content Placeholder 2"/>
          <p:cNvSpPr>
            <a:spLocks noGrp="1"/>
          </p:cNvSpPr>
          <p:nvPr>
            <p:ph idx="1"/>
          </p:nvPr>
        </p:nvSpPr>
        <p:spPr>
          <a:xfrm>
            <a:off x="1359011" y="2556932"/>
            <a:ext cx="9601196" cy="3318936"/>
          </a:xfrm>
        </p:spPr>
        <p:txBody>
          <a:bodyPr/>
          <a:lstStyle/>
          <a:p>
            <a:pPr marL="0" indent="0">
              <a:buNone/>
            </a:pPr>
            <a:r>
              <a:rPr lang="lt-LT" b="1" dirty="0" smtClean="0"/>
              <a:t>Jei įtampa yra 25V, o varža 5</a:t>
            </a:r>
            <a:r>
              <a:rPr lang="el-GR" b="1" dirty="0" smtClean="0"/>
              <a:t>Ω</a:t>
            </a:r>
            <a:r>
              <a:rPr lang="lt-LT" b="1" dirty="0"/>
              <a:t>.</a:t>
            </a:r>
            <a:r>
              <a:rPr lang="lt-LT" b="1" dirty="0" smtClean="0"/>
              <a:t> Koks bus stipris?</a:t>
            </a:r>
          </a:p>
          <a:p>
            <a:pPr marL="457200" indent="-457200">
              <a:buAutoNum type="alphaUcPeriod"/>
            </a:pPr>
            <a:r>
              <a:rPr lang="lt-LT" dirty="0" smtClean="0"/>
              <a:t>5A</a:t>
            </a:r>
          </a:p>
          <a:p>
            <a:pPr marL="457200" indent="-457200">
              <a:buAutoNum type="alphaUcPeriod"/>
            </a:pPr>
            <a:r>
              <a:rPr lang="lt-LT" dirty="0" smtClean="0"/>
              <a:t>5</a:t>
            </a:r>
            <a:r>
              <a:rPr lang="el-GR" dirty="0" smtClean="0"/>
              <a:t>Ω</a:t>
            </a:r>
            <a:endParaRPr lang="lt-LT" dirty="0" smtClean="0"/>
          </a:p>
          <a:p>
            <a:pPr marL="457200" indent="-457200">
              <a:buAutoNum type="alphaUcPeriod"/>
            </a:pPr>
            <a:r>
              <a:rPr lang="lt-LT" dirty="0" smtClean="0"/>
              <a:t>125A</a:t>
            </a:r>
            <a:endParaRPr lang="lt-LT" dirty="0"/>
          </a:p>
        </p:txBody>
      </p:sp>
      <p:pic>
        <p:nvPicPr>
          <p:cNvPr id="4" name="Picture 3"/>
          <p:cNvPicPr>
            <a:picLocks noChangeAspect="1"/>
          </p:cNvPicPr>
          <p:nvPr/>
        </p:nvPicPr>
        <p:blipFill>
          <a:blip r:embed="rId2"/>
          <a:stretch>
            <a:fillRect/>
          </a:stretch>
        </p:blipFill>
        <p:spPr>
          <a:xfrm>
            <a:off x="6528021" y="3049630"/>
            <a:ext cx="4142629" cy="3097171"/>
          </a:xfrm>
          <a:prstGeom prst="rect">
            <a:avLst/>
          </a:prstGeom>
        </p:spPr>
      </p:pic>
    </p:spTree>
    <p:extLst>
      <p:ext uri="{BB962C8B-B14F-4D97-AF65-F5344CB8AC3E}">
        <p14:creationId xmlns:p14="http://schemas.microsoft.com/office/powerpoint/2010/main" val="287232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7 klausimas</a:t>
            </a:r>
            <a:endParaRPr lang="lt-LT" dirty="0"/>
          </a:p>
        </p:txBody>
      </p:sp>
      <p:sp>
        <p:nvSpPr>
          <p:cNvPr id="6" name="TextBox 5"/>
          <p:cNvSpPr txBox="1"/>
          <p:nvPr/>
        </p:nvSpPr>
        <p:spPr>
          <a:xfrm>
            <a:off x="1645920" y="2775005"/>
            <a:ext cx="6949439" cy="954107"/>
          </a:xfrm>
          <a:prstGeom prst="rect">
            <a:avLst/>
          </a:prstGeom>
          <a:noFill/>
        </p:spPr>
        <p:txBody>
          <a:bodyPr wrap="square" rtlCol="0">
            <a:spAutoFit/>
          </a:bodyPr>
          <a:lstStyle/>
          <a:p>
            <a:r>
              <a:rPr lang="lt-LT" sz="2800" b="1" dirty="0" smtClean="0"/>
              <a:t>Jeigu varža yra 16</a:t>
            </a:r>
            <a:r>
              <a:rPr lang="el-GR" sz="2800" b="1" dirty="0"/>
              <a:t> </a:t>
            </a:r>
            <a:r>
              <a:rPr lang="el-GR" sz="2800" b="1" dirty="0" smtClean="0"/>
              <a:t>Ω</a:t>
            </a:r>
            <a:r>
              <a:rPr lang="lt-LT" sz="2800" b="1" dirty="0" smtClean="0"/>
              <a:t>, srovės stipris 2A. Kokia bus įtampa? </a:t>
            </a:r>
            <a:endParaRPr lang="lt-LT" sz="2800" b="1" dirty="0"/>
          </a:p>
        </p:txBody>
      </p:sp>
      <p:sp>
        <p:nvSpPr>
          <p:cNvPr id="7" name="TextBox 6"/>
          <p:cNvSpPr txBox="1"/>
          <p:nvPr/>
        </p:nvSpPr>
        <p:spPr>
          <a:xfrm>
            <a:off x="1645920" y="3902141"/>
            <a:ext cx="3856382" cy="1846659"/>
          </a:xfrm>
          <a:prstGeom prst="rect">
            <a:avLst/>
          </a:prstGeom>
          <a:noFill/>
        </p:spPr>
        <p:txBody>
          <a:bodyPr wrap="square" rtlCol="0">
            <a:spAutoFit/>
          </a:bodyPr>
          <a:lstStyle/>
          <a:p>
            <a:pPr marL="342900" indent="-342900">
              <a:buAutoNum type="alphaUcPeriod"/>
            </a:pPr>
            <a:r>
              <a:rPr lang="lt-LT" sz="3200" dirty="0" smtClean="0"/>
              <a:t>  8V</a:t>
            </a:r>
          </a:p>
          <a:p>
            <a:pPr marL="342900" indent="-342900">
              <a:buFontTx/>
              <a:buAutoNum type="alphaUcPeriod"/>
            </a:pPr>
            <a:r>
              <a:rPr lang="lt-LT" sz="3200" dirty="0" smtClean="0"/>
              <a:t>  32V</a:t>
            </a:r>
            <a:endParaRPr lang="lt-LT" sz="3200" dirty="0"/>
          </a:p>
          <a:p>
            <a:pPr marL="342900" indent="-342900">
              <a:buAutoNum type="alphaUcPeriod"/>
            </a:pPr>
            <a:r>
              <a:rPr lang="lt-LT" sz="3200" dirty="0" smtClean="0"/>
              <a:t>  24V</a:t>
            </a:r>
          </a:p>
          <a:p>
            <a:pPr marL="342900" indent="-342900">
              <a:buAutoNum type="alphaUcPeriod"/>
            </a:pPr>
            <a:endParaRPr lang="lt-LT"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4979" t="38616" r="21376" b="33825"/>
          <a:stretch/>
        </p:blipFill>
        <p:spPr>
          <a:xfrm>
            <a:off x="7613963" y="3411925"/>
            <a:ext cx="3051018" cy="2827089"/>
          </a:xfrm>
        </p:spPr>
      </p:pic>
    </p:spTree>
    <p:extLst>
      <p:ext uri="{BB962C8B-B14F-4D97-AF65-F5344CB8AC3E}">
        <p14:creationId xmlns:p14="http://schemas.microsoft.com/office/powerpoint/2010/main" val="2704264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8 klausimas</a:t>
            </a:r>
            <a:endParaRPr lang="lt-LT" dirty="0"/>
          </a:p>
        </p:txBody>
      </p:sp>
      <p:sp>
        <p:nvSpPr>
          <p:cNvPr id="3" name="Content Placeholder 2"/>
          <p:cNvSpPr>
            <a:spLocks noGrp="1"/>
          </p:cNvSpPr>
          <p:nvPr>
            <p:ph idx="1"/>
          </p:nvPr>
        </p:nvSpPr>
        <p:spPr/>
        <p:txBody>
          <a:bodyPr/>
          <a:lstStyle/>
          <a:p>
            <a:pPr marL="0" indent="0">
              <a:buNone/>
            </a:pPr>
            <a:r>
              <a:rPr lang="en-US" b="1" dirty="0" err="1" smtClean="0"/>
              <a:t>Kokiu</a:t>
            </a:r>
            <a:r>
              <a:rPr lang="en-US" b="1" dirty="0" smtClean="0"/>
              <a:t> </a:t>
            </a:r>
            <a:r>
              <a:rPr lang="en-US" b="1" dirty="0" err="1" smtClean="0"/>
              <a:t>prietaisu</a:t>
            </a:r>
            <a:r>
              <a:rPr lang="en-US" b="1" dirty="0" smtClean="0"/>
              <a:t> </a:t>
            </a:r>
            <a:r>
              <a:rPr lang="en-US" b="1" dirty="0" err="1" smtClean="0"/>
              <a:t>matuojamas</a:t>
            </a:r>
            <a:r>
              <a:rPr lang="en-US" b="1" dirty="0" smtClean="0"/>
              <a:t> </a:t>
            </a:r>
            <a:r>
              <a:rPr lang="en-US" b="1" dirty="0" err="1" smtClean="0"/>
              <a:t>Omo</a:t>
            </a:r>
            <a:r>
              <a:rPr lang="en-US" b="1" dirty="0" smtClean="0"/>
              <a:t> d</a:t>
            </a:r>
            <a:r>
              <a:rPr lang="lt-LT" b="1" dirty="0" smtClean="0"/>
              <a:t>ėsnis?</a:t>
            </a:r>
          </a:p>
          <a:p>
            <a:pPr marL="457200" indent="-457200">
              <a:buAutoNum type="alphaUcPeriod"/>
            </a:pPr>
            <a:r>
              <a:rPr lang="lt-LT" dirty="0" smtClean="0"/>
              <a:t>Ommetru.</a:t>
            </a:r>
          </a:p>
          <a:p>
            <a:pPr marL="457200" indent="-457200">
              <a:buAutoNum type="alphaUcPeriod"/>
            </a:pPr>
            <a:r>
              <a:rPr lang="lt-LT" dirty="0" smtClean="0"/>
              <a:t>Omtometru.</a:t>
            </a:r>
          </a:p>
          <a:p>
            <a:pPr marL="457200" indent="-457200">
              <a:buAutoNum type="alphaUcPeriod"/>
            </a:pPr>
            <a:r>
              <a:rPr lang="lt-LT" dirty="0" smtClean="0"/>
              <a:t>Dėsnis nematuojamas jokiu prietaisu.</a:t>
            </a:r>
          </a:p>
        </p:txBody>
      </p:sp>
      <p:pic>
        <p:nvPicPr>
          <p:cNvPr id="4" name="Picture 3"/>
          <p:cNvPicPr>
            <a:picLocks noChangeAspect="1"/>
          </p:cNvPicPr>
          <p:nvPr/>
        </p:nvPicPr>
        <p:blipFill>
          <a:blip r:embed="rId2"/>
          <a:stretch>
            <a:fillRect/>
          </a:stretch>
        </p:blipFill>
        <p:spPr>
          <a:xfrm>
            <a:off x="8222064" y="2688398"/>
            <a:ext cx="2798444" cy="2798444"/>
          </a:xfrm>
          <a:prstGeom prst="rect">
            <a:avLst/>
          </a:prstGeom>
        </p:spPr>
      </p:pic>
    </p:spTree>
    <p:extLst>
      <p:ext uri="{BB962C8B-B14F-4D97-AF65-F5344CB8AC3E}">
        <p14:creationId xmlns:p14="http://schemas.microsoft.com/office/powerpoint/2010/main" val="796807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9 </a:t>
            </a:r>
            <a:r>
              <a:rPr lang="lt-LT" dirty="0"/>
              <a:t>klausimas</a:t>
            </a:r>
          </a:p>
        </p:txBody>
      </p:sp>
      <p:sp>
        <p:nvSpPr>
          <p:cNvPr id="3" name="Content Placeholder 2"/>
          <p:cNvSpPr>
            <a:spLocks noGrp="1"/>
          </p:cNvSpPr>
          <p:nvPr>
            <p:ph idx="1"/>
          </p:nvPr>
        </p:nvSpPr>
        <p:spPr/>
        <p:txBody>
          <a:bodyPr/>
          <a:lstStyle/>
          <a:p>
            <a:pPr marL="0" indent="0">
              <a:buNone/>
            </a:pPr>
            <a:r>
              <a:rPr lang="lt-LT" b="1" dirty="0" smtClean="0"/>
              <a:t>Kam galioja Omo dėsnis?</a:t>
            </a:r>
          </a:p>
          <a:p>
            <a:pPr marL="0" indent="0">
              <a:buNone/>
            </a:pPr>
            <a:r>
              <a:rPr lang="lt-LT" dirty="0" smtClean="0"/>
              <a:t>A. Metalams (</a:t>
            </a:r>
            <a:r>
              <a:rPr lang="lt-LT" dirty="0"/>
              <a:t>neekstremaliose </a:t>
            </a:r>
            <a:r>
              <a:rPr lang="lt-LT" dirty="0" smtClean="0"/>
              <a:t>sąlygose)</a:t>
            </a:r>
          </a:p>
          <a:p>
            <a:pPr marL="0" indent="0">
              <a:buNone/>
            </a:pPr>
            <a:r>
              <a:rPr lang="lt-LT" dirty="0" smtClean="0"/>
              <a:t>B</a:t>
            </a:r>
            <a:r>
              <a:rPr lang="lt-LT" dirty="0"/>
              <a:t>. </a:t>
            </a:r>
            <a:r>
              <a:rPr lang="lt-LT" dirty="0" smtClean="0"/>
              <a:t>Elektrolitams (žemoje temperatūroje)</a:t>
            </a:r>
          </a:p>
          <a:p>
            <a:pPr marL="0" indent="0">
              <a:buNone/>
            </a:pPr>
            <a:r>
              <a:rPr lang="lt-LT" dirty="0" smtClean="0"/>
              <a:t>C. Dujoms</a:t>
            </a:r>
          </a:p>
        </p:txBody>
      </p:sp>
    </p:spTree>
    <p:extLst>
      <p:ext uri="{BB962C8B-B14F-4D97-AF65-F5344CB8AC3E}">
        <p14:creationId xmlns:p14="http://schemas.microsoft.com/office/powerpoint/2010/main" val="212345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10 </a:t>
            </a:r>
            <a:r>
              <a:rPr lang="lt-LT" dirty="0"/>
              <a:t>klausimas</a:t>
            </a:r>
          </a:p>
        </p:txBody>
      </p:sp>
      <p:sp>
        <p:nvSpPr>
          <p:cNvPr id="3" name="Content Placeholder 2"/>
          <p:cNvSpPr>
            <a:spLocks noGrp="1"/>
          </p:cNvSpPr>
          <p:nvPr>
            <p:ph idx="1"/>
          </p:nvPr>
        </p:nvSpPr>
        <p:spPr/>
        <p:txBody>
          <a:bodyPr/>
          <a:lstStyle/>
          <a:p>
            <a:pPr marL="0" indent="0">
              <a:buNone/>
            </a:pPr>
            <a:r>
              <a:rPr lang="lt-LT" b="1" dirty="0" smtClean="0"/>
              <a:t>Ar tiesa, kad </a:t>
            </a:r>
            <a:r>
              <a:rPr lang="en-US" b="1" dirty="0"/>
              <a:t>Georgas </a:t>
            </a:r>
            <a:r>
              <a:rPr lang="en-US" b="1" dirty="0" err="1"/>
              <a:t>Simonas</a:t>
            </a:r>
            <a:r>
              <a:rPr lang="en-US" b="1" dirty="0"/>
              <a:t> </a:t>
            </a:r>
            <a:r>
              <a:rPr lang="en-US" b="1" dirty="0" err="1" smtClean="0"/>
              <a:t>Omas</a:t>
            </a:r>
            <a:r>
              <a:rPr lang="lt-LT" b="1" dirty="0" smtClean="0"/>
              <a:t> suformulavo</a:t>
            </a:r>
            <a:r>
              <a:rPr lang="en-US" b="1" dirty="0"/>
              <a:t> </a:t>
            </a:r>
            <a:r>
              <a:rPr lang="en-US" b="1" dirty="0" err="1"/>
              <a:t>laidinink</a:t>
            </a:r>
            <a:r>
              <a:rPr lang="lt-LT" b="1" dirty="0"/>
              <a:t>ų</a:t>
            </a:r>
            <a:r>
              <a:rPr lang="en-US" b="1" dirty="0"/>
              <a:t> </a:t>
            </a:r>
            <a:r>
              <a:rPr lang="lt-LT" b="1" dirty="0" smtClean="0"/>
              <a:t>mišriojo </a:t>
            </a:r>
            <a:r>
              <a:rPr lang="en-US" b="1" dirty="0" err="1" smtClean="0"/>
              <a:t>jungimo</a:t>
            </a:r>
            <a:r>
              <a:rPr lang="en-US" b="1" dirty="0" smtClean="0"/>
              <a:t> </a:t>
            </a:r>
            <a:r>
              <a:rPr lang="en-US" b="1" dirty="0" err="1" smtClean="0"/>
              <a:t>taisykles</a:t>
            </a:r>
            <a:r>
              <a:rPr lang="lt-LT" b="1" dirty="0" smtClean="0"/>
              <a:t>?  </a:t>
            </a:r>
          </a:p>
          <a:p>
            <a:pPr marL="0" indent="0">
              <a:buNone/>
            </a:pPr>
            <a:endParaRPr lang="lt-LT" b="1" dirty="0" smtClean="0"/>
          </a:p>
          <a:p>
            <a:pPr marL="457200" indent="-457200">
              <a:buAutoNum type="alphaUcPeriod"/>
            </a:pPr>
            <a:r>
              <a:rPr lang="lt-LT" dirty="0" smtClean="0"/>
              <a:t>Taip</a:t>
            </a:r>
          </a:p>
          <a:p>
            <a:pPr marL="457200" indent="-457200">
              <a:buAutoNum type="alphaUcPeriod"/>
            </a:pPr>
            <a:r>
              <a:rPr lang="lt-LT" dirty="0" smtClean="0"/>
              <a:t>Ne </a:t>
            </a:r>
            <a:endParaRPr lang="en-US" dirty="0" smtClean="0"/>
          </a:p>
          <a:p>
            <a:pPr marL="457200" indent="-457200">
              <a:buAutoNum type="alphaUcPeriod"/>
            </a:pPr>
            <a:r>
              <a:rPr lang="en-US" dirty="0" err="1" smtClean="0"/>
              <a:t>Jis</a:t>
            </a:r>
            <a:r>
              <a:rPr lang="en-US" dirty="0" smtClean="0"/>
              <a:t> </a:t>
            </a:r>
            <a:r>
              <a:rPr lang="en-US" dirty="0" err="1" smtClean="0"/>
              <a:t>suformulavo</a:t>
            </a:r>
            <a:r>
              <a:rPr lang="en-US" dirty="0" smtClean="0"/>
              <a:t> </a:t>
            </a:r>
            <a:r>
              <a:rPr lang="en-US" dirty="0" err="1" smtClean="0"/>
              <a:t>ir</a:t>
            </a:r>
            <a:r>
              <a:rPr lang="en-US" dirty="0" smtClean="0"/>
              <a:t> </a:t>
            </a:r>
            <a:r>
              <a:rPr lang="lt-LT" dirty="0" smtClean="0"/>
              <a:t>nuoseklaus </a:t>
            </a:r>
            <a:r>
              <a:rPr lang="en-US" dirty="0" err="1" smtClean="0"/>
              <a:t>jungimo</a:t>
            </a:r>
            <a:r>
              <a:rPr lang="en-US" dirty="0" smtClean="0"/>
              <a:t> </a:t>
            </a:r>
            <a:r>
              <a:rPr lang="en-US" dirty="0" err="1" smtClean="0"/>
              <a:t>ir</a:t>
            </a:r>
            <a:r>
              <a:rPr lang="en-US" dirty="0" smtClean="0"/>
              <a:t> </a:t>
            </a:r>
            <a:r>
              <a:rPr lang="en-US" dirty="0" err="1" smtClean="0"/>
              <a:t>lygiagretaus</a:t>
            </a:r>
            <a:r>
              <a:rPr lang="en-US" dirty="0" smtClean="0"/>
              <a:t> </a:t>
            </a:r>
            <a:r>
              <a:rPr lang="lt-LT" dirty="0" smtClean="0"/>
              <a:t>jungimo taisykles</a:t>
            </a:r>
            <a:endParaRPr lang="lt-LT"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9478" t="51826" r="11431" b="33851"/>
          <a:stretch/>
        </p:blipFill>
        <p:spPr>
          <a:xfrm>
            <a:off x="7686391" y="2969536"/>
            <a:ext cx="2571185" cy="1858382"/>
          </a:xfrm>
          <a:prstGeom prst="rect">
            <a:avLst/>
          </a:prstGeom>
        </p:spPr>
      </p:pic>
    </p:spTree>
    <p:extLst>
      <p:ext uri="{BB962C8B-B14F-4D97-AF65-F5344CB8AC3E}">
        <p14:creationId xmlns:p14="http://schemas.microsoft.com/office/powerpoint/2010/main" val="2744359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Atsakymai</a:t>
            </a:r>
            <a:endParaRPr lang="lt-LT"/>
          </a:p>
        </p:txBody>
      </p:sp>
      <p:sp>
        <p:nvSpPr>
          <p:cNvPr id="3" name="Content Placeholder 2"/>
          <p:cNvSpPr>
            <a:spLocks noGrp="1"/>
          </p:cNvSpPr>
          <p:nvPr>
            <p:ph idx="1"/>
          </p:nvPr>
        </p:nvSpPr>
        <p:spPr>
          <a:xfrm>
            <a:off x="1295402" y="2564883"/>
            <a:ext cx="2791569" cy="3318936"/>
          </a:xfrm>
        </p:spPr>
        <p:txBody>
          <a:bodyPr>
            <a:noAutofit/>
          </a:bodyPr>
          <a:lstStyle/>
          <a:p>
            <a:pPr marL="0" indent="0">
              <a:buNone/>
            </a:pPr>
            <a:r>
              <a:rPr lang="en-US" sz="2800" dirty="0" smtClean="0"/>
              <a:t>1. C</a:t>
            </a:r>
            <a:r>
              <a:rPr lang="en-US" sz="2800" dirty="0"/>
              <a:t>	</a:t>
            </a:r>
            <a:r>
              <a:rPr lang="en-US" sz="2800" dirty="0" smtClean="0"/>
              <a:t>	6</a:t>
            </a:r>
            <a:r>
              <a:rPr lang="en-US" sz="2800" dirty="0"/>
              <a:t>. </a:t>
            </a:r>
            <a:r>
              <a:rPr lang="en-US" sz="2800" dirty="0" smtClean="0"/>
              <a:t>A	</a:t>
            </a:r>
          </a:p>
          <a:p>
            <a:pPr marL="0" indent="0">
              <a:buNone/>
            </a:pPr>
            <a:r>
              <a:rPr lang="en-US" sz="2800" dirty="0" smtClean="0"/>
              <a:t>2. C		7</a:t>
            </a:r>
            <a:r>
              <a:rPr lang="en-US" sz="2800" dirty="0"/>
              <a:t>. </a:t>
            </a:r>
            <a:r>
              <a:rPr lang="en-US" sz="2800" dirty="0" smtClean="0"/>
              <a:t>B</a:t>
            </a:r>
          </a:p>
          <a:p>
            <a:pPr marL="0" indent="0">
              <a:buNone/>
            </a:pPr>
            <a:r>
              <a:rPr lang="en-US" sz="2800" dirty="0" smtClean="0"/>
              <a:t>3. </a:t>
            </a:r>
            <a:r>
              <a:rPr lang="en-US" sz="2800" dirty="0"/>
              <a:t>A	</a:t>
            </a:r>
            <a:r>
              <a:rPr lang="en-US" sz="2800" dirty="0" smtClean="0"/>
              <a:t>	8</a:t>
            </a:r>
            <a:r>
              <a:rPr lang="en-US" sz="2800" dirty="0"/>
              <a:t>. </a:t>
            </a:r>
            <a:r>
              <a:rPr lang="en-US" sz="2800" dirty="0" smtClean="0"/>
              <a:t>C</a:t>
            </a:r>
          </a:p>
          <a:p>
            <a:pPr marL="0" indent="0">
              <a:buNone/>
            </a:pPr>
            <a:r>
              <a:rPr lang="en-US" sz="2800" dirty="0" smtClean="0"/>
              <a:t>4. </a:t>
            </a:r>
            <a:r>
              <a:rPr lang="en-US" sz="2800" dirty="0"/>
              <a:t>C</a:t>
            </a:r>
            <a:r>
              <a:rPr lang="en-US" sz="2800" dirty="0" smtClean="0"/>
              <a:t>		9.</a:t>
            </a:r>
            <a:r>
              <a:rPr lang="lt-LT" sz="2800" dirty="0" smtClean="0"/>
              <a:t> A</a:t>
            </a:r>
            <a:endParaRPr lang="en-US" sz="2800" dirty="0" smtClean="0"/>
          </a:p>
          <a:p>
            <a:pPr marL="0" indent="0">
              <a:buNone/>
            </a:pPr>
            <a:r>
              <a:rPr lang="en-US" sz="2800" dirty="0" smtClean="0"/>
              <a:t>5. A		10.</a:t>
            </a:r>
            <a:r>
              <a:rPr lang="lt-LT" sz="2800" dirty="0" smtClean="0"/>
              <a:t>B</a:t>
            </a:r>
            <a:endParaRPr lang="en-US" sz="2800" dirty="0" smtClean="0"/>
          </a:p>
          <a:p>
            <a:pPr marL="0" indent="0">
              <a:buNone/>
            </a:pPr>
            <a:endParaRPr lang="lt-LT" sz="2800" dirty="0"/>
          </a:p>
        </p:txBody>
      </p:sp>
      <p:pic>
        <p:nvPicPr>
          <p:cNvPr id="5" name="Picture 4"/>
          <p:cNvPicPr>
            <a:picLocks noChangeAspect="1"/>
          </p:cNvPicPr>
          <p:nvPr/>
        </p:nvPicPr>
        <p:blipFill>
          <a:blip r:embed="rId2"/>
          <a:stretch>
            <a:fillRect/>
          </a:stretch>
        </p:blipFill>
        <p:spPr>
          <a:xfrm>
            <a:off x="8078527" y="2564883"/>
            <a:ext cx="2711394" cy="3551427"/>
          </a:xfrm>
          <a:prstGeom prst="rect">
            <a:avLst/>
          </a:prstGeom>
        </p:spPr>
      </p:pic>
    </p:spTree>
    <p:extLst>
      <p:ext uri="{BB962C8B-B14F-4D97-AF65-F5344CB8AC3E}">
        <p14:creationId xmlns:p14="http://schemas.microsoft.com/office/powerpoint/2010/main" val="2594540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Šaltiniai</a:t>
            </a:r>
            <a:endParaRPr lang="lt-LT" dirty="0"/>
          </a:p>
        </p:txBody>
      </p:sp>
      <p:sp>
        <p:nvSpPr>
          <p:cNvPr id="3" name="Content Placeholder 2"/>
          <p:cNvSpPr>
            <a:spLocks noGrp="1"/>
          </p:cNvSpPr>
          <p:nvPr>
            <p:ph idx="1"/>
          </p:nvPr>
        </p:nvSpPr>
        <p:spPr/>
        <p:txBody>
          <a:bodyPr/>
          <a:lstStyle/>
          <a:p>
            <a:r>
              <a:rPr lang="lt-LT" dirty="0" smtClean="0"/>
              <a:t>,,Spektras“ 9</a:t>
            </a:r>
            <a:r>
              <a:rPr lang="en-US" dirty="0" smtClean="0"/>
              <a:t> </a:t>
            </a:r>
            <a:r>
              <a:rPr lang="lt-LT" dirty="0" smtClean="0"/>
              <a:t>klasei II dalis.</a:t>
            </a:r>
            <a:endParaRPr lang="en-US" dirty="0" smtClean="0"/>
          </a:p>
          <a:p>
            <a:r>
              <a:rPr lang="en-US" dirty="0" err="1" smtClean="0"/>
              <a:t>Fizika</a:t>
            </a:r>
            <a:r>
              <a:rPr lang="en-US" dirty="0" smtClean="0"/>
              <a:t> 9 </a:t>
            </a:r>
            <a:r>
              <a:rPr lang="en-US" dirty="0" err="1" smtClean="0"/>
              <a:t>klasei</a:t>
            </a:r>
            <a:r>
              <a:rPr lang="en-US" dirty="0" smtClean="0"/>
              <a:t> V.</a:t>
            </a:r>
            <a:r>
              <a:rPr lang="lt-LT" dirty="0" smtClean="0"/>
              <a:t> </a:t>
            </a:r>
            <a:r>
              <a:rPr lang="en-US" dirty="0" err="1" smtClean="0"/>
              <a:t>Valentinav</a:t>
            </a:r>
            <a:r>
              <a:rPr lang="lt-LT" dirty="0" smtClean="0"/>
              <a:t>ičius.</a:t>
            </a:r>
          </a:p>
          <a:p>
            <a:r>
              <a:rPr lang="lt-LT" dirty="0" smtClean="0"/>
              <a:t>Visuotinė Lietuvių enciklopedija XVI dalis.</a:t>
            </a:r>
          </a:p>
          <a:p>
            <a:endParaRPr lang="lt-LT" dirty="0"/>
          </a:p>
        </p:txBody>
      </p:sp>
    </p:spTree>
    <p:extLst>
      <p:ext uri="{BB962C8B-B14F-4D97-AF65-F5344CB8AC3E}">
        <p14:creationId xmlns:p14="http://schemas.microsoft.com/office/powerpoint/2010/main" val="181704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1978150" cy="1303867"/>
          </a:xfrm>
        </p:spPr>
        <p:txBody>
          <a:bodyPr/>
          <a:lstStyle/>
          <a:p>
            <a:r>
              <a:rPr lang="lt-LT" dirty="0" smtClean="0"/>
              <a:t>Įtampa </a:t>
            </a:r>
            <a:endParaRPr lang="lt-LT" dirty="0"/>
          </a:p>
        </p:txBody>
      </p:sp>
      <p:sp>
        <p:nvSpPr>
          <p:cNvPr id="3" name="Content Placeholder 2"/>
          <p:cNvSpPr>
            <a:spLocks noGrp="1"/>
          </p:cNvSpPr>
          <p:nvPr>
            <p:ph idx="1"/>
          </p:nvPr>
        </p:nvSpPr>
        <p:spPr/>
        <p:txBody>
          <a:bodyPr/>
          <a:lstStyle/>
          <a:p>
            <a:pPr marL="0" indent="0">
              <a:buNone/>
            </a:pPr>
            <a:r>
              <a:rPr lang="lt-LT" dirty="0" smtClean="0"/>
              <a:t>Įtampa – fizikinis dydis</a:t>
            </a:r>
            <a:r>
              <a:rPr lang="en-US" dirty="0" smtClean="0"/>
              <a:t>, kuris </a:t>
            </a:r>
            <a:r>
              <a:rPr lang="en-US" dirty="0" err="1" smtClean="0"/>
              <a:t>parodo</a:t>
            </a:r>
            <a:r>
              <a:rPr lang="en-US" dirty="0" smtClean="0"/>
              <a:t> </a:t>
            </a:r>
            <a:r>
              <a:rPr lang="en-US" dirty="0" err="1" smtClean="0"/>
              <a:t>kok</a:t>
            </a:r>
            <a:r>
              <a:rPr lang="lt-LT" dirty="0" smtClean="0"/>
              <a:t>į darbą atlieka elektrinis laukas, perkeldamas vienetinį krūvį</a:t>
            </a:r>
            <a:r>
              <a:rPr lang="en-US" dirty="0"/>
              <a:t>:</a:t>
            </a:r>
            <a:endParaRPr lang="lt-LT" dirty="0"/>
          </a:p>
        </p:txBody>
      </p:sp>
      <p:pic>
        <p:nvPicPr>
          <p:cNvPr id="4" name="Picture 3"/>
          <p:cNvPicPr>
            <a:picLocks noChangeAspect="1"/>
          </p:cNvPicPr>
          <p:nvPr/>
        </p:nvPicPr>
        <p:blipFill>
          <a:blip r:embed="rId3"/>
          <a:stretch>
            <a:fillRect/>
          </a:stretch>
        </p:blipFill>
        <p:spPr>
          <a:xfrm>
            <a:off x="9156744" y="2998606"/>
            <a:ext cx="2079689" cy="2860083"/>
          </a:xfrm>
          <a:prstGeom prst="rect">
            <a:avLst/>
          </a:prstGeom>
        </p:spPr>
      </p:pic>
      <p:sp>
        <p:nvSpPr>
          <p:cNvPr id="7" name="TextBox 6"/>
          <p:cNvSpPr txBox="1"/>
          <p:nvPr/>
        </p:nvSpPr>
        <p:spPr>
          <a:xfrm>
            <a:off x="1295401" y="4610239"/>
            <a:ext cx="2236430" cy="1200329"/>
          </a:xfrm>
          <a:prstGeom prst="rect">
            <a:avLst/>
          </a:prstGeom>
          <a:noFill/>
        </p:spPr>
        <p:txBody>
          <a:bodyPr wrap="square" rtlCol="0">
            <a:spAutoFit/>
          </a:bodyPr>
          <a:lstStyle/>
          <a:p>
            <a:r>
              <a:rPr lang="en-US" sz="2400" dirty="0" smtClean="0"/>
              <a:t>U – </a:t>
            </a:r>
            <a:r>
              <a:rPr lang="lt-LT" sz="2400" dirty="0" smtClean="0"/>
              <a:t>įtampa (V)</a:t>
            </a:r>
          </a:p>
          <a:p>
            <a:r>
              <a:rPr lang="lt-LT" sz="2400" dirty="0" smtClean="0"/>
              <a:t>A – darbas (J)</a:t>
            </a:r>
          </a:p>
          <a:p>
            <a:r>
              <a:rPr lang="lt-LT" sz="2400" dirty="0"/>
              <a:t>q</a:t>
            </a:r>
            <a:r>
              <a:rPr lang="lt-LT" sz="2400" dirty="0" smtClean="0"/>
              <a:t> – krūvis (C)</a:t>
            </a:r>
            <a:endParaRPr lang="lt-LT" sz="2400" dirty="0"/>
          </a:p>
        </p:txBody>
      </p:sp>
      <p:graphicFrame>
        <p:nvGraphicFramePr>
          <p:cNvPr id="6" name="Objektas 5"/>
          <p:cNvGraphicFramePr>
            <a:graphicFrameLocks noChangeAspect="1"/>
          </p:cNvGraphicFramePr>
          <p:nvPr>
            <p:extLst>
              <p:ext uri="{D42A27DB-BD31-4B8C-83A1-F6EECF244321}">
                <p14:modId xmlns:p14="http://schemas.microsoft.com/office/powerpoint/2010/main" val="633067321"/>
              </p:ext>
            </p:extLst>
          </p:nvPr>
        </p:nvGraphicFramePr>
        <p:xfrm>
          <a:off x="1445666" y="3336203"/>
          <a:ext cx="1274570" cy="1201737"/>
        </p:xfrm>
        <a:graphic>
          <a:graphicData uri="http://schemas.openxmlformats.org/presentationml/2006/ole">
            <mc:AlternateContent xmlns:mc="http://schemas.openxmlformats.org/markup-compatibility/2006">
              <mc:Choice xmlns:v="urn:schemas-microsoft-com:vml" Requires="v">
                <p:oleObj spid="_x0000_s2104" name="Lygtis" r:id="rId4" imgW="444240" imgH="419040" progId="Equation.3">
                  <p:embed/>
                </p:oleObj>
              </mc:Choice>
              <mc:Fallback>
                <p:oleObj name="Lygtis" r:id="rId4" imgW="444240" imgH="419040" progId="Equation.3">
                  <p:embed/>
                  <p:pic>
                    <p:nvPicPr>
                      <p:cNvPr id="0" name=""/>
                      <p:cNvPicPr/>
                      <p:nvPr/>
                    </p:nvPicPr>
                    <p:blipFill>
                      <a:blip r:embed="rId5"/>
                      <a:stretch>
                        <a:fillRect/>
                      </a:stretch>
                    </p:blipFill>
                    <p:spPr>
                      <a:xfrm>
                        <a:off x="1445666" y="3336203"/>
                        <a:ext cx="1274570" cy="1201737"/>
                      </a:xfrm>
                      <a:prstGeom prst="rect">
                        <a:avLst/>
                      </a:prstGeom>
                    </p:spPr>
                  </p:pic>
                </p:oleObj>
              </mc:Fallback>
            </mc:AlternateContent>
          </a:graphicData>
        </a:graphic>
      </p:graphicFrame>
      <p:sp>
        <p:nvSpPr>
          <p:cNvPr id="5" name="TextBox 4"/>
          <p:cNvSpPr txBox="1"/>
          <p:nvPr/>
        </p:nvSpPr>
        <p:spPr>
          <a:xfrm>
            <a:off x="1295401" y="5824142"/>
            <a:ext cx="6691570" cy="830997"/>
          </a:xfrm>
          <a:prstGeom prst="rect">
            <a:avLst/>
          </a:prstGeom>
          <a:noFill/>
        </p:spPr>
        <p:txBody>
          <a:bodyPr wrap="square" rtlCol="0">
            <a:spAutoFit/>
          </a:bodyPr>
          <a:lstStyle/>
          <a:p>
            <a:r>
              <a:rPr lang="lt-LT" sz="2400" dirty="0"/>
              <a:t>Įtampa matuojama voltais, Aleksandro Voltos garbei. </a:t>
            </a:r>
          </a:p>
          <a:p>
            <a:endParaRPr lang="lt-LT" sz="2400" dirty="0"/>
          </a:p>
        </p:txBody>
      </p:sp>
    </p:spTree>
    <p:extLst>
      <p:ext uri="{BB962C8B-B14F-4D97-AF65-F5344CB8AC3E}">
        <p14:creationId xmlns:p14="http://schemas.microsoft.com/office/powerpoint/2010/main" val="4107519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18708"/>
            <a:ext cx="2142742" cy="1303867"/>
          </a:xfrm>
        </p:spPr>
        <p:txBody>
          <a:bodyPr/>
          <a:lstStyle/>
          <a:p>
            <a:r>
              <a:rPr lang="lt-LT" dirty="0"/>
              <a:t>V</a:t>
            </a:r>
            <a:r>
              <a:rPr lang="lt-LT" dirty="0" smtClean="0"/>
              <a:t>arža</a:t>
            </a:r>
            <a:endParaRPr lang="lt-LT" dirty="0"/>
          </a:p>
        </p:txBody>
      </p:sp>
      <p:sp>
        <p:nvSpPr>
          <p:cNvPr id="3" name="Content Placeholder 2"/>
          <p:cNvSpPr>
            <a:spLocks noGrp="1"/>
          </p:cNvSpPr>
          <p:nvPr>
            <p:ph idx="1"/>
          </p:nvPr>
        </p:nvSpPr>
        <p:spPr/>
        <p:txBody>
          <a:bodyPr/>
          <a:lstStyle/>
          <a:p>
            <a:pPr marL="0" indent="0">
              <a:buNone/>
            </a:pPr>
            <a:r>
              <a:rPr lang="lt-LT" dirty="0" smtClean="0"/>
              <a:t>Varža – tai </a:t>
            </a:r>
            <a:r>
              <a:rPr lang="en-US" dirty="0" err="1" smtClean="0"/>
              <a:t>fizikinis</a:t>
            </a:r>
            <a:r>
              <a:rPr lang="en-US" dirty="0" smtClean="0"/>
              <a:t> </a:t>
            </a:r>
            <a:r>
              <a:rPr lang="en-US" dirty="0" err="1" smtClean="0"/>
              <a:t>dydis</a:t>
            </a:r>
            <a:r>
              <a:rPr lang="en-US" dirty="0" smtClean="0"/>
              <a:t>, kuris </a:t>
            </a:r>
            <a:r>
              <a:rPr lang="en-US" dirty="0" err="1" smtClean="0"/>
              <a:t>apib</a:t>
            </a:r>
            <a:r>
              <a:rPr lang="lt-LT" dirty="0" smtClean="0"/>
              <a:t>ūdina laidininko gėbėjimą priešintis srovei</a:t>
            </a:r>
            <a:r>
              <a:rPr lang="en-US" dirty="0"/>
              <a:t>:</a:t>
            </a:r>
            <a:endParaRPr lang="lt-LT" dirty="0" smtClean="0"/>
          </a:p>
        </p:txBody>
      </p:sp>
      <mc:AlternateContent xmlns:mc="http://schemas.openxmlformats.org/markup-compatibility/2006" xmlns:a14="http://schemas.microsoft.com/office/drawing/2010/main">
        <mc:Choice Requires="a14">
          <p:sp>
            <p:nvSpPr>
              <p:cNvPr id="5" name="TextBox 4"/>
              <p:cNvSpPr txBox="1"/>
              <p:nvPr/>
            </p:nvSpPr>
            <p:spPr>
              <a:xfrm>
                <a:off x="1333221" y="4044290"/>
                <a:ext cx="3364191" cy="1569660"/>
              </a:xfrm>
              <a:prstGeom prst="rect">
                <a:avLst/>
              </a:prstGeom>
              <a:noFill/>
            </p:spPr>
            <p:txBody>
              <a:bodyPr wrap="none" rtlCol="0">
                <a:spAutoFit/>
              </a:bodyPr>
              <a:lstStyle/>
              <a:p>
                <a:pPr algn="just"/>
                <a:r>
                  <a:rPr lang="en-US" sz="2400" dirty="0" smtClean="0"/>
                  <a:t>R – </a:t>
                </a:r>
                <a:r>
                  <a:rPr lang="en-US" sz="2400" dirty="0" err="1" smtClean="0"/>
                  <a:t>var</a:t>
                </a:r>
                <a:r>
                  <a:rPr lang="lt-LT" sz="2400" dirty="0"/>
                  <a:t>ž</a:t>
                </a:r>
                <a:r>
                  <a:rPr lang="en-US" sz="2400" dirty="0" smtClean="0"/>
                  <a:t>a </a:t>
                </a:r>
                <a:r>
                  <a:rPr lang="lt-LT" sz="2400" dirty="0" smtClean="0"/>
                  <a:t>(</a:t>
                </a:r>
                <a:r>
                  <a:rPr lang="el-GR" sz="2400" dirty="0" smtClean="0"/>
                  <a:t>Ω</a:t>
                </a:r>
                <a:r>
                  <a:rPr lang="lt-LT" sz="2400" dirty="0" smtClean="0"/>
                  <a:t>)</a:t>
                </a:r>
              </a:p>
              <a:p>
                <a:pPr algn="just"/>
                <a:r>
                  <a:rPr lang="lt-LT" sz="2400" dirty="0" smtClean="0"/>
                  <a:t>l – laidininko ilgis (m)</a:t>
                </a:r>
              </a:p>
              <a:p>
                <a:pPr algn="just"/>
                <a:r>
                  <a:rPr lang="lt-LT" sz="2400" dirty="0" smtClean="0"/>
                  <a:t>S – skerspjūvio plotas (m²</a:t>
                </a:r>
                <a:r>
                  <a:rPr lang="lt-LT" sz="2400" dirty="0"/>
                  <a:t>)</a:t>
                </a:r>
                <a:endParaRPr lang="lt-LT" sz="2400" dirty="0" smtClean="0"/>
              </a:p>
              <a:p>
                <a:pPr algn="just"/>
                <a14:m>
                  <m:oMath xmlns:m="http://schemas.openxmlformats.org/officeDocument/2006/math">
                    <m:r>
                      <m:rPr>
                        <m:sty m:val="p"/>
                      </m:rPr>
                      <a:rPr lang="lt-LT" sz="2400" i="1">
                        <a:latin typeface="Cambria Math" panose="02040503050406030204" pitchFamily="18" charset="0"/>
                      </a:rPr>
                      <m:t>ρ</m:t>
                    </m:r>
                    <m:r>
                      <a:rPr lang="lt-LT" sz="2400" b="0" i="1" smtClean="0">
                        <a:latin typeface="Cambria Math" panose="02040503050406030204" pitchFamily="18" charset="0"/>
                      </a:rPr>
                      <m:t> </m:t>
                    </m:r>
                  </m:oMath>
                </a14:m>
                <a:r>
                  <a:rPr lang="lt-LT" sz="2400" dirty="0" smtClean="0"/>
                  <a:t>– savitoji varža (</a:t>
                </a:r>
                <a:r>
                  <a:rPr lang="el-GR" sz="2400" dirty="0" smtClean="0"/>
                  <a:t>Ω</a:t>
                </a:r>
                <a:r>
                  <a:rPr lang="lt-LT" sz="2400" dirty="0" smtClean="0"/>
                  <a:t>m)  </a:t>
                </a:r>
                <a:endParaRPr lang="lt-LT"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333221" y="4044290"/>
                <a:ext cx="3364191" cy="1569660"/>
              </a:xfrm>
              <a:prstGeom prst="rect">
                <a:avLst/>
              </a:prstGeom>
              <a:blipFill rotWithShape="0">
                <a:blip r:embed="rId3"/>
                <a:stretch>
                  <a:fillRect l="-2899" t="-3101" r="-1993" b="-7752"/>
                </a:stretch>
              </a:blipFill>
            </p:spPr>
            <p:txBody>
              <a:bodyPr/>
              <a:lstStyle/>
              <a:p>
                <a:r>
                  <a:rPr lang="lt-LT">
                    <a:noFill/>
                  </a:rPr>
                  <a:t> </a:t>
                </a:r>
              </a:p>
            </p:txBody>
          </p:sp>
        </mc:Fallback>
      </mc:AlternateContent>
      <p:pic>
        <p:nvPicPr>
          <p:cNvPr id="6" name="Picture 5"/>
          <p:cNvPicPr>
            <a:picLocks noChangeAspect="1"/>
          </p:cNvPicPr>
          <p:nvPr/>
        </p:nvPicPr>
        <p:blipFill>
          <a:blip r:embed="rId4"/>
          <a:stretch>
            <a:fillRect/>
          </a:stretch>
        </p:blipFill>
        <p:spPr>
          <a:xfrm>
            <a:off x="8512781" y="3113605"/>
            <a:ext cx="2421636" cy="3039153"/>
          </a:xfrm>
          <a:prstGeom prst="rect">
            <a:avLst/>
          </a:prstGeom>
        </p:spPr>
      </p:pic>
      <p:graphicFrame>
        <p:nvGraphicFramePr>
          <p:cNvPr id="7" name="Objektas 6"/>
          <p:cNvGraphicFramePr>
            <a:graphicFrameLocks noChangeAspect="1"/>
          </p:cNvGraphicFramePr>
          <p:nvPr>
            <p:extLst>
              <p:ext uri="{D42A27DB-BD31-4B8C-83A1-F6EECF244321}">
                <p14:modId xmlns:p14="http://schemas.microsoft.com/office/powerpoint/2010/main" val="1355052148"/>
              </p:ext>
            </p:extLst>
          </p:nvPr>
        </p:nvGraphicFramePr>
        <p:xfrm>
          <a:off x="1333221" y="3002816"/>
          <a:ext cx="1444625" cy="1041474"/>
        </p:xfrm>
        <a:graphic>
          <a:graphicData uri="http://schemas.openxmlformats.org/presentationml/2006/ole">
            <mc:AlternateContent xmlns:mc="http://schemas.openxmlformats.org/markup-compatibility/2006">
              <mc:Choice xmlns:v="urn:schemas-microsoft-com:vml" Requires="v">
                <p:oleObj spid="_x0000_s3127" name="Lygtis" r:id="rId5" imgW="545760" imgH="393480" progId="Equation.3">
                  <p:embed/>
                </p:oleObj>
              </mc:Choice>
              <mc:Fallback>
                <p:oleObj name="Lygtis" r:id="rId5" imgW="545760" imgH="393480" progId="Equation.3">
                  <p:embed/>
                  <p:pic>
                    <p:nvPicPr>
                      <p:cNvPr id="0" name=""/>
                      <p:cNvPicPr/>
                      <p:nvPr/>
                    </p:nvPicPr>
                    <p:blipFill>
                      <a:blip r:embed="rId6"/>
                      <a:stretch>
                        <a:fillRect/>
                      </a:stretch>
                    </p:blipFill>
                    <p:spPr>
                      <a:xfrm>
                        <a:off x="1333221" y="3002816"/>
                        <a:ext cx="1444625" cy="1041474"/>
                      </a:xfrm>
                      <a:prstGeom prst="rect">
                        <a:avLst/>
                      </a:prstGeom>
                    </p:spPr>
                  </p:pic>
                </p:oleObj>
              </mc:Fallback>
            </mc:AlternateContent>
          </a:graphicData>
        </a:graphic>
      </p:graphicFrame>
      <p:sp>
        <p:nvSpPr>
          <p:cNvPr id="4" name="TextBox 3"/>
          <p:cNvSpPr txBox="1"/>
          <p:nvPr/>
        </p:nvSpPr>
        <p:spPr>
          <a:xfrm>
            <a:off x="1333221" y="5783426"/>
            <a:ext cx="6499215" cy="738664"/>
          </a:xfrm>
          <a:prstGeom prst="rect">
            <a:avLst/>
          </a:prstGeom>
          <a:noFill/>
        </p:spPr>
        <p:txBody>
          <a:bodyPr wrap="square" rtlCol="0">
            <a:spAutoFit/>
          </a:bodyPr>
          <a:lstStyle/>
          <a:p>
            <a:r>
              <a:rPr lang="lt-LT" sz="2400" dirty="0"/>
              <a:t>Ji matuojama omais, Georgo Simono Omo garbei.</a:t>
            </a:r>
          </a:p>
          <a:p>
            <a:endParaRPr lang="lt-LT" dirty="0"/>
          </a:p>
        </p:txBody>
      </p:sp>
    </p:spTree>
    <p:extLst>
      <p:ext uri="{BB962C8B-B14F-4D97-AF65-F5344CB8AC3E}">
        <p14:creationId xmlns:p14="http://schemas.microsoft.com/office/powerpoint/2010/main" val="127296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88532"/>
            <a:ext cx="9601196" cy="1303867"/>
          </a:xfrm>
        </p:spPr>
        <p:txBody>
          <a:bodyPr/>
          <a:lstStyle/>
          <a:p>
            <a:r>
              <a:rPr lang="en-US" dirty="0" smtClean="0"/>
              <a:t>BANDYMAS </a:t>
            </a:r>
            <a:r>
              <a:rPr lang="lt-LT" dirty="0" smtClean="0"/>
              <a:t> Nr.1</a:t>
            </a:r>
            <a:endParaRPr lang="lt-LT"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2731" y="2537485"/>
            <a:ext cx="5265344" cy="351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157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Kaip</a:t>
            </a:r>
            <a:r>
              <a:rPr lang="en-US" dirty="0" smtClean="0"/>
              <a:t> </a:t>
            </a:r>
            <a:r>
              <a:rPr lang="en-US" dirty="0" err="1" smtClean="0"/>
              <a:t>priklauso</a:t>
            </a:r>
            <a:r>
              <a:rPr lang="en-US" dirty="0" smtClean="0"/>
              <a:t> </a:t>
            </a:r>
            <a:r>
              <a:rPr lang="en-US" dirty="0" err="1" smtClean="0"/>
              <a:t>srov</a:t>
            </a:r>
            <a:r>
              <a:rPr lang="lt-LT" dirty="0" smtClean="0"/>
              <a:t>ė</a:t>
            </a:r>
            <a:r>
              <a:rPr lang="en-US" dirty="0" smtClean="0"/>
              <a:t>s </a:t>
            </a:r>
            <a:r>
              <a:rPr lang="en-US" dirty="0" err="1" smtClean="0"/>
              <a:t>stipris</a:t>
            </a:r>
            <a:r>
              <a:rPr lang="en-US" dirty="0" smtClean="0"/>
              <a:t> </a:t>
            </a:r>
            <a:r>
              <a:rPr lang="en-US" dirty="0" err="1" smtClean="0"/>
              <a:t>nuo</a:t>
            </a:r>
            <a:r>
              <a:rPr lang="en-US" dirty="0" smtClean="0"/>
              <a:t> </a:t>
            </a:r>
            <a:r>
              <a:rPr lang="lt-LT" dirty="0" smtClean="0"/>
              <a:t>į</a:t>
            </a:r>
            <a:r>
              <a:rPr lang="en-US" dirty="0" err="1" smtClean="0"/>
              <a:t>tampos</a:t>
            </a:r>
            <a:r>
              <a:rPr lang="lt-LT" dirty="0" smtClean="0"/>
              <a:t>?</a:t>
            </a:r>
            <a:endParaRPr lang="lt-LT" dirty="0"/>
          </a:p>
        </p:txBody>
      </p:sp>
      <p:sp>
        <p:nvSpPr>
          <p:cNvPr id="3" name="Content Placeholder 2"/>
          <p:cNvSpPr>
            <a:spLocks noGrp="1"/>
          </p:cNvSpPr>
          <p:nvPr>
            <p:ph idx="1"/>
          </p:nvPr>
        </p:nvSpPr>
        <p:spPr/>
        <p:txBody>
          <a:bodyPr/>
          <a:lstStyle/>
          <a:p>
            <a:r>
              <a:rPr lang="en-US" dirty="0" err="1" smtClean="0"/>
              <a:t>Tikslas</a:t>
            </a:r>
            <a:r>
              <a:rPr lang="lt-LT" dirty="0"/>
              <a:t>:</a:t>
            </a:r>
            <a:r>
              <a:rPr lang="en-US" dirty="0" smtClean="0"/>
              <a:t> </a:t>
            </a:r>
            <a:r>
              <a:rPr lang="lt-LT" dirty="0" smtClean="0"/>
              <a:t>iš</a:t>
            </a:r>
            <a:r>
              <a:rPr lang="en-US" dirty="0" err="1" smtClean="0"/>
              <a:t>tirti</a:t>
            </a:r>
            <a:r>
              <a:rPr lang="en-US" dirty="0" smtClean="0"/>
              <a:t> </a:t>
            </a:r>
            <a:r>
              <a:rPr lang="en-US" dirty="0" err="1" smtClean="0"/>
              <a:t>sro</a:t>
            </a:r>
            <a:r>
              <a:rPr lang="lt-LT" dirty="0" smtClean="0"/>
              <a:t>vės stiprio priklausomybę nuo įtampos.</a:t>
            </a:r>
          </a:p>
          <a:p>
            <a:r>
              <a:rPr lang="lt-LT" dirty="0" smtClean="0"/>
              <a:t>Priemonės: voltmetras, ampermetras, laidai, elementų baterija, jungiklis, šliaužiklinis reostatas, rezistorius. </a:t>
            </a:r>
          </a:p>
          <a:p>
            <a:r>
              <a:rPr lang="lt-LT" dirty="0" smtClean="0"/>
              <a:t>Eiga: s</a:t>
            </a:r>
            <a:r>
              <a:rPr lang="en-US" dirty="0" err="1" smtClean="0"/>
              <a:t>ujungti</a:t>
            </a:r>
            <a:r>
              <a:rPr lang="en-US" dirty="0" smtClean="0"/>
              <a:t> </a:t>
            </a:r>
            <a:r>
              <a:rPr lang="en-US" dirty="0" err="1" smtClean="0"/>
              <a:t>prietaisus</a:t>
            </a:r>
            <a:r>
              <a:rPr lang="en-US" dirty="0" smtClean="0"/>
              <a:t> </a:t>
            </a:r>
            <a:r>
              <a:rPr lang="en-US" dirty="0" err="1" smtClean="0"/>
              <a:t>pagal</a:t>
            </a:r>
            <a:r>
              <a:rPr lang="en-US" dirty="0" smtClean="0"/>
              <a:t> s</a:t>
            </a:r>
            <a:r>
              <a:rPr lang="lt-LT" dirty="0" smtClean="0"/>
              <a:t>c</a:t>
            </a:r>
            <a:r>
              <a:rPr lang="en-US" dirty="0" smtClean="0"/>
              <a:t>hem</a:t>
            </a:r>
            <a:r>
              <a:rPr lang="lt-LT" dirty="0" smtClean="0"/>
              <a:t>ą, reostatu kei</a:t>
            </a:r>
            <a:r>
              <a:rPr lang="en-US" dirty="0" err="1" smtClean="0"/>
              <a:t>sti</a:t>
            </a:r>
            <a:r>
              <a:rPr lang="lt-LT" dirty="0" smtClean="0"/>
              <a:t> įtampą tarp laidininko galų ir kaskart užsirašy</a:t>
            </a:r>
            <a:r>
              <a:rPr lang="en-US" dirty="0" smtClean="0"/>
              <a:t>ti</a:t>
            </a:r>
            <a:r>
              <a:rPr lang="lt-LT" dirty="0" smtClean="0"/>
              <a:t> voltmetro ir ampermetro parodymus. </a:t>
            </a:r>
            <a:endParaRPr lang="lt-LT" dirty="0"/>
          </a:p>
        </p:txBody>
      </p:sp>
    </p:spTree>
    <p:extLst>
      <p:ext uri="{BB962C8B-B14F-4D97-AF65-F5344CB8AC3E}">
        <p14:creationId xmlns:p14="http://schemas.microsoft.com/office/powerpoint/2010/main" val="425410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9047" y="1696319"/>
            <a:ext cx="5537551" cy="4153164"/>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6089" t="40953" r="22881" b="29931"/>
          <a:stretch/>
        </p:blipFill>
        <p:spPr>
          <a:xfrm>
            <a:off x="1602463" y="1632916"/>
            <a:ext cx="3069125" cy="3627147"/>
          </a:xfrm>
          <a:prstGeom prst="rect">
            <a:avLst/>
          </a:prstGeom>
        </p:spPr>
      </p:pic>
    </p:spTree>
    <p:extLst>
      <p:ext uri="{BB962C8B-B14F-4D97-AF65-F5344CB8AC3E}">
        <p14:creationId xmlns:p14="http://schemas.microsoft.com/office/powerpoint/2010/main" val="159312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1295402" y="2564884"/>
            <a:ext cx="9601196" cy="3318936"/>
          </a:xfrm>
        </p:spPr>
        <p:txBody>
          <a:bodyPr>
            <a:normAutofit/>
          </a:bodyPr>
          <a:lstStyle/>
          <a:p>
            <a:pPr marL="0" indent="0">
              <a:buNone/>
            </a:pPr>
            <a:r>
              <a:rPr lang="en-US" dirty="0" err="1" smtClean="0"/>
              <a:t>Rezultatai</a:t>
            </a:r>
            <a:r>
              <a:rPr lang="en-US" dirty="0" smtClean="0"/>
              <a:t>: </a:t>
            </a:r>
          </a:p>
          <a:p>
            <a:pPr marL="0" indent="0">
              <a:buNone/>
            </a:pPr>
            <a:r>
              <a:rPr lang="en-US" dirty="0" smtClean="0"/>
              <a:t>				    </a:t>
            </a:r>
            <a:r>
              <a:rPr lang="lt-LT" dirty="0" smtClean="0"/>
              <a:t>				          </a:t>
            </a:r>
            <a:r>
              <a:rPr lang="en-US" dirty="0"/>
              <a:t>	</a:t>
            </a:r>
            <a:r>
              <a:rPr lang="lt-LT" dirty="0"/>
              <a:t>	</a:t>
            </a:r>
            <a:r>
              <a:rPr lang="lt-LT" dirty="0" smtClean="0"/>
              <a:t>	</a:t>
            </a:r>
            <a:endParaRPr lang="en-US" dirty="0" smtClean="0"/>
          </a:p>
          <a:p>
            <a:pPr marL="0" indent="0">
              <a:buNone/>
            </a:pPr>
            <a:endParaRPr lang="en-US" dirty="0" smtClean="0"/>
          </a:p>
          <a:p>
            <a:pPr marL="0" indent="0">
              <a:buNone/>
            </a:pPr>
            <a:r>
              <a:rPr lang="en-US" dirty="0" smtClean="0"/>
              <a:t>I</a:t>
            </a:r>
            <a:r>
              <a:rPr lang="lt-LT" dirty="0" smtClean="0"/>
              <a:t>švada: </a:t>
            </a:r>
            <a:r>
              <a:rPr lang="lt-LT" b="1" dirty="0" smtClean="0"/>
              <a:t>Srovės stipris yra tiesiogiai proporcingas įtampai tarp to laidininko galų</a:t>
            </a:r>
            <a:r>
              <a:rPr lang="en-US" b="1" dirty="0"/>
              <a:t>:</a:t>
            </a:r>
            <a:r>
              <a:rPr lang="en-US" b="1" dirty="0" smtClean="0"/>
              <a:t>	</a:t>
            </a:r>
            <a:r>
              <a:rPr lang="en-US" dirty="0" smtClean="0"/>
              <a:t>I~</a:t>
            </a:r>
            <a:r>
              <a:rPr lang="en-US" dirty="0"/>
              <a:t>U</a:t>
            </a:r>
            <a:endParaRPr lang="lt-LT" dirty="0"/>
          </a:p>
        </p:txBody>
      </p:sp>
      <p:graphicFrame>
        <p:nvGraphicFramePr>
          <p:cNvPr id="4" name="Table 3"/>
          <p:cNvGraphicFramePr>
            <a:graphicFrameLocks noGrp="1"/>
          </p:cNvGraphicFramePr>
          <p:nvPr>
            <p:extLst>
              <p:ext uri="{D42A27DB-BD31-4B8C-83A1-F6EECF244321}">
                <p14:modId xmlns:p14="http://schemas.microsoft.com/office/powerpoint/2010/main" val="3220557547"/>
              </p:ext>
            </p:extLst>
          </p:nvPr>
        </p:nvGraphicFramePr>
        <p:xfrm>
          <a:off x="1366982" y="3130357"/>
          <a:ext cx="8128000" cy="74168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en-US" dirty="0" smtClean="0"/>
                        <a:t>1.</a:t>
                      </a:r>
                      <a:r>
                        <a:rPr lang="en-US" baseline="0" dirty="0" smtClean="0"/>
                        <a:t> </a:t>
                      </a:r>
                      <a:r>
                        <a:rPr lang="en-US" baseline="0" dirty="0" err="1" smtClean="0"/>
                        <a:t>Bandymas</a:t>
                      </a:r>
                      <a:endParaRPr lang="lt-LT" dirty="0"/>
                    </a:p>
                  </a:txBody>
                  <a:tcPr/>
                </a:tc>
                <a:tc>
                  <a:txBody>
                    <a:bodyPr/>
                    <a:lstStyle/>
                    <a:p>
                      <a:r>
                        <a:rPr lang="en-US" b="1" dirty="0" smtClean="0"/>
                        <a:t>U=3,8V</a:t>
                      </a:r>
                      <a:endParaRPr lang="lt-LT" dirty="0"/>
                    </a:p>
                  </a:txBody>
                  <a:tcPr/>
                </a:tc>
                <a:tc>
                  <a:txBody>
                    <a:bodyPr/>
                    <a:lstStyle/>
                    <a:p>
                      <a:r>
                        <a:rPr lang="en-US" b="1" dirty="0" smtClean="0"/>
                        <a:t>I=0,4A</a:t>
                      </a:r>
                      <a:endParaRPr lang="lt-LT" dirty="0"/>
                    </a:p>
                  </a:txBody>
                  <a:tcPr/>
                </a:tc>
                <a:tc>
                  <a:txBody>
                    <a:bodyPr/>
                    <a:lstStyle/>
                    <a:p>
                      <a:r>
                        <a:rPr lang="lt-LT" dirty="0" smtClean="0"/>
                        <a:t> R</a:t>
                      </a:r>
                      <a:r>
                        <a:rPr lang="en-US" dirty="0" smtClean="0"/>
                        <a:t>=12</a:t>
                      </a:r>
                      <a:r>
                        <a:rPr lang="el-GR" dirty="0" smtClean="0"/>
                        <a:t> Ω </a:t>
                      </a:r>
                      <a:endParaRPr lang="lt-LT" dirty="0"/>
                    </a:p>
                  </a:txBody>
                  <a:tcPr/>
                </a:tc>
              </a:tr>
              <a:tr h="370840">
                <a:tc>
                  <a:txBody>
                    <a:bodyPr/>
                    <a:lstStyle/>
                    <a:p>
                      <a:r>
                        <a:rPr lang="en-US" b="1" dirty="0" smtClean="0"/>
                        <a:t>2. </a:t>
                      </a:r>
                      <a:r>
                        <a:rPr lang="en-US" b="1" dirty="0" err="1" smtClean="0"/>
                        <a:t>Bandymas</a:t>
                      </a:r>
                      <a:endParaRPr lang="lt-LT" b="1" dirty="0"/>
                    </a:p>
                  </a:txBody>
                  <a:tcPr/>
                </a:tc>
                <a:tc>
                  <a:txBody>
                    <a:bodyPr/>
                    <a:lstStyle/>
                    <a:p>
                      <a:r>
                        <a:rPr lang="en-US" b="1" dirty="0" smtClean="0"/>
                        <a:t>U=2V 	</a:t>
                      </a:r>
                      <a:r>
                        <a:rPr lang="lt-LT" b="1" dirty="0" smtClean="0"/>
                        <a:t> </a:t>
                      </a:r>
                      <a:endParaRPr lang="lt-LT" dirty="0"/>
                    </a:p>
                  </a:txBody>
                  <a:tcPr/>
                </a:tc>
                <a:tc>
                  <a:txBody>
                    <a:bodyPr/>
                    <a:lstStyle/>
                    <a:p>
                      <a:r>
                        <a:rPr lang="en-US" b="1" dirty="0" smtClean="0"/>
                        <a:t>I=0,2A </a:t>
                      </a:r>
                      <a:endParaRPr lang="lt-L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b="1" dirty="0" smtClean="0"/>
                        <a:t>R</a:t>
                      </a:r>
                      <a:r>
                        <a:rPr lang="en-US" b="1" dirty="0" smtClean="0"/>
                        <a:t>=12</a:t>
                      </a:r>
                      <a:r>
                        <a:rPr lang="el-GR" b="1" dirty="0" smtClean="0"/>
                        <a:t> Ω</a:t>
                      </a:r>
                      <a:endParaRPr lang="lt-LT" b="1" dirty="0" smtClean="0"/>
                    </a:p>
                  </a:txBody>
                  <a:tcPr/>
                </a:tc>
              </a:tr>
            </a:tbl>
          </a:graphicData>
        </a:graphic>
      </p:graphicFrame>
    </p:spTree>
    <p:extLst>
      <p:ext uri="{BB962C8B-B14F-4D97-AF65-F5344CB8AC3E}">
        <p14:creationId xmlns:p14="http://schemas.microsoft.com/office/powerpoint/2010/main" val="3159904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845</TotalTime>
  <Words>1258</Words>
  <Application>Microsoft Office PowerPoint</Application>
  <PresentationFormat>Custom</PresentationFormat>
  <Paragraphs>206</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Organic</vt:lpstr>
      <vt:lpstr>Lygtis</vt:lpstr>
      <vt:lpstr>Equation</vt:lpstr>
      <vt:lpstr>Microsoft Equation 3.0</vt:lpstr>
      <vt:lpstr>Omo dėsnis grandinės daliai </vt:lpstr>
      <vt:lpstr>Turinys</vt:lpstr>
      <vt:lpstr>Stipris</vt:lpstr>
      <vt:lpstr>Įtampa </vt:lpstr>
      <vt:lpstr>Varža</vt:lpstr>
      <vt:lpstr>BANDYMAS  Nr.1</vt:lpstr>
      <vt:lpstr>Kaip priklauso srovės stipris nuo įtampos?</vt:lpstr>
      <vt:lpstr>PowerPoint Presentation</vt:lpstr>
      <vt:lpstr>PowerPoint Presentation</vt:lpstr>
      <vt:lpstr>BANDYMAS  Nr.2</vt:lpstr>
      <vt:lpstr>Kaip priklauso  srovės stipris nuo varžos?</vt:lpstr>
      <vt:lpstr>PowerPoint Presentation</vt:lpstr>
      <vt:lpstr>PowerPoint Presentation</vt:lpstr>
      <vt:lpstr>Omo dėsnis</vt:lpstr>
      <vt:lpstr>PowerPoint Presentation</vt:lpstr>
      <vt:lpstr>Georgas Simonas Omas (Georg Simon Ohm)</vt:lpstr>
      <vt:lpstr>Kūrybingiausi metai</vt:lpstr>
      <vt:lpstr>Nuopelnai</vt:lpstr>
      <vt:lpstr>Omo dėsnio galiojimas</vt:lpstr>
      <vt:lpstr>Pavyzdiniai uždavinių sprendimai</vt:lpstr>
      <vt:lpstr>1 uždavinys</vt:lpstr>
      <vt:lpstr>2 uždavinys </vt:lpstr>
      <vt:lpstr>3 uždavinys  </vt:lpstr>
      <vt:lpstr>4 uždavinys  </vt:lpstr>
      <vt:lpstr>Testas </vt:lpstr>
      <vt:lpstr>1 klausimas</vt:lpstr>
      <vt:lpstr>2 klausimas</vt:lpstr>
      <vt:lpstr>3 klausimas</vt:lpstr>
      <vt:lpstr>4 klausimas</vt:lpstr>
      <vt:lpstr>5 klausimas </vt:lpstr>
      <vt:lpstr>6 klausimas </vt:lpstr>
      <vt:lpstr>7 klausimas</vt:lpstr>
      <vt:lpstr>8 klausimas</vt:lpstr>
      <vt:lpstr>9 klausimas</vt:lpstr>
      <vt:lpstr>10 klausimas</vt:lpstr>
      <vt:lpstr>Atsakymai</vt:lpstr>
      <vt:lpstr>Šaltiniai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Mildute</dc:creator>
  <cp:lastModifiedBy>NeAdmin</cp:lastModifiedBy>
  <cp:revision>291</cp:revision>
  <dcterms:created xsi:type="dcterms:W3CDTF">2016-03-11T14:14:50Z</dcterms:created>
  <dcterms:modified xsi:type="dcterms:W3CDTF">2016-04-04T19:09:45Z</dcterms:modified>
</cp:coreProperties>
</file>