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3"/>
  </p:notesMasterIdLst>
  <p:handoutMasterIdLst>
    <p:handoutMasterId r:id="rId44"/>
  </p:handoutMasterIdLst>
  <p:sldIdLst>
    <p:sldId id="256" r:id="rId2"/>
    <p:sldId id="304" r:id="rId3"/>
    <p:sldId id="258" r:id="rId4"/>
    <p:sldId id="272" r:id="rId5"/>
    <p:sldId id="260" r:id="rId6"/>
    <p:sldId id="262" r:id="rId7"/>
    <p:sldId id="263" r:id="rId8"/>
    <p:sldId id="273" r:id="rId9"/>
    <p:sldId id="274" r:id="rId10"/>
    <p:sldId id="275" r:id="rId11"/>
    <p:sldId id="276" r:id="rId12"/>
    <p:sldId id="266" r:id="rId13"/>
    <p:sldId id="292" r:id="rId14"/>
    <p:sldId id="277" r:id="rId15"/>
    <p:sldId id="299" r:id="rId16"/>
    <p:sldId id="267" r:id="rId17"/>
    <p:sldId id="269" r:id="rId18"/>
    <p:sldId id="300" r:id="rId19"/>
    <p:sldId id="301" r:id="rId20"/>
    <p:sldId id="302" r:id="rId21"/>
    <p:sldId id="293" r:id="rId22"/>
    <p:sldId id="294" r:id="rId23"/>
    <p:sldId id="270" r:id="rId24"/>
    <p:sldId id="303" r:id="rId25"/>
    <p:sldId id="278" r:id="rId26"/>
    <p:sldId id="288" r:id="rId27"/>
    <p:sldId id="280" r:id="rId28"/>
    <p:sldId id="282" r:id="rId29"/>
    <p:sldId id="286" r:id="rId30"/>
    <p:sldId id="285" r:id="rId31"/>
    <p:sldId id="281" r:id="rId32"/>
    <p:sldId id="295" r:id="rId33"/>
    <p:sldId id="298" r:id="rId34"/>
    <p:sldId id="296" r:id="rId35"/>
    <p:sldId id="297" r:id="rId36"/>
    <p:sldId id="283" r:id="rId37"/>
    <p:sldId id="287" r:id="rId38"/>
    <p:sldId id="289" r:id="rId39"/>
    <p:sldId id="279" r:id="rId40"/>
    <p:sldId id="290" r:id="rId41"/>
    <p:sldId id="305" r:id="rId42"/>
  </p:sldIdLst>
  <p:sldSz cx="9144000" cy="6858000" type="screen4x3"/>
  <p:notesSz cx="7011988" cy="923925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Šviesus stili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80" y="-9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44" y="-84"/>
      </p:cViewPr>
      <p:guideLst>
        <p:guide orient="horz" pos="2910"/>
        <p:guide pos="22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8528" cy="461963"/>
          </a:xfrm>
          <a:prstGeom prst="rect">
            <a:avLst/>
          </a:prstGeom>
        </p:spPr>
        <p:txBody>
          <a:bodyPr vert="horz" lIns="92857" tIns="46429" rIns="92857" bIns="46429" rtlCol="0"/>
          <a:lstStyle>
            <a:lvl1pPr algn="l">
              <a:defRPr sz="1200"/>
            </a:lvl1pPr>
          </a:lstStyle>
          <a:p>
            <a:endParaRPr lang="lt-LT"/>
          </a:p>
        </p:txBody>
      </p:sp>
      <p:sp>
        <p:nvSpPr>
          <p:cNvPr id="3" name="Datos vietos rezervavimo ženklas 2"/>
          <p:cNvSpPr>
            <a:spLocks noGrp="1"/>
          </p:cNvSpPr>
          <p:nvPr>
            <p:ph type="dt" sz="quarter" idx="1"/>
          </p:nvPr>
        </p:nvSpPr>
        <p:spPr>
          <a:xfrm>
            <a:off x="3971837" y="0"/>
            <a:ext cx="3038528" cy="461963"/>
          </a:xfrm>
          <a:prstGeom prst="rect">
            <a:avLst/>
          </a:prstGeom>
        </p:spPr>
        <p:txBody>
          <a:bodyPr vert="horz" lIns="92857" tIns="46429" rIns="92857" bIns="46429" rtlCol="0"/>
          <a:lstStyle>
            <a:lvl1pPr algn="r">
              <a:defRPr sz="1200"/>
            </a:lvl1pPr>
          </a:lstStyle>
          <a:p>
            <a:fld id="{C631B89C-8031-4ADE-BD3E-357BC2F1669D}" type="datetimeFigureOut">
              <a:rPr lang="lt-LT" smtClean="0"/>
              <a:pPr/>
              <a:t>2016.04.04</a:t>
            </a:fld>
            <a:endParaRPr lang="lt-LT"/>
          </a:p>
        </p:txBody>
      </p:sp>
      <p:sp>
        <p:nvSpPr>
          <p:cNvPr id="4" name="Poraštės vietos rezervavimo ženklas 3"/>
          <p:cNvSpPr>
            <a:spLocks noGrp="1"/>
          </p:cNvSpPr>
          <p:nvPr>
            <p:ph type="ftr" sz="quarter" idx="2"/>
          </p:nvPr>
        </p:nvSpPr>
        <p:spPr>
          <a:xfrm>
            <a:off x="0" y="8775684"/>
            <a:ext cx="3038528" cy="461963"/>
          </a:xfrm>
          <a:prstGeom prst="rect">
            <a:avLst/>
          </a:prstGeom>
        </p:spPr>
        <p:txBody>
          <a:bodyPr vert="horz" lIns="92857" tIns="46429" rIns="92857" bIns="46429"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971837" y="8775684"/>
            <a:ext cx="3038528" cy="461963"/>
          </a:xfrm>
          <a:prstGeom prst="rect">
            <a:avLst/>
          </a:prstGeom>
        </p:spPr>
        <p:txBody>
          <a:bodyPr vert="horz" lIns="92857" tIns="46429" rIns="92857" bIns="46429" rtlCol="0" anchor="b"/>
          <a:lstStyle>
            <a:lvl1pPr algn="r">
              <a:defRPr sz="1200"/>
            </a:lvl1pPr>
          </a:lstStyle>
          <a:p>
            <a:fld id="{D954C4C9-1921-4304-AD7F-E281CD2895FD}" type="slidenum">
              <a:rPr lang="lt-LT" smtClean="0"/>
              <a:pPr/>
              <a:t>‹#›</a:t>
            </a:fld>
            <a:endParaRPr lang="lt-L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971925" y="0"/>
            <a:ext cx="3038475" cy="461963"/>
          </a:xfrm>
          <a:prstGeom prst="rect">
            <a:avLst/>
          </a:prstGeom>
        </p:spPr>
        <p:txBody>
          <a:bodyPr vert="horz" lIns="91440" tIns="45720" rIns="91440" bIns="45720" rtlCol="0"/>
          <a:lstStyle>
            <a:lvl1pPr algn="r">
              <a:defRPr sz="1200"/>
            </a:lvl1pPr>
          </a:lstStyle>
          <a:p>
            <a:fld id="{AFCB8E56-36AE-47B2-9239-65F41D83B720}" type="datetimeFigureOut">
              <a:rPr lang="lt-LT" smtClean="0"/>
              <a:pPr/>
              <a:t>2016.04.04</a:t>
            </a:fld>
            <a:endParaRPr lang="lt-LT"/>
          </a:p>
        </p:txBody>
      </p:sp>
      <p:sp>
        <p:nvSpPr>
          <p:cNvPr id="4" name="Skaidrės vaizdo vietos rezervavimo ženklas 3"/>
          <p:cNvSpPr>
            <a:spLocks noGrp="1" noRot="1" noChangeAspect="1"/>
          </p:cNvSpPr>
          <p:nvPr>
            <p:ph type="sldImg" idx="2"/>
          </p:nvPr>
        </p:nvSpPr>
        <p:spPr>
          <a:xfrm>
            <a:off x="1196975" y="693738"/>
            <a:ext cx="4618038" cy="34639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701675" y="4389438"/>
            <a:ext cx="5608638" cy="4157662"/>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775700"/>
            <a:ext cx="3038475" cy="461963"/>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971925" y="8775700"/>
            <a:ext cx="3038475" cy="461963"/>
          </a:xfrm>
          <a:prstGeom prst="rect">
            <a:avLst/>
          </a:prstGeom>
        </p:spPr>
        <p:txBody>
          <a:bodyPr vert="horz" lIns="91440" tIns="45720" rIns="91440" bIns="45720" rtlCol="0" anchor="b"/>
          <a:lstStyle>
            <a:lvl1pPr algn="r">
              <a:defRPr sz="1200"/>
            </a:lvl1pPr>
          </a:lstStyle>
          <a:p>
            <a:fld id="{9B37B7E2-4846-493F-A8A7-F2CEF759EE28}" type="slidenum">
              <a:rPr lang="lt-LT" smtClean="0"/>
              <a:pPr/>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normAutofit/>
          </a:bodyPr>
          <a:lstStyle/>
          <a:p>
            <a:endParaRPr lang="lt-LT" dirty="0"/>
          </a:p>
        </p:txBody>
      </p:sp>
      <p:sp>
        <p:nvSpPr>
          <p:cNvPr id="4" name="Skaidrės numerio vietos rezervavimo ženklas 3"/>
          <p:cNvSpPr>
            <a:spLocks noGrp="1"/>
          </p:cNvSpPr>
          <p:nvPr>
            <p:ph type="sldNum" sz="quarter" idx="10"/>
          </p:nvPr>
        </p:nvSpPr>
        <p:spPr/>
        <p:txBody>
          <a:bodyPr/>
          <a:lstStyle/>
          <a:p>
            <a:fld id="{9B37B7E2-4846-493F-A8A7-F2CEF759EE28}" type="slidenum">
              <a:rPr lang="lt-LT" smtClean="0"/>
              <a:pPr/>
              <a:t>6</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8" name="Antraštė 7"/>
          <p:cNvSpPr>
            <a:spLocks noGrp="1"/>
          </p:cNvSpPr>
          <p:nvPr>
            <p:ph type="ctrTitle"/>
          </p:nvPr>
        </p:nvSpPr>
        <p:spPr>
          <a:xfrm>
            <a:off x="2286000" y="3124200"/>
            <a:ext cx="6172200" cy="1894362"/>
          </a:xfrm>
        </p:spPr>
        <p:txBody>
          <a:bodyPr/>
          <a:lstStyle>
            <a:lvl1pPr>
              <a:defRPr b="1"/>
            </a:lvl1pPr>
          </a:lstStyle>
          <a:p>
            <a:r>
              <a:rPr kumimoji="0" lang="lt-LT" smtClean="0"/>
              <a:t>Spustelėkite, jei norite keisite ruoš. pav. stilių</a:t>
            </a:r>
            <a:endParaRPr kumimoji="0" lang="en-US"/>
          </a:p>
        </p:txBody>
      </p:sp>
      <p:sp>
        <p:nvSpPr>
          <p:cNvPr id="9" name="Paantraštė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smtClean="0"/>
              <a:t>Spustelėkite ruošinio paantraštės stiliui keisti</a:t>
            </a:r>
            <a:endParaRPr kumimoji="0" lang="en-US"/>
          </a:p>
        </p:txBody>
      </p:sp>
      <p:sp>
        <p:nvSpPr>
          <p:cNvPr id="28" name="Datos vietos rezervavimo ženklas 27"/>
          <p:cNvSpPr>
            <a:spLocks noGrp="1"/>
          </p:cNvSpPr>
          <p:nvPr>
            <p:ph type="dt" sz="half" idx="10"/>
          </p:nvPr>
        </p:nvSpPr>
        <p:spPr bwMode="auto">
          <a:xfrm rot="5400000">
            <a:off x="7764621" y="1174097"/>
            <a:ext cx="2286000" cy="381000"/>
          </a:xfrm>
        </p:spPr>
        <p:txBody>
          <a:bodyPr/>
          <a:lstStyle/>
          <a:p>
            <a:fld id="{4CFBD58F-D54A-4E5C-BA70-489FDF29780C}" type="datetimeFigureOut">
              <a:rPr lang="lt-LT" smtClean="0"/>
              <a:pPr/>
              <a:t>2016.04.04</a:t>
            </a:fld>
            <a:endParaRPr lang="lt-LT"/>
          </a:p>
        </p:txBody>
      </p:sp>
      <p:sp>
        <p:nvSpPr>
          <p:cNvPr id="17" name="Poraštės vietos rezervavimo ženklas 16"/>
          <p:cNvSpPr>
            <a:spLocks noGrp="1"/>
          </p:cNvSpPr>
          <p:nvPr>
            <p:ph type="ftr" sz="quarter" idx="11"/>
          </p:nvPr>
        </p:nvSpPr>
        <p:spPr bwMode="auto">
          <a:xfrm rot="5400000">
            <a:off x="7077269" y="4181669"/>
            <a:ext cx="3657600" cy="384048"/>
          </a:xfrm>
        </p:spPr>
        <p:txBody>
          <a:bodyPr/>
          <a:lstStyle/>
          <a:p>
            <a:endParaRPr lang="lt-LT"/>
          </a:p>
        </p:txBody>
      </p:sp>
      <p:sp>
        <p:nvSpPr>
          <p:cNvPr id="10" name="Stačiakampis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tačiakampis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tačiakampis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iesioji jungtis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Tiesioji jungtis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esioji jungtis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tačiakampis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a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a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a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kaidrės numerio vietos rezervavimo ženklas 28"/>
          <p:cNvSpPr>
            <a:spLocks noGrp="1"/>
          </p:cNvSpPr>
          <p:nvPr>
            <p:ph type="sldNum" sz="quarter" idx="12"/>
          </p:nvPr>
        </p:nvSpPr>
        <p:spPr bwMode="auto">
          <a:xfrm>
            <a:off x="1325544" y="4928702"/>
            <a:ext cx="609600" cy="517524"/>
          </a:xfrm>
        </p:spPr>
        <p:txBody>
          <a:bodyPr/>
          <a:lstStyle/>
          <a:p>
            <a:fld id="{E0F5A2AC-4877-444E-9A3C-C60358517344}"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4CFBD58F-D54A-4E5C-BA70-489FDF29780C}" type="datetimeFigureOut">
              <a:rPr lang="lt-LT" smtClean="0"/>
              <a:pPr/>
              <a:t>2016.04.04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F5A2AC-4877-444E-9A3C-C60358517344}"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9"/>
            <a:ext cx="1676400" cy="5851525"/>
          </a:xfrm>
        </p:spPr>
        <p:txBody>
          <a:bodyPr vert="eaVert"/>
          <a:lstStyle/>
          <a:p>
            <a:r>
              <a:rPr kumimoji="0" lang="lt-LT" smtClean="0"/>
              <a:t>Spustelėkite, jei norite keisite ruoš. pav. stilių</a:t>
            </a:r>
            <a:endParaRPr kumimoji="0" lang="en-US"/>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4" name="Datos vietos rezervavimo ženklas 3"/>
          <p:cNvSpPr>
            <a:spLocks noGrp="1"/>
          </p:cNvSpPr>
          <p:nvPr>
            <p:ph type="dt" sz="half" idx="10"/>
          </p:nvPr>
        </p:nvSpPr>
        <p:spPr/>
        <p:txBody>
          <a:bodyPr/>
          <a:lstStyle/>
          <a:p>
            <a:fld id="{4CFBD58F-D54A-4E5C-BA70-489FDF29780C}" type="datetimeFigureOut">
              <a:rPr lang="lt-LT" smtClean="0"/>
              <a:pPr/>
              <a:t>2016.04.04</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E0F5A2AC-4877-444E-9A3C-C60358517344}"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8" name="Turinio vietos rezervavimo ženklas 7"/>
          <p:cNvSpPr>
            <a:spLocks noGrp="1"/>
          </p:cNvSpPr>
          <p:nvPr>
            <p:ph sz="quarter" idx="1"/>
          </p:nvPr>
        </p:nvSpPr>
        <p:spPr>
          <a:xfrm>
            <a:off x="457200" y="1600200"/>
            <a:ext cx="7467600" cy="4873752"/>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7" name="Datos vietos rezervavimo ženklas 6"/>
          <p:cNvSpPr>
            <a:spLocks noGrp="1"/>
          </p:cNvSpPr>
          <p:nvPr>
            <p:ph type="dt" sz="half" idx="14"/>
          </p:nvPr>
        </p:nvSpPr>
        <p:spPr/>
        <p:txBody>
          <a:bodyPr rtlCol="0"/>
          <a:lstStyle/>
          <a:p>
            <a:fld id="{4CFBD58F-D54A-4E5C-BA70-489FDF29780C}" type="datetimeFigureOut">
              <a:rPr lang="lt-LT" smtClean="0"/>
              <a:pPr/>
              <a:t>2016.04.04</a:t>
            </a:fld>
            <a:endParaRPr lang="lt-LT"/>
          </a:p>
        </p:txBody>
      </p:sp>
      <p:sp>
        <p:nvSpPr>
          <p:cNvPr id="9" name="Skaidrės numerio vietos rezervavimo ženklas 8"/>
          <p:cNvSpPr>
            <a:spLocks noGrp="1"/>
          </p:cNvSpPr>
          <p:nvPr>
            <p:ph type="sldNum" sz="quarter" idx="15"/>
          </p:nvPr>
        </p:nvSpPr>
        <p:spPr/>
        <p:txBody>
          <a:bodyPr rtlCol="0"/>
          <a:lstStyle/>
          <a:p>
            <a:fld id="{E0F5A2AC-4877-444E-9A3C-C60358517344}" type="slidenum">
              <a:rPr lang="lt-LT" smtClean="0"/>
              <a:pPr/>
              <a:t>‹#›</a:t>
            </a:fld>
            <a:endParaRPr lang="lt-LT"/>
          </a:p>
        </p:txBody>
      </p:sp>
      <p:sp>
        <p:nvSpPr>
          <p:cNvPr id="10" name="Poraštės vietos rezervavimo ženklas 9"/>
          <p:cNvSpPr>
            <a:spLocks noGrp="1"/>
          </p:cNvSpPr>
          <p:nvPr>
            <p:ph type="ftr" sz="quarter" idx="16"/>
          </p:nvPr>
        </p:nvSpPr>
        <p:spPr/>
        <p:txBody>
          <a:bodyPr rtlCol="0"/>
          <a:lstStyle/>
          <a:p>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2286000" y="2895600"/>
            <a:ext cx="6172200" cy="2053590"/>
          </a:xfrm>
        </p:spPr>
        <p:txBody>
          <a:bodyPr/>
          <a:lstStyle>
            <a:lvl1pPr algn="l">
              <a:buNone/>
              <a:defRPr sz="3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smtClean="0"/>
              <a:t>Spustelėkite ruošinio teksto stiliams keisti</a:t>
            </a:r>
          </a:p>
        </p:txBody>
      </p:sp>
      <p:sp>
        <p:nvSpPr>
          <p:cNvPr id="4" name="Datos vietos rezervavimo ženklas 3"/>
          <p:cNvSpPr>
            <a:spLocks noGrp="1"/>
          </p:cNvSpPr>
          <p:nvPr>
            <p:ph type="dt" sz="half" idx="10"/>
          </p:nvPr>
        </p:nvSpPr>
        <p:spPr bwMode="auto">
          <a:xfrm rot="5400000">
            <a:off x="7763256" y="1170432"/>
            <a:ext cx="2286000" cy="381000"/>
          </a:xfrm>
        </p:spPr>
        <p:txBody>
          <a:bodyPr/>
          <a:lstStyle/>
          <a:p>
            <a:fld id="{4CFBD58F-D54A-4E5C-BA70-489FDF29780C}" type="datetimeFigureOut">
              <a:rPr lang="lt-LT" smtClean="0"/>
              <a:pPr/>
              <a:t>2016.04.04</a:t>
            </a:fld>
            <a:endParaRPr lang="lt-LT"/>
          </a:p>
        </p:txBody>
      </p:sp>
      <p:sp>
        <p:nvSpPr>
          <p:cNvPr id="5" name="Poraštės vietos rezervavimo ženklas 4"/>
          <p:cNvSpPr>
            <a:spLocks noGrp="1"/>
          </p:cNvSpPr>
          <p:nvPr>
            <p:ph type="ftr" sz="quarter" idx="11"/>
          </p:nvPr>
        </p:nvSpPr>
        <p:spPr bwMode="auto">
          <a:xfrm rot="5400000">
            <a:off x="7077456" y="4178808"/>
            <a:ext cx="3657600" cy="384048"/>
          </a:xfrm>
        </p:spPr>
        <p:txBody>
          <a:bodyPr/>
          <a:lstStyle/>
          <a:p>
            <a:endParaRPr lang="lt-LT"/>
          </a:p>
        </p:txBody>
      </p:sp>
      <p:sp>
        <p:nvSpPr>
          <p:cNvPr id="9" name="Stačiakampis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tačiakampis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ačiakampis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ačiakampis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iesioji jungtis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Tiesioji jungtis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Tiesioji jungtis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Tiesioji jungtis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ačiakampis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a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a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a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a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a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Tiesioji jungtis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kaidrės numerio vietos rezervavimo ženklas 5"/>
          <p:cNvSpPr>
            <a:spLocks noGrp="1"/>
          </p:cNvSpPr>
          <p:nvPr>
            <p:ph type="sldNum" sz="quarter" idx="12"/>
          </p:nvPr>
        </p:nvSpPr>
        <p:spPr bwMode="auto">
          <a:xfrm>
            <a:off x="1340616" y="4928702"/>
            <a:ext cx="609600" cy="517524"/>
          </a:xfrm>
        </p:spPr>
        <p:txBody>
          <a:bodyPr/>
          <a:lstStyle/>
          <a:p>
            <a:fld id="{E0F5A2AC-4877-444E-9A3C-C60358517344}"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5" name="Datos vietos rezervavimo ženklas 4"/>
          <p:cNvSpPr>
            <a:spLocks noGrp="1"/>
          </p:cNvSpPr>
          <p:nvPr>
            <p:ph type="dt" sz="half" idx="10"/>
          </p:nvPr>
        </p:nvSpPr>
        <p:spPr/>
        <p:txBody>
          <a:bodyPr/>
          <a:lstStyle/>
          <a:p>
            <a:fld id="{4CFBD58F-D54A-4E5C-BA70-489FDF29780C}" type="datetimeFigureOut">
              <a:rPr lang="lt-LT" smtClean="0"/>
              <a:pPr/>
              <a:t>2016.04.04</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E0F5A2AC-4877-444E-9A3C-C60358517344}" type="slidenum">
              <a:rPr lang="lt-LT" smtClean="0"/>
              <a:pPr/>
              <a:t>‹#›</a:t>
            </a:fld>
            <a:endParaRPr lang="lt-LT"/>
          </a:p>
        </p:txBody>
      </p:sp>
      <p:sp>
        <p:nvSpPr>
          <p:cNvPr id="9" name="Turinio vietos rezervavimo ženklas 8"/>
          <p:cNvSpPr>
            <a:spLocks noGrp="1"/>
          </p:cNvSpPr>
          <p:nvPr>
            <p:ph sz="quarter" idx="1"/>
          </p:nvPr>
        </p:nvSpPr>
        <p:spPr>
          <a:xfrm>
            <a:off x="457200"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1" name="Turinio vietos rezervavimo ženklas 10"/>
          <p:cNvSpPr>
            <a:spLocks noGrp="1"/>
          </p:cNvSpPr>
          <p:nvPr>
            <p:ph sz="quarter" idx="2"/>
          </p:nvPr>
        </p:nvSpPr>
        <p:spPr>
          <a:xfrm>
            <a:off x="4270248" y="1600200"/>
            <a:ext cx="3657600" cy="45720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7543800" cy="1143000"/>
          </a:xfrm>
        </p:spPr>
        <p:txBody>
          <a:bodyPr anchor="b"/>
          <a:lstStyle>
            <a:lvl1pPr>
              <a:defRPr/>
            </a:lvl1pPr>
          </a:lstStyle>
          <a:p>
            <a:r>
              <a:rPr kumimoji="0" lang="lt-LT" smtClean="0"/>
              <a:t>Spustelėkite, jei norite keisite ruoš. pav. stilių</a:t>
            </a:r>
            <a:endParaRPr kumimoji="0" lang="en-US"/>
          </a:p>
        </p:txBody>
      </p:sp>
      <p:sp>
        <p:nvSpPr>
          <p:cNvPr id="7" name="Datos vietos rezervavimo ženklas 6"/>
          <p:cNvSpPr>
            <a:spLocks noGrp="1"/>
          </p:cNvSpPr>
          <p:nvPr>
            <p:ph type="dt" sz="half" idx="10"/>
          </p:nvPr>
        </p:nvSpPr>
        <p:spPr/>
        <p:txBody>
          <a:bodyPr/>
          <a:lstStyle/>
          <a:p>
            <a:fld id="{4CFBD58F-D54A-4E5C-BA70-489FDF29780C}" type="datetimeFigureOut">
              <a:rPr lang="lt-LT" smtClean="0"/>
              <a:pPr/>
              <a:t>2016.04.04</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E0F5A2AC-4877-444E-9A3C-C60358517344}" type="slidenum">
              <a:rPr lang="lt-LT" smtClean="0"/>
              <a:pPr/>
              <a:t>‹#›</a:t>
            </a:fld>
            <a:endParaRPr lang="lt-LT"/>
          </a:p>
        </p:txBody>
      </p:sp>
      <p:sp>
        <p:nvSpPr>
          <p:cNvPr id="11" name="Turinio vietos rezervavimo ženklas 10"/>
          <p:cNvSpPr>
            <a:spLocks noGrp="1"/>
          </p:cNvSpPr>
          <p:nvPr>
            <p:ph sz="quarter" idx="2"/>
          </p:nvPr>
        </p:nvSpPr>
        <p:spPr>
          <a:xfrm>
            <a:off x="457200"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3" name="Turinio vietos rezervavimo ženklas 12"/>
          <p:cNvSpPr>
            <a:spLocks noGrp="1"/>
          </p:cNvSpPr>
          <p:nvPr>
            <p:ph sz="quarter" idx="4"/>
          </p:nvPr>
        </p:nvSpPr>
        <p:spPr>
          <a:xfrm>
            <a:off x="4371975" y="2362200"/>
            <a:ext cx="3657600" cy="3886200"/>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12" name="Teksto vietos rezervavimo ženklas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
        <p:nvSpPr>
          <p:cNvPr id="14" name="Teksto vietos rezervavimo ženklas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lt-LT" smtClean="0"/>
              <a:t>Spustelėkite ruošinio teksto stiliams keisti</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smtClean="0"/>
              <a:t>Spustelėkite, jei norite keisite ruoš. pav. stilių</a:t>
            </a:r>
            <a:endParaRPr kumimoji="0" lang="en-US"/>
          </a:p>
        </p:txBody>
      </p:sp>
      <p:sp>
        <p:nvSpPr>
          <p:cNvPr id="6" name="Datos vietos rezervavimo ženklas 5"/>
          <p:cNvSpPr>
            <a:spLocks noGrp="1"/>
          </p:cNvSpPr>
          <p:nvPr>
            <p:ph type="dt" sz="half" idx="10"/>
          </p:nvPr>
        </p:nvSpPr>
        <p:spPr/>
        <p:txBody>
          <a:bodyPr rtlCol="0"/>
          <a:lstStyle/>
          <a:p>
            <a:fld id="{4CFBD58F-D54A-4E5C-BA70-489FDF29780C}" type="datetimeFigureOut">
              <a:rPr lang="lt-LT" smtClean="0"/>
              <a:pPr/>
              <a:t>2016.04.04</a:t>
            </a:fld>
            <a:endParaRPr lang="lt-LT"/>
          </a:p>
        </p:txBody>
      </p:sp>
      <p:sp>
        <p:nvSpPr>
          <p:cNvPr id="7" name="Skaidrės numerio vietos rezervavimo ženklas 6"/>
          <p:cNvSpPr>
            <a:spLocks noGrp="1"/>
          </p:cNvSpPr>
          <p:nvPr>
            <p:ph type="sldNum" sz="quarter" idx="11"/>
          </p:nvPr>
        </p:nvSpPr>
        <p:spPr/>
        <p:txBody>
          <a:bodyPr rtlCol="0"/>
          <a:lstStyle/>
          <a:p>
            <a:fld id="{E0F5A2AC-4877-444E-9A3C-C60358517344}" type="slidenum">
              <a:rPr lang="lt-LT" smtClean="0"/>
              <a:pPr/>
              <a:t>‹#›</a:t>
            </a:fld>
            <a:endParaRPr lang="lt-LT"/>
          </a:p>
        </p:txBody>
      </p:sp>
      <p:sp>
        <p:nvSpPr>
          <p:cNvPr id="8" name="Poraštės vietos rezervavimo ženklas 7"/>
          <p:cNvSpPr>
            <a:spLocks noGrp="1"/>
          </p:cNvSpPr>
          <p:nvPr>
            <p:ph type="ftr" sz="quarter" idx="12"/>
          </p:nvPr>
        </p:nvSpPr>
        <p:spPr/>
        <p:txBody>
          <a:bodyPr rtlCol="0"/>
          <a:lstStyle/>
          <a:p>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CFBD58F-D54A-4E5C-BA70-489FDF29780C}" type="datetimeFigureOut">
              <a:rPr lang="lt-LT" smtClean="0"/>
              <a:pPr/>
              <a:t>2016.04.04</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E0F5A2AC-4877-444E-9A3C-C60358517344}"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10" name="Tiesioji jungtis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Antraštė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lt-LT" smtClean="0"/>
              <a:t>Spustelėkite, jei norite keisite ruoš. pav. stilių</a:t>
            </a:r>
            <a:endParaRPr kumimoji="0" lang="en-US"/>
          </a:p>
        </p:txBody>
      </p:sp>
      <p:sp>
        <p:nvSpPr>
          <p:cNvPr id="3" name="Teksto vietos rezervavimo ženklas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lt-LT" smtClean="0"/>
              <a:t>Spustelėkite ruošinio teksto stiliams keisti</a:t>
            </a:r>
          </a:p>
        </p:txBody>
      </p:sp>
      <p:sp>
        <p:nvSpPr>
          <p:cNvPr id="8" name="Tiesioji jungtis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iesioji jungtis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Tiesioji jungtis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ačiakampis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esioji jungtis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a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urinio vietos rezervavimo ženklas 17"/>
          <p:cNvSpPr>
            <a:spLocks noGrp="1"/>
          </p:cNvSpPr>
          <p:nvPr>
            <p:ph sz="quarter" idx="1"/>
          </p:nvPr>
        </p:nvSpPr>
        <p:spPr>
          <a:xfrm>
            <a:off x="304800" y="274320"/>
            <a:ext cx="5638800" cy="6327648"/>
          </a:xfrm>
        </p:spPr>
        <p:txBody>
          <a:bodyPr/>
          <a:lstStyle/>
          <a:p>
            <a:pPr lvl="0" eaLnBrk="1" latinLnBrk="0" hangingPunct="1"/>
            <a:r>
              <a:rPr lang="lt-LT" smtClean="0"/>
              <a:t>Spustelėkite ruošinio teksto stiliams keisti</a:t>
            </a:r>
          </a:p>
          <a:p>
            <a:pPr lvl="1" eaLnBrk="1" latinLnBrk="0" hangingPunct="1"/>
            <a:r>
              <a:rPr lang="lt-LT" smtClean="0"/>
              <a:t>Antras lygmuo</a:t>
            </a:r>
          </a:p>
          <a:p>
            <a:pPr lvl="2" eaLnBrk="1" latinLnBrk="0" hangingPunct="1"/>
            <a:r>
              <a:rPr lang="lt-LT" smtClean="0"/>
              <a:t>Trečias lygmuo</a:t>
            </a:r>
          </a:p>
          <a:p>
            <a:pPr lvl="3" eaLnBrk="1" latinLnBrk="0" hangingPunct="1"/>
            <a:r>
              <a:rPr lang="lt-LT" smtClean="0"/>
              <a:t>Ketvirtas lygmuo</a:t>
            </a:r>
          </a:p>
          <a:p>
            <a:pPr lvl="4" eaLnBrk="1" latinLnBrk="0" hangingPunct="1"/>
            <a:r>
              <a:rPr lang="lt-LT" smtClean="0"/>
              <a:t>Penktas lygmuo</a:t>
            </a:r>
            <a:endParaRPr kumimoji="0" lang="en-US"/>
          </a:p>
        </p:txBody>
      </p:sp>
      <p:sp>
        <p:nvSpPr>
          <p:cNvPr id="21" name="Datos vietos rezervavimo ženklas 20"/>
          <p:cNvSpPr>
            <a:spLocks noGrp="1"/>
          </p:cNvSpPr>
          <p:nvPr>
            <p:ph type="dt" sz="half" idx="14"/>
          </p:nvPr>
        </p:nvSpPr>
        <p:spPr/>
        <p:txBody>
          <a:bodyPr rtlCol="0"/>
          <a:lstStyle/>
          <a:p>
            <a:fld id="{4CFBD58F-D54A-4E5C-BA70-489FDF29780C}" type="datetimeFigureOut">
              <a:rPr lang="lt-LT" smtClean="0"/>
              <a:pPr/>
              <a:t>2016.04.04</a:t>
            </a:fld>
            <a:endParaRPr lang="lt-LT"/>
          </a:p>
        </p:txBody>
      </p:sp>
      <p:sp>
        <p:nvSpPr>
          <p:cNvPr id="22" name="Skaidrės numerio vietos rezervavimo ženklas 21"/>
          <p:cNvSpPr>
            <a:spLocks noGrp="1"/>
          </p:cNvSpPr>
          <p:nvPr>
            <p:ph type="sldNum" sz="quarter" idx="15"/>
          </p:nvPr>
        </p:nvSpPr>
        <p:spPr/>
        <p:txBody>
          <a:bodyPr rtlCol="0"/>
          <a:lstStyle/>
          <a:p>
            <a:fld id="{E0F5A2AC-4877-444E-9A3C-C60358517344}" type="slidenum">
              <a:rPr lang="lt-LT" smtClean="0"/>
              <a:pPr/>
              <a:t>‹#›</a:t>
            </a:fld>
            <a:endParaRPr lang="lt-LT"/>
          </a:p>
        </p:txBody>
      </p:sp>
      <p:sp>
        <p:nvSpPr>
          <p:cNvPr id="23" name="Poraštės vietos rezervavimo ženklas 22"/>
          <p:cNvSpPr>
            <a:spLocks noGrp="1"/>
          </p:cNvSpPr>
          <p:nvPr>
            <p:ph type="ftr" sz="quarter" idx="16"/>
          </p:nvPr>
        </p:nvSpPr>
        <p:spPr/>
        <p:txBody>
          <a:bodyPr rtlCol="0"/>
          <a:lstStyle/>
          <a:p>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9" name="Tiesioji jungtis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a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Antraštė 1"/>
          <p:cNvSpPr>
            <a:spLocks noGrp="1"/>
          </p:cNvSpPr>
          <p:nvPr>
            <p:ph type="title"/>
          </p:nvPr>
        </p:nvSpPr>
        <p:spPr>
          <a:xfrm rot="5400000">
            <a:off x="3350133" y="3200400"/>
            <a:ext cx="6309360" cy="457200"/>
          </a:xfrm>
        </p:spPr>
        <p:txBody>
          <a:bodyPr anchor="b"/>
          <a:lstStyle>
            <a:lvl1pPr algn="l">
              <a:buNone/>
              <a:defRPr sz="2000" b="1"/>
            </a:lvl1pPr>
          </a:lstStyle>
          <a:p>
            <a:r>
              <a:rPr kumimoji="0" lang="lt-LT" smtClean="0"/>
              <a:t>Spustelėkite, jei norite keisite ruoš. pav. stilių</a:t>
            </a:r>
            <a:endParaRPr kumimoji="0" lang="en-US"/>
          </a:p>
        </p:txBody>
      </p:sp>
      <p:sp>
        <p:nvSpPr>
          <p:cNvPr id="3" name="Paveikslėlio vietos rezervavimo ženklas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lt-LT" smtClean="0"/>
              <a:t>Spustelėkite piktogramą, jei norite įtraukti paveikslėlį</a:t>
            </a:r>
            <a:endParaRPr kumimoji="0" lang="en-US" dirty="0"/>
          </a:p>
        </p:txBody>
      </p:sp>
      <p:sp>
        <p:nvSpPr>
          <p:cNvPr id="4" name="Teksto vietos rezervavimo ženklas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lt-LT" smtClean="0"/>
              <a:t>Spustelėkite ruošinio teksto stiliams keisti</a:t>
            </a:r>
          </a:p>
        </p:txBody>
      </p:sp>
      <p:sp>
        <p:nvSpPr>
          <p:cNvPr id="10" name="Tiesioji jungtis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ačiakampis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esioji jungtis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Tiesioji jungtis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Tiesioji jungtis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os vietos rezervavimo ženklas 16"/>
          <p:cNvSpPr>
            <a:spLocks noGrp="1"/>
          </p:cNvSpPr>
          <p:nvPr>
            <p:ph type="dt" sz="half" idx="10"/>
          </p:nvPr>
        </p:nvSpPr>
        <p:spPr/>
        <p:txBody>
          <a:bodyPr rtlCol="0"/>
          <a:lstStyle/>
          <a:p>
            <a:fld id="{4CFBD58F-D54A-4E5C-BA70-489FDF29780C}" type="datetimeFigureOut">
              <a:rPr lang="lt-LT" smtClean="0"/>
              <a:pPr/>
              <a:t>2016.04.04</a:t>
            </a:fld>
            <a:endParaRPr lang="lt-LT"/>
          </a:p>
        </p:txBody>
      </p:sp>
      <p:sp>
        <p:nvSpPr>
          <p:cNvPr id="18" name="Skaidrės numerio vietos rezervavimo ženklas 17"/>
          <p:cNvSpPr>
            <a:spLocks noGrp="1"/>
          </p:cNvSpPr>
          <p:nvPr>
            <p:ph type="sldNum" sz="quarter" idx="11"/>
          </p:nvPr>
        </p:nvSpPr>
        <p:spPr/>
        <p:txBody>
          <a:bodyPr rtlCol="0"/>
          <a:lstStyle/>
          <a:p>
            <a:fld id="{E0F5A2AC-4877-444E-9A3C-C60358517344}" type="slidenum">
              <a:rPr lang="lt-LT" smtClean="0"/>
              <a:pPr/>
              <a:t>‹#›</a:t>
            </a:fld>
            <a:endParaRPr lang="lt-LT"/>
          </a:p>
        </p:txBody>
      </p:sp>
      <p:sp>
        <p:nvSpPr>
          <p:cNvPr id="21" name="Poraštės vietos rezervavimo ženklas 20"/>
          <p:cNvSpPr>
            <a:spLocks noGrp="1"/>
          </p:cNvSpPr>
          <p:nvPr>
            <p:ph type="ftr" sz="quarter" idx="12"/>
          </p:nvPr>
        </p:nvSpPr>
        <p:spPr/>
        <p:txBody>
          <a:bodyPr rtlCol="0"/>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esioji jungtis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Pavadinimo vietos rezervavimo ženklas 21"/>
          <p:cNvSpPr>
            <a:spLocks noGrp="1"/>
          </p:cNvSpPr>
          <p:nvPr>
            <p:ph type="title"/>
          </p:nvPr>
        </p:nvSpPr>
        <p:spPr>
          <a:xfrm>
            <a:off x="457200" y="274638"/>
            <a:ext cx="7467600" cy="1143000"/>
          </a:xfrm>
          <a:prstGeom prst="rect">
            <a:avLst/>
          </a:prstGeom>
        </p:spPr>
        <p:txBody>
          <a:bodyPr vert="horz" anchor="b">
            <a:normAutofit/>
          </a:bodyPr>
          <a:lstStyle/>
          <a:p>
            <a:r>
              <a:rPr kumimoji="0" lang="lt-LT" smtClean="0"/>
              <a:t>Spustelėkite, jei norite keisite ruoš. pav. stilių</a:t>
            </a:r>
            <a:endParaRPr kumimoji="0" lang="en-US"/>
          </a:p>
        </p:txBody>
      </p:sp>
      <p:sp>
        <p:nvSpPr>
          <p:cNvPr id="13" name="Teksto vietos rezervavimo ženklas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lt-LT" smtClean="0"/>
              <a:t>Spustelėkite ruošinio teksto stiliams keisti</a:t>
            </a:r>
          </a:p>
          <a:p>
            <a:pPr lvl="1" eaLnBrk="1" latinLnBrk="0" hangingPunct="1"/>
            <a:r>
              <a:rPr kumimoji="0" lang="lt-LT" smtClean="0"/>
              <a:t>Antras lygmuo</a:t>
            </a:r>
          </a:p>
          <a:p>
            <a:pPr lvl="2" eaLnBrk="1" latinLnBrk="0" hangingPunct="1"/>
            <a:r>
              <a:rPr kumimoji="0" lang="lt-LT" smtClean="0"/>
              <a:t>Trečias lygmuo</a:t>
            </a:r>
          </a:p>
          <a:p>
            <a:pPr lvl="3" eaLnBrk="1" latinLnBrk="0" hangingPunct="1"/>
            <a:r>
              <a:rPr kumimoji="0" lang="lt-LT" smtClean="0"/>
              <a:t>Ketvirtas lygmuo</a:t>
            </a:r>
          </a:p>
          <a:p>
            <a:pPr lvl="4" eaLnBrk="1" latinLnBrk="0" hangingPunct="1"/>
            <a:r>
              <a:rPr kumimoji="0" lang="lt-LT" smtClean="0"/>
              <a:t>Penktas lygmuo</a:t>
            </a:r>
            <a:endParaRPr kumimoji="0" lang="en-US"/>
          </a:p>
        </p:txBody>
      </p:sp>
      <p:sp>
        <p:nvSpPr>
          <p:cNvPr id="14" name="Datos vietos rezervavimo ženklas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FBD58F-D54A-4E5C-BA70-489FDF29780C}" type="datetimeFigureOut">
              <a:rPr lang="lt-LT" smtClean="0"/>
              <a:pPr/>
              <a:t>2016.04.04</a:t>
            </a:fld>
            <a:endParaRPr lang="lt-LT"/>
          </a:p>
        </p:txBody>
      </p:sp>
      <p:sp>
        <p:nvSpPr>
          <p:cNvPr id="3" name="Poraštės vietos rezervavimo ženklas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lt-LT"/>
          </a:p>
        </p:txBody>
      </p:sp>
      <p:sp>
        <p:nvSpPr>
          <p:cNvPr id="7" name="Tiesioji jungtis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Tiesioji jungtis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tačiakampis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iesioji jungtis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a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kaidrės numerio vietos rezervavimo ženklas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F5A2AC-4877-444E-9A3C-C60358517344}"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051720" y="3124200"/>
            <a:ext cx="6768752" cy="1894362"/>
          </a:xfrm>
        </p:spPr>
        <p:txBody>
          <a:bodyPr anchor="ctr">
            <a:noAutofit/>
          </a:bodyPr>
          <a:lstStyle/>
          <a:p>
            <a:pPr algn="ctr"/>
            <a:r>
              <a:rPr lang="lt-LT" sz="1800" dirty="0" smtClean="0">
                <a:solidFill>
                  <a:schemeClr val="tx1"/>
                </a:solidFill>
                <a:latin typeface="Times New Roman" pitchFamily="18" charset="0"/>
                <a:cs typeface="Times New Roman" pitchFamily="18" charset="0"/>
              </a:rPr>
              <a:t>konkursas</a:t>
            </a:r>
            <a:br>
              <a:rPr lang="lt-LT" sz="1800" dirty="0" smtClean="0">
                <a:solidFill>
                  <a:schemeClr val="tx1"/>
                </a:solidFill>
                <a:latin typeface="Times New Roman" pitchFamily="18" charset="0"/>
                <a:cs typeface="Times New Roman" pitchFamily="18" charset="0"/>
              </a:rPr>
            </a:br>
            <a:r>
              <a:rPr lang="lt-LT" sz="1800" dirty="0" smtClean="0">
                <a:solidFill>
                  <a:schemeClr val="tx1"/>
                </a:solidFill>
                <a:latin typeface="Times New Roman" pitchFamily="18" charset="0"/>
                <a:cs typeface="Times New Roman" pitchFamily="18" charset="0"/>
              </a:rPr>
              <a:t> "Fizikos bandymai aplink mus 2016"</a:t>
            </a:r>
            <a:r>
              <a:rPr lang="lt-LT" sz="4800" dirty="0" smtClean="0">
                <a:solidFill>
                  <a:schemeClr val="tx1"/>
                </a:solidFill>
                <a:latin typeface="Times New Roman" pitchFamily="18" charset="0"/>
                <a:cs typeface="Times New Roman" pitchFamily="18" charset="0"/>
              </a:rPr>
              <a:t/>
            </a:r>
            <a:br>
              <a:rPr lang="lt-LT" sz="4800" dirty="0" smtClean="0">
                <a:solidFill>
                  <a:schemeClr val="tx1"/>
                </a:solidFill>
                <a:latin typeface="Times New Roman" pitchFamily="18" charset="0"/>
                <a:cs typeface="Times New Roman" pitchFamily="18" charset="0"/>
              </a:rPr>
            </a:br>
            <a:r>
              <a:rPr lang="lt-LT" sz="3200" dirty="0" smtClean="0">
                <a:solidFill>
                  <a:schemeClr val="tx1"/>
                </a:solidFill>
                <a:latin typeface="Times New Roman" pitchFamily="18" charset="0"/>
                <a:cs typeface="Times New Roman" pitchFamily="18" charset="0"/>
              </a:rPr>
              <a:t>„</a:t>
            </a:r>
            <a:r>
              <a:rPr lang="lt-LT" sz="3200" dirty="0">
                <a:solidFill>
                  <a:schemeClr val="tx1"/>
                </a:solidFill>
                <a:latin typeface="Times New Roman" pitchFamily="18" charset="0"/>
                <a:cs typeface="Times New Roman" pitchFamily="18" charset="0"/>
              </a:rPr>
              <a:t>VANDENS, SMĖLIO IR MOLIO SAVITŲJŲ ŠILUMŲ PALYGINIMAS</a:t>
            </a:r>
            <a:r>
              <a:rPr lang="lt-LT" sz="3200" dirty="0" smtClean="0">
                <a:solidFill>
                  <a:schemeClr val="tx1"/>
                </a:solidFill>
                <a:latin typeface="Times New Roman" pitchFamily="18" charset="0"/>
                <a:cs typeface="Times New Roman" pitchFamily="18" charset="0"/>
              </a:rPr>
              <a:t>“</a:t>
            </a:r>
            <a:br>
              <a:rPr lang="lt-LT" sz="3200" dirty="0" smtClean="0">
                <a:solidFill>
                  <a:schemeClr val="tx1"/>
                </a:solidFill>
                <a:latin typeface="Times New Roman" pitchFamily="18" charset="0"/>
                <a:cs typeface="Times New Roman" pitchFamily="18" charset="0"/>
              </a:rPr>
            </a:br>
            <a:endParaRPr lang="lt-LT" sz="3200" dirty="0">
              <a:solidFill>
                <a:schemeClr val="tx1"/>
              </a:solidFill>
              <a:latin typeface="Times New Roman" pitchFamily="18" charset="0"/>
              <a:cs typeface="Times New Roman" pitchFamily="18" charset="0"/>
            </a:endParaRPr>
          </a:p>
        </p:txBody>
      </p:sp>
      <p:sp>
        <p:nvSpPr>
          <p:cNvPr id="6" name="Teksto vietos rezervavimo ženklas 5"/>
          <p:cNvSpPr>
            <a:spLocks noGrp="1"/>
          </p:cNvSpPr>
          <p:nvPr>
            <p:ph type="subTitle" idx="1"/>
          </p:nvPr>
        </p:nvSpPr>
        <p:spPr>
          <a:xfrm>
            <a:off x="2411760" y="5085184"/>
            <a:ext cx="6172200" cy="1371600"/>
          </a:xfrm>
        </p:spPr>
        <p:txBody>
          <a:bodyPr>
            <a:normAutofit/>
          </a:bodyPr>
          <a:lstStyle/>
          <a:p>
            <a:r>
              <a:rPr lang="lt-LT" sz="2000" b="0" dirty="0" smtClean="0">
                <a:solidFill>
                  <a:schemeClr val="tx1"/>
                </a:solidFill>
                <a:latin typeface="Times New Roman" pitchFamily="18" charset="0"/>
                <a:cs typeface="Times New Roman" pitchFamily="18" charset="0"/>
              </a:rPr>
              <a:t>Parengė </a:t>
            </a:r>
            <a:r>
              <a:rPr lang="lt-LT" sz="2000" b="0" dirty="0" err="1" smtClean="0">
                <a:solidFill>
                  <a:schemeClr val="tx1"/>
                </a:solidFill>
                <a:latin typeface="Times New Roman" pitchFamily="18" charset="0"/>
                <a:cs typeface="Times New Roman" pitchFamily="18" charset="0"/>
              </a:rPr>
              <a:t>šv</a:t>
            </a:r>
            <a:r>
              <a:rPr lang="lt-LT" sz="2000" b="0" dirty="0" smtClean="0">
                <a:solidFill>
                  <a:schemeClr val="tx1"/>
                </a:solidFill>
                <a:latin typeface="Times New Roman" pitchFamily="18" charset="0"/>
                <a:cs typeface="Times New Roman" pitchFamily="18" charset="0"/>
              </a:rPr>
              <a:t>. Mato gimnazijos IB klasės mokinės: Gabrielė Jankytė , Gabija </a:t>
            </a:r>
            <a:r>
              <a:rPr lang="lt-LT" sz="2000" b="0" dirty="0" err="1" smtClean="0">
                <a:solidFill>
                  <a:schemeClr val="tx1"/>
                </a:solidFill>
                <a:latin typeface="Times New Roman" pitchFamily="18" charset="0"/>
                <a:cs typeface="Times New Roman" pitchFamily="18" charset="0"/>
              </a:rPr>
              <a:t>Pajaujytė</a:t>
            </a:r>
            <a:endParaRPr lang="lt-LT" sz="2000" b="0" dirty="0" smtClean="0">
              <a:solidFill>
                <a:schemeClr val="tx1"/>
              </a:solidFill>
              <a:latin typeface="Times New Roman" pitchFamily="18" charset="0"/>
              <a:cs typeface="Times New Roman" pitchFamily="18" charset="0"/>
            </a:endParaRPr>
          </a:p>
          <a:p>
            <a:r>
              <a:rPr lang="lt-LT" sz="2000" b="0" smtClean="0">
                <a:solidFill>
                  <a:schemeClr val="tx1"/>
                </a:solidFill>
                <a:latin typeface="Times New Roman" pitchFamily="18" charset="0"/>
                <a:cs typeface="Times New Roman" pitchFamily="18" charset="0"/>
              </a:rPr>
              <a:t>Fizikos </a:t>
            </a:r>
            <a:r>
              <a:rPr lang="lt-LT" sz="2000" b="0" smtClean="0">
                <a:solidFill>
                  <a:schemeClr val="tx1"/>
                </a:solidFill>
                <a:latin typeface="Times New Roman" pitchFamily="18" charset="0"/>
                <a:cs typeface="Times New Roman" pitchFamily="18" charset="0"/>
              </a:rPr>
              <a:t>mokytoja: </a:t>
            </a:r>
            <a:r>
              <a:rPr lang="lt-LT" sz="2000" b="0" smtClean="0">
                <a:solidFill>
                  <a:schemeClr val="tx1"/>
                </a:solidFill>
                <a:latin typeface="Times New Roman" pitchFamily="18" charset="0"/>
                <a:cs typeface="Times New Roman" pitchFamily="18" charset="0"/>
              </a:rPr>
              <a:t>Jurgita </a:t>
            </a:r>
            <a:r>
              <a:rPr lang="lt-LT" sz="2000" b="0" smtClean="0">
                <a:solidFill>
                  <a:schemeClr val="tx1"/>
                </a:solidFill>
                <a:latin typeface="Times New Roman" pitchFamily="18" charset="0"/>
                <a:cs typeface="Times New Roman" pitchFamily="18" charset="0"/>
              </a:rPr>
              <a:t>Vinciūnienė </a:t>
            </a:r>
            <a:endParaRPr lang="lt-LT" sz="2000" b="0" dirty="0" smtClean="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b="1" dirty="0" smtClean="0">
                <a:solidFill>
                  <a:schemeClr val="tx1"/>
                </a:solidFill>
                <a:latin typeface="Times New Roman" pitchFamily="18" charset="0"/>
                <a:cs typeface="Times New Roman" pitchFamily="18" charset="0"/>
              </a:rPr>
              <a:t>TYRIMO EIGA</a:t>
            </a:r>
            <a:endParaRPr lang="lt-LT" dirty="0"/>
          </a:p>
        </p:txBody>
      </p:sp>
      <p:sp>
        <p:nvSpPr>
          <p:cNvPr id="5" name="Teksto vietos rezervavimo ženklas 4"/>
          <p:cNvSpPr>
            <a:spLocks noGrp="1"/>
          </p:cNvSpPr>
          <p:nvPr>
            <p:ph type="body" sz="quarter" idx="1"/>
          </p:nvPr>
        </p:nvSpPr>
        <p:spPr>
          <a:xfrm>
            <a:off x="251520" y="1124744"/>
            <a:ext cx="8208912" cy="1944216"/>
          </a:xfrm>
        </p:spPr>
        <p:txBody>
          <a:bodyPr/>
          <a:lstStyle/>
          <a:p>
            <a:pPr algn="just"/>
            <a:r>
              <a:rPr lang="lt-LT" sz="1800" dirty="0" smtClean="0">
                <a:latin typeface="Times New Roman" pitchFamily="18" charset="0"/>
                <a:cs typeface="Times New Roman" pitchFamily="18" charset="0"/>
              </a:rPr>
              <a:t>4. Matuojant vienodu atstumu nuo medžiagos paviršiaus paneriame temperatūros zondo galiuką.</a:t>
            </a:r>
          </a:p>
          <a:p>
            <a:pPr algn="just"/>
            <a:r>
              <a:rPr lang="lt-LT" sz="1800" dirty="0" smtClean="0">
                <a:latin typeface="Times New Roman" pitchFamily="18" charset="0"/>
                <a:cs typeface="Times New Roman" pitchFamily="18" charset="0"/>
              </a:rPr>
              <a:t>5. Įjungia</a:t>
            </a:r>
            <a:r>
              <a:rPr lang="en-US" sz="1800" dirty="0" smtClean="0">
                <a:latin typeface="Times New Roman" pitchFamily="18" charset="0"/>
                <a:cs typeface="Times New Roman" pitchFamily="18" charset="0"/>
              </a:rPr>
              <a:t>me </a:t>
            </a:r>
            <a:r>
              <a:rPr lang="lt-LT" sz="1800" dirty="0" smtClean="0">
                <a:latin typeface="Times New Roman" pitchFamily="18" charset="0"/>
                <a:cs typeface="Times New Roman" pitchFamily="18" charset="0"/>
              </a:rPr>
              <a:t>kaitinimo lempą. Po </a:t>
            </a:r>
            <a:r>
              <a:rPr lang="en-US" sz="1800" dirty="0" smtClean="0">
                <a:latin typeface="Times New Roman" pitchFamily="18" charset="0"/>
                <a:cs typeface="Times New Roman" pitchFamily="18" charset="0"/>
              </a:rPr>
              <a:t>1</a:t>
            </a:r>
            <a:r>
              <a:rPr lang="lt-LT" sz="1800" dirty="0" smtClean="0">
                <a:latin typeface="Times New Roman" pitchFamily="18" charset="0"/>
                <a:cs typeface="Times New Roman" pitchFamily="18" charset="0"/>
              </a:rPr>
              <a:t>0 s paspaudžia</a:t>
            </a:r>
            <a:r>
              <a:rPr lang="en-US" sz="1800" dirty="0" smtClean="0">
                <a:latin typeface="Times New Roman" pitchFamily="18" charset="0"/>
                <a:cs typeface="Times New Roman" pitchFamily="18" charset="0"/>
              </a:rPr>
              <a:t>me</a:t>
            </a:r>
            <a:r>
              <a:rPr lang="lt-LT" sz="1800" dirty="0" smtClean="0">
                <a:latin typeface="Times New Roman" pitchFamily="18" charset="0"/>
                <a:cs typeface="Times New Roman" pitchFamily="18" charset="0"/>
              </a:rPr>
              <a:t> START        ir renkame duomenis. Stebime </a:t>
            </a:r>
            <a:r>
              <a:rPr lang="en-US" sz="1800" dirty="0" smtClean="0">
                <a:latin typeface="Times New Roman" pitchFamily="18" charset="0"/>
                <a:cs typeface="Times New Roman" pitchFamily="18" charset="0"/>
              </a:rPr>
              <a:t>5 min </a:t>
            </a:r>
            <a:r>
              <a:rPr lang="lt-LT" sz="1800" dirty="0" smtClean="0">
                <a:latin typeface="Times New Roman" pitchFamily="18" charset="0"/>
                <a:cs typeface="Times New Roman" pitchFamily="18" charset="0"/>
              </a:rPr>
              <a:t>braižomus grafikus. Skalę padidina</a:t>
            </a:r>
            <a:r>
              <a:rPr lang="en-US" sz="1800" dirty="0" smtClean="0">
                <a:latin typeface="Times New Roman" pitchFamily="18" charset="0"/>
                <a:cs typeface="Times New Roman" pitchFamily="18" charset="0"/>
              </a:rPr>
              <a:t>me</a:t>
            </a:r>
            <a:r>
              <a:rPr lang="lt-LT" sz="1800" dirty="0" smtClean="0">
                <a:latin typeface="Times New Roman" pitchFamily="18" charset="0"/>
                <a:cs typeface="Times New Roman" pitchFamily="18" charset="0"/>
              </a:rPr>
              <a:t> paspaudus F1/Auto </a:t>
            </a:r>
            <a:r>
              <a:rPr lang="lt-LT" sz="1800" dirty="0" err="1" smtClean="0">
                <a:latin typeface="Times New Roman" pitchFamily="18" charset="0"/>
                <a:cs typeface="Times New Roman" pitchFamily="18" charset="0"/>
              </a:rPr>
              <a:t>Scale</a:t>
            </a:r>
            <a:r>
              <a:rPr lang="lt-LT" sz="1800" dirty="0" smtClean="0">
                <a:latin typeface="Times New Roman" pitchFamily="18" charset="0"/>
                <a:cs typeface="Times New Roman" pitchFamily="18" charset="0"/>
              </a:rPr>
              <a:t>.</a:t>
            </a:r>
            <a:endParaRPr lang="lt-LT" dirty="0"/>
          </a:p>
        </p:txBody>
      </p:sp>
      <p:pic>
        <p:nvPicPr>
          <p:cNvPr id="8" name="Picture 2"/>
          <p:cNvPicPr>
            <a:picLocks noChangeAspect="1" noChangeArrowheads="1"/>
          </p:cNvPicPr>
          <p:nvPr/>
        </p:nvPicPr>
        <p:blipFill>
          <a:blip r:embed="rId2" cstate="print"/>
          <a:srcRect/>
          <a:stretch>
            <a:fillRect/>
          </a:stretch>
        </p:blipFill>
        <p:spPr bwMode="auto">
          <a:xfrm rot="5400000">
            <a:off x="6696236" y="1880828"/>
            <a:ext cx="360040" cy="432049"/>
          </a:xfrm>
          <a:prstGeom prst="rect">
            <a:avLst/>
          </a:prstGeom>
          <a:noFill/>
          <a:ln w="9525">
            <a:noFill/>
            <a:miter lim="800000"/>
            <a:headEnd/>
            <a:tailEnd/>
          </a:ln>
        </p:spPr>
      </p:pic>
      <p:pic>
        <p:nvPicPr>
          <p:cNvPr id="13" name="Turinio vietos rezervavimo ženklas 12" descr="IMG_5911.JPG"/>
          <p:cNvPicPr>
            <a:picLocks noGrp="1" noChangeAspect="1"/>
          </p:cNvPicPr>
          <p:nvPr>
            <p:ph sz="quarter" idx="2"/>
          </p:nvPr>
        </p:nvPicPr>
        <p:blipFill>
          <a:blip r:embed="rId3" cstate="print"/>
          <a:stretch>
            <a:fillRect/>
          </a:stretch>
        </p:blipFill>
        <p:spPr>
          <a:xfrm>
            <a:off x="467544" y="3429000"/>
            <a:ext cx="3657600" cy="2808312"/>
          </a:xfrm>
        </p:spPr>
      </p:pic>
      <p:pic>
        <p:nvPicPr>
          <p:cNvPr id="14" name="Turinio vietos rezervavimo ženklas 13" descr="IMG_5908.JPG"/>
          <p:cNvPicPr>
            <a:picLocks noGrp="1" noChangeAspect="1"/>
          </p:cNvPicPr>
          <p:nvPr>
            <p:ph sz="quarter" idx="4"/>
          </p:nvPr>
        </p:nvPicPr>
        <p:blipFill>
          <a:blip r:embed="rId4" cstate="print"/>
          <a:stretch>
            <a:fillRect/>
          </a:stretch>
        </p:blipFill>
        <p:spPr>
          <a:xfrm>
            <a:off x="4355976" y="3501008"/>
            <a:ext cx="3657600" cy="280831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b="1" dirty="0" smtClean="0">
                <a:solidFill>
                  <a:schemeClr val="tx1"/>
                </a:solidFill>
                <a:latin typeface="Times New Roman" pitchFamily="18" charset="0"/>
                <a:cs typeface="Times New Roman" pitchFamily="18" charset="0"/>
              </a:rPr>
              <a:t>TYRIMO EIGA</a:t>
            </a:r>
            <a:endParaRPr lang="lt-LT" dirty="0">
              <a:latin typeface="Times New Roman" pitchFamily="18" charset="0"/>
              <a:cs typeface="Times New Roman" pitchFamily="18" charset="0"/>
            </a:endParaRPr>
          </a:p>
        </p:txBody>
      </p:sp>
      <p:pic>
        <p:nvPicPr>
          <p:cNvPr id="8" name="Turinio vietos rezervavimo ženklas 7" descr="IMG_5934.JPG"/>
          <p:cNvPicPr>
            <a:picLocks noGrp="1" noChangeAspect="1"/>
          </p:cNvPicPr>
          <p:nvPr>
            <p:ph sz="quarter" idx="2"/>
          </p:nvPr>
        </p:nvPicPr>
        <p:blipFill>
          <a:blip r:embed="rId2" cstate="print"/>
          <a:stretch>
            <a:fillRect/>
          </a:stretch>
        </p:blipFill>
        <p:spPr>
          <a:xfrm>
            <a:off x="457200" y="3086100"/>
            <a:ext cx="3657600" cy="2791172"/>
          </a:xfrm>
        </p:spPr>
      </p:pic>
      <p:sp>
        <p:nvSpPr>
          <p:cNvPr id="5" name="Teksto vietos rezervavimo ženklas 4"/>
          <p:cNvSpPr>
            <a:spLocks noGrp="1"/>
          </p:cNvSpPr>
          <p:nvPr>
            <p:ph type="body" sz="quarter" idx="1"/>
          </p:nvPr>
        </p:nvSpPr>
        <p:spPr>
          <a:xfrm>
            <a:off x="457200" y="1124744"/>
            <a:ext cx="8507288" cy="1656184"/>
          </a:xfrm>
        </p:spPr>
        <p:txBody>
          <a:bodyPr/>
          <a:lstStyle/>
          <a:p>
            <a:pPr algn="just"/>
            <a:r>
              <a:rPr lang="lt-LT" sz="1800" dirty="0" smtClean="0">
                <a:latin typeface="Times New Roman" pitchFamily="18" charset="0"/>
                <a:cs typeface="Times New Roman" pitchFamily="18" charset="0"/>
              </a:rPr>
              <a:t>6. Po 5 min išjungiame lempą. Tęsiame duomenų rinkimą, </a:t>
            </a:r>
            <a:r>
              <a:rPr lang="en-US" sz="1800" dirty="0" smtClean="0">
                <a:latin typeface="Times New Roman" pitchFamily="18" charset="0"/>
                <a:cs typeface="Times New Roman" pitchFamily="18" charset="0"/>
              </a:rPr>
              <a:t> </a:t>
            </a:r>
            <a:r>
              <a:rPr lang="lt-LT" sz="1800" dirty="0" smtClean="0">
                <a:latin typeface="Times New Roman" pitchFamily="18" charset="0"/>
                <a:cs typeface="Times New Roman" pitchFamily="18" charset="0"/>
              </a:rPr>
              <a:t>kai medžiagos aušta. </a:t>
            </a:r>
            <a:r>
              <a:rPr lang="en-US" sz="1800" dirty="0" smtClean="0">
                <a:latin typeface="Times New Roman" pitchFamily="18" charset="0"/>
                <a:cs typeface="Times New Roman" pitchFamily="18" charset="0"/>
              </a:rPr>
              <a:t> </a:t>
            </a:r>
            <a:endParaRPr lang="lt-LT" sz="1800" dirty="0" smtClean="0">
              <a:latin typeface="Times New Roman" pitchFamily="18" charset="0"/>
              <a:cs typeface="Times New Roman" pitchFamily="18" charset="0"/>
            </a:endParaRPr>
          </a:p>
          <a:p>
            <a:pPr algn="just"/>
            <a:r>
              <a:rPr lang="lt-LT" sz="1800" dirty="0" smtClean="0">
                <a:latin typeface="Times New Roman" pitchFamily="18" charset="0"/>
                <a:cs typeface="Times New Roman" pitchFamily="18" charset="0"/>
              </a:rPr>
              <a:t>7. 5 min  renkame duomenis ir baigiame, paspaudus STOP          .</a:t>
            </a:r>
            <a:endParaRPr lang="lt-LT" dirty="0"/>
          </a:p>
        </p:txBody>
      </p:sp>
      <p:pic>
        <p:nvPicPr>
          <p:cNvPr id="7" name="Picture 2"/>
          <p:cNvPicPr>
            <a:picLocks noChangeAspect="1" noChangeArrowheads="1"/>
          </p:cNvPicPr>
          <p:nvPr/>
        </p:nvPicPr>
        <p:blipFill>
          <a:blip r:embed="rId3" cstate="print"/>
          <a:srcRect/>
          <a:stretch>
            <a:fillRect/>
          </a:stretch>
        </p:blipFill>
        <p:spPr bwMode="auto">
          <a:xfrm rot="5400000">
            <a:off x="6552221" y="1952836"/>
            <a:ext cx="360040" cy="432049"/>
          </a:xfrm>
          <a:prstGeom prst="rect">
            <a:avLst/>
          </a:prstGeom>
          <a:noFill/>
          <a:ln w="9525">
            <a:noFill/>
            <a:miter lim="800000"/>
            <a:headEnd/>
            <a:tailEnd/>
          </a:ln>
        </p:spPr>
      </p:pic>
      <p:pic>
        <p:nvPicPr>
          <p:cNvPr id="11" name="Turinio vietos rezervavimo ženklas 10" descr="IMG_5951.JPG"/>
          <p:cNvPicPr>
            <a:picLocks noGrp="1" noChangeAspect="1"/>
          </p:cNvPicPr>
          <p:nvPr>
            <p:ph sz="quarter" idx="4"/>
          </p:nvPr>
        </p:nvPicPr>
        <p:blipFill>
          <a:blip r:embed="rId4" cstate="print"/>
          <a:stretch>
            <a:fillRect/>
          </a:stretch>
        </p:blipFill>
        <p:spPr>
          <a:xfrm>
            <a:off x="4371975" y="3086100"/>
            <a:ext cx="3657600" cy="279117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rmAutofit/>
          </a:bodyPr>
          <a:lstStyle/>
          <a:p>
            <a:pPr algn="ctr"/>
            <a:r>
              <a:rPr lang="lt-LT" sz="4000" dirty="0" smtClean="0">
                <a:solidFill>
                  <a:schemeClr val="tx1"/>
                </a:solidFill>
                <a:latin typeface="Times New Roman" pitchFamily="18" charset="0"/>
                <a:cs typeface="Times New Roman" pitchFamily="18" charset="0"/>
              </a:rPr>
              <a:t>REZULTATŲ ANALIZĖ</a:t>
            </a:r>
            <a:endParaRPr lang="lt-LT" sz="4000"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u="sng" dirty="0" smtClean="0">
                <a:solidFill>
                  <a:schemeClr val="tx1"/>
                </a:solidFill>
                <a:latin typeface="Times New Roman" pitchFamily="18" charset="0"/>
                <a:cs typeface="Times New Roman" pitchFamily="18" charset="0"/>
              </a:rPr>
              <a:t>SMĖLIO </a:t>
            </a:r>
            <a:r>
              <a:rPr lang="lt-LT" dirty="0" smtClean="0">
                <a:solidFill>
                  <a:schemeClr val="tx1"/>
                </a:solidFill>
                <a:latin typeface="Times New Roman" pitchFamily="18" charset="0"/>
                <a:cs typeface="Times New Roman" pitchFamily="18" charset="0"/>
              </a:rPr>
              <a:t>šilimo/vėsimo spartos  </a:t>
            </a:r>
            <a:endParaRPr lang="lt-LT" dirty="0">
              <a:solidFill>
                <a:schemeClr val="tx1"/>
              </a:solidFill>
              <a:latin typeface="Times New Roman" pitchFamily="18" charset="0"/>
              <a:cs typeface="Times New Roman" pitchFamily="18" charset="0"/>
            </a:endParaRPr>
          </a:p>
        </p:txBody>
      </p:sp>
      <p:sp>
        <p:nvSpPr>
          <p:cNvPr id="6" name="Teksto vietos rezervavimo ženklas 5"/>
          <p:cNvSpPr>
            <a:spLocks noGrp="1"/>
          </p:cNvSpPr>
          <p:nvPr>
            <p:ph type="body" sz="quarter" idx="3"/>
          </p:nvPr>
        </p:nvSpPr>
        <p:spPr>
          <a:xfrm>
            <a:off x="611560" y="1268760"/>
            <a:ext cx="7992888" cy="936104"/>
          </a:xfrm>
          <a:noFill/>
        </p:spPr>
        <p:txBody>
          <a:bodyPr/>
          <a:lstStyle/>
          <a:p>
            <a:pPr algn="just"/>
            <a:r>
              <a:rPr lang="en-US" b="0" dirty="0" smtClean="0">
                <a:solidFill>
                  <a:schemeClr val="tx1"/>
                </a:solidFill>
                <a:latin typeface="Times New Roman" pitchFamily="18" charset="0"/>
                <a:cs typeface="Times New Roman" pitchFamily="18" charset="0"/>
              </a:rPr>
              <a:t>	</a:t>
            </a:r>
            <a:r>
              <a:rPr lang="lt-LT" b="0" dirty="0" smtClean="0">
                <a:solidFill>
                  <a:schemeClr val="tx1"/>
                </a:solidFill>
                <a:latin typeface="Times New Roman" pitchFamily="18" charset="0"/>
                <a:cs typeface="Times New Roman" pitchFamily="18" charset="0"/>
              </a:rPr>
              <a:t>Iš grafikų matome pradinę, didžiausią įšilimo ir galutinę temperatūrą. Per </a:t>
            </a:r>
            <a:r>
              <a:rPr lang="en-US" b="0" dirty="0" smtClean="0">
                <a:solidFill>
                  <a:schemeClr val="tx1"/>
                </a:solidFill>
                <a:latin typeface="Times New Roman" pitchFamily="18" charset="0"/>
                <a:cs typeface="Times New Roman" pitchFamily="18" charset="0"/>
              </a:rPr>
              <a:t>300s </a:t>
            </a:r>
            <a:r>
              <a:rPr lang="lt-LT" b="0" dirty="0" smtClean="0">
                <a:solidFill>
                  <a:schemeClr val="tx1"/>
                </a:solidFill>
                <a:latin typeface="Times New Roman" pitchFamily="18" charset="0"/>
                <a:cs typeface="Times New Roman" pitchFamily="18" charset="0"/>
              </a:rPr>
              <a:t>smėlis sušyla </a:t>
            </a:r>
            <a:r>
              <a:rPr lang="el-GR" b="0" dirty="0" smtClean="0">
                <a:solidFill>
                  <a:schemeClr val="tx1"/>
                </a:solidFill>
                <a:latin typeface="Times New Roman" pitchFamily="18" charset="0"/>
                <a:cs typeface="Times New Roman" pitchFamily="18" charset="0"/>
              </a:rPr>
              <a:t>Δ</a:t>
            </a:r>
            <a:r>
              <a:rPr lang="lt-LT" b="0" dirty="0" smtClean="0">
                <a:solidFill>
                  <a:schemeClr val="tx1"/>
                </a:solidFill>
                <a:latin typeface="Times New Roman" pitchFamily="18" charset="0"/>
                <a:cs typeface="Times New Roman" pitchFamily="18" charset="0"/>
              </a:rPr>
              <a:t>t </a:t>
            </a:r>
            <a:r>
              <a:rPr lang="en-US" b="0" dirty="0" smtClean="0">
                <a:solidFill>
                  <a:schemeClr val="tx1"/>
                </a:solidFill>
                <a:latin typeface="Times New Roman" pitchFamily="18" charset="0"/>
                <a:cs typeface="Times New Roman" pitchFamily="18" charset="0"/>
              </a:rPr>
              <a:t>=</a:t>
            </a:r>
            <a:r>
              <a:rPr lang="lt-LT" b="0" dirty="0" smtClean="0">
                <a:solidFill>
                  <a:schemeClr val="tx1"/>
                </a:solidFill>
                <a:latin typeface="Times New Roman" pitchFamily="18" charset="0"/>
                <a:cs typeface="Times New Roman" pitchFamily="18" charset="0"/>
              </a:rPr>
              <a:t> </a:t>
            </a:r>
            <a:r>
              <a:rPr lang="en-US" b="0" dirty="0" smtClean="0">
                <a:solidFill>
                  <a:schemeClr val="tx1"/>
                </a:solidFill>
                <a:latin typeface="Times New Roman" pitchFamily="18" charset="0"/>
                <a:cs typeface="Times New Roman" pitchFamily="18" charset="0"/>
              </a:rPr>
              <a:t>10,1°C, o </a:t>
            </a:r>
            <a:r>
              <a:rPr lang="lt-LT" b="0" dirty="0" smtClean="0">
                <a:solidFill>
                  <a:schemeClr val="tx1"/>
                </a:solidFill>
                <a:latin typeface="Times New Roman" pitchFamily="18" charset="0"/>
                <a:cs typeface="Times New Roman" pitchFamily="18" charset="0"/>
              </a:rPr>
              <a:t>atvėsta tik </a:t>
            </a:r>
            <a:r>
              <a:rPr lang="el-GR" b="0" dirty="0" smtClean="0">
                <a:solidFill>
                  <a:schemeClr val="tx1"/>
                </a:solidFill>
                <a:latin typeface="Times New Roman" pitchFamily="18" charset="0"/>
                <a:cs typeface="Times New Roman" pitchFamily="18" charset="0"/>
              </a:rPr>
              <a:t>Δ</a:t>
            </a:r>
            <a:r>
              <a:rPr lang="lt-LT" b="0" dirty="0" smtClean="0">
                <a:solidFill>
                  <a:schemeClr val="tx1"/>
                </a:solidFill>
                <a:latin typeface="Times New Roman" pitchFamily="18" charset="0"/>
                <a:cs typeface="Times New Roman" pitchFamily="18" charset="0"/>
              </a:rPr>
              <a:t>t </a:t>
            </a:r>
            <a:r>
              <a:rPr lang="en-US" b="0" dirty="0" smtClean="0">
                <a:solidFill>
                  <a:schemeClr val="tx1"/>
                </a:solidFill>
                <a:latin typeface="Times New Roman" pitchFamily="18" charset="0"/>
                <a:cs typeface="Times New Roman" pitchFamily="18" charset="0"/>
              </a:rPr>
              <a:t>=</a:t>
            </a:r>
            <a:r>
              <a:rPr lang="lt-LT" b="0" dirty="0" smtClean="0">
                <a:solidFill>
                  <a:schemeClr val="tx1"/>
                </a:solidFill>
                <a:latin typeface="Times New Roman" pitchFamily="18" charset="0"/>
                <a:cs typeface="Times New Roman" pitchFamily="18" charset="0"/>
              </a:rPr>
              <a:t> </a:t>
            </a:r>
            <a:r>
              <a:rPr lang="en-US" b="0" dirty="0" smtClean="0">
                <a:solidFill>
                  <a:schemeClr val="tx1"/>
                </a:solidFill>
                <a:latin typeface="Times New Roman" pitchFamily="18" charset="0"/>
                <a:cs typeface="Times New Roman" pitchFamily="18" charset="0"/>
              </a:rPr>
              <a:t>4,8°C</a:t>
            </a:r>
            <a:endParaRPr lang="lt-LT" b="0" dirty="0">
              <a:solidFill>
                <a:schemeClr val="tx1"/>
              </a:solidFill>
              <a:latin typeface="Times New Roman" pitchFamily="18" charset="0"/>
              <a:cs typeface="Times New Roman" pitchFamily="18" charset="0"/>
            </a:endParaRPr>
          </a:p>
        </p:txBody>
      </p:sp>
      <p:graphicFrame>
        <p:nvGraphicFramePr>
          <p:cNvPr id="7" name="Lentelė 6"/>
          <p:cNvGraphicFramePr>
            <a:graphicFrameLocks noGrp="1"/>
          </p:cNvGraphicFramePr>
          <p:nvPr/>
        </p:nvGraphicFramePr>
        <p:xfrm>
          <a:off x="323527" y="2492896"/>
          <a:ext cx="8424936" cy="3803697"/>
        </p:xfrm>
        <a:graphic>
          <a:graphicData uri="http://schemas.openxmlformats.org/drawingml/2006/table">
            <a:tbl>
              <a:tblPr firstRow="1" bandRow="1">
                <a:tableStyleId>{5940675A-B579-460E-94D1-54222C63F5DA}</a:tableStyleId>
              </a:tblPr>
              <a:tblGrid>
                <a:gridCol w="2808312"/>
                <a:gridCol w="2808312"/>
                <a:gridCol w="2808312"/>
              </a:tblGrid>
              <a:tr h="3163617">
                <a:tc>
                  <a:txBody>
                    <a:bodyPr/>
                    <a:lstStyle/>
                    <a:p>
                      <a:endParaRPr lang="lt-LT" dirty="0">
                        <a:ln>
                          <a:solidFill>
                            <a:schemeClr val="tx1"/>
                          </a:solidFill>
                        </a:ln>
                        <a:solidFill>
                          <a:schemeClr val="accent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lt-LT" dirty="0">
                        <a:ln>
                          <a:solidFill>
                            <a:schemeClr val="tx1"/>
                          </a:solidFill>
                        </a:ln>
                        <a:solidFill>
                          <a:schemeClr val="accent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lt-LT" dirty="0">
                        <a:ln>
                          <a:solidFill>
                            <a:schemeClr val="tx1"/>
                          </a:solidFill>
                        </a:ln>
                        <a:solidFill>
                          <a:schemeClr val="accent1"/>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r h="5807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lt-LT" sz="1800" kern="1200" dirty="0" smtClean="0">
                          <a:solidFill>
                            <a:schemeClr val="tx1"/>
                          </a:solidFill>
                          <a:latin typeface="Times New Roman" pitchFamily="18" charset="0"/>
                          <a:ea typeface="+mn-ea"/>
                          <a:cs typeface="Times New Roman" pitchFamily="18" charset="0"/>
                        </a:rPr>
                        <a:t>Pradinė</a:t>
                      </a:r>
                      <a:r>
                        <a:rPr kumimoji="0" lang="lt-LT" sz="1800" kern="1200" dirty="0" smtClean="0">
                          <a:solidFill>
                            <a:schemeClr val="tx1"/>
                          </a:solidFill>
                          <a:latin typeface="+mn-lt"/>
                          <a:ea typeface="+mn-ea"/>
                          <a:cs typeface="+mn-cs"/>
                        </a:rPr>
                        <a:t> </a:t>
                      </a:r>
                      <a:r>
                        <a:rPr kumimoji="0" lang="lt-LT" sz="1800" kern="1200" dirty="0" smtClean="0">
                          <a:solidFill>
                            <a:schemeClr val="tx1"/>
                          </a:solidFill>
                          <a:latin typeface="Times New Roman" pitchFamily="18" charset="0"/>
                          <a:ea typeface="+mn-ea"/>
                          <a:cs typeface="Times New Roman" pitchFamily="18" charset="0"/>
                        </a:rPr>
                        <a:t>temperatūra </a:t>
                      </a:r>
                    </a:p>
                    <a:p>
                      <a:pPr marL="0" marR="0" indent="0" algn="ctr" defTabSz="914400" rtl="0" eaLnBrk="1" fontAlgn="auto" latinLnBrk="0" hangingPunct="1">
                        <a:lnSpc>
                          <a:spcPct val="100000"/>
                        </a:lnSpc>
                        <a:spcBef>
                          <a:spcPts val="0"/>
                        </a:spcBef>
                        <a:spcAft>
                          <a:spcPts val="0"/>
                        </a:spcAft>
                        <a:buClrTx/>
                        <a:buSzTx/>
                        <a:buFontTx/>
                        <a:buNone/>
                        <a:tabLst/>
                        <a:defRPr/>
                      </a:pPr>
                      <a:r>
                        <a:rPr lang="lt-LT" b="0" dirty="0" smtClean="0">
                          <a:solidFill>
                            <a:schemeClr val="tx1"/>
                          </a:solidFill>
                          <a:latin typeface="Times New Roman" pitchFamily="18" charset="0"/>
                          <a:cs typeface="Times New Roman" pitchFamily="18" charset="0"/>
                        </a:rPr>
                        <a:t>t</a:t>
                      </a:r>
                      <a:r>
                        <a:rPr lang="en-US" b="0" dirty="0" smtClean="0">
                          <a:solidFill>
                            <a:schemeClr val="tx1"/>
                          </a:solidFill>
                          <a:latin typeface="Times New Roman" pitchFamily="18" charset="0"/>
                          <a:cs typeface="Times New Roman" pitchFamily="18" charset="0"/>
                        </a:rPr>
                        <a:t>=23,3°C</a:t>
                      </a:r>
                      <a:endParaRPr lang="lt-LT" b="0" noProof="0" dirty="0">
                        <a:ln>
                          <a:solidFill>
                            <a:schemeClr val="tx1"/>
                          </a:solidFill>
                        </a:ln>
                        <a:solidFill>
                          <a:schemeClr val="accent1"/>
                        </a:solidFill>
                        <a:effectLst/>
                        <a:latin typeface="Times New Roman" pitchFamily="18" charset="0"/>
                        <a:cs typeface="Times New Roman" pitchFamily="18"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lt-LT" sz="1800" kern="1200" dirty="0" smtClean="0">
                          <a:solidFill>
                            <a:schemeClr val="tx1"/>
                          </a:solidFill>
                          <a:latin typeface="Times New Roman" pitchFamily="18" charset="0"/>
                          <a:ea typeface="+mn-ea"/>
                          <a:cs typeface="Times New Roman" pitchFamily="18" charset="0"/>
                        </a:rPr>
                        <a:t>Didžiausia</a:t>
                      </a:r>
                      <a:r>
                        <a:rPr kumimoji="0" lang="lt-LT" sz="1800" kern="1200" dirty="0" smtClean="0">
                          <a:solidFill>
                            <a:schemeClr val="tx1"/>
                          </a:solidFill>
                          <a:latin typeface="+mn-lt"/>
                          <a:ea typeface="+mn-ea"/>
                          <a:cs typeface="+mn-cs"/>
                        </a:rPr>
                        <a:t> </a:t>
                      </a:r>
                      <a:r>
                        <a:rPr kumimoji="0" lang="lt-LT" sz="1800" kern="1200" dirty="0" smtClean="0">
                          <a:solidFill>
                            <a:schemeClr val="tx1"/>
                          </a:solidFill>
                          <a:latin typeface="Times New Roman" pitchFamily="18" charset="0"/>
                          <a:ea typeface="+mn-ea"/>
                          <a:cs typeface="Times New Roman" pitchFamily="18" charset="0"/>
                        </a:rPr>
                        <a:t>temperatūra</a:t>
                      </a:r>
                    </a:p>
                    <a:p>
                      <a:pPr algn="ctr"/>
                      <a:r>
                        <a:rPr lang="lt-LT" b="0" dirty="0" smtClean="0">
                          <a:solidFill>
                            <a:schemeClr val="tx1"/>
                          </a:solidFill>
                          <a:latin typeface="Times New Roman" pitchFamily="18" charset="0"/>
                          <a:cs typeface="Times New Roman" pitchFamily="18" charset="0"/>
                        </a:rPr>
                        <a:t>t</a:t>
                      </a:r>
                      <a:r>
                        <a:rPr lang="en-US" b="0" dirty="0" smtClean="0">
                          <a:solidFill>
                            <a:schemeClr val="tx1"/>
                          </a:solidFill>
                          <a:latin typeface="Times New Roman" pitchFamily="18" charset="0"/>
                          <a:cs typeface="Times New Roman" pitchFamily="18" charset="0"/>
                        </a:rPr>
                        <a:t>=33,4°C</a:t>
                      </a:r>
                      <a:endParaRPr lang="lt-LT" dirty="0">
                        <a:ln>
                          <a:solidFill>
                            <a:schemeClr val="tx1"/>
                          </a:solidFill>
                        </a:ln>
                        <a:solidFill>
                          <a:schemeClr val="accent1"/>
                        </a:solidFil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kumimoji="0" lang="lt-LT" sz="1800" kern="1200" dirty="0" smtClean="0">
                          <a:solidFill>
                            <a:schemeClr val="tx1"/>
                          </a:solidFill>
                          <a:latin typeface="Times New Roman" pitchFamily="18" charset="0"/>
                          <a:ea typeface="+mn-ea"/>
                          <a:cs typeface="Times New Roman" pitchFamily="18" charset="0"/>
                        </a:rPr>
                        <a:t>Galutinė</a:t>
                      </a:r>
                      <a:r>
                        <a:rPr kumimoji="0" lang="lt-LT" sz="1800" kern="1200" dirty="0" smtClean="0">
                          <a:solidFill>
                            <a:schemeClr val="tx1"/>
                          </a:solidFill>
                          <a:latin typeface="+mn-lt"/>
                          <a:ea typeface="+mn-ea"/>
                          <a:cs typeface="+mn-cs"/>
                        </a:rPr>
                        <a:t> </a:t>
                      </a:r>
                      <a:r>
                        <a:rPr kumimoji="0" lang="lt-LT" sz="1800" kern="1200" dirty="0" smtClean="0">
                          <a:solidFill>
                            <a:schemeClr val="tx1"/>
                          </a:solidFill>
                          <a:latin typeface="Times New Roman" pitchFamily="18" charset="0"/>
                          <a:ea typeface="+mn-ea"/>
                          <a:cs typeface="Times New Roman" pitchFamily="18" charset="0"/>
                        </a:rPr>
                        <a:t>temperatūra</a:t>
                      </a:r>
                      <a:endParaRPr lang="lt-LT" b="0" dirty="0" smtClean="0">
                        <a:solidFill>
                          <a:schemeClr val="tx1"/>
                        </a:solidFill>
                        <a:latin typeface="Times New Roman" pitchFamily="18" charset="0"/>
                        <a:cs typeface="Times New Roman" pitchFamily="18" charset="0"/>
                      </a:endParaRPr>
                    </a:p>
                    <a:p>
                      <a:pPr algn="ctr"/>
                      <a:r>
                        <a:rPr lang="lt-LT" b="0" dirty="0" smtClean="0">
                          <a:solidFill>
                            <a:schemeClr val="tx1"/>
                          </a:solidFill>
                          <a:latin typeface="Times New Roman" pitchFamily="18" charset="0"/>
                          <a:cs typeface="Times New Roman" pitchFamily="18" charset="0"/>
                        </a:rPr>
                        <a:t>t</a:t>
                      </a:r>
                      <a:r>
                        <a:rPr lang="en-US" b="0" dirty="0" smtClean="0">
                          <a:solidFill>
                            <a:schemeClr val="tx1"/>
                          </a:solidFill>
                          <a:latin typeface="Times New Roman" pitchFamily="18" charset="0"/>
                          <a:cs typeface="Times New Roman" pitchFamily="18" charset="0"/>
                        </a:rPr>
                        <a:t>=28,6°C</a:t>
                      </a:r>
                      <a:endParaRPr lang="lt-LT" dirty="0">
                        <a:ln>
                          <a:solidFill>
                            <a:schemeClr val="tx1"/>
                          </a:solidFill>
                        </a:ln>
                        <a:solidFill>
                          <a:schemeClr val="accent1"/>
                        </a:solidFil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bl>
          </a:graphicData>
        </a:graphic>
      </p:graphicFrame>
      <p:pic>
        <p:nvPicPr>
          <p:cNvPr id="8" name="Paveikslėlis 7"/>
          <p:cNvPicPr/>
          <p:nvPr/>
        </p:nvPicPr>
        <p:blipFill>
          <a:blip r:embed="rId2" cstate="print"/>
          <a:srcRect/>
          <a:stretch>
            <a:fillRect/>
          </a:stretch>
        </p:blipFill>
        <p:spPr bwMode="auto">
          <a:xfrm>
            <a:off x="6012160" y="2564904"/>
            <a:ext cx="2664296" cy="3024336"/>
          </a:xfrm>
          <a:prstGeom prst="rect">
            <a:avLst/>
          </a:prstGeom>
          <a:noFill/>
          <a:ln w="9525">
            <a:noFill/>
            <a:miter lim="800000"/>
            <a:headEnd/>
            <a:tailEnd/>
          </a:ln>
        </p:spPr>
      </p:pic>
      <p:pic>
        <p:nvPicPr>
          <p:cNvPr id="9" name="Paveikslėlis 8"/>
          <p:cNvPicPr/>
          <p:nvPr/>
        </p:nvPicPr>
        <p:blipFill>
          <a:blip r:embed="rId3" cstate="print"/>
          <a:srcRect/>
          <a:stretch>
            <a:fillRect/>
          </a:stretch>
        </p:blipFill>
        <p:spPr bwMode="auto">
          <a:xfrm>
            <a:off x="3203848" y="2564904"/>
            <a:ext cx="2664296" cy="3024336"/>
          </a:xfrm>
          <a:prstGeom prst="rect">
            <a:avLst/>
          </a:prstGeom>
          <a:noFill/>
          <a:ln w="9525">
            <a:noFill/>
            <a:miter lim="800000"/>
            <a:headEnd/>
            <a:tailEnd/>
          </a:ln>
        </p:spPr>
      </p:pic>
      <p:pic>
        <p:nvPicPr>
          <p:cNvPr id="10" name="Paveikslėlis 9"/>
          <p:cNvPicPr/>
          <p:nvPr/>
        </p:nvPicPr>
        <p:blipFill>
          <a:blip r:embed="rId4" cstate="print"/>
          <a:srcRect/>
          <a:stretch>
            <a:fillRect/>
          </a:stretch>
        </p:blipFill>
        <p:spPr bwMode="auto">
          <a:xfrm>
            <a:off x="395536" y="2564904"/>
            <a:ext cx="2664296"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o vietos rezervavimo ženklas 4"/>
          <p:cNvSpPr>
            <a:spLocks noGrp="1"/>
          </p:cNvSpPr>
          <p:nvPr>
            <p:ph type="body" sz="quarter" idx="1"/>
          </p:nvPr>
        </p:nvSpPr>
        <p:spPr>
          <a:xfrm>
            <a:off x="251520" y="260648"/>
            <a:ext cx="8496944" cy="1967440"/>
          </a:xfrm>
          <a:prstGeom prst="roundRect">
            <a:avLst>
              <a:gd name="adj" fmla="val 23294"/>
            </a:avLst>
          </a:prstGeom>
          <a:ln>
            <a:noFill/>
          </a:ln>
        </p:spPr>
        <p:style>
          <a:lnRef idx="2">
            <a:schemeClr val="dk1"/>
          </a:lnRef>
          <a:fillRef idx="1001">
            <a:schemeClr val="lt1"/>
          </a:fillRef>
          <a:effectRef idx="0">
            <a:schemeClr val="dk1"/>
          </a:effectRef>
          <a:fontRef idx="minor">
            <a:schemeClr val="dk1"/>
          </a:fontRef>
        </p:style>
        <p:txBody>
          <a:bodyPr/>
          <a:lstStyle/>
          <a:p>
            <a:pPr algn="just"/>
            <a:r>
              <a:rPr lang="lt-LT" sz="1400" b="0" dirty="0" smtClean="0">
                <a:solidFill>
                  <a:schemeClr val="tx1"/>
                </a:solidFill>
                <a:latin typeface="Times New Roman" pitchFamily="18" charset="0"/>
                <a:cs typeface="Times New Roman" pitchFamily="18" charset="0"/>
              </a:rPr>
              <a:t>1</a:t>
            </a:r>
            <a:r>
              <a:rPr lang="lt-LT" sz="1600" b="0" dirty="0" smtClean="0">
                <a:solidFill>
                  <a:schemeClr val="tx1"/>
                </a:solidFill>
                <a:latin typeface="Times New Roman" pitchFamily="18" charset="0"/>
                <a:cs typeface="Times New Roman" pitchFamily="18" charset="0"/>
              </a:rPr>
              <a:t>. Šilimo/vėsimos spartą matavome iš įrankių (</a:t>
            </a:r>
            <a:r>
              <a:rPr lang="lt-LT" sz="1600" b="0" dirty="0" err="1" smtClean="0">
                <a:solidFill>
                  <a:schemeClr val="tx1"/>
                </a:solidFill>
                <a:latin typeface="Times New Roman" pitchFamily="18" charset="0"/>
                <a:cs typeface="Times New Roman" pitchFamily="18" charset="0"/>
              </a:rPr>
              <a:t>Tools</a:t>
            </a:r>
            <a:r>
              <a:rPr lang="lt-LT" sz="1600" b="0" dirty="0" smtClean="0">
                <a:solidFill>
                  <a:schemeClr val="tx1"/>
                </a:solidFill>
                <a:latin typeface="Times New Roman" pitchFamily="18" charset="0"/>
                <a:cs typeface="Times New Roman" pitchFamily="18" charset="0"/>
              </a:rPr>
              <a:t>) meniu </a:t>
            </a:r>
            <a:r>
              <a:rPr lang="lt-LT" sz="1600" b="0" dirty="0" err="1" smtClean="0">
                <a:solidFill>
                  <a:schemeClr val="tx1"/>
                </a:solidFill>
                <a:latin typeface="Times New Roman" pitchFamily="18" charset="0"/>
                <a:cs typeface="Times New Roman" pitchFamily="18" charset="0"/>
              </a:rPr>
              <a:t>pasirinkdam</a:t>
            </a:r>
            <a:r>
              <a:rPr lang="en-US" sz="1600" b="0" dirty="0" err="1" smtClean="0">
                <a:solidFill>
                  <a:schemeClr val="tx1"/>
                </a:solidFill>
                <a:latin typeface="Times New Roman" pitchFamily="18" charset="0"/>
                <a:cs typeface="Times New Roman" pitchFamily="18" charset="0"/>
              </a:rPr>
              <a:t>os</a:t>
            </a:r>
            <a:r>
              <a:rPr lang="lt-LT" sz="1600" b="0" dirty="0" smtClean="0">
                <a:solidFill>
                  <a:schemeClr val="tx1"/>
                </a:solidFill>
                <a:latin typeface="Times New Roman" pitchFamily="18" charset="0"/>
                <a:cs typeface="Times New Roman" pitchFamily="18" charset="0"/>
              </a:rPr>
              <a:t> skirtumo įrankį (</a:t>
            </a:r>
            <a:r>
              <a:rPr lang="lt-LT" sz="1600" b="0" i="1" u="sng" dirty="0" smtClean="0">
                <a:solidFill>
                  <a:schemeClr val="tx1"/>
                </a:solidFill>
                <a:latin typeface="Times New Roman" pitchFamily="18" charset="0"/>
                <a:cs typeface="Times New Roman" pitchFamily="18" charset="0"/>
              </a:rPr>
              <a:t>Delta </a:t>
            </a:r>
            <a:r>
              <a:rPr lang="lt-LT" sz="1600" b="0" i="1" u="sng" dirty="0" err="1" smtClean="0">
                <a:solidFill>
                  <a:schemeClr val="tx1"/>
                </a:solidFill>
                <a:latin typeface="Times New Roman" pitchFamily="18" charset="0"/>
                <a:cs typeface="Times New Roman" pitchFamily="18" charset="0"/>
              </a:rPr>
              <a:t>Tools</a:t>
            </a:r>
            <a:r>
              <a:rPr lang="lt-LT" sz="1600" b="0" i="1" u="sng" dirty="0" smtClean="0">
                <a:solidFill>
                  <a:schemeClr val="tx1"/>
                </a:solidFill>
                <a:latin typeface="Times New Roman" pitchFamily="18" charset="0"/>
                <a:cs typeface="Times New Roman" pitchFamily="18" charset="0"/>
              </a:rPr>
              <a:t> ) </a:t>
            </a:r>
            <a:r>
              <a:rPr lang="lt-LT" sz="1600" b="0" dirty="0" smtClean="0">
                <a:solidFill>
                  <a:schemeClr val="tx1"/>
                </a:solidFill>
                <a:latin typeface="Times New Roman" pitchFamily="18" charset="0"/>
                <a:cs typeface="Times New Roman" pitchFamily="18" charset="0"/>
              </a:rPr>
              <a:t>ir  grafike pažymėjau sritį, kurioje jis šilo.</a:t>
            </a:r>
          </a:p>
          <a:p>
            <a:pPr algn="just"/>
            <a:r>
              <a:rPr lang="lt-LT" sz="1600" b="0" dirty="0" smtClean="0">
                <a:solidFill>
                  <a:schemeClr val="tx1"/>
                </a:solidFill>
                <a:latin typeface="Times New Roman" pitchFamily="18" charset="0"/>
                <a:cs typeface="Times New Roman" pitchFamily="18" charset="0"/>
              </a:rPr>
              <a:t>2. Eksperimentinius šilimo taškus išreiškė</a:t>
            </a:r>
            <a:r>
              <a:rPr lang="en-US" sz="1600" b="0" dirty="0" smtClean="0">
                <a:solidFill>
                  <a:schemeClr val="tx1"/>
                </a:solidFill>
                <a:latin typeface="Times New Roman" pitchFamily="18" charset="0"/>
                <a:cs typeface="Times New Roman" pitchFamily="18" charset="0"/>
              </a:rPr>
              <a:t>me</a:t>
            </a:r>
            <a:r>
              <a:rPr lang="lt-LT" sz="1600" b="0" dirty="0" smtClean="0">
                <a:solidFill>
                  <a:schemeClr val="tx1"/>
                </a:solidFill>
                <a:latin typeface="Times New Roman" pitchFamily="18" charset="0"/>
                <a:cs typeface="Times New Roman" pitchFamily="18" charset="0"/>
              </a:rPr>
              <a:t> tiese: iš </a:t>
            </a:r>
            <a:r>
              <a:rPr lang="lt-LT" sz="1600" b="0" i="1" dirty="0" err="1" smtClean="0">
                <a:solidFill>
                  <a:schemeClr val="tx1"/>
                </a:solidFill>
                <a:latin typeface="Times New Roman" pitchFamily="18" charset="0"/>
                <a:cs typeface="Times New Roman" pitchFamily="18" charset="0"/>
              </a:rPr>
              <a:t>Tools</a:t>
            </a:r>
            <a:r>
              <a:rPr lang="lt-LT" sz="1600" b="0" dirty="0" smtClean="0">
                <a:solidFill>
                  <a:schemeClr val="tx1"/>
                </a:solidFill>
                <a:latin typeface="Times New Roman" pitchFamily="18" charset="0"/>
                <a:cs typeface="Times New Roman" pitchFamily="18" charset="0"/>
              </a:rPr>
              <a:t> meniu pasirinkome </a:t>
            </a:r>
            <a:r>
              <a:rPr lang="lt-LT" sz="1600" b="0" i="1" dirty="0" err="1" smtClean="0">
                <a:solidFill>
                  <a:schemeClr val="tx1"/>
                </a:solidFill>
                <a:latin typeface="Times New Roman" pitchFamily="18" charset="0"/>
                <a:cs typeface="Times New Roman" pitchFamily="18" charset="0"/>
              </a:rPr>
              <a:t>Linear</a:t>
            </a:r>
            <a:r>
              <a:rPr lang="lt-LT" sz="1600" b="0" dirty="0" smtClean="0">
                <a:solidFill>
                  <a:schemeClr val="tx1"/>
                </a:solidFill>
                <a:latin typeface="Times New Roman" pitchFamily="18" charset="0"/>
                <a:cs typeface="Times New Roman" pitchFamily="18" charset="0"/>
              </a:rPr>
              <a:t> </a:t>
            </a:r>
            <a:r>
              <a:rPr lang="lt-LT" sz="1600" b="0" i="1" dirty="0" err="1" smtClean="0">
                <a:solidFill>
                  <a:schemeClr val="tx1"/>
                </a:solidFill>
                <a:latin typeface="Times New Roman" pitchFamily="18" charset="0"/>
                <a:cs typeface="Times New Roman" pitchFamily="18" charset="0"/>
              </a:rPr>
              <a:t>Fit</a:t>
            </a:r>
            <a:r>
              <a:rPr lang="lt-LT" sz="1600" b="0" dirty="0" smtClean="0">
                <a:solidFill>
                  <a:schemeClr val="tx1"/>
                </a:solidFill>
                <a:latin typeface="Times New Roman" pitchFamily="18" charset="0"/>
                <a:cs typeface="Times New Roman" pitchFamily="18" charset="0"/>
              </a:rPr>
              <a:t> ir patvirtinome pasirinkimą </a:t>
            </a:r>
          </a:p>
          <a:p>
            <a:pPr algn="just"/>
            <a:r>
              <a:rPr lang="lt-LT" sz="1600" b="0" dirty="0" smtClean="0">
                <a:solidFill>
                  <a:schemeClr val="tx1"/>
                </a:solidFill>
                <a:latin typeface="Times New Roman" pitchFamily="18" charset="0"/>
                <a:cs typeface="Times New Roman" pitchFamily="18" charset="0"/>
              </a:rPr>
              <a:t>3. Užraše po grafikais matome smėlio šilimo spartą. 1pav.   </a:t>
            </a:r>
          </a:p>
          <a:p>
            <a:pPr algn="just"/>
            <a:r>
              <a:rPr lang="lt-LT" sz="1600" b="0" dirty="0" smtClean="0">
                <a:solidFill>
                  <a:schemeClr val="tx1"/>
                </a:solidFill>
                <a:latin typeface="Times New Roman" pitchFamily="18" charset="0"/>
                <a:cs typeface="Times New Roman" pitchFamily="18" charset="0"/>
              </a:rPr>
              <a:t>4. Taip pat nustatėme smėlio aušimo sritį ir radome aušimo spartą 2 pav..</a:t>
            </a:r>
            <a:endParaRPr lang="lt-LT" dirty="0"/>
          </a:p>
        </p:txBody>
      </p:sp>
      <p:pic>
        <p:nvPicPr>
          <p:cNvPr id="7" name="Turinio vietos rezervavimo ženklas 6"/>
          <p:cNvPicPr>
            <a:picLocks noGrp="1"/>
          </p:cNvPicPr>
          <p:nvPr>
            <p:ph sz="quarter" idx="2"/>
          </p:nvPr>
        </p:nvPicPr>
        <p:blipFill>
          <a:blip r:embed="rId2" cstate="print">
            <a:lum/>
          </a:blip>
          <a:srcRect/>
          <a:stretch>
            <a:fillRect/>
          </a:stretch>
        </p:blipFill>
        <p:spPr bwMode="auto">
          <a:xfrm>
            <a:off x="323528" y="2348880"/>
            <a:ext cx="4104456" cy="2880320"/>
          </a:xfrm>
          <a:prstGeom prst="rect">
            <a:avLst/>
          </a:prstGeom>
          <a:noFill/>
          <a:ln w="9525">
            <a:solidFill>
              <a:schemeClr val="tx1"/>
            </a:solidFill>
            <a:miter lim="800000"/>
            <a:headEnd/>
            <a:tailEnd/>
          </a:ln>
        </p:spPr>
      </p:pic>
      <p:pic>
        <p:nvPicPr>
          <p:cNvPr id="8" name="Turinio vietos rezervavimo ženklas 7"/>
          <p:cNvPicPr>
            <a:picLocks noGrp="1"/>
          </p:cNvPicPr>
          <p:nvPr>
            <p:ph sz="quarter" idx="4"/>
          </p:nvPr>
        </p:nvPicPr>
        <p:blipFill>
          <a:blip r:embed="rId3" cstate="print">
            <a:grayscl/>
          </a:blip>
          <a:stretch>
            <a:fillRect/>
          </a:stretch>
        </p:blipFill>
        <p:spPr bwMode="auto">
          <a:xfrm>
            <a:off x="4572000" y="2420888"/>
            <a:ext cx="4104456" cy="2880320"/>
          </a:xfrm>
          <a:prstGeom prst="rect">
            <a:avLst/>
          </a:prstGeom>
          <a:noFill/>
          <a:ln>
            <a:solidFill>
              <a:schemeClr val="tx1"/>
            </a:solidFill>
          </a:ln>
        </p:spPr>
      </p:pic>
      <p:graphicFrame>
        <p:nvGraphicFramePr>
          <p:cNvPr id="9" name="Lentelė 8"/>
          <p:cNvGraphicFramePr>
            <a:graphicFrameLocks noGrp="1"/>
          </p:cNvGraphicFramePr>
          <p:nvPr/>
        </p:nvGraphicFramePr>
        <p:xfrm>
          <a:off x="251520" y="2348881"/>
          <a:ext cx="8496944" cy="4320479"/>
        </p:xfrm>
        <a:graphic>
          <a:graphicData uri="http://schemas.openxmlformats.org/drawingml/2006/table">
            <a:tbl>
              <a:tblPr firstRow="1" bandRow="1">
                <a:tableStyleId>{616DA210-FB5B-4158-B5E0-FEB733F419BA}</a:tableStyleId>
              </a:tblPr>
              <a:tblGrid>
                <a:gridCol w="4248472"/>
                <a:gridCol w="4248472"/>
              </a:tblGrid>
              <a:tr h="2918384">
                <a:tc>
                  <a:txBody>
                    <a:bodyPr/>
                    <a:lstStyle/>
                    <a:p>
                      <a:endParaRPr lang="lt-LT"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lt-LT"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402095">
                <a:tc>
                  <a:txBody>
                    <a:bodyPr/>
                    <a:lstStyle/>
                    <a:p>
                      <a:pPr algn="ctr"/>
                      <a:r>
                        <a:rPr lang="en-US" sz="1600" noProof="0" dirty="0" smtClean="0">
                          <a:latin typeface="Times New Roman" pitchFamily="18" charset="0"/>
                          <a:cs typeface="Times New Roman" pitchFamily="18" charset="0"/>
                        </a:rPr>
                        <a:t>1</a:t>
                      </a:r>
                      <a:r>
                        <a:rPr lang="en-US" sz="1600" baseline="0" noProof="0" dirty="0" smtClean="0">
                          <a:latin typeface="Times New Roman" pitchFamily="18" charset="0"/>
                          <a:cs typeface="Times New Roman" pitchFamily="18" charset="0"/>
                        </a:rPr>
                        <a:t> </a:t>
                      </a:r>
                      <a:r>
                        <a:rPr lang="en-US" sz="1600" baseline="0" noProof="0" dirty="0" err="1" smtClean="0">
                          <a:latin typeface="Times New Roman" pitchFamily="18" charset="0"/>
                          <a:cs typeface="Times New Roman" pitchFamily="18" charset="0"/>
                        </a:rPr>
                        <a:t>Pav</a:t>
                      </a:r>
                      <a:r>
                        <a:rPr lang="en-US" sz="1600" baseline="0" noProof="0" dirty="0" smtClean="0">
                          <a:latin typeface="Times New Roman" pitchFamily="18" charset="0"/>
                          <a:cs typeface="Times New Roman" pitchFamily="18" charset="0"/>
                        </a:rPr>
                        <a:t>.</a:t>
                      </a:r>
                    </a:p>
                    <a:p>
                      <a:pPr algn="ctr"/>
                      <a:endParaRPr lang="en-US" sz="1600" baseline="0" noProof="0" dirty="0" smtClean="0">
                        <a:latin typeface="Times New Roman" pitchFamily="18" charset="0"/>
                        <a:cs typeface="Times New Roman" pitchFamily="18" charset="0"/>
                      </a:endParaRPr>
                    </a:p>
                    <a:p>
                      <a:pPr algn="ctr"/>
                      <a:r>
                        <a:rPr lang="lt-LT" sz="1600" noProof="0" dirty="0" smtClean="0">
                          <a:latin typeface="Times New Roman" pitchFamily="18" charset="0"/>
                          <a:cs typeface="Times New Roman" pitchFamily="18" charset="0"/>
                        </a:rPr>
                        <a:t>Smėlio šilimo sparta Slope=0,0331</a:t>
                      </a:r>
                      <a:r>
                        <a:rPr lang="lt-LT" sz="1600" noProof="0" dirty="0" smtClean="0">
                          <a:latin typeface="Times New Roman"/>
                          <a:cs typeface="Times New Roman"/>
                        </a:rPr>
                        <a:t>±1.36E-4°C/s</a:t>
                      </a:r>
                      <a:endParaRPr lang="lt-LT" sz="1600" noProof="0" dirty="0">
                        <a:latin typeface="Times New Roman" pitchFamily="18" charset="0"/>
                        <a:cs typeface="Times New Roman"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1600" dirty="0" smtClean="0">
                          <a:latin typeface="Times New Roman" pitchFamily="18" charset="0"/>
                          <a:cs typeface="Times New Roman" pitchFamily="18" charset="0"/>
                        </a:rPr>
                        <a:t>2 </a:t>
                      </a:r>
                      <a:r>
                        <a:rPr lang="en-US" sz="1600" dirty="0" err="1" smtClean="0">
                          <a:latin typeface="Times New Roman" pitchFamily="18" charset="0"/>
                          <a:cs typeface="Times New Roman" pitchFamily="18" charset="0"/>
                        </a:rPr>
                        <a:t>Pav</a:t>
                      </a:r>
                      <a:r>
                        <a:rPr lang="en-US" sz="1600" dirty="0" smtClean="0">
                          <a:latin typeface="Times New Roman" pitchFamily="18" charset="0"/>
                          <a:cs typeface="Times New Roman" pitchFamily="18" charset="0"/>
                        </a:rPr>
                        <a:t>.</a:t>
                      </a:r>
                    </a:p>
                    <a:p>
                      <a:pPr algn="just"/>
                      <a:endParaRPr lang="en-US" sz="1600" dirty="0" smtClean="0">
                        <a:latin typeface="Times New Roman" pitchFamily="18" charset="0"/>
                        <a:cs typeface="Times New Roman" pitchFamily="18" charset="0"/>
                      </a:endParaRPr>
                    </a:p>
                    <a:p>
                      <a:pPr algn="just"/>
                      <a:r>
                        <a:rPr lang="lt-LT" sz="1600" dirty="0" smtClean="0">
                          <a:latin typeface="Times New Roman" pitchFamily="18" charset="0"/>
                          <a:cs typeface="Times New Roman" pitchFamily="18" charset="0"/>
                        </a:rPr>
                        <a:t>Smėlio </a:t>
                      </a:r>
                      <a:r>
                        <a:rPr lang="en-US" sz="1600" dirty="0" smtClean="0">
                          <a:latin typeface="Times New Roman" pitchFamily="18" charset="0"/>
                          <a:cs typeface="Times New Roman" pitchFamily="18" charset="0"/>
                        </a:rPr>
                        <a:t>au</a:t>
                      </a:r>
                      <a:r>
                        <a:rPr lang="lt-LT" sz="1600" dirty="0" smtClean="0">
                          <a:latin typeface="Times New Roman" pitchFamily="18" charset="0"/>
                          <a:cs typeface="Times New Roman" pitchFamily="18" charset="0"/>
                        </a:rPr>
                        <a:t>š</a:t>
                      </a:r>
                      <a:r>
                        <a:rPr lang="en-US" sz="1600" dirty="0" err="1" smtClean="0">
                          <a:latin typeface="Times New Roman" pitchFamily="18" charset="0"/>
                          <a:cs typeface="Times New Roman" pitchFamily="18" charset="0"/>
                        </a:rPr>
                        <a:t>imo</a:t>
                      </a:r>
                      <a:r>
                        <a:rPr lang="lt-LT" sz="1600" dirty="0" smtClean="0">
                          <a:latin typeface="Times New Roman" pitchFamily="18" charset="0"/>
                          <a:cs typeface="Times New Roman" pitchFamily="18" charset="0"/>
                        </a:rPr>
                        <a:t> sparta Slope=0,0</a:t>
                      </a:r>
                      <a:r>
                        <a:rPr lang="en-US" sz="1600" dirty="0" smtClean="0">
                          <a:latin typeface="Times New Roman" pitchFamily="18" charset="0"/>
                          <a:cs typeface="Times New Roman" pitchFamily="18" charset="0"/>
                        </a:rPr>
                        <a:t>1</a:t>
                      </a:r>
                      <a:r>
                        <a:rPr lang="lt-LT" sz="1600" dirty="0" smtClean="0">
                          <a:latin typeface="Times New Roman" pitchFamily="18" charset="0"/>
                          <a:cs typeface="Times New Roman" pitchFamily="18" charset="0"/>
                        </a:rPr>
                        <a:t>3</a:t>
                      </a:r>
                      <a:r>
                        <a:rPr lang="en-US" sz="1600" dirty="0" smtClean="0">
                          <a:latin typeface="Times New Roman" pitchFamily="18" charset="0"/>
                          <a:cs typeface="Times New Roman" pitchFamily="18" charset="0"/>
                        </a:rPr>
                        <a:t>4</a:t>
                      </a:r>
                      <a:r>
                        <a:rPr lang="lt-LT" sz="1600" dirty="0" smtClean="0">
                          <a:latin typeface="Times New Roman"/>
                          <a:cs typeface="Times New Roman"/>
                        </a:rPr>
                        <a:t>±</a:t>
                      </a:r>
                      <a:r>
                        <a:rPr lang="en-US" sz="1600" dirty="0" smtClean="0">
                          <a:latin typeface="Times New Roman"/>
                          <a:cs typeface="Times New Roman"/>
                        </a:rPr>
                        <a:t>2</a:t>
                      </a:r>
                      <a:r>
                        <a:rPr lang="lt-LT" sz="1600" dirty="0" smtClean="0">
                          <a:latin typeface="Times New Roman"/>
                          <a:cs typeface="Times New Roman"/>
                        </a:rPr>
                        <a:t>.</a:t>
                      </a:r>
                      <a:r>
                        <a:rPr lang="en-US" sz="1600" dirty="0" smtClean="0">
                          <a:latin typeface="Times New Roman"/>
                          <a:cs typeface="Times New Roman"/>
                        </a:rPr>
                        <a:t>24</a:t>
                      </a:r>
                      <a:r>
                        <a:rPr lang="lt-LT" sz="1600" dirty="0" smtClean="0">
                          <a:latin typeface="Times New Roman"/>
                          <a:cs typeface="Times New Roman"/>
                        </a:rPr>
                        <a:t>E-4°C/s</a:t>
                      </a:r>
                      <a:endParaRPr lang="lt-LT" sz="1600" dirty="0">
                        <a:latin typeface="Times New Roman" pitchFamily="18" charset="0"/>
                        <a:cs typeface="Times New Roman"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rmAutofit fontScale="90000"/>
          </a:bodyPr>
          <a:lstStyle/>
          <a:p>
            <a:pPr algn="ctr"/>
            <a:r>
              <a:rPr lang="lt-LT" sz="3200" dirty="0" smtClean="0">
                <a:solidFill>
                  <a:schemeClr val="tx1"/>
                </a:solidFill>
                <a:latin typeface="Times New Roman" pitchFamily="18" charset="0"/>
                <a:cs typeface="Times New Roman" pitchFamily="18" charset="0"/>
              </a:rPr>
              <a:t>Duomenų analizę kartojome ieškodamos </a:t>
            </a:r>
            <a:r>
              <a:rPr lang="lt-LT" sz="3200" i="1" u="sng" dirty="0" smtClean="0">
                <a:solidFill>
                  <a:schemeClr val="tx1"/>
                </a:solidFill>
                <a:latin typeface="Times New Roman" pitchFamily="18" charset="0"/>
                <a:cs typeface="Times New Roman" pitchFamily="18" charset="0"/>
              </a:rPr>
              <a:t>molio </a:t>
            </a:r>
            <a:r>
              <a:rPr lang="lt-LT" sz="3200" dirty="0" smtClean="0">
                <a:solidFill>
                  <a:schemeClr val="tx1"/>
                </a:solidFill>
                <a:latin typeface="Times New Roman" pitchFamily="18" charset="0"/>
                <a:cs typeface="Times New Roman" pitchFamily="18" charset="0"/>
              </a:rPr>
              <a:t>šilimo/aušimo spartas</a:t>
            </a:r>
            <a:endParaRPr lang="lt-LT" sz="3200" dirty="0">
              <a:solidFill>
                <a:schemeClr val="tx1"/>
              </a:solidFill>
            </a:endParaRPr>
          </a:p>
        </p:txBody>
      </p:sp>
      <p:graphicFrame>
        <p:nvGraphicFramePr>
          <p:cNvPr id="5" name="Lentelė 4"/>
          <p:cNvGraphicFramePr>
            <a:graphicFrameLocks noGrp="1"/>
          </p:cNvGraphicFramePr>
          <p:nvPr/>
        </p:nvGraphicFramePr>
        <p:xfrm>
          <a:off x="179511" y="2204864"/>
          <a:ext cx="8317431" cy="3312368"/>
        </p:xfrm>
        <a:graphic>
          <a:graphicData uri="http://schemas.openxmlformats.org/drawingml/2006/table">
            <a:tbl>
              <a:tblPr firstRow="1" bandRow="1">
                <a:tableStyleId>{5940675A-B579-460E-94D1-54222C63F5DA}</a:tableStyleId>
              </a:tblPr>
              <a:tblGrid>
                <a:gridCol w="2772477"/>
                <a:gridCol w="2772477"/>
                <a:gridCol w="2772477"/>
              </a:tblGrid>
              <a:tr h="3312368">
                <a:tc>
                  <a:txBody>
                    <a:bodyPr/>
                    <a:lstStyle/>
                    <a:p>
                      <a:endParaRPr lang="lt-L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lt-L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lt-L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aveikslėlis 5"/>
          <p:cNvPicPr/>
          <p:nvPr/>
        </p:nvPicPr>
        <p:blipFill>
          <a:blip r:embed="rId2" cstate="print"/>
          <a:srcRect/>
          <a:stretch>
            <a:fillRect/>
          </a:stretch>
        </p:blipFill>
        <p:spPr bwMode="auto">
          <a:xfrm>
            <a:off x="251520" y="2276872"/>
            <a:ext cx="2664296" cy="3168352"/>
          </a:xfrm>
          <a:prstGeom prst="rect">
            <a:avLst/>
          </a:prstGeom>
          <a:noFill/>
          <a:ln w="9525">
            <a:noFill/>
            <a:miter lim="800000"/>
            <a:headEnd/>
            <a:tailEnd/>
          </a:ln>
        </p:spPr>
      </p:pic>
      <p:pic>
        <p:nvPicPr>
          <p:cNvPr id="7" name="Paveikslėlis 6"/>
          <p:cNvPicPr/>
          <p:nvPr/>
        </p:nvPicPr>
        <p:blipFill>
          <a:blip r:embed="rId3" cstate="print"/>
          <a:srcRect/>
          <a:stretch>
            <a:fillRect/>
          </a:stretch>
        </p:blipFill>
        <p:spPr bwMode="auto">
          <a:xfrm>
            <a:off x="3059832" y="2276872"/>
            <a:ext cx="2664296" cy="3168352"/>
          </a:xfrm>
          <a:prstGeom prst="rect">
            <a:avLst/>
          </a:prstGeom>
          <a:noFill/>
          <a:ln w="9525">
            <a:noFill/>
            <a:miter lim="800000"/>
            <a:headEnd/>
            <a:tailEnd/>
          </a:ln>
        </p:spPr>
      </p:pic>
      <p:pic>
        <p:nvPicPr>
          <p:cNvPr id="8" name="Paveikslėlis 7"/>
          <p:cNvPicPr/>
          <p:nvPr/>
        </p:nvPicPr>
        <p:blipFill>
          <a:blip r:embed="rId4" cstate="print"/>
          <a:srcRect/>
          <a:stretch>
            <a:fillRect/>
          </a:stretch>
        </p:blipFill>
        <p:spPr bwMode="auto">
          <a:xfrm>
            <a:off x="5868144" y="2276872"/>
            <a:ext cx="2592288" cy="3096344"/>
          </a:xfrm>
          <a:prstGeom prst="rect">
            <a:avLst/>
          </a:prstGeom>
          <a:noFill/>
          <a:ln w="9525">
            <a:noFill/>
            <a:miter lim="800000"/>
            <a:headEnd/>
            <a:tailEnd/>
          </a:ln>
        </p:spPr>
      </p:pic>
      <p:sp>
        <p:nvSpPr>
          <p:cNvPr id="9" name="TextBox 8"/>
          <p:cNvSpPr txBox="1"/>
          <p:nvPr/>
        </p:nvSpPr>
        <p:spPr>
          <a:xfrm>
            <a:off x="683568" y="1628800"/>
            <a:ext cx="676875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Per </a:t>
            </a:r>
            <a:r>
              <a:rPr lang="en-US" dirty="0" smtClean="0">
                <a:latin typeface="Times New Roman" pitchFamily="18" charset="0"/>
                <a:cs typeface="Times New Roman" pitchFamily="18" charset="0"/>
              </a:rPr>
              <a:t>300s </a:t>
            </a:r>
            <a:r>
              <a:rPr lang="lt-LT" dirty="0" smtClean="0">
                <a:latin typeface="Times New Roman" pitchFamily="18" charset="0"/>
                <a:cs typeface="Times New Roman" pitchFamily="18" charset="0"/>
              </a:rPr>
              <a:t>molis sušyla </a:t>
            </a:r>
            <a:r>
              <a:rPr lang="el-GR" dirty="0" smtClean="0">
                <a:latin typeface="Times New Roman" pitchFamily="18" charset="0"/>
                <a:cs typeface="Times New Roman" pitchFamily="18" charset="0"/>
              </a:rPr>
              <a:t>Δ</a:t>
            </a:r>
            <a:r>
              <a:rPr lang="lt-LT"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9,</a:t>
            </a:r>
            <a:r>
              <a:rPr lang="en-US" dirty="0" smtClean="0">
                <a:latin typeface="Times New Roman" pitchFamily="18" charset="0"/>
                <a:cs typeface="Times New Roman" pitchFamily="18" charset="0"/>
              </a:rPr>
              <a:t>6°C, o </a:t>
            </a:r>
            <a:r>
              <a:rPr lang="lt-LT" dirty="0" smtClean="0">
                <a:latin typeface="Times New Roman" pitchFamily="18" charset="0"/>
                <a:cs typeface="Times New Roman" pitchFamily="18" charset="0"/>
              </a:rPr>
              <a:t>atvėsta tik </a:t>
            </a:r>
            <a:r>
              <a:rPr lang="el-GR" dirty="0" smtClean="0">
                <a:latin typeface="Times New Roman" pitchFamily="18" charset="0"/>
                <a:cs typeface="Times New Roman" pitchFamily="18" charset="0"/>
              </a:rPr>
              <a:t>Δ</a:t>
            </a:r>
            <a:r>
              <a:rPr lang="lt-LT"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4,7°C.</a:t>
            </a:r>
            <a:endParaRPr lang="lt-L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457200" y="274638"/>
            <a:ext cx="7467600" cy="994122"/>
          </a:xfrm>
        </p:spPr>
        <p:txBody>
          <a:bodyPr anchor="ctr">
            <a:normAutofit/>
          </a:bodyPr>
          <a:lstStyle/>
          <a:p>
            <a:pPr algn="ctr"/>
            <a:r>
              <a:rPr lang="lt-LT" u="sng" dirty="0" smtClean="0">
                <a:latin typeface="Times New Roman" pitchFamily="18" charset="0"/>
                <a:cs typeface="Times New Roman" pitchFamily="18" charset="0"/>
              </a:rPr>
              <a:t>Molio </a:t>
            </a:r>
            <a:r>
              <a:rPr lang="lt-LT" dirty="0" smtClean="0">
                <a:latin typeface="Times New Roman" pitchFamily="18" charset="0"/>
                <a:cs typeface="Times New Roman" pitchFamily="18" charset="0"/>
              </a:rPr>
              <a:t>šilimo/vėsimo spartos </a:t>
            </a:r>
            <a:endParaRPr lang="lt-LT" dirty="0">
              <a:latin typeface="Times New Roman" pitchFamily="18" charset="0"/>
              <a:cs typeface="Times New Roman" pitchFamily="18" charset="0"/>
            </a:endParaRPr>
          </a:p>
        </p:txBody>
      </p:sp>
      <p:graphicFrame>
        <p:nvGraphicFramePr>
          <p:cNvPr id="8" name="Turinio vietos rezervavimo ženklas 7"/>
          <p:cNvGraphicFramePr>
            <a:graphicFrameLocks noGrp="1"/>
          </p:cNvGraphicFramePr>
          <p:nvPr>
            <p:ph sz="quarter" idx="1"/>
          </p:nvPr>
        </p:nvGraphicFramePr>
        <p:xfrm>
          <a:off x="251520" y="1916833"/>
          <a:ext cx="8424936" cy="4392486"/>
        </p:xfrm>
        <a:graphic>
          <a:graphicData uri="http://schemas.openxmlformats.org/drawingml/2006/table">
            <a:tbl>
              <a:tblPr/>
              <a:tblGrid>
                <a:gridCol w="4352884"/>
                <a:gridCol w="4072052"/>
              </a:tblGrid>
              <a:tr h="3672407">
                <a:tc>
                  <a:txBody>
                    <a:bodyPr/>
                    <a:lstStyle/>
                    <a:p>
                      <a:pPr algn="ctr">
                        <a:lnSpc>
                          <a:spcPct val="115000"/>
                        </a:lnSpc>
                        <a:spcAft>
                          <a:spcPts val="0"/>
                        </a:spcAft>
                      </a:pPr>
                      <a:endParaRPr lang="lt-LT" sz="900" dirty="0">
                        <a:latin typeface="Times New Roman"/>
                        <a:ea typeface="Calibri"/>
                        <a:cs typeface="Times New Roman"/>
                      </a:endParaRPr>
                    </a:p>
                  </a:txBody>
                  <a:tcPr marL="48664" marR="48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lt-LT" sz="900" dirty="0">
                        <a:latin typeface="Times New Roman"/>
                        <a:ea typeface="Calibri"/>
                        <a:cs typeface="Times New Roman"/>
                      </a:endParaRPr>
                    </a:p>
                  </a:txBody>
                  <a:tcPr marL="48664" marR="48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7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1600" dirty="0" smtClean="0">
                          <a:latin typeface="Times New Roman" pitchFamily="18" charset="0"/>
                          <a:ea typeface="Calibri"/>
                          <a:cs typeface="Times New Roman" pitchFamily="18" charset="0"/>
                        </a:rPr>
                        <a:t>Molio</a:t>
                      </a:r>
                      <a:r>
                        <a:rPr lang="lt-LT" sz="1600" baseline="0" dirty="0" smtClean="0">
                          <a:latin typeface="Times New Roman" pitchFamily="18" charset="0"/>
                          <a:ea typeface="Calibri"/>
                          <a:cs typeface="Times New Roman" pitchFamily="18" charset="0"/>
                        </a:rPr>
                        <a:t> </a:t>
                      </a:r>
                      <a:r>
                        <a:rPr lang="lt-LT" sz="1600" dirty="0" smtClean="0">
                          <a:latin typeface="Times New Roman" pitchFamily="18" charset="0"/>
                          <a:ea typeface="Calibri"/>
                          <a:cs typeface="Times New Roman" pitchFamily="18" charset="0"/>
                        </a:rPr>
                        <a:t>šilimo sparta</a:t>
                      </a:r>
                      <a:r>
                        <a:rPr lang="en-US" sz="1600" dirty="0" smtClean="0">
                          <a:latin typeface="Times New Roman" pitchFamily="18" charset="0"/>
                          <a:ea typeface="Calibri"/>
                          <a:cs typeface="Times New Roman"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lt-LT" sz="1600" noProof="0" dirty="0" smtClean="0">
                          <a:latin typeface="Times New Roman" pitchFamily="18" charset="0"/>
                          <a:cs typeface="Times New Roman" pitchFamily="18" charset="0"/>
                        </a:rPr>
                        <a:t>Slope = 0,03</a:t>
                      </a:r>
                      <a:r>
                        <a:rPr lang="en-US" sz="1600" noProof="0" dirty="0" smtClean="0">
                          <a:latin typeface="Times New Roman" pitchFamily="18" charset="0"/>
                          <a:cs typeface="Times New Roman" pitchFamily="18" charset="0"/>
                        </a:rPr>
                        <a:t>26</a:t>
                      </a:r>
                      <a:r>
                        <a:rPr lang="lt-LT" sz="1600" noProof="0" dirty="0" smtClean="0">
                          <a:latin typeface="Times New Roman" pitchFamily="18" charset="0"/>
                          <a:cs typeface="Times New Roman" pitchFamily="18" charset="0"/>
                        </a:rPr>
                        <a:t> ± </a:t>
                      </a:r>
                      <a:r>
                        <a:rPr lang="en-US" sz="1600" noProof="0" dirty="0" smtClean="0">
                          <a:latin typeface="Times New Roman" pitchFamily="18" charset="0"/>
                          <a:cs typeface="Times New Roman" pitchFamily="18" charset="0"/>
                        </a:rPr>
                        <a:t>9,40</a:t>
                      </a:r>
                      <a:r>
                        <a:rPr lang="lt-LT" sz="1600" noProof="0" dirty="0" smtClean="0">
                          <a:latin typeface="Times New Roman" pitchFamily="18" charset="0"/>
                          <a:cs typeface="Times New Roman" pitchFamily="18" charset="0"/>
                        </a:rPr>
                        <a:t>E-</a:t>
                      </a:r>
                      <a:r>
                        <a:rPr lang="en-US" sz="1600" noProof="0" dirty="0" smtClean="0">
                          <a:latin typeface="Times New Roman" pitchFamily="18" charset="0"/>
                          <a:cs typeface="Times New Roman" pitchFamily="18" charset="0"/>
                        </a:rPr>
                        <a:t>5</a:t>
                      </a:r>
                      <a:r>
                        <a:rPr lang="lt-LT" sz="1600" noProof="0" dirty="0" smtClean="0">
                          <a:latin typeface="Times New Roman" pitchFamily="18" charset="0"/>
                          <a:cs typeface="Times New Roman" pitchFamily="18" charset="0"/>
                        </a:rPr>
                        <a:t>°C/s</a:t>
                      </a:r>
                      <a:endParaRPr lang="en-US" sz="1600" dirty="0" smtClean="0">
                        <a:latin typeface="+mj-lt"/>
                        <a:ea typeface="Calibri"/>
                        <a:cs typeface="Times New Roman"/>
                      </a:endParaRPr>
                    </a:p>
                  </a:txBody>
                  <a:tcPr marL="48664" marR="48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1600" dirty="0" smtClean="0">
                          <a:latin typeface="Times New Roman" pitchFamily="18" charset="0"/>
                          <a:ea typeface="Calibri"/>
                          <a:cs typeface="Times New Roman" pitchFamily="18" charset="0"/>
                        </a:rPr>
                        <a:t>Molio</a:t>
                      </a:r>
                      <a:r>
                        <a:rPr lang="lt-LT" sz="1600" baseline="0" dirty="0" smtClean="0">
                          <a:latin typeface="Times New Roman" pitchFamily="18" charset="0"/>
                          <a:ea typeface="Calibri"/>
                          <a:cs typeface="Times New Roman" pitchFamily="18" charset="0"/>
                        </a:rPr>
                        <a:t> </a:t>
                      </a:r>
                      <a:r>
                        <a:rPr lang="lt-LT" sz="1600" baseline="0" noProof="0" dirty="0" smtClean="0">
                          <a:latin typeface="Times New Roman" pitchFamily="18" charset="0"/>
                          <a:ea typeface="Calibri"/>
                          <a:cs typeface="Times New Roman" pitchFamily="18" charset="0"/>
                        </a:rPr>
                        <a:t>aušimo</a:t>
                      </a:r>
                      <a:r>
                        <a:rPr lang="lt-LT" sz="1600" noProof="0" dirty="0" smtClean="0">
                          <a:latin typeface="Times New Roman" pitchFamily="18" charset="0"/>
                          <a:ea typeface="Calibri"/>
                          <a:cs typeface="Times New Roman" pitchFamily="18" charset="0"/>
                        </a:rPr>
                        <a:t> sparta </a:t>
                      </a:r>
                      <a:endParaRPr lang="en-US" sz="1600" noProof="0" dirty="0" smtClean="0">
                        <a:latin typeface="Times New Roman" pitchFamily="18" charset="0"/>
                        <a:ea typeface="Calibri"/>
                        <a:cs typeface="Times New Roman" pitchFamily="18"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lt-LT" sz="1600" noProof="0" dirty="0" smtClean="0">
                          <a:latin typeface="Times New Roman" pitchFamily="18" charset="0"/>
                          <a:cs typeface="Times New Roman" pitchFamily="18" charset="0"/>
                        </a:rPr>
                        <a:t>Slope = 0,0</a:t>
                      </a:r>
                      <a:r>
                        <a:rPr lang="en-US" sz="1600" noProof="0" dirty="0" smtClean="0">
                          <a:latin typeface="Times New Roman" pitchFamily="18" charset="0"/>
                          <a:cs typeface="Times New Roman" pitchFamily="18" charset="0"/>
                        </a:rPr>
                        <a:t>1</a:t>
                      </a:r>
                      <a:r>
                        <a:rPr lang="lt-LT" sz="1600" noProof="0" dirty="0" smtClean="0">
                          <a:latin typeface="Times New Roman" pitchFamily="18" charset="0"/>
                          <a:cs typeface="Times New Roman" pitchFamily="18" charset="0"/>
                        </a:rPr>
                        <a:t>3</a:t>
                      </a:r>
                      <a:r>
                        <a:rPr lang="en-US" sz="1600" noProof="0" dirty="0" smtClean="0">
                          <a:latin typeface="Times New Roman" pitchFamily="18" charset="0"/>
                          <a:cs typeface="Times New Roman" pitchFamily="18" charset="0"/>
                        </a:rPr>
                        <a:t>1</a:t>
                      </a:r>
                      <a:r>
                        <a:rPr lang="lt-LT" sz="1600" noProof="0" dirty="0" smtClean="0">
                          <a:latin typeface="Times New Roman" pitchFamily="18" charset="0"/>
                          <a:cs typeface="Times New Roman" pitchFamily="18" charset="0"/>
                        </a:rPr>
                        <a:t> ±</a:t>
                      </a:r>
                      <a:r>
                        <a:rPr lang="en-US" sz="1600" noProof="0" dirty="0" smtClean="0">
                          <a:latin typeface="Times New Roman" pitchFamily="18" charset="0"/>
                          <a:cs typeface="Times New Roman" pitchFamily="18" charset="0"/>
                        </a:rPr>
                        <a:t>1,9</a:t>
                      </a:r>
                      <a:r>
                        <a:rPr lang="lt-LT" sz="1600" noProof="0" dirty="0" smtClean="0">
                          <a:latin typeface="Times New Roman" pitchFamily="18" charset="0"/>
                          <a:cs typeface="Times New Roman" pitchFamily="18" charset="0"/>
                        </a:rPr>
                        <a:t>E-</a:t>
                      </a:r>
                      <a:r>
                        <a:rPr lang="en-US" sz="1600" noProof="0" dirty="0" smtClean="0">
                          <a:latin typeface="Times New Roman" pitchFamily="18" charset="0"/>
                          <a:cs typeface="Times New Roman" pitchFamily="18" charset="0"/>
                        </a:rPr>
                        <a:t>4</a:t>
                      </a:r>
                      <a:r>
                        <a:rPr lang="lt-LT" sz="1600" noProof="0" dirty="0" smtClean="0">
                          <a:latin typeface="Times New Roman" pitchFamily="18" charset="0"/>
                          <a:cs typeface="Times New Roman" pitchFamily="18" charset="0"/>
                        </a:rPr>
                        <a:t>°C/s</a:t>
                      </a:r>
                      <a:endParaRPr lang="en-US" sz="1600" dirty="0" smtClean="0">
                        <a:latin typeface="+mj-lt"/>
                        <a:ea typeface="Calibri"/>
                        <a:cs typeface="Times New Roman"/>
                      </a:endParaRPr>
                    </a:p>
                  </a:txBody>
                  <a:tcPr marL="48664" marR="486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aveikslėlis 3"/>
          <p:cNvPicPr/>
          <p:nvPr/>
        </p:nvPicPr>
        <p:blipFill>
          <a:blip r:embed="rId2" cstate="print"/>
          <a:srcRect/>
          <a:stretch>
            <a:fillRect/>
          </a:stretch>
        </p:blipFill>
        <p:spPr bwMode="auto">
          <a:xfrm>
            <a:off x="323528" y="1988840"/>
            <a:ext cx="4248472" cy="3528392"/>
          </a:xfrm>
          <a:prstGeom prst="rect">
            <a:avLst/>
          </a:prstGeom>
          <a:noFill/>
          <a:ln w="9525">
            <a:noFill/>
            <a:miter lim="800000"/>
            <a:headEnd/>
            <a:tailEnd/>
          </a:ln>
        </p:spPr>
      </p:pic>
      <p:pic>
        <p:nvPicPr>
          <p:cNvPr id="6" name="Paveikslėlis 5"/>
          <p:cNvPicPr/>
          <p:nvPr/>
        </p:nvPicPr>
        <p:blipFill>
          <a:blip r:embed="rId3" cstate="print"/>
          <a:srcRect/>
          <a:stretch>
            <a:fillRect/>
          </a:stretch>
        </p:blipFill>
        <p:spPr bwMode="auto">
          <a:xfrm>
            <a:off x="4788024" y="1988840"/>
            <a:ext cx="3744416" cy="3600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b="1" dirty="0" smtClean="0">
                <a:solidFill>
                  <a:schemeClr val="tx1"/>
                </a:solidFill>
                <a:latin typeface="Times New Roman" pitchFamily="18" charset="0"/>
                <a:cs typeface="Times New Roman" pitchFamily="18" charset="0"/>
              </a:rPr>
              <a:t>Rezultatai</a:t>
            </a:r>
            <a:endParaRPr lang="lt-LT" b="1" dirty="0">
              <a:solidFill>
                <a:schemeClr val="tx1"/>
              </a:solidFill>
              <a:latin typeface="Times New Roman" pitchFamily="18" charset="0"/>
              <a:cs typeface="Times New Roman" pitchFamily="18" charset="0"/>
            </a:endParaRPr>
          </a:p>
        </p:txBody>
      </p:sp>
      <p:sp>
        <p:nvSpPr>
          <p:cNvPr id="33795" name="Rectangle 3"/>
          <p:cNvSpPr>
            <a:spLocks noChangeArrowheads="1"/>
          </p:cNvSpPr>
          <p:nvPr/>
        </p:nvSpPr>
        <p:spPr bwMode="auto">
          <a:xfrm>
            <a:off x="0" y="438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900" b="0" i="0" u="none" strike="noStrike" cap="none" normalizeH="0" baseline="0" smtClean="0">
                <a:ln>
                  <a:noFill/>
                </a:ln>
                <a:solidFill>
                  <a:schemeClr val="tx1"/>
                </a:solidFill>
                <a:effectLst/>
                <a:latin typeface="Arial" pitchFamily="34" charset="0"/>
                <a:cs typeface="Arial" pitchFamily="34" charset="0"/>
              </a:rPr>
              <a:t> </a:t>
            </a: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45720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Lst>
            </a:pP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33801" name="Rectangle 9"/>
          <p:cNvSpPr>
            <a:spLocks noChangeArrowheads="1"/>
          </p:cNvSpPr>
          <p:nvPr/>
        </p:nvSpPr>
        <p:spPr bwMode="auto">
          <a:xfrm>
            <a:off x="0" y="322734"/>
            <a:ext cx="216726"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900" b="0" i="0" u="none" strike="noStrike" cap="none" normalizeH="0" baseline="0" dirty="0" smtClean="0">
                <a:ln>
                  <a:noFill/>
                </a:ln>
                <a:solidFill>
                  <a:schemeClr val="tx1"/>
                </a:solidFill>
                <a:effectLst/>
                <a:latin typeface="Arial" pitchFamily="34" charset="0"/>
                <a:cs typeface="Arial" pitchFamily="34" charset="0"/>
              </a:rPr>
              <a:t> </a:t>
            </a:r>
            <a:endParaRPr kumimoji="0" lang="lt-L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3380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3380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3380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18" name="TextBox 17"/>
          <p:cNvSpPr txBox="1"/>
          <p:nvPr/>
        </p:nvSpPr>
        <p:spPr>
          <a:xfrm>
            <a:off x="251520" y="1268760"/>
            <a:ext cx="8280920" cy="526297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Smėlis ir molis per 300s sušyla ir atvėsta maždaug vienodai. Smėlis sušyla </a:t>
            </a:r>
            <a:r>
              <a:rPr lang="lt-LT" sz="2400" dirty="0" err="1" smtClean="0">
                <a:latin typeface="Times New Roman" pitchFamily="18" charset="0"/>
                <a:cs typeface="Times New Roman" pitchFamily="18" charset="0"/>
              </a:rPr>
              <a:t>Δt</a:t>
            </a:r>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10,1°C, molis</a:t>
            </a:r>
            <a:r>
              <a:rPr lang="en-US" sz="2400" dirty="0" smtClean="0">
                <a:latin typeface="Times New Roman" pitchFamily="18" charset="0"/>
                <a:cs typeface="Times New Roman" pitchFamily="18" charset="0"/>
              </a:rPr>
              <a:t> – </a:t>
            </a:r>
            <a:r>
              <a:rPr lang="lt-LT" sz="2400" dirty="0" err="1" smtClean="0">
                <a:latin typeface="Times New Roman" pitchFamily="18" charset="0"/>
                <a:cs typeface="Times New Roman" pitchFamily="18" charset="0"/>
              </a:rPr>
              <a:t>Δt</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9,6°C. Per tą patį laiką smėlis atvėsta </a:t>
            </a:r>
            <a:r>
              <a:rPr lang="lt-LT" sz="2400" dirty="0" err="1" smtClean="0">
                <a:latin typeface="Times New Roman" pitchFamily="18" charset="0"/>
                <a:cs typeface="Times New Roman" pitchFamily="18" charset="0"/>
              </a:rPr>
              <a:t>Δt</a:t>
            </a:r>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4,8°C, o molis – </a:t>
            </a:r>
            <a:r>
              <a:rPr lang="lt-LT" sz="2400" dirty="0" err="1" smtClean="0">
                <a:latin typeface="Times New Roman" pitchFamily="18" charset="0"/>
                <a:cs typeface="Times New Roman" pitchFamily="18" charset="0"/>
              </a:rPr>
              <a:t>Δt</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4</a:t>
            </a:r>
            <a:r>
              <a:rPr lang="lt-LT"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7</a:t>
            </a:r>
            <a:r>
              <a:rPr lang="lt-LT" sz="2400"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a:t>
            </a:r>
          </a:p>
          <a:p>
            <a:pPr algn="just"/>
            <a:r>
              <a:rPr lang="lt-LT" sz="2400" dirty="0" smtClean="0">
                <a:latin typeface="Times New Roman" pitchFamily="18" charset="0"/>
                <a:cs typeface="Times New Roman" pitchFamily="18" charset="0"/>
              </a:rPr>
              <a:t>Šilimo spartų santykis: </a:t>
            </a:r>
          </a:p>
          <a:p>
            <a:pPr algn="just"/>
            <a:endParaRPr lang="lt-LT" sz="2400" dirty="0" smtClean="0">
              <a:latin typeface="Times New Roman" pitchFamily="18" charset="0"/>
              <a:cs typeface="Times New Roman" pitchFamily="18" charset="0"/>
            </a:endParaRPr>
          </a:p>
          <a:p>
            <a:pPr algn="just"/>
            <a:endParaRPr lang="lt-LT" sz="2400" dirty="0" smtClean="0">
              <a:latin typeface="Times New Roman" pitchFamily="18" charset="0"/>
              <a:cs typeface="Times New Roman" pitchFamily="18" charset="0"/>
            </a:endParaRPr>
          </a:p>
          <a:p>
            <a:pPr algn="just"/>
            <a:r>
              <a:rPr lang="lt-LT" sz="2400" dirty="0" smtClean="0">
                <a:latin typeface="Times New Roman" pitchFamily="18" charset="0"/>
                <a:cs typeface="Times New Roman" pitchFamily="18" charset="0"/>
              </a:rPr>
              <a:t>Vėsimo spartų santykis:</a:t>
            </a:r>
          </a:p>
          <a:p>
            <a:pPr algn="just"/>
            <a:endParaRPr lang="lt-LT" sz="2400" dirty="0" smtClean="0">
              <a:latin typeface="Times New Roman" pitchFamily="18" charset="0"/>
              <a:cs typeface="Times New Roman" pitchFamily="18" charset="0"/>
            </a:endParaRPr>
          </a:p>
          <a:p>
            <a:pPr algn="just"/>
            <a:endParaRPr lang="lt-LT" sz="2400" dirty="0" smtClean="0">
              <a:latin typeface="Times New Roman" pitchFamily="18" charset="0"/>
              <a:cs typeface="Times New Roman" pitchFamily="18" charset="0"/>
            </a:endParaRPr>
          </a:p>
          <a:p>
            <a:pPr algn="just"/>
            <a:r>
              <a:rPr lang="lt-LT" sz="2400" dirty="0" smtClean="0">
                <a:latin typeface="Times New Roman" pitchFamily="18" charset="0"/>
                <a:cs typeface="Times New Roman" pitchFamily="18" charset="0"/>
              </a:rPr>
              <a:t>	Taip ir turėjome gauti, nes smėlio ir molio savitosios šilumos yra vienodos.</a:t>
            </a:r>
          </a:p>
          <a:p>
            <a:pPr algn="just"/>
            <a:endParaRPr lang="lt-LT" sz="2400" dirty="0" smtClean="0">
              <a:latin typeface="Times New Roman" pitchFamily="18" charset="0"/>
              <a:cs typeface="Times New Roman" pitchFamily="18" charset="0"/>
            </a:endParaRPr>
          </a:p>
          <a:p>
            <a:pPr algn="just"/>
            <a:endParaRPr lang="lt-LT" sz="2400" dirty="0" smtClean="0">
              <a:latin typeface="Times New Roman" pitchFamily="18" charset="0"/>
              <a:cs typeface="Times New Roman" pitchFamily="18" charset="0"/>
            </a:endParaRPr>
          </a:p>
          <a:p>
            <a:pPr algn="just"/>
            <a:endParaRPr lang="lt-LT" sz="2400" dirty="0">
              <a:latin typeface="Times New Roman" pitchFamily="18" charset="0"/>
              <a:cs typeface="Times New Roman" pitchFamily="18"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pic>
        <p:nvPicPr>
          <p:cNvPr id="419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3848" y="2852936"/>
            <a:ext cx="1512168" cy="720080"/>
          </a:xfrm>
          <a:prstGeom prst="rect">
            <a:avLst/>
          </a:prstGeom>
          <a:noFill/>
        </p:spPr>
      </p:pic>
      <p:sp>
        <p:nvSpPr>
          <p:cNvPr id="41987"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sp>
        <p:nvSpPr>
          <p:cNvPr id="419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pic>
        <p:nvPicPr>
          <p:cNvPr id="4198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3933056"/>
            <a:ext cx="1728192" cy="72008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nchor="ctr"/>
          <a:lstStyle/>
          <a:p>
            <a:pPr algn="ctr"/>
            <a:r>
              <a:rPr lang="lt-LT" sz="2800" u="sng" dirty="0" smtClean="0">
                <a:solidFill>
                  <a:schemeClr val="tx1"/>
                </a:solidFill>
                <a:latin typeface="Times New Roman" pitchFamily="18" charset="0"/>
                <a:cs typeface="Times New Roman" pitchFamily="18" charset="0"/>
              </a:rPr>
              <a:t>VA</a:t>
            </a:r>
            <a:r>
              <a:rPr lang="en-US" sz="2800" u="sng" dirty="0" smtClean="0">
                <a:solidFill>
                  <a:schemeClr val="tx1"/>
                </a:solidFill>
                <a:latin typeface="Times New Roman" pitchFamily="18" charset="0"/>
                <a:cs typeface="Times New Roman" pitchFamily="18" charset="0"/>
              </a:rPr>
              <a:t>N</a:t>
            </a:r>
            <a:r>
              <a:rPr lang="lt-LT" sz="2800" u="sng" dirty="0" smtClean="0">
                <a:solidFill>
                  <a:schemeClr val="tx1"/>
                </a:solidFill>
                <a:latin typeface="Times New Roman" pitchFamily="18" charset="0"/>
                <a:cs typeface="Times New Roman" pitchFamily="18" charset="0"/>
              </a:rPr>
              <a:t>DENS </a:t>
            </a:r>
            <a:r>
              <a:rPr lang="lt-LT" sz="2800" dirty="0" smtClean="0">
                <a:solidFill>
                  <a:schemeClr val="tx1"/>
                </a:solidFill>
                <a:latin typeface="Times New Roman" pitchFamily="18" charset="0"/>
                <a:cs typeface="Times New Roman" pitchFamily="18" charset="0"/>
              </a:rPr>
              <a:t>šilimo/vėsimo spartos </a:t>
            </a:r>
            <a:endParaRPr lang="lt-LT" dirty="0">
              <a:solidFill>
                <a:schemeClr val="tx1"/>
              </a:solidFill>
            </a:endParaRPr>
          </a:p>
        </p:txBody>
      </p:sp>
      <p:graphicFrame>
        <p:nvGraphicFramePr>
          <p:cNvPr id="5" name="Lentelė 4"/>
          <p:cNvGraphicFramePr>
            <a:graphicFrameLocks noGrp="1"/>
          </p:cNvGraphicFramePr>
          <p:nvPr/>
        </p:nvGraphicFramePr>
        <p:xfrm>
          <a:off x="251521" y="2132856"/>
          <a:ext cx="8280918" cy="3456384"/>
        </p:xfrm>
        <a:graphic>
          <a:graphicData uri="http://schemas.openxmlformats.org/drawingml/2006/table">
            <a:tbl>
              <a:tblPr firstRow="1" bandRow="1">
                <a:tableStyleId>{5940675A-B579-460E-94D1-54222C63F5DA}</a:tableStyleId>
              </a:tblPr>
              <a:tblGrid>
                <a:gridCol w="2760306"/>
                <a:gridCol w="2760306"/>
                <a:gridCol w="2760306"/>
              </a:tblGrid>
              <a:tr h="3456384">
                <a:tc>
                  <a:txBody>
                    <a:bodyPr/>
                    <a:lstStyle/>
                    <a:p>
                      <a:endParaRPr lang="lt-LT" dirty="0">
                        <a:ln>
                          <a:solidFill>
                            <a:schemeClr val="accent1"/>
                          </a:solidFill>
                        </a:ln>
                        <a:solidFill>
                          <a:schemeClr val="tx2"/>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lt-LT" dirty="0">
                        <a:ln>
                          <a:solidFill>
                            <a:schemeClr val="accent1"/>
                          </a:solidFill>
                        </a:ln>
                        <a:solidFill>
                          <a:schemeClr val="tx2"/>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lt-LT" dirty="0">
                        <a:ln>
                          <a:solidFill>
                            <a:schemeClr val="accent1"/>
                          </a:solidFill>
                        </a:ln>
                        <a:solidFill>
                          <a:schemeClr val="tx2"/>
                        </a:solidFill>
                      </a:endParaRPr>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bl>
          </a:graphicData>
        </a:graphic>
      </p:graphicFrame>
      <p:pic>
        <p:nvPicPr>
          <p:cNvPr id="6" name="Paveikslėlis 5"/>
          <p:cNvPicPr/>
          <p:nvPr/>
        </p:nvPicPr>
        <p:blipFill>
          <a:blip r:embed="rId2" cstate="print"/>
          <a:srcRect/>
          <a:stretch>
            <a:fillRect/>
          </a:stretch>
        </p:blipFill>
        <p:spPr bwMode="auto">
          <a:xfrm>
            <a:off x="5868144" y="2276872"/>
            <a:ext cx="2592288" cy="3240360"/>
          </a:xfrm>
          <a:prstGeom prst="rect">
            <a:avLst/>
          </a:prstGeom>
          <a:noFill/>
          <a:ln w="9525">
            <a:noFill/>
            <a:miter lim="800000"/>
            <a:headEnd/>
            <a:tailEnd/>
          </a:ln>
        </p:spPr>
      </p:pic>
      <p:pic>
        <p:nvPicPr>
          <p:cNvPr id="7" name="Paveikslėlis 6"/>
          <p:cNvPicPr/>
          <p:nvPr/>
        </p:nvPicPr>
        <p:blipFill>
          <a:blip r:embed="rId3" cstate="print"/>
          <a:srcRect/>
          <a:stretch>
            <a:fillRect/>
          </a:stretch>
        </p:blipFill>
        <p:spPr bwMode="auto">
          <a:xfrm>
            <a:off x="3043237" y="2204864"/>
            <a:ext cx="2680891" cy="3312368"/>
          </a:xfrm>
          <a:prstGeom prst="rect">
            <a:avLst/>
          </a:prstGeom>
          <a:noFill/>
          <a:ln w="9525">
            <a:noFill/>
            <a:miter lim="800000"/>
            <a:headEnd/>
            <a:tailEnd/>
          </a:ln>
        </p:spPr>
      </p:pic>
      <p:pic>
        <p:nvPicPr>
          <p:cNvPr id="8" name="Paveikslėlis 7"/>
          <p:cNvPicPr/>
          <p:nvPr/>
        </p:nvPicPr>
        <p:blipFill>
          <a:blip r:embed="rId4" cstate="print"/>
          <a:srcRect/>
          <a:stretch>
            <a:fillRect/>
          </a:stretch>
        </p:blipFill>
        <p:spPr bwMode="auto">
          <a:xfrm>
            <a:off x="323528" y="2204864"/>
            <a:ext cx="2664296" cy="3312368"/>
          </a:xfrm>
          <a:prstGeom prst="rect">
            <a:avLst/>
          </a:prstGeom>
          <a:noFill/>
          <a:ln w="9525">
            <a:noFill/>
            <a:miter lim="800000"/>
            <a:headEnd/>
            <a:tailEnd/>
          </a:ln>
        </p:spPr>
      </p:pic>
      <p:sp>
        <p:nvSpPr>
          <p:cNvPr id="11" name="TextBox 10"/>
          <p:cNvSpPr txBox="1"/>
          <p:nvPr/>
        </p:nvSpPr>
        <p:spPr>
          <a:xfrm>
            <a:off x="323528" y="1556792"/>
            <a:ext cx="8208912" cy="369332"/>
          </a:xfrm>
          <a:prstGeom prst="rect">
            <a:avLst/>
          </a:prstGeom>
          <a:noFill/>
        </p:spPr>
        <p:txBody>
          <a:bodyPr wrap="square" rtlCol="0">
            <a:spAutoFit/>
          </a:bodyPr>
          <a:lstStyle/>
          <a:p>
            <a:r>
              <a:rPr lang="lt-LT" dirty="0" smtClean="0">
                <a:latin typeface="Times New Roman" pitchFamily="18" charset="0"/>
                <a:cs typeface="Times New Roman" pitchFamily="18" charset="0"/>
              </a:rPr>
              <a:t>Per </a:t>
            </a:r>
            <a:r>
              <a:rPr lang="en-US" dirty="0" smtClean="0">
                <a:latin typeface="Times New Roman" pitchFamily="18" charset="0"/>
                <a:cs typeface="Times New Roman" pitchFamily="18" charset="0"/>
              </a:rPr>
              <a:t>300s </a:t>
            </a:r>
            <a:r>
              <a:rPr lang="lt-LT" dirty="0" smtClean="0">
                <a:latin typeface="Times New Roman" pitchFamily="18" charset="0"/>
                <a:cs typeface="Times New Roman" pitchFamily="18" charset="0"/>
              </a:rPr>
              <a:t>vanduo sušyla </a:t>
            </a:r>
            <a:r>
              <a:rPr lang="el-GR" dirty="0" smtClean="0">
                <a:latin typeface="Times New Roman" pitchFamily="18" charset="0"/>
                <a:cs typeface="Times New Roman" pitchFamily="18" charset="0"/>
              </a:rPr>
              <a:t>Δ</a:t>
            </a:r>
            <a:r>
              <a:rPr lang="lt-LT"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4°C, o </a:t>
            </a:r>
            <a:r>
              <a:rPr lang="lt-LT" dirty="0" smtClean="0">
                <a:latin typeface="Times New Roman" pitchFamily="18" charset="0"/>
                <a:cs typeface="Times New Roman" pitchFamily="18" charset="0"/>
              </a:rPr>
              <a:t>atvėsta tik </a:t>
            </a:r>
            <a:r>
              <a:rPr lang="el-GR" dirty="0" smtClean="0">
                <a:latin typeface="Times New Roman" pitchFamily="18" charset="0"/>
                <a:cs typeface="Times New Roman" pitchFamily="18" charset="0"/>
              </a:rPr>
              <a:t>Δ</a:t>
            </a:r>
            <a:r>
              <a:rPr lang="lt-LT" dirty="0" smtClean="0">
                <a:latin typeface="Times New Roman" pitchFamily="18" charset="0"/>
                <a:cs typeface="Times New Roman" pitchFamily="18" charset="0"/>
              </a:rPr>
              <a:t>t </a:t>
            </a:r>
            <a:r>
              <a:rPr lang="en-US"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1°C. </a:t>
            </a:r>
            <a:endParaRPr lang="lt-L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sz="3200" u="sng" dirty="0" smtClean="0">
                <a:solidFill>
                  <a:schemeClr val="tx1"/>
                </a:solidFill>
                <a:latin typeface="Times New Roman" pitchFamily="18" charset="0"/>
                <a:cs typeface="Times New Roman" pitchFamily="18" charset="0"/>
              </a:rPr>
              <a:t>VANDE</a:t>
            </a:r>
            <a:r>
              <a:rPr lang="en-US" sz="3200" u="sng" dirty="0" smtClean="0">
                <a:solidFill>
                  <a:schemeClr val="tx1"/>
                </a:solidFill>
                <a:latin typeface="Times New Roman" pitchFamily="18" charset="0"/>
                <a:cs typeface="Times New Roman" pitchFamily="18" charset="0"/>
              </a:rPr>
              <a:t>N</a:t>
            </a:r>
            <a:r>
              <a:rPr lang="lt-LT" sz="3200" u="sng" dirty="0" smtClean="0">
                <a:solidFill>
                  <a:schemeClr val="tx1"/>
                </a:solidFill>
                <a:latin typeface="Times New Roman" pitchFamily="18" charset="0"/>
                <a:cs typeface="Times New Roman" pitchFamily="18" charset="0"/>
              </a:rPr>
              <a:t>S </a:t>
            </a:r>
            <a:r>
              <a:rPr lang="lt-LT" sz="3200" dirty="0" smtClean="0">
                <a:solidFill>
                  <a:schemeClr val="tx1"/>
                </a:solidFill>
                <a:latin typeface="Times New Roman" pitchFamily="18" charset="0"/>
                <a:cs typeface="Times New Roman" pitchFamily="18" charset="0"/>
              </a:rPr>
              <a:t>šilimo/vėsimo spartos </a:t>
            </a:r>
            <a:endParaRPr lang="lt-LT" dirty="0"/>
          </a:p>
        </p:txBody>
      </p:sp>
      <p:graphicFrame>
        <p:nvGraphicFramePr>
          <p:cNvPr id="3" name="Lentelė 2"/>
          <p:cNvGraphicFramePr>
            <a:graphicFrameLocks noGrp="1"/>
          </p:cNvGraphicFramePr>
          <p:nvPr/>
        </p:nvGraphicFramePr>
        <p:xfrm>
          <a:off x="395536" y="1916833"/>
          <a:ext cx="7992888" cy="4464495"/>
        </p:xfrm>
        <a:graphic>
          <a:graphicData uri="http://schemas.openxmlformats.org/drawingml/2006/table">
            <a:tbl>
              <a:tblPr firstRow="1" bandRow="1">
                <a:tableStyleId>{5940675A-B579-460E-94D1-54222C63F5DA}</a:tableStyleId>
              </a:tblPr>
              <a:tblGrid>
                <a:gridCol w="3996444"/>
                <a:gridCol w="3996444"/>
              </a:tblGrid>
              <a:tr h="3138186">
                <a:tc>
                  <a:txBody>
                    <a:bodyPr/>
                    <a:lstStyle/>
                    <a:p>
                      <a:endParaRPr lang="lt-LT"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endParaRPr lang="lt-LT" dirty="0"/>
                    </a:p>
                  </a:txBody>
                  <a:tcP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r h="1326309">
                <a:tc>
                  <a:txBody>
                    <a:bodyPr/>
                    <a:lstStyle/>
                    <a:p>
                      <a:pPr algn="ctr"/>
                      <a:r>
                        <a:rPr lang="lt-LT" sz="1600" baseline="0" dirty="0" smtClean="0">
                          <a:latin typeface="Times New Roman" pitchFamily="18" charset="0"/>
                          <a:ea typeface="Calibri"/>
                          <a:cs typeface="Times New Roman" pitchFamily="18" charset="0"/>
                        </a:rPr>
                        <a:t>Vandens </a:t>
                      </a:r>
                      <a:r>
                        <a:rPr lang="lt-LT" sz="1600" dirty="0" smtClean="0">
                          <a:latin typeface="Times New Roman" pitchFamily="18" charset="0"/>
                          <a:ea typeface="Calibri"/>
                          <a:cs typeface="Times New Roman" pitchFamily="18" charset="0"/>
                        </a:rPr>
                        <a:t>šilimo sparta</a:t>
                      </a:r>
                      <a:r>
                        <a:rPr lang="en-US" sz="1600" dirty="0" smtClean="0">
                          <a:latin typeface="Times New Roman" pitchFamily="18" charset="0"/>
                          <a:ea typeface="Calibri"/>
                          <a:cs typeface="Times New Roman" pitchFamily="18" charset="0"/>
                        </a:rPr>
                        <a:t> </a:t>
                      </a:r>
                    </a:p>
                    <a:p>
                      <a:pPr algn="ctr"/>
                      <a:r>
                        <a:rPr lang="lt-LT" sz="1600" noProof="0" dirty="0" smtClean="0">
                          <a:latin typeface="Times New Roman" pitchFamily="18" charset="0"/>
                          <a:cs typeface="Times New Roman" pitchFamily="18" charset="0"/>
                        </a:rPr>
                        <a:t>Slope = 0,0</a:t>
                      </a:r>
                      <a:r>
                        <a:rPr lang="en-US" sz="1600" noProof="0" dirty="0" smtClean="0">
                          <a:latin typeface="Times New Roman" pitchFamily="18" charset="0"/>
                          <a:cs typeface="Times New Roman" pitchFamily="18" charset="0"/>
                        </a:rPr>
                        <a:t>139</a:t>
                      </a:r>
                      <a:r>
                        <a:rPr lang="lt-LT" sz="1600" noProof="0" dirty="0" smtClean="0">
                          <a:latin typeface="Times New Roman" pitchFamily="18" charset="0"/>
                          <a:cs typeface="Times New Roman" pitchFamily="18" charset="0"/>
                        </a:rPr>
                        <a:t> ± </a:t>
                      </a:r>
                      <a:r>
                        <a:rPr lang="en-US" sz="1600" noProof="0" dirty="0" smtClean="0">
                          <a:latin typeface="Times New Roman" pitchFamily="18" charset="0"/>
                          <a:cs typeface="Times New Roman" pitchFamily="18" charset="0"/>
                        </a:rPr>
                        <a:t>8,42</a:t>
                      </a:r>
                      <a:r>
                        <a:rPr lang="lt-LT" sz="1600" noProof="0" dirty="0" smtClean="0">
                          <a:latin typeface="Times New Roman" pitchFamily="18" charset="0"/>
                          <a:cs typeface="Times New Roman" pitchFamily="18" charset="0"/>
                        </a:rPr>
                        <a:t>E-</a:t>
                      </a:r>
                      <a:r>
                        <a:rPr lang="en-US" sz="1600" noProof="0" dirty="0" smtClean="0">
                          <a:latin typeface="Times New Roman" pitchFamily="18" charset="0"/>
                          <a:cs typeface="Times New Roman" pitchFamily="18" charset="0"/>
                        </a:rPr>
                        <a:t>6</a:t>
                      </a:r>
                      <a:r>
                        <a:rPr lang="lt-LT" sz="1600" noProof="0" dirty="0" smtClean="0">
                          <a:latin typeface="Times New Roman" pitchFamily="18" charset="0"/>
                          <a:cs typeface="Times New Roman" pitchFamily="18" charset="0"/>
                        </a:rPr>
                        <a:t>°C/s</a:t>
                      </a:r>
                      <a:endParaRPr lang="lt-LT" sz="1600" dirty="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r>
                        <a:rPr lang="lt-LT" sz="1800" baseline="0" noProof="0" dirty="0" smtClean="0">
                          <a:latin typeface="Times New Roman" pitchFamily="18" charset="0"/>
                          <a:ea typeface="Calibri"/>
                          <a:cs typeface="Times New Roman" pitchFamily="18" charset="0"/>
                        </a:rPr>
                        <a:t>Vandens vėsimo</a:t>
                      </a:r>
                      <a:r>
                        <a:rPr lang="lt-LT" sz="1800" dirty="0" smtClean="0">
                          <a:latin typeface="Times New Roman" pitchFamily="18" charset="0"/>
                          <a:ea typeface="Calibri"/>
                          <a:cs typeface="Times New Roman" pitchFamily="18" charset="0"/>
                        </a:rPr>
                        <a:t> sparta</a:t>
                      </a:r>
                    </a:p>
                    <a:p>
                      <a:pPr algn="ctr"/>
                      <a:r>
                        <a:rPr lang="en-US" sz="1800" dirty="0" smtClean="0">
                          <a:latin typeface="Times New Roman" pitchFamily="18" charset="0"/>
                          <a:ea typeface="Calibri"/>
                          <a:cs typeface="Times New Roman" pitchFamily="18" charset="0"/>
                        </a:rPr>
                        <a:t> </a:t>
                      </a:r>
                      <a:r>
                        <a:rPr lang="lt-LT" sz="1800" noProof="0" dirty="0" smtClean="0">
                          <a:latin typeface="Times New Roman" pitchFamily="18" charset="0"/>
                          <a:cs typeface="Times New Roman" pitchFamily="18" charset="0"/>
                        </a:rPr>
                        <a:t>Slope = 0,0</a:t>
                      </a:r>
                      <a:r>
                        <a:rPr lang="en-US" sz="1800" noProof="0" dirty="0" smtClean="0">
                          <a:latin typeface="Times New Roman" pitchFamily="18" charset="0"/>
                          <a:cs typeface="Times New Roman" pitchFamily="18" charset="0"/>
                        </a:rPr>
                        <a:t>0341</a:t>
                      </a:r>
                      <a:r>
                        <a:rPr lang="lt-LT" sz="1800" noProof="0" dirty="0" smtClean="0">
                          <a:latin typeface="Times New Roman" pitchFamily="18" charset="0"/>
                          <a:cs typeface="Times New Roman" pitchFamily="18" charset="0"/>
                        </a:rPr>
                        <a:t> ± </a:t>
                      </a:r>
                      <a:r>
                        <a:rPr lang="en-US" sz="1800" noProof="0" dirty="0" smtClean="0">
                          <a:latin typeface="Times New Roman" pitchFamily="18" charset="0"/>
                          <a:cs typeface="Times New Roman" pitchFamily="18" charset="0"/>
                        </a:rPr>
                        <a:t>3,30</a:t>
                      </a:r>
                      <a:r>
                        <a:rPr lang="lt-LT" sz="1800" noProof="0" dirty="0" smtClean="0">
                          <a:latin typeface="Times New Roman" pitchFamily="18" charset="0"/>
                          <a:cs typeface="Times New Roman" pitchFamily="18" charset="0"/>
                        </a:rPr>
                        <a:t>E-</a:t>
                      </a:r>
                      <a:r>
                        <a:rPr lang="en-US" sz="1800" noProof="0" dirty="0" smtClean="0">
                          <a:latin typeface="Times New Roman" pitchFamily="18" charset="0"/>
                          <a:cs typeface="Times New Roman" pitchFamily="18" charset="0"/>
                        </a:rPr>
                        <a:t>5</a:t>
                      </a:r>
                      <a:r>
                        <a:rPr lang="lt-LT" sz="1800" noProof="0" dirty="0" smtClean="0">
                          <a:latin typeface="Times New Roman" pitchFamily="18" charset="0"/>
                          <a:cs typeface="Times New Roman" pitchFamily="18" charset="0"/>
                        </a:rPr>
                        <a:t>°C/s</a:t>
                      </a:r>
                      <a:endParaRPr lang="lt-LT" dirty="0"/>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bl>
          </a:graphicData>
        </a:graphic>
      </p:graphicFrame>
      <p:pic>
        <p:nvPicPr>
          <p:cNvPr id="4" name="Paveikslėlis 3"/>
          <p:cNvPicPr/>
          <p:nvPr/>
        </p:nvPicPr>
        <p:blipFill>
          <a:blip r:embed="rId2" cstate="print"/>
          <a:srcRect/>
          <a:stretch>
            <a:fillRect/>
          </a:stretch>
        </p:blipFill>
        <p:spPr bwMode="auto">
          <a:xfrm>
            <a:off x="467544" y="1988840"/>
            <a:ext cx="3816424" cy="3024336"/>
          </a:xfrm>
          <a:prstGeom prst="rect">
            <a:avLst/>
          </a:prstGeom>
          <a:noFill/>
          <a:ln w="9525">
            <a:noFill/>
            <a:miter lim="800000"/>
            <a:headEnd/>
            <a:tailEnd/>
          </a:ln>
        </p:spPr>
      </p:pic>
      <p:pic>
        <p:nvPicPr>
          <p:cNvPr id="5" name="Paveikslėlis 4"/>
          <p:cNvPicPr/>
          <p:nvPr/>
        </p:nvPicPr>
        <p:blipFill>
          <a:blip r:embed="rId3" cstate="print"/>
          <a:srcRect/>
          <a:stretch>
            <a:fillRect/>
          </a:stretch>
        </p:blipFill>
        <p:spPr bwMode="auto">
          <a:xfrm>
            <a:off x="4427984" y="1988840"/>
            <a:ext cx="3888432" cy="30243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dirty="0" smtClean="0">
                <a:solidFill>
                  <a:schemeClr val="tx1"/>
                </a:solidFill>
                <a:latin typeface="Times New Roman" pitchFamily="18" charset="0"/>
                <a:cs typeface="Times New Roman" pitchFamily="18" charset="0"/>
              </a:rPr>
              <a:t>TURINYS</a:t>
            </a:r>
            <a:endParaRPr lang="lt-LT" dirty="0">
              <a:solidFill>
                <a:schemeClr val="tx1"/>
              </a:solidFill>
              <a:latin typeface="Times New Roman" pitchFamily="18" charset="0"/>
              <a:cs typeface="Times New Roman" pitchFamily="18" charset="0"/>
            </a:endParaRPr>
          </a:p>
        </p:txBody>
      </p:sp>
      <p:sp>
        <p:nvSpPr>
          <p:cNvPr id="3" name="TextBox 2"/>
          <p:cNvSpPr txBox="1"/>
          <p:nvPr/>
        </p:nvSpPr>
        <p:spPr>
          <a:xfrm>
            <a:off x="467544" y="1556792"/>
            <a:ext cx="7704856" cy="4031873"/>
          </a:xfrm>
          <a:prstGeom prst="rect">
            <a:avLst/>
          </a:prstGeom>
          <a:noFill/>
        </p:spPr>
        <p:txBody>
          <a:bodyPr wrap="square" rtlCol="0">
            <a:spAutoFit/>
          </a:bodyPr>
          <a:lstStyle/>
          <a:p>
            <a:r>
              <a:rPr lang="lt-LT" sz="3200" dirty="0" smtClean="0">
                <a:latin typeface="Times New Roman" pitchFamily="18" charset="0"/>
                <a:cs typeface="Times New Roman" pitchFamily="18" charset="0"/>
              </a:rPr>
              <a:t>SAVITOJI ŠILUMA</a:t>
            </a:r>
          </a:p>
          <a:p>
            <a:r>
              <a:rPr lang="lt-LT" sz="3200" dirty="0" smtClean="0">
                <a:latin typeface="Times New Roman" pitchFamily="18" charset="0"/>
                <a:cs typeface="Times New Roman" pitchFamily="18" charset="0"/>
              </a:rPr>
              <a:t>TYRIMO TIKSLAS</a:t>
            </a:r>
          </a:p>
          <a:p>
            <a:r>
              <a:rPr lang="lt-LT" sz="3200" dirty="0" smtClean="0">
                <a:latin typeface="Times New Roman" pitchFamily="18" charset="0"/>
                <a:cs typeface="Times New Roman" pitchFamily="18" charset="0"/>
              </a:rPr>
              <a:t>TYRIMO PRIEMONĖS</a:t>
            </a:r>
          </a:p>
          <a:p>
            <a:r>
              <a:rPr lang="lt-LT" sz="3200" dirty="0" smtClean="0">
                <a:latin typeface="Times New Roman" pitchFamily="18" charset="0"/>
                <a:cs typeface="Times New Roman" pitchFamily="18" charset="0"/>
              </a:rPr>
              <a:t>TYRIMO METODIKA</a:t>
            </a:r>
          </a:p>
          <a:p>
            <a:r>
              <a:rPr lang="lt-LT" sz="3200" dirty="0" smtClean="0">
                <a:latin typeface="Times New Roman" pitchFamily="18" charset="0"/>
                <a:cs typeface="Times New Roman" pitchFamily="18" charset="0"/>
              </a:rPr>
              <a:t>TYRIMO EIGA</a:t>
            </a:r>
          </a:p>
          <a:p>
            <a:r>
              <a:rPr lang="lt-LT" sz="3200" dirty="0" smtClean="0">
                <a:latin typeface="Times New Roman" pitchFamily="18" charset="0"/>
                <a:cs typeface="Times New Roman" pitchFamily="18" charset="0"/>
              </a:rPr>
              <a:t>REZULTATŲ ANALIZĖ</a:t>
            </a:r>
          </a:p>
          <a:p>
            <a:r>
              <a:rPr lang="lt-LT" sz="3200" dirty="0" smtClean="0">
                <a:latin typeface="Times New Roman" pitchFamily="18" charset="0"/>
                <a:cs typeface="Times New Roman" pitchFamily="18" charset="0"/>
              </a:rPr>
              <a:t>IŠVADOS</a:t>
            </a:r>
          </a:p>
          <a:p>
            <a:r>
              <a:rPr lang="lt-LT" sz="3200" dirty="0" smtClean="0">
                <a:latin typeface="Times New Roman" pitchFamily="18" charset="0"/>
                <a:cs typeface="Times New Roman" pitchFamily="18" charset="0"/>
              </a:rPr>
              <a:t>UŽDAVINIAI</a:t>
            </a:r>
            <a:endParaRPr lang="lt-LT" sz="32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95536" y="1412776"/>
            <a:ext cx="7776864" cy="2862322"/>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Vanduo per 300s sušyla </a:t>
            </a:r>
            <a:r>
              <a:rPr lang="lt-LT" dirty="0" err="1" smtClean="0">
                <a:latin typeface="Times New Roman" pitchFamily="18" charset="0"/>
                <a:cs typeface="Times New Roman" pitchFamily="18" charset="0"/>
              </a:rPr>
              <a:t>Δt</a:t>
            </a:r>
            <a:r>
              <a:rPr lang="lt-LT"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4</a:t>
            </a:r>
            <a:r>
              <a:rPr lang="lt-LT"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9</a:t>
            </a:r>
            <a:r>
              <a:rPr lang="lt-LT"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ir atvėsta </a:t>
            </a:r>
            <a:r>
              <a:rPr lang="lt-LT" dirty="0" err="1" smtClean="0">
                <a:latin typeface="Times New Roman" pitchFamily="18" charset="0"/>
                <a:cs typeface="Times New Roman" pitchFamily="18" charset="0"/>
              </a:rPr>
              <a:t>Δt</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1</a:t>
            </a:r>
            <a:r>
              <a:rPr lang="lt-LT"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lt-LT" dirty="0" smtClean="0">
                <a:latin typeface="Times New Roman" pitchFamily="18" charset="0"/>
                <a:cs typeface="Times New Roman" pitchFamily="18" charset="0"/>
              </a:rPr>
              <a:t>Vandens ir smėlio šilimo spartų santykis: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lt-LT" dirty="0" smtClean="0">
              <a:latin typeface="Times New Roman" pitchFamily="18" charset="0"/>
              <a:cs typeface="Times New Roman" pitchFamily="18" charset="0"/>
            </a:endParaRPr>
          </a:p>
          <a:p>
            <a:pPr algn="just"/>
            <a:endParaRPr lang="lt-LT" dirty="0" smtClean="0">
              <a:latin typeface="Times New Roman" pitchFamily="18" charset="0"/>
              <a:cs typeface="Times New Roman" pitchFamily="18" charset="0"/>
            </a:endParaRPr>
          </a:p>
          <a:p>
            <a:pPr algn="just"/>
            <a:endParaRPr lang="lt-LT" dirty="0" smtClean="0">
              <a:latin typeface="Times New Roman" pitchFamily="18" charset="0"/>
              <a:cs typeface="Times New Roman" pitchFamily="18" charset="0"/>
            </a:endParaRPr>
          </a:p>
          <a:p>
            <a:pPr algn="just"/>
            <a:endParaRPr lang="lt-LT" dirty="0" smtClean="0">
              <a:latin typeface="Times New Roman" pitchFamily="18" charset="0"/>
              <a:cs typeface="Times New Roman" pitchFamily="18" charset="0"/>
            </a:endParaRPr>
          </a:p>
          <a:p>
            <a:pPr algn="just"/>
            <a:endParaRPr lang="lt-LT" dirty="0" smtClean="0">
              <a:latin typeface="Times New Roman" pitchFamily="18" charset="0"/>
              <a:cs typeface="Times New Roman" pitchFamily="18" charset="0"/>
            </a:endParaRPr>
          </a:p>
        </p:txBody>
      </p:sp>
      <p:sp>
        <p:nvSpPr>
          <p:cNvPr id="3" name="Antraštė 2"/>
          <p:cNvSpPr>
            <a:spLocks noGrp="1"/>
          </p:cNvSpPr>
          <p:nvPr>
            <p:ph type="title"/>
          </p:nvPr>
        </p:nvSpPr>
        <p:spPr/>
        <p:txBody>
          <a:bodyPr anchor="ctr"/>
          <a:lstStyle/>
          <a:p>
            <a:pPr algn="ctr"/>
            <a:r>
              <a:rPr lang="lt-LT" b="1" dirty="0" smtClean="0">
                <a:solidFill>
                  <a:schemeClr val="tx1"/>
                </a:solidFill>
                <a:latin typeface="Times New Roman" pitchFamily="18" charset="0"/>
                <a:cs typeface="Times New Roman" pitchFamily="18" charset="0"/>
              </a:rPr>
              <a:t>Rezultatai</a:t>
            </a:r>
            <a:endParaRPr lang="lt-LT" dirty="0"/>
          </a:p>
        </p:txBody>
      </p:sp>
      <p:sp>
        <p:nvSpPr>
          <p:cNvPr id="593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pic>
        <p:nvPicPr>
          <p:cNvPr id="593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3848" y="2132856"/>
            <a:ext cx="1512168" cy="504056"/>
          </a:xfrm>
          <a:prstGeom prst="rect">
            <a:avLst/>
          </a:prstGeom>
          <a:noFill/>
        </p:spPr>
      </p:pic>
      <p:sp>
        <p:nvSpPr>
          <p:cNvPr id="59395" name="Rectangle 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Stačiakampis 7"/>
          <p:cNvSpPr/>
          <p:nvPr/>
        </p:nvSpPr>
        <p:spPr>
          <a:xfrm>
            <a:off x="323528" y="2636912"/>
            <a:ext cx="8280920" cy="3970318"/>
          </a:xfrm>
          <a:prstGeom prst="rect">
            <a:avLst/>
          </a:prstGeom>
        </p:spPr>
        <p:txBody>
          <a:bodyPr wrap="square">
            <a:spAutoFit/>
          </a:bodyPr>
          <a:lstStyle/>
          <a:p>
            <a:pPr algn="just"/>
            <a:r>
              <a:rPr lang="lt-LT" dirty="0" smtClean="0">
                <a:latin typeface="Times New Roman" pitchFamily="18" charset="0"/>
                <a:cs typeface="Times New Roman" pitchFamily="18" charset="0"/>
              </a:rPr>
              <a:t>Vandens ir smėlio </a:t>
            </a:r>
            <a:r>
              <a:rPr lang="en-US" dirty="0" smtClean="0">
                <a:latin typeface="Times New Roman" pitchFamily="18" charset="0"/>
                <a:cs typeface="Times New Roman" pitchFamily="18" charset="0"/>
              </a:rPr>
              <a:t>v</a:t>
            </a:r>
            <a:r>
              <a:rPr lang="lt-LT" dirty="0" smtClean="0">
                <a:latin typeface="Times New Roman" pitchFamily="18" charset="0"/>
                <a:cs typeface="Times New Roman" pitchFamily="18" charset="0"/>
              </a:rPr>
              <a:t>ėsimo spartų santykis:</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lt-LT" dirty="0" smtClean="0">
                <a:latin typeface="Times New Roman" pitchFamily="18" charset="0"/>
                <a:cs typeface="Times New Roman" pitchFamily="18" charset="0"/>
              </a:rPr>
              <a:t>Smėlio ir molio šilimo /vėsimo  spartų santykiai yra maždaug vienodi ir </a:t>
            </a:r>
            <a:r>
              <a:rPr lang="lt-LT" dirty="0" smtClean="0">
                <a:latin typeface="Times New Roman"/>
                <a:cs typeface="Times New Roman"/>
              </a:rPr>
              <a:t>≈ </a:t>
            </a:r>
            <a:r>
              <a:rPr lang="en-US" dirty="0" smtClean="0">
                <a:latin typeface="Times New Roman"/>
                <a:cs typeface="Times New Roman"/>
              </a:rPr>
              <a:t>1</a:t>
            </a:r>
            <a:r>
              <a:rPr lang="lt-LT" dirty="0" smtClean="0">
                <a:latin typeface="Times New Roman"/>
                <a:cs typeface="Times New Roman"/>
              </a:rPr>
              <a:t>. </a:t>
            </a:r>
            <a:r>
              <a:rPr lang="en-US" dirty="0" smtClean="0">
                <a:latin typeface="Times New Roman"/>
                <a:cs typeface="Times New Roman"/>
              </a:rPr>
              <a:t>O </a:t>
            </a:r>
            <a:r>
              <a:rPr lang="lt-LT" dirty="0" smtClean="0">
                <a:latin typeface="Times New Roman"/>
                <a:cs typeface="Times New Roman"/>
              </a:rPr>
              <a:t>vandens ir  </a:t>
            </a:r>
            <a:r>
              <a:rPr lang="lt-LT" dirty="0" smtClean="0">
                <a:latin typeface="Times New Roman" pitchFamily="18" charset="0"/>
                <a:cs typeface="Times New Roman" pitchFamily="18" charset="0"/>
              </a:rPr>
              <a:t> smėlio šilimo santykis </a:t>
            </a:r>
            <a:r>
              <a:rPr lang="lt-LT" dirty="0" smtClean="0">
                <a:latin typeface="Times New Roman"/>
                <a:cs typeface="Times New Roman"/>
              </a:rPr>
              <a:t>≈ </a:t>
            </a:r>
            <a:r>
              <a:rPr lang="en-US" dirty="0" smtClean="0">
                <a:latin typeface="Times New Roman"/>
                <a:cs typeface="Times New Roman"/>
              </a:rPr>
              <a:t>2,4, </a:t>
            </a:r>
            <a:r>
              <a:rPr lang="lt-LT" dirty="0" smtClean="0">
                <a:latin typeface="Times New Roman"/>
                <a:cs typeface="Times New Roman"/>
              </a:rPr>
              <a:t>vėsimo santykis ≈ </a:t>
            </a:r>
            <a:r>
              <a:rPr lang="en-US" dirty="0" smtClean="0">
                <a:latin typeface="Times New Roman"/>
                <a:cs typeface="Times New Roman"/>
              </a:rPr>
              <a:t>3,92</a:t>
            </a:r>
            <a:r>
              <a:rPr lang="lt-LT" dirty="0" smtClean="0">
                <a:latin typeface="Times New Roman"/>
                <a:cs typeface="Times New Roman"/>
              </a:rPr>
              <a:t>. </a:t>
            </a:r>
            <a:endParaRPr lang="en-US" dirty="0" smtClean="0">
              <a:latin typeface="Times New Roman"/>
              <a:cs typeface="Times New Roman"/>
            </a:endParaRPr>
          </a:p>
          <a:p>
            <a:pPr algn="just"/>
            <a:r>
              <a:rPr lang="en-US" dirty="0" smtClean="0">
                <a:latin typeface="Times New Roman"/>
                <a:cs typeface="Times New Roman"/>
              </a:rPr>
              <a:t>	</a:t>
            </a:r>
            <a:r>
              <a:rPr lang="lt-LT" dirty="0" smtClean="0">
                <a:latin typeface="Times New Roman"/>
                <a:cs typeface="Times New Roman"/>
              </a:rPr>
              <a:t>Tokius rezultatus gauname todėl, kad  vandens savitoji šiluma yra  </a:t>
            </a:r>
            <a:r>
              <a:rPr lang="en-US" dirty="0" smtClean="0">
                <a:latin typeface="Times New Roman"/>
                <a:cs typeface="Times New Roman"/>
              </a:rPr>
              <a:t>4,77 </a:t>
            </a:r>
            <a:r>
              <a:rPr lang="lt-LT" dirty="0" smtClean="0">
                <a:latin typeface="Times New Roman"/>
                <a:cs typeface="Times New Roman"/>
              </a:rPr>
              <a:t>karto didesnė už smėlio savitąją šilumą.</a:t>
            </a:r>
          </a:p>
          <a:p>
            <a:pPr lvl="0" algn="just"/>
            <a:r>
              <a:rPr lang="lt-LT" dirty="0" smtClean="0">
                <a:latin typeface="Times New Roman"/>
                <a:cs typeface="Times New Roman"/>
              </a:rPr>
              <a:t>	Norėdamos labiau ištirti vandens vėsimą, atlikome papildomą  eksperimentą. Stebėjome, kaip keičiasi vėstančio karšto  vandens temperatūra bėgant laikui. Į  cheminę stiklinę įsipylėme karšto (</a:t>
            </a:r>
            <a:r>
              <a:rPr lang="en-US" dirty="0" smtClean="0">
                <a:latin typeface="Times New Roman"/>
                <a:cs typeface="Times New Roman"/>
              </a:rPr>
              <a:t>85,4°C) </a:t>
            </a:r>
            <a:r>
              <a:rPr lang="lt-LT" dirty="0" smtClean="0">
                <a:latin typeface="Times New Roman"/>
                <a:cs typeface="Times New Roman"/>
              </a:rPr>
              <a:t>vandens,  įkišome </a:t>
            </a:r>
            <a:r>
              <a:rPr lang="lt-LT" dirty="0" smtClean="0">
                <a:latin typeface="Times New Roman" pitchFamily="18" charset="0"/>
                <a:cs typeface="Times New Roman" pitchFamily="18" charset="0"/>
              </a:rPr>
              <a:t>temperatūros jutiklį </a:t>
            </a:r>
            <a:r>
              <a:rPr lang="lt-LT" dirty="0" smtClean="0">
                <a:latin typeface="Times New Roman"/>
                <a:cs typeface="Times New Roman"/>
              </a:rPr>
              <a:t>ir</a:t>
            </a:r>
            <a:r>
              <a:rPr lang="en-US" dirty="0" smtClean="0">
                <a:latin typeface="Times New Roman"/>
                <a:cs typeface="Times New Roman"/>
              </a:rPr>
              <a:t> </a:t>
            </a:r>
            <a:r>
              <a:rPr lang="lt-LT" dirty="0" smtClean="0">
                <a:latin typeface="Times New Roman"/>
                <a:cs typeface="Times New Roman"/>
              </a:rPr>
              <a:t>d</a:t>
            </a:r>
            <a:r>
              <a:rPr lang="lt-LT" dirty="0" smtClean="0">
                <a:latin typeface="Times New Roman" pitchFamily="18" charset="0"/>
                <a:cs typeface="Times New Roman" pitchFamily="18" charset="0"/>
              </a:rPr>
              <a:t>uomenų rinkimo sistemoje (GLX)</a:t>
            </a:r>
            <a:r>
              <a:rPr lang="en-US" dirty="0" smtClean="0">
                <a:latin typeface="Times New Roman" pitchFamily="18" charset="0"/>
                <a:cs typeface="Times New Roman" pitchFamily="18" charset="0"/>
              </a:rPr>
              <a:t> s</a:t>
            </a:r>
            <a:r>
              <a:rPr lang="lt-LT" dirty="0" smtClean="0">
                <a:latin typeface="Times New Roman" pitchFamily="18" charset="0"/>
                <a:cs typeface="Times New Roman" pitchFamily="18" charset="0"/>
              </a:rPr>
              <a:t>tebėjome braižomos temperatūros kitimo kreivę. Stebėjimas truko </a:t>
            </a:r>
            <a:r>
              <a:rPr lang="en-US" dirty="0" smtClean="0">
                <a:latin typeface="Times New Roman" pitchFamily="18" charset="0"/>
                <a:cs typeface="Times New Roman" pitchFamily="18" charset="0"/>
              </a:rPr>
              <a:t>8000s.</a:t>
            </a:r>
            <a:endParaRPr lang="lt-LT"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p:txBody>
      </p:sp>
      <p:sp>
        <p:nvSpPr>
          <p:cNvPr id="593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pic>
        <p:nvPicPr>
          <p:cNvPr id="593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8" y="2996952"/>
            <a:ext cx="2016224" cy="5760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nchor="ctr"/>
          <a:lstStyle/>
          <a:p>
            <a:pPr algn="ctr"/>
            <a:r>
              <a:rPr lang="en-US" dirty="0" smtClean="0">
                <a:solidFill>
                  <a:schemeClr val="tx1"/>
                </a:solidFill>
                <a:latin typeface="Times New Roman" pitchFamily="18" charset="0"/>
                <a:cs typeface="Times New Roman" pitchFamily="18" charset="0"/>
              </a:rPr>
              <a:t>VANDENS </a:t>
            </a:r>
            <a:r>
              <a:rPr lang="lt-LT" dirty="0" smtClean="0">
                <a:solidFill>
                  <a:schemeClr val="tx1"/>
                </a:solidFill>
                <a:latin typeface="Times New Roman" pitchFamily="18" charset="0"/>
                <a:cs typeface="Times New Roman" pitchFamily="18" charset="0"/>
              </a:rPr>
              <a:t>TEMPERATŪROS KITIMO</a:t>
            </a:r>
            <a:r>
              <a:rPr lang="en-US" dirty="0" smtClean="0">
                <a:solidFill>
                  <a:schemeClr val="tx1"/>
                </a:solidFill>
                <a:latin typeface="Times New Roman" pitchFamily="18" charset="0"/>
                <a:cs typeface="Times New Roman" pitchFamily="18" charset="0"/>
              </a:rPr>
              <a:t> GRAFIKAS</a:t>
            </a:r>
            <a:endParaRPr lang="lt-LT" dirty="0">
              <a:solidFill>
                <a:schemeClr val="tx1"/>
              </a:solidFill>
            </a:endParaRPr>
          </a:p>
        </p:txBody>
      </p:sp>
      <p:sp>
        <p:nvSpPr>
          <p:cNvPr id="7" name="TextBox 6"/>
          <p:cNvSpPr txBox="1"/>
          <p:nvPr/>
        </p:nvSpPr>
        <p:spPr>
          <a:xfrm>
            <a:off x="323528" y="1412776"/>
            <a:ext cx="8352928" cy="1015663"/>
          </a:xfrm>
          <a:prstGeom prst="rect">
            <a:avLst/>
          </a:prstGeom>
          <a:noFill/>
        </p:spPr>
        <p:txBody>
          <a:bodyPr wrap="square" rtlCol="0">
            <a:spAutoFit/>
          </a:bodyPr>
          <a:lstStyle/>
          <a:p>
            <a:pPr algn="just"/>
            <a:r>
              <a:rPr lang="lt-LT" dirty="0" smtClean="0">
                <a:latin typeface="Times New Roman" pitchFamily="18" charset="0"/>
                <a:cs typeface="Times New Roman" pitchFamily="18" charset="0"/>
              </a:rPr>
              <a:t>	</a:t>
            </a:r>
            <a:r>
              <a:rPr lang="lt-LT" sz="2000" dirty="0" smtClean="0">
                <a:latin typeface="Times New Roman" pitchFamily="18" charset="0"/>
                <a:cs typeface="Times New Roman" pitchFamily="18" charset="0"/>
              </a:rPr>
              <a:t>Temperatūros kitimo kreivė iš pradžių yra statesnė. Tai rodo, kad vanduo greičiau vėsta iš pradžių, kol didesnis vandens ir aplinkos temperatūrų skirtumas. Aplinkos temperatūra </a:t>
            </a:r>
            <a:r>
              <a:rPr lang="en-US" sz="2000" dirty="0" smtClean="0">
                <a:latin typeface="Times New Roman" pitchFamily="18" charset="0"/>
                <a:cs typeface="Times New Roman" pitchFamily="18" charset="0"/>
              </a:rPr>
              <a:t>18</a:t>
            </a:r>
            <a:r>
              <a:rPr lang="en-US" sz="2000" dirty="0" smtClean="0">
                <a:latin typeface="Times New Roman"/>
                <a:cs typeface="Times New Roman"/>
              </a:rPr>
              <a:t>°C. </a:t>
            </a:r>
            <a:r>
              <a:rPr lang="lt-LT" sz="2000" dirty="0" smtClean="0">
                <a:latin typeface="Times New Roman"/>
                <a:cs typeface="Times New Roman"/>
              </a:rPr>
              <a:t>Per 8000s vanduo atvėsta </a:t>
            </a:r>
            <a:r>
              <a:rPr lang="en-US" sz="2000" dirty="0" smtClean="0">
                <a:latin typeface="Times New Roman"/>
                <a:cs typeface="Times New Roman"/>
              </a:rPr>
              <a:t>65°C.</a:t>
            </a:r>
            <a:endParaRPr lang="lt-LT" sz="2000" dirty="0">
              <a:latin typeface="Times New Roman" pitchFamily="18" charset="0"/>
              <a:cs typeface="Times New Roman" pitchFamily="18" charset="0"/>
            </a:endParaRPr>
          </a:p>
        </p:txBody>
      </p:sp>
      <p:pic>
        <p:nvPicPr>
          <p:cNvPr id="9" name="Turinio vietos rezervavimo ženklas 8"/>
          <p:cNvPicPr>
            <a:picLocks noGrp="1"/>
          </p:cNvPicPr>
          <p:nvPr>
            <p:ph sz="quarter" idx="1"/>
          </p:nvPr>
        </p:nvPicPr>
        <p:blipFill>
          <a:blip r:embed="rId2" cstate="print"/>
          <a:srcRect/>
          <a:stretch>
            <a:fillRect/>
          </a:stretch>
        </p:blipFill>
        <p:spPr bwMode="auto">
          <a:xfrm>
            <a:off x="4572000" y="2780928"/>
            <a:ext cx="3528392" cy="3384376"/>
          </a:xfrm>
          <a:prstGeom prst="rect">
            <a:avLst/>
          </a:prstGeom>
          <a:noFill/>
          <a:ln w="9525">
            <a:solidFill>
              <a:schemeClr val="accent1"/>
            </a:solidFill>
            <a:miter lim="800000"/>
            <a:headEnd/>
            <a:tailEnd/>
          </a:ln>
        </p:spPr>
      </p:pic>
      <p:pic>
        <p:nvPicPr>
          <p:cNvPr id="10" name="Paveikslėlis 9"/>
          <p:cNvPicPr/>
          <p:nvPr/>
        </p:nvPicPr>
        <p:blipFill>
          <a:blip r:embed="rId3" cstate="print"/>
          <a:srcRect/>
          <a:stretch>
            <a:fillRect/>
          </a:stretch>
        </p:blipFill>
        <p:spPr bwMode="auto">
          <a:xfrm>
            <a:off x="539552" y="2852936"/>
            <a:ext cx="3672408" cy="3312368"/>
          </a:xfrm>
          <a:prstGeom prst="rect">
            <a:avLst/>
          </a:prstGeom>
          <a:noFill/>
          <a:ln w="9525">
            <a:solidFill>
              <a:schemeClr val="accent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p:nvPr/>
        </p:nvPicPr>
        <p:blipFill>
          <a:blip r:embed="rId2" cstate="print"/>
          <a:srcRect/>
          <a:stretch>
            <a:fillRect/>
          </a:stretch>
        </p:blipFill>
        <p:spPr bwMode="auto">
          <a:xfrm>
            <a:off x="899592" y="2636912"/>
            <a:ext cx="3384376" cy="3672408"/>
          </a:xfrm>
          <a:prstGeom prst="rect">
            <a:avLst/>
          </a:prstGeom>
          <a:noFill/>
          <a:ln w="9525">
            <a:solidFill>
              <a:schemeClr val="accent1"/>
            </a:solidFill>
            <a:miter lim="800000"/>
            <a:headEnd/>
            <a:tailEnd/>
          </a:ln>
        </p:spPr>
      </p:pic>
      <p:sp>
        <p:nvSpPr>
          <p:cNvPr id="3" name="TextBox 2"/>
          <p:cNvSpPr txBox="1"/>
          <p:nvPr/>
        </p:nvSpPr>
        <p:spPr>
          <a:xfrm>
            <a:off x="323528" y="1628800"/>
            <a:ext cx="8208912"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lt-LT" sz="2000" dirty="0" smtClean="0">
                <a:latin typeface="Times New Roman" pitchFamily="18" charset="0"/>
                <a:cs typeface="Times New Roman" pitchFamily="18" charset="0"/>
              </a:rPr>
              <a:t>Per pirmąsias 1000s jis atvėsta 37,4 °C laipsniais, po to per kitas 1000s jo temperatūra nukrenta tik 12,7 °C</a:t>
            </a:r>
            <a:endParaRPr lang="lt-LT" sz="2000" dirty="0">
              <a:latin typeface="Times New Roman" pitchFamily="18" charset="0"/>
              <a:cs typeface="Times New Roman" pitchFamily="18" charset="0"/>
            </a:endParaRPr>
          </a:p>
        </p:txBody>
      </p:sp>
      <p:pic>
        <p:nvPicPr>
          <p:cNvPr id="4" name="Paveikslėlis 3"/>
          <p:cNvPicPr/>
          <p:nvPr/>
        </p:nvPicPr>
        <p:blipFill>
          <a:blip r:embed="rId3" cstate="print"/>
          <a:srcRect/>
          <a:stretch>
            <a:fillRect/>
          </a:stretch>
        </p:blipFill>
        <p:spPr bwMode="auto">
          <a:xfrm>
            <a:off x="4716016" y="2564904"/>
            <a:ext cx="3528392" cy="3816424"/>
          </a:xfrm>
          <a:prstGeom prst="rect">
            <a:avLst/>
          </a:prstGeom>
          <a:noFill/>
          <a:ln w="9525">
            <a:solidFill>
              <a:schemeClr val="accent1"/>
            </a:solidFill>
            <a:miter lim="800000"/>
            <a:headEnd/>
            <a:tailEnd/>
          </a:ln>
        </p:spPr>
      </p:pic>
      <p:sp>
        <p:nvSpPr>
          <p:cNvPr id="5" name="Antraštė 4"/>
          <p:cNvSpPr>
            <a:spLocks noGrp="1"/>
          </p:cNvSpPr>
          <p:nvPr>
            <p:ph type="title"/>
          </p:nvPr>
        </p:nvSpPr>
        <p:spPr/>
        <p:txBody>
          <a:bodyPr anchor="ctr"/>
          <a:lstStyle/>
          <a:p>
            <a:pPr algn="ctr"/>
            <a:r>
              <a:rPr lang="en-US" dirty="0" smtClean="0">
                <a:solidFill>
                  <a:schemeClr val="tx1"/>
                </a:solidFill>
                <a:latin typeface="Times New Roman" pitchFamily="18" charset="0"/>
                <a:cs typeface="Times New Roman" pitchFamily="18" charset="0"/>
              </a:rPr>
              <a:t>VANDENS </a:t>
            </a:r>
            <a:r>
              <a:rPr lang="lt-LT" dirty="0" smtClean="0">
                <a:solidFill>
                  <a:schemeClr val="tx1"/>
                </a:solidFill>
                <a:latin typeface="Times New Roman" pitchFamily="18" charset="0"/>
                <a:cs typeface="Times New Roman" pitchFamily="18" charset="0"/>
              </a:rPr>
              <a:t>TEMPERATŪROS KITIMO</a:t>
            </a:r>
            <a:r>
              <a:rPr lang="en-US" dirty="0" smtClean="0">
                <a:solidFill>
                  <a:schemeClr val="tx1"/>
                </a:solidFill>
                <a:latin typeface="Times New Roman" pitchFamily="18" charset="0"/>
                <a:cs typeface="Times New Roman" pitchFamily="18" charset="0"/>
              </a:rPr>
              <a:t> GRAFIKAS</a:t>
            </a:r>
            <a:endParaRPr lang="lt-L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rmAutofit/>
          </a:bodyPr>
          <a:lstStyle/>
          <a:p>
            <a:pPr algn="ctr"/>
            <a:r>
              <a:rPr lang="lt-LT" b="1" dirty="0" smtClean="0">
                <a:solidFill>
                  <a:schemeClr val="tx1"/>
                </a:solidFill>
                <a:latin typeface="Times New Roman" pitchFamily="18" charset="0"/>
                <a:cs typeface="Times New Roman" pitchFamily="18" charset="0"/>
              </a:rPr>
              <a:t>Išvados</a:t>
            </a:r>
            <a:endParaRPr lang="lt-LT" b="1" dirty="0">
              <a:solidFill>
                <a:schemeClr val="tx1"/>
              </a:solidFill>
              <a:latin typeface="Times New Roman" pitchFamily="18" charset="0"/>
              <a:cs typeface="Times New Roman" pitchFamily="18" charset="0"/>
            </a:endParaRPr>
          </a:p>
        </p:txBody>
      </p:sp>
      <p:sp>
        <p:nvSpPr>
          <p:cNvPr id="3" name="TextBox 2"/>
          <p:cNvSpPr txBox="1"/>
          <p:nvPr/>
        </p:nvSpPr>
        <p:spPr>
          <a:xfrm>
            <a:off x="323528" y="1484784"/>
            <a:ext cx="8352928" cy="3831818"/>
          </a:xfrm>
          <a:prstGeom prst="rect">
            <a:avLst/>
          </a:prstGeom>
          <a:noFill/>
        </p:spPr>
        <p:txBody>
          <a:bodyPr wrap="square" rtlCol="0">
            <a:spAutoFit/>
          </a:bodyPr>
          <a:lstStyle/>
          <a:p>
            <a:pPr algn="just">
              <a:lnSpc>
                <a:spcPct val="150000"/>
              </a:lnSpc>
            </a:pPr>
            <a:r>
              <a:rPr lang="lt-LT" dirty="0" smtClean="0">
                <a:latin typeface="+mj-lt"/>
              </a:rPr>
              <a:t>	</a:t>
            </a:r>
            <a:r>
              <a:rPr lang="en-US" sz="2400" dirty="0" smtClean="0">
                <a:latin typeface="Times New Roman" pitchFamily="18" charset="0"/>
                <a:cs typeface="Times New Roman" pitchFamily="18" charset="0"/>
              </a:rPr>
              <a:t>1. </a:t>
            </a:r>
            <a:r>
              <a:rPr lang="lt-LT" sz="2400" dirty="0" smtClean="0">
                <a:latin typeface="Times New Roman" pitchFamily="18" charset="0"/>
                <a:cs typeface="Times New Roman" pitchFamily="18" charset="0"/>
              </a:rPr>
              <a:t>Vandens šilimo/vėsimo sparta yra mažiausia, nes vandens savitoji šiluma yra didžiausia. </a:t>
            </a:r>
            <a:endParaRPr lang="en-US" sz="2400" dirty="0" smtClean="0">
              <a:latin typeface="Times New Roman" pitchFamily="18" charset="0"/>
              <a:cs typeface="Times New Roman" pitchFamily="18" charset="0"/>
            </a:endParaRPr>
          </a:p>
          <a:p>
            <a:pPr algn="just">
              <a:lnSpc>
                <a:spcPct val="150000"/>
              </a:lnSpc>
            </a:pPr>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2. </a:t>
            </a:r>
            <a:r>
              <a:rPr lang="lt-LT" sz="2400" dirty="0" smtClean="0">
                <a:latin typeface="Times New Roman" pitchFamily="18" charset="0"/>
                <a:cs typeface="Times New Roman" pitchFamily="18" charset="0"/>
              </a:rPr>
              <a:t>Smėlio ir molio šilimų/vėsimų spartos yra  apytiksliai vienodos ir ≈ </a:t>
            </a:r>
            <a:r>
              <a:rPr lang="en-US" sz="2400" dirty="0" smtClean="0">
                <a:latin typeface="Times New Roman" pitchFamily="18" charset="0"/>
                <a:cs typeface="Times New Roman" pitchFamily="18" charset="0"/>
              </a:rPr>
              <a:t>1,02</a:t>
            </a:r>
            <a:r>
              <a:rPr lang="lt-LT" sz="2400" dirty="0" smtClean="0">
                <a:latin typeface="Times New Roman" pitchFamily="18" charset="0"/>
                <a:cs typeface="Times New Roman" pitchFamily="18" charset="0"/>
              </a:rPr>
              <a:t>.</a:t>
            </a:r>
          </a:p>
          <a:p>
            <a:pPr algn="just">
              <a:lnSpc>
                <a:spcPct val="150000"/>
              </a:lnSpc>
            </a:pPr>
            <a:r>
              <a:rPr lang="lt-LT" sz="2400" dirty="0" smtClean="0">
                <a:latin typeface="Times New Roman" pitchFamily="18" charset="0"/>
                <a:cs typeface="Times New Roman" pitchFamily="18" charset="0"/>
              </a:rPr>
              <a:t>	3. Vandens vėsimo sparta yra tuo didesnė, kuo didesnis vandens ir aplinkos temperatūrų skirtumas.</a:t>
            </a:r>
          </a:p>
          <a:p>
            <a:pPr algn="just">
              <a:lnSpc>
                <a:spcPct val="150000"/>
              </a:lnSpc>
            </a:pPr>
            <a:r>
              <a:rPr lang="lt-LT" dirty="0" smtClean="0">
                <a:latin typeface="+mj-lt"/>
              </a:rPr>
              <a:t>	</a:t>
            </a:r>
            <a:endParaRPr lang="lt-LT"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41987" name="Rectangle 3"/>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t-LT"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rmAutofit/>
          </a:bodyPr>
          <a:lstStyle/>
          <a:p>
            <a:pPr algn="ctr"/>
            <a:r>
              <a:rPr lang="lt-LT" sz="4800" dirty="0" smtClean="0">
                <a:solidFill>
                  <a:schemeClr val="tx1"/>
                </a:solidFill>
                <a:latin typeface="Times New Roman" pitchFamily="18" charset="0"/>
                <a:cs typeface="Times New Roman" pitchFamily="18" charset="0"/>
              </a:rPr>
              <a:t>UŽDAVINIAI</a:t>
            </a:r>
            <a:endParaRPr lang="lt-LT" sz="4800" dirty="0">
              <a:solidFill>
                <a:schemeClr val="tx1"/>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2987824" y="1340768"/>
            <a:ext cx="2520280" cy="1800200"/>
          </a:xfrm>
          <a:prstGeom prst="rect">
            <a:avLst/>
          </a:prstGeom>
          <a:noFill/>
          <a:ln w="9525">
            <a:solidFill>
              <a:schemeClr val="tx1"/>
            </a:solidFill>
            <a:miter lim="800000"/>
            <a:headEnd/>
            <a:tailEnd/>
          </a:ln>
        </p:spPr>
      </p:pic>
      <p:sp>
        <p:nvSpPr>
          <p:cNvPr id="6" name="TextBox 5"/>
          <p:cNvSpPr txBox="1"/>
          <p:nvPr/>
        </p:nvSpPr>
        <p:spPr>
          <a:xfrm>
            <a:off x="323528" y="620688"/>
            <a:ext cx="8208912" cy="923330"/>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1. </a:t>
            </a:r>
            <a:r>
              <a:rPr lang="lt-LT" dirty="0" smtClean="0">
                <a:latin typeface="Times New Roman" pitchFamily="18" charset="0"/>
                <a:cs typeface="Times New Roman" pitchFamily="18" charset="0"/>
              </a:rPr>
              <a:t>Paveikslėlyje pavaizduota m =</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1 kg masės vandens ir vario temperatūros priklausomybė nuo jiems suteikto šilumos kiekio. Kuris iš šių grafikų yra vandens, kuris  - vario?</a:t>
            </a:r>
            <a:endParaRPr lang="lt-LT" dirty="0">
              <a:latin typeface="Times New Roman" pitchFamily="18" charset="0"/>
              <a:cs typeface="Times New Roman" pitchFamily="18" charset="0"/>
            </a:endParaRPr>
          </a:p>
        </p:txBody>
      </p:sp>
      <p:sp>
        <p:nvSpPr>
          <p:cNvPr id="8" name="TextBox 7"/>
          <p:cNvSpPr txBox="1"/>
          <p:nvPr/>
        </p:nvSpPr>
        <p:spPr>
          <a:xfrm>
            <a:off x="251520" y="3356992"/>
            <a:ext cx="8280920" cy="2862322"/>
          </a:xfrm>
          <a:prstGeom prst="rect">
            <a:avLst/>
          </a:prstGeom>
          <a:noFill/>
        </p:spPr>
        <p:txBody>
          <a:bodyPr wrap="square" rtlCol="0">
            <a:spAutoFit/>
          </a:bodyPr>
          <a:lstStyle/>
          <a:p>
            <a:pPr algn="just"/>
            <a:r>
              <a:rPr lang="lt-LT" b="1" u="sng" dirty="0" smtClean="0">
                <a:latin typeface="Times New Roman" pitchFamily="18" charset="0"/>
                <a:cs typeface="Times New Roman" pitchFamily="18" charset="0"/>
              </a:rPr>
              <a:t>Sprendimas.</a:t>
            </a:r>
            <a:r>
              <a:rPr lang="lt-LT" dirty="0" smtClean="0">
                <a:latin typeface="Times New Roman" pitchFamily="18" charset="0"/>
                <a:cs typeface="Times New Roman" pitchFamily="18" charset="0"/>
              </a:rPr>
              <a:t> Medžiagai suteiktas šilumos kiekis</a:t>
            </a:r>
            <a:endParaRPr lang="en-US" dirty="0" smtClean="0">
              <a:latin typeface="Times New Roman" pitchFamily="18" charset="0"/>
              <a:cs typeface="Times New Roman" pitchFamily="18" charset="0"/>
            </a:endParaRPr>
          </a:p>
          <a:p>
            <a:endParaRPr lang="en-US" dirty="0" smtClean="0"/>
          </a:p>
          <a:p>
            <a:pPr algn="just"/>
            <a:r>
              <a:rPr lang="en-US" dirty="0" smtClean="0">
                <a:latin typeface="Times New Roman" pitchFamily="18" charset="0"/>
                <a:cs typeface="Times New Roman" pitchFamily="18" charset="0"/>
              </a:rPr>
              <a:t>I</a:t>
            </a:r>
            <a:r>
              <a:rPr lang="lt-LT" dirty="0" smtClean="0">
                <a:latin typeface="Times New Roman" pitchFamily="18" charset="0"/>
                <a:cs typeface="Times New Roman" pitchFamily="18" charset="0"/>
              </a:rPr>
              <a:t>š grafiko matome, kad medžiagos temperatūros priklausomybė nuo suteikto šilumos kiekio yra tiesinė. Kuo grafiko tiesė yra statesnė, tuo savitoji šiluma c yra mažesnė.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lt-LT" dirty="0" smtClean="0">
                <a:latin typeface="Times New Roman" pitchFamily="18" charset="0"/>
                <a:cs typeface="Times New Roman" pitchFamily="18" charset="0"/>
              </a:rPr>
              <a:t>Vario savitoji šiluma c yra mažesnė už vandens. Išvada: 1 grafikas yra vario, o 2 – vandens.</a:t>
            </a:r>
          </a:p>
          <a:p>
            <a:endParaRPr lang="en-US" dirty="0" smtClean="0"/>
          </a:p>
          <a:p>
            <a:endParaRPr lang="lt-LT" dirty="0"/>
          </a:p>
        </p:txBody>
      </p:sp>
      <p:graphicFrame>
        <p:nvGraphicFramePr>
          <p:cNvPr id="35844" name="Object 4"/>
          <p:cNvGraphicFramePr>
            <a:graphicFrameLocks noChangeAspect="1"/>
          </p:cNvGraphicFramePr>
          <p:nvPr/>
        </p:nvGraphicFramePr>
        <p:xfrm>
          <a:off x="2987824" y="3717032"/>
          <a:ext cx="2160240" cy="288032"/>
        </p:xfrm>
        <a:graphic>
          <a:graphicData uri="http://schemas.openxmlformats.org/presentationml/2006/ole">
            <p:oleObj spid="_x0000_s35844" name="Lygtis" r:id="rId4" imgW="901440" imgH="215640" progId="Equation.3">
              <p:embed/>
            </p:oleObj>
          </a:graphicData>
        </a:graphic>
      </p:graphicFrame>
      <p:graphicFrame>
        <p:nvGraphicFramePr>
          <p:cNvPr id="35845" name="Object 5"/>
          <p:cNvGraphicFramePr>
            <a:graphicFrameLocks noChangeAspect="1"/>
          </p:cNvGraphicFramePr>
          <p:nvPr/>
        </p:nvGraphicFramePr>
        <p:xfrm>
          <a:off x="3851920" y="4509120"/>
          <a:ext cx="1584176" cy="576064"/>
        </p:xfrm>
        <a:graphic>
          <a:graphicData uri="http://schemas.openxmlformats.org/presentationml/2006/ole">
            <p:oleObj spid="_x0000_s35845" name="Lygtis" r:id="rId5" imgW="825480" imgH="39348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descr="images (2).jpg"/>
          <p:cNvPicPr>
            <a:picLocks noChangeAspect="1"/>
          </p:cNvPicPr>
          <p:nvPr/>
        </p:nvPicPr>
        <p:blipFill>
          <a:blip r:embed="rId2" cstate="print"/>
          <a:stretch>
            <a:fillRect/>
          </a:stretch>
        </p:blipFill>
        <p:spPr>
          <a:xfrm>
            <a:off x="611560" y="2420888"/>
            <a:ext cx="7632848" cy="4248472"/>
          </a:xfrm>
          <a:prstGeom prst="rect">
            <a:avLst/>
          </a:prstGeom>
          <a:ln>
            <a:noFill/>
          </a:ln>
          <a:effectLst>
            <a:outerShdw blurRad="292100" dist="139700" dir="2700000" algn="tl" rotWithShape="0">
              <a:srgbClr val="333333">
                <a:alpha val="65000"/>
              </a:srgbClr>
            </a:outerShdw>
          </a:effectLst>
        </p:spPr>
      </p:pic>
      <p:sp>
        <p:nvSpPr>
          <p:cNvPr id="65537" name="Rectangle 1"/>
          <p:cNvSpPr>
            <a:spLocks noChangeArrowheads="1"/>
          </p:cNvSpPr>
          <p:nvPr/>
        </p:nvSpPr>
        <p:spPr bwMode="auto">
          <a:xfrm>
            <a:off x="251520" y="402570"/>
            <a:ext cx="8424936"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lt-L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2. </a:t>
            </a:r>
            <a:r>
              <a:rPr kumimoji="0" lang="lt-LT"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Kodėl salų klimatui būdingas mažesnis temperatūros svyravimas negu žemynų klimatui?</a:t>
            </a:r>
          </a:p>
          <a:p>
            <a:pPr algn="just" fontAlgn="base">
              <a:spcBef>
                <a:spcPct val="0"/>
              </a:spcBef>
              <a:spcAft>
                <a:spcPct val="0"/>
              </a:spcAft>
            </a:pPr>
            <a:r>
              <a:rPr lang="lt-LT" sz="2000" b="1" u="sng" dirty="0" smtClean="0">
                <a:latin typeface="Times New Roman" pitchFamily="18" charset="0"/>
                <a:cs typeface="Times New Roman" pitchFamily="18" charset="0"/>
              </a:rPr>
              <a:t>Sprendimas</a:t>
            </a:r>
            <a:r>
              <a:rPr lang="lt-LT" sz="2000" b="1" dirty="0" smtClean="0">
                <a:latin typeface="Times New Roman" pitchFamily="18" charset="0"/>
                <a:cs typeface="Times New Roman" pitchFamily="18" charset="0"/>
              </a:rPr>
              <a:t>:</a:t>
            </a:r>
            <a:r>
              <a:rPr lang="lt-LT" sz="2000" dirty="0" smtClean="0">
                <a:latin typeface="Times New Roman" pitchFamily="18" charset="0"/>
                <a:cs typeface="Times New Roman" pitchFamily="18" charset="0"/>
              </a:rPr>
              <a:t> Jūrų ir vandenynų vandenys gali sukaupti milžiniškus energijos, kiekius, kurie sumažina salų temperatūros svyravimus. Vėsdamas vanduo atiduoda didelius šilumos kiekius. Vandens didelė savitoji šiluma.</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lt-L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descr="images.jpg"/>
          <p:cNvPicPr>
            <a:picLocks noChangeAspect="1"/>
          </p:cNvPicPr>
          <p:nvPr/>
        </p:nvPicPr>
        <p:blipFill>
          <a:blip r:embed="rId2" cstate="print"/>
          <a:stretch>
            <a:fillRect/>
          </a:stretch>
        </p:blipFill>
        <p:spPr>
          <a:xfrm>
            <a:off x="1187624" y="1988840"/>
            <a:ext cx="6624736" cy="4125044"/>
          </a:xfrm>
          <a:prstGeom prst="rect">
            <a:avLst/>
          </a:prstGeom>
          <a:ln>
            <a:noFill/>
          </a:ln>
          <a:effectLst>
            <a:outerShdw blurRad="292100" dist="139700" dir="2700000" algn="tl" rotWithShape="0">
              <a:srgbClr val="333333">
                <a:alpha val="65000"/>
              </a:srgbClr>
            </a:outerShdw>
          </a:effectLst>
        </p:spPr>
      </p:pic>
      <p:sp>
        <p:nvSpPr>
          <p:cNvPr id="3" name="Stačiakampis 2"/>
          <p:cNvSpPr/>
          <p:nvPr/>
        </p:nvSpPr>
        <p:spPr>
          <a:xfrm>
            <a:off x="251520" y="620688"/>
            <a:ext cx="8352928" cy="1077218"/>
          </a:xfrm>
          <a:prstGeom prst="rect">
            <a:avLst/>
          </a:prstGeom>
        </p:spPr>
        <p:txBody>
          <a:bodyPr wrap="square">
            <a:spAutoFit/>
          </a:bodyPr>
          <a:lstStyle/>
          <a:p>
            <a:pPr algn="just">
              <a:tabLst>
                <a:tab pos="623888" algn="l"/>
              </a:tabLst>
            </a:pPr>
            <a:r>
              <a:rPr lang="lt-LT"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3. </a:t>
            </a:r>
            <a:r>
              <a:rPr lang="lt-LT" sz="2000" dirty="0" smtClean="0">
                <a:latin typeface="Times New Roman" pitchFamily="18" charset="0"/>
                <a:cs typeface="Times New Roman" pitchFamily="18" charset="0"/>
              </a:rPr>
              <a:t>Kodėl dieną dykumose karšta, o naktį temperatūra krinta žemiau 0 °C?</a:t>
            </a:r>
          </a:p>
          <a:p>
            <a:pPr algn="just"/>
            <a:r>
              <a:rPr lang="lt-LT" sz="2000" b="1" u="sng" dirty="0" smtClean="0">
                <a:latin typeface="Times New Roman" pitchFamily="18" charset="0"/>
                <a:cs typeface="Times New Roman" pitchFamily="18" charset="0"/>
              </a:rPr>
              <a:t>Sprendimas:</a:t>
            </a:r>
            <a:r>
              <a:rPr lang="lt-LT" sz="2000" dirty="0" smtClean="0">
                <a:latin typeface="Times New Roman" pitchFamily="18" charset="0"/>
                <a:cs typeface="Times New Roman" pitchFamily="18" charset="0"/>
              </a:rPr>
              <a:t> Smėlio savitoji šiluma maža, todėl jis greitai įšyla ir greitai atvėsta.</a:t>
            </a:r>
            <a:endParaRPr lang="lt-LT" sz="20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atsisiųsti.jpg"/>
          <p:cNvPicPr>
            <a:picLocks noGrp="1" noChangeAspect="1"/>
          </p:cNvPicPr>
          <p:nvPr>
            <p:ph sz="quarter" idx="4294967295"/>
          </p:nvPr>
        </p:nvPicPr>
        <p:blipFill>
          <a:blip r:embed="rId2" cstate="print"/>
          <a:stretch>
            <a:fillRect/>
          </a:stretch>
        </p:blipFill>
        <p:spPr>
          <a:xfrm>
            <a:off x="323528" y="2132856"/>
            <a:ext cx="8352928" cy="4536504"/>
          </a:xfrm>
          <a:prstGeom prst="rect">
            <a:avLst/>
          </a:prstGeom>
          <a:ln>
            <a:noFill/>
          </a:ln>
          <a:effectLst>
            <a:outerShdw blurRad="292100" dist="139700" dir="2700000" algn="tl" rotWithShape="0">
              <a:srgbClr val="333333">
                <a:alpha val="65000"/>
              </a:srgbClr>
            </a:outerShdw>
          </a:effectLst>
        </p:spPr>
      </p:pic>
      <p:sp>
        <p:nvSpPr>
          <p:cNvPr id="2" name="Antraštė 1"/>
          <p:cNvSpPr>
            <a:spLocks noGrp="1"/>
          </p:cNvSpPr>
          <p:nvPr>
            <p:ph type="title" idx="4294967295"/>
          </p:nvPr>
        </p:nvSpPr>
        <p:spPr>
          <a:xfrm>
            <a:off x="0" y="274638"/>
            <a:ext cx="7467600" cy="1143000"/>
          </a:xfrm>
        </p:spPr>
        <p:txBody>
          <a:bodyPr anchor="ctr">
            <a:normAutofit/>
          </a:bodyPr>
          <a:lstStyle/>
          <a:p>
            <a:pPr algn="just"/>
            <a:r>
              <a:rPr lang="lt-LT" sz="2800" dirty="0" smtClean="0">
                <a:latin typeface="Times New Roman" pitchFamily="18" charset="0"/>
                <a:cs typeface="Times New Roman" pitchFamily="18" charset="0"/>
              </a:rPr>
              <a:t>.</a:t>
            </a:r>
            <a:endParaRPr lang="lt-LT" sz="2800" dirty="0">
              <a:latin typeface="Times New Roman" pitchFamily="18" charset="0"/>
              <a:cs typeface="Times New Roman" pitchFamily="18" charset="0"/>
            </a:endParaRPr>
          </a:p>
        </p:txBody>
      </p:sp>
      <p:sp>
        <p:nvSpPr>
          <p:cNvPr id="5" name="Stačiakampis 4"/>
          <p:cNvSpPr/>
          <p:nvPr/>
        </p:nvSpPr>
        <p:spPr>
          <a:xfrm>
            <a:off x="251520" y="332656"/>
            <a:ext cx="8424936" cy="1384995"/>
          </a:xfrm>
          <a:prstGeom prst="rect">
            <a:avLst/>
          </a:prstGeom>
        </p:spPr>
        <p:txBody>
          <a:bodyPr wrap="square">
            <a:spAutoFit/>
          </a:bodyPr>
          <a:lstStyle/>
          <a:p>
            <a:pPr algn="just"/>
            <a:r>
              <a:rPr lang="lt-LT"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4.</a:t>
            </a:r>
            <a:r>
              <a:rPr lang="lt-LT" sz="2000" dirty="0" smtClean="0">
                <a:latin typeface="Times New Roman" pitchFamily="18" charset="0"/>
                <a:cs typeface="Times New Roman" pitchFamily="18" charset="0"/>
              </a:rPr>
              <a:t>Kodėl agurko temperatūra visada </a:t>
            </a:r>
            <a:r>
              <a:rPr lang="en-US" sz="2000" dirty="0" smtClean="0">
                <a:latin typeface="Times New Roman" pitchFamily="18" charset="0"/>
                <a:cs typeface="Times New Roman" pitchFamily="18" charset="0"/>
              </a:rPr>
              <a:t>1°</a:t>
            </a:r>
            <a:r>
              <a:rPr lang="lt-LT" sz="2000"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a:t>
            </a:r>
            <a:r>
              <a:rPr lang="lt-LT"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2</a:t>
            </a:r>
            <a:r>
              <a:rPr lang="lt-LT" sz="2000" dirty="0" smtClean="0">
                <a:latin typeface="Times New Roman" pitchFamily="18" charset="0"/>
                <a:cs typeface="Times New Roman" pitchFamily="18" charset="0"/>
              </a:rPr>
              <a:t>°C laipsniais žemesnė už aplinkos temperatūrą.</a:t>
            </a:r>
          </a:p>
          <a:p>
            <a:pPr algn="just"/>
            <a:r>
              <a:rPr lang="lt-LT" sz="2000" b="1" u="sng" dirty="0" smtClean="0">
                <a:latin typeface="Times New Roman" pitchFamily="18" charset="0"/>
                <a:cs typeface="Times New Roman" pitchFamily="18" charset="0"/>
              </a:rPr>
              <a:t>Sprendimas</a:t>
            </a:r>
            <a:r>
              <a:rPr lang="lt-LT" sz="2000" b="1" dirty="0" smtClean="0">
                <a:latin typeface="Times New Roman" pitchFamily="18" charset="0"/>
                <a:cs typeface="Times New Roman" pitchFamily="18" charset="0"/>
              </a:rPr>
              <a:t>:</a:t>
            </a:r>
            <a:r>
              <a:rPr lang="lt-LT" sz="2000" dirty="0" smtClean="0">
                <a:latin typeface="Times New Roman" pitchFamily="18" charset="0"/>
                <a:cs typeface="Times New Roman" pitchFamily="18" charset="0"/>
              </a:rPr>
              <a:t> Agurką 98% sudaro vanduo, kuris nuolatos garuoja ir vėsina agurką.</a:t>
            </a:r>
            <a:endParaRPr lang="lt-LT"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descr="Vaizdo rezultatas pagal užklausą „karsta pus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3" name="Paveikslėlis 2" descr="atsisiųsti (3).jpg"/>
          <p:cNvPicPr>
            <a:picLocks noChangeAspect="1"/>
          </p:cNvPicPr>
          <p:nvPr/>
        </p:nvPicPr>
        <p:blipFill>
          <a:blip r:embed="rId2" cstate="print"/>
          <a:stretch>
            <a:fillRect/>
          </a:stretch>
        </p:blipFill>
        <p:spPr>
          <a:xfrm>
            <a:off x="827584" y="2780928"/>
            <a:ext cx="7056784" cy="3888432"/>
          </a:xfrm>
          <a:prstGeom prst="rect">
            <a:avLst/>
          </a:prstGeom>
          <a:ln>
            <a:noFill/>
          </a:ln>
          <a:effectLst>
            <a:outerShdw blurRad="292100" dist="139700" dir="2700000" algn="tl" rotWithShape="0">
              <a:srgbClr val="333333">
                <a:alpha val="65000"/>
              </a:srgbClr>
            </a:outerShdw>
          </a:effectLst>
        </p:spPr>
      </p:pic>
      <p:sp>
        <p:nvSpPr>
          <p:cNvPr id="63491" name="Rectangle 3"/>
          <p:cNvSpPr>
            <a:spLocks noChangeArrowheads="1"/>
          </p:cNvSpPr>
          <p:nvPr/>
        </p:nvSpPr>
        <p:spPr bwMode="auto">
          <a:xfrm>
            <a:off x="251520" y="725215"/>
            <a:ext cx="8460432"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lt-L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Kodėl karštas vanduo, o ne karštas oras naudojamas šildomajai pūslei?</a:t>
            </a:r>
          </a:p>
          <a:p>
            <a:pPr algn="just" fontAlgn="base">
              <a:spcBef>
                <a:spcPct val="0"/>
              </a:spcBef>
              <a:spcAft>
                <a:spcPct val="0"/>
              </a:spcAft>
            </a:pPr>
            <a:r>
              <a:rPr lang="lt-LT" sz="2000" b="1" u="sng" dirty="0" smtClean="0">
                <a:latin typeface="Times New Roman" pitchFamily="18" charset="0"/>
                <a:cs typeface="Times New Roman" pitchFamily="18" charset="0"/>
              </a:rPr>
              <a:t>Sprendimas:</a:t>
            </a:r>
            <a:r>
              <a:rPr lang="lt-LT" sz="2000" dirty="0" smtClean="0">
                <a:latin typeface="Times New Roman" pitchFamily="18" charset="0"/>
                <a:cs typeface="Times New Roman" pitchFamily="18" charset="0"/>
              </a:rPr>
              <a:t> Vandens savitoji šiluma yra didesnė nei oro. Vandeniui įšilti reikia daugiau šilumos, bet ir atvėsdamas jis atiduoda daugiau šilumos. Be to vanduo yra geresnis šilumos laidininkas.</a:t>
            </a:r>
          </a:p>
          <a:p>
            <a:pPr marL="0" marR="0" lvl="0" indent="0" algn="l" defTabSz="914400" rtl="0" eaLnBrk="1" fontAlgn="base" latinLnBrk="0" hangingPunct="1">
              <a:lnSpc>
                <a:spcPct val="100000"/>
              </a:lnSpc>
              <a:spcBef>
                <a:spcPct val="0"/>
              </a:spcBef>
              <a:spcAft>
                <a:spcPct val="0"/>
              </a:spcAft>
              <a:buClrTx/>
              <a:buSzTx/>
              <a:tabLst/>
            </a:pPr>
            <a:endParaRPr kumimoji="0" lang="lt-LT"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9552" y="1772816"/>
            <a:ext cx="8280920" cy="3385542"/>
          </a:xfrm>
          <a:prstGeom prst="rect">
            <a:avLst/>
          </a:prstGeom>
          <a:noFill/>
        </p:spPr>
        <p:txBody>
          <a:bodyPr wrap="square" rtlCol="0" anchor="ctr">
            <a:spAutoFit/>
          </a:bodyPr>
          <a:lstStyle/>
          <a:p>
            <a:pPr algn="just"/>
            <a:r>
              <a:rPr lang="en-US" sz="2800" dirty="0" smtClean="0">
                <a:latin typeface="+mj-lt"/>
              </a:rPr>
              <a:t>	</a:t>
            </a:r>
            <a:r>
              <a:rPr lang="lt-LT" sz="2800" dirty="0" smtClean="0">
                <a:latin typeface="Times New Roman" pitchFamily="18" charset="0"/>
                <a:cs typeface="Times New Roman" pitchFamily="18" charset="0"/>
              </a:rPr>
              <a:t>Įvairūs kūnai nevienodai sugeria šilumos ir šaldomi nevienodai jos atiduoda. Medžiagų </a:t>
            </a:r>
            <a:r>
              <a:rPr lang="lt-LT" sz="2800" dirty="0">
                <a:latin typeface="Times New Roman" pitchFamily="18" charset="0"/>
                <a:cs typeface="Times New Roman" pitchFamily="18" charset="0"/>
              </a:rPr>
              <a:t>gebėjimą nevienodai sugerti ir atiduoti šilumą apibūdina </a:t>
            </a:r>
            <a:r>
              <a:rPr lang="lt-LT" sz="28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medžiagos savitoji šiluma</a:t>
            </a:r>
            <a:r>
              <a:rPr lang="lt-LT"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lt-LT" sz="2800" dirty="0">
                <a:latin typeface="Times New Roman" pitchFamily="18" charset="0"/>
                <a:cs typeface="Times New Roman" pitchFamily="18" charset="0"/>
              </a:rPr>
              <a:t> </a:t>
            </a:r>
            <a:endParaRPr lang="lt-LT" sz="2800" dirty="0" smtClean="0">
              <a:latin typeface="Times New Roman" pitchFamily="18" charset="0"/>
              <a:cs typeface="Times New Roman" pitchFamily="18" charset="0"/>
            </a:endParaRPr>
          </a:p>
          <a:p>
            <a:pPr algn="just"/>
            <a:r>
              <a:rPr lang="lt-LT" sz="2800" dirty="0" smtClean="0">
                <a:latin typeface="Times New Roman" pitchFamily="18" charset="0"/>
                <a:cs typeface="Times New Roman" pitchFamily="18" charset="0"/>
              </a:rPr>
              <a:t>	Savitoji </a:t>
            </a:r>
            <a:r>
              <a:rPr lang="lt-LT" sz="2800" dirty="0">
                <a:latin typeface="Times New Roman" pitchFamily="18" charset="0"/>
                <a:cs typeface="Times New Roman" pitchFamily="18" charset="0"/>
              </a:rPr>
              <a:t>šiluma </a:t>
            </a:r>
            <a:r>
              <a:rPr lang="lt-LT" sz="2800" dirty="0" smtClean="0">
                <a:latin typeface="Times New Roman" pitchFamily="18" charset="0"/>
                <a:cs typeface="Times New Roman" pitchFamily="18" charset="0"/>
              </a:rPr>
              <a:t>– tai šilumos kiekis, reikalingas </a:t>
            </a:r>
            <a:r>
              <a:rPr lang="lt-LT" sz="2800" dirty="0">
                <a:latin typeface="Times New Roman" pitchFamily="18" charset="0"/>
                <a:cs typeface="Times New Roman" pitchFamily="18" charset="0"/>
              </a:rPr>
              <a:t>1kg medžiagos </a:t>
            </a:r>
            <a:r>
              <a:rPr lang="lt-LT" sz="2800" dirty="0" smtClean="0">
                <a:latin typeface="Times New Roman" pitchFamily="18" charset="0"/>
                <a:cs typeface="Times New Roman" pitchFamily="18" charset="0"/>
              </a:rPr>
              <a:t>sušildyti vienu laipsniu. </a:t>
            </a:r>
            <a:r>
              <a:rPr lang="lt-LT" sz="2800" dirty="0">
                <a:latin typeface="Times New Roman" pitchFamily="18" charset="0"/>
                <a:cs typeface="Times New Roman" pitchFamily="18" charset="0"/>
              </a:rPr>
              <a:t>Savitosios šilumos matavimo vienetas </a:t>
            </a:r>
          </a:p>
          <a:p>
            <a:endParaRPr lang="lt-LT" dirty="0"/>
          </a:p>
        </p:txBody>
      </p:sp>
      <p:sp>
        <p:nvSpPr>
          <p:cNvPr id="153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graphicFrame>
        <p:nvGraphicFramePr>
          <p:cNvPr id="18" name="Objektas 17"/>
          <p:cNvGraphicFramePr>
            <a:graphicFrameLocks noChangeAspect="1"/>
          </p:cNvGraphicFramePr>
          <p:nvPr/>
        </p:nvGraphicFramePr>
        <p:xfrm>
          <a:off x="4514850" y="3321050"/>
          <a:ext cx="114300" cy="215900"/>
        </p:xfrm>
        <a:graphic>
          <a:graphicData uri="http://schemas.openxmlformats.org/presentationml/2006/ole">
            <p:oleObj spid="_x0000_s15373" name="Equation" r:id="rId3" imgW="114120" imgH="215640" progId="Equation.3">
              <p:embed/>
            </p:oleObj>
          </a:graphicData>
        </a:graphic>
      </p:graphicFrame>
      <p:graphicFrame>
        <p:nvGraphicFramePr>
          <p:cNvPr id="15376" name="Object 16"/>
          <p:cNvGraphicFramePr>
            <a:graphicFrameLocks noChangeAspect="1"/>
          </p:cNvGraphicFramePr>
          <p:nvPr/>
        </p:nvGraphicFramePr>
        <p:xfrm>
          <a:off x="3635896" y="5085184"/>
          <a:ext cx="2160240" cy="1007864"/>
        </p:xfrm>
        <a:graphic>
          <a:graphicData uri="http://schemas.openxmlformats.org/presentationml/2006/ole">
            <p:oleObj spid="_x0000_s15376" name="Equation" r:id="rId4" imgW="723600" imgH="431640" progId="Equation.3">
              <p:embed/>
            </p:oleObj>
          </a:graphicData>
        </a:graphic>
      </p:graphicFrame>
      <p:sp>
        <p:nvSpPr>
          <p:cNvPr id="6" name="Antraštė 5"/>
          <p:cNvSpPr>
            <a:spLocks noGrp="1"/>
          </p:cNvSpPr>
          <p:nvPr>
            <p:ph type="title"/>
          </p:nvPr>
        </p:nvSpPr>
        <p:spPr/>
        <p:txBody>
          <a:bodyPr anchor="ctr">
            <a:normAutofit/>
          </a:bodyPr>
          <a:lstStyle/>
          <a:p>
            <a:pPr algn="ctr"/>
            <a:r>
              <a:rPr lang="lt-LT"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savitoji šiluma.</a:t>
            </a:r>
            <a:endParaRPr lang="lt-LT" sz="3600" b="1"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23528" y="846003"/>
            <a:ext cx="8424936"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lt-LT"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Kodėl žiemą maži ir seklūs ežerai užšąla greičiau negu dideli ir gilūs?</a:t>
            </a:r>
          </a:p>
          <a:p>
            <a:pPr algn="just" fontAlgn="base">
              <a:spcBef>
                <a:spcPct val="0"/>
              </a:spcBef>
              <a:spcAft>
                <a:spcPct val="0"/>
              </a:spcAft>
            </a:pPr>
            <a:r>
              <a:rPr lang="lt-LT" sz="2000" b="1" dirty="0" smtClean="0">
                <a:latin typeface="Times New Roman" pitchFamily="18" charset="0"/>
                <a:cs typeface="Times New Roman" pitchFamily="18" charset="0"/>
              </a:rPr>
              <a:t>Sprendimas: </a:t>
            </a:r>
            <a:r>
              <a:rPr lang="lt-LT" sz="2000" dirty="0" smtClean="0">
                <a:latin typeface="Times New Roman" pitchFamily="18" charset="0"/>
                <a:cs typeface="Times New Roman" pitchFamily="18" charset="0"/>
              </a:rPr>
              <a:t>Vandens didelė savitoji šiluma. Giliųjų ežerų vanduo, vasarą sukaupia daugiau šilumos, kai karšta, ir išspinduliuoja žiemą, kai šalta. Maži ir seklūs ežerai mažiau sukaupia, mažiau ir atiduoda. Pats vanduo tampa šildytuvu. Ežerai užšąla tik tada, kai praeina šiek tiek laiko po to, kai oro temperatūra pastoviai nukrinta žemiau nulio.</a:t>
            </a:r>
            <a:endParaRPr kumimoji="0" lang="lt-LT"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0419" name="AutoShape 3" descr="Vaizdo rezultatas pagal užklausą „uzsales eze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60421" name="AutoShape 5" descr="Vaizdo rezultatas pagal užklausą „uzsales eze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60423" name="AutoShape 7" descr="Vaizdo rezultatas pagal užklausą „uzsales ezer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6" name="Paveikslėlis 5" descr="atsisiųsti (2).jpg"/>
          <p:cNvPicPr>
            <a:picLocks noChangeAspect="1"/>
          </p:cNvPicPr>
          <p:nvPr/>
        </p:nvPicPr>
        <p:blipFill>
          <a:blip r:embed="rId2" cstate="print"/>
          <a:stretch>
            <a:fillRect/>
          </a:stretch>
        </p:blipFill>
        <p:spPr>
          <a:xfrm>
            <a:off x="1403648" y="3645024"/>
            <a:ext cx="6408712"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23528" y="527774"/>
            <a:ext cx="828092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t-LT"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a:t>
            </a:r>
            <a:r>
              <a:rPr kumimoji="0" lang="lt-LT"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Driežai ir kiti smulkūs dykumos gyventojai, pačiu karščiausiu dienos metu, dažnai  užsilipa ant krūmokšnių. Kodėl?</a:t>
            </a:r>
            <a:endParaRPr kumimoji="0" lang="lt-LT"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Sprendimas:</a:t>
            </a:r>
            <a:r>
              <a:rPr kumimoji="0" lang="lt-LT"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pačiu karščiausiu dienos metu dykumos smėlis taip stipriai įkaista, kad net </a:t>
            </a:r>
            <a:r>
              <a:rPr kumimoji="0" lang="en-US"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cm </a:t>
            </a:r>
            <a:r>
              <a:rPr kumimoji="0" lang="lt-LT"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aukštyje virš jo paviršiaus, temperatūra būna žemesnė keliais laipsniais.</a:t>
            </a:r>
            <a:endParaRPr kumimoji="0" lang="lt-LT" sz="200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Turinio vietos rezervavimo ženklas 4" descr="images (1).jpg"/>
          <p:cNvPicPr>
            <a:picLocks noGrp="1" noChangeAspect="1"/>
          </p:cNvPicPr>
          <p:nvPr>
            <p:ph sz="quarter" idx="1"/>
          </p:nvPr>
        </p:nvPicPr>
        <p:blipFill>
          <a:blip r:embed="rId2" cstate="print"/>
          <a:stretch>
            <a:fillRect/>
          </a:stretch>
        </p:blipFill>
        <p:spPr>
          <a:xfrm>
            <a:off x="827584" y="2492896"/>
            <a:ext cx="6840760" cy="403244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136904" cy="3200876"/>
          </a:xfrm>
          <a:prstGeom prst="rect">
            <a:avLst/>
          </a:prstGeom>
          <a:noFill/>
        </p:spPr>
        <p:txBody>
          <a:bodyPr wrap="square" rtlCol="0">
            <a:spAutoFit/>
          </a:bodyPr>
          <a:lstStyle/>
          <a:p>
            <a:pPr algn="just"/>
            <a:r>
              <a:rPr lang="lt-LT"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8. </a:t>
            </a:r>
            <a:r>
              <a:rPr lang="lt-LT" sz="2000" dirty="0" smtClean="0">
                <a:latin typeface="Times New Roman" pitchFamily="18" charset="0"/>
                <a:cs typeface="Times New Roman" pitchFamily="18" charset="0"/>
              </a:rPr>
              <a:t>Du moksleiviai nusipirko valgykloje po puodelį karštos arbatos  trečiam patiekalui. Pirmasis moksleivis ištirpino cukrų prieš valgį, o antrasis – po valgio.  Kuris moksleivis gers karštesnę arbatą, jei pirmuosius du patiekalus jie suvalgė per tą patį laiką?</a:t>
            </a:r>
          </a:p>
          <a:p>
            <a:pPr algn="just"/>
            <a:r>
              <a:rPr lang="lt-LT" sz="2000" b="1" dirty="0" smtClean="0">
                <a:latin typeface="Times New Roman" pitchFamily="18" charset="0"/>
                <a:cs typeface="Times New Roman" pitchFamily="18" charset="0"/>
              </a:rPr>
              <a:t>Sprendimas:  </a:t>
            </a:r>
            <a:r>
              <a:rPr lang="lt-LT" sz="2000" dirty="0" smtClean="0">
                <a:latin typeface="Times New Roman" pitchFamily="18" charset="0"/>
                <a:cs typeface="Times New Roman" pitchFamily="18" charset="0"/>
              </a:rPr>
              <a:t>Arbatos puodelyje su cukrumi vanduo atvės, nes dalis vandens vidinės energijos išeikvojama cukrui (jo kristalinei gardelei) suardyti. Šilumos nuostoliai mažesni, kai mažesnis temperatūrų skirtumas tarp arbatos ir aplinkos. Arbatos su ištirpintu cukrumi šilumos nuostoliai per tą patį laiką bus mažesni, negu arbatos be cukraus.  Pirmasis moksleivis gers karštesnę arbatą.</a:t>
            </a:r>
          </a:p>
          <a:p>
            <a:endParaRPr lang="lt-LT" dirty="0"/>
          </a:p>
        </p:txBody>
      </p:sp>
      <p:pic>
        <p:nvPicPr>
          <p:cNvPr id="3" name="Paveikslėlis 2" descr="arbata-300x199.jpg"/>
          <p:cNvPicPr>
            <a:picLocks noChangeAspect="1"/>
          </p:cNvPicPr>
          <p:nvPr/>
        </p:nvPicPr>
        <p:blipFill>
          <a:blip r:embed="rId2" cstate="print"/>
          <a:stretch>
            <a:fillRect/>
          </a:stretch>
        </p:blipFill>
        <p:spPr>
          <a:xfrm>
            <a:off x="4355976" y="4581128"/>
            <a:ext cx="3024336" cy="19442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51520" y="897106"/>
            <a:ext cx="828092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lt-L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Ant įkaitusio radiatoriaus padėtas seniai išdžiūvęs rankšluostis. Ar paliesti jie atrodys vienodai įkaitę? Ar vienoda bus jų temperatūra? Kodėl?</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lt-LT" sz="20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Sprendimas:</a:t>
            </a:r>
            <a:r>
              <a:rPr kumimoji="0" lang="lt-LT"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Įkaitusio radiatoriaus ir ant jo padėto seniai išdžiūvusio rankšluosčio temperatūros yra vienodos. Tačiau rankšluostis atrodys mažiau įkaitęs, nes jo mažesnis šiluminis laidumas ir mažesnė savitoji šiluma.</a:t>
            </a:r>
            <a:endParaRPr kumimoji="0" lang="lt-LT"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aveikslėlis 2" descr="images (3).jpg"/>
          <p:cNvPicPr>
            <a:picLocks noChangeAspect="1"/>
          </p:cNvPicPr>
          <p:nvPr/>
        </p:nvPicPr>
        <p:blipFill>
          <a:blip r:embed="rId2" cstate="print"/>
          <a:stretch>
            <a:fillRect/>
          </a:stretch>
        </p:blipFill>
        <p:spPr>
          <a:xfrm>
            <a:off x="2555776" y="3501008"/>
            <a:ext cx="3024336"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323528" y="692696"/>
            <a:ext cx="8208912" cy="1969770"/>
          </a:xfrm>
          <a:prstGeom prst="rect">
            <a:avLst/>
          </a:prstGeom>
        </p:spPr>
        <p:txBody>
          <a:bodyPr wrap="square">
            <a:spAutoFit/>
          </a:bodyPr>
          <a:lstStyle/>
          <a:p>
            <a:pPr algn="just"/>
            <a:r>
              <a:rPr lang="lt-LT" dirty="0" smtClean="0"/>
              <a:t>	</a:t>
            </a:r>
            <a:r>
              <a:rPr lang="en-US" sz="2000" dirty="0" smtClean="0">
                <a:latin typeface="Times New Roman" pitchFamily="18" charset="0"/>
                <a:cs typeface="Times New Roman" pitchFamily="18" charset="0"/>
              </a:rPr>
              <a:t>10. </a:t>
            </a:r>
            <a:r>
              <a:rPr lang="lt-LT" sz="2000" dirty="0" smtClean="0">
                <a:latin typeface="Times New Roman" pitchFamily="18" charset="0"/>
                <a:cs typeface="Times New Roman" pitchFamily="18" charset="0"/>
              </a:rPr>
              <a:t>Kodėl vanduo metaliniame puode nustoja virti, vos tik puodą nukeliame nuo ugnies, tuo tarpu moliniame puode jis kurį laiką dar verda?</a:t>
            </a:r>
          </a:p>
          <a:p>
            <a:pPr algn="just"/>
            <a:r>
              <a:rPr lang="lt-LT" sz="2000" b="1" dirty="0" smtClean="0">
                <a:latin typeface="Times New Roman" pitchFamily="18" charset="0"/>
                <a:cs typeface="Times New Roman" pitchFamily="18" charset="0"/>
              </a:rPr>
              <a:t>Sprendimas:</a:t>
            </a:r>
            <a:r>
              <a:rPr lang="lt-LT" sz="2000" dirty="0" smtClean="0">
                <a:latin typeface="Times New Roman" pitchFamily="18" charset="0"/>
                <a:cs typeface="Times New Roman" pitchFamily="18" charset="0"/>
              </a:rPr>
              <a:t> Molinio indo šiluminis laidumas yra mažesnis, o savitoji šiluma didesnė už metalinio indo, todėl molinis indas dar kurį laiką perduoda tą šilumos kiekį, kurio reikia vandeniui virti</a:t>
            </a:r>
            <a:r>
              <a:rPr lang="lt-LT" sz="2400" dirty="0" smtClean="0">
                <a:latin typeface="Times New Roman" pitchFamily="18" charset="0"/>
                <a:cs typeface="Times New Roman" pitchFamily="18" charset="0"/>
              </a:rPr>
              <a:t>. </a:t>
            </a:r>
          </a:p>
          <a:p>
            <a:pPr algn="just"/>
            <a:endParaRPr lang="lt-LT" dirty="0"/>
          </a:p>
        </p:txBody>
      </p:sp>
      <p:pic>
        <p:nvPicPr>
          <p:cNvPr id="3" name="Paveikslėlis 2" descr="images (4).jpg"/>
          <p:cNvPicPr>
            <a:picLocks noChangeAspect="1"/>
          </p:cNvPicPr>
          <p:nvPr/>
        </p:nvPicPr>
        <p:blipFill>
          <a:blip r:embed="rId2" cstate="print"/>
          <a:stretch>
            <a:fillRect/>
          </a:stretch>
        </p:blipFill>
        <p:spPr>
          <a:xfrm>
            <a:off x="899592" y="3429000"/>
            <a:ext cx="3456384" cy="2664296"/>
          </a:xfrm>
          <a:prstGeom prst="rect">
            <a:avLst/>
          </a:prstGeom>
          <a:ln>
            <a:noFill/>
          </a:ln>
          <a:effectLst>
            <a:outerShdw blurRad="292100" dist="139700" dir="2700000" algn="tl" rotWithShape="0">
              <a:srgbClr val="333333">
                <a:alpha val="65000"/>
              </a:srgbClr>
            </a:outerShdw>
          </a:effectLst>
        </p:spPr>
      </p:pic>
      <p:pic>
        <p:nvPicPr>
          <p:cNvPr id="4" name="Paveikslėlis 3" descr="Глиняный_горшочек.jpg"/>
          <p:cNvPicPr>
            <a:picLocks noChangeAspect="1"/>
          </p:cNvPicPr>
          <p:nvPr/>
        </p:nvPicPr>
        <p:blipFill>
          <a:blip r:embed="rId3" cstate="print"/>
          <a:stretch>
            <a:fillRect/>
          </a:stretch>
        </p:blipFill>
        <p:spPr>
          <a:xfrm>
            <a:off x="5076056" y="3429000"/>
            <a:ext cx="2756024" cy="27475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539552" y="1082353"/>
            <a:ext cx="76328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just" defTabSz="914400" rtl="0" eaLnBrk="1" fontAlgn="base" latinLnBrk="0" hangingPunct="1">
              <a:lnSpc>
                <a:spcPct val="100000"/>
              </a:lnSpc>
              <a:spcBef>
                <a:spcPct val="0"/>
              </a:spcBef>
              <a:spcAft>
                <a:spcPct val="0"/>
              </a:spcAft>
              <a:buClrTx/>
              <a:buSzTx/>
              <a:tabLst/>
            </a:pPr>
            <a:r>
              <a:rPr kumimoji="0" lang="lt-L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Kuriame arbatinuke arbata vėsta greičiau — blizgančiame metaliniame ar moliniame?</a:t>
            </a:r>
            <a:endParaRPr lang="lt-LT" sz="2000" dirty="0" smtClean="0">
              <a:latin typeface="Times New Roman" pitchFamily="18" charset="0"/>
              <a:ea typeface="Times New Roman" pitchFamily="18" charset="0"/>
              <a:cs typeface="Times New Roman" pitchFamily="18" charset="0"/>
            </a:endParaRPr>
          </a:p>
          <a:p>
            <a:pPr marL="0" marR="0" lvl="1" algn="just" defTabSz="914400" rtl="0" eaLnBrk="1" fontAlgn="base" latinLnBrk="0" hangingPunct="1">
              <a:lnSpc>
                <a:spcPct val="100000"/>
              </a:lnSpc>
              <a:spcBef>
                <a:spcPct val="0"/>
              </a:spcBef>
              <a:spcAft>
                <a:spcPct val="0"/>
              </a:spcAft>
              <a:buClrTx/>
              <a:buSzTx/>
              <a:tabLst/>
            </a:pPr>
            <a:r>
              <a:rPr lang="lt-LT" sz="2000" b="1" u="sng" dirty="0" smtClean="0">
                <a:latin typeface="Times New Roman" pitchFamily="18" charset="0"/>
                <a:ea typeface="Times New Roman" pitchFamily="18" charset="0"/>
                <a:cs typeface="Times New Roman" pitchFamily="18" charset="0"/>
              </a:rPr>
              <a:t>Sprendimas:</a:t>
            </a:r>
            <a:r>
              <a:rPr lang="lt-LT" sz="2000" dirty="0" smtClean="0">
                <a:latin typeface="Times New Roman" pitchFamily="18" charset="0"/>
                <a:ea typeface="Times New Roman" pitchFamily="18" charset="0"/>
                <a:cs typeface="Times New Roman" pitchFamily="18" charset="0"/>
              </a:rPr>
              <a:t> Metaliniame arbatinuke arbata atvės greičiau, nes metalo šiluminis laidumas didesnis ir savitoji šiluma mažesnė, nei molio.</a:t>
            </a:r>
            <a:endPar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457200" marR="0" lvl="1" indent="0" algn="just" defTabSz="914400" rtl="0" eaLnBrk="1" fontAlgn="base" latinLnBrk="0" hangingPunct="1">
              <a:lnSpc>
                <a:spcPct val="100000"/>
              </a:lnSpc>
              <a:spcBef>
                <a:spcPct val="0"/>
              </a:spcBef>
              <a:spcAft>
                <a:spcPct val="0"/>
              </a:spcAft>
              <a:buClrTx/>
              <a:buSzTx/>
              <a:tabLst/>
            </a:pPr>
            <a:endParaRPr kumimoji="0" lang="lt-LT"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aveikslėlis 3" descr="images (5).jpg"/>
          <p:cNvPicPr>
            <a:picLocks noChangeAspect="1"/>
          </p:cNvPicPr>
          <p:nvPr/>
        </p:nvPicPr>
        <p:blipFill>
          <a:blip r:embed="rId2" cstate="print"/>
          <a:stretch>
            <a:fillRect/>
          </a:stretch>
        </p:blipFill>
        <p:spPr>
          <a:xfrm>
            <a:off x="971600" y="3356992"/>
            <a:ext cx="3456384" cy="3168352"/>
          </a:xfrm>
          <a:prstGeom prst="rect">
            <a:avLst/>
          </a:prstGeom>
          <a:ln>
            <a:noFill/>
          </a:ln>
          <a:effectLst>
            <a:outerShdw blurRad="292100" dist="139700" dir="2700000" algn="tl" rotWithShape="0">
              <a:srgbClr val="333333">
                <a:alpha val="65000"/>
              </a:srgbClr>
            </a:outerShdw>
          </a:effectLst>
        </p:spPr>
      </p:pic>
      <p:pic>
        <p:nvPicPr>
          <p:cNvPr id="5" name="Paveikslėlis 4" descr="images (7).jpg"/>
          <p:cNvPicPr>
            <a:picLocks noChangeAspect="1"/>
          </p:cNvPicPr>
          <p:nvPr/>
        </p:nvPicPr>
        <p:blipFill>
          <a:blip r:embed="rId3" cstate="print"/>
          <a:stretch>
            <a:fillRect/>
          </a:stretch>
        </p:blipFill>
        <p:spPr>
          <a:xfrm>
            <a:off x="4716016" y="3356992"/>
            <a:ext cx="3096344"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539552" y="692696"/>
            <a:ext cx="7776864" cy="707886"/>
          </a:xfrm>
          <a:prstGeom prst="rect">
            <a:avLst/>
          </a:prstGeom>
        </p:spPr>
        <p:txBody>
          <a:bodyPr wrap="square">
            <a:spAutoFit/>
          </a:bodyPr>
          <a:lstStyle/>
          <a:p>
            <a:pPr lvl="0" algn="just"/>
            <a:r>
              <a:rPr lang="lt-LT" sz="2000" dirty="0" smtClean="0">
                <a:latin typeface="Times New Roman" pitchFamily="18" charset="0"/>
                <a:cs typeface="Times New Roman" pitchFamily="18" charset="0"/>
              </a:rPr>
              <a:t>	Į kokį aukštį galima pakelti 400 g masės kūną, suvartojant 200 g verdančio vandens išskirtą energiją, jam atvėstant iki 20 °C?</a:t>
            </a:r>
            <a:endParaRPr lang="lt-LT" sz="2000" dirty="0">
              <a:latin typeface="Times New Roman" pitchFamily="18" charset="0"/>
              <a:cs typeface="Times New Roman" pitchFamily="18" charset="0"/>
            </a:endParaRPr>
          </a:p>
        </p:txBody>
      </p:sp>
      <p:pic>
        <p:nvPicPr>
          <p:cNvPr id="58379" name="Picture 11"/>
          <p:cNvPicPr>
            <a:picLocks noChangeAspect="1" noChangeArrowheads="1"/>
          </p:cNvPicPr>
          <p:nvPr/>
        </p:nvPicPr>
        <p:blipFill>
          <a:blip r:embed="rId2" cstate="print"/>
          <a:srcRect/>
          <a:stretch>
            <a:fillRect/>
          </a:stretch>
        </p:blipFill>
        <p:spPr bwMode="auto">
          <a:xfrm>
            <a:off x="755576" y="2132856"/>
            <a:ext cx="7776863" cy="280831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39552" y="980728"/>
            <a:ext cx="8136904" cy="830997"/>
          </a:xfrm>
          <a:prstGeom prst="rect">
            <a:avLst/>
          </a:prstGeom>
        </p:spPr>
        <p:txBody>
          <a:bodyPr wrap="square">
            <a:spAutoFit/>
          </a:bodyPr>
          <a:lstStyle/>
          <a:p>
            <a:r>
              <a:rPr lang="lt-LT" dirty="0" smtClean="0"/>
              <a:t>	</a:t>
            </a:r>
            <a:r>
              <a:rPr lang="lt-LT" sz="2400" dirty="0" smtClean="0">
                <a:latin typeface="Times New Roman" pitchFamily="18" charset="0"/>
                <a:cs typeface="Times New Roman" pitchFamily="18" charset="0"/>
              </a:rPr>
              <a:t>Vienodos masės vanduo ir aliejus pašildyti 10º C. Kuriuo atveju ir kiek kartų sunaudota daugiau šilumos?</a:t>
            </a:r>
            <a:endParaRPr lang="lt-LT" sz="2400" dirty="0">
              <a:latin typeface="Times New Roman" pitchFamily="18" charset="0"/>
              <a:cs typeface="Times New Roman" pitchFamily="18" charset="0"/>
            </a:endParaRPr>
          </a:p>
        </p:txBody>
      </p:sp>
      <p:pic>
        <p:nvPicPr>
          <p:cNvPr id="64514" name="Picture 2"/>
          <p:cNvPicPr>
            <a:picLocks noChangeAspect="1" noChangeArrowheads="1"/>
          </p:cNvPicPr>
          <p:nvPr/>
        </p:nvPicPr>
        <p:blipFill>
          <a:blip r:embed="rId2" cstate="print"/>
          <a:srcRect/>
          <a:stretch>
            <a:fillRect/>
          </a:stretch>
        </p:blipFill>
        <p:spPr bwMode="auto">
          <a:xfrm>
            <a:off x="539552" y="2348880"/>
            <a:ext cx="7992888" cy="288032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cstate="print"/>
          <a:srcRect/>
          <a:stretch>
            <a:fillRect/>
          </a:stretch>
        </p:blipFill>
        <p:spPr bwMode="auto">
          <a:xfrm>
            <a:off x="611560" y="2238374"/>
            <a:ext cx="7992888" cy="3206849"/>
          </a:xfrm>
          <a:prstGeom prst="rect">
            <a:avLst/>
          </a:prstGeom>
          <a:noFill/>
          <a:ln w="12700">
            <a:solidFill>
              <a:schemeClr val="tx1"/>
            </a:solidFill>
            <a:miter lim="800000"/>
            <a:headEnd/>
            <a:tailEnd/>
          </a:ln>
        </p:spPr>
      </p:pic>
      <p:sp>
        <p:nvSpPr>
          <p:cNvPr id="66564" name="Rectangle 4"/>
          <p:cNvSpPr>
            <a:spLocks noChangeArrowheads="1"/>
          </p:cNvSpPr>
          <p:nvPr/>
        </p:nvSpPr>
        <p:spPr bwMode="auto">
          <a:xfrm>
            <a:off x="395536" y="620688"/>
            <a:ext cx="8064895"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lt-L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Kiek šilumos reikia suteikti 1 litrui vandens, norint jo temperatūrą pakelti nuo 15 </a:t>
            </a:r>
            <a:r>
              <a:rPr kumimoji="0" lang="lt-LT"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ºC</a:t>
            </a:r>
            <a:r>
              <a:rPr kumimoji="0" lang="lt-LT"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iki virimo temperatūros?</a:t>
            </a:r>
            <a:endParaRPr kumimoji="0" lang="lt-LT"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424937" cy="1015663"/>
          </a:xfrm>
          <a:prstGeom prst="rect">
            <a:avLst/>
          </a:prstGeom>
          <a:noFill/>
        </p:spPr>
        <p:txBody>
          <a:bodyPr wrap="square" rtlCol="0">
            <a:spAutoFit/>
          </a:bodyPr>
          <a:lstStyle/>
          <a:p>
            <a:r>
              <a:rPr lang="lt-LT" sz="2000" dirty="0" smtClean="0">
                <a:latin typeface="Times New Roman" pitchFamily="18" charset="0"/>
                <a:cs typeface="Times New Roman" pitchFamily="18" charset="0"/>
              </a:rPr>
              <a:t>200 g vandens gavo tiek šilumos, kiek jos išskyrė 2 kg vario, vėsdami nuo 100 °C iki 20 °C . Keliais laipsniais įkaito vanduo? </a:t>
            </a:r>
            <a:endParaRPr lang="en-US" sz="2000" dirty="0" smtClean="0">
              <a:latin typeface="Times New Roman" pitchFamily="18" charset="0"/>
              <a:cs typeface="Times New Roman" pitchFamily="18" charset="0"/>
            </a:endParaRPr>
          </a:p>
          <a:p>
            <a:endParaRPr lang="lt-LT" sz="2000" dirty="0"/>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36867" name="Rectangle 3"/>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sp>
        <p:nvSpPr>
          <p:cNvPr id="36985" name="Rectangle 1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lt-LT"/>
          </a:p>
        </p:txBody>
      </p:sp>
      <p:pic>
        <p:nvPicPr>
          <p:cNvPr id="36984" name="Picture 12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1484784"/>
            <a:ext cx="5904656" cy="720080"/>
          </a:xfrm>
          <a:prstGeom prst="rect">
            <a:avLst/>
          </a:prstGeom>
          <a:noFill/>
        </p:spPr>
      </p:pic>
      <p:sp>
        <p:nvSpPr>
          <p:cNvPr id="36986" name="Rectangle 122"/>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sz="1800" b="0" i="0" u="none" strike="noStrike" cap="none" normalizeH="0" baseline="0" smtClean="0">
              <a:ln>
                <a:noFill/>
              </a:ln>
              <a:solidFill>
                <a:schemeClr val="tx1"/>
              </a:solidFill>
              <a:effectLst/>
              <a:latin typeface="Arial" pitchFamily="34" charset="0"/>
              <a:cs typeface="Arial" pitchFamily="34" charset="0"/>
            </a:endParaRPr>
          </a:p>
        </p:txBody>
      </p:sp>
      <p:pic>
        <p:nvPicPr>
          <p:cNvPr id="36987" name="Picture 123"/>
          <p:cNvPicPr>
            <a:picLocks noChangeAspect="1" noChangeArrowheads="1"/>
          </p:cNvPicPr>
          <p:nvPr/>
        </p:nvPicPr>
        <p:blipFill>
          <a:blip r:embed="rId3" cstate="print"/>
          <a:srcRect/>
          <a:stretch>
            <a:fillRect/>
          </a:stretch>
        </p:blipFill>
        <p:spPr bwMode="auto">
          <a:xfrm>
            <a:off x="395536" y="2276873"/>
            <a:ext cx="8208912" cy="3096344"/>
          </a:xfrm>
          <a:prstGeom prst="rect">
            <a:avLst/>
          </a:prstGeom>
          <a:noFill/>
          <a:ln w="19050">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24744"/>
            <a:ext cx="7920880" cy="4585871"/>
          </a:xfrm>
          <a:prstGeom prst="rect">
            <a:avLst/>
          </a:prstGeom>
          <a:noFill/>
        </p:spPr>
        <p:txBody>
          <a:bodyPr wrap="square" rtlCol="0">
            <a:spAutoFit/>
          </a:bodyPr>
          <a:lstStyle/>
          <a:p>
            <a:pPr algn="just"/>
            <a:r>
              <a:rPr lang="lt-LT" sz="28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Labai didelė vandens savitoji šiluma. Ji lygi    </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lt-LT" sz="2400" dirty="0" smtClean="0">
                <a:latin typeface="Times New Roman" pitchFamily="18" charset="0"/>
                <a:cs typeface="Times New Roman" pitchFamily="18" charset="0"/>
              </a:rPr>
              <a:t>Ši vandens savybė labai svarbi gyvybei Žemėje. Didelis vandens kiekis Žemės paviršiuje dėl didelės savitosios šilumos veikia kaip šilumos akumuliatorius, išlyginantis paros bei sezonų temperatūros svyravimus. Žemės ir smėlio savitoji šiluma maždaug </a:t>
            </a:r>
            <a:r>
              <a:rPr lang="en-US" sz="2400" dirty="0" smtClean="0">
                <a:latin typeface="Times New Roman" pitchFamily="18" charset="0"/>
                <a:cs typeface="Times New Roman" pitchFamily="18" charset="0"/>
              </a:rPr>
              <a:t>5</a:t>
            </a:r>
            <a:r>
              <a:rPr lang="lt-LT" sz="2400" dirty="0" smtClean="0">
                <a:latin typeface="Times New Roman" pitchFamily="18" charset="0"/>
                <a:cs typeface="Times New Roman" pitchFamily="18" charset="0"/>
              </a:rPr>
              <a:t> kartus mažesnė.</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Molio ir smėlio savitosios šilumos yra apytikriai  vienodos ir lygios  </a:t>
            </a:r>
          </a:p>
          <a:p>
            <a:pPr algn="just"/>
            <a:r>
              <a:rPr lang="lt-LT"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todėl jų šilimų/vėsimų spartos turėtų būti vienodos. Vandeniui sušildyti reikės daugiau šilumos, nei smėliui ir moliui. Jo šilimo/vėsimo sparta turėtų būti mažiausia.</a:t>
            </a:r>
          </a:p>
          <a:p>
            <a:pPr algn="just"/>
            <a:r>
              <a:rPr lang="lt-LT" sz="2400" dirty="0" smtClean="0">
                <a:latin typeface="Times New Roman" pitchFamily="18" charset="0"/>
                <a:cs typeface="Times New Roman" pitchFamily="18" charset="0"/>
              </a:rPr>
              <a:t>Eksperimentu buvo lyginama vandens, smėlio ir molio šilimo/vėsimo sparta.</a:t>
            </a:r>
            <a:r>
              <a:rPr lang="en-US" sz="2400" dirty="0" smtClean="0">
                <a:latin typeface="Times New Roman" pitchFamily="18" charset="0"/>
                <a:cs typeface="Times New Roman" pitchFamily="18" charset="0"/>
              </a:rPr>
              <a:t>           </a:t>
            </a:r>
            <a:r>
              <a:rPr lang="lt-LT" sz="2400" dirty="0" smtClean="0">
                <a:latin typeface="Times New Roman" pitchFamily="18" charset="0"/>
                <a:cs typeface="Times New Roman" pitchFamily="18" charset="0"/>
              </a:rPr>
              <a:t> </a:t>
            </a:r>
            <a:endParaRPr lang="lt-LT" sz="2400" dirty="0">
              <a:latin typeface="Times New Roman" pitchFamily="18" charset="0"/>
              <a:cs typeface="Times New Roman" pitchFamily="18" charset="0"/>
            </a:endParaRPr>
          </a:p>
        </p:txBody>
      </p:sp>
      <p:graphicFrame>
        <p:nvGraphicFramePr>
          <p:cNvPr id="3" name="Objektas 2"/>
          <p:cNvGraphicFramePr>
            <a:graphicFrameLocks noChangeAspect="1"/>
          </p:cNvGraphicFramePr>
          <p:nvPr/>
        </p:nvGraphicFramePr>
        <p:xfrm>
          <a:off x="683568" y="1556792"/>
          <a:ext cx="1440160" cy="432048"/>
        </p:xfrm>
        <a:graphic>
          <a:graphicData uri="http://schemas.openxmlformats.org/presentationml/2006/ole">
            <p:oleObj spid="_x0000_s33794" name="Lygtis" r:id="rId3" imgW="774360" imgH="419040" progId="Equation.3">
              <p:embed/>
            </p:oleObj>
          </a:graphicData>
        </a:graphic>
      </p:graphicFrame>
      <p:graphicFrame>
        <p:nvGraphicFramePr>
          <p:cNvPr id="33795" name="Object 3"/>
          <p:cNvGraphicFramePr>
            <a:graphicFrameLocks noChangeAspect="1"/>
          </p:cNvGraphicFramePr>
          <p:nvPr/>
        </p:nvGraphicFramePr>
        <p:xfrm>
          <a:off x="395536" y="3789040"/>
          <a:ext cx="1511300" cy="504825"/>
        </p:xfrm>
        <a:graphic>
          <a:graphicData uri="http://schemas.openxmlformats.org/presentationml/2006/ole">
            <p:oleObj spid="_x0000_s33795" name="Equation" r:id="rId4" imgW="901440" imgH="43164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a:stretch>
            <a:fillRect/>
          </a:stretch>
        </p:blipFill>
        <p:spPr bwMode="auto">
          <a:xfrm>
            <a:off x="395536" y="1988840"/>
            <a:ext cx="8136903" cy="3600399"/>
          </a:xfrm>
          <a:prstGeom prst="rect">
            <a:avLst/>
          </a:prstGeom>
          <a:noFill/>
          <a:ln w="9525">
            <a:solidFill>
              <a:schemeClr val="tx1"/>
            </a:solidFill>
            <a:miter lim="800000"/>
            <a:headEnd/>
            <a:tailEnd/>
          </a:ln>
        </p:spPr>
      </p:pic>
      <p:sp>
        <p:nvSpPr>
          <p:cNvPr id="67588" name="Rectangle 4"/>
          <p:cNvSpPr>
            <a:spLocks noChangeArrowheads="1"/>
          </p:cNvSpPr>
          <p:nvPr/>
        </p:nvSpPr>
        <p:spPr bwMode="auto">
          <a:xfrm>
            <a:off x="251520" y="620688"/>
            <a:ext cx="82809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Ant vienodų elektrinių viryklių vienoduose sandariai uždarytuose puoduose kaitinama 1 litras vandens ir 1 litras oro. Kuris indas greičiau sušils iki 40 </a:t>
            </a:r>
            <a:r>
              <a:rPr kumimoji="0" lang="lt-LT"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ºC</a:t>
            </a:r>
            <a:r>
              <a:rPr kumimoji="0" lang="lt-LT"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temperatūros? Kodėl?</a:t>
            </a:r>
            <a:endParaRPr kumimoji="0" lang="lt-LT"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dirty="0" smtClean="0">
                <a:solidFill>
                  <a:schemeClr val="tx1"/>
                </a:solidFill>
                <a:latin typeface="Times New Roman" pitchFamily="18" charset="0"/>
                <a:cs typeface="Times New Roman" pitchFamily="18" charset="0"/>
              </a:rPr>
              <a:t>Literatūra</a:t>
            </a:r>
            <a:endParaRPr lang="lt-LT" dirty="0">
              <a:latin typeface="Times New Roman" pitchFamily="18" charset="0"/>
              <a:cs typeface="Times New Roman" pitchFamily="18" charset="0"/>
            </a:endParaRPr>
          </a:p>
        </p:txBody>
      </p:sp>
      <p:sp>
        <p:nvSpPr>
          <p:cNvPr id="3" name="TextBox 2"/>
          <p:cNvSpPr txBox="1"/>
          <p:nvPr/>
        </p:nvSpPr>
        <p:spPr>
          <a:xfrm>
            <a:off x="251520" y="1484784"/>
            <a:ext cx="8532440" cy="2308324"/>
          </a:xfrm>
          <a:prstGeom prst="rect">
            <a:avLst/>
          </a:prstGeom>
          <a:noFill/>
        </p:spPr>
        <p:txBody>
          <a:bodyPr wrap="square" rtlCol="0">
            <a:spAutoFit/>
          </a:bodyPr>
          <a:lstStyle/>
          <a:p>
            <a:pPr marL="179388" indent="-179388" algn="just">
              <a:lnSpc>
                <a:spcPct val="90000"/>
              </a:lnSpc>
              <a:buFontTx/>
              <a:buAutoNum type="arabicPeriod"/>
            </a:pPr>
            <a:r>
              <a:rPr lang="lt-LT" sz="2000" dirty="0" smtClean="0">
                <a:latin typeface="Times New Roman" pitchFamily="18" charset="0"/>
                <a:cs typeface="Times New Roman" pitchFamily="18" charset="0"/>
              </a:rPr>
              <a:t>V. </a:t>
            </a:r>
            <a:r>
              <a:rPr lang="lt-LT" sz="2000" dirty="0" err="1" smtClean="0">
                <a:latin typeface="Times New Roman" pitchFamily="18" charset="0"/>
                <a:cs typeface="Times New Roman" pitchFamily="18" charset="0"/>
              </a:rPr>
              <a:t>Valentinavičius</a:t>
            </a:r>
            <a:r>
              <a:rPr lang="lt-LT" sz="2000" dirty="0" smtClean="0">
                <a:latin typeface="Times New Roman" pitchFamily="18" charset="0"/>
                <a:cs typeface="Times New Roman" pitchFamily="18" charset="0"/>
              </a:rPr>
              <a:t>. Fizika. Vadovėlis IX klasei. Kaunas, Šviesa, 2005.</a:t>
            </a:r>
          </a:p>
          <a:p>
            <a:pPr marL="179388" indent="-179388" algn="just">
              <a:lnSpc>
                <a:spcPct val="90000"/>
              </a:lnSpc>
              <a:buFontTx/>
              <a:buAutoNum type="arabicPeriod"/>
            </a:pPr>
            <a:r>
              <a:rPr lang="lt-LT" sz="2000" dirty="0" smtClean="0">
                <a:latin typeface="Times New Roman" pitchFamily="18" charset="0"/>
                <a:cs typeface="Times New Roman" pitchFamily="18" charset="0"/>
              </a:rPr>
              <a:t>A. Kairienė, </a:t>
            </a:r>
            <a:r>
              <a:rPr lang="lt-LT" sz="2000" dirty="0" err="1" smtClean="0">
                <a:latin typeface="Times New Roman" pitchFamily="18" charset="0"/>
                <a:cs typeface="Times New Roman" pitchFamily="18" charset="0"/>
              </a:rPr>
              <a:t>E.Kalinkevičienė</a:t>
            </a:r>
            <a:r>
              <a:rPr lang="lt-LT" sz="2000" dirty="0" smtClean="0">
                <a:latin typeface="Times New Roman" pitchFamily="18" charset="0"/>
                <a:cs typeface="Times New Roman" pitchFamily="18" charset="0"/>
              </a:rPr>
              <a:t>. Kokybiniai fizikos uždaviniai XI – XII klasei.</a:t>
            </a:r>
            <a:r>
              <a:rPr lang="en-US" sz="2000" dirty="0" smtClean="0">
                <a:latin typeface="Times New Roman" pitchFamily="18" charset="0"/>
                <a:cs typeface="Times New Roman" pitchFamily="18" charset="0"/>
              </a:rPr>
              <a:t> A.</a:t>
            </a:r>
            <a:r>
              <a:rPr lang="lt-LT" sz="2000" dirty="0" smtClean="0">
                <a:latin typeface="Times New Roman" pitchFamily="18" charset="0"/>
                <a:cs typeface="Times New Roman" pitchFamily="18" charset="0"/>
              </a:rPr>
              <a:t>Varno  individuali  įmonė , Vilnius,</a:t>
            </a:r>
            <a:r>
              <a:rPr lang="en-US" sz="2000" dirty="0" smtClean="0">
                <a:latin typeface="Times New Roman" pitchFamily="18" charset="0"/>
                <a:cs typeface="Times New Roman" pitchFamily="18" charset="0"/>
              </a:rPr>
              <a:t>2000.</a:t>
            </a:r>
          </a:p>
          <a:p>
            <a:pPr marL="179388" indent="-179388" algn="just">
              <a:lnSpc>
                <a:spcPct val="90000"/>
              </a:lnSpc>
              <a:buFontTx/>
              <a:buAutoNum type="arabicPeriod"/>
            </a:pPr>
            <a:r>
              <a:rPr lang="lt-LT" sz="2000" dirty="0" smtClean="0">
                <a:latin typeface="Times New Roman" pitchFamily="18" charset="0"/>
                <a:cs typeface="Times New Roman" pitchFamily="18" charset="0"/>
              </a:rPr>
              <a:t>J. Jakutis, V. </a:t>
            </a:r>
            <a:r>
              <a:rPr lang="lt-LT" sz="2000" dirty="0" err="1" smtClean="0">
                <a:latin typeface="Times New Roman" pitchFamily="18" charset="0"/>
                <a:cs typeface="Times New Roman" pitchFamily="18" charset="0"/>
              </a:rPr>
              <a:t>Šlekienė</a:t>
            </a:r>
            <a:r>
              <a:rPr lang="lt-LT" sz="2000" dirty="0" smtClean="0">
                <a:latin typeface="Times New Roman" pitchFamily="18" charset="0"/>
                <a:cs typeface="Times New Roman" pitchFamily="18" charset="0"/>
              </a:rPr>
              <a:t>, J. Blažienė. Fizikos uždavinynas IX klasei. Kaunas, Šviesa, 2006.</a:t>
            </a:r>
          </a:p>
          <a:p>
            <a:pPr marL="179388" indent="-179388" algn="just">
              <a:lnSpc>
                <a:spcPct val="90000"/>
              </a:lnSpc>
              <a:buFontTx/>
              <a:buAutoNum type="arabicPeriod"/>
            </a:pPr>
            <a:r>
              <a:rPr lang="lt-LT" sz="2000" dirty="0" smtClean="0">
                <a:latin typeface="Times New Roman" pitchFamily="18" charset="0"/>
                <a:cs typeface="Times New Roman" pitchFamily="18" charset="0"/>
              </a:rPr>
              <a:t>A. Šurkus. Lietuvos Fizikų Draugija Šiaulių Universitetas Jaunųjų Fizikų mokykla “FOTONAS”. Šiauliai, </a:t>
            </a:r>
            <a:r>
              <a:rPr lang="en-US" sz="2000" smtClean="0">
                <a:latin typeface="Times New Roman" pitchFamily="18" charset="0"/>
                <a:cs typeface="Times New Roman" pitchFamily="18" charset="0"/>
              </a:rPr>
              <a:t>2004.</a:t>
            </a:r>
            <a:endParaRPr lang="lt-LT" sz="2000" dirty="0" smtClean="0">
              <a:latin typeface="Times New Roman" pitchFamily="18" charset="0"/>
              <a:cs typeface="Times New Roman" pitchFamily="18" charset="0"/>
            </a:endParaRPr>
          </a:p>
          <a:p>
            <a:pPr marL="179388" indent="-179388" algn="just">
              <a:lnSpc>
                <a:spcPct val="90000"/>
              </a:lnSpc>
              <a:buFontTx/>
              <a:buAutoNum type="arabicPeriod"/>
            </a:pPr>
            <a:endParaRPr lang="lt-LT" sz="2000"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Autofit/>
          </a:bodyPr>
          <a:lstStyle/>
          <a:p>
            <a:pPr algn="ctr"/>
            <a:r>
              <a:rPr lang="lt-LT" b="1" dirty="0" smtClean="0">
                <a:solidFill>
                  <a:schemeClr val="tx1"/>
                </a:solidFill>
                <a:latin typeface="Times New Roman" pitchFamily="18" charset="0"/>
                <a:cs typeface="Times New Roman" pitchFamily="18" charset="0"/>
              </a:rPr>
              <a:t>Tyrimo tikslas</a:t>
            </a:r>
            <a:endParaRPr lang="lt-LT" b="1" dirty="0">
              <a:solidFill>
                <a:schemeClr val="tx1"/>
              </a:solidFill>
              <a:latin typeface="Times New Roman" pitchFamily="18" charset="0"/>
              <a:cs typeface="Times New Roman" pitchFamily="18" charset="0"/>
            </a:endParaRPr>
          </a:p>
        </p:txBody>
      </p:sp>
      <p:sp>
        <p:nvSpPr>
          <p:cNvPr id="3" name="TextBox 2"/>
          <p:cNvSpPr txBox="1"/>
          <p:nvPr/>
        </p:nvSpPr>
        <p:spPr>
          <a:xfrm>
            <a:off x="323528" y="2204864"/>
            <a:ext cx="8496944" cy="1354217"/>
          </a:xfrm>
          <a:prstGeom prst="rect">
            <a:avLst/>
          </a:prstGeom>
          <a:noFill/>
        </p:spPr>
        <p:txBody>
          <a:bodyPr wrap="square" rtlCol="0">
            <a:spAutoFit/>
          </a:bodyPr>
          <a:lstStyle/>
          <a:p>
            <a:pPr algn="just"/>
            <a:r>
              <a:rPr lang="en-US" sz="3200" dirty="0" smtClean="0">
                <a:latin typeface="+mj-lt"/>
              </a:rPr>
              <a:t>	</a:t>
            </a:r>
            <a:r>
              <a:rPr lang="lt-LT" sz="3200" dirty="0" smtClean="0">
                <a:latin typeface="Times New Roman" pitchFamily="18" charset="0"/>
                <a:cs typeface="Times New Roman" pitchFamily="18" charset="0"/>
              </a:rPr>
              <a:t>Nustatyti </a:t>
            </a:r>
            <a:r>
              <a:rPr lang="lt-LT" sz="3200" dirty="0">
                <a:latin typeface="Times New Roman" pitchFamily="18" charset="0"/>
                <a:cs typeface="Times New Roman" pitchFamily="18" charset="0"/>
              </a:rPr>
              <a:t>vandens, smėlio ir molio įšilimo/vėsimo spartas ir apskaičiuoti jų santykius.</a:t>
            </a:r>
          </a:p>
          <a:p>
            <a:endParaRPr lang="lt-L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rmAutofit/>
          </a:bodyPr>
          <a:lstStyle/>
          <a:p>
            <a:pPr algn="ctr"/>
            <a:r>
              <a:rPr lang="lt-LT" dirty="0" smtClean="0">
                <a:solidFill>
                  <a:schemeClr val="tx1"/>
                </a:solidFill>
                <a:latin typeface="Times New Roman" pitchFamily="18" charset="0"/>
                <a:cs typeface="Times New Roman" pitchFamily="18" charset="0"/>
              </a:rPr>
              <a:t>TYRIMO PRIEMONĖS</a:t>
            </a:r>
            <a:endParaRPr lang="lt-LT" dirty="0">
              <a:solidFill>
                <a:schemeClr val="tx1"/>
              </a:solidFill>
              <a:latin typeface="Times New Roman" pitchFamily="18" charset="0"/>
              <a:cs typeface="Times New Roman" pitchFamily="18" charset="0"/>
            </a:endParaRPr>
          </a:p>
        </p:txBody>
      </p:sp>
      <p:pic>
        <p:nvPicPr>
          <p:cNvPr id="35842" name="Picture 2"/>
          <p:cNvPicPr>
            <a:picLocks noGrp="1" noChangeAspect="1" noChangeArrowheads="1"/>
          </p:cNvPicPr>
          <p:nvPr>
            <p:ph sz="quarter" idx="1"/>
          </p:nvPr>
        </p:nvPicPr>
        <p:blipFill>
          <a:blip r:embed="rId3" cstate="print"/>
          <a:srcRect/>
          <a:stretch>
            <a:fillRect/>
          </a:stretch>
        </p:blipFill>
        <p:spPr bwMode="auto">
          <a:xfrm>
            <a:off x="1547664" y="2852936"/>
            <a:ext cx="5832648" cy="3816424"/>
          </a:xfrm>
          <a:prstGeom prst="rect">
            <a:avLst/>
          </a:prstGeom>
          <a:ln>
            <a:noFill/>
          </a:ln>
          <a:effectLst>
            <a:outerShdw blurRad="190500" algn="tl" rotWithShape="0">
              <a:srgbClr val="000000">
                <a:alpha val="70000"/>
              </a:srgbClr>
            </a:outerShdw>
          </a:effectLst>
        </p:spPr>
      </p:pic>
      <p:sp>
        <p:nvSpPr>
          <p:cNvPr id="7" name="Turinio vietos rezervavimo ženklas 6"/>
          <p:cNvSpPr>
            <a:spLocks noGrp="1"/>
          </p:cNvSpPr>
          <p:nvPr>
            <p:ph sz="quarter" idx="2"/>
          </p:nvPr>
        </p:nvSpPr>
        <p:spPr>
          <a:xfrm>
            <a:off x="323528" y="1600200"/>
            <a:ext cx="8352928" cy="1324744"/>
          </a:xfrm>
        </p:spPr>
        <p:txBody>
          <a:bodyPr numCol="2">
            <a:normAutofit fontScale="40000" lnSpcReduction="20000"/>
          </a:bodyPr>
          <a:lstStyle/>
          <a:p>
            <a:pPr marL="179388" lvl="0" indent="-179388" algn="just" defTabSz="928688">
              <a:buFont typeface="+mj-lt"/>
              <a:buAutoNum type="arabicPeriod"/>
            </a:pPr>
            <a:r>
              <a:rPr lang="lt-LT" sz="5600" dirty="0" smtClean="0">
                <a:latin typeface="Times New Roman" pitchFamily="18" charset="0"/>
                <a:cs typeface="Times New Roman" pitchFamily="18" charset="0"/>
              </a:rPr>
              <a:t>Duomenų rinkimo sistema (GLX)</a:t>
            </a:r>
            <a:r>
              <a:rPr lang="en-US" sz="5600" dirty="0" smtClean="0">
                <a:latin typeface="Times New Roman" pitchFamily="18" charset="0"/>
                <a:cs typeface="Times New Roman" pitchFamily="18" charset="0"/>
              </a:rPr>
              <a:t>; </a:t>
            </a:r>
            <a:endParaRPr lang="lt-LT" sz="5600" dirty="0" smtClean="0">
              <a:latin typeface="Times New Roman" pitchFamily="18" charset="0"/>
              <a:cs typeface="Times New Roman" pitchFamily="18" charset="0"/>
            </a:endParaRPr>
          </a:p>
          <a:p>
            <a:pPr marL="179388" lvl="0" indent="-179388" algn="just">
              <a:buFont typeface="+mj-lt"/>
              <a:buAutoNum type="arabicPeriod"/>
            </a:pPr>
            <a:r>
              <a:rPr lang="lt-LT" sz="5600" dirty="0" smtClean="0">
                <a:latin typeface="Times New Roman" pitchFamily="18" charset="0"/>
                <a:cs typeface="Times New Roman" pitchFamily="18" charset="0"/>
              </a:rPr>
              <a:t>Temperatūros jutiklis;</a:t>
            </a:r>
          </a:p>
          <a:p>
            <a:pPr marL="82550" lvl="0" indent="-82550" algn="just">
              <a:buFont typeface="+mj-lt"/>
              <a:buAutoNum type="arabicPeriod"/>
            </a:pPr>
            <a:r>
              <a:rPr lang="lt-LT" sz="5600" dirty="0" smtClean="0">
                <a:latin typeface="Times New Roman" pitchFamily="18" charset="0"/>
                <a:cs typeface="Times New Roman" pitchFamily="18" charset="0"/>
              </a:rPr>
              <a:t>Cheminė stiklinė –3vnt.;</a:t>
            </a:r>
          </a:p>
          <a:p>
            <a:pPr marL="263525" lvl="0" indent="-84138" algn="just">
              <a:buFont typeface="+mj-lt"/>
              <a:buAutoNum type="arabicPeriod"/>
            </a:pPr>
            <a:r>
              <a:rPr lang="lt-LT" sz="5600" dirty="0" smtClean="0">
                <a:latin typeface="Times New Roman" pitchFamily="18" charset="0"/>
                <a:cs typeface="Times New Roman" pitchFamily="18" charset="0"/>
              </a:rPr>
              <a:t>Svarstyklės;</a:t>
            </a:r>
          </a:p>
          <a:p>
            <a:pPr marL="179388" lvl="0" indent="0" algn="just">
              <a:buFont typeface="+mj-lt"/>
              <a:buAutoNum type="arabicPeriod"/>
            </a:pPr>
            <a:r>
              <a:rPr lang="lt-LT" sz="5600" dirty="0" smtClean="0">
                <a:latin typeface="Times New Roman" pitchFamily="18" charset="0"/>
                <a:cs typeface="Times New Roman" pitchFamily="18" charset="0"/>
              </a:rPr>
              <a:t>Vanduo, smėlis, molis (≈60g);</a:t>
            </a:r>
          </a:p>
          <a:p>
            <a:pPr marL="179388" lvl="0" indent="0" algn="just">
              <a:buFont typeface="+mj-lt"/>
              <a:buAutoNum type="arabicPeriod"/>
            </a:pPr>
            <a:r>
              <a:rPr lang="lt-LT" sz="5600" dirty="0" smtClean="0">
                <a:latin typeface="Times New Roman" pitchFamily="18" charset="0"/>
                <a:cs typeface="Times New Roman" pitchFamily="18" charset="0"/>
              </a:rPr>
              <a:t>Kaitinimo lempa (100W).</a:t>
            </a:r>
            <a:endParaRPr lang="lt-L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noAutofit/>
          </a:bodyPr>
          <a:lstStyle/>
          <a:p>
            <a:pPr algn="ctr"/>
            <a:r>
              <a:rPr lang="lt-LT" b="1" dirty="0" smtClean="0">
                <a:latin typeface="Times New Roman" pitchFamily="18" charset="0"/>
                <a:cs typeface="Times New Roman" pitchFamily="18" charset="0"/>
              </a:rPr>
              <a:t>Tyrimo metodika</a:t>
            </a:r>
            <a:endParaRPr lang="lt-LT" b="1" dirty="0">
              <a:latin typeface="Times New Roman" pitchFamily="18" charset="0"/>
              <a:cs typeface="Times New Roman" pitchFamily="18" charset="0"/>
            </a:endParaRPr>
          </a:p>
        </p:txBody>
      </p:sp>
      <p:sp>
        <p:nvSpPr>
          <p:cNvPr id="3" name="TextBox 2"/>
          <p:cNvSpPr txBox="1"/>
          <p:nvPr/>
        </p:nvSpPr>
        <p:spPr>
          <a:xfrm>
            <a:off x="395536" y="1196752"/>
            <a:ext cx="7992888" cy="3323987"/>
          </a:xfrm>
          <a:prstGeom prst="rect">
            <a:avLst/>
          </a:prstGeom>
          <a:noFill/>
        </p:spPr>
        <p:txBody>
          <a:bodyPr wrap="square" rtlCol="0">
            <a:spAutoFit/>
          </a:bodyPr>
          <a:lstStyle/>
          <a:p>
            <a:pPr algn="just"/>
            <a:r>
              <a:rPr lang="en-US" dirty="0" smtClean="0">
                <a:latin typeface="+mj-lt"/>
              </a:rPr>
              <a:t>	</a:t>
            </a:r>
            <a:r>
              <a:rPr lang="lt-LT" sz="2400" dirty="0" smtClean="0">
                <a:latin typeface="Times New Roman" pitchFamily="18" charset="0"/>
                <a:cs typeface="Times New Roman" pitchFamily="18" charset="0"/>
              </a:rPr>
              <a:t>Eksperimentu lyginome </a:t>
            </a:r>
            <a:r>
              <a:rPr lang="lt-LT" sz="2400" dirty="0">
                <a:latin typeface="Times New Roman" pitchFamily="18" charset="0"/>
                <a:cs typeface="Times New Roman" pitchFamily="18" charset="0"/>
              </a:rPr>
              <a:t>vandens, smėlio ir molio įšilimo/vėsimo spartas ir </a:t>
            </a:r>
            <a:r>
              <a:rPr lang="lt-LT" sz="2400" dirty="0" smtClean="0">
                <a:latin typeface="Times New Roman" pitchFamily="18" charset="0"/>
                <a:cs typeface="Times New Roman" pitchFamily="18" charset="0"/>
              </a:rPr>
              <a:t>radome jų  </a:t>
            </a:r>
            <a:r>
              <a:rPr lang="lt-LT" sz="2400" dirty="0">
                <a:latin typeface="Times New Roman" pitchFamily="18" charset="0"/>
                <a:cs typeface="Times New Roman" pitchFamily="18" charset="0"/>
              </a:rPr>
              <a:t>santykį. </a:t>
            </a:r>
            <a:endParaRPr lang="en-US" sz="2400" dirty="0" smtClean="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lt-LT" sz="2400" dirty="0" smtClean="0">
                <a:latin typeface="Times New Roman" pitchFamily="18" charset="0"/>
                <a:cs typeface="Times New Roman" pitchFamily="18" charset="0"/>
              </a:rPr>
              <a:t>Gauti </a:t>
            </a:r>
            <a:r>
              <a:rPr lang="lt-LT" sz="2400" dirty="0">
                <a:latin typeface="Times New Roman" pitchFamily="18" charset="0"/>
                <a:cs typeface="Times New Roman" pitchFamily="18" charset="0"/>
              </a:rPr>
              <a:t>rezultatai padės paaiškinti, kaip šitą medžiagų savybę, nevienodai sparčiai įšilti/atvėsti, galima taikyti praktikoje. Kaip skirtingos smėlio ir vandens savitosios šilumos daro įtaką orams ir </a:t>
            </a:r>
            <a:r>
              <a:rPr lang="lt-LT" sz="2400" dirty="0" smtClean="0">
                <a:latin typeface="Times New Roman" pitchFamily="18" charset="0"/>
                <a:cs typeface="Times New Roman" pitchFamily="18" charset="0"/>
              </a:rPr>
              <a:t>klimatui.</a:t>
            </a:r>
          </a:p>
          <a:p>
            <a:pPr algn="just"/>
            <a:r>
              <a:rPr lang="lt-LT" sz="2400" dirty="0" smtClean="0">
                <a:latin typeface="Times New Roman" pitchFamily="18" charset="0"/>
                <a:cs typeface="Times New Roman" pitchFamily="18" charset="0"/>
              </a:rPr>
              <a:t>	Pradinis vandens, smėlio ir molio kiekis buvo vienodas. Stengėmės, kad nesiskirtų ir jų temperatūros.</a:t>
            </a:r>
            <a:endParaRPr lang="lt-LT" sz="2400" dirty="0">
              <a:latin typeface="Times New Roman" pitchFamily="18" charset="0"/>
              <a:cs typeface="Times New Roman" pitchFamily="18" charset="0"/>
            </a:endParaRPr>
          </a:p>
          <a:p>
            <a:endParaRPr lang="lt-L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b="1" dirty="0" smtClean="0">
                <a:solidFill>
                  <a:schemeClr val="tx1"/>
                </a:solidFill>
                <a:latin typeface="Times New Roman" pitchFamily="18" charset="0"/>
                <a:cs typeface="Times New Roman" pitchFamily="18" charset="0"/>
              </a:rPr>
              <a:t>TYRIMO EIGA</a:t>
            </a:r>
            <a:endParaRPr lang="lt-LT" b="1" dirty="0">
              <a:solidFill>
                <a:schemeClr val="tx1"/>
              </a:solidFill>
              <a:latin typeface="Times New Roman" pitchFamily="18" charset="0"/>
              <a:cs typeface="Times New Roman" pitchFamily="18" charset="0"/>
            </a:endParaRPr>
          </a:p>
        </p:txBody>
      </p:sp>
      <p:pic>
        <p:nvPicPr>
          <p:cNvPr id="7" name="Turinio vietos rezervavimo ženklas 6" descr="IMG_5901.JPG"/>
          <p:cNvPicPr>
            <a:picLocks noGrp="1" noChangeAspect="1"/>
          </p:cNvPicPr>
          <p:nvPr>
            <p:ph sz="quarter" idx="2"/>
          </p:nvPr>
        </p:nvPicPr>
        <p:blipFill>
          <a:blip r:embed="rId2" cstate="print"/>
          <a:stretch>
            <a:fillRect/>
          </a:stretch>
        </p:blipFill>
        <p:spPr>
          <a:xfrm>
            <a:off x="3366864" y="2567136"/>
            <a:ext cx="2141240" cy="3886200"/>
          </a:xfrm>
          <a:prstGeom prst="rect">
            <a:avLst/>
          </a:prstGeom>
          <a:ln>
            <a:noFill/>
          </a:ln>
          <a:effectLst>
            <a:outerShdw blurRad="190500" algn="tl" rotWithShape="0">
              <a:srgbClr val="000000">
                <a:alpha val="70000"/>
              </a:srgbClr>
            </a:outerShdw>
          </a:effectLst>
        </p:spPr>
      </p:pic>
      <p:pic>
        <p:nvPicPr>
          <p:cNvPr id="8" name="Turinio vietos rezervavimo ženklas 7" descr="1.JPG"/>
          <p:cNvPicPr>
            <a:picLocks noGrp="1" noChangeAspect="1"/>
          </p:cNvPicPr>
          <p:nvPr>
            <p:ph sz="quarter" idx="4"/>
          </p:nvPr>
        </p:nvPicPr>
        <p:blipFill>
          <a:blip r:embed="rId3" cstate="print"/>
          <a:stretch>
            <a:fillRect/>
          </a:stretch>
        </p:blipFill>
        <p:spPr>
          <a:xfrm>
            <a:off x="5868144" y="2567136"/>
            <a:ext cx="2304256" cy="3886200"/>
          </a:xfrm>
          <a:prstGeom prst="rect">
            <a:avLst/>
          </a:prstGeom>
          <a:ln>
            <a:noFill/>
          </a:ln>
          <a:effectLst>
            <a:outerShdw blurRad="190500" algn="tl" rotWithShape="0">
              <a:srgbClr val="000000">
                <a:alpha val="70000"/>
              </a:srgbClr>
            </a:outerShdw>
          </a:effectLst>
        </p:spPr>
      </p:pic>
      <p:sp>
        <p:nvSpPr>
          <p:cNvPr id="5" name="Teksto vietos rezervavimo ženklas 4"/>
          <p:cNvSpPr>
            <a:spLocks noGrp="1"/>
          </p:cNvSpPr>
          <p:nvPr>
            <p:ph type="body" sz="quarter" idx="1"/>
          </p:nvPr>
        </p:nvSpPr>
        <p:spPr>
          <a:xfrm>
            <a:off x="457200" y="1569720"/>
            <a:ext cx="8075240" cy="658368"/>
          </a:xfrm>
        </p:spPr>
        <p:txBody>
          <a:bodyPr/>
          <a:lstStyle/>
          <a:p>
            <a:pPr algn="ctr"/>
            <a:r>
              <a:rPr lang="lt-LT" dirty="0" smtClean="0">
                <a:latin typeface="Times New Roman" pitchFamily="18" charset="0"/>
                <a:cs typeface="Times New Roman" pitchFamily="18" charset="0"/>
              </a:rPr>
              <a:t>1. Pasveriame vienodą smėlio, molio ir vandens masę (≈60g).</a:t>
            </a:r>
            <a:endParaRPr lang="lt-LT" dirty="0">
              <a:latin typeface="Times New Roman" pitchFamily="18" charset="0"/>
              <a:cs typeface="Times New Roman" pitchFamily="18" charset="0"/>
            </a:endParaRPr>
          </a:p>
        </p:txBody>
      </p:sp>
      <p:pic>
        <p:nvPicPr>
          <p:cNvPr id="9" name="Paveikslėlis 8" descr="C:\Users\Jurgita\Pictures\2016-03\IMG_20160322_094558.jpg"/>
          <p:cNvPicPr/>
          <p:nvPr/>
        </p:nvPicPr>
        <p:blipFill>
          <a:blip r:embed="rId4" cstate="print"/>
          <a:srcRect/>
          <a:stretch>
            <a:fillRect/>
          </a:stretch>
        </p:blipFill>
        <p:spPr bwMode="auto">
          <a:xfrm>
            <a:off x="467544" y="2564904"/>
            <a:ext cx="2520280" cy="381642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chor="ctr"/>
          <a:lstStyle/>
          <a:p>
            <a:pPr algn="ctr"/>
            <a:r>
              <a:rPr lang="lt-LT" b="1" dirty="0" smtClean="0">
                <a:solidFill>
                  <a:schemeClr val="tx1"/>
                </a:solidFill>
                <a:latin typeface="Times New Roman" pitchFamily="18" charset="0"/>
                <a:cs typeface="Times New Roman" pitchFamily="18" charset="0"/>
              </a:rPr>
              <a:t>TYRIMO EIGA</a:t>
            </a:r>
            <a:endParaRPr lang="lt-LT" dirty="0" smtClean="0">
              <a:solidFill>
                <a:schemeClr val="tx1"/>
              </a:solidFill>
              <a:latin typeface="Times New Roman" pitchFamily="18" charset="0"/>
              <a:cs typeface="Times New Roman" pitchFamily="18" charset="0"/>
            </a:endParaRPr>
          </a:p>
        </p:txBody>
      </p:sp>
      <p:sp>
        <p:nvSpPr>
          <p:cNvPr id="5" name="Teksto vietos rezervavimo ženklas 4"/>
          <p:cNvSpPr>
            <a:spLocks noGrp="1"/>
          </p:cNvSpPr>
          <p:nvPr>
            <p:ph type="body" sz="quarter" idx="1"/>
          </p:nvPr>
        </p:nvSpPr>
        <p:spPr>
          <a:xfrm>
            <a:off x="467544" y="1124744"/>
            <a:ext cx="7920880" cy="1656184"/>
          </a:xfrm>
        </p:spPr>
        <p:txBody>
          <a:bodyPr/>
          <a:lstStyle/>
          <a:p>
            <a:r>
              <a:rPr lang="lt-LT" sz="1800" dirty="0" smtClean="0">
                <a:latin typeface="Times New Roman" pitchFamily="18" charset="0"/>
                <a:cs typeface="Times New Roman" pitchFamily="18" charset="0"/>
              </a:rPr>
              <a:t>2. Temperatūros jutiklį įjungiame į GLX temperatūros lizdą.</a:t>
            </a:r>
          </a:p>
          <a:p>
            <a:pPr algn="just"/>
            <a:r>
              <a:rPr lang="lt-LT" sz="1800" dirty="0" smtClean="0">
                <a:latin typeface="Times New Roman" pitchFamily="18" charset="0"/>
                <a:cs typeface="Times New Roman" pitchFamily="18" charset="0"/>
              </a:rPr>
              <a:t>3. Atveriame GLX grafinį displėjų: </a:t>
            </a:r>
            <a:r>
              <a:rPr lang="lt-LT" sz="1800" dirty="0" err="1" smtClean="0">
                <a:latin typeface="Times New Roman" pitchFamily="18" charset="0"/>
                <a:cs typeface="Times New Roman" pitchFamily="18" charset="0"/>
              </a:rPr>
              <a:t>Home→Graph</a:t>
            </a:r>
            <a:r>
              <a:rPr lang="lt-LT" sz="1800" dirty="0" smtClean="0">
                <a:latin typeface="Times New Roman" pitchFamily="18" charset="0"/>
                <a:cs typeface="Times New Roman" pitchFamily="18" charset="0"/>
              </a:rPr>
              <a:t>(F1)→OK              .  Atsiveria koordinačių ašys. Jutiklis grafike atsiranda kaip „</a:t>
            </a:r>
            <a:r>
              <a:rPr lang="lt-LT" sz="1800" dirty="0" err="1" smtClean="0">
                <a:latin typeface="Times New Roman" pitchFamily="18" charset="0"/>
                <a:cs typeface="Times New Roman" pitchFamily="18" charset="0"/>
              </a:rPr>
              <a:t>Temperature</a:t>
            </a:r>
            <a:r>
              <a:rPr lang="lt-LT" sz="1800" dirty="0" smtClean="0">
                <a:latin typeface="Times New Roman" pitchFamily="18" charset="0"/>
                <a:cs typeface="Times New Roman" pitchFamily="18" charset="0"/>
              </a:rPr>
              <a:t> </a:t>
            </a:r>
            <a:r>
              <a:rPr lang="lt-LT" sz="1800" dirty="0" err="1" smtClean="0">
                <a:latin typeface="Times New Roman" pitchFamily="18" charset="0"/>
                <a:cs typeface="Times New Roman" pitchFamily="18" charset="0"/>
              </a:rPr>
              <a:t>ºC</a:t>
            </a:r>
            <a:r>
              <a:rPr lang="lt-LT" sz="1800" dirty="0" smtClean="0">
                <a:latin typeface="Times New Roman" pitchFamily="18" charset="0"/>
                <a:cs typeface="Times New Roman" pitchFamily="18" charset="0"/>
              </a:rPr>
              <a:t>“.</a:t>
            </a:r>
            <a:endParaRPr lang="lt-LT"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2" cstate="print"/>
          <a:srcRect/>
          <a:stretch>
            <a:fillRect/>
          </a:stretch>
        </p:blipFill>
        <p:spPr bwMode="auto">
          <a:xfrm rot="5400000">
            <a:off x="7236296" y="1412776"/>
            <a:ext cx="504056" cy="1224136"/>
          </a:xfrm>
          <a:prstGeom prst="rect">
            <a:avLst/>
          </a:prstGeom>
          <a:noFill/>
          <a:ln w="9525">
            <a:noFill/>
            <a:miter lim="800000"/>
            <a:headEnd/>
            <a:tailEnd/>
          </a:ln>
        </p:spPr>
      </p:pic>
      <p:pic>
        <p:nvPicPr>
          <p:cNvPr id="37891" name="Picture 3"/>
          <p:cNvPicPr>
            <a:picLocks noGrp="1" noChangeAspect="1" noChangeArrowheads="1"/>
          </p:cNvPicPr>
          <p:nvPr>
            <p:ph sz="quarter" idx="4"/>
          </p:nvPr>
        </p:nvPicPr>
        <p:blipFill>
          <a:blip r:embed="rId3" cstate="print"/>
          <a:srcRect/>
          <a:stretch>
            <a:fillRect/>
          </a:stretch>
        </p:blipFill>
        <p:spPr bwMode="auto">
          <a:xfrm>
            <a:off x="3491880" y="2852936"/>
            <a:ext cx="2376264" cy="3744416"/>
          </a:xfrm>
          <a:prstGeom prst="rect">
            <a:avLst/>
          </a:prstGeom>
          <a:noFill/>
          <a:ln w="9525">
            <a:noFill/>
            <a:miter lim="800000"/>
            <a:headEnd/>
            <a:tailEnd/>
          </a:ln>
        </p:spPr>
      </p:pic>
      <p:pic>
        <p:nvPicPr>
          <p:cNvPr id="10" name="Paveikslėlis 9" descr="C:\Users\Jurgita\Pictures\2016-03\IMG_20160322_100017.jpg"/>
          <p:cNvPicPr/>
          <p:nvPr/>
        </p:nvPicPr>
        <p:blipFill>
          <a:blip r:embed="rId4" cstate="print"/>
          <a:srcRect/>
          <a:stretch>
            <a:fillRect/>
          </a:stretch>
        </p:blipFill>
        <p:spPr bwMode="auto">
          <a:xfrm>
            <a:off x="6228184" y="2852936"/>
            <a:ext cx="2232248" cy="3816424"/>
          </a:xfrm>
          <a:prstGeom prst="rect">
            <a:avLst/>
          </a:prstGeom>
          <a:noFill/>
          <a:ln w="9525">
            <a:noFill/>
            <a:miter lim="800000"/>
            <a:headEnd/>
            <a:tailEnd/>
          </a:ln>
        </p:spPr>
      </p:pic>
      <p:pic>
        <p:nvPicPr>
          <p:cNvPr id="35842" name="Picture 2"/>
          <p:cNvPicPr>
            <a:picLocks noGrp="1" noChangeAspect="1" noChangeArrowheads="1"/>
          </p:cNvPicPr>
          <p:nvPr>
            <p:ph sz="quarter" idx="2"/>
          </p:nvPr>
        </p:nvPicPr>
        <p:blipFill>
          <a:blip r:embed="rId5" cstate="print"/>
          <a:srcRect/>
          <a:stretch>
            <a:fillRect/>
          </a:stretch>
        </p:blipFill>
        <p:spPr bwMode="auto">
          <a:xfrm>
            <a:off x="683568" y="2855168"/>
            <a:ext cx="2447181" cy="3886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rkeris">
  <a:themeElements>
    <a:clrScheme name="Urbanistinis">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Kilmė">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rkeri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1196</TotalTime>
  <Words>658</Words>
  <Application>Microsoft Office PowerPoint</Application>
  <PresentationFormat>Demonstracija ekrane (4:3)</PresentationFormat>
  <Paragraphs>152</Paragraphs>
  <Slides>41</Slides>
  <Notes>1</Notes>
  <HiddenSlides>0</HiddenSlides>
  <MMClips>0</MMClips>
  <ScaleCrop>false</ScaleCrop>
  <HeadingPairs>
    <vt:vector size="6" baseType="variant">
      <vt:variant>
        <vt:lpstr>Tema</vt:lpstr>
      </vt:variant>
      <vt:variant>
        <vt:i4>1</vt:i4>
      </vt:variant>
      <vt:variant>
        <vt:lpstr>Įdėtosios OLE paslaugos</vt:lpstr>
      </vt:variant>
      <vt:variant>
        <vt:i4>2</vt:i4>
      </vt:variant>
      <vt:variant>
        <vt:lpstr>Skaidrių pavadinimai</vt:lpstr>
      </vt:variant>
      <vt:variant>
        <vt:i4>41</vt:i4>
      </vt:variant>
    </vt:vector>
  </HeadingPairs>
  <TitlesOfParts>
    <vt:vector size="44" baseType="lpstr">
      <vt:lpstr>Erkeris</vt:lpstr>
      <vt:lpstr>Equation</vt:lpstr>
      <vt:lpstr>Lygtis</vt:lpstr>
      <vt:lpstr>konkursas  "Fizikos bandymai aplink mus 2016" „VANDENS, SMĖLIO IR MOLIO SAVITŲJŲ ŠILUMŲ PALYGINIMAS“ </vt:lpstr>
      <vt:lpstr>TURINYS</vt:lpstr>
      <vt:lpstr>savitoji šiluma.</vt:lpstr>
      <vt:lpstr>Skaidrė 4</vt:lpstr>
      <vt:lpstr>Tyrimo tikslas</vt:lpstr>
      <vt:lpstr>TYRIMO PRIEMONĖS</vt:lpstr>
      <vt:lpstr>Tyrimo metodika</vt:lpstr>
      <vt:lpstr>TYRIMO EIGA</vt:lpstr>
      <vt:lpstr>TYRIMO EIGA</vt:lpstr>
      <vt:lpstr>TYRIMO EIGA</vt:lpstr>
      <vt:lpstr>TYRIMO EIGA</vt:lpstr>
      <vt:lpstr>REZULTATŲ ANALIZĖ</vt:lpstr>
      <vt:lpstr>SMĖLIO šilimo/vėsimo spartos  </vt:lpstr>
      <vt:lpstr>Skaidrė 14</vt:lpstr>
      <vt:lpstr>Duomenų analizę kartojome ieškodamos molio šilimo/aušimo spartas</vt:lpstr>
      <vt:lpstr>Molio šilimo/vėsimo spartos </vt:lpstr>
      <vt:lpstr>Rezultatai</vt:lpstr>
      <vt:lpstr>VANDENS šilimo/vėsimo spartos </vt:lpstr>
      <vt:lpstr>VANDENS šilimo/vėsimo spartos </vt:lpstr>
      <vt:lpstr>Rezultatai</vt:lpstr>
      <vt:lpstr>VANDENS TEMPERATŪROS KITIMO GRAFIKAS</vt:lpstr>
      <vt:lpstr>VANDENS TEMPERATŪROS KITIMO GRAFIKAS</vt:lpstr>
      <vt:lpstr>Išvados</vt:lpstr>
      <vt:lpstr>UŽDAVINIAI</vt:lpstr>
      <vt:lpstr>Skaidrė 25</vt:lpstr>
      <vt:lpstr>Skaidrė 26</vt:lpstr>
      <vt:lpstr>Skaidrė 27</vt:lpstr>
      <vt:lpstr>.</vt:lpstr>
      <vt:lpstr>Skaidrė 29</vt:lpstr>
      <vt:lpstr>Skaidrė 30</vt:lpstr>
      <vt:lpstr>Skaidrė 31</vt:lpstr>
      <vt:lpstr>Skaidrė 32</vt:lpstr>
      <vt:lpstr>Skaidrė 33</vt:lpstr>
      <vt:lpstr>Skaidrė 34</vt:lpstr>
      <vt:lpstr>Skaidrė 35</vt:lpstr>
      <vt:lpstr>Skaidrė 36</vt:lpstr>
      <vt:lpstr>Skaidrė 37</vt:lpstr>
      <vt:lpstr>Skaidrė 38</vt:lpstr>
      <vt:lpstr>Skaidrė 39</vt:lpstr>
      <vt:lpstr>Skaidrė 40</vt:lpstr>
      <vt:lpstr>Literatūra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„VANDENS, SMĖLIO IR MOLIO SAVITŲJŲ ŠILUMŲ PALYGINIMAS“</dc:title>
  <dc:creator>Admin</dc:creator>
  <cp:lastModifiedBy>Jurgita</cp:lastModifiedBy>
  <cp:revision>175</cp:revision>
  <dcterms:created xsi:type="dcterms:W3CDTF">2014-02-17T19:25:01Z</dcterms:created>
  <dcterms:modified xsi:type="dcterms:W3CDTF">2016-04-04T15:19:32Z</dcterms:modified>
</cp:coreProperties>
</file>