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7" r:id="rId3"/>
    <p:sldId id="257" r:id="rId4"/>
    <p:sldId id="258" r:id="rId5"/>
    <p:sldId id="275" r:id="rId6"/>
    <p:sldId id="259" r:id="rId7"/>
    <p:sldId id="263" r:id="rId8"/>
    <p:sldId id="293" r:id="rId9"/>
    <p:sldId id="294" r:id="rId10"/>
    <p:sldId id="276" r:id="rId11"/>
    <p:sldId id="265" r:id="rId12"/>
    <p:sldId id="302" r:id="rId13"/>
    <p:sldId id="277" r:id="rId14"/>
    <p:sldId id="279" r:id="rId15"/>
    <p:sldId id="303" r:id="rId16"/>
    <p:sldId id="295" r:id="rId17"/>
    <p:sldId id="296" r:id="rId18"/>
    <p:sldId id="266" r:id="rId19"/>
    <p:sldId id="271" r:id="rId20"/>
    <p:sldId id="306" r:id="rId21"/>
    <p:sldId id="311" r:id="rId22"/>
    <p:sldId id="312" r:id="rId23"/>
    <p:sldId id="308" r:id="rId24"/>
    <p:sldId id="287" r:id="rId25"/>
    <p:sldId id="299" r:id="rId26"/>
    <p:sldId id="30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73" r:id="rId35"/>
    <p:sldId id="27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AF5511"/>
    <a:srgbClr val="963200"/>
    <a:srgbClr val="F17B33"/>
    <a:srgbClr val="ED924D"/>
    <a:srgbClr val="EDB78B"/>
    <a:srgbClr val="CB801B"/>
    <a:srgbClr val="E8A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461" autoAdjust="0"/>
  </p:normalViewPr>
  <p:slideViewPr>
    <p:cSldViewPr snapToGrid="0" snapToObjects="1">
      <p:cViewPr>
        <p:scale>
          <a:sx n="77" d="100"/>
          <a:sy n="77" d="100"/>
        </p:scale>
        <p:origin x="-252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sz="1200">
                <a:latin typeface="굴림" charset="-127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sz="1200">
                <a:latin typeface="굴림" charset="-127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56FBBFDF-79ED-460C-91B9-A48B2B3295C8}" type="datetimeFigureOut">
              <a:rPr lang="ko-KR" altLang="en-US"/>
              <a:pPr>
                <a:defRPr/>
              </a:pPr>
              <a:t>2016-12-20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sz="1200">
                <a:latin typeface="굴림" charset="-127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sz="1200">
                <a:latin typeface="굴림" charset="-127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94722C2D-F787-4AC0-8181-6B110ECDD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704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fld id="{9F51A40A-0673-4907-8469-185836E2DF45}" type="slidenum">
              <a:rPr lang="ko-KR" altLang="en-US"/>
              <a:pPr eaLnBrk="1" hangingPunct="1"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fld id="{D0343968-0055-41DF-8046-229DD94C8A09}" type="slidenum">
              <a:rPr lang="ko-KR" altLang="en-US"/>
              <a:pPr eaLnBrk="1" hangingPunct="1"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fld id="{2172F6DD-B393-4967-AFA6-9DCBC79DB4F0}" type="slidenum">
              <a:rPr lang="ko-KR" altLang="en-US"/>
              <a:pPr eaLnBrk="1" hangingPunct="1"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latinLnBrk="1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defRPr/>
            </a:pPr>
            <a:fld id="{4FB10E10-633E-4D05-8519-74357290D350}" type="slidenum">
              <a:rPr lang="ko-KR" altLang="en-US"/>
              <a:pPr eaLnBrk="1" hangingPunct="1"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22C2D-F787-4AC0-8181-6B110ECDD4CF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2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ko-KR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5" name="날짜 개체 틀 29"/>
          <p:cNvSpPr>
            <a:spLocks noGrp="1"/>
          </p:cNvSpPr>
          <p:nvPr>
            <p:ph type="dt" sz="half" idx="10"/>
          </p:nvPr>
        </p:nvSpPr>
        <p:spPr>
          <a:xfrm>
            <a:off x="6823075" y="6470650"/>
            <a:ext cx="1919288" cy="3667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918763-1D7F-405F-BFB3-C887C76E984C}" type="datetimeFigureOut">
              <a:rPr lang="en-US" altLang="ko-KR"/>
              <a:pPr>
                <a:defRPr/>
              </a:pPr>
              <a:t>12/20/2016</a:t>
            </a:fld>
            <a:endParaRPr lang="en-US" altLang="ko-KR"/>
          </a:p>
        </p:txBody>
      </p:sp>
      <p:sp>
        <p:nvSpPr>
          <p:cNvPr id="6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4475163" y="6470650"/>
            <a:ext cx="2351087" cy="365125"/>
          </a:xfrm>
        </p:spPr>
        <p:txBody>
          <a:bodyPr/>
          <a:lstStyle>
            <a:lvl1pPr>
              <a:defRPr>
                <a:solidFill>
                  <a:srgbClr val="FFEDE8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6"/>
          <p:cNvSpPr>
            <a:spLocks noGrp="1"/>
          </p:cNvSpPr>
          <p:nvPr>
            <p:ph type="sldNum" sz="quarter" idx="12"/>
          </p:nvPr>
        </p:nvSpPr>
        <p:spPr>
          <a:xfrm>
            <a:off x="8742363" y="6470650"/>
            <a:ext cx="36671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B7DA31-BF56-4499-A0B7-0E2FA90DAD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8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32700" cy="693737"/>
          </a:xfrm>
        </p:spPr>
        <p:txBody>
          <a:bodyPr rtlCol="0"/>
          <a:lstStyle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23075" y="6470650"/>
            <a:ext cx="1919288" cy="366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6612A7-20D6-49A8-A542-0C2E71BA4C17}" type="datetimeFigureOut">
              <a:rPr lang="en-US" altLang="ko-KR"/>
              <a:pPr>
                <a:defRPr/>
              </a:pPr>
              <a:t>12/20/2016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475163" y="6470650"/>
            <a:ext cx="235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42363" y="6470650"/>
            <a:ext cx="366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31B739-FC5B-4379-AABF-0C64DE53BF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37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179388" y="26988"/>
            <a:ext cx="7632700" cy="693737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27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000">
                <a:latin typeface="Lucida Sans Unicode" pitchFamily="34" charset="0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4A383F9F-ED1D-4992-B3EF-9B9659E78EA9}" type="datetimeFigureOut">
              <a:rPr lang="en-US" altLang="ko-KR"/>
              <a:pPr>
                <a:defRPr/>
              </a:pPr>
              <a:t>12/20/2016</a:t>
            </a:fld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Lucida Sans Unicode" pitchFamily="34" charset="0"/>
                <a:ea typeface="굴림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Lucida Sans Unicode" pitchFamily="34" charset="0"/>
                <a:ea typeface="굴림" charset="-127"/>
                <a:cs typeface="+mn-cs"/>
              </a:defRPr>
            </a:lvl1pPr>
          </a:lstStyle>
          <a:p>
            <a:pPr>
              <a:defRPr/>
            </a:pPr>
            <a:fld id="{45D4136D-E754-4349-9FD4-E9E5BD0D78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" pitchFamily="2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lt/url?sa=i&amp;rct=j&amp;q=garavimas+ir+kondensacija&amp;source=images&amp;cd=&amp;cad=rja&amp;docid=-MV_nExKdQC_EM&amp;tbnid=sb6GnRVrnD2_dM:&amp;ved=0CAUQjRw&amp;url=http://www.it.iitb.ac.in/ekshiksha/eContent-Show.do?documentId=77&amp;ei=BP9EUfDvNs3JswbmjICIDw&amp;psig=AFQjCNFHSkoPJXSpRMpjHF2ZOOIw8M3TcA&amp;ust=13635617155192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lt/url?sa=i&amp;rct=j&amp;q=garavimas+ir+kondensacija&amp;source=images&amp;cd=&amp;cad=rja&amp;docid=l8hsk94GIR4FQM&amp;tbnid=e4bOC4TLfOxMqM:&amp;ved=0CAUQjRw&amp;url=http://www.glogster.com/old/view?nickname=uriel123&amp;title=phases-changes/&amp;ei=vP5EUZueI8bbtAaN1IGABw&amp;psig=AFQjCNFHSkoPJXSpRMpjHF2ZOOIw8M3TcA&amp;ust=1363561715519231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lt/url?sa=i&amp;rct=j&amp;q=garavimas+ir+kondensacija&amp;source=images&amp;cd=&amp;cad=rja&amp;docid=d_49n6OZGmXynM&amp;tbnid=h-GMuLIHrUoVFM:&amp;ved=0CAUQjRw&amp;url=http://lt.wikipedia.org/wiki/Kondensacija&amp;ei=ePtEUYeWD4Xzsgak2YHoCQ&amp;psig=AFQjCNFHSkoPJXSpRMpjHF2ZOOIw8M3TcA&amp;ust=136356171551923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3.xml"/><Relationship Id="rId18" Type="http://schemas.openxmlformats.org/officeDocument/2006/relationships/slide" Target="slide27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12" Type="http://schemas.openxmlformats.org/officeDocument/2006/relationships/slide" Target="slide22.xml"/><Relationship Id="rId17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25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8.xml"/><Relationship Id="rId5" Type="http://schemas.openxmlformats.org/officeDocument/2006/relationships/slide" Target="slide8.xml"/><Relationship Id="rId15" Type="http://schemas.openxmlformats.org/officeDocument/2006/relationships/slide" Target="slide24.xml"/><Relationship Id="rId10" Type="http://schemas.openxmlformats.org/officeDocument/2006/relationships/slide" Target="slide16.xml"/><Relationship Id="rId19" Type="http://schemas.openxmlformats.org/officeDocument/2006/relationships/slide" Target="slide33.xml"/><Relationship Id="rId4" Type="http://schemas.openxmlformats.org/officeDocument/2006/relationships/slide" Target="slide7.xml"/><Relationship Id="rId9" Type="http://schemas.openxmlformats.org/officeDocument/2006/relationships/slide" Target="slide14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lt/url?sa=i&amp;rct=j&amp;q=kietejimas&amp;source=images&amp;cd=&amp;cad=rja&amp;docid=rBDkpKbjYqeN8M&amp;tbnid=6cMEoAsoYgCFSM:&amp;ved=0CAUQjRw&amp;url=http://www.fao.org/docrep/008/y5979e/y5979e03.htm&amp;ei=mvhEUfPvHI_Cswby5YDIDA&amp;psig=AFQjCNHHqcnN4lFhShrzF1B-RMlryqQv9A&amp;ust=136356097304933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lt/url?sa=i&amp;rct=j&amp;q=klausimynas&amp;source=images&amp;cd=&amp;cad=rja&amp;docid=p6kcYBhHVX338M&amp;tbnid=93GUMUj_hR6voM:&amp;ved=0CAUQjRw&amp;url=http://www.kfsa.lt/lt/naujienos/item/310-klausimynas&amp;ei=QltHUdvDAsjJPJjZgIAM&amp;bvm=bv.43828540,d.ZWU&amp;psig=AFQjCNGqSMzFwzdjTBuJ1FfDeebmn16AtQ&amp;ust=136371725302710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lt/url?sa=i&amp;rct=j&amp;q=klausimynas&amp;source=images&amp;cd=&amp;cad=rja&amp;docid=p6kcYBhHVX338M&amp;tbnid=93GUMUj_hR6voM:&amp;ved=0CAUQjRw&amp;url=http://www.kfsa.lt/lt/naujienos/item/310-klausimynas&amp;ei=QltHUdvDAsjJPJjZgIAM&amp;bvm=bv.43828540,d.ZWU&amp;psig=AFQjCNGqSMzFwzdjTBuJ1FfDeebmn16AtQ&amp;ust=136371725302710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lt/url?sa=i&amp;rct=j&amp;q=klausimynas&amp;source=images&amp;cd=&amp;cad=rja&amp;docid=p6kcYBhHVX338M&amp;tbnid=93GUMUj_hR6voM:&amp;ved=0CAUQjRw&amp;url=http://www.kfsa.lt/lt/naujienos/item/310-klausimynas&amp;ei=QltHUdvDAsjJPJjZgIAM&amp;bvm=bv.43828540,d.ZWU&amp;psig=AFQjCNGqSMzFwzdjTBuJ1FfDeebmn16AtQ&amp;ust=13637172530271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lt/url?sa=i&amp;rct=j&amp;q=klausimynas&amp;source=images&amp;cd=&amp;cad=rja&amp;docid=p6kcYBhHVX338M&amp;tbnid=93GUMUj_hR6voM:&amp;ved=0CAUQjRw&amp;url=http://www.kfsa.lt/lt/naujienos/item/310-klausimynas&amp;ei=QltHUdvDAsjJPJjZgIAM&amp;bvm=bv.43828540,d.ZWU&amp;psig=AFQjCNGqSMzFwzdjTBuJ1FfDeebmn16AtQ&amp;ust=136371725302710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lt/url?sa=i&amp;rct=j&amp;q=klausimynas&amp;source=images&amp;cd=&amp;cad=rja&amp;docid=p6kcYBhHVX338M&amp;tbnid=93GUMUj_hR6voM:&amp;ved=0CAUQjRw&amp;url=http://www.kfsa.lt/lt/naujienos/item/310-klausimynas&amp;ei=QltHUdvDAsjJPJjZgIAM&amp;bvm=bv.43828540,d.ZWU&amp;psig=AFQjCNGqSMzFwzdjTBuJ1FfDeebmn16AtQ&amp;ust=136371725302710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lt/url?sa=i&amp;rct=j&amp;q=klausimynas&amp;source=images&amp;cd=&amp;cad=rja&amp;docid=p6kcYBhHVX338M&amp;tbnid=93GUMUj_hR6voM:&amp;ved=0CAUQjRw&amp;url=http://www.kfsa.lt/lt/naujienos/item/310-klausimynas&amp;ei=QltHUdvDAsjJPJjZgIAM&amp;bvm=bv.43828540,d.ZWU&amp;psig=AFQjCNGqSMzFwzdjTBuJ1FfDeebmn16AtQ&amp;ust=136371725302710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kslai.lt/referatai/referatas/1552.html" TargetMode="External"/><Relationship Id="rId3" Type="http://schemas.openxmlformats.org/officeDocument/2006/relationships/hyperlink" Target="http://lt.wikipedia.org/wiki/Virimas" TargetMode="External"/><Relationship Id="rId7" Type="http://schemas.openxmlformats.org/officeDocument/2006/relationships/hyperlink" Target="http://lt.wikipedia.org/wiki/Agregatin%C4%97_b%C5%ABsena" TargetMode="External"/><Relationship Id="rId2" Type="http://schemas.openxmlformats.org/officeDocument/2006/relationships/hyperlink" Target="http://www.ifizika.info/print;ODN8MTk6MzU6Mj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t.wikipedia.org/wiki/Kiet%C4%97jimas" TargetMode="External"/><Relationship Id="rId5" Type="http://schemas.openxmlformats.org/officeDocument/2006/relationships/hyperlink" Target="http://lt.wikipedia.org/wiki/Kondensacija" TargetMode="External"/><Relationship Id="rId4" Type="http://schemas.openxmlformats.org/officeDocument/2006/relationships/hyperlink" Target="http://mkp.emokykla.lt/imo/lt/mo/349/" TargetMode="External"/><Relationship Id="rId9" Type="http://schemas.openxmlformats.org/officeDocument/2006/relationships/hyperlink" Target="http://www.google.lt/search?hl=lt&amp;site=imghp&amp;tbm=isch&amp;source=hp&amp;biw=1366&amp;bih=656&amp;q=zmogus&amp;oq=zmogus&amp;gs_l=img.3..0l10.2215.4432.0.8122.6.5.0.1.1.0.126.413.4j1.5.0...0.0...1ac.1.6.img.UFglu6_R5hw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t/url?sa=i&amp;rct=j&amp;q=kietejimas&amp;source=images&amp;cd=&amp;cad=rja&amp;docid=8FjZy-gbBZjFEM&amp;tbnid=EAT2psXsULRy-M:&amp;ved=0CAUQjRw&amp;url=http://kids-on-the-blog.blogspot.com/2011_02_01_archive.html&amp;ei=c_lEUbLUBpHPsgbhxIHQDA&amp;psig=AFQjCNHHqcnN4lFhShrzF1B-RMlryqQv9A&amp;ust=136356097304933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2108" y="1186249"/>
            <a:ext cx="6882714" cy="1955096"/>
          </a:xfrm>
        </p:spPr>
        <p:txBody>
          <a:bodyPr wrap="square" lIns="91440" tIns="45720" rIns="91440" bIns="45720">
            <a:normAutofit fontScale="90000"/>
          </a:bodyPr>
          <a:lstStyle/>
          <a:p>
            <a:pPr eaLnBrk="1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Skyriaus</a:t>
            </a:r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altLang="ko-KR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"Medžiagų agregatinės būsenos" apibendrinimas</a:t>
            </a:r>
            <a:endParaRPr lang="ko-KR" altLang="en-US" sz="4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부제목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900238"/>
          </a:xfrm>
        </p:spPr>
        <p:txBody>
          <a:bodyPr lIns="0" tIns="0" rIns="0" bIns="0"/>
          <a:lstStyle/>
          <a:p>
            <a:pPr marR="0" eaLnBrk="1" hangingPunct="1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Vilniaus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šv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Kristoforo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gimnazijos</a:t>
            </a:r>
            <a:endParaRPr lang="ko-KR" alt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kl.mokiniai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ko-KR" alt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Emilija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Dūdaitė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Antanas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Katilauskas</a:t>
            </a:r>
            <a:endParaRPr lang="ko-KR" alt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eaLnBrk="1" hangingPunct="1">
              <a:lnSpc>
                <a:spcPct val="102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Mokytoja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Daiva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Keršienė</a:t>
            </a:r>
            <a:endParaRPr lang="ko-KR" alt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296562" y="1423988"/>
            <a:ext cx="8550876" cy="4525962"/>
          </a:xfrm>
        </p:spPr>
        <p:txBody>
          <a:bodyPr/>
          <a:lstStyle/>
          <a:p>
            <a:pPr marL="10795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Kaip atsiranda burbulai matomi verdant skysčiui?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Ats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Skystyje yra ištirpusių dujų, kurios mažais burbulais kaupiasi ant indo dugno, </a:t>
            </a:r>
            <a:r>
              <a:rPr lang="lt-LT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sienelių</a:t>
            </a:r>
            <a:r>
              <a:rPr lang="lt-LT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skystyje esančių </a:t>
            </a:r>
            <a:r>
              <a:rPr lang="lt-LT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dulkelių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2) Kodėl verdant vandeniui burbulas kyla aukštyn?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Ats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Burbulo tūris didėja, kartu didėja ir Archimedo jėga, kelianti jį aukštyn.</a:t>
            </a:r>
            <a:endParaRPr lang="lt-LT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3) Kas turi susilyginti, kad skystis imtų virti?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Ats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susilyginti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gar</a:t>
            </a:r>
            <a:r>
              <a:rPr lang="lt-LT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ų slėgis burbuluose su slėgiu.</a:t>
            </a:r>
          </a:p>
          <a:p>
            <a:pPr marL="107950" indent="0">
              <a:buFont typeface="Wingdings" pitchFamily="2" charset="2"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) Kodėl, užvirinant vandenį arbatinuku, uždengiamas jo dangtis?</a:t>
            </a:r>
          </a:p>
          <a:p>
            <a:pPr marL="107950" indent="0">
              <a:buFont typeface="Wingdings" pitchFamily="2" charset="2"/>
              <a:buNone/>
            </a:pPr>
            <a:r>
              <a:rPr lang="lt-LT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Ats: Tam kad verdant vandeniui, kylantys burbulai nesitaškytų iš arbatinuko.</a:t>
            </a: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lv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skiriasi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vandens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virimo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temperatūra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pirmame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paskutiniame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dangoraižio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aukšte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Kodėl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lvl="0" indent="0">
              <a:buNone/>
            </a:pPr>
            <a:r>
              <a:rPr lang="lt-LT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Ats: </a:t>
            </a:r>
            <a:r>
              <a:rPr lang="lt-LT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Paskutiniame dangoraižio aukšte vanduo verda įkaitęs iki žemesnės nei 100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ºC</a:t>
            </a:r>
            <a:r>
              <a:rPr lang="lt-LT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temperatūros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latin typeface="Arial" charset="0"/>
              </a:rPr>
              <a:t>VIRIMAS</a:t>
            </a:r>
            <a:r>
              <a:rPr lang="lt-LT" altLang="ko-KR" sz="3200" dirty="0" smtClean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lt-LT" altLang="ko-KR" sz="3200" dirty="0" smtClean="0">
                <a:solidFill>
                  <a:srgbClr val="FF0000"/>
                </a:solidFill>
                <a:latin typeface="Arial" charset="0"/>
              </a:rPr>
              <a:t>klausimai</a:t>
            </a:r>
            <a:r>
              <a:rPr lang="lt-LT" altLang="ko-KR" sz="320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205" y="527479"/>
            <a:ext cx="8563233" cy="594360"/>
          </a:xfrm>
        </p:spPr>
        <p:txBody>
          <a:bodyPr wrap="square" lIns="91440" tIns="45720" rIns="91440" bIns="45720">
            <a:normAutofit fontScale="90000"/>
          </a:bodyPr>
          <a:lstStyle/>
          <a:p>
            <a:pPr algn="ctr" eaLnBrk="1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ko-KR" sz="10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lt-LT" altLang="ko-KR" sz="10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lt-LT" altLang="ko-KR" sz="10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ko-KR" sz="35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GARAVIMAS</a:t>
            </a: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lt-LT" altLang="ko-KR" sz="3500" dirty="0" smtClean="0">
                <a:solidFill>
                  <a:srgbClr val="663300"/>
                </a:solidFill>
                <a:latin typeface="Arial" charset="0"/>
              </a:rPr>
              <a:t>IR</a:t>
            </a: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ko-KR" sz="3500" b="1" dirty="0" smtClean="0">
                <a:solidFill>
                  <a:srgbClr val="00B050"/>
                </a:solidFill>
                <a:latin typeface="Arial" charset="0"/>
              </a:rPr>
              <a:t>KONDENSACIJA</a:t>
            </a: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lt-LT" altLang="ko-KR" sz="3500" dirty="0" smtClean="0">
                <a:solidFill>
                  <a:srgbClr val="663300"/>
                </a:solidFill>
                <a:latin typeface="Arial" charset="0"/>
              </a:rPr>
              <a:t/>
            </a:r>
            <a:br>
              <a:rPr lang="lt-LT" altLang="ko-KR" sz="3500" dirty="0" smtClean="0">
                <a:solidFill>
                  <a:srgbClr val="663300"/>
                </a:solidFill>
                <a:latin typeface="Arial" charset="0"/>
              </a:rPr>
            </a:b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(sąvokos ir formulės)</a:t>
            </a:r>
            <a:endParaRPr lang="ko-KR" altLang="en-US" sz="3500" dirty="0" smtClean="0"/>
          </a:p>
        </p:txBody>
      </p:sp>
      <p:sp>
        <p:nvSpPr>
          <p:cNvPr id="16387" name="Rect 3"/>
          <p:cNvSpPr>
            <a:spLocks noGrp="1" noChangeArrowheads="1"/>
          </p:cNvSpPr>
          <p:nvPr/>
        </p:nvSpPr>
        <p:spPr bwMode="auto">
          <a:xfrm>
            <a:off x="444500" y="1520825"/>
            <a:ext cx="8207375" cy="17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Garavimas</a:t>
            </a:r>
            <a:r>
              <a:rPr lang="lt-LT" altLang="ko-K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virsmas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garais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paviršiuje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pPr defTabSz="508000" latinLnBrk="1">
              <a:lnSpc>
                <a:spcPct val="129000"/>
              </a:lnSpc>
            </a:pP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garavimo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samprata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priklauso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rūšies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paviršiaus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ploto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temperatūros</a:t>
            </a: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Savitoji</a:t>
            </a:r>
            <a:r>
              <a:rPr lang="en-US" altLang="ko-KR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garavimo</a:t>
            </a:r>
            <a:r>
              <a:rPr lang="en-US" altLang="ko-K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lt-LT" altLang="ko-KR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šilumos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kiekis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kurio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reikia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1kg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virimo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temperatūros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paversti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garais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media.web.britannica.com/eb-media/20/93820-004-4E258B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817" y="3630955"/>
            <a:ext cx="1825755" cy="2577322"/>
          </a:xfrm>
          <a:prstGeom prst="rect">
            <a:avLst/>
          </a:prstGeom>
          <a:noFill/>
        </p:spPr>
      </p:pic>
      <p:pic>
        <p:nvPicPr>
          <p:cNvPr id="1030" name="Picture 6" descr="http://www.crh.noaa.gov/Image/jkl/steamf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198" y="3630954"/>
            <a:ext cx="3857505" cy="25773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32700" cy="1094769"/>
          </a:xfrm>
        </p:spPr>
        <p:txBody>
          <a:bodyPr>
            <a:normAutofit/>
          </a:bodyPr>
          <a:lstStyle/>
          <a:p>
            <a:r>
              <a:rPr lang="lt-LT" altLang="ko-KR" sz="2200" b="1" dirty="0" smtClean="0">
                <a:solidFill>
                  <a:srgbClr val="00B050"/>
                </a:solidFill>
                <a:latin typeface="Times New Roman" pitchFamily="18" charset="0"/>
              </a:rPr>
              <a:t>            </a:t>
            </a:r>
            <a:r>
              <a:rPr lang="en-US" altLang="ko-KR" sz="22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Kondensacija</a:t>
            </a:r>
            <a:r>
              <a:rPr lang="lt-LT" altLang="ko-KR" sz="2200" b="1" u="sng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ko-KR" sz="2200" b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garų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virsmas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skysčiu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en-US" dirty="0"/>
          </a:p>
        </p:txBody>
      </p:sp>
      <p:pic>
        <p:nvPicPr>
          <p:cNvPr id="4" name="irc_mi" descr="http://t2.gstatic.com/images?q=tbn:ANd9GcQHawt9EZofsPyMYrdeRFOMcY3g1ttHL5yjcQbWR4Q2hjoBZnHcx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604" y="1248033"/>
            <a:ext cx="2930564" cy="224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upload.wikimedia.org/wikipedia/commons/thumb/d/d8/Condensation_on_water_bottle.jpg/250px-Condensation_on_water_bottl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099" y="3785820"/>
            <a:ext cx="307245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e08595.medialib.glogster.com/media/fc/fcee0dc3535305e1d61d582dc8203b71b36f495f02f70986cd1ac8cd6acf8999/condensate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2555" y="791368"/>
            <a:ext cx="2552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marL="109537" indent="0" defTabSz="508000">
              <a:lnSpc>
                <a:spcPct val="129000"/>
              </a:lnSpc>
              <a:buNone/>
              <a:defRPr/>
            </a:pP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Garavimo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kondensavimosi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apskaičiuojama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109537" indent="0" defTabSz="508000">
              <a:lnSpc>
                <a:spcPct val="129000"/>
              </a:lnSpc>
              <a:buNone/>
              <a:defRPr/>
            </a:pP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Lm</a:t>
            </a:r>
            <a:endParaRPr lang="ko-KR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08000">
              <a:lnSpc>
                <a:spcPct val="129000"/>
              </a:lnSpc>
              <a:defRPr/>
            </a:pPr>
            <a:endParaRPr lang="ko-KR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endParaRPr lang="lt-LT" altLang="ko-K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endParaRPr lang="lt-LT" altLang="ko-KR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endParaRPr lang="lt-LT" altLang="ko-K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endParaRPr lang="lt-LT" altLang="ko-KR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endParaRPr lang="lt-LT" altLang="ko-K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r>
              <a:rPr lang="en-US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lt-LT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Skystis turi būti virimo temperatūros.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112" y="338615"/>
            <a:ext cx="7632700" cy="6937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lt-LT" altLang="ko-KR" sz="32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lt-LT" altLang="ko-KR" sz="32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ko-KR" sz="3200" dirty="0" smtClean="0">
                <a:solidFill>
                  <a:srgbClr val="663300"/>
                </a:solidFill>
                <a:latin typeface="Arial" charset="0"/>
              </a:rPr>
              <a:t>GARAVIMAS </a:t>
            </a:r>
            <a:r>
              <a:rPr lang="lt-LT" altLang="ko-KR" sz="3200" dirty="0" smtClean="0">
                <a:solidFill>
                  <a:srgbClr val="663300"/>
                </a:solidFill>
                <a:latin typeface="Arial" charset="0"/>
              </a:rPr>
              <a:t>IR</a:t>
            </a:r>
            <a:r>
              <a:rPr lang="en-US" altLang="ko-KR" sz="3200" dirty="0" smtClean="0">
                <a:solidFill>
                  <a:srgbClr val="663300"/>
                </a:solidFill>
                <a:latin typeface="Arial" charset="0"/>
              </a:rPr>
              <a:t> KONDENSACIJA (</a:t>
            </a:r>
            <a:r>
              <a:rPr lang="en-US" altLang="ko-KR" sz="3200" dirty="0" err="1" smtClean="0">
                <a:solidFill>
                  <a:srgbClr val="663300"/>
                </a:solidFill>
                <a:latin typeface="Arial" charset="0"/>
              </a:rPr>
              <a:t>sąvokos</a:t>
            </a:r>
            <a:r>
              <a:rPr lang="en-US" altLang="ko-KR" sz="32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ko-KR" sz="3200" dirty="0" err="1" smtClean="0">
                <a:solidFill>
                  <a:srgbClr val="663300"/>
                </a:solidFill>
                <a:latin typeface="Arial" charset="0"/>
              </a:rPr>
              <a:t>ir</a:t>
            </a:r>
            <a:r>
              <a:rPr lang="en-US" altLang="ko-KR" sz="32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ko-KR" sz="3200" dirty="0" err="1" smtClean="0">
                <a:solidFill>
                  <a:srgbClr val="663300"/>
                </a:solidFill>
                <a:latin typeface="Arial" charset="0"/>
              </a:rPr>
              <a:t>formulės</a:t>
            </a:r>
            <a:r>
              <a:rPr lang="en-US" altLang="ko-KR" sz="3200" dirty="0" smtClean="0">
                <a:solidFill>
                  <a:srgbClr val="663300"/>
                </a:solidFill>
                <a:latin typeface="Arial" charset="0"/>
              </a:rPr>
              <a:t>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7412" name="Rect 3"/>
          <p:cNvSpPr>
            <a:spLocks noGrp="1" noChangeArrowheads="1"/>
          </p:cNvSpPr>
          <p:nvPr/>
        </p:nvSpPr>
        <p:spPr bwMode="auto">
          <a:xfrm>
            <a:off x="3830594" y="1865871"/>
            <a:ext cx="4856205" cy="10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508000" latinLnBrk="1">
              <a:lnSpc>
                <a:spcPct val="129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</a:rPr>
              <a:t>šilumos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Times New Roman" pitchFamily="18" charset="0"/>
              </a:rPr>
              <a:t>kiekis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  <a:p>
            <a:pPr defTabSz="508000" latinLnBrk="1">
              <a:lnSpc>
                <a:spcPct val="129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  -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</a:rPr>
              <a:t>savitoji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</a:rPr>
              <a:t>garavimo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Times New Roman" pitchFamily="18" charset="0"/>
              </a:rPr>
              <a:t>šiluma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,  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J/kg</a:t>
            </a:r>
            <a:endParaRPr lang="ko-KR" altLang="en-US" dirty="0">
              <a:solidFill>
                <a:srgbClr val="FF0000"/>
              </a:solidFill>
            </a:endParaRPr>
          </a:p>
          <a:p>
            <a:pPr defTabSz="508000" latinLnBrk="1">
              <a:lnSpc>
                <a:spcPct val="129000"/>
              </a:lnSpc>
            </a:pP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m -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Times New Roman" pitchFamily="18" charset="0"/>
              </a:rPr>
              <a:t>masė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kg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65" y="3126259"/>
            <a:ext cx="6710188" cy="182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7" y="3354978"/>
            <a:ext cx="2819505" cy="1515773"/>
          </a:xfrm>
          <a:prstGeom prst="rect">
            <a:avLst/>
          </a:prstGeom>
        </p:spPr>
      </p:pic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Šylantys ežerai, vandenynai, jūros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ir kiti vandens telkiniai garuoja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taip pat    garuoja  vėstanti žemė</a:t>
            </a: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0399"/>
            <a:ext cx="7632700" cy="6937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200" dirty="0" smtClean="0">
                <a:solidFill>
                  <a:srgbClr val="663300"/>
                </a:solidFill>
                <a:latin typeface="Arial" charset="0"/>
              </a:rPr>
              <a:t>GARAVIMAS  </a:t>
            </a:r>
            <a:r>
              <a:rPr lang="lt-LT" altLang="ko-KR" sz="3200" dirty="0" smtClean="0">
                <a:solidFill>
                  <a:srgbClr val="663300"/>
                </a:solidFill>
                <a:latin typeface="Arial" charset="0"/>
              </a:rPr>
              <a:t>gamtoje</a:t>
            </a:r>
            <a:endParaRPr lang="en-US" sz="3200" dirty="0"/>
          </a:p>
        </p:txBody>
      </p:sp>
      <p:pic>
        <p:nvPicPr>
          <p:cNvPr id="22530" name="Picture 2" descr="http://www.theinnovationdiaries.com/wp-content/uploads/2011/07/what-is-evapo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550" y="1975150"/>
            <a:ext cx="4667250" cy="2895601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67" y="1242417"/>
            <a:ext cx="2614098" cy="1965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altLang="ko-KR" sz="2200" dirty="0" smtClean="0">
                <a:latin typeface="Arial" charset="0"/>
              </a:rPr>
              <a:t>Garų kondensacija paaiškinamas rasos, rūko, debesų susidarymas.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40" y="4098699"/>
            <a:ext cx="2697981" cy="21240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8698"/>
            <a:ext cx="2120767" cy="21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72" y="1446284"/>
            <a:ext cx="2813736" cy="2110302"/>
          </a:xfrm>
          <a:prstGeom prst="rect">
            <a:avLst/>
          </a:prstGeom>
        </p:spPr>
      </p:pic>
      <p:pic>
        <p:nvPicPr>
          <p:cNvPr id="48130" name="Picture 2" descr="http://kaselita.lt/images/vandenyno%20garavimas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640" y="1413461"/>
            <a:ext cx="2857500" cy="2143125"/>
          </a:xfrm>
          <a:prstGeom prst="rect">
            <a:avLst/>
          </a:prstGeom>
          <a:noFill/>
        </p:spPr>
      </p:pic>
      <p:pic>
        <p:nvPicPr>
          <p:cNvPr id="48132" name="Picture 4" descr="http://t2.gstatic.com/images?q=tbn:ANd9GcQrg9RiiKSBESXTAaSl-98FivHX1SywLahsO_RS5D3vX3BHWzt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0541" y="4098699"/>
            <a:ext cx="3157650" cy="2124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Bandymo tikslas: </a:t>
            </a:r>
          </a:p>
          <a:p>
            <a:pPr marL="109537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Apskaičiuoti kiek šilumos reikia vandeniui išgarinti.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Bandymo eiga: 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Turime 1 l 6</a:t>
            </a:r>
            <a:r>
              <a:rPr lang="el-GR" sz="18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C temperatūros vandenį.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Vandens virimo temperatūra 100</a:t>
            </a:r>
            <a:r>
              <a:rPr lang="el-GR" sz="1800" baseline="30000" dirty="0" smtClean="0">
                <a:latin typeface="Times New Roman" pitchFamily="18" charset="0"/>
                <a:cs typeface="Times New Roman" pitchFamily="18" charset="0"/>
              </a:rPr>
              <a:t> ο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C, taigi kaitiname vandenį apie 3min tol, kol jis   pasiekia šią temperatūrą ir pradeda garuoti.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Apskaičiuojame sunaudotą šilumą.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50972"/>
            <a:ext cx="7632700" cy="6937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8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ko-KR" sz="800" dirty="0">
                <a:solidFill>
                  <a:srgbClr val="000000"/>
                </a:solidFill>
                <a:latin typeface="Times New Roman" charset="0"/>
              </a:rPr>
            </a:br>
            <a:r>
              <a:rPr lang="lt-LT" altLang="ko-K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altLang="ko-K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3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GARAVIMAS</a:t>
            </a:r>
            <a:r>
              <a:rPr lang="lt-LT" altLang="ko-KR" sz="3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IR KONDENSACIJA</a:t>
            </a:r>
            <a:r>
              <a:rPr lang="en-US" altLang="ko-KR" sz="3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36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lt-LT" altLang="ko-KR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bandymas</a:t>
            </a:r>
            <a:r>
              <a:rPr lang="en-US" altLang="ko-KR" sz="36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21" y="3716422"/>
            <a:ext cx="47720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3317"/>
            <a:ext cx="2829697" cy="2345495"/>
          </a:xfrm>
        </p:spPr>
        <p:txBody>
          <a:bodyPr/>
          <a:lstStyle/>
          <a:p>
            <a:pPr marL="109537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Duota: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Q?     V= 1l= 1 </a:t>
            </a:r>
            <a:r>
              <a:rPr lang="en-US" sz="1800" baseline="10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1000 kg/m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c= 4200 J/(kg</a:t>
            </a:r>
            <a:r>
              <a:rPr lang="el-GR" sz="1800" baseline="30000" dirty="0" smtClean="0">
                <a:latin typeface="Times New Roman" pitchFamily="18" charset="0"/>
                <a:cs typeface="Times New Roman" pitchFamily="18" charset="0"/>
              </a:rPr>
              <a:t> ο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6</a:t>
            </a:r>
            <a:r>
              <a:rPr lang="el-GR" sz="1800" baseline="30000" dirty="0" smtClean="0">
                <a:latin typeface="Times New Roman" pitchFamily="18" charset="0"/>
                <a:cs typeface="Times New Roman" pitchFamily="18" charset="0"/>
              </a:rPr>
              <a:t> ο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100 </a:t>
            </a:r>
            <a:r>
              <a:rPr lang="el-GR" sz="18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L= 2,3 </a:t>
            </a:r>
            <a:r>
              <a:rPr lang="en-US" sz="1800" baseline="10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J/kg </a:t>
            </a:r>
          </a:p>
          <a:p>
            <a:pPr marL="109537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05380"/>
            <a:ext cx="7632700" cy="693737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GARAVIMAS</a:t>
            </a:r>
            <a:r>
              <a:rPr lang="lt-LT" altLang="ko-KR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IR KONDENSACIJA</a:t>
            </a:r>
            <a:r>
              <a:rPr lang="en-US" altLang="ko-KR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lt-LT" altLang="ko-KR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bandymas</a:t>
            </a:r>
            <a:r>
              <a:rPr lang="en-US" altLang="ko-KR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3124" y="1423317"/>
            <a:ext cx="2323071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2681" y="1423317"/>
            <a:ext cx="12357" cy="2036575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8809" y="2545492"/>
            <a:ext cx="4856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lt-LT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cm (t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 </a:t>
            </a:r>
            <a:endParaRPr lang="lt-LT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  </a:t>
            </a:r>
            <a:endParaRPr lang="lt-LT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+Q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1000 </a:t>
            </a:r>
            <a:r>
              <a:rPr lang="en-US" baseline="10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0,001= 1 kg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4200 </a:t>
            </a:r>
            <a:r>
              <a:rPr lang="en-US" baseline="10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(100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394800 J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2,3 </a:t>
            </a:r>
            <a:r>
              <a:rPr lang="en-US" baseline="10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aseline="100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1= 2300000 J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394800+2300000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2694800 J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124" y="5548184"/>
            <a:ext cx="6938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Ats.: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Garuodamas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sunaudojo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2694800 J </a:t>
            </a:r>
            <a:r>
              <a:rPr lang="lt-L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šilumos.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423317"/>
            <a:ext cx="8377881" cy="4525963"/>
          </a:xfrm>
        </p:spPr>
        <p:txBody>
          <a:bodyPr/>
          <a:lstStyle/>
          <a:p>
            <a:pPr marL="109537" lvl="0" indent="0"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2437" lvl="0" indent="-34290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Pasibaigus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lenktynėms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Sartų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ežero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ledo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šaltą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žiemos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dieną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žirgai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tuoj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pat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2437" lvl="0" indent="-342900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apklojami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šiltomis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gūniomis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Kodėl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taip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daroma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537" indent="0">
              <a:buNone/>
            </a:pPr>
            <a:r>
              <a:rPr lang="lt-LT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Ats: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Žirgai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smarkai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sušyla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suprakaituoja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todėl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šaltą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dieną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jų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kūno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intensyviai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garuoja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prakaitas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Kad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garavimas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sulėtėtų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žirgai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neperšaltų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apklojami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lt-LT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Kodėl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išplovus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grindis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kambaryje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pasidaro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vėsiau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Ats: I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šplovus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grindis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kambaryje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pasidaro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vėsiau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todėl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kad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sudrėkintų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grindų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garuoja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lt-LT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Kodėl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nenudega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drėgnas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pirštas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jei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juo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trumpai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paliečiame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karštą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laidynę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Ats: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Iš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laidynės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gautas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šilumos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kiekis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sunaudojamas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ant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piršto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esančiai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drėgmei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išgarinti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537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2423" y="425113"/>
            <a:ext cx="8711512" cy="693737"/>
          </a:xfrm>
        </p:spPr>
        <p:txBody>
          <a:bodyPr wrap="square" lIns="91440" tIns="45720" rIns="91440" bIns="45720">
            <a:normAutofit fontScale="90000"/>
          </a:bodyPr>
          <a:lstStyle/>
          <a:p>
            <a:pPr eaLnBrk="1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ko-KR" sz="10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lt-LT" altLang="ko-KR" sz="10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lt-LT" altLang="ko-KR" sz="10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ko-KR" sz="3500" b="1" dirty="0" smtClean="0">
                <a:solidFill>
                  <a:srgbClr val="FF0000"/>
                </a:solidFill>
                <a:latin typeface="Arial" charset="0"/>
              </a:rPr>
              <a:t>GARAVIMAS</a:t>
            </a:r>
            <a:r>
              <a:rPr lang="lt-LT" altLang="ko-KR" sz="3500" b="1" dirty="0" smtClean="0">
                <a:solidFill>
                  <a:srgbClr val="FF0000"/>
                </a:solidFill>
                <a:latin typeface="Arial" charset="0"/>
              </a:rPr>
              <a:t> IR KONDENSACIJA</a:t>
            </a:r>
            <a:r>
              <a:rPr lang="lt-LT" altLang="ko-KR" sz="35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ko-KR" sz="35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lt-LT" altLang="ko-KR" sz="3500" dirty="0" smtClean="0">
                <a:solidFill>
                  <a:srgbClr val="FF0000"/>
                </a:solidFill>
                <a:latin typeface="Arial" charset="0"/>
              </a:rPr>
              <a:t>klausimai</a:t>
            </a:r>
            <a:r>
              <a:rPr lang="en-US" altLang="ko-KR" sz="350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ko-KR" altLang="en-US" sz="3500" dirty="0" smtClean="0">
              <a:solidFill>
                <a:srgbClr val="FF0000"/>
              </a:solidFill>
            </a:endParaRPr>
          </a:p>
        </p:txBody>
      </p:sp>
      <p:sp>
        <p:nvSpPr>
          <p:cNvPr id="19459" name="Rect 3"/>
          <p:cNvSpPr>
            <a:spLocks noGrp="1" noChangeArrowheads="1"/>
          </p:cNvSpPr>
          <p:nvPr/>
        </p:nvSpPr>
        <p:spPr bwMode="auto">
          <a:xfrm>
            <a:off x="4413250" y="3235325"/>
            <a:ext cx="4143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5" tIns="46355" rIns="89535" bIns="46355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/>
          </a:p>
        </p:txBody>
      </p:sp>
      <p:sp>
        <p:nvSpPr>
          <p:cNvPr id="19460" name="Rect 3"/>
          <p:cNvSpPr>
            <a:spLocks noGrp="1" noChangeArrowheads="1"/>
          </p:cNvSpPr>
          <p:nvPr/>
        </p:nvSpPr>
        <p:spPr bwMode="auto">
          <a:xfrm>
            <a:off x="955675" y="1441450"/>
            <a:ext cx="7146925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 sz="2000" b="1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1" y="1742302"/>
            <a:ext cx="4127500" cy="4207647"/>
          </a:xfrm>
        </p:spPr>
        <p:txBody>
          <a:bodyPr/>
          <a:lstStyle/>
          <a:p>
            <a:pPr marL="0" indent="0" defTabSz="508000" eaLnBrk="1" hangingPunct="1">
              <a:lnSpc>
                <a:spcPct val="10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2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Agregatinės</a:t>
            </a:r>
            <a:r>
              <a:rPr lang="en-US" altLang="ko-KR" sz="2200" b="1" u="sng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ko-KR" sz="22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medžiagos</a:t>
            </a:r>
            <a:r>
              <a:rPr lang="en-US" altLang="ko-KR" sz="2200" b="1" u="sng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ko-KR" sz="2200" b="1" u="sng" dirty="0" err="1" smtClean="0">
                <a:solidFill>
                  <a:srgbClr val="00B050"/>
                </a:solidFill>
                <a:latin typeface="Times New Roman" pitchFamily="18" charset="0"/>
              </a:rPr>
              <a:t>būsenos</a:t>
            </a:r>
            <a:r>
              <a:rPr lang="en-US" altLang="ko-KR" sz="2200" b="1" u="sng" dirty="0" smtClean="0">
                <a:solidFill>
                  <a:srgbClr val="00B050"/>
                </a:solidFill>
                <a:latin typeface="Times New Roman" pitchFamily="18" charset="0"/>
              </a:rPr>
              <a:t>: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kieta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skysta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dujinė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sz="2200" dirty="0" smtClean="0"/>
          </a:p>
          <a:p>
            <a:pPr marL="0" indent="0" defTabSz="508000" eaLnBrk="1" hangingPunct="1">
              <a:lnSpc>
                <a:spcPct val="104000"/>
              </a:lnSpc>
              <a:spcBef>
                <a:spcPct val="0"/>
              </a:spcBef>
              <a:buFont typeface="Wingdings" pitchFamily="2" charset="2"/>
              <a:buNone/>
            </a:pPr>
            <a:endParaRPr lang="ko-KR" altLang="en-US" sz="2200" dirty="0" smtClean="0"/>
          </a:p>
          <a:p>
            <a:pPr marL="0" indent="0" defTabSz="508000" eaLnBrk="1" hangingPunct="1">
              <a:lnSpc>
                <a:spcPct val="10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Garavimas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kondensacija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lyd</a:t>
            </a:r>
            <a:r>
              <a:rPr lang="lt-LT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masis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ir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kietėjimas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vadinami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B050"/>
                </a:solidFill>
                <a:latin typeface="Times New Roman" pitchFamily="18" charset="0"/>
              </a:rPr>
              <a:t>agregatiniais</a:t>
            </a:r>
            <a:r>
              <a:rPr lang="en-US" altLang="ko-KR" sz="22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B050"/>
                </a:solidFill>
                <a:latin typeface="Times New Roman" pitchFamily="18" charset="0"/>
              </a:rPr>
              <a:t>virsmais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lt-LT" altLang="ko-KR" sz="2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defTabSz="508000" eaLnBrk="1" hangingPunct="1">
              <a:lnSpc>
                <a:spcPct val="104000"/>
              </a:lnSpc>
              <a:spcBef>
                <a:spcPct val="0"/>
              </a:spcBef>
              <a:buFont typeface="Wingdings" pitchFamily="2" charset="2"/>
              <a:buNone/>
            </a:pPr>
            <a:endParaRPr lang="ko-KR" altLang="en-US" sz="2200" dirty="0" smtClean="0"/>
          </a:p>
          <a:p>
            <a:pPr marL="0" indent="0" defTabSz="508000" eaLnBrk="1" hangingPunct="1">
              <a:lnSpc>
                <a:spcPct val="10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Agregatinio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virsmo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0000"/>
                </a:solidFill>
                <a:latin typeface="Times New Roman" pitchFamily="18" charset="0"/>
              </a:rPr>
              <a:t>metu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B050"/>
                </a:solidFill>
                <a:latin typeface="Times New Roman" pitchFamily="18" charset="0"/>
              </a:rPr>
              <a:t>kūno</a:t>
            </a:r>
            <a:r>
              <a:rPr lang="en-US" altLang="ko-KR" sz="22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B050"/>
                </a:solidFill>
                <a:latin typeface="Times New Roman" pitchFamily="18" charset="0"/>
              </a:rPr>
              <a:t>temperatūra</a:t>
            </a:r>
            <a:r>
              <a:rPr lang="en-US" altLang="ko-KR" sz="22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lt-LT" altLang="ko-KR" sz="2200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ko-KR" sz="2200" dirty="0" err="1" smtClean="0">
                <a:solidFill>
                  <a:srgbClr val="00B050"/>
                </a:solidFill>
                <a:latin typeface="Times New Roman" pitchFamily="18" charset="0"/>
              </a:rPr>
              <a:t>nekinta</a:t>
            </a:r>
            <a:r>
              <a:rPr lang="en-US" altLang="ko-KR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sz="2200" dirty="0" smtClean="0"/>
          </a:p>
          <a:p>
            <a:pPr marL="0" indent="0" defTabSz="508000" eaLnBrk="1" hangingPunct="1">
              <a:lnSpc>
                <a:spcPct val="104000"/>
              </a:lnSpc>
              <a:spcBef>
                <a:spcPct val="0"/>
              </a:spcBef>
              <a:buFont typeface="Wingdings" pitchFamily="2" charset="2"/>
              <a:buNone/>
            </a:pPr>
            <a:endParaRPr lang="ko-KR" alt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APIBENDRINIMAS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ps.prenhall.com/wps/media/objects/165/169061/GIFS/AACQJA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0" y="1482811"/>
            <a:ext cx="4089743" cy="43576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1850"/>
            <a:ext cx="8229600" cy="6153664"/>
          </a:xfrm>
        </p:spPr>
        <p:txBody>
          <a:bodyPr/>
          <a:lstStyle/>
          <a:p>
            <a:pPr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lt-LT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Lydymasis </a:t>
            </a:r>
            <a:r>
              <a:rPr lang="en-US" sz="1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ir</a:t>
            </a:r>
            <a:r>
              <a:rPr lang="en-US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1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kiet</a:t>
            </a:r>
            <a:r>
              <a:rPr lang="lt-LT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ė</a:t>
            </a:r>
            <a:r>
              <a:rPr lang="en-US" sz="1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jimas</a:t>
            </a:r>
            <a:r>
              <a:rPr lang="lt-LT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                                               </a:t>
            </a:r>
            <a:endParaRPr lang="lt-LT" sz="16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sąvokos ir formulės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klausymai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lydymasis (pavyzdys)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kietėjimas (pavyzdys)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lt-LT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Virimas</a:t>
            </a:r>
            <a:endParaRPr lang="lt-LT" sz="16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sąvokos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bandymas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klausymai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p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avyzdys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lt-LT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Garavimas ir kondensacija</a:t>
            </a:r>
            <a:endParaRPr lang="lt-LT" sz="16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sąvokos ir formulės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pavyzdžiai gamtoje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bandymas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klausimai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garavimas (pavyzdys)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kondensacija (pavyzdys)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2437" indent="-34290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lt-LT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Apibendrinimas</a:t>
            </a:r>
            <a:endParaRPr lang="lt-LT" sz="16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7" indent="-342900">
              <a:buFont typeface="Wingdings" pitchFamily="2" charset="2"/>
              <a:buChar char="v"/>
            </a:pP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uždavinys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sprendimas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grafikas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7" indent="-34290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lt-LT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Testas</a:t>
            </a:r>
            <a:endParaRPr lang="lt-LT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lt-LT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testo atsakymai</a:t>
            </a: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Šaltiniai</a:t>
            </a:r>
            <a:endParaRPr lang="lt-LT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t-LT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39914" y="778476"/>
            <a:ext cx="370702" cy="5226908"/>
          </a:xfrm>
        </p:spPr>
        <p:txBody>
          <a:bodyPr>
            <a:noAutofit/>
          </a:bodyPr>
          <a:lstStyle/>
          <a:p>
            <a:r>
              <a:rPr lang="lt-LT" sz="48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TURINYS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457200"/>
            <a:ext cx="5092998" cy="5745892"/>
          </a:xfrm>
        </p:spPr>
        <p:txBody>
          <a:bodyPr>
            <a:normAutofit/>
          </a:bodyPr>
          <a:lstStyle/>
          <a:p>
            <a:r>
              <a:rPr lang="lt-LT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Sublimacija</a:t>
            </a:r>
            <a:r>
              <a:rPr lang="lt-L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 tai sniego ar ledo garavimas. 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Sublimacijos metu vandens molekulės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tiesiogiai nuo sniego ar ledo kyla į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atmosferą  ir virsta garu. 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Sublimacija vyksta kai: 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maža santykinė oro drėgmė, 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pučia sausi vėjai,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žema temperatūra, 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pučia stiprus vėjas, 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šviečia intensyviai saulė, </a:t>
            </a:r>
            <a:br>
              <a:rPr lang="lt-LT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labai žemas oro slėgis. </a:t>
            </a:r>
            <a:r>
              <a:rPr lang="lt-LT" sz="2200" dirty="0" smtClean="0"/>
              <a:t/>
            </a:r>
            <a:br>
              <a:rPr lang="lt-LT" sz="2200" dirty="0" smtClean="0"/>
            </a:br>
            <a:endParaRPr lang="en-US" sz="2200" dirty="0"/>
          </a:p>
        </p:txBody>
      </p:sp>
      <p:pic>
        <p:nvPicPr>
          <p:cNvPr id="5" name="irc_mi" descr="http://www.fao.org/docrep/008/y5979e/y5979e0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675" y="889687"/>
            <a:ext cx="3064475" cy="488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kaselita.lt/images/vandens%20apytak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329" y="914400"/>
            <a:ext cx="7512907" cy="50586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92" y="390385"/>
            <a:ext cx="4998839" cy="374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416" y="4139514"/>
            <a:ext cx="84025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Evapotranspiracija</a:t>
            </a:r>
            <a:r>
              <a:rPr lang="lt-LT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- tai vandens garavimas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į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atmosferą nuo augalais apaugusio žemės ploto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augalų lapus. </a:t>
            </a:r>
          </a:p>
          <a:p>
            <a:endParaRPr lang="lt-LT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Augalo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šaknų paimtas iš grunto vanduo per augalą nukeliauja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smulkias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poras, esančias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apatinėje lapo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dalyje. Čia vanduo virsta garu ir pakyla į orą.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919" y="803190"/>
            <a:ext cx="6017610" cy="4621426"/>
          </a:xfrm>
        </p:spPr>
        <p:txBody>
          <a:bodyPr>
            <a:normAutofit fontScale="90000"/>
          </a:bodyPr>
          <a:lstStyle/>
          <a:p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000" dirty="0">
                <a:latin typeface="Times New Roman" pitchFamily="18" charset="0"/>
                <a:cs typeface="Times New Roman" pitchFamily="18" charset="0"/>
              </a:rPr>
            </a:b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000" dirty="0">
                <a:latin typeface="Times New Roman" pitchFamily="18" charset="0"/>
                <a:cs typeface="Times New Roman" pitchFamily="18" charset="0"/>
              </a:rPr>
            </a:br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lt-LT" sz="2700" dirty="0" smtClean="0">
                <a:latin typeface="Times New Roman" pitchFamily="18" charset="0"/>
                <a:cs typeface="Times New Roman" pitchFamily="18" charset="0"/>
              </a:rPr>
              <a:t>Per metus iš Žemės rutulio paviršiaus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700" dirty="0" smtClean="0">
                <a:latin typeface="Times New Roman" pitchFamily="18" charset="0"/>
                <a:cs typeface="Times New Roman" pitchFamily="18" charset="0"/>
              </a:rPr>
              <a:t>išgaruoja maždaug  500000 km</a:t>
            </a:r>
            <a:r>
              <a:rPr lang="lt-LT" sz="27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lt-LT" sz="2700" dirty="0" smtClean="0">
                <a:latin typeface="Times New Roman" pitchFamily="18" charset="0"/>
                <a:cs typeface="Times New Roman" pitchFamily="18" charset="0"/>
              </a:rPr>
              <a:t> vandens.</a:t>
            </a: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 smtClean="0"/>
              <a:t/>
            </a:r>
            <a:br>
              <a:rPr lang="lt-LT" sz="2700" dirty="0" smtClean="0"/>
            </a:br>
            <a:r>
              <a:rPr lang="lt-LT" sz="2700" dirty="0"/>
              <a:t/>
            </a:r>
            <a:br>
              <a:rPr lang="lt-LT" sz="2700" dirty="0"/>
            </a:br>
            <a:r>
              <a:rPr lang="lt-LT" sz="2700" dirty="0" smtClean="0">
                <a:latin typeface="Times New Roman" pitchFamily="18" charset="0"/>
                <a:cs typeface="Times New Roman" pitchFamily="18" charset="0"/>
              </a:rPr>
              <a:t>- Mūsų kūno temperatūrą  reguliuoja vandens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700" dirty="0" smtClean="0">
                <a:latin typeface="Times New Roman" pitchFamily="18" charset="0"/>
                <a:cs typeface="Times New Roman" pitchFamily="18" charset="0"/>
              </a:rPr>
              <a:t>garavimas iš organizmo, t.y. prakaitavimas;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700" dirty="0" smtClean="0">
                <a:latin typeface="Times New Roman" pitchFamily="18" charset="0"/>
                <a:cs typeface="Times New Roman" pitchFamily="18" charset="0"/>
              </a:rPr>
              <a:t>vanduo išgaruoja per odą, ir kūnas vėsta.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pic>
        <p:nvPicPr>
          <p:cNvPr id="53250" name="Picture 2" descr="http://www.dia.lt/laikrastis/39/vandu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529" y="3081005"/>
            <a:ext cx="2409699" cy="3134444"/>
          </a:xfrm>
          <a:prstGeom prst="rect">
            <a:avLst/>
          </a:prstGeom>
          <a:noFill/>
        </p:spPr>
      </p:pic>
      <p:pic>
        <p:nvPicPr>
          <p:cNvPr id="53252" name="Picture 4" descr="http://upload.wikimedia.org/wikipedia/commons/thumb/7/78/The_Blue_Marble.jpg/250px-The_Blue_Mar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529" y="407667"/>
            <a:ext cx="2409699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lt-L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Kiek reikia šilumos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 m = 10 g masės </a:t>
            </a:r>
            <a:r>
              <a:rPr lang="lt-L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ledui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, kurio temperatūra t</a:t>
            </a:r>
            <a:r>
              <a:rPr lang="lt-LT" sz="1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= – 20 </a:t>
            </a:r>
            <a:r>
              <a:rPr lang="lt-LT" sz="1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lt-L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paversti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lt-LT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= 100 </a:t>
            </a:r>
            <a:r>
              <a:rPr lang="lt-LT" sz="1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C temperatūros </a:t>
            </a:r>
            <a:r>
              <a:rPr lang="lt-L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garais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Nubraižyti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temperatūros priklausomybės nuo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suteikto šilumos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kiekio </a:t>
            </a:r>
            <a:r>
              <a:rPr lang="lt-L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grafiką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dirty="0" smtClean="0"/>
          </a:p>
          <a:p>
            <a:pPr marL="109537" indent="0">
              <a:buNone/>
            </a:pP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/>
              <a:t>           m</a:t>
            </a:r>
            <a:r>
              <a:rPr lang="lt-LT" sz="1800" baseline="-25000" dirty="0" smtClean="0"/>
              <a:t> </a:t>
            </a:r>
            <a:r>
              <a:rPr lang="lt-LT" sz="1800" dirty="0"/>
              <a:t>= 10 g = 0,1 kg	</a:t>
            </a:r>
          </a:p>
          <a:p>
            <a:pPr marL="109537" indent="0">
              <a:buNone/>
            </a:pPr>
            <a:r>
              <a:rPr lang="lt-LT" sz="1800" dirty="0" smtClean="0"/>
              <a:t>   Q</a:t>
            </a:r>
            <a:r>
              <a:rPr lang="lt-LT" sz="1800" dirty="0"/>
              <a:t>	t</a:t>
            </a:r>
            <a:r>
              <a:rPr lang="lt-LT" sz="1800" baseline="-25000" dirty="0"/>
              <a:t>1</a:t>
            </a:r>
            <a:r>
              <a:rPr lang="lt-LT" sz="1800" dirty="0"/>
              <a:t> = - 20 </a:t>
            </a:r>
            <a:r>
              <a:rPr lang="lt-LT" sz="1800" baseline="30000" dirty="0"/>
              <a:t>0</a:t>
            </a:r>
            <a:r>
              <a:rPr lang="lt-LT" sz="1800" dirty="0"/>
              <a:t>C</a:t>
            </a:r>
            <a:endParaRPr lang="en-US" sz="1800" dirty="0"/>
          </a:p>
          <a:p>
            <a:pPr marL="109537" indent="0">
              <a:buNone/>
            </a:pPr>
            <a:r>
              <a:rPr lang="lt-LT" sz="1800" dirty="0" smtClean="0"/>
              <a:t>           t</a:t>
            </a:r>
            <a:r>
              <a:rPr lang="lt-LT" sz="1800" baseline="-25000" dirty="0" smtClean="0"/>
              <a:t>2</a:t>
            </a:r>
            <a:r>
              <a:rPr lang="lt-LT" sz="1800" dirty="0" smtClean="0"/>
              <a:t> </a:t>
            </a:r>
            <a:r>
              <a:rPr lang="lt-LT" sz="1800" dirty="0"/>
              <a:t>= 100 </a:t>
            </a:r>
            <a:r>
              <a:rPr lang="lt-LT" sz="1800" baseline="30000" dirty="0"/>
              <a:t>0</a:t>
            </a:r>
            <a:r>
              <a:rPr lang="lt-LT" sz="1800" dirty="0"/>
              <a:t>C</a:t>
            </a:r>
            <a:endParaRPr lang="en-US" sz="1800" dirty="0"/>
          </a:p>
          <a:p>
            <a:pPr marL="109537" indent="0">
              <a:buNone/>
            </a:pPr>
            <a:r>
              <a:rPr lang="lt-LT" sz="1800" dirty="0" smtClean="0"/>
              <a:t>           t</a:t>
            </a:r>
            <a:r>
              <a:rPr lang="lt-LT" sz="1800" baseline="-25000" dirty="0" smtClean="0"/>
              <a:t>0</a:t>
            </a:r>
            <a:r>
              <a:rPr lang="lt-LT" sz="1800" dirty="0" smtClean="0"/>
              <a:t> </a:t>
            </a:r>
            <a:r>
              <a:rPr lang="lt-LT" sz="1800" dirty="0"/>
              <a:t>= 0 </a:t>
            </a:r>
            <a:r>
              <a:rPr lang="lt-LT" sz="1800" baseline="30000" dirty="0"/>
              <a:t>0</a:t>
            </a:r>
            <a:r>
              <a:rPr lang="lt-LT" sz="1800" dirty="0"/>
              <a:t>C</a:t>
            </a:r>
            <a:endParaRPr lang="en-US" sz="1800" dirty="0"/>
          </a:p>
          <a:p>
            <a:pPr marL="109537" indent="0">
              <a:buNone/>
            </a:pPr>
            <a:r>
              <a:rPr lang="lt-LT" sz="1800" dirty="0" smtClean="0"/>
              <a:t>           c</a:t>
            </a:r>
            <a:r>
              <a:rPr lang="lt-LT" sz="1800" baseline="-25000" dirty="0" smtClean="0"/>
              <a:t>1</a:t>
            </a:r>
            <a:r>
              <a:rPr lang="lt-LT" sz="1800" dirty="0" smtClean="0"/>
              <a:t> </a:t>
            </a:r>
            <a:r>
              <a:rPr lang="lt-LT" sz="1800" dirty="0"/>
              <a:t>= 2100 J/(kg </a:t>
            </a:r>
            <a:r>
              <a:rPr lang="en-US" sz="1800" baseline="1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lt-LT" sz="1800" dirty="0" smtClean="0"/>
              <a:t> </a:t>
            </a:r>
            <a:r>
              <a:rPr lang="lt-LT" sz="1800" baseline="30000" dirty="0"/>
              <a:t>0</a:t>
            </a:r>
            <a:r>
              <a:rPr lang="lt-LT" sz="1800" dirty="0"/>
              <a:t>C)</a:t>
            </a:r>
            <a:endParaRPr lang="en-US" sz="1800" dirty="0"/>
          </a:p>
          <a:p>
            <a:pPr marL="109537" indent="0">
              <a:buNone/>
            </a:pPr>
            <a:r>
              <a:rPr lang="lt-LT" sz="1800" dirty="0" smtClean="0"/>
              <a:t>           c</a:t>
            </a:r>
            <a:r>
              <a:rPr lang="lt-LT" sz="1800" baseline="-25000" dirty="0" smtClean="0"/>
              <a:t>v</a:t>
            </a:r>
            <a:r>
              <a:rPr lang="lt-LT" sz="1800" dirty="0" smtClean="0"/>
              <a:t> </a:t>
            </a:r>
            <a:r>
              <a:rPr lang="lt-LT" sz="1800" dirty="0"/>
              <a:t>= 4200 J/(kg </a:t>
            </a:r>
            <a:r>
              <a:rPr lang="en-US" sz="1800" baseline="1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lt-LT" sz="1800" dirty="0" smtClean="0"/>
              <a:t> </a:t>
            </a:r>
            <a:r>
              <a:rPr lang="lt-LT" sz="1800" baseline="30000" dirty="0"/>
              <a:t>0</a:t>
            </a:r>
            <a:r>
              <a:rPr lang="lt-LT" sz="1800" dirty="0"/>
              <a:t>C)</a:t>
            </a:r>
            <a:endParaRPr lang="en-US" sz="1800" dirty="0"/>
          </a:p>
          <a:p>
            <a:pPr marL="109537" indent="0">
              <a:buNone/>
            </a:pPr>
            <a:r>
              <a:rPr lang="lt-LT" sz="1800" dirty="0" smtClean="0"/>
              <a:t>           L </a:t>
            </a:r>
            <a:r>
              <a:rPr lang="lt-LT" sz="1800" dirty="0"/>
              <a:t>= 2,3 </a:t>
            </a:r>
            <a:r>
              <a:rPr lang="en-US" sz="1800" baseline="1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lt-LT" sz="1800" dirty="0" smtClean="0"/>
              <a:t> </a:t>
            </a:r>
            <a:r>
              <a:rPr lang="lt-LT" sz="1800" dirty="0"/>
              <a:t>10</a:t>
            </a:r>
            <a:r>
              <a:rPr lang="lt-LT" sz="1800" baseline="30000" dirty="0"/>
              <a:t>6</a:t>
            </a:r>
            <a:r>
              <a:rPr lang="lt-LT" sz="1800" dirty="0"/>
              <a:t> J/kg </a:t>
            </a:r>
            <a:endParaRPr lang="en-US" sz="1800" dirty="0"/>
          </a:p>
          <a:p>
            <a:pPr marL="109537" indent="0">
              <a:buNone/>
            </a:pPr>
            <a:r>
              <a:rPr lang="lt-LT" sz="1800" dirty="0" smtClean="0"/>
              <a:t>           λ </a:t>
            </a:r>
            <a:r>
              <a:rPr lang="lt-LT" sz="1800" dirty="0"/>
              <a:t>= 3,3 </a:t>
            </a:r>
            <a:r>
              <a:rPr lang="en-US" sz="1800" baseline="1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lt-LT" sz="1800" dirty="0" smtClean="0"/>
              <a:t> 10</a:t>
            </a:r>
            <a:r>
              <a:rPr lang="lt-LT" sz="1800" baseline="30000" dirty="0" smtClean="0"/>
              <a:t>5</a:t>
            </a:r>
            <a:r>
              <a:rPr lang="lt-LT" sz="1800" dirty="0" smtClean="0"/>
              <a:t> </a:t>
            </a:r>
            <a:r>
              <a:rPr lang="lt-LT" sz="1800" dirty="0"/>
              <a:t>J/kg</a:t>
            </a:r>
            <a:endParaRPr lang="en-US" sz="1800" dirty="0"/>
          </a:p>
          <a:p>
            <a:pPr marL="109537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58347"/>
            <a:ext cx="7632700" cy="654908"/>
          </a:xfrm>
        </p:spPr>
        <p:txBody>
          <a:bodyPr>
            <a:noAutofit/>
          </a:bodyPr>
          <a:lstStyle/>
          <a:p>
            <a:pPr algn="ctr"/>
            <a:r>
              <a:rPr lang="lt-LT" altLang="ko-KR" sz="3200" dirty="0" smtClean="0">
                <a:solidFill>
                  <a:srgbClr val="663300"/>
                </a:solidFill>
                <a:latin typeface="Arial" charset="0"/>
              </a:rPr>
              <a:t/>
            </a:r>
            <a:br>
              <a:rPr lang="lt-LT" altLang="ko-KR" sz="3200" dirty="0" smtClean="0">
                <a:solidFill>
                  <a:srgbClr val="663300"/>
                </a:solidFill>
                <a:latin typeface="Arial" charset="0"/>
              </a:rPr>
            </a:br>
            <a:r>
              <a:rPr lang="lt-LT" altLang="ko-KR" sz="3200" dirty="0" smtClean="0">
                <a:solidFill>
                  <a:srgbClr val="663300"/>
                </a:solidFill>
                <a:latin typeface="Arial" charset="0"/>
              </a:rPr>
              <a:t>Uždavinys</a:t>
            </a:r>
            <a:endParaRPr lang="en-US" sz="3200" dirty="0">
              <a:solidFill>
                <a:srgbClr val="6633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22173" y="2520778"/>
            <a:ext cx="24713" cy="2829698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4908" y="2520778"/>
            <a:ext cx="3089189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C:\Users\Home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088" y="3765207"/>
            <a:ext cx="2410054" cy="2549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0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5014553"/>
          </a:xfrm>
        </p:spPr>
        <p:txBody>
          <a:bodyPr/>
          <a:lstStyle/>
          <a:p>
            <a:pPr marL="109537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Ledui pašildyti nuo t</a:t>
            </a:r>
            <a:r>
              <a:rPr lang="lt-LT" sz="1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 temperatūros iki t</a:t>
            </a:r>
            <a:r>
              <a:rPr lang="lt-LT" sz="1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 temperatūros sunaudojamas šilumos kiekis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lt-LT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c</a:t>
            </a:r>
            <a:r>
              <a:rPr lang="en-US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(t</a:t>
            </a:r>
            <a:r>
              <a:rPr lang="en-US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537" indent="0">
              <a:buNone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Q</a:t>
            </a:r>
            <a:r>
              <a:rPr lang="en-US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420 J</a:t>
            </a:r>
            <a:endParaRPr lang="lt-LT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Ledui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ištirpinti reikia šilumos kiekio Q</a:t>
            </a:r>
            <a:r>
              <a:rPr lang="lt-LT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lt-LT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marL="109537" indent="0">
              <a:buNone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3300 J</a:t>
            </a:r>
            <a:endParaRPr lang="lt-LT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Susidariusiam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vandeniui pašildyti iki virimo temperatūros reikia šilumos kiekio Q</a:t>
            </a:r>
            <a:r>
              <a:rPr lang="lt-LT" sz="1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c</a:t>
            </a:r>
            <a:r>
              <a:rPr lang="en-US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(t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537" indent="0">
              <a:buNone/>
            </a:pP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4200 J</a:t>
            </a:r>
            <a:endParaRPr lang="lt-LT" sz="1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Verdančiam vandeniui paversti garais reikia šilumos kiekio Q</a:t>
            </a:r>
            <a:r>
              <a:rPr lang="lt-LT" sz="1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537" indent="0">
              <a:buNone/>
            </a:pP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Lm,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23000 </a:t>
            </a: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Visas sunaudotas šilumos kiekis Q: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 = Q</a:t>
            </a:r>
            <a:r>
              <a:rPr lang="lt-LT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Q</a:t>
            </a:r>
            <a:r>
              <a:rPr lang="lt-LT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Q</a:t>
            </a:r>
            <a:r>
              <a:rPr lang="lt-LT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Q</a:t>
            </a:r>
            <a:r>
              <a:rPr lang="lt-LT" sz="1800" baseline="-25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 = 30920 J ≈ 31 </a:t>
            </a: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08920"/>
            <a:ext cx="7632700" cy="593123"/>
          </a:xfrm>
        </p:spPr>
        <p:txBody>
          <a:bodyPr>
            <a:noAutofit/>
          </a:bodyPr>
          <a:lstStyle/>
          <a:p>
            <a:pPr algn="ctr"/>
            <a:r>
              <a:rPr lang="lt-LT" altLang="ko-KR" sz="3200" dirty="0">
                <a:solidFill>
                  <a:srgbClr val="663300"/>
                </a:solidFill>
                <a:latin typeface="Arial" charset="0"/>
              </a:rPr>
              <a:t/>
            </a:r>
            <a:br>
              <a:rPr lang="lt-LT" altLang="ko-KR" sz="3200" dirty="0">
                <a:solidFill>
                  <a:srgbClr val="663300"/>
                </a:solidFill>
                <a:latin typeface="Arial" charset="0"/>
              </a:rPr>
            </a:br>
            <a:r>
              <a:rPr lang="lt-LT" altLang="ko-KR" sz="3200" dirty="0" smtClean="0">
                <a:solidFill>
                  <a:srgbClr val="663300"/>
                </a:solidFill>
                <a:latin typeface="Arial" charset="0"/>
              </a:rPr>
              <a:t>Uždavinio sprendimas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94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altLang="ko-KR" sz="3200" dirty="0" smtClean="0">
                <a:solidFill>
                  <a:srgbClr val="663300"/>
                </a:solidFill>
                <a:latin typeface="Arial" charset="0"/>
              </a:rPr>
              <a:t>Uždavinio grafikas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39" y="1620807"/>
            <a:ext cx="5961456" cy="3806581"/>
          </a:xfrm>
          <a:prstGeom prst="rect">
            <a:avLst/>
          </a:prstGeom>
          <a:solidFill>
            <a:srgbClr val="000000">
              <a:shade val="95000"/>
            </a:srgbClr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165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Kuris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teiginys teisingas?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Virimas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– tai skysčio virsmas dujomis skysčio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paviršiuje.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Virimas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– tai vandens lašelių susidarymas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ore.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Skysčių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virimo temperatūra priklauso nuo išorinio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slėgio.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rgbClr val="9632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Verdančio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skysčio temperatūra didėja. 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Nurodykite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kuris teiginys teisingas?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virimo temperatūra priklauso nuo skysčio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rūšies.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virimo temperatūra mažėja didėjant išoriniam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slėgiui.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virimo temperatūra didėja didėjant išoriniam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slėgiui.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Teisingi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1 ir 3 teiginiai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kfsa.lt/dokumentai/nuotraukos/2011_BIRZELIS/image_questionna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557" y="260596"/>
            <a:ext cx="1624523" cy="1512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5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734699"/>
            <a:ext cx="8279028" cy="4214581"/>
          </a:xfrm>
        </p:spPr>
        <p:txBody>
          <a:bodyPr/>
          <a:lstStyle/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Nuo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 priklauso skysčio garavimo sparta?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garavimo sparta priklauso nuo skysčio masės, skysčio tūrio, jo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temperatūros.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garavimo sparta priklauso nuo skysčio masės, skysčio paviršiaus ploto, 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    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tūrio, skysčio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slėgio.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garavimo sparta priklauso nuo skysčio rūšies, skysčio paviršiaus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ploto, jo     temperatūros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, aplinkos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slėgio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garavimo sparta priklauso nuo skysčio rūšies, jo masės, skysčio paviršiaus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ploto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TESTAS</a:t>
            </a:r>
            <a:endParaRPr lang="en-US" sz="3200" dirty="0"/>
          </a:p>
        </p:txBody>
      </p:sp>
      <p:pic>
        <p:nvPicPr>
          <p:cNvPr id="4" name="Picture 4" descr="http://www.kfsa.lt/dokumentai/nuotraukos/2011_BIRZELIS/image_questionna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596" y="260596"/>
            <a:ext cx="1583295" cy="1474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3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Keičiantis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agregatinei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būsenai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kinta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kūno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vidinė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energija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Kūno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vidinė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energija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dalelių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išsidėstymo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tvarka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atstumai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tarp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kūną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sudarančių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dalelių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kūno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temperatūra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Kūno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temperatūra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dalelių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išsidėstymo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tvarka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atstumai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tarp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kūną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sudarančių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dalelių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AutoNum type="alphaLcPeriod"/>
            </a:pP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Pagal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kurią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formulę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apskaičiuojamas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šilumos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kiekis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reikalingas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masės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ledui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kurio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temperatūra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 ºC,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paversti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 ºC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temperatūros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garais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c m( t2 – t1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+ c m( t2 – t1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Lm;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Teisingos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formulės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nėra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23887" lvl="0" indent="-514350">
              <a:buAutoNum type="alphaLcPeriod"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23887" lvl="0" indent="-514350">
              <a:buAutoNum type="alphaLcPeriod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TESTAS</a:t>
            </a:r>
            <a:endParaRPr lang="en-US" sz="3200" dirty="0"/>
          </a:p>
        </p:txBody>
      </p:sp>
      <p:pic>
        <p:nvPicPr>
          <p:cNvPr id="4" name="Picture 4" descr="http://www.kfsa.lt/dokumentai/nuotraukos/2011_BIRZELIS/image_questionna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195" y="231313"/>
            <a:ext cx="1509779" cy="1405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7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6725" y="428625"/>
            <a:ext cx="7632700" cy="5937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444500" algn="ctr" latinLnBrk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dirty="0">
                <a:solidFill>
                  <a:srgbClr val="C00000"/>
                </a:solidFill>
                <a:latin typeface="Arial" charset="0"/>
                <a:ea typeface="굴림" charset="-127"/>
              </a:rPr>
              <a:t>Medžiagų agregatinės būsenos</a:t>
            </a:r>
            <a:endParaRPr lang="ko-KR" altLang="en-US" sz="3500" dirty="0">
              <a:solidFill>
                <a:srgbClr val="C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6147" name="Rect 3"/>
          <p:cNvSpPr>
            <a:spLocks noGrp="1" noChangeArrowheads="1"/>
          </p:cNvSpPr>
          <p:nvPr/>
        </p:nvSpPr>
        <p:spPr bwMode="auto">
          <a:xfrm>
            <a:off x="3408363" y="1490663"/>
            <a:ext cx="2297112" cy="6873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defTabSz="508000" latinLnBrk="1">
              <a:lnSpc>
                <a:spcPct val="129000"/>
              </a:lnSpc>
            </a:pP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</a:rPr>
              <a:t>DUJINĖ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ko-KR" altLang="en-US" dirty="0"/>
          </a:p>
        </p:txBody>
      </p:sp>
      <p:sp>
        <p:nvSpPr>
          <p:cNvPr id="6148" name="Rect 3"/>
          <p:cNvSpPr>
            <a:spLocks noGrp="1" noChangeArrowheads="1"/>
          </p:cNvSpPr>
          <p:nvPr/>
        </p:nvSpPr>
        <p:spPr bwMode="auto">
          <a:xfrm>
            <a:off x="3370263" y="3051175"/>
            <a:ext cx="2297112" cy="6873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defTabSz="508000" latinLnBrk="1">
              <a:lnSpc>
                <a:spcPct val="129000"/>
              </a:lnSpc>
            </a:pPr>
            <a:r>
              <a:rPr lang="en-US" altLang="ko-KR" b="1" dirty="0">
                <a:solidFill>
                  <a:srgbClr val="000000"/>
                </a:solidFill>
                <a:latin typeface="Times New Roman" pitchFamily="18" charset="0"/>
              </a:rPr>
              <a:t>SKYSTOJI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ko-KR" altLang="en-US" dirty="0"/>
          </a:p>
        </p:txBody>
      </p:sp>
      <p:sp>
        <p:nvSpPr>
          <p:cNvPr id="6149" name="Rect 3"/>
          <p:cNvSpPr>
            <a:spLocks noGrp="1" noChangeArrowheads="1"/>
          </p:cNvSpPr>
          <p:nvPr/>
        </p:nvSpPr>
        <p:spPr bwMode="auto">
          <a:xfrm>
            <a:off x="3400425" y="4681538"/>
            <a:ext cx="2297113" cy="68738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defTabSz="508000" latinLnBrk="1">
              <a:lnSpc>
                <a:spcPct val="129000"/>
              </a:lnSpc>
            </a:pPr>
            <a:r>
              <a:rPr lang="en-US" altLang="ko-KR" b="1" dirty="0">
                <a:latin typeface="Times New Roman" pitchFamily="18" charset="0"/>
              </a:rPr>
              <a:t>KIETOJI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ko-KR" altLang="en-US" dirty="0"/>
          </a:p>
        </p:txBody>
      </p:sp>
      <p:cxnSp>
        <p:nvCxnSpPr>
          <p:cNvPr id="223" name="Rect 3"/>
          <p:cNvCxnSpPr/>
          <p:nvPr/>
        </p:nvCxnSpPr>
        <p:spPr>
          <a:xfrm flipH="1">
            <a:off x="5514975" y="2211388"/>
            <a:ext cx="15875" cy="806450"/>
          </a:xfrm>
          <a:prstGeom prst="straightConnector1">
            <a:avLst/>
          </a:pr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Rect 3"/>
          <p:cNvSpPr>
            <a:spLocks noGrp="1" noChangeArrowheads="1"/>
          </p:cNvSpPr>
          <p:nvPr/>
        </p:nvSpPr>
        <p:spPr bwMode="auto">
          <a:xfrm>
            <a:off x="4413250" y="3235325"/>
            <a:ext cx="4143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5" tIns="46355" rIns="89535" bIns="46355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/>
          </a:p>
        </p:txBody>
      </p:sp>
      <p:sp>
        <p:nvSpPr>
          <p:cNvPr id="6152" name="Rect 3"/>
          <p:cNvSpPr>
            <a:spLocks noGrp="1" noChangeArrowheads="1"/>
          </p:cNvSpPr>
          <p:nvPr/>
        </p:nvSpPr>
        <p:spPr bwMode="auto">
          <a:xfrm>
            <a:off x="5667375" y="2443163"/>
            <a:ext cx="1074738" cy="30003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defTabSz="508000" latinLnBrk="1">
              <a:lnSpc>
                <a:spcPct val="129000"/>
              </a:lnSpc>
            </a:pPr>
            <a:r>
              <a:rPr lang="en-US" altLang="ko-KR" sz="1200" b="1" dirty="0" err="1">
                <a:solidFill>
                  <a:srgbClr val="000000"/>
                </a:solidFill>
                <a:latin typeface="Times New Roman" pitchFamily="18" charset="0"/>
              </a:rPr>
              <a:t>Kondensacij</a:t>
            </a:r>
            <a:r>
              <a:rPr lang="en-US" altLang="ko-KR" sz="1200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ko-KR" altLang="en-US" sz="1200" dirty="0"/>
          </a:p>
        </p:txBody>
      </p:sp>
      <p:cxnSp>
        <p:nvCxnSpPr>
          <p:cNvPr id="5" name="Rect 3"/>
          <p:cNvCxnSpPr/>
          <p:nvPr/>
        </p:nvCxnSpPr>
        <p:spPr>
          <a:xfrm flipH="1">
            <a:off x="5468938" y="3813175"/>
            <a:ext cx="15875" cy="808038"/>
          </a:xfrm>
          <a:prstGeom prst="straightConnector1">
            <a:avLst/>
          </a:pr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t 3"/>
          <p:cNvCxnSpPr/>
          <p:nvPr/>
        </p:nvCxnSpPr>
        <p:spPr>
          <a:xfrm flipH="1">
            <a:off x="3625850" y="2208213"/>
            <a:ext cx="15875" cy="806450"/>
          </a:xfrm>
          <a:prstGeom prst="straightConnector1">
            <a:avLst/>
          </a:pr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t 3"/>
          <p:cNvCxnSpPr/>
          <p:nvPr/>
        </p:nvCxnSpPr>
        <p:spPr>
          <a:xfrm flipH="1">
            <a:off x="3630613" y="3808413"/>
            <a:ext cx="15875" cy="808037"/>
          </a:xfrm>
          <a:prstGeom prst="straightConnector1">
            <a:avLst/>
          </a:pr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Rect 3"/>
          <p:cNvSpPr>
            <a:spLocks noGrp="1" noChangeArrowheads="1"/>
          </p:cNvSpPr>
          <p:nvPr/>
        </p:nvSpPr>
        <p:spPr bwMode="auto">
          <a:xfrm>
            <a:off x="5667375" y="4062413"/>
            <a:ext cx="1001713" cy="300037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defTabSz="508000" latinLnBrk="1">
              <a:lnSpc>
                <a:spcPct val="129000"/>
              </a:lnSpc>
            </a:pPr>
            <a:r>
              <a:rPr lang="en-US" altLang="ko-KR" sz="1200" b="1" dirty="0" err="1">
                <a:solidFill>
                  <a:srgbClr val="000000"/>
                </a:solidFill>
                <a:latin typeface="Times New Roman" pitchFamily="18" charset="0"/>
              </a:rPr>
              <a:t>Kietėjimas</a:t>
            </a:r>
            <a:endParaRPr lang="ko-KR" altLang="en-US" sz="1200" b="1" dirty="0"/>
          </a:p>
        </p:txBody>
      </p:sp>
      <p:sp>
        <p:nvSpPr>
          <p:cNvPr id="6157" name="Rect 3"/>
          <p:cNvSpPr>
            <a:spLocks noGrp="1" noChangeArrowheads="1"/>
          </p:cNvSpPr>
          <p:nvPr/>
        </p:nvSpPr>
        <p:spPr bwMode="auto">
          <a:xfrm>
            <a:off x="2505075" y="4056063"/>
            <a:ext cx="1000125" cy="301625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defTabSz="508000" latinLnBrk="1">
              <a:lnSpc>
                <a:spcPct val="129000"/>
              </a:lnSpc>
            </a:pPr>
            <a:r>
              <a:rPr lang="en-US" altLang="ko-KR" sz="1200" b="1" dirty="0" err="1">
                <a:solidFill>
                  <a:srgbClr val="000000"/>
                </a:solidFill>
                <a:latin typeface="Times New Roman" pitchFamily="18" charset="0"/>
              </a:rPr>
              <a:t>Lyd</a:t>
            </a:r>
            <a:r>
              <a:rPr lang="lt-LT" altLang="ko-KR" sz="1200" b="1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altLang="ko-KR" sz="1200" b="1" dirty="0" err="1">
                <a:solidFill>
                  <a:srgbClr val="000000"/>
                </a:solidFill>
                <a:latin typeface="Times New Roman" pitchFamily="18" charset="0"/>
              </a:rPr>
              <a:t>masis</a:t>
            </a:r>
            <a:endParaRPr lang="ko-KR" altLang="en-US" sz="1200" b="1" dirty="0"/>
          </a:p>
        </p:txBody>
      </p:sp>
      <p:sp>
        <p:nvSpPr>
          <p:cNvPr id="6158" name="Rect 3"/>
          <p:cNvSpPr>
            <a:spLocks noGrp="1" noChangeArrowheads="1"/>
          </p:cNvSpPr>
          <p:nvPr/>
        </p:nvSpPr>
        <p:spPr bwMode="auto">
          <a:xfrm>
            <a:off x="2528888" y="2443163"/>
            <a:ext cx="1001712" cy="300037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/>
          <a:p>
            <a:pPr algn="ctr" defTabSz="508000" latinLnBrk="1">
              <a:lnSpc>
                <a:spcPct val="129000"/>
              </a:lnSpc>
            </a:pPr>
            <a:r>
              <a:rPr lang="en-US" altLang="ko-KR" sz="1200" b="1" dirty="0" err="1">
                <a:solidFill>
                  <a:srgbClr val="000000"/>
                </a:solidFill>
                <a:latin typeface="Times New Roman" pitchFamily="18" charset="0"/>
              </a:rPr>
              <a:t>Garavimas</a:t>
            </a:r>
            <a:endParaRPr lang="ko-KR" altLang="en-US" sz="1200" b="1" dirty="0"/>
          </a:p>
        </p:txBody>
      </p:sp>
      <p:sp>
        <p:nvSpPr>
          <p:cNvPr id="237" name="Rect 3"/>
          <p:cNvSpPr>
            <a:spLocks noGrp="1" noChangeArrowheads="1"/>
          </p:cNvSpPr>
          <p:nvPr/>
        </p:nvSpPr>
        <p:spPr>
          <a:xfrm>
            <a:off x="1433384" y="1490663"/>
            <a:ext cx="980749" cy="3878262"/>
          </a:xfrm>
          <a:prstGeom prst="upArrow">
            <a:avLst/>
          </a:prstGeom>
          <a:solidFill>
            <a:srgbClr val="F17B33"/>
          </a:solidFill>
          <a:ln w="3175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vert270" lIns="229870" tIns="650875" rIns="229870" bIns="0" anchor="ctr"/>
          <a:lstStyle/>
          <a:p>
            <a:pPr algn="ctr" defTabSz="360000" latinLnBrk="1">
              <a:spcBef>
                <a:spcPts val="0"/>
              </a:spcBef>
              <a:spcAft>
                <a:spcPts val="0"/>
              </a:spcAft>
              <a:defRPr/>
            </a:pPr>
            <a:endParaRPr lang="lt-LT" altLang="ko-KR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algn="ctr" defTabSz="360000" latinLnBrk="1">
              <a:spcBef>
                <a:spcPts val="0"/>
              </a:spcBef>
              <a:spcAft>
                <a:spcPts val="0"/>
              </a:spcAft>
              <a:defRPr/>
            </a:pPr>
            <a:endParaRPr lang="lt-LT" altLang="ko-KR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algn="ctr" defTabSz="360000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Vidinė  energija  </a:t>
            </a:r>
            <a:r>
              <a:rPr lang="lt-LT" altLang="ko-KR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didėja</a:t>
            </a:r>
            <a:endParaRPr lang="ko-KR" altLang="en-US" b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algn="ctr" defTabSz="360000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굴림" charset="-127"/>
              <a:ea typeface="굴림" charset="-127"/>
            </a:endParaRPr>
          </a:p>
          <a:p>
            <a:pPr algn="ctr" defTabSz="508000" latinLnBrk="1">
              <a:lnSpc>
                <a:spcPct val="79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6160" name="Rect 3"/>
          <p:cNvSpPr>
            <a:spLocks noGrp="1" noChangeArrowheads="1"/>
          </p:cNvSpPr>
          <p:nvPr/>
        </p:nvSpPr>
        <p:spPr bwMode="auto">
          <a:xfrm>
            <a:off x="6686550" y="1309817"/>
            <a:ext cx="1110564" cy="4250724"/>
          </a:xfrm>
          <a:prstGeom prst="downArrow">
            <a:avLst>
              <a:gd name="adj1" fmla="val 50000"/>
              <a:gd name="adj2" fmla="val 50007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eaVert" lIns="229235" tIns="0" rIns="229235" bIns="1282700" anchor="ctr"/>
          <a:lstStyle/>
          <a:p>
            <a:pPr algn="ctr" defTabSz="508000" latinLnBrk="1">
              <a:lnSpc>
                <a:spcPct val="79000"/>
              </a:lnSpc>
            </a:pPr>
            <a:r>
              <a:rPr lang="lt-LT" altLang="ko-K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b="1" dirty="0" smtClean="0">
                <a:latin typeface="Times New Roman" pitchFamily="18" charset="0"/>
                <a:cs typeface="Times New Roman" pitchFamily="18" charset="0"/>
              </a:rPr>
              <a:t>Vidinė </a:t>
            </a:r>
            <a:r>
              <a:rPr lang="lt-LT" altLang="ko-KR" b="1" dirty="0">
                <a:latin typeface="Times New Roman" pitchFamily="18" charset="0"/>
                <a:cs typeface="Times New Roman" pitchFamily="18" charset="0"/>
              </a:rPr>
              <a:t>energija </a:t>
            </a:r>
            <a:r>
              <a:rPr lang="lt-LT" altLang="ko-KR" b="1" dirty="0" smtClean="0">
                <a:latin typeface="Times New Roman" pitchFamily="18" charset="0"/>
                <a:cs typeface="Times New Roman" pitchFamily="18" charset="0"/>
              </a:rPr>
              <a:t>mažėja        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priklauso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savitoji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lydymosi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savitoji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lydymosi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priklauso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atmosferos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slėgio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rūšies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savitoji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lydymosi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priklauso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lydimosi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temperatūros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atmosferos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slėgio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savitoji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lydymosi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priklauso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rūšies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Medžiagos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savitoji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lydymosi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priklauso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lydymosi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temperatūros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537" lvl="0" indent="0"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Kuris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iš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šių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teiginių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neteisingas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Kai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medžiaga lydosi ir kietėja, kinta jos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tūris.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Medžiagos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lydimosi temperatūra nuolat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didėja.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Kūnui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pereinant iš skystos medžiagos būsenos į kietą, vidinė energija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didėja.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Skysčio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virsmas garais vadinamas kondensacija.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TESTAS</a:t>
            </a:r>
            <a:endParaRPr lang="en-US" sz="3200" dirty="0"/>
          </a:p>
        </p:txBody>
      </p:sp>
      <p:pic>
        <p:nvPicPr>
          <p:cNvPr id="4" name="Picture 4" descr="http://www.kfsa.lt/dokumentai/nuotraukos/2011_BIRZELIS/image_questionna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481" y="260597"/>
            <a:ext cx="1521511" cy="1416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1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Lydant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lydimosi temperatūros ledą reikia: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Sumažinti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ledo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temperatūrą.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Suteikti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ledui šilumos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kiekį.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Padidinti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ledo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temperatūrą.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Nėra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teisingo atsakymo.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Kuris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teiginys teisingas?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Verdančio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skysčio temperatūra 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didėja.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Savitoji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lydimosi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lygi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savitajai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garavimo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šilumai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Garavimu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vadinamas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virsmas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garais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skysčio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viduje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Virimas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yra skysčio virsmas garais skysčio viduje.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TESTAS</a:t>
            </a:r>
            <a:endParaRPr lang="en-US" sz="3200" dirty="0"/>
          </a:p>
        </p:txBody>
      </p:sp>
      <p:pic>
        <p:nvPicPr>
          <p:cNvPr id="4" name="Picture 4" descr="http://www.kfsa.lt/dokumentai/nuotraukos/2011_BIRZELIS/image_questionna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640" y="238493"/>
            <a:ext cx="1535570" cy="1429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5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Savitoli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garavimo šiluma matuojama: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Džiauliais.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Džiauliais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kilogramui Celsijaus laipsniui 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Džiauliais kilogramui.</a:t>
            </a:r>
            <a:endParaRPr lang="lt-LT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Teisingo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atsakymo nėra.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TESTAS</a:t>
            </a:r>
            <a:endParaRPr lang="en-US" sz="3200" dirty="0"/>
          </a:p>
        </p:txBody>
      </p:sp>
      <p:pic>
        <p:nvPicPr>
          <p:cNvPr id="4" name="Picture 4" descr="http://www.kfsa.lt/dokumentai/nuotraukos/2011_BIRZELIS/image_questionnai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60597"/>
            <a:ext cx="1669792" cy="1554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9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382383"/>
              </p:ext>
            </p:extLst>
          </p:nvPr>
        </p:nvGraphicFramePr>
        <p:xfrm>
          <a:off x="630196" y="1779374"/>
          <a:ext cx="7599404" cy="1223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188"/>
                <a:gridCol w="741405"/>
                <a:gridCol w="741406"/>
                <a:gridCol w="753762"/>
                <a:gridCol w="741405"/>
                <a:gridCol w="766119"/>
                <a:gridCol w="741405"/>
                <a:gridCol w="778476"/>
                <a:gridCol w="729049"/>
                <a:gridCol w="803189"/>
              </a:tblGrid>
              <a:tr h="6054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829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400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400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ATSAKYMAI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55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298836"/>
            <a:ext cx="7632700" cy="693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lt-LT" sz="3200" dirty="0" smtClean="0">
                <a:solidFill>
                  <a:srgbClr val="663300"/>
                </a:solidFill>
                <a:latin typeface="Arial" pitchFamily="34" charset="0"/>
              </a:rPr>
              <a:t>Šaltiniai</a:t>
            </a:r>
            <a:endParaRPr lang="en-US" sz="3200" dirty="0" smtClean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2573"/>
            <a:ext cx="8229600" cy="5014527"/>
          </a:xfrm>
        </p:spPr>
        <p:txBody>
          <a:bodyPr/>
          <a:lstStyle/>
          <a:p>
            <a:pPr marL="107950" indent="0">
              <a:buFont typeface="Wingdings" pitchFamily="2" charset="2"/>
              <a:buNone/>
            </a:pPr>
            <a:r>
              <a:rPr lang="en-US" sz="105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http://www.ifizika.info/print;ODN8MTk6MzU6MjM</a:t>
            </a:r>
            <a:endParaRPr lang="lt-LT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</a:rPr>
              <a:t>Valentinavičius V. 9 klasės fizikos vadovėlis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. K.:</a:t>
            </a:r>
            <a:r>
              <a:rPr lang="lt-LT" sz="1050" dirty="0" smtClean="0">
                <a:latin typeface="Times New Roman" pitchFamily="18" charset="0"/>
                <a:cs typeface="Times New Roman" pitchFamily="18" charset="0"/>
              </a:rPr>
              <a:t>Šviesa, 2005.</a:t>
            </a:r>
          </a:p>
          <a:p>
            <a:pPr marL="107950" indent="0"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</a:rPr>
              <a:t>Sirtautas P. Kokybinės fizikos užduotys IX klasei.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K.:</a:t>
            </a:r>
            <a:r>
              <a:rPr lang="lt-LT" sz="1050" dirty="0" smtClean="0">
                <a:latin typeface="Times New Roman" pitchFamily="18" charset="0"/>
                <a:cs typeface="Times New Roman" pitchFamily="18" charset="0"/>
              </a:rPr>
              <a:t>Šviesa, 2003. </a:t>
            </a:r>
          </a:p>
          <a:p>
            <a:pPr marL="107950" indent="0">
              <a:buFont typeface="Wingdings" pitchFamily="2" charset="2"/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</a:rPr>
              <a:t>Autoriniai Antano Katilausko filmukai</a:t>
            </a:r>
          </a:p>
          <a:p>
            <a:pPr marL="107950" indent="0">
              <a:buFont typeface="Wingdings" pitchFamily="2" charset="2"/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http://lt.wikipedia.org/wiki/Virimas</a:t>
            </a:r>
            <a:endParaRPr lang="lt-LT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http://mkp.emokykla.lt/imo/lt/mo/349/</a:t>
            </a:r>
            <a:endParaRPr lang="lt-LT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http://lt.wikipedia.org/wiki/Kondensacija</a:t>
            </a:r>
            <a:endParaRPr lang="lt-LT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http://lt.wikipedia.org/wiki/Kiet%C4%97jimas</a:t>
            </a:r>
            <a:endParaRPr lang="lt-LT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http://lt.wikipedia.org/wiki/Agregatin%C4%97_b%C5%ABsena</a:t>
            </a:r>
            <a:endParaRPr lang="lt-LT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lt-LT" sz="105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http://www.mokslai.lt/referatai/referatas/1552.html</a:t>
            </a:r>
            <a:endParaRPr lang="lt-LT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http://www.google.lt/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search?hl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lt&amp;site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imghp&amp;tbm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isch&amp;source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hp&amp;biw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=1366&amp;bih=656&amp;q=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zmogus&amp;oq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zmogus&amp;gs_l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=img.3..0l10.2215.4432.0.8122.6.5.0.1.1.0.126.413.4j1.5.0...0.0...1ac.1.6.img.UFglu6_R5hw#hl=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lt&amp;site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imghp&amp;tbm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isch&amp;sa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=1&amp;q=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garavimas+ir+kondensacija&amp;oq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</a:t>
            </a:r>
            <a:r>
              <a:rPr lang="en-US" sz="1050" u="sng" dirty="0" err="1">
                <a:latin typeface="Times New Roman" pitchFamily="18" charset="0"/>
                <a:cs typeface="Times New Roman" pitchFamily="18" charset="0"/>
                <a:hlinkClick r:id="rId9"/>
              </a:rPr>
              <a:t>garavimas&amp;gs_l</a:t>
            </a:r>
            <a:r>
              <a:rPr lang="en-US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=img.1.1.0j0i24l4.728923.736971.7.739247.18.17.0.1.1.0.219.2069.1j15j1.17.0...0.0...1c.1.6.img.TphWVEHLHTg&amp;bav=on.2,or.r_qf.&amp;fp=1fd70a2beae50fe2&amp;biw=1366&amp;bih=656&amp;imgrc=Gj0XHHYe71mVZM%3A%3BpVvoXvlj47hW3M%3Bhttp%253A%252F%252Fwww.nasa.gov%252Fimages%252Fcontent%252F115722main_k_evaporation.gif%3Bhttp%253A%252F%252Fmontscience.wordpress.com%252F%3B250%3B247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None/>
            </a:pPr>
            <a:r>
              <a:rPr lang="en-US" sz="1050" u="sng" dirty="0">
                <a:hlinkClick r:id="rId9"/>
              </a:rPr>
              <a:t>http://www.google.lt/</a:t>
            </a:r>
            <a:r>
              <a:rPr lang="en-US" sz="1050" u="sng" dirty="0" err="1">
                <a:hlinkClick r:id="rId9"/>
              </a:rPr>
              <a:t>search?hl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lt&amp;site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imghp&amp;tbm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isch&amp;source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hp&amp;biw</a:t>
            </a:r>
            <a:r>
              <a:rPr lang="en-US" sz="1050" u="sng" dirty="0">
                <a:hlinkClick r:id="rId9"/>
              </a:rPr>
              <a:t>=1366&amp;bih=656&amp;q=</a:t>
            </a:r>
            <a:r>
              <a:rPr lang="en-US" sz="1050" u="sng" dirty="0" err="1">
                <a:hlinkClick r:id="rId9"/>
              </a:rPr>
              <a:t>zmogus&amp;oq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zmogus&amp;gs_l</a:t>
            </a:r>
            <a:r>
              <a:rPr lang="en-US" sz="1050" u="sng" dirty="0">
                <a:hlinkClick r:id="rId9"/>
              </a:rPr>
              <a:t>=img.3..0l10.2215.4432.0.8122.6.5.0.1.1.0.126.413.4j1.5.0...0.0...1ac.1.6.img.UFglu6_R5hw#hl=</a:t>
            </a:r>
            <a:r>
              <a:rPr lang="en-US" sz="1050" u="sng" dirty="0" err="1">
                <a:hlinkClick r:id="rId9"/>
              </a:rPr>
              <a:t>lt&amp;site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imghp&amp;tbm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isch&amp;sa</a:t>
            </a:r>
            <a:r>
              <a:rPr lang="en-US" sz="1050" u="sng" dirty="0">
                <a:hlinkClick r:id="rId9"/>
              </a:rPr>
              <a:t>=1&amp;q=</a:t>
            </a:r>
            <a:r>
              <a:rPr lang="en-US" sz="1050" u="sng" dirty="0" err="1">
                <a:hlinkClick r:id="rId9"/>
              </a:rPr>
              <a:t>kietejimas&amp;oq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kietejimas&amp;gs_l</a:t>
            </a:r>
            <a:r>
              <a:rPr lang="en-US" sz="1050" u="sng" dirty="0">
                <a:hlinkClick r:id="rId9"/>
              </a:rPr>
              <a:t>=img.3..0i24.1101.11338.5.12510.30.20.0.2.2.4.105.1456.19j1.20.0...0.0...1c.1.6.img.qNaLA8CjjFI&amp;bav=on.2,or.r_qf.&amp;fp=1fd70a2beae50fe2&amp;biw=1366&amp;bih=656&amp;imgrc=EAT2psXsULRy-M%3A%3B8FjZy-gbBZjFEM%3Bhttp%253A%252F%252F1.bp.blogspot.com%252F-oILzEQ7aazs%252FTchbIbdKE4I%252FAAAAAAAADWs%252FVMMF9kffZI8%252Fs1600%252Fice-freezing-up-02.jpg%3Bhttp%253A%252F%252Foption9.blogspot.com%252F2011%252F05%252Fcitrix-xenapp-60-servers-freezing.html%3B640%3B597</a:t>
            </a:r>
            <a:endParaRPr lang="en-US" sz="1050" dirty="0"/>
          </a:p>
          <a:p>
            <a:pPr marL="107950" indent="0">
              <a:buNone/>
            </a:pPr>
            <a:r>
              <a:rPr lang="en-US" sz="1050" u="sng" dirty="0">
                <a:hlinkClick r:id="rId9"/>
              </a:rPr>
              <a:t>http://www.google.lt/</a:t>
            </a:r>
            <a:r>
              <a:rPr lang="en-US" sz="1050" u="sng" dirty="0" err="1">
                <a:hlinkClick r:id="rId9"/>
              </a:rPr>
              <a:t>search?hl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lt&amp;site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imghp&amp;tbm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isch&amp;source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hp&amp;biw</a:t>
            </a:r>
            <a:r>
              <a:rPr lang="en-US" sz="1050" u="sng" dirty="0">
                <a:hlinkClick r:id="rId9"/>
              </a:rPr>
              <a:t>=1366&amp;bih=656&amp;q=</a:t>
            </a:r>
            <a:r>
              <a:rPr lang="en-US" sz="1050" u="sng" dirty="0" err="1">
                <a:hlinkClick r:id="rId9"/>
              </a:rPr>
              <a:t>zmogus&amp;oq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zmogus&amp;gs_l</a:t>
            </a:r>
            <a:r>
              <a:rPr lang="en-US" sz="1050" u="sng" dirty="0">
                <a:hlinkClick r:id="rId9"/>
              </a:rPr>
              <a:t>=img.3..0l10.2215.4432.0.8122.6.5.0.1.1.0.126.413.4j1.5.0...0.0...1ac.1.6.img.UFglu6_R5hw#hl=</a:t>
            </a:r>
            <a:r>
              <a:rPr lang="en-US" sz="1050" u="sng" dirty="0" err="1">
                <a:hlinkClick r:id="rId9"/>
              </a:rPr>
              <a:t>lt&amp;site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imghp&amp;tbm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isch&amp;sa</a:t>
            </a:r>
            <a:r>
              <a:rPr lang="en-US" sz="1050" u="sng" dirty="0">
                <a:hlinkClick r:id="rId9"/>
              </a:rPr>
              <a:t>=1&amp;q=</a:t>
            </a:r>
            <a:r>
              <a:rPr lang="en-US" sz="1050" u="sng" dirty="0" err="1">
                <a:hlinkClick r:id="rId9"/>
              </a:rPr>
              <a:t>kietejimas&amp;oq</a:t>
            </a:r>
            <a:r>
              <a:rPr lang="en-US" sz="1050" u="sng" dirty="0">
                <a:hlinkClick r:id="rId9"/>
              </a:rPr>
              <a:t>=</a:t>
            </a:r>
            <a:r>
              <a:rPr lang="en-US" sz="1050" u="sng" dirty="0" err="1">
                <a:hlinkClick r:id="rId9"/>
              </a:rPr>
              <a:t>kietejimas&amp;gs_l</a:t>
            </a:r>
            <a:r>
              <a:rPr lang="en-US" sz="1050" u="sng" dirty="0">
                <a:hlinkClick r:id="rId9"/>
              </a:rPr>
              <a:t>=img.3..0i24.1101.11338.5.12510.30.20.0.2.2.4.105.1456.19j1.20.0...0.0...1c.1.6.img.qNaLA8CjjFI&amp;bav=on.2,or.r_qf.&amp;fp=1fd70a2beae50fe2&amp;biw=1366&amp;bih=656&amp;imgrc=6cMEoAsoYgCFSM%3A%3BrBDkpKbjYqeN8M%3Bhttp%253A%252F%252Fwww.fao.org%252Fdocrep%252F008%252Fy5979e%252Fy5979e01.jpg%3Bhttp%253A%252F%252Fwww.fao.org%252Fdocrep%252F008%252Fy5979e%252Fy5979e03.htm%3B291%3B335</a:t>
            </a:r>
            <a:endParaRPr lang="en-US" sz="1050" dirty="0"/>
          </a:p>
          <a:p>
            <a:pPr marL="107950" indent="0"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7950" indent="0">
              <a:buFont typeface="Wingdings" pitchFamily="2" charset="2"/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863" y="1423988"/>
            <a:ext cx="8229600" cy="4525962"/>
          </a:xfrm>
        </p:spPr>
        <p:txBody>
          <a:bodyPr/>
          <a:lstStyle/>
          <a:p>
            <a:pPr marL="109537" indent="0" algn="ctr">
              <a:buFont typeface="Wingdings" pitchFamily="2" charset="2"/>
              <a:buNone/>
              <a:defRPr/>
            </a:pPr>
            <a:r>
              <a:rPr lang="en-US" altLang="ko-KR" sz="8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AČIŪ UŽ DĖMESĮ!</a:t>
            </a:r>
            <a:endParaRPr lang="ko-KR" altLang="en-US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537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4650" y="428624"/>
            <a:ext cx="8435718" cy="918261"/>
          </a:xfrm>
        </p:spPr>
        <p:txBody>
          <a:bodyPr wrap="square" lIns="91440" tIns="45720" rIns="91440" bIns="45720">
            <a:normAutofit fontScale="90000"/>
          </a:bodyPr>
          <a:lstStyle/>
          <a:p>
            <a:pPr eaLnBrk="1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LYD</a:t>
            </a:r>
            <a:r>
              <a:rPr lang="lt-LT" altLang="ko-KR" sz="3500" dirty="0">
                <a:solidFill>
                  <a:srgbClr val="663300"/>
                </a:solidFill>
                <a:latin typeface="Arial" charset="0"/>
              </a:rPr>
              <a:t>I</a:t>
            </a: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MASIS </a:t>
            </a:r>
            <a:r>
              <a:rPr lang="lt-LT" altLang="ko-KR" sz="3500" dirty="0" smtClean="0">
                <a:solidFill>
                  <a:srgbClr val="663300"/>
                </a:solidFill>
                <a:latin typeface="Arial" charset="0"/>
              </a:rPr>
              <a:t>IR</a:t>
            </a: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 KIETĖJIMAS</a:t>
            </a:r>
            <a:r>
              <a:rPr lang="lt-LT" altLang="ko-KR" sz="3500" dirty="0" smtClean="0">
                <a:solidFill>
                  <a:srgbClr val="663300"/>
                </a:solidFill>
                <a:latin typeface="Arial" charset="0"/>
              </a:rPr>
              <a:t>  </a:t>
            </a:r>
            <a:r>
              <a:rPr lang="en-US" altLang="ko-KR" sz="1800" dirty="0" smtClean="0">
                <a:solidFill>
                  <a:srgbClr val="663300"/>
                </a:solidFill>
                <a:latin typeface="Arial" charset="0"/>
              </a:rPr>
              <a:t>(</a:t>
            </a:r>
            <a:r>
              <a:rPr lang="en-US" altLang="ko-KR" sz="2200" dirty="0" err="1" smtClean="0">
                <a:solidFill>
                  <a:srgbClr val="663300"/>
                </a:solidFill>
                <a:latin typeface="Arial" charset="0"/>
              </a:rPr>
              <a:t>sąvokos</a:t>
            </a:r>
            <a:r>
              <a:rPr lang="en-US" altLang="ko-KR" sz="22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ko-KR" sz="2200" dirty="0" err="1" smtClean="0">
                <a:solidFill>
                  <a:srgbClr val="663300"/>
                </a:solidFill>
                <a:latin typeface="Arial" charset="0"/>
              </a:rPr>
              <a:t>ir</a:t>
            </a:r>
            <a:r>
              <a:rPr lang="en-US" altLang="ko-KR" sz="22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ko-KR" sz="2200" dirty="0" err="1" smtClean="0">
                <a:solidFill>
                  <a:srgbClr val="663300"/>
                </a:solidFill>
                <a:latin typeface="Arial" charset="0"/>
              </a:rPr>
              <a:t>formulės</a:t>
            </a:r>
            <a:r>
              <a:rPr lang="lt-LT" altLang="ko-KR" sz="1800" dirty="0" smtClean="0">
                <a:solidFill>
                  <a:srgbClr val="663300"/>
                </a:solidFill>
                <a:latin typeface="Arial" charset="0"/>
              </a:rPr>
              <a:t>)</a:t>
            </a:r>
            <a:endParaRPr lang="ko-KR" altLang="en-US" sz="1800" dirty="0" smtClean="0"/>
          </a:p>
        </p:txBody>
      </p:sp>
      <p:sp>
        <p:nvSpPr>
          <p:cNvPr id="7171" name="Rect 3"/>
          <p:cNvSpPr>
            <a:spLocks noGrp="1" noChangeArrowheads="1"/>
          </p:cNvSpPr>
          <p:nvPr/>
        </p:nvSpPr>
        <p:spPr bwMode="auto">
          <a:xfrm>
            <a:off x="374650" y="1124465"/>
            <a:ext cx="8435718" cy="2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Lydymasis</a:t>
            </a:r>
            <a:r>
              <a:rPr lang="en-US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kietosios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medžiagos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virsmas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skystąja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lt-LT" altLang="ko-KR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>
                <a:solidFill>
                  <a:srgbClr val="FF0000"/>
                </a:solidFill>
                <a:latin typeface="Times New Roman" pitchFamily="18" charset="0"/>
              </a:rPr>
              <a:t>Lydymosi</a:t>
            </a:r>
            <a:r>
              <a:rPr lang="en-US" altLang="ko-KR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temperatūra</a:t>
            </a:r>
            <a:r>
              <a:rPr lang="en-US" altLang="ko-KR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temperatūra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kurioje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lydosi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medžiaga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defTabSz="508000" latinLnBrk="1">
              <a:lnSpc>
                <a:spcPct val="129000"/>
              </a:lnSpc>
            </a:pPr>
            <a:r>
              <a:rPr lang="en-US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Savitoji</a:t>
            </a:r>
            <a:r>
              <a:rPr lang="en-US" altLang="ko-KR" b="1" u="sng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lydymosi</a:t>
            </a:r>
            <a:r>
              <a:rPr lang="en-US" altLang="ko-KR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šiluma</a:t>
            </a:r>
            <a:r>
              <a:rPr lang="en-US" altLang="ko-KR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</a:rPr>
              <a:t>-</a:t>
            </a:r>
            <a:r>
              <a:rPr lang="en-US" altLang="ko-KR" sz="2000" dirty="0" smtClean="0"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šilumos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kiekis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kurio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reikia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1kg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kietosios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medžiagos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paversti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skysčiu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jos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lydymosi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temperatūroje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dirty="0"/>
          </a:p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 smtClean="0">
                <a:solidFill>
                  <a:srgbClr val="0070C0"/>
                </a:solidFill>
                <a:latin typeface="Times New Roman" pitchFamily="18" charset="0"/>
              </a:rPr>
              <a:t>Kietėjimas</a:t>
            </a:r>
            <a:r>
              <a:rPr lang="en-US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skystosios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medžiagos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virsmas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kietąja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dirty="0"/>
          </a:p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>
                <a:solidFill>
                  <a:srgbClr val="0070C0"/>
                </a:solidFill>
                <a:latin typeface="Times New Roman" pitchFamily="18" charset="0"/>
              </a:rPr>
              <a:t>Kietėjimo</a:t>
            </a:r>
            <a:r>
              <a:rPr lang="en-US" altLang="ko-KR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0070C0"/>
                </a:solidFill>
                <a:latin typeface="Times New Roman" pitchFamily="18" charset="0"/>
              </a:rPr>
              <a:t>temperatūra</a:t>
            </a:r>
            <a:r>
              <a:rPr lang="en-US" altLang="ko-KR" b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temperatūra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kurioje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medžiaga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kietėja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dirty="0"/>
          </a:p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Medžiagos</a:t>
            </a:r>
            <a:r>
              <a:rPr lang="en-US" altLang="ko-KR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lydymosi</a:t>
            </a:r>
            <a:r>
              <a:rPr lang="en-US" altLang="ko-KR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FF0000"/>
                </a:solidFill>
                <a:latin typeface="Times New Roman" pitchFamily="18" charset="0"/>
              </a:rPr>
              <a:t>temperatūra</a:t>
            </a:r>
            <a:r>
              <a:rPr lang="en-US" altLang="ko-KR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=  </a:t>
            </a:r>
            <a:r>
              <a:rPr lang="en-US" altLang="ko-KR" b="1" u="sng" dirty="0" err="1" smtClean="0">
                <a:solidFill>
                  <a:srgbClr val="0070C0"/>
                </a:solidFill>
                <a:latin typeface="Times New Roman" pitchFamily="18" charset="0"/>
              </a:rPr>
              <a:t>Medžiagos</a:t>
            </a:r>
            <a:r>
              <a:rPr lang="en-US" altLang="ko-KR" b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>
                <a:solidFill>
                  <a:srgbClr val="0070C0"/>
                </a:solidFill>
                <a:latin typeface="Times New Roman" pitchFamily="18" charset="0"/>
              </a:rPr>
              <a:t>kietėjimo</a:t>
            </a:r>
            <a:r>
              <a:rPr lang="en-US" altLang="ko-KR" b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0070C0"/>
                </a:solidFill>
                <a:latin typeface="Times New Roman" pitchFamily="18" charset="0"/>
              </a:rPr>
              <a:t>temperatūrai</a:t>
            </a:r>
            <a:endParaRPr lang="en-US" altLang="ko-KR" b="1" u="sng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172" name="Rect 3"/>
          <p:cNvSpPr>
            <a:spLocks noGrp="1" noChangeArrowheads="1"/>
          </p:cNvSpPr>
          <p:nvPr/>
        </p:nvSpPr>
        <p:spPr bwMode="auto">
          <a:xfrm>
            <a:off x="4413250" y="3235325"/>
            <a:ext cx="4143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5" tIns="46355" rIns="89535" bIns="46355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/>
          </a:p>
        </p:txBody>
      </p:sp>
      <p:sp>
        <p:nvSpPr>
          <p:cNvPr id="7173" name="Rect 3"/>
          <p:cNvSpPr>
            <a:spLocks noGrp="1" noChangeArrowheads="1"/>
          </p:cNvSpPr>
          <p:nvPr/>
        </p:nvSpPr>
        <p:spPr bwMode="auto">
          <a:xfrm>
            <a:off x="4413250" y="3235325"/>
            <a:ext cx="4143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5" tIns="46355" rIns="89535" bIns="46355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/>
          </a:p>
        </p:txBody>
      </p:sp>
      <p:sp>
        <p:nvSpPr>
          <p:cNvPr id="7174" name="Rect 3"/>
          <p:cNvSpPr>
            <a:spLocks noGrp="1" noChangeArrowheads="1"/>
          </p:cNvSpPr>
          <p:nvPr/>
        </p:nvSpPr>
        <p:spPr bwMode="auto">
          <a:xfrm>
            <a:off x="4352925" y="417195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5" tIns="46355" rIns="89535" bIns="46355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/>
          </a:p>
        </p:txBody>
      </p:sp>
      <p:pic>
        <p:nvPicPr>
          <p:cNvPr id="7" name="irc_mi" descr="http://1.bp.blogspot.com/-dOWf5ghVGmM/TWkKfOsBOiI/AAAAAAAAA7Q/x4hS2tVOlyg/s1600/melting%2Bchcolat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0760" y="3824306"/>
            <a:ext cx="5099662" cy="23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2416"/>
            <a:ext cx="8229600" cy="4935962"/>
          </a:xfrm>
        </p:spPr>
        <p:txBody>
          <a:bodyPr/>
          <a:lstStyle/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endParaRPr lang="lt-LT" altLang="ko-KR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Lydymosi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kietėjimo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šiluma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apskaičiuojama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(kai kūnas yra lydymosi temperatūros)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Font typeface="Wingdings" pitchFamily="2" charset="2"/>
              <a:buNone/>
              <a:defRPr/>
            </a:pPr>
            <a:r>
              <a:rPr lang="lt-LT" altLang="ko-KR" sz="1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lt-LT" altLang="ko-K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ko-KR" alt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08000">
              <a:lnSpc>
                <a:spcPct val="129000"/>
              </a:lnSpc>
              <a:defRPr/>
            </a:pPr>
            <a:endParaRPr lang="ko-KR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defTabSz="508000">
              <a:lnSpc>
                <a:spcPct val="129000"/>
              </a:lnSpc>
              <a:defRPr/>
            </a:pPr>
            <a:endParaRPr lang="lt-LT" altLang="ko-KR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08000">
              <a:lnSpc>
                <a:spcPct val="129000"/>
              </a:lnSpc>
              <a:defRPr/>
            </a:pPr>
            <a:endParaRPr lang="lt-LT" altLang="ko-KR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08000">
              <a:lnSpc>
                <a:spcPct val="129000"/>
              </a:lnSpc>
              <a:defRPr/>
            </a:pPr>
            <a:endParaRPr lang="lt-LT" altLang="ko-KR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defTabSz="508000">
              <a:lnSpc>
                <a:spcPct val="129000"/>
              </a:lnSpc>
              <a:buNone/>
              <a:defRPr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Kūnas turi būti lydymosi temperatūros. Jei taip nėra, kūną reikia sušildyti iki lydymosi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temperatūr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 (kūnui suteikiamas šilumos kiekis apskaičiuojamas  pagal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formul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ę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lt-LT" altLang="ko-KR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lt-LT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cm (t</a:t>
            </a:r>
            <a:r>
              <a:rPr lang="en-US" altLang="ko-KR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-</a:t>
            </a:r>
            <a:r>
              <a:rPr lang="lt-LT" altLang="ko-KR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1800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lt-LT" altLang="ko-KR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altLang="ko-KR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ko-KR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2694" cy="6937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8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ko-KR" sz="8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lt-LT" altLang="ko-KR" sz="8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lt-LT" altLang="ko-KR" sz="8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ko-KR" sz="3600" dirty="0" smtClean="0">
                <a:solidFill>
                  <a:srgbClr val="663300"/>
                </a:solidFill>
                <a:latin typeface="Arial" charset="0"/>
              </a:rPr>
              <a:t>LYD</a:t>
            </a:r>
            <a:r>
              <a:rPr lang="lt-LT" altLang="ko-KR" sz="3600" dirty="0" smtClean="0">
                <a:solidFill>
                  <a:srgbClr val="663300"/>
                </a:solidFill>
                <a:latin typeface="Arial" charset="0"/>
              </a:rPr>
              <a:t>I</a:t>
            </a:r>
            <a:r>
              <a:rPr lang="en-US" altLang="ko-KR" sz="3600" dirty="0" smtClean="0">
                <a:solidFill>
                  <a:srgbClr val="663300"/>
                </a:solidFill>
                <a:latin typeface="Arial" charset="0"/>
              </a:rPr>
              <a:t>MASIS </a:t>
            </a:r>
            <a:r>
              <a:rPr lang="lt-LT" altLang="ko-KR" sz="3600" dirty="0" smtClean="0">
                <a:solidFill>
                  <a:srgbClr val="663300"/>
                </a:solidFill>
                <a:latin typeface="Arial" charset="0"/>
              </a:rPr>
              <a:t>IR </a:t>
            </a:r>
            <a:r>
              <a:rPr lang="en-US" altLang="ko-KR" sz="3600" dirty="0" smtClean="0">
                <a:solidFill>
                  <a:srgbClr val="663300"/>
                </a:solidFill>
                <a:latin typeface="Arial" charset="0"/>
              </a:rPr>
              <a:t>KIETĖJIMAS</a:t>
            </a:r>
            <a:r>
              <a:rPr lang="lt-LT" altLang="ko-KR" sz="3600" dirty="0" smtClean="0">
                <a:solidFill>
                  <a:srgbClr val="663300"/>
                </a:solidFill>
                <a:latin typeface="Arial" charset="0"/>
              </a:rPr>
              <a:t>  </a:t>
            </a:r>
            <a:r>
              <a:rPr lang="en-US" altLang="ko-KR" sz="2200" dirty="0" smtClean="0">
                <a:solidFill>
                  <a:srgbClr val="663300"/>
                </a:solidFill>
                <a:latin typeface="Arial" charset="0"/>
              </a:rPr>
              <a:t>(</a:t>
            </a:r>
            <a:r>
              <a:rPr lang="en-US" altLang="ko-KR" sz="2200" dirty="0" err="1" smtClean="0">
                <a:solidFill>
                  <a:srgbClr val="663300"/>
                </a:solidFill>
                <a:latin typeface="Arial" charset="0"/>
              </a:rPr>
              <a:t>sąvokos</a:t>
            </a:r>
            <a:r>
              <a:rPr lang="en-US" altLang="ko-KR" sz="22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ko-KR" sz="2200" dirty="0" err="1" smtClean="0">
                <a:solidFill>
                  <a:srgbClr val="663300"/>
                </a:solidFill>
                <a:latin typeface="Arial" charset="0"/>
              </a:rPr>
              <a:t>ir</a:t>
            </a:r>
            <a:r>
              <a:rPr lang="lt-LT" altLang="ko-KR" sz="2200" dirty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altLang="ko-KR" sz="2200" dirty="0" err="1" smtClean="0">
                <a:solidFill>
                  <a:srgbClr val="663300"/>
                </a:solidFill>
                <a:latin typeface="Arial" charset="0"/>
              </a:rPr>
              <a:t>formulės</a:t>
            </a:r>
            <a:r>
              <a:rPr lang="en-US" altLang="ko-KR" sz="2200" dirty="0" smtClean="0">
                <a:solidFill>
                  <a:srgbClr val="663300"/>
                </a:solidFill>
                <a:latin typeface="Arial" charset="0"/>
              </a:rPr>
              <a:t>)</a:t>
            </a:r>
            <a:endParaRPr lang="en-US" sz="2200" dirty="0"/>
          </a:p>
        </p:txBody>
      </p:sp>
      <p:sp>
        <p:nvSpPr>
          <p:cNvPr id="8196" name="Rect 3"/>
          <p:cNvSpPr>
            <a:spLocks noGrp="1" noChangeArrowheads="1"/>
          </p:cNvSpPr>
          <p:nvPr/>
        </p:nvSpPr>
        <p:spPr bwMode="auto">
          <a:xfrm>
            <a:off x="803189" y="3361038"/>
            <a:ext cx="3793525" cy="10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508000" latinLnBrk="1">
              <a:lnSpc>
                <a:spcPct val="129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</a:rPr>
              <a:t>šilumos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Times New Roman" pitchFamily="18" charset="0"/>
              </a:rPr>
              <a:t>kiekis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J</a:t>
            </a:r>
            <a:endParaRPr lang="ko-KR" altLang="en-US" dirty="0">
              <a:solidFill>
                <a:srgbClr val="FF0000"/>
              </a:solidFill>
            </a:endParaRPr>
          </a:p>
          <a:p>
            <a:pPr defTabSz="508000" latinLnBrk="1">
              <a:lnSpc>
                <a:spcPct val="129000"/>
              </a:lnSpc>
            </a:pPr>
            <a:r>
              <a:rPr lang="lt-LT" altLang="ko-KR" dirty="0" smtClean="0">
                <a:solidFill>
                  <a:srgbClr val="FF0000"/>
                </a:solidFill>
                <a:latin typeface="La Bamba LET" pitchFamily="2" charset="0"/>
              </a:rPr>
              <a:t> </a:t>
            </a:r>
            <a:r>
              <a:rPr lang="el-GR" altLang="ko-K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</a:rPr>
              <a:t>savitoji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</a:rPr>
              <a:t>lydymosi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Times New Roman" pitchFamily="18" charset="0"/>
              </a:rPr>
              <a:t>šiluma</a:t>
            </a:r>
            <a:r>
              <a:rPr lang="en-US" altLang="ko-KR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J/kg</a:t>
            </a:r>
            <a:endParaRPr lang="ko-KR" altLang="en-US" dirty="0">
              <a:solidFill>
                <a:srgbClr val="FF0000"/>
              </a:solidFill>
            </a:endParaRPr>
          </a:p>
          <a:p>
            <a:pPr defTabSz="508000" latinLnBrk="1">
              <a:lnSpc>
                <a:spcPct val="129000"/>
              </a:lnSpc>
            </a:pP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m -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Times New Roman" pitchFamily="18" charset="0"/>
              </a:rPr>
              <a:t>masė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lt-LT" altLang="ko-KR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</a:rPr>
              <a:t>kg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36" y="1423988"/>
            <a:ext cx="1995487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242418"/>
            <a:ext cx="8612660" cy="4935959"/>
          </a:xfrm>
        </p:spPr>
        <p:txBody>
          <a:bodyPr/>
          <a:lstStyle/>
          <a:p>
            <a:pPr marL="109537" lvl="0" indent="0"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Dujinės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viryklės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liepsna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švino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gabaliuką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galima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išlydyti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geležies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– ne.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 Kodėl?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Ats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Švino lydymosi temperatūra ir savitoji lydymosi šiluma mažesnė nei geležies. </a:t>
            </a: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Įkaitęs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geležies gabaliukas iš dujinės viryklės liepsnos gautą šilumos </a:t>
            </a: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kiekį                   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išspinduliuoja į aplinką</a:t>
            </a: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537" lvl="0" indent="0"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Ledas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tirpsta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ºC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temperatūroje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užšąla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taip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pat </a:t>
            </a:r>
            <a:r>
              <a:rPr lang="lt-LT" sz="18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ºC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temperatūroje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Kaip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suderinti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537" indent="0">
              <a:buNone/>
            </a:pP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Ats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Ledo</a:t>
            </a: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vandens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tolesnis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likimas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priklauso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aplinkos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temperatūros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jeigu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nėra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šilumos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šaltinio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palaikančio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ºC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temperatūrą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virsta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537" lvl="0" indent="0">
              <a:buNone/>
            </a:pPr>
            <a:endParaRPr lang="lt-L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lvl="0" indent="0">
              <a:buNone/>
            </a:pP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stiprius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šalčius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čiuožyklos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ledas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laistomas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karštu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vandeniu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vėl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pasidaytų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lygus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Kodėl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537" indent="0">
              <a:buNone/>
            </a:pP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Ats</a:t>
            </a:r>
            <a:r>
              <a:rPr lang="lt-LT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Karštas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ištirpina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ploną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sluoksnį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taip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greit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sušąla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suspėja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lt-LT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nutekėti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į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žemesnes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vietas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užpildo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nelygumus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todėl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ledo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paviršius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vėl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būna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lygus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537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3" y="210066"/>
            <a:ext cx="7811483" cy="1032352"/>
          </a:xfrm>
        </p:spPr>
        <p:txBody>
          <a:bodyPr wrap="square" lIns="91440" tIns="45720" rIns="91440" bIns="45720">
            <a:normAutofit fontScale="90000"/>
          </a:bodyPr>
          <a:lstStyle/>
          <a:p>
            <a:pPr algn="ctr" eaLnBrk="1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altLang="ko-KR" sz="10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lt-LT" altLang="ko-KR" sz="1000" dirty="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lt-LT" altLang="ko-KR" sz="10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altLang="ko-KR" sz="3500" b="1" dirty="0" smtClean="0">
                <a:solidFill>
                  <a:srgbClr val="FF0000"/>
                </a:solidFill>
                <a:latin typeface="Arial" charset="0"/>
              </a:rPr>
              <a:t>LYD</a:t>
            </a:r>
            <a:r>
              <a:rPr lang="lt-LT" altLang="ko-KR" sz="3500" b="1" dirty="0">
                <a:solidFill>
                  <a:srgbClr val="FF0000"/>
                </a:solidFill>
                <a:latin typeface="Arial" charset="0"/>
              </a:rPr>
              <a:t>Y</a:t>
            </a:r>
            <a:r>
              <a:rPr lang="en-US" altLang="ko-KR" sz="3500" b="1" dirty="0" smtClean="0">
                <a:solidFill>
                  <a:srgbClr val="FF0000"/>
                </a:solidFill>
                <a:latin typeface="Arial" charset="0"/>
              </a:rPr>
              <a:t>MASIS</a:t>
            </a:r>
            <a:r>
              <a:rPr lang="lt-LT" altLang="ko-KR" sz="3500" b="1" dirty="0" smtClean="0">
                <a:solidFill>
                  <a:srgbClr val="FF0000"/>
                </a:solidFill>
                <a:latin typeface="Arial" charset="0"/>
              </a:rPr>
              <a:t> IR KIETĖJIMAS</a:t>
            </a:r>
            <a:r>
              <a:rPr lang="lt-LT" altLang="ko-KR" sz="35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ko-KR" sz="35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lt-LT" altLang="ko-KR" sz="3500" smtClean="0">
                <a:solidFill>
                  <a:srgbClr val="FF0000"/>
                </a:solidFill>
                <a:latin typeface="Arial" charset="0"/>
              </a:rPr>
              <a:t>klausimai</a:t>
            </a:r>
            <a:r>
              <a:rPr lang="en-US" altLang="ko-KR" sz="3500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ko-KR" altLang="en-US" sz="3500" dirty="0" smtClean="0">
              <a:solidFill>
                <a:srgbClr val="FF0000"/>
              </a:solidFill>
            </a:endParaRPr>
          </a:p>
        </p:txBody>
      </p:sp>
      <p:sp>
        <p:nvSpPr>
          <p:cNvPr id="9219" name="Rect 3"/>
          <p:cNvSpPr>
            <a:spLocks noGrp="1" noChangeArrowheads="1"/>
          </p:cNvSpPr>
          <p:nvPr/>
        </p:nvSpPr>
        <p:spPr bwMode="auto">
          <a:xfrm>
            <a:off x="4413250" y="3235325"/>
            <a:ext cx="4143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5" tIns="46355" rIns="89535" bIns="46355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/>
          </a:p>
        </p:txBody>
      </p:sp>
      <p:sp>
        <p:nvSpPr>
          <p:cNvPr id="9220" name="Rect 3"/>
          <p:cNvSpPr>
            <a:spLocks noGrp="1" noChangeArrowheads="1"/>
          </p:cNvSpPr>
          <p:nvPr/>
        </p:nvSpPr>
        <p:spPr bwMode="auto">
          <a:xfrm>
            <a:off x="955675" y="1423317"/>
            <a:ext cx="7146925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508000" latinLnBrk="1">
              <a:lnSpc>
                <a:spcPct val="129000"/>
              </a:lnSpc>
            </a:pPr>
            <a:endParaRPr lang="ko-KR" altLang="en-US" sz="2000" b="1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360" y="548640"/>
            <a:ext cx="7632700" cy="594360"/>
          </a:xfrm>
        </p:spPr>
        <p:txBody>
          <a:bodyPr wrap="square" lIns="91440" tIns="45720" rIns="91440" bIns="45720">
            <a:normAutofit fontScale="90000"/>
          </a:bodyPr>
          <a:lstStyle/>
          <a:p>
            <a:pPr eaLnBrk="1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lt-LT" altLang="ko-KR" sz="3500" dirty="0" smtClean="0">
                <a:solidFill>
                  <a:srgbClr val="663300"/>
                </a:solidFill>
                <a:latin typeface="Arial" charset="0"/>
              </a:rPr>
              <a:t>    </a:t>
            </a:r>
            <a:r>
              <a:rPr lang="en-US" altLang="ko-KR" sz="3500" dirty="0" smtClean="0">
                <a:solidFill>
                  <a:srgbClr val="663300"/>
                </a:solidFill>
                <a:latin typeface="Arial" charset="0"/>
              </a:rPr>
              <a:t>VIRIMAS </a:t>
            </a:r>
            <a:r>
              <a:rPr lang="lt-LT" altLang="ko-KR" sz="3500" dirty="0" smtClean="0">
                <a:solidFill>
                  <a:srgbClr val="663300"/>
                </a:solidFill>
                <a:latin typeface="Arial" charset="0"/>
              </a:rPr>
              <a:t> (sąvokos)</a:t>
            </a:r>
            <a:endParaRPr lang="ko-KR" altLang="en-US" sz="3500" dirty="0" smtClean="0"/>
          </a:p>
        </p:txBody>
      </p:sp>
      <p:sp>
        <p:nvSpPr>
          <p:cNvPr id="13315" name="Rect 3"/>
          <p:cNvSpPr>
            <a:spLocks noGrp="1" noChangeArrowheads="1"/>
          </p:cNvSpPr>
          <p:nvPr/>
        </p:nvSpPr>
        <p:spPr bwMode="auto">
          <a:xfrm>
            <a:off x="467360" y="1359243"/>
            <a:ext cx="8275003" cy="18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 smtClean="0">
                <a:solidFill>
                  <a:srgbClr val="000000"/>
                </a:solidFill>
                <a:latin typeface="Times New Roman" pitchFamily="18" charset="0"/>
              </a:rPr>
              <a:t>Virimas</a:t>
            </a:r>
            <a:r>
              <a:rPr lang="lt-LT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skysčio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virsmas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garais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skysčio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viduje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dirty="0"/>
          </a:p>
          <a:p>
            <a:pPr defTabSz="508000" latinLnBrk="1">
              <a:lnSpc>
                <a:spcPct val="129000"/>
              </a:lnSpc>
            </a:pPr>
            <a:r>
              <a:rPr lang="en-US" altLang="ko-KR" b="1" u="sng" dirty="0" err="1">
                <a:solidFill>
                  <a:srgbClr val="000000"/>
                </a:solidFill>
                <a:latin typeface="Times New Roman" pitchFamily="18" charset="0"/>
              </a:rPr>
              <a:t>Virimo</a:t>
            </a:r>
            <a:r>
              <a:rPr lang="en-US" altLang="ko-KR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 smtClean="0">
                <a:solidFill>
                  <a:srgbClr val="000000"/>
                </a:solidFill>
                <a:latin typeface="Times New Roman" pitchFamily="18" charset="0"/>
              </a:rPr>
              <a:t>temperatūra</a:t>
            </a:r>
            <a:r>
              <a:rPr lang="lt-LT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temperatūra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kurioje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skystis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verda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dirty="0"/>
          </a:p>
          <a:p>
            <a:pPr defTabSz="508000" latinLnBrk="1">
              <a:lnSpc>
                <a:spcPct val="129000"/>
              </a:lnSpc>
            </a:pP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Verdančio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skysčio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temperatūra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ir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vidinė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jo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energija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>
                <a:solidFill>
                  <a:srgbClr val="000000"/>
                </a:solidFill>
                <a:latin typeface="Times New Roman" pitchFamily="18" charset="0"/>
              </a:rPr>
              <a:t>nekinta</a:t>
            </a:r>
            <a:r>
              <a:rPr lang="en-US" altLang="ko-KR" b="1" u="sng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b="1" u="sng" dirty="0"/>
          </a:p>
          <a:p>
            <a:pPr defTabSz="508000" latinLnBrk="1">
              <a:lnSpc>
                <a:spcPct val="129000"/>
              </a:lnSpc>
            </a:pPr>
            <a:r>
              <a:rPr lang="en-US" altLang="ko-KR" dirty="0" err="1" smtClean="0">
                <a:solidFill>
                  <a:srgbClr val="000000"/>
                </a:solidFill>
                <a:latin typeface="Times New Roman" pitchFamily="18" charset="0"/>
              </a:rPr>
              <a:t>Virimo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temperatūra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priklauso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nuo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b="1" u="sng" dirty="0" err="1">
                <a:solidFill>
                  <a:srgbClr val="000000"/>
                </a:solidFill>
                <a:latin typeface="Times New Roman" pitchFamily="18" charset="0"/>
              </a:rPr>
              <a:t>slėgio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kuo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didesnis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slėgis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tuo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mažesnė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temperatūra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reikalinga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tam,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kad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skystis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</a:rPr>
              <a:t>virtų</a:t>
            </a:r>
            <a:r>
              <a:rPr lang="en-US" altLang="ko-KR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lt-LT" altLang="ko-KR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ko-KR" alt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0" y="457200"/>
            <a:ext cx="2394123" cy="196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881" y="3185640"/>
            <a:ext cx="4090087" cy="311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09968" y="3410465"/>
            <a:ext cx="295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Vanduo garuoja lėtai, virsdamas dujomis ir susimaištydamas su oru.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9968" y="4922094"/>
            <a:ext cx="2953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Tačiau, kai vanduo yra kaitinamas, jis garuoja greitai. Vandeniui verdant jis tampa garais.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2417"/>
            <a:ext cx="8229600" cy="4706863"/>
          </a:xfrm>
        </p:spPr>
        <p:txBody>
          <a:bodyPr/>
          <a:lstStyle/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Bandymo tikslas: </a:t>
            </a:r>
          </a:p>
          <a:p>
            <a:pPr marL="109537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ymo metu nustatyti kiek pakis vandens tūris jam garuojant.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Bandymo eiga: 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Turime 1 l  6</a:t>
            </a:r>
            <a:r>
              <a:rPr lang="el-GR" sz="18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C temperatūros vandenį.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Vandens virimo temperatūra 100</a:t>
            </a:r>
            <a:r>
              <a:rPr lang="el-GR" sz="1800" baseline="30000" dirty="0" smtClean="0">
                <a:latin typeface="Times New Roman" pitchFamily="18" charset="0"/>
                <a:cs typeface="Times New Roman" pitchFamily="18" charset="0"/>
              </a:rPr>
              <a:t> ο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C, taigi kaitiname vandenį 3 min tol, kol jis         pasiekia šią temperatūrą.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Paliekame vandenį virti ir garuoti 10 min.</a:t>
            </a:r>
          </a:p>
          <a:p>
            <a:pPr marL="109537" indent="0">
              <a:buNone/>
            </a:pPr>
            <a:r>
              <a:rPr lang="lt-LT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lt-LT" sz="1800" dirty="0" smtClean="0">
                <a:latin typeface="Times New Roman" pitchFamily="18" charset="0"/>
                <a:cs typeface="Times New Roman" pitchFamily="18" charset="0"/>
              </a:rPr>
              <a:t> Apskaičiuojame likusio vandens tūrį ir palyginame jį su pradiniu tūriu.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VIRIMAS (bandymas</a:t>
            </a:r>
            <a:r>
              <a:rPr lang="lt-LT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r="12034"/>
          <a:stretch/>
        </p:blipFill>
        <p:spPr>
          <a:xfrm rot="5400000">
            <a:off x="3039762" y="3524768"/>
            <a:ext cx="2199503" cy="29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7" y="1423987"/>
            <a:ext cx="2481486" cy="33086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2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VIRIMAS   (bandymas</a:t>
            </a:r>
            <a:r>
              <a:rPr lang="lt-LT" sz="32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1423985"/>
            <a:ext cx="2481487" cy="330864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08422" y="2730843"/>
            <a:ext cx="679621" cy="413952"/>
          </a:xfrm>
          <a:prstGeom prst="rightArrow">
            <a:avLst/>
          </a:prstGeom>
          <a:solidFill>
            <a:srgbClr val="E8A56E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84" y="1423986"/>
            <a:ext cx="2481487" cy="330864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78163" y="2769390"/>
            <a:ext cx="679621" cy="413952"/>
          </a:xfrm>
          <a:prstGeom prst="rightArrow">
            <a:avLst/>
          </a:prstGeom>
          <a:solidFill>
            <a:srgbClr val="E8A56E"/>
          </a:solidFill>
          <a:ln w="381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2650" y="4844534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1l vandens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3764" y="484453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10 min garavimo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0746" y="485689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∼0,71 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907" y="5659394"/>
            <a:ext cx="761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IŠVADOS: Garuojant vandeniui jo tūris mažėja.  Per 10 min garuojančio vandens tūris sumažėjo  0,29 l.</a:t>
            </a:r>
            <a:endParaRPr lang="en-US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907" y="5290062"/>
            <a:ext cx="760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Tūris sumažėjo. Apskaičiuojame tūrio pokytį 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lt-LT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lt-LT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V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l – 0,71 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lt-LT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0,29 l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8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rgbClr val="E8A56E"/>
        </a:solidFill>
        <a:ln w="38100" cmpd="sng"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7412</TotalTime>
  <Words>1753</Words>
  <Application>Microsoft Office PowerPoint</Application>
  <PresentationFormat>Demonstracija ekrane (4:3)</PresentationFormat>
  <Paragraphs>312</Paragraphs>
  <Slides>35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35</vt:i4>
      </vt:variant>
    </vt:vector>
  </HeadingPairs>
  <TitlesOfParts>
    <vt:vector size="36" baseType="lpstr">
      <vt:lpstr>Concourse</vt:lpstr>
      <vt:lpstr>Skyriaus  "Medžiagų agregatinės būsenos" apibendrinimas</vt:lpstr>
      <vt:lpstr>TURINYS</vt:lpstr>
      <vt:lpstr>PowerPoint pristatymas</vt:lpstr>
      <vt:lpstr>LYDIMASIS IR KIETĖJIMAS  (sąvokos ir formulės)</vt:lpstr>
      <vt:lpstr>  LYDIMASIS IR KIETĖJIMAS  (sąvokos ir formulės)</vt:lpstr>
      <vt:lpstr>  LYDYMASIS IR KIETĖJIMAS (klausimai)</vt:lpstr>
      <vt:lpstr>    VIRIMAS  (sąvokos)</vt:lpstr>
      <vt:lpstr>VIRIMAS (bandymas)</vt:lpstr>
      <vt:lpstr>VIRIMAS   (bandymas)</vt:lpstr>
      <vt:lpstr>VIRIMAS (klausimai)</vt:lpstr>
      <vt:lpstr>  GARAVIMAS IR KONDENSACIJA  (sąvokos ir formulės)</vt:lpstr>
      <vt:lpstr>            Kondensacija - garų virsmas skysčiu. </vt:lpstr>
      <vt:lpstr>  GARAVIMAS IR KONDENSACIJA (sąvokos ir formulės) </vt:lpstr>
      <vt:lpstr>GARAVIMAS  gamtoje</vt:lpstr>
      <vt:lpstr>Garų kondensacija paaiškinamas rasos, rūko, debesų susidarymas.</vt:lpstr>
      <vt:lpstr>  GARAVIMAS IR KONDENSACIJA (bandymas)</vt:lpstr>
      <vt:lpstr>GARAVIMAS IR KONDENSACIJA (bandymas)</vt:lpstr>
      <vt:lpstr>  GARAVIMAS IR KONDENSACIJA (klausimai)</vt:lpstr>
      <vt:lpstr>APIBENDRINIMAS</vt:lpstr>
      <vt:lpstr>Sublimacija- tai sniego ar ledo garavimas.     - Sublimacijos metu vandens molekulės  tiesiogiai nuo sniego ar ledo kyla į  atmosferą  ir virsta garu.   - Sublimacija vyksta kai:             maža santykinė oro drėgmė,             pučia sausi vėjai,            žema temperatūra,             pučia stiprus vėjas,             šviečia intensyviai saulė,             labai žemas oro slėgis.  </vt:lpstr>
      <vt:lpstr>PowerPoint pristatymas</vt:lpstr>
      <vt:lpstr>PowerPoint pristatymas</vt:lpstr>
      <vt:lpstr>    - Per metus iš Žemės rutulio paviršiaus  išgaruoja maždaug  500000 km3 vandens.      - Mūsų kūno temperatūrą  reguliuoja vandens  garavimas iš organizmo, t.y. prakaitavimas;  vanduo išgaruoja per odą, ir kūnas vėsta.    </vt:lpstr>
      <vt:lpstr> Uždavinys</vt:lpstr>
      <vt:lpstr> Uždavinio sprendimas</vt:lpstr>
      <vt:lpstr>Uždavinio grafikas</vt:lpstr>
      <vt:lpstr>TESTAS</vt:lpstr>
      <vt:lpstr>TESTAS</vt:lpstr>
      <vt:lpstr>TESTAS</vt:lpstr>
      <vt:lpstr>TESTAS</vt:lpstr>
      <vt:lpstr>TESTAS</vt:lpstr>
      <vt:lpstr>TESTAS</vt:lpstr>
      <vt:lpstr>ATSAKYMAI</vt:lpstr>
      <vt:lpstr>Šaltiniai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김준범</dc:creator>
  <cp:lastModifiedBy>Mokytoja</cp:lastModifiedBy>
  <cp:revision>213</cp:revision>
  <dcterms:created xsi:type="dcterms:W3CDTF">2011-02-17T05:47:24Z</dcterms:created>
  <dcterms:modified xsi:type="dcterms:W3CDTF">2016-12-20T06:48:42Z</dcterms:modified>
</cp:coreProperties>
</file>