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sldIdLst>
    <p:sldId id="256" r:id="rId2"/>
    <p:sldId id="257" r:id="rId3"/>
    <p:sldId id="276" r:id="rId4"/>
    <p:sldId id="261" r:id="rId5"/>
    <p:sldId id="270" r:id="rId6"/>
    <p:sldId id="302" r:id="rId7"/>
    <p:sldId id="271" r:id="rId8"/>
    <p:sldId id="273" r:id="rId9"/>
    <p:sldId id="296" r:id="rId10"/>
    <p:sldId id="299" r:id="rId11"/>
    <p:sldId id="289" r:id="rId12"/>
    <p:sldId id="290" r:id="rId13"/>
    <p:sldId id="291" r:id="rId14"/>
    <p:sldId id="301" r:id="rId15"/>
    <p:sldId id="286" r:id="rId16"/>
    <p:sldId id="292" r:id="rId17"/>
    <p:sldId id="275" r:id="rId18"/>
    <p:sldId id="304" r:id="rId19"/>
    <p:sldId id="274" r:id="rId20"/>
    <p:sldId id="262" r:id="rId21"/>
    <p:sldId id="265" r:id="rId22"/>
    <p:sldId id="266" r:id="rId23"/>
    <p:sldId id="267" r:id="rId24"/>
    <p:sldId id="264" r:id="rId25"/>
    <p:sldId id="260" r:id="rId26"/>
    <p:sldId id="303" r:id="rId27"/>
    <p:sldId id="288" r:id="rId28"/>
    <p:sldId id="294" r:id="rId29"/>
    <p:sldId id="295" r:id="rId30"/>
    <p:sldId id="297" r:id="rId31"/>
    <p:sldId id="298" r:id="rId32"/>
    <p:sldId id="300" r:id="rId33"/>
    <p:sldId id="293" r:id="rId34"/>
    <p:sldId id="269" r:id="rId35"/>
    <p:sldId id="277" r:id="rId36"/>
    <p:sldId id="279" r:id="rId37"/>
    <p:sldId id="278" r:id="rId38"/>
    <p:sldId id="280" r:id="rId39"/>
    <p:sldId id="281" r:id="rId40"/>
    <p:sldId id="282" r:id="rId41"/>
    <p:sldId id="283" r:id="rId42"/>
    <p:sldId id="284" r:id="rId43"/>
    <p:sldId id="285" r:id="rId44"/>
    <p:sldId id="263" r:id="rId4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124" y="-804"/>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C67B2-F9AE-406D-B5D0-9AE702711152}" type="datetimeFigureOut">
              <a:rPr lang="lt-LT" smtClean="0"/>
              <a:t>2017.04.10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E5E6D-C228-4CB3-8EAF-73821DEB4157}" type="slidenum">
              <a:rPr lang="lt-LT" smtClean="0"/>
              <a:t>‹#›</a:t>
            </a:fld>
            <a:endParaRPr lang="lt-LT"/>
          </a:p>
        </p:txBody>
      </p:sp>
    </p:spTree>
    <p:extLst>
      <p:ext uri="{BB962C8B-B14F-4D97-AF65-F5344CB8AC3E}">
        <p14:creationId xmlns:p14="http://schemas.microsoft.com/office/powerpoint/2010/main" val="287270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AAE5E6D-C228-4CB3-8EAF-73821DEB4157}" type="slidenum">
              <a:rPr lang="lt-LT" smtClean="0"/>
              <a:t>12</a:t>
            </a:fld>
            <a:endParaRPr lang="lt-LT"/>
          </a:p>
        </p:txBody>
      </p:sp>
    </p:spTree>
    <p:extLst>
      <p:ext uri="{BB962C8B-B14F-4D97-AF65-F5344CB8AC3E}">
        <p14:creationId xmlns:p14="http://schemas.microsoft.com/office/powerpoint/2010/main" val="178949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66B44C-7090-4B14-AF88-4E9A687FF05B}" type="datetimeFigureOut">
              <a:rPr lang="lt-LT" smtClean="0"/>
              <a:t>2017.04.10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6B44C-7090-4B14-AF88-4E9A687FF05B}" type="datetimeFigureOut">
              <a:rPr lang="lt-LT" smtClean="0"/>
              <a:t>2017.04.10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6B44C-7090-4B14-AF88-4E9A687FF05B}" type="datetimeFigureOut">
              <a:rPr lang="lt-LT" smtClean="0"/>
              <a:t>2017.04.10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6B44C-7090-4B14-AF88-4E9A687FF05B}" type="datetimeFigureOut">
              <a:rPr lang="lt-LT" smtClean="0"/>
              <a:t>2017.04.10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6B44C-7090-4B14-AF88-4E9A687FF05B}" type="datetimeFigureOut">
              <a:rPr lang="lt-LT" smtClean="0"/>
              <a:t>2017.04.10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66B44C-7090-4B14-AF88-4E9A687FF05B}" type="datetimeFigureOut">
              <a:rPr lang="lt-LT" smtClean="0"/>
              <a:t>2017.04.10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66B44C-7090-4B14-AF88-4E9A687FF05B}" type="datetimeFigureOut">
              <a:rPr lang="lt-LT" smtClean="0"/>
              <a:t>2017.04.10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66B44C-7090-4B14-AF88-4E9A687FF05B}" type="datetimeFigureOut">
              <a:rPr lang="lt-LT" smtClean="0"/>
              <a:t>2017.04.10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6B44C-7090-4B14-AF88-4E9A687FF05B}" type="datetimeFigureOut">
              <a:rPr lang="lt-LT" smtClean="0"/>
              <a:t>2017.04.10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7581404-A859-4920-8043-60527BE4FFB8}"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6B44C-7090-4B14-AF88-4E9A687FF05B}" type="datetimeFigureOut">
              <a:rPr lang="lt-LT" smtClean="0"/>
              <a:t>2017.04.10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7581404-A859-4920-8043-60527BE4FFB8}" type="slidenum">
              <a:rPr lang="lt-LT" smtClean="0"/>
              <a:t>‹#›</a:t>
            </a:fld>
            <a:endParaRPr lang="lt-LT"/>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166B44C-7090-4B14-AF88-4E9A687FF05B}" type="datetimeFigureOut">
              <a:rPr lang="lt-LT" smtClean="0"/>
              <a:t>2017.04.10</a:t>
            </a:fld>
            <a:endParaRPr lang="lt-LT"/>
          </a:p>
        </p:txBody>
      </p:sp>
      <p:sp>
        <p:nvSpPr>
          <p:cNvPr id="9" name="Slide Number Placeholder 8"/>
          <p:cNvSpPr>
            <a:spLocks noGrp="1"/>
          </p:cNvSpPr>
          <p:nvPr>
            <p:ph type="sldNum" sz="quarter" idx="11"/>
          </p:nvPr>
        </p:nvSpPr>
        <p:spPr/>
        <p:txBody>
          <a:bodyPr/>
          <a:lstStyle/>
          <a:p>
            <a:fld id="{17581404-A859-4920-8043-60527BE4FFB8}" type="slidenum">
              <a:rPr lang="lt-LT" smtClean="0"/>
              <a:t>‹#›</a:t>
            </a:fld>
            <a:endParaRPr lang="lt-LT"/>
          </a:p>
        </p:txBody>
      </p:sp>
      <p:sp>
        <p:nvSpPr>
          <p:cNvPr id="10" name="Footer Placeholder 9"/>
          <p:cNvSpPr>
            <a:spLocks noGrp="1"/>
          </p:cNvSpPr>
          <p:nvPr>
            <p:ph type="ftr" sz="quarter" idx="12"/>
          </p:nvPr>
        </p:nvSpPr>
        <p:spPr/>
        <p:txBody>
          <a:bodyPr/>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581404-A859-4920-8043-60527BE4FFB8}" type="slidenum">
              <a:rPr lang="lt-LT" smtClean="0"/>
              <a:t>‹#›</a:t>
            </a:fld>
            <a:endParaRPr lang="lt-L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lt-L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166B44C-7090-4B14-AF88-4E9A687FF05B}" type="datetimeFigureOut">
              <a:rPr lang="lt-LT" smtClean="0"/>
              <a:t>2017.04.10</a:t>
            </a:fld>
            <a:endParaRPr lang="lt-L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9891" y="5791200"/>
            <a:ext cx="6461760" cy="1066800"/>
          </a:xfrm>
        </p:spPr>
        <p:txBody>
          <a:bodyPr>
            <a:normAutofit fontScale="92500" lnSpcReduction="10000"/>
          </a:bodyPr>
          <a:lstStyle/>
          <a:p>
            <a:r>
              <a:rPr lang="lt-LT" dirty="0" smtClean="0"/>
              <a:t>Parengė: Vilniaus Vytauto Didžiojo gimnazijos 10 klasės mokinė </a:t>
            </a:r>
          </a:p>
          <a:p>
            <a:r>
              <a:rPr lang="lt-LT" dirty="0" smtClean="0"/>
              <a:t>Milda </a:t>
            </a:r>
            <a:r>
              <a:rPr lang="lt-LT" dirty="0" err="1" smtClean="0"/>
              <a:t>Kančytė</a:t>
            </a:r>
            <a:endParaRPr lang="lt-LT" dirty="0" smtClean="0"/>
          </a:p>
          <a:p>
            <a:r>
              <a:rPr lang="lt-LT" dirty="0" smtClean="0"/>
              <a:t>Mokytoja </a:t>
            </a:r>
            <a:r>
              <a:rPr lang="lt-LT" dirty="0" err="1" smtClean="0"/>
              <a:t>Anžela</a:t>
            </a:r>
            <a:r>
              <a:rPr lang="lt-LT" dirty="0" smtClean="0"/>
              <a:t> Gražina </a:t>
            </a:r>
            <a:r>
              <a:rPr lang="lt-LT" dirty="0" err="1" smtClean="0"/>
              <a:t>Valicka</a:t>
            </a:r>
            <a:endParaRPr lang="lt-LT" dirty="0"/>
          </a:p>
        </p:txBody>
      </p:sp>
      <p:sp>
        <p:nvSpPr>
          <p:cNvPr id="5" name="TextBox 4"/>
          <p:cNvSpPr txBox="1"/>
          <p:nvPr/>
        </p:nvSpPr>
        <p:spPr>
          <a:xfrm>
            <a:off x="1400714" y="1340768"/>
            <a:ext cx="5796780" cy="1107996"/>
          </a:xfrm>
          <a:prstGeom prst="rect">
            <a:avLst/>
          </a:prstGeom>
          <a:noFill/>
        </p:spPr>
        <p:txBody>
          <a:bodyPr wrap="none" rtlCol="0">
            <a:spAutoFit/>
          </a:bodyPr>
          <a:lstStyle/>
          <a:p>
            <a:r>
              <a:rPr lang="lt-LT" sz="6600" dirty="0" smtClean="0"/>
              <a:t>Diodas ir triodas</a:t>
            </a:r>
            <a:endParaRPr lang="lt-LT" sz="6600" dirty="0"/>
          </a:p>
        </p:txBody>
      </p:sp>
      <p:sp>
        <p:nvSpPr>
          <p:cNvPr id="7" name="TextBox 6"/>
          <p:cNvSpPr txBox="1"/>
          <p:nvPr/>
        </p:nvSpPr>
        <p:spPr>
          <a:xfrm>
            <a:off x="3851920" y="225513"/>
            <a:ext cx="4558043" cy="646331"/>
          </a:xfrm>
          <a:prstGeom prst="rect">
            <a:avLst/>
          </a:prstGeom>
          <a:noFill/>
        </p:spPr>
        <p:txBody>
          <a:bodyPr wrap="none" rtlCol="0">
            <a:spAutoFit/>
          </a:bodyPr>
          <a:lstStyle/>
          <a:p>
            <a:r>
              <a:rPr lang="lt-LT" dirty="0"/>
              <a:t>Konkursas „Fizikos bandymai aplink mus 2017“</a:t>
            </a:r>
            <a:br>
              <a:rPr lang="lt-LT" dirty="0"/>
            </a:br>
            <a:endParaRPr lang="lt-LT"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481" t="12871" r="15746"/>
          <a:stretch/>
        </p:blipFill>
        <p:spPr>
          <a:xfrm>
            <a:off x="2707349" y="2447732"/>
            <a:ext cx="3183509" cy="3069500"/>
          </a:xfrm>
          <a:prstGeom prst="rect">
            <a:avLst/>
          </a:prstGeom>
        </p:spPr>
      </p:pic>
    </p:spTree>
    <p:extLst>
      <p:ext uri="{BB962C8B-B14F-4D97-AF65-F5344CB8AC3E}">
        <p14:creationId xmlns:p14="http://schemas.microsoft.com/office/powerpoint/2010/main" val="4094078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4" name="Turinio vietos rezervavimo ženklas 3"/>
          <p:cNvSpPr>
            <a:spLocks noGrp="1"/>
          </p:cNvSpPr>
          <p:nvPr>
            <p:ph idx="1"/>
          </p:nvPr>
        </p:nvSpPr>
        <p:spPr>
          <a:xfrm>
            <a:off x="395536" y="1700808"/>
            <a:ext cx="3538736" cy="4800600"/>
          </a:xfrm>
        </p:spPr>
        <p:txBody>
          <a:bodyPr/>
          <a:lstStyle/>
          <a:p>
            <a:r>
              <a:rPr lang="lt-LT" sz="2000" dirty="0">
                <a:latin typeface="Times New Roman" pitchFamily="18" charset="0"/>
                <a:cs typeface="Times New Roman" pitchFamily="18" charset="0"/>
              </a:rPr>
              <a:t>Didinant įtampą, elektros srovės stipris didėja. </a:t>
            </a:r>
            <a:endParaRPr lang="lt-LT" sz="2000" dirty="0" smtClean="0">
              <a:latin typeface="Times New Roman" pitchFamily="18" charset="0"/>
              <a:cs typeface="Times New Roman" pitchFamily="18" charset="0"/>
            </a:endParaRPr>
          </a:p>
          <a:p>
            <a:r>
              <a:rPr lang="lt-LT" sz="2000" dirty="0" smtClean="0">
                <a:latin typeface="Times New Roman" pitchFamily="18" charset="0"/>
                <a:cs typeface="Times New Roman" pitchFamily="18" charset="0"/>
              </a:rPr>
              <a:t>Vėliau pasiekiama soties srovė.</a:t>
            </a:r>
          </a:p>
          <a:p>
            <a:r>
              <a:rPr lang="lt-LT" sz="2000" dirty="0" smtClean="0">
                <a:latin typeface="Times New Roman" pitchFamily="18" charset="0"/>
                <a:cs typeface="Times New Roman" pitchFamily="18" charset="0"/>
              </a:rPr>
              <a:t>O sukeitus </a:t>
            </a:r>
            <a:r>
              <a:rPr lang="lt-LT" sz="2000" dirty="0">
                <a:latin typeface="Times New Roman" pitchFamily="18" charset="0"/>
                <a:cs typeface="Times New Roman" pitchFamily="18" charset="0"/>
              </a:rPr>
              <a:t>anodo grandinės šaltinio polius vietomis, srovė </a:t>
            </a:r>
            <a:r>
              <a:rPr lang="lt-LT" sz="2000" dirty="0" smtClean="0">
                <a:latin typeface="Times New Roman" pitchFamily="18" charset="0"/>
                <a:cs typeface="Times New Roman" pitchFamily="18" charset="0"/>
              </a:rPr>
              <a:t>nutrūksta.</a:t>
            </a:r>
            <a:endParaRPr lang="lt-LT"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334" t="18049" r="36705" b="7001"/>
          <a:stretch/>
        </p:blipFill>
        <p:spPr>
          <a:xfrm rot="16200000">
            <a:off x="4043364" y="1509365"/>
            <a:ext cx="4159447" cy="4254302"/>
          </a:xfrm>
          <a:prstGeom prst="rect">
            <a:avLst/>
          </a:prstGeom>
        </p:spPr>
      </p:pic>
    </p:spTree>
    <p:extLst>
      <p:ext uri="{BB962C8B-B14F-4D97-AF65-F5344CB8AC3E}">
        <p14:creationId xmlns:p14="http://schemas.microsoft.com/office/powerpoint/2010/main" val="1891330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35280" cy="1714202"/>
          </a:xfrm>
        </p:spPr>
        <p:txBody>
          <a:bodyPr>
            <a:normAutofit fontScale="90000"/>
          </a:bodyPr>
          <a:lstStyle/>
          <a:p>
            <a:r>
              <a:rPr lang="lt-LT" dirty="0" smtClean="0"/>
              <a:t>Praktikinis darbas ,,Vakuuminio diodo </a:t>
            </a:r>
            <a:r>
              <a:rPr lang="lt-LT" dirty="0" err="1" smtClean="0"/>
              <a:t>voltamperinės</a:t>
            </a:r>
            <a:r>
              <a:rPr lang="lt-LT" dirty="0" smtClean="0"/>
              <a:t> charakteristikos nustatymas“ </a:t>
            </a:r>
            <a:endParaRPr lang="lt-LT" dirty="0"/>
          </a:p>
        </p:txBody>
      </p:sp>
      <p:sp>
        <p:nvSpPr>
          <p:cNvPr id="3" name="Content Placeholder 2"/>
          <p:cNvSpPr>
            <a:spLocks noGrp="1"/>
          </p:cNvSpPr>
          <p:nvPr>
            <p:ph idx="1"/>
          </p:nvPr>
        </p:nvSpPr>
        <p:spPr>
          <a:xfrm>
            <a:off x="395536" y="2204864"/>
            <a:ext cx="8229600" cy="4525963"/>
          </a:xfrm>
        </p:spPr>
        <p:txBody>
          <a:bodyPr>
            <a:normAutofit/>
          </a:bodyPr>
          <a:lstStyle/>
          <a:p>
            <a:r>
              <a:rPr lang="lt-LT" sz="2800" dirty="0" smtClean="0"/>
              <a:t>Darbo tikslas: išmokti nustatyti diodo </a:t>
            </a:r>
            <a:r>
              <a:rPr lang="lt-LT" sz="2800" dirty="0" err="1" smtClean="0"/>
              <a:t>voltamperinę</a:t>
            </a:r>
            <a:r>
              <a:rPr lang="lt-LT" sz="2800" dirty="0" smtClean="0"/>
              <a:t> charakteristiką. </a:t>
            </a:r>
          </a:p>
          <a:p>
            <a:r>
              <a:rPr lang="lt-LT" sz="2800" dirty="0" smtClean="0"/>
              <a:t>Hipotezė: vakuuminis diodas praleidžia srovę tik viena kryptim. </a:t>
            </a:r>
          </a:p>
          <a:p>
            <a:r>
              <a:rPr lang="lt-LT" sz="2800" dirty="0" smtClean="0"/>
              <a:t>Priemonės: vakuuminis diodas 6D20P, voltmetras, </a:t>
            </a:r>
            <a:r>
              <a:rPr lang="lt-LT" sz="2800" dirty="0" err="1" smtClean="0"/>
              <a:t>ampermetras</a:t>
            </a:r>
            <a:r>
              <a:rPr lang="lt-LT" sz="2800" dirty="0" smtClean="0"/>
              <a:t>, maitinimo šaltinis kaitinimui ir </a:t>
            </a:r>
            <a:r>
              <a:rPr lang="lt-LT" sz="2800" dirty="0" err="1" smtClean="0"/>
              <a:t>anodinei</a:t>
            </a:r>
            <a:r>
              <a:rPr lang="lt-LT" sz="2800" dirty="0" smtClean="0"/>
              <a:t> įtampai. </a:t>
            </a:r>
            <a:endParaRPr lang="lt-LT" sz="2800" dirty="0"/>
          </a:p>
        </p:txBody>
      </p:sp>
    </p:spTree>
    <p:extLst>
      <p:ext uri="{BB962C8B-B14F-4D97-AF65-F5344CB8AC3E}">
        <p14:creationId xmlns:p14="http://schemas.microsoft.com/office/powerpoint/2010/main" val="379275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Vakuuminis </a:t>
            </a:r>
            <a:r>
              <a:rPr lang="lt-LT" dirty="0"/>
              <a:t>diodas 6D20P</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576" r="19553" b="9245"/>
          <a:stretch/>
        </p:blipFill>
        <p:spPr>
          <a:xfrm>
            <a:off x="4355976" y="2492896"/>
            <a:ext cx="3972560" cy="4104046"/>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0800" y="1932490"/>
            <a:ext cx="4733764" cy="3550323"/>
          </a:xfrm>
          <a:prstGeom prst="rect">
            <a:avLst/>
          </a:prstGeom>
        </p:spPr>
      </p:pic>
    </p:spTree>
    <p:extLst>
      <p:ext uri="{BB962C8B-B14F-4D97-AF65-F5344CB8AC3E}">
        <p14:creationId xmlns:p14="http://schemas.microsoft.com/office/powerpoint/2010/main" val="12308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Darbo eiga</a:t>
            </a:r>
            <a:endParaRPr lang="lt-LT" dirty="0"/>
          </a:p>
        </p:txBody>
      </p:sp>
      <p:sp>
        <p:nvSpPr>
          <p:cNvPr id="3" name="Content Placeholder 2"/>
          <p:cNvSpPr>
            <a:spLocks noGrp="1"/>
          </p:cNvSpPr>
          <p:nvPr>
            <p:ph idx="1"/>
          </p:nvPr>
        </p:nvSpPr>
        <p:spPr/>
        <p:txBody>
          <a:bodyPr>
            <a:normAutofit/>
          </a:bodyPr>
          <a:lstStyle/>
          <a:p>
            <a:pPr marL="0" indent="0">
              <a:buNone/>
            </a:pPr>
            <a:r>
              <a:rPr lang="lt-LT" sz="2800" dirty="0" smtClean="0"/>
              <a:t>Iš pradžių prijungiame vakuuminio diodo kaitinimo įtampą 6,3 V. Po to prijungiame </a:t>
            </a:r>
            <a:r>
              <a:rPr lang="lt-LT" sz="2800" dirty="0" err="1" smtClean="0"/>
              <a:t>anodinę</a:t>
            </a:r>
            <a:r>
              <a:rPr lang="lt-LT" sz="2800" dirty="0" smtClean="0"/>
              <a:t> įtampą tiesiogine kryptimi ir ją didiname nuo 0 iki  23 V. Prie 23 V buvo pasiekta 310 </a:t>
            </a:r>
            <a:r>
              <a:rPr lang="lt-LT" sz="2800" dirty="0" err="1" smtClean="0"/>
              <a:t>mA</a:t>
            </a:r>
            <a:r>
              <a:rPr lang="lt-LT" sz="2800" dirty="0" smtClean="0"/>
              <a:t> srovė, didžiausia leistina diodo srovė yra 220 </a:t>
            </a:r>
            <a:r>
              <a:rPr lang="lt-LT" sz="2800" dirty="0" err="1" smtClean="0"/>
              <a:t>mA</a:t>
            </a:r>
            <a:r>
              <a:rPr lang="lt-LT" sz="2800" dirty="0" smtClean="0"/>
              <a:t>. </a:t>
            </a:r>
          </a:p>
          <a:p>
            <a:pPr marL="0" indent="0">
              <a:buNone/>
            </a:pPr>
            <a:r>
              <a:rPr lang="lt-LT" sz="2800" dirty="0" smtClean="0"/>
              <a:t>Tuomet prijungiame diodą atvirkštine kryptimi. Įtampą didinant iki 25 V, srovė netekėjo. </a:t>
            </a:r>
          </a:p>
        </p:txBody>
      </p:sp>
    </p:spTree>
    <p:extLst>
      <p:ext uri="{BB962C8B-B14F-4D97-AF65-F5344CB8AC3E}">
        <p14:creationId xmlns:p14="http://schemas.microsoft.com/office/powerpoint/2010/main" val="377915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659" t="2170" r="5357" b="4920"/>
          <a:stretch/>
        </p:blipFill>
        <p:spPr>
          <a:xfrm rot="5400000">
            <a:off x="76261" y="1058723"/>
            <a:ext cx="4404462" cy="352839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45" t="5110" r="6056" b="4815"/>
          <a:stretch/>
        </p:blipFill>
        <p:spPr>
          <a:xfrm rot="5400000">
            <a:off x="4274475" y="1201556"/>
            <a:ext cx="4407637" cy="3236525"/>
          </a:xfrm>
          <a:prstGeom prst="rect">
            <a:avLst/>
          </a:prstGeom>
        </p:spPr>
      </p:pic>
      <p:sp>
        <p:nvSpPr>
          <p:cNvPr id="6" name="TextBox 5"/>
          <p:cNvSpPr txBox="1"/>
          <p:nvPr/>
        </p:nvSpPr>
        <p:spPr>
          <a:xfrm>
            <a:off x="501864" y="5301208"/>
            <a:ext cx="7872668" cy="646331"/>
          </a:xfrm>
          <a:prstGeom prst="rect">
            <a:avLst/>
          </a:prstGeom>
          <a:noFill/>
        </p:spPr>
        <p:txBody>
          <a:bodyPr wrap="none" rtlCol="0">
            <a:spAutoFit/>
          </a:bodyPr>
          <a:lstStyle/>
          <a:p>
            <a:r>
              <a:rPr lang="lt-LT" dirty="0" smtClean="0">
                <a:latin typeface="Times New Roman" pitchFamily="18" charset="0"/>
                <a:cs typeface="Times New Roman" pitchFamily="18" charset="0"/>
              </a:rPr>
              <a:t>Kairėje maitinimo bloko pusėje rodoma kaitinimo įtampa (6,23V)  ir srovė (1,8A) ,</a:t>
            </a:r>
          </a:p>
          <a:p>
            <a:r>
              <a:rPr lang="lt-LT" dirty="0" smtClean="0">
                <a:latin typeface="Times New Roman" pitchFamily="18" charset="0"/>
                <a:cs typeface="Times New Roman" pitchFamily="18" charset="0"/>
              </a:rPr>
              <a:t>o dešinėje – anodo įtampa ir srovė. </a:t>
            </a:r>
            <a:endParaRPr lang="lt-LT" dirty="0">
              <a:latin typeface="Times New Roman" pitchFamily="18" charset="0"/>
              <a:cs typeface="Times New Roman" pitchFamily="18" charset="0"/>
            </a:endParaRPr>
          </a:p>
        </p:txBody>
      </p:sp>
      <p:sp>
        <p:nvSpPr>
          <p:cNvPr id="7" name="TextBox 6"/>
          <p:cNvSpPr txBox="1"/>
          <p:nvPr/>
        </p:nvSpPr>
        <p:spPr>
          <a:xfrm>
            <a:off x="501864" y="5977587"/>
            <a:ext cx="7358618" cy="646331"/>
          </a:xfrm>
          <a:prstGeom prst="rect">
            <a:avLst/>
          </a:prstGeom>
          <a:noFill/>
        </p:spPr>
        <p:txBody>
          <a:bodyPr wrap="none" rtlCol="0">
            <a:spAutoFit/>
          </a:bodyPr>
          <a:lstStyle/>
          <a:p>
            <a:r>
              <a:rPr lang="lt-LT" dirty="0" smtClean="0">
                <a:latin typeface="Times New Roman" pitchFamily="18" charset="0"/>
                <a:cs typeface="Times New Roman" pitchFamily="18" charset="0"/>
              </a:rPr>
              <a:t>Kairėje nuotraukoje anodo įtampa prijungta tiesiogine kryptimi, o dešinėje – </a:t>
            </a:r>
          </a:p>
          <a:p>
            <a:r>
              <a:rPr lang="lt-LT" dirty="0" smtClean="0">
                <a:latin typeface="Times New Roman" pitchFamily="18" charset="0"/>
                <a:cs typeface="Times New Roman" pitchFamily="18" charset="0"/>
              </a:rPr>
              <a:t>atvirkštine. Skaičius -0,01 A rodomas dėl matavimo paklaidų. </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11415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4" y="548680"/>
            <a:ext cx="8686800" cy="1426170"/>
          </a:xfrm>
        </p:spPr>
        <p:txBody>
          <a:bodyPr>
            <a:normAutofit fontScale="90000"/>
          </a:bodyPr>
          <a:lstStyle/>
          <a:p>
            <a:r>
              <a:rPr lang="lt-LT" dirty="0" smtClean="0"/>
              <a:t>Nubrėžta </a:t>
            </a:r>
            <a:r>
              <a:rPr lang="lt-LT" dirty="0" err="1" smtClean="0"/>
              <a:t>voltamperinė</a:t>
            </a:r>
            <a:r>
              <a:rPr lang="lt-LT" dirty="0" smtClean="0"/>
              <a:t> charakteristika </a:t>
            </a:r>
            <a:r>
              <a:rPr lang="lt-LT" dirty="0"/>
              <a:t/>
            </a:r>
            <a:br>
              <a:rPr lang="lt-LT" dirty="0"/>
            </a:br>
            <a:endParaRPr lang="lt-LT"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938" t="8735" r="17636" b="28570"/>
          <a:stretch/>
        </p:blipFill>
        <p:spPr>
          <a:xfrm>
            <a:off x="1403648" y="2060848"/>
            <a:ext cx="6246197" cy="3511492"/>
          </a:xfrm>
          <a:prstGeom prst="rect">
            <a:avLst/>
          </a:prstGeom>
        </p:spPr>
      </p:pic>
    </p:spTree>
    <p:extLst>
      <p:ext uri="{BB962C8B-B14F-4D97-AF65-F5344CB8AC3E}">
        <p14:creationId xmlns:p14="http://schemas.microsoft.com/office/powerpoint/2010/main" val="17516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Išvada </a:t>
            </a:r>
            <a:endParaRPr lang="lt-LT" dirty="0"/>
          </a:p>
        </p:txBody>
      </p:sp>
      <p:sp>
        <p:nvSpPr>
          <p:cNvPr id="3" name="Content Placeholder 2"/>
          <p:cNvSpPr>
            <a:spLocks noGrp="1"/>
          </p:cNvSpPr>
          <p:nvPr>
            <p:ph idx="1"/>
          </p:nvPr>
        </p:nvSpPr>
        <p:spPr/>
        <p:txBody>
          <a:bodyPr>
            <a:normAutofit/>
          </a:bodyPr>
          <a:lstStyle/>
          <a:p>
            <a:pPr marL="0" indent="0">
              <a:buNone/>
            </a:pPr>
            <a:r>
              <a:rPr lang="lt-LT" sz="2800" dirty="0" smtClean="0"/>
              <a:t>Vakuuminis diodas elektros srovę praleidžia tik viena kryptimi. </a:t>
            </a:r>
          </a:p>
          <a:p>
            <a:pPr marL="0" indent="0">
              <a:buNone/>
            </a:pPr>
            <a:r>
              <a:rPr lang="lt-LT" sz="2800" dirty="0" smtClean="0"/>
              <a:t>Soties srovės pasiekti nepavyko, nes jau ir taip buvo viršyta maksimali leistina anodo srovė. </a:t>
            </a:r>
            <a:endParaRPr lang="lt-LT"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663424"/>
            <a:ext cx="29523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435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lt-LT" dirty="0" smtClean="0">
                <a:latin typeface="Times New Roman" pitchFamily="18" charset="0"/>
                <a:cs typeface="Times New Roman" pitchFamily="18" charset="0"/>
              </a:rPr>
              <a:t>Vakuuminis triodas </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611560" y="1412776"/>
            <a:ext cx="4968552" cy="5333897"/>
          </a:xfrm>
        </p:spPr>
        <p:txBody>
          <a:bodyPr>
            <a:noAutofit/>
          </a:bodyPr>
          <a:lstStyle/>
          <a:p>
            <a:pPr marL="0" indent="0">
              <a:buNone/>
            </a:pPr>
            <a:r>
              <a:rPr lang="lt-LT" sz="2600" dirty="0" smtClean="0">
                <a:latin typeface="Times New Roman" pitchFamily="18" charset="0"/>
                <a:cs typeface="Times New Roman" pitchFamily="18" charset="0"/>
              </a:rPr>
              <a:t>Vakuuminis triodas –  vakuuminis prietaisas, kuriame elektronų srautas valdomas elektriniu lauku. </a:t>
            </a:r>
          </a:p>
          <a:p>
            <a:pPr marL="0" indent="0">
              <a:buNone/>
            </a:pPr>
            <a:r>
              <a:rPr lang="lt-LT" sz="2000" dirty="0" smtClean="0">
                <a:latin typeface="Times New Roman" pitchFamily="18" charset="0"/>
                <a:cs typeface="Times New Roman" pitchFamily="18" charset="0"/>
              </a:rPr>
              <a:t>Sudarytas iš:</a:t>
            </a:r>
          </a:p>
          <a:p>
            <a:r>
              <a:rPr lang="lt-LT" sz="2000" dirty="0">
                <a:latin typeface="Times New Roman" pitchFamily="18" charset="0"/>
                <a:cs typeface="Times New Roman" pitchFamily="18" charset="0"/>
              </a:rPr>
              <a:t>s</a:t>
            </a:r>
            <a:r>
              <a:rPr lang="lt-LT" sz="2000" dirty="0" smtClean="0">
                <a:latin typeface="Times New Roman" pitchFamily="18" charset="0"/>
                <a:cs typeface="Times New Roman" pitchFamily="18" charset="0"/>
              </a:rPr>
              <a:t>tiklinio baliono</a:t>
            </a:r>
          </a:p>
          <a:p>
            <a:r>
              <a:rPr lang="lt-LT" sz="2000" dirty="0">
                <a:latin typeface="Times New Roman" pitchFamily="18" charset="0"/>
                <a:cs typeface="Times New Roman" pitchFamily="18" charset="0"/>
              </a:rPr>
              <a:t>a</a:t>
            </a:r>
            <a:r>
              <a:rPr lang="lt-LT" sz="2000" dirty="0" smtClean="0">
                <a:latin typeface="Times New Roman" pitchFamily="18" charset="0"/>
                <a:cs typeface="Times New Roman" pitchFamily="18" charset="0"/>
              </a:rPr>
              <a:t>nodo (4)</a:t>
            </a:r>
          </a:p>
          <a:p>
            <a:r>
              <a:rPr lang="lt-LT" sz="2000" dirty="0">
                <a:latin typeface="Times New Roman" pitchFamily="18" charset="0"/>
                <a:cs typeface="Times New Roman" pitchFamily="18" charset="0"/>
              </a:rPr>
              <a:t>k</a:t>
            </a:r>
            <a:r>
              <a:rPr lang="lt-LT" sz="2000" dirty="0" smtClean="0">
                <a:latin typeface="Times New Roman" pitchFamily="18" charset="0"/>
                <a:cs typeface="Times New Roman" pitchFamily="18" charset="0"/>
              </a:rPr>
              <a:t>atodo (2) </a:t>
            </a:r>
          </a:p>
          <a:p>
            <a:r>
              <a:rPr lang="lt-LT" sz="2000" dirty="0">
                <a:latin typeface="Times New Roman" pitchFamily="18" charset="0"/>
                <a:cs typeface="Times New Roman" pitchFamily="18" charset="0"/>
              </a:rPr>
              <a:t>t</a:t>
            </a:r>
            <a:r>
              <a:rPr lang="lt-LT" sz="2000" dirty="0" smtClean="0">
                <a:latin typeface="Times New Roman" pitchFamily="18" charset="0"/>
                <a:cs typeface="Times New Roman" pitchFamily="18" charset="0"/>
              </a:rPr>
              <a:t>inklelio </a:t>
            </a:r>
            <a:r>
              <a:rPr lang="lt-LT" sz="2000" dirty="0" smtClean="0">
                <a:latin typeface="Times New Roman" pitchFamily="18" charset="0"/>
                <a:cs typeface="Times New Roman" pitchFamily="18" charset="0"/>
              </a:rPr>
              <a:t>– keleto vijų spiralės, susuktos aplink katodą. (3)</a:t>
            </a:r>
          </a:p>
          <a:p>
            <a:r>
              <a:rPr lang="lt-LT" sz="2000" dirty="0" smtClean="0">
                <a:latin typeface="Times New Roman" pitchFamily="18" charset="0"/>
                <a:cs typeface="Times New Roman" pitchFamily="18" charset="0"/>
              </a:rPr>
              <a:t>kaitinamo siūlo (1)</a:t>
            </a:r>
          </a:p>
          <a:p>
            <a:endParaRPr lang="lt-LT" sz="2000" dirty="0">
              <a:latin typeface="Times New Roman" pitchFamily="18" charset="0"/>
              <a:cs typeface="Times New Roman" pitchFamily="18" charset="0"/>
            </a:endParaRPr>
          </a:p>
          <a:p>
            <a:endParaRPr lang="lt-LT" sz="2000" dirty="0" smtClean="0">
              <a:latin typeface="Times New Roman" pitchFamily="18" charset="0"/>
              <a:cs typeface="Times New Roman" pitchFamily="18" charset="0"/>
            </a:endParaRPr>
          </a:p>
          <a:p>
            <a:r>
              <a:rPr lang="lt-LT" sz="2000" dirty="0" smtClean="0">
                <a:latin typeface="Times New Roman" pitchFamily="18" charset="0"/>
                <a:cs typeface="Times New Roman" pitchFamily="18" charset="0"/>
              </a:rPr>
              <a:t>Žymėjimas:</a:t>
            </a:r>
          </a:p>
          <a:p>
            <a:endParaRPr lang="lt-LT" sz="2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628800"/>
            <a:ext cx="2697088" cy="279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725144"/>
            <a:ext cx="1937877" cy="202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490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33" t="12592" r="70159" b="14603"/>
          <a:stretch/>
        </p:blipFill>
        <p:spPr>
          <a:xfrm>
            <a:off x="4644008" y="1340768"/>
            <a:ext cx="2344792" cy="482999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9112" t="25038" r="35222" b="18517"/>
          <a:stretch/>
        </p:blipFill>
        <p:spPr>
          <a:xfrm>
            <a:off x="1619672" y="1330464"/>
            <a:ext cx="1728192" cy="4669796"/>
          </a:xfrm>
          <a:prstGeom prst="rect">
            <a:avLst/>
          </a:prstGeom>
        </p:spPr>
      </p:pic>
    </p:spTree>
    <p:extLst>
      <p:ext uri="{BB962C8B-B14F-4D97-AF65-F5344CB8AC3E}">
        <p14:creationId xmlns:p14="http://schemas.microsoft.com/office/powerpoint/2010/main" val="391944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Veikimas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lt-LT" sz="2400" dirty="0" smtClean="0">
                <a:latin typeface="Times New Roman" pitchFamily="18" charset="0"/>
                <a:cs typeface="Times New Roman" pitchFamily="18" charset="0"/>
              </a:rPr>
              <a:t>Jeigu tinklelis katodo atžvilgiu įelektrinamas teigiamai, tai jo elektrinis laukas greitina anodo link judančius elektronus ir stiprina elektros srovę. </a:t>
            </a:r>
          </a:p>
          <a:p>
            <a:r>
              <a:rPr lang="lt-LT" sz="2400" dirty="0" smtClean="0">
                <a:latin typeface="Times New Roman" pitchFamily="18" charset="0"/>
                <a:cs typeface="Times New Roman" pitchFamily="18" charset="0"/>
              </a:rPr>
              <a:t>Katodo atžvilgiu neigiamai įelektrintas tinklelis elektronus stabdo.</a:t>
            </a:r>
          </a:p>
          <a:p>
            <a:r>
              <a:rPr lang="lt-LT" sz="2400" dirty="0" smtClean="0">
                <a:latin typeface="Times New Roman" pitchFamily="18" charset="0"/>
                <a:cs typeface="Times New Roman" pitchFamily="18" charset="0"/>
              </a:rPr>
              <a:t>Taigi, kintant tinklelio įtampai, kinta ir srovės stipris anodo grandinėje. </a:t>
            </a:r>
          </a:p>
          <a:p>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178937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5400" dirty="0" smtClean="0">
                <a:latin typeface="Times New Roman" pitchFamily="18" charset="0"/>
                <a:cs typeface="Times New Roman" pitchFamily="18" charset="0"/>
              </a:rPr>
              <a:t>Turinys </a:t>
            </a:r>
            <a:endParaRPr lang="lt-LT"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t-LT" dirty="0" smtClean="0">
                <a:latin typeface="Times New Roman" pitchFamily="18" charset="0"/>
                <a:cs typeface="Times New Roman" pitchFamily="18" charset="0"/>
              </a:rPr>
              <a:t>Darbo </a:t>
            </a:r>
            <a:r>
              <a:rPr lang="lt-LT" dirty="0" smtClean="0">
                <a:latin typeface="Times New Roman" pitchFamily="18" charset="0"/>
                <a:cs typeface="Times New Roman" pitchFamily="18" charset="0"/>
              </a:rPr>
              <a:t>tikslai</a:t>
            </a:r>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Rūšys </a:t>
            </a:r>
          </a:p>
          <a:p>
            <a:r>
              <a:rPr lang="lt-LT" dirty="0" smtClean="0">
                <a:latin typeface="Times New Roman" pitchFamily="18" charset="0"/>
                <a:cs typeface="Times New Roman" pitchFamily="18" charset="0"/>
              </a:rPr>
              <a:t>Vakuuminis </a:t>
            </a:r>
            <a:r>
              <a:rPr lang="lt-LT" dirty="0">
                <a:latin typeface="Times New Roman" pitchFamily="18" charset="0"/>
                <a:cs typeface="Times New Roman" pitchFamily="18" charset="0"/>
              </a:rPr>
              <a:t>diodas </a:t>
            </a:r>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Praktinis </a:t>
            </a:r>
            <a:r>
              <a:rPr lang="lt-LT" dirty="0">
                <a:latin typeface="Times New Roman" pitchFamily="18" charset="0"/>
                <a:cs typeface="Times New Roman" pitchFamily="18" charset="0"/>
              </a:rPr>
              <a:t>darbas</a:t>
            </a:r>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Vakuuminis triodas</a:t>
            </a:r>
          </a:p>
          <a:p>
            <a:r>
              <a:rPr lang="lt-LT" dirty="0" smtClean="0">
                <a:latin typeface="Times New Roman" pitchFamily="18" charset="0"/>
                <a:cs typeface="Times New Roman" pitchFamily="18" charset="0"/>
              </a:rPr>
              <a:t>Šviesos diodas</a:t>
            </a:r>
          </a:p>
          <a:p>
            <a:r>
              <a:rPr lang="lt-LT" dirty="0" smtClean="0">
                <a:latin typeface="Times New Roman" pitchFamily="18" charset="0"/>
                <a:cs typeface="Times New Roman" pitchFamily="18" charset="0"/>
              </a:rPr>
              <a:t>Puslaidininkinis </a:t>
            </a:r>
            <a:r>
              <a:rPr lang="lt-LT" dirty="0" smtClean="0">
                <a:latin typeface="Times New Roman" pitchFamily="18" charset="0"/>
                <a:cs typeface="Times New Roman" pitchFamily="18" charset="0"/>
              </a:rPr>
              <a:t>diodas</a:t>
            </a:r>
          </a:p>
          <a:p>
            <a:r>
              <a:rPr lang="lt-LT" dirty="0" smtClean="0">
                <a:latin typeface="Times New Roman" pitchFamily="18" charset="0"/>
                <a:cs typeface="Times New Roman" pitchFamily="18" charset="0"/>
              </a:rPr>
              <a:t>Pavyzdiniai uždaviniai</a:t>
            </a:r>
          </a:p>
          <a:p>
            <a:r>
              <a:rPr lang="lt-LT" dirty="0" smtClean="0">
                <a:latin typeface="Times New Roman" pitchFamily="18" charset="0"/>
                <a:cs typeface="Times New Roman" pitchFamily="18" charset="0"/>
              </a:rPr>
              <a:t>Tai įdomu</a:t>
            </a:r>
            <a:endParaRPr lang="lt-LT"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Testas </a:t>
            </a:r>
          </a:p>
          <a:p>
            <a:r>
              <a:rPr lang="lt-LT" dirty="0" smtClean="0">
                <a:latin typeface="Times New Roman" pitchFamily="18" charset="0"/>
                <a:cs typeface="Times New Roman" pitchFamily="18" charset="0"/>
              </a:rPr>
              <a:t>Šaltiniai </a:t>
            </a:r>
          </a:p>
          <a:p>
            <a:pPr marL="0" indent="0">
              <a:buNone/>
            </a:pPr>
            <a:endParaRPr lang="lt-LT" dirty="0" smtClean="0"/>
          </a:p>
          <a:p>
            <a:endParaRPr lang="lt-LT" dirty="0" smtClean="0"/>
          </a:p>
          <a:p>
            <a:endParaRPr lang="lt-L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44824"/>
            <a:ext cx="3387080" cy="362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39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800" dirty="0" smtClean="0">
                <a:latin typeface="Times New Roman" pitchFamily="18" charset="0"/>
                <a:cs typeface="Times New Roman" pitchFamily="18" charset="0"/>
              </a:rPr>
              <a:t>Šviesos diodai</a:t>
            </a:r>
            <a:endParaRPr lang="lt-LT" sz="4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834880" cy="4525963"/>
          </a:xfrm>
        </p:spPr>
        <p:txBody>
          <a:bodyPr>
            <a:noAutofit/>
          </a:bodyPr>
          <a:lstStyle/>
          <a:p>
            <a:r>
              <a:rPr lang="lt-LT" sz="2400" dirty="0" smtClean="0">
                <a:latin typeface="Times New Roman" pitchFamily="18" charset="0"/>
                <a:cs typeface="Times New Roman" pitchFamily="18" charset="0"/>
              </a:rPr>
              <a:t>Šviesos diodai, dažnai vadinami trumpiau LED (</a:t>
            </a:r>
            <a:r>
              <a:rPr lang="lt-LT" sz="2400" dirty="0" err="1" smtClean="0">
                <a:latin typeface="Times New Roman" pitchFamily="18" charset="0"/>
                <a:cs typeface="Times New Roman" pitchFamily="18" charset="0"/>
              </a:rPr>
              <a:t>angl</a:t>
            </a:r>
            <a:r>
              <a:rPr lang="lt-LT" sz="2400" dirty="0" smtClean="0">
                <a:latin typeface="Times New Roman" pitchFamily="18" charset="0"/>
                <a:cs typeface="Times New Roman" pitchFamily="18" charset="0"/>
              </a:rPr>
              <a:t>. </a:t>
            </a:r>
            <a:r>
              <a:rPr lang="lt-LT" sz="2400" i="1" dirty="0" err="1" smtClean="0">
                <a:latin typeface="Times New Roman" pitchFamily="18" charset="0"/>
                <a:cs typeface="Times New Roman" pitchFamily="18" charset="0"/>
              </a:rPr>
              <a:t>light</a:t>
            </a:r>
            <a:r>
              <a:rPr lang="lt-LT" sz="2400" i="1" dirty="0" smtClean="0">
                <a:latin typeface="Times New Roman" pitchFamily="18" charset="0"/>
                <a:cs typeface="Times New Roman" pitchFamily="18" charset="0"/>
              </a:rPr>
              <a:t> </a:t>
            </a:r>
            <a:r>
              <a:rPr lang="lt-LT" sz="2400" i="1" dirty="0" err="1" smtClean="0">
                <a:latin typeface="Times New Roman" pitchFamily="18" charset="0"/>
                <a:cs typeface="Times New Roman" pitchFamily="18" charset="0"/>
              </a:rPr>
              <a:t>emitting</a:t>
            </a:r>
            <a:r>
              <a:rPr lang="lt-LT" sz="2400" i="1" dirty="0" smtClean="0">
                <a:latin typeface="Times New Roman" pitchFamily="18" charset="0"/>
                <a:cs typeface="Times New Roman" pitchFamily="18" charset="0"/>
              </a:rPr>
              <a:t> diode</a:t>
            </a:r>
            <a:r>
              <a:rPr lang="lt-LT" sz="2400" dirty="0" smtClean="0">
                <a:latin typeface="Times New Roman" pitchFamily="18" charset="0"/>
                <a:cs typeface="Times New Roman" pitchFamily="18" charset="0"/>
              </a:rPr>
              <a:t>) – nedideli, patvarūs puslaidininkiniai įtaisai, kurie spinduliuoja šviesą, kai jais teka elektros srovė. </a:t>
            </a:r>
          </a:p>
          <a:p>
            <a:r>
              <a:rPr lang="lt-LT" sz="2400" dirty="0" smtClean="0">
                <a:latin typeface="Times New Roman" pitchFamily="18" charset="0"/>
                <a:cs typeface="Times New Roman" pitchFamily="18" charset="0"/>
              </a:rPr>
              <a:t>Spinduliuojamos šviesos spalva priklauso nuo puslaidininkinės medžiagos ir joje esančių priemaišų. </a:t>
            </a:r>
          </a:p>
          <a:p>
            <a:r>
              <a:rPr lang="lt-LT" sz="2400" dirty="0" smtClean="0">
                <a:latin typeface="Times New Roman" pitchFamily="18" charset="0"/>
                <a:cs typeface="Times New Roman" pitchFamily="18" charset="0"/>
              </a:rPr>
              <a:t>Mėlyną spalvą išgauti yra sunkiausia.</a:t>
            </a:r>
            <a:endParaRPr lang="lt-LT" sz="2400"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50" r="12987"/>
          <a:stretch/>
        </p:blipFill>
        <p:spPr>
          <a:xfrm>
            <a:off x="4932040" y="2643336"/>
            <a:ext cx="3388528" cy="3096880"/>
          </a:xfrm>
          <a:prstGeom prst="rect">
            <a:avLst/>
          </a:prstGeom>
        </p:spPr>
      </p:pic>
    </p:spTree>
    <p:extLst>
      <p:ext uri="{BB962C8B-B14F-4D97-AF65-F5344CB8AC3E}">
        <p14:creationId xmlns:p14="http://schemas.microsoft.com/office/powerpoint/2010/main" val="646820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800" dirty="0" smtClean="0">
                <a:latin typeface="Times New Roman" panose="02020603050405020304" pitchFamily="18" charset="0"/>
                <a:cs typeface="Times New Roman" panose="02020603050405020304" pitchFamily="18" charset="0"/>
              </a:rPr>
              <a:t>Sandara</a:t>
            </a:r>
            <a:endParaRPr lang="lt-LT"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2776"/>
            <a:ext cx="4834880" cy="5112568"/>
          </a:xfrm>
        </p:spPr>
        <p:txBody>
          <a:bodyPr>
            <a:normAutofit fontScale="92500"/>
          </a:bodyPr>
          <a:lstStyle/>
          <a:p>
            <a:r>
              <a:rPr lang="lt-LT" sz="2400" dirty="0" smtClean="0">
                <a:latin typeface="Times New Roman" pitchFamily="18" charset="0"/>
                <a:cs typeface="Times New Roman" pitchFamily="18" charset="0"/>
              </a:rPr>
              <a:t>Plastikinio korpuso viduje sandariai įtaisyti metaliniai laikikliai puslaidininkiniam kristalui. Su išore jie sujungti </a:t>
            </a:r>
            <a:r>
              <a:rPr lang="lt-LT" sz="2400" dirty="0" err="1" smtClean="0">
                <a:latin typeface="Times New Roman" pitchFamily="18" charset="0"/>
                <a:cs typeface="Times New Roman" pitchFamily="18" charset="0"/>
              </a:rPr>
              <a:t>išvadais</a:t>
            </a:r>
            <a:r>
              <a:rPr lang="lt-LT" sz="2400" dirty="0" smtClean="0">
                <a:latin typeface="Times New Roman" pitchFamily="18" charset="0"/>
                <a:cs typeface="Times New Roman" pitchFamily="18" charset="0"/>
              </a:rPr>
              <a:t> (kontaktais): didesnis su trumpesniu (katodu), mažesnis – su ilgesniu (anodu) Šiais dviem kontaktais šviesos diodas jungiamas į elektrinę grandinę. </a:t>
            </a:r>
          </a:p>
          <a:p>
            <a:endParaRPr lang="lt-LT"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Apačioje parodyta sutartinis simbolis, kuriuo elektrinėse schemose žymimas šviesos diodas. Vertikalus brūkšnelis atitinka trumpesnį diodo išvadą, trikampis – ilgesnį. </a:t>
            </a:r>
            <a:endParaRPr lang="lt-LT"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51"/>
          <a:stretch/>
        </p:blipFill>
        <p:spPr bwMode="auto">
          <a:xfrm>
            <a:off x="5796136" y="1268760"/>
            <a:ext cx="2201022" cy="310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903978"/>
            <a:ext cx="2229194" cy="149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360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4968552" cy="5544616"/>
          </a:xfrm>
        </p:spPr>
        <p:txBody>
          <a:bodyPr>
            <a:noAutofit/>
          </a:bodyPr>
          <a:lstStyle/>
          <a:p>
            <a:r>
              <a:rPr lang="lt-LT" sz="2400" dirty="0" smtClean="0">
                <a:latin typeface="Times New Roman" pitchFamily="18" charset="0"/>
                <a:cs typeface="Times New Roman" pitchFamily="18" charset="0"/>
              </a:rPr>
              <a:t>LED spinduliuoja šviesą tik tada, kai yra teisingai prijungtas: katodas (trumpesnis išvadas) – prie neigiamojo elektros srovės šaltinio poliaus, anodas (ilgesnis išvadas) – prie teigiamojo. </a:t>
            </a:r>
          </a:p>
          <a:p>
            <a:r>
              <a:rPr lang="lt-LT" sz="2400" dirty="0" smtClean="0">
                <a:latin typeface="Times New Roman" pitchFamily="18" charset="0"/>
                <a:cs typeface="Times New Roman" pitchFamily="18" charset="0"/>
              </a:rPr>
              <a:t>Jei LED katodas prijungtas prie teigiamojo elektros srovės šaltinio poliaus, anodas – prie neigiamojo, diodas šviesos nespinduliuoja. Elektros srovė neteka, diodas prijungtas </a:t>
            </a:r>
            <a:r>
              <a:rPr lang="lt-LT" sz="2400" b="1" dirty="0" smtClean="0">
                <a:latin typeface="Times New Roman" pitchFamily="18" charset="0"/>
                <a:cs typeface="Times New Roman" pitchFamily="18" charset="0"/>
              </a:rPr>
              <a:t>užtvarine kryptimi. </a:t>
            </a:r>
            <a:r>
              <a:rPr lang="lt-LT" sz="2400" dirty="0" smtClean="0">
                <a:latin typeface="Times New Roman" pitchFamily="18" charset="0"/>
                <a:cs typeface="Times New Roman" pitchFamily="18" charset="0"/>
              </a:rPr>
              <a:t>Diodas praleidžia elektros srovę tik į vieną pusę. </a:t>
            </a:r>
          </a:p>
          <a:p>
            <a:endParaRPr lang="lt-LT" sz="2400" dirty="0" smtClean="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2667" t="40592" r="40554" b="26668"/>
          <a:stretch/>
        </p:blipFill>
        <p:spPr>
          <a:xfrm>
            <a:off x="6047218" y="692696"/>
            <a:ext cx="1534303" cy="22453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556" y="3877672"/>
            <a:ext cx="3077626" cy="2308219"/>
          </a:xfrm>
          <a:prstGeom prst="rect">
            <a:avLst/>
          </a:prstGeom>
        </p:spPr>
      </p:pic>
    </p:spTree>
    <p:extLst>
      <p:ext uri="{BB962C8B-B14F-4D97-AF65-F5344CB8AC3E}">
        <p14:creationId xmlns:p14="http://schemas.microsoft.com/office/powerpoint/2010/main" val="298934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Jungimas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4906888" cy="4525963"/>
          </a:xfrm>
        </p:spPr>
        <p:txBody>
          <a:bodyPr>
            <a:normAutofit/>
          </a:bodyPr>
          <a:lstStyle/>
          <a:p>
            <a:r>
              <a:rPr lang="lt-LT" sz="2400" dirty="0" smtClean="0">
                <a:latin typeface="Times New Roman" pitchFamily="18" charset="0"/>
                <a:cs typeface="Times New Roman" pitchFamily="18" charset="0"/>
              </a:rPr>
              <a:t>Šviesos diodo negalima jungti tiesiai prie elektros srovės šaltinio, juo tekės per stipri elektros srovė ir jis iškart suges. Diodui reikia ,,apsaugos‘, dėl to į elektros grandinę įjungiamas varžas (</a:t>
            </a:r>
            <a:r>
              <a:rPr lang="lt-LT" sz="2400" dirty="0" err="1" smtClean="0">
                <a:latin typeface="Times New Roman" pitchFamily="18" charset="0"/>
                <a:cs typeface="Times New Roman" pitchFamily="18" charset="0"/>
              </a:rPr>
              <a:t>rezistorius</a:t>
            </a:r>
            <a:r>
              <a:rPr lang="lt-LT" sz="2400" dirty="0" smtClean="0">
                <a:latin typeface="Times New Roman" pitchFamily="18" charset="0"/>
                <a:cs typeface="Times New Roman" pitchFamily="18" charset="0"/>
              </a:rPr>
              <a:t>). </a:t>
            </a:r>
          </a:p>
          <a:p>
            <a:endParaRPr lang="lt-LT" sz="24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1" t="34074" r="8222" b="24889"/>
          <a:stretch/>
        </p:blipFill>
        <p:spPr>
          <a:xfrm>
            <a:off x="1907704" y="4411424"/>
            <a:ext cx="6408712" cy="2273000"/>
          </a:xfrm>
          <a:prstGeom prst="rect">
            <a:avLst/>
          </a:prstGeom>
        </p:spPr>
      </p:pic>
    </p:spTree>
    <p:extLst>
      <p:ext uri="{BB962C8B-B14F-4D97-AF65-F5344CB8AC3E}">
        <p14:creationId xmlns:p14="http://schemas.microsoft.com/office/powerpoint/2010/main" val="677234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Panaudojimas </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906888" cy="4525963"/>
          </a:xfrm>
        </p:spPr>
        <p:txBody>
          <a:bodyPr>
            <a:normAutofit/>
          </a:bodyPr>
          <a:lstStyle/>
          <a:p>
            <a:r>
              <a:rPr lang="lt-LT" sz="2400" dirty="0" smtClean="0">
                <a:latin typeface="Times New Roman" pitchFamily="18" charset="0"/>
                <a:cs typeface="Times New Roman" pitchFamily="18" charset="0"/>
              </a:rPr>
              <a:t>Šie ekonomiškiausi, kenksmingų medžiagų neturintys šviesos šaltiniai montuojami informacijos stenduose, didelių matmenų monitoriuose, šviesoforuose, automobilių žibintuose, signalinėse lempose, kai kuriose šalyse gatvės apšvietimui.</a:t>
            </a:r>
          </a:p>
          <a:p>
            <a:r>
              <a:rPr lang="lt-LT" sz="2400" dirty="0" smtClean="0">
                <a:latin typeface="Times New Roman" pitchFamily="18" charset="0"/>
                <a:cs typeface="Times New Roman" pitchFamily="18" charset="0"/>
              </a:rPr>
              <a:t>Šviesos diodai lempos sunaudoja per pus mažiau energijos ir šviečia penkis kartus ilgiau. </a:t>
            </a:r>
            <a:endParaRPr lang="lt-LT"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395008"/>
            <a:ext cx="3168351" cy="207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268760"/>
            <a:ext cx="2331905" cy="233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067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Puslaidininkinis diodas </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t-LT" sz="2400" dirty="0" smtClean="0">
                <a:latin typeface="Times New Roman" pitchFamily="18" charset="0"/>
                <a:cs typeface="Times New Roman" pitchFamily="18" charset="0"/>
              </a:rPr>
              <a:t>Puslaidininkinis diodas – prietaisas, turintis vieną skylinę – elektroninę sandūrą ir du </a:t>
            </a:r>
            <a:r>
              <a:rPr lang="lt-LT" sz="2400" dirty="0" err="1" smtClean="0">
                <a:latin typeface="Times New Roman" pitchFamily="18" charset="0"/>
                <a:cs typeface="Times New Roman" pitchFamily="18" charset="0"/>
              </a:rPr>
              <a:t>išvadus</a:t>
            </a:r>
            <a:r>
              <a:rPr lang="lt-LT" sz="2400" dirty="0" smtClean="0">
                <a:latin typeface="Times New Roman" pitchFamily="18" charset="0"/>
                <a:cs typeface="Times New Roman" pitchFamily="18" charset="0"/>
              </a:rPr>
              <a:t>, kuriais jungiamas į elektrinę grandinę. </a:t>
            </a:r>
          </a:p>
          <a:p>
            <a:r>
              <a:rPr lang="lt-LT" sz="2400" i="1" dirty="0" err="1">
                <a:latin typeface="Times New Roman" pitchFamily="18" charset="0"/>
                <a:cs typeface="Times New Roman" pitchFamily="18" charset="0"/>
              </a:rPr>
              <a:t>pn</a:t>
            </a:r>
            <a:r>
              <a:rPr lang="lt-LT" sz="2400" dirty="0">
                <a:latin typeface="Times New Roman" pitchFamily="18" charset="0"/>
                <a:cs typeface="Times New Roman" pitchFamily="18" charset="0"/>
              </a:rPr>
              <a:t> sandūroje krūvininkai susidaro, įmaišius kristale </a:t>
            </a:r>
            <a:r>
              <a:rPr lang="lt-LT" sz="2400" dirty="0" err="1">
                <a:latin typeface="Times New Roman" pitchFamily="18" charset="0"/>
                <a:cs typeface="Times New Roman" pitchFamily="18" charset="0"/>
              </a:rPr>
              <a:t>akceptorių</a:t>
            </a:r>
            <a:r>
              <a:rPr lang="lt-LT" sz="2400" dirty="0">
                <a:latin typeface="Times New Roman" pitchFamily="18" charset="0"/>
                <a:cs typeface="Times New Roman" pitchFamily="18" charset="0"/>
              </a:rPr>
              <a:t> arba donorų. Taigi čia laisviesiems krūvininkams gauti energijos šaltinio nereikia.</a:t>
            </a:r>
          </a:p>
          <a:p>
            <a:r>
              <a:rPr lang="lt-LT" sz="2400" dirty="0">
                <a:latin typeface="Times New Roman" pitchFamily="18" charset="0"/>
                <a:cs typeface="Times New Roman" pitchFamily="18" charset="0"/>
              </a:rPr>
              <a:t>Puslaidininkiniai diodai gaminami iš germanio, silicio, seleno ir kitų medžiagų. </a:t>
            </a:r>
          </a:p>
          <a:p>
            <a:endParaRPr lang="lt-LT" sz="2400" dirty="0" smtClean="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31" t="33556" r="9069" b="33222"/>
          <a:stretch/>
        </p:blipFill>
        <p:spPr>
          <a:xfrm>
            <a:off x="3131840" y="5085184"/>
            <a:ext cx="4998720" cy="1399436"/>
          </a:xfrm>
          <a:prstGeom prst="rect">
            <a:avLst/>
          </a:prstGeom>
        </p:spPr>
      </p:pic>
    </p:spTree>
    <p:extLst>
      <p:ext uri="{BB962C8B-B14F-4D97-AF65-F5344CB8AC3E}">
        <p14:creationId xmlns:p14="http://schemas.microsoft.com/office/powerpoint/2010/main" val="2405002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3501008"/>
            <a:ext cx="4176464" cy="3132348"/>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11" t="20444" r="20555" b="26519"/>
          <a:stretch/>
        </p:blipFill>
        <p:spPr>
          <a:xfrm>
            <a:off x="490032" y="717104"/>
            <a:ext cx="4809249" cy="2539397"/>
          </a:xfrm>
          <a:prstGeom prst="rect">
            <a:avLst/>
          </a:prstGeom>
        </p:spPr>
      </p:pic>
    </p:spTree>
    <p:extLst>
      <p:ext uri="{BB962C8B-B14F-4D97-AF65-F5344CB8AC3E}">
        <p14:creationId xmlns:p14="http://schemas.microsoft.com/office/powerpoint/2010/main" val="5226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latin typeface="Times New Roman" panose="02020603050405020304" pitchFamily="18" charset="0"/>
                <a:cs typeface="Times New Roman" panose="02020603050405020304" pitchFamily="18" charset="0"/>
              </a:rPr>
              <a:t>p</a:t>
            </a:r>
            <a:r>
              <a:rPr lang="lt-LT" dirty="0" err="1" smtClean="0">
                <a:latin typeface="Times New Roman" panose="02020603050405020304" pitchFamily="18" charset="0"/>
                <a:cs typeface="Times New Roman" panose="02020603050405020304" pitchFamily="18" charset="0"/>
              </a:rPr>
              <a:t>n</a:t>
            </a:r>
            <a:r>
              <a:rPr lang="lt-LT" dirty="0" smtClean="0">
                <a:latin typeface="Times New Roman" panose="02020603050405020304" pitchFamily="18" charset="0"/>
                <a:cs typeface="Times New Roman" panose="02020603050405020304" pitchFamily="18" charset="0"/>
              </a:rPr>
              <a:t> sandūra</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lt-LT" sz="2800" dirty="0" smtClean="0">
                <a:latin typeface="Times New Roman" pitchFamily="18" charset="0"/>
                <a:cs typeface="Times New Roman" pitchFamily="18" charset="0"/>
              </a:rPr>
              <a:t>Išnagrinėsime, kaip susidaro </a:t>
            </a:r>
            <a:r>
              <a:rPr lang="lt-LT" sz="2800" i="1" dirty="0" err="1" smtClean="0">
                <a:latin typeface="Times New Roman" pitchFamily="18" charset="0"/>
                <a:cs typeface="Times New Roman" pitchFamily="18" charset="0"/>
              </a:rPr>
              <a:t>pn</a:t>
            </a:r>
            <a:r>
              <a:rPr lang="lt-LT" sz="2800" i="1" dirty="0" smtClean="0">
                <a:latin typeface="Times New Roman" pitchFamily="18" charset="0"/>
                <a:cs typeface="Times New Roman" pitchFamily="18" charset="0"/>
              </a:rPr>
              <a:t> </a:t>
            </a:r>
            <a:r>
              <a:rPr lang="lt-LT" sz="2800" dirty="0" smtClean="0">
                <a:latin typeface="Times New Roman" pitchFamily="18" charset="0"/>
                <a:cs typeface="Times New Roman" pitchFamily="18" charset="0"/>
              </a:rPr>
              <a:t>sandūra, diode naudojant </a:t>
            </a:r>
            <a:r>
              <a:rPr lang="lt-LT" sz="2800" i="1" dirty="0" smtClean="0">
                <a:latin typeface="Times New Roman" pitchFamily="18" charset="0"/>
                <a:cs typeface="Times New Roman" pitchFamily="18" charset="0"/>
              </a:rPr>
              <a:t>n</a:t>
            </a:r>
            <a:r>
              <a:rPr lang="lt-LT" sz="2800" dirty="0" smtClean="0">
                <a:latin typeface="Times New Roman" pitchFamily="18" charset="0"/>
                <a:cs typeface="Times New Roman" pitchFamily="18" charset="0"/>
              </a:rPr>
              <a:t> laidumo germanį su nedideliu kiekiu donorų. Šios sandūros nepavyksta gauti, mechaniškai sujungus du skirtingo laidumo puslaidininkius, nes tada tarp jų susidaro pernelyg didelis tarpas. </a:t>
            </a:r>
            <a:r>
              <a:rPr lang="lt-LT" sz="2800" dirty="0" err="1" smtClean="0">
                <a:latin typeface="Times New Roman" pitchFamily="18" charset="0"/>
                <a:cs typeface="Times New Roman" pitchFamily="18" charset="0"/>
              </a:rPr>
              <a:t>Pn</a:t>
            </a:r>
            <a:r>
              <a:rPr lang="lt-LT" sz="2800" dirty="0" smtClean="0">
                <a:latin typeface="Times New Roman" pitchFamily="18" charset="0"/>
                <a:cs typeface="Times New Roman" pitchFamily="18" charset="0"/>
              </a:rPr>
              <a:t> sandūros sluoksnio storis turi būti ne didesnis už atstumą tarp atomų. Dėl to į vieną bandinio paviršių įlydomas indis. Dėl indžio atomų difuzijos, vykstančios germanio monokristale, germanio paviršiuje susidaro p laidumo sritis. Kita germanio bandinio dalis, į kurią indžio atomai neprasiskverbia, kaip ir anksčiau yra </a:t>
            </a:r>
            <a:r>
              <a:rPr lang="lt-LT" sz="2800" i="1" dirty="0" err="1" smtClean="0">
                <a:latin typeface="Times New Roman" pitchFamily="18" charset="0"/>
                <a:cs typeface="Times New Roman" pitchFamily="18" charset="0"/>
              </a:rPr>
              <a:t>pn</a:t>
            </a:r>
            <a:r>
              <a:rPr lang="lt-LT" sz="2800" dirty="0" smtClean="0">
                <a:latin typeface="Times New Roman" pitchFamily="18" charset="0"/>
                <a:cs typeface="Times New Roman" pitchFamily="18" charset="0"/>
              </a:rPr>
              <a:t> sandūra. Puslaidininkiniame diode germanis yra katodas, o indis – anodas.</a:t>
            </a:r>
            <a:endParaRPr lang="lt-LT" sz="2800" dirty="0">
              <a:latin typeface="Times New Roman" pitchFamily="18" charset="0"/>
              <a:cs typeface="Times New Roman" pitchFamily="18" charset="0"/>
            </a:endParaRPr>
          </a:p>
        </p:txBody>
      </p:sp>
    </p:spTree>
    <p:extLst>
      <p:ext uri="{BB962C8B-B14F-4D97-AF65-F5344CB8AC3E}">
        <p14:creationId xmlns:p14="http://schemas.microsoft.com/office/powerpoint/2010/main" val="58610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57200" y="1600200"/>
            <a:ext cx="5410944" cy="4525963"/>
          </a:xfrm>
        </p:spPr>
        <p:txBody>
          <a:bodyPr>
            <a:normAutofit/>
          </a:bodyPr>
          <a:lstStyle/>
          <a:p>
            <a:r>
              <a:rPr lang="lt-LT" sz="2800" dirty="0">
                <a:latin typeface="Times New Roman" pitchFamily="18" charset="0"/>
                <a:cs typeface="Times New Roman" pitchFamily="18" charset="0"/>
              </a:rPr>
              <a:t>Siekiant išvengti aplinkos poveikio (šviesos, oro), diodai dedami į hermetiškus apsauginius apvalkalus. </a:t>
            </a:r>
          </a:p>
          <a:p>
            <a:r>
              <a:rPr lang="lt-LT" sz="2800" dirty="0">
                <a:latin typeface="Times New Roman" pitchFamily="18" charset="0"/>
                <a:cs typeface="Times New Roman" pitchFamily="18" charset="0"/>
              </a:rPr>
              <a:t>Puslaidininkiniai diodai naudojami kintamajai srovei  lyginti, skaičiavimo technikoje, radiotechnikoje. </a:t>
            </a:r>
          </a:p>
          <a:p>
            <a:endParaRPr lang="lt-LT"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659" y="764704"/>
            <a:ext cx="23812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613" y="3932699"/>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47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Uždaviniai </a:t>
            </a:r>
            <a:endParaRPr lang="lt-LT" dirty="0"/>
          </a:p>
        </p:txBody>
      </p:sp>
      <p:sp>
        <p:nvSpPr>
          <p:cNvPr id="3" name="Content Placeholder 2"/>
          <p:cNvSpPr>
            <a:spLocks noGrp="1"/>
          </p:cNvSpPr>
          <p:nvPr>
            <p:ph idx="1"/>
          </p:nvPr>
        </p:nvSpPr>
        <p:spPr/>
        <p:txBody>
          <a:bodyPr/>
          <a:lstStyle/>
          <a:p>
            <a:pPr marL="0" indent="0">
              <a:buNone/>
            </a:pPr>
            <a:r>
              <a:rPr lang="lt-LT" dirty="0" smtClean="0"/>
              <a:t>1</a:t>
            </a:r>
            <a:r>
              <a:rPr lang="lt-LT" dirty="0" smtClean="0">
                <a:latin typeface="Times New Roman" panose="02020603050405020304" pitchFamily="18" charset="0"/>
                <a:cs typeface="Times New Roman" panose="02020603050405020304" pitchFamily="18" charset="0"/>
              </a:rPr>
              <a:t>. Parašykite prietaiso ir jo dalių pavadinimus. </a:t>
            </a:r>
          </a:p>
          <a:p>
            <a:pPr marL="0" indent="0">
              <a:buNone/>
            </a:pPr>
            <a:endParaRPr lang="lt-LT"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48880"/>
            <a:ext cx="2592288" cy="2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959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Darbo tikslai </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546848" cy="4525963"/>
          </a:xfrm>
        </p:spPr>
        <p:txBody>
          <a:bodyPr>
            <a:normAutofit/>
          </a:bodyPr>
          <a:lstStyle/>
          <a:p>
            <a:r>
              <a:rPr lang="lt-LT" sz="2800" dirty="0" smtClean="0">
                <a:latin typeface="Times New Roman" pitchFamily="18" charset="0"/>
                <a:cs typeface="Times New Roman" pitchFamily="18" charset="0"/>
              </a:rPr>
              <a:t>Supažindinti su diodu ir triodu, jų sandara. </a:t>
            </a:r>
          </a:p>
          <a:p>
            <a:r>
              <a:rPr lang="lt-LT" sz="2800" dirty="0" smtClean="0">
                <a:latin typeface="Times New Roman" pitchFamily="18" charset="0"/>
                <a:cs typeface="Times New Roman" pitchFamily="18" charset="0"/>
              </a:rPr>
              <a:t>Suprasti jų veikimo principus.</a:t>
            </a:r>
          </a:p>
          <a:p>
            <a:r>
              <a:rPr lang="lt-LT" sz="2800" dirty="0" smtClean="0">
                <a:latin typeface="Times New Roman" pitchFamily="18" charset="0"/>
                <a:cs typeface="Times New Roman" pitchFamily="18" charset="0"/>
              </a:rPr>
              <a:t>Sužinoti, kur yra naudojami diodai ir triodai.</a:t>
            </a:r>
          </a:p>
          <a:p>
            <a:endParaRPr lang="lt-LT" sz="2800"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236" t="12519" r="2932" b="15339"/>
          <a:stretch/>
        </p:blipFill>
        <p:spPr>
          <a:xfrm>
            <a:off x="3779912" y="4005064"/>
            <a:ext cx="4464496" cy="2574355"/>
          </a:xfrm>
          <a:prstGeom prst="rect">
            <a:avLst/>
          </a:prstGeom>
        </p:spPr>
      </p:pic>
    </p:spTree>
    <p:extLst>
      <p:ext uri="{BB962C8B-B14F-4D97-AF65-F5344CB8AC3E}">
        <p14:creationId xmlns:p14="http://schemas.microsoft.com/office/powerpoint/2010/main" val="1218122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Atsakymas</a:t>
            </a:r>
            <a:endParaRPr lang="lt-LT" dirty="0"/>
          </a:p>
        </p:txBody>
      </p:sp>
      <p:sp>
        <p:nvSpPr>
          <p:cNvPr id="3" name="Turinio vietos rezervavimo ženklas 2"/>
          <p:cNvSpPr>
            <a:spLocks noGrp="1"/>
          </p:cNvSpPr>
          <p:nvPr>
            <p:ph idx="1"/>
          </p:nvPr>
        </p:nvSpPr>
        <p:spPr/>
        <p:txBody>
          <a:bodyPr/>
          <a:lstStyle/>
          <a:p>
            <a:pPr marL="0" indent="0">
              <a:buNone/>
            </a:pPr>
            <a:r>
              <a:rPr lang="lt-LT" dirty="0" smtClean="0"/>
              <a:t>Triodas</a:t>
            </a:r>
          </a:p>
          <a:p>
            <a:pPr marL="514350" indent="-514350">
              <a:buAutoNum type="arabicPeriod"/>
            </a:pPr>
            <a:r>
              <a:rPr lang="lt-LT" dirty="0" smtClean="0"/>
              <a:t>Kaitinamasis siūlas</a:t>
            </a:r>
          </a:p>
          <a:p>
            <a:pPr marL="514350" indent="-514350">
              <a:buAutoNum type="arabicPeriod"/>
            </a:pPr>
            <a:r>
              <a:rPr lang="lt-LT" dirty="0" smtClean="0"/>
              <a:t>Katodas</a:t>
            </a:r>
          </a:p>
          <a:p>
            <a:pPr marL="514350" indent="-514350">
              <a:buAutoNum type="arabicPeriod"/>
            </a:pPr>
            <a:r>
              <a:rPr lang="lt-LT" dirty="0" smtClean="0"/>
              <a:t>Tinklelis</a:t>
            </a:r>
          </a:p>
          <a:p>
            <a:pPr marL="514350" indent="-514350">
              <a:buAutoNum type="arabicPeriod"/>
            </a:pPr>
            <a:r>
              <a:rPr lang="lt-LT" dirty="0" smtClean="0"/>
              <a:t>Anodas</a:t>
            </a:r>
          </a:p>
          <a:p>
            <a:pPr marL="0" indent="0">
              <a:buNone/>
            </a:pPr>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2701205" cy="282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4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pPr marL="0" indent="0">
              <a:buNone/>
            </a:pPr>
            <a:r>
              <a:rPr lang="lt-LT" sz="3200" dirty="0" smtClean="0">
                <a:latin typeface="Times New Roman" pitchFamily="18" charset="0"/>
                <a:cs typeface="Times New Roman" pitchFamily="18" charset="0"/>
              </a:rPr>
              <a:t>2. Radijo stotis transliuoja laidas 95.6 MHz. Apskaičiuoti transliuojamų bangų ilgį ir radijo imtuvo kondensatoriaus talpą, kai ritės induktyvumas 0,6 MH</a:t>
            </a:r>
            <a:r>
              <a:rPr lang="lt-LT" sz="3200" dirty="0">
                <a:latin typeface="Times New Roman" pitchFamily="18" charset="0"/>
                <a:cs typeface="Times New Roman" pitchFamily="18" charset="0"/>
              </a:rPr>
              <a:t>.</a:t>
            </a:r>
          </a:p>
        </p:txBody>
      </p:sp>
    </p:spTree>
    <p:extLst>
      <p:ext uri="{BB962C8B-B14F-4D97-AF65-F5344CB8AC3E}">
        <p14:creationId xmlns:p14="http://schemas.microsoft.com/office/powerpoint/2010/main" val="3846427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8" y="0"/>
            <a:ext cx="6491064" cy="1156990"/>
          </a:xfrm>
        </p:spPr>
        <p:txBody>
          <a:bodyPr/>
          <a:lstStyle/>
          <a:p>
            <a:r>
              <a:rPr lang="lt-LT" dirty="0" smtClean="0"/>
              <a:t>Sprendimas </a:t>
            </a:r>
            <a:endParaRPr lang="lt-LT" dirty="0"/>
          </a:p>
        </p:txBody>
      </p:sp>
      <mc:AlternateContent xmlns:mc="http://schemas.openxmlformats.org/markup-compatibility/2006">
        <mc:Choice xmlns:a14="http://schemas.microsoft.com/office/drawing/2010/main" Requires="a14">
          <p:sp>
            <p:nvSpPr>
              <p:cNvPr id="5" name="Turinio vietos rezervavimo ženklas 2"/>
              <p:cNvSpPr>
                <a:spLocks noGrp="1"/>
              </p:cNvSpPr>
              <p:nvPr>
                <p:ph idx="1"/>
              </p:nvPr>
            </p:nvSpPr>
            <p:spPr>
              <a:xfrm>
                <a:off x="467544" y="1052736"/>
                <a:ext cx="7620000" cy="5688632"/>
              </a:xfrm>
            </p:spPr>
            <p:txBody>
              <a:bodyPr>
                <a:noAutofit/>
              </a:bodyPr>
              <a:lstStyle/>
              <a:p>
                <a:pPr marL="0" indent="0">
                  <a:buNone/>
                </a:pPr>
                <a:r>
                  <a:rPr lang="lt-LT" sz="2000" i="1" dirty="0" smtClean="0">
                    <a:solidFill>
                      <a:srgbClr val="00B050"/>
                    </a:solidFill>
                  </a:rPr>
                  <a:t>Duota:</a:t>
                </a:r>
              </a:p>
              <a:p>
                <a:pPr marL="0" indent="0">
                  <a:buNone/>
                </a:pPr>
                <a:r>
                  <a:rPr lang="lt-LT" sz="2000" dirty="0" smtClean="0"/>
                  <a:t>f </a:t>
                </a:r>
                <a:r>
                  <a:rPr lang="en-US" sz="2000" dirty="0" smtClean="0"/>
                  <a:t>= 95,6 MHz = </a:t>
                </a:r>
                <a:r>
                  <a:rPr lang="en-US" sz="2000" dirty="0" smtClean="0"/>
                  <a:t>9</a:t>
                </a:r>
                <a:r>
                  <a:rPr lang="lt-LT" sz="2000" dirty="0"/>
                  <a:t>,</a:t>
                </a:r>
                <a:r>
                  <a:rPr lang="en-US" sz="2000" dirty="0" smtClean="0"/>
                  <a:t>56 </a:t>
                </a:r>
                <a:r>
                  <a:rPr lang="en-US" sz="2000" dirty="0"/>
                  <a:t>∙</a:t>
                </a:r>
                <a:r>
                  <a:rPr lang="lt-LT" sz="2000" dirty="0" smtClean="0">
                    <a:latin typeface="Times New Roman" pitchFamily="18" charset="0"/>
                    <a:cs typeface="Times New Roman" pitchFamily="18" charset="0"/>
                  </a:rPr>
                  <a:t>10</a:t>
                </a:r>
                <a:r>
                  <a:rPr lang="lt-LT" sz="2000" baseline="30000" dirty="0" smtClean="0">
                    <a:latin typeface="Times New Roman" pitchFamily="18" charset="0"/>
                    <a:cs typeface="Times New Roman" pitchFamily="18" charset="0"/>
                  </a:rPr>
                  <a:t>6 </a:t>
                </a:r>
                <a:r>
                  <a:rPr lang="en-US" sz="2000" dirty="0" smtClean="0"/>
                  <a:t>Hz</a:t>
                </a:r>
              </a:p>
              <a:p>
                <a:pPr marL="0" indent="0">
                  <a:buNone/>
                </a:pPr>
                <a:r>
                  <a:rPr lang="en-US" sz="2000" dirty="0" smtClean="0"/>
                  <a:t>L = 0,6 MH = 6</a:t>
                </a:r>
                <a:r>
                  <a:rPr lang="lt-LT" sz="2000" dirty="0" smtClean="0"/>
                  <a:t> ∙</a:t>
                </a:r>
                <a:r>
                  <a:rPr lang="lt-LT" sz="2000" dirty="0" smtClean="0">
                    <a:latin typeface="Times New Roman" pitchFamily="18" charset="0"/>
                    <a:cs typeface="Times New Roman" pitchFamily="18" charset="0"/>
                  </a:rPr>
                  <a:t>10</a:t>
                </a:r>
                <a:r>
                  <a:rPr lang="lt-LT" sz="2000" baseline="30000" dirty="0" smtClean="0">
                    <a:latin typeface="Times New Roman" pitchFamily="18" charset="0"/>
                    <a:cs typeface="Times New Roman" pitchFamily="18" charset="0"/>
                  </a:rPr>
                  <a:t>5</a:t>
                </a:r>
                <a:r>
                  <a:rPr lang="en-US" sz="2000" dirty="0" smtClean="0"/>
                  <a:t> H</a:t>
                </a:r>
              </a:p>
              <a:p>
                <a:pPr marL="0" indent="0">
                  <a:buNone/>
                </a:pPr>
                <a:r>
                  <a:rPr lang="en-US" sz="2000" dirty="0" smtClean="0"/>
                  <a:t>c = 300 ∙</a:t>
                </a:r>
                <a:r>
                  <a:rPr lang="lt-LT" sz="2000" dirty="0" smtClean="0"/>
                  <a:t> </a:t>
                </a:r>
                <a:r>
                  <a:rPr lang="lt-LT" sz="2000" dirty="0" smtClean="0">
                    <a:latin typeface="Times New Roman" pitchFamily="18" charset="0"/>
                    <a:cs typeface="Times New Roman" pitchFamily="18" charset="0"/>
                  </a:rPr>
                  <a:t>10</a:t>
                </a:r>
                <a:r>
                  <a:rPr lang="lt-LT" sz="2000" baseline="30000" dirty="0" smtClean="0">
                    <a:latin typeface="Times New Roman" pitchFamily="18" charset="0"/>
                    <a:cs typeface="Times New Roman" pitchFamily="18" charset="0"/>
                  </a:rPr>
                  <a:t>8</a:t>
                </a:r>
                <a:endParaRPr lang="en-US" sz="2000" dirty="0" smtClean="0"/>
              </a:p>
              <a:p>
                <a:pPr marL="0" indent="0">
                  <a:buNone/>
                </a:pPr>
                <a:r>
                  <a:rPr lang="en-US" sz="2000" i="1" dirty="0" err="1" smtClean="0">
                    <a:solidFill>
                      <a:srgbClr val="00B050"/>
                    </a:solidFill>
                  </a:rPr>
                  <a:t>Rasti</a:t>
                </a:r>
                <a:r>
                  <a:rPr lang="en-US" sz="2000" i="1" dirty="0" smtClean="0">
                    <a:solidFill>
                      <a:srgbClr val="00B050"/>
                    </a:solidFill>
                  </a:rPr>
                  <a:t>:</a:t>
                </a:r>
                <a:r>
                  <a:rPr lang="en-US" sz="2000" dirty="0" smtClean="0"/>
                  <a:t>    </a:t>
                </a:r>
                <a:r>
                  <a:rPr lang="el-GR" sz="2000" dirty="0" smtClean="0"/>
                  <a:t>λ</a:t>
                </a:r>
                <a:r>
                  <a:rPr lang="en-US" sz="2000" dirty="0" smtClean="0"/>
                  <a:t> - ?  C - ? </a:t>
                </a:r>
              </a:p>
              <a:p>
                <a:pPr marL="0" indent="0">
                  <a:buNone/>
                </a:pPr>
                <a:r>
                  <a:rPr lang="lt-LT" sz="2000" dirty="0" smtClean="0">
                    <a:solidFill>
                      <a:srgbClr val="00B050"/>
                    </a:solidFill>
                  </a:rPr>
                  <a:t>Bangos </a:t>
                </a:r>
                <a:r>
                  <a:rPr lang="lt-LT" sz="2000" dirty="0">
                    <a:solidFill>
                      <a:srgbClr val="00B050"/>
                    </a:solidFill>
                  </a:rPr>
                  <a:t>i</a:t>
                </a:r>
                <a:r>
                  <a:rPr lang="lt-LT" sz="2000" dirty="0" smtClean="0">
                    <a:solidFill>
                      <a:srgbClr val="00B050"/>
                    </a:solidFill>
                  </a:rPr>
                  <a:t>lgį apskaičiuosime pagal šią formulę :     </a:t>
                </a:r>
                <a:r>
                  <a:rPr lang="el-GR" sz="2000" dirty="0" smtClean="0"/>
                  <a:t>λ</a:t>
                </a:r>
                <a:r>
                  <a:rPr lang="en-US" sz="2000" dirty="0" smtClean="0"/>
                  <a:t>=</a:t>
                </a:r>
                <a:r>
                  <a:rPr lang="lt-LT"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𝑐</m:t>
                        </m:r>
                      </m:num>
                      <m:den>
                        <m:r>
                          <a:rPr lang="en-US" sz="2000" b="0" i="1" smtClean="0">
                            <a:latin typeface="Cambria Math"/>
                          </a:rPr>
                          <m:t>𝑓</m:t>
                        </m:r>
                      </m:den>
                    </m:f>
                  </m:oMath>
                </a14:m>
                <a:r>
                  <a:rPr lang="en-US" sz="2000" dirty="0" smtClean="0"/>
                  <a:t>  </a:t>
                </a:r>
                <a:endParaRPr lang="lt-LT" sz="2000" dirty="0" smtClean="0"/>
              </a:p>
              <a:p>
                <a:pPr marL="0" indent="0">
                  <a:buNone/>
                </a:pPr>
                <a:r>
                  <a:rPr lang="el-GR" sz="2000" dirty="0" smtClean="0"/>
                  <a:t>λ</a:t>
                </a:r>
                <a14:m>
                  <m:oMath xmlns:m="http://schemas.openxmlformats.org/officeDocument/2006/math">
                    <m:r>
                      <a:rPr lang="en-US" sz="2000" i="1" smtClean="0">
                        <a:latin typeface="Cambria Math"/>
                      </a:rPr>
                      <m:t>=</m:t>
                    </m:r>
                    <m:f>
                      <m:fPr>
                        <m:ctrlPr>
                          <a:rPr lang="en-US" sz="2000" i="1" smtClean="0">
                            <a:latin typeface="Cambria Math"/>
                          </a:rPr>
                        </m:ctrlPr>
                      </m:fPr>
                      <m:num>
                        <m:r>
                          <a:rPr lang="lt-LT" sz="2000" b="0" i="1" smtClean="0">
                            <a:latin typeface="Cambria Math"/>
                          </a:rPr>
                          <m:t>300 </m:t>
                        </m:r>
                        <m:r>
                          <a:rPr lang="en-US" sz="2000" b="0" i="1" smtClean="0">
                            <a:latin typeface="Cambria Math"/>
                          </a:rPr>
                          <m:t>∙</m:t>
                        </m:r>
                        <m:sSup>
                          <m:sSupPr>
                            <m:ctrlPr>
                              <a:rPr lang="en-US" sz="2000" b="0" i="1" smtClean="0">
                                <a:latin typeface="Cambria Math"/>
                              </a:rPr>
                            </m:ctrlPr>
                          </m:sSupPr>
                          <m:e>
                            <m:r>
                              <a:rPr lang="lt-LT" sz="2000" b="0" i="1" smtClean="0">
                                <a:latin typeface="Cambria Math"/>
                              </a:rPr>
                              <m:t>10</m:t>
                            </m:r>
                          </m:e>
                          <m:sup>
                            <m:r>
                              <a:rPr lang="lt-LT" sz="2000" b="0" i="1" smtClean="0">
                                <a:latin typeface="Cambria Math"/>
                              </a:rPr>
                              <m:t>8</m:t>
                            </m:r>
                          </m:sup>
                        </m:sSup>
                      </m:num>
                      <m:den>
                        <m:r>
                          <a:rPr lang="en-US" sz="2000" b="0" i="1" smtClean="0">
                            <a:latin typeface="Cambria Math"/>
                          </a:rPr>
                          <m:t>95,6 ∙</m:t>
                        </m:r>
                        <m:sSup>
                          <m:sSupPr>
                            <m:ctrlPr>
                              <a:rPr lang="en-US" sz="2000" b="0" i="1" smtClean="0">
                                <a:latin typeface="Cambria Math"/>
                              </a:rPr>
                            </m:ctrlPr>
                          </m:sSupPr>
                          <m:e>
                            <m:r>
                              <a:rPr lang="lt-LT" sz="2000" b="0" i="1" smtClean="0">
                                <a:latin typeface="Cambria Math"/>
                              </a:rPr>
                              <m:t>10</m:t>
                            </m:r>
                          </m:e>
                          <m:sup>
                            <m:r>
                              <a:rPr lang="lt-LT" sz="2000" b="0" i="1" smtClean="0">
                                <a:latin typeface="Cambria Math"/>
                              </a:rPr>
                              <m:t>6</m:t>
                            </m:r>
                          </m:sup>
                        </m:sSup>
                      </m:den>
                    </m:f>
                  </m:oMath>
                </a14:m>
                <a:r>
                  <a:rPr lang="en-US" sz="2000" dirty="0" smtClean="0"/>
                  <a:t> = 313,8 m</a:t>
                </a:r>
              </a:p>
              <a:p>
                <a:pPr marL="0" indent="0">
                  <a:buNone/>
                </a:pPr>
                <a:r>
                  <a:rPr lang="lt-LT" sz="2000" dirty="0" smtClean="0">
                    <a:solidFill>
                      <a:srgbClr val="00B050"/>
                    </a:solidFill>
                  </a:rPr>
                  <a:t>Periodą - pagal formulę: </a:t>
                </a:r>
                <a:r>
                  <a:rPr lang="en-US" sz="2000" dirty="0" smtClean="0">
                    <a:solidFill>
                      <a:srgbClr val="00B050"/>
                    </a:solidFill>
                  </a:rPr>
                  <a:t>  </a:t>
                </a:r>
                <a:r>
                  <a:rPr lang="en-US" sz="2000" dirty="0" smtClean="0"/>
                  <a:t>T </a:t>
                </a:r>
                <a14:m>
                  <m:oMath xmlns:m="http://schemas.openxmlformats.org/officeDocument/2006/math">
                    <m:r>
                      <a:rPr lang="en-US" sz="2000" i="1" smtClean="0">
                        <a:latin typeface="Cambria Math"/>
                      </a:rPr>
                      <m:t>=</m:t>
                    </m:r>
                    <m:f>
                      <m:fPr>
                        <m:ctrlPr>
                          <a:rPr lang="en-US" sz="2000" i="1" smtClean="0">
                            <a:latin typeface="Cambria Math"/>
                          </a:rPr>
                        </m:ctrlPr>
                      </m:fPr>
                      <m:num>
                        <m:r>
                          <a:rPr lang="en-US" sz="2000" b="0" i="1" smtClean="0">
                            <a:latin typeface="Cambria Math"/>
                          </a:rPr>
                          <m:t>1</m:t>
                        </m:r>
                      </m:num>
                      <m:den>
                        <m:r>
                          <a:rPr lang="en-US" sz="2000" b="0" i="1" smtClean="0">
                            <a:latin typeface="Cambria Math"/>
                          </a:rPr>
                          <m:t>𝑓</m:t>
                        </m:r>
                      </m:den>
                    </m:f>
                    <m:r>
                      <a:rPr lang="en-US" sz="2000" b="0" i="0" smtClean="0">
                        <a:latin typeface="Cambria Math"/>
                      </a:rPr>
                      <m:t>            </m:t>
                    </m:r>
                  </m:oMath>
                </a14:m>
                <a:r>
                  <a:rPr lang="lt-LT" sz="2000" dirty="0" smtClean="0"/>
                  <a:t>T </a:t>
                </a:r>
                <a:r>
                  <a:rPr lang="en-US" sz="2000" dirty="0" smtClean="0"/>
                  <a:t>= </a:t>
                </a:r>
                <a14:m>
                  <m:oMath xmlns:m="http://schemas.openxmlformats.org/officeDocument/2006/math">
                    <m:f>
                      <m:fPr>
                        <m:ctrlPr>
                          <a:rPr lang="en-US" sz="1600" i="1" smtClean="0">
                            <a:latin typeface="Cambria Math"/>
                          </a:rPr>
                        </m:ctrlPr>
                      </m:fPr>
                      <m:num>
                        <m:r>
                          <a:rPr lang="en-US" sz="1600" b="0" i="1" smtClean="0">
                            <a:latin typeface="Cambria Math"/>
                          </a:rPr>
                          <m:t>1</m:t>
                        </m:r>
                      </m:num>
                      <m:den>
                        <m:r>
                          <a:rPr lang="en-US" sz="1600" b="0" i="1" smtClean="0">
                            <a:latin typeface="Cambria Math"/>
                          </a:rPr>
                          <m:t>9</m:t>
                        </m:r>
                        <m:r>
                          <a:rPr lang="lt-LT" sz="1600" b="0" i="1" smtClean="0">
                            <a:latin typeface="Cambria Math"/>
                          </a:rPr>
                          <m:t>,</m:t>
                        </m:r>
                        <m:r>
                          <a:rPr lang="en-US" sz="1600" b="0" i="1" smtClean="0">
                            <a:latin typeface="Cambria Math"/>
                          </a:rPr>
                          <m:t>56 ∙</m:t>
                        </m:r>
                        <m:sSup>
                          <m:sSupPr>
                            <m:ctrlPr>
                              <a:rPr lang="en-US" sz="1600" b="0" i="1" smtClean="0">
                                <a:latin typeface="Cambria Math"/>
                              </a:rPr>
                            </m:ctrlPr>
                          </m:sSupPr>
                          <m:e>
                            <m:r>
                              <a:rPr lang="lt-LT" sz="1600" b="0" i="1" smtClean="0">
                                <a:latin typeface="Cambria Math"/>
                              </a:rPr>
                              <m:t>10</m:t>
                            </m:r>
                          </m:e>
                          <m:sup>
                            <m:r>
                              <a:rPr lang="lt-LT" sz="1600" b="0" i="1" smtClean="0">
                                <a:latin typeface="Cambria Math"/>
                              </a:rPr>
                              <m:t>7</m:t>
                            </m:r>
                          </m:sup>
                        </m:sSup>
                      </m:den>
                    </m:f>
                    <m:r>
                      <a:rPr lang="en-US" sz="1600" b="0" i="0" smtClean="0">
                        <a:latin typeface="Cambria Math"/>
                      </a:rPr>
                      <m:t> </m:t>
                    </m:r>
                  </m:oMath>
                </a14:m>
                <a:r>
                  <a:rPr lang="en-US" sz="1600" dirty="0" smtClean="0"/>
                  <a:t>= </a:t>
                </a:r>
                <a:r>
                  <a:rPr lang="en-US" sz="2000" dirty="0" smtClean="0"/>
                  <a:t>1,05 ∙</a:t>
                </a:r>
                <a:r>
                  <a:rPr lang="lt-LT" sz="2000" dirty="0" smtClean="0"/>
                  <a:t> </a:t>
                </a:r>
                <a:r>
                  <a:rPr lang="lt-LT" sz="2000" dirty="0" smtClean="0">
                    <a:latin typeface="Times New Roman" pitchFamily="18" charset="0"/>
                    <a:cs typeface="Times New Roman" pitchFamily="18" charset="0"/>
                  </a:rPr>
                  <a:t>10</a:t>
                </a:r>
                <a:r>
                  <a:rPr lang="lt-LT" sz="2000" baseline="30000" dirty="0" smtClean="0">
                    <a:latin typeface="Times New Roman" pitchFamily="18" charset="0"/>
                    <a:cs typeface="Times New Roman" pitchFamily="18" charset="0"/>
                  </a:rPr>
                  <a:t>-8</a:t>
                </a:r>
                <a:r>
                  <a:rPr lang="en-US" sz="2000" dirty="0" smtClean="0"/>
                  <a:t> </a:t>
                </a:r>
                <a:r>
                  <a:rPr lang="en-US" sz="2000" dirty="0" smtClean="0"/>
                  <a:t>s </a:t>
                </a:r>
              </a:p>
              <a:p>
                <a:pPr marL="0" indent="0">
                  <a:buNone/>
                </a:pPr>
                <a:r>
                  <a:rPr lang="en-US" sz="2000" dirty="0" err="1" smtClean="0">
                    <a:solidFill>
                      <a:srgbClr val="00B050"/>
                    </a:solidFill>
                  </a:rPr>
                  <a:t>Naudosime</a:t>
                </a:r>
                <a:r>
                  <a:rPr lang="en-US" sz="2000" dirty="0" smtClean="0">
                    <a:solidFill>
                      <a:srgbClr val="00B050"/>
                    </a:solidFill>
                  </a:rPr>
                  <a:t> </a:t>
                </a:r>
                <a:r>
                  <a:rPr lang="en-US" sz="2000" dirty="0" err="1" smtClean="0">
                    <a:solidFill>
                      <a:srgbClr val="00B050"/>
                    </a:solidFill>
                  </a:rPr>
                  <a:t>Tomsono</a:t>
                </a:r>
                <a:r>
                  <a:rPr lang="en-US" sz="2000" dirty="0" smtClean="0">
                    <a:solidFill>
                      <a:srgbClr val="00B050"/>
                    </a:solidFill>
                  </a:rPr>
                  <a:t> f</a:t>
                </a:r>
                <a:r>
                  <a:rPr lang="lt-LT" sz="2000" dirty="0" smtClean="0">
                    <a:solidFill>
                      <a:srgbClr val="00B050"/>
                    </a:solidFill>
                  </a:rPr>
                  <a:t>o</a:t>
                </a:r>
                <a:r>
                  <a:rPr lang="en-US" sz="2000" dirty="0" err="1" smtClean="0">
                    <a:solidFill>
                      <a:srgbClr val="00B050"/>
                    </a:solidFill>
                  </a:rPr>
                  <a:t>rmul</a:t>
                </a:r>
                <a:r>
                  <a:rPr lang="lt-LT" sz="2000" dirty="0" smtClean="0">
                    <a:solidFill>
                      <a:srgbClr val="00B050"/>
                    </a:solidFill>
                  </a:rPr>
                  <a:t>ę:   </a:t>
                </a:r>
                <a:r>
                  <a:rPr lang="en-US" sz="2000" dirty="0" smtClean="0"/>
                  <a:t>T=2</a:t>
                </a:r>
                <a:r>
                  <a:rPr lang="el-GR" sz="2000" dirty="0" smtClean="0"/>
                  <a:t>π</a:t>
                </a:r>
                <a14:m>
                  <m:oMath xmlns:m="http://schemas.openxmlformats.org/officeDocument/2006/math">
                    <m:rad>
                      <m:radPr>
                        <m:degHide m:val="on"/>
                        <m:ctrlPr>
                          <a:rPr lang="en-US" sz="2000" i="1" smtClean="0">
                            <a:latin typeface="Cambria Math"/>
                          </a:rPr>
                        </m:ctrlPr>
                      </m:radPr>
                      <m:deg/>
                      <m:e>
                        <m:r>
                          <a:rPr lang="en-US" sz="2000" b="0" i="1" smtClean="0">
                            <a:latin typeface="Cambria Math"/>
                          </a:rPr>
                          <m:t>𝐿𝐶</m:t>
                        </m:r>
                      </m:e>
                    </m:rad>
                    <m:r>
                      <a:rPr lang="lt-LT" sz="2000" b="0" i="0" smtClean="0">
                        <a:latin typeface="Cambria Math"/>
                      </a:rPr>
                      <m:t>  </m:t>
                    </m:r>
                  </m:oMath>
                </a14:m>
                <a:endParaRPr lang="lt-LT" sz="2000" b="0" dirty="0" smtClean="0"/>
              </a:p>
              <a:p>
                <a:pPr marL="0" indent="0">
                  <a:buNone/>
                </a:pPr>
                <a:r>
                  <a:rPr lang="lt-LT" sz="2000" dirty="0" smtClean="0">
                    <a:solidFill>
                      <a:srgbClr val="FF0000"/>
                    </a:solidFill>
                  </a:rPr>
                  <a:t> </a:t>
                </a:r>
                <a:r>
                  <a:rPr lang="en-US" sz="2000" dirty="0" smtClean="0">
                    <a:solidFill>
                      <a:srgbClr val="FF0000"/>
                    </a:solidFill>
                  </a:rPr>
                  <a:t>       </a:t>
                </a:r>
                <a:r>
                  <a:rPr lang="en-US" sz="2000" dirty="0" smtClean="0"/>
                  <a:t>T² </a:t>
                </a:r>
                <a:r>
                  <a:rPr lang="en-US" sz="2000" dirty="0"/>
                  <a:t>= 4</a:t>
                </a:r>
                <a:r>
                  <a:rPr lang="el-GR" sz="2000" dirty="0"/>
                  <a:t>π²</a:t>
                </a:r>
                <a:r>
                  <a:rPr lang="en-US" sz="2000" dirty="0"/>
                  <a:t>LC </a:t>
                </a:r>
                <a:r>
                  <a:rPr lang="lt-LT" sz="2000" dirty="0" smtClean="0"/>
                  <a:t>  </a:t>
                </a:r>
                <a:r>
                  <a:rPr lang="en-US" sz="2000" dirty="0" smtClean="0"/>
                  <a:t>     </a:t>
                </a:r>
                <a:r>
                  <a:rPr lang="lt-LT" sz="2000" dirty="0" smtClean="0"/>
                  <a:t>C</a:t>
                </a:r>
                <a:r>
                  <a:rPr lang="ru-RU" sz="2000" dirty="0" smtClean="0"/>
                  <a:t> </a:t>
                </a:r>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𝑇</m:t>
                        </m:r>
                        <m:r>
                          <a:rPr lang="en-US" sz="2000" b="0" i="1" smtClean="0">
                            <a:latin typeface="Cambria Math"/>
                          </a:rPr>
                          <m:t>²</m:t>
                        </m:r>
                      </m:num>
                      <m:den>
                        <m:r>
                          <a:rPr lang="en-US" sz="2000" b="0" i="1" smtClean="0">
                            <a:latin typeface="Cambria Math"/>
                          </a:rPr>
                          <m:t>4</m:t>
                        </m:r>
                        <m:r>
                          <m:rPr>
                            <m:sty m:val="p"/>
                          </m:rPr>
                          <a:rPr lang="el-GR" sz="2000" b="0" i="1" smtClean="0">
                            <a:latin typeface="Cambria Math"/>
                          </a:rPr>
                          <m:t>π</m:t>
                        </m:r>
                        <m:r>
                          <a:rPr lang="el-GR" sz="2000" b="0" i="1" smtClean="0">
                            <a:latin typeface="Cambria Math"/>
                          </a:rPr>
                          <m:t>²</m:t>
                        </m:r>
                        <m:r>
                          <a:rPr lang="en-US" sz="2000" b="0" i="1" smtClean="0">
                            <a:latin typeface="Cambria Math"/>
                          </a:rPr>
                          <m:t>𝐿</m:t>
                        </m:r>
                      </m:den>
                    </m:f>
                  </m:oMath>
                </a14:m>
                <a:r>
                  <a:rPr lang="en-US" sz="2000" dirty="0" smtClean="0"/>
                  <a:t>	            </a:t>
                </a:r>
              </a:p>
              <a:p>
                <a:pPr marL="0" indent="0">
                  <a:buNone/>
                </a:pPr>
                <a:r>
                  <a:rPr lang="en-US" sz="2000" dirty="0" smtClean="0"/>
                  <a:t>C = </a:t>
                </a:r>
                <a14:m>
                  <m:oMath xmlns:m="http://schemas.openxmlformats.org/officeDocument/2006/math">
                    <m:f>
                      <m:fPr>
                        <m:ctrlPr>
                          <a:rPr lang="en-US" sz="1600" i="1" smtClean="0">
                            <a:latin typeface="Cambria Math"/>
                          </a:rPr>
                        </m:ctrlPr>
                      </m:fPr>
                      <m:num>
                        <m:r>
                          <m:rPr>
                            <m:nor/>
                          </m:rPr>
                          <a:rPr lang="en-US" sz="1600" b="0" i="0" smtClean="0">
                            <a:latin typeface="Cambria Math"/>
                          </a:rPr>
                          <m:t>(</m:t>
                        </m:r>
                        <m:r>
                          <a:rPr lang="lt-LT" sz="1600" b="0" i="1" smtClean="0">
                            <a:latin typeface="Cambria Math"/>
                          </a:rPr>
                          <m:t> 1,05 ∙ </m:t>
                        </m:r>
                        <m:sSup>
                          <m:sSupPr>
                            <m:ctrlPr>
                              <a:rPr lang="lt-LT" sz="1600" b="0" i="1" smtClean="0">
                                <a:latin typeface="Cambria Math"/>
                              </a:rPr>
                            </m:ctrlPr>
                          </m:sSupPr>
                          <m:e>
                            <m:r>
                              <a:rPr lang="lt-LT" sz="1600" b="0" i="1" smtClean="0">
                                <a:latin typeface="Cambria Math"/>
                              </a:rPr>
                              <m:t>10</m:t>
                            </m:r>
                          </m:e>
                          <m:sup>
                            <m:r>
                              <a:rPr lang="lt-LT" sz="1600" b="0" i="1" smtClean="0">
                                <a:latin typeface="Cambria Math"/>
                              </a:rPr>
                              <m:t>−6</m:t>
                            </m:r>
                          </m:sup>
                        </m:sSup>
                        <m:r>
                          <m:rPr>
                            <m:nor/>
                          </m:rPr>
                          <a:rPr lang="en-US" sz="1600" dirty="0"/>
                          <m:t>)</m:t>
                        </m:r>
                        <m:r>
                          <a:rPr lang="en-US" sz="1600" b="0" i="1" dirty="0" smtClean="0">
                            <a:latin typeface="Cambria Math"/>
                          </a:rPr>
                          <m:t>²</m:t>
                        </m:r>
                      </m:num>
                      <m:den>
                        <m:r>
                          <a:rPr lang="en-US" sz="1600" b="0" i="1" smtClean="0">
                            <a:latin typeface="Cambria Math"/>
                          </a:rPr>
                          <m:t>4∙</m:t>
                        </m:r>
                        <m:sSup>
                          <m:sSupPr>
                            <m:ctrlPr>
                              <a:rPr lang="en-US" sz="1600" b="0" i="1" smtClean="0">
                                <a:latin typeface="Cambria Math"/>
                              </a:rPr>
                            </m:ctrlPr>
                          </m:sSupPr>
                          <m:e>
                            <m:r>
                              <a:rPr lang="en-US" sz="1600" b="0" i="1" smtClean="0">
                                <a:latin typeface="Cambria Math"/>
                              </a:rPr>
                              <m:t>3,14</m:t>
                            </m:r>
                          </m:e>
                          <m:sup>
                            <m:r>
                              <a:rPr lang="en-US" sz="1600" b="0" i="1" smtClean="0">
                                <a:latin typeface="Cambria Math"/>
                              </a:rPr>
                              <m:t>2</m:t>
                            </m:r>
                          </m:sup>
                        </m:sSup>
                        <m:r>
                          <a:rPr lang="lt-LT" sz="1600" b="0" i="1" smtClean="0">
                            <a:latin typeface="Cambria Math"/>
                          </a:rPr>
                          <m:t>∙ </m:t>
                        </m:r>
                        <m:r>
                          <a:rPr lang="en-US" sz="1600" b="0" i="1" smtClean="0">
                            <a:latin typeface="Cambria Math"/>
                          </a:rPr>
                          <m:t>6∙</m:t>
                        </m:r>
                        <m:sSup>
                          <m:sSupPr>
                            <m:ctrlPr>
                              <a:rPr lang="en-US" sz="1600" b="0" i="1" smtClean="0">
                                <a:latin typeface="Cambria Math"/>
                              </a:rPr>
                            </m:ctrlPr>
                          </m:sSupPr>
                          <m:e>
                            <m:r>
                              <a:rPr lang="lt-LT" sz="1600" b="0" i="1" smtClean="0">
                                <a:latin typeface="Cambria Math"/>
                              </a:rPr>
                              <m:t>10</m:t>
                            </m:r>
                          </m:e>
                          <m:sup>
                            <m:r>
                              <a:rPr lang="lt-LT" sz="1600" b="0" i="1" smtClean="0">
                                <a:latin typeface="Cambria Math"/>
                              </a:rPr>
                              <m:t>5</m:t>
                            </m:r>
                          </m:sup>
                        </m:sSup>
                      </m:den>
                    </m:f>
                  </m:oMath>
                </a14:m>
                <a:r>
                  <a:rPr lang="en-US" sz="2000" dirty="0" smtClean="0"/>
                  <a:t> = 4,7 ∙</a:t>
                </a:r>
                <a:r>
                  <a:rPr lang="lt-LT" sz="2000" dirty="0"/>
                  <a:t> </a:t>
                </a:r>
                <a14:m>
                  <m:oMath xmlns:m="http://schemas.openxmlformats.org/officeDocument/2006/math">
                    <m:r>
                      <m:rPr>
                        <m:nor/>
                      </m:rPr>
                      <a:rPr lang="lt-LT" sz="2000" dirty="0">
                        <a:latin typeface="Times New Roman" pitchFamily="18" charset="0"/>
                        <a:cs typeface="Times New Roman" pitchFamily="18" charset="0"/>
                      </a:rPr>
                      <m:t>10</m:t>
                    </m:r>
                    <m:r>
                      <m:rPr>
                        <m:nor/>
                      </m:rPr>
                      <a:rPr lang="lt-LT" sz="2000" b="0" i="0" baseline="30000" dirty="0" smtClean="0">
                        <a:latin typeface="Times New Roman" pitchFamily="18" charset="0"/>
                        <a:cs typeface="Times New Roman" pitchFamily="18" charset="0"/>
                      </a:rPr>
                      <m:t>−20</m:t>
                    </m:r>
                  </m:oMath>
                </a14:m>
                <a:r>
                  <a:rPr lang="lt-LT" sz="2000" dirty="0" smtClean="0"/>
                  <a:t> </a:t>
                </a:r>
                <a:r>
                  <a:rPr lang="en-US" sz="2000" dirty="0" smtClean="0"/>
                  <a:t>F</a:t>
                </a:r>
                <a:endParaRPr lang="en-US" sz="2000" dirty="0"/>
              </a:p>
              <a:p>
                <a:pPr marL="0" indent="0">
                  <a:buNone/>
                </a:pPr>
                <a:r>
                  <a:rPr lang="en-US" sz="2000" dirty="0" err="1" smtClean="0">
                    <a:solidFill>
                      <a:srgbClr val="00B050"/>
                    </a:solidFill>
                  </a:rPr>
                  <a:t>Atsakymas</a:t>
                </a:r>
                <a:r>
                  <a:rPr lang="en-US" sz="2000" dirty="0" smtClean="0">
                    <a:solidFill>
                      <a:srgbClr val="00B050"/>
                    </a:solidFill>
                  </a:rPr>
                  <a:t>:</a:t>
                </a:r>
                <a:r>
                  <a:rPr lang="en-US" sz="2000" dirty="0" smtClean="0"/>
                  <a:t>    </a:t>
                </a:r>
                <a:r>
                  <a:rPr lang="el-GR" sz="2000" dirty="0"/>
                  <a:t>λ</a:t>
                </a:r>
                <a:r>
                  <a:rPr lang="en-US" sz="2000" dirty="0"/>
                  <a:t> = 313,8 </a:t>
                </a:r>
                <a:r>
                  <a:rPr lang="en-US" sz="2000" dirty="0" smtClean="0"/>
                  <a:t>m         C </a:t>
                </a:r>
                <a:r>
                  <a:rPr lang="en-US" sz="2000" dirty="0"/>
                  <a:t>= 4,7 </a:t>
                </a:r>
                <a:r>
                  <a:rPr lang="en-US" sz="2000" dirty="0" smtClean="0"/>
                  <a:t>∙</a:t>
                </a:r>
                <a:r>
                  <a:rPr lang="lt-LT" sz="2000" dirty="0" smtClean="0"/>
                  <a:t> </a:t>
                </a:r>
                <a:r>
                  <a:rPr lang="lt-LT" sz="2000" dirty="0" smtClean="0">
                    <a:latin typeface="Times New Roman" pitchFamily="18" charset="0"/>
                    <a:cs typeface="Times New Roman" pitchFamily="18" charset="0"/>
                  </a:rPr>
                  <a:t>10</a:t>
                </a:r>
                <a:r>
                  <a:rPr lang="lt-LT" sz="2000" baseline="30000" dirty="0" smtClean="0">
                    <a:latin typeface="Times New Roman" pitchFamily="18" charset="0"/>
                    <a:cs typeface="Times New Roman" pitchFamily="18" charset="0"/>
                  </a:rPr>
                  <a:t>-20 </a:t>
                </a:r>
                <a:r>
                  <a:rPr lang="en-US" sz="2000" dirty="0" smtClean="0"/>
                  <a:t>F</a:t>
                </a:r>
                <a:endParaRPr lang="en-US" sz="2000" dirty="0"/>
              </a:p>
              <a:p>
                <a:pPr marL="0" indent="0">
                  <a:buNone/>
                </a:pPr>
                <a:endParaRPr lang="lt-LT" sz="2400" dirty="0"/>
              </a:p>
            </p:txBody>
          </p:sp>
        </mc:Choice>
        <mc:Fallback>
          <p:sp>
            <p:nvSpPr>
              <p:cNvPr id="5" name="Turinio vietos rezervavimo ženklas 2"/>
              <p:cNvSpPr>
                <a:spLocks noGrp="1" noRot="1" noChangeAspect="1" noMove="1" noResize="1" noEditPoints="1" noAdjustHandles="1" noChangeArrowheads="1" noChangeShapeType="1" noTextEdit="1"/>
              </p:cNvSpPr>
              <p:nvPr>
                <p:ph idx="1"/>
              </p:nvPr>
            </p:nvSpPr>
            <p:spPr>
              <a:xfrm>
                <a:off x="467544" y="1052736"/>
                <a:ext cx="7620000" cy="5688632"/>
              </a:xfrm>
              <a:blipFill rotWithShape="1">
                <a:blip r:embed="rId2"/>
                <a:stretch>
                  <a:fillRect l="-880" t="-536"/>
                </a:stretch>
              </a:blipFill>
            </p:spPr>
            <p:txBody>
              <a:bodyPr/>
              <a:lstStyle/>
              <a:p>
                <a:r>
                  <a:rPr lang="lt-LT">
                    <a:noFill/>
                  </a:rPr>
                  <a:t> </a:t>
                </a:r>
              </a:p>
            </p:txBody>
          </p:sp>
        </mc:Fallback>
      </mc:AlternateContent>
    </p:spTree>
    <p:extLst>
      <p:ext uri="{BB962C8B-B14F-4D97-AF65-F5344CB8AC3E}">
        <p14:creationId xmlns:p14="http://schemas.microsoft.com/office/powerpoint/2010/main" val="34596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Tai įdomu </a:t>
            </a:r>
            <a:endParaRPr lang="lt-LT" dirty="0"/>
          </a:p>
        </p:txBody>
      </p:sp>
      <p:sp>
        <p:nvSpPr>
          <p:cNvPr id="3" name="Content Placeholder 2"/>
          <p:cNvSpPr>
            <a:spLocks noGrp="1"/>
          </p:cNvSpPr>
          <p:nvPr>
            <p:ph idx="1"/>
          </p:nvPr>
        </p:nvSpPr>
        <p:spPr/>
        <p:txBody>
          <a:bodyPr>
            <a:normAutofit/>
          </a:bodyPr>
          <a:lstStyle/>
          <a:p>
            <a:r>
              <a:rPr lang="lt-LT" sz="2400" dirty="0">
                <a:latin typeface="Times New Roman" pitchFamily="18" charset="0"/>
                <a:cs typeface="Times New Roman" pitchFamily="18" charset="0"/>
              </a:rPr>
              <a:t>1962 </a:t>
            </a:r>
            <a:r>
              <a:rPr lang="lt-LT" sz="2400" dirty="0" err="1">
                <a:latin typeface="Times New Roman" pitchFamily="18" charset="0"/>
                <a:cs typeface="Times New Roman" pitchFamily="18" charset="0"/>
              </a:rPr>
              <a:t>m</a:t>
            </a:r>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Nickas</a:t>
            </a:r>
            <a:r>
              <a:rPr lang="lt-LT" sz="2400" dirty="0">
                <a:latin typeface="Times New Roman" pitchFamily="18" charset="0"/>
                <a:cs typeface="Times New Roman" pitchFamily="18" charset="0"/>
              </a:rPr>
              <a:t> </a:t>
            </a:r>
            <a:r>
              <a:rPr lang="lt-LT" sz="2400" dirty="0" err="1" smtClean="0">
                <a:latin typeface="Times New Roman" pitchFamily="18" charset="0"/>
                <a:cs typeface="Times New Roman" pitchFamily="18" charset="0"/>
              </a:rPr>
              <a:t>Holonyakas</a:t>
            </a:r>
            <a:r>
              <a:rPr lang="lt-LT" sz="2400" dirty="0" smtClean="0">
                <a:latin typeface="Times New Roman" pitchFamily="18" charset="0"/>
                <a:cs typeface="Times New Roman" pitchFamily="18" charset="0"/>
              </a:rPr>
              <a:t> </a:t>
            </a:r>
            <a:r>
              <a:rPr lang="lt-LT" sz="2400" dirty="0">
                <a:latin typeface="Times New Roman" pitchFamily="18" charset="0"/>
                <a:cs typeface="Times New Roman" pitchFamily="18" charset="0"/>
              </a:rPr>
              <a:t>sukūrė pirmąjį praktiškai pritaikomą matomo spektro šviesos diodą. </a:t>
            </a:r>
            <a:endParaRPr lang="lt-LT" sz="2400" dirty="0" smtClean="0"/>
          </a:p>
          <a:p>
            <a:r>
              <a:rPr lang="lt-LT" sz="2400" b="1" dirty="0" smtClean="0">
                <a:latin typeface="Times New Roman" pitchFamily="18" charset="0"/>
                <a:cs typeface="Times New Roman" pitchFamily="18" charset="0"/>
              </a:rPr>
              <a:t>1993 </a:t>
            </a:r>
            <a:r>
              <a:rPr lang="lt-LT" sz="2400" b="1" dirty="0" err="1" smtClean="0">
                <a:latin typeface="Times New Roman" pitchFamily="18" charset="0"/>
                <a:cs typeface="Times New Roman" pitchFamily="18" charset="0"/>
              </a:rPr>
              <a:t>m</a:t>
            </a:r>
            <a:r>
              <a:rPr lang="lt-LT" sz="2400" b="1" dirty="0" smtClean="0">
                <a:latin typeface="Times New Roman" pitchFamily="18" charset="0"/>
                <a:cs typeface="Times New Roman" pitchFamily="18" charset="0"/>
              </a:rPr>
              <a:t>. išrandami </a:t>
            </a:r>
            <a:r>
              <a:rPr lang="lt-LT" sz="2400" b="1" dirty="0">
                <a:latin typeface="Times New Roman" pitchFamily="18" charset="0"/>
                <a:cs typeface="Times New Roman" pitchFamily="18" charset="0"/>
              </a:rPr>
              <a:t>didelio ryškumo mėlyni šviesos diodai.</a:t>
            </a:r>
            <a:r>
              <a:rPr lang="lt-LT" sz="2400" dirty="0">
                <a:latin typeface="Times New Roman" pitchFamily="18" charset="0"/>
                <a:cs typeface="Times New Roman" pitchFamily="18" charset="0"/>
              </a:rPr>
              <a:t> Profesorius </a:t>
            </a:r>
            <a:r>
              <a:rPr lang="lt-LT" sz="2400" dirty="0" err="1">
                <a:latin typeface="Times New Roman" pitchFamily="18" charset="0"/>
                <a:cs typeface="Times New Roman" pitchFamily="18" charset="0"/>
              </a:rPr>
              <a:t>Shuji</a:t>
            </a:r>
            <a:r>
              <a:rPr lang="lt-LT" sz="2400" dirty="0">
                <a:latin typeface="Times New Roman" pitchFamily="18" charset="0"/>
                <a:cs typeface="Times New Roman" pitchFamily="18" charset="0"/>
              </a:rPr>
              <a:t> </a:t>
            </a:r>
            <a:r>
              <a:rPr lang="lt-LT" sz="2400" dirty="0" err="1">
                <a:latin typeface="Times New Roman" pitchFamily="18" charset="0"/>
                <a:cs typeface="Times New Roman" pitchFamily="18" charset="0"/>
              </a:rPr>
              <a:t>Nakamura</a:t>
            </a:r>
            <a:r>
              <a:rPr lang="lt-LT" sz="2400" dirty="0">
                <a:latin typeface="Times New Roman" pitchFamily="18" charset="0"/>
                <a:cs typeface="Times New Roman" pitchFamily="18" charset="0"/>
              </a:rPr>
              <a:t> į LED spalvų spektrą įtraukia mėlyną spalvą. Tai leidžia netrukus sukurti baltos šviesos diodą. Už šį išradimą </a:t>
            </a:r>
            <a:r>
              <a:rPr lang="lt-LT" sz="2400" dirty="0" err="1">
                <a:latin typeface="Times New Roman" pitchFamily="18" charset="0"/>
                <a:cs typeface="Times New Roman" pitchFamily="18" charset="0"/>
              </a:rPr>
              <a:t>S.Nakamura</a:t>
            </a:r>
            <a:r>
              <a:rPr lang="lt-LT" sz="2400" dirty="0">
                <a:latin typeface="Times New Roman" pitchFamily="18" charset="0"/>
                <a:cs typeface="Times New Roman" pitchFamily="18" charset="0"/>
              </a:rPr>
              <a:t> kartu su kolegomis 2014 metais apdovanojamas Nobelio premija</a:t>
            </a:r>
            <a:r>
              <a:rPr lang="lt-LT" sz="2400" dirty="0" smtClean="0"/>
              <a:t>.</a:t>
            </a:r>
            <a:endParaRPr lang="lt-LT" sz="2400" dirty="0"/>
          </a:p>
          <a:p>
            <a:r>
              <a:rPr lang="lt-LT" sz="2400" dirty="0" smtClean="0">
                <a:latin typeface="Times New Roman" pitchFamily="18" charset="0"/>
                <a:cs typeface="Times New Roman" pitchFamily="18" charset="0"/>
              </a:rPr>
              <a:t>Šiuo </a:t>
            </a:r>
            <a:r>
              <a:rPr lang="lt-LT" sz="2400" dirty="0">
                <a:latin typeface="Times New Roman" pitchFamily="18" charset="0"/>
                <a:cs typeface="Times New Roman" pitchFamily="18" charset="0"/>
              </a:rPr>
              <a:t>metu kuriami itin ploni kelių milimetrų storio </a:t>
            </a:r>
            <a:r>
              <a:rPr lang="lt-LT" sz="2400" b="1" dirty="0">
                <a:latin typeface="Times New Roman" pitchFamily="18" charset="0"/>
                <a:cs typeface="Times New Roman" pitchFamily="18" charset="0"/>
              </a:rPr>
              <a:t>organiniai šviesos diodai</a:t>
            </a:r>
            <a:r>
              <a:rPr lang="lt-LT" sz="2400" dirty="0">
                <a:latin typeface="Times New Roman" pitchFamily="18" charset="0"/>
                <a:cs typeface="Times New Roman" pitchFamily="18" charset="0"/>
              </a:rPr>
              <a:t> (OLED), iš kurių </a:t>
            </a:r>
            <a:r>
              <a:rPr lang="lt-LT" sz="2400" dirty="0" smtClean="0">
                <a:latin typeface="Times New Roman" pitchFamily="18" charset="0"/>
                <a:cs typeface="Times New Roman" pitchFamily="18" charset="0"/>
              </a:rPr>
              <a:t>galima </a:t>
            </a:r>
            <a:r>
              <a:rPr lang="lt-LT" sz="2400" dirty="0">
                <a:latin typeface="Times New Roman" pitchFamily="18" charset="0"/>
                <a:cs typeface="Times New Roman" pitchFamily="18" charset="0"/>
              </a:rPr>
              <a:t>pagaminti ypatingus šviesos šaltinius - </a:t>
            </a:r>
            <a:r>
              <a:rPr lang="lt-LT" sz="2400" dirty="0" err="1">
                <a:latin typeface="Times New Roman" pitchFamily="18" charset="0"/>
                <a:cs typeface="Times New Roman" pitchFamily="18" charset="0"/>
              </a:rPr>
              <a:t>pvz</a:t>
            </a:r>
            <a:r>
              <a:rPr lang="lt-LT" sz="2400" dirty="0">
                <a:latin typeface="Times New Roman" pitchFamily="18" charset="0"/>
                <a:cs typeface="Times New Roman" pitchFamily="18" charset="0"/>
              </a:rPr>
              <a:t>., šviečiančius </a:t>
            </a:r>
            <a:r>
              <a:rPr lang="lt-LT" sz="2400" dirty="0" smtClean="0">
                <a:latin typeface="Times New Roman" pitchFamily="18" charset="0"/>
                <a:cs typeface="Times New Roman" pitchFamily="18" charset="0"/>
              </a:rPr>
              <a:t>tapetus ar šviečiančius langus. </a:t>
            </a: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59457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Testas </a:t>
            </a:r>
            <a:endParaRPr lang="lt-LT" dirty="0"/>
          </a:p>
        </p:txBody>
      </p:sp>
      <p:sp>
        <p:nvSpPr>
          <p:cNvPr id="3" name="Content Placeholder 2"/>
          <p:cNvSpPr>
            <a:spLocks noGrp="1"/>
          </p:cNvSpPr>
          <p:nvPr>
            <p:ph idx="1"/>
          </p:nvPr>
        </p:nvSpPr>
        <p:spPr/>
        <p:txBody>
          <a:bodyPr>
            <a:normAutofit/>
          </a:bodyPr>
          <a:lstStyle/>
          <a:p>
            <a:pPr marL="0" indent="0">
              <a:buNone/>
            </a:pPr>
            <a:r>
              <a:rPr lang="lt-LT" dirty="0" smtClean="0">
                <a:latin typeface="Times New Roman" pitchFamily="18" charset="0"/>
                <a:cs typeface="Times New Roman" pitchFamily="18" charset="0"/>
              </a:rPr>
              <a:t>1</a:t>
            </a:r>
            <a:r>
              <a:rPr lang="lt-LT" sz="2400" dirty="0" smtClean="0">
                <a:latin typeface="Times New Roman" pitchFamily="18" charset="0"/>
                <a:cs typeface="Times New Roman" pitchFamily="18" charset="0"/>
              </a:rPr>
              <a:t>. Iš ko sudarytas vakuuminis diodas?</a:t>
            </a:r>
          </a:p>
          <a:p>
            <a:pPr marL="514350" indent="-514350">
              <a:buFont typeface="+mj-lt"/>
              <a:buAutoNum type="alphaLcParenR"/>
            </a:pPr>
            <a:r>
              <a:rPr lang="lt-LT" sz="2400" dirty="0">
                <a:latin typeface="Times New Roman" pitchFamily="18" charset="0"/>
                <a:cs typeface="Times New Roman" pitchFamily="18" charset="0"/>
              </a:rPr>
              <a:t>S</a:t>
            </a:r>
            <a:r>
              <a:rPr lang="lt-LT" sz="2400" dirty="0" smtClean="0">
                <a:latin typeface="Times New Roman" pitchFamily="18" charset="0"/>
                <a:cs typeface="Times New Roman" pitchFamily="18" charset="0"/>
              </a:rPr>
              <a:t>tiklinio baliono, katodo, anodo </a:t>
            </a:r>
          </a:p>
          <a:p>
            <a:pPr marL="514350" indent="-514350">
              <a:buFont typeface="+mj-lt"/>
              <a:buAutoNum type="alphaLcParenR"/>
            </a:pPr>
            <a:r>
              <a:rPr lang="lt-LT" sz="2400" dirty="0" smtClean="0">
                <a:latin typeface="Times New Roman" pitchFamily="18" charset="0"/>
                <a:cs typeface="Times New Roman" pitchFamily="18" charset="0"/>
              </a:rPr>
              <a:t>Stiklinio baliono, anodo, katodo, tinklelio</a:t>
            </a:r>
          </a:p>
          <a:p>
            <a:pPr marL="514350" indent="-514350">
              <a:buFont typeface="+mj-lt"/>
              <a:buAutoNum type="alphaLcParenR"/>
            </a:pPr>
            <a:r>
              <a:rPr lang="lt-LT" sz="2400" dirty="0" smtClean="0">
                <a:latin typeface="Times New Roman" pitchFamily="18" charset="0"/>
                <a:cs typeface="Times New Roman" pitchFamily="18" charset="0"/>
              </a:rPr>
              <a:t>Stiklinio baliono, katodo </a:t>
            </a:r>
            <a:endParaRPr lang="lt-LT" sz="2400" dirty="0">
              <a:latin typeface="Times New Roman" pitchFamily="18" charset="0"/>
              <a:cs typeface="Times New Roman" pitchFamily="18" charset="0"/>
            </a:endParaRPr>
          </a:p>
          <a:p>
            <a:endParaRPr lang="lt-LT" sz="2400" dirty="0" smtClean="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a:p>
            <a:endParaRPr lang="lt-LT" sz="2400" dirty="0" smtClean="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a</a:t>
            </a: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23881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80">
                                          <p:stCondLst>
                                            <p:cond delay="0"/>
                                          </p:stCondLst>
                                        </p:cTn>
                                        <p:tgtEl>
                                          <p:spTgt spid="3">
                                            <p:txEl>
                                              <p:pRg st="7" end="7"/>
                                            </p:txEl>
                                          </p:spTgt>
                                        </p:tgtEl>
                                      </p:cBhvr>
                                    </p:animEffect>
                                    <p:anim calcmode="lin" valueType="num">
                                      <p:cBhvr>
                                        <p:cTn id="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7" end="7"/>
                                            </p:txEl>
                                          </p:spTgt>
                                        </p:tgtEl>
                                      </p:cBhvr>
                                      <p:to x="100000" y="60000"/>
                                    </p:animScale>
                                    <p:animScale>
                                      <p:cBhvr>
                                        <p:cTn id="14" dur="166" decel="50000">
                                          <p:stCondLst>
                                            <p:cond delay="676"/>
                                          </p:stCondLst>
                                        </p:cTn>
                                        <p:tgtEl>
                                          <p:spTgt spid="3">
                                            <p:txEl>
                                              <p:pRg st="7" end="7"/>
                                            </p:txEl>
                                          </p:spTgt>
                                        </p:tgtEl>
                                      </p:cBhvr>
                                      <p:to x="100000" y="100000"/>
                                    </p:animScale>
                                    <p:animScale>
                                      <p:cBhvr>
                                        <p:cTn id="15" dur="26">
                                          <p:stCondLst>
                                            <p:cond delay="1312"/>
                                          </p:stCondLst>
                                        </p:cTn>
                                        <p:tgtEl>
                                          <p:spTgt spid="3">
                                            <p:txEl>
                                              <p:pRg st="7" end="7"/>
                                            </p:txEl>
                                          </p:spTgt>
                                        </p:tgtEl>
                                      </p:cBhvr>
                                      <p:to x="100000" y="80000"/>
                                    </p:animScale>
                                    <p:animScale>
                                      <p:cBhvr>
                                        <p:cTn id="16" dur="166" decel="50000">
                                          <p:stCondLst>
                                            <p:cond delay="1338"/>
                                          </p:stCondLst>
                                        </p:cTn>
                                        <p:tgtEl>
                                          <p:spTgt spid="3">
                                            <p:txEl>
                                              <p:pRg st="7" end="7"/>
                                            </p:txEl>
                                          </p:spTgt>
                                        </p:tgtEl>
                                      </p:cBhvr>
                                      <p:to x="100000" y="100000"/>
                                    </p:animScale>
                                    <p:animScale>
                                      <p:cBhvr>
                                        <p:cTn id="17" dur="26">
                                          <p:stCondLst>
                                            <p:cond delay="1642"/>
                                          </p:stCondLst>
                                        </p:cTn>
                                        <p:tgtEl>
                                          <p:spTgt spid="3">
                                            <p:txEl>
                                              <p:pRg st="7" end="7"/>
                                            </p:txEl>
                                          </p:spTgt>
                                        </p:tgtEl>
                                      </p:cBhvr>
                                      <p:to x="100000" y="90000"/>
                                    </p:animScale>
                                    <p:animScale>
                                      <p:cBhvr>
                                        <p:cTn id="18" dur="166" decel="50000">
                                          <p:stCondLst>
                                            <p:cond delay="1668"/>
                                          </p:stCondLst>
                                        </p:cTn>
                                        <p:tgtEl>
                                          <p:spTgt spid="3">
                                            <p:txEl>
                                              <p:pRg st="7" end="7"/>
                                            </p:txEl>
                                          </p:spTgt>
                                        </p:tgtEl>
                                      </p:cBhvr>
                                      <p:to x="100000" y="100000"/>
                                    </p:animScale>
                                    <p:animScale>
                                      <p:cBhvr>
                                        <p:cTn id="19" dur="26">
                                          <p:stCondLst>
                                            <p:cond delay="1808"/>
                                          </p:stCondLst>
                                        </p:cTn>
                                        <p:tgtEl>
                                          <p:spTgt spid="3">
                                            <p:txEl>
                                              <p:pRg st="7" end="7"/>
                                            </p:txEl>
                                          </p:spTgt>
                                        </p:tgtEl>
                                      </p:cBhvr>
                                      <p:to x="100000" y="95000"/>
                                    </p:animScale>
                                    <p:animScale>
                                      <p:cBhvr>
                                        <p:cTn id="2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a:bodyPr>
          <a:lstStyle/>
          <a:p>
            <a:pPr marL="0" indent="0">
              <a:buNone/>
            </a:pPr>
            <a:r>
              <a:rPr lang="lt-LT" sz="2400" dirty="0" smtClean="0">
                <a:latin typeface="Times New Roman" pitchFamily="18" charset="0"/>
                <a:cs typeface="Times New Roman" pitchFamily="18" charset="0"/>
              </a:rPr>
              <a:t>2. Kas aptiko </a:t>
            </a:r>
            <a:r>
              <a:rPr lang="lt-LT" sz="2400" dirty="0" err="1" smtClean="0">
                <a:latin typeface="Times New Roman" pitchFamily="18" charset="0"/>
                <a:cs typeface="Times New Roman" pitchFamily="18" charset="0"/>
              </a:rPr>
              <a:t>termoelektroninę</a:t>
            </a:r>
            <a:r>
              <a:rPr lang="lt-LT" sz="2400" dirty="0" smtClean="0">
                <a:latin typeface="Times New Roman" pitchFamily="18" charset="0"/>
                <a:cs typeface="Times New Roman" pitchFamily="18" charset="0"/>
              </a:rPr>
              <a:t> emisiją?</a:t>
            </a:r>
          </a:p>
          <a:p>
            <a:pPr marL="514350" indent="-514350">
              <a:buFont typeface="+mj-lt"/>
              <a:buAutoNum type="alphaLcParenR"/>
            </a:pPr>
            <a:r>
              <a:rPr lang="lt-LT" sz="2400" dirty="0" smtClean="0">
                <a:latin typeface="Times New Roman" pitchFamily="18" charset="0"/>
                <a:cs typeface="Times New Roman" pitchFamily="18" charset="0"/>
              </a:rPr>
              <a:t>I.Niutonas</a:t>
            </a:r>
          </a:p>
          <a:p>
            <a:pPr marL="514350" indent="-514350">
              <a:buFont typeface="+mj-lt"/>
              <a:buAutoNum type="alphaLcParenR"/>
            </a:pPr>
            <a:r>
              <a:rPr lang="lt-LT" sz="2400" dirty="0" err="1" smtClean="0">
                <a:latin typeface="Times New Roman" pitchFamily="18" charset="0"/>
                <a:cs typeface="Times New Roman" pitchFamily="18" charset="0"/>
              </a:rPr>
              <a:t>T.Edisonas</a:t>
            </a:r>
            <a:endParaRPr lang="lt-LT" sz="2400" dirty="0" smtClean="0">
              <a:latin typeface="Times New Roman" pitchFamily="18" charset="0"/>
              <a:cs typeface="Times New Roman" pitchFamily="18" charset="0"/>
            </a:endParaRPr>
          </a:p>
          <a:p>
            <a:pPr marL="514350" indent="-514350">
              <a:buFont typeface="+mj-lt"/>
              <a:buAutoNum type="alphaLcParenR"/>
            </a:pPr>
            <a:r>
              <a:rPr lang="lt-LT" sz="2400" dirty="0" err="1" smtClean="0">
                <a:latin typeface="Times New Roman" pitchFamily="18" charset="0"/>
                <a:cs typeface="Times New Roman" pitchFamily="18" charset="0"/>
              </a:rPr>
              <a:t>G.Edisonas</a:t>
            </a:r>
            <a:endParaRPr lang="lt-LT" sz="2400" dirty="0" smtClean="0">
              <a:latin typeface="Times New Roman" pitchFamily="18" charset="0"/>
              <a:cs typeface="Times New Roman" pitchFamily="18" charset="0"/>
            </a:endParaRPr>
          </a:p>
          <a:p>
            <a:pPr marL="514350" indent="-514350">
              <a:buFont typeface="+mj-lt"/>
              <a:buAutoNum type="alphaLcParenR"/>
            </a:pPr>
            <a:endParaRPr lang="lt-LT" sz="2400" dirty="0">
              <a:latin typeface="Times New Roman" pitchFamily="18" charset="0"/>
              <a:cs typeface="Times New Roman" pitchFamily="18" charset="0"/>
            </a:endParaRPr>
          </a:p>
          <a:p>
            <a:pPr marL="514350" indent="-514350">
              <a:buFont typeface="+mj-lt"/>
              <a:buAutoNum type="alphaLcParenR"/>
            </a:pPr>
            <a:endParaRPr lang="lt-LT" sz="2400" dirty="0" smtClean="0">
              <a:latin typeface="Times New Roman" pitchFamily="18" charset="0"/>
              <a:cs typeface="Times New Roman" pitchFamily="18" charset="0"/>
            </a:endParaRPr>
          </a:p>
          <a:p>
            <a:pPr marL="514350" indent="-514350">
              <a:buFont typeface="+mj-lt"/>
              <a:buAutoNum type="alphaLcParenR"/>
            </a:pP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b</a:t>
            </a:r>
            <a:endParaRPr lang="lt-LT"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574999"/>
            <a:ext cx="4225652" cy="236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76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80">
                                          <p:stCondLst>
                                            <p:cond delay="0"/>
                                          </p:stCondLst>
                                        </p:cTn>
                                        <p:tgtEl>
                                          <p:spTgt spid="3">
                                            <p:txEl>
                                              <p:pRg st="7" end="7"/>
                                            </p:txEl>
                                          </p:spTgt>
                                        </p:tgtEl>
                                      </p:cBhvr>
                                    </p:animEffect>
                                    <p:anim calcmode="lin" valueType="num">
                                      <p:cBhvr>
                                        <p:cTn id="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7" end="7"/>
                                            </p:txEl>
                                          </p:spTgt>
                                        </p:tgtEl>
                                      </p:cBhvr>
                                      <p:to x="100000" y="60000"/>
                                    </p:animScale>
                                    <p:animScale>
                                      <p:cBhvr>
                                        <p:cTn id="14" dur="166" decel="50000">
                                          <p:stCondLst>
                                            <p:cond delay="676"/>
                                          </p:stCondLst>
                                        </p:cTn>
                                        <p:tgtEl>
                                          <p:spTgt spid="3">
                                            <p:txEl>
                                              <p:pRg st="7" end="7"/>
                                            </p:txEl>
                                          </p:spTgt>
                                        </p:tgtEl>
                                      </p:cBhvr>
                                      <p:to x="100000" y="100000"/>
                                    </p:animScale>
                                    <p:animScale>
                                      <p:cBhvr>
                                        <p:cTn id="15" dur="26">
                                          <p:stCondLst>
                                            <p:cond delay="1312"/>
                                          </p:stCondLst>
                                        </p:cTn>
                                        <p:tgtEl>
                                          <p:spTgt spid="3">
                                            <p:txEl>
                                              <p:pRg st="7" end="7"/>
                                            </p:txEl>
                                          </p:spTgt>
                                        </p:tgtEl>
                                      </p:cBhvr>
                                      <p:to x="100000" y="80000"/>
                                    </p:animScale>
                                    <p:animScale>
                                      <p:cBhvr>
                                        <p:cTn id="16" dur="166" decel="50000">
                                          <p:stCondLst>
                                            <p:cond delay="1338"/>
                                          </p:stCondLst>
                                        </p:cTn>
                                        <p:tgtEl>
                                          <p:spTgt spid="3">
                                            <p:txEl>
                                              <p:pRg st="7" end="7"/>
                                            </p:txEl>
                                          </p:spTgt>
                                        </p:tgtEl>
                                      </p:cBhvr>
                                      <p:to x="100000" y="100000"/>
                                    </p:animScale>
                                    <p:animScale>
                                      <p:cBhvr>
                                        <p:cTn id="17" dur="26">
                                          <p:stCondLst>
                                            <p:cond delay="1642"/>
                                          </p:stCondLst>
                                        </p:cTn>
                                        <p:tgtEl>
                                          <p:spTgt spid="3">
                                            <p:txEl>
                                              <p:pRg st="7" end="7"/>
                                            </p:txEl>
                                          </p:spTgt>
                                        </p:tgtEl>
                                      </p:cBhvr>
                                      <p:to x="100000" y="90000"/>
                                    </p:animScale>
                                    <p:animScale>
                                      <p:cBhvr>
                                        <p:cTn id="18" dur="166" decel="50000">
                                          <p:stCondLst>
                                            <p:cond delay="1668"/>
                                          </p:stCondLst>
                                        </p:cTn>
                                        <p:tgtEl>
                                          <p:spTgt spid="3">
                                            <p:txEl>
                                              <p:pRg st="7" end="7"/>
                                            </p:txEl>
                                          </p:spTgt>
                                        </p:tgtEl>
                                      </p:cBhvr>
                                      <p:to x="100000" y="100000"/>
                                    </p:animScale>
                                    <p:animScale>
                                      <p:cBhvr>
                                        <p:cTn id="19" dur="26">
                                          <p:stCondLst>
                                            <p:cond delay="1808"/>
                                          </p:stCondLst>
                                        </p:cTn>
                                        <p:tgtEl>
                                          <p:spTgt spid="3">
                                            <p:txEl>
                                              <p:pRg st="7" end="7"/>
                                            </p:txEl>
                                          </p:spTgt>
                                        </p:tgtEl>
                                      </p:cBhvr>
                                      <p:to x="100000" y="95000"/>
                                    </p:animScale>
                                    <p:animScale>
                                      <p:cBhvr>
                                        <p:cTn id="2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pPr marL="0" indent="0">
              <a:buNone/>
            </a:pPr>
            <a:r>
              <a:rPr lang="lt-LT" sz="2400" dirty="0"/>
              <a:t>3</a:t>
            </a:r>
            <a:r>
              <a:rPr lang="lt-LT" sz="2400" dirty="0" smtClean="0">
                <a:latin typeface="Times New Roman" pitchFamily="18" charset="0"/>
                <a:cs typeface="Times New Roman" pitchFamily="18" charset="0"/>
              </a:rPr>
              <a:t>. Kuris teiginys yra neteisingas?</a:t>
            </a:r>
          </a:p>
          <a:p>
            <a:pPr marL="514350" indent="-514350">
              <a:buFont typeface="+mj-lt"/>
              <a:buAutoNum type="alphaLcParenR"/>
            </a:pPr>
            <a:r>
              <a:rPr lang="lt-LT" sz="2400" dirty="0">
                <a:latin typeface="Times New Roman" pitchFamily="18" charset="0"/>
                <a:cs typeface="Times New Roman" pitchFamily="18" charset="0"/>
              </a:rPr>
              <a:t>Diodas praleidžia elektros srovę tik į vieną pusę. </a:t>
            </a:r>
          </a:p>
          <a:p>
            <a:pPr marL="514350" indent="-514350">
              <a:buFont typeface="+mj-lt"/>
              <a:buAutoNum type="alphaLcParenR"/>
            </a:pPr>
            <a:r>
              <a:rPr lang="lt-LT" sz="2400" dirty="0">
                <a:latin typeface="Times New Roman" pitchFamily="18" charset="0"/>
                <a:cs typeface="Times New Roman" pitchFamily="18" charset="0"/>
              </a:rPr>
              <a:t>Diodui reikia ,,apsaugos‘, dėl to į elektros grandinę įjungiamas varžas (</a:t>
            </a:r>
            <a:r>
              <a:rPr lang="lt-LT" sz="2400" dirty="0" err="1">
                <a:latin typeface="Times New Roman" pitchFamily="18" charset="0"/>
                <a:cs typeface="Times New Roman" pitchFamily="18" charset="0"/>
              </a:rPr>
              <a:t>rezistorius</a:t>
            </a:r>
            <a:r>
              <a:rPr lang="lt-LT" sz="2400" dirty="0">
                <a:latin typeface="Times New Roman" pitchFamily="18" charset="0"/>
                <a:cs typeface="Times New Roman" pitchFamily="18" charset="0"/>
              </a:rPr>
              <a:t>). </a:t>
            </a:r>
          </a:p>
          <a:p>
            <a:pPr marL="514350" indent="-514350">
              <a:buFont typeface="+mj-lt"/>
              <a:buAutoNum type="alphaLcParenR"/>
            </a:pPr>
            <a:r>
              <a:rPr lang="lt-LT" sz="2400" dirty="0">
                <a:latin typeface="Times New Roman" pitchFamily="18" charset="0"/>
                <a:cs typeface="Times New Roman" pitchFamily="18" charset="0"/>
              </a:rPr>
              <a:t>K</a:t>
            </a:r>
            <a:r>
              <a:rPr lang="lt-LT" sz="2400" dirty="0" smtClean="0">
                <a:latin typeface="Times New Roman" pitchFamily="18" charset="0"/>
                <a:cs typeface="Times New Roman" pitchFamily="18" charset="0"/>
              </a:rPr>
              <a:t>intant </a:t>
            </a:r>
            <a:r>
              <a:rPr lang="lt-LT" sz="2400" dirty="0">
                <a:latin typeface="Times New Roman" pitchFamily="18" charset="0"/>
                <a:cs typeface="Times New Roman" pitchFamily="18" charset="0"/>
              </a:rPr>
              <a:t>tinklelio įtampai, kinta ir </a:t>
            </a:r>
            <a:r>
              <a:rPr lang="lt-LT" sz="2400" dirty="0" smtClean="0">
                <a:latin typeface="Times New Roman" pitchFamily="18" charset="0"/>
                <a:cs typeface="Times New Roman" pitchFamily="18" charset="0"/>
              </a:rPr>
              <a:t>srovės įtampa </a:t>
            </a:r>
            <a:r>
              <a:rPr lang="lt-LT" sz="2400" dirty="0">
                <a:latin typeface="Times New Roman" pitchFamily="18" charset="0"/>
                <a:cs typeface="Times New Roman" pitchFamily="18" charset="0"/>
              </a:rPr>
              <a:t>anodo grandinėje. </a:t>
            </a:r>
            <a:endParaRPr lang="lt-LT" sz="2400" dirty="0" smtClean="0">
              <a:latin typeface="Times New Roman" pitchFamily="18" charset="0"/>
              <a:cs typeface="Times New Roman" pitchFamily="18" charset="0"/>
            </a:endParaRPr>
          </a:p>
          <a:p>
            <a:pPr marL="0" indent="0">
              <a:buNone/>
            </a:pPr>
            <a:endParaRPr lang="lt-LT" sz="2400" dirty="0" smtClean="0">
              <a:latin typeface="Times New Roman" pitchFamily="18" charset="0"/>
              <a:cs typeface="Times New Roman" pitchFamily="18" charset="0"/>
            </a:endParaRPr>
          </a:p>
          <a:p>
            <a:pPr marL="0" indent="0">
              <a:buNone/>
            </a:pP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c</a:t>
            </a: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29528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a:bodyPr>
          <a:lstStyle/>
          <a:p>
            <a:pPr marL="0" indent="0">
              <a:buNone/>
            </a:pPr>
            <a:r>
              <a:rPr lang="lt-LT" dirty="0">
                <a:latin typeface="Times New Roman" pitchFamily="18" charset="0"/>
                <a:cs typeface="Times New Roman" pitchFamily="18" charset="0"/>
              </a:rPr>
              <a:t>4</a:t>
            </a:r>
            <a:r>
              <a:rPr lang="lt-LT"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Koks prietaisas žymimas šiuo ženklu? (parodyta paveikslėlyje)</a:t>
            </a:r>
          </a:p>
          <a:p>
            <a:pPr marL="514350" indent="-514350">
              <a:buFont typeface="+mj-lt"/>
              <a:buAutoNum type="alphaLcParenR"/>
            </a:pPr>
            <a:r>
              <a:rPr lang="lt-LT" sz="2400" dirty="0" smtClean="0">
                <a:latin typeface="Times New Roman" pitchFamily="18" charset="0"/>
                <a:cs typeface="Times New Roman" pitchFamily="18" charset="0"/>
              </a:rPr>
              <a:t>Anodas</a:t>
            </a:r>
          </a:p>
          <a:p>
            <a:pPr marL="514350" indent="-514350">
              <a:buFont typeface="+mj-lt"/>
              <a:buAutoNum type="alphaLcParenR"/>
            </a:pPr>
            <a:r>
              <a:rPr lang="lt-LT" sz="2400" dirty="0" smtClean="0">
                <a:latin typeface="Times New Roman" pitchFamily="18" charset="0"/>
                <a:cs typeface="Times New Roman" pitchFamily="18" charset="0"/>
              </a:rPr>
              <a:t>Diodas </a:t>
            </a:r>
          </a:p>
          <a:p>
            <a:pPr marL="514350" indent="-514350">
              <a:buFont typeface="+mj-lt"/>
              <a:buAutoNum type="alphaLcParenR"/>
            </a:pPr>
            <a:r>
              <a:rPr lang="lt-LT" sz="2400" dirty="0" smtClean="0">
                <a:latin typeface="Times New Roman" pitchFamily="18" charset="0"/>
                <a:cs typeface="Times New Roman" pitchFamily="18" charset="0"/>
              </a:rPr>
              <a:t>Triodas</a:t>
            </a:r>
          </a:p>
          <a:p>
            <a:pPr marL="514350" indent="-514350">
              <a:buFont typeface="+mj-lt"/>
              <a:buAutoNum type="alphaLcParenR"/>
            </a:pPr>
            <a:endParaRPr lang="lt-LT" sz="2400" dirty="0">
              <a:latin typeface="Times New Roman" pitchFamily="18" charset="0"/>
              <a:cs typeface="Times New Roman" pitchFamily="18" charset="0"/>
            </a:endParaRPr>
          </a:p>
          <a:p>
            <a:pPr marL="514350" indent="-514350">
              <a:buFont typeface="+mj-lt"/>
              <a:buAutoNum type="alphaLcParenR"/>
            </a:pPr>
            <a:endParaRPr lang="lt-LT" sz="2400" dirty="0" smtClean="0">
              <a:latin typeface="Times New Roman" pitchFamily="18" charset="0"/>
              <a:cs typeface="Times New Roman" pitchFamily="18" charset="0"/>
            </a:endParaRPr>
          </a:p>
          <a:p>
            <a:pPr marL="0" indent="0">
              <a:buNone/>
            </a:pPr>
            <a:r>
              <a:rPr lang="lt-LT" sz="2400" dirty="0">
                <a:latin typeface="Times New Roman" pitchFamily="18" charset="0"/>
                <a:cs typeface="Times New Roman" pitchFamily="18" charset="0"/>
              </a:rPr>
              <a:t>Teisingas </a:t>
            </a:r>
            <a:r>
              <a:rPr lang="lt-LT" sz="2400" dirty="0" smtClean="0">
                <a:latin typeface="Times New Roman" pitchFamily="18" charset="0"/>
                <a:cs typeface="Times New Roman" pitchFamily="18" charset="0"/>
              </a:rPr>
              <a:t>atsakymas: c</a:t>
            </a:r>
          </a:p>
          <a:p>
            <a:pPr marL="0" indent="0">
              <a:buNone/>
            </a:pPr>
            <a:endParaRPr lang="lt-LT"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420888"/>
            <a:ext cx="2154361" cy="224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89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229600" cy="5145435"/>
          </a:xfrm>
        </p:spPr>
        <p:txBody>
          <a:bodyPr>
            <a:normAutofit/>
          </a:bodyPr>
          <a:lstStyle/>
          <a:p>
            <a:pPr marL="0" indent="0">
              <a:buNone/>
            </a:pPr>
            <a:r>
              <a:rPr lang="lt-LT" dirty="0" smtClean="0"/>
              <a:t>5. </a:t>
            </a:r>
            <a:r>
              <a:rPr lang="lt-LT" sz="2400" dirty="0" smtClean="0">
                <a:latin typeface="Times New Roman" pitchFamily="18" charset="0"/>
                <a:cs typeface="Times New Roman" pitchFamily="18" charset="0"/>
              </a:rPr>
              <a:t>Kada švies šviesos diodas?</a:t>
            </a:r>
          </a:p>
          <a:p>
            <a:pPr marL="514350" indent="-514350">
              <a:buFont typeface="+mj-lt"/>
              <a:buAutoNum type="alphaLcParenR"/>
            </a:pPr>
            <a:r>
              <a:rPr lang="lt-LT" sz="2400" dirty="0" smtClean="0">
                <a:latin typeface="Times New Roman" pitchFamily="18" charset="0"/>
                <a:cs typeface="Times New Roman" pitchFamily="18" charset="0"/>
              </a:rPr>
              <a:t>Katodą prijungus prie </a:t>
            </a:r>
            <a:r>
              <a:rPr lang="lt-LT" sz="2400" dirty="0">
                <a:latin typeface="Times New Roman" pitchFamily="18" charset="0"/>
                <a:cs typeface="Times New Roman" pitchFamily="18" charset="0"/>
              </a:rPr>
              <a:t>neigiamojo elektros srovės šaltinio poliaus, </a:t>
            </a:r>
            <a:r>
              <a:rPr lang="lt-LT" sz="2400" dirty="0" smtClean="0">
                <a:latin typeface="Times New Roman" pitchFamily="18" charset="0"/>
                <a:cs typeface="Times New Roman" pitchFamily="18" charset="0"/>
              </a:rPr>
              <a:t>anodą– prie teigiamojo</a:t>
            </a:r>
            <a:r>
              <a:rPr lang="lt-LT" sz="2400" dirty="0">
                <a:latin typeface="Times New Roman" pitchFamily="18" charset="0"/>
                <a:cs typeface="Times New Roman" pitchFamily="18" charset="0"/>
              </a:rPr>
              <a:t>. </a:t>
            </a:r>
          </a:p>
          <a:p>
            <a:pPr marL="514350" indent="-514350">
              <a:buFont typeface="+mj-lt"/>
              <a:buAutoNum type="alphaLcParenR"/>
            </a:pPr>
            <a:r>
              <a:rPr lang="lt-LT" sz="2400" dirty="0" smtClean="0">
                <a:latin typeface="Times New Roman" pitchFamily="18" charset="0"/>
                <a:cs typeface="Times New Roman" pitchFamily="18" charset="0"/>
              </a:rPr>
              <a:t> Katodą prijungus </a:t>
            </a:r>
            <a:r>
              <a:rPr lang="lt-LT" sz="2400" dirty="0">
                <a:latin typeface="Times New Roman" pitchFamily="18" charset="0"/>
                <a:cs typeface="Times New Roman" pitchFamily="18" charset="0"/>
              </a:rPr>
              <a:t>prie teigiamojo elektros srovės šaltinio poliaus, anodas – prie </a:t>
            </a:r>
            <a:r>
              <a:rPr lang="lt-LT" sz="2400" dirty="0" smtClean="0">
                <a:latin typeface="Times New Roman" pitchFamily="18" charset="0"/>
                <a:cs typeface="Times New Roman" pitchFamily="18" charset="0"/>
              </a:rPr>
              <a:t>neigiamojo.</a:t>
            </a:r>
          </a:p>
          <a:p>
            <a:pPr marL="514350" indent="-514350">
              <a:buFont typeface="+mj-lt"/>
              <a:buAutoNum type="alphaLcParenR"/>
            </a:pPr>
            <a:r>
              <a:rPr lang="lt-LT" sz="2400" dirty="0" smtClean="0">
                <a:latin typeface="Times New Roman" pitchFamily="18" charset="0"/>
                <a:cs typeface="Times New Roman" pitchFamily="18" charset="0"/>
              </a:rPr>
              <a:t>Katodą prijungus prie teigiamojo šaltinio poliaus, o anodo nereiks prijungti.</a:t>
            </a:r>
          </a:p>
          <a:p>
            <a:pPr marL="0" indent="0">
              <a:buNone/>
            </a:pP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a  </a:t>
            </a:r>
            <a:endParaRPr lang="lt-LT" sz="2400" dirty="0"/>
          </a:p>
        </p:txBody>
      </p:sp>
    </p:spTree>
    <p:extLst>
      <p:ext uri="{BB962C8B-B14F-4D97-AF65-F5344CB8AC3E}">
        <p14:creationId xmlns:p14="http://schemas.microsoft.com/office/powerpoint/2010/main" val="11764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a:bodyPr>
          <a:lstStyle/>
          <a:p>
            <a:pPr marL="0" indent="0">
              <a:buNone/>
            </a:pPr>
            <a:r>
              <a:rPr lang="lt-LT" dirty="0" smtClean="0"/>
              <a:t>6.</a:t>
            </a:r>
            <a:r>
              <a:rPr lang="lt-LT" dirty="0">
                <a:latin typeface="Times New Roman" pitchFamily="18" charset="0"/>
                <a:cs typeface="Times New Roman" pitchFamily="18" charset="0"/>
              </a:rPr>
              <a:t> </a:t>
            </a:r>
            <a:r>
              <a:rPr lang="lt-LT" sz="2400" dirty="0" smtClean="0">
                <a:latin typeface="Times New Roman" pitchFamily="18" charset="0"/>
                <a:cs typeface="Times New Roman" pitchFamily="18" charset="0"/>
              </a:rPr>
              <a:t>Kodėl diodui </a:t>
            </a:r>
            <a:r>
              <a:rPr lang="lt-LT" sz="2400" dirty="0">
                <a:latin typeface="Times New Roman" pitchFamily="18" charset="0"/>
                <a:cs typeface="Times New Roman" pitchFamily="18" charset="0"/>
              </a:rPr>
              <a:t>reikia ,,</a:t>
            </a:r>
            <a:r>
              <a:rPr lang="lt-LT" sz="2400" dirty="0" smtClean="0">
                <a:latin typeface="Times New Roman" pitchFamily="18" charset="0"/>
                <a:cs typeface="Times New Roman" pitchFamily="18" charset="0"/>
              </a:rPr>
              <a:t>apsaugos“, </a:t>
            </a:r>
            <a:r>
              <a:rPr lang="lt-LT" sz="2400" dirty="0">
                <a:latin typeface="Times New Roman" pitchFamily="18" charset="0"/>
                <a:cs typeface="Times New Roman" pitchFamily="18" charset="0"/>
              </a:rPr>
              <a:t>dėl to į elektros grandinę įjungiamas varžas (</a:t>
            </a:r>
            <a:r>
              <a:rPr lang="lt-LT" sz="2400" dirty="0" err="1">
                <a:latin typeface="Times New Roman" pitchFamily="18" charset="0"/>
                <a:cs typeface="Times New Roman" pitchFamily="18" charset="0"/>
              </a:rPr>
              <a:t>rezistorius</a:t>
            </a:r>
            <a:r>
              <a:rPr lang="lt-LT" sz="2400" dirty="0" smtClean="0">
                <a:latin typeface="Times New Roman" pitchFamily="18" charset="0"/>
                <a:cs typeface="Times New Roman" pitchFamily="18" charset="0"/>
              </a:rPr>
              <a:t>)?</a:t>
            </a:r>
          </a:p>
          <a:p>
            <a:pPr marL="514350" indent="-514350">
              <a:buFont typeface="+mj-lt"/>
              <a:buAutoNum type="alphaLcParenR"/>
            </a:pPr>
            <a:r>
              <a:rPr lang="lt-LT" sz="2400" dirty="0" smtClean="0">
                <a:latin typeface="Times New Roman" pitchFamily="18" charset="0"/>
                <a:cs typeface="Times New Roman" pitchFamily="18" charset="0"/>
              </a:rPr>
              <a:t>Juo </a:t>
            </a:r>
            <a:r>
              <a:rPr lang="lt-LT" sz="2400" dirty="0">
                <a:latin typeface="Times New Roman" pitchFamily="18" charset="0"/>
                <a:cs typeface="Times New Roman" pitchFamily="18" charset="0"/>
              </a:rPr>
              <a:t>tekės per stipri elektros srovė ir jis iškart </a:t>
            </a:r>
            <a:r>
              <a:rPr lang="lt-LT" sz="2400" dirty="0" smtClean="0">
                <a:latin typeface="Times New Roman" pitchFamily="18" charset="0"/>
                <a:cs typeface="Times New Roman" pitchFamily="18" charset="0"/>
              </a:rPr>
              <a:t>suges.</a:t>
            </a:r>
          </a:p>
          <a:p>
            <a:pPr marL="514350" indent="-514350">
              <a:buFont typeface="+mj-lt"/>
              <a:buAutoNum type="alphaLcParenR"/>
            </a:pPr>
            <a:r>
              <a:rPr lang="lt-LT" sz="2400" dirty="0" smtClean="0">
                <a:latin typeface="Times New Roman" pitchFamily="18" charset="0"/>
                <a:cs typeface="Times New Roman" pitchFamily="18" charset="0"/>
              </a:rPr>
              <a:t>Švies ne tokia ryški spalva, kaip su </a:t>
            </a:r>
            <a:r>
              <a:rPr lang="lt-LT" sz="2400" dirty="0" err="1" smtClean="0">
                <a:latin typeface="Times New Roman" pitchFamily="18" charset="0"/>
                <a:cs typeface="Times New Roman" pitchFamily="18" charset="0"/>
              </a:rPr>
              <a:t>rezistoriumi</a:t>
            </a:r>
            <a:r>
              <a:rPr lang="lt-LT" sz="2400" dirty="0" smtClean="0">
                <a:latin typeface="Times New Roman" pitchFamily="18" charset="0"/>
                <a:cs typeface="Times New Roman" pitchFamily="18" charset="0"/>
              </a:rPr>
              <a:t>.</a:t>
            </a:r>
          </a:p>
          <a:p>
            <a:pPr marL="514350" indent="-514350">
              <a:buFont typeface="+mj-lt"/>
              <a:buAutoNum type="alphaLcParenR"/>
            </a:pPr>
            <a:r>
              <a:rPr lang="lt-LT" sz="2400" dirty="0" smtClean="0">
                <a:latin typeface="Times New Roman" pitchFamily="18" charset="0"/>
                <a:cs typeface="Times New Roman" pitchFamily="18" charset="0"/>
              </a:rPr>
              <a:t>Juo tekės per silpna elektros srovė, todėl jis diodas nešvies. </a:t>
            </a: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 </a:t>
            </a:r>
          </a:p>
          <a:p>
            <a:pPr marL="0" indent="0">
              <a:buNone/>
            </a:pPr>
            <a:r>
              <a:rPr lang="lt-LT" sz="2400" dirty="0" smtClean="0">
                <a:latin typeface="Times New Roman" pitchFamily="18" charset="0"/>
                <a:cs typeface="Times New Roman" pitchFamily="18" charset="0"/>
              </a:rPr>
              <a:t>Teisingas atsakymas: a</a:t>
            </a: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397760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itchFamily="18" charset="0"/>
                <a:cs typeface="Times New Roman" pitchFamily="18" charset="0"/>
              </a:rPr>
              <a:t>Rūšys </a:t>
            </a:r>
            <a:endParaRPr lang="lt-LT"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lt-LT" dirty="0" smtClean="0">
                <a:latin typeface="Times New Roman" pitchFamily="18" charset="0"/>
                <a:cs typeface="Times New Roman" pitchFamily="18" charset="0"/>
              </a:rPr>
              <a:t>Diodai:</a:t>
            </a:r>
          </a:p>
          <a:p>
            <a:pPr marL="0" indent="0">
              <a:buNone/>
            </a:pPr>
            <a:r>
              <a:rPr lang="lt-LT" dirty="0" smtClean="0">
                <a:latin typeface="Times New Roman" pitchFamily="18" charset="0"/>
                <a:cs typeface="Times New Roman" pitchFamily="18" charset="0"/>
              </a:rPr>
              <a:t>Vakuuminis diodas</a:t>
            </a:r>
          </a:p>
          <a:p>
            <a:pPr marL="0" indent="0">
              <a:buNone/>
            </a:pPr>
            <a:r>
              <a:rPr lang="lt-LT" dirty="0" smtClean="0">
                <a:latin typeface="Times New Roman" pitchFamily="18" charset="0"/>
                <a:cs typeface="Times New Roman" pitchFamily="18" charset="0"/>
              </a:rPr>
              <a:t>Puslaidininkinis diodas </a:t>
            </a:r>
          </a:p>
          <a:p>
            <a:pPr marL="0" indent="0">
              <a:buNone/>
            </a:pPr>
            <a:r>
              <a:rPr lang="lt-LT" dirty="0" smtClean="0">
                <a:latin typeface="Times New Roman" pitchFamily="18" charset="0"/>
                <a:cs typeface="Times New Roman" pitchFamily="18" charset="0"/>
              </a:rPr>
              <a:t>Šviesos diodas (LED) </a:t>
            </a:r>
          </a:p>
          <a:p>
            <a:pPr marL="0" indent="0">
              <a:buNone/>
            </a:pPr>
            <a:endParaRPr lang="lt-LT" dirty="0">
              <a:latin typeface="Times New Roman" pitchFamily="18" charset="0"/>
              <a:cs typeface="Times New Roman" pitchFamily="18" charset="0"/>
            </a:endParaRPr>
          </a:p>
          <a:p>
            <a:pPr marL="0" indent="0">
              <a:buNone/>
            </a:pPr>
            <a:r>
              <a:rPr lang="lt-LT" dirty="0" smtClean="0">
                <a:latin typeface="Times New Roman" pitchFamily="18" charset="0"/>
                <a:cs typeface="Times New Roman" pitchFamily="18" charset="0"/>
              </a:rPr>
              <a:t>Triodai:</a:t>
            </a:r>
          </a:p>
          <a:p>
            <a:pPr marL="0" indent="0">
              <a:buNone/>
            </a:pPr>
            <a:r>
              <a:rPr lang="lt-LT" dirty="0" smtClean="0">
                <a:latin typeface="Times New Roman" pitchFamily="18" charset="0"/>
                <a:cs typeface="Times New Roman" pitchFamily="18" charset="0"/>
              </a:rPr>
              <a:t>Vakuuminis triodas </a:t>
            </a:r>
          </a:p>
          <a:p>
            <a:pPr marL="0" indent="0">
              <a:buNone/>
            </a:pPr>
            <a:r>
              <a:rPr lang="lt-LT" dirty="0" smtClean="0">
                <a:latin typeface="Times New Roman" pitchFamily="18" charset="0"/>
                <a:cs typeface="Times New Roman" pitchFamily="18" charset="0"/>
              </a:rPr>
              <a:t>Puslaidininkinis triodas</a:t>
            </a:r>
            <a:endParaRPr lang="lt-LT"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808" y="1340768"/>
            <a:ext cx="4176464" cy="3132348"/>
          </a:xfrm>
          <a:prstGeom prst="rect">
            <a:avLst/>
          </a:prstGeom>
        </p:spPr>
      </p:pic>
    </p:spTree>
    <p:extLst>
      <p:ext uri="{BB962C8B-B14F-4D97-AF65-F5344CB8AC3E}">
        <p14:creationId xmlns:p14="http://schemas.microsoft.com/office/powerpoint/2010/main" val="19507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a:bodyPr>
          <a:lstStyle/>
          <a:p>
            <a:pPr marL="0" indent="0">
              <a:buNone/>
            </a:pPr>
            <a:r>
              <a:rPr lang="lt-LT" dirty="0" smtClean="0"/>
              <a:t>7. </a:t>
            </a:r>
            <a:r>
              <a:rPr lang="lt-LT" sz="2400" dirty="0" smtClean="0">
                <a:latin typeface="Times New Roman" pitchFamily="18" charset="0"/>
                <a:cs typeface="Times New Roman" pitchFamily="18" charset="0"/>
              </a:rPr>
              <a:t>Kas yra žymima šiuo sutartiniu ženklu? </a:t>
            </a:r>
          </a:p>
          <a:p>
            <a:pPr marL="514350" indent="-514350">
              <a:buFont typeface="+mj-lt"/>
              <a:buAutoNum type="alphaLcParenR"/>
            </a:pPr>
            <a:r>
              <a:rPr lang="lt-LT" sz="2400" dirty="0" smtClean="0">
                <a:latin typeface="Times New Roman" pitchFamily="18" charset="0"/>
                <a:cs typeface="Times New Roman" pitchFamily="18" charset="0"/>
              </a:rPr>
              <a:t>Vakuuminis diodas</a:t>
            </a:r>
          </a:p>
          <a:p>
            <a:pPr marL="514350" indent="-514350">
              <a:buFont typeface="+mj-lt"/>
              <a:buAutoNum type="alphaLcParenR"/>
            </a:pPr>
            <a:r>
              <a:rPr lang="lt-LT" sz="2400" dirty="0" smtClean="0">
                <a:latin typeface="Times New Roman" pitchFamily="18" charset="0"/>
                <a:cs typeface="Times New Roman" pitchFamily="18" charset="0"/>
              </a:rPr>
              <a:t>Šviesos diodas</a:t>
            </a:r>
          </a:p>
          <a:p>
            <a:pPr marL="514350" indent="-514350">
              <a:buFont typeface="+mj-lt"/>
              <a:buAutoNum type="alphaLcParenR"/>
            </a:pPr>
            <a:r>
              <a:rPr lang="lt-LT" sz="2400" dirty="0" smtClean="0">
                <a:latin typeface="Times New Roman" pitchFamily="18" charset="0"/>
                <a:cs typeface="Times New Roman" pitchFamily="18" charset="0"/>
              </a:rPr>
              <a:t>Vakuuminis triodas</a:t>
            </a:r>
          </a:p>
          <a:p>
            <a:pPr marL="514350" indent="-514350">
              <a:buFont typeface="+mj-lt"/>
              <a:buAutoNum type="alphaLcParenR"/>
            </a:pPr>
            <a:endParaRPr lang="lt-LT" sz="2400" dirty="0">
              <a:latin typeface="Times New Roman" pitchFamily="18" charset="0"/>
              <a:cs typeface="Times New Roman" pitchFamily="18" charset="0"/>
            </a:endParaRPr>
          </a:p>
          <a:p>
            <a:pPr marL="514350" indent="-514350">
              <a:buFont typeface="+mj-lt"/>
              <a:buAutoNum type="alphaLcParenR"/>
            </a:pPr>
            <a:endParaRPr lang="lt-LT" sz="2400" dirty="0" smtClean="0">
              <a:latin typeface="Times New Roman" pitchFamily="18" charset="0"/>
              <a:cs typeface="Times New Roman" pitchFamily="18" charset="0"/>
            </a:endParaRPr>
          </a:p>
          <a:p>
            <a:pPr marL="514350" indent="-514350">
              <a:buFont typeface="+mj-lt"/>
              <a:buAutoNum type="alphaLcParenR"/>
            </a:pP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b  </a:t>
            </a:r>
          </a:p>
          <a:p>
            <a:pPr marL="514350" indent="-514350">
              <a:buFont typeface="+mj-lt"/>
              <a:buAutoNum type="alphaLcParenR"/>
            </a:pP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668119"/>
            <a:ext cx="2664073" cy="178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2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80">
                                          <p:stCondLst>
                                            <p:cond delay="0"/>
                                          </p:stCondLst>
                                        </p:cTn>
                                        <p:tgtEl>
                                          <p:spTgt spid="3">
                                            <p:txEl>
                                              <p:pRg st="7" end="7"/>
                                            </p:txEl>
                                          </p:spTgt>
                                        </p:tgtEl>
                                      </p:cBhvr>
                                    </p:animEffect>
                                    <p:anim calcmode="lin" valueType="num">
                                      <p:cBhvr>
                                        <p:cTn id="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7" end="7"/>
                                            </p:txEl>
                                          </p:spTgt>
                                        </p:tgtEl>
                                      </p:cBhvr>
                                      <p:to x="100000" y="60000"/>
                                    </p:animScale>
                                    <p:animScale>
                                      <p:cBhvr>
                                        <p:cTn id="14" dur="166" decel="50000">
                                          <p:stCondLst>
                                            <p:cond delay="676"/>
                                          </p:stCondLst>
                                        </p:cTn>
                                        <p:tgtEl>
                                          <p:spTgt spid="3">
                                            <p:txEl>
                                              <p:pRg st="7" end="7"/>
                                            </p:txEl>
                                          </p:spTgt>
                                        </p:tgtEl>
                                      </p:cBhvr>
                                      <p:to x="100000" y="100000"/>
                                    </p:animScale>
                                    <p:animScale>
                                      <p:cBhvr>
                                        <p:cTn id="15" dur="26">
                                          <p:stCondLst>
                                            <p:cond delay="1312"/>
                                          </p:stCondLst>
                                        </p:cTn>
                                        <p:tgtEl>
                                          <p:spTgt spid="3">
                                            <p:txEl>
                                              <p:pRg st="7" end="7"/>
                                            </p:txEl>
                                          </p:spTgt>
                                        </p:tgtEl>
                                      </p:cBhvr>
                                      <p:to x="100000" y="80000"/>
                                    </p:animScale>
                                    <p:animScale>
                                      <p:cBhvr>
                                        <p:cTn id="16" dur="166" decel="50000">
                                          <p:stCondLst>
                                            <p:cond delay="1338"/>
                                          </p:stCondLst>
                                        </p:cTn>
                                        <p:tgtEl>
                                          <p:spTgt spid="3">
                                            <p:txEl>
                                              <p:pRg st="7" end="7"/>
                                            </p:txEl>
                                          </p:spTgt>
                                        </p:tgtEl>
                                      </p:cBhvr>
                                      <p:to x="100000" y="100000"/>
                                    </p:animScale>
                                    <p:animScale>
                                      <p:cBhvr>
                                        <p:cTn id="17" dur="26">
                                          <p:stCondLst>
                                            <p:cond delay="1642"/>
                                          </p:stCondLst>
                                        </p:cTn>
                                        <p:tgtEl>
                                          <p:spTgt spid="3">
                                            <p:txEl>
                                              <p:pRg st="7" end="7"/>
                                            </p:txEl>
                                          </p:spTgt>
                                        </p:tgtEl>
                                      </p:cBhvr>
                                      <p:to x="100000" y="90000"/>
                                    </p:animScale>
                                    <p:animScale>
                                      <p:cBhvr>
                                        <p:cTn id="18" dur="166" decel="50000">
                                          <p:stCondLst>
                                            <p:cond delay="1668"/>
                                          </p:stCondLst>
                                        </p:cTn>
                                        <p:tgtEl>
                                          <p:spTgt spid="3">
                                            <p:txEl>
                                              <p:pRg st="7" end="7"/>
                                            </p:txEl>
                                          </p:spTgt>
                                        </p:tgtEl>
                                      </p:cBhvr>
                                      <p:to x="100000" y="100000"/>
                                    </p:animScale>
                                    <p:animScale>
                                      <p:cBhvr>
                                        <p:cTn id="19" dur="26">
                                          <p:stCondLst>
                                            <p:cond delay="1808"/>
                                          </p:stCondLst>
                                        </p:cTn>
                                        <p:tgtEl>
                                          <p:spTgt spid="3">
                                            <p:txEl>
                                              <p:pRg st="7" end="7"/>
                                            </p:txEl>
                                          </p:spTgt>
                                        </p:tgtEl>
                                      </p:cBhvr>
                                      <p:to x="100000" y="95000"/>
                                    </p:animScale>
                                    <p:animScale>
                                      <p:cBhvr>
                                        <p:cTn id="2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467544" y="1412776"/>
            <a:ext cx="7620000" cy="4800600"/>
          </a:xfrm>
        </p:spPr>
        <p:txBody>
          <a:bodyPr>
            <a:normAutofit/>
          </a:bodyPr>
          <a:lstStyle/>
          <a:p>
            <a:pPr marL="0" indent="0">
              <a:buNone/>
            </a:pPr>
            <a:r>
              <a:rPr lang="lt-LT" dirty="0" smtClean="0"/>
              <a:t>8</a:t>
            </a:r>
            <a:r>
              <a:rPr lang="lt-LT" dirty="0" smtClean="0">
                <a:latin typeface="Times New Roman" panose="02020603050405020304" pitchFamily="18" charset="0"/>
                <a:cs typeface="Times New Roman" panose="02020603050405020304" pitchFamily="18" charset="0"/>
              </a:rPr>
              <a:t>. </a:t>
            </a:r>
            <a:r>
              <a:rPr lang="lt-LT" sz="2400" dirty="0" smtClean="0">
                <a:latin typeface="Times New Roman" pitchFamily="18" charset="0"/>
                <a:cs typeface="Times New Roman" panose="02020603050405020304" pitchFamily="18" charset="0"/>
              </a:rPr>
              <a:t>Kas yra </a:t>
            </a:r>
            <a:r>
              <a:rPr lang="lt-LT" sz="2400" dirty="0" err="1" smtClean="0">
                <a:latin typeface="Times New Roman" pitchFamily="18" charset="0"/>
                <a:cs typeface="Times New Roman" pitchFamily="18" charset="0"/>
              </a:rPr>
              <a:t>termoelektroninė</a:t>
            </a:r>
            <a:r>
              <a:rPr lang="lt-LT" sz="2400" dirty="0" smtClean="0">
                <a:latin typeface="Times New Roman" pitchFamily="18" charset="0"/>
                <a:cs typeface="Times New Roman" pitchFamily="18" charset="0"/>
              </a:rPr>
              <a:t> emisija?</a:t>
            </a:r>
          </a:p>
          <a:p>
            <a:pPr marL="514350" indent="-514350">
              <a:buFont typeface="+mj-lt"/>
              <a:buAutoNum type="alphaLcParenR"/>
            </a:pPr>
            <a:r>
              <a:rPr lang="lt-LT" sz="2400" dirty="0">
                <a:latin typeface="Times New Roman" pitchFamily="18" charset="0"/>
                <a:cs typeface="Times New Roman" pitchFamily="18" charset="0"/>
              </a:rPr>
              <a:t>P</a:t>
            </a:r>
            <a:r>
              <a:rPr lang="lt-LT" sz="2400" dirty="0" smtClean="0">
                <a:latin typeface="Times New Roman" pitchFamily="18" charset="0"/>
                <a:cs typeface="Times New Roman" pitchFamily="18" charset="0"/>
              </a:rPr>
              <a:t>rocesas</a:t>
            </a:r>
            <a:r>
              <a:rPr lang="lt-LT" sz="2400" dirty="0">
                <a:latin typeface="Times New Roman" pitchFamily="18" charset="0"/>
                <a:cs typeface="Times New Roman" pitchFamily="18" charset="0"/>
              </a:rPr>
              <a:t>, kai </a:t>
            </a:r>
            <a:r>
              <a:rPr lang="lt-LT" sz="2400" dirty="0" smtClean="0">
                <a:latin typeface="Times New Roman" pitchFamily="18" charset="0"/>
                <a:cs typeface="Times New Roman" pitchFamily="18" charset="0"/>
              </a:rPr>
              <a:t> </a:t>
            </a:r>
            <a:r>
              <a:rPr lang="lt-LT" sz="2400" dirty="0">
                <a:latin typeface="Times New Roman" pitchFamily="18" charset="0"/>
                <a:cs typeface="Times New Roman" pitchFamily="18" charset="0"/>
              </a:rPr>
              <a:t>metalas </a:t>
            </a:r>
            <a:r>
              <a:rPr lang="lt-LT" sz="2400" dirty="0" smtClean="0">
                <a:latin typeface="Times New Roman" pitchFamily="18" charset="0"/>
                <a:cs typeface="Times New Roman" pitchFamily="18" charset="0"/>
              </a:rPr>
              <a:t>spinduliuoja elektronus.</a:t>
            </a:r>
          </a:p>
          <a:p>
            <a:pPr marL="514350" indent="-514350">
              <a:buFont typeface="+mj-lt"/>
              <a:buAutoNum type="alphaLcParenR"/>
            </a:pPr>
            <a:r>
              <a:rPr lang="lt-LT" sz="2400" dirty="0">
                <a:latin typeface="Times New Roman" pitchFamily="18" charset="0"/>
                <a:cs typeface="Times New Roman" pitchFamily="18" charset="0"/>
              </a:rPr>
              <a:t>P</a:t>
            </a:r>
            <a:r>
              <a:rPr lang="lt-LT" sz="2400" dirty="0" smtClean="0">
                <a:latin typeface="Times New Roman" pitchFamily="18" charset="0"/>
                <a:cs typeface="Times New Roman" pitchFamily="18" charset="0"/>
              </a:rPr>
              <a:t>rocesas</a:t>
            </a:r>
            <a:r>
              <a:rPr lang="lt-LT" sz="2400" dirty="0">
                <a:latin typeface="Times New Roman" pitchFamily="18" charset="0"/>
                <a:cs typeface="Times New Roman" pitchFamily="18" charset="0"/>
              </a:rPr>
              <a:t>, kai smarkiai įkaitintas metalas </a:t>
            </a:r>
            <a:r>
              <a:rPr lang="lt-LT" sz="2400" dirty="0" smtClean="0">
                <a:latin typeface="Times New Roman" pitchFamily="18" charset="0"/>
                <a:cs typeface="Times New Roman" pitchFamily="18" charset="0"/>
              </a:rPr>
              <a:t>prisijungia laisvuosius elektronus.</a:t>
            </a:r>
          </a:p>
          <a:p>
            <a:pPr marL="514350" indent="-514350">
              <a:buFont typeface="+mj-lt"/>
              <a:buAutoNum type="alphaLcParenR"/>
            </a:pPr>
            <a:r>
              <a:rPr lang="lt-LT" sz="2400" dirty="0" smtClean="0">
                <a:latin typeface="Times New Roman" pitchFamily="18" charset="0"/>
                <a:cs typeface="Times New Roman" pitchFamily="18" charset="0"/>
              </a:rPr>
              <a:t>Procesas</a:t>
            </a:r>
            <a:r>
              <a:rPr lang="lt-LT" sz="2400" dirty="0">
                <a:latin typeface="Times New Roman" pitchFamily="18" charset="0"/>
                <a:cs typeface="Times New Roman" pitchFamily="18" charset="0"/>
              </a:rPr>
              <a:t>, kai smarkiai įkaitintas metalas spinduliuoja laisvuosius elektronus.</a:t>
            </a:r>
          </a:p>
          <a:p>
            <a:pPr marL="0" indent="0">
              <a:buNone/>
            </a:pPr>
            <a:endParaRPr lang="lt-LT" sz="2400" dirty="0" smtClean="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c </a:t>
            </a:r>
            <a:endParaRPr lang="lt-LT" sz="2400" dirty="0">
              <a:latin typeface="Times New Roman" pitchFamily="18" charset="0"/>
              <a:cs typeface="Times New Roman" pitchFamily="18" charset="0"/>
            </a:endParaRPr>
          </a:p>
          <a:p>
            <a:pPr marL="514350" indent="-514350">
              <a:buFont typeface="+mj-lt"/>
              <a:buAutoNum type="alphaLcParenR"/>
            </a:pPr>
            <a:endParaRPr lang="lt-LT" sz="2400" dirty="0">
              <a:latin typeface="Times New Roman" pitchFamily="18" charset="0"/>
              <a:cs typeface="Times New Roman" pitchFamily="18" charset="0"/>
            </a:endParaRPr>
          </a:p>
          <a:p>
            <a:pPr marL="0" indent="0">
              <a:buNone/>
            </a:pPr>
            <a:endParaRPr lang="lt-LT" dirty="0"/>
          </a:p>
        </p:txBody>
      </p:sp>
    </p:spTree>
    <p:extLst>
      <p:ext uri="{BB962C8B-B14F-4D97-AF65-F5344CB8AC3E}">
        <p14:creationId xmlns:p14="http://schemas.microsoft.com/office/powerpoint/2010/main" val="30673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normAutofit/>
          </a:bodyPr>
          <a:lstStyle/>
          <a:p>
            <a:pPr marL="0" indent="0">
              <a:buNone/>
            </a:pPr>
            <a:r>
              <a:rPr lang="lt-LT" dirty="0" smtClean="0">
                <a:latin typeface="Times New Roman" pitchFamily="18" charset="0"/>
                <a:cs typeface="Times New Roman" pitchFamily="18" charset="0"/>
              </a:rPr>
              <a:t>9</a:t>
            </a:r>
            <a:r>
              <a:rPr lang="lt-LT" sz="2400" dirty="0" smtClean="0">
                <a:latin typeface="Times New Roman" pitchFamily="18" charset="0"/>
                <a:cs typeface="Times New Roman" pitchFamily="18" charset="0"/>
              </a:rPr>
              <a:t>. Kur naudojamas LED apšvietimas?</a:t>
            </a:r>
          </a:p>
          <a:p>
            <a:pPr marL="514350" indent="-514350">
              <a:buFont typeface="+mj-lt"/>
              <a:buAutoNum type="alphaLcParenR"/>
            </a:pPr>
            <a:r>
              <a:rPr lang="lt-LT" sz="2400" dirty="0" smtClean="0">
                <a:latin typeface="Times New Roman" pitchFamily="18" charset="0"/>
                <a:cs typeface="Times New Roman" pitchFamily="18" charset="0"/>
              </a:rPr>
              <a:t>Didelių </a:t>
            </a:r>
            <a:r>
              <a:rPr lang="lt-LT" sz="2400" dirty="0">
                <a:latin typeface="Times New Roman" pitchFamily="18" charset="0"/>
                <a:cs typeface="Times New Roman" pitchFamily="18" charset="0"/>
              </a:rPr>
              <a:t>matmenų monitoriuose, </a:t>
            </a:r>
            <a:r>
              <a:rPr lang="lt-LT" sz="2400" dirty="0" smtClean="0">
                <a:latin typeface="Times New Roman" pitchFamily="18" charset="0"/>
                <a:cs typeface="Times New Roman" pitchFamily="18" charset="0"/>
              </a:rPr>
              <a:t>šviesoforuose</a:t>
            </a:r>
          </a:p>
          <a:p>
            <a:pPr marL="514350" indent="-514350">
              <a:buFont typeface="+mj-lt"/>
              <a:buAutoNum type="alphaLcParenR"/>
            </a:pPr>
            <a:r>
              <a:rPr lang="lt-LT" sz="2400" dirty="0">
                <a:latin typeface="Times New Roman" pitchFamily="18" charset="0"/>
                <a:cs typeface="Times New Roman" pitchFamily="18" charset="0"/>
              </a:rPr>
              <a:t>A</a:t>
            </a:r>
            <a:r>
              <a:rPr lang="lt-LT" sz="2400" dirty="0" smtClean="0">
                <a:latin typeface="Times New Roman" pitchFamily="18" charset="0"/>
                <a:cs typeface="Times New Roman" pitchFamily="18" charset="0"/>
              </a:rPr>
              <a:t>utomobilių </a:t>
            </a:r>
            <a:r>
              <a:rPr lang="lt-LT" sz="2400" dirty="0">
                <a:latin typeface="Times New Roman" pitchFamily="18" charset="0"/>
                <a:cs typeface="Times New Roman" pitchFamily="18" charset="0"/>
              </a:rPr>
              <a:t>žibintuose, signalinėse </a:t>
            </a:r>
            <a:r>
              <a:rPr lang="lt-LT" sz="2400" dirty="0" smtClean="0">
                <a:latin typeface="Times New Roman" pitchFamily="18" charset="0"/>
                <a:cs typeface="Times New Roman" pitchFamily="18" charset="0"/>
              </a:rPr>
              <a:t>lempose</a:t>
            </a:r>
          </a:p>
          <a:p>
            <a:pPr marL="514350" indent="-514350">
              <a:buFont typeface="+mj-lt"/>
              <a:buAutoNum type="alphaLcParenR"/>
            </a:pPr>
            <a:r>
              <a:rPr lang="lt-LT" sz="2400" dirty="0" smtClean="0">
                <a:latin typeface="Times New Roman" pitchFamily="18" charset="0"/>
                <a:cs typeface="Times New Roman" pitchFamily="18" charset="0"/>
              </a:rPr>
              <a:t>A ir b teisingas </a:t>
            </a:r>
          </a:p>
          <a:p>
            <a:pPr marL="514350" indent="-514350">
              <a:buFont typeface="+mj-lt"/>
              <a:buAutoNum type="alphaLcParenR"/>
            </a:pPr>
            <a:endParaRPr lang="lt-LT" sz="2400" dirty="0">
              <a:latin typeface="Times New Roman" pitchFamily="18" charset="0"/>
              <a:cs typeface="Times New Roman" pitchFamily="18" charset="0"/>
            </a:endParaRPr>
          </a:p>
          <a:p>
            <a:pPr marL="514350" indent="-514350">
              <a:buFont typeface="+mj-lt"/>
              <a:buAutoNum type="alphaLcParenR"/>
            </a:pPr>
            <a:endParaRPr lang="lt-LT" sz="2400" dirty="0" smtClean="0">
              <a:latin typeface="Times New Roman" pitchFamily="18" charset="0"/>
              <a:cs typeface="Times New Roman" pitchFamily="18" charset="0"/>
            </a:endParaRPr>
          </a:p>
          <a:p>
            <a:pPr marL="514350" indent="-514350">
              <a:buFont typeface="+mj-lt"/>
              <a:buAutoNum type="alphaLcParenR"/>
            </a:pP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c </a:t>
            </a:r>
          </a:p>
          <a:p>
            <a:pPr marL="0" indent="0">
              <a:buNone/>
            </a:pPr>
            <a:endParaRPr lang="lt-LT" dirty="0"/>
          </a:p>
        </p:txBody>
      </p:sp>
    </p:spTree>
    <p:extLst>
      <p:ext uri="{BB962C8B-B14F-4D97-AF65-F5344CB8AC3E}">
        <p14:creationId xmlns:p14="http://schemas.microsoft.com/office/powerpoint/2010/main" val="26018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80">
                                          <p:stCondLst>
                                            <p:cond delay="0"/>
                                          </p:stCondLst>
                                        </p:cTn>
                                        <p:tgtEl>
                                          <p:spTgt spid="3">
                                            <p:txEl>
                                              <p:pRg st="7" end="7"/>
                                            </p:txEl>
                                          </p:spTgt>
                                        </p:tgtEl>
                                      </p:cBhvr>
                                    </p:animEffect>
                                    <p:anim calcmode="lin" valueType="num">
                                      <p:cBhvr>
                                        <p:cTn id="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7" end="7"/>
                                            </p:txEl>
                                          </p:spTgt>
                                        </p:tgtEl>
                                      </p:cBhvr>
                                      <p:to x="100000" y="60000"/>
                                    </p:animScale>
                                    <p:animScale>
                                      <p:cBhvr>
                                        <p:cTn id="14" dur="166" decel="50000">
                                          <p:stCondLst>
                                            <p:cond delay="676"/>
                                          </p:stCondLst>
                                        </p:cTn>
                                        <p:tgtEl>
                                          <p:spTgt spid="3">
                                            <p:txEl>
                                              <p:pRg st="7" end="7"/>
                                            </p:txEl>
                                          </p:spTgt>
                                        </p:tgtEl>
                                      </p:cBhvr>
                                      <p:to x="100000" y="100000"/>
                                    </p:animScale>
                                    <p:animScale>
                                      <p:cBhvr>
                                        <p:cTn id="15" dur="26">
                                          <p:stCondLst>
                                            <p:cond delay="1312"/>
                                          </p:stCondLst>
                                        </p:cTn>
                                        <p:tgtEl>
                                          <p:spTgt spid="3">
                                            <p:txEl>
                                              <p:pRg st="7" end="7"/>
                                            </p:txEl>
                                          </p:spTgt>
                                        </p:tgtEl>
                                      </p:cBhvr>
                                      <p:to x="100000" y="80000"/>
                                    </p:animScale>
                                    <p:animScale>
                                      <p:cBhvr>
                                        <p:cTn id="16" dur="166" decel="50000">
                                          <p:stCondLst>
                                            <p:cond delay="1338"/>
                                          </p:stCondLst>
                                        </p:cTn>
                                        <p:tgtEl>
                                          <p:spTgt spid="3">
                                            <p:txEl>
                                              <p:pRg st="7" end="7"/>
                                            </p:txEl>
                                          </p:spTgt>
                                        </p:tgtEl>
                                      </p:cBhvr>
                                      <p:to x="100000" y="100000"/>
                                    </p:animScale>
                                    <p:animScale>
                                      <p:cBhvr>
                                        <p:cTn id="17" dur="26">
                                          <p:stCondLst>
                                            <p:cond delay="1642"/>
                                          </p:stCondLst>
                                        </p:cTn>
                                        <p:tgtEl>
                                          <p:spTgt spid="3">
                                            <p:txEl>
                                              <p:pRg st="7" end="7"/>
                                            </p:txEl>
                                          </p:spTgt>
                                        </p:tgtEl>
                                      </p:cBhvr>
                                      <p:to x="100000" y="90000"/>
                                    </p:animScale>
                                    <p:animScale>
                                      <p:cBhvr>
                                        <p:cTn id="18" dur="166" decel="50000">
                                          <p:stCondLst>
                                            <p:cond delay="1668"/>
                                          </p:stCondLst>
                                        </p:cTn>
                                        <p:tgtEl>
                                          <p:spTgt spid="3">
                                            <p:txEl>
                                              <p:pRg st="7" end="7"/>
                                            </p:txEl>
                                          </p:spTgt>
                                        </p:tgtEl>
                                      </p:cBhvr>
                                      <p:to x="100000" y="100000"/>
                                    </p:animScale>
                                    <p:animScale>
                                      <p:cBhvr>
                                        <p:cTn id="19" dur="26">
                                          <p:stCondLst>
                                            <p:cond delay="1808"/>
                                          </p:stCondLst>
                                        </p:cTn>
                                        <p:tgtEl>
                                          <p:spTgt spid="3">
                                            <p:txEl>
                                              <p:pRg st="7" end="7"/>
                                            </p:txEl>
                                          </p:spTgt>
                                        </p:tgtEl>
                                      </p:cBhvr>
                                      <p:to x="100000" y="95000"/>
                                    </p:animScale>
                                    <p:animScale>
                                      <p:cBhvr>
                                        <p:cTn id="2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pPr marL="0" indent="0">
              <a:buNone/>
            </a:pPr>
            <a:r>
              <a:rPr lang="lt-LT" dirty="0" smtClean="0"/>
              <a:t>10. </a:t>
            </a:r>
            <a:r>
              <a:rPr lang="lt-LT" sz="2400" dirty="0" smtClean="0">
                <a:latin typeface="Times New Roman" pitchFamily="18" charset="0"/>
                <a:cs typeface="Times New Roman" pitchFamily="18" charset="0"/>
              </a:rPr>
              <a:t>Kokią spalvą sunkiausia išgauti šviesos diodu?  </a:t>
            </a:r>
          </a:p>
          <a:p>
            <a:pPr marL="457200" indent="-457200">
              <a:buFont typeface="+mj-lt"/>
              <a:buAutoNum type="alphaLcParenR"/>
            </a:pPr>
            <a:r>
              <a:rPr lang="lt-LT" sz="2400" dirty="0" smtClean="0">
                <a:latin typeface="Times New Roman" pitchFamily="18" charset="0"/>
                <a:cs typeface="Times New Roman" pitchFamily="18" charset="0"/>
              </a:rPr>
              <a:t>Mėlyną</a:t>
            </a:r>
          </a:p>
          <a:p>
            <a:pPr marL="457200" indent="-457200">
              <a:buFont typeface="+mj-lt"/>
              <a:buAutoNum type="alphaLcParenR"/>
            </a:pPr>
            <a:r>
              <a:rPr lang="lt-LT" sz="2400" dirty="0" smtClean="0">
                <a:latin typeface="Times New Roman" pitchFamily="18" charset="0"/>
                <a:cs typeface="Times New Roman" pitchFamily="18" charset="0"/>
              </a:rPr>
              <a:t>Žalią</a:t>
            </a:r>
          </a:p>
          <a:p>
            <a:pPr marL="457200" indent="-457200">
              <a:buFont typeface="+mj-lt"/>
              <a:buAutoNum type="alphaLcParenR"/>
            </a:pPr>
            <a:r>
              <a:rPr lang="lt-LT" sz="2400" dirty="0" smtClean="0">
                <a:latin typeface="Times New Roman" pitchFamily="18" charset="0"/>
                <a:cs typeface="Times New Roman" pitchFamily="18" charset="0"/>
              </a:rPr>
              <a:t>Raudoną</a:t>
            </a:r>
          </a:p>
          <a:p>
            <a:pPr marL="457200" indent="-457200">
              <a:buFont typeface="+mj-lt"/>
              <a:buAutoNum type="alphaLcParenR"/>
            </a:pPr>
            <a:endParaRPr lang="lt-LT" sz="2400" dirty="0">
              <a:latin typeface="Times New Roman" pitchFamily="18" charset="0"/>
              <a:cs typeface="Times New Roman" pitchFamily="18" charset="0"/>
            </a:endParaRPr>
          </a:p>
          <a:p>
            <a:pPr marL="457200" indent="-457200">
              <a:buFont typeface="+mj-lt"/>
              <a:buAutoNum type="alphaLcParenR"/>
            </a:pPr>
            <a:endParaRPr lang="lt-LT" sz="2400" dirty="0" smtClean="0">
              <a:latin typeface="Times New Roman" pitchFamily="18" charset="0"/>
              <a:cs typeface="Times New Roman" pitchFamily="18" charset="0"/>
            </a:endParaRPr>
          </a:p>
          <a:p>
            <a:pPr marL="457200" indent="-457200">
              <a:buFont typeface="+mj-lt"/>
              <a:buAutoNum type="alphaLcParenR"/>
            </a:pPr>
            <a:endParaRPr lang="lt-LT" sz="2400" dirty="0">
              <a:latin typeface="Times New Roman" pitchFamily="18" charset="0"/>
              <a:cs typeface="Times New Roman" pitchFamily="18" charset="0"/>
            </a:endParaRPr>
          </a:p>
          <a:p>
            <a:pPr marL="457200" indent="-457200">
              <a:buFont typeface="+mj-lt"/>
              <a:buAutoNum type="alphaLcParenR"/>
            </a:pPr>
            <a:endParaRPr lang="lt-LT" sz="2400" dirty="0" smtClean="0">
              <a:latin typeface="Times New Roman" pitchFamily="18" charset="0"/>
              <a:cs typeface="Times New Roman" pitchFamily="18" charset="0"/>
            </a:endParaRPr>
          </a:p>
          <a:p>
            <a:pPr marL="457200" indent="-457200">
              <a:buFont typeface="+mj-lt"/>
              <a:buAutoNum type="alphaLcParenR"/>
            </a:pPr>
            <a:endParaRPr lang="lt-LT" sz="2400" dirty="0">
              <a:latin typeface="Times New Roman" pitchFamily="18" charset="0"/>
              <a:cs typeface="Times New Roman" pitchFamily="18" charset="0"/>
            </a:endParaRPr>
          </a:p>
          <a:p>
            <a:pPr marL="0" indent="0">
              <a:buNone/>
            </a:pPr>
            <a:r>
              <a:rPr lang="lt-LT" sz="2400" dirty="0" smtClean="0">
                <a:latin typeface="Times New Roman" pitchFamily="18" charset="0"/>
                <a:cs typeface="Times New Roman" pitchFamily="18" charset="0"/>
              </a:rPr>
              <a:t>Teisingas atsakymas: a</a:t>
            </a: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24666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80">
                                          <p:stCondLst>
                                            <p:cond delay="0"/>
                                          </p:stCondLst>
                                        </p:cTn>
                                        <p:tgtEl>
                                          <p:spTgt spid="3">
                                            <p:txEl>
                                              <p:pRg st="9" end="9"/>
                                            </p:txEl>
                                          </p:spTgt>
                                        </p:tgtEl>
                                      </p:cBhvr>
                                    </p:animEffect>
                                    <p:anim calcmode="lin" valueType="num">
                                      <p:cBhvr>
                                        <p:cTn id="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9" end="9"/>
                                            </p:txEl>
                                          </p:spTgt>
                                        </p:tgtEl>
                                      </p:cBhvr>
                                      <p:to x="100000" y="60000"/>
                                    </p:animScale>
                                    <p:animScale>
                                      <p:cBhvr>
                                        <p:cTn id="14" dur="166" decel="50000">
                                          <p:stCondLst>
                                            <p:cond delay="676"/>
                                          </p:stCondLst>
                                        </p:cTn>
                                        <p:tgtEl>
                                          <p:spTgt spid="3">
                                            <p:txEl>
                                              <p:pRg st="9" end="9"/>
                                            </p:txEl>
                                          </p:spTgt>
                                        </p:tgtEl>
                                      </p:cBhvr>
                                      <p:to x="100000" y="100000"/>
                                    </p:animScale>
                                    <p:animScale>
                                      <p:cBhvr>
                                        <p:cTn id="15" dur="26">
                                          <p:stCondLst>
                                            <p:cond delay="1312"/>
                                          </p:stCondLst>
                                        </p:cTn>
                                        <p:tgtEl>
                                          <p:spTgt spid="3">
                                            <p:txEl>
                                              <p:pRg st="9" end="9"/>
                                            </p:txEl>
                                          </p:spTgt>
                                        </p:tgtEl>
                                      </p:cBhvr>
                                      <p:to x="100000" y="80000"/>
                                    </p:animScale>
                                    <p:animScale>
                                      <p:cBhvr>
                                        <p:cTn id="16" dur="166" decel="50000">
                                          <p:stCondLst>
                                            <p:cond delay="1338"/>
                                          </p:stCondLst>
                                        </p:cTn>
                                        <p:tgtEl>
                                          <p:spTgt spid="3">
                                            <p:txEl>
                                              <p:pRg st="9" end="9"/>
                                            </p:txEl>
                                          </p:spTgt>
                                        </p:tgtEl>
                                      </p:cBhvr>
                                      <p:to x="100000" y="100000"/>
                                    </p:animScale>
                                    <p:animScale>
                                      <p:cBhvr>
                                        <p:cTn id="17" dur="26">
                                          <p:stCondLst>
                                            <p:cond delay="1642"/>
                                          </p:stCondLst>
                                        </p:cTn>
                                        <p:tgtEl>
                                          <p:spTgt spid="3">
                                            <p:txEl>
                                              <p:pRg st="9" end="9"/>
                                            </p:txEl>
                                          </p:spTgt>
                                        </p:tgtEl>
                                      </p:cBhvr>
                                      <p:to x="100000" y="90000"/>
                                    </p:animScale>
                                    <p:animScale>
                                      <p:cBhvr>
                                        <p:cTn id="18" dur="166" decel="50000">
                                          <p:stCondLst>
                                            <p:cond delay="1668"/>
                                          </p:stCondLst>
                                        </p:cTn>
                                        <p:tgtEl>
                                          <p:spTgt spid="3">
                                            <p:txEl>
                                              <p:pRg st="9" end="9"/>
                                            </p:txEl>
                                          </p:spTgt>
                                        </p:tgtEl>
                                      </p:cBhvr>
                                      <p:to x="100000" y="100000"/>
                                    </p:animScale>
                                    <p:animScale>
                                      <p:cBhvr>
                                        <p:cTn id="19" dur="26">
                                          <p:stCondLst>
                                            <p:cond delay="1808"/>
                                          </p:stCondLst>
                                        </p:cTn>
                                        <p:tgtEl>
                                          <p:spTgt spid="3">
                                            <p:txEl>
                                              <p:pRg st="9" end="9"/>
                                            </p:txEl>
                                          </p:spTgt>
                                        </p:tgtEl>
                                      </p:cBhvr>
                                      <p:to x="100000" y="95000"/>
                                    </p:animScale>
                                    <p:animScale>
                                      <p:cBhvr>
                                        <p:cTn id="20"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Šaltiniai</a:t>
            </a:r>
            <a:endParaRPr lang="lt-LT" dirty="0"/>
          </a:p>
        </p:txBody>
      </p:sp>
      <p:sp>
        <p:nvSpPr>
          <p:cNvPr id="3" name="Content Placeholder 2"/>
          <p:cNvSpPr>
            <a:spLocks noGrp="1"/>
          </p:cNvSpPr>
          <p:nvPr>
            <p:ph idx="1"/>
          </p:nvPr>
        </p:nvSpPr>
        <p:spPr/>
        <p:txBody>
          <a:bodyPr>
            <a:normAutofit/>
          </a:bodyPr>
          <a:lstStyle/>
          <a:p>
            <a:r>
              <a:rPr lang="lt-LT" sz="2400" dirty="0" smtClean="0">
                <a:latin typeface="Times New Roman" pitchFamily="18" charset="0"/>
                <a:cs typeface="Times New Roman" pitchFamily="18" charset="0"/>
              </a:rPr>
              <a:t>J. Gutauskaitė, A. </a:t>
            </a:r>
            <a:r>
              <a:rPr lang="lt-LT" sz="2400" dirty="0" err="1" smtClean="0">
                <a:latin typeface="Times New Roman" pitchFamily="18" charset="0"/>
                <a:cs typeface="Times New Roman" pitchFamily="18" charset="0"/>
              </a:rPr>
              <a:t>Kynienė</a:t>
            </a:r>
            <a:r>
              <a:rPr lang="lt-LT" sz="2400" dirty="0" smtClean="0">
                <a:latin typeface="Times New Roman" pitchFamily="18" charset="0"/>
                <a:cs typeface="Times New Roman" pitchFamily="18" charset="0"/>
              </a:rPr>
              <a:t>, Ž. </a:t>
            </a:r>
            <a:r>
              <a:rPr lang="lt-LT" sz="2400" dirty="0" err="1" smtClean="0">
                <a:latin typeface="Times New Roman" pitchFamily="18" charset="0"/>
                <a:cs typeface="Times New Roman" pitchFamily="18" charset="0"/>
              </a:rPr>
              <a:t>Kovaliūnienė</a:t>
            </a:r>
            <a:r>
              <a:rPr lang="lt-LT" sz="2400" dirty="0" smtClean="0">
                <a:latin typeface="Times New Roman" pitchFamily="18" charset="0"/>
                <a:cs typeface="Times New Roman" pitchFamily="18" charset="0"/>
              </a:rPr>
              <a:t>, P. </a:t>
            </a:r>
            <a:r>
              <a:rPr lang="lt-LT" sz="2400" dirty="0" err="1" smtClean="0">
                <a:latin typeface="Times New Roman" pitchFamily="18" charset="0"/>
                <a:cs typeface="Times New Roman" pitchFamily="18" charset="0"/>
              </a:rPr>
              <a:t>Lozda</a:t>
            </a:r>
            <a:r>
              <a:rPr lang="lt-LT" sz="2400" dirty="0" smtClean="0">
                <a:latin typeface="Times New Roman" pitchFamily="18" charset="0"/>
                <a:cs typeface="Times New Roman" pitchFamily="18" charset="0"/>
              </a:rPr>
              <a:t>, R. </a:t>
            </a:r>
            <a:r>
              <a:rPr lang="lt-LT" sz="2400" dirty="0" err="1" smtClean="0">
                <a:latin typeface="Times New Roman" pitchFamily="18" charset="0"/>
                <a:cs typeface="Times New Roman" pitchFamily="18" charset="0"/>
              </a:rPr>
              <a:t>Rozga</a:t>
            </a:r>
            <a:r>
              <a:rPr lang="lt-LT" sz="2400" dirty="0" smtClean="0">
                <a:latin typeface="Times New Roman" pitchFamily="18" charset="0"/>
                <a:cs typeface="Times New Roman" pitchFamily="18" charset="0"/>
              </a:rPr>
              <a:t> - ,,Spektras“ 9 </a:t>
            </a:r>
            <a:r>
              <a:rPr lang="lt-LT" sz="2400" dirty="0" err="1" smtClean="0">
                <a:latin typeface="Times New Roman" pitchFamily="18" charset="0"/>
                <a:cs typeface="Times New Roman" pitchFamily="18" charset="0"/>
              </a:rPr>
              <a:t>kl</a:t>
            </a:r>
            <a:r>
              <a:rPr lang="lt-LT" sz="2400" dirty="0" smtClean="0">
                <a:latin typeface="Times New Roman" pitchFamily="18" charset="0"/>
                <a:cs typeface="Times New Roman" pitchFamily="18" charset="0"/>
              </a:rPr>
              <a:t>. II dalis </a:t>
            </a:r>
          </a:p>
          <a:p>
            <a:r>
              <a:rPr lang="lt-LT" sz="2400" dirty="0" smtClean="0">
                <a:latin typeface="Times New Roman" pitchFamily="18" charset="0"/>
                <a:cs typeface="Times New Roman" pitchFamily="18" charset="0"/>
              </a:rPr>
              <a:t>P. </a:t>
            </a:r>
            <a:r>
              <a:rPr lang="lt-LT" sz="2400" dirty="0" err="1">
                <a:latin typeface="Times New Roman" pitchFamily="18" charset="0"/>
                <a:cs typeface="Times New Roman" pitchFamily="18" charset="0"/>
              </a:rPr>
              <a:t>P</a:t>
            </a:r>
            <a:r>
              <a:rPr lang="lt-LT" sz="2400" dirty="0" err="1" smtClean="0">
                <a:latin typeface="Times New Roman" pitchFamily="18" charset="0"/>
                <a:cs typeface="Times New Roman" pitchFamily="18" charset="0"/>
              </a:rPr>
              <a:t>ečiuliauskienė</a:t>
            </a:r>
            <a:r>
              <a:rPr lang="lt-LT" sz="2400" dirty="0" smtClean="0">
                <a:latin typeface="Times New Roman" pitchFamily="18" charset="0"/>
                <a:cs typeface="Times New Roman" pitchFamily="18" charset="0"/>
              </a:rPr>
              <a:t> - ,,Fizika. Išplėstinis kursas“ 12 </a:t>
            </a:r>
            <a:r>
              <a:rPr lang="lt-LT" sz="2400" dirty="0" err="1" smtClean="0">
                <a:latin typeface="Times New Roman" pitchFamily="18" charset="0"/>
                <a:cs typeface="Times New Roman" pitchFamily="18" charset="0"/>
              </a:rPr>
              <a:t>kl</a:t>
            </a:r>
            <a:r>
              <a:rPr lang="lt-LT" sz="2400" dirty="0" smtClean="0">
                <a:latin typeface="Times New Roman" pitchFamily="18" charset="0"/>
                <a:cs typeface="Times New Roman" pitchFamily="18" charset="0"/>
              </a:rPr>
              <a:t>. I dalis </a:t>
            </a:r>
          </a:p>
          <a:p>
            <a:r>
              <a:rPr lang="lt-LT" sz="2400" dirty="0" smtClean="0">
                <a:latin typeface="Times New Roman" pitchFamily="18" charset="0"/>
                <a:cs typeface="Times New Roman" pitchFamily="18" charset="0"/>
              </a:rPr>
              <a:t>V. </a:t>
            </a:r>
            <a:r>
              <a:rPr lang="lt-LT" sz="2400" dirty="0" err="1" smtClean="0">
                <a:latin typeface="Times New Roman" pitchFamily="18" charset="0"/>
                <a:cs typeface="Times New Roman" pitchFamily="18" charset="0"/>
              </a:rPr>
              <a:t>Valentinavičius</a:t>
            </a:r>
            <a:r>
              <a:rPr lang="lt-LT" sz="2400" dirty="0" smtClean="0">
                <a:latin typeface="Times New Roman" pitchFamily="18" charset="0"/>
                <a:cs typeface="Times New Roman" pitchFamily="18" charset="0"/>
              </a:rPr>
              <a:t> - ,,Fizika“ 9 </a:t>
            </a:r>
            <a:r>
              <a:rPr lang="lt-LT" sz="2400" dirty="0" err="1" smtClean="0">
                <a:latin typeface="Times New Roman" pitchFamily="18" charset="0"/>
                <a:cs typeface="Times New Roman" pitchFamily="18" charset="0"/>
              </a:rPr>
              <a:t>kl</a:t>
            </a:r>
            <a:r>
              <a:rPr lang="lt-LT" sz="2400" dirty="0" smtClean="0">
                <a:latin typeface="Times New Roman" pitchFamily="18" charset="0"/>
                <a:cs typeface="Times New Roman" pitchFamily="18" charset="0"/>
              </a:rPr>
              <a:t>. </a:t>
            </a:r>
          </a:p>
          <a:p>
            <a:r>
              <a:rPr lang="lt-LT" sz="2400" dirty="0" smtClean="0">
                <a:latin typeface="Times New Roman" pitchFamily="18" charset="0"/>
                <a:cs typeface="Times New Roman" pitchFamily="18" charset="0"/>
              </a:rPr>
              <a:t>B. </a:t>
            </a:r>
            <a:r>
              <a:rPr lang="lt-LT" sz="2400" dirty="0" err="1" smtClean="0">
                <a:latin typeface="Times New Roman" pitchFamily="18" charset="0"/>
                <a:cs typeface="Times New Roman" pitchFamily="18" charset="0"/>
              </a:rPr>
              <a:t>Buchovcevas</a:t>
            </a:r>
            <a:r>
              <a:rPr lang="lt-LT" sz="2400" dirty="0" smtClean="0">
                <a:latin typeface="Times New Roman" pitchFamily="18" charset="0"/>
                <a:cs typeface="Times New Roman" pitchFamily="18" charset="0"/>
              </a:rPr>
              <a:t>, J. </a:t>
            </a:r>
            <a:r>
              <a:rPr lang="lt-LT" sz="2400" dirty="0" err="1" smtClean="0">
                <a:latin typeface="Times New Roman" pitchFamily="18" charset="0"/>
                <a:cs typeface="Times New Roman" pitchFamily="18" charset="0"/>
              </a:rPr>
              <a:t>Klimontovičius</a:t>
            </a:r>
            <a:r>
              <a:rPr lang="lt-LT" sz="2400" dirty="0" smtClean="0">
                <a:latin typeface="Times New Roman" pitchFamily="18" charset="0"/>
                <a:cs typeface="Times New Roman" pitchFamily="18" charset="0"/>
              </a:rPr>
              <a:t>, G. </a:t>
            </a:r>
            <a:r>
              <a:rPr lang="lt-LT" sz="2400" dirty="0" err="1" smtClean="0">
                <a:latin typeface="Times New Roman" pitchFamily="18" charset="0"/>
                <a:cs typeface="Times New Roman" pitchFamily="18" charset="0"/>
              </a:rPr>
              <a:t>Miakiševas</a:t>
            </a:r>
            <a:r>
              <a:rPr lang="lt-LT" sz="2400" dirty="0" smtClean="0">
                <a:latin typeface="Times New Roman" pitchFamily="18" charset="0"/>
                <a:cs typeface="Times New Roman" pitchFamily="18" charset="0"/>
              </a:rPr>
              <a:t> - ,,Fizika“ 9-10 </a:t>
            </a:r>
            <a:r>
              <a:rPr lang="lt-LT" sz="2400" dirty="0" err="1" smtClean="0">
                <a:latin typeface="Times New Roman" pitchFamily="18" charset="0"/>
                <a:cs typeface="Times New Roman" pitchFamily="18" charset="0"/>
              </a:rPr>
              <a:t>kl</a:t>
            </a:r>
            <a:r>
              <a:rPr lang="lt-LT" sz="2400" dirty="0" smtClean="0">
                <a:latin typeface="Times New Roman" pitchFamily="18" charset="0"/>
                <a:cs typeface="Times New Roman" pitchFamily="18" charset="0"/>
              </a:rPr>
              <a:t>. </a:t>
            </a:r>
          </a:p>
          <a:p>
            <a:r>
              <a:rPr lang="lt-LT" sz="2400" dirty="0" smtClean="0">
                <a:latin typeface="Times New Roman" pitchFamily="18" charset="0"/>
                <a:cs typeface="Times New Roman" pitchFamily="18" charset="0"/>
              </a:rPr>
              <a:t>O. Kabardinas - ,,Fizika. Informacinė medžiaga“ </a:t>
            </a:r>
            <a:endParaRPr lang="lt-LT" sz="2400" dirty="0">
              <a:latin typeface="Times New Roman" pitchFamily="18" charset="0"/>
              <a:cs typeface="Times New Roman" pitchFamily="18" charset="0"/>
            </a:endParaRPr>
          </a:p>
          <a:p>
            <a:r>
              <a:rPr lang="lt-LT" sz="2400" dirty="0">
                <a:latin typeface="Times New Roman" pitchFamily="18" charset="0"/>
                <a:cs typeface="Times New Roman" pitchFamily="18" charset="0"/>
              </a:rPr>
              <a:t>http://sirijus.lt/naudinga/zinios/led-istorija/</a:t>
            </a:r>
          </a:p>
        </p:txBody>
      </p:sp>
    </p:spTree>
    <p:extLst>
      <p:ext uri="{BB962C8B-B14F-4D97-AF65-F5344CB8AC3E}">
        <p14:creationId xmlns:p14="http://schemas.microsoft.com/office/powerpoint/2010/main" val="34294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Vakuuminis diodas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4834880" cy="4781128"/>
          </a:xfrm>
        </p:spPr>
        <p:txBody>
          <a:bodyPr>
            <a:normAutofit fontScale="92500" lnSpcReduction="10000"/>
          </a:bodyPr>
          <a:lstStyle/>
          <a:p>
            <a:pPr marL="0" indent="0">
              <a:buNone/>
            </a:pPr>
            <a:r>
              <a:rPr lang="lt-LT" sz="2800" dirty="0" smtClean="0">
                <a:latin typeface="Times New Roman" pitchFamily="18" charset="0"/>
                <a:cs typeface="Times New Roman" pitchFamily="18" charset="0"/>
              </a:rPr>
              <a:t>Vakuuminis diodas – dviejų elektrodų elektroninė lempa.</a:t>
            </a:r>
          </a:p>
          <a:p>
            <a:pPr marL="0" indent="0">
              <a:buNone/>
            </a:pPr>
            <a:endParaRPr lang="lt-LT" sz="2800" dirty="0" smtClean="0">
              <a:latin typeface="Times New Roman" pitchFamily="18" charset="0"/>
              <a:cs typeface="Times New Roman" pitchFamily="18" charset="0"/>
            </a:endParaRPr>
          </a:p>
          <a:p>
            <a:pPr marL="0" indent="0">
              <a:buNone/>
            </a:pPr>
            <a:r>
              <a:rPr lang="lt-LT" sz="2800" dirty="0" smtClean="0">
                <a:latin typeface="Times New Roman" pitchFamily="18" charset="0"/>
                <a:cs typeface="Times New Roman" pitchFamily="18" charset="0"/>
              </a:rPr>
              <a:t>Sudarytas iš: </a:t>
            </a:r>
          </a:p>
          <a:p>
            <a:pPr marL="0" indent="0">
              <a:buNone/>
            </a:pPr>
            <a:r>
              <a:rPr lang="lt-LT" sz="2800" dirty="0" smtClean="0">
                <a:latin typeface="Times New Roman" pitchFamily="18" charset="0"/>
                <a:cs typeface="Times New Roman" pitchFamily="18" charset="0"/>
              </a:rPr>
              <a:t>stiklinio baliono ir dviejų elektrodų:</a:t>
            </a:r>
          </a:p>
          <a:p>
            <a:pPr marL="571500" indent="-571500">
              <a:buFont typeface="+mj-lt"/>
              <a:buAutoNum type="romanUcPeriod"/>
            </a:pPr>
            <a:r>
              <a:rPr lang="lt-LT" sz="2800" dirty="0">
                <a:latin typeface="Times New Roman" pitchFamily="18" charset="0"/>
                <a:cs typeface="Times New Roman" pitchFamily="18" charset="0"/>
              </a:rPr>
              <a:t>k</a:t>
            </a:r>
            <a:r>
              <a:rPr lang="lt-LT" sz="2800" dirty="0" smtClean="0">
                <a:latin typeface="Times New Roman" pitchFamily="18" charset="0"/>
                <a:cs typeface="Times New Roman" pitchFamily="18" charset="0"/>
              </a:rPr>
              <a:t>atodo</a:t>
            </a:r>
            <a:endParaRPr lang="lt-LT" sz="2800" dirty="0">
              <a:latin typeface="Times New Roman" pitchFamily="18" charset="0"/>
              <a:cs typeface="Times New Roman" pitchFamily="18" charset="0"/>
            </a:endParaRPr>
          </a:p>
          <a:p>
            <a:pPr marL="571500" indent="-571500">
              <a:buFont typeface="+mj-lt"/>
              <a:buAutoNum type="romanUcPeriod"/>
            </a:pPr>
            <a:r>
              <a:rPr lang="lt-LT" sz="2800" dirty="0" smtClean="0">
                <a:latin typeface="Times New Roman" pitchFamily="18" charset="0"/>
                <a:cs typeface="Times New Roman" pitchFamily="18" charset="0"/>
              </a:rPr>
              <a:t>anodo </a:t>
            </a:r>
          </a:p>
          <a:p>
            <a:pPr marL="0" indent="0">
              <a:buNone/>
            </a:pPr>
            <a:endParaRPr lang="lt-LT" sz="2800" dirty="0" smtClean="0">
              <a:latin typeface="Times New Roman" pitchFamily="18" charset="0"/>
              <a:cs typeface="Times New Roman" pitchFamily="18" charset="0"/>
            </a:endParaRPr>
          </a:p>
          <a:p>
            <a:pPr marL="571500" indent="-571500">
              <a:buFont typeface="+mj-lt"/>
              <a:buAutoNum type="romanUcPeriod"/>
            </a:pPr>
            <a:endParaRPr lang="lt-LT" sz="2800" dirty="0">
              <a:latin typeface="Times New Roman" pitchFamily="18" charset="0"/>
              <a:cs typeface="Times New Roman" pitchFamily="18" charset="0"/>
            </a:endParaRPr>
          </a:p>
          <a:p>
            <a:pPr marL="0" indent="0">
              <a:buNone/>
            </a:pPr>
            <a:r>
              <a:rPr lang="lt-LT" sz="2800" dirty="0" smtClean="0">
                <a:latin typeface="Times New Roman" pitchFamily="18" charset="0"/>
                <a:cs typeface="Times New Roman" pitchFamily="18" charset="0"/>
              </a:rPr>
              <a:t>Žymėjimas schemose: </a:t>
            </a:r>
            <a:endParaRPr lang="lt-LT"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24744"/>
            <a:ext cx="2948862" cy="353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375371"/>
            <a:ext cx="1749152" cy="212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24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897" r="12677" b="13386"/>
          <a:stretch/>
        </p:blipFill>
        <p:spPr>
          <a:xfrm rot="16200000">
            <a:off x="-112157" y="1412776"/>
            <a:ext cx="3607674" cy="2160240"/>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56" t="25556" r="10611" b="12815"/>
          <a:stretch/>
        </p:blipFill>
        <p:spPr>
          <a:xfrm rot="16200000">
            <a:off x="4460922" y="2544894"/>
            <a:ext cx="4809971" cy="254573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0000" t="23851" b="26963"/>
          <a:stretch/>
        </p:blipFill>
        <p:spPr>
          <a:xfrm>
            <a:off x="3128288" y="2492896"/>
            <a:ext cx="1828800" cy="3373120"/>
          </a:xfrm>
          <a:prstGeom prst="rect">
            <a:avLst/>
          </a:prstGeom>
        </p:spPr>
      </p:pic>
    </p:spTree>
    <p:extLst>
      <p:ext uri="{BB962C8B-B14F-4D97-AF65-F5344CB8AC3E}">
        <p14:creationId xmlns:p14="http://schemas.microsoft.com/office/powerpoint/2010/main" val="383274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5482952" cy="6264696"/>
          </a:xfrm>
        </p:spPr>
        <p:txBody>
          <a:bodyPr>
            <a:normAutofit lnSpcReduction="10000"/>
          </a:bodyPr>
          <a:lstStyle/>
          <a:p>
            <a:r>
              <a:rPr lang="lt-LT" sz="2400" dirty="0">
                <a:latin typeface="Times New Roman" pitchFamily="18" charset="0"/>
                <a:cs typeface="Times New Roman" pitchFamily="18" charset="0"/>
              </a:rPr>
              <a:t>Oras iš baliono yra išsiurbtas. Susidaręs vakuumas reikalingas tam, kad oro molekulės netrukdytų elektronų judėjimui. Oras yra išsiurbtas iki 10</a:t>
            </a:r>
            <a:r>
              <a:rPr lang="lt-LT" sz="2400" baseline="30000" dirty="0">
                <a:latin typeface="Times New Roman" pitchFamily="18" charset="0"/>
                <a:cs typeface="Times New Roman" pitchFamily="18" charset="0"/>
              </a:rPr>
              <a:t>-6</a:t>
            </a:r>
            <a:r>
              <a:rPr lang="lt-LT" sz="2400" dirty="0">
                <a:latin typeface="Times New Roman" pitchFamily="18" charset="0"/>
                <a:cs typeface="Times New Roman" pitchFamily="18" charset="0"/>
              </a:rPr>
              <a:t> - 10</a:t>
            </a:r>
            <a:r>
              <a:rPr lang="lt-LT" sz="2400" baseline="30000" dirty="0">
                <a:latin typeface="Times New Roman" pitchFamily="18" charset="0"/>
                <a:cs typeface="Times New Roman" pitchFamily="18" charset="0"/>
              </a:rPr>
              <a:t>-7 </a:t>
            </a:r>
            <a:r>
              <a:rPr lang="lt-LT" sz="2400" dirty="0">
                <a:latin typeface="Times New Roman" pitchFamily="18" charset="0"/>
                <a:cs typeface="Times New Roman" pitchFamily="18" charset="0"/>
              </a:rPr>
              <a:t>mm </a:t>
            </a:r>
            <a:r>
              <a:rPr lang="lt-LT" sz="2400" dirty="0" err="1">
                <a:latin typeface="Times New Roman" pitchFamily="18" charset="0"/>
                <a:cs typeface="Times New Roman" pitchFamily="18" charset="0"/>
              </a:rPr>
              <a:t>Hg</a:t>
            </a:r>
            <a:r>
              <a:rPr lang="lt-LT" sz="2400" dirty="0">
                <a:latin typeface="Times New Roman" pitchFamily="18" charset="0"/>
                <a:cs typeface="Times New Roman" pitchFamily="18" charset="0"/>
              </a:rPr>
              <a:t> slėgio. </a:t>
            </a:r>
            <a:endParaRPr lang="lt-LT" sz="2400" baseline="30000" dirty="0">
              <a:latin typeface="Times New Roman" pitchFamily="18" charset="0"/>
              <a:cs typeface="Times New Roman" pitchFamily="18" charset="0"/>
            </a:endParaRPr>
          </a:p>
          <a:p>
            <a:r>
              <a:rPr lang="lt-LT" sz="2400" dirty="0" smtClean="0">
                <a:latin typeface="Times New Roman" pitchFamily="18" charset="0"/>
                <a:cs typeface="Times New Roman" pitchFamily="18" charset="0"/>
              </a:rPr>
              <a:t>Prijungus </a:t>
            </a:r>
            <a:r>
              <a:rPr lang="lt-LT" sz="2400" dirty="0" smtClean="0">
                <a:latin typeface="Times New Roman" pitchFamily="18" charset="0"/>
                <a:cs typeface="Times New Roman" pitchFamily="18" charset="0"/>
              </a:rPr>
              <a:t>tokią lempą prie srovės šaltinio, elektros srovė netekės. Turi atsirasti diode judrių </a:t>
            </a:r>
            <a:r>
              <a:rPr lang="lt-LT" sz="2400" dirty="0" err="1" smtClean="0">
                <a:latin typeface="Times New Roman" pitchFamily="18" charset="0"/>
                <a:cs typeface="Times New Roman" pitchFamily="18" charset="0"/>
              </a:rPr>
              <a:t>elektringųjų</a:t>
            </a:r>
            <a:r>
              <a:rPr lang="lt-LT" sz="2400" dirty="0" smtClean="0">
                <a:latin typeface="Times New Roman" pitchFamily="18" charset="0"/>
                <a:cs typeface="Times New Roman" pitchFamily="18" charset="0"/>
              </a:rPr>
              <a:t> dalelių, todėl jų šaltinis yra įkaitinamas iki aukštos temperatūros. </a:t>
            </a:r>
          </a:p>
          <a:p>
            <a:r>
              <a:rPr lang="lt-LT" sz="2400" dirty="0" err="1">
                <a:latin typeface="Times New Roman" pitchFamily="18" charset="0"/>
                <a:cs typeface="Times New Roman" pitchFamily="18" charset="0"/>
              </a:rPr>
              <a:t>Termoelektroninė</a:t>
            </a:r>
            <a:r>
              <a:rPr lang="lt-LT" sz="2400" dirty="0">
                <a:latin typeface="Times New Roman" pitchFamily="18" charset="0"/>
                <a:cs typeface="Times New Roman" pitchFamily="18" charset="0"/>
              </a:rPr>
              <a:t> emisija (lot. </a:t>
            </a:r>
            <a:r>
              <a:rPr lang="lt-LT" sz="2400" i="1" dirty="0" err="1">
                <a:latin typeface="Times New Roman" pitchFamily="18" charset="0"/>
                <a:cs typeface="Times New Roman" pitchFamily="18" charset="0"/>
              </a:rPr>
              <a:t>emissio</a:t>
            </a:r>
            <a:r>
              <a:rPr lang="lt-LT" sz="2400" dirty="0">
                <a:latin typeface="Times New Roman" pitchFamily="18" charset="0"/>
                <a:cs typeface="Times New Roman" pitchFamily="18" charset="0"/>
              </a:rPr>
              <a:t> – išspinduliavimas, išleidimas) – procesas, kai smarkiai įkaitintas metalas spinduliuoja laisvuosius elektronus</a:t>
            </a:r>
            <a:r>
              <a:rPr lang="lt-LT" sz="2400" dirty="0" smtClean="0">
                <a:latin typeface="Times New Roman" pitchFamily="18" charset="0"/>
                <a:cs typeface="Times New Roman" pitchFamily="18" charset="0"/>
              </a:rPr>
              <a:t>.</a:t>
            </a:r>
            <a:endParaRPr lang="lt-LT" sz="2400" dirty="0">
              <a:latin typeface="Times New Roman" pitchFamily="18" charset="0"/>
              <a:cs typeface="Times New Roman" pitchFamily="18" charset="0"/>
            </a:endParaRPr>
          </a:p>
          <a:p>
            <a:r>
              <a:rPr lang="lt-LT" sz="2400" dirty="0" smtClean="0">
                <a:latin typeface="Times New Roman" pitchFamily="18" charset="0"/>
                <a:cs typeface="Times New Roman" pitchFamily="18" charset="0"/>
              </a:rPr>
              <a:t>Šį </a:t>
            </a:r>
            <a:r>
              <a:rPr lang="lt-LT" sz="2400" dirty="0">
                <a:latin typeface="Times New Roman" pitchFamily="18" charset="0"/>
                <a:cs typeface="Times New Roman" pitchFamily="18" charset="0"/>
              </a:rPr>
              <a:t>procesą aptiko </a:t>
            </a:r>
            <a:r>
              <a:rPr lang="lt-LT" sz="2400" dirty="0" smtClean="0">
                <a:latin typeface="Times New Roman" pitchFamily="18" charset="0"/>
                <a:cs typeface="Times New Roman" pitchFamily="18" charset="0"/>
              </a:rPr>
              <a:t>amerikiečių </a:t>
            </a:r>
            <a:r>
              <a:rPr lang="lt-LT" sz="2400" dirty="0">
                <a:latin typeface="Times New Roman" pitchFamily="18" charset="0"/>
                <a:cs typeface="Times New Roman" pitchFamily="18" charset="0"/>
              </a:rPr>
              <a:t>išradėjas ir mokslininkas Tomas Edisonas </a:t>
            </a:r>
            <a:r>
              <a:rPr lang="lt-LT" sz="2400" dirty="0" smtClean="0">
                <a:latin typeface="Times New Roman" pitchFamily="18" charset="0"/>
                <a:cs typeface="Times New Roman" pitchFamily="18" charset="0"/>
              </a:rPr>
              <a:t>1883 metais.</a:t>
            </a:r>
            <a:endParaRPr lang="lt-LT" sz="2400" dirty="0">
              <a:latin typeface="Times New Roman" pitchFamily="18" charset="0"/>
              <a:cs typeface="Times New Roman" pitchFamily="18" charset="0"/>
            </a:endParaRPr>
          </a:p>
          <a:p>
            <a:endParaRPr lang="lt-LT"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60383"/>
            <a:ext cx="2510332" cy="313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27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208912" cy="5760640"/>
          </a:xfrm>
        </p:spPr>
        <p:txBody>
          <a:bodyPr>
            <a:normAutofit/>
          </a:bodyPr>
          <a:lstStyle/>
          <a:p>
            <a:pPr marL="0" indent="0">
              <a:buNone/>
            </a:pPr>
            <a:r>
              <a:rPr lang="lt-LT" sz="2400" dirty="0" smtClean="0">
                <a:latin typeface="Times New Roman" pitchFamily="18" charset="0"/>
                <a:cs typeface="Times New Roman" pitchFamily="18" charset="0"/>
              </a:rPr>
              <a:t>	</a:t>
            </a:r>
            <a:r>
              <a:rPr lang="lt-LT" sz="4400" dirty="0" smtClean="0">
                <a:latin typeface="Times New Roman" pitchFamily="18" charset="0"/>
                <a:cs typeface="Times New Roman" pitchFamily="18" charset="0"/>
              </a:rPr>
              <a:t>Veikimas</a:t>
            </a:r>
          </a:p>
          <a:p>
            <a:r>
              <a:rPr lang="lt-LT" sz="2400" dirty="0" smtClean="0">
                <a:latin typeface="Times New Roman" pitchFamily="18" charset="0"/>
                <a:cs typeface="Times New Roman" pitchFamily="18" charset="0"/>
              </a:rPr>
              <a:t>Katodo išspinduliuoti elektronai aplink katodą sudaro elektronų debesėlį. Prie lempos anodo prijungus srovės šaltinio teigiamąjį polių, o prie katodo – neigiamąjį polių, elektronai, veikiami elektrinio lauko, lempos viduje juda nuo katodo prie anodo – grandine teka elektros srovė, kuri vadinama </a:t>
            </a:r>
            <a:r>
              <a:rPr lang="lt-LT" sz="2400" b="1" dirty="0" smtClean="0">
                <a:latin typeface="Times New Roman" pitchFamily="18" charset="0"/>
                <a:cs typeface="Times New Roman" pitchFamily="18" charset="0"/>
              </a:rPr>
              <a:t>anodo srove</a:t>
            </a:r>
            <a:r>
              <a:rPr lang="lt-LT" sz="2400" dirty="0" smtClean="0">
                <a:latin typeface="Times New Roman" pitchFamily="18" charset="0"/>
                <a:cs typeface="Times New Roman" pitchFamily="18" charset="0"/>
              </a:rPr>
              <a:t>.</a:t>
            </a:r>
          </a:p>
          <a:p>
            <a:r>
              <a:rPr lang="lt-LT" sz="2400" dirty="0">
                <a:latin typeface="Times New Roman" pitchFamily="18" charset="0"/>
                <a:cs typeface="Times New Roman" pitchFamily="18" charset="0"/>
              </a:rPr>
              <a:t>Sukeitus anodo grandinės šaltinio polius vietomis, srovė nutrūksta, nes elektrinis laukas priešinasi elektronų judėjimui nuo katodo prie anodo. </a:t>
            </a:r>
          </a:p>
          <a:p>
            <a:r>
              <a:rPr lang="lt-LT" sz="2400" b="1" u="sng" dirty="0">
                <a:solidFill>
                  <a:srgbClr val="00B050"/>
                </a:solidFill>
                <a:latin typeface="Times New Roman" pitchFamily="18" charset="0"/>
                <a:cs typeface="Times New Roman" pitchFamily="18" charset="0"/>
              </a:rPr>
              <a:t>Diodu srovė gali tekėti tik viena kryptimi</a:t>
            </a:r>
            <a:r>
              <a:rPr lang="lt-LT" sz="2400" b="1" u="sng" dirty="0" smtClean="0">
                <a:solidFill>
                  <a:srgbClr val="00B050"/>
                </a:solidFill>
                <a:latin typeface="Times New Roman" pitchFamily="18" charset="0"/>
                <a:cs typeface="Times New Roman" pitchFamily="18" charset="0"/>
              </a:rPr>
              <a:t>.</a:t>
            </a:r>
          </a:p>
          <a:p>
            <a:r>
              <a:rPr lang="lt-LT" sz="2400" dirty="0" smtClean="0">
                <a:latin typeface="Times New Roman" pitchFamily="18" charset="0"/>
                <a:cs typeface="Times New Roman" pitchFamily="18" charset="0"/>
              </a:rPr>
              <a:t>Dėl šios savybės vakuuminiai diodai naudojami </a:t>
            </a:r>
            <a:r>
              <a:rPr lang="lt-LT" sz="2400" dirty="0" err="1" smtClean="0">
                <a:latin typeface="Times New Roman" pitchFamily="18" charset="0"/>
                <a:cs typeface="Times New Roman" pitchFamily="18" charset="0"/>
              </a:rPr>
              <a:t>radioelektriniuose</a:t>
            </a:r>
            <a:r>
              <a:rPr lang="lt-LT" sz="2400" dirty="0" smtClean="0">
                <a:latin typeface="Times New Roman" pitchFamily="18" charset="0"/>
                <a:cs typeface="Times New Roman" pitchFamily="18" charset="0"/>
              </a:rPr>
              <a:t> prietaisuose kintamajai srovei lyginti. </a:t>
            </a:r>
          </a:p>
          <a:p>
            <a:pPr marL="0" indent="0">
              <a:buNone/>
            </a:pP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230129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Vakuuminio diodo </a:t>
            </a:r>
            <a:r>
              <a:rPr lang="lt-LT" dirty="0" err="1" smtClean="0"/>
              <a:t>voltamperinė</a:t>
            </a:r>
            <a:r>
              <a:rPr lang="lt-LT" dirty="0" smtClean="0"/>
              <a:t> charakteristika</a:t>
            </a:r>
            <a:endParaRPr lang="lt-LT" dirty="0"/>
          </a:p>
        </p:txBody>
      </p:sp>
      <p:sp>
        <p:nvSpPr>
          <p:cNvPr id="3" name="Content Placeholder 2"/>
          <p:cNvSpPr>
            <a:spLocks noGrp="1"/>
          </p:cNvSpPr>
          <p:nvPr>
            <p:ph idx="1"/>
          </p:nvPr>
        </p:nvSpPr>
        <p:spPr/>
        <p:txBody>
          <a:bodyPr>
            <a:noAutofit/>
          </a:bodyPr>
          <a:lstStyle/>
          <a:p>
            <a:r>
              <a:rPr lang="lt-LT" sz="2400" dirty="0">
                <a:latin typeface="Times New Roman" pitchFamily="18" charset="0"/>
                <a:cs typeface="Times New Roman" pitchFamily="18" charset="0"/>
              </a:rPr>
              <a:t>Vakuuminio diodo </a:t>
            </a:r>
            <a:r>
              <a:rPr lang="lt-LT" sz="2400" dirty="0" err="1" smtClean="0">
                <a:latin typeface="Times New Roman" pitchFamily="18" charset="0"/>
                <a:cs typeface="Times New Roman" pitchFamily="18" charset="0"/>
              </a:rPr>
              <a:t>voltamperinė</a:t>
            </a:r>
            <a:r>
              <a:rPr lang="lt-LT" sz="2400" dirty="0" smtClean="0">
                <a:latin typeface="Times New Roman" pitchFamily="18" charset="0"/>
                <a:cs typeface="Times New Roman" pitchFamily="18" charset="0"/>
              </a:rPr>
              <a:t> charakteristika – srovės stiprio priklausomybė nuo anodo įtampos, skiriasi nuo laidininkų. Ji nėra tiesinė. Pagrindinė charakteristikos netiesiškumo priežastis yra ta, kad prie katodo susidaro elektronų debesis, kurio neigiamasis krūvis trukdo elektronams išlėkti iš katodo. Didinant įtampą, elektros srovės stipris didėja. Prijungus gana aukštą įtampą, visi iš katodo išlėkę elektronai pasiekia anodą. Todėl, toliau ją didinant, srovė nebestiprėja – pasiekiama soties srovė </a:t>
            </a:r>
            <a:r>
              <a:rPr lang="lt-LT" sz="2400" dirty="0" err="1" smtClean="0">
                <a:latin typeface="Times New Roman" pitchFamily="18" charset="0"/>
                <a:cs typeface="Times New Roman" pitchFamily="18" charset="0"/>
              </a:rPr>
              <a:t>I</a:t>
            </a:r>
            <a:r>
              <a:rPr lang="lt-LT" sz="1400" dirty="0" err="1" smtClean="0">
                <a:latin typeface="Times New Roman" pitchFamily="18" charset="0"/>
                <a:cs typeface="Times New Roman" pitchFamily="18" charset="0"/>
              </a:rPr>
              <a:t>s</a:t>
            </a:r>
            <a:r>
              <a:rPr lang="lt-LT" sz="2400" dirty="0" smtClean="0">
                <a:latin typeface="Times New Roman" pitchFamily="18" charset="0"/>
                <a:cs typeface="Times New Roman" pitchFamily="18" charset="0"/>
              </a:rPr>
              <a:t>. Pakėlus katodo temperatūrą, srovė vėl ima stiprėti. </a:t>
            </a:r>
            <a:endParaRPr lang="lt-LT" sz="2400" dirty="0">
              <a:latin typeface="Times New Roman" pitchFamily="18" charset="0"/>
              <a:cs typeface="Times New Roman" pitchFamily="18" charset="0"/>
            </a:endParaRPr>
          </a:p>
        </p:txBody>
      </p:sp>
    </p:spTree>
    <p:extLst>
      <p:ext uri="{BB962C8B-B14F-4D97-AF65-F5344CB8AC3E}">
        <p14:creationId xmlns:p14="http://schemas.microsoft.com/office/powerpoint/2010/main" val="2727213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834</TotalTime>
  <Words>1677</Words>
  <Application>Microsoft Office PowerPoint</Application>
  <PresentationFormat>On-screen Show (4:3)</PresentationFormat>
  <Paragraphs>218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Adjacency</vt:lpstr>
      <vt:lpstr>PowerPoint Presentation</vt:lpstr>
      <vt:lpstr>Turinys </vt:lpstr>
      <vt:lpstr>Darbo tikslai </vt:lpstr>
      <vt:lpstr>Rūšys </vt:lpstr>
      <vt:lpstr>Vakuuminis diodas</vt:lpstr>
      <vt:lpstr>PowerPoint Presentation</vt:lpstr>
      <vt:lpstr>PowerPoint Presentation</vt:lpstr>
      <vt:lpstr>PowerPoint Presentation</vt:lpstr>
      <vt:lpstr>Vakuuminio diodo voltamperinė charakteristika</vt:lpstr>
      <vt:lpstr>PowerPoint Presentation</vt:lpstr>
      <vt:lpstr>Praktikinis darbas ,,Vakuuminio diodo voltamperinės charakteristikos nustatymas“ </vt:lpstr>
      <vt:lpstr>Vakuuminis diodas 6D20P</vt:lpstr>
      <vt:lpstr>Darbo eiga</vt:lpstr>
      <vt:lpstr>PowerPoint Presentation</vt:lpstr>
      <vt:lpstr>Nubrėžta voltamperinė charakteristika  </vt:lpstr>
      <vt:lpstr>Išvada </vt:lpstr>
      <vt:lpstr>Vakuuminis triodas </vt:lpstr>
      <vt:lpstr>PowerPoint Presentation</vt:lpstr>
      <vt:lpstr>Veikimas</vt:lpstr>
      <vt:lpstr>Šviesos diodai</vt:lpstr>
      <vt:lpstr>Sandara</vt:lpstr>
      <vt:lpstr>PowerPoint Presentation</vt:lpstr>
      <vt:lpstr>Jungimas</vt:lpstr>
      <vt:lpstr>Panaudojimas </vt:lpstr>
      <vt:lpstr>Puslaidininkinis diodas </vt:lpstr>
      <vt:lpstr>PowerPoint Presentation</vt:lpstr>
      <vt:lpstr>pn sandūra</vt:lpstr>
      <vt:lpstr>PowerPoint Presentation</vt:lpstr>
      <vt:lpstr>Uždaviniai </vt:lpstr>
      <vt:lpstr>Atsakymas</vt:lpstr>
      <vt:lpstr>PowerPoint Presentation</vt:lpstr>
      <vt:lpstr>Sprendimas </vt:lpstr>
      <vt:lpstr>Tai įdomu </vt:lpstr>
      <vt:lpstr>Testas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Šaltiniai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Diodas ir triodas</dc:title>
  <dc:creator>Milda</dc:creator>
  <cp:lastModifiedBy>Milda</cp:lastModifiedBy>
  <cp:revision>83</cp:revision>
  <dcterms:created xsi:type="dcterms:W3CDTF">2017-03-12T14:09:22Z</dcterms:created>
  <dcterms:modified xsi:type="dcterms:W3CDTF">2017-04-10T10:50:22Z</dcterms:modified>
</cp:coreProperties>
</file>