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93" r:id="rId1"/>
  </p:sldMasterIdLst>
  <p:notesMasterIdLst>
    <p:notesMasterId r:id="rId64"/>
  </p:notesMasterIdLst>
  <p:sldIdLst>
    <p:sldId id="256" r:id="rId2"/>
    <p:sldId id="383" r:id="rId3"/>
    <p:sldId id="344" r:id="rId4"/>
    <p:sldId id="345" r:id="rId5"/>
    <p:sldId id="343" r:id="rId6"/>
    <p:sldId id="330" r:id="rId7"/>
    <p:sldId id="346" r:id="rId8"/>
    <p:sldId id="331" r:id="rId9"/>
    <p:sldId id="342" r:id="rId10"/>
    <p:sldId id="389" r:id="rId11"/>
    <p:sldId id="349" r:id="rId12"/>
    <p:sldId id="350" r:id="rId13"/>
    <p:sldId id="347" r:id="rId14"/>
    <p:sldId id="258" r:id="rId15"/>
    <p:sldId id="374" r:id="rId16"/>
    <p:sldId id="337" r:id="rId17"/>
    <p:sldId id="385" r:id="rId18"/>
    <p:sldId id="386" r:id="rId19"/>
    <p:sldId id="396" r:id="rId20"/>
    <p:sldId id="388" r:id="rId21"/>
    <p:sldId id="322" r:id="rId22"/>
    <p:sldId id="397" r:id="rId23"/>
    <p:sldId id="265" r:id="rId24"/>
    <p:sldId id="370" r:id="rId25"/>
    <p:sldId id="398" r:id="rId26"/>
    <p:sldId id="371" r:id="rId27"/>
    <p:sldId id="393" r:id="rId28"/>
    <p:sldId id="408" r:id="rId29"/>
    <p:sldId id="401" r:id="rId30"/>
    <p:sldId id="405" r:id="rId31"/>
    <p:sldId id="404" r:id="rId32"/>
    <p:sldId id="406" r:id="rId33"/>
    <p:sldId id="407" r:id="rId34"/>
    <p:sldId id="267" r:id="rId35"/>
    <p:sldId id="270" r:id="rId36"/>
    <p:sldId id="271" r:id="rId37"/>
    <p:sldId id="272" r:id="rId38"/>
    <p:sldId id="273" r:id="rId39"/>
    <p:sldId id="274" r:id="rId40"/>
    <p:sldId id="275" r:id="rId41"/>
    <p:sldId id="276" r:id="rId42"/>
    <p:sldId id="278" r:id="rId43"/>
    <p:sldId id="325" r:id="rId44"/>
    <p:sldId id="279" r:id="rId45"/>
    <p:sldId id="285" r:id="rId46"/>
    <p:sldId id="292" r:id="rId47"/>
    <p:sldId id="294" r:id="rId48"/>
    <p:sldId id="391" r:id="rId49"/>
    <p:sldId id="298" r:id="rId50"/>
    <p:sldId id="316" r:id="rId51"/>
    <p:sldId id="300" r:id="rId52"/>
    <p:sldId id="301" r:id="rId53"/>
    <p:sldId id="308" r:id="rId54"/>
    <p:sldId id="309" r:id="rId55"/>
    <p:sldId id="368" r:id="rId56"/>
    <p:sldId id="369" r:id="rId57"/>
    <p:sldId id="310" r:id="rId58"/>
    <p:sldId id="312" r:id="rId59"/>
    <p:sldId id="286" r:id="rId60"/>
    <p:sldId id="287" r:id="rId61"/>
    <p:sldId id="340" r:id="rId62"/>
    <p:sldId id="400" r:id="rId6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e" initials="m" lastIdx="2"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DA10"/>
    <a:srgbClr val="CC0000"/>
    <a:srgbClr val="B56635"/>
    <a:srgbClr val="B5118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10A1B5D5-9B99-4C35-A422-299274C87663}" styleName="Vidutinis stilius 1 – paryškinimas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25118" autoAdjust="0"/>
    <p:restoredTop sz="88660" autoAdjust="0"/>
  </p:normalViewPr>
  <p:slideViewPr>
    <p:cSldViewPr snapToGrid="0">
      <p:cViewPr>
        <p:scale>
          <a:sx n="57" d="100"/>
          <a:sy n="57" d="100"/>
        </p:scale>
        <p:origin x="-468" y="-348"/>
      </p:cViewPr>
      <p:guideLst>
        <p:guide orient="horz" pos="2160"/>
        <p:guide pos="3840"/>
      </p:guideLst>
    </p:cSldViewPr>
  </p:slideViewPr>
  <p:outlineViewPr>
    <p:cViewPr>
      <p:scale>
        <a:sx n="33" d="100"/>
        <a:sy n="33" d="100"/>
      </p:scale>
      <p:origin x="0" y="-14610"/>
    </p:cViewPr>
  </p:outlineViewPr>
  <p:notesTextViewPr>
    <p:cViewPr>
      <p:scale>
        <a:sx n="1" d="1"/>
        <a:sy n="1" d="1"/>
      </p:scale>
      <p:origin x="0" y="0"/>
    </p:cViewPr>
  </p:notesTextViewPr>
  <p:sorterViewPr>
    <p:cViewPr varScale="1">
      <p:scale>
        <a:sx n="100" d="100"/>
        <a:sy n="100" d="100"/>
      </p:scale>
      <p:origin x="0" y="2994"/>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notesMaster" Target="notesMasters/notesMaster1.xml"/><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diagrams/_rels/data1.xml.rels><?xml version="1.0" encoding="UTF-8" standalone="yes"?>
<Relationships xmlns="http://schemas.openxmlformats.org/package/2006/relationships"><Relationship Id="rId3" Type="http://schemas.openxmlformats.org/officeDocument/2006/relationships/slide" Target="../slides/slide24.xml"/><Relationship Id="rId2" Type="http://schemas.openxmlformats.org/officeDocument/2006/relationships/slide" Target="../slides/slide10.xml"/><Relationship Id="rId1" Type="http://schemas.openxmlformats.org/officeDocument/2006/relationships/slide" Target="../slides/slide3.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diagrams/_rels/data2.xml.rels><?xml version="1.0" encoding="UTF-8" standalone="yes"?>
<Relationships xmlns="http://schemas.openxmlformats.org/package/2006/relationships"><Relationship Id="rId3" Type="http://schemas.openxmlformats.org/officeDocument/2006/relationships/slide" Target="../slides/slide61.xml"/><Relationship Id="rId2" Type="http://schemas.openxmlformats.org/officeDocument/2006/relationships/slide" Target="../slides/slide34.xml"/><Relationship Id="rId1" Type="http://schemas.openxmlformats.org/officeDocument/2006/relationships/slide" Target="../slides/slide28.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diagrams/_rels/data3.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image" Target="../media/image7.png"/><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diagrams/_rels/drawing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image" Target="../media/image1.png"/></Relationships>
</file>

<file path=ppt/diagrams/_rels/drawing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image" Target="../media/image4.png"/></Relationships>
</file>

<file path=ppt/diagrams/_rels/drawing3.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image" Target="../media/image13.png"/><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FA9A23B-4075-4EF7-9A92-15684BA8AF5C}"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nl-NL"/>
        </a:p>
      </dgm:t>
    </dgm:pt>
    <dgm:pt modelId="{2C0E9A26-20C6-41DF-9292-E4729C84DB52}">
      <dgm:prSet phldrT="[Tekst]" custT="1"/>
      <dgm:spPr/>
      <dgm:t>
        <a:bodyPr/>
        <a:lstStyle/>
        <a:p>
          <a:r>
            <a:rPr lang="lt-LT" sz="2800" b="1" dirty="0" smtClean="0">
              <a:solidFill>
                <a:schemeClr val="bg1"/>
              </a:solidFill>
              <a:latin typeface="Times New Roman" panose="02020603050405020304" pitchFamily="18" charset="0"/>
              <a:cs typeface="Times New Roman" panose="02020603050405020304" pitchFamily="18" charset="0"/>
            </a:rPr>
            <a:t>Fotoefekto  istorija</a:t>
          </a:r>
          <a:endParaRPr lang="nl-NL" sz="2800" b="1" dirty="0">
            <a:solidFill>
              <a:schemeClr val="bg1"/>
            </a:solidFill>
            <a:latin typeface="Times New Roman" panose="02020603050405020304" pitchFamily="18" charset="0"/>
            <a:cs typeface="Times New Roman" panose="02020603050405020304" pitchFamily="18" charset="0"/>
          </a:endParaRPr>
        </a:p>
      </dgm:t>
      <dgm:extLst>
        <a:ext uri="{E40237B7-FDA0-4F09-8148-C483321AD2D9}">
          <dgm14:cNvPr xmlns:dgm14="http://schemas.microsoft.com/office/drawing/2010/diagram" id="0" name="">
            <a:hlinkClick xmlns:r="http://schemas.openxmlformats.org/officeDocument/2006/relationships" r:id="rId1" action="ppaction://hlinksldjump"/>
          </dgm14:cNvPr>
        </a:ext>
      </dgm:extLst>
    </dgm:pt>
    <dgm:pt modelId="{FAF48892-DE3C-4431-A9F0-03487AAE412D}" type="parTrans" cxnId="{428C13F9-1FEC-4C2F-AD74-5D57720136E8}">
      <dgm:prSet/>
      <dgm:spPr/>
      <dgm:t>
        <a:bodyPr/>
        <a:lstStyle/>
        <a:p>
          <a:endParaRPr lang="nl-NL">
            <a:latin typeface="Trebuchet MS" panose="020B0603020202020204" pitchFamily="34" charset="0"/>
          </a:endParaRPr>
        </a:p>
      </dgm:t>
    </dgm:pt>
    <dgm:pt modelId="{6064D08F-EEB9-4F7E-B3C8-7400C9C5083E}" type="sibTrans" cxnId="{428C13F9-1FEC-4C2F-AD74-5D57720136E8}">
      <dgm:prSet/>
      <dgm:spPr/>
      <dgm:t>
        <a:bodyPr/>
        <a:lstStyle/>
        <a:p>
          <a:endParaRPr lang="nl-NL">
            <a:latin typeface="Trebuchet MS" panose="020B0603020202020204" pitchFamily="34" charset="0"/>
          </a:endParaRPr>
        </a:p>
      </dgm:t>
    </dgm:pt>
    <dgm:pt modelId="{5638BE30-EDB2-4A60-9FA5-F0FCC9BA56AD}">
      <dgm:prSet phldrT="[Tekst]" custT="1"/>
      <dgm:spPr/>
      <dgm:t>
        <a:bodyPr/>
        <a:lstStyle/>
        <a:p>
          <a:r>
            <a:rPr lang="lt-LT" sz="2800" b="1" dirty="0" smtClean="0">
              <a:solidFill>
                <a:schemeClr val="bg1"/>
              </a:solidFill>
              <a:latin typeface="Times New Roman" panose="02020603050405020304" pitchFamily="18" charset="0"/>
              <a:cs typeface="Times New Roman" panose="02020603050405020304" pitchFamily="18" charset="0"/>
            </a:rPr>
            <a:t>Fotoefektas</a:t>
          </a:r>
          <a:endParaRPr lang="nl-NL" sz="2800" b="1" dirty="0">
            <a:solidFill>
              <a:schemeClr val="bg1"/>
            </a:solidFill>
            <a:latin typeface="Times New Roman" panose="02020603050405020304" pitchFamily="18" charset="0"/>
            <a:cs typeface="Times New Roman" panose="02020603050405020304" pitchFamily="18" charset="0"/>
          </a:endParaRPr>
        </a:p>
      </dgm:t>
      <dgm:extLst>
        <a:ext uri="{E40237B7-FDA0-4F09-8148-C483321AD2D9}">
          <dgm14:cNvPr xmlns:dgm14="http://schemas.microsoft.com/office/drawing/2010/diagram" id="0" name="">
            <a:hlinkClick xmlns:r="http://schemas.openxmlformats.org/officeDocument/2006/relationships" r:id="rId2" action="ppaction://hlinksldjump"/>
          </dgm14:cNvPr>
        </a:ext>
      </dgm:extLst>
    </dgm:pt>
    <dgm:pt modelId="{445BA5DB-7A62-4601-BDC5-59FE4BB1DAEE}" type="parTrans" cxnId="{89E39F5D-6A5A-4786-B7DB-C42F50D82BB4}">
      <dgm:prSet/>
      <dgm:spPr/>
      <dgm:t>
        <a:bodyPr/>
        <a:lstStyle/>
        <a:p>
          <a:endParaRPr lang="nl-NL">
            <a:latin typeface="Trebuchet MS" panose="020B0603020202020204" pitchFamily="34" charset="0"/>
          </a:endParaRPr>
        </a:p>
      </dgm:t>
    </dgm:pt>
    <dgm:pt modelId="{DCBE2501-0BC9-467B-86BD-B30647702642}" type="sibTrans" cxnId="{89E39F5D-6A5A-4786-B7DB-C42F50D82BB4}">
      <dgm:prSet/>
      <dgm:spPr/>
      <dgm:t>
        <a:bodyPr/>
        <a:lstStyle/>
        <a:p>
          <a:endParaRPr lang="nl-NL">
            <a:latin typeface="Trebuchet MS" panose="020B0603020202020204" pitchFamily="34" charset="0"/>
          </a:endParaRPr>
        </a:p>
      </dgm:t>
    </dgm:pt>
    <dgm:pt modelId="{4A0EE41A-C3B3-4B62-8A62-B41328BA5181}">
      <dgm:prSet phldrT="[Tekst]" custT="1"/>
      <dgm:spPr/>
      <dgm:t>
        <a:bodyPr/>
        <a:lstStyle/>
        <a:p>
          <a:r>
            <a:rPr lang="lt-LT" sz="2800" b="1" dirty="0" smtClean="0">
              <a:solidFill>
                <a:schemeClr val="bg1"/>
              </a:solidFill>
              <a:latin typeface="Times New Roman" panose="02020603050405020304" pitchFamily="18" charset="0"/>
              <a:cs typeface="Times New Roman" panose="02020603050405020304" pitchFamily="18" charset="0"/>
            </a:rPr>
            <a:t>Fotoefekto taikymas, modeliukai</a:t>
          </a:r>
          <a:endParaRPr lang="nl-NL" sz="2800" b="1" dirty="0">
            <a:solidFill>
              <a:schemeClr val="bg1"/>
            </a:solidFill>
            <a:latin typeface="Times New Roman" panose="02020603050405020304" pitchFamily="18" charset="0"/>
            <a:cs typeface="Times New Roman" panose="02020603050405020304" pitchFamily="18" charset="0"/>
          </a:endParaRPr>
        </a:p>
      </dgm:t>
      <dgm:extLst>
        <a:ext uri="{E40237B7-FDA0-4F09-8148-C483321AD2D9}">
          <dgm14:cNvPr xmlns:dgm14="http://schemas.microsoft.com/office/drawing/2010/diagram" id="0" name="">
            <a:hlinkClick xmlns:r="http://schemas.openxmlformats.org/officeDocument/2006/relationships" r:id="rId3" action="ppaction://hlinksldjump"/>
          </dgm14:cNvPr>
        </a:ext>
      </dgm:extLst>
    </dgm:pt>
    <dgm:pt modelId="{DBB5CE37-F8FE-4FEA-A98F-21C07F3A149D}" type="parTrans" cxnId="{81D0F9F7-27F7-4E37-9C80-D5A1642CE11B}">
      <dgm:prSet/>
      <dgm:spPr/>
      <dgm:t>
        <a:bodyPr/>
        <a:lstStyle/>
        <a:p>
          <a:endParaRPr lang="nl-NL">
            <a:latin typeface="Trebuchet MS" panose="020B0603020202020204" pitchFamily="34" charset="0"/>
          </a:endParaRPr>
        </a:p>
      </dgm:t>
    </dgm:pt>
    <dgm:pt modelId="{E6209EE3-0B78-4E25-8F30-7F6124F8E03F}" type="sibTrans" cxnId="{81D0F9F7-27F7-4E37-9C80-D5A1642CE11B}">
      <dgm:prSet/>
      <dgm:spPr/>
      <dgm:t>
        <a:bodyPr/>
        <a:lstStyle/>
        <a:p>
          <a:endParaRPr lang="nl-NL">
            <a:latin typeface="Trebuchet MS" panose="020B0603020202020204" pitchFamily="34" charset="0"/>
          </a:endParaRPr>
        </a:p>
      </dgm:t>
    </dgm:pt>
    <dgm:pt modelId="{2E1AA607-611A-40AD-892F-E9A67B2B70A3}" type="pres">
      <dgm:prSet presAssocID="{BFA9A23B-4075-4EF7-9A92-15684BA8AF5C}" presName="linearFlow" presStyleCnt="0">
        <dgm:presLayoutVars>
          <dgm:dir/>
          <dgm:resizeHandles val="exact"/>
        </dgm:presLayoutVars>
      </dgm:prSet>
      <dgm:spPr/>
      <dgm:t>
        <a:bodyPr/>
        <a:lstStyle/>
        <a:p>
          <a:endParaRPr lang="nl-NL"/>
        </a:p>
      </dgm:t>
    </dgm:pt>
    <dgm:pt modelId="{F7B2A1B0-9C4E-4925-8E82-557DC46B3A81}" type="pres">
      <dgm:prSet presAssocID="{2C0E9A26-20C6-41DF-9292-E4729C84DB52}" presName="composite" presStyleCnt="0"/>
      <dgm:spPr/>
    </dgm:pt>
    <dgm:pt modelId="{E212D0C2-EDDC-4224-988D-C2CEAD43531C}" type="pres">
      <dgm:prSet presAssocID="{2C0E9A26-20C6-41DF-9292-E4729C84DB52}" presName="imgShp" presStyleLbl="fgImgPlace1" presStyleIdx="0" presStyleCnt="3"/>
      <dgm:spPr>
        <a:blipFill rotWithShape="1">
          <a:blip xmlns:r="http://schemas.openxmlformats.org/officeDocument/2006/relationships" r:embed="rId4"/>
          <a:stretch>
            <a:fillRect/>
          </a:stretch>
        </a:blipFill>
      </dgm:spPr>
      <dgm:t>
        <a:bodyPr/>
        <a:lstStyle/>
        <a:p>
          <a:endParaRPr lang="nl-NL"/>
        </a:p>
      </dgm:t>
      <dgm:extLst>
        <a:ext uri="{E40237B7-FDA0-4F09-8148-C483321AD2D9}">
          <dgm14:cNvPr xmlns:dgm14="http://schemas.microsoft.com/office/drawing/2010/diagram" id="0" name="">
            <a:hlinkClick xmlns:r="http://schemas.openxmlformats.org/officeDocument/2006/relationships" r:id="rId1" action="ppaction://hlinksldjump"/>
          </dgm14:cNvPr>
        </a:ext>
      </dgm:extLst>
    </dgm:pt>
    <dgm:pt modelId="{6896B849-6642-488F-8F92-92A8508406BB}" type="pres">
      <dgm:prSet presAssocID="{2C0E9A26-20C6-41DF-9292-E4729C84DB52}" presName="txShp" presStyleLbl="node1" presStyleIdx="0" presStyleCnt="3">
        <dgm:presLayoutVars>
          <dgm:bulletEnabled val="1"/>
        </dgm:presLayoutVars>
      </dgm:prSet>
      <dgm:spPr/>
      <dgm:t>
        <a:bodyPr/>
        <a:lstStyle/>
        <a:p>
          <a:endParaRPr lang="nl-NL"/>
        </a:p>
      </dgm:t>
    </dgm:pt>
    <dgm:pt modelId="{B6D7E862-731F-4AD1-BCF1-C4E455972065}" type="pres">
      <dgm:prSet presAssocID="{6064D08F-EEB9-4F7E-B3C8-7400C9C5083E}" presName="spacing" presStyleCnt="0"/>
      <dgm:spPr/>
    </dgm:pt>
    <dgm:pt modelId="{7CDEFB8B-B44E-4DE3-BA75-6DD26D61A569}" type="pres">
      <dgm:prSet presAssocID="{5638BE30-EDB2-4A60-9FA5-F0FCC9BA56AD}" presName="composite" presStyleCnt="0"/>
      <dgm:spPr/>
    </dgm:pt>
    <dgm:pt modelId="{52333F7A-6D3E-4D94-B402-EFB2AAF3F7AC}" type="pres">
      <dgm:prSet presAssocID="{5638BE30-EDB2-4A60-9FA5-F0FCC9BA56AD}" presName="imgShp" presStyleLbl="fgImgPlace1" presStyleIdx="1" presStyleCnt="3"/>
      <dgm:spPr>
        <a:blipFill rotWithShape="1">
          <a:blip xmlns:r="http://schemas.openxmlformats.org/officeDocument/2006/relationships" r:embed="rId5"/>
          <a:stretch>
            <a:fillRect/>
          </a:stretch>
        </a:blipFill>
      </dgm:spPr>
      <dgm:t>
        <a:bodyPr/>
        <a:lstStyle/>
        <a:p>
          <a:endParaRPr lang="nl-NL"/>
        </a:p>
      </dgm:t>
      <dgm:extLst>
        <a:ext uri="{E40237B7-FDA0-4F09-8148-C483321AD2D9}">
          <dgm14:cNvPr xmlns:dgm14="http://schemas.microsoft.com/office/drawing/2010/diagram" id="0" name="">
            <a:hlinkClick xmlns:r="http://schemas.openxmlformats.org/officeDocument/2006/relationships" r:id="rId2" action="ppaction://hlinksldjump"/>
          </dgm14:cNvPr>
        </a:ext>
      </dgm:extLst>
    </dgm:pt>
    <dgm:pt modelId="{414E5B46-CFA2-4402-AD63-83AED35BF67F}" type="pres">
      <dgm:prSet presAssocID="{5638BE30-EDB2-4A60-9FA5-F0FCC9BA56AD}" presName="txShp" presStyleLbl="node1" presStyleIdx="1" presStyleCnt="3">
        <dgm:presLayoutVars>
          <dgm:bulletEnabled val="1"/>
        </dgm:presLayoutVars>
      </dgm:prSet>
      <dgm:spPr/>
      <dgm:t>
        <a:bodyPr/>
        <a:lstStyle/>
        <a:p>
          <a:endParaRPr lang="nl-NL"/>
        </a:p>
      </dgm:t>
    </dgm:pt>
    <dgm:pt modelId="{D57A4844-685F-41F8-9400-6F700DFB32FB}" type="pres">
      <dgm:prSet presAssocID="{DCBE2501-0BC9-467B-86BD-B30647702642}" presName="spacing" presStyleCnt="0"/>
      <dgm:spPr/>
    </dgm:pt>
    <dgm:pt modelId="{0449EB51-258C-4AB8-ACC7-015CC6A5D4FB}" type="pres">
      <dgm:prSet presAssocID="{4A0EE41A-C3B3-4B62-8A62-B41328BA5181}" presName="composite" presStyleCnt="0"/>
      <dgm:spPr/>
    </dgm:pt>
    <dgm:pt modelId="{025860AC-356A-4998-A618-2BDC501D71A1}" type="pres">
      <dgm:prSet presAssocID="{4A0EE41A-C3B3-4B62-8A62-B41328BA5181}" presName="imgShp" presStyleLbl="fgImgPlace1" presStyleIdx="2" presStyleCnt="3"/>
      <dgm:spPr>
        <a:blipFill rotWithShape="1">
          <a:blip xmlns:r="http://schemas.openxmlformats.org/officeDocument/2006/relationships" r:embed="rId6"/>
          <a:stretch>
            <a:fillRect/>
          </a:stretch>
        </a:blipFill>
      </dgm:spPr>
      <dgm:t>
        <a:bodyPr/>
        <a:lstStyle/>
        <a:p>
          <a:endParaRPr lang="nl-NL"/>
        </a:p>
      </dgm:t>
      <dgm:extLst>
        <a:ext uri="{E40237B7-FDA0-4F09-8148-C483321AD2D9}">
          <dgm14:cNvPr xmlns:dgm14="http://schemas.microsoft.com/office/drawing/2010/diagram" id="0" name="">
            <a:hlinkClick xmlns:r="http://schemas.openxmlformats.org/officeDocument/2006/relationships" r:id="rId3" action="ppaction://hlinksldjump"/>
          </dgm14:cNvPr>
        </a:ext>
      </dgm:extLst>
    </dgm:pt>
    <dgm:pt modelId="{4618884F-AD85-4C9F-8449-9E2737A76768}" type="pres">
      <dgm:prSet presAssocID="{4A0EE41A-C3B3-4B62-8A62-B41328BA5181}" presName="txShp" presStyleLbl="node1" presStyleIdx="2" presStyleCnt="3">
        <dgm:presLayoutVars>
          <dgm:bulletEnabled val="1"/>
        </dgm:presLayoutVars>
      </dgm:prSet>
      <dgm:spPr/>
      <dgm:t>
        <a:bodyPr/>
        <a:lstStyle/>
        <a:p>
          <a:endParaRPr lang="nl-NL"/>
        </a:p>
      </dgm:t>
    </dgm:pt>
  </dgm:ptLst>
  <dgm:cxnLst>
    <dgm:cxn modelId="{59DFC038-5572-4DFA-91C6-4402F74E1324}" type="presOf" srcId="{5638BE30-EDB2-4A60-9FA5-F0FCC9BA56AD}" destId="{414E5B46-CFA2-4402-AD63-83AED35BF67F}" srcOrd="0" destOrd="0" presId="urn:microsoft.com/office/officeart/2005/8/layout/vList3"/>
    <dgm:cxn modelId="{428C13F9-1FEC-4C2F-AD74-5D57720136E8}" srcId="{BFA9A23B-4075-4EF7-9A92-15684BA8AF5C}" destId="{2C0E9A26-20C6-41DF-9292-E4729C84DB52}" srcOrd="0" destOrd="0" parTransId="{FAF48892-DE3C-4431-A9F0-03487AAE412D}" sibTransId="{6064D08F-EEB9-4F7E-B3C8-7400C9C5083E}"/>
    <dgm:cxn modelId="{ED4FD5A6-7AA6-4338-9D93-61B2AA071301}" type="presOf" srcId="{4A0EE41A-C3B3-4B62-8A62-B41328BA5181}" destId="{4618884F-AD85-4C9F-8449-9E2737A76768}" srcOrd="0" destOrd="0" presId="urn:microsoft.com/office/officeart/2005/8/layout/vList3"/>
    <dgm:cxn modelId="{E6E4CF5F-6D6A-4B42-A985-E07394378B73}" type="presOf" srcId="{2C0E9A26-20C6-41DF-9292-E4729C84DB52}" destId="{6896B849-6642-488F-8F92-92A8508406BB}" srcOrd="0" destOrd="0" presId="urn:microsoft.com/office/officeart/2005/8/layout/vList3"/>
    <dgm:cxn modelId="{81D0F9F7-27F7-4E37-9C80-D5A1642CE11B}" srcId="{BFA9A23B-4075-4EF7-9A92-15684BA8AF5C}" destId="{4A0EE41A-C3B3-4B62-8A62-B41328BA5181}" srcOrd="2" destOrd="0" parTransId="{DBB5CE37-F8FE-4FEA-A98F-21C07F3A149D}" sibTransId="{E6209EE3-0B78-4E25-8F30-7F6124F8E03F}"/>
    <dgm:cxn modelId="{9F536952-584C-4116-B11C-2F709B626F59}" type="presOf" srcId="{BFA9A23B-4075-4EF7-9A92-15684BA8AF5C}" destId="{2E1AA607-611A-40AD-892F-E9A67B2B70A3}" srcOrd="0" destOrd="0" presId="urn:microsoft.com/office/officeart/2005/8/layout/vList3"/>
    <dgm:cxn modelId="{89E39F5D-6A5A-4786-B7DB-C42F50D82BB4}" srcId="{BFA9A23B-4075-4EF7-9A92-15684BA8AF5C}" destId="{5638BE30-EDB2-4A60-9FA5-F0FCC9BA56AD}" srcOrd="1" destOrd="0" parTransId="{445BA5DB-7A62-4601-BDC5-59FE4BB1DAEE}" sibTransId="{DCBE2501-0BC9-467B-86BD-B30647702642}"/>
    <dgm:cxn modelId="{E74D2F17-F7B1-47F7-BB6F-740C17698979}" type="presParOf" srcId="{2E1AA607-611A-40AD-892F-E9A67B2B70A3}" destId="{F7B2A1B0-9C4E-4925-8E82-557DC46B3A81}" srcOrd="0" destOrd="0" presId="urn:microsoft.com/office/officeart/2005/8/layout/vList3"/>
    <dgm:cxn modelId="{60B16CE2-4BAA-47D3-897B-AC191E3D144C}" type="presParOf" srcId="{F7B2A1B0-9C4E-4925-8E82-557DC46B3A81}" destId="{E212D0C2-EDDC-4224-988D-C2CEAD43531C}" srcOrd="0" destOrd="0" presId="urn:microsoft.com/office/officeart/2005/8/layout/vList3"/>
    <dgm:cxn modelId="{3386ED49-C271-47B7-B736-5F1E9BC54F82}" type="presParOf" srcId="{F7B2A1B0-9C4E-4925-8E82-557DC46B3A81}" destId="{6896B849-6642-488F-8F92-92A8508406BB}" srcOrd="1" destOrd="0" presId="urn:microsoft.com/office/officeart/2005/8/layout/vList3"/>
    <dgm:cxn modelId="{2873B0FF-E9BD-4B45-9AC4-5A285F4F0382}" type="presParOf" srcId="{2E1AA607-611A-40AD-892F-E9A67B2B70A3}" destId="{B6D7E862-731F-4AD1-BCF1-C4E455972065}" srcOrd="1" destOrd="0" presId="urn:microsoft.com/office/officeart/2005/8/layout/vList3"/>
    <dgm:cxn modelId="{9F438A69-F7E1-48FB-BFD5-AB48CF5B2182}" type="presParOf" srcId="{2E1AA607-611A-40AD-892F-E9A67B2B70A3}" destId="{7CDEFB8B-B44E-4DE3-BA75-6DD26D61A569}" srcOrd="2" destOrd="0" presId="urn:microsoft.com/office/officeart/2005/8/layout/vList3"/>
    <dgm:cxn modelId="{B0255EA4-6CD7-4063-AE68-5D088C00C2FA}" type="presParOf" srcId="{7CDEFB8B-B44E-4DE3-BA75-6DD26D61A569}" destId="{52333F7A-6D3E-4D94-B402-EFB2AAF3F7AC}" srcOrd="0" destOrd="0" presId="urn:microsoft.com/office/officeart/2005/8/layout/vList3"/>
    <dgm:cxn modelId="{D10F4CC5-11FC-482E-970C-D42DC8234549}" type="presParOf" srcId="{7CDEFB8B-B44E-4DE3-BA75-6DD26D61A569}" destId="{414E5B46-CFA2-4402-AD63-83AED35BF67F}" srcOrd="1" destOrd="0" presId="urn:microsoft.com/office/officeart/2005/8/layout/vList3"/>
    <dgm:cxn modelId="{D421E623-5605-4C01-ABA1-E5B0D752C405}" type="presParOf" srcId="{2E1AA607-611A-40AD-892F-E9A67B2B70A3}" destId="{D57A4844-685F-41F8-9400-6F700DFB32FB}" srcOrd="3" destOrd="0" presId="urn:microsoft.com/office/officeart/2005/8/layout/vList3"/>
    <dgm:cxn modelId="{0286030A-CE5F-4822-87FB-4684C03A6FC2}" type="presParOf" srcId="{2E1AA607-611A-40AD-892F-E9A67B2B70A3}" destId="{0449EB51-258C-4AB8-ACC7-015CC6A5D4FB}" srcOrd="4" destOrd="0" presId="urn:microsoft.com/office/officeart/2005/8/layout/vList3"/>
    <dgm:cxn modelId="{CAB90F34-5E19-49B3-9CCA-F9B61F424682}" type="presParOf" srcId="{0449EB51-258C-4AB8-ACC7-015CC6A5D4FB}" destId="{025860AC-356A-4998-A618-2BDC501D71A1}" srcOrd="0" destOrd="0" presId="urn:microsoft.com/office/officeart/2005/8/layout/vList3"/>
    <dgm:cxn modelId="{418241BB-7249-4F96-B326-F39B77A9F63B}" type="presParOf" srcId="{0449EB51-258C-4AB8-ACC7-015CC6A5D4FB}" destId="{4618884F-AD85-4C9F-8449-9E2737A76768}" srcOrd="1"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FA9A23B-4075-4EF7-9A92-15684BA8AF5C}"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nl-NL"/>
        </a:p>
      </dgm:t>
    </dgm:pt>
    <dgm:pt modelId="{2C0E9A26-20C6-41DF-9292-E4729C84DB52}">
      <dgm:prSet phldrT="[Tekst]" custT="1"/>
      <dgm:spPr/>
      <dgm:t>
        <a:bodyPr/>
        <a:lstStyle/>
        <a:p>
          <a:r>
            <a:rPr lang="lt-LT" sz="2800" b="1" dirty="0" smtClean="0">
              <a:solidFill>
                <a:schemeClr val="bg1"/>
              </a:solidFill>
              <a:latin typeface="Times New Roman" panose="02020603050405020304" pitchFamily="18" charset="0"/>
              <a:cs typeface="Times New Roman" panose="02020603050405020304" pitchFamily="18" charset="0"/>
            </a:rPr>
            <a:t>Tiriamasis darbas</a:t>
          </a:r>
          <a:endParaRPr lang="nl-NL" sz="2800" b="1" dirty="0">
            <a:solidFill>
              <a:schemeClr val="bg1"/>
            </a:solidFill>
            <a:latin typeface="Times New Roman" panose="02020603050405020304" pitchFamily="18" charset="0"/>
            <a:cs typeface="Times New Roman" panose="02020603050405020304" pitchFamily="18" charset="0"/>
          </a:endParaRPr>
        </a:p>
      </dgm:t>
      <dgm:extLst>
        <a:ext uri="{E40237B7-FDA0-4F09-8148-C483321AD2D9}">
          <dgm14:cNvPr xmlns:dgm14="http://schemas.microsoft.com/office/drawing/2010/diagram" id="0" name="">
            <a:hlinkClick xmlns:r="http://schemas.openxmlformats.org/officeDocument/2006/relationships" r:id="rId1" action="ppaction://hlinksldjump"/>
          </dgm14:cNvPr>
        </a:ext>
      </dgm:extLst>
    </dgm:pt>
    <dgm:pt modelId="{FAF48892-DE3C-4431-A9F0-03487AAE412D}" type="parTrans" cxnId="{428C13F9-1FEC-4C2F-AD74-5D57720136E8}">
      <dgm:prSet/>
      <dgm:spPr/>
      <dgm:t>
        <a:bodyPr/>
        <a:lstStyle/>
        <a:p>
          <a:endParaRPr lang="nl-NL">
            <a:latin typeface="Trebuchet MS" panose="020B0603020202020204" pitchFamily="34" charset="0"/>
          </a:endParaRPr>
        </a:p>
      </dgm:t>
    </dgm:pt>
    <dgm:pt modelId="{6064D08F-EEB9-4F7E-B3C8-7400C9C5083E}" type="sibTrans" cxnId="{428C13F9-1FEC-4C2F-AD74-5D57720136E8}">
      <dgm:prSet/>
      <dgm:spPr/>
      <dgm:t>
        <a:bodyPr/>
        <a:lstStyle/>
        <a:p>
          <a:endParaRPr lang="nl-NL">
            <a:latin typeface="Trebuchet MS" panose="020B0603020202020204" pitchFamily="34" charset="0"/>
          </a:endParaRPr>
        </a:p>
      </dgm:t>
    </dgm:pt>
    <dgm:pt modelId="{5638BE30-EDB2-4A60-9FA5-F0FCC9BA56AD}">
      <dgm:prSet phldrT="[Tekst]" custT="1"/>
      <dgm:spPr/>
      <dgm:t>
        <a:bodyPr/>
        <a:lstStyle/>
        <a:p>
          <a:r>
            <a:rPr lang="lt-LT" sz="2800" b="1" dirty="0" smtClean="0">
              <a:solidFill>
                <a:schemeClr val="bg1"/>
              </a:solidFill>
              <a:latin typeface="Times New Roman" panose="02020603050405020304" pitchFamily="18" charset="0"/>
              <a:cs typeface="Times New Roman" panose="02020603050405020304" pitchFamily="18" charset="0"/>
            </a:rPr>
            <a:t>Testas, uždaviniai</a:t>
          </a:r>
          <a:endParaRPr lang="nl-NL" sz="2800" b="1" dirty="0">
            <a:solidFill>
              <a:schemeClr val="bg1"/>
            </a:solidFill>
            <a:latin typeface="Times New Roman" panose="02020603050405020304" pitchFamily="18" charset="0"/>
            <a:cs typeface="Times New Roman" panose="02020603050405020304" pitchFamily="18" charset="0"/>
          </a:endParaRPr>
        </a:p>
      </dgm:t>
      <dgm:extLst>
        <a:ext uri="{E40237B7-FDA0-4F09-8148-C483321AD2D9}">
          <dgm14:cNvPr xmlns:dgm14="http://schemas.microsoft.com/office/drawing/2010/diagram" id="0" name="">
            <a:hlinkClick xmlns:r="http://schemas.openxmlformats.org/officeDocument/2006/relationships" r:id="rId2" action="ppaction://hlinksldjump"/>
          </dgm14:cNvPr>
        </a:ext>
      </dgm:extLst>
    </dgm:pt>
    <dgm:pt modelId="{445BA5DB-7A62-4601-BDC5-59FE4BB1DAEE}" type="parTrans" cxnId="{89E39F5D-6A5A-4786-B7DB-C42F50D82BB4}">
      <dgm:prSet/>
      <dgm:spPr/>
      <dgm:t>
        <a:bodyPr/>
        <a:lstStyle/>
        <a:p>
          <a:endParaRPr lang="nl-NL">
            <a:latin typeface="Trebuchet MS" panose="020B0603020202020204" pitchFamily="34" charset="0"/>
          </a:endParaRPr>
        </a:p>
      </dgm:t>
    </dgm:pt>
    <dgm:pt modelId="{DCBE2501-0BC9-467B-86BD-B30647702642}" type="sibTrans" cxnId="{89E39F5D-6A5A-4786-B7DB-C42F50D82BB4}">
      <dgm:prSet/>
      <dgm:spPr/>
      <dgm:t>
        <a:bodyPr/>
        <a:lstStyle/>
        <a:p>
          <a:endParaRPr lang="nl-NL">
            <a:latin typeface="Trebuchet MS" panose="020B0603020202020204" pitchFamily="34" charset="0"/>
          </a:endParaRPr>
        </a:p>
      </dgm:t>
    </dgm:pt>
    <dgm:pt modelId="{4A0EE41A-C3B3-4B62-8A62-B41328BA5181}">
      <dgm:prSet phldrT="[Tekst]" custT="1"/>
      <dgm:spPr/>
      <dgm:t>
        <a:bodyPr/>
        <a:lstStyle/>
        <a:p>
          <a:r>
            <a:rPr lang="lt-LT" sz="2800" b="1" dirty="0" smtClean="0">
              <a:solidFill>
                <a:schemeClr val="bg1"/>
              </a:solidFill>
              <a:latin typeface="Times New Roman" panose="02020603050405020304" pitchFamily="18" charset="0"/>
              <a:cs typeface="Times New Roman" panose="02020603050405020304" pitchFamily="18" charset="0"/>
            </a:rPr>
            <a:t>Tai įdomu, šaltiniai </a:t>
          </a:r>
          <a:endParaRPr lang="nl-NL" sz="2800" b="1" dirty="0">
            <a:solidFill>
              <a:schemeClr val="bg1"/>
            </a:solidFill>
            <a:latin typeface="Times New Roman" panose="02020603050405020304" pitchFamily="18" charset="0"/>
            <a:cs typeface="Times New Roman" panose="02020603050405020304" pitchFamily="18" charset="0"/>
          </a:endParaRPr>
        </a:p>
      </dgm:t>
      <dgm:extLst>
        <a:ext uri="{E40237B7-FDA0-4F09-8148-C483321AD2D9}">
          <dgm14:cNvPr xmlns:dgm14="http://schemas.microsoft.com/office/drawing/2010/diagram" id="0" name="">
            <a:hlinkClick xmlns:r="http://schemas.openxmlformats.org/officeDocument/2006/relationships" r:id="rId3" action="ppaction://hlinksldjump"/>
          </dgm14:cNvPr>
        </a:ext>
      </dgm:extLst>
    </dgm:pt>
    <dgm:pt modelId="{DBB5CE37-F8FE-4FEA-A98F-21C07F3A149D}" type="parTrans" cxnId="{81D0F9F7-27F7-4E37-9C80-D5A1642CE11B}">
      <dgm:prSet/>
      <dgm:spPr/>
      <dgm:t>
        <a:bodyPr/>
        <a:lstStyle/>
        <a:p>
          <a:endParaRPr lang="nl-NL">
            <a:latin typeface="Trebuchet MS" panose="020B0603020202020204" pitchFamily="34" charset="0"/>
          </a:endParaRPr>
        </a:p>
      </dgm:t>
    </dgm:pt>
    <dgm:pt modelId="{E6209EE3-0B78-4E25-8F30-7F6124F8E03F}" type="sibTrans" cxnId="{81D0F9F7-27F7-4E37-9C80-D5A1642CE11B}">
      <dgm:prSet/>
      <dgm:spPr/>
      <dgm:t>
        <a:bodyPr/>
        <a:lstStyle/>
        <a:p>
          <a:endParaRPr lang="nl-NL">
            <a:latin typeface="Trebuchet MS" panose="020B0603020202020204" pitchFamily="34" charset="0"/>
          </a:endParaRPr>
        </a:p>
      </dgm:t>
    </dgm:pt>
    <dgm:pt modelId="{2E1AA607-611A-40AD-892F-E9A67B2B70A3}" type="pres">
      <dgm:prSet presAssocID="{BFA9A23B-4075-4EF7-9A92-15684BA8AF5C}" presName="linearFlow" presStyleCnt="0">
        <dgm:presLayoutVars>
          <dgm:dir/>
          <dgm:resizeHandles val="exact"/>
        </dgm:presLayoutVars>
      </dgm:prSet>
      <dgm:spPr/>
      <dgm:t>
        <a:bodyPr/>
        <a:lstStyle/>
        <a:p>
          <a:endParaRPr lang="nl-NL"/>
        </a:p>
      </dgm:t>
    </dgm:pt>
    <dgm:pt modelId="{F7B2A1B0-9C4E-4925-8E82-557DC46B3A81}" type="pres">
      <dgm:prSet presAssocID="{2C0E9A26-20C6-41DF-9292-E4729C84DB52}" presName="composite" presStyleCnt="0"/>
      <dgm:spPr/>
    </dgm:pt>
    <dgm:pt modelId="{E212D0C2-EDDC-4224-988D-C2CEAD43531C}" type="pres">
      <dgm:prSet presAssocID="{2C0E9A26-20C6-41DF-9292-E4729C84DB52}" presName="imgShp" presStyleLbl="fgImgPlace1" presStyleIdx="0" presStyleCnt="3" custLinFactNeighborY="-1299"/>
      <dgm:spPr>
        <a:blipFill rotWithShape="1">
          <a:blip xmlns:r="http://schemas.openxmlformats.org/officeDocument/2006/relationships" r:embed="rId4"/>
          <a:stretch>
            <a:fillRect/>
          </a:stretch>
        </a:blipFill>
      </dgm:spPr>
      <dgm:t>
        <a:bodyPr/>
        <a:lstStyle/>
        <a:p>
          <a:endParaRPr lang="nl-NL"/>
        </a:p>
      </dgm:t>
      <dgm:extLst>
        <a:ext uri="{E40237B7-FDA0-4F09-8148-C483321AD2D9}">
          <dgm14:cNvPr xmlns:dgm14="http://schemas.microsoft.com/office/drawing/2010/diagram" id="0" name="">
            <a:hlinkClick xmlns:r="http://schemas.openxmlformats.org/officeDocument/2006/relationships" r:id="rId1" action="ppaction://hlinksldjump"/>
          </dgm14:cNvPr>
        </a:ext>
      </dgm:extLst>
    </dgm:pt>
    <dgm:pt modelId="{6896B849-6642-488F-8F92-92A8508406BB}" type="pres">
      <dgm:prSet presAssocID="{2C0E9A26-20C6-41DF-9292-E4729C84DB52}" presName="txShp" presStyleLbl="node1" presStyleIdx="0" presStyleCnt="3">
        <dgm:presLayoutVars>
          <dgm:bulletEnabled val="1"/>
        </dgm:presLayoutVars>
      </dgm:prSet>
      <dgm:spPr/>
      <dgm:t>
        <a:bodyPr/>
        <a:lstStyle/>
        <a:p>
          <a:endParaRPr lang="nl-NL"/>
        </a:p>
      </dgm:t>
    </dgm:pt>
    <dgm:pt modelId="{B6D7E862-731F-4AD1-BCF1-C4E455972065}" type="pres">
      <dgm:prSet presAssocID="{6064D08F-EEB9-4F7E-B3C8-7400C9C5083E}" presName="spacing" presStyleCnt="0"/>
      <dgm:spPr/>
    </dgm:pt>
    <dgm:pt modelId="{7CDEFB8B-B44E-4DE3-BA75-6DD26D61A569}" type="pres">
      <dgm:prSet presAssocID="{5638BE30-EDB2-4A60-9FA5-F0FCC9BA56AD}" presName="composite" presStyleCnt="0"/>
      <dgm:spPr/>
    </dgm:pt>
    <dgm:pt modelId="{52333F7A-6D3E-4D94-B402-EFB2AAF3F7AC}" type="pres">
      <dgm:prSet presAssocID="{5638BE30-EDB2-4A60-9FA5-F0FCC9BA56AD}" presName="imgShp" presStyleLbl="fgImgPlace1" presStyleIdx="1" presStyleCnt="3"/>
      <dgm:spPr>
        <a:blipFill rotWithShape="1">
          <a:blip xmlns:r="http://schemas.openxmlformats.org/officeDocument/2006/relationships" r:embed="rId5"/>
          <a:stretch>
            <a:fillRect/>
          </a:stretch>
        </a:blipFill>
      </dgm:spPr>
      <dgm:t>
        <a:bodyPr/>
        <a:lstStyle/>
        <a:p>
          <a:endParaRPr lang="nl-NL"/>
        </a:p>
      </dgm:t>
      <dgm:extLst>
        <a:ext uri="{E40237B7-FDA0-4F09-8148-C483321AD2D9}">
          <dgm14:cNvPr xmlns:dgm14="http://schemas.microsoft.com/office/drawing/2010/diagram" id="0" name="">
            <a:hlinkClick xmlns:r="http://schemas.openxmlformats.org/officeDocument/2006/relationships" r:id="rId2" action="ppaction://hlinksldjump"/>
          </dgm14:cNvPr>
        </a:ext>
      </dgm:extLst>
    </dgm:pt>
    <dgm:pt modelId="{414E5B46-CFA2-4402-AD63-83AED35BF67F}" type="pres">
      <dgm:prSet presAssocID="{5638BE30-EDB2-4A60-9FA5-F0FCC9BA56AD}" presName="txShp" presStyleLbl="node1" presStyleIdx="1" presStyleCnt="3">
        <dgm:presLayoutVars>
          <dgm:bulletEnabled val="1"/>
        </dgm:presLayoutVars>
      </dgm:prSet>
      <dgm:spPr/>
      <dgm:t>
        <a:bodyPr/>
        <a:lstStyle/>
        <a:p>
          <a:endParaRPr lang="nl-NL"/>
        </a:p>
      </dgm:t>
    </dgm:pt>
    <dgm:pt modelId="{D57A4844-685F-41F8-9400-6F700DFB32FB}" type="pres">
      <dgm:prSet presAssocID="{DCBE2501-0BC9-467B-86BD-B30647702642}" presName="spacing" presStyleCnt="0"/>
      <dgm:spPr/>
    </dgm:pt>
    <dgm:pt modelId="{0449EB51-258C-4AB8-ACC7-015CC6A5D4FB}" type="pres">
      <dgm:prSet presAssocID="{4A0EE41A-C3B3-4B62-8A62-B41328BA5181}" presName="composite" presStyleCnt="0"/>
      <dgm:spPr/>
    </dgm:pt>
    <dgm:pt modelId="{025860AC-356A-4998-A618-2BDC501D71A1}" type="pres">
      <dgm:prSet presAssocID="{4A0EE41A-C3B3-4B62-8A62-B41328BA5181}" presName="imgShp" presStyleLbl="fgImgPlace1" presStyleIdx="2" presStyleCnt="3"/>
      <dgm:spPr>
        <a:blipFill rotWithShape="1">
          <a:blip xmlns:r="http://schemas.openxmlformats.org/officeDocument/2006/relationships" r:embed="rId6"/>
          <a:stretch>
            <a:fillRect/>
          </a:stretch>
        </a:blipFill>
      </dgm:spPr>
      <dgm:t>
        <a:bodyPr/>
        <a:lstStyle/>
        <a:p>
          <a:endParaRPr lang="nl-NL"/>
        </a:p>
      </dgm:t>
      <dgm:extLst>
        <a:ext uri="{E40237B7-FDA0-4F09-8148-C483321AD2D9}">
          <dgm14:cNvPr xmlns:dgm14="http://schemas.microsoft.com/office/drawing/2010/diagram" id="0" name="">
            <a:hlinkClick xmlns:r="http://schemas.openxmlformats.org/officeDocument/2006/relationships" r:id="rId3" action="ppaction://hlinksldjump"/>
          </dgm14:cNvPr>
        </a:ext>
      </dgm:extLst>
    </dgm:pt>
    <dgm:pt modelId="{4618884F-AD85-4C9F-8449-9E2737A76768}" type="pres">
      <dgm:prSet presAssocID="{4A0EE41A-C3B3-4B62-8A62-B41328BA5181}" presName="txShp" presStyleLbl="node1" presStyleIdx="2" presStyleCnt="3">
        <dgm:presLayoutVars>
          <dgm:bulletEnabled val="1"/>
        </dgm:presLayoutVars>
      </dgm:prSet>
      <dgm:spPr/>
      <dgm:t>
        <a:bodyPr/>
        <a:lstStyle/>
        <a:p>
          <a:endParaRPr lang="nl-NL"/>
        </a:p>
      </dgm:t>
    </dgm:pt>
  </dgm:ptLst>
  <dgm:cxnLst>
    <dgm:cxn modelId="{0B8AE629-7EFA-4A9E-9FB1-66A0D1F8B002}" type="presOf" srcId="{BFA9A23B-4075-4EF7-9A92-15684BA8AF5C}" destId="{2E1AA607-611A-40AD-892F-E9A67B2B70A3}" srcOrd="0" destOrd="0" presId="urn:microsoft.com/office/officeart/2005/8/layout/vList3"/>
    <dgm:cxn modelId="{D4BC5931-9A6C-428A-8376-440360427A24}" type="presOf" srcId="{4A0EE41A-C3B3-4B62-8A62-B41328BA5181}" destId="{4618884F-AD85-4C9F-8449-9E2737A76768}" srcOrd="0" destOrd="0" presId="urn:microsoft.com/office/officeart/2005/8/layout/vList3"/>
    <dgm:cxn modelId="{8942BAB2-AAC1-4074-843A-A59F3852FBA6}" type="presOf" srcId="{5638BE30-EDB2-4A60-9FA5-F0FCC9BA56AD}" destId="{414E5B46-CFA2-4402-AD63-83AED35BF67F}" srcOrd="0" destOrd="0" presId="urn:microsoft.com/office/officeart/2005/8/layout/vList3"/>
    <dgm:cxn modelId="{89E39F5D-6A5A-4786-B7DB-C42F50D82BB4}" srcId="{BFA9A23B-4075-4EF7-9A92-15684BA8AF5C}" destId="{5638BE30-EDB2-4A60-9FA5-F0FCC9BA56AD}" srcOrd="1" destOrd="0" parTransId="{445BA5DB-7A62-4601-BDC5-59FE4BB1DAEE}" sibTransId="{DCBE2501-0BC9-467B-86BD-B30647702642}"/>
    <dgm:cxn modelId="{81D0F9F7-27F7-4E37-9C80-D5A1642CE11B}" srcId="{BFA9A23B-4075-4EF7-9A92-15684BA8AF5C}" destId="{4A0EE41A-C3B3-4B62-8A62-B41328BA5181}" srcOrd="2" destOrd="0" parTransId="{DBB5CE37-F8FE-4FEA-A98F-21C07F3A149D}" sibTransId="{E6209EE3-0B78-4E25-8F30-7F6124F8E03F}"/>
    <dgm:cxn modelId="{428C13F9-1FEC-4C2F-AD74-5D57720136E8}" srcId="{BFA9A23B-4075-4EF7-9A92-15684BA8AF5C}" destId="{2C0E9A26-20C6-41DF-9292-E4729C84DB52}" srcOrd="0" destOrd="0" parTransId="{FAF48892-DE3C-4431-A9F0-03487AAE412D}" sibTransId="{6064D08F-EEB9-4F7E-B3C8-7400C9C5083E}"/>
    <dgm:cxn modelId="{6B0C71A6-496E-4E6A-8BA2-CE210606A826}" type="presOf" srcId="{2C0E9A26-20C6-41DF-9292-E4729C84DB52}" destId="{6896B849-6642-488F-8F92-92A8508406BB}" srcOrd="0" destOrd="0" presId="urn:microsoft.com/office/officeart/2005/8/layout/vList3"/>
    <dgm:cxn modelId="{E28DBA19-B59B-4CE9-8160-4178572F269D}" type="presParOf" srcId="{2E1AA607-611A-40AD-892F-E9A67B2B70A3}" destId="{F7B2A1B0-9C4E-4925-8E82-557DC46B3A81}" srcOrd="0" destOrd="0" presId="urn:microsoft.com/office/officeart/2005/8/layout/vList3"/>
    <dgm:cxn modelId="{19EE81EB-2290-4D2E-BCFC-FC26C1BF66D0}" type="presParOf" srcId="{F7B2A1B0-9C4E-4925-8E82-557DC46B3A81}" destId="{E212D0C2-EDDC-4224-988D-C2CEAD43531C}" srcOrd="0" destOrd="0" presId="urn:microsoft.com/office/officeart/2005/8/layout/vList3"/>
    <dgm:cxn modelId="{505CD733-8E02-416C-9AD8-B1D29CF5935F}" type="presParOf" srcId="{F7B2A1B0-9C4E-4925-8E82-557DC46B3A81}" destId="{6896B849-6642-488F-8F92-92A8508406BB}" srcOrd="1" destOrd="0" presId="urn:microsoft.com/office/officeart/2005/8/layout/vList3"/>
    <dgm:cxn modelId="{7E2612AB-9A8C-40B5-BA07-7CC086A56299}" type="presParOf" srcId="{2E1AA607-611A-40AD-892F-E9A67B2B70A3}" destId="{B6D7E862-731F-4AD1-BCF1-C4E455972065}" srcOrd="1" destOrd="0" presId="urn:microsoft.com/office/officeart/2005/8/layout/vList3"/>
    <dgm:cxn modelId="{46070E97-A51B-4C92-B666-25A5CCAFC788}" type="presParOf" srcId="{2E1AA607-611A-40AD-892F-E9A67B2B70A3}" destId="{7CDEFB8B-B44E-4DE3-BA75-6DD26D61A569}" srcOrd="2" destOrd="0" presId="urn:microsoft.com/office/officeart/2005/8/layout/vList3"/>
    <dgm:cxn modelId="{F942A747-C50B-425C-B0F6-C1716F6127C7}" type="presParOf" srcId="{7CDEFB8B-B44E-4DE3-BA75-6DD26D61A569}" destId="{52333F7A-6D3E-4D94-B402-EFB2AAF3F7AC}" srcOrd="0" destOrd="0" presId="urn:microsoft.com/office/officeart/2005/8/layout/vList3"/>
    <dgm:cxn modelId="{01923C84-AC85-4922-8E41-79057CF04CC0}" type="presParOf" srcId="{7CDEFB8B-B44E-4DE3-BA75-6DD26D61A569}" destId="{414E5B46-CFA2-4402-AD63-83AED35BF67F}" srcOrd="1" destOrd="0" presId="urn:microsoft.com/office/officeart/2005/8/layout/vList3"/>
    <dgm:cxn modelId="{A4977D67-0392-46D3-88E4-EF26E84371F2}" type="presParOf" srcId="{2E1AA607-611A-40AD-892F-E9A67B2B70A3}" destId="{D57A4844-685F-41F8-9400-6F700DFB32FB}" srcOrd="3" destOrd="0" presId="urn:microsoft.com/office/officeart/2005/8/layout/vList3"/>
    <dgm:cxn modelId="{09BF3037-9F9E-4C9F-97A2-C19DD51B1E07}" type="presParOf" srcId="{2E1AA607-611A-40AD-892F-E9A67B2B70A3}" destId="{0449EB51-258C-4AB8-ACC7-015CC6A5D4FB}" srcOrd="4" destOrd="0" presId="urn:microsoft.com/office/officeart/2005/8/layout/vList3"/>
    <dgm:cxn modelId="{EA324966-F141-46EC-88E0-187315555E4C}" type="presParOf" srcId="{0449EB51-258C-4AB8-ACC7-015CC6A5D4FB}" destId="{025860AC-356A-4998-A618-2BDC501D71A1}" srcOrd="0" destOrd="0" presId="urn:microsoft.com/office/officeart/2005/8/layout/vList3"/>
    <dgm:cxn modelId="{DD6A2A87-655B-428F-8E82-B4A3C8EF39CB}" type="presParOf" srcId="{0449EB51-258C-4AB8-ACC7-015CC6A5D4FB}" destId="{4618884F-AD85-4C9F-8449-9E2737A76768}" srcOrd="1" destOrd="0" presId="urn:microsoft.com/office/officeart/2005/8/layout/vList3"/>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60C6BCE-6548-4233-AA42-0BBCA69A6816}" type="doc">
      <dgm:prSet loTypeId="urn:microsoft.com/office/officeart/2005/8/layout/hProcess9" loCatId="process" qsTypeId="urn:microsoft.com/office/officeart/2005/8/quickstyle/simple1" qsCatId="simple" csTypeId="urn:microsoft.com/office/officeart/2005/8/colors/accent1_2" csCatId="accent1" phldr="1"/>
      <dgm:spPr/>
      <dgm:t>
        <a:bodyPr/>
        <a:lstStyle/>
        <a:p>
          <a:endParaRPr lang="lt-LT"/>
        </a:p>
      </dgm:t>
    </dgm:pt>
    <dgm:pt modelId="{943971A7-E7A4-43E5-BAC8-2CABDE7224ED}">
      <dgm:prSet phldrT="[Tekstas]" phldr="1"/>
      <dgm:spPr>
        <a:blipFill rotWithShape="0">
          <a:blip xmlns:r="http://schemas.openxmlformats.org/officeDocument/2006/relationships" r:embed="rId1"/>
          <a:stretch>
            <a:fillRect/>
          </a:stretch>
        </a:blipFill>
      </dgm:spPr>
      <dgm:t>
        <a:bodyPr/>
        <a:lstStyle/>
        <a:p>
          <a:endParaRPr lang="lt-LT" dirty="0"/>
        </a:p>
      </dgm:t>
    </dgm:pt>
    <dgm:pt modelId="{7463278C-F890-441D-95E1-6D1E1F86E45F}" type="parTrans" cxnId="{2EA03C94-C081-43CB-87A9-3B78D12393E5}">
      <dgm:prSet/>
      <dgm:spPr/>
      <dgm:t>
        <a:bodyPr/>
        <a:lstStyle/>
        <a:p>
          <a:endParaRPr lang="lt-LT"/>
        </a:p>
      </dgm:t>
    </dgm:pt>
    <dgm:pt modelId="{D1B7F366-2FF1-44ED-98EF-46AE552F558B}" type="sibTrans" cxnId="{2EA03C94-C081-43CB-87A9-3B78D12393E5}">
      <dgm:prSet/>
      <dgm:spPr/>
      <dgm:t>
        <a:bodyPr/>
        <a:lstStyle/>
        <a:p>
          <a:endParaRPr lang="lt-LT"/>
        </a:p>
      </dgm:t>
    </dgm:pt>
    <dgm:pt modelId="{79BDF1F8-3868-4420-8945-1329E03E8AF3}">
      <dgm:prSet phldrT="[Tekstas]" phldr="1"/>
      <dgm:spPr>
        <a:blipFill rotWithShape="0">
          <a:blip xmlns:r="http://schemas.openxmlformats.org/officeDocument/2006/relationships" r:embed="rId2"/>
          <a:stretch>
            <a:fillRect/>
          </a:stretch>
        </a:blipFill>
      </dgm:spPr>
      <dgm:t>
        <a:bodyPr/>
        <a:lstStyle/>
        <a:p>
          <a:endParaRPr lang="lt-LT" dirty="0"/>
        </a:p>
      </dgm:t>
    </dgm:pt>
    <dgm:pt modelId="{B061DD69-648A-4002-A184-B1EAEB1156F2}" type="parTrans" cxnId="{00116ED8-8E86-486C-B1B0-7D78E9BD17D5}">
      <dgm:prSet/>
      <dgm:spPr/>
      <dgm:t>
        <a:bodyPr/>
        <a:lstStyle/>
        <a:p>
          <a:endParaRPr lang="lt-LT"/>
        </a:p>
      </dgm:t>
    </dgm:pt>
    <dgm:pt modelId="{6610CC3A-DB29-4AB6-85D0-E09E0A9ADE78}" type="sibTrans" cxnId="{00116ED8-8E86-486C-B1B0-7D78E9BD17D5}">
      <dgm:prSet/>
      <dgm:spPr/>
      <dgm:t>
        <a:bodyPr/>
        <a:lstStyle/>
        <a:p>
          <a:endParaRPr lang="lt-LT"/>
        </a:p>
      </dgm:t>
    </dgm:pt>
    <dgm:pt modelId="{7B0D9FA4-DD86-4E33-9541-BB41BD92A9FC}">
      <dgm:prSet phldrT="[Tekstas]" phldr="1"/>
      <dgm:spPr>
        <a:blipFill rotWithShape="0">
          <a:blip xmlns:r="http://schemas.openxmlformats.org/officeDocument/2006/relationships" r:embed="rId3"/>
          <a:stretch>
            <a:fillRect/>
          </a:stretch>
        </a:blipFill>
      </dgm:spPr>
      <dgm:t>
        <a:bodyPr/>
        <a:lstStyle/>
        <a:p>
          <a:endParaRPr lang="lt-LT"/>
        </a:p>
      </dgm:t>
    </dgm:pt>
    <dgm:pt modelId="{ECE0BE1C-4411-4DD8-A49B-CB2216623912}" type="parTrans" cxnId="{09F9F448-FBC6-4B36-A9AE-5E6B1BBCE1EF}">
      <dgm:prSet/>
      <dgm:spPr/>
      <dgm:t>
        <a:bodyPr/>
        <a:lstStyle/>
        <a:p>
          <a:endParaRPr lang="lt-LT"/>
        </a:p>
      </dgm:t>
    </dgm:pt>
    <dgm:pt modelId="{294F1BD3-55CD-4B08-9130-98E697639105}" type="sibTrans" cxnId="{09F9F448-FBC6-4B36-A9AE-5E6B1BBCE1EF}">
      <dgm:prSet/>
      <dgm:spPr/>
      <dgm:t>
        <a:bodyPr/>
        <a:lstStyle/>
        <a:p>
          <a:endParaRPr lang="lt-LT"/>
        </a:p>
      </dgm:t>
    </dgm:pt>
    <dgm:pt modelId="{CFD09B8D-67DD-4DD6-ACDF-4E8E67F266A6}">
      <dgm:prSet phldrT="[Tekstas]" phldr="1"/>
      <dgm:spPr>
        <a:blipFill rotWithShape="0">
          <a:blip xmlns:r="http://schemas.openxmlformats.org/officeDocument/2006/relationships" r:embed="rId4"/>
          <a:stretch>
            <a:fillRect/>
          </a:stretch>
        </a:blipFill>
      </dgm:spPr>
      <dgm:t>
        <a:bodyPr/>
        <a:lstStyle/>
        <a:p>
          <a:endParaRPr lang="lt-LT" dirty="0"/>
        </a:p>
      </dgm:t>
    </dgm:pt>
    <dgm:pt modelId="{93C079A7-6D8D-444F-8299-AD04419A8990}" type="parTrans" cxnId="{69643076-830D-4518-A2C8-46D69477671E}">
      <dgm:prSet/>
      <dgm:spPr/>
      <dgm:t>
        <a:bodyPr/>
        <a:lstStyle/>
        <a:p>
          <a:endParaRPr lang="lt-LT"/>
        </a:p>
      </dgm:t>
    </dgm:pt>
    <dgm:pt modelId="{63CAFBDA-2381-4CA1-B130-5C20847BBF30}" type="sibTrans" cxnId="{69643076-830D-4518-A2C8-46D69477671E}">
      <dgm:prSet/>
      <dgm:spPr/>
      <dgm:t>
        <a:bodyPr/>
        <a:lstStyle/>
        <a:p>
          <a:endParaRPr lang="lt-LT"/>
        </a:p>
      </dgm:t>
    </dgm:pt>
    <dgm:pt modelId="{9FE25CD9-0696-4918-97BA-DD3002047AF4}">
      <dgm:prSet phldrT="[Tekstas]" phldr="1"/>
      <dgm:spPr>
        <a:blipFill rotWithShape="0">
          <a:blip xmlns:r="http://schemas.openxmlformats.org/officeDocument/2006/relationships" r:embed="rId5"/>
          <a:stretch>
            <a:fillRect/>
          </a:stretch>
        </a:blipFill>
      </dgm:spPr>
      <dgm:t>
        <a:bodyPr/>
        <a:lstStyle/>
        <a:p>
          <a:endParaRPr lang="lt-LT" dirty="0"/>
        </a:p>
      </dgm:t>
    </dgm:pt>
    <dgm:pt modelId="{83EA4C91-11BE-4433-8EC3-6179F3D5479C}" type="parTrans" cxnId="{4485D1DE-87DB-47BE-8047-80425838E190}">
      <dgm:prSet/>
      <dgm:spPr/>
      <dgm:t>
        <a:bodyPr/>
        <a:lstStyle/>
        <a:p>
          <a:endParaRPr lang="lt-LT"/>
        </a:p>
      </dgm:t>
    </dgm:pt>
    <dgm:pt modelId="{7C260E1D-AAE1-4EFD-B534-FCEC7472019C}" type="sibTrans" cxnId="{4485D1DE-87DB-47BE-8047-80425838E190}">
      <dgm:prSet/>
      <dgm:spPr/>
      <dgm:t>
        <a:bodyPr/>
        <a:lstStyle/>
        <a:p>
          <a:endParaRPr lang="lt-LT"/>
        </a:p>
      </dgm:t>
    </dgm:pt>
    <dgm:pt modelId="{0F07715F-65B5-40A1-9AA1-2D30971F9678}">
      <dgm:prSet phldrT="[Tekstas]" phldr="1"/>
      <dgm:spPr>
        <a:blipFill rotWithShape="0">
          <a:blip xmlns:r="http://schemas.openxmlformats.org/officeDocument/2006/relationships" r:embed="rId6"/>
          <a:stretch>
            <a:fillRect/>
          </a:stretch>
        </a:blipFill>
      </dgm:spPr>
      <dgm:t>
        <a:bodyPr/>
        <a:lstStyle/>
        <a:p>
          <a:endParaRPr lang="lt-LT" dirty="0"/>
        </a:p>
      </dgm:t>
    </dgm:pt>
    <dgm:pt modelId="{2744DE47-71EC-4BBD-91EA-3B2259BFC160}" type="sibTrans" cxnId="{FA03EA18-CC2C-4E52-88B7-E6BA041E9A87}">
      <dgm:prSet/>
      <dgm:spPr/>
      <dgm:t>
        <a:bodyPr/>
        <a:lstStyle/>
        <a:p>
          <a:endParaRPr lang="lt-LT"/>
        </a:p>
      </dgm:t>
    </dgm:pt>
    <dgm:pt modelId="{9834749E-3E8B-4F14-B866-3A6AFAA7F995}" type="parTrans" cxnId="{FA03EA18-CC2C-4E52-88B7-E6BA041E9A87}">
      <dgm:prSet/>
      <dgm:spPr/>
      <dgm:t>
        <a:bodyPr/>
        <a:lstStyle/>
        <a:p>
          <a:endParaRPr lang="lt-LT"/>
        </a:p>
      </dgm:t>
    </dgm:pt>
    <dgm:pt modelId="{FE707F35-DB38-4452-9363-043F6A121C0A}" type="pres">
      <dgm:prSet presAssocID="{F60C6BCE-6548-4233-AA42-0BBCA69A6816}" presName="CompostProcess" presStyleCnt="0">
        <dgm:presLayoutVars>
          <dgm:dir/>
          <dgm:resizeHandles val="exact"/>
        </dgm:presLayoutVars>
      </dgm:prSet>
      <dgm:spPr/>
      <dgm:t>
        <a:bodyPr/>
        <a:lstStyle/>
        <a:p>
          <a:endParaRPr lang="lt-LT"/>
        </a:p>
      </dgm:t>
    </dgm:pt>
    <dgm:pt modelId="{DF5DD23D-D9F5-48CC-BF73-0F5C74BEE831}" type="pres">
      <dgm:prSet presAssocID="{F60C6BCE-6548-4233-AA42-0BBCA69A6816}" presName="arrow" presStyleLbl="bgShp" presStyleIdx="0" presStyleCnt="1" custScaleX="117647" custLinFactNeighborX="11756" custLinFactNeighborY="-10451"/>
      <dgm:spPr>
        <a:blipFill rotWithShape="0">
          <a:blip xmlns:r="http://schemas.openxmlformats.org/officeDocument/2006/relationships" r:embed="rId7"/>
          <a:stretch>
            <a:fillRect/>
          </a:stretch>
        </a:blipFill>
      </dgm:spPr>
      <dgm:t>
        <a:bodyPr/>
        <a:lstStyle/>
        <a:p>
          <a:endParaRPr lang="lt-LT"/>
        </a:p>
      </dgm:t>
    </dgm:pt>
    <dgm:pt modelId="{E2324987-B9C6-4CD1-BE6B-3EE10D8AEA26}" type="pres">
      <dgm:prSet presAssocID="{F60C6BCE-6548-4233-AA42-0BBCA69A6816}" presName="linearProcess" presStyleCnt="0"/>
      <dgm:spPr/>
    </dgm:pt>
    <dgm:pt modelId="{4304D573-9E36-4C89-82CA-9FE1A9E5C29F}" type="pres">
      <dgm:prSet presAssocID="{943971A7-E7A4-43E5-BAC8-2CABDE7224ED}" presName="textNode" presStyleLbl="node1" presStyleIdx="0" presStyleCnt="6" custScaleX="36997" custScaleY="86518" custLinFactX="18184" custLinFactNeighborX="100000" custLinFactNeighborY="-11367">
        <dgm:presLayoutVars>
          <dgm:bulletEnabled val="1"/>
        </dgm:presLayoutVars>
      </dgm:prSet>
      <dgm:spPr/>
      <dgm:t>
        <a:bodyPr/>
        <a:lstStyle/>
        <a:p>
          <a:endParaRPr lang="lt-LT"/>
        </a:p>
      </dgm:t>
    </dgm:pt>
    <dgm:pt modelId="{ACF7295E-9F68-42A9-9854-D9E086DE3960}" type="pres">
      <dgm:prSet presAssocID="{D1B7F366-2FF1-44ED-98EF-46AE552F558B}" presName="sibTrans" presStyleCnt="0"/>
      <dgm:spPr/>
    </dgm:pt>
    <dgm:pt modelId="{7E7DE096-AD37-4596-9A95-F61F0D044599}" type="pres">
      <dgm:prSet presAssocID="{79BDF1F8-3868-4420-8945-1329E03E8AF3}" presName="textNode" presStyleLbl="node1" presStyleIdx="1" presStyleCnt="6" custScaleX="37800" custScaleY="88266" custLinFactX="9089" custLinFactNeighborX="100000" custLinFactNeighborY="-10493">
        <dgm:presLayoutVars>
          <dgm:bulletEnabled val="1"/>
        </dgm:presLayoutVars>
      </dgm:prSet>
      <dgm:spPr/>
      <dgm:t>
        <a:bodyPr/>
        <a:lstStyle/>
        <a:p>
          <a:endParaRPr lang="lt-LT"/>
        </a:p>
      </dgm:t>
    </dgm:pt>
    <dgm:pt modelId="{4F8CDED6-E5DA-4B32-B28B-C00B5E168CEE}" type="pres">
      <dgm:prSet presAssocID="{6610CC3A-DB29-4AB6-85D0-E09E0A9ADE78}" presName="sibTrans" presStyleCnt="0"/>
      <dgm:spPr/>
    </dgm:pt>
    <dgm:pt modelId="{2AA171B5-A5B5-40B1-9175-DAFC31C2E699}" type="pres">
      <dgm:prSet presAssocID="{7B0D9FA4-DD86-4E33-9541-BB41BD92A9FC}" presName="textNode" presStyleLbl="node1" presStyleIdx="2" presStyleCnt="6" custScaleX="35126" custScaleY="85674" custLinFactX="45665" custLinFactNeighborX="100000" custLinFactNeighborY="-11789">
        <dgm:presLayoutVars>
          <dgm:bulletEnabled val="1"/>
        </dgm:presLayoutVars>
      </dgm:prSet>
      <dgm:spPr/>
      <dgm:t>
        <a:bodyPr/>
        <a:lstStyle/>
        <a:p>
          <a:endParaRPr lang="lt-LT"/>
        </a:p>
      </dgm:t>
    </dgm:pt>
    <dgm:pt modelId="{21A37640-55D6-4007-B626-EEC3CCC9F548}" type="pres">
      <dgm:prSet presAssocID="{294F1BD3-55CD-4B08-9130-98E697639105}" presName="sibTrans" presStyleCnt="0"/>
      <dgm:spPr/>
    </dgm:pt>
    <dgm:pt modelId="{CD2AA3BD-8D91-436F-A3AB-D6C7E4EB10D3}" type="pres">
      <dgm:prSet presAssocID="{CFD09B8D-67DD-4DD6-ACDF-4E8E67F266A6}" presName="textNode" presStyleLbl="node1" presStyleIdx="3" presStyleCnt="6" custScaleX="37165" custScaleY="83827" custLinFactX="-16441" custLinFactNeighborX="-100000" custLinFactNeighborY="-12713">
        <dgm:presLayoutVars>
          <dgm:bulletEnabled val="1"/>
        </dgm:presLayoutVars>
      </dgm:prSet>
      <dgm:spPr/>
      <dgm:t>
        <a:bodyPr/>
        <a:lstStyle/>
        <a:p>
          <a:endParaRPr lang="lt-LT"/>
        </a:p>
      </dgm:t>
    </dgm:pt>
    <dgm:pt modelId="{9172A5B5-7512-44CE-8218-3F321586D201}" type="pres">
      <dgm:prSet presAssocID="{63CAFBDA-2381-4CA1-B130-5C20847BBF30}" presName="sibTrans" presStyleCnt="0"/>
      <dgm:spPr/>
    </dgm:pt>
    <dgm:pt modelId="{B5703D2F-40A2-45A1-9E89-8BCA5BE291AD}" type="pres">
      <dgm:prSet presAssocID="{9FE25CD9-0696-4918-97BA-DD3002047AF4}" presName="textNode" presStyleLbl="node1" presStyleIdx="4" presStyleCnt="6" custScaleX="38548" custScaleY="84843" custLinFactX="-187873" custLinFactNeighborX="-200000" custLinFactNeighborY="-9919">
        <dgm:presLayoutVars>
          <dgm:bulletEnabled val="1"/>
        </dgm:presLayoutVars>
      </dgm:prSet>
      <dgm:spPr/>
      <dgm:t>
        <a:bodyPr/>
        <a:lstStyle/>
        <a:p>
          <a:endParaRPr lang="lt-LT"/>
        </a:p>
      </dgm:t>
    </dgm:pt>
    <dgm:pt modelId="{365E97A1-D794-47A5-867C-05724444EA56}" type="pres">
      <dgm:prSet presAssocID="{7C260E1D-AAE1-4EFD-B534-FCEC7472019C}" presName="sibTrans" presStyleCnt="0"/>
      <dgm:spPr/>
    </dgm:pt>
    <dgm:pt modelId="{67BE5270-A8C8-492F-87A6-1D1F0A3BE3F3}" type="pres">
      <dgm:prSet presAssocID="{0F07715F-65B5-40A1-9AA1-2D30971F9678}" presName="textNode" presStyleLbl="node1" presStyleIdx="5" presStyleCnt="6" custScaleX="37400" custScaleY="82239" custLinFactX="-36109" custLinFactNeighborX="-100000" custLinFactNeighborY="-12701">
        <dgm:presLayoutVars>
          <dgm:bulletEnabled val="1"/>
        </dgm:presLayoutVars>
      </dgm:prSet>
      <dgm:spPr/>
      <dgm:t>
        <a:bodyPr/>
        <a:lstStyle/>
        <a:p>
          <a:endParaRPr lang="lt-LT"/>
        </a:p>
      </dgm:t>
    </dgm:pt>
  </dgm:ptLst>
  <dgm:cxnLst>
    <dgm:cxn modelId="{C17177D7-87C8-4E2C-82FE-5F217C68F3FC}" type="presOf" srcId="{79BDF1F8-3868-4420-8945-1329E03E8AF3}" destId="{7E7DE096-AD37-4596-9A95-F61F0D044599}" srcOrd="0" destOrd="0" presId="urn:microsoft.com/office/officeart/2005/8/layout/hProcess9"/>
    <dgm:cxn modelId="{00DD13BE-DC99-4A3D-825D-33E85EAC4CC8}" type="presOf" srcId="{F60C6BCE-6548-4233-AA42-0BBCA69A6816}" destId="{FE707F35-DB38-4452-9363-043F6A121C0A}" srcOrd="0" destOrd="0" presId="urn:microsoft.com/office/officeart/2005/8/layout/hProcess9"/>
    <dgm:cxn modelId="{4485D1DE-87DB-47BE-8047-80425838E190}" srcId="{F60C6BCE-6548-4233-AA42-0BBCA69A6816}" destId="{9FE25CD9-0696-4918-97BA-DD3002047AF4}" srcOrd="4" destOrd="0" parTransId="{83EA4C91-11BE-4433-8EC3-6179F3D5479C}" sibTransId="{7C260E1D-AAE1-4EFD-B534-FCEC7472019C}"/>
    <dgm:cxn modelId="{740A7A17-0598-4FDC-B2FA-8A1CE4A24DE4}" type="presOf" srcId="{943971A7-E7A4-43E5-BAC8-2CABDE7224ED}" destId="{4304D573-9E36-4C89-82CA-9FE1A9E5C29F}" srcOrd="0" destOrd="0" presId="urn:microsoft.com/office/officeart/2005/8/layout/hProcess9"/>
    <dgm:cxn modelId="{69643076-830D-4518-A2C8-46D69477671E}" srcId="{F60C6BCE-6548-4233-AA42-0BBCA69A6816}" destId="{CFD09B8D-67DD-4DD6-ACDF-4E8E67F266A6}" srcOrd="3" destOrd="0" parTransId="{93C079A7-6D8D-444F-8299-AD04419A8990}" sibTransId="{63CAFBDA-2381-4CA1-B130-5C20847BBF30}"/>
    <dgm:cxn modelId="{904EA645-8B2D-4D74-8A51-DACC05579F39}" type="presOf" srcId="{0F07715F-65B5-40A1-9AA1-2D30971F9678}" destId="{67BE5270-A8C8-492F-87A6-1D1F0A3BE3F3}" srcOrd="0" destOrd="0" presId="urn:microsoft.com/office/officeart/2005/8/layout/hProcess9"/>
    <dgm:cxn modelId="{FA03EA18-CC2C-4E52-88B7-E6BA041E9A87}" srcId="{F60C6BCE-6548-4233-AA42-0BBCA69A6816}" destId="{0F07715F-65B5-40A1-9AA1-2D30971F9678}" srcOrd="5" destOrd="0" parTransId="{9834749E-3E8B-4F14-B866-3A6AFAA7F995}" sibTransId="{2744DE47-71EC-4BBD-91EA-3B2259BFC160}"/>
    <dgm:cxn modelId="{00116ED8-8E86-486C-B1B0-7D78E9BD17D5}" srcId="{F60C6BCE-6548-4233-AA42-0BBCA69A6816}" destId="{79BDF1F8-3868-4420-8945-1329E03E8AF3}" srcOrd="1" destOrd="0" parTransId="{B061DD69-648A-4002-A184-B1EAEB1156F2}" sibTransId="{6610CC3A-DB29-4AB6-85D0-E09E0A9ADE78}"/>
    <dgm:cxn modelId="{29FC3817-5A8F-492F-A9C4-DDE412DAEE6E}" type="presOf" srcId="{CFD09B8D-67DD-4DD6-ACDF-4E8E67F266A6}" destId="{CD2AA3BD-8D91-436F-A3AB-D6C7E4EB10D3}" srcOrd="0" destOrd="0" presId="urn:microsoft.com/office/officeart/2005/8/layout/hProcess9"/>
    <dgm:cxn modelId="{0FE89B09-2A6A-4DDB-8D1F-DF92DDD33158}" type="presOf" srcId="{7B0D9FA4-DD86-4E33-9541-BB41BD92A9FC}" destId="{2AA171B5-A5B5-40B1-9175-DAFC31C2E699}" srcOrd="0" destOrd="0" presId="urn:microsoft.com/office/officeart/2005/8/layout/hProcess9"/>
    <dgm:cxn modelId="{09F9F448-FBC6-4B36-A9AE-5E6B1BBCE1EF}" srcId="{F60C6BCE-6548-4233-AA42-0BBCA69A6816}" destId="{7B0D9FA4-DD86-4E33-9541-BB41BD92A9FC}" srcOrd="2" destOrd="0" parTransId="{ECE0BE1C-4411-4DD8-A49B-CB2216623912}" sibTransId="{294F1BD3-55CD-4B08-9130-98E697639105}"/>
    <dgm:cxn modelId="{BF188844-713B-4A11-BD71-72074387EEA0}" type="presOf" srcId="{9FE25CD9-0696-4918-97BA-DD3002047AF4}" destId="{B5703D2F-40A2-45A1-9E89-8BCA5BE291AD}" srcOrd="0" destOrd="0" presId="urn:microsoft.com/office/officeart/2005/8/layout/hProcess9"/>
    <dgm:cxn modelId="{2EA03C94-C081-43CB-87A9-3B78D12393E5}" srcId="{F60C6BCE-6548-4233-AA42-0BBCA69A6816}" destId="{943971A7-E7A4-43E5-BAC8-2CABDE7224ED}" srcOrd="0" destOrd="0" parTransId="{7463278C-F890-441D-95E1-6D1E1F86E45F}" sibTransId="{D1B7F366-2FF1-44ED-98EF-46AE552F558B}"/>
    <dgm:cxn modelId="{EB00AA28-BFBA-4493-9299-5B6CA94140DD}" type="presParOf" srcId="{FE707F35-DB38-4452-9363-043F6A121C0A}" destId="{DF5DD23D-D9F5-48CC-BF73-0F5C74BEE831}" srcOrd="0" destOrd="0" presId="urn:microsoft.com/office/officeart/2005/8/layout/hProcess9"/>
    <dgm:cxn modelId="{6186CD36-519F-4D82-A9F0-168DA99B3523}" type="presParOf" srcId="{FE707F35-DB38-4452-9363-043F6A121C0A}" destId="{E2324987-B9C6-4CD1-BE6B-3EE10D8AEA26}" srcOrd="1" destOrd="0" presId="urn:microsoft.com/office/officeart/2005/8/layout/hProcess9"/>
    <dgm:cxn modelId="{C1C849C9-0A9D-4455-8032-5080B787522E}" type="presParOf" srcId="{E2324987-B9C6-4CD1-BE6B-3EE10D8AEA26}" destId="{4304D573-9E36-4C89-82CA-9FE1A9E5C29F}" srcOrd="0" destOrd="0" presId="urn:microsoft.com/office/officeart/2005/8/layout/hProcess9"/>
    <dgm:cxn modelId="{AB0791B0-5648-4597-A173-962CE6ED2921}" type="presParOf" srcId="{E2324987-B9C6-4CD1-BE6B-3EE10D8AEA26}" destId="{ACF7295E-9F68-42A9-9854-D9E086DE3960}" srcOrd="1" destOrd="0" presId="urn:microsoft.com/office/officeart/2005/8/layout/hProcess9"/>
    <dgm:cxn modelId="{979F2D59-2176-44CC-81F4-C7D9733E6D93}" type="presParOf" srcId="{E2324987-B9C6-4CD1-BE6B-3EE10D8AEA26}" destId="{7E7DE096-AD37-4596-9A95-F61F0D044599}" srcOrd="2" destOrd="0" presId="urn:microsoft.com/office/officeart/2005/8/layout/hProcess9"/>
    <dgm:cxn modelId="{252705A0-6FCF-41DB-8559-6A1F3C02A4CA}" type="presParOf" srcId="{E2324987-B9C6-4CD1-BE6B-3EE10D8AEA26}" destId="{4F8CDED6-E5DA-4B32-B28B-C00B5E168CEE}" srcOrd="3" destOrd="0" presId="urn:microsoft.com/office/officeart/2005/8/layout/hProcess9"/>
    <dgm:cxn modelId="{2DF33AC9-FBB8-4A3A-B0AF-70D65A45C47B}" type="presParOf" srcId="{E2324987-B9C6-4CD1-BE6B-3EE10D8AEA26}" destId="{2AA171B5-A5B5-40B1-9175-DAFC31C2E699}" srcOrd="4" destOrd="0" presId="urn:microsoft.com/office/officeart/2005/8/layout/hProcess9"/>
    <dgm:cxn modelId="{E9752AF9-7C56-4771-BB47-F03542C743CE}" type="presParOf" srcId="{E2324987-B9C6-4CD1-BE6B-3EE10D8AEA26}" destId="{21A37640-55D6-4007-B626-EEC3CCC9F548}" srcOrd="5" destOrd="0" presId="urn:microsoft.com/office/officeart/2005/8/layout/hProcess9"/>
    <dgm:cxn modelId="{9C1B93E8-099C-436D-B6C2-93CD633B6B22}" type="presParOf" srcId="{E2324987-B9C6-4CD1-BE6B-3EE10D8AEA26}" destId="{CD2AA3BD-8D91-436F-A3AB-D6C7E4EB10D3}" srcOrd="6" destOrd="0" presId="urn:microsoft.com/office/officeart/2005/8/layout/hProcess9"/>
    <dgm:cxn modelId="{BFF08842-528B-4255-8098-280BDDFEE12C}" type="presParOf" srcId="{E2324987-B9C6-4CD1-BE6B-3EE10D8AEA26}" destId="{9172A5B5-7512-44CE-8218-3F321586D201}" srcOrd="7" destOrd="0" presId="urn:microsoft.com/office/officeart/2005/8/layout/hProcess9"/>
    <dgm:cxn modelId="{F7008F28-15C5-4304-8A89-6A53568256B4}" type="presParOf" srcId="{E2324987-B9C6-4CD1-BE6B-3EE10D8AEA26}" destId="{B5703D2F-40A2-45A1-9E89-8BCA5BE291AD}" srcOrd="8" destOrd="0" presId="urn:microsoft.com/office/officeart/2005/8/layout/hProcess9"/>
    <dgm:cxn modelId="{B863A304-F3A4-4BF4-A425-EA70B9AD8BC6}" type="presParOf" srcId="{E2324987-B9C6-4CD1-BE6B-3EE10D8AEA26}" destId="{365E97A1-D794-47A5-867C-05724444EA56}" srcOrd="9" destOrd="0" presId="urn:microsoft.com/office/officeart/2005/8/layout/hProcess9"/>
    <dgm:cxn modelId="{7F94F62B-02BC-4736-9A92-A16EE77C5CDD}" type="presParOf" srcId="{E2324987-B9C6-4CD1-BE6B-3EE10D8AEA26}" destId="{67BE5270-A8C8-492F-87A6-1D1F0A3BE3F3}" srcOrd="10"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896B849-6642-488F-8F92-92A8508406BB}">
      <dsp:nvSpPr>
        <dsp:cNvPr id="0" name=""/>
        <dsp:cNvSpPr/>
      </dsp:nvSpPr>
      <dsp:spPr>
        <a:xfrm rot="10800000">
          <a:off x="1171603" y="1517"/>
          <a:ext cx="3403410" cy="1257411"/>
        </a:xfrm>
        <a:prstGeom prst="homePlat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54484" tIns="106680" rIns="199136" bIns="106680" numCol="1" spcCol="1270" anchor="ctr" anchorCtr="0">
          <a:noAutofit/>
        </a:bodyPr>
        <a:lstStyle/>
        <a:p>
          <a:pPr lvl="0" algn="ctr" defTabSz="1244600">
            <a:lnSpc>
              <a:spcPct val="90000"/>
            </a:lnSpc>
            <a:spcBef>
              <a:spcPct val="0"/>
            </a:spcBef>
            <a:spcAft>
              <a:spcPct val="35000"/>
            </a:spcAft>
          </a:pPr>
          <a:r>
            <a:rPr lang="lt-LT" sz="2800" b="1" kern="1200" dirty="0" smtClean="0">
              <a:solidFill>
                <a:schemeClr val="bg1"/>
              </a:solidFill>
              <a:latin typeface="Times New Roman" panose="02020603050405020304" pitchFamily="18" charset="0"/>
              <a:cs typeface="Times New Roman" panose="02020603050405020304" pitchFamily="18" charset="0"/>
            </a:rPr>
            <a:t>Fotoefekto  istorija</a:t>
          </a:r>
          <a:endParaRPr lang="nl-NL" sz="2800" b="1" kern="1200" dirty="0">
            <a:solidFill>
              <a:schemeClr val="bg1"/>
            </a:solidFill>
            <a:latin typeface="Times New Roman" panose="02020603050405020304" pitchFamily="18" charset="0"/>
            <a:cs typeface="Times New Roman" panose="02020603050405020304" pitchFamily="18" charset="0"/>
          </a:endParaRPr>
        </a:p>
      </dsp:txBody>
      <dsp:txXfrm rot="10800000">
        <a:off x="1485956" y="1517"/>
        <a:ext cx="3089057" cy="1257411"/>
      </dsp:txXfrm>
    </dsp:sp>
    <dsp:sp modelId="{E212D0C2-EDDC-4224-988D-C2CEAD43531C}">
      <dsp:nvSpPr>
        <dsp:cNvPr id="0" name=""/>
        <dsp:cNvSpPr/>
      </dsp:nvSpPr>
      <dsp:spPr>
        <a:xfrm>
          <a:off x="542897" y="1517"/>
          <a:ext cx="1257411" cy="1257411"/>
        </a:xfrm>
        <a:prstGeom prst="ellipse">
          <a:avLst/>
        </a:prstGeom>
        <a:blipFill rotWithShape="1">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14E5B46-CFA2-4402-AD63-83AED35BF67F}">
      <dsp:nvSpPr>
        <dsp:cNvPr id="0" name=""/>
        <dsp:cNvSpPr/>
      </dsp:nvSpPr>
      <dsp:spPr>
        <a:xfrm rot="10800000">
          <a:off x="1171603" y="1634275"/>
          <a:ext cx="3403410" cy="1257411"/>
        </a:xfrm>
        <a:prstGeom prst="homePlat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54484" tIns="106680" rIns="199136" bIns="106680" numCol="1" spcCol="1270" anchor="ctr" anchorCtr="0">
          <a:noAutofit/>
        </a:bodyPr>
        <a:lstStyle/>
        <a:p>
          <a:pPr lvl="0" algn="ctr" defTabSz="1244600">
            <a:lnSpc>
              <a:spcPct val="90000"/>
            </a:lnSpc>
            <a:spcBef>
              <a:spcPct val="0"/>
            </a:spcBef>
            <a:spcAft>
              <a:spcPct val="35000"/>
            </a:spcAft>
          </a:pPr>
          <a:r>
            <a:rPr lang="lt-LT" sz="2800" b="1" kern="1200" dirty="0" smtClean="0">
              <a:solidFill>
                <a:schemeClr val="bg1"/>
              </a:solidFill>
              <a:latin typeface="Times New Roman" panose="02020603050405020304" pitchFamily="18" charset="0"/>
              <a:cs typeface="Times New Roman" panose="02020603050405020304" pitchFamily="18" charset="0"/>
            </a:rPr>
            <a:t>Fotoefektas</a:t>
          </a:r>
          <a:endParaRPr lang="nl-NL" sz="2800" b="1" kern="1200" dirty="0">
            <a:solidFill>
              <a:schemeClr val="bg1"/>
            </a:solidFill>
            <a:latin typeface="Times New Roman" panose="02020603050405020304" pitchFamily="18" charset="0"/>
            <a:cs typeface="Times New Roman" panose="02020603050405020304" pitchFamily="18" charset="0"/>
          </a:endParaRPr>
        </a:p>
      </dsp:txBody>
      <dsp:txXfrm rot="10800000">
        <a:off x="1485956" y="1634275"/>
        <a:ext cx="3089057" cy="1257411"/>
      </dsp:txXfrm>
    </dsp:sp>
    <dsp:sp modelId="{52333F7A-6D3E-4D94-B402-EFB2AAF3F7AC}">
      <dsp:nvSpPr>
        <dsp:cNvPr id="0" name=""/>
        <dsp:cNvSpPr/>
      </dsp:nvSpPr>
      <dsp:spPr>
        <a:xfrm>
          <a:off x="542897" y="1634275"/>
          <a:ext cx="1257411" cy="1257411"/>
        </a:xfrm>
        <a:prstGeom prst="ellipse">
          <a:avLst/>
        </a:prstGeom>
        <a:blipFill rotWithShape="1">
          <a:blip xmlns:r="http://schemas.openxmlformats.org/officeDocument/2006/relationships" r:embed="rId2"/>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618884F-AD85-4C9F-8449-9E2737A76768}">
      <dsp:nvSpPr>
        <dsp:cNvPr id="0" name=""/>
        <dsp:cNvSpPr/>
      </dsp:nvSpPr>
      <dsp:spPr>
        <a:xfrm rot="10800000">
          <a:off x="1171603" y="3267034"/>
          <a:ext cx="3403410" cy="1257411"/>
        </a:xfrm>
        <a:prstGeom prst="homePlat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54484" tIns="106680" rIns="199136" bIns="106680" numCol="1" spcCol="1270" anchor="ctr" anchorCtr="0">
          <a:noAutofit/>
        </a:bodyPr>
        <a:lstStyle/>
        <a:p>
          <a:pPr lvl="0" algn="ctr" defTabSz="1244600">
            <a:lnSpc>
              <a:spcPct val="90000"/>
            </a:lnSpc>
            <a:spcBef>
              <a:spcPct val="0"/>
            </a:spcBef>
            <a:spcAft>
              <a:spcPct val="35000"/>
            </a:spcAft>
          </a:pPr>
          <a:r>
            <a:rPr lang="lt-LT" sz="2800" b="1" kern="1200" dirty="0" smtClean="0">
              <a:solidFill>
                <a:schemeClr val="bg1"/>
              </a:solidFill>
              <a:latin typeface="Times New Roman" panose="02020603050405020304" pitchFamily="18" charset="0"/>
              <a:cs typeface="Times New Roman" panose="02020603050405020304" pitchFamily="18" charset="0"/>
            </a:rPr>
            <a:t>Fotoefekto taikymas, modeliukai</a:t>
          </a:r>
          <a:endParaRPr lang="nl-NL" sz="2800" b="1" kern="1200" dirty="0">
            <a:solidFill>
              <a:schemeClr val="bg1"/>
            </a:solidFill>
            <a:latin typeface="Times New Roman" panose="02020603050405020304" pitchFamily="18" charset="0"/>
            <a:cs typeface="Times New Roman" panose="02020603050405020304" pitchFamily="18" charset="0"/>
          </a:endParaRPr>
        </a:p>
      </dsp:txBody>
      <dsp:txXfrm rot="10800000">
        <a:off x="1485956" y="3267034"/>
        <a:ext cx="3089057" cy="1257411"/>
      </dsp:txXfrm>
    </dsp:sp>
    <dsp:sp modelId="{025860AC-356A-4998-A618-2BDC501D71A1}">
      <dsp:nvSpPr>
        <dsp:cNvPr id="0" name=""/>
        <dsp:cNvSpPr/>
      </dsp:nvSpPr>
      <dsp:spPr>
        <a:xfrm>
          <a:off x="542897" y="3267034"/>
          <a:ext cx="1257411" cy="1257411"/>
        </a:xfrm>
        <a:prstGeom prst="ellipse">
          <a:avLst/>
        </a:prstGeom>
        <a:blipFill rotWithShape="1">
          <a:blip xmlns:r="http://schemas.openxmlformats.org/officeDocument/2006/relationships" r:embed="rId3"/>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896B849-6642-488F-8F92-92A8508406BB}">
      <dsp:nvSpPr>
        <dsp:cNvPr id="0" name=""/>
        <dsp:cNvSpPr/>
      </dsp:nvSpPr>
      <dsp:spPr>
        <a:xfrm rot="10800000">
          <a:off x="1224762" y="3107"/>
          <a:ext cx="3592488" cy="1279549"/>
        </a:xfrm>
        <a:prstGeom prst="homePlat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64246" tIns="106680" rIns="199136" bIns="106680" numCol="1" spcCol="1270" anchor="ctr" anchorCtr="0">
          <a:noAutofit/>
        </a:bodyPr>
        <a:lstStyle/>
        <a:p>
          <a:pPr lvl="0" algn="ctr" defTabSz="1244600">
            <a:lnSpc>
              <a:spcPct val="90000"/>
            </a:lnSpc>
            <a:spcBef>
              <a:spcPct val="0"/>
            </a:spcBef>
            <a:spcAft>
              <a:spcPct val="35000"/>
            </a:spcAft>
          </a:pPr>
          <a:r>
            <a:rPr lang="lt-LT" sz="2800" b="1" kern="1200" dirty="0" smtClean="0">
              <a:solidFill>
                <a:schemeClr val="bg1"/>
              </a:solidFill>
              <a:latin typeface="Times New Roman" panose="02020603050405020304" pitchFamily="18" charset="0"/>
              <a:cs typeface="Times New Roman" panose="02020603050405020304" pitchFamily="18" charset="0"/>
            </a:rPr>
            <a:t>Tiriamasis darbas</a:t>
          </a:r>
          <a:endParaRPr lang="nl-NL" sz="2800" b="1" kern="1200" dirty="0">
            <a:solidFill>
              <a:schemeClr val="bg1"/>
            </a:solidFill>
            <a:latin typeface="Times New Roman" panose="02020603050405020304" pitchFamily="18" charset="0"/>
            <a:cs typeface="Times New Roman" panose="02020603050405020304" pitchFamily="18" charset="0"/>
          </a:endParaRPr>
        </a:p>
      </dsp:txBody>
      <dsp:txXfrm rot="10800000">
        <a:off x="1544649" y="3107"/>
        <a:ext cx="3272601" cy="1279549"/>
      </dsp:txXfrm>
    </dsp:sp>
    <dsp:sp modelId="{E212D0C2-EDDC-4224-988D-C2CEAD43531C}">
      <dsp:nvSpPr>
        <dsp:cNvPr id="0" name=""/>
        <dsp:cNvSpPr/>
      </dsp:nvSpPr>
      <dsp:spPr>
        <a:xfrm>
          <a:off x="584987" y="0"/>
          <a:ext cx="1279549" cy="1279549"/>
        </a:xfrm>
        <a:prstGeom prst="ellipse">
          <a:avLst/>
        </a:prstGeom>
        <a:blipFill rotWithShape="1">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14E5B46-CFA2-4402-AD63-83AED35BF67F}">
      <dsp:nvSpPr>
        <dsp:cNvPr id="0" name=""/>
        <dsp:cNvSpPr/>
      </dsp:nvSpPr>
      <dsp:spPr>
        <a:xfrm rot="10800000">
          <a:off x="1224762" y="1664612"/>
          <a:ext cx="3592488" cy="1279549"/>
        </a:xfrm>
        <a:prstGeom prst="homePlat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64246" tIns="106680" rIns="199136" bIns="106680" numCol="1" spcCol="1270" anchor="ctr" anchorCtr="0">
          <a:noAutofit/>
        </a:bodyPr>
        <a:lstStyle/>
        <a:p>
          <a:pPr lvl="0" algn="ctr" defTabSz="1244600">
            <a:lnSpc>
              <a:spcPct val="90000"/>
            </a:lnSpc>
            <a:spcBef>
              <a:spcPct val="0"/>
            </a:spcBef>
            <a:spcAft>
              <a:spcPct val="35000"/>
            </a:spcAft>
          </a:pPr>
          <a:r>
            <a:rPr lang="lt-LT" sz="2800" b="1" kern="1200" dirty="0" smtClean="0">
              <a:solidFill>
                <a:schemeClr val="bg1"/>
              </a:solidFill>
              <a:latin typeface="Times New Roman" panose="02020603050405020304" pitchFamily="18" charset="0"/>
              <a:cs typeface="Times New Roman" panose="02020603050405020304" pitchFamily="18" charset="0"/>
            </a:rPr>
            <a:t>Testas, uždaviniai</a:t>
          </a:r>
          <a:endParaRPr lang="nl-NL" sz="2800" b="1" kern="1200" dirty="0">
            <a:solidFill>
              <a:schemeClr val="bg1"/>
            </a:solidFill>
            <a:latin typeface="Times New Roman" panose="02020603050405020304" pitchFamily="18" charset="0"/>
            <a:cs typeface="Times New Roman" panose="02020603050405020304" pitchFamily="18" charset="0"/>
          </a:endParaRPr>
        </a:p>
      </dsp:txBody>
      <dsp:txXfrm rot="10800000">
        <a:off x="1544649" y="1664612"/>
        <a:ext cx="3272601" cy="1279549"/>
      </dsp:txXfrm>
    </dsp:sp>
    <dsp:sp modelId="{52333F7A-6D3E-4D94-B402-EFB2AAF3F7AC}">
      <dsp:nvSpPr>
        <dsp:cNvPr id="0" name=""/>
        <dsp:cNvSpPr/>
      </dsp:nvSpPr>
      <dsp:spPr>
        <a:xfrm>
          <a:off x="584987" y="1664612"/>
          <a:ext cx="1279549" cy="1279549"/>
        </a:xfrm>
        <a:prstGeom prst="ellipse">
          <a:avLst/>
        </a:prstGeom>
        <a:blipFill rotWithShape="1">
          <a:blip xmlns:r="http://schemas.openxmlformats.org/officeDocument/2006/relationships" r:embed="rId2"/>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618884F-AD85-4C9F-8449-9E2737A76768}">
      <dsp:nvSpPr>
        <dsp:cNvPr id="0" name=""/>
        <dsp:cNvSpPr/>
      </dsp:nvSpPr>
      <dsp:spPr>
        <a:xfrm rot="10800000">
          <a:off x="1224762" y="3326117"/>
          <a:ext cx="3592488" cy="1279549"/>
        </a:xfrm>
        <a:prstGeom prst="homePlat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64246" tIns="106680" rIns="199136" bIns="106680" numCol="1" spcCol="1270" anchor="ctr" anchorCtr="0">
          <a:noAutofit/>
        </a:bodyPr>
        <a:lstStyle/>
        <a:p>
          <a:pPr lvl="0" algn="ctr" defTabSz="1244600">
            <a:lnSpc>
              <a:spcPct val="90000"/>
            </a:lnSpc>
            <a:spcBef>
              <a:spcPct val="0"/>
            </a:spcBef>
            <a:spcAft>
              <a:spcPct val="35000"/>
            </a:spcAft>
          </a:pPr>
          <a:r>
            <a:rPr lang="lt-LT" sz="2800" b="1" kern="1200" dirty="0" smtClean="0">
              <a:solidFill>
                <a:schemeClr val="bg1"/>
              </a:solidFill>
              <a:latin typeface="Times New Roman" panose="02020603050405020304" pitchFamily="18" charset="0"/>
              <a:cs typeface="Times New Roman" panose="02020603050405020304" pitchFamily="18" charset="0"/>
            </a:rPr>
            <a:t>Tai įdomu, šaltiniai </a:t>
          </a:r>
          <a:endParaRPr lang="nl-NL" sz="2800" b="1" kern="1200" dirty="0">
            <a:solidFill>
              <a:schemeClr val="bg1"/>
            </a:solidFill>
            <a:latin typeface="Times New Roman" panose="02020603050405020304" pitchFamily="18" charset="0"/>
            <a:cs typeface="Times New Roman" panose="02020603050405020304" pitchFamily="18" charset="0"/>
          </a:endParaRPr>
        </a:p>
      </dsp:txBody>
      <dsp:txXfrm rot="10800000">
        <a:off x="1544649" y="3326117"/>
        <a:ext cx="3272601" cy="1279549"/>
      </dsp:txXfrm>
    </dsp:sp>
    <dsp:sp modelId="{025860AC-356A-4998-A618-2BDC501D71A1}">
      <dsp:nvSpPr>
        <dsp:cNvPr id="0" name=""/>
        <dsp:cNvSpPr/>
      </dsp:nvSpPr>
      <dsp:spPr>
        <a:xfrm>
          <a:off x="584987" y="3326117"/>
          <a:ext cx="1279549" cy="1279549"/>
        </a:xfrm>
        <a:prstGeom prst="ellipse">
          <a:avLst/>
        </a:prstGeom>
        <a:blipFill rotWithShape="1">
          <a:blip xmlns:r="http://schemas.openxmlformats.org/officeDocument/2006/relationships" r:embed="rId3"/>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F5DD23D-D9F5-48CC-BF73-0F5C74BEE831}">
      <dsp:nvSpPr>
        <dsp:cNvPr id="0" name=""/>
        <dsp:cNvSpPr/>
      </dsp:nvSpPr>
      <dsp:spPr>
        <a:xfrm>
          <a:off x="6" y="0"/>
          <a:ext cx="12191993" cy="4478345"/>
        </a:xfrm>
        <a:prstGeom prst="rightArrow">
          <a:avLst/>
        </a:prstGeom>
        <a:blipFill rotWithShape="0">
          <a:blip xmlns:r="http://schemas.openxmlformats.org/officeDocument/2006/relationships" r:embed="rId1"/>
          <a:stretch>
            <a:fillRect/>
          </a:stretch>
        </a:blipFill>
        <a:ln>
          <a:noFill/>
        </a:ln>
        <a:effectLst/>
      </dsp:spPr>
      <dsp:style>
        <a:lnRef idx="0">
          <a:scrgbClr r="0" g="0" b="0"/>
        </a:lnRef>
        <a:fillRef idx="1">
          <a:scrgbClr r="0" g="0" b="0"/>
        </a:fillRef>
        <a:effectRef idx="0">
          <a:scrgbClr r="0" g="0" b="0"/>
        </a:effectRef>
        <a:fontRef idx="minor"/>
      </dsp:style>
    </dsp:sp>
    <dsp:sp modelId="{4304D573-9E36-4C89-82CA-9FE1A9E5C29F}">
      <dsp:nvSpPr>
        <dsp:cNvPr id="0" name=""/>
        <dsp:cNvSpPr/>
      </dsp:nvSpPr>
      <dsp:spPr>
        <a:xfrm>
          <a:off x="1767815" y="1260636"/>
          <a:ext cx="1353202" cy="1549829"/>
        </a:xfrm>
        <a:prstGeom prst="roundRect">
          <a:avLst/>
        </a:prstGeom>
        <a:blipFill rotWithShape="0">
          <a:blip xmlns:r="http://schemas.openxmlformats.org/officeDocument/2006/relationships" r:embed="rId2"/>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endParaRPr lang="lt-LT" sz="2300" kern="1200" dirty="0"/>
        </a:p>
      </dsp:txBody>
      <dsp:txXfrm>
        <a:off x="1833873" y="1326694"/>
        <a:ext cx="1221086" cy="1417713"/>
      </dsp:txXfrm>
    </dsp:sp>
    <dsp:sp modelId="{7E7DE096-AD37-4596-9A95-F61F0D044599}">
      <dsp:nvSpPr>
        <dsp:cNvPr id="0" name=""/>
        <dsp:cNvSpPr/>
      </dsp:nvSpPr>
      <dsp:spPr>
        <a:xfrm>
          <a:off x="3397959" y="1260636"/>
          <a:ext cx="1382572" cy="1581142"/>
        </a:xfrm>
        <a:prstGeom prst="roundRect">
          <a:avLst/>
        </a:prstGeom>
        <a:blipFill rotWithShape="0">
          <a:blip xmlns:r="http://schemas.openxmlformats.org/officeDocument/2006/relationships" r:embed="rId3"/>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endParaRPr lang="lt-LT" sz="2300" kern="1200" dirty="0"/>
        </a:p>
      </dsp:txBody>
      <dsp:txXfrm>
        <a:off x="3465451" y="1328128"/>
        <a:ext cx="1247588" cy="1446158"/>
      </dsp:txXfrm>
    </dsp:sp>
    <dsp:sp modelId="{2AA171B5-A5B5-40B1-9175-DAFC31C2E699}">
      <dsp:nvSpPr>
        <dsp:cNvPr id="0" name=""/>
        <dsp:cNvSpPr/>
      </dsp:nvSpPr>
      <dsp:spPr>
        <a:xfrm>
          <a:off x="6727935" y="1260636"/>
          <a:ext cx="1284768" cy="1534710"/>
        </a:xfrm>
        <a:prstGeom prst="roundRect">
          <a:avLst/>
        </a:prstGeom>
        <a:blipFill rotWithShape="0">
          <a:blip xmlns:r="http://schemas.openxmlformats.org/officeDocument/2006/relationships" r:embed="rId4"/>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endParaRPr lang="lt-LT" sz="2200" kern="1200"/>
        </a:p>
      </dsp:txBody>
      <dsp:txXfrm>
        <a:off x="6790652" y="1323353"/>
        <a:ext cx="1159334" cy="1409276"/>
      </dsp:txXfrm>
    </dsp:sp>
    <dsp:sp modelId="{CD2AA3BD-8D91-436F-A3AB-D6C7E4EB10D3}">
      <dsp:nvSpPr>
        <dsp:cNvPr id="0" name=""/>
        <dsp:cNvSpPr/>
      </dsp:nvSpPr>
      <dsp:spPr>
        <a:xfrm>
          <a:off x="5131515" y="1260627"/>
          <a:ext cx="1359347" cy="1501624"/>
        </a:xfrm>
        <a:prstGeom prst="roundRect">
          <a:avLst/>
        </a:prstGeom>
        <a:blipFill rotWithShape="0">
          <a:blip xmlns:r="http://schemas.openxmlformats.org/officeDocument/2006/relationships" r:embed="rId5"/>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endParaRPr lang="lt-LT" sz="2300" kern="1200" dirty="0"/>
        </a:p>
      </dsp:txBody>
      <dsp:txXfrm>
        <a:off x="5197873" y="1326985"/>
        <a:ext cx="1226631" cy="1368908"/>
      </dsp:txXfrm>
    </dsp:sp>
    <dsp:sp modelId="{B5703D2F-40A2-45A1-9E89-8BCA5BE291AD}">
      <dsp:nvSpPr>
        <dsp:cNvPr id="0" name=""/>
        <dsp:cNvSpPr/>
      </dsp:nvSpPr>
      <dsp:spPr>
        <a:xfrm>
          <a:off x="220565" y="1301577"/>
          <a:ext cx="1409931" cy="1519824"/>
        </a:xfrm>
        <a:prstGeom prst="roundRect">
          <a:avLst/>
        </a:prstGeom>
        <a:blipFill rotWithShape="0">
          <a:blip xmlns:r="http://schemas.openxmlformats.org/officeDocument/2006/relationships" r:embed="rId6"/>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endParaRPr lang="lt-LT" sz="2400" kern="1200" dirty="0"/>
        </a:p>
      </dsp:txBody>
      <dsp:txXfrm>
        <a:off x="289392" y="1370404"/>
        <a:ext cx="1272277" cy="1382170"/>
      </dsp:txXfrm>
    </dsp:sp>
    <dsp:sp modelId="{67BE5270-A8C8-492F-87A6-1D1F0A3BE3F3}">
      <dsp:nvSpPr>
        <dsp:cNvPr id="0" name=""/>
        <dsp:cNvSpPr/>
      </dsp:nvSpPr>
      <dsp:spPr>
        <a:xfrm>
          <a:off x="8400617" y="1275065"/>
          <a:ext cx="1367942" cy="1473178"/>
        </a:xfrm>
        <a:prstGeom prst="roundRect">
          <a:avLst/>
        </a:prstGeom>
        <a:blipFill rotWithShape="0">
          <a:blip xmlns:r="http://schemas.openxmlformats.org/officeDocument/2006/relationships" r:embed="rId7"/>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endParaRPr lang="lt-LT" sz="2300" kern="1200" dirty="0"/>
        </a:p>
      </dsp:txBody>
      <dsp:txXfrm>
        <a:off x="8467394" y="1341842"/>
        <a:ext cx="1234388" cy="1339624"/>
      </dsp:txXfrm>
    </dsp:sp>
  </dsp:spTree>
</dsp:drawing>
</file>

<file path=ppt/diagrams/layout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3" Type="http://schemas.openxmlformats.org/officeDocument/2006/relationships/image" Target="../media/image25.wmf"/><Relationship Id="rId2" Type="http://schemas.openxmlformats.org/officeDocument/2006/relationships/image" Target="../media/image24.wmf"/><Relationship Id="rId1" Type="http://schemas.openxmlformats.org/officeDocument/2006/relationships/image" Target="../media/image23.wmf"/><Relationship Id="rId4" Type="http://schemas.openxmlformats.org/officeDocument/2006/relationships/image" Target="../media/image26.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449B8B9-9E83-4FA2-8E21-679A6B3DEE35}" type="datetimeFigureOut">
              <a:rPr lang="en-GB" smtClean="0"/>
              <a:t>14/04/2017</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FDC9798-9F74-498F-BDB6-DAD4844A8F89}" type="slidenum">
              <a:rPr lang="en-GB" smtClean="0"/>
              <a:t>‹#›</a:t>
            </a:fld>
            <a:endParaRPr lang="en-GB"/>
          </a:p>
        </p:txBody>
      </p:sp>
    </p:spTree>
    <p:extLst>
      <p:ext uri="{BB962C8B-B14F-4D97-AF65-F5344CB8AC3E}">
        <p14:creationId xmlns:p14="http://schemas.microsoft.com/office/powerpoint/2010/main" val="38685166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EFDC9798-9F74-498F-BDB6-DAD4844A8F89}" type="slidenum">
              <a:rPr lang="en-GB" smtClean="0"/>
              <a:t>3</a:t>
            </a:fld>
            <a:endParaRPr lang="en-GB"/>
          </a:p>
        </p:txBody>
      </p:sp>
    </p:spTree>
    <p:extLst>
      <p:ext uri="{BB962C8B-B14F-4D97-AF65-F5344CB8AC3E}">
        <p14:creationId xmlns:p14="http://schemas.microsoft.com/office/powerpoint/2010/main" val="19889998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EFDC9798-9F74-498F-BDB6-DAD4844A8F89}" type="slidenum">
              <a:rPr lang="en-GB" smtClean="0"/>
              <a:t>8</a:t>
            </a:fld>
            <a:endParaRPr lang="en-GB"/>
          </a:p>
        </p:txBody>
      </p:sp>
    </p:spTree>
    <p:extLst>
      <p:ext uri="{BB962C8B-B14F-4D97-AF65-F5344CB8AC3E}">
        <p14:creationId xmlns:p14="http://schemas.microsoft.com/office/powerpoint/2010/main" val="34418710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kaidrės vaizdo vietos rezervavimo ženklas 1"/>
          <p:cNvSpPr>
            <a:spLocks noGrp="1" noRot="1" noChangeAspect="1"/>
          </p:cNvSpPr>
          <p:nvPr>
            <p:ph type="sldImg"/>
          </p:nvPr>
        </p:nvSpPr>
        <p:spPr/>
      </p:sp>
      <p:sp>
        <p:nvSpPr>
          <p:cNvPr id="3" name="Pastabų vietos rezervavimo ženklas 2"/>
          <p:cNvSpPr>
            <a:spLocks noGrp="1"/>
          </p:cNvSpPr>
          <p:nvPr>
            <p:ph type="body" idx="1"/>
          </p:nvPr>
        </p:nvSpPr>
        <p:spPr/>
        <p:txBody>
          <a:bodyPr/>
          <a:lstStyle/>
          <a:p>
            <a:endParaRPr lang="lt-LT" dirty="0"/>
          </a:p>
        </p:txBody>
      </p:sp>
      <p:sp>
        <p:nvSpPr>
          <p:cNvPr id="4" name="Skaidrės numerio vietos rezervavimo ženklas 3"/>
          <p:cNvSpPr>
            <a:spLocks noGrp="1"/>
          </p:cNvSpPr>
          <p:nvPr>
            <p:ph type="sldNum" sz="quarter" idx="10"/>
          </p:nvPr>
        </p:nvSpPr>
        <p:spPr/>
        <p:txBody>
          <a:bodyPr/>
          <a:lstStyle/>
          <a:p>
            <a:fld id="{EFDC9798-9F74-498F-BDB6-DAD4844A8F89}" type="slidenum">
              <a:rPr lang="en-GB" smtClean="0"/>
              <a:t>10</a:t>
            </a:fld>
            <a:endParaRPr lang="en-GB"/>
          </a:p>
        </p:txBody>
      </p:sp>
    </p:spTree>
    <p:extLst>
      <p:ext uri="{BB962C8B-B14F-4D97-AF65-F5344CB8AC3E}">
        <p14:creationId xmlns:p14="http://schemas.microsoft.com/office/powerpoint/2010/main" val="10452257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EFDC9798-9F74-498F-BDB6-DAD4844A8F89}" type="slidenum">
              <a:rPr lang="en-GB" smtClean="0"/>
              <a:t>20</a:t>
            </a:fld>
            <a:endParaRPr lang="en-GB"/>
          </a:p>
        </p:txBody>
      </p:sp>
    </p:spTree>
    <p:extLst>
      <p:ext uri="{BB962C8B-B14F-4D97-AF65-F5344CB8AC3E}">
        <p14:creationId xmlns:p14="http://schemas.microsoft.com/office/powerpoint/2010/main" val="14277931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EFDC9798-9F74-498F-BDB6-DAD4844A8F89}" type="slidenum">
              <a:rPr lang="en-GB" smtClean="0"/>
              <a:t>22</a:t>
            </a:fld>
            <a:endParaRPr lang="en-GB"/>
          </a:p>
        </p:txBody>
      </p:sp>
    </p:spTree>
    <p:extLst>
      <p:ext uri="{BB962C8B-B14F-4D97-AF65-F5344CB8AC3E}">
        <p14:creationId xmlns:p14="http://schemas.microsoft.com/office/powerpoint/2010/main" val="24228623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EFDC9798-9F74-498F-BDB6-DAD4844A8F89}" type="slidenum">
              <a:rPr lang="en-GB" smtClean="0"/>
              <a:t>23</a:t>
            </a:fld>
            <a:endParaRPr lang="en-GB"/>
          </a:p>
        </p:txBody>
      </p:sp>
    </p:spTree>
    <p:extLst>
      <p:ext uri="{BB962C8B-B14F-4D97-AF65-F5344CB8AC3E}">
        <p14:creationId xmlns:p14="http://schemas.microsoft.com/office/powerpoint/2010/main" val="5549429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EFDC9798-9F74-498F-BDB6-DAD4844A8F89}" type="slidenum">
              <a:rPr lang="en-GB" smtClean="0"/>
              <a:t>27</a:t>
            </a:fld>
            <a:endParaRPr lang="en-GB"/>
          </a:p>
        </p:txBody>
      </p:sp>
    </p:spTree>
    <p:extLst>
      <p:ext uri="{BB962C8B-B14F-4D97-AF65-F5344CB8AC3E}">
        <p14:creationId xmlns:p14="http://schemas.microsoft.com/office/powerpoint/2010/main" val="38639826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EFDC9798-9F74-498F-BDB6-DAD4844A8F89}" type="slidenum">
              <a:rPr lang="en-GB" smtClean="0"/>
              <a:t>41</a:t>
            </a:fld>
            <a:endParaRPr lang="en-GB"/>
          </a:p>
        </p:txBody>
      </p:sp>
    </p:spTree>
    <p:extLst>
      <p:ext uri="{BB962C8B-B14F-4D97-AF65-F5344CB8AC3E}">
        <p14:creationId xmlns:p14="http://schemas.microsoft.com/office/powerpoint/2010/main" val="6138972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EFDC9798-9F74-498F-BDB6-DAD4844A8F89}" type="slidenum">
              <a:rPr lang="en-GB" smtClean="0"/>
              <a:t>42</a:t>
            </a:fld>
            <a:endParaRPr lang="en-GB"/>
          </a:p>
        </p:txBody>
      </p:sp>
    </p:spTree>
    <p:extLst>
      <p:ext uri="{BB962C8B-B14F-4D97-AF65-F5344CB8AC3E}">
        <p14:creationId xmlns:p14="http://schemas.microsoft.com/office/powerpoint/2010/main" val="42869823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Pavadinimo skaidrė">
    <p:spTree>
      <p:nvGrpSpPr>
        <p:cNvPr id="1" name=""/>
        <p:cNvGrpSpPr/>
        <p:nvPr/>
      </p:nvGrpSpPr>
      <p:grpSpPr>
        <a:xfrm>
          <a:off x="0" y="0"/>
          <a:ext cx="0" cy="0"/>
          <a:chOff x="0" y="0"/>
          <a:chExt cx="0" cy="0"/>
        </a:xfrm>
      </p:grpSpPr>
      <p:sp>
        <p:nvSpPr>
          <p:cNvPr id="2" name="Antraštė 1"/>
          <p:cNvSpPr>
            <a:spLocks noGrp="1"/>
          </p:cNvSpPr>
          <p:nvPr>
            <p:ph type="ctrTitle"/>
          </p:nvPr>
        </p:nvSpPr>
        <p:spPr>
          <a:xfrm>
            <a:off x="914400" y="2130432"/>
            <a:ext cx="10363200" cy="1470025"/>
          </a:xfrm>
        </p:spPr>
        <p:txBody>
          <a:bodyPr/>
          <a:lstStyle/>
          <a:p>
            <a:r>
              <a:rPr lang="lt-LT" smtClean="0"/>
              <a:t>Spustelėję redag. ruoš. pavad. stilių</a:t>
            </a:r>
            <a:endParaRPr lang="lt-LT"/>
          </a:p>
        </p:txBody>
      </p:sp>
      <p:sp>
        <p:nvSpPr>
          <p:cNvPr id="3" name="Antrinis pavadinimas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lt-LT" smtClean="0"/>
              <a:t>Spustelėję redag. ruoš. paantrš. stilių</a:t>
            </a:r>
            <a:endParaRPr lang="lt-LT"/>
          </a:p>
        </p:txBody>
      </p:sp>
      <p:sp>
        <p:nvSpPr>
          <p:cNvPr id="4" name="Datos vietos rezervavimo ženklas 3"/>
          <p:cNvSpPr>
            <a:spLocks noGrp="1"/>
          </p:cNvSpPr>
          <p:nvPr>
            <p:ph type="dt" sz="half" idx="10"/>
          </p:nvPr>
        </p:nvSpPr>
        <p:spPr/>
        <p:txBody>
          <a:bodyPr/>
          <a:lstStyle/>
          <a:p>
            <a:fld id="{EF1BB190-83EF-4D6C-9BA9-387249F5C2F9}" type="datetimeFigureOut">
              <a:rPr lang="en-GB" smtClean="0"/>
              <a:t>14/04/2017</a:t>
            </a:fld>
            <a:endParaRPr lang="en-GB"/>
          </a:p>
        </p:txBody>
      </p:sp>
      <p:sp>
        <p:nvSpPr>
          <p:cNvPr id="5" name="Poraštės vietos rezervavimo ženklas 4"/>
          <p:cNvSpPr>
            <a:spLocks noGrp="1"/>
          </p:cNvSpPr>
          <p:nvPr>
            <p:ph type="ftr" sz="quarter" idx="11"/>
          </p:nvPr>
        </p:nvSpPr>
        <p:spPr/>
        <p:txBody>
          <a:bodyPr/>
          <a:lstStyle/>
          <a:p>
            <a:endParaRPr lang="en-GB"/>
          </a:p>
        </p:txBody>
      </p:sp>
      <p:sp>
        <p:nvSpPr>
          <p:cNvPr id="6" name="Skaidrės numerio vietos rezervavimo ženklas 5"/>
          <p:cNvSpPr>
            <a:spLocks noGrp="1"/>
          </p:cNvSpPr>
          <p:nvPr>
            <p:ph type="sldNum" sz="quarter" idx="12"/>
          </p:nvPr>
        </p:nvSpPr>
        <p:spPr/>
        <p:txBody>
          <a:bodyPr/>
          <a:lstStyle/>
          <a:p>
            <a:fld id="{FFBB172A-10B2-43A4-B52D-377E2D0DDE10}" type="slidenum">
              <a:rPr lang="en-GB" smtClean="0"/>
              <a:t>‹#›</a:t>
            </a:fld>
            <a:endParaRPr lang="en-GB"/>
          </a:p>
        </p:txBody>
      </p:sp>
    </p:spTree>
    <p:extLst>
      <p:ext uri="{BB962C8B-B14F-4D97-AF65-F5344CB8AC3E}">
        <p14:creationId xmlns:p14="http://schemas.microsoft.com/office/powerpoint/2010/main" val="1738830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Pavadinimas ir vertikalus tekstas">
    <p:spTree>
      <p:nvGrpSpPr>
        <p:cNvPr id="1" name=""/>
        <p:cNvGrpSpPr/>
        <p:nvPr/>
      </p:nvGrpSpPr>
      <p:grpSpPr>
        <a:xfrm>
          <a:off x="0" y="0"/>
          <a:ext cx="0" cy="0"/>
          <a:chOff x="0" y="0"/>
          <a:chExt cx="0" cy="0"/>
        </a:xfrm>
      </p:grpSpPr>
      <p:sp>
        <p:nvSpPr>
          <p:cNvPr id="2" name="Antraštė 1"/>
          <p:cNvSpPr>
            <a:spLocks noGrp="1"/>
          </p:cNvSpPr>
          <p:nvPr>
            <p:ph type="title"/>
          </p:nvPr>
        </p:nvSpPr>
        <p:spPr/>
        <p:txBody>
          <a:bodyPr/>
          <a:lstStyle/>
          <a:p>
            <a:r>
              <a:rPr lang="lt-LT" smtClean="0"/>
              <a:t>Spustelėję redag. ruoš. pavad. stilių</a:t>
            </a:r>
            <a:endParaRPr lang="lt-LT"/>
          </a:p>
        </p:txBody>
      </p:sp>
      <p:sp>
        <p:nvSpPr>
          <p:cNvPr id="3" name="Vertikalaus teksto vietos rezervavimo ženklas 2"/>
          <p:cNvSpPr>
            <a:spLocks noGrp="1"/>
          </p:cNvSpPr>
          <p:nvPr>
            <p:ph type="body" orient="vert" idx="1"/>
          </p:nvPr>
        </p:nvSpPr>
        <p:spPr/>
        <p:txBody>
          <a:bodyPr vert="eaVert"/>
          <a:lstStyle/>
          <a:p>
            <a:pPr lvl="0"/>
            <a:r>
              <a:rPr lang="lt-LT" smtClean="0"/>
              <a:t>Spustelėję redag. ruoš. teksto stilių</a:t>
            </a:r>
          </a:p>
          <a:p>
            <a:pPr lvl="1"/>
            <a:r>
              <a:rPr lang="lt-LT" smtClean="0"/>
              <a:t>Antras lygmuo</a:t>
            </a:r>
          </a:p>
          <a:p>
            <a:pPr lvl="2"/>
            <a:r>
              <a:rPr lang="lt-LT" smtClean="0"/>
              <a:t>Trečias lygmuo</a:t>
            </a:r>
          </a:p>
          <a:p>
            <a:pPr lvl="3"/>
            <a:r>
              <a:rPr lang="lt-LT" smtClean="0"/>
              <a:t>Ketvirtas lygmuo</a:t>
            </a:r>
          </a:p>
          <a:p>
            <a:pPr lvl="4"/>
            <a:r>
              <a:rPr lang="lt-LT" smtClean="0"/>
              <a:t>Penktas lygmuo</a:t>
            </a:r>
            <a:endParaRPr lang="lt-LT"/>
          </a:p>
        </p:txBody>
      </p:sp>
      <p:sp>
        <p:nvSpPr>
          <p:cNvPr id="4" name="Datos vietos rezervavimo ženklas 3"/>
          <p:cNvSpPr>
            <a:spLocks noGrp="1"/>
          </p:cNvSpPr>
          <p:nvPr>
            <p:ph type="dt" sz="half" idx="10"/>
          </p:nvPr>
        </p:nvSpPr>
        <p:spPr/>
        <p:txBody>
          <a:bodyPr/>
          <a:lstStyle/>
          <a:p>
            <a:fld id="{EF1BB190-83EF-4D6C-9BA9-387249F5C2F9}" type="datetimeFigureOut">
              <a:rPr lang="en-GB" smtClean="0"/>
              <a:t>14/04/2017</a:t>
            </a:fld>
            <a:endParaRPr lang="en-GB"/>
          </a:p>
        </p:txBody>
      </p:sp>
      <p:sp>
        <p:nvSpPr>
          <p:cNvPr id="5" name="Poraštės vietos rezervavimo ženklas 4"/>
          <p:cNvSpPr>
            <a:spLocks noGrp="1"/>
          </p:cNvSpPr>
          <p:nvPr>
            <p:ph type="ftr" sz="quarter" idx="11"/>
          </p:nvPr>
        </p:nvSpPr>
        <p:spPr/>
        <p:txBody>
          <a:bodyPr/>
          <a:lstStyle/>
          <a:p>
            <a:endParaRPr lang="en-GB"/>
          </a:p>
        </p:txBody>
      </p:sp>
      <p:sp>
        <p:nvSpPr>
          <p:cNvPr id="6" name="Skaidrės numerio vietos rezervavimo ženklas 5"/>
          <p:cNvSpPr>
            <a:spLocks noGrp="1"/>
          </p:cNvSpPr>
          <p:nvPr>
            <p:ph type="sldNum" sz="quarter" idx="12"/>
          </p:nvPr>
        </p:nvSpPr>
        <p:spPr/>
        <p:txBody>
          <a:bodyPr/>
          <a:lstStyle/>
          <a:p>
            <a:fld id="{FFBB172A-10B2-43A4-B52D-377E2D0DDE10}" type="slidenum">
              <a:rPr lang="en-GB" smtClean="0"/>
              <a:t>‹#›</a:t>
            </a:fld>
            <a:endParaRPr lang="en-GB"/>
          </a:p>
        </p:txBody>
      </p:sp>
    </p:spTree>
    <p:extLst>
      <p:ext uri="{BB962C8B-B14F-4D97-AF65-F5344CB8AC3E}">
        <p14:creationId xmlns:p14="http://schemas.microsoft.com/office/powerpoint/2010/main" val="16274648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us pavadinimas ir tekstas">
    <p:spTree>
      <p:nvGrpSpPr>
        <p:cNvPr id="1" name=""/>
        <p:cNvGrpSpPr/>
        <p:nvPr/>
      </p:nvGrpSpPr>
      <p:grpSpPr>
        <a:xfrm>
          <a:off x="0" y="0"/>
          <a:ext cx="0" cy="0"/>
          <a:chOff x="0" y="0"/>
          <a:chExt cx="0" cy="0"/>
        </a:xfrm>
      </p:grpSpPr>
      <p:sp>
        <p:nvSpPr>
          <p:cNvPr id="2" name="Vertikalus pavadinimas 1"/>
          <p:cNvSpPr>
            <a:spLocks noGrp="1"/>
          </p:cNvSpPr>
          <p:nvPr>
            <p:ph type="title" orient="vert"/>
          </p:nvPr>
        </p:nvSpPr>
        <p:spPr>
          <a:xfrm>
            <a:off x="11785600" y="274643"/>
            <a:ext cx="3657600" cy="5851525"/>
          </a:xfrm>
        </p:spPr>
        <p:txBody>
          <a:bodyPr vert="eaVert"/>
          <a:lstStyle/>
          <a:p>
            <a:r>
              <a:rPr lang="lt-LT" smtClean="0"/>
              <a:t>Spustelėję redag. ruoš. pavad. stilių</a:t>
            </a:r>
            <a:endParaRPr lang="lt-LT"/>
          </a:p>
        </p:txBody>
      </p:sp>
      <p:sp>
        <p:nvSpPr>
          <p:cNvPr id="3" name="Vertikalaus teksto vietos rezervavimo ženklas 2"/>
          <p:cNvSpPr>
            <a:spLocks noGrp="1"/>
          </p:cNvSpPr>
          <p:nvPr>
            <p:ph type="body" orient="vert" idx="1"/>
          </p:nvPr>
        </p:nvSpPr>
        <p:spPr>
          <a:xfrm>
            <a:off x="812800" y="274643"/>
            <a:ext cx="10769600" cy="5851525"/>
          </a:xfrm>
        </p:spPr>
        <p:txBody>
          <a:bodyPr vert="eaVert"/>
          <a:lstStyle/>
          <a:p>
            <a:pPr lvl="0"/>
            <a:r>
              <a:rPr lang="lt-LT" smtClean="0"/>
              <a:t>Spustelėję redag. ruoš. teksto stilių</a:t>
            </a:r>
          </a:p>
          <a:p>
            <a:pPr lvl="1"/>
            <a:r>
              <a:rPr lang="lt-LT" smtClean="0"/>
              <a:t>Antras lygmuo</a:t>
            </a:r>
          </a:p>
          <a:p>
            <a:pPr lvl="2"/>
            <a:r>
              <a:rPr lang="lt-LT" smtClean="0"/>
              <a:t>Trečias lygmuo</a:t>
            </a:r>
          </a:p>
          <a:p>
            <a:pPr lvl="3"/>
            <a:r>
              <a:rPr lang="lt-LT" smtClean="0"/>
              <a:t>Ketvirtas lygmuo</a:t>
            </a:r>
          </a:p>
          <a:p>
            <a:pPr lvl="4"/>
            <a:r>
              <a:rPr lang="lt-LT" smtClean="0"/>
              <a:t>Penktas lygmuo</a:t>
            </a:r>
            <a:endParaRPr lang="lt-LT"/>
          </a:p>
        </p:txBody>
      </p:sp>
      <p:sp>
        <p:nvSpPr>
          <p:cNvPr id="4" name="Datos vietos rezervavimo ženklas 3"/>
          <p:cNvSpPr>
            <a:spLocks noGrp="1"/>
          </p:cNvSpPr>
          <p:nvPr>
            <p:ph type="dt" sz="half" idx="10"/>
          </p:nvPr>
        </p:nvSpPr>
        <p:spPr/>
        <p:txBody>
          <a:bodyPr/>
          <a:lstStyle/>
          <a:p>
            <a:fld id="{EF1BB190-83EF-4D6C-9BA9-387249F5C2F9}" type="datetimeFigureOut">
              <a:rPr lang="en-GB" smtClean="0"/>
              <a:t>14/04/2017</a:t>
            </a:fld>
            <a:endParaRPr lang="en-GB"/>
          </a:p>
        </p:txBody>
      </p:sp>
      <p:sp>
        <p:nvSpPr>
          <p:cNvPr id="5" name="Poraštės vietos rezervavimo ženklas 4"/>
          <p:cNvSpPr>
            <a:spLocks noGrp="1"/>
          </p:cNvSpPr>
          <p:nvPr>
            <p:ph type="ftr" sz="quarter" idx="11"/>
          </p:nvPr>
        </p:nvSpPr>
        <p:spPr/>
        <p:txBody>
          <a:bodyPr/>
          <a:lstStyle/>
          <a:p>
            <a:endParaRPr lang="en-GB"/>
          </a:p>
        </p:txBody>
      </p:sp>
      <p:sp>
        <p:nvSpPr>
          <p:cNvPr id="6" name="Skaidrės numerio vietos rezervavimo ženklas 5"/>
          <p:cNvSpPr>
            <a:spLocks noGrp="1"/>
          </p:cNvSpPr>
          <p:nvPr>
            <p:ph type="sldNum" sz="quarter" idx="12"/>
          </p:nvPr>
        </p:nvSpPr>
        <p:spPr/>
        <p:txBody>
          <a:bodyPr/>
          <a:lstStyle/>
          <a:p>
            <a:fld id="{FFBB172A-10B2-43A4-B52D-377E2D0DDE10}" type="slidenum">
              <a:rPr lang="en-GB" smtClean="0"/>
              <a:t>‹#›</a:t>
            </a:fld>
            <a:endParaRPr lang="en-GB"/>
          </a:p>
        </p:txBody>
      </p:sp>
    </p:spTree>
    <p:extLst>
      <p:ext uri="{BB962C8B-B14F-4D97-AF65-F5344CB8AC3E}">
        <p14:creationId xmlns:p14="http://schemas.microsoft.com/office/powerpoint/2010/main" val="9857667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t-LT"/>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9AE42CC1-E75D-4CFA-B5C8-E8E8C43194EC}" type="slidenum">
              <a:rPr lang="en-US"/>
              <a:pPr>
                <a:defRPr/>
              </a:pPr>
              <a:t>‹#›</a:t>
            </a:fld>
            <a:endParaRPr lang="en-US"/>
          </a:p>
        </p:txBody>
      </p:sp>
    </p:spTree>
    <p:extLst>
      <p:ext uri="{BB962C8B-B14F-4D97-AF65-F5344CB8AC3E}">
        <p14:creationId xmlns:p14="http://schemas.microsoft.com/office/powerpoint/2010/main" val="45314628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09600" y="274638"/>
            <a:ext cx="10972800" cy="1143000"/>
          </a:xfrm>
        </p:spPr>
        <p:txBody>
          <a:bodyPr/>
          <a:lstStyle/>
          <a:p>
            <a:r>
              <a:rPr lang="en-US" smtClean="0"/>
              <a:t>Click to edit Master title style</a:t>
            </a:r>
            <a:endParaRPr lang="lt-LT"/>
          </a:p>
        </p:txBody>
      </p:sp>
      <p:sp>
        <p:nvSpPr>
          <p:cNvPr id="3" name="Content Placeholder 2"/>
          <p:cNvSpPr>
            <a:spLocks noGrp="1"/>
          </p:cNvSpPr>
          <p:nvPr>
            <p:ph sz="quarter" idx="1"/>
          </p:nvPr>
        </p:nvSpPr>
        <p:spPr>
          <a:xfrm>
            <a:off x="609600" y="1600200"/>
            <a:ext cx="53848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t-LT"/>
          </a:p>
        </p:txBody>
      </p:sp>
      <p:sp>
        <p:nvSpPr>
          <p:cNvPr id="4" name="Content Placeholder 3"/>
          <p:cNvSpPr>
            <a:spLocks noGrp="1"/>
          </p:cNvSpPr>
          <p:nvPr>
            <p:ph sz="quarter" idx="2"/>
          </p:nvPr>
        </p:nvSpPr>
        <p:spPr>
          <a:xfrm>
            <a:off x="6197600" y="1600200"/>
            <a:ext cx="53848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t-LT"/>
          </a:p>
        </p:txBody>
      </p:sp>
      <p:sp>
        <p:nvSpPr>
          <p:cNvPr id="5" name="Content Placeholder 4"/>
          <p:cNvSpPr>
            <a:spLocks noGrp="1"/>
          </p:cNvSpPr>
          <p:nvPr>
            <p:ph sz="quarter" idx="3"/>
          </p:nvPr>
        </p:nvSpPr>
        <p:spPr>
          <a:xfrm>
            <a:off x="609600" y="3938589"/>
            <a:ext cx="53848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t-LT"/>
          </a:p>
        </p:txBody>
      </p:sp>
      <p:sp>
        <p:nvSpPr>
          <p:cNvPr id="6" name="Content Placeholder 5"/>
          <p:cNvSpPr>
            <a:spLocks noGrp="1"/>
          </p:cNvSpPr>
          <p:nvPr>
            <p:ph sz="quarter" idx="4"/>
          </p:nvPr>
        </p:nvSpPr>
        <p:spPr>
          <a:xfrm>
            <a:off x="6197600" y="3938589"/>
            <a:ext cx="53848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t-LT"/>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B90A88E1-A61A-44C4-8075-263880025F1C}" type="slidenum">
              <a:rPr lang="en-US"/>
              <a:pPr>
                <a:defRPr/>
              </a:pPr>
              <a:t>‹#›</a:t>
            </a:fld>
            <a:endParaRPr lang="en-US"/>
          </a:p>
        </p:txBody>
      </p:sp>
    </p:spTree>
    <p:extLst>
      <p:ext uri="{BB962C8B-B14F-4D97-AF65-F5344CB8AC3E}">
        <p14:creationId xmlns:p14="http://schemas.microsoft.com/office/powerpoint/2010/main" val="22549517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Pavadinimas ir turinys">
    <p:spTree>
      <p:nvGrpSpPr>
        <p:cNvPr id="1" name=""/>
        <p:cNvGrpSpPr/>
        <p:nvPr/>
      </p:nvGrpSpPr>
      <p:grpSpPr>
        <a:xfrm>
          <a:off x="0" y="0"/>
          <a:ext cx="0" cy="0"/>
          <a:chOff x="0" y="0"/>
          <a:chExt cx="0" cy="0"/>
        </a:xfrm>
      </p:grpSpPr>
      <p:sp>
        <p:nvSpPr>
          <p:cNvPr id="2" name="Antraštė 1"/>
          <p:cNvSpPr>
            <a:spLocks noGrp="1"/>
          </p:cNvSpPr>
          <p:nvPr>
            <p:ph type="title"/>
          </p:nvPr>
        </p:nvSpPr>
        <p:spPr/>
        <p:txBody>
          <a:bodyPr/>
          <a:lstStyle/>
          <a:p>
            <a:r>
              <a:rPr lang="lt-LT" smtClean="0"/>
              <a:t>Spustelėję redag. ruoš. pavad. stilių</a:t>
            </a:r>
            <a:endParaRPr lang="lt-LT"/>
          </a:p>
        </p:txBody>
      </p:sp>
      <p:sp>
        <p:nvSpPr>
          <p:cNvPr id="3" name="Turinio vietos rezervavimo ženklas 2"/>
          <p:cNvSpPr>
            <a:spLocks noGrp="1"/>
          </p:cNvSpPr>
          <p:nvPr>
            <p:ph idx="1"/>
          </p:nvPr>
        </p:nvSpPr>
        <p:spPr/>
        <p:txBody>
          <a:bodyPr/>
          <a:lstStyle/>
          <a:p>
            <a:pPr lvl="0"/>
            <a:r>
              <a:rPr lang="lt-LT" smtClean="0"/>
              <a:t>Spustelėję redag. ruoš. teksto stilių</a:t>
            </a:r>
          </a:p>
          <a:p>
            <a:pPr lvl="1"/>
            <a:r>
              <a:rPr lang="lt-LT" smtClean="0"/>
              <a:t>Antras lygmuo</a:t>
            </a:r>
          </a:p>
          <a:p>
            <a:pPr lvl="2"/>
            <a:r>
              <a:rPr lang="lt-LT" smtClean="0"/>
              <a:t>Trečias lygmuo</a:t>
            </a:r>
          </a:p>
          <a:p>
            <a:pPr lvl="3"/>
            <a:r>
              <a:rPr lang="lt-LT" smtClean="0"/>
              <a:t>Ketvirtas lygmuo</a:t>
            </a:r>
          </a:p>
          <a:p>
            <a:pPr lvl="4"/>
            <a:r>
              <a:rPr lang="lt-LT" smtClean="0"/>
              <a:t>Penktas lygmuo</a:t>
            </a:r>
            <a:endParaRPr lang="lt-LT"/>
          </a:p>
        </p:txBody>
      </p:sp>
      <p:sp>
        <p:nvSpPr>
          <p:cNvPr id="4" name="Datos vietos rezervavimo ženklas 3"/>
          <p:cNvSpPr>
            <a:spLocks noGrp="1"/>
          </p:cNvSpPr>
          <p:nvPr>
            <p:ph type="dt" sz="half" idx="10"/>
          </p:nvPr>
        </p:nvSpPr>
        <p:spPr/>
        <p:txBody>
          <a:bodyPr/>
          <a:lstStyle/>
          <a:p>
            <a:fld id="{EF1BB190-83EF-4D6C-9BA9-387249F5C2F9}" type="datetimeFigureOut">
              <a:rPr lang="en-GB" smtClean="0"/>
              <a:t>14/04/2017</a:t>
            </a:fld>
            <a:endParaRPr lang="en-GB"/>
          </a:p>
        </p:txBody>
      </p:sp>
      <p:sp>
        <p:nvSpPr>
          <p:cNvPr id="5" name="Poraštės vietos rezervavimo ženklas 4"/>
          <p:cNvSpPr>
            <a:spLocks noGrp="1"/>
          </p:cNvSpPr>
          <p:nvPr>
            <p:ph type="ftr" sz="quarter" idx="11"/>
          </p:nvPr>
        </p:nvSpPr>
        <p:spPr/>
        <p:txBody>
          <a:bodyPr/>
          <a:lstStyle/>
          <a:p>
            <a:endParaRPr lang="en-GB"/>
          </a:p>
        </p:txBody>
      </p:sp>
      <p:sp>
        <p:nvSpPr>
          <p:cNvPr id="6" name="Skaidrės numerio vietos rezervavimo ženklas 5"/>
          <p:cNvSpPr>
            <a:spLocks noGrp="1"/>
          </p:cNvSpPr>
          <p:nvPr>
            <p:ph type="sldNum" sz="quarter" idx="12"/>
          </p:nvPr>
        </p:nvSpPr>
        <p:spPr/>
        <p:txBody>
          <a:bodyPr/>
          <a:lstStyle/>
          <a:p>
            <a:fld id="{FFBB172A-10B2-43A4-B52D-377E2D0DDE10}" type="slidenum">
              <a:rPr lang="en-GB" smtClean="0"/>
              <a:t>‹#›</a:t>
            </a:fld>
            <a:endParaRPr lang="en-GB"/>
          </a:p>
        </p:txBody>
      </p:sp>
    </p:spTree>
    <p:extLst>
      <p:ext uri="{BB962C8B-B14F-4D97-AF65-F5344CB8AC3E}">
        <p14:creationId xmlns:p14="http://schemas.microsoft.com/office/powerpoint/2010/main" val="4330170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kcijos antraštė">
    <p:spTree>
      <p:nvGrpSpPr>
        <p:cNvPr id="1" name=""/>
        <p:cNvGrpSpPr/>
        <p:nvPr/>
      </p:nvGrpSpPr>
      <p:grpSpPr>
        <a:xfrm>
          <a:off x="0" y="0"/>
          <a:ext cx="0" cy="0"/>
          <a:chOff x="0" y="0"/>
          <a:chExt cx="0" cy="0"/>
        </a:xfrm>
      </p:grpSpPr>
      <p:sp>
        <p:nvSpPr>
          <p:cNvPr id="2" name="Antraštė 1"/>
          <p:cNvSpPr>
            <a:spLocks noGrp="1"/>
          </p:cNvSpPr>
          <p:nvPr>
            <p:ph type="title"/>
          </p:nvPr>
        </p:nvSpPr>
        <p:spPr>
          <a:xfrm>
            <a:off x="963084" y="4406907"/>
            <a:ext cx="10363200" cy="1362075"/>
          </a:xfrm>
        </p:spPr>
        <p:txBody>
          <a:bodyPr anchor="t"/>
          <a:lstStyle>
            <a:lvl1pPr algn="l">
              <a:defRPr sz="4000" b="1" cap="all"/>
            </a:lvl1pPr>
          </a:lstStyle>
          <a:p>
            <a:r>
              <a:rPr lang="lt-LT" smtClean="0"/>
              <a:t>Spustelėję redag. ruoš. pavad. stilių</a:t>
            </a:r>
            <a:endParaRPr lang="lt-LT"/>
          </a:p>
        </p:txBody>
      </p:sp>
      <p:sp>
        <p:nvSpPr>
          <p:cNvPr id="3" name="Teksto vietos rezervavimo ženklas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lt-LT" smtClean="0"/>
              <a:t>Spustelėję redag. ruoš. teksto stilių</a:t>
            </a:r>
          </a:p>
        </p:txBody>
      </p:sp>
      <p:sp>
        <p:nvSpPr>
          <p:cNvPr id="4" name="Datos vietos rezervavimo ženklas 3"/>
          <p:cNvSpPr>
            <a:spLocks noGrp="1"/>
          </p:cNvSpPr>
          <p:nvPr>
            <p:ph type="dt" sz="half" idx="10"/>
          </p:nvPr>
        </p:nvSpPr>
        <p:spPr/>
        <p:txBody>
          <a:bodyPr/>
          <a:lstStyle/>
          <a:p>
            <a:fld id="{EF1BB190-83EF-4D6C-9BA9-387249F5C2F9}" type="datetimeFigureOut">
              <a:rPr lang="en-GB" smtClean="0"/>
              <a:t>14/04/2017</a:t>
            </a:fld>
            <a:endParaRPr lang="en-GB"/>
          </a:p>
        </p:txBody>
      </p:sp>
      <p:sp>
        <p:nvSpPr>
          <p:cNvPr id="5" name="Poraštės vietos rezervavimo ženklas 4"/>
          <p:cNvSpPr>
            <a:spLocks noGrp="1"/>
          </p:cNvSpPr>
          <p:nvPr>
            <p:ph type="ftr" sz="quarter" idx="11"/>
          </p:nvPr>
        </p:nvSpPr>
        <p:spPr/>
        <p:txBody>
          <a:bodyPr/>
          <a:lstStyle/>
          <a:p>
            <a:endParaRPr lang="en-GB"/>
          </a:p>
        </p:txBody>
      </p:sp>
      <p:sp>
        <p:nvSpPr>
          <p:cNvPr id="6" name="Skaidrės numerio vietos rezervavimo ženklas 5"/>
          <p:cNvSpPr>
            <a:spLocks noGrp="1"/>
          </p:cNvSpPr>
          <p:nvPr>
            <p:ph type="sldNum" sz="quarter" idx="12"/>
          </p:nvPr>
        </p:nvSpPr>
        <p:spPr/>
        <p:txBody>
          <a:bodyPr/>
          <a:lstStyle/>
          <a:p>
            <a:fld id="{FFBB172A-10B2-43A4-B52D-377E2D0DDE10}" type="slidenum">
              <a:rPr lang="en-GB" smtClean="0"/>
              <a:t>‹#›</a:t>
            </a:fld>
            <a:endParaRPr lang="en-GB"/>
          </a:p>
        </p:txBody>
      </p:sp>
    </p:spTree>
    <p:extLst>
      <p:ext uri="{BB962C8B-B14F-4D97-AF65-F5344CB8AC3E}">
        <p14:creationId xmlns:p14="http://schemas.microsoft.com/office/powerpoint/2010/main" val="18768329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 turiniai">
    <p:spTree>
      <p:nvGrpSpPr>
        <p:cNvPr id="1" name=""/>
        <p:cNvGrpSpPr/>
        <p:nvPr/>
      </p:nvGrpSpPr>
      <p:grpSpPr>
        <a:xfrm>
          <a:off x="0" y="0"/>
          <a:ext cx="0" cy="0"/>
          <a:chOff x="0" y="0"/>
          <a:chExt cx="0" cy="0"/>
        </a:xfrm>
      </p:grpSpPr>
      <p:sp>
        <p:nvSpPr>
          <p:cNvPr id="2" name="Antraštė 1"/>
          <p:cNvSpPr>
            <a:spLocks noGrp="1"/>
          </p:cNvSpPr>
          <p:nvPr>
            <p:ph type="title"/>
          </p:nvPr>
        </p:nvSpPr>
        <p:spPr/>
        <p:txBody>
          <a:bodyPr/>
          <a:lstStyle/>
          <a:p>
            <a:r>
              <a:rPr lang="lt-LT" smtClean="0"/>
              <a:t>Spustelėję redag. ruoš. pavad. stilių</a:t>
            </a:r>
            <a:endParaRPr lang="lt-LT"/>
          </a:p>
        </p:txBody>
      </p:sp>
      <p:sp>
        <p:nvSpPr>
          <p:cNvPr id="3" name="Turinio vietos rezervavimo ženklas 2"/>
          <p:cNvSpPr>
            <a:spLocks noGrp="1"/>
          </p:cNvSpPr>
          <p:nvPr>
            <p:ph sz="half" idx="1"/>
          </p:nvPr>
        </p:nvSpPr>
        <p:spPr>
          <a:xfrm>
            <a:off x="812800" y="1600204"/>
            <a:ext cx="7213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lt-LT" smtClean="0"/>
              <a:t>Spustelėję redag. ruoš. teksto stilių</a:t>
            </a:r>
          </a:p>
          <a:p>
            <a:pPr lvl="1"/>
            <a:r>
              <a:rPr lang="lt-LT" smtClean="0"/>
              <a:t>Antras lygmuo</a:t>
            </a:r>
          </a:p>
          <a:p>
            <a:pPr lvl="2"/>
            <a:r>
              <a:rPr lang="lt-LT" smtClean="0"/>
              <a:t>Trečias lygmuo</a:t>
            </a:r>
          </a:p>
          <a:p>
            <a:pPr lvl="3"/>
            <a:r>
              <a:rPr lang="lt-LT" smtClean="0"/>
              <a:t>Ketvirtas lygmuo</a:t>
            </a:r>
          </a:p>
          <a:p>
            <a:pPr lvl="4"/>
            <a:r>
              <a:rPr lang="lt-LT" smtClean="0"/>
              <a:t>Penktas lygmuo</a:t>
            </a:r>
            <a:endParaRPr lang="lt-LT"/>
          </a:p>
        </p:txBody>
      </p:sp>
      <p:sp>
        <p:nvSpPr>
          <p:cNvPr id="4" name="Turinio vietos rezervavimo ženklas 3"/>
          <p:cNvSpPr>
            <a:spLocks noGrp="1"/>
          </p:cNvSpPr>
          <p:nvPr>
            <p:ph sz="half" idx="2"/>
          </p:nvPr>
        </p:nvSpPr>
        <p:spPr>
          <a:xfrm>
            <a:off x="8229600" y="1600204"/>
            <a:ext cx="7213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lt-LT" smtClean="0"/>
              <a:t>Spustelėję redag. ruoš. teksto stilių</a:t>
            </a:r>
          </a:p>
          <a:p>
            <a:pPr lvl="1"/>
            <a:r>
              <a:rPr lang="lt-LT" smtClean="0"/>
              <a:t>Antras lygmuo</a:t>
            </a:r>
          </a:p>
          <a:p>
            <a:pPr lvl="2"/>
            <a:r>
              <a:rPr lang="lt-LT" smtClean="0"/>
              <a:t>Trečias lygmuo</a:t>
            </a:r>
          </a:p>
          <a:p>
            <a:pPr lvl="3"/>
            <a:r>
              <a:rPr lang="lt-LT" smtClean="0"/>
              <a:t>Ketvirtas lygmuo</a:t>
            </a:r>
          </a:p>
          <a:p>
            <a:pPr lvl="4"/>
            <a:r>
              <a:rPr lang="lt-LT" smtClean="0"/>
              <a:t>Penktas lygmuo</a:t>
            </a:r>
            <a:endParaRPr lang="lt-LT"/>
          </a:p>
        </p:txBody>
      </p:sp>
      <p:sp>
        <p:nvSpPr>
          <p:cNvPr id="5" name="Datos vietos rezervavimo ženklas 4"/>
          <p:cNvSpPr>
            <a:spLocks noGrp="1"/>
          </p:cNvSpPr>
          <p:nvPr>
            <p:ph type="dt" sz="half" idx="10"/>
          </p:nvPr>
        </p:nvSpPr>
        <p:spPr/>
        <p:txBody>
          <a:bodyPr/>
          <a:lstStyle/>
          <a:p>
            <a:fld id="{EF1BB190-83EF-4D6C-9BA9-387249F5C2F9}" type="datetimeFigureOut">
              <a:rPr lang="en-GB" smtClean="0"/>
              <a:t>14/04/2017</a:t>
            </a:fld>
            <a:endParaRPr lang="en-GB"/>
          </a:p>
        </p:txBody>
      </p:sp>
      <p:sp>
        <p:nvSpPr>
          <p:cNvPr id="6" name="Poraštės vietos rezervavimo ženklas 5"/>
          <p:cNvSpPr>
            <a:spLocks noGrp="1"/>
          </p:cNvSpPr>
          <p:nvPr>
            <p:ph type="ftr" sz="quarter" idx="11"/>
          </p:nvPr>
        </p:nvSpPr>
        <p:spPr/>
        <p:txBody>
          <a:bodyPr/>
          <a:lstStyle/>
          <a:p>
            <a:endParaRPr lang="en-GB"/>
          </a:p>
        </p:txBody>
      </p:sp>
      <p:sp>
        <p:nvSpPr>
          <p:cNvPr id="7" name="Skaidrės numerio vietos rezervavimo ženklas 6"/>
          <p:cNvSpPr>
            <a:spLocks noGrp="1"/>
          </p:cNvSpPr>
          <p:nvPr>
            <p:ph type="sldNum" sz="quarter" idx="12"/>
          </p:nvPr>
        </p:nvSpPr>
        <p:spPr/>
        <p:txBody>
          <a:bodyPr/>
          <a:lstStyle/>
          <a:p>
            <a:fld id="{FFBB172A-10B2-43A4-B52D-377E2D0DDE10}" type="slidenum">
              <a:rPr lang="en-GB" smtClean="0"/>
              <a:t>‹#›</a:t>
            </a:fld>
            <a:endParaRPr lang="en-GB"/>
          </a:p>
        </p:txBody>
      </p:sp>
    </p:spTree>
    <p:extLst>
      <p:ext uri="{BB962C8B-B14F-4D97-AF65-F5344CB8AC3E}">
        <p14:creationId xmlns:p14="http://schemas.microsoft.com/office/powerpoint/2010/main" val="26655592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Lyginimas">
    <p:spTree>
      <p:nvGrpSpPr>
        <p:cNvPr id="1" name=""/>
        <p:cNvGrpSpPr/>
        <p:nvPr/>
      </p:nvGrpSpPr>
      <p:grpSpPr>
        <a:xfrm>
          <a:off x="0" y="0"/>
          <a:ext cx="0" cy="0"/>
          <a:chOff x="0" y="0"/>
          <a:chExt cx="0" cy="0"/>
        </a:xfrm>
      </p:grpSpPr>
      <p:sp>
        <p:nvSpPr>
          <p:cNvPr id="2" name="Antraštė 1"/>
          <p:cNvSpPr>
            <a:spLocks noGrp="1"/>
          </p:cNvSpPr>
          <p:nvPr>
            <p:ph type="title"/>
          </p:nvPr>
        </p:nvSpPr>
        <p:spPr>
          <a:xfrm>
            <a:off x="609600" y="274638"/>
            <a:ext cx="10972800" cy="1143000"/>
          </a:xfrm>
        </p:spPr>
        <p:txBody>
          <a:bodyPr/>
          <a:lstStyle>
            <a:lvl1pPr>
              <a:defRPr/>
            </a:lvl1pPr>
          </a:lstStyle>
          <a:p>
            <a:r>
              <a:rPr lang="lt-LT" smtClean="0"/>
              <a:t>Spustelėję redag. ruoš. pavad. stilių</a:t>
            </a:r>
            <a:endParaRPr lang="lt-LT"/>
          </a:p>
        </p:txBody>
      </p:sp>
      <p:sp>
        <p:nvSpPr>
          <p:cNvPr id="3" name="Teksto vietos rezervavimo ženklas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lt-LT" smtClean="0"/>
              <a:t>Spustelėję redag. ruoš. teksto stilių</a:t>
            </a:r>
          </a:p>
        </p:txBody>
      </p:sp>
      <p:sp>
        <p:nvSpPr>
          <p:cNvPr id="4" name="Turinio vietos rezervavimo ženklas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lt-LT" smtClean="0"/>
              <a:t>Spustelėję redag. ruoš. teksto stilių</a:t>
            </a:r>
          </a:p>
          <a:p>
            <a:pPr lvl="1"/>
            <a:r>
              <a:rPr lang="lt-LT" smtClean="0"/>
              <a:t>Antras lygmuo</a:t>
            </a:r>
          </a:p>
          <a:p>
            <a:pPr lvl="2"/>
            <a:r>
              <a:rPr lang="lt-LT" smtClean="0"/>
              <a:t>Trečias lygmuo</a:t>
            </a:r>
          </a:p>
          <a:p>
            <a:pPr lvl="3"/>
            <a:r>
              <a:rPr lang="lt-LT" smtClean="0"/>
              <a:t>Ketvirtas lygmuo</a:t>
            </a:r>
          </a:p>
          <a:p>
            <a:pPr lvl="4"/>
            <a:r>
              <a:rPr lang="lt-LT" smtClean="0"/>
              <a:t>Penktas lygmuo</a:t>
            </a:r>
            <a:endParaRPr lang="lt-LT"/>
          </a:p>
        </p:txBody>
      </p:sp>
      <p:sp>
        <p:nvSpPr>
          <p:cNvPr id="5" name="Teksto vietos rezervavimo ženklas 4"/>
          <p:cNvSpPr>
            <a:spLocks noGrp="1"/>
          </p:cNvSpPr>
          <p:nvPr>
            <p:ph type="body" sz="quarter" idx="3"/>
          </p:nvPr>
        </p:nvSpPr>
        <p:spPr>
          <a:xfrm>
            <a:off x="6193372"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lt-LT" smtClean="0"/>
              <a:t>Spustelėję redag. ruoš. teksto stilių</a:t>
            </a:r>
          </a:p>
        </p:txBody>
      </p:sp>
      <p:sp>
        <p:nvSpPr>
          <p:cNvPr id="6" name="Turinio vietos rezervavimo ženklas 5"/>
          <p:cNvSpPr>
            <a:spLocks noGrp="1"/>
          </p:cNvSpPr>
          <p:nvPr>
            <p:ph sz="quarter" idx="4"/>
          </p:nvPr>
        </p:nvSpPr>
        <p:spPr>
          <a:xfrm>
            <a:off x="6193372"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lt-LT" smtClean="0"/>
              <a:t>Spustelėję redag. ruoš. teksto stilių</a:t>
            </a:r>
          </a:p>
          <a:p>
            <a:pPr lvl="1"/>
            <a:r>
              <a:rPr lang="lt-LT" smtClean="0"/>
              <a:t>Antras lygmuo</a:t>
            </a:r>
          </a:p>
          <a:p>
            <a:pPr lvl="2"/>
            <a:r>
              <a:rPr lang="lt-LT" smtClean="0"/>
              <a:t>Trečias lygmuo</a:t>
            </a:r>
          </a:p>
          <a:p>
            <a:pPr lvl="3"/>
            <a:r>
              <a:rPr lang="lt-LT" smtClean="0"/>
              <a:t>Ketvirtas lygmuo</a:t>
            </a:r>
          </a:p>
          <a:p>
            <a:pPr lvl="4"/>
            <a:r>
              <a:rPr lang="lt-LT" smtClean="0"/>
              <a:t>Penktas lygmuo</a:t>
            </a:r>
            <a:endParaRPr lang="lt-LT"/>
          </a:p>
        </p:txBody>
      </p:sp>
      <p:sp>
        <p:nvSpPr>
          <p:cNvPr id="7" name="Datos vietos rezervavimo ženklas 6"/>
          <p:cNvSpPr>
            <a:spLocks noGrp="1"/>
          </p:cNvSpPr>
          <p:nvPr>
            <p:ph type="dt" sz="half" idx="10"/>
          </p:nvPr>
        </p:nvSpPr>
        <p:spPr/>
        <p:txBody>
          <a:bodyPr/>
          <a:lstStyle/>
          <a:p>
            <a:fld id="{EF1BB190-83EF-4D6C-9BA9-387249F5C2F9}" type="datetimeFigureOut">
              <a:rPr lang="en-GB" smtClean="0"/>
              <a:t>14/04/2017</a:t>
            </a:fld>
            <a:endParaRPr lang="en-GB"/>
          </a:p>
        </p:txBody>
      </p:sp>
      <p:sp>
        <p:nvSpPr>
          <p:cNvPr id="8" name="Poraštės vietos rezervavimo ženklas 7"/>
          <p:cNvSpPr>
            <a:spLocks noGrp="1"/>
          </p:cNvSpPr>
          <p:nvPr>
            <p:ph type="ftr" sz="quarter" idx="11"/>
          </p:nvPr>
        </p:nvSpPr>
        <p:spPr/>
        <p:txBody>
          <a:bodyPr/>
          <a:lstStyle/>
          <a:p>
            <a:endParaRPr lang="en-GB"/>
          </a:p>
        </p:txBody>
      </p:sp>
      <p:sp>
        <p:nvSpPr>
          <p:cNvPr id="9" name="Skaidrės numerio vietos rezervavimo ženklas 8"/>
          <p:cNvSpPr>
            <a:spLocks noGrp="1"/>
          </p:cNvSpPr>
          <p:nvPr>
            <p:ph type="sldNum" sz="quarter" idx="12"/>
          </p:nvPr>
        </p:nvSpPr>
        <p:spPr/>
        <p:txBody>
          <a:bodyPr/>
          <a:lstStyle/>
          <a:p>
            <a:fld id="{FFBB172A-10B2-43A4-B52D-377E2D0DDE10}" type="slidenum">
              <a:rPr lang="en-GB" smtClean="0"/>
              <a:t>‹#›</a:t>
            </a:fld>
            <a:endParaRPr lang="en-GB"/>
          </a:p>
        </p:txBody>
      </p:sp>
    </p:spTree>
    <p:extLst>
      <p:ext uri="{BB962C8B-B14F-4D97-AF65-F5344CB8AC3E}">
        <p14:creationId xmlns:p14="http://schemas.microsoft.com/office/powerpoint/2010/main" val="10426298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k pavadinimas">
    <p:spTree>
      <p:nvGrpSpPr>
        <p:cNvPr id="1" name=""/>
        <p:cNvGrpSpPr/>
        <p:nvPr/>
      </p:nvGrpSpPr>
      <p:grpSpPr>
        <a:xfrm>
          <a:off x="0" y="0"/>
          <a:ext cx="0" cy="0"/>
          <a:chOff x="0" y="0"/>
          <a:chExt cx="0" cy="0"/>
        </a:xfrm>
      </p:grpSpPr>
      <p:sp>
        <p:nvSpPr>
          <p:cNvPr id="2" name="Antraštė 1"/>
          <p:cNvSpPr>
            <a:spLocks noGrp="1"/>
          </p:cNvSpPr>
          <p:nvPr>
            <p:ph type="title"/>
          </p:nvPr>
        </p:nvSpPr>
        <p:spPr/>
        <p:txBody>
          <a:bodyPr/>
          <a:lstStyle/>
          <a:p>
            <a:r>
              <a:rPr lang="lt-LT" smtClean="0"/>
              <a:t>Spustelėję redag. ruoš. pavad. stilių</a:t>
            </a:r>
            <a:endParaRPr lang="lt-LT"/>
          </a:p>
        </p:txBody>
      </p:sp>
      <p:sp>
        <p:nvSpPr>
          <p:cNvPr id="3" name="Datos vietos rezervavimo ženklas 2"/>
          <p:cNvSpPr>
            <a:spLocks noGrp="1"/>
          </p:cNvSpPr>
          <p:nvPr>
            <p:ph type="dt" sz="half" idx="10"/>
          </p:nvPr>
        </p:nvSpPr>
        <p:spPr/>
        <p:txBody>
          <a:bodyPr/>
          <a:lstStyle/>
          <a:p>
            <a:fld id="{EF1BB190-83EF-4D6C-9BA9-387249F5C2F9}" type="datetimeFigureOut">
              <a:rPr lang="en-GB" smtClean="0"/>
              <a:t>14/04/2017</a:t>
            </a:fld>
            <a:endParaRPr lang="en-GB"/>
          </a:p>
        </p:txBody>
      </p:sp>
      <p:sp>
        <p:nvSpPr>
          <p:cNvPr id="4" name="Poraštės vietos rezervavimo ženklas 3"/>
          <p:cNvSpPr>
            <a:spLocks noGrp="1"/>
          </p:cNvSpPr>
          <p:nvPr>
            <p:ph type="ftr" sz="quarter" idx="11"/>
          </p:nvPr>
        </p:nvSpPr>
        <p:spPr/>
        <p:txBody>
          <a:bodyPr/>
          <a:lstStyle/>
          <a:p>
            <a:endParaRPr lang="en-GB"/>
          </a:p>
        </p:txBody>
      </p:sp>
      <p:sp>
        <p:nvSpPr>
          <p:cNvPr id="5" name="Skaidrės numerio vietos rezervavimo ženklas 4"/>
          <p:cNvSpPr>
            <a:spLocks noGrp="1"/>
          </p:cNvSpPr>
          <p:nvPr>
            <p:ph type="sldNum" sz="quarter" idx="12"/>
          </p:nvPr>
        </p:nvSpPr>
        <p:spPr/>
        <p:txBody>
          <a:bodyPr/>
          <a:lstStyle/>
          <a:p>
            <a:fld id="{FFBB172A-10B2-43A4-B52D-377E2D0DDE10}" type="slidenum">
              <a:rPr lang="en-GB" smtClean="0"/>
              <a:t>‹#›</a:t>
            </a:fld>
            <a:endParaRPr lang="en-GB"/>
          </a:p>
        </p:txBody>
      </p:sp>
    </p:spTree>
    <p:extLst>
      <p:ext uri="{BB962C8B-B14F-4D97-AF65-F5344CB8AC3E}">
        <p14:creationId xmlns:p14="http://schemas.microsoft.com/office/powerpoint/2010/main" val="36513414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uščia">
    <p:spTree>
      <p:nvGrpSpPr>
        <p:cNvPr id="1" name=""/>
        <p:cNvGrpSpPr/>
        <p:nvPr/>
      </p:nvGrpSpPr>
      <p:grpSpPr>
        <a:xfrm>
          <a:off x="0" y="0"/>
          <a:ext cx="0" cy="0"/>
          <a:chOff x="0" y="0"/>
          <a:chExt cx="0" cy="0"/>
        </a:xfrm>
      </p:grpSpPr>
      <p:sp>
        <p:nvSpPr>
          <p:cNvPr id="2" name="Datos vietos rezervavimo ženklas 1"/>
          <p:cNvSpPr>
            <a:spLocks noGrp="1"/>
          </p:cNvSpPr>
          <p:nvPr>
            <p:ph type="dt" sz="half" idx="10"/>
          </p:nvPr>
        </p:nvSpPr>
        <p:spPr/>
        <p:txBody>
          <a:bodyPr/>
          <a:lstStyle/>
          <a:p>
            <a:fld id="{EF1BB190-83EF-4D6C-9BA9-387249F5C2F9}" type="datetimeFigureOut">
              <a:rPr lang="en-GB" smtClean="0"/>
              <a:t>14/04/2017</a:t>
            </a:fld>
            <a:endParaRPr lang="en-GB"/>
          </a:p>
        </p:txBody>
      </p:sp>
      <p:sp>
        <p:nvSpPr>
          <p:cNvPr id="3" name="Poraštės vietos rezervavimo ženklas 2"/>
          <p:cNvSpPr>
            <a:spLocks noGrp="1"/>
          </p:cNvSpPr>
          <p:nvPr>
            <p:ph type="ftr" sz="quarter" idx="11"/>
          </p:nvPr>
        </p:nvSpPr>
        <p:spPr/>
        <p:txBody>
          <a:bodyPr/>
          <a:lstStyle/>
          <a:p>
            <a:endParaRPr lang="en-GB"/>
          </a:p>
        </p:txBody>
      </p:sp>
      <p:sp>
        <p:nvSpPr>
          <p:cNvPr id="4" name="Skaidrės numerio vietos rezervavimo ženklas 3"/>
          <p:cNvSpPr>
            <a:spLocks noGrp="1"/>
          </p:cNvSpPr>
          <p:nvPr>
            <p:ph type="sldNum" sz="quarter" idx="12"/>
          </p:nvPr>
        </p:nvSpPr>
        <p:spPr/>
        <p:txBody>
          <a:bodyPr/>
          <a:lstStyle/>
          <a:p>
            <a:fld id="{FFBB172A-10B2-43A4-B52D-377E2D0DDE10}" type="slidenum">
              <a:rPr lang="en-GB" smtClean="0"/>
              <a:t>‹#›</a:t>
            </a:fld>
            <a:endParaRPr lang="en-GB"/>
          </a:p>
        </p:txBody>
      </p:sp>
    </p:spTree>
    <p:extLst>
      <p:ext uri="{BB962C8B-B14F-4D97-AF65-F5344CB8AC3E}">
        <p14:creationId xmlns:p14="http://schemas.microsoft.com/office/powerpoint/2010/main" val="6904358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Turinys ir antraštė">
    <p:spTree>
      <p:nvGrpSpPr>
        <p:cNvPr id="1" name=""/>
        <p:cNvGrpSpPr/>
        <p:nvPr/>
      </p:nvGrpSpPr>
      <p:grpSpPr>
        <a:xfrm>
          <a:off x="0" y="0"/>
          <a:ext cx="0" cy="0"/>
          <a:chOff x="0" y="0"/>
          <a:chExt cx="0" cy="0"/>
        </a:xfrm>
      </p:grpSpPr>
      <p:sp>
        <p:nvSpPr>
          <p:cNvPr id="2" name="Antraštė 1"/>
          <p:cNvSpPr>
            <a:spLocks noGrp="1"/>
          </p:cNvSpPr>
          <p:nvPr>
            <p:ph type="title"/>
          </p:nvPr>
        </p:nvSpPr>
        <p:spPr>
          <a:xfrm>
            <a:off x="609603" y="273050"/>
            <a:ext cx="4011084" cy="1162050"/>
          </a:xfrm>
        </p:spPr>
        <p:txBody>
          <a:bodyPr anchor="b"/>
          <a:lstStyle>
            <a:lvl1pPr algn="l">
              <a:defRPr sz="2000" b="1"/>
            </a:lvl1pPr>
          </a:lstStyle>
          <a:p>
            <a:r>
              <a:rPr lang="lt-LT" smtClean="0"/>
              <a:t>Spustelėję redag. ruoš. pavad. stilių</a:t>
            </a:r>
            <a:endParaRPr lang="lt-LT"/>
          </a:p>
        </p:txBody>
      </p:sp>
      <p:sp>
        <p:nvSpPr>
          <p:cNvPr id="3" name="Turinio vietos rezervavimo ženklas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lt-LT" smtClean="0"/>
              <a:t>Spustelėję redag. ruoš. teksto stilių</a:t>
            </a:r>
          </a:p>
          <a:p>
            <a:pPr lvl="1"/>
            <a:r>
              <a:rPr lang="lt-LT" smtClean="0"/>
              <a:t>Antras lygmuo</a:t>
            </a:r>
          </a:p>
          <a:p>
            <a:pPr lvl="2"/>
            <a:r>
              <a:rPr lang="lt-LT" smtClean="0"/>
              <a:t>Trečias lygmuo</a:t>
            </a:r>
          </a:p>
          <a:p>
            <a:pPr lvl="3"/>
            <a:r>
              <a:rPr lang="lt-LT" smtClean="0"/>
              <a:t>Ketvirtas lygmuo</a:t>
            </a:r>
          </a:p>
          <a:p>
            <a:pPr lvl="4"/>
            <a:r>
              <a:rPr lang="lt-LT" smtClean="0"/>
              <a:t>Penktas lygmuo</a:t>
            </a:r>
            <a:endParaRPr lang="lt-LT"/>
          </a:p>
        </p:txBody>
      </p:sp>
      <p:sp>
        <p:nvSpPr>
          <p:cNvPr id="4" name="Teksto vietos rezervavimo ženklas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lt-LT" smtClean="0"/>
              <a:t>Spustelėję redag. ruoš. teksto stilių</a:t>
            </a:r>
          </a:p>
        </p:txBody>
      </p:sp>
      <p:sp>
        <p:nvSpPr>
          <p:cNvPr id="5" name="Datos vietos rezervavimo ženklas 4"/>
          <p:cNvSpPr>
            <a:spLocks noGrp="1"/>
          </p:cNvSpPr>
          <p:nvPr>
            <p:ph type="dt" sz="half" idx="10"/>
          </p:nvPr>
        </p:nvSpPr>
        <p:spPr/>
        <p:txBody>
          <a:bodyPr/>
          <a:lstStyle/>
          <a:p>
            <a:fld id="{EF1BB190-83EF-4D6C-9BA9-387249F5C2F9}" type="datetimeFigureOut">
              <a:rPr lang="en-GB" smtClean="0"/>
              <a:t>14/04/2017</a:t>
            </a:fld>
            <a:endParaRPr lang="en-GB"/>
          </a:p>
        </p:txBody>
      </p:sp>
      <p:sp>
        <p:nvSpPr>
          <p:cNvPr id="6" name="Poraštės vietos rezervavimo ženklas 5"/>
          <p:cNvSpPr>
            <a:spLocks noGrp="1"/>
          </p:cNvSpPr>
          <p:nvPr>
            <p:ph type="ftr" sz="quarter" idx="11"/>
          </p:nvPr>
        </p:nvSpPr>
        <p:spPr/>
        <p:txBody>
          <a:bodyPr/>
          <a:lstStyle/>
          <a:p>
            <a:endParaRPr lang="en-GB"/>
          </a:p>
        </p:txBody>
      </p:sp>
      <p:sp>
        <p:nvSpPr>
          <p:cNvPr id="7" name="Skaidrės numerio vietos rezervavimo ženklas 6"/>
          <p:cNvSpPr>
            <a:spLocks noGrp="1"/>
          </p:cNvSpPr>
          <p:nvPr>
            <p:ph type="sldNum" sz="quarter" idx="12"/>
          </p:nvPr>
        </p:nvSpPr>
        <p:spPr/>
        <p:txBody>
          <a:bodyPr/>
          <a:lstStyle/>
          <a:p>
            <a:fld id="{FFBB172A-10B2-43A4-B52D-377E2D0DDE10}" type="slidenum">
              <a:rPr lang="en-GB" smtClean="0"/>
              <a:t>‹#›</a:t>
            </a:fld>
            <a:endParaRPr lang="en-GB"/>
          </a:p>
        </p:txBody>
      </p:sp>
    </p:spTree>
    <p:extLst>
      <p:ext uri="{BB962C8B-B14F-4D97-AF65-F5344CB8AC3E}">
        <p14:creationId xmlns:p14="http://schemas.microsoft.com/office/powerpoint/2010/main" val="15392562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aveikslėlis ir antraštė">
    <p:spTree>
      <p:nvGrpSpPr>
        <p:cNvPr id="1" name=""/>
        <p:cNvGrpSpPr/>
        <p:nvPr/>
      </p:nvGrpSpPr>
      <p:grpSpPr>
        <a:xfrm>
          <a:off x="0" y="0"/>
          <a:ext cx="0" cy="0"/>
          <a:chOff x="0" y="0"/>
          <a:chExt cx="0" cy="0"/>
        </a:xfrm>
      </p:grpSpPr>
      <p:sp>
        <p:nvSpPr>
          <p:cNvPr id="2" name="Antraštė 1"/>
          <p:cNvSpPr>
            <a:spLocks noGrp="1"/>
          </p:cNvSpPr>
          <p:nvPr>
            <p:ph type="title"/>
          </p:nvPr>
        </p:nvSpPr>
        <p:spPr>
          <a:xfrm>
            <a:off x="2389717" y="4800600"/>
            <a:ext cx="7315200" cy="566738"/>
          </a:xfrm>
        </p:spPr>
        <p:txBody>
          <a:bodyPr anchor="b"/>
          <a:lstStyle>
            <a:lvl1pPr algn="l">
              <a:defRPr sz="2000" b="1"/>
            </a:lvl1pPr>
          </a:lstStyle>
          <a:p>
            <a:r>
              <a:rPr lang="lt-LT" smtClean="0"/>
              <a:t>Spustelėję redag. ruoš. pavad. stilių</a:t>
            </a:r>
            <a:endParaRPr lang="lt-LT"/>
          </a:p>
        </p:txBody>
      </p:sp>
      <p:sp>
        <p:nvSpPr>
          <p:cNvPr id="3" name="Paveikslėlio vietos rezervavimo ženklas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lt-LT"/>
          </a:p>
        </p:txBody>
      </p:sp>
      <p:sp>
        <p:nvSpPr>
          <p:cNvPr id="4" name="Teksto vietos rezervavimo ženklas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lt-LT" smtClean="0"/>
              <a:t>Spustelėję redag. ruoš. teksto stilių</a:t>
            </a:r>
          </a:p>
        </p:txBody>
      </p:sp>
      <p:sp>
        <p:nvSpPr>
          <p:cNvPr id="5" name="Datos vietos rezervavimo ženklas 4"/>
          <p:cNvSpPr>
            <a:spLocks noGrp="1"/>
          </p:cNvSpPr>
          <p:nvPr>
            <p:ph type="dt" sz="half" idx="10"/>
          </p:nvPr>
        </p:nvSpPr>
        <p:spPr/>
        <p:txBody>
          <a:bodyPr/>
          <a:lstStyle/>
          <a:p>
            <a:fld id="{EF1BB190-83EF-4D6C-9BA9-387249F5C2F9}" type="datetimeFigureOut">
              <a:rPr lang="en-GB" smtClean="0"/>
              <a:t>14/04/2017</a:t>
            </a:fld>
            <a:endParaRPr lang="en-GB"/>
          </a:p>
        </p:txBody>
      </p:sp>
      <p:sp>
        <p:nvSpPr>
          <p:cNvPr id="6" name="Poraštės vietos rezervavimo ženklas 5"/>
          <p:cNvSpPr>
            <a:spLocks noGrp="1"/>
          </p:cNvSpPr>
          <p:nvPr>
            <p:ph type="ftr" sz="quarter" idx="11"/>
          </p:nvPr>
        </p:nvSpPr>
        <p:spPr/>
        <p:txBody>
          <a:bodyPr/>
          <a:lstStyle/>
          <a:p>
            <a:endParaRPr lang="en-GB"/>
          </a:p>
        </p:txBody>
      </p:sp>
      <p:sp>
        <p:nvSpPr>
          <p:cNvPr id="7" name="Skaidrės numerio vietos rezervavimo ženklas 6"/>
          <p:cNvSpPr>
            <a:spLocks noGrp="1"/>
          </p:cNvSpPr>
          <p:nvPr>
            <p:ph type="sldNum" sz="quarter" idx="12"/>
          </p:nvPr>
        </p:nvSpPr>
        <p:spPr/>
        <p:txBody>
          <a:bodyPr/>
          <a:lstStyle/>
          <a:p>
            <a:fld id="{FFBB172A-10B2-43A4-B52D-377E2D0DDE10}" type="slidenum">
              <a:rPr lang="en-GB" smtClean="0"/>
              <a:t>‹#›</a:t>
            </a:fld>
            <a:endParaRPr lang="en-GB"/>
          </a:p>
        </p:txBody>
      </p:sp>
    </p:spTree>
    <p:extLst>
      <p:ext uri="{BB962C8B-B14F-4D97-AF65-F5344CB8AC3E}">
        <p14:creationId xmlns:p14="http://schemas.microsoft.com/office/powerpoint/2010/main" val="6340639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avadinimo vietos rezervavimo ženklas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lt-LT" smtClean="0"/>
              <a:t>Spustelėję redag. ruoš. pavad. stilių</a:t>
            </a:r>
            <a:endParaRPr lang="lt-LT"/>
          </a:p>
        </p:txBody>
      </p:sp>
      <p:sp>
        <p:nvSpPr>
          <p:cNvPr id="3" name="Teksto vietos rezervavimo ženklas 2"/>
          <p:cNvSpPr>
            <a:spLocks noGrp="1"/>
          </p:cNvSpPr>
          <p:nvPr>
            <p:ph type="body" idx="1"/>
          </p:nvPr>
        </p:nvSpPr>
        <p:spPr>
          <a:xfrm>
            <a:off x="609600" y="1600204"/>
            <a:ext cx="10972800" cy="4525963"/>
          </a:xfrm>
          <a:prstGeom prst="rect">
            <a:avLst/>
          </a:prstGeom>
        </p:spPr>
        <p:txBody>
          <a:bodyPr vert="horz" lIns="91440" tIns="45720" rIns="91440" bIns="45720" rtlCol="0">
            <a:normAutofit/>
          </a:bodyPr>
          <a:lstStyle/>
          <a:p>
            <a:pPr lvl="0"/>
            <a:r>
              <a:rPr lang="lt-LT" smtClean="0"/>
              <a:t>Spustelėję redag. ruoš. teksto stilių</a:t>
            </a:r>
          </a:p>
          <a:p>
            <a:pPr lvl="1"/>
            <a:r>
              <a:rPr lang="lt-LT" smtClean="0"/>
              <a:t>Antras lygmuo</a:t>
            </a:r>
          </a:p>
          <a:p>
            <a:pPr lvl="2"/>
            <a:r>
              <a:rPr lang="lt-LT" smtClean="0"/>
              <a:t>Trečias lygmuo</a:t>
            </a:r>
          </a:p>
          <a:p>
            <a:pPr lvl="3"/>
            <a:r>
              <a:rPr lang="lt-LT" smtClean="0"/>
              <a:t>Ketvirtas lygmuo</a:t>
            </a:r>
          </a:p>
          <a:p>
            <a:pPr lvl="4"/>
            <a:r>
              <a:rPr lang="lt-LT" smtClean="0"/>
              <a:t>Penktas lygmuo</a:t>
            </a:r>
            <a:endParaRPr lang="lt-LT"/>
          </a:p>
        </p:txBody>
      </p:sp>
      <p:sp>
        <p:nvSpPr>
          <p:cNvPr id="4" name="Datos vietos rezervavimo ženklas 3"/>
          <p:cNvSpPr>
            <a:spLocks noGrp="1"/>
          </p:cNvSpPr>
          <p:nvPr>
            <p:ph type="dt" sz="half" idx="2"/>
          </p:nvPr>
        </p:nvSpPr>
        <p:spPr>
          <a:xfrm>
            <a:off x="609600" y="6356357"/>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F1BB190-83EF-4D6C-9BA9-387249F5C2F9}" type="datetimeFigureOut">
              <a:rPr lang="en-GB" smtClean="0"/>
              <a:t>14/04/2017</a:t>
            </a:fld>
            <a:endParaRPr lang="en-GB"/>
          </a:p>
        </p:txBody>
      </p:sp>
      <p:sp>
        <p:nvSpPr>
          <p:cNvPr id="5" name="Poraštės vietos rezervavimo ženklas 4"/>
          <p:cNvSpPr>
            <a:spLocks noGrp="1"/>
          </p:cNvSpPr>
          <p:nvPr>
            <p:ph type="ftr" sz="quarter" idx="3"/>
          </p:nvPr>
        </p:nvSpPr>
        <p:spPr>
          <a:xfrm>
            <a:off x="4165600" y="6356357"/>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kaidrės numerio vietos rezervavimo ženklas 5"/>
          <p:cNvSpPr>
            <a:spLocks noGrp="1"/>
          </p:cNvSpPr>
          <p:nvPr>
            <p:ph type="sldNum" sz="quarter" idx="4"/>
          </p:nvPr>
        </p:nvSpPr>
        <p:spPr>
          <a:xfrm>
            <a:off x="8737600" y="6356357"/>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FBB172A-10B2-43A4-B52D-377E2D0DDE10}" type="slidenum">
              <a:rPr lang="en-GB" smtClean="0"/>
              <a:t>‹#›</a:t>
            </a:fld>
            <a:endParaRPr lang="en-GB"/>
          </a:p>
        </p:txBody>
      </p:sp>
    </p:spTree>
    <p:extLst>
      <p:ext uri="{BB962C8B-B14F-4D97-AF65-F5344CB8AC3E}">
        <p14:creationId xmlns:p14="http://schemas.microsoft.com/office/powerpoint/2010/main" val="1029304421"/>
      </p:ext>
    </p:extLst>
  </p:cSld>
  <p:clrMap bg1="lt1" tx1="dk1" bg2="lt2" tx2="dk2" accent1="accent1" accent2="accent2" accent3="accent3" accent4="accent4" accent5="accent5" accent6="accent6" hlink="hlink" folHlink="folHlink"/>
  <p:sldLayoutIdLst>
    <p:sldLayoutId id="2147483894" r:id="rId1"/>
    <p:sldLayoutId id="2147483895" r:id="rId2"/>
    <p:sldLayoutId id="2147483896" r:id="rId3"/>
    <p:sldLayoutId id="2147483897" r:id="rId4"/>
    <p:sldLayoutId id="2147483898" r:id="rId5"/>
    <p:sldLayoutId id="2147483899" r:id="rId6"/>
    <p:sldLayoutId id="2147483900" r:id="rId7"/>
    <p:sldLayoutId id="2147483901" r:id="rId8"/>
    <p:sldLayoutId id="2147483902" r:id="rId9"/>
    <p:sldLayoutId id="2147483903" r:id="rId10"/>
    <p:sldLayoutId id="2147483904" r:id="rId11"/>
    <p:sldLayoutId id="2147483906" r:id="rId12"/>
    <p:sldLayoutId id="2147483907"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lt-L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oleObject" Target="../embeddings/oleObject3.bin"/><Relationship Id="rId3" Type="http://schemas.openxmlformats.org/officeDocument/2006/relationships/notesSlide" Target="../notesSlides/notesSlide3.xml"/><Relationship Id="rId7" Type="http://schemas.openxmlformats.org/officeDocument/2006/relationships/image" Target="../media/image24.wmf"/><Relationship Id="rId2" Type="http://schemas.openxmlformats.org/officeDocument/2006/relationships/slideLayout" Target="../slideLayouts/slideLayout4.xml"/><Relationship Id="rId1" Type="http://schemas.openxmlformats.org/officeDocument/2006/relationships/vmlDrawing" Target="../drawings/vmlDrawing1.vml"/><Relationship Id="rId6" Type="http://schemas.openxmlformats.org/officeDocument/2006/relationships/oleObject" Target="../embeddings/oleObject2.bin"/><Relationship Id="rId11" Type="http://schemas.openxmlformats.org/officeDocument/2006/relationships/image" Target="../media/image26.wmf"/><Relationship Id="rId5" Type="http://schemas.openxmlformats.org/officeDocument/2006/relationships/image" Target="../media/image23.wmf"/><Relationship Id="rId10" Type="http://schemas.openxmlformats.org/officeDocument/2006/relationships/oleObject" Target="../embeddings/oleObject4.bin"/><Relationship Id="rId4" Type="http://schemas.openxmlformats.org/officeDocument/2006/relationships/oleObject" Target="../embeddings/oleObject1.bin"/><Relationship Id="rId9" Type="http://schemas.openxmlformats.org/officeDocument/2006/relationships/image" Target="../media/image25.wmf"/></Relationships>
</file>

<file path=ppt/slides/_rels/slide11.xml.rels><?xml version="1.0" encoding="UTF-8" standalone="yes"?>
<Relationships xmlns="http://schemas.openxmlformats.org/package/2006/relationships"><Relationship Id="rId3" Type="http://schemas.openxmlformats.org/officeDocument/2006/relationships/image" Target="../media/image28.gif"/><Relationship Id="rId2" Type="http://schemas.openxmlformats.org/officeDocument/2006/relationships/image" Target="../media/image27.gi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gi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www.ditrolic-solar.com/residential/solar-facts/how-solar-works" TargetMode="External"/><Relationship Id="rId2" Type="http://schemas.openxmlformats.org/officeDocument/2006/relationships/image" Target="../media/image31.gif"/><Relationship Id="rId1" Type="http://schemas.openxmlformats.org/officeDocument/2006/relationships/slideLayout" Target="../slideLayouts/slideLayout2.xml"/><Relationship Id="rId4" Type="http://schemas.openxmlformats.org/officeDocument/2006/relationships/image" Target="../media/image32.gif"/></Relationships>
</file>

<file path=ppt/slides/_rels/slide14.xml.rels><?xml version="1.0" encoding="UTF-8" standalone="yes"?>
<Relationships xmlns="http://schemas.openxmlformats.org/package/2006/relationships"><Relationship Id="rId3" Type="http://schemas.openxmlformats.org/officeDocument/2006/relationships/hyperlink" Target="http://www.vascak.cz/data/android/physicsatschool/template.php?s=opt_fotoefekt&amp;l=ru&amp;zoom=0" TargetMode="External"/><Relationship Id="rId2" Type="http://schemas.openxmlformats.org/officeDocument/2006/relationships/image" Target="../media/image33.gi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8" Type="http://schemas.openxmlformats.org/officeDocument/2006/relationships/diagramLayout" Target="../diagrams/layout2.xml"/><Relationship Id="rId3" Type="http://schemas.openxmlformats.org/officeDocument/2006/relationships/diagramLayout" Target="../diagrams/layout1.xml"/><Relationship Id="rId7" Type="http://schemas.openxmlformats.org/officeDocument/2006/relationships/diagramData" Target="../diagrams/data2.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11" Type="http://schemas.microsoft.com/office/2007/relationships/diagramDrawing" Target="../diagrams/drawing2.xml"/><Relationship Id="rId5" Type="http://schemas.openxmlformats.org/officeDocument/2006/relationships/diagramColors" Target="../diagrams/colors1.xml"/><Relationship Id="rId10" Type="http://schemas.openxmlformats.org/officeDocument/2006/relationships/diagramColors" Target="../diagrams/colors2.xml"/><Relationship Id="rId4" Type="http://schemas.openxmlformats.org/officeDocument/2006/relationships/diagramQuickStyle" Target="../diagrams/quickStyle1.xml"/><Relationship Id="rId9" Type="http://schemas.openxmlformats.org/officeDocument/2006/relationships/diagramQuickStyle" Target="../diagrams/quickStyle2.xml"/></Relationships>
</file>

<file path=ppt/slides/_rels/slide20.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39.png"/><Relationship Id="rId7" Type="http://schemas.openxmlformats.org/officeDocument/2006/relationships/image" Target="../media/image46.png"/><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45.png"/><Relationship Id="rId5" Type="http://schemas.openxmlformats.org/officeDocument/2006/relationships/image" Target="../media/image41.png"/><Relationship Id="rId4" Type="http://schemas.openxmlformats.org/officeDocument/2006/relationships/image" Target="../media/image40.png"/><Relationship Id="rId9" Type="http://schemas.openxmlformats.org/officeDocument/2006/relationships/image" Target="../media/image48.png"/></Relationships>
</file>

<file path=ppt/slides/_rels/slide2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2.png"/><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2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23.xml.rels><?xml version="1.0" encoding="UTF-8" standalone="yes"?>
<Relationships xmlns="http://schemas.openxmlformats.org/package/2006/relationships"><Relationship Id="rId3" Type="http://schemas.openxmlformats.org/officeDocument/2006/relationships/image" Target="../media/image54.png"/><Relationship Id="rId7" Type="http://schemas.openxmlformats.org/officeDocument/2006/relationships/slide" Target="slide2.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hyperlink" Target="https://www.youtube.com/watch?v=kcSYV8bJox8" TargetMode="External"/><Relationship Id="rId4" Type="http://schemas.openxmlformats.org/officeDocument/2006/relationships/image" Target="../media/image55.png"/></Relationships>
</file>

<file path=ppt/slides/_rels/slide24.xml.rels><?xml version="1.0" encoding="UTF-8" standalone="yes"?>
<Relationships xmlns="http://schemas.openxmlformats.org/package/2006/relationships"><Relationship Id="rId3" Type="http://schemas.openxmlformats.org/officeDocument/2006/relationships/image" Target="../media/image45.gif"/><Relationship Id="rId2" Type="http://schemas.openxmlformats.org/officeDocument/2006/relationships/image" Target="../media/image44.gif"/><Relationship Id="rId1" Type="http://schemas.openxmlformats.org/officeDocument/2006/relationships/slideLayout" Target="../slideLayouts/slideLayout2.xml"/><Relationship Id="rId4" Type="http://schemas.openxmlformats.org/officeDocument/2006/relationships/image" Target="../media/image46.gif"/></Relationships>
</file>

<file path=ppt/slides/_rels/slide2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gif"/><Relationship Id="rId1" Type="http://schemas.openxmlformats.org/officeDocument/2006/relationships/slideLayout" Target="../slideLayouts/slideLayout2.xml"/><Relationship Id="rId4" Type="http://schemas.openxmlformats.org/officeDocument/2006/relationships/image" Target="../media/image49.jpeg"/></Relationships>
</file>

<file path=ppt/slides/_rels/slide26.xml.rels><?xml version="1.0" encoding="UTF-8" standalone="yes"?>
<Relationships xmlns="http://schemas.openxmlformats.org/package/2006/relationships"><Relationship Id="rId3" Type="http://schemas.openxmlformats.org/officeDocument/2006/relationships/hyperlink" Target="http://www.google.lt/url?sa=i&amp;rct=j&amp;q=&amp;esrc=s&amp;source=images&amp;cd=&amp;cad=rja&amp;uact=8&amp;ved=0ahUKEwiomKX-6OnSAhWiIpoKHY81AjIQjRwIBw&amp;url=http://www.southwesternsolarsystems.com/how-solar-photovoltaic-works.aspx&amp;bvm=bv.150120842,d.bGs&amp;psig=AFQjCNFyaEsqCYTy6lSFi5BlelMG-DO17Q&amp;ust=1490261850459490" TargetMode="External"/><Relationship Id="rId2" Type="http://schemas.openxmlformats.org/officeDocument/2006/relationships/image" Target="../media/image50.gif"/><Relationship Id="rId1" Type="http://schemas.openxmlformats.org/officeDocument/2006/relationships/slideLayout" Target="../slideLayouts/slideLayout2.xml"/><Relationship Id="rId4" Type="http://schemas.openxmlformats.org/officeDocument/2006/relationships/image" Target="../media/image51.gif"/></Relationships>
</file>

<file path=ppt/slides/_rels/slide27.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2.jpeg"/><Relationship Id="rId7" Type="http://schemas.microsoft.com/office/2007/relationships/hdphoto" Target="../media/hdphoto2.wdp"/><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56.png"/><Relationship Id="rId11" Type="http://schemas.openxmlformats.org/officeDocument/2006/relationships/slide" Target="slide2.xml"/><Relationship Id="rId5" Type="http://schemas.openxmlformats.org/officeDocument/2006/relationships/hyperlink" Target="https://www.youtube.com/watch?v=vjMi0sqJQSI" TargetMode="External"/><Relationship Id="rId10" Type="http://schemas.openxmlformats.org/officeDocument/2006/relationships/hyperlink" Target="https://www.youtube.com/watch?v=SgSnKLAO8L8&amp;feature=youtu.be" TargetMode="External"/><Relationship Id="rId4" Type="http://schemas.microsoft.com/office/2007/relationships/hdphoto" Target="../media/hdphoto1.wdp"/><Relationship Id="rId9" Type="http://schemas.openxmlformats.org/officeDocument/2006/relationships/hyperlink" Target="https://www.youtube.com/watch?v=ld9Z_7rp0iM" TargetMode="Externa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hyperlink" Target="https://phet.colorado.edu/en/simulation/photoelectric"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slide" Target="slide4.xml"/><Relationship Id="rId13" Type="http://schemas.openxmlformats.org/officeDocument/2006/relationships/slide" Target="slide9.xml"/><Relationship Id="rId3" Type="http://schemas.openxmlformats.org/officeDocument/2006/relationships/diagramData" Target="../diagrams/data3.xml"/><Relationship Id="rId7" Type="http://schemas.microsoft.com/office/2007/relationships/diagramDrawing" Target="../diagrams/drawing3.xml"/><Relationship Id="rId12" Type="http://schemas.openxmlformats.org/officeDocument/2006/relationships/slide" Target="slide8.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Colors" Target="../diagrams/colors3.xml"/><Relationship Id="rId11" Type="http://schemas.openxmlformats.org/officeDocument/2006/relationships/slide" Target="slide7.xml"/><Relationship Id="rId5" Type="http://schemas.openxmlformats.org/officeDocument/2006/relationships/diagramQuickStyle" Target="../diagrams/quickStyle3.xml"/><Relationship Id="rId10" Type="http://schemas.openxmlformats.org/officeDocument/2006/relationships/slide" Target="slide6.xml"/><Relationship Id="rId4" Type="http://schemas.openxmlformats.org/officeDocument/2006/relationships/diagramLayout" Target="../diagrams/layout3.xml"/><Relationship Id="rId9" Type="http://schemas.openxmlformats.org/officeDocument/2006/relationships/slide" Target="slide5.xml"/><Relationship Id="rId14" Type="http://schemas.openxmlformats.org/officeDocument/2006/relationships/slide" Target="slide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slide" Target="slide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hyperlink" Target="http://www.google.lt/url?sa=i&amp;rct=j&amp;q=&amp;esrc=s&amp;source=images&amp;cd=&amp;cad=rja&amp;uact=8&amp;ved=0ahUKEwj74NuEg4HTAhWDWCwKHZU_BVIQjRwIBw&amp;url=http://www.123rf.com/photo_11966088_question-mark-and-the-man-on-the-arrow-3d.html&amp;bvm=bv.151426398,d.bGg&amp;psig=AFQjCNE3RulkeVZBGuX9LSYbMe_XLcR55A&amp;ust=1491059322271573" TargetMode="Externa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12.xml"/><Relationship Id="rId5" Type="http://schemas.openxmlformats.org/officeDocument/2006/relationships/slide" Target="slide3.xml"/><Relationship Id="rId4" Type="http://schemas.openxmlformats.org/officeDocument/2006/relationships/image" Target="../media/image16.jpeg"/></Relationships>
</file>

<file path=ppt/slides/_rels/slide40.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hyperlink" Target="https://www.dreamstime.com/stock-illustration-question-mark-target-dart-arrow-success-solution-concept-d-render-illustration-image55474801" TargetMode="Externa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2.gif"/><Relationship Id="rId2" Type="http://schemas.openxmlformats.org/officeDocument/2006/relationships/hyperlink" Target="http://www.ditrolic-solar.com/residential/solar-facts/how-solar-works" TargetMode="Externa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700.png"/><Relationship Id="rId2" Type="http://schemas.openxmlformats.org/officeDocument/2006/relationships/image" Target="../media/image69.pn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720.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350.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hyperlink" Target="http://mkp.emokykla.lt/imo/lt/mo/367/" TargetMode="Externa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88.png"/><Relationship Id="rId1" Type="http://schemas.openxmlformats.org/officeDocument/2006/relationships/slideLayout" Target="../slideLayouts/slideLayout2.xml"/><Relationship Id="rId4" Type="http://schemas.openxmlformats.org/officeDocument/2006/relationships/slide" Target="slide2.xml"/></Relationships>
</file>

<file path=ppt/slides/_rels/slide61.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hyperlink" Target="http://faceit.lt/wp-content/uploads/2012/04/augalo-lapas.jpg" TargetMode="External"/><Relationship Id="rId1" Type="http://schemas.openxmlformats.org/officeDocument/2006/relationships/slideLayout" Target="../slideLayouts/slideLayout2.xml"/><Relationship Id="rId6" Type="http://schemas.openxmlformats.org/officeDocument/2006/relationships/image" Target="../media/image74.gif"/><Relationship Id="rId5" Type="http://schemas.openxmlformats.org/officeDocument/2006/relationships/hyperlink" Target="http://faceit.lt/2012/04/fotoelementai-kaip-augalu-lapai/" TargetMode="External"/><Relationship Id="rId4" Type="http://schemas.openxmlformats.org/officeDocument/2006/relationships/image" Target="../media/image73.jpeg"/></Relationships>
</file>

<file path=ppt/slides/_rels/slide62.xml.rels><?xml version="1.0" encoding="UTF-8" standalone="yes"?>
<Relationships xmlns="http://schemas.openxmlformats.org/package/2006/relationships"><Relationship Id="rId8" Type="http://schemas.openxmlformats.org/officeDocument/2006/relationships/hyperlink" Target="https://www.google.lt/search?q=Photoelectron&amp;tbm=isch&amp;tbo=u&amp;source=univ&amp;sa=X&amp;ved=0ahUKEwjQz8izr-jSAhWBiywKHUMKBVkQsAQITA&amp;biw=1280&amp;bih=705&amp;dpr=1#tbm=isch&amp;q=Photoelectron+gif&amp;*&amp;imgrc=ySKdTbdxF9r1xM:&amp;spf=656" TargetMode="External"/><Relationship Id="rId13" Type="http://schemas.openxmlformats.org/officeDocument/2006/relationships/slide" Target="slide2.xml"/><Relationship Id="rId3" Type="http://schemas.openxmlformats.org/officeDocument/2006/relationships/hyperlink" Target="https://www.youtube.com/watch?v=kcSYV8bJox8" TargetMode="External"/><Relationship Id="rId7" Type="http://schemas.openxmlformats.org/officeDocument/2006/relationships/hyperlink" Target="http://www.thephysicsaviary.com/Physics/Programs/Labs/PhotoelectricEffect/index.html" TargetMode="External"/><Relationship Id="rId12" Type="http://schemas.openxmlformats.org/officeDocument/2006/relationships/hyperlink" Target="https://phet.colorado.edu/en/simulation/photoelectric" TargetMode="External"/><Relationship Id="rId2" Type="http://schemas.openxmlformats.org/officeDocument/2006/relationships/hyperlink" Target="http://makeagif.com/gif/photoelectric-effect-FU7Kz5" TargetMode="External"/><Relationship Id="rId1" Type="http://schemas.openxmlformats.org/officeDocument/2006/relationships/slideLayout" Target="../slideLayouts/slideLayout2.xml"/><Relationship Id="rId6" Type="http://schemas.openxmlformats.org/officeDocument/2006/relationships/hyperlink" Target="https://www.google.lt/search?q=albert+einstein&amp;espv=2&amp;source=lnms&amp;tbm=isch&amp;sa=X&amp;ved=0ahUKEwighoLS4OXSAhWBiywKHUMKBVkQ_AUIBigB&amp;biw=1745&amp;bih=841#tbm=isch&amp;q=ISS&amp;*&amp;imgrc=P14jNn3V93aXyM" TargetMode="External"/><Relationship Id="rId11" Type="http://schemas.openxmlformats.org/officeDocument/2006/relationships/hyperlink" Target="http://www.medziokle.info/naudinga-informacija/154-kaip-veikia-naktinio-matymo-prietaisai" TargetMode="External"/><Relationship Id="rId5" Type="http://schemas.openxmlformats.org/officeDocument/2006/relationships/hyperlink" Target="https://www.google.lt/search?q=albert+einstein&amp;espv=2&amp;source=lnms&amp;tbm=isch&amp;sa=X&amp;ved=0ahUKEwighoLS4OXSAhWBiywKHUMKBVkQ_AUIBigB&amp;biw=1745&amp;bih=841#imgrc=-K1pnu4XU4UtoM" TargetMode="External"/><Relationship Id="rId10" Type="http://schemas.openxmlformats.org/officeDocument/2006/relationships/hyperlink" Target="https://www.google.lt/search?q=night+vision+goggles&amp;espv=2&amp;source=lnms&amp;tbm=isch&amp;sa=X&amp;ved=0ahUKEwiDxf2aionTAhXHjiwKHRuPCXIQ_AUIBigB&amp;biw=1745&amp;bih=885#imgrc=dxbetXOC4Ww6TM" TargetMode="External"/><Relationship Id="rId4" Type="http://schemas.openxmlformats.org/officeDocument/2006/relationships/hyperlink" Target="https://www.google.lt/search?q=albert+einstein&amp;espv=2&amp;source=lnms&amp;tbm=isch&amp;sa=X&amp;ved=0ahUKEwighoLS4OXSAhWBiywKHUMKBVkQ_AUIBigB&amp;biw=1745&amp;bih=841#tbm=isch&amp;q=photoelectric+effect&amp;*&amp;imgrc=kr1hoBU1wCInCM" TargetMode="External"/><Relationship Id="rId9" Type="http://schemas.openxmlformats.org/officeDocument/2006/relationships/hyperlink" Target="http://www.ditrolic-solar.com/residential/solar-facts/how-solar-works" TargetMode="External"/><Relationship Id="rId14" Type="http://schemas.openxmlformats.org/officeDocument/2006/relationships/image" Target="../media/image80.png"/></Relationships>
</file>

<file path=ppt/slides/_rels/slide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slide" Target="slide3.xml"/></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xml"/><Relationship Id="rId1" Type="http://schemas.openxmlformats.org/officeDocument/2006/relationships/slideLayout" Target="../slideLayouts/slideLayout12.xml"/><Relationship Id="rId5" Type="http://schemas.openxmlformats.org/officeDocument/2006/relationships/slide" Target="slide3.xml"/><Relationship Id="rId4" Type="http://schemas.openxmlformats.org/officeDocument/2006/relationships/image" Target="../media/image21.jpeg"/></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slide" Target="slide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422564" y="4929035"/>
            <a:ext cx="9144000" cy="1655762"/>
          </a:xfrm>
        </p:spPr>
        <p:txBody>
          <a:bodyPr>
            <a:normAutofit fontScale="85000" lnSpcReduction="20000"/>
          </a:bodyPr>
          <a:lstStyle/>
          <a:p>
            <a:r>
              <a:rPr lang="lt-LT" b="1" dirty="0" smtClean="0">
                <a:solidFill>
                  <a:schemeClr val="tx1"/>
                </a:solidFill>
                <a:latin typeface="Times New Roman" panose="02020603050405020304" pitchFamily="18" charset="0"/>
                <a:cs typeface="Times New Roman" panose="02020603050405020304" pitchFamily="18" charset="0"/>
              </a:rPr>
              <a:t>Leonas Janušas, IVB klasė</a:t>
            </a:r>
          </a:p>
          <a:p>
            <a:r>
              <a:rPr lang="lt-LT" b="1" dirty="0" smtClean="0">
                <a:solidFill>
                  <a:schemeClr val="tx1"/>
                </a:solidFill>
                <a:latin typeface="Times New Roman" panose="02020603050405020304" pitchFamily="18" charset="0"/>
                <a:cs typeface="Times New Roman" panose="02020603050405020304" pitchFamily="18" charset="0"/>
              </a:rPr>
              <a:t>Mokytoja Liucija </a:t>
            </a:r>
            <a:r>
              <a:rPr lang="lt-LT" b="1" dirty="0" err="1" smtClean="0">
                <a:solidFill>
                  <a:schemeClr val="tx1"/>
                </a:solidFill>
                <a:latin typeface="Times New Roman" panose="02020603050405020304" pitchFamily="18" charset="0"/>
                <a:cs typeface="Times New Roman" panose="02020603050405020304" pitchFamily="18" charset="0"/>
              </a:rPr>
              <a:t>Mončienė</a:t>
            </a:r>
            <a:r>
              <a:rPr lang="lt-LT" b="1" dirty="0" smtClean="0">
                <a:solidFill>
                  <a:schemeClr val="tx1"/>
                </a:solidFill>
                <a:latin typeface="Times New Roman" panose="02020603050405020304" pitchFamily="18" charset="0"/>
                <a:cs typeface="Times New Roman" panose="02020603050405020304" pitchFamily="18" charset="0"/>
              </a:rPr>
              <a:t> </a:t>
            </a:r>
          </a:p>
          <a:p>
            <a:r>
              <a:rPr lang="lt-LT" b="1" dirty="0">
                <a:solidFill>
                  <a:schemeClr val="tx1"/>
                </a:solidFill>
                <a:latin typeface="Times New Roman" panose="02020603050405020304" pitchFamily="18" charset="0"/>
                <a:cs typeface="Times New Roman" panose="02020603050405020304" pitchFamily="18" charset="0"/>
              </a:rPr>
              <a:t>Palangos senoji gimnazija</a:t>
            </a:r>
          </a:p>
          <a:p>
            <a:r>
              <a:rPr lang="lt-LT" b="1" dirty="0" smtClean="0">
                <a:solidFill>
                  <a:schemeClr val="tx1"/>
                </a:solidFill>
                <a:latin typeface="Times New Roman" panose="02020603050405020304" pitchFamily="18" charset="0"/>
                <a:cs typeface="Times New Roman" panose="02020603050405020304" pitchFamily="18" charset="0"/>
              </a:rPr>
              <a:t>2017</a:t>
            </a:r>
            <a:endParaRPr lang="en-GB" b="1" dirty="0">
              <a:solidFill>
                <a:schemeClr val="tx1"/>
              </a:solidFill>
              <a:latin typeface="Times New Roman" panose="02020603050405020304" pitchFamily="18" charset="0"/>
              <a:cs typeface="Times New Roman" panose="02020603050405020304" pitchFamily="18" charset="0"/>
            </a:endParaRPr>
          </a:p>
        </p:txBody>
      </p:sp>
      <p:sp>
        <p:nvSpPr>
          <p:cNvPr id="2" name="Rectangle 1"/>
          <p:cNvSpPr/>
          <p:nvPr/>
        </p:nvSpPr>
        <p:spPr>
          <a:xfrm>
            <a:off x="2897368" y="2345312"/>
            <a:ext cx="6479543" cy="1569660"/>
          </a:xfrm>
          <a:prstGeom prst="rect">
            <a:avLst/>
          </a:prstGeom>
          <a:noFill/>
        </p:spPr>
        <p:txBody>
          <a:bodyPr wrap="square" lIns="91440" tIns="45720" rIns="91440" bIns="45720">
            <a:spAutoFit/>
          </a:bodyPr>
          <a:lstStyle/>
          <a:p>
            <a:pPr algn="ctr"/>
            <a:r>
              <a:rPr lang="lt-LT" sz="9600" b="0" cap="none" spc="0" dirty="0" smtClean="0">
                <a:ln w="0">
                  <a:solidFill>
                    <a:schemeClr val="accent1">
                      <a:lumMod val="50000"/>
                    </a:schemeClr>
                  </a:solidFill>
                </a:ln>
                <a:solidFill>
                  <a:schemeClr val="accent1">
                    <a:lumMod val="75000"/>
                  </a:schemeClr>
                </a:solidFill>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Fotoefektas</a:t>
            </a:r>
            <a:endParaRPr lang="en-US" sz="9600" b="0" cap="none" spc="0" dirty="0">
              <a:ln w="0">
                <a:solidFill>
                  <a:schemeClr val="accent1">
                    <a:lumMod val="50000"/>
                  </a:schemeClr>
                </a:solidFill>
              </a:ln>
              <a:solidFill>
                <a:schemeClr val="accent1">
                  <a:lumMod val="75000"/>
                </a:schemeClr>
              </a:solidFill>
              <a:effectLst>
                <a:reflection blurRad="6350" stA="55000" endA="300" endPos="45500" dir="5400000" sy="-100000" algn="bl" rotWithShape="0"/>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7848096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60" name="Titel 1"/>
          <p:cNvSpPr>
            <a:spLocks noGrp="1"/>
          </p:cNvSpPr>
          <p:nvPr>
            <p:ph type="title"/>
          </p:nvPr>
        </p:nvSpPr>
        <p:spPr>
          <a:xfrm>
            <a:off x="687611" y="547593"/>
            <a:ext cx="10972800" cy="1143000"/>
          </a:xfrm>
        </p:spPr>
        <p:txBody>
          <a:bodyPr>
            <a:normAutofit/>
          </a:bodyPr>
          <a:lstStyle/>
          <a:p>
            <a:pPr eaLnBrk="1" hangingPunct="1"/>
            <a:r>
              <a:rPr lang="lt-LT" altLang="lt-LT" b="1" dirty="0" smtClean="0">
                <a:latin typeface="Times New Roman" panose="02020603050405020304" pitchFamily="18" charset="0"/>
                <a:ea typeface="MS PGothic" pitchFamily="34" charset="-128"/>
                <a:cs typeface="Times New Roman" panose="02020603050405020304" pitchFamily="18" charset="0"/>
              </a:rPr>
              <a:t>Fotonas</a:t>
            </a:r>
            <a:endParaRPr lang="da-DK" altLang="lt-LT" b="1" dirty="0" smtClean="0">
              <a:solidFill>
                <a:srgbClr val="92D050"/>
              </a:solidFill>
              <a:latin typeface="Times New Roman" panose="02020603050405020304" pitchFamily="18" charset="0"/>
              <a:ea typeface="MS PGothic" pitchFamily="34" charset="-128"/>
              <a:cs typeface="Times New Roman" panose="02020603050405020304" pitchFamily="18" charset="0"/>
            </a:endParaRPr>
          </a:p>
        </p:txBody>
      </p:sp>
      <p:sp>
        <p:nvSpPr>
          <p:cNvPr id="3085" name="Afrundet rektangel 26"/>
          <p:cNvSpPr>
            <a:spLocks noChangeArrowheads="1"/>
          </p:cNvSpPr>
          <p:nvPr/>
        </p:nvSpPr>
        <p:spPr bwMode="auto">
          <a:xfrm>
            <a:off x="4722449" y="2060577"/>
            <a:ext cx="3456353" cy="1800225"/>
          </a:xfrm>
          <a:prstGeom prst="roundRect">
            <a:avLst>
              <a:gd name="adj" fmla="val 8014"/>
            </a:avLst>
          </a:prstGeom>
          <a:noFill/>
          <a:ln w="19050">
            <a:solidFill>
              <a:srgbClr val="C00000"/>
            </a:solidFill>
            <a:round/>
            <a:headEnd/>
            <a:tailEnd/>
          </a:ln>
          <a:extLst>
            <a:ext uri="{909E8E84-426E-40DD-AFC4-6F175D3DCCD1}">
              <a14:hiddenFill xmlns:a14="http://schemas.microsoft.com/office/drawing/2010/main">
                <a:solidFill>
                  <a:srgbClr val="FFFFFF"/>
                </a:solidFill>
              </a14:hiddenFill>
            </a:ext>
          </a:extLst>
        </p:spPr>
        <p:txBody>
          <a:bodyPr anchor="ctr"/>
          <a:lstStyle>
            <a:lvl1pPr>
              <a:defRPr sz="2400">
                <a:solidFill>
                  <a:schemeClr val="tx2"/>
                </a:solidFill>
                <a:latin typeface="Via Office" pitchFamily="34" charset="0"/>
                <a:ea typeface="MS PGothic" pitchFamily="34" charset="-128"/>
              </a:defRPr>
            </a:lvl1pPr>
            <a:lvl2pPr marL="37931725" indent="-37474525">
              <a:defRPr sz="2400">
                <a:solidFill>
                  <a:schemeClr val="tx2"/>
                </a:solidFill>
                <a:latin typeface="Via Office" pitchFamily="34" charset="0"/>
                <a:ea typeface="MS PGothic" pitchFamily="34" charset="-128"/>
              </a:defRPr>
            </a:lvl2pPr>
            <a:lvl3pPr>
              <a:defRPr sz="2400">
                <a:solidFill>
                  <a:schemeClr val="tx2"/>
                </a:solidFill>
                <a:latin typeface="Via Office" pitchFamily="34" charset="0"/>
                <a:ea typeface="MS PGothic" pitchFamily="34" charset="-128"/>
              </a:defRPr>
            </a:lvl3pPr>
            <a:lvl4pPr>
              <a:defRPr sz="2400">
                <a:solidFill>
                  <a:schemeClr val="tx2"/>
                </a:solidFill>
                <a:latin typeface="Via Office" pitchFamily="34" charset="0"/>
                <a:ea typeface="MS PGothic" pitchFamily="34" charset="-128"/>
              </a:defRPr>
            </a:lvl4pPr>
            <a:lvl5pPr>
              <a:defRPr sz="2400">
                <a:solidFill>
                  <a:schemeClr val="tx2"/>
                </a:solidFill>
                <a:latin typeface="Via Office" pitchFamily="34" charset="0"/>
                <a:ea typeface="MS PGothic" pitchFamily="34" charset="-128"/>
              </a:defRPr>
            </a:lvl5pPr>
            <a:lvl6pPr marL="457200" eaLnBrk="0" fontAlgn="base" hangingPunct="0">
              <a:spcBef>
                <a:spcPct val="0"/>
              </a:spcBef>
              <a:spcAft>
                <a:spcPct val="0"/>
              </a:spcAft>
              <a:defRPr sz="2400">
                <a:solidFill>
                  <a:schemeClr val="tx2"/>
                </a:solidFill>
                <a:latin typeface="Via Office" pitchFamily="34" charset="0"/>
                <a:ea typeface="MS PGothic" pitchFamily="34" charset="-128"/>
              </a:defRPr>
            </a:lvl6pPr>
            <a:lvl7pPr marL="914400" eaLnBrk="0" fontAlgn="base" hangingPunct="0">
              <a:spcBef>
                <a:spcPct val="0"/>
              </a:spcBef>
              <a:spcAft>
                <a:spcPct val="0"/>
              </a:spcAft>
              <a:defRPr sz="2400">
                <a:solidFill>
                  <a:schemeClr val="tx2"/>
                </a:solidFill>
                <a:latin typeface="Via Office" pitchFamily="34" charset="0"/>
                <a:ea typeface="MS PGothic" pitchFamily="34" charset="-128"/>
              </a:defRPr>
            </a:lvl7pPr>
            <a:lvl8pPr marL="1371600" eaLnBrk="0" fontAlgn="base" hangingPunct="0">
              <a:spcBef>
                <a:spcPct val="0"/>
              </a:spcBef>
              <a:spcAft>
                <a:spcPct val="0"/>
              </a:spcAft>
              <a:defRPr sz="2400">
                <a:solidFill>
                  <a:schemeClr val="tx2"/>
                </a:solidFill>
                <a:latin typeface="Via Office" pitchFamily="34" charset="0"/>
                <a:ea typeface="MS PGothic" pitchFamily="34" charset="-128"/>
              </a:defRPr>
            </a:lvl8pPr>
            <a:lvl9pPr marL="1828800" eaLnBrk="0" fontAlgn="base" hangingPunct="0">
              <a:spcBef>
                <a:spcPct val="0"/>
              </a:spcBef>
              <a:spcAft>
                <a:spcPct val="0"/>
              </a:spcAft>
              <a:defRPr sz="2400">
                <a:solidFill>
                  <a:schemeClr val="tx2"/>
                </a:solidFill>
                <a:latin typeface="Via Office" pitchFamily="34" charset="0"/>
                <a:ea typeface="MS PGothic" pitchFamily="34" charset="-128"/>
              </a:defRPr>
            </a:lvl9pPr>
          </a:lstStyle>
          <a:p>
            <a:endParaRPr lang="lt-LT" altLang="lt-LT"/>
          </a:p>
        </p:txBody>
      </p:sp>
      <p:sp>
        <p:nvSpPr>
          <p:cNvPr id="3086" name="Afrundet rektangel 26"/>
          <p:cNvSpPr>
            <a:spLocks noChangeArrowheads="1"/>
          </p:cNvSpPr>
          <p:nvPr/>
        </p:nvSpPr>
        <p:spPr bwMode="auto">
          <a:xfrm>
            <a:off x="1000372" y="2060577"/>
            <a:ext cx="3413369" cy="1800225"/>
          </a:xfrm>
          <a:prstGeom prst="roundRect">
            <a:avLst>
              <a:gd name="adj" fmla="val 8014"/>
            </a:avLst>
          </a:prstGeom>
          <a:noFill/>
          <a:ln w="19050">
            <a:solidFill>
              <a:srgbClr val="C00000"/>
            </a:solidFill>
            <a:round/>
            <a:headEnd/>
            <a:tailEnd/>
          </a:ln>
          <a:extLst>
            <a:ext uri="{909E8E84-426E-40DD-AFC4-6F175D3DCCD1}">
              <a14:hiddenFill xmlns:a14="http://schemas.microsoft.com/office/drawing/2010/main">
                <a:solidFill>
                  <a:srgbClr val="FFFFFF"/>
                </a:solidFill>
              </a14:hiddenFill>
            </a:ext>
          </a:extLst>
        </p:spPr>
        <p:txBody>
          <a:bodyPr anchor="ctr"/>
          <a:lstStyle>
            <a:lvl1pPr>
              <a:defRPr sz="2400">
                <a:solidFill>
                  <a:schemeClr val="tx2"/>
                </a:solidFill>
                <a:latin typeface="Via Office" pitchFamily="34" charset="0"/>
                <a:ea typeface="MS PGothic" pitchFamily="34" charset="-128"/>
              </a:defRPr>
            </a:lvl1pPr>
            <a:lvl2pPr marL="37931725" indent="-37474525">
              <a:defRPr sz="2400">
                <a:solidFill>
                  <a:schemeClr val="tx2"/>
                </a:solidFill>
                <a:latin typeface="Via Office" pitchFamily="34" charset="0"/>
                <a:ea typeface="MS PGothic" pitchFamily="34" charset="-128"/>
              </a:defRPr>
            </a:lvl2pPr>
            <a:lvl3pPr>
              <a:defRPr sz="2400">
                <a:solidFill>
                  <a:schemeClr val="tx2"/>
                </a:solidFill>
                <a:latin typeface="Via Office" pitchFamily="34" charset="0"/>
                <a:ea typeface="MS PGothic" pitchFamily="34" charset="-128"/>
              </a:defRPr>
            </a:lvl3pPr>
            <a:lvl4pPr>
              <a:defRPr sz="2400">
                <a:solidFill>
                  <a:schemeClr val="tx2"/>
                </a:solidFill>
                <a:latin typeface="Via Office" pitchFamily="34" charset="0"/>
                <a:ea typeface="MS PGothic" pitchFamily="34" charset="-128"/>
              </a:defRPr>
            </a:lvl4pPr>
            <a:lvl5pPr>
              <a:defRPr sz="2400">
                <a:solidFill>
                  <a:schemeClr val="tx2"/>
                </a:solidFill>
                <a:latin typeface="Via Office" pitchFamily="34" charset="0"/>
                <a:ea typeface="MS PGothic" pitchFamily="34" charset="-128"/>
              </a:defRPr>
            </a:lvl5pPr>
            <a:lvl6pPr marL="457200" eaLnBrk="0" fontAlgn="base" hangingPunct="0">
              <a:spcBef>
                <a:spcPct val="0"/>
              </a:spcBef>
              <a:spcAft>
                <a:spcPct val="0"/>
              </a:spcAft>
              <a:defRPr sz="2400">
                <a:solidFill>
                  <a:schemeClr val="tx2"/>
                </a:solidFill>
                <a:latin typeface="Via Office" pitchFamily="34" charset="0"/>
                <a:ea typeface="MS PGothic" pitchFamily="34" charset="-128"/>
              </a:defRPr>
            </a:lvl6pPr>
            <a:lvl7pPr marL="914400" eaLnBrk="0" fontAlgn="base" hangingPunct="0">
              <a:spcBef>
                <a:spcPct val="0"/>
              </a:spcBef>
              <a:spcAft>
                <a:spcPct val="0"/>
              </a:spcAft>
              <a:defRPr sz="2400">
                <a:solidFill>
                  <a:schemeClr val="tx2"/>
                </a:solidFill>
                <a:latin typeface="Via Office" pitchFamily="34" charset="0"/>
                <a:ea typeface="MS PGothic" pitchFamily="34" charset="-128"/>
              </a:defRPr>
            </a:lvl7pPr>
            <a:lvl8pPr marL="1371600" eaLnBrk="0" fontAlgn="base" hangingPunct="0">
              <a:spcBef>
                <a:spcPct val="0"/>
              </a:spcBef>
              <a:spcAft>
                <a:spcPct val="0"/>
              </a:spcAft>
              <a:defRPr sz="2400">
                <a:solidFill>
                  <a:schemeClr val="tx2"/>
                </a:solidFill>
                <a:latin typeface="Via Office" pitchFamily="34" charset="0"/>
                <a:ea typeface="MS PGothic" pitchFamily="34" charset="-128"/>
              </a:defRPr>
            </a:lvl8pPr>
            <a:lvl9pPr marL="1828800" eaLnBrk="0" fontAlgn="base" hangingPunct="0">
              <a:spcBef>
                <a:spcPct val="0"/>
              </a:spcBef>
              <a:spcAft>
                <a:spcPct val="0"/>
              </a:spcAft>
              <a:defRPr sz="2400">
                <a:solidFill>
                  <a:schemeClr val="tx2"/>
                </a:solidFill>
                <a:latin typeface="Via Office" pitchFamily="34" charset="0"/>
                <a:ea typeface="MS PGothic" pitchFamily="34" charset="-128"/>
              </a:defRPr>
            </a:lvl9pPr>
          </a:lstStyle>
          <a:p>
            <a:endParaRPr lang="lt-LT" altLang="lt-LT"/>
          </a:p>
        </p:txBody>
      </p:sp>
      <p:sp>
        <p:nvSpPr>
          <p:cNvPr id="26" name="Afrundet rektangel 26"/>
          <p:cNvSpPr>
            <a:spLocks noChangeArrowheads="1"/>
          </p:cNvSpPr>
          <p:nvPr/>
        </p:nvSpPr>
        <p:spPr bwMode="auto">
          <a:xfrm>
            <a:off x="4722449" y="4076700"/>
            <a:ext cx="3456353" cy="1512888"/>
          </a:xfrm>
          <a:prstGeom prst="roundRect">
            <a:avLst>
              <a:gd name="adj" fmla="val 11792"/>
            </a:avLst>
          </a:prstGeom>
          <a:noFill/>
          <a:ln w="19050">
            <a:solidFill>
              <a:srgbClr val="C00000"/>
            </a:solidFill>
            <a:round/>
            <a:headEnd/>
            <a:tailEnd/>
          </a:ln>
          <a:extLst>
            <a:ext uri="{909E8E84-426E-40DD-AFC4-6F175D3DCCD1}">
              <a14:hiddenFill xmlns:a14="http://schemas.microsoft.com/office/drawing/2010/main">
                <a:solidFill>
                  <a:srgbClr val="FFFFFF"/>
                </a:solidFill>
              </a14:hiddenFill>
            </a:ext>
          </a:extLst>
        </p:spPr>
        <p:txBody>
          <a:bodyPr anchor="ctr"/>
          <a:lstStyle>
            <a:lvl1pPr>
              <a:defRPr sz="2400">
                <a:solidFill>
                  <a:schemeClr val="tx2"/>
                </a:solidFill>
                <a:latin typeface="Via Office" pitchFamily="34" charset="0"/>
                <a:ea typeface="MS PGothic" pitchFamily="34" charset="-128"/>
              </a:defRPr>
            </a:lvl1pPr>
            <a:lvl2pPr marL="37931725" indent="-37474525">
              <a:defRPr sz="2400">
                <a:solidFill>
                  <a:schemeClr val="tx2"/>
                </a:solidFill>
                <a:latin typeface="Via Office" pitchFamily="34" charset="0"/>
                <a:ea typeface="MS PGothic" pitchFamily="34" charset="-128"/>
              </a:defRPr>
            </a:lvl2pPr>
            <a:lvl3pPr>
              <a:defRPr sz="2400">
                <a:solidFill>
                  <a:schemeClr val="tx2"/>
                </a:solidFill>
                <a:latin typeface="Via Office" pitchFamily="34" charset="0"/>
                <a:ea typeface="MS PGothic" pitchFamily="34" charset="-128"/>
              </a:defRPr>
            </a:lvl3pPr>
            <a:lvl4pPr>
              <a:defRPr sz="2400">
                <a:solidFill>
                  <a:schemeClr val="tx2"/>
                </a:solidFill>
                <a:latin typeface="Via Office" pitchFamily="34" charset="0"/>
                <a:ea typeface="MS PGothic" pitchFamily="34" charset="-128"/>
              </a:defRPr>
            </a:lvl4pPr>
            <a:lvl5pPr>
              <a:defRPr sz="2400">
                <a:solidFill>
                  <a:schemeClr val="tx2"/>
                </a:solidFill>
                <a:latin typeface="Via Office" pitchFamily="34" charset="0"/>
                <a:ea typeface="MS PGothic" pitchFamily="34" charset="-128"/>
              </a:defRPr>
            </a:lvl5pPr>
            <a:lvl6pPr marL="457200" eaLnBrk="0" fontAlgn="base" hangingPunct="0">
              <a:spcBef>
                <a:spcPct val="0"/>
              </a:spcBef>
              <a:spcAft>
                <a:spcPct val="0"/>
              </a:spcAft>
              <a:defRPr sz="2400">
                <a:solidFill>
                  <a:schemeClr val="tx2"/>
                </a:solidFill>
                <a:latin typeface="Via Office" pitchFamily="34" charset="0"/>
                <a:ea typeface="MS PGothic" pitchFamily="34" charset="-128"/>
              </a:defRPr>
            </a:lvl6pPr>
            <a:lvl7pPr marL="914400" eaLnBrk="0" fontAlgn="base" hangingPunct="0">
              <a:spcBef>
                <a:spcPct val="0"/>
              </a:spcBef>
              <a:spcAft>
                <a:spcPct val="0"/>
              </a:spcAft>
              <a:defRPr sz="2400">
                <a:solidFill>
                  <a:schemeClr val="tx2"/>
                </a:solidFill>
                <a:latin typeface="Via Office" pitchFamily="34" charset="0"/>
                <a:ea typeface="MS PGothic" pitchFamily="34" charset="-128"/>
              </a:defRPr>
            </a:lvl7pPr>
            <a:lvl8pPr marL="1371600" eaLnBrk="0" fontAlgn="base" hangingPunct="0">
              <a:spcBef>
                <a:spcPct val="0"/>
              </a:spcBef>
              <a:spcAft>
                <a:spcPct val="0"/>
              </a:spcAft>
              <a:defRPr sz="2400">
                <a:solidFill>
                  <a:schemeClr val="tx2"/>
                </a:solidFill>
                <a:latin typeface="Via Office" pitchFamily="34" charset="0"/>
                <a:ea typeface="MS PGothic" pitchFamily="34" charset="-128"/>
              </a:defRPr>
            </a:lvl8pPr>
            <a:lvl9pPr marL="1828800" eaLnBrk="0" fontAlgn="base" hangingPunct="0">
              <a:spcBef>
                <a:spcPct val="0"/>
              </a:spcBef>
              <a:spcAft>
                <a:spcPct val="0"/>
              </a:spcAft>
              <a:defRPr sz="2400">
                <a:solidFill>
                  <a:schemeClr val="tx2"/>
                </a:solidFill>
                <a:latin typeface="Via Office" pitchFamily="34" charset="0"/>
                <a:ea typeface="MS PGothic" pitchFamily="34" charset="-128"/>
              </a:defRPr>
            </a:lvl9pPr>
          </a:lstStyle>
          <a:p>
            <a:endParaRPr lang="lt-LT" altLang="lt-LT"/>
          </a:p>
        </p:txBody>
      </p:sp>
      <p:sp>
        <p:nvSpPr>
          <p:cNvPr id="27" name="Afrundet rektangel 26"/>
          <p:cNvSpPr>
            <a:spLocks noChangeArrowheads="1"/>
          </p:cNvSpPr>
          <p:nvPr/>
        </p:nvSpPr>
        <p:spPr bwMode="auto">
          <a:xfrm>
            <a:off x="1000372" y="4076700"/>
            <a:ext cx="3413369" cy="1512888"/>
          </a:xfrm>
          <a:prstGeom prst="roundRect">
            <a:avLst>
              <a:gd name="adj" fmla="val 11792"/>
            </a:avLst>
          </a:prstGeom>
          <a:noFill/>
          <a:ln w="19050">
            <a:solidFill>
              <a:srgbClr val="C00000"/>
            </a:solidFill>
            <a:round/>
            <a:headEnd/>
            <a:tailEnd/>
          </a:ln>
          <a:extLst>
            <a:ext uri="{909E8E84-426E-40DD-AFC4-6F175D3DCCD1}">
              <a14:hiddenFill xmlns:a14="http://schemas.microsoft.com/office/drawing/2010/main">
                <a:solidFill>
                  <a:srgbClr val="FFFFFF"/>
                </a:solidFill>
              </a14:hiddenFill>
            </a:ext>
          </a:extLst>
        </p:spPr>
        <p:txBody>
          <a:bodyPr anchor="ctr"/>
          <a:lstStyle>
            <a:lvl1pPr>
              <a:defRPr sz="2400">
                <a:solidFill>
                  <a:schemeClr val="tx2"/>
                </a:solidFill>
                <a:latin typeface="Via Office" pitchFamily="34" charset="0"/>
                <a:ea typeface="MS PGothic" pitchFamily="34" charset="-128"/>
              </a:defRPr>
            </a:lvl1pPr>
            <a:lvl2pPr marL="37931725" indent="-37474525">
              <a:defRPr sz="2400">
                <a:solidFill>
                  <a:schemeClr val="tx2"/>
                </a:solidFill>
                <a:latin typeface="Via Office" pitchFamily="34" charset="0"/>
                <a:ea typeface="MS PGothic" pitchFamily="34" charset="-128"/>
              </a:defRPr>
            </a:lvl2pPr>
            <a:lvl3pPr>
              <a:defRPr sz="2400">
                <a:solidFill>
                  <a:schemeClr val="tx2"/>
                </a:solidFill>
                <a:latin typeface="Via Office" pitchFamily="34" charset="0"/>
                <a:ea typeface="MS PGothic" pitchFamily="34" charset="-128"/>
              </a:defRPr>
            </a:lvl3pPr>
            <a:lvl4pPr>
              <a:defRPr sz="2400">
                <a:solidFill>
                  <a:schemeClr val="tx2"/>
                </a:solidFill>
                <a:latin typeface="Via Office" pitchFamily="34" charset="0"/>
                <a:ea typeface="MS PGothic" pitchFamily="34" charset="-128"/>
              </a:defRPr>
            </a:lvl4pPr>
            <a:lvl5pPr>
              <a:defRPr sz="2400">
                <a:solidFill>
                  <a:schemeClr val="tx2"/>
                </a:solidFill>
                <a:latin typeface="Via Office" pitchFamily="34" charset="0"/>
                <a:ea typeface="MS PGothic" pitchFamily="34" charset="-128"/>
              </a:defRPr>
            </a:lvl5pPr>
            <a:lvl6pPr marL="457200" eaLnBrk="0" fontAlgn="base" hangingPunct="0">
              <a:spcBef>
                <a:spcPct val="0"/>
              </a:spcBef>
              <a:spcAft>
                <a:spcPct val="0"/>
              </a:spcAft>
              <a:defRPr sz="2400">
                <a:solidFill>
                  <a:schemeClr val="tx2"/>
                </a:solidFill>
                <a:latin typeface="Via Office" pitchFamily="34" charset="0"/>
                <a:ea typeface="MS PGothic" pitchFamily="34" charset="-128"/>
              </a:defRPr>
            </a:lvl6pPr>
            <a:lvl7pPr marL="914400" eaLnBrk="0" fontAlgn="base" hangingPunct="0">
              <a:spcBef>
                <a:spcPct val="0"/>
              </a:spcBef>
              <a:spcAft>
                <a:spcPct val="0"/>
              </a:spcAft>
              <a:defRPr sz="2400">
                <a:solidFill>
                  <a:schemeClr val="tx2"/>
                </a:solidFill>
                <a:latin typeface="Via Office" pitchFamily="34" charset="0"/>
                <a:ea typeface="MS PGothic" pitchFamily="34" charset="-128"/>
              </a:defRPr>
            </a:lvl7pPr>
            <a:lvl8pPr marL="1371600" eaLnBrk="0" fontAlgn="base" hangingPunct="0">
              <a:spcBef>
                <a:spcPct val="0"/>
              </a:spcBef>
              <a:spcAft>
                <a:spcPct val="0"/>
              </a:spcAft>
              <a:defRPr sz="2400">
                <a:solidFill>
                  <a:schemeClr val="tx2"/>
                </a:solidFill>
                <a:latin typeface="Via Office" pitchFamily="34" charset="0"/>
                <a:ea typeface="MS PGothic" pitchFamily="34" charset="-128"/>
              </a:defRPr>
            </a:lvl8pPr>
            <a:lvl9pPr marL="1828800" eaLnBrk="0" fontAlgn="base" hangingPunct="0">
              <a:spcBef>
                <a:spcPct val="0"/>
              </a:spcBef>
              <a:spcAft>
                <a:spcPct val="0"/>
              </a:spcAft>
              <a:defRPr sz="2400">
                <a:solidFill>
                  <a:schemeClr val="tx2"/>
                </a:solidFill>
                <a:latin typeface="Via Office" pitchFamily="34" charset="0"/>
                <a:ea typeface="MS PGothic" pitchFamily="34" charset="-128"/>
              </a:defRPr>
            </a:lvl9pPr>
          </a:lstStyle>
          <a:p>
            <a:endParaRPr lang="lt-LT" altLang="lt-LT"/>
          </a:p>
        </p:txBody>
      </p:sp>
      <p:sp>
        <p:nvSpPr>
          <p:cNvPr id="5" name="Suapvalintas stačiakampis 4"/>
          <p:cNvSpPr/>
          <p:nvPr/>
        </p:nvSpPr>
        <p:spPr>
          <a:xfrm>
            <a:off x="8534651" y="2096295"/>
            <a:ext cx="2838734" cy="3529013"/>
          </a:xfrm>
          <a:prstGeom prst="roundRect">
            <a:avLst/>
          </a:prstGeom>
          <a:solidFill>
            <a:srgbClr val="CC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sz="2800" b="1" dirty="0" smtClean="0">
                <a:solidFill>
                  <a:schemeClr val="bg1"/>
                </a:solidFill>
                <a:latin typeface="Times New Roman" panose="02020603050405020304" pitchFamily="18" charset="0"/>
                <a:cs typeface="Times New Roman" panose="02020603050405020304" pitchFamily="18" charset="0"/>
              </a:rPr>
              <a:t>Fotonas</a:t>
            </a:r>
            <a:r>
              <a:rPr lang="lt-LT" sz="2800" dirty="0" smtClean="0">
                <a:solidFill>
                  <a:schemeClr val="bg1"/>
                </a:solidFill>
                <a:latin typeface="Times New Roman" panose="02020603050405020304" pitchFamily="18" charset="0"/>
                <a:cs typeface="Times New Roman" panose="02020603050405020304" pitchFamily="18" charset="0"/>
              </a:rPr>
              <a:t> – regimos šviesos energijos kvantas.</a:t>
            </a:r>
            <a:endParaRPr lang="lt-LT" sz="2800" dirty="0">
              <a:solidFill>
                <a:schemeClr val="bg1"/>
              </a:solidFill>
              <a:latin typeface="Times New Roman" panose="02020603050405020304" pitchFamily="18" charset="0"/>
              <a:cs typeface="Times New Roman" panose="02020603050405020304" pitchFamily="18" charset="0"/>
            </a:endParaRPr>
          </a:p>
        </p:txBody>
      </p:sp>
      <p:graphicFrame>
        <p:nvGraphicFramePr>
          <p:cNvPr id="8" name="Objektas 7"/>
          <p:cNvGraphicFramePr>
            <a:graphicFrameLocks noGrp="1" noChangeAspect="1"/>
          </p:cNvGraphicFramePr>
          <p:nvPr>
            <p:extLst>
              <p:ext uri="{D42A27DB-BD31-4B8C-83A1-F6EECF244321}">
                <p14:modId xmlns:p14="http://schemas.microsoft.com/office/powerpoint/2010/main" val="796675239"/>
              </p:ext>
            </p:extLst>
          </p:nvPr>
        </p:nvGraphicFramePr>
        <p:xfrm>
          <a:off x="1146412" y="2168527"/>
          <a:ext cx="2920622" cy="1112838"/>
        </p:xfrm>
        <a:graphic>
          <a:graphicData uri="http://schemas.openxmlformats.org/presentationml/2006/ole">
            <mc:AlternateContent xmlns:mc="http://schemas.openxmlformats.org/markup-compatibility/2006">
              <mc:Choice xmlns:v="urn:schemas-microsoft-com:vml" Requires="v">
                <p:oleObj spid="_x0000_s6743" name="Lygtis" r:id="rId4" imgW="609480" imgH="241200" progId="Equation.3">
                  <p:embed/>
                </p:oleObj>
              </mc:Choice>
              <mc:Fallback>
                <p:oleObj name="Lygtis" r:id="rId4" imgW="609480" imgH="241200" progId="Equation.3">
                  <p:embed/>
                  <p:pic>
                    <p:nvPicPr>
                      <p:cNvPr id="0" name="Object 8"/>
                      <p:cNvPicPr>
                        <a:picLocks noGrp="1" noChangeAspect="1" noChangeArrowheads="1"/>
                      </p:cNvPicPr>
                      <p:nvPr/>
                    </p:nvPicPr>
                    <p:blipFill>
                      <a:blip r:embed="rId5"/>
                      <a:srcRect/>
                      <a:stretch>
                        <a:fillRect/>
                      </a:stretch>
                    </p:blipFill>
                    <p:spPr bwMode="auto">
                      <a:xfrm>
                        <a:off x="1146412" y="2168527"/>
                        <a:ext cx="2920622" cy="1112838"/>
                      </a:xfrm>
                      <a:prstGeom prst="rect">
                        <a:avLst/>
                      </a:prstGeom>
                      <a:noFill/>
                      <a:ln w="9525">
                        <a:solidFill>
                          <a:schemeClr val="bg1"/>
                        </a:solidFill>
                        <a:miter lim="800000"/>
                        <a:headEnd/>
                        <a:tailEnd/>
                      </a:ln>
                      <a:effectLst/>
                    </p:spPr>
                  </p:pic>
                </p:oleObj>
              </mc:Fallback>
            </mc:AlternateContent>
          </a:graphicData>
        </a:graphic>
      </p:graphicFrame>
      <p:sp>
        <p:nvSpPr>
          <p:cNvPr id="10" name="TextBox 9"/>
          <p:cNvSpPr txBox="1"/>
          <p:nvPr/>
        </p:nvSpPr>
        <p:spPr>
          <a:xfrm>
            <a:off x="1323833" y="3293285"/>
            <a:ext cx="2672526" cy="369332"/>
          </a:xfrm>
          <a:prstGeom prst="rect">
            <a:avLst/>
          </a:prstGeom>
          <a:noFill/>
        </p:spPr>
        <p:txBody>
          <a:bodyPr wrap="none" rtlCol="0">
            <a:spAutoFit/>
          </a:bodyPr>
          <a:lstStyle/>
          <a:p>
            <a:r>
              <a:rPr lang="lt-LT" b="1" dirty="0" smtClean="0">
                <a:latin typeface="Times New Roman" panose="02020603050405020304" pitchFamily="18" charset="0"/>
                <a:cs typeface="Times New Roman" panose="02020603050405020304" pitchFamily="18" charset="0"/>
              </a:rPr>
              <a:t>Fotono energijos formulė</a:t>
            </a:r>
            <a:endParaRPr lang="lt-LT" b="1" dirty="0">
              <a:latin typeface="Times New Roman" panose="02020603050405020304" pitchFamily="18" charset="0"/>
              <a:cs typeface="Times New Roman" panose="02020603050405020304" pitchFamily="18" charset="0"/>
            </a:endParaRPr>
          </a:p>
        </p:txBody>
      </p:sp>
      <p:graphicFrame>
        <p:nvGraphicFramePr>
          <p:cNvPr id="11" name="Objektas 10"/>
          <p:cNvGraphicFramePr>
            <a:graphicFrameLocks noGrp="1" noChangeAspect="1"/>
          </p:cNvGraphicFramePr>
          <p:nvPr>
            <p:extLst>
              <p:ext uri="{D42A27DB-BD31-4B8C-83A1-F6EECF244321}">
                <p14:modId xmlns:p14="http://schemas.microsoft.com/office/powerpoint/2010/main" val="2431456568"/>
              </p:ext>
            </p:extLst>
          </p:nvPr>
        </p:nvGraphicFramePr>
        <p:xfrm>
          <a:off x="1228299" y="4119480"/>
          <a:ext cx="3002508" cy="1107613"/>
        </p:xfrm>
        <a:graphic>
          <a:graphicData uri="http://schemas.openxmlformats.org/presentationml/2006/ole">
            <mc:AlternateContent xmlns:mc="http://schemas.openxmlformats.org/markup-compatibility/2006">
              <mc:Choice xmlns:v="urn:schemas-microsoft-com:vml" Requires="v">
                <p:oleObj spid="_x0000_s6744" name="Equation" r:id="rId6" imgW="647419" imgH="393529" progId="Equation.3">
                  <p:embed/>
                </p:oleObj>
              </mc:Choice>
              <mc:Fallback>
                <p:oleObj name="Equation" r:id="rId6" imgW="647419" imgH="393529" progId="Equation.3">
                  <p:embed/>
                  <p:pic>
                    <p:nvPicPr>
                      <p:cNvPr id="0" name="Object 11"/>
                      <p:cNvPicPr>
                        <a:picLocks noGrp="1"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28299" y="4119480"/>
                        <a:ext cx="3002508" cy="1107613"/>
                      </a:xfrm>
                      <a:prstGeom prst="rect">
                        <a:avLst/>
                      </a:prstGeom>
                      <a:noFill/>
                      <a:ln w="9525">
                        <a:solidFill>
                          <a:schemeClr val="bg1"/>
                        </a:solidFill>
                        <a:miter lim="800000"/>
                        <a:headEnd/>
                        <a:tailEnd/>
                      </a:ln>
                      <a:effectLst/>
                    </p:spPr>
                  </p:pic>
                </p:oleObj>
              </mc:Fallback>
            </mc:AlternateContent>
          </a:graphicData>
        </a:graphic>
      </p:graphicFrame>
      <p:sp>
        <p:nvSpPr>
          <p:cNvPr id="12" name="TextBox 11"/>
          <p:cNvSpPr txBox="1"/>
          <p:nvPr/>
        </p:nvSpPr>
        <p:spPr>
          <a:xfrm>
            <a:off x="1656295" y="5160216"/>
            <a:ext cx="2422458" cy="369332"/>
          </a:xfrm>
          <a:prstGeom prst="rect">
            <a:avLst/>
          </a:prstGeom>
          <a:noFill/>
        </p:spPr>
        <p:txBody>
          <a:bodyPr wrap="none" rtlCol="0">
            <a:spAutoFit/>
          </a:bodyPr>
          <a:lstStyle/>
          <a:p>
            <a:r>
              <a:rPr lang="lt-LT" b="1" dirty="0" smtClean="0">
                <a:latin typeface="Times New Roman" panose="02020603050405020304" pitchFamily="18" charset="0"/>
                <a:cs typeface="Times New Roman" panose="02020603050405020304" pitchFamily="18" charset="0"/>
              </a:rPr>
              <a:t>Fotono masės formulė </a:t>
            </a:r>
            <a:endParaRPr lang="lt-LT" b="1" dirty="0">
              <a:latin typeface="Times New Roman" panose="02020603050405020304" pitchFamily="18" charset="0"/>
              <a:cs typeface="Times New Roman" panose="02020603050405020304" pitchFamily="18" charset="0"/>
            </a:endParaRPr>
          </a:p>
        </p:txBody>
      </p:sp>
      <p:graphicFrame>
        <p:nvGraphicFramePr>
          <p:cNvPr id="13" name="Objektas 12"/>
          <p:cNvGraphicFramePr>
            <a:graphicFrameLocks noGrp="1" noChangeAspect="1"/>
          </p:cNvGraphicFramePr>
          <p:nvPr>
            <p:extLst>
              <p:ext uri="{D42A27DB-BD31-4B8C-83A1-F6EECF244321}">
                <p14:modId xmlns:p14="http://schemas.microsoft.com/office/powerpoint/2010/main" val="3415318528"/>
              </p:ext>
            </p:extLst>
          </p:nvPr>
        </p:nvGraphicFramePr>
        <p:xfrm>
          <a:off x="4771050" y="2196231"/>
          <a:ext cx="3359150" cy="957263"/>
        </p:xfrm>
        <a:graphic>
          <a:graphicData uri="http://schemas.openxmlformats.org/presentationml/2006/ole">
            <mc:AlternateContent xmlns:mc="http://schemas.openxmlformats.org/markup-compatibility/2006">
              <mc:Choice xmlns:v="urn:schemas-microsoft-com:vml" Requires="v">
                <p:oleObj spid="_x0000_s6745" name="Equation" r:id="rId8" imgW="634725" imgH="241195" progId="Equation.3">
                  <p:embed/>
                </p:oleObj>
              </mc:Choice>
              <mc:Fallback>
                <p:oleObj name="Equation" r:id="rId8" imgW="634725" imgH="241195" progId="Equation.3">
                  <p:embed/>
                  <p:pic>
                    <p:nvPicPr>
                      <p:cNvPr id="0" name="Object 16"/>
                      <p:cNvPicPr>
                        <a:picLocks noGrp="1"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771050" y="2196231"/>
                        <a:ext cx="3359150" cy="957263"/>
                      </a:xfrm>
                      <a:prstGeom prst="rect">
                        <a:avLst/>
                      </a:prstGeom>
                      <a:noFill/>
                      <a:ln w="9525">
                        <a:solidFill>
                          <a:schemeClr val="bg1"/>
                        </a:solidFill>
                        <a:miter lim="800000"/>
                        <a:headEnd/>
                        <a:tailEnd/>
                      </a:ln>
                      <a:effectLst/>
                    </p:spPr>
                  </p:pic>
                </p:oleObj>
              </mc:Fallback>
            </mc:AlternateContent>
          </a:graphicData>
        </a:graphic>
      </p:graphicFrame>
      <p:sp>
        <p:nvSpPr>
          <p:cNvPr id="38" name="TextBox 37"/>
          <p:cNvSpPr txBox="1"/>
          <p:nvPr/>
        </p:nvSpPr>
        <p:spPr>
          <a:xfrm>
            <a:off x="5114362" y="3293285"/>
            <a:ext cx="2557110" cy="369332"/>
          </a:xfrm>
          <a:prstGeom prst="rect">
            <a:avLst/>
          </a:prstGeom>
          <a:noFill/>
        </p:spPr>
        <p:txBody>
          <a:bodyPr wrap="none" rtlCol="0">
            <a:spAutoFit/>
          </a:bodyPr>
          <a:lstStyle/>
          <a:p>
            <a:r>
              <a:rPr lang="lt-LT" b="1" dirty="0" smtClean="0">
                <a:latin typeface="Times New Roman" panose="02020603050405020304" pitchFamily="18" charset="0"/>
                <a:cs typeface="Times New Roman" panose="02020603050405020304" pitchFamily="18" charset="0"/>
              </a:rPr>
              <a:t>Fotono impulso formulė</a:t>
            </a:r>
            <a:endParaRPr lang="lt-LT" b="1" dirty="0">
              <a:latin typeface="Times New Roman" panose="02020603050405020304" pitchFamily="18" charset="0"/>
              <a:cs typeface="Times New Roman" panose="02020603050405020304" pitchFamily="18" charset="0"/>
            </a:endParaRPr>
          </a:p>
        </p:txBody>
      </p:sp>
      <p:sp>
        <p:nvSpPr>
          <p:cNvPr id="14" name="TextBox 13"/>
          <p:cNvSpPr txBox="1"/>
          <p:nvPr/>
        </p:nvSpPr>
        <p:spPr>
          <a:xfrm>
            <a:off x="5114362" y="4374528"/>
            <a:ext cx="2119298" cy="923330"/>
          </a:xfrm>
          <a:prstGeom prst="rect">
            <a:avLst/>
          </a:prstGeom>
          <a:noFill/>
        </p:spPr>
        <p:txBody>
          <a:bodyPr wrap="none" rtlCol="0">
            <a:spAutoFit/>
          </a:bodyPr>
          <a:lstStyle/>
          <a:p>
            <a:r>
              <a:rPr lang="lt-LT" dirty="0" smtClean="0"/>
              <a:t>h – </a:t>
            </a:r>
            <a:r>
              <a:rPr lang="lt-LT" dirty="0" err="1" smtClean="0"/>
              <a:t>Planko</a:t>
            </a:r>
            <a:r>
              <a:rPr lang="lt-LT" dirty="0" smtClean="0"/>
              <a:t> konstanta</a:t>
            </a:r>
          </a:p>
          <a:p>
            <a:endParaRPr lang="lt-LT" dirty="0" smtClean="0"/>
          </a:p>
          <a:p>
            <a:r>
              <a:rPr lang="lt-LT" dirty="0" smtClean="0"/>
              <a:t>     - šviesos dažnis </a:t>
            </a:r>
            <a:endParaRPr lang="lt-LT" dirty="0"/>
          </a:p>
        </p:txBody>
      </p:sp>
      <p:graphicFrame>
        <p:nvGraphicFramePr>
          <p:cNvPr id="15" name="Objektas 14"/>
          <p:cNvGraphicFramePr>
            <a:graphicFrameLocks noGrp="1" noChangeAspect="1"/>
          </p:cNvGraphicFramePr>
          <p:nvPr>
            <p:extLst>
              <p:ext uri="{D42A27DB-BD31-4B8C-83A1-F6EECF244321}">
                <p14:modId xmlns:p14="http://schemas.microsoft.com/office/powerpoint/2010/main" val="732411087"/>
              </p:ext>
            </p:extLst>
          </p:nvPr>
        </p:nvGraphicFramePr>
        <p:xfrm>
          <a:off x="5114362" y="4999614"/>
          <a:ext cx="303799" cy="321204"/>
        </p:xfrm>
        <a:graphic>
          <a:graphicData uri="http://schemas.openxmlformats.org/presentationml/2006/ole">
            <mc:AlternateContent xmlns:mc="http://schemas.openxmlformats.org/markup-compatibility/2006">
              <mc:Choice xmlns:v="urn:schemas-microsoft-com:vml" Requires="v">
                <p:oleObj spid="_x0000_s6746" name="Lygtis" r:id="rId10" imgW="126720" imgH="139680" progId="Equation.3">
                  <p:embed/>
                </p:oleObj>
              </mc:Choice>
              <mc:Fallback>
                <p:oleObj name="Lygtis" r:id="rId10" imgW="126720" imgH="139680" progId="Equation.3">
                  <p:embed/>
                  <p:pic>
                    <p:nvPicPr>
                      <p:cNvPr id="0" name="Objektas 7"/>
                      <p:cNvPicPr>
                        <a:picLocks noGrp="1" noChangeAspect="1" noChangeArrowheads="1"/>
                      </p:cNvPicPr>
                      <p:nvPr/>
                    </p:nvPicPr>
                    <p:blipFill>
                      <a:blip r:embed="rId11"/>
                      <a:srcRect/>
                      <a:stretch>
                        <a:fillRect/>
                      </a:stretch>
                    </p:blipFill>
                    <p:spPr bwMode="auto">
                      <a:xfrm>
                        <a:off x="5114362" y="4999614"/>
                        <a:ext cx="303799" cy="321204"/>
                      </a:xfrm>
                      <a:prstGeom prst="rect">
                        <a:avLst/>
                      </a:prstGeom>
                      <a:noFill/>
                      <a:ln w="9525">
                        <a:solidFill>
                          <a:schemeClr val="bg1"/>
                        </a:solidFill>
                        <a:miter lim="800000"/>
                        <a:headEnd/>
                        <a:tailEnd/>
                      </a:ln>
                    </p:spPr>
                  </p:pic>
                </p:oleObj>
              </mc:Fallback>
            </mc:AlternateContent>
          </a:graphicData>
        </a:graphic>
      </p:graphicFrame>
    </p:spTree>
    <p:extLst>
      <p:ext uri="{BB962C8B-B14F-4D97-AF65-F5344CB8AC3E}">
        <p14:creationId xmlns:p14="http://schemas.microsoft.com/office/powerpoint/2010/main" val="287562159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ntraštė 1"/>
          <p:cNvSpPr>
            <a:spLocks noGrp="1"/>
          </p:cNvSpPr>
          <p:nvPr>
            <p:ph type="title"/>
          </p:nvPr>
        </p:nvSpPr>
        <p:spPr>
          <a:xfrm>
            <a:off x="540689" y="723331"/>
            <a:ext cx="11210033" cy="982639"/>
          </a:xfrm>
        </p:spPr>
        <p:txBody>
          <a:bodyPr>
            <a:normAutofit fontScale="90000"/>
          </a:bodyPr>
          <a:lstStyle/>
          <a:p>
            <a:pPr lvl="0" algn="l">
              <a:spcBef>
                <a:spcPts val="0"/>
              </a:spcBef>
            </a:pPr>
            <a:r>
              <a:rPr lang="lt-LT" sz="2700" b="1" dirty="0" smtClean="0">
                <a:latin typeface="Times New Roman" panose="02020603050405020304" pitchFamily="18" charset="0"/>
                <a:cs typeface="Times New Roman" panose="02020603050405020304" pitchFamily="18" charset="0"/>
              </a:rPr>
              <a:t/>
            </a:r>
            <a:br>
              <a:rPr lang="lt-LT" sz="2700" b="1" dirty="0" smtClean="0">
                <a:latin typeface="Times New Roman" panose="02020603050405020304" pitchFamily="18" charset="0"/>
                <a:cs typeface="Times New Roman" panose="02020603050405020304" pitchFamily="18" charset="0"/>
              </a:rPr>
            </a:br>
            <a:r>
              <a:rPr lang="lt-LT" sz="2700" b="1" dirty="0" smtClean="0">
                <a:latin typeface="Times New Roman" panose="02020603050405020304" pitchFamily="18" charset="0"/>
                <a:cs typeface="Times New Roman" panose="02020603050405020304" pitchFamily="18" charset="0"/>
              </a:rPr>
              <a:t/>
            </a:r>
            <a:br>
              <a:rPr lang="lt-LT" sz="2700" b="1" dirty="0" smtClean="0">
                <a:latin typeface="Times New Roman" panose="02020603050405020304" pitchFamily="18" charset="0"/>
                <a:cs typeface="Times New Roman" panose="02020603050405020304" pitchFamily="18" charset="0"/>
              </a:rPr>
            </a:br>
            <a:r>
              <a:rPr lang="lt-LT" sz="4000" b="1" dirty="0" smtClean="0">
                <a:latin typeface="Times New Roman" panose="02020603050405020304" pitchFamily="18" charset="0"/>
                <a:cs typeface="Times New Roman" panose="02020603050405020304" pitchFamily="18" charset="0"/>
              </a:rPr>
              <a:t>Išorinis fotoefektas </a:t>
            </a:r>
            <a:r>
              <a:rPr lang="lt-LT" sz="4000" dirty="0">
                <a:solidFill>
                  <a:prstClr val="black"/>
                </a:solidFill>
                <a:latin typeface="Times New Roman" panose="02020603050405020304" pitchFamily="18" charset="0"/>
                <a:ea typeface="+mn-ea"/>
                <a:cs typeface="Times New Roman" panose="02020603050405020304" pitchFamily="18" charset="0"/>
              </a:rPr>
              <a:t>– tai </a:t>
            </a:r>
            <a:r>
              <a:rPr lang="lt-LT" sz="4000" dirty="0" smtClean="0">
                <a:solidFill>
                  <a:prstClr val="black"/>
                </a:solidFill>
                <a:latin typeface="Times New Roman" panose="02020603050405020304" pitchFamily="18" charset="0"/>
                <a:ea typeface="+mn-ea"/>
                <a:cs typeface="Times New Roman" panose="02020603050405020304" pitchFamily="18" charset="0"/>
              </a:rPr>
              <a:t>fizikinis reiškinys, kurio metu šviesa iš medžiagos išplėšia elektronus. </a:t>
            </a:r>
            <a:r>
              <a:rPr lang="lt-LT" sz="4000" dirty="0">
                <a:solidFill>
                  <a:prstClr val="black"/>
                </a:solidFill>
                <a:latin typeface="Times New Roman" panose="02020603050405020304" pitchFamily="18" charset="0"/>
                <a:ea typeface="+mn-ea"/>
                <a:cs typeface="Times New Roman" panose="02020603050405020304" pitchFamily="18" charset="0"/>
              </a:rPr>
              <a:t/>
            </a:r>
            <a:br>
              <a:rPr lang="lt-LT" sz="4000" dirty="0">
                <a:solidFill>
                  <a:prstClr val="black"/>
                </a:solidFill>
                <a:latin typeface="Times New Roman" panose="02020603050405020304" pitchFamily="18" charset="0"/>
                <a:ea typeface="+mn-ea"/>
                <a:cs typeface="Times New Roman" panose="02020603050405020304" pitchFamily="18" charset="0"/>
              </a:rPr>
            </a:br>
            <a:r>
              <a:rPr lang="lt-LT" sz="4000" b="1" dirty="0">
                <a:latin typeface="Times New Roman" panose="02020603050405020304" pitchFamily="18" charset="0"/>
                <a:cs typeface="Times New Roman" panose="02020603050405020304" pitchFamily="18" charset="0"/>
              </a:rPr>
              <a:t/>
            </a:r>
            <a:br>
              <a:rPr lang="lt-LT" sz="4000" b="1" dirty="0">
                <a:latin typeface="Times New Roman" panose="02020603050405020304" pitchFamily="18" charset="0"/>
                <a:cs typeface="Times New Roman" panose="02020603050405020304" pitchFamily="18" charset="0"/>
              </a:rPr>
            </a:br>
            <a:endParaRPr lang="lt-LT" sz="4000" b="1"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82094" y="2127915"/>
            <a:ext cx="5768628" cy="4326471"/>
          </a:xfrm>
          <a:prstGeom prst="rect">
            <a:avLst/>
          </a:prstGeom>
        </p:spPr>
      </p:pic>
      <p:pic>
        <p:nvPicPr>
          <p:cNvPr id="10242" name="Picture 2" descr="Photoelectric effect"/>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0158" y="2127915"/>
            <a:ext cx="5205762" cy="43264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810973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tačiakampis 5"/>
          <p:cNvSpPr/>
          <p:nvPr/>
        </p:nvSpPr>
        <p:spPr>
          <a:xfrm>
            <a:off x="481583" y="720164"/>
            <a:ext cx="10385450" cy="1200329"/>
          </a:xfrm>
          <a:prstGeom prst="rect">
            <a:avLst/>
          </a:prstGeom>
        </p:spPr>
        <p:txBody>
          <a:bodyPr wrap="square">
            <a:spAutoFit/>
          </a:bodyPr>
          <a:lstStyle/>
          <a:p>
            <a:pPr lvl="0">
              <a:spcBef>
                <a:spcPct val="20000"/>
              </a:spcBef>
            </a:pPr>
            <a:r>
              <a:rPr lang="lt-LT" sz="3600" dirty="0" smtClean="0">
                <a:solidFill>
                  <a:prstClr val="black"/>
                </a:solidFill>
                <a:latin typeface="Times New Roman" panose="02020603050405020304" pitchFamily="18" charset="0"/>
                <a:cs typeface="Times New Roman" panose="02020603050405020304" pitchFamily="18" charset="0"/>
              </a:rPr>
              <a:t>Išplėštieji </a:t>
            </a:r>
            <a:r>
              <a:rPr lang="lt-LT" sz="3600" dirty="0">
                <a:solidFill>
                  <a:prstClr val="black"/>
                </a:solidFill>
                <a:latin typeface="Times New Roman" panose="02020603050405020304" pitchFamily="18" charset="0"/>
                <a:cs typeface="Times New Roman" panose="02020603050405020304" pitchFamily="18" charset="0"/>
              </a:rPr>
              <a:t>elektronai </a:t>
            </a:r>
            <a:r>
              <a:rPr lang="lt-LT" sz="3600" dirty="0" smtClean="0">
                <a:solidFill>
                  <a:prstClr val="black"/>
                </a:solidFill>
                <a:latin typeface="Times New Roman" panose="02020603050405020304" pitchFamily="18" charset="0"/>
                <a:cs typeface="Times New Roman" panose="02020603050405020304" pitchFamily="18" charset="0"/>
              </a:rPr>
              <a:t>iš medžiagos yra vadinami </a:t>
            </a:r>
            <a:r>
              <a:rPr lang="lt-LT" sz="3600" b="1" dirty="0" smtClean="0">
                <a:solidFill>
                  <a:prstClr val="black"/>
                </a:solidFill>
                <a:latin typeface="Times New Roman" panose="02020603050405020304" pitchFamily="18" charset="0"/>
                <a:cs typeface="Times New Roman" panose="02020603050405020304" pitchFamily="18" charset="0"/>
              </a:rPr>
              <a:t>fotoelektronais</a:t>
            </a:r>
            <a:r>
              <a:rPr lang="lt-LT" sz="3600" dirty="0">
                <a:solidFill>
                  <a:prstClr val="black"/>
                </a:solidFill>
                <a:latin typeface="Times New Roman" panose="02020603050405020304" pitchFamily="18" charset="0"/>
                <a:cs typeface="Times New Roman" panose="02020603050405020304" pitchFamily="18" charset="0"/>
              </a:rPr>
              <a:t>.</a:t>
            </a:r>
          </a:p>
        </p:txBody>
      </p:sp>
      <p:pic>
        <p:nvPicPr>
          <p:cNvPr id="12" name="Paveikslėlis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4799" y="2617212"/>
            <a:ext cx="3659086" cy="3049238"/>
          </a:xfrm>
          <a:prstGeom prst="rect">
            <a:avLst/>
          </a:prstGeom>
        </p:spPr>
      </p:pic>
      <p:pic>
        <p:nvPicPr>
          <p:cNvPr id="122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74308" y="2487550"/>
            <a:ext cx="5022720" cy="33490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5" name="Straight Arrow Connector 4"/>
          <p:cNvCxnSpPr/>
          <p:nvPr/>
        </p:nvCxnSpPr>
        <p:spPr>
          <a:xfrm flipV="1">
            <a:off x="5210629" y="3802744"/>
            <a:ext cx="754743" cy="754742"/>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V="1">
            <a:off x="6596744" y="5646057"/>
            <a:ext cx="660399" cy="66040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H="1">
            <a:off x="9956800" y="2162629"/>
            <a:ext cx="667658" cy="60960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5515429" y="6299200"/>
            <a:ext cx="3367314" cy="369332"/>
          </a:xfrm>
          <a:prstGeom prst="rect">
            <a:avLst/>
          </a:prstGeom>
          <a:noFill/>
        </p:spPr>
        <p:txBody>
          <a:bodyPr wrap="square" rtlCol="0">
            <a:spAutoFit/>
          </a:bodyPr>
          <a:lstStyle/>
          <a:p>
            <a:r>
              <a:rPr lang="lt-LT" b="1" i="1" dirty="0" smtClean="0">
                <a:solidFill>
                  <a:srgbClr val="0070C0"/>
                </a:solidFill>
                <a:latin typeface="Times New Roman" panose="02020603050405020304" pitchFamily="18" charset="0"/>
                <a:cs typeface="Times New Roman" panose="02020603050405020304" pitchFamily="18" charset="0"/>
              </a:rPr>
              <a:t>Metalinė plokštelė</a:t>
            </a:r>
            <a:endParaRPr lang="en-GB" dirty="0">
              <a:solidFill>
                <a:schemeClr val="accent1">
                  <a:lumMod val="75000"/>
                </a:schemeClr>
              </a:solidFill>
            </a:endParaRPr>
          </a:p>
        </p:txBody>
      </p:sp>
      <p:sp>
        <p:nvSpPr>
          <p:cNvPr id="19" name="TextBox 18"/>
          <p:cNvSpPr txBox="1"/>
          <p:nvPr/>
        </p:nvSpPr>
        <p:spPr>
          <a:xfrm>
            <a:off x="10094685" y="1748971"/>
            <a:ext cx="3367314" cy="646331"/>
          </a:xfrm>
          <a:prstGeom prst="rect">
            <a:avLst/>
          </a:prstGeom>
          <a:noFill/>
        </p:spPr>
        <p:txBody>
          <a:bodyPr wrap="square" rtlCol="0">
            <a:spAutoFit/>
          </a:bodyPr>
          <a:lstStyle/>
          <a:p>
            <a:r>
              <a:rPr lang="lt-LT" b="1" i="1" dirty="0" smtClean="0">
                <a:solidFill>
                  <a:srgbClr val="0070C0"/>
                </a:solidFill>
                <a:latin typeface="Times New Roman" panose="02020603050405020304" pitchFamily="18" charset="0"/>
                <a:cs typeface="Times New Roman" panose="02020603050405020304" pitchFamily="18" charset="0"/>
              </a:rPr>
              <a:t>fotoelektronai</a:t>
            </a:r>
            <a:endParaRPr lang="en-GB" dirty="0">
              <a:solidFill>
                <a:schemeClr val="accent1">
                  <a:lumMod val="75000"/>
                </a:schemeClr>
              </a:solidFill>
            </a:endParaRPr>
          </a:p>
          <a:p>
            <a:endParaRPr lang="en-GB" dirty="0"/>
          </a:p>
        </p:txBody>
      </p:sp>
      <p:sp>
        <p:nvSpPr>
          <p:cNvPr id="22" name="TextBox 21"/>
          <p:cNvSpPr txBox="1"/>
          <p:nvPr/>
        </p:nvSpPr>
        <p:spPr>
          <a:xfrm>
            <a:off x="4143828" y="4535715"/>
            <a:ext cx="3367314" cy="369332"/>
          </a:xfrm>
          <a:prstGeom prst="rect">
            <a:avLst/>
          </a:prstGeom>
          <a:noFill/>
        </p:spPr>
        <p:txBody>
          <a:bodyPr wrap="square" rtlCol="0">
            <a:spAutoFit/>
          </a:bodyPr>
          <a:lstStyle/>
          <a:p>
            <a:r>
              <a:rPr lang="lt-LT" b="1" i="1" dirty="0" smtClean="0">
                <a:solidFill>
                  <a:srgbClr val="0070C0"/>
                </a:solidFill>
                <a:latin typeface="Times New Roman" panose="02020603050405020304" pitchFamily="18" charset="0"/>
                <a:cs typeface="Times New Roman" panose="02020603050405020304" pitchFamily="18" charset="0"/>
              </a:rPr>
              <a:t>Šviesos spinduliai</a:t>
            </a:r>
            <a:endParaRPr lang="en-GB" dirty="0">
              <a:solidFill>
                <a:schemeClr val="accent1">
                  <a:lumMod val="75000"/>
                </a:schemeClr>
              </a:solidFill>
            </a:endParaRPr>
          </a:p>
        </p:txBody>
      </p:sp>
    </p:spTree>
    <p:extLst>
      <p:ext uri="{BB962C8B-B14F-4D97-AF65-F5344CB8AC3E}">
        <p14:creationId xmlns:p14="http://schemas.microsoft.com/office/powerpoint/2010/main" val="56120365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0376" y="378268"/>
            <a:ext cx="11600597" cy="1341350"/>
          </a:xfrm>
        </p:spPr>
        <p:txBody>
          <a:bodyPr>
            <a:noAutofit/>
          </a:bodyPr>
          <a:lstStyle/>
          <a:p>
            <a:pPr algn="l"/>
            <a:r>
              <a:rPr lang="en-US" sz="2800" b="1" dirty="0" err="1" smtClean="0">
                <a:latin typeface="Times New Roman" panose="02020603050405020304" pitchFamily="18" charset="0"/>
                <a:cs typeface="Times New Roman" panose="02020603050405020304" pitchFamily="18" charset="0"/>
              </a:rPr>
              <a:t>Vidinis</a:t>
            </a:r>
            <a:r>
              <a:rPr lang="en-US" sz="2800" b="1" dirty="0" smtClean="0">
                <a:latin typeface="Times New Roman" panose="02020603050405020304" pitchFamily="18" charset="0"/>
                <a:cs typeface="Times New Roman" panose="02020603050405020304" pitchFamily="18" charset="0"/>
              </a:rPr>
              <a:t> </a:t>
            </a:r>
            <a:r>
              <a:rPr lang="lt-LT" sz="2800" b="1" dirty="0" smtClean="0">
                <a:latin typeface="Times New Roman" panose="02020603050405020304" pitchFamily="18" charset="0"/>
                <a:cs typeface="Times New Roman" panose="02020603050405020304" pitchFamily="18" charset="0"/>
              </a:rPr>
              <a:t>fotoefektas -  </a:t>
            </a:r>
            <a:r>
              <a:rPr lang="lt-LT" sz="2800" dirty="0" smtClean="0">
                <a:latin typeface="Times New Roman" panose="02020603050405020304" pitchFamily="18" charset="0"/>
                <a:cs typeface="Times New Roman" panose="02020603050405020304" pitchFamily="18" charset="0"/>
              </a:rPr>
              <a:t>tai toks reiškinys, kurio metu šviesa puslaidininkiuose išmuša elektronus, kurie pasilieka medžiagoje ir taip padidina puslaidininkyje krūvio nešėjų.    </a:t>
            </a:r>
            <a:endParaRPr lang="en-GB" sz="2800" dirty="0">
              <a:latin typeface="Times New Roman" panose="02020603050405020304" pitchFamily="18" charset="0"/>
              <a:cs typeface="Times New Roman" panose="02020603050405020304" pitchFamily="18" charset="0"/>
            </a:endParaRPr>
          </a:p>
        </p:txBody>
      </p:sp>
      <p:pic>
        <p:nvPicPr>
          <p:cNvPr id="4" name="Paveikslėlis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6246" y="2317787"/>
            <a:ext cx="5206739" cy="3538343"/>
          </a:xfrm>
          <a:prstGeom prst="rect">
            <a:avLst/>
          </a:prstGeom>
        </p:spPr>
      </p:pic>
      <p:pic>
        <p:nvPicPr>
          <p:cNvPr id="6146" name="Picture 2" descr="Vaizdo rezultatas pagal užklausą „фотоэлектрический эффект gif“">
            <a:hlinkClick r:id="rId3"/>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6701264" y="2317787"/>
            <a:ext cx="4983029" cy="34961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991847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003078" y="597018"/>
            <a:ext cx="9780979" cy="523220"/>
          </a:xfrm>
          <a:prstGeom prst="rect">
            <a:avLst/>
          </a:prstGeom>
          <a:noFill/>
        </p:spPr>
        <p:txBody>
          <a:bodyPr wrap="square" rtlCol="0">
            <a:spAutoFit/>
          </a:bodyPr>
          <a:lstStyle/>
          <a:p>
            <a:r>
              <a:rPr lang="lt-LT" sz="2800" dirty="0">
                <a:solidFill>
                  <a:prstClr val="black"/>
                </a:solidFill>
                <a:latin typeface="Times New Roman" panose="02020603050405020304" pitchFamily="18" charset="0"/>
                <a:ea typeface="+mj-ea"/>
                <a:cs typeface="Times New Roman" panose="02020603050405020304" pitchFamily="18" charset="0"/>
              </a:rPr>
              <a:t>Kryptingas </a:t>
            </a:r>
            <a:r>
              <a:rPr lang="lt-LT" sz="2800" dirty="0" smtClean="0">
                <a:solidFill>
                  <a:prstClr val="black"/>
                </a:solidFill>
                <a:latin typeface="Times New Roman" panose="02020603050405020304" pitchFamily="18" charset="0"/>
                <a:ea typeface="+mj-ea"/>
                <a:cs typeface="Times New Roman" panose="02020603050405020304" pitchFamily="18" charset="0"/>
              </a:rPr>
              <a:t>fotoelektronų </a:t>
            </a:r>
            <a:r>
              <a:rPr lang="lt-LT" sz="2800" dirty="0">
                <a:solidFill>
                  <a:prstClr val="black"/>
                </a:solidFill>
                <a:latin typeface="Times New Roman" panose="02020603050405020304" pitchFamily="18" charset="0"/>
                <a:ea typeface="+mj-ea"/>
                <a:cs typeface="Times New Roman" panose="02020603050405020304" pitchFamily="18" charset="0"/>
              </a:rPr>
              <a:t>judėjimas vadinamas</a:t>
            </a:r>
            <a:r>
              <a:rPr lang="lt-LT" sz="2800" b="1" dirty="0">
                <a:solidFill>
                  <a:prstClr val="black"/>
                </a:solidFill>
                <a:latin typeface="Times New Roman" panose="02020603050405020304" pitchFamily="18" charset="0"/>
                <a:ea typeface="+mj-ea"/>
                <a:cs typeface="Times New Roman" panose="02020603050405020304" pitchFamily="18" charset="0"/>
              </a:rPr>
              <a:t> </a:t>
            </a:r>
            <a:r>
              <a:rPr lang="lt-LT" sz="2800" b="1" dirty="0" err="1">
                <a:solidFill>
                  <a:prstClr val="black"/>
                </a:solidFill>
                <a:latin typeface="Times New Roman" panose="02020603050405020304" pitchFamily="18" charset="0"/>
                <a:ea typeface="+mj-ea"/>
                <a:cs typeface="Times New Roman" panose="02020603050405020304" pitchFamily="18" charset="0"/>
              </a:rPr>
              <a:t>fotosrove</a:t>
            </a:r>
            <a:r>
              <a:rPr lang="lt-LT" sz="2800" b="1" dirty="0">
                <a:solidFill>
                  <a:prstClr val="black"/>
                </a:solidFill>
                <a:latin typeface="Times New Roman" panose="02020603050405020304" pitchFamily="18" charset="0"/>
                <a:ea typeface="+mj-ea"/>
                <a:cs typeface="Times New Roman" panose="02020603050405020304" pitchFamily="18" charset="0"/>
              </a:rPr>
              <a:t>.</a:t>
            </a:r>
            <a:endParaRPr lang="lt-LT" sz="2800"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12696" y="1141470"/>
            <a:ext cx="8596942" cy="4976698"/>
          </a:xfrm>
          <a:prstGeom prst="rect">
            <a:avLst/>
          </a:prstGeom>
        </p:spPr>
      </p:pic>
      <p:sp>
        <p:nvSpPr>
          <p:cNvPr id="3" name="Stačiakampis 2"/>
          <p:cNvSpPr/>
          <p:nvPr/>
        </p:nvSpPr>
        <p:spPr>
          <a:xfrm>
            <a:off x="1523843" y="6237930"/>
            <a:ext cx="8739447" cy="338554"/>
          </a:xfrm>
          <a:prstGeom prst="rect">
            <a:avLst/>
          </a:prstGeom>
        </p:spPr>
        <p:txBody>
          <a:bodyPr wrap="square">
            <a:spAutoFit/>
          </a:bodyPr>
          <a:lstStyle/>
          <a:p>
            <a:pPr lvl="0">
              <a:spcBef>
                <a:spcPct val="20000"/>
              </a:spcBef>
            </a:pPr>
            <a:r>
              <a:rPr lang="lt-LT" sz="1600" dirty="0">
                <a:solidFill>
                  <a:prstClr val="black"/>
                </a:solidFill>
                <a:latin typeface="Times New Roman" panose="02020603050405020304" pitchFamily="18" charset="0"/>
                <a:cs typeface="Times New Roman" panose="02020603050405020304" pitchFamily="18" charset="0"/>
                <a:hlinkClick r:id="rId3"/>
              </a:rPr>
              <a:t>http://www.vascak.cz/data/android/physicsatschool/template.php?s=opt_fotoefekt&amp;l=ru&amp;zoom=0</a:t>
            </a:r>
            <a:r>
              <a:rPr lang="lt-LT" sz="1600" dirty="0">
                <a:solidFill>
                  <a:prstClr val="black"/>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210250239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6686" y="159657"/>
            <a:ext cx="10972800" cy="1143000"/>
          </a:xfrm>
        </p:spPr>
        <p:txBody>
          <a:bodyPr/>
          <a:lstStyle/>
          <a:p>
            <a:pPr algn="ctr"/>
            <a:r>
              <a:rPr lang="lt-LT" b="1" dirty="0" smtClean="0">
                <a:latin typeface="Times New Roman" panose="02020603050405020304" pitchFamily="18" charset="0"/>
                <a:cs typeface="Times New Roman" panose="02020603050405020304" pitchFamily="18" charset="0"/>
              </a:rPr>
              <a:t>Stoletovo fotoefekto dėsniai</a:t>
            </a:r>
            <a:endParaRPr lang="en-GB" b="1"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4885899" y="1634556"/>
            <a:ext cx="6935987" cy="4351338"/>
          </a:xfrm>
        </p:spPr>
        <p:txBody>
          <a:bodyPr>
            <a:normAutofit/>
          </a:bodyPr>
          <a:lstStyle/>
          <a:p>
            <a:r>
              <a:rPr lang="lt-LT" sz="2400" dirty="0" smtClean="0">
                <a:latin typeface="Times New Roman" panose="02020603050405020304" pitchFamily="18" charset="0"/>
                <a:cs typeface="Times New Roman" panose="02020603050405020304" pitchFamily="18" charset="0"/>
              </a:rPr>
              <a:t>Per vienetinį laiką iš katodo paviršiaus išplėštų fotoelektronų skaičius yra tiesiogiai proporcingas krintančiosios elektromagnetinės spinduliuotės intensyvumui (</a:t>
            </a:r>
            <a:r>
              <a:rPr lang="lt-LT" sz="2400" dirty="0" err="1" smtClean="0">
                <a:latin typeface="Times New Roman" panose="02020603050405020304" pitchFamily="18" charset="0"/>
                <a:cs typeface="Times New Roman" panose="02020603050405020304" pitchFamily="18" charset="0"/>
              </a:rPr>
              <a:t>fotokatodo</a:t>
            </a:r>
            <a:r>
              <a:rPr lang="lt-LT" sz="2400" dirty="0" smtClean="0">
                <a:latin typeface="Times New Roman" panose="02020603050405020304" pitchFamily="18" charset="0"/>
                <a:cs typeface="Times New Roman" panose="02020603050405020304" pitchFamily="18" charset="0"/>
              </a:rPr>
              <a:t> energinei apšvietai).</a:t>
            </a:r>
          </a:p>
          <a:p>
            <a:r>
              <a:rPr lang="lt-LT" sz="2400" dirty="0" smtClean="0">
                <a:latin typeface="Times New Roman" panose="02020603050405020304" pitchFamily="18" charset="0"/>
                <a:cs typeface="Times New Roman" panose="02020603050405020304" pitchFamily="18" charset="0"/>
              </a:rPr>
              <a:t>Fotoelektronų didžiausia pradinė kinetinė energija priklauso nuo krintančiosios spinduliuotės dažnio, bet nepriklauso nuo jos intensyvumo.</a:t>
            </a:r>
          </a:p>
          <a:p>
            <a:r>
              <a:rPr lang="lt-LT" sz="2400" dirty="0" smtClean="0">
                <a:latin typeface="Times New Roman" panose="02020603050405020304" pitchFamily="18" charset="0"/>
                <a:cs typeface="Times New Roman" panose="02020603050405020304" pitchFamily="18" charset="0"/>
              </a:rPr>
              <a:t>Kiekvienai medžiagai būdingas tam tikras mažiausias (ribinis) spinduliuotės dažnis, kuriam esant dar vyksta fotoefektas. Šis dažnis vadinamas fotoefekto raudonąja riba.</a:t>
            </a:r>
            <a:endParaRPr lang="en-GB" sz="2400" dirty="0" smtClean="0">
              <a:latin typeface="Times New Roman" panose="02020603050405020304" pitchFamily="18" charset="0"/>
              <a:cs typeface="Times New Roman" panose="02020603050405020304" pitchFamily="18" charset="0"/>
            </a:endParaRPr>
          </a:p>
          <a:p>
            <a:pPr marL="0" indent="0">
              <a:buNone/>
            </a:pPr>
            <a:endParaRPr lang="en-GB" sz="1800" dirty="0"/>
          </a:p>
        </p:txBody>
      </p:sp>
      <p:sp>
        <p:nvSpPr>
          <p:cNvPr id="6" name="TextBox 5"/>
          <p:cNvSpPr txBox="1"/>
          <p:nvPr/>
        </p:nvSpPr>
        <p:spPr>
          <a:xfrm>
            <a:off x="7663543" y="159657"/>
            <a:ext cx="4005943" cy="369332"/>
          </a:xfrm>
          <a:prstGeom prst="rect">
            <a:avLst/>
          </a:prstGeom>
          <a:noFill/>
        </p:spPr>
        <p:txBody>
          <a:bodyPr wrap="square" rtlCol="0">
            <a:spAutoFit/>
          </a:bodyPr>
          <a:lstStyle/>
          <a:p>
            <a:endParaRPr lang="en-GB" dirty="0"/>
          </a:p>
        </p:txBody>
      </p:sp>
      <p:sp>
        <p:nvSpPr>
          <p:cNvPr id="7" name="TextBox 6"/>
          <p:cNvSpPr txBox="1"/>
          <p:nvPr/>
        </p:nvSpPr>
        <p:spPr>
          <a:xfrm>
            <a:off x="7815943" y="312057"/>
            <a:ext cx="4005943" cy="369332"/>
          </a:xfrm>
          <a:prstGeom prst="rect">
            <a:avLst/>
          </a:prstGeom>
          <a:noFill/>
        </p:spPr>
        <p:txBody>
          <a:bodyPr wrap="square" rtlCol="0">
            <a:spAutoFit/>
          </a:bodyPr>
          <a:lstStyle/>
          <a:p>
            <a:endParaRPr lang="en-GB" dirty="0"/>
          </a:p>
        </p:txBody>
      </p:sp>
      <p:grpSp>
        <p:nvGrpSpPr>
          <p:cNvPr id="8" name="Grupė 7"/>
          <p:cNvGrpSpPr/>
          <p:nvPr/>
        </p:nvGrpSpPr>
        <p:grpSpPr>
          <a:xfrm>
            <a:off x="623412" y="1381649"/>
            <a:ext cx="3686730" cy="4855377"/>
            <a:chOff x="5131515" y="1260627"/>
            <a:chExt cx="1359347" cy="1501624"/>
          </a:xfrm>
        </p:grpSpPr>
        <p:sp>
          <p:nvSpPr>
            <p:cNvPr id="9" name="Suapvalintas stačiakampis 8"/>
            <p:cNvSpPr/>
            <p:nvPr/>
          </p:nvSpPr>
          <p:spPr>
            <a:xfrm>
              <a:off x="5131515" y="1260627"/>
              <a:ext cx="1359347" cy="1501624"/>
            </a:xfrm>
            <a:prstGeom prst="roundRect">
              <a:avLst/>
            </a:prstGeom>
            <a:blipFill rotWithShape="0">
              <a:blip r:embed="rId2"/>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0" name="Suapvalintas stačiakampis 4"/>
            <p:cNvSpPr/>
            <p:nvPr/>
          </p:nvSpPr>
          <p:spPr>
            <a:xfrm>
              <a:off x="5197873" y="1326985"/>
              <a:ext cx="1226631" cy="136890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endParaRPr lang="lt-LT" sz="2300" kern="1200" dirty="0"/>
            </a:p>
          </p:txBody>
        </p:sp>
      </p:grpSp>
    </p:spTree>
    <p:extLst>
      <p:ext uri="{BB962C8B-B14F-4D97-AF65-F5344CB8AC3E}">
        <p14:creationId xmlns:p14="http://schemas.microsoft.com/office/powerpoint/2010/main" val="180370922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 name="Text Box 16"/>
          <p:cNvSpPr txBox="1">
            <a:spLocks noChangeArrowheads="1"/>
          </p:cNvSpPr>
          <p:nvPr/>
        </p:nvSpPr>
        <p:spPr bwMode="auto">
          <a:xfrm>
            <a:off x="2421470" y="5465763"/>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lt-LT" altLang="lt-LT"/>
          </a:p>
        </p:txBody>
      </p:sp>
      <p:sp>
        <p:nvSpPr>
          <p:cNvPr id="2070" name="Line 39"/>
          <p:cNvSpPr>
            <a:spLocks noChangeShapeType="1"/>
          </p:cNvSpPr>
          <p:nvPr/>
        </p:nvSpPr>
        <p:spPr bwMode="auto">
          <a:xfrm>
            <a:off x="2256367" y="3429000"/>
            <a:ext cx="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lt-LT"/>
          </a:p>
        </p:txBody>
      </p:sp>
      <p:sp>
        <p:nvSpPr>
          <p:cNvPr id="2075" name="Text Box 49"/>
          <p:cNvSpPr txBox="1">
            <a:spLocks noChangeArrowheads="1"/>
          </p:cNvSpPr>
          <p:nvPr/>
        </p:nvSpPr>
        <p:spPr bwMode="auto">
          <a:xfrm>
            <a:off x="7797803" y="4240213"/>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lt-LT" altLang="lt-LT"/>
          </a:p>
        </p:txBody>
      </p:sp>
      <p:sp>
        <p:nvSpPr>
          <p:cNvPr id="2" name="Antraštė 1"/>
          <p:cNvSpPr>
            <a:spLocks noGrp="1"/>
          </p:cNvSpPr>
          <p:nvPr>
            <p:ph type="title" sz="quarter"/>
          </p:nvPr>
        </p:nvSpPr>
        <p:spPr>
          <a:xfrm>
            <a:off x="609600" y="0"/>
            <a:ext cx="10972800" cy="1143000"/>
          </a:xfrm>
        </p:spPr>
        <p:txBody>
          <a:bodyPr>
            <a:normAutofit/>
          </a:bodyPr>
          <a:lstStyle/>
          <a:p>
            <a:r>
              <a:rPr lang="lt-LT" sz="3600" b="1" dirty="0" err="1">
                <a:solidFill>
                  <a:prstClr val="black"/>
                </a:solidFill>
                <a:latin typeface="Times New Roman" panose="02020603050405020304" pitchFamily="18" charset="0"/>
                <a:cs typeface="Times New Roman" panose="02020603050405020304" pitchFamily="18" charset="0"/>
              </a:rPr>
              <a:t>Fotosrovės</a:t>
            </a:r>
            <a:r>
              <a:rPr lang="lt-LT" sz="3600" b="1" dirty="0">
                <a:solidFill>
                  <a:prstClr val="black"/>
                </a:solidFill>
                <a:latin typeface="Times New Roman" panose="02020603050405020304" pitchFamily="18" charset="0"/>
                <a:cs typeface="Times New Roman" panose="02020603050405020304" pitchFamily="18" charset="0"/>
              </a:rPr>
              <a:t> </a:t>
            </a:r>
            <a:r>
              <a:rPr lang="lt-LT" sz="3600" b="1" dirty="0" err="1">
                <a:solidFill>
                  <a:prstClr val="black"/>
                </a:solidFill>
                <a:latin typeface="Times New Roman" panose="02020603050405020304" pitchFamily="18" charset="0"/>
                <a:cs typeface="Times New Roman" panose="02020603050405020304" pitchFamily="18" charset="0"/>
              </a:rPr>
              <a:t>voltamperinė</a:t>
            </a:r>
            <a:r>
              <a:rPr lang="lt-LT" sz="3600" b="1" dirty="0">
                <a:solidFill>
                  <a:prstClr val="black"/>
                </a:solidFill>
                <a:latin typeface="Times New Roman" panose="02020603050405020304" pitchFamily="18" charset="0"/>
                <a:cs typeface="Times New Roman" panose="02020603050405020304" pitchFamily="18" charset="0"/>
              </a:rPr>
              <a:t> charakteristika</a:t>
            </a:r>
            <a:endParaRPr lang="lt-LT" sz="3600" dirty="0">
              <a:latin typeface="Times New Roman" panose="02020603050405020304" pitchFamily="18" charset="0"/>
              <a:cs typeface="Times New Roman" panose="02020603050405020304" pitchFamily="18" charset="0"/>
            </a:endParaRPr>
          </a:p>
        </p:txBody>
      </p:sp>
      <p:pic>
        <p:nvPicPr>
          <p:cNvPr id="2624" name="Picture 576"/>
          <p:cNvPicPr>
            <a:picLocks noChangeAspect="1" noChangeArrowheads="1"/>
          </p:cNvPicPr>
          <p:nvPr/>
        </p:nvPicPr>
        <p:blipFill rotWithShape="1">
          <a:blip r:embed="rId2">
            <a:extLst>
              <a:ext uri="{28A0092B-C50C-407E-A947-70E740481C1C}">
                <a14:useLocalDpi xmlns:a14="http://schemas.microsoft.com/office/drawing/2010/main" val="0"/>
              </a:ext>
            </a:extLst>
          </a:blip>
          <a:srcRect l="23284" t="30627" r="17499" b="6865"/>
          <a:stretch/>
        </p:blipFill>
        <p:spPr bwMode="auto">
          <a:xfrm>
            <a:off x="347589" y="1458332"/>
            <a:ext cx="7240566" cy="49151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5" name="Text Box 53"/>
          <p:cNvSpPr txBox="1">
            <a:spLocks noChangeArrowheads="1"/>
          </p:cNvSpPr>
          <p:nvPr/>
        </p:nvSpPr>
        <p:spPr bwMode="auto">
          <a:xfrm>
            <a:off x="5746966" y="2684736"/>
            <a:ext cx="460732" cy="369332"/>
          </a:xfrm>
          <a:prstGeom prst="rect">
            <a:avLst/>
          </a:prstGeom>
          <a:noFill/>
          <a:ln w="9525">
            <a:noFill/>
            <a:miter lim="800000"/>
            <a:headEnd/>
            <a:tailEnd/>
          </a:ln>
          <a:effectLst/>
        </p:spPr>
        <p:txBody>
          <a:bodyPr wrap="square">
            <a:spAutoFit/>
          </a:bodyPr>
          <a:lstStyle/>
          <a:p>
            <a:pPr>
              <a:defRPr/>
            </a:pPr>
            <a:r>
              <a:rPr lang="lt-LT" b="1" dirty="0">
                <a:solidFill>
                  <a:srgbClr val="FF0000"/>
                </a:solidFill>
                <a:effectLst>
                  <a:outerShdw blurRad="38100" dist="38100" dir="2700000" algn="tl">
                    <a:srgbClr val="000000"/>
                  </a:outerShdw>
                </a:effectLst>
              </a:rPr>
              <a:t>A</a:t>
            </a:r>
            <a:endParaRPr lang="en-US" b="1" dirty="0">
              <a:solidFill>
                <a:srgbClr val="FF0000"/>
              </a:solidFill>
              <a:effectLst>
                <a:outerShdw blurRad="38100" dist="38100" dir="2700000" algn="tl">
                  <a:srgbClr val="000000"/>
                </a:outerShdw>
              </a:effectLst>
            </a:endParaRPr>
          </a:p>
        </p:txBody>
      </p:sp>
      <p:sp>
        <p:nvSpPr>
          <p:cNvPr id="13" name="TextBox 12"/>
          <p:cNvSpPr txBox="1"/>
          <p:nvPr/>
        </p:nvSpPr>
        <p:spPr>
          <a:xfrm>
            <a:off x="3309680" y="954501"/>
            <a:ext cx="1858201" cy="369332"/>
          </a:xfrm>
          <a:prstGeom prst="rect">
            <a:avLst/>
          </a:prstGeom>
          <a:noFill/>
        </p:spPr>
        <p:txBody>
          <a:bodyPr wrap="none" rtlCol="0">
            <a:spAutoFit/>
          </a:bodyPr>
          <a:lstStyle/>
          <a:p>
            <a:r>
              <a:rPr lang="lt-LT" b="1" i="1" dirty="0" err="1" smtClean="0">
                <a:solidFill>
                  <a:srgbClr val="0070C0"/>
                </a:solidFill>
                <a:latin typeface="Times New Roman" panose="02020603050405020304" pitchFamily="18" charset="0"/>
                <a:cs typeface="Times New Roman" panose="02020603050405020304" pitchFamily="18" charset="0"/>
              </a:rPr>
              <a:t>Fotosrovės</a:t>
            </a:r>
            <a:r>
              <a:rPr lang="lt-LT" b="1" i="1" dirty="0" smtClean="0">
                <a:solidFill>
                  <a:srgbClr val="0070C0"/>
                </a:solidFill>
                <a:latin typeface="Times New Roman" panose="02020603050405020304" pitchFamily="18" charset="0"/>
                <a:cs typeface="Times New Roman" panose="02020603050405020304" pitchFamily="18" charset="0"/>
              </a:rPr>
              <a:t> stipris</a:t>
            </a:r>
            <a:endParaRPr lang="lt-LT" b="1" i="1" dirty="0">
              <a:solidFill>
                <a:srgbClr val="0070C0"/>
              </a:solidFill>
              <a:latin typeface="Times New Roman" panose="02020603050405020304" pitchFamily="18" charset="0"/>
              <a:cs typeface="Times New Roman" panose="02020603050405020304" pitchFamily="18" charset="0"/>
            </a:endParaRPr>
          </a:p>
        </p:txBody>
      </p:sp>
      <p:cxnSp>
        <p:nvCxnSpPr>
          <p:cNvPr id="15" name="Tiesioji rodyklės jungtis 14"/>
          <p:cNvCxnSpPr/>
          <p:nvPr/>
        </p:nvCxnSpPr>
        <p:spPr>
          <a:xfrm>
            <a:off x="4694830" y="1323833"/>
            <a:ext cx="1173707" cy="204716"/>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sp>
        <p:nvSpPr>
          <p:cNvPr id="25" name="TextBox 24"/>
          <p:cNvSpPr txBox="1"/>
          <p:nvPr/>
        </p:nvSpPr>
        <p:spPr>
          <a:xfrm>
            <a:off x="422970" y="2108158"/>
            <a:ext cx="1005403" cy="369332"/>
          </a:xfrm>
          <a:prstGeom prst="rect">
            <a:avLst/>
          </a:prstGeom>
          <a:noFill/>
        </p:spPr>
        <p:txBody>
          <a:bodyPr wrap="none" rtlCol="0">
            <a:spAutoFit/>
          </a:bodyPr>
          <a:lstStyle/>
          <a:p>
            <a:r>
              <a:rPr lang="lt-LT" b="1" dirty="0" smtClean="0">
                <a:latin typeface="Times New Roman" panose="02020603050405020304" pitchFamily="18" charset="0"/>
                <a:cs typeface="Times New Roman" panose="02020603050405020304" pitchFamily="18" charset="0"/>
              </a:rPr>
              <a:t>Katodas</a:t>
            </a:r>
            <a:endParaRPr lang="lt-LT" b="1" dirty="0">
              <a:latin typeface="Times New Roman" panose="02020603050405020304" pitchFamily="18" charset="0"/>
              <a:cs typeface="Times New Roman" panose="02020603050405020304" pitchFamily="18" charset="0"/>
            </a:endParaRPr>
          </a:p>
        </p:txBody>
      </p:sp>
      <p:cxnSp>
        <p:nvCxnSpPr>
          <p:cNvPr id="27" name="Tiesioji rodyklės jungtis 26"/>
          <p:cNvCxnSpPr>
            <a:stCxn id="25" idx="2"/>
          </p:cNvCxnSpPr>
          <p:nvPr/>
        </p:nvCxnSpPr>
        <p:spPr>
          <a:xfrm>
            <a:off x="925672" y="2477490"/>
            <a:ext cx="261683" cy="391912"/>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29" name="Debesėlio formos paaiškinimas 28"/>
          <p:cNvSpPr/>
          <p:nvPr/>
        </p:nvSpPr>
        <p:spPr>
          <a:xfrm>
            <a:off x="7797803" y="3331601"/>
            <a:ext cx="4289565" cy="3219324"/>
          </a:xfrm>
          <a:prstGeom prst="cloudCallout">
            <a:avLst>
              <a:gd name="adj1" fmla="val -90710"/>
              <a:gd name="adj2" fmla="val -58496"/>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lt-LT"/>
          </a:p>
        </p:txBody>
      </p:sp>
      <p:sp>
        <p:nvSpPr>
          <p:cNvPr id="69" name="TextBox 68"/>
          <p:cNvSpPr txBox="1"/>
          <p:nvPr/>
        </p:nvSpPr>
        <p:spPr>
          <a:xfrm>
            <a:off x="8265620" y="3772992"/>
            <a:ext cx="3553341" cy="2369880"/>
          </a:xfrm>
          <a:prstGeom prst="rect">
            <a:avLst/>
          </a:prstGeom>
          <a:noFill/>
        </p:spPr>
        <p:txBody>
          <a:bodyPr wrap="square" rtlCol="0">
            <a:spAutoFit/>
          </a:bodyPr>
          <a:lstStyle/>
          <a:p>
            <a:pPr lvl="0">
              <a:spcBef>
                <a:spcPct val="20000"/>
              </a:spcBef>
            </a:pPr>
            <a:r>
              <a:rPr lang="lt-LT" sz="2000" b="1" dirty="0" smtClean="0">
                <a:solidFill>
                  <a:srgbClr val="FF0000"/>
                </a:solidFill>
                <a:latin typeface="Times New Roman" panose="02020603050405020304" pitchFamily="18" charset="0"/>
                <a:cs typeface="Times New Roman" panose="02020603050405020304" pitchFamily="18" charset="0"/>
              </a:rPr>
              <a:t>   Taškas A</a:t>
            </a:r>
          </a:p>
          <a:p>
            <a:pPr lvl="0">
              <a:spcBef>
                <a:spcPct val="20000"/>
              </a:spcBef>
            </a:pPr>
            <a:r>
              <a:rPr lang="lt-LT" sz="2000" dirty="0">
                <a:solidFill>
                  <a:prstClr val="black"/>
                </a:solidFill>
                <a:latin typeface="Times New Roman" panose="02020603050405020304" pitchFamily="18" charset="0"/>
                <a:cs typeface="Times New Roman" panose="02020603050405020304" pitchFamily="18" charset="0"/>
              </a:rPr>
              <a:t>I</a:t>
            </a:r>
            <a:r>
              <a:rPr lang="lt-LT" sz="2000" dirty="0" smtClean="0">
                <a:solidFill>
                  <a:prstClr val="black"/>
                </a:solidFill>
                <a:latin typeface="Times New Roman" panose="02020603050405020304" pitchFamily="18" charset="0"/>
                <a:cs typeface="Times New Roman" panose="02020603050405020304" pitchFamily="18" charset="0"/>
              </a:rPr>
              <a:t>šorinis </a:t>
            </a:r>
            <a:r>
              <a:rPr lang="lt-LT" sz="2000" dirty="0">
                <a:solidFill>
                  <a:prstClr val="black"/>
                </a:solidFill>
                <a:latin typeface="Times New Roman" panose="02020603050405020304" pitchFamily="18" charset="0"/>
                <a:cs typeface="Times New Roman" panose="02020603050405020304" pitchFamily="18" charset="0"/>
              </a:rPr>
              <a:t>įtampos </a:t>
            </a:r>
            <a:r>
              <a:rPr lang="lt-LT" sz="2000" dirty="0" smtClean="0">
                <a:solidFill>
                  <a:prstClr val="black"/>
                </a:solidFill>
                <a:latin typeface="Times New Roman" panose="02020603050405020304" pitchFamily="18" charset="0"/>
                <a:cs typeface="Times New Roman" panose="02020603050405020304" pitchFamily="18" charset="0"/>
              </a:rPr>
              <a:t>šaltinis neprijungtas. Įtampa tarp </a:t>
            </a:r>
            <a:r>
              <a:rPr lang="lt-LT" sz="2000" dirty="0" err="1" smtClean="0">
                <a:solidFill>
                  <a:prstClr val="black"/>
                </a:solidFill>
                <a:latin typeface="Times New Roman" panose="02020603050405020304" pitchFamily="18" charset="0"/>
                <a:cs typeface="Times New Roman" panose="02020603050405020304" pitchFamily="18" charset="0"/>
              </a:rPr>
              <a:t>elektodų</a:t>
            </a:r>
            <a:r>
              <a:rPr lang="lt-LT" sz="2000" dirty="0" smtClean="0">
                <a:solidFill>
                  <a:prstClr val="black"/>
                </a:solidFill>
                <a:latin typeface="Times New Roman" panose="02020603050405020304" pitchFamily="18" charset="0"/>
                <a:cs typeface="Times New Roman" panose="02020603050405020304" pitchFamily="18" charset="0"/>
              </a:rPr>
              <a:t> lygi </a:t>
            </a:r>
            <a:r>
              <a:rPr lang="ru-RU" sz="2000" dirty="0" smtClean="0">
                <a:solidFill>
                  <a:prstClr val="black"/>
                </a:solidFill>
                <a:latin typeface="Times New Roman" panose="02020603050405020304" pitchFamily="18" charset="0"/>
                <a:cs typeface="Times New Roman" panose="02020603050405020304" pitchFamily="18" charset="0"/>
              </a:rPr>
              <a:t>0</a:t>
            </a:r>
            <a:r>
              <a:rPr lang="lt-LT" sz="2000" dirty="0" smtClean="0">
                <a:solidFill>
                  <a:prstClr val="black"/>
                </a:solidFill>
                <a:latin typeface="Times New Roman" panose="02020603050405020304" pitchFamily="18" charset="0"/>
                <a:cs typeface="Times New Roman" panose="02020603050405020304" pitchFamily="18" charset="0"/>
              </a:rPr>
              <a:t>. </a:t>
            </a:r>
          </a:p>
          <a:p>
            <a:pPr lvl="0">
              <a:spcBef>
                <a:spcPct val="20000"/>
              </a:spcBef>
            </a:pPr>
            <a:r>
              <a:rPr lang="en-US" sz="2000" dirty="0" err="1" smtClean="0">
                <a:solidFill>
                  <a:prstClr val="black"/>
                </a:solidFill>
                <a:latin typeface="Times New Roman" panose="02020603050405020304" pitchFamily="18" charset="0"/>
                <a:cs typeface="Times New Roman" panose="02020603050405020304" pitchFamily="18" charset="0"/>
              </a:rPr>
              <a:t>Teka</a:t>
            </a:r>
            <a:r>
              <a:rPr lang="en-US" sz="2000" dirty="0" smtClean="0">
                <a:solidFill>
                  <a:prstClr val="black"/>
                </a:solidFill>
                <a:latin typeface="Times New Roman" panose="02020603050405020304" pitchFamily="18" charset="0"/>
                <a:cs typeface="Times New Roman" panose="02020603050405020304" pitchFamily="18" charset="0"/>
              </a:rPr>
              <a:t> </a:t>
            </a:r>
            <a:r>
              <a:rPr lang="en-US" sz="2000" dirty="0" err="1" smtClean="0">
                <a:solidFill>
                  <a:prstClr val="black"/>
                </a:solidFill>
                <a:latin typeface="Times New Roman" panose="02020603050405020304" pitchFamily="18" charset="0"/>
                <a:cs typeface="Times New Roman" panose="02020603050405020304" pitchFamily="18" charset="0"/>
              </a:rPr>
              <a:t>silpna</a:t>
            </a:r>
            <a:r>
              <a:rPr lang="en-US" sz="2000" dirty="0" smtClean="0">
                <a:solidFill>
                  <a:prstClr val="black"/>
                </a:solidFill>
                <a:latin typeface="Times New Roman" panose="02020603050405020304" pitchFamily="18" charset="0"/>
                <a:cs typeface="Times New Roman" panose="02020603050405020304" pitchFamily="18" charset="0"/>
              </a:rPr>
              <a:t> </a:t>
            </a:r>
            <a:r>
              <a:rPr lang="en-US" sz="2000" dirty="0" err="1" smtClean="0">
                <a:solidFill>
                  <a:prstClr val="black"/>
                </a:solidFill>
                <a:latin typeface="Times New Roman" panose="02020603050405020304" pitchFamily="18" charset="0"/>
                <a:cs typeface="Times New Roman" panose="02020603050405020304" pitchFamily="18" charset="0"/>
              </a:rPr>
              <a:t>fotosrov</a:t>
            </a:r>
            <a:r>
              <a:rPr lang="lt-LT" sz="2000" dirty="0" smtClean="0">
                <a:solidFill>
                  <a:prstClr val="black"/>
                </a:solidFill>
                <a:latin typeface="Times New Roman" panose="02020603050405020304" pitchFamily="18" charset="0"/>
                <a:cs typeface="Times New Roman" panose="02020603050405020304" pitchFamily="18" charset="0"/>
              </a:rPr>
              <a:t>ė, nes ją kuria greičiausi fotoelektronai, kurie pasiekė anodą.</a:t>
            </a:r>
          </a:p>
        </p:txBody>
      </p:sp>
      <p:sp>
        <p:nvSpPr>
          <p:cNvPr id="30" name="TextBox 29"/>
          <p:cNvSpPr txBox="1"/>
          <p:nvPr/>
        </p:nvSpPr>
        <p:spPr>
          <a:xfrm>
            <a:off x="3039413" y="2108158"/>
            <a:ext cx="928459" cy="369332"/>
          </a:xfrm>
          <a:prstGeom prst="rect">
            <a:avLst/>
          </a:prstGeom>
          <a:noFill/>
        </p:spPr>
        <p:txBody>
          <a:bodyPr wrap="none" rtlCol="0">
            <a:spAutoFit/>
          </a:bodyPr>
          <a:lstStyle/>
          <a:p>
            <a:r>
              <a:rPr lang="lt-LT" b="1" dirty="0" smtClean="0">
                <a:latin typeface="Times New Roman" panose="02020603050405020304" pitchFamily="18" charset="0"/>
                <a:cs typeface="Times New Roman" panose="02020603050405020304" pitchFamily="18" charset="0"/>
              </a:rPr>
              <a:t>Anodas</a:t>
            </a:r>
            <a:endParaRPr lang="lt-LT" b="1" dirty="0">
              <a:latin typeface="Times New Roman" panose="02020603050405020304" pitchFamily="18" charset="0"/>
              <a:cs typeface="Times New Roman" panose="02020603050405020304" pitchFamily="18" charset="0"/>
            </a:endParaRPr>
          </a:p>
        </p:txBody>
      </p:sp>
      <p:cxnSp>
        <p:nvCxnSpPr>
          <p:cNvPr id="31808" name="Tiesioji rodyklės jungtis 31807"/>
          <p:cNvCxnSpPr/>
          <p:nvPr/>
        </p:nvCxnSpPr>
        <p:spPr>
          <a:xfrm flipH="1">
            <a:off x="3039413" y="2477490"/>
            <a:ext cx="464229" cy="391912"/>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31809" name="TextBox 31808"/>
          <p:cNvSpPr txBox="1"/>
          <p:nvPr/>
        </p:nvSpPr>
        <p:spPr>
          <a:xfrm>
            <a:off x="7797803" y="2684736"/>
            <a:ext cx="2290563" cy="369332"/>
          </a:xfrm>
          <a:prstGeom prst="rect">
            <a:avLst/>
          </a:prstGeom>
          <a:noFill/>
        </p:spPr>
        <p:txBody>
          <a:bodyPr wrap="none" rtlCol="0">
            <a:spAutoFit/>
          </a:bodyPr>
          <a:lstStyle/>
          <a:p>
            <a:r>
              <a:rPr lang="lt-LT" b="1" i="1" dirty="0" smtClean="0">
                <a:solidFill>
                  <a:srgbClr val="0070C0"/>
                </a:solidFill>
                <a:latin typeface="Times New Roman" panose="02020603050405020304" pitchFamily="18" charset="0"/>
                <a:cs typeface="Times New Roman" panose="02020603050405020304" pitchFamily="18" charset="0"/>
              </a:rPr>
              <a:t>Įtampa tarp elektrodų</a:t>
            </a:r>
            <a:endParaRPr lang="lt-LT" b="1" i="1" dirty="0">
              <a:solidFill>
                <a:srgbClr val="0070C0"/>
              </a:solidFill>
              <a:latin typeface="Times New Roman" panose="02020603050405020304" pitchFamily="18" charset="0"/>
              <a:cs typeface="Times New Roman" panose="02020603050405020304" pitchFamily="18" charset="0"/>
            </a:endParaRPr>
          </a:p>
        </p:txBody>
      </p:sp>
      <p:cxnSp>
        <p:nvCxnSpPr>
          <p:cNvPr id="31814" name="Tiesioji rodyklės jungtis 31813"/>
          <p:cNvCxnSpPr>
            <a:stCxn id="31809" idx="2"/>
          </p:cNvCxnSpPr>
          <p:nvPr/>
        </p:nvCxnSpPr>
        <p:spPr>
          <a:xfrm flipH="1">
            <a:off x="7588155" y="3054068"/>
            <a:ext cx="1354930" cy="0"/>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55601111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fade">
                                      <p:cBhvr>
                                        <p:cTn id="7"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ntraštė 1"/>
          <p:cNvSpPr>
            <a:spLocks noGrp="1"/>
          </p:cNvSpPr>
          <p:nvPr>
            <p:ph type="title" sz="quarter"/>
          </p:nvPr>
        </p:nvSpPr>
        <p:spPr>
          <a:xfrm>
            <a:off x="534005" y="0"/>
            <a:ext cx="10972800" cy="1143000"/>
          </a:xfrm>
        </p:spPr>
        <p:txBody>
          <a:bodyPr>
            <a:normAutofit/>
          </a:bodyPr>
          <a:lstStyle/>
          <a:p>
            <a:r>
              <a:rPr lang="lt-LT" sz="3600" b="1" dirty="0" err="1">
                <a:solidFill>
                  <a:prstClr val="black"/>
                </a:solidFill>
                <a:latin typeface="Times New Roman" panose="02020603050405020304" pitchFamily="18" charset="0"/>
                <a:cs typeface="Times New Roman" panose="02020603050405020304" pitchFamily="18" charset="0"/>
              </a:rPr>
              <a:t>Fotosrovės</a:t>
            </a:r>
            <a:r>
              <a:rPr lang="lt-LT" sz="3600" b="1" dirty="0">
                <a:solidFill>
                  <a:prstClr val="black"/>
                </a:solidFill>
                <a:latin typeface="Times New Roman" panose="02020603050405020304" pitchFamily="18" charset="0"/>
                <a:cs typeface="Times New Roman" panose="02020603050405020304" pitchFamily="18" charset="0"/>
              </a:rPr>
              <a:t> </a:t>
            </a:r>
            <a:r>
              <a:rPr lang="lt-LT" sz="3600" b="1" dirty="0" err="1">
                <a:solidFill>
                  <a:prstClr val="black"/>
                </a:solidFill>
                <a:latin typeface="Times New Roman" panose="02020603050405020304" pitchFamily="18" charset="0"/>
                <a:cs typeface="Times New Roman" panose="02020603050405020304" pitchFamily="18" charset="0"/>
              </a:rPr>
              <a:t>voltamperinė</a:t>
            </a:r>
            <a:r>
              <a:rPr lang="lt-LT" sz="3600" b="1" dirty="0">
                <a:solidFill>
                  <a:prstClr val="black"/>
                </a:solidFill>
                <a:latin typeface="Times New Roman" panose="02020603050405020304" pitchFamily="18" charset="0"/>
                <a:cs typeface="Times New Roman" panose="02020603050405020304" pitchFamily="18" charset="0"/>
              </a:rPr>
              <a:t> charakteristika</a:t>
            </a:r>
            <a:endParaRPr lang="lt-LT" sz="3600" dirty="0"/>
          </a:p>
        </p:txBody>
      </p:sp>
      <p:pic>
        <p:nvPicPr>
          <p:cNvPr id="8195"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23395" t="30432" r="17388" b="6881"/>
          <a:stretch/>
        </p:blipFill>
        <p:spPr bwMode="auto">
          <a:xfrm>
            <a:off x="409432" y="1692323"/>
            <a:ext cx="7219666" cy="47767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 Box 53"/>
          <p:cNvSpPr txBox="1">
            <a:spLocks noChangeArrowheads="1"/>
          </p:cNvSpPr>
          <p:nvPr/>
        </p:nvSpPr>
        <p:spPr bwMode="auto">
          <a:xfrm>
            <a:off x="5790039" y="2893667"/>
            <a:ext cx="460732" cy="369332"/>
          </a:xfrm>
          <a:prstGeom prst="rect">
            <a:avLst/>
          </a:prstGeom>
          <a:noFill/>
          <a:ln w="9525">
            <a:noFill/>
            <a:miter lim="800000"/>
            <a:headEnd/>
            <a:tailEnd/>
          </a:ln>
          <a:effectLst/>
        </p:spPr>
        <p:txBody>
          <a:bodyPr wrap="square">
            <a:spAutoFit/>
          </a:bodyPr>
          <a:lstStyle/>
          <a:p>
            <a:pPr>
              <a:defRPr/>
            </a:pPr>
            <a:r>
              <a:rPr lang="lt-LT" b="1" dirty="0">
                <a:solidFill>
                  <a:srgbClr val="FF0000"/>
                </a:solidFill>
                <a:effectLst>
                  <a:outerShdw blurRad="38100" dist="38100" dir="2700000" algn="tl">
                    <a:srgbClr val="000000"/>
                  </a:outerShdw>
                </a:effectLst>
              </a:rPr>
              <a:t>A</a:t>
            </a:r>
            <a:endParaRPr lang="en-US" b="1" dirty="0">
              <a:solidFill>
                <a:srgbClr val="FF0000"/>
              </a:solidFill>
              <a:effectLst>
                <a:outerShdw blurRad="38100" dist="38100" dir="2700000" algn="tl">
                  <a:srgbClr val="000000"/>
                </a:outerShdw>
              </a:effectLst>
            </a:endParaRPr>
          </a:p>
        </p:txBody>
      </p:sp>
      <p:sp>
        <p:nvSpPr>
          <p:cNvPr id="7" name="TextBox 6"/>
          <p:cNvSpPr txBox="1"/>
          <p:nvPr/>
        </p:nvSpPr>
        <p:spPr>
          <a:xfrm>
            <a:off x="6241944" y="2709001"/>
            <a:ext cx="338554" cy="369332"/>
          </a:xfrm>
          <a:prstGeom prst="rect">
            <a:avLst/>
          </a:prstGeom>
          <a:noFill/>
        </p:spPr>
        <p:txBody>
          <a:bodyPr wrap="none" rtlCol="0">
            <a:spAutoFit/>
          </a:bodyPr>
          <a:lstStyle/>
          <a:p>
            <a:r>
              <a:rPr lang="lt-LT" b="1" dirty="0">
                <a:solidFill>
                  <a:srgbClr val="FF0000"/>
                </a:solidFill>
                <a:latin typeface="Times New Roman" panose="02020603050405020304" pitchFamily="18" charset="0"/>
                <a:cs typeface="Times New Roman" panose="02020603050405020304" pitchFamily="18" charset="0"/>
              </a:rPr>
              <a:t>B</a:t>
            </a:r>
          </a:p>
        </p:txBody>
      </p:sp>
      <p:sp>
        <p:nvSpPr>
          <p:cNvPr id="11" name="Debesėlio formos paaiškinimas 10"/>
          <p:cNvSpPr/>
          <p:nvPr/>
        </p:nvSpPr>
        <p:spPr>
          <a:xfrm>
            <a:off x="7891065" y="3331601"/>
            <a:ext cx="4118966" cy="3219324"/>
          </a:xfrm>
          <a:prstGeom prst="cloudCallout">
            <a:avLst>
              <a:gd name="adj1" fmla="val -87847"/>
              <a:gd name="adj2" fmla="val -52985"/>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lt-LT"/>
          </a:p>
        </p:txBody>
      </p:sp>
      <p:sp>
        <p:nvSpPr>
          <p:cNvPr id="12" name="TextBox 11"/>
          <p:cNvSpPr txBox="1"/>
          <p:nvPr/>
        </p:nvSpPr>
        <p:spPr>
          <a:xfrm>
            <a:off x="8294649" y="3656878"/>
            <a:ext cx="3563523" cy="2000548"/>
          </a:xfrm>
          <a:prstGeom prst="rect">
            <a:avLst/>
          </a:prstGeom>
          <a:noFill/>
        </p:spPr>
        <p:txBody>
          <a:bodyPr wrap="square" rtlCol="0">
            <a:spAutoFit/>
          </a:bodyPr>
          <a:lstStyle/>
          <a:p>
            <a:pPr lvl="0">
              <a:spcBef>
                <a:spcPct val="20000"/>
              </a:spcBef>
            </a:pPr>
            <a:r>
              <a:rPr lang="lt-LT" sz="2000" b="1" dirty="0" smtClean="0">
                <a:solidFill>
                  <a:srgbClr val="FF0000"/>
                </a:solidFill>
                <a:latin typeface="Times New Roman" panose="02020603050405020304" pitchFamily="18" charset="0"/>
                <a:cs typeface="Times New Roman" panose="02020603050405020304" pitchFamily="18" charset="0"/>
              </a:rPr>
              <a:t>   AB</a:t>
            </a:r>
          </a:p>
          <a:p>
            <a:pPr lvl="0">
              <a:spcBef>
                <a:spcPct val="20000"/>
              </a:spcBef>
            </a:pPr>
            <a:r>
              <a:rPr lang="lt-LT" sz="2000" dirty="0">
                <a:solidFill>
                  <a:prstClr val="black"/>
                </a:solidFill>
                <a:latin typeface="Times New Roman" panose="02020603050405020304" pitchFamily="18" charset="0"/>
                <a:cs typeface="Times New Roman" panose="02020603050405020304" pitchFamily="18" charset="0"/>
              </a:rPr>
              <a:t>I</a:t>
            </a:r>
            <a:r>
              <a:rPr lang="lt-LT" sz="2000" dirty="0" smtClean="0">
                <a:solidFill>
                  <a:prstClr val="black"/>
                </a:solidFill>
                <a:latin typeface="Times New Roman" panose="02020603050405020304" pitchFamily="18" charset="0"/>
                <a:cs typeface="Times New Roman" panose="02020603050405020304" pitchFamily="18" charset="0"/>
              </a:rPr>
              <a:t>šorinis </a:t>
            </a:r>
            <a:r>
              <a:rPr lang="lt-LT" sz="2000" dirty="0">
                <a:solidFill>
                  <a:prstClr val="black"/>
                </a:solidFill>
                <a:latin typeface="Times New Roman" panose="02020603050405020304" pitchFamily="18" charset="0"/>
                <a:cs typeface="Times New Roman" panose="02020603050405020304" pitchFamily="18" charset="0"/>
              </a:rPr>
              <a:t>įtampos </a:t>
            </a:r>
            <a:r>
              <a:rPr lang="lt-LT" sz="2000" dirty="0" smtClean="0">
                <a:solidFill>
                  <a:prstClr val="black"/>
                </a:solidFill>
                <a:latin typeface="Times New Roman" panose="02020603050405020304" pitchFamily="18" charset="0"/>
                <a:cs typeface="Times New Roman" panose="02020603050405020304" pitchFamily="18" charset="0"/>
              </a:rPr>
              <a:t>šaltinis prijungtas. Didėjant įtampai teka stiprėjanti </a:t>
            </a:r>
            <a:r>
              <a:rPr lang="lt-LT" sz="2000" dirty="0" err="1" smtClean="0">
                <a:solidFill>
                  <a:prstClr val="black"/>
                </a:solidFill>
                <a:latin typeface="Times New Roman" panose="02020603050405020304" pitchFamily="18" charset="0"/>
                <a:cs typeface="Times New Roman" panose="02020603050405020304" pitchFamily="18" charset="0"/>
              </a:rPr>
              <a:t>fotosrovė</a:t>
            </a:r>
            <a:r>
              <a:rPr lang="lt-LT" sz="2000" dirty="0" smtClean="0">
                <a:solidFill>
                  <a:prstClr val="black"/>
                </a:solidFill>
                <a:latin typeface="Times New Roman" panose="02020603050405020304" pitchFamily="18" charset="0"/>
                <a:cs typeface="Times New Roman" panose="02020603050405020304" pitchFamily="18" charset="0"/>
              </a:rPr>
              <a:t>, kurią kuria ir lėtesni fotoelektronai, pasiekę anodą.</a:t>
            </a:r>
          </a:p>
        </p:txBody>
      </p:sp>
    </p:spTree>
    <p:extLst>
      <p:ext uri="{BB962C8B-B14F-4D97-AF65-F5344CB8AC3E}">
        <p14:creationId xmlns:p14="http://schemas.microsoft.com/office/powerpoint/2010/main" val="3487967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4" name="Picture 8"/>
          <p:cNvPicPr>
            <a:picLocks noChangeAspect="1" noChangeArrowheads="1"/>
          </p:cNvPicPr>
          <p:nvPr/>
        </p:nvPicPr>
        <p:blipFill rotWithShape="1">
          <a:blip r:embed="rId2">
            <a:extLst>
              <a:ext uri="{28A0092B-C50C-407E-A947-70E740481C1C}">
                <a14:useLocalDpi xmlns:a14="http://schemas.microsoft.com/office/drawing/2010/main" val="0"/>
              </a:ext>
            </a:extLst>
          </a:blip>
          <a:srcRect l="22835" t="30433" r="17613" b="7418"/>
          <a:stretch/>
        </p:blipFill>
        <p:spPr bwMode="auto">
          <a:xfrm>
            <a:off x="368490" y="1525546"/>
            <a:ext cx="7683689" cy="50117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Debesėlio formos paaiškinimas 14"/>
          <p:cNvSpPr/>
          <p:nvPr/>
        </p:nvSpPr>
        <p:spPr>
          <a:xfrm>
            <a:off x="8198684" y="3312940"/>
            <a:ext cx="3848670" cy="3219324"/>
          </a:xfrm>
          <a:prstGeom prst="cloudCallout">
            <a:avLst>
              <a:gd name="adj1" fmla="val -70286"/>
              <a:gd name="adj2" fmla="val -58496"/>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lt-LT" dirty="0"/>
          </a:p>
        </p:txBody>
      </p:sp>
      <p:cxnSp>
        <p:nvCxnSpPr>
          <p:cNvPr id="9" name="Tiesioji jungtis 8"/>
          <p:cNvCxnSpPr/>
          <p:nvPr/>
        </p:nvCxnSpPr>
        <p:spPr>
          <a:xfrm flipV="1">
            <a:off x="6387152" y="2906973"/>
            <a:ext cx="300251" cy="27296"/>
          </a:xfrm>
          <a:prstGeom prst="line">
            <a:avLst/>
          </a:prstGeom>
        </p:spPr>
        <p:style>
          <a:lnRef idx="1">
            <a:schemeClr val="accent1"/>
          </a:lnRef>
          <a:fillRef idx="0">
            <a:schemeClr val="accent1"/>
          </a:fillRef>
          <a:effectRef idx="0">
            <a:schemeClr val="accent1"/>
          </a:effectRef>
          <a:fontRef idx="minor">
            <a:schemeClr val="tx1"/>
          </a:fontRef>
        </p:style>
      </p:cxnSp>
      <p:sp>
        <p:nvSpPr>
          <p:cNvPr id="18" name="Antraštė 1"/>
          <p:cNvSpPr>
            <a:spLocks noGrp="1"/>
          </p:cNvSpPr>
          <p:nvPr>
            <p:ph type="title" sz="quarter"/>
          </p:nvPr>
        </p:nvSpPr>
        <p:spPr>
          <a:xfrm>
            <a:off x="534005" y="0"/>
            <a:ext cx="10972800" cy="1143000"/>
          </a:xfrm>
        </p:spPr>
        <p:txBody>
          <a:bodyPr>
            <a:normAutofit/>
          </a:bodyPr>
          <a:lstStyle/>
          <a:p>
            <a:r>
              <a:rPr lang="lt-LT" sz="3600" b="1" dirty="0" err="1">
                <a:solidFill>
                  <a:prstClr val="black"/>
                </a:solidFill>
                <a:latin typeface="Times New Roman" panose="02020603050405020304" pitchFamily="18" charset="0"/>
                <a:cs typeface="Times New Roman" panose="02020603050405020304" pitchFamily="18" charset="0"/>
              </a:rPr>
              <a:t>Fotosrovės</a:t>
            </a:r>
            <a:r>
              <a:rPr lang="lt-LT" sz="3600" b="1" dirty="0">
                <a:solidFill>
                  <a:prstClr val="black"/>
                </a:solidFill>
                <a:latin typeface="Times New Roman" panose="02020603050405020304" pitchFamily="18" charset="0"/>
                <a:cs typeface="Times New Roman" panose="02020603050405020304" pitchFamily="18" charset="0"/>
              </a:rPr>
              <a:t> </a:t>
            </a:r>
            <a:r>
              <a:rPr lang="lt-LT" sz="3600" b="1" dirty="0" err="1">
                <a:solidFill>
                  <a:prstClr val="black"/>
                </a:solidFill>
                <a:latin typeface="Times New Roman" panose="02020603050405020304" pitchFamily="18" charset="0"/>
                <a:cs typeface="Times New Roman" panose="02020603050405020304" pitchFamily="18" charset="0"/>
              </a:rPr>
              <a:t>voltamperinė</a:t>
            </a:r>
            <a:r>
              <a:rPr lang="lt-LT" sz="3600" b="1" dirty="0">
                <a:solidFill>
                  <a:prstClr val="black"/>
                </a:solidFill>
                <a:latin typeface="Times New Roman" panose="02020603050405020304" pitchFamily="18" charset="0"/>
                <a:cs typeface="Times New Roman" panose="02020603050405020304" pitchFamily="18" charset="0"/>
              </a:rPr>
              <a:t> charakteristika</a:t>
            </a:r>
            <a:endParaRPr lang="lt-LT" sz="3600" dirty="0"/>
          </a:p>
        </p:txBody>
      </p:sp>
      <p:sp>
        <p:nvSpPr>
          <p:cNvPr id="10" name="TextBox 9"/>
          <p:cNvSpPr txBox="1"/>
          <p:nvPr/>
        </p:nvSpPr>
        <p:spPr>
          <a:xfrm>
            <a:off x="6837529" y="2536799"/>
            <a:ext cx="351378" cy="369332"/>
          </a:xfrm>
          <a:prstGeom prst="rect">
            <a:avLst/>
          </a:prstGeom>
          <a:noFill/>
        </p:spPr>
        <p:txBody>
          <a:bodyPr wrap="none" rtlCol="0">
            <a:spAutoFit/>
          </a:bodyPr>
          <a:lstStyle/>
          <a:p>
            <a:r>
              <a:rPr lang="lt-LT" b="1" dirty="0" smtClean="0">
                <a:solidFill>
                  <a:srgbClr val="FF0000"/>
                </a:solidFill>
                <a:latin typeface="Times New Roman" panose="02020603050405020304" pitchFamily="18" charset="0"/>
                <a:cs typeface="Times New Roman" panose="02020603050405020304" pitchFamily="18" charset="0"/>
              </a:rPr>
              <a:t>C</a:t>
            </a:r>
            <a:endParaRPr lang="lt-LT" b="1" dirty="0">
              <a:solidFill>
                <a:srgbClr val="FF0000"/>
              </a:solidFill>
              <a:latin typeface="Times New Roman" panose="02020603050405020304" pitchFamily="18" charset="0"/>
              <a:cs typeface="Times New Roman" panose="02020603050405020304" pitchFamily="18" charset="0"/>
            </a:endParaRPr>
          </a:p>
        </p:txBody>
      </p:sp>
      <p:sp>
        <p:nvSpPr>
          <p:cNvPr id="11" name="TextBox 10"/>
          <p:cNvSpPr txBox="1"/>
          <p:nvPr/>
        </p:nvSpPr>
        <p:spPr>
          <a:xfrm>
            <a:off x="7724845" y="2584988"/>
            <a:ext cx="351378" cy="369332"/>
          </a:xfrm>
          <a:prstGeom prst="rect">
            <a:avLst/>
          </a:prstGeom>
          <a:noFill/>
        </p:spPr>
        <p:txBody>
          <a:bodyPr wrap="none" rtlCol="0">
            <a:spAutoFit/>
          </a:bodyPr>
          <a:lstStyle/>
          <a:p>
            <a:r>
              <a:rPr lang="lt-LT" b="1" dirty="0" smtClean="0">
                <a:solidFill>
                  <a:srgbClr val="FF0000"/>
                </a:solidFill>
                <a:latin typeface="Times New Roman" panose="02020603050405020304" pitchFamily="18" charset="0"/>
                <a:cs typeface="Times New Roman" panose="02020603050405020304" pitchFamily="18" charset="0"/>
              </a:rPr>
              <a:t>D</a:t>
            </a:r>
            <a:endParaRPr lang="lt-LT" b="1" dirty="0">
              <a:solidFill>
                <a:srgbClr val="FF0000"/>
              </a:solidFill>
              <a:latin typeface="Times New Roman" panose="02020603050405020304" pitchFamily="18" charset="0"/>
              <a:cs typeface="Times New Roman" panose="02020603050405020304" pitchFamily="18" charset="0"/>
            </a:endParaRPr>
          </a:p>
        </p:txBody>
      </p:sp>
      <p:sp>
        <p:nvSpPr>
          <p:cNvPr id="4" name="TextBox 3"/>
          <p:cNvSpPr txBox="1"/>
          <p:nvPr/>
        </p:nvSpPr>
        <p:spPr>
          <a:xfrm>
            <a:off x="8686800" y="3872204"/>
            <a:ext cx="2855167" cy="1938992"/>
          </a:xfrm>
          <a:prstGeom prst="rect">
            <a:avLst/>
          </a:prstGeom>
          <a:noFill/>
        </p:spPr>
        <p:txBody>
          <a:bodyPr wrap="square" rtlCol="0">
            <a:spAutoFit/>
          </a:bodyPr>
          <a:lstStyle/>
          <a:p>
            <a:r>
              <a:rPr lang="lt-LT" sz="2400" b="1" dirty="0" smtClean="0">
                <a:solidFill>
                  <a:srgbClr val="FF0000"/>
                </a:solidFill>
                <a:latin typeface="Times New Roman" panose="02020603050405020304" pitchFamily="18" charset="0"/>
                <a:cs typeface="Times New Roman" panose="02020603050405020304" pitchFamily="18" charset="0"/>
              </a:rPr>
              <a:t>CD</a:t>
            </a:r>
          </a:p>
          <a:p>
            <a:r>
              <a:rPr lang="lt-LT" sz="2400" dirty="0" smtClean="0">
                <a:solidFill>
                  <a:prstClr val="black"/>
                </a:solidFill>
                <a:latin typeface="Times New Roman" panose="02020603050405020304" pitchFamily="18" charset="0"/>
                <a:cs typeface="Times New Roman" panose="02020603050405020304" pitchFamily="18" charset="0"/>
              </a:rPr>
              <a:t>Lempa teka </a:t>
            </a:r>
            <a:r>
              <a:rPr lang="lt-LT" sz="2400" b="1" dirty="0" smtClean="0">
                <a:solidFill>
                  <a:prstClr val="black"/>
                </a:solidFill>
                <a:latin typeface="Times New Roman" panose="02020603050405020304" pitchFamily="18" charset="0"/>
                <a:cs typeface="Times New Roman" panose="02020603050405020304" pitchFamily="18" charset="0"/>
              </a:rPr>
              <a:t>soties srovė</a:t>
            </a:r>
            <a:r>
              <a:rPr lang="lt-LT" sz="2400" dirty="0" smtClean="0">
                <a:solidFill>
                  <a:prstClr val="black"/>
                </a:solidFill>
                <a:latin typeface="Times New Roman" panose="02020603050405020304" pitchFamily="18" charset="0"/>
                <a:cs typeface="Times New Roman" panose="02020603050405020304" pitchFamily="18" charset="0"/>
              </a:rPr>
              <a:t>. Ją kuria visi šviesos išmušti elektronai. </a:t>
            </a:r>
            <a:endParaRPr lang="en-GB" sz="2400" b="1" dirty="0" smtClean="0"/>
          </a:p>
        </p:txBody>
      </p:sp>
    </p:spTree>
    <p:extLst>
      <p:ext uri="{BB962C8B-B14F-4D97-AF65-F5344CB8AC3E}">
        <p14:creationId xmlns:p14="http://schemas.microsoft.com/office/powerpoint/2010/main" val="197265109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ntraštė 1"/>
          <p:cNvSpPr>
            <a:spLocks noGrp="1"/>
          </p:cNvSpPr>
          <p:nvPr>
            <p:ph type="title" sz="quarter"/>
          </p:nvPr>
        </p:nvSpPr>
        <p:spPr>
          <a:xfrm>
            <a:off x="561975" y="0"/>
            <a:ext cx="10972800" cy="1143000"/>
          </a:xfrm>
        </p:spPr>
        <p:txBody>
          <a:bodyPr>
            <a:normAutofit/>
          </a:bodyPr>
          <a:lstStyle/>
          <a:p>
            <a:r>
              <a:rPr lang="lt-LT" sz="3600" b="1" dirty="0" smtClean="0">
                <a:latin typeface="Times New Roman" panose="02020603050405020304" pitchFamily="18" charset="0"/>
                <a:cs typeface="Times New Roman" panose="02020603050405020304" pitchFamily="18" charset="0"/>
              </a:rPr>
              <a:t>Soties srovės stipris</a:t>
            </a:r>
            <a:endParaRPr lang="lt-LT" sz="3600" b="1" dirty="0">
              <a:latin typeface="Times New Roman" panose="02020603050405020304" pitchFamily="18" charset="0"/>
              <a:cs typeface="Times New Roman" panose="02020603050405020304" pitchFamily="18" charset="0"/>
            </a:endParaRPr>
          </a:p>
        </p:txBody>
      </p:sp>
      <p:pic>
        <p:nvPicPr>
          <p:cNvPr id="1024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5522" t="30089" r="17612" b="6507"/>
          <a:stretch/>
        </p:blipFill>
        <p:spPr bwMode="auto">
          <a:xfrm>
            <a:off x="563397" y="937999"/>
            <a:ext cx="3398292" cy="50124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3"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55746" t="30791" r="17388" b="8276"/>
          <a:stretch/>
        </p:blipFill>
        <p:spPr bwMode="auto">
          <a:xfrm>
            <a:off x="4314804" y="1638300"/>
            <a:ext cx="3534769" cy="43121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9" name="Right Arrow 28"/>
          <p:cNvSpPr/>
          <p:nvPr/>
        </p:nvSpPr>
        <p:spPr>
          <a:xfrm rot="18047509">
            <a:off x="1092540" y="5969062"/>
            <a:ext cx="853396" cy="539630"/>
          </a:xfrm>
          <a:prstGeom prst="rightArrow">
            <a:avLst/>
          </a:prstGeom>
          <a:solidFill>
            <a:schemeClr val="bg1"/>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Times New Roman" panose="02020603050405020304" pitchFamily="18" charset="0"/>
              <a:cs typeface="Times New Roman" panose="02020603050405020304" pitchFamily="18" charset="0"/>
            </a:endParaRPr>
          </a:p>
        </p:txBody>
      </p:sp>
      <p:sp>
        <p:nvSpPr>
          <p:cNvPr id="33" name="Right Arrow 32"/>
          <p:cNvSpPr/>
          <p:nvPr/>
        </p:nvSpPr>
        <p:spPr>
          <a:xfrm rot="5400000">
            <a:off x="2406650" y="1561035"/>
            <a:ext cx="802154" cy="480765"/>
          </a:xfrm>
          <a:prstGeom prst="rightArrow">
            <a:avLst/>
          </a:prstGeom>
          <a:solidFill>
            <a:schemeClr val="bg1"/>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Times New Roman" panose="02020603050405020304" pitchFamily="18" charset="0"/>
              <a:cs typeface="Times New Roman" panose="02020603050405020304" pitchFamily="18" charset="0"/>
            </a:endParaRPr>
          </a:p>
        </p:txBody>
      </p:sp>
      <p:sp>
        <p:nvSpPr>
          <p:cNvPr id="36" name="Right Arrow 35"/>
          <p:cNvSpPr/>
          <p:nvPr/>
        </p:nvSpPr>
        <p:spPr>
          <a:xfrm rot="18047509">
            <a:off x="6105705" y="5969061"/>
            <a:ext cx="853396" cy="539630"/>
          </a:xfrm>
          <a:prstGeom prst="rightArrow">
            <a:avLst/>
          </a:prstGeom>
          <a:solidFill>
            <a:schemeClr val="bg1"/>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Times New Roman" panose="02020603050405020304" pitchFamily="18" charset="0"/>
              <a:cs typeface="Times New Roman" panose="02020603050405020304" pitchFamily="18" charset="0"/>
            </a:endParaRPr>
          </a:p>
        </p:txBody>
      </p:sp>
      <p:sp>
        <p:nvSpPr>
          <p:cNvPr id="37" name="Right Arrow 36"/>
          <p:cNvSpPr/>
          <p:nvPr/>
        </p:nvSpPr>
        <p:spPr>
          <a:xfrm rot="5400000">
            <a:off x="6579372" y="1381644"/>
            <a:ext cx="728774" cy="513313"/>
          </a:xfrm>
          <a:prstGeom prst="rightArrow">
            <a:avLst/>
          </a:prstGeom>
          <a:solidFill>
            <a:schemeClr val="bg1"/>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Times New Roman" panose="02020603050405020304" pitchFamily="18" charset="0"/>
              <a:cs typeface="Times New Roman" panose="02020603050405020304" pitchFamily="18" charset="0"/>
            </a:endParaRPr>
          </a:p>
        </p:txBody>
      </p:sp>
      <p:sp>
        <p:nvSpPr>
          <p:cNvPr id="3" name="Stačiakampis 2"/>
          <p:cNvSpPr/>
          <p:nvPr/>
        </p:nvSpPr>
        <p:spPr>
          <a:xfrm>
            <a:off x="8026399" y="1847791"/>
            <a:ext cx="3911601" cy="4007251"/>
          </a:xfrm>
          <a:prstGeom prst="rect">
            <a:avLst/>
          </a:prstGeom>
        </p:spPr>
        <p:txBody>
          <a:bodyPr wrap="square">
            <a:spAutoFit/>
          </a:bodyPr>
          <a:lstStyle/>
          <a:p>
            <a:pPr lvl="0">
              <a:spcBef>
                <a:spcPct val="20000"/>
              </a:spcBef>
            </a:pPr>
            <a:r>
              <a:rPr lang="lt-LT" sz="2400" dirty="0">
                <a:solidFill>
                  <a:prstClr val="black"/>
                </a:solidFill>
                <a:latin typeface="Times New Roman" panose="02020603050405020304" pitchFamily="18" charset="0"/>
                <a:cs typeface="Times New Roman" panose="02020603050405020304" pitchFamily="18" charset="0"/>
              </a:rPr>
              <a:t>Soties  </a:t>
            </a:r>
            <a:r>
              <a:rPr lang="lt-LT" sz="2400" b="1" dirty="0" err="1">
                <a:solidFill>
                  <a:prstClr val="black"/>
                </a:solidFill>
                <a:latin typeface="Times New Roman" panose="02020603050405020304" pitchFamily="18" charset="0"/>
                <a:cs typeface="Times New Roman" panose="02020603050405020304" pitchFamily="18" charset="0"/>
              </a:rPr>
              <a:t>fotosrovės</a:t>
            </a:r>
            <a:r>
              <a:rPr lang="lt-LT" sz="2400" b="1" dirty="0">
                <a:solidFill>
                  <a:prstClr val="black"/>
                </a:solidFill>
                <a:latin typeface="Times New Roman" panose="02020603050405020304" pitchFamily="18" charset="0"/>
                <a:cs typeface="Times New Roman" panose="02020603050405020304" pitchFamily="18" charset="0"/>
              </a:rPr>
              <a:t> </a:t>
            </a:r>
            <a:r>
              <a:rPr lang="lt-LT" sz="2400" dirty="0" smtClean="0">
                <a:solidFill>
                  <a:prstClr val="black"/>
                </a:solidFill>
                <a:latin typeface="Times New Roman" panose="02020603050405020304" pitchFamily="18" charset="0"/>
                <a:cs typeface="Times New Roman" panose="02020603050405020304" pitchFamily="18" charset="0"/>
              </a:rPr>
              <a:t>:</a:t>
            </a:r>
            <a:endParaRPr lang="lt-LT" sz="2400" dirty="0">
              <a:solidFill>
                <a:prstClr val="black"/>
              </a:solidFill>
              <a:latin typeface="Times New Roman" panose="02020603050405020304" pitchFamily="18" charset="0"/>
              <a:cs typeface="Times New Roman" panose="02020603050405020304" pitchFamily="18" charset="0"/>
            </a:endParaRPr>
          </a:p>
          <a:p>
            <a:pPr marL="971550" lvl="1" indent="-514350">
              <a:spcBef>
                <a:spcPct val="20000"/>
              </a:spcBef>
              <a:buFont typeface="+mj-lt"/>
              <a:buAutoNum type="arabicPeriod"/>
            </a:pPr>
            <a:r>
              <a:rPr lang="lt-LT" sz="2400" b="1" dirty="0">
                <a:solidFill>
                  <a:srgbClr val="002060"/>
                </a:solidFill>
                <a:latin typeface="Times New Roman" panose="02020603050405020304" pitchFamily="18" charset="0"/>
                <a:cs typeface="Times New Roman" panose="02020603050405020304" pitchFamily="18" charset="0"/>
              </a:rPr>
              <a:t>Stipris, kintant įtampai tarp </a:t>
            </a:r>
            <a:r>
              <a:rPr lang="lt-LT" sz="2400" b="1" dirty="0" err="1">
                <a:solidFill>
                  <a:srgbClr val="002060"/>
                </a:solidFill>
                <a:latin typeface="Times New Roman" panose="02020603050405020304" pitchFamily="18" charset="0"/>
                <a:cs typeface="Times New Roman" panose="02020603050405020304" pitchFamily="18" charset="0"/>
              </a:rPr>
              <a:t>elekrodų</a:t>
            </a:r>
            <a:r>
              <a:rPr lang="lt-LT" sz="2400" b="1" dirty="0">
                <a:solidFill>
                  <a:srgbClr val="002060"/>
                </a:solidFill>
                <a:latin typeface="Times New Roman" panose="02020603050405020304" pitchFamily="18" charset="0"/>
                <a:cs typeface="Times New Roman" panose="02020603050405020304" pitchFamily="18" charset="0"/>
              </a:rPr>
              <a:t>, išlieka pastovus</a:t>
            </a:r>
          </a:p>
          <a:p>
            <a:pPr marL="971550" lvl="1" indent="-514350">
              <a:spcBef>
                <a:spcPct val="20000"/>
              </a:spcBef>
              <a:buFont typeface="+mj-lt"/>
              <a:buAutoNum type="arabicPeriod"/>
            </a:pPr>
            <a:r>
              <a:rPr lang="lt-LT" sz="2400" b="1" dirty="0" smtClean="0">
                <a:solidFill>
                  <a:srgbClr val="FF0000"/>
                </a:solidFill>
                <a:latin typeface="Times New Roman" panose="02020603050405020304" pitchFamily="18" charset="0"/>
                <a:cs typeface="Times New Roman" panose="02020603050405020304" pitchFamily="18" charset="0"/>
              </a:rPr>
              <a:t>Stiprumas </a:t>
            </a:r>
            <a:r>
              <a:rPr lang="lt-LT" sz="2400" b="1" dirty="0">
                <a:solidFill>
                  <a:srgbClr val="FF0000"/>
                </a:solidFill>
                <a:latin typeface="Times New Roman" panose="02020603050405020304" pitchFamily="18" charset="0"/>
                <a:cs typeface="Times New Roman" panose="02020603050405020304" pitchFamily="18" charset="0"/>
              </a:rPr>
              <a:t>yra tiesiog proporcingas krintančiam šviesos srautui.</a:t>
            </a:r>
          </a:p>
          <a:p>
            <a:pPr marL="914400" lvl="1" indent="-457200">
              <a:spcBef>
                <a:spcPct val="20000"/>
              </a:spcBef>
              <a:buFont typeface="+mj-lt"/>
              <a:buAutoNum type="arabicPeriod"/>
            </a:pPr>
            <a:r>
              <a:rPr lang="lt-LT" sz="2400" dirty="0">
                <a:solidFill>
                  <a:prstClr val="black"/>
                </a:solidFill>
                <a:latin typeface="Times New Roman" panose="02020603050405020304" pitchFamily="18" charset="0"/>
                <a:cs typeface="Times New Roman" panose="02020603050405020304" pitchFamily="18" charset="0"/>
              </a:rPr>
              <a:t> </a:t>
            </a:r>
          </a:p>
        </p:txBody>
      </p:sp>
      <p:cxnSp>
        <p:nvCxnSpPr>
          <p:cNvPr id="5" name="Tiesioji rodyklės jungtis 4"/>
          <p:cNvCxnSpPr>
            <a:stCxn id="4" idx="1"/>
          </p:cNvCxnSpPr>
          <p:nvPr/>
        </p:nvCxnSpPr>
        <p:spPr>
          <a:xfrm flipH="1" flipV="1">
            <a:off x="7099300" y="2108200"/>
            <a:ext cx="1498600" cy="1017658"/>
          </a:xfrm>
          <a:prstGeom prst="straightConnector1">
            <a:avLst/>
          </a:prstGeom>
          <a:ln w="63500">
            <a:solidFill>
              <a:schemeClr val="accent1"/>
            </a:solidFill>
            <a:tailEnd type="arrow"/>
          </a:ln>
        </p:spPr>
        <p:style>
          <a:lnRef idx="3">
            <a:schemeClr val="accent6"/>
          </a:lnRef>
          <a:fillRef idx="0">
            <a:schemeClr val="accent6"/>
          </a:fillRef>
          <a:effectRef idx="2">
            <a:schemeClr val="accent6"/>
          </a:effectRef>
          <a:fontRef idx="minor">
            <a:schemeClr val="tx1"/>
          </a:fontRef>
        </p:style>
      </p:cxnSp>
      <p:cxnSp>
        <p:nvCxnSpPr>
          <p:cNvPr id="7" name="Tiesioji rodyklės jungtis 6"/>
          <p:cNvCxnSpPr>
            <a:stCxn id="8" idx="1"/>
          </p:cNvCxnSpPr>
          <p:nvPr/>
        </p:nvCxnSpPr>
        <p:spPr>
          <a:xfrm flipH="1">
            <a:off x="6943760" y="4635500"/>
            <a:ext cx="1863690" cy="1435100"/>
          </a:xfrm>
          <a:prstGeom prst="straightConnector1">
            <a:avLst/>
          </a:prstGeom>
          <a:ln w="635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4" name="Kairysis riestinis skliaustas 3"/>
          <p:cNvSpPr/>
          <p:nvPr/>
        </p:nvSpPr>
        <p:spPr>
          <a:xfrm>
            <a:off x="8597900" y="2400300"/>
            <a:ext cx="419100" cy="1451116"/>
          </a:xfrm>
          <a:prstGeom prst="leftBrace">
            <a:avLst/>
          </a:prstGeom>
        </p:spPr>
        <p:style>
          <a:lnRef idx="3">
            <a:schemeClr val="accent1"/>
          </a:lnRef>
          <a:fillRef idx="0">
            <a:schemeClr val="accent1"/>
          </a:fillRef>
          <a:effectRef idx="2">
            <a:schemeClr val="accent1"/>
          </a:effectRef>
          <a:fontRef idx="minor">
            <a:schemeClr val="tx1"/>
          </a:fontRef>
        </p:style>
        <p:txBody>
          <a:bodyPr rtlCol="0" anchor="ctr"/>
          <a:lstStyle/>
          <a:p>
            <a:pPr algn="ctr"/>
            <a:endParaRPr lang="lt-LT"/>
          </a:p>
        </p:txBody>
      </p:sp>
      <p:sp>
        <p:nvSpPr>
          <p:cNvPr id="8" name="Kairysis riestinis skliaustas 7"/>
          <p:cNvSpPr/>
          <p:nvPr/>
        </p:nvSpPr>
        <p:spPr>
          <a:xfrm>
            <a:off x="8807450" y="4000500"/>
            <a:ext cx="255269" cy="1270000"/>
          </a:xfrm>
          <a:prstGeom prst="leftBrace">
            <a:avLst/>
          </a:prstGeom>
          <a:ln>
            <a:solidFill>
              <a:srgbClr val="FF0000"/>
            </a:solidFill>
          </a:ln>
        </p:spPr>
        <p:style>
          <a:lnRef idx="3">
            <a:schemeClr val="accent2"/>
          </a:lnRef>
          <a:fillRef idx="0">
            <a:schemeClr val="accent2"/>
          </a:fillRef>
          <a:effectRef idx="2">
            <a:schemeClr val="accent2"/>
          </a:effectRef>
          <a:fontRef idx="minor">
            <a:schemeClr val="tx1"/>
          </a:fontRef>
        </p:style>
        <p:txBody>
          <a:bodyPr rtlCol="0" anchor="ctr"/>
          <a:lstStyle/>
          <a:p>
            <a:pPr algn="ctr"/>
            <a:endParaRPr lang="lt-LT">
              <a:ln>
                <a:solidFill>
                  <a:srgbClr val="FF0000"/>
                </a:solidFill>
              </a:ln>
            </a:endParaRPr>
          </a:p>
        </p:txBody>
      </p:sp>
    </p:spTree>
    <p:extLst>
      <p:ext uri="{BB962C8B-B14F-4D97-AF65-F5344CB8AC3E}">
        <p14:creationId xmlns:p14="http://schemas.microsoft.com/office/powerpoint/2010/main" val="178505987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ntraštė 1"/>
          <p:cNvSpPr>
            <a:spLocks noGrp="1"/>
          </p:cNvSpPr>
          <p:nvPr>
            <p:ph type="title"/>
          </p:nvPr>
        </p:nvSpPr>
        <p:spPr>
          <a:xfrm>
            <a:off x="459474" y="233694"/>
            <a:ext cx="10972800" cy="1143000"/>
          </a:xfrm>
        </p:spPr>
        <p:txBody>
          <a:bodyPr/>
          <a:lstStyle/>
          <a:p>
            <a:r>
              <a:rPr lang="lt-LT" b="1" dirty="0" smtClean="0">
                <a:solidFill>
                  <a:srgbClr val="0070C0"/>
                </a:solidFill>
                <a:latin typeface="Times New Roman" panose="02020603050405020304" pitchFamily="18" charset="0"/>
                <a:cs typeface="Times New Roman" panose="02020603050405020304" pitchFamily="18" charset="0"/>
              </a:rPr>
              <a:t>TURINYS</a:t>
            </a:r>
            <a:endParaRPr lang="lt-LT" b="1" dirty="0">
              <a:solidFill>
                <a:srgbClr val="0070C0"/>
              </a:solidFill>
              <a:latin typeface="Times New Roman" panose="02020603050405020304" pitchFamily="18" charset="0"/>
              <a:cs typeface="Times New Roman" panose="02020603050405020304" pitchFamily="18" charset="0"/>
            </a:endParaRPr>
          </a:p>
        </p:txBody>
      </p:sp>
      <p:graphicFrame>
        <p:nvGraphicFramePr>
          <p:cNvPr id="4" name="Tijdelijke aanduiding voor inhoud 5"/>
          <p:cNvGraphicFramePr>
            <a:graphicFrameLocks noGrp="1"/>
          </p:cNvGraphicFramePr>
          <p:nvPr>
            <p:ph idx="1"/>
            <p:extLst>
              <p:ext uri="{D42A27DB-BD31-4B8C-83A1-F6EECF244321}">
                <p14:modId xmlns:p14="http://schemas.microsoft.com/office/powerpoint/2010/main" val="3558507739"/>
              </p:ext>
            </p:extLst>
          </p:nvPr>
        </p:nvGraphicFramePr>
        <p:xfrm>
          <a:off x="518614" y="1735160"/>
          <a:ext cx="5117911"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7" name="Tijdelijke aanduiding voor inhoud 5"/>
          <p:cNvGraphicFramePr>
            <a:graphicFrameLocks/>
          </p:cNvGraphicFramePr>
          <p:nvPr>
            <p:extLst>
              <p:ext uri="{D42A27DB-BD31-4B8C-83A1-F6EECF244321}">
                <p14:modId xmlns:p14="http://schemas.microsoft.com/office/powerpoint/2010/main" val="3647575884"/>
              </p:ext>
            </p:extLst>
          </p:nvPr>
        </p:nvGraphicFramePr>
        <p:xfrm>
          <a:off x="6143767" y="1710140"/>
          <a:ext cx="5402239" cy="4608774"/>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181029694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56007" t="30819" r="17276" b="44272"/>
          <a:stretch/>
        </p:blipFill>
        <p:spPr bwMode="auto">
          <a:xfrm>
            <a:off x="3877653" y="2139278"/>
            <a:ext cx="4147232" cy="24165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7"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55746" t="31463" r="17388" b="44314"/>
          <a:stretch/>
        </p:blipFill>
        <p:spPr bwMode="auto">
          <a:xfrm>
            <a:off x="204714" y="2139279"/>
            <a:ext cx="3578647" cy="24165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8" name="Picture 4"/>
          <p:cNvPicPr>
            <a:picLocks noChangeAspect="1" noChangeArrowheads="1"/>
          </p:cNvPicPr>
          <p:nvPr/>
        </p:nvPicPr>
        <p:blipFill rotWithShape="1">
          <a:blip r:embed="rId5">
            <a:extLst>
              <a:ext uri="{28A0092B-C50C-407E-A947-70E740481C1C}">
                <a14:useLocalDpi xmlns:a14="http://schemas.microsoft.com/office/drawing/2010/main" val="0"/>
              </a:ext>
            </a:extLst>
          </a:blip>
          <a:srcRect l="55970" t="30998" r="17612" b="44315"/>
          <a:stretch/>
        </p:blipFill>
        <p:spPr bwMode="auto">
          <a:xfrm>
            <a:off x="8161363" y="2139278"/>
            <a:ext cx="3878934" cy="23644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mc:AlternateContent xmlns:mc="http://schemas.openxmlformats.org/markup-compatibility/2006" xmlns:a14="http://schemas.microsoft.com/office/drawing/2010/main">
        <mc:Choice Requires="a14">
          <p:sp>
            <p:nvSpPr>
              <p:cNvPr id="10" name="Antraštė 1"/>
              <p:cNvSpPr>
                <a:spLocks noGrp="1"/>
              </p:cNvSpPr>
              <p:nvPr>
                <p:ph type="title" sz="quarter"/>
              </p:nvPr>
            </p:nvSpPr>
            <p:spPr>
              <a:xfrm>
                <a:off x="609600" y="608013"/>
                <a:ext cx="10972800" cy="1143000"/>
              </a:xfrm>
            </p:spPr>
            <p:txBody>
              <a:bodyPr>
                <a:normAutofit fontScale="90000"/>
              </a:bodyPr>
              <a:lstStyle/>
              <a:p>
                <a:r>
                  <a:rPr lang="lt-LT" sz="3600" b="1" dirty="0" smtClean="0">
                    <a:latin typeface="Times New Roman" panose="02020603050405020304" pitchFamily="18" charset="0"/>
                    <a:cs typeface="Times New Roman" panose="02020603050405020304" pitchFamily="18" charset="0"/>
                  </a:rPr>
                  <a:t>Stabdymo įtampa - </a:t>
                </a:r>
                <a:r>
                  <a:rPr lang="lt-LT" sz="3600" dirty="0">
                    <a:latin typeface="Times New Roman" panose="02020603050405020304" pitchFamily="18" charset="0"/>
                    <a:cs typeface="Times New Roman" panose="02020603050405020304" pitchFamily="18" charset="0"/>
                  </a:rPr>
                  <a:t>įtampa </a:t>
                </a:r>
                <a14:m>
                  <m:oMath xmlns:m="http://schemas.openxmlformats.org/officeDocument/2006/math">
                    <m:sSub>
                      <m:sSubPr>
                        <m:ctrlPr>
                          <a:rPr lang="en-GB" sz="3600" i="1">
                            <a:latin typeface="Cambria Math"/>
                          </a:rPr>
                        </m:ctrlPr>
                      </m:sSubPr>
                      <m:e>
                        <m:r>
                          <a:rPr lang="en-GB" sz="3600" i="1">
                            <a:latin typeface="Cambria Math" panose="02040503050406030204" pitchFamily="18" charset="0"/>
                          </a:rPr>
                          <m:t>𝑈</m:t>
                        </m:r>
                      </m:e>
                      <m:sub>
                        <m:r>
                          <a:rPr lang="en-GB" sz="3600" i="1">
                            <a:latin typeface="Cambria Math" panose="02040503050406030204" pitchFamily="18" charset="0"/>
                          </a:rPr>
                          <m:t>𝑠𝑡</m:t>
                        </m:r>
                      </m:sub>
                    </m:sSub>
                  </m:oMath>
                </a14:m>
                <a:r>
                  <a:rPr lang="lt-LT" sz="3600" dirty="0">
                    <a:latin typeface="Times New Roman" panose="02020603050405020304" pitchFamily="18" charset="0"/>
                    <a:cs typeface="Times New Roman" panose="02020603050405020304" pitchFamily="18" charset="0"/>
                  </a:rPr>
                  <a:t>, kuriai esant fotosrovė nustoja tekėti </a:t>
                </a:r>
                <a:br>
                  <a:rPr lang="lt-LT" sz="3600" dirty="0">
                    <a:latin typeface="Times New Roman" panose="02020603050405020304" pitchFamily="18" charset="0"/>
                    <a:cs typeface="Times New Roman" panose="02020603050405020304" pitchFamily="18" charset="0"/>
                  </a:rPr>
                </a:br>
                <a:endParaRPr lang="lt-LT" sz="3600" b="1" dirty="0">
                  <a:latin typeface="Times New Roman" panose="02020603050405020304" pitchFamily="18" charset="0"/>
                  <a:cs typeface="Times New Roman" panose="02020603050405020304" pitchFamily="18" charset="0"/>
                </a:endParaRPr>
              </a:p>
            </p:txBody>
          </p:sp>
        </mc:Choice>
        <mc:Fallback xmlns="">
          <p:sp>
            <p:nvSpPr>
              <p:cNvPr id="10" name="Antraštė 1"/>
              <p:cNvSpPr>
                <a:spLocks noGrp="1" noRot="1" noChangeAspect="1" noMove="1" noResize="1" noEditPoints="1" noAdjustHandles="1" noChangeArrowheads="1" noChangeShapeType="1" noTextEdit="1"/>
              </p:cNvSpPr>
              <p:nvPr>
                <p:ph type="title" sz="quarter"/>
              </p:nvPr>
            </p:nvSpPr>
            <p:spPr>
              <a:xfrm>
                <a:off x="609600" y="608013"/>
                <a:ext cx="10972800" cy="1143000"/>
              </a:xfrm>
              <a:blipFill>
                <a:blip r:embed="rId6"/>
                <a:stretch>
                  <a:fillRect t="-25668"/>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4" name="Rectangle 5"/>
              <p:cNvSpPr/>
              <p:nvPr/>
            </p:nvSpPr>
            <p:spPr>
              <a:xfrm>
                <a:off x="3877653" y="5000948"/>
                <a:ext cx="2616420" cy="1365374"/>
              </a:xfrm>
              <a:prstGeom prst="rect">
                <a:avLst/>
              </a:prstGeom>
              <a:ln w="38100">
                <a:solidFill>
                  <a:schemeClr val="tx1"/>
                </a:solidFill>
              </a:ln>
            </p:spPr>
            <p:txBody>
              <a:bodyPr wrap="square">
                <a:spAutoFit/>
              </a:bodyPr>
              <a:lstStyle/>
              <a:p>
                <a:pPr/>
                <a14:m>
                  <m:oMathPara xmlns:m="http://schemas.openxmlformats.org/officeDocument/2006/math">
                    <m:oMathParaPr>
                      <m:jc m:val="centerGroup"/>
                    </m:oMathParaPr>
                    <m:oMath xmlns:m="http://schemas.openxmlformats.org/officeDocument/2006/math">
                      <m:sSubSup>
                        <m:sSubSupPr>
                          <m:ctrlPr>
                            <a:rPr lang="en-GB" sz="2800" i="1" smtClean="0">
                              <a:solidFill>
                                <a:srgbClr val="C00000"/>
                              </a:solidFill>
                              <a:latin typeface="Cambria Math"/>
                            </a:rPr>
                          </m:ctrlPr>
                        </m:sSubSupPr>
                        <m:e>
                          <m:r>
                            <a:rPr lang="en-GB" sz="2800" i="1">
                              <a:solidFill>
                                <a:srgbClr val="C00000"/>
                              </a:solidFill>
                              <a:latin typeface="Cambria Math" panose="02040503050406030204" pitchFamily="18" charset="0"/>
                            </a:rPr>
                            <m:t>𝑣</m:t>
                          </m:r>
                        </m:e>
                        <m:sub>
                          <m:r>
                            <a:rPr lang="en-GB" sz="2800" i="1">
                              <a:solidFill>
                                <a:srgbClr val="C00000"/>
                              </a:solidFill>
                              <a:latin typeface="Cambria Math" panose="02040503050406030204" pitchFamily="18" charset="0"/>
                            </a:rPr>
                            <m:t>𝑚𝑎𝑥</m:t>
                          </m:r>
                        </m:sub>
                        <m:sup/>
                      </m:sSubSup>
                      <m:r>
                        <a:rPr lang="en-GB" sz="2800" i="1">
                          <a:solidFill>
                            <a:srgbClr val="C00000"/>
                          </a:solidFill>
                          <a:latin typeface="Cambria Math" panose="02040503050406030204" pitchFamily="18" charset="0"/>
                          <a:ea typeface="Cambria Math" panose="02040503050406030204" pitchFamily="18" charset="0"/>
                        </a:rPr>
                        <m:t>=</m:t>
                      </m:r>
                      <m:rad>
                        <m:radPr>
                          <m:degHide m:val="on"/>
                          <m:ctrlPr>
                            <a:rPr lang="en-GB" sz="2800" i="1">
                              <a:solidFill>
                                <a:srgbClr val="C00000"/>
                              </a:solidFill>
                              <a:latin typeface="Cambria Math"/>
                              <a:ea typeface="Cambria Math" panose="02040503050406030204" pitchFamily="18" charset="0"/>
                            </a:rPr>
                          </m:ctrlPr>
                        </m:radPr>
                        <m:deg/>
                        <m:e>
                          <m:f>
                            <m:fPr>
                              <m:ctrlPr>
                                <a:rPr lang="en-GB" sz="2800" i="1">
                                  <a:solidFill>
                                    <a:srgbClr val="C00000"/>
                                  </a:solidFill>
                                  <a:latin typeface="Cambria Math"/>
                                  <a:ea typeface="Cambria Math" panose="02040503050406030204" pitchFamily="18" charset="0"/>
                                </a:rPr>
                              </m:ctrlPr>
                            </m:fPr>
                            <m:num>
                              <m:r>
                                <a:rPr lang="lt-LT" sz="2800" i="1">
                                  <a:solidFill>
                                    <a:srgbClr val="C00000"/>
                                  </a:solidFill>
                                  <a:latin typeface="Cambria Math" panose="02040503050406030204" pitchFamily="18" charset="0"/>
                                  <a:ea typeface="Cambria Math" panose="02040503050406030204" pitchFamily="18" charset="0"/>
                                </a:rPr>
                                <m:t>2</m:t>
                              </m:r>
                              <m:r>
                                <a:rPr lang="en-GB" sz="2800" i="1">
                                  <a:solidFill>
                                    <a:srgbClr val="C00000"/>
                                  </a:solidFill>
                                  <a:latin typeface="Cambria Math" panose="02040503050406030204" pitchFamily="18" charset="0"/>
                                </a:rPr>
                                <m:t>𝑒</m:t>
                              </m:r>
                              <m:sSub>
                                <m:sSubPr>
                                  <m:ctrlPr>
                                    <a:rPr lang="en-GB" sz="2800" i="1">
                                      <a:solidFill>
                                        <a:srgbClr val="C00000"/>
                                      </a:solidFill>
                                      <a:latin typeface="Cambria Math"/>
                                    </a:rPr>
                                  </m:ctrlPr>
                                </m:sSubPr>
                                <m:e>
                                  <m:r>
                                    <a:rPr lang="en-GB" sz="2800" i="1">
                                      <a:solidFill>
                                        <a:srgbClr val="C00000"/>
                                      </a:solidFill>
                                      <a:latin typeface="Cambria Math" panose="02040503050406030204" pitchFamily="18" charset="0"/>
                                    </a:rPr>
                                    <m:t>𝑈</m:t>
                                  </m:r>
                                </m:e>
                                <m:sub>
                                  <m:r>
                                    <a:rPr lang="en-GB" sz="2800" i="1">
                                      <a:solidFill>
                                        <a:srgbClr val="C00000"/>
                                      </a:solidFill>
                                      <a:latin typeface="Cambria Math" panose="02040503050406030204" pitchFamily="18" charset="0"/>
                                    </a:rPr>
                                    <m:t>𝑠𝑡</m:t>
                                  </m:r>
                                </m:sub>
                              </m:sSub>
                            </m:num>
                            <m:den>
                              <m:r>
                                <a:rPr lang="en-GB" sz="2800" i="1">
                                  <a:solidFill>
                                    <a:srgbClr val="C00000"/>
                                  </a:solidFill>
                                  <a:latin typeface="Cambria Math" panose="02040503050406030204" pitchFamily="18" charset="0"/>
                                </a:rPr>
                                <m:t>𝑚</m:t>
                              </m:r>
                            </m:den>
                          </m:f>
                        </m:e>
                      </m:rad>
                    </m:oMath>
                  </m:oMathPara>
                </a14:m>
                <a:endParaRPr lang="en-GB" sz="2800" dirty="0">
                  <a:latin typeface="Times New Roman" panose="02020603050405020304" pitchFamily="18" charset="0"/>
                  <a:cs typeface="Times New Roman" panose="02020603050405020304" pitchFamily="18" charset="0"/>
                </a:endParaRPr>
              </a:p>
            </p:txBody>
          </p:sp>
        </mc:Choice>
        <mc:Fallback xmlns="">
          <p:sp>
            <p:nvSpPr>
              <p:cNvPr id="14" name="Rectangle 5"/>
              <p:cNvSpPr>
                <a:spLocks noRot="1" noChangeAspect="1" noMove="1" noResize="1" noEditPoints="1" noAdjustHandles="1" noChangeArrowheads="1" noChangeShapeType="1" noTextEdit="1"/>
              </p:cNvSpPr>
              <p:nvPr/>
            </p:nvSpPr>
            <p:spPr>
              <a:xfrm>
                <a:off x="3877653" y="5000948"/>
                <a:ext cx="2616420" cy="1365374"/>
              </a:xfrm>
              <a:prstGeom prst="rect">
                <a:avLst/>
              </a:prstGeom>
              <a:blipFill>
                <a:blip r:embed="rId7"/>
                <a:stretch>
                  <a:fillRect/>
                </a:stretch>
              </a:blipFill>
              <a:ln w="38100">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8" name="Stačiakampis 7"/>
              <p:cNvSpPr/>
              <p:nvPr/>
            </p:nvSpPr>
            <p:spPr>
              <a:xfrm>
                <a:off x="7014948" y="5100709"/>
                <a:ext cx="4258101" cy="1349793"/>
              </a:xfrm>
              <a:prstGeom prst="rect">
                <a:avLst/>
              </a:prstGeom>
            </p:spPr>
            <p:txBody>
              <a:bodyPr wrap="square">
                <a:spAutoFit/>
              </a:bodyPr>
              <a:lstStyle/>
              <a:p>
                <a14:m>
                  <m:oMath xmlns:m="http://schemas.openxmlformats.org/officeDocument/2006/math">
                    <m:sSub>
                      <m:sSubPr>
                        <m:ctrlPr>
                          <a:rPr lang="en-GB" sz="2000" i="1">
                            <a:latin typeface="Cambria Math"/>
                          </a:rPr>
                        </m:ctrlPr>
                      </m:sSubPr>
                      <m:e>
                        <m:r>
                          <a:rPr lang="en-GB" sz="2000" i="1">
                            <a:latin typeface="Cambria Math" panose="02040503050406030204" pitchFamily="18" charset="0"/>
                          </a:rPr>
                          <m:t>𝑈</m:t>
                        </m:r>
                      </m:e>
                      <m:sub>
                        <m:r>
                          <a:rPr lang="en-GB" sz="2000" i="1">
                            <a:latin typeface="Cambria Math" panose="02040503050406030204" pitchFamily="18" charset="0"/>
                          </a:rPr>
                          <m:t>𝑠𝑡</m:t>
                        </m:r>
                      </m:sub>
                    </m:sSub>
                  </m:oMath>
                </a14:m>
                <a:r>
                  <a:rPr lang="en-GB" sz="2000" dirty="0">
                    <a:latin typeface="Times New Roman" panose="02020603050405020304" pitchFamily="18" charset="0"/>
                    <a:cs typeface="Times New Roman" panose="02020603050405020304" pitchFamily="18" charset="0"/>
                  </a:rPr>
                  <a:t>- </a:t>
                </a:r>
                <a:r>
                  <a:rPr lang="en-GB" sz="2000" dirty="0" err="1">
                    <a:latin typeface="Times New Roman" panose="02020603050405020304" pitchFamily="18" charset="0"/>
                    <a:cs typeface="Times New Roman" panose="02020603050405020304" pitchFamily="18" charset="0"/>
                  </a:rPr>
                  <a:t>stabdymo</a:t>
                </a:r>
                <a:r>
                  <a:rPr lang="en-GB" sz="2000" dirty="0">
                    <a:latin typeface="Times New Roman" panose="02020603050405020304" pitchFamily="18" charset="0"/>
                    <a:cs typeface="Times New Roman" panose="02020603050405020304" pitchFamily="18" charset="0"/>
                  </a:rPr>
                  <a:t> </a:t>
                </a:r>
                <a:r>
                  <a:rPr lang="lt-LT" sz="2000" dirty="0">
                    <a:latin typeface="Times New Roman" panose="02020603050405020304" pitchFamily="18" charset="0"/>
                    <a:cs typeface="Times New Roman" panose="02020603050405020304" pitchFamily="18" charset="0"/>
                  </a:rPr>
                  <a:t>įtampa; </a:t>
                </a:r>
                <a:endParaRPr lang="lt-LT" sz="2000" dirty="0" smtClean="0">
                  <a:latin typeface="Times New Roman" panose="02020603050405020304" pitchFamily="18" charset="0"/>
                  <a:cs typeface="Times New Roman" panose="02020603050405020304" pitchFamily="18" charset="0"/>
                </a:endParaRPr>
              </a:p>
              <a:p>
                <a14:m>
                  <m:oMath xmlns:m="http://schemas.openxmlformats.org/officeDocument/2006/math">
                    <m:sSubSup>
                      <m:sSubSupPr>
                        <m:ctrlPr>
                          <a:rPr lang="en-GB" sz="2000" i="1">
                            <a:latin typeface="Cambria Math"/>
                          </a:rPr>
                        </m:ctrlPr>
                      </m:sSubSupPr>
                      <m:e>
                        <m:r>
                          <a:rPr lang="en-GB" sz="2000" i="1">
                            <a:latin typeface="Cambria Math" panose="02040503050406030204" pitchFamily="18" charset="0"/>
                          </a:rPr>
                          <m:t>𝑣</m:t>
                        </m:r>
                      </m:e>
                      <m:sub>
                        <m:r>
                          <a:rPr lang="en-GB" sz="2000" i="1">
                            <a:latin typeface="Cambria Math" panose="02040503050406030204" pitchFamily="18" charset="0"/>
                          </a:rPr>
                          <m:t>𝑚𝑎𝑥</m:t>
                        </m:r>
                      </m:sub>
                      <m:sup/>
                    </m:sSubSup>
                  </m:oMath>
                </a14:m>
                <a:r>
                  <a:rPr lang="lt-LT" sz="2000" dirty="0">
                    <a:latin typeface="Times New Roman" panose="02020603050405020304" pitchFamily="18" charset="0"/>
                    <a:cs typeface="Times New Roman" panose="02020603050405020304" pitchFamily="18" charset="0"/>
                  </a:rPr>
                  <a:t>- </a:t>
                </a:r>
                <a:r>
                  <a:rPr lang="en-GB" sz="2000" dirty="0">
                    <a:latin typeface="Times New Roman" panose="02020603050405020304" pitchFamily="18" charset="0"/>
                    <a:cs typeface="Times New Roman" panose="02020603050405020304" pitchFamily="18" charset="0"/>
                  </a:rPr>
                  <a:t> did</a:t>
                </a:r>
                <a:r>
                  <a:rPr lang="lt-LT" sz="2000" dirty="0">
                    <a:latin typeface="Times New Roman" panose="02020603050405020304" pitchFamily="18" charset="0"/>
                    <a:cs typeface="Times New Roman" panose="02020603050405020304" pitchFamily="18" charset="0"/>
                  </a:rPr>
                  <a:t>žiausias fotoelektronų greitis; </a:t>
                </a:r>
                <a14:m>
                  <m:oMath xmlns:m="http://schemas.openxmlformats.org/officeDocument/2006/math">
                    <m:r>
                      <a:rPr lang="en-GB" sz="2000" i="1">
                        <a:latin typeface="Cambria Math" panose="02040503050406030204" pitchFamily="18" charset="0"/>
                      </a:rPr>
                      <m:t>𝑒</m:t>
                    </m:r>
                    <m:r>
                      <a:rPr lang="lt-LT" sz="2000">
                        <a:latin typeface="Cambria Math" panose="02040503050406030204" pitchFamily="18" charset="0"/>
                      </a:rPr>
                      <m:t>−</m:t>
                    </m:r>
                    <m:r>
                      <m:rPr>
                        <m:sty m:val="p"/>
                      </m:rPr>
                      <a:rPr lang="lt-LT" sz="2000">
                        <a:latin typeface="Cambria Math" panose="02040503050406030204" pitchFamily="18" charset="0"/>
                      </a:rPr>
                      <m:t>elektrono</m:t>
                    </m:r>
                    <m:r>
                      <a:rPr lang="lt-LT" sz="2000">
                        <a:latin typeface="Cambria Math" panose="02040503050406030204" pitchFamily="18" charset="0"/>
                      </a:rPr>
                      <m:t> </m:t>
                    </m:r>
                    <m:r>
                      <m:rPr>
                        <m:sty m:val="p"/>
                      </m:rPr>
                      <a:rPr lang="lt-LT" sz="2000">
                        <a:latin typeface="Cambria Math" panose="02040503050406030204" pitchFamily="18" charset="0"/>
                      </a:rPr>
                      <m:t>kr</m:t>
                    </m:r>
                    <m:r>
                      <a:rPr lang="lt-LT" sz="2000">
                        <a:latin typeface="Cambria Math" panose="02040503050406030204" pitchFamily="18" charset="0"/>
                      </a:rPr>
                      <m:t>ū</m:t>
                    </m:r>
                    <m:r>
                      <m:rPr>
                        <m:sty m:val="p"/>
                      </m:rPr>
                      <a:rPr lang="lt-LT" sz="2000">
                        <a:latin typeface="Cambria Math" panose="02040503050406030204" pitchFamily="18" charset="0"/>
                      </a:rPr>
                      <m:t>vis</m:t>
                    </m:r>
                    <m:r>
                      <a:rPr lang="lt-LT" sz="2000">
                        <a:latin typeface="Cambria Math" panose="02040503050406030204" pitchFamily="18" charset="0"/>
                      </a:rPr>
                      <m:t>;</m:t>
                    </m:r>
                  </m:oMath>
                </a14:m>
                <a:endParaRPr lang="lt-LT" sz="2000" dirty="0">
                  <a:latin typeface="Times New Roman" panose="02020603050405020304" pitchFamily="18" charset="0"/>
                  <a:cs typeface="Times New Roman" panose="02020603050405020304" pitchFamily="18" charset="0"/>
                </a:endParaRPr>
              </a:p>
              <a:p>
                <a14:m>
                  <m:oMath xmlns:m="http://schemas.openxmlformats.org/officeDocument/2006/math">
                    <m:r>
                      <a:rPr lang="lt-LT" sz="2000">
                        <a:latin typeface="Cambria Math" panose="02040503050406030204" pitchFamily="18" charset="0"/>
                      </a:rPr>
                      <m:t> </m:t>
                    </m:r>
                    <m:r>
                      <a:rPr lang="en-GB" sz="2000" i="1">
                        <a:latin typeface="Cambria Math" panose="02040503050406030204" pitchFamily="18" charset="0"/>
                      </a:rPr>
                      <m:t>𝑚</m:t>
                    </m:r>
                  </m:oMath>
                </a14:m>
                <a:r>
                  <a:rPr lang="lt-LT" sz="2000" dirty="0">
                    <a:latin typeface="Times New Roman" panose="02020603050405020304" pitchFamily="18" charset="0"/>
                    <a:cs typeface="Times New Roman" panose="02020603050405020304" pitchFamily="18" charset="0"/>
                  </a:rPr>
                  <a:t> – elektrono masė</a:t>
                </a:r>
              </a:p>
            </p:txBody>
          </p:sp>
        </mc:Choice>
        <mc:Fallback xmlns="">
          <p:sp>
            <p:nvSpPr>
              <p:cNvPr id="8" name="Stačiakampis 7"/>
              <p:cNvSpPr>
                <a:spLocks noRot="1" noChangeAspect="1" noMove="1" noResize="1" noEditPoints="1" noAdjustHandles="1" noChangeArrowheads="1" noChangeShapeType="1" noTextEdit="1"/>
              </p:cNvSpPr>
              <p:nvPr/>
            </p:nvSpPr>
            <p:spPr>
              <a:xfrm>
                <a:off x="7014948" y="5100709"/>
                <a:ext cx="4258101" cy="1349793"/>
              </a:xfrm>
              <a:prstGeom prst="rect">
                <a:avLst/>
              </a:prstGeom>
              <a:blipFill>
                <a:blip r:embed="rId8"/>
                <a:stretch>
                  <a:fillRect t="-2715" r="-2579" b="-7692"/>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9" name="Rectangle 8"/>
              <p:cNvSpPr/>
              <p:nvPr/>
            </p:nvSpPr>
            <p:spPr>
              <a:xfrm>
                <a:off x="586329" y="5210628"/>
                <a:ext cx="2940642" cy="1052596"/>
              </a:xfrm>
              <a:prstGeom prst="rect">
                <a:avLst/>
              </a:prstGeom>
              <a:ln w="38100">
                <a:solidFill>
                  <a:schemeClr val="tx1"/>
                </a:solidFill>
              </a:ln>
            </p:spPr>
            <p:txBody>
              <a:bodyPr wrap="square">
                <a:spAutoFit/>
              </a:bodyPr>
              <a:lstStyle/>
              <a:p>
                <a14:m>
                  <m:oMath xmlns:m="http://schemas.openxmlformats.org/officeDocument/2006/math">
                    <m:sSub>
                      <m:sSubPr>
                        <m:ctrlPr>
                          <a:rPr lang="en-GB" sz="4000" i="1" smtClean="0">
                            <a:solidFill>
                              <a:srgbClr val="C00000"/>
                            </a:solidFill>
                            <a:latin typeface="Cambria Math"/>
                          </a:rPr>
                        </m:ctrlPr>
                      </m:sSubPr>
                      <m:e>
                        <m:r>
                          <a:rPr lang="en-GB" sz="4000" i="1">
                            <a:solidFill>
                              <a:srgbClr val="C00000"/>
                            </a:solidFill>
                            <a:latin typeface="Cambria Math" panose="02040503050406030204" pitchFamily="18" charset="0"/>
                          </a:rPr>
                          <m:t>𝑈</m:t>
                        </m:r>
                      </m:e>
                      <m:sub>
                        <m:r>
                          <a:rPr lang="en-GB" sz="4000" i="1">
                            <a:solidFill>
                              <a:srgbClr val="C00000"/>
                            </a:solidFill>
                            <a:latin typeface="Cambria Math" panose="02040503050406030204" pitchFamily="18" charset="0"/>
                          </a:rPr>
                          <m:t>𝑠𝑡</m:t>
                        </m:r>
                      </m:sub>
                    </m:sSub>
                  </m:oMath>
                </a14:m>
                <a:r>
                  <a:rPr lang="en-GB" sz="4000" dirty="0" smtClean="0">
                    <a:solidFill>
                      <a:srgbClr val="C00000"/>
                    </a:solidFill>
                    <a:latin typeface="Times New Roman" panose="02020603050405020304" pitchFamily="18" charset="0"/>
                    <a:cs typeface="Times New Roman" panose="02020603050405020304" pitchFamily="18" charset="0"/>
                  </a:rPr>
                  <a:t>=</a:t>
                </a:r>
                <a:r>
                  <a:rPr lang="lt-LT" sz="4000" dirty="0" smtClean="0">
                    <a:solidFill>
                      <a:srgbClr val="C00000"/>
                    </a:solidFill>
                    <a:latin typeface="Times New Roman" panose="02020603050405020304" pitchFamily="18" charset="0"/>
                    <a:cs typeface="Times New Roman" panose="02020603050405020304" pitchFamily="18" charset="0"/>
                  </a:rPr>
                  <a:t> </a:t>
                </a:r>
                <a14:m>
                  <m:oMath xmlns:m="http://schemas.openxmlformats.org/officeDocument/2006/math">
                    <m:f>
                      <m:fPr>
                        <m:ctrlPr>
                          <a:rPr lang="en-GB" sz="4000" i="1" smtClean="0">
                            <a:solidFill>
                              <a:srgbClr val="C00000"/>
                            </a:solidFill>
                            <a:latin typeface="Cambria Math"/>
                          </a:rPr>
                        </m:ctrlPr>
                      </m:fPr>
                      <m:num>
                        <m:r>
                          <a:rPr lang="en-GB" sz="4000" i="1">
                            <a:solidFill>
                              <a:srgbClr val="C00000"/>
                            </a:solidFill>
                            <a:latin typeface="Cambria Math" panose="02040503050406030204" pitchFamily="18" charset="0"/>
                          </a:rPr>
                          <m:t>𝑚</m:t>
                        </m:r>
                        <m:sSubSup>
                          <m:sSubSupPr>
                            <m:ctrlPr>
                              <a:rPr lang="en-GB" sz="4000" i="1">
                                <a:solidFill>
                                  <a:srgbClr val="C00000"/>
                                </a:solidFill>
                                <a:latin typeface="Cambria Math"/>
                              </a:rPr>
                            </m:ctrlPr>
                          </m:sSubSupPr>
                          <m:e>
                            <m:r>
                              <a:rPr lang="en-GB" sz="4000" i="1">
                                <a:solidFill>
                                  <a:srgbClr val="C00000"/>
                                </a:solidFill>
                                <a:latin typeface="Cambria Math" panose="02040503050406030204" pitchFamily="18" charset="0"/>
                              </a:rPr>
                              <m:t>𝑣</m:t>
                            </m:r>
                          </m:e>
                          <m:sub>
                            <m:r>
                              <a:rPr lang="en-GB" sz="4000" i="1">
                                <a:solidFill>
                                  <a:srgbClr val="C00000"/>
                                </a:solidFill>
                                <a:latin typeface="Cambria Math" panose="02040503050406030204" pitchFamily="18" charset="0"/>
                              </a:rPr>
                              <m:t>𝑚𝑎𝑥</m:t>
                            </m:r>
                          </m:sub>
                          <m:sup>
                            <m:r>
                              <a:rPr lang="en-GB" sz="4000" i="1">
                                <a:solidFill>
                                  <a:srgbClr val="C00000"/>
                                </a:solidFill>
                                <a:latin typeface="Cambria Math" panose="02040503050406030204" pitchFamily="18" charset="0"/>
                              </a:rPr>
                              <m:t>2</m:t>
                            </m:r>
                          </m:sup>
                        </m:sSubSup>
                      </m:num>
                      <m:den>
                        <m:r>
                          <a:rPr lang="en-GB" sz="4000" i="1">
                            <a:solidFill>
                              <a:srgbClr val="C00000"/>
                            </a:solidFill>
                            <a:latin typeface="Cambria Math" panose="02040503050406030204" pitchFamily="18" charset="0"/>
                          </a:rPr>
                          <m:t>2</m:t>
                        </m:r>
                        <m:r>
                          <a:rPr lang="lt-LT" sz="4000" b="0" i="1" smtClean="0">
                            <a:solidFill>
                              <a:srgbClr val="C00000"/>
                            </a:solidFill>
                            <a:latin typeface="Cambria Math" panose="02040503050406030204" pitchFamily="18" charset="0"/>
                          </a:rPr>
                          <m:t>𝑒</m:t>
                        </m:r>
                      </m:den>
                    </m:f>
                  </m:oMath>
                </a14:m>
                <a:endParaRPr lang="en-GB" sz="4000" dirty="0">
                  <a:latin typeface="Times New Roman" panose="02020603050405020304" pitchFamily="18" charset="0"/>
                  <a:cs typeface="Times New Roman" panose="02020603050405020304" pitchFamily="18" charset="0"/>
                </a:endParaRPr>
              </a:p>
            </p:txBody>
          </p:sp>
        </mc:Choice>
        <mc:Fallback xmlns="">
          <p:sp>
            <p:nvSpPr>
              <p:cNvPr id="9" name="Rectangle 8"/>
              <p:cNvSpPr>
                <a:spLocks noRot="1" noChangeAspect="1" noMove="1" noResize="1" noEditPoints="1" noAdjustHandles="1" noChangeArrowheads="1" noChangeShapeType="1" noTextEdit="1"/>
              </p:cNvSpPr>
              <p:nvPr/>
            </p:nvSpPr>
            <p:spPr>
              <a:xfrm>
                <a:off x="586329" y="5210628"/>
                <a:ext cx="2940642" cy="1052596"/>
              </a:xfrm>
              <a:prstGeom prst="rect">
                <a:avLst/>
              </a:prstGeom>
              <a:blipFill>
                <a:blip r:embed="rId9"/>
                <a:stretch>
                  <a:fillRect b="-9551"/>
                </a:stretch>
              </a:blipFill>
              <a:ln w="38100">
                <a:solidFill>
                  <a:schemeClr val="tx1"/>
                </a:solidFill>
              </a:ln>
            </p:spPr>
            <p:txBody>
              <a:bodyPr/>
              <a:lstStyle/>
              <a:p>
                <a:r>
                  <a:rPr lang="en-GB">
                    <a:noFill/>
                  </a:rPr>
                  <a:t> </a:t>
                </a:r>
              </a:p>
            </p:txBody>
          </p:sp>
        </mc:Fallback>
      </mc:AlternateContent>
      <p:sp>
        <p:nvSpPr>
          <p:cNvPr id="11" name="Right Arrow 28"/>
          <p:cNvSpPr/>
          <p:nvPr/>
        </p:nvSpPr>
        <p:spPr>
          <a:xfrm rot="1305106">
            <a:off x="776658" y="3508757"/>
            <a:ext cx="853396" cy="539630"/>
          </a:xfrm>
          <a:prstGeom prst="rightArrow">
            <a:avLst/>
          </a:prstGeom>
          <a:solidFill>
            <a:schemeClr val="bg1"/>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Times New Roman" panose="02020603050405020304" pitchFamily="18" charset="0"/>
              <a:cs typeface="Times New Roman" panose="02020603050405020304" pitchFamily="18" charset="0"/>
            </a:endParaRPr>
          </a:p>
        </p:txBody>
      </p:sp>
      <p:sp>
        <p:nvSpPr>
          <p:cNvPr id="12" name="Right Arrow 28"/>
          <p:cNvSpPr/>
          <p:nvPr/>
        </p:nvSpPr>
        <p:spPr>
          <a:xfrm rot="1305106">
            <a:off x="4262859" y="3618644"/>
            <a:ext cx="853396" cy="539630"/>
          </a:xfrm>
          <a:prstGeom prst="rightArrow">
            <a:avLst/>
          </a:prstGeom>
          <a:solidFill>
            <a:schemeClr val="bg1"/>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Times New Roman" panose="02020603050405020304" pitchFamily="18" charset="0"/>
              <a:cs typeface="Times New Roman" panose="02020603050405020304" pitchFamily="18" charset="0"/>
            </a:endParaRPr>
          </a:p>
        </p:txBody>
      </p:sp>
      <p:sp>
        <p:nvSpPr>
          <p:cNvPr id="13" name="Right Arrow 28"/>
          <p:cNvSpPr/>
          <p:nvPr/>
        </p:nvSpPr>
        <p:spPr>
          <a:xfrm rot="1305106">
            <a:off x="8163587" y="3508759"/>
            <a:ext cx="853396" cy="539630"/>
          </a:xfrm>
          <a:prstGeom prst="rightArrow">
            <a:avLst/>
          </a:prstGeom>
          <a:solidFill>
            <a:schemeClr val="bg1"/>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0418262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lt-LT" b="1" dirty="0" err="1" smtClean="0">
                <a:latin typeface="Times New Roman" panose="02020603050405020304" pitchFamily="18" charset="0"/>
                <a:cs typeface="Times New Roman" panose="02020603050405020304" pitchFamily="18" charset="0"/>
              </a:rPr>
              <a:t>Enšteino</a:t>
            </a:r>
            <a:r>
              <a:rPr lang="lt-LT" b="1" dirty="0" smtClean="0">
                <a:latin typeface="Times New Roman" panose="02020603050405020304" pitchFamily="18" charset="0"/>
                <a:cs typeface="Times New Roman" panose="02020603050405020304" pitchFamily="18" charset="0"/>
              </a:rPr>
              <a:t> fotoefekto pagrindinė lygtis </a:t>
            </a:r>
            <a:endParaRPr lang="en-GB" b="1" dirty="0">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504372" y="1811111"/>
                <a:ext cx="8059059" cy="4753591"/>
              </a:xfrm>
            </p:spPr>
            <p:txBody>
              <a:bodyPr>
                <a:normAutofit fontScale="77500" lnSpcReduction="20000"/>
              </a:bodyPr>
              <a:lstStyle/>
              <a:p>
                <a:r>
                  <a:rPr lang="lt-LT" sz="3300" dirty="0" smtClean="0">
                    <a:latin typeface="Times New Roman" panose="02020603050405020304" pitchFamily="18" charset="0"/>
                    <a:cs typeface="Times New Roman" panose="02020603050405020304" pitchFamily="18" charset="0"/>
                  </a:rPr>
                  <a:t>A. Einšteinas teigė, kad išlaisvinančio fotoelektronus fotono energija sunaudojama išlaisvinimo darbui atlikti ir elektrono kinetinei energijai padidinti:</a:t>
                </a:r>
              </a:p>
              <a:p>
                <a:endParaRPr lang="lt-LT" sz="1800" dirty="0" smtClean="0">
                  <a:latin typeface="Times New Roman" panose="02020603050405020304" pitchFamily="18" charset="0"/>
                  <a:cs typeface="Times New Roman" panose="02020603050405020304" pitchFamily="18" charset="0"/>
                </a:endParaRPr>
              </a:p>
              <a:p>
                <a:pPr marL="0" indent="0">
                  <a:buNone/>
                </a:pPr>
                <a:r>
                  <a:rPr lang="en-GB" sz="3600" dirty="0" smtClean="0">
                    <a:latin typeface="Times New Roman" panose="02020603050405020304" pitchFamily="18" charset="0"/>
                    <a:ea typeface="Cambria Math" panose="02040503050406030204" pitchFamily="18" charset="0"/>
                    <a:cs typeface="Times New Roman" panose="02020603050405020304" pitchFamily="18" charset="0"/>
                  </a:rPr>
                  <a:t>         </a:t>
                </a:r>
                <a:r>
                  <a:rPr lang="lt-LT" sz="3600" dirty="0" smtClean="0">
                    <a:latin typeface="Times New Roman" panose="02020603050405020304" pitchFamily="18" charset="0"/>
                    <a:ea typeface="Cambria Math" panose="02040503050406030204" pitchFamily="18" charset="0"/>
                    <a:cs typeface="Times New Roman" panose="02020603050405020304" pitchFamily="18" charset="0"/>
                  </a:rPr>
                  <a:t>  </a:t>
                </a:r>
                <a:endParaRPr lang="lt-LT" sz="3600" b="0" i="1" dirty="0" smtClean="0">
                  <a:solidFill>
                    <a:srgbClr val="C00000"/>
                  </a:solidFill>
                  <a:latin typeface="Times New Roman" panose="02020603050405020304" pitchFamily="18" charset="0"/>
                  <a:cs typeface="Times New Roman" panose="02020603050405020304" pitchFamily="18" charset="0"/>
                </a:endParaRPr>
              </a:p>
              <a:p>
                <a:pPr marL="0" indent="0">
                  <a:buNone/>
                </a:pPr>
                <a:endParaRPr lang="lt-LT" sz="3600" b="0" i="1" dirty="0" smtClean="0">
                  <a:solidFill>
                    <a:srgbClr val="C00000"/>
                  </a:solidFill>
                  <a:latin typeface="Times New Roman" panose="02020603050405020304" pitchFamily="18" charset="0"/>
                  <a:cs typeface="Times New Roman" panose="02020603050405020304" pitchFamily="18" charset="0"/>
                </a:endParaRPr>
              </a:p>
              <a:p>
                <a:pPr marL="0" indent="0">
                  <a:buNone/>
                </a:pPr>
                <a:endParaRPr lang="lt-LT" sz="2500" i="1" dirty="0" smtClean="0">
                  <a:solidFill>
                    <a:schemeClr val="tx1"/>
                  </a:solidFill>
                  <a:latin typeface="Times New Roman" panose="02020603050405020304" pitchFamily="18" charset="0"/>
                  <a:ea typeface="Cambria Math" panose="02040503050406030204" pitchFamily="18" charset="0"/>
                  <a:cs typeface="Times New Roman" panose="02020603050405020304" pitchFamily="18" charset="0"/>
                </a:endParaRPr>
              </a:p>
              <a:p>
                <a:pPr marL="0" indent="0">
                  <a:buNone/>
                </a:pPr>
                <a14:m>
                  <m:oMath xmlns:m="http://schemas.openxmlformats.org/officeDocument/2006/math">
                    <m:sSub>
                      <m:sSubPr>
                        <m:ctrlPr>
                          <a:rPr lang="en-GB" sz="2500" i="1" smtClean="0">
                            <a:solidFill>
                              <a:schemeClr val="tx1"/>
                            </a:solidFill>
                            <a:latin typeface="Cambria Math"/>
                            <a:ea typeface="Cambria Math" panose="02040503050406030204" pitchFamily="18" charset="0"/>
                          </a:rPr>
                        </m:ctrlPr>
                      </m:sSubPr>
                      <m:e>
                        <m:r>
                          <a:rPr lang="en-GB" sz="2500" i="1">
                            <a:solidFill>
                              <a:schemeClr val="tx1"/>
                            </a:solidFill>
                            <a:latin typeface="Cambria Math" panose="02040503050406030204" pitchFamily="18" charset="0"/>
                            <a:ea typeface="Cambria Math" panose="02040503050406030204" pitchFamily="18" charset="0"/>
                          </a:rPr>
                          <m:t>𝐴</m:t>
                        </m:r>
                      </m:e>
                      <m:sub>
                        <m:r>
                          <a:rPr lang="en-GB" sz="2500" i="1">
                            <a:solidFill>
                              <a:schemeClr val="tx1"/>
                            </a:solidFill>
                            <a:latin typeface="Cambria Math" panose="02040503050406030204" pitchFamily="18" charset="0"/>
                            <a:ea typeface="Cambria Math" panose="02040503050406030204" pitchFamily="18" charset="0"/>
                          </a:rPr>
                          <m:t>𝑖</m:t>
                        </m:r>
                        <m:r>
                          <a:rPr lang="lt-LT" sz="2500" i="1">
                            <a:solidFill>
                              <a:schemeClr val="tx1"/>
                            </a:solidFill>
                            <a:latin typeface="Cambria Math" panose="02040503050406030204" pitchFamily="18" charset="0"/>
                            <a:ea typeface="Cambria Math" panose="02040503050406030204" pitchFamily="18" charset="0"/>
                          </a:rPr>
                          <m:t>š</m:t>
                        </m:r>
                      </m:sub>
                    </m:sSub>
                  </m:oMath>
                </a14:m>
                <a:r>
                  <a:rPr lang="lt-LT" sz="2500" dirty="0" smtClean="0">
                    <a:solidFill>
                      <a:schemeClr val="tx1"/>
                    </a:solidFill>
                    <a:latin typeface="Times New Roman" panose="02020603050405020304" pitchFamily="18" charset="0"/>
                    <a:ea typeface="Cambria Math" panose="02040503050406030204" pitchFamily="18" charset="0"/>
                    <a:cs typeface="Times New Roman" panose="02020603050405020304" pitchFamily="18" charset="0"/>
                  </a:rPr>
                  <a:t> - elektronų išlaisvinimo darbas      				</a:t>
                </a:r>
                <a:endParaRPr lang="lt-LT" sz="2500" b="0" dirty="0" smtClean="0">
                  <a:solidFill>
                    <a:schemeClr val="tx1"/>
                  </a:solidFill>
                  <a:latin typeface="Times New Roman" panose="02020603050405020304" pitchFamily="18" charset="0"/>
                  <a:ea typeface="Cambria Math" panose="02040503050406030204" pitchFamily="18" charset="0"/>
                  <a:cs typeface="Times New Roman" panose="02020603050405020304" pitchFamily="18" charset="0"/>
                </a:endParaRPr>
              </a:p>
              <a:p>
                <a:pPr marL="0" indent="0">
                  <a:buNone/>
                </a:pPr>
                <a14:m>
                  <m:oMath xmlns:m="http://schemas.openxmlformats.org/officeDocument/2006/math">
                    <m:r>
                      <a:rPr lang="lt-LT" sz="2500" i="1">
                        <a:solidFill>
                          <a:schemeClr val="tx1"/>
                        </a:solidFill>
                        <a:latin typeface="Cambria Math" panose="02040503050406030204" pitchFamily="18" charset="0"/>
                      </a:rPr>
                      <m:t>h</m:t>
                    </m:r>
                  </m:oMath>
                </a14:m>
                <a:r>
                  <a:rPr lang="lt-LT" sz="2500" dirty="0">
                    <a:solidFill>
                      <a:schemeClr val="tx1"/>
                    </a:solidFill>
                    <a:latin typeface="Times New Roman" panose="02020603050405020304" pitchFamily="18" charset="0"/>
                    <a:ea typeface="Cambria Math" panose="02040503050406030204" pitchFamily="18" charset="0"/>
                    <a:cs typeface="Times New Roman" panose="02020603050405020304" pitchFamily="18" charset="0"/>
                  </a:rPr>
                  <a:t> - planko konstanta</a:t>
                </a:r>
              </a:p>
              <a:p>
                <a:pPr marL="0" indent="0">
                  <a:buNone/>
                </a:pPr>
                <a14:m>
                  <m:oMath xmlns:m="http://schemas.openxmlformats.org/officeDocument/2006/math">
                    <m:r>
                      <m:rPr>
                        <m:nor/>
                      </m:rPr>
                      <a:rPr lang="el-GR" sz="2500">
                        <a:solidFill>
                          <a:schemeClr val="tx1"/>
                        </a:solidFill>
                        <a:latin typeface="Times New Roman" panose="02020603050405020304" pitchFamily="18" charset="0"/>
                        <a:cs typeface="Times New Roman" panose="02020603050405020304" pitchFamily="18" charset="0"/>
                      </a:rPr>
                      <m:t>ν</m:t>
                    </m:r>
                    <m:r>
                      <m:rPr>
                        <m:nor/>
                      </m:rPr>
                      <a:rPr lang="lt-LT" sz="2500">
                        <a:solidFill>
                          <a:schemeClr val="tx1"/>
                        </a:solidFill>
                        <a:latin typeface="Times New Roman" panose="02020603050405020304" pitchFamily="18" charset="0"/>
                        <a:cs typeface="Times New Roman" panose="02020603050405020304" pitchFamily="18" charset="0"/>
                      </a:rPr>
                      <m:t> </m:t>
                    </m:r>
                    <m:r>
                      <m:rPr>
                        <m:nor/>
                      </m:rPr>
                      <a:rPr lang="en-GB" sz="2500">
                        <a:solidFill>
                          <a:schemeClr val="tx1"/>
                        </a:solidFill>
                        <a:latin typeface="Times New Roman" panose="02020603050405020304" pitchFamily="18" charset="0"/>
                        <a:cs typeface="Times New Roman" panose="02020603050405020304" pitchFamily="18" charset="0"/>
                      </a:rPr>
                      <m:t>− </m:t>
                    </m:r>
                    <m:r>
                      <m:rPr>
                        <m:nor/>
                      </m:rPr>
                      <a:rPr lang="lt-LT" sz="2500" b="0" i="0" smtClean="0">
                        <a:solidFill>
                          <a:schemeClr val="tx1"/>
                        </a:solidFill>
                        <a:latin typeface="Times New Roman" panose="02020603050405020304" pitchFamily="18" charset="0"/>
                        <a:cs typeface="Times New Roman" panose="02020603050405020304" pitchFamily="18" charset="0"/>
                      </a:rPr>
                      <m:t> š</m:t>
                    </m:r>
                    <m:r>
                      <m:rPr>
                        <m:nor/>
                      </m:rPr>
                      <a:rPr lang="lt-LT" sz="2500" b="0" i="0" smtClean="0">
                        <a:solidFill>
                          <a:schemeClr val="tx1"/>
                        </a:solidFill>
                        <a:latin typeface="Times New Roman" panose="02020603050405020304" pitchFamily="18" charset="0"/>
                        <a:cs typeface="Times New Roman" panose="02020603050405020304" pitchFamily="18" charset="0"/>
                      </a:rPr>
                      <m:t>viesos</m:t>
                    </m:r>
                    <m:r>
                      <m:rPr>
                        <m:nor/>
                      </m:rPr>
                      <a:rPr lang="lt-LT" sz="2500" b="0" i="0" smtClean="0">
                        <a:solidFill>
                          <a:schemeClr val="tx1"/>
                        </a:solidFill>
                        <a:latin typeface="Times New Roman" panose="02020603050405020304" pitchFamily="18" charset="0"/>
                        <a:cs typeface="Times New Roman" panose="02020603050405020304" pitchFamily="18" charset="0"/>
                      </a:rPr>
                      <m:t> </m:t>
                    </m:r>
                    <m:r>
                      <m:rPr>
                        <m:nor/>
                      </m:rPr>
                      <a:rPr lang="en-GB" sz="2500">
                        <a:solidFill>
                          <a:schemeClr val="tx1"/>
                        </a:solidFill>
                        <a:latin typeface="Times New Roman" panose="02020603050405020304" pitchFamily="18" charset="0"/>
                        <a:cs typeface="Times New Roman" panose="02020603050405020304" pitchFamily="18" charset="0"/>
                      </a:rPr>
                      <m:t>da</m:t>
                    </m:r>
                    <m:r>
                      <m:rPr>
                        <m:nor/>
                      </m:rPr>
                      <a:rPr lang="lt-LT" sz="2500">
                        <a:solidFill>
                          <a:schemeClr val="tx1"/>
                        </a:solidFill>
                        <a:latin typeface="Times New Roman" panose="02020603050405020304" pitchFamily="18" charset="0"/>
                        <a:cs typeface="Times New Roman" panose="02020603050405020304" pitchFamily="18" charset="0"/>
                      </a:rPr>
                      <m:t>ž</m:t>
                    </m:r>
                    <m:r>
                      <m:rPr>
                        <m:nor/>
                      </m:rPr>
                      <a:rPr lang="lt-LT" sz="2500">
                        <a:solidFill>
                          <a:schemeClr val="tx1"/>
                        </a:solidFill>
                        <a:latin typeface="Times New Roman" panose="02020603050405020304" pitchFamily="18" charset="0"/>
                        <a:cs typeface="Times New Roman" panose="02020603050405020304" pitchFamily="18" charset="0"/>
                      </a:rPr>
                      <m:t>nis</m:t>
                    </m:r>
                  </m:oMath>
                </a14:m>
                <a:r>
                  <a:rPr lang="lt-LT" sz="2500" dirty="0">
                    <a:solidFill>
                      <a:schemeClr val="tx1"/>
                    </a:solidFill>
                    <a:latin typeface="Times New Roman" panose="02020603050405020304" pitchFamily="18" charset="0"/>
                    <a:ea typeface="Cambria Math" panose="02040503050406030204" pitchFamily="18" charset="0"/>
                    <a:cs typeface="Times New Roman" panose="02020603050405020304" pitchFamily="18" charset="0"/>
                  </a:rPr>
                  <a:t> </a:t>
                </a:r>
              </a:p>
              <a:p>
                <a:pPr marL="0" indent="0">
                  <a:buNone/>
                </a:pPr>
                <a:endParaRPr lang="lt-LT" sz="2300" b="0" dirty="0" smtClean="0">
                  <a:solidFill>
                    <a:schemeClr val="tx1"/>
                  </a:solidFill>
                  <a:latin typeface="Times New Roman" panose="02020603050405020304" pitchFamily="18" charset="0"/>
                  <a:ea typeface="Cambria Math" panose="02040503050406030204" pitchFamily="18" charset="0"/>
                  <a:cs typeface="Times New Roman" panose="02020603050405020304" pitchFamily="18" charset="0"/>
                </a:endParaRPr>
              </a:p>
              <a:p>
                <a:pPr marL="0" indent="0">
                  <a:buNone/>
                </a:pPr>
                <a:endParaRPr lang="lt-LT" sz="2200" b="0" dirty="0" smtClean="0">
                  <a:solidFill>
                    <a:schemeClr val="tx1"/>
                  </a:solidFill>
                  <a:latin typeface="Times New Roman" panose="02020603050405020304" pitchFamily="18" charset="0"/>
                  <a:ea typeface="Cambria Math" panose="02040503050406030204" pitchFamily="18" charset="0"/>
                  <a:cs typeface="Times New Roman" panose="02020603050405020304" pitchFamily="18" charset="0"/>
                </a:endParaRPr>
              </a:p>
              <a:p>
                <a:r>
                  <a:rPr lang="en-GB" sz="2900" b="1" dirty="0" err="1" smtClean="0">
                    <a:latin typeface="Times New Roman" panose="02020603050405020304" pitchFamily="18" charset="0"/>
                    <a:cs typeface="Times New Roman" panose="02020603050405020304" pitchFamily="18" charset="0"/>
                  </a:rPr>
                  <a:t>Ein</a:t>
                </a:r>
                <a:r>
                  <a:rPr lang="lt-LT" sz="2900" b="1" dirty="0" smtClean="0">
                    <a:latin typeface="Times New Roman" panose="02020603050405020304" pitchFamily="18" charset="0"/>
                    <a:cs typeface="Times New Roman" panose="02020603050405020304" pitchFamily="18" charset="0"/>
                  </a:rPr>
                  <a:t>šteino lygtis </a:t>
                </a:r>
                <a:r>
                  <a:rPr lang="lt-LT" sz="2900" dirty="0" smtClean="0">
                    <a:latin typeface="Times New Roman" panose="02020603050405020304" pitchFamily="18" charset="0"/>
                    <a:cs typeface="Times New Roman" panose="02020603050405020304" pitchFamily="18" charset="0"/>
                  </a:rPr>
                  <a:t>– tai energijos tvermės dėsnis, pritaikytas fotoefektui. </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504372" y="1811111"/>
                <a:ext cx="8059059" cy="4753591"/>
              </a:xfrm>
              <a:blipFill rotWithShape="1">
                <a:blip r:embed="rId2"/>
                <a:stretch>
                  <a:fillRect l="-1210" t="-2821"/>
                </a:stretch>
              </a:blipFill>
            </p:spPr>
            <p:txBody>
              <a:bodyPr/>
              <a:lstStyle/>
              <a:p>
                <a:r>
                  <a:rPr lang="lt-LT">
                    <a:noFill/>
                  </a:rPr>
                  <a:t> </a:t>
                </a:r>
              </a:p>
            </p:txBody>
          </p:sp>
        </mc:Fallback>
      </mc:AlternateContent>
      <p:pic>
        <p:nvPicPr>
          <p:cNvPr id="1026" name="Picture 2" descr="Vaizdo rezultatas pagal užklausą „einstei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733777" y="1756950"/>
            <a:ext cx="2952296" cy="3936093"/>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4" name="TextBox 3"/>
              <p:cNvSpPr txBox="1"/>
              <p:nvPr/>
            </p:nvSpPr>
            <p:spPr>
              <a:xfrm>
                <a:off x="3696380" y="2867198"/>
                <a:ext cx="3443968" cy="857799"/>
              </a:xfrm>
              <a:prstGeom prst="rect">
                <a:avLst/>
              </a:prstGeom>
              <a:noFill/>
              <a:ln w="38100">
                <a:solidFill>
                  <a:schemeClr val="tx1"/>
                </a:solidFill>
              </a:ln>
            </p:spPr>
            <p:txBody>
              <a:bodyPr wrap="square" rtlCol="0">
                <a:spAutoFit/>
              </a:bodyPr>
              <a:lstStyle/>
              <a:p>
                <a14:m>
                  <m:oMath xmlns:m="http://schemas.openxmlformats.org/officeDocument/2006/math">
                    <m:r>
                      <a:rPr lang="lt-LT" sz="3200" i="1">
                        <a:solidFill>
                          <a:srgbClr val="C00000"/>
                        </a:solidFill>
                        <a:latin typeface="Cambria Math" panose="02040503050406030204" pitchFamily="18" charset="0"/>
                      </a:rPr>
                      <m:t>h</m:t>
                    </m:r>
                    <m:r>
                      <m:rPr>
                        <m:nor/>
                      </m:rPr>
                      <a:rPr lang="el-GR" sz="3200">
                        <a:solidFill>
                          <a:srgbClr val="C00000"/>
                        </a:solidFill>
                        <a:latin typeface="Times New Roman" panose="02020603050405020304" pitchFamily="18" charset="0"/>
                        <a:cs typeface="Times New Roman" panose="02020603050405020304" pitchFamily="18" charset="0"/>
                      </a:rPr>
                      <m:t>ν</m:t>
                    </m:r>
                    <m:r>
                      <a:rPr lang="en-GB" sz="3200" i="1">
                        <a:solidFill>
                          <a:srgbClr val="C00000"/>
                        </a:solidFill>
                        <a:latin typeface="Cambria Math" panose="02040503050406030204" pitchFamily="18" charset="0"/>
                      </a:rPr>
                      <m:t>=</m:t>
                    </m:r>
                    <m:sSub>
                      <m:sSubPr>
                        <m:ctrlPr>
                          <a:rPr lang="en-GB" sz="3200" i="1">
                            <a:solidFill>
                              <a:srgbClr val="C00000"/>
                            </a:solidFill>
                            <a:latin typeface="Cambria Math"/>
                          </a:rPr>
                        </m:ctrlPr>
                      </m:sSubPr>
                      <m:e>
                        <m:r>
                          <a:rPr lang="en-GB" sz="3200" i="1">
                            <a:solidFill>
                              <a:srgbClr val="C00000"/>
                            </a:solidFill>
                            <a:latin typeface="Cambria Math" panose="02040503050406030204" pitchFamily="18" charset="0"/>
                          </a:rPr>
                          <m:t>𝐴</m:t>
                        </m:r>
                      </m:e>
                      <m:sub>
                        <m:r>
                          <a:rPr lang="en-GB" sz="3200" i="1">
                            <a:solidFill>
                              <a:srgbClr val="C00000"/>
                            </a:solidFill>
                            <a:latin typeface="Cambria Math" panose="02040503050406030204" pitchFamily="18" charset="0"/>
                          </a:rPr>
                          <m:t>𝑖</m:t>
                        </m:r>
                        <m:r>
                          <a:rPr lang="lt-LT" sz="3200" i="1">
                            <a:solidFill>
                              <a:srgbClr val="C00000"/>
                            </a:solidFill>
                            <a:latin typeface="Cambria Math" panose="02040503050406030204" pitchFamily="18" charset="0"/>
                          </a:rPr>
                          <m:t>š</m:t>
                        </m:r>
                      </m:sub>
                    </m:sSub>
                    <m:r>
                      <a:rPr lang="en-GB" sz="3200">
                        <a:solidFill>
                          <a:srgbClr val="C00000"/>
                        </a:solidFill>
                        <a:latin typeface="Cambria Math" panose="02040503050406030204" pitchFamily="18" charset="0"/>
                      </a:rPr>
                      <m:t>+ </m:t>
                    </m:r>
                    <m:f>
                      <m:fPr>
                        <m:ctrlPr>
                          <a:rPr lang="en-GB" sz="3200" i="1">
                            <a:solidFill>
                              <a:srgbClr val="C00000"/>
                            </a:solidFill>
                            <a:latin typeface="Cambria Math"/>
                          </a:rPr>
                        </m:ctrlPr>
                      </m:fPr>
                      <m:num>
                        <m:r>
                          <a:rPr lang="en-GB" sz="3200" i="1">
                            <a:solidFill>
                              <a:srgbClr val="C00000"/>
                            </a:solidFill>
                            <a:latin typeface="Cambria Math" panose="02040503050406030204" pitchFamily="18" charset="0"/>
                          </a:rPr>
                          <m:t>𝑚</m:t>
                        </m:r>
                        <m:sSubSup>
                          <m:sSubSupPr>
                            <m:ctrlPr>
                              <a:rPr lang="en-GB" sz="3200" i="1">
                                <a:solidFill>
                                  <a:srgbClr val="C00000"/>
                                </a:solidFill>
                                <a:latin typeface="Cambria Math"/>
                              </a:rPr>
                            </m:ctrlPr>
                          </m:sSubSupPr>
                          <m:e>
                            <m:r>
                              <a:rPr lang="en-GB" sz="3200" i="1">
                                <a:solidFill>
                                  <a:srgbClr val="C00000"/>
                                </a:solidFill>
                                <a:latin typeface="Cambria Math" panose="02040503050406030204" pitchFamily="18" charset="0"/>
                              </a:rPr>
                              <m:t>𝑣</m:t>
                            </m:r>
                          </m:e>
                          <m:sub>
                            <m:r>
                              <a:rPr lang="en-GB" sz="3200" i="1">
                                <a:solidFill>
                                  <a:srgbClr val="C00000"/>
                                </a:solidFill>
                                <a:latin typeface="Cambria Math" panose="02040503050406030204" pitchFamily="18" charset="0"/>
                              </a:rPr>
                              <m:t>𝑚𝑎𝑥</m:t>
                            </m:r>
                          </m:sub>
                          <m:sup>
                            <m:r>
                              <a:rPr lang="en-GB" sz="3200" i="1">
                                <a:solidFill>
                                  <a:srgbClr val="C00000"/>
                                </a:solidFill>
                                <a:latin typeface="Cambria Math" panose="02040503050406030204" pitchFamily="18" charset="0"/>
                              </a:rPr>
                              <m:t>2</m:t>
                            </m:r>
                          </m:sup>
                        </m:sSubSup>
                      </m:num>
                      <m:den>
                        <m:r>
                          <a:rPr lang="en-GB" sz="3200" i="1">
                            <a:solidFill>
                              <a:srgbClr val="C00000"/>
                            </a:solidFill>
                            <a:latin typeface="Cambria Math" panose="02040503050406030204" pitchFamily="18" charset="0"/>
                          </a:rPr>
                          <m:t>2</m:t>
                        </m:r>
                      </m:den>
                    </m:f>
                  </m:oMath>
                </a14:m>
                <a:r>
                  <a:rPr lang="en-GB" sz="3200" dirty="0">
                    <a:solidFill>
                      <a:srgbClr val="C00000"/>
                    </a:solidFill>
                    <a:latin typeface="Times New Roman" panose="02020603050405020304" pitchFamily="18" charset="0"/>
                    <a:cs typeface="Times New Roman" panose="02020603050405020304" pitchFamily="18" charset="0"/>
                  </a:rPr>
                  <a:t>.</a:t>
                </a:r>
                <a:endParaRPr lang="en-GB" sz="3200" dirty="0">
                  <a:latin typeface="Times New Roman" panose="02020603050405020304" pitchFamily="18" charset="0"/>
                  <a:cs typeface="Times New Roman" panose="02020603050405020304" pitchFamily="18" charset="0"/>
                </a:endParaRPr>
              </a:p>
            </p:txBody>
          </p:sp>
        </mc:Choice>
        <mc:Fallback xmlns="">
          <p:sp>
            <p:nvSpPr>
              <p:cNvPr id="4" name="TextBox 3"/>
              <p:cNvSpPr txBox="1">
                <a:spLocks noRot="1" noChangeAspect="1" noMove="1" noResize="1" noEditPoints="1" noAdjustHandles="1" noChangeArrowheads="1" noChangeShapeType="1" noTextEdit="1"/>
              </p:cNvSpPr>
              <p:nvPr/>
            </p:nvSpPr>
            <p:spPr>
              <a:xfrm>
                <a:off x="3696380" y="2867198"/>
                <a:ext cx="3443968" cy="857799"/>
              </a:xfrm>
              <a:prstGeom prst="rect">
                <a:avLst/>
              </a:prstGeom>
              <a:blipFill>
                <a:blip r:embed="rId4"/>
                <a:stretch>
                  <a:fillRect r="-525" b="-6803"/>
                </a:stretch>
              </a:blipFill>
              <a:ln w="38100">
                <a:solidFill>
                  <a:schemeClr val="tx1"/>
                </a:solidFill>
              </a:ln>
            </p:spPr>
            <p:txBody>
              <a:bodyPr/>
              <a:lstStyle/>
              <a:p>
                <a:r>
                  <a:rPr lang="en-GB">
                    <a:noFill/>
                  </a:rPr>
                  <a:t> </a:t>
                </a:r>
              </a:p>
            </p:txBody>
          </p:sp>
        </mc:Fallback>
      </mc:AlternateContent>
    </p:spTree>
    <p:extLst>
      <p:ext uri="{BB962C8B-B14F-4D97-AF65-F5344CB8AC3E}">
        <p14:creationId xmlns:p14="http://schemas.microsoft.com/office/powerpoint/2010/main" val="346393361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t-LT" b="1" dirty="0" smtClean="0">
                <a:latin typeface="Times New Roman" panose="02020603050405020304" pitchFamily="18" charset="0"/>
                <a:ea typeface="Cambria Math" panose="02040503050406030204" pitchFamily="18" charset="0"/>
                <a:cs typeface="Times New Roman" panose="02020603050405020304" pitchFamily="18" charset="0"/>
              </a:rPr>
              <a:t>Elektronų </a:t>
            </a:r>
            <a:r>
              <a:rPr lang="lt-LT" b="1" dirty="0">
                <a:latin typeface="Times New Roman" panose="02020603050405020304" pitchFamily="18" charset="0"/>
                <a:ea typeface="Cambria Math" panose="02040503050406030204" pitchFamily="18" charset="0"/>
                <a:cs typeface="Times New Roman" panose="02020603050405020304" pitchFamily="18" charset="0"/>
              </a:rPr>
              <a:t>išlaisvinimo darbas</a:t>
            </a:r>
            <a:endParaRPr lang="en-GB" b="1" dirty="0"/>
          </a:p>
        </p:txBody>
      </p:sp>
      <mc:AlternateContent xmlns:mc="http://schemas.openxmlformats.org/markup-compatibility/2006" xmlns:a14="http://schemas.microsoft.com/office/drawing/2010/main">
        <mc:Choice Requires="a14">
          <p:graphicFrame>
            <p:nvGraphicFramePr>
              <p:cNvPr id="12" name="Content Placeholder 11"/>
              <p:cNvGraphicFramePr>
                <a:graphicFrameLocks noGrp="1"/>
              </p:cNvGraphicFramePr>
              <p:nvPr>
                <p:ph idx="1"/>
                <p:extLst>
                  <p:ext uri="{D42A27DB-BD31-4B8C-83A1-F6EECF244321}">
                    <p14:modId xmlns:p14="http://schemas.microsoft.com/office/powerpoint/2010/main" val="266043285"/>
                  </p:ext>
                </p:extLst>
              </p:nvPr>
            </p:nvGraphicFramePr>
            <p:xfrm>
              <a:off x="1008743" y="1684020"/>
              <a:ext cx="4307113" cy="4118336"/>
            </p:xfrm>
            <a:graphic>
              <a:graphicData uri="http://schemas.openxmlformats.org/drawingml/2006/table">
                <a:tbl>
                  <a:tblPr firstRow="1" bandRow="1">
                    <a:tableStyleId>{5C22544A-7EE6-4342-B048-85BDC9FD1C3A}</a:tableStyleId>
                  </a:tblPr>
                  <a:tblGrid>
                    <a:gridCol w="2213936">
                      <a:extLst>
                        <a:ext uri="{9D8B030D-6E8A-4147-A177-3AD203B41FA5}">
                          <a16:colId xmlns="" xmlns:a16="http://schemas.microsoft.com/office/drawing/2014/main" val="655706424"/>
                        </a:ext>
                      </a:extLst>
                    </a:gridCol>
                    <a:gridCol w="1086842">
                      <a:extLst>
                        <a:ext uri="{9D8B030D-6E8A-4147-A177-3AD203B41FA5}">
                          <a16:colId xmlns="" xmlns:a16="http://schemas.microsoft.com/office/drawing/2014/main" val="93600400"/>
                        </a:ext>
                      </a:extLst>
                    </a:gridCol>
                    <a:gridCol w="1006335">
                      <a:extLst>
                        <a:ext uri="{9D8B030D-6E8A-4147-A177-3AD203B41FA5}">
                          <a16:colId xmlns="" xmlns:a16="http://schemas.microsoft.com/office/drawing/2014/main" val="876075754"/>
                        </a:ext>
                      </a:extLst>
                    </a:gridCol>
                  </a:tblGrid>
                  <a:tr h="608943">
                    <a:tc rowSpan="2">
                      <a:txBody>
                        <a:bodyPr/>
                        <a:lstStyle/>
                        <a:p>
                          <a:pPr algn="ctr"/>
                          <a:endParaRPr lang="lt-LT" dirty="0" smtClean="0"/>
                        </a:p>
                        <a:p>
                          <a:pPr algn="ctr"/>
                          <a:r>
                            <a:rPr lang="lt-LT" dirty="0" smtClean="0"/>
                            <a:t>Medžiaga</a:t>
                          </a:r>
                          <a:endParaRPr lang="en-GB" dirty="0"/>
                        </a:p>
                      </a:txBody>
                      <a:tcPr>
                        <a:lnB w="28575" cap="flat" cmpd="sng" algn="ctr">
                          <a:solidFill>
                            <a:schemeClr val="bg1"/>
                          </a:solidFill>
                          <a:prstDash val="solid"/>
                          <a:round/>
                          <a:headEnd type="none" w="med" len="med"/>
                          <a:tailEnd type="none" w="med" len="med"/>
                        </a:lnB>
                        <a:solidFill>
                          <a:srgbClr val="0070C0"/>
                        </a:solidFill>
                      </a:tcPr>
                    </a:tc>
                    <a:tc gridSpan="2">
                      <a:txBody>
                        <a:bodyPr/>
                        <a:lstStyle/>
                        <a:p>
                          <a:pPr algn="ctr"/>
                          <a:r>
                            <a:rPr lang="lt-LT" dirty="0" smtClean="0"/>
                            <a:t>Elektrono išlaisvinimo darbas</a:t>
                          </a:r>
                          <a:endParaRPr lang="en-GB" dirty="0"/>
                        </a:p>
                      </a:txBody>
                      <a:tcPr>
                        <a:solidFill>
                          <a:srgbClr val="0070C0"/>
                        </a:solidFill>
                      </a:tcPr>
                    </a:tc>
                    <a:tc hMerge="1">
                      <a:txBody>
                        <a:bodyPr/>
                        <a:lstStyle/>
                        <a:p>
                          <a:endParaRPr lang="en-GB" dirty="0"/>
                        </a:p>
                      </a:txBody>
                      <a:tcPr>
                        <a:solidFill>
                          <a:srgbClr val="0070C0"/>
                        </a:solidFill>
                      </a:tcPr>
                    </a:tc>
                    <a:extLst>
                      <a:ext uri="{0D108BD9-81ED-4DB2-BD59-A6C34878D82A}">
                        <a16:rowId xmlns="" xmlns:a16="http://schemas.microsoft.com/office/drawing/2014/main" val="1972689788"/>
                      </a:ext>
                    </a:extLst>
                  </a:tr>
                  <a:tr h="353828">
                    <a:tc vMerge="1">
                      <a:txBody>
                        <a:bodyPr/>
                        <a:lstStyle/>
                        <a:p>
                          <a:endParaRPr lang="en-GB"/>
                        </a:p>
                      </a:txBody>
                      <a:tcPr/>
                    </a:tc>
                    <a:tc>
                      <a:txBody>
                        <a:bodyPr/>
                        <a:lstStyle/>
                        <a:p>
                          <a:pPr algn="ctr"/>
                          <a14:m>
                            <m:oMathPara xmlns:m="http://schemas.openxmlformats.org/officeDocument/2006/math">
                              <m:oMathParaPr>
                                <m:jc m:val="centerGroup"/>
                              </m:oMathParaPr>
                              <m:oMath xmlns:m="http://schemas.openxmlformats.org/officeDocument/2006/math">
                                <m:sSup>
                                  <m:sSupPr>
                                    <m:ctrlPr>
                                      <a:rPr lang="en-GB" b="1" i="1" smtClean="0">
                                        <a:latin typeface="Cambria Math"/>
                                      </a:rPr>
                                    </m:ctrlPr>
                                  </m:sSupPr>
                                  <m:e>
                                    <m:r>
                                      <a:rPr lang="lt-LT" b="1" i="1" smtClean="0">
                                        <a:latin typeface="Cambria Math" panose="02040503050406030204" pitchFamily="18" charset="0"/>
                                      </a:rPr>
                                      <m:t>𝟏𝟎</m:t>
                                    </m:r>
                                  </m:e>
                                  <m:sup>
                                    <m:r>
                                      <a:rPr lang="lt-LT" b="1" i="1" smtClean="0">
                                        <a:latin typeface="Cambria Math" panose="02040503050406030204" pitchFamily="18" charset="0"/>
                                      </a:rPr>
                                      <m:t>−</m:t>
                                    </m:r>
                                    <m:r>
                                      <a:rPr lang="lt-LT" b="1" i="1" smtClean="0">
                                        <a:latin typeface="Cambria Math" panose="02040503050406030204" pitchFamily="18" charset="0"/>
                                      </a:rPr>
                                      <m:t>𝟏𝟗</m:t>
                                    </m:r>
                                  </m:sup>
                                </m:sSup>
                                <m:r>
                                  <a:rPr lang="lt-LT" b="1" i="1" smtClean="0">
                                    <a:latin typeface="Cambria Math" panose="02040503050406030204" pitchFamily="18" charset="0"/>
                                  </a:rPr>
                                  <m:t>𝑱</m:t>
                                </m:r>
                              </m:oMath>
                            </m:oMathPara>
                          </a14:m>
                          <a:endParaRPr lang="en-GB" b="1" dirty="0"/>
                        </a:p>
                      </a:txBody>
                      <a:tcPr>
                        <a:lnL w="12700" cap="flat" cmpd="sng" algn="ctr">
                          <a:solidFill>
                            <a:schemeClr val="bg1"/>
                          </a:solidFill>
                          <a:prstDash val="solid"/>
                          <a:round/>
                          <a:headEnd type="none" w="med" len="med"/>
                          <a:tailEnd type="none" w="med" len="med"/>
                        </a:lnL>
                        <a:lnB w="28575" cap="flat" cmpd="sng" algn="ctr">
                          <a:solidFill>
                            <a:schemeClr val="bg1"/>
                          </a:solidFill>
                          <a:prstDash val="solid"/>
                          <a:round/>
                          <a:headEnd type="none" w="med" len="med"/>
                          <a:tailEnd type="none" w="med" len="med"/>
                        </a:lnB>
                        <a:solidFill>
                          <a:srgbClr val="0070C0"/>
                        </a:solidFill>
                      </a:tcPr>
                    </a:tc>
                    <a:tc>
                      <a:txBody>
                        <a:bodyPr/>
                        <a:lstStyle/>
                        <a:p>
                          <a:pPr algn="ctr"/>
                          <a:r>
                            <a:rPr lang="lt-LT" b="1" dirty="0" smtClean="0"/>
                            <a:t>eV</a:t>
                          </a:r>
                          <a:endParaRPr lang="en-GB" b="1" dirty="0"/>
                        </a:p>
                      </a:txBody>
                      <a:tcPr>
                        <a:lnB w="28575" cap="flat" cmpd="sng" algn="ctr">
                          <a:solidFill>
                            <a:schemeClr val="bg1"/>
                          </a:solidFill>
                          <a:prstDash val="solid"/>
                          <a:round/>
                          <a:headEnd type="none" w="med" len="med"/>
                          <a:tailEnd type="none" w="med" len="med"/>
                        </a:lnB>
                        <a:solidFill>
                          <a:srgbClr val="0070C0"/>
                        </a:solidFill>
                      </a:tcPr>
                    </a:tc>
                    <a:extLst>
                      <a:ext uri="{0D108BD9-81ED-4DB2-BD59-A6C34878D82A}">
                        <a16:rowId xmlns="" xmlns:a16="http://schemas.microsoft.com/office/drawing/2014/main" val="1592546726"/>
                      </a:ext>
                    </a:extLst>
                  </a:tr>
                  <a:tr h="347968">
                    <a:tc>
                      <a:txBody>
                        <a:bodyPr/>
                        <a:lstStyle/>
                        <a:p>
                          <a:r>
                            <a:rPr lang="lt-LT" sz="1600" dirty="0" smtClean="0"/>
                            <a:t>Auksas</a:t>
                          </a:r>
                          <a:endParaRPr lang="en-GB" sz="1600" dirty="0"/>
                        </a:p>
                      </a:txBody>
                      <a:tcPr>
                        <a:lnT w="28575" cap="flat" cmpd="sng" algn="ctr">
                          <a:solidFill>
                            <a:schemeClr val="bg1"/>
                          </a:solidFill>
                          <a:prstDash val="solid"/>
                          <a:round/>
                          <a:headEnd type="none" w="med" len="med"/>
                          <a:tailEnd type="none" w="med" len="med"/>
                        </a:lnT>
                      </a:tcPr>
                    </a:tc>
                    <a:tc>
                      <a:txBody>
                        <a:bodyPr/>
                        <a:lstStyle/>
                        <a:p>
                          <a:pPr algn="ctr"/>
                          <a:r>
                            <a:rPr lang="lt-LT" sz="1600" dirty="0" smtClean="0"/>
                            <a:t>6,9</a:t>
                          </a:r>
                          <a:endParaRPr lang="en-GB" sz="1600" dirty="0"/>
                        </a:p>
                      </a:txBody>
                      <a:tcPr>
                        <a:lnT w="28575" cap="flat" cmpd="sng" algn="ctr">
                          <a:solidFill>
                            <a:schemeClr val="bg1"/>
                          </a:solidFill>
                          <a:prstDash val="solid"/>
                          <a:round/>
                          <a:headEnd type="none" w="med" len="med"/>
                          <a:tailEnd type="none" w="med" len="med"/>
                        </a:lnT>
                      </a:tcPr>
                    </a:tc>
                    <a:tc>
                      <a:txBody>
                        <a:bodyPr/>
                        <a:lstStyle/>
                        <a:p>
                          <a:pPr algn="ctr"/>
                          <a:r>
                            <a:rPr lang="lt-LT" sz="1600" dirty="0" smtClean="0"/>
                            <a:t>4,3</a:t>
                          </a:r>
                          <a:endParaRPr lang="en-GB" sz="1600" dirty="0"/>
                        </a:p>
                      </a:txBody>
                      <a:tcPr>
                        <a:lnT w="28575" cap="flat" cmpd="sng" algn="ctr">
                          <a:solidFill>
                            <a:schemeClr val="bg1"/>
                          </a:solidFill>
                          <a:prstDash val="solid"/>
                          <a:round/>
                          <a:headEnd type="none" w="med" len="med"/>
                          <a:tailEnd type="none" w="med" len="med"/>
                        </a:lnT>
                      </a:tcPr>
                    </a:tc>
                    <a:extLst>
                      <a:ext uri="{0D108BD9-81ED-4DB2-BD59-A6C34878D82A}">
                        <a16:rowId xmlns="" xmlns:a16="http://schemas.microsoft.com/office/drawing/2014/main" val="3995090732"/>
                      </a:ext>
                    </a:extLst>
                  </a:tr>
                  <a:tr h="347968">
                    <a:tc>
                      <a:txBody>
                        <a:bodyPr/>
                        <a:lstStyle/>
                        <a:p>
                          <a:r>
                            <a:rPr lang="lt-LT" sz="1600" dirty="0" smtClean="0"/>
                            <a:t>Bario oksidas</a:t>
                          </a:r>
                          <a:endParaRPr lang="en-GB" sz="1600" dirty="0"/>
                        </a:p>
                      </a:txBody>
                      <a:tcPr/>
                    </a:tc>
                    <a:tc>
                      <a:txBody>
                        <a:bodyPr/>
                        <a:lstStyle/>
                        <a:p>
                          <a:pPr algn="ctr"/>
                          <a:r>
                            <a:rPr lang="lt-LT" sz="1600" dirty="0" smtClean="0"/>
                            <a:t>1,6</a:t>
                          </a:r>
                          <a:endParaRPr lang="en-GB" sz="1600" dirty="0"/>
                        </a:p>
                      </a:txBody>
                      <a:tcPr/>
                    </a:tc>
                    <a:tc>
                      <a:txBody>
                        <a:bodyPr/>
                        <a:lstStyle/>
                        <a:p>
                          <a:pPr algn="ctr"/>
                          <a:r>
                            <a:rPr lang="lt-LT" sz="1600" dirty="0" smtClean="0"/>
                            <a:t>1,0</a:t>
                          </a:r>
                          <a:endParaRPr lang="en-GB" sz="1600" dirty="0"/>
                        </a:p>
                      </a:txBody>
                      <a:tcPr/>
                    </a:tc>
                    <a:extLst>
                      <a:ext uri="{0D108BD9-81ED-4DB2-BD59-A6C34878D82A}">
                        <a16:rowId xmlns="" xmlns:a16="http://schemas.microsoft.com/office/drawing/2014/main" val="1137569043"/>
                      </a:ext>
                    </a:extLst>
                  </a:tr>
                  <a:tr h="347968">
                    <a:tc>
                      <a:txBody>
                        <a:bodyPr/>
                        <a:lstStyle/>
                        <a:p>
                          <a:r>
                            <a:rPr lang="lt-LT" sz="1600" dirty="0" smtClean="0"/>
                            <a:t>Baris</a:t>
                          </a:r>
                          <a:endParaRPr lang="en-GB" sz="1600" dirty="0"/>
                        </a:p>
                      </a:txBody>
                      <a:tcPr/>
                    </a:tc>
                    <a:tc>
                      <a:txBody>
                        <a:bodyPr/>
                        <a:lstStyle/>
                        <a:p>
                          <a:pPr algn="ctr"/>
                          <a:r>
                            <a:rPr lang="lt-LT" sz="1600" dirty="0" smtClean="0"/>
                            <a:t>3,8</a:t>
                          </a:r>
                          <a:endParaRPr lang="en-GB" sz="1600" dirty="0"/>
                        </a:p>
                      </a:txBody>
                      <a:tcPr/>
                    </a:tc>
                    <a:tc>
                      <a:txBody>
                        <a:bodyPr/>
                        <a:lstStyle/>
                        <a:p>
                          <a:pPr algn="ctr"/>
                          <a:r>
                            <a:rPr lang="lt-LT" sz="1600" dirty="0" smtClean="0"/>
                            <a:t>2,4</a:t>
                          </a:r>
                          <a:endParaRPr lang="en-GB" sz="1600" dirty="0"/>
                        </a:p>
                      </a:txBody>
                      <a:tcPr/>
                    </a:tc>
                    <a:extLst>
                      <a:ext uri="{0D108BD9-81ED-4DB2-BD59-A6C34878D82A}">
                        <a16:rowId xmlns="" xmlns:a16="http://schemas.microsoft.com/office/drawing/2014/main" val="2677780257"/>
                      </a:ext>
                    </a:extLst>
                  </a:tr>
                  <a:tr h="347968">
                    <a:tc>
                      <a:txBody>
                        <a:bodyPr/>
                        <a:lstStyle/>
                        <a:p>
                          <a:r>
                            <a:rPr lang="lt-LT" sz="1600" dirty="0" smtClean="0"/>
                            <a:t>Baris ant</a:t>
                          </a:r>
                          <a:r>
                            <a:rPr lang="lt-LT" sz="1600" baseline="0" dirty="0" smtClean="0"/>
                            <a:t> volframo</a:t>
                          </a:r>
                          <a:endParaRPr lang="en-GB" sz="1600" dirty="0"/>
                        </a:p>
                      </a:txBody>
                      <a:tcPr/>
                    </a:tc>
                    <a:tc>
                      <a:txBody>
                        <a:bodyPr/>
                        <a:lstStyle/>
                        <a:p>
                          <a:pPr algn="ctr"/>
                          <a:r>
                            <a:rPr lang="lt-LT" sz="1600" dirty="0" smtClean="0"/>
                            <a:t>1,8</a:t>
                          </a:r>
                          <a:endParaRPr lang="en-GB" sz="1600" dirty="0"/>
                        </a:p>
                      </a:txBody>
                      <a:tcPr/>
                    </a:tc>
                    <a:tc>
                      <a:txBody>
                        <a:bodyPr/>
                        <a:lstStyle/>
                        <a:p>
                          <a:pPr algn="ctr"/>
                          <a:r>
                            <a:rPr lang="lt-LT" sz="1600" dirty="0" smtClean="0"/>
                            <a:t>1,1</a:t>
                          </a:r>
                          <a:endParaRPr lang="en-GB" sz="1600" dirty="0"/>
                        </a:p>
                      </a:txBody>
                      <a:tcPr/>
                    </a:tc>
                    <a:extLst>
                      <a:ext uri="{0D108BD9-81ED-4DB2-BD59-A6C34878D82A}">
                        <a16:rowId xmlns="" xmlns:a16="http://schemas.microsoft.com/office/drawing/2014/main" val="2537011716"/>
                      </a:ext>
                    </a:extLst>
                  </a:tr>
                  <a:tr h="347968">
                    <a:tc>
                      <a:txBody>
                        <a:bodyPr/>
                        <a:lstStyle/>
                        <a:p>
                          <a:r>
                            <a:rPr lang="lt-LT" sz="1600" dirty="0" smtClean="0"/>
                            <a:t>Cezis</a:t>
                          </a:r>
                          <a:endParaRPr lang="en-GB" sz="1600" dirty="0"/>
                        </a:p>
                      </a:txBody>
                      <a:tcPr/>
                    </a:tc>
                    <a:tc>
                      <a:txBody>
                        <a:bodyPr/>
                        <a:lstStyle/>
                        <a:p>
                          <a:pPr algn="ctr"/>
                          <a:r>
                            <a:rPr lang="lt-LT" sz="1600" dirty="0" smtClean="0"/>
                            <a:t>2,9</a:t>
                          </a:r>
                          <a:endParaRPr lang="en-GB" sz="1600" dirty="0"/>
                        </a:p>
                      </a:txBody>
                      <a:tcPr/>
                    </a:tc>
                    <a:tc>
                      <a:txBody>
                        <a:bodyPr/>
                        <a:lstStyle/>
                        <a:p>
                          <a:pPr algn="ctr"/>
                          <a:r>
                            <a:rPr lang="lt-LT" sz="1600" dirty="0" smtClean="0"/>
                            <a:t>1,8</a:t>
                          </a:r>
                          <a:endParaRPr lang="en-GB" sz="1600" dirty="0"/>
                        </a:p>
                      </a:txBody>
                      <a:tcPr/>
                    </a:tc>
                    <a:extLst>
                      <a:ext uri="{0D108BD9-81ED-4DB2-BD59-A6C34878D82A}">
                        <a16:rowId xmlns="" xmlns:a16="http://schemas.microsoft.com/office/drawing/2014/main" val="2657165407"/>
                      </a:ext>
                    </a:extLst>
                  </a:tr>
                  <a:tr h="347968">
                    <a:tc>
                      <a:txBody>
                        <a:bodyPr/>
                        <a:lstStyle/>
                        <a:p>
                          <a:r>
                            <a:rPr lang="lt-LT" sz="1600" dirty="0" smtClean="0"/>
                            <a:t>Cezis ant platinos</a:t>
                          </a:r>
                          <a:endParaRPr lang="en-GB" sz="1600" dirty="0"/>
                        </a:p>
                      </a:txBody>
                      <a:tcPr/>
                    </a:tc>
                    <a:tc>
                      <a:txBody>
                        <a:bodyPr/>
                        <a:lstStyle/>
                        <a:p>
                          <a:pPr algn="ctr"/>
                          <a:r>
                            <a:rPr lang="lt-LT" sz="1600" dirty="0" smtClean="0"/>
                            <a:t>2,1</a:t>
                          </a:r>
                          <a:endParaRPr lang="en-GB" sz="1600" dirty="0"/>
                        </a:p>
                      </a:txBody>
                      <a:tcPr/>
                    </a:tc>
                    <a:tc>
                      <a:txBody>
                        <a:bodyPr/>
                        <a:lstStyle/>
                        <a:p>
                          <a:pPr algn="ctr"/>
                          <a:r>
                            <a:rPr lang="lt-LT" sz="1600" dirty="0" smtClean="0"/>
                            <a:t>1,3</a:t>
                          </a:r>
                          <a:endParaRPr lang="en-GB" sz="1600" dirty="0"/>
                        </a:p>
                      </a:txBody>
                      <a:tcPr/>
                    </a:tc>
                    <a:extLst>
                      <a:ext uri="{0D108BD9-81ED-4DB2-BD59-A6C34878D82A}">
                        <a16:rowId xmlns="" xmlns:a16="http://schemas.microsoft.com/office/drawing/2014/main" val="781199090"/>
                      </a:ext>
                    </a:extLst>
                  </a:tr>
                  <a:tr h="252920">
                    <a:tc>
                      <a:txBody>
                        <a:bodyPr/>
                        <a:lstStyle/>
                        <a:p>
                          <a:r>
                            <a:rPr lang="lt-LT" sz="1600" dirty="0" smtClean="0"/>
                            <a:t>Cezis</a:t>
                          </a:r>
                          <a:r>
                            <a:rPr lang="lt-LT" sz="1600" baseline="0" dirty="0" smtClean="0"/>
                            <a:t> ant volframo</a:t>
                          </a:r>
                          <a:endParaRPr lang="en-GB" sz="1600" dirty="0"/>
                        </a:p>
                      </a:txBody>
                      <a:tcPr/>
                    </a:tc>
                    <a:tc>
                      <a:txBody>
                        <a:bodyPr/>
                        <a:lstStyle/>
                        <a:p>
                          <a:pPr algn="ctr"/>
                          <a:r>
                            <a:rPr lang="lt-LT" sz="1600" dirty="0" smtClean="0"/>
                            <a:t>2,2</a:t>
                          </a:r>
                          <a:endParaRPr lang="en-GB" sz="1600" dirty="0"/>
                        </a:p>
                      </a:txBody>
                      <a:tcPr/>
                    </a:tc>
                    <a:tc>
                      <a:txBody>
                        <a:bodyPr/>
                        <a:lstStyle/>
                        <a:p>
                          <a:pPr algn="ctr"/>
                          <a:r>
                            <a:rPr lang="lt-LT" sz="1600" dirty="0" smtClean="0"/>
                            <a:t>1,4</a:t>
                          </a:r>
                          <a:endParaRPr lang="en-GB" sz="1600" dirty="0"/>
                        </a:p>
                      </a:txBody>
                      <a:tcPr/>
                    </a:tc>
                    <a:extLst>
                      <a:ext uri="{0D108BD9-81ED-4DB2-BD59-A6C34878D82A}">
                        <a16:rowId xmlns="" xmlns:a16="http://schemas.microsoft.com/office/drawing/2014/main" val="4013446934"/>
                      </a:ext>
                    </a:extLst>
                  </a:tr>
                  <a:tr h="331660">
                    <a:tc>
                      <a:txBody>
                        <a:bodyPr/>
                        <a:lstStyle/>
                        <a:p>
                          <a:r>
                            <a:rPr lang="lt-LT" sz="1600" dirty="0" smtClean="0"/>
                            <a:t>Germanis</a:t>
                          </a:r>
                          <a:endParaRPr lang="en-GB" sz="1600" dirty="0"/>
                        </a:p>
                      </a:txBody>
                      <a:tcPr/>
                    </a:tc>
                    <a:tc>
                      <a:txBody>
                        <a:bodyPr/>
                        <a:lstStyle/>
                        <a:p>
                          <a:pPr algn="ctr"/>
                          <a:r>
                            <a:rPr lang="lt-LT" sz="1600" dirty="0" smtClean="0"/>
                            <a:t>7,7</a:t>
                          </a:r>
                          <a:endParaRPr lang="en-GB" sz="1600" dirty="0"/>
                        </a:p>
                      </a:txBody>
                      <a:tcPr/>
                    </a:tc>
                    <a:tc>
                      <a:txBody>
                        <a:bodyPr/>
                        <a:lstStyle/>
                        <a:p>
                          <a:pPr algn="ctr"/>
                          <a:r>
                            <a:rPr lang="lt-LT" sz="1600" dirty="0" smtClean="0"/>
                            <a:t>4,8</a:t>
                          </a:r>
                          <a:endParaRPr lang="en-GB" sz="1600" dirty="0"/>
                        </a:p>
                      </a:txBody>
                      <a:tcPr/>
                    </a:tc>
                    <a:extLst>
                      <a:ext uri="{0D108BD9-81ED-4DB2-BD59-A6C34878D82A}">
                        <a16:rowId xmlns="" xmlns:a16="http://schemas.microsoft.com/office/drawing/2014/main" val="3337601928"/>
                      </a:ext>
                    </a:extLst>
                  </a:tr>
                  <a:tr h="347968">
                    <a:tc>
                      <a:txBody>
                        <a:bodyPr/>
                        <a:lstStyle/>
                        <a:p>
                          <a:r>
                            <a:rPr lang="lt-LT" sz="1600" dirty="0" smtClean="0"/>
                            <a:t>Kalcis</a:t>
                          </a:r>
                          <a:endParaRPr lang="en-GB" sz="1600" dirty="0"/>
                        </a:p>
                      </a:txBody>
                      <a:tcPr/>
                    </a:tc>
                    <a:tc>
                      <a:txBody>
                        <a:bodyPr/>
                        <a:lstStyle/>
                        <a:p>
                          <a:pPr algn="ctr"/>
                          <a:r>
                            <a:rPr lang="lt-LT" sz="1600" dirty="0" smtClean="0"/>
                            <a:t>4,5</a:t>
                          </a:r>
                          <a:endParaRPr lang="en-GB" sz="1600" dirty="0"/>
                        </a:p>
                      </a:txBody>
                      <a:tcPr/>
                    </a:tc>
                    <a:tc>
                      <a:txBody>
                        <a:bodyPr/>
                        <a:lstStyle/>
                        <a:p>
                          <a:pPr algn="ctr"/>
                          <a:r>
                            <a:rPr lang="lt-LT" sz="1600" dirty="0" smtClean="0"/>
                            <a:t>2,8</a:t>
                          </a:r>
                          <a:endParaRPr lang="en-GB" sz="1600" dirty="0"/>
                        </a:p>
                      </a:txBody>
                      <a:tcPr/>
                    </a:tc>
                    <a:extLst>
                      <a:ext uri="{0D108BD9-81ED-4DB2-BD59-A6C34878D82A}">
                        <a16:rowId xmlns="" xmlns:a16="http://schemas.microsoft.com/office/drawing/2014/main" val="3537540181"/>
                      </a:ext>
                    </a:extLst>
                  </a:tr>
                </a:tbl>
              </a:graphicData>
            </a:graphic>
          </p:graphicFrame>
        </mc:Choice>
        <mc:Fallback xmlns="">
          <p:graphicFrame>
            <p:nvGraphicFramePr>
              <p:cNvPr id="12" name="Content Placeholder 11"/>
              <p:cNvGraphicFramePr>
                <a:graphicFrameLocks noGrp="1"/>
              </p:cNvGraphicFramePr>
              <p:nvPr>
                <p:ph idx="1"/>
                <p:extLst>
                  <p:ext uri="{D42A27DB-BD31-4B8C-83A1-F6EECF244321}">
                    <p14:modId xmlns:p14="http://schemas.microsoft.com/office/powerpoint/2010/main" val="266043285"/>
                  </p:ext>
                </p:extLst>
              </p:nvPr>
            </p:nvGraphicFramePr>
            <p:xfrm>
              <a:off x="1008743" y="1684020"/>
              <a:ext cx="4307113" cy="4118336"/>
            </p:xfrm>
            <a:graphic>
              <a:graphicData uri="http://schemas.openxmlformats.org/drawingml/2006/table">
                <a:tbl>
                  <a:tblPr firstRow="1" bandRow="1">
                    <a:tableStyleId>{5C22544A-7EE6-4342-B048-85BDC9FD1C3A}</a:tableStyleId>
                  </a:tblPr>
                  <a:tblGrid>
                    <a:gridCol w="2213936">
                      <a:extLst>
                        <a:ext uri="{9D8B030D-6E8A-4147-A177-3AD203B41FA5}">
                          <a16:colId xmlns="" xmlns:a16="http://schemas.microsoft.com/office/drawing/2014/main" xmlns:a14="http://schemas.microsoft.com/office/drawing/2010/main" val="655706424"/>
                        </a:ext>
                      </a:extLst>
                    </a:gridCol>
                    <a:gridCol w="1086842">
                      <a:extLst>
                        <a:ext uri="{9D8B030D-6E8A-4147-A177-3AD203B41FA5}">
                          <a16:colId xmlns="" xmlns:a16="http://schemas.microsoft.com/office/drawing/2014/main" xmlns:a14="http://schemas.microsoft.com/office/drawing/2010/main" val="93600400"/>
                        </a:ext>
                      </a:extLst>
                    </a:gridCol>
                    <a:gridCol w="1006335">
                      <a:extLst>
                        <a:ext uri="{9D8B030D-6E8A-4147-A177-3AD203B41FA5}">
                          <a16:colId xmlns="" xmlns:a16="http://schemas.microsoft.com/office/drawing/2014/main" xmlns:a14="http://schemas.microsoft.com/office/drawing/2010/main" val="876075754"/>
                        </a:ext>
                      </a:extLst>
                    </a:gridCol>
                  </a:tblGrid>
                  <a:tr h="640080">
                    <a:tc rowSpan="2">
                      <a:txBody>
                        <a:bodyPr/>
                        <a:lstStyle/>
                        <a:p>
                          <a:pPr algn="ctr"/>
                          <a:endParaRPr lang="lt-LT" dirty="0" smtClean="0"/>
                        </a:p>
                        <a:p>
                          <a:pPr algn="ctr"/>
                          <a:r>
                            <a:rPr lang="lt-LT" dirty="0" smtClean="0"/>
                            <a:t>Medžiaga</a:t>
                          </a:r>
                          <a:endParaRPr lang="en-GB" dirty="0"/>
                        </a:p>
                      </a:txBody>
                      <a:tcPr>
                        <a:lnB w="28575" cap="flat" cmpd="sng" algn="ctr">
                          <a:solidFill>
                            <a:schemeClr val="bg1"/>
                          </a:solidFill>
                          <a:prstDash val="solid"/>
                          <a:round/>
                          <a:headEnd type="none" w="med" len="med"/>
                          <a:tailEnd type="none" w="med" len="med"/>
                        </a:lnB>
                        <a:solidFill>
                          <a:srgbClr val="0070C0"/>
                        </a:solidFill>
                      </a:tcPr>
                    </a:tc>
                    <a:tc gridSpan="2">
                      <a:txBody>
                        <a:bodyPr/>
                        <a:lstStyle/>
                        <a:p>
                          <a:pPr algn="ctr"/>
                          <a:r>
                            <a:rPr lang="lt-LT" dirty="0" smtClean="0"/>
                            <a:t>Elektrono išlaisvinimo darbas</a:t>
                          </a:r>
                          <a:endParaRPr lang="en-GB" dirty="0"/>
                        </a:p>
                      </a:txBody>
                      <a:tcPr>
                        <a:solidFill>
                          <a:srgbClr val="0070C0"/>
                        </a:solidFill>
                      </a:tcPr>
                    </a:tc>
                    <a:tc hMerge="1">
                      <a:txBody>
                        <a:bodyPr/>
                        <a:lstStyle/>
                        <a:p>
                          <a:endParaRPr lang="en-GB" dirty="0"/>
                        </a:p>
                      </a:txBody>
                      <a:tcPr>
                        <a:solidFill>
                          <a:srgbClr val="0070C0"/>
                        </a:solidFill>
                      </a:tcPr>
                    </a:tc>
                    <a:extLst>
                      <a:ext uri="{0D108BD9-81ED-4DB2-BD59-A6C34878D82A}">
                        <a16:rowId xmlns="" xmlns:a16="http://schemas.microsoft.com/office/drawing/2014/main" xmlns:a14="http://schemas.microsoft.com/office/drawing/2010/main" val="1972689788"/>
                      </a:ext>
                    </a:extLst>
                  </a:tr>
                  <a:tr h="371920">
                    <a:tc vMerge="1">
                      <a:txBody>
                        <a:bodyPr/>
                        <a:lstStyle/>
                        <a:p>
                          <a:endParaRPr lang="en-GB"/>
                        </a:p>
                      </a:txBody>
                      <a:tcPr/>
                    </a:tc>
                    <a:tc>
                      <a:txBody>
                        <a:bodyPr/>
                        <a:lstStyle/>
                        <a:p>
                          <a:endParaRPr lang="lt-LT"/>
                        </a:p>
                      </a:txBody>
                      <a:tcPr>
                        <a:lnL w="12700" cap="flat" cmpd="sng" algn="ctr">
                          <a:solidFill>
                            <a:schemeClr val="bg1"/>
                          </a:solidFill>
                          <a:prstDash val="solid"/>
                          <a:round/>
                          <a:headEnd type="none" w="med" len="med"/>
                          <a:tailEnd type="none" w="med" len="med"/>
                        </a:lnL>
                        <a:lnB w="28575" cap="flat" cmpd="sng" algn="ctr">
                          <a:solidFill>
                            <a:schemeClr val="bg1"/>
                          </a:solidFill>
                          <a:prstDash val="solid"/>
                          <a:round/>
                          <a:headEnd type="none" w="med" len="med"/>
                          <a:tailEnd type="none" w="med" len="med"/>
                        </a:lnB>
                        <a:blipFill rotWithShape="1">
                          <a:blip r:embed="rId3"/>
                          <a:stretch>
                            <a:fillRect l="-202793" t="-180328" r="-92737" b="-854098"/>
                          </a:stretch>
                        </a:blipFill>
                      </a:tcPr>
                    </a:tc>
                    <a:tc>
                      <a:txBody>
                        <a:bodyPr/>
                        <a:lstStyle/>
                        <a:p>
                          <a:pPr algn="ctr"/>
                          <a:r>
                            <a:rPr lang="lt-LT" b="1" dirty="0" smtClean="0"/>
                            <a:t>eV</a:t>
                          </a:r>
                          <a:endParaRPr lang="en-GB" b="1" dirty="0"/>
                        </a:p>
                      </a:txBody>
                      <a:tcPr>
                        <a:lnB w="28575" cap="flat" cmpd="sng" algn="ctr">
                          <a:solidFill>
                            <a:schemeClr val="bg1"/>
                          </a:solidFill>
                          <a:prstDash val="solid"/>
                          <a:round/>
                          <a:headEnd type="none" w="med" len="med"/>
                          <a:tailEnd type="none" w="med" len="med"/>
                        </a:lnB>
                        <a:solidFill>
                          <a:srgbClr val="0070C0"/>
                        </a:solidFill>
                      </a:tcPr>
                    </a:tc>
                    <a:extLst>
                      <a:ext uri="{0D108BD9-81ED-4DB2-BD59-A6C34878D82A}">
                        <a16:rowId xmlns="" xmlns:a16="http://schemas.microsoft.com/office/drawing/2014/main" xmlns:a14="http://schemas.microsoft.com/office/drawing/2010/main" val="1592546726"/>
                      </a:ext>
                    </a:extLst>
                  </a:tr>
                  <a:tr h="347968">
                    <a:tc>
                      <a:txBody>
                        <a:bodyPr/>
                        <a:lstStyle/>
                        <a:p>
                          <a:r>
                            <a:rPr lang="lt-LT" sz="1600" dirty="0" smtClean="0"/>
                            <a:t>Auksas</a:t>
                          </a:r>
                          <a:endParaRPr lang="en-GB" sz="1600" dirty="0"/>
                        </a:p>
                      </a:txBody>
                      <a:tcPr>
                        <a:lnT w="28575" cap="flat" cmpd="sng" algn="ctr">
                          <a:solidFill>
                            <a:schemeClr val="bg1"/>
                          </a:solidFill>
                          <a:prstDash val="solid"/>
                          <a:round/>
                          <a:headEnd type="none" w="med" len="med"/>
                          <a:tailEnd type="none" w="med" len="med"/>
                        </a:lnT>
                      </a:tcPr>
                    </a:tc>
                    <a:tc>
                      <a:txBody>
                        <a:bodyPr/>
                        <a:lstStyle/>
                        <a:p>
                          <a:pPr algn="ctr"/>
                          <a:r>
                            <a:rPr lang="lt-LT" sz="1600" dirty="0" smtClean="0"/>
                            <a:t>6,9</a:t>
                          </a:r>
                          <a:endParaRPr lang="en-GB" sz="1600" dirty="0"/>
                        </a:p>
                      </a:txBody>
                      <a:tcPr>
                        <a:lnT w="28575" cap="flat" cmpd="sng" algn="ctr">
                          <a:solidFill>
                            <a:schemeClr val="bg1"/>
                          </a:solidFill>
                          <a:prstDash val="solid"/>
                          <a:round/>
                          <a:headEnd type="none" w="med" len="med"/>
                          <a:tailEnd type="none" w="med" len="med"/>
                        </a:lnT>
                      </a:tcPr>
                    </a:tc>
                    <a:tc>
                      <a:txBody>
                        <a:bodyPr/>
                        <a:lstStyle/>
                        <a:p>
                          <a:pPr algn="ctr"/>
                          <a:r>
                            <a:rPr lang="lt-LT" sz="1600" dirty="0" smtClean="0"/>
                            <a:t>4,3</a:t>
                          </a:r>
                          <a:endParaRPr lang="en-GB" sz="1600" dirty="0"/>
                        </a:p>
                      </a:txBody>
                      <a:tcPr>
                        <a:lnT w="28575" cap="flat" cmpd="sng" algn="ctr">
                          <a:solidFill>
                            <a:schemeClr val="bg1"/>
                          </a:solidFill>
                          <a:prstDash val="solid"/>
                          <a:round/>
                          <a:headEnd type="none" w="med" len="med"/>
                          <a:tailEnd type="none" w="med" len="med"/>
                        </a:lnT>
                      </a:tcPr>
                    </a:tc>
                    <a:extLst>
                      <a:ext uri="{0D108BD9-81ED-4DB2-BD59-A6C34878D82A}">
                        <a16:rowId xmlns="" xmlns:a16="http://schemas.microsoft.com/office/drawing/2014/main" xmlns:a14="http://schemas.microsoft.com/office/drawing/2010/main" val="3995090732"/>
                      </a:ext>
                    </a:extLst>
                  </a:tr>
                  <a:tr h="347968">
                    <a:tc>
                      <a:txBody>
                        <a:bodyPr/>
                        <a:lstStyle/>
                        <a:p>
                          <a:r>
                            <a:rPr lang="lt-LT" sz="1600" dirty="0" smtClean="0"/>
                            <a:t>Bario oksidas</a:t>
                          </a:r>
                          <a:endParaRPr lang="en-GB" sz="1600" dirty="0"/>
                        </a:p>
                      </a:txBody>
                      <a:tcPr/>
                    </a:tc>
                    <a:tc>
                      <a:txBody>
                        <a:bodyPr/>
                        <a:lstStyle/>
                        <a:p>
                          <a:pPr algn="ctr"/>
                          <a:r>
                            <a:rPr lang="lt-LT" sz="1600" dirty="0" smtClean="0"/>
                            <a:t>1,6</a:t>
                          </a:r>
                          <a:endParaRPr lang="en-GB" sz="1600" dirty="0"/>
                        </a:p>
                      </a:txBody>
                      <a:tcPr/>
                    </a:tc>
                    <a:tc>
                      <a:txBody>
                        <a:bodyPr/>
                        <a:lstStyle/>
                        <a:p>
                          <a:pPr algn="ctr"/>
                          <a:r>
                            <a:rPr lang="lt-LT" sz="1600" dirty="0" smtClean="0"/>
                            <a:t>1,0</a:t>
                          </a:r>
                          <a:endParaRPr lang="en-GB" sz="1600" dirty="0"/>
                        </a:p>
                      </a:txBody>
                      <a:tcPr/>
                    </a:tc>
                    <a:extLst>
                      <a:ext uri="{0D108BD9-81ED-4DB2-BD59-A6C34878D82A}">
                        <a16:rowId xmlns="" xmlns:a16="http://schemas.microsoft.com/office/drawing/2014/main" xmlns:a14="http://schemas.microsoft.com/office/drawing/2010/main" val="1137569043"/>
                      </a:ext>
                    </a:extLst>
                  </a:tr>
                  <a:tr h="347968">
                    <a:tc>
                      <a:txBody>
                        <a:bodyPr/>
                        <a:lstStyle/>
                        <a:p>
                          <a:r>
                            <a:rPr lang="lt-LT" sz="1600" dirty="0" smtClean="0"/>
                            <a:t>Baris</a:t>
                          </a:r>
                          <a:endParaRPr lang="en-GB" sz="1600" dirty="0"/>
                        </a:p>
                      </a:txBody>
                      <a:tcPr/>
                    </a:tc>
                    <a:tc>
                      <a:txBody>
                        <a:bodyPr/>
                        <a:lstStyle/>
                        <a:p>
                          <a:pPr algn="ctr"/>
                          <a:r>
                            <a:rPr lang="lt-LT" sz="1600" dirty="0" smtClean="0"/>
                            <a:t>3,8</a:t>
                          </a:r>
                          <a:endParaRPr lang="en-GB" sz="1600" dirty="0"/>
                        </a:p>
                      </a:txBody>
                      <a:tcPr/>
                    </a:tc>
                    <a:tc>
                      <a:txBody>
                        <a:bodyPr/>
                        <a:lstStyle/>
                        <a:p>
                          <a:pPr algn="ctr"/>
                          <a:r>
                            <a:rPr lang="lt-LT" sz="1600" dirty="0" smtClean="0"/>
                            <a:t>2,4</a:t>
                          </a:r>
                          <a:endParaRPr lang="en-GB" sz="1600" dirty="0"/>
                        </a:p>
                      </a:txBody>
                      <a:tcPr/>
                    </a:tc>
                    <a:extLst>
                      <a:ext uri="{0D108BD9-81ED-4DB2-BD59-A6C34878D82A}">
                        <a16:rowId xmlns="" xmlns:a16="http://schemas.microsoft.com/office/drawing/2014/main" xmlns:a14="http://schemas.microsoft.com/office/drawing/2010/main" val="2677780257"/>
                      </a:ext>
                    </a:extLst>
                  </a:tr>
                  <a:tr h="347968">
                    <a:tc>
                      <a:txBody>
                        <a:bodyPr/>
                        <a:lstStyle/>
                        <a:p>
                          <a:r>
                            <a:rPr lang="lt-LT" sz="1600" dirty="0" smtClean="0"/>
                            <a:t>Baris ant</a:t>
                          </a:r>
                          <a:r>
                            <a:rPr lang="lt-LT" sz="1600" baseline="0" dirty="0" smtClean="0"/>
                            <a:t> volframo</a:t>
                          </a:r>
                          <a:endParaRPr lang="en-GB" sz="1600" dirty="0"/>
                        </a:p>
                      </a:txBody>
                      <a:tcPr/>
                    </a:tc>
                    <a:tc>
                      <a:txBody>
                        <a:bodyPr/>
                        <a:lstStyle/>
                        <a:p>
                          <a:pPr algn="ctr"/>
                          <a:r>
                            <a:rPr lang="lt-LT" sz="1600" dirty="0" smtClean="0"/>
                            <a:t>1,8</a:t>
                          </a:r>
                          <a:endParaRPr lang="en-GB" sz="1600" dirty="0"/>
                        </a:p>
                      </a:txBody>
                      <a:tcPr/>
                    </a:tc>
                    <a:tc>
                      <a:txBody>
                        <a:bodyPr/>
                        <a:lstStyle/>
                        <a:p>
                          <a:pPr algn="ctr"/>
                          <a:r>
                            <a:rPr lang="lt-LT" sz="1600" dirty="0" smtClean="0"/>
                            <a:t>1,1</a:t>
                          </a:r>
                          <a:endParaRPr lang="en-GB" sz="1600" dirty="0"/>
                        </a:p>
                      </a:txBody>
                      <a:tcPr/>
                    </a:tc>
                    <a:extLst>
                      <a:ext uri="{0D108BD9-81ED-4DB2-BD59-A6C34878D82A}">
                        <a16:rowId xmlns="" xmlns:a16="http://schemas.microsoft.com/office/drawing/2014/main" xmlns:a14="http://schemas.microsoft.com/office/drawing/2010/main" val="2537011716"/>
                      </a:ext>
                    </a:extLst>
                  </a:tr>
                  <a:tr h="347968">
                    <a:tc>
                      <a:txBody>
                        <a:bodyPr/>
                        <a:lstStyle/>
                        <a:p>
                          <a:r>
                            <a:rPr lang="lt-LT" sz="1600" dirty="0" smtClean="0"/>
                            <a:t>Cezis</a:t>
                          </a:r>
                          <a:endParaRPr lang="en-GB" sz="1600" dirty="0"/>
                        </a:p>
                      </a:txBody>
                      <a:tcPr/>
                    </a:tc>
                    <a:tc>
                      <a:txBody>
                        <a:bodyPr/>
                        <a:lstStyle/>
                        <a:p>
                          <a:pPr algn="ctr"/>
                          <a:r>
                            <a:rPr lang="lt-LT" sz="1600" dirty="0" smtClean="0"/>
                            <a:t>2,9</a:t>
                          </a:r>
                          <a:endParaRPr lang="en-GB" sz="1600" dirty="0"/>
                        </a:p>
                      </a:txBody>
                      <a:tcPr/>
                    </a:tc>
                    <a:tc>
                      <a:txBody>
                        <a:bodyPr/>
                        <a:lstStyle/>
                        <a:p>
                          <a:pPr algn="ctr"/>
                          <a:r>
                            <a:rPr lang="lt-LT" sz="1600" dirty="0" smtClean="0"/>
                            <a:t>1,8</a:t>
                          </a:r>
                          <a:endParaRPr lang="en-GB" sz="1600" dirty="0"/>
                        </a:p>
                      </a:txBody>
                      <a:tcPr/>
                    </a:tc>
                    <a:extLst>
                      <a:ext uri="{0D108BD9-81ED-4DB2-BD59-A6C34878D82A}">
                        <a16:rowId xmlns="" xmlns:a16="http://schemas.microsoft.com/office/drawing/2014/main" xmlns:a14="http://schemas.microsoft.com/office/drawing/2010/main" val="2657165407"/>
                      </a:ext>
                    </a:extLst>
                  </a:tr>
                  <a:tr h="347968">
                    <a:tc>
                      <a:txBody>
                        <a:bodyPr/>
                        <a:lstStyle/>
                        <a:p>
                          <a:r>
                            <a:rPr lang="lt-LT" sz="1600" dirty="0" smtClean="0"/>
                            <a:t>Cezis ant platinos</a:t>
                          </a:r>
                          <a:endParaRPr lang="en-GB" sz="1600" dirty="0"/>
                        </a:p>
                      </a:txBody>
                      <a:tcPr/>
                    </a:tc>
                    <a:tc>
                      <a:txBody>
                        <a:bodyPr/>
                        <a:lstStyle/>
                        <a:p>
                          <a:pPr algn="ctr"/>
                          <a:r>
                            <a:rPr lang="lt-LT" sz="1600" dirty="0" smtClean="0"/>
                            <a:t>2,1</a:t>
                          </a:r>
                          <a:endParaRPr lang="en-GB" sz="1600" dirty="0"/>
                        </a:p>
                      </a:txBody>
                      <a:tcPr/>
                    </a:tc>
                    <a:tc>
                      <a:txBody>
                        <a:bodyPr/>
                        <a:lstStyle/>
                        <a:p>
                          <a:pPr algn="ctr"/>
                          <a:r>
                            <a:rPr lang="lt-LT" sz="1600" dirty="0" smtClean="0"/>
                            <a:t>1,3</a:t>
                          </a:r>
                          <a:endParaRPr lang="en-GB" sz="1600" dirty="0"/>
                        </a:p>
                      </a:txBody>
                      <a:tcPr/>
                    </a:tc>
                    <a:extLst>
                      <a:ext uri="{0D108BD9-81ED-4DB2-BD59-A6C34878D82A}">
                        <a16:rowId xmlns="" xmlns:a16="http://schemas.microsoft.com/office/drawing/2014/main" xmlns:a14="http://schemas.microsoft.com/office/drawing/2010/main" val="781199090"/>
                      </a:ext>
                    </a:extLst>
                  </a:tr>
                  <a:tr h="335280">
                    <a:tc>
                      <a:txBody>
                        <a:bodyPr/>
                        <a:lstStyle/>
                        <a:p>
                          <a:r>
                            <a:rPr lang="lt-LT" sz="1600" dirty="0" smtClean="0"/>
                            <a:t>Cezis</a:t>
                          </a:r>
                          <a:r>
                            <a:rPr lang="lt-LT" sz="1600" baseline="0" dirty="0" smtClean="0"/>
                            <a:t> ant volframo</a:t>
                          </a:r>
                          <a:endParaRPr lang="en-GB" sz="1600" dirty="0"/>
                        </a:p>
                      </a:txBody>
                      <a:tcPr/>
                    </a:tc>
                    <a:tc>
                      <a:txBody>
                        <a:bodyPr/>
                        <a:lstStyle/>
                        <a:p>
                          <a:pPr algn="ctr"/>
                          <a:r>
                            <a:rPr lang="lt-LT" sz="1600" dirty="0" smtClean="0"/>
                            <a:t>2,2</a:t>
                          </a:r>
                          <a:endParaRPr lang="en-GB" sz="1600" dirty="0"/>
                        </a:p>
                      </a:txBody>
                      <a:tcPr/>
                    </a:tc>
                    <a:tc>
                      <a:txBody>
                        <a:bodyPr/>
                        <a:lstStyle/>
                        <a:p>
                          <a:pPr algn="ctr"/>
                          <a:r>
                            <a:rPr lang="lt-LT" sz="1600" dirty="0" smtClean="0"/>
                            <a:t>1,4</a:t>
                          </a:r>
                          <a:endParaRPr lang="en-GB" sz="1600" dirty="0"/>
                        </a:p>
                      </a:txBody>
                      <a:tcPr/>
                    </a:tc>
                    <a:extLst>
                      <a:ext uri="{0D108BD9-81ED-4DB2-BD59-A6C34878D82A}">
                        <a16:rowId xmlns="" xmlns:a16="http://schemas.microsoft.com/office/drawing/2014/main" xmlns:a14="http://schemas.microsoft.com/office/drawing/2010/main" val="4013446934"/>
                      </a:ext>
                    </a:extLst>
                  </a:tr>
                  <a:tr h="335280">
                    <a:tc>
                      <a:txBody>
                        <a:bodyPr/>
                        <a:lstStyle/>
                        <a:p>
                          <a:r>
                            <a:rPr lang="lt-LT" sz="1600" dirty="0" smtClean="0"/>
                            <a:t>Germanis</a:t>
                          </a:r>
                          <a:endParaRPr lang="en-GB" sz="1600" dirty="0"/>
                        </a:p>
                      </a:txBody>
                      <a:tcPr/>
                    </a:tc>
                    <a:tc>
                      <a:txBody>
                        <a:bodyPr/>
                        <a:lstStyle/>
                        <a:p>
                          <a:pPr algn="ctr"/>
                          <a:r>
                            <a:rPr lang="lt-LT" sz="1600" dirty="0" smtClean="0"/>
                            <a:t>7,7</a:t>
                          </a:r>
                          <a:endParaRPr lang="en-GB" sz="1600" dirty="0"/>
                        </a:p>
                      </a:txBody>
                      <a:tcPr/>
                    </a:tc>
                    <a:tc>
                      <a:txBody>
                        <a:bodyPr/>
                        <a:lstStyle/>
                        <a:p>
                          <a:pPr algn="ctr"/>
                          <a:r>
                            <a:rPr lang="lt-LT" sz="1600" dirty="0" smtClean="0"/>
                            <a:t>4,8</a:t>
                          </a:r>
                          <a:endParaRPr lang="en-GB" sz="1600" dirty="0"/>
                        </a:p>
                      </a:txBody>
                      <a:tcPr/>
                    </a:tc>
                    <a:extLst>
                      <a:ext uri="{0D108BD9-81ED-4DB2-BD59-A6C34878D82A}">
                        <a16:rowId xmlns="" xmlns:a16="http://schemas.microsoft.com/office/drawing/2014/main" xmlns:a14="http://schemas.microsoft.com/office/drawing/2010/main" val="3337601928"/>
                      </a:ext>
                    </a:extLst>
                  </a:tr>
                  <a:tr h="347968">
                    <a:tc>
                      <a:txBody>
                        <a:bodyPr/>
                        <a:lstStyle/>
                        <a:p>
                          <a:r>
                            <a:rPr lang="lt-LT" sz="1600" dirty="0" smtClean="0"/>
                            <a:t>Kalcis</a:t>
                          </a:r>
                          <a:endParaRPr lang="en-GB" sz="1600" dirty="0"/>
                        </a:p>
                      </a:txBody>
                      <a:tcPr/>
                    </a:tc>
                    <a:tc>
                      <a:txBody>
                        <a:bodyPr/>
                        <a:lstStyle/>
                        <a:p>
                          <a:pPr algn="ctr"/>
                          <a:r>
                            <a:rPr lang="lt-LT" sz="1600" dirty="0" smtClean="0"/>
                            <a:t>4,5</a:t>
                          </a:r>
                          <a:endParaRPr lang="en-GB" sz="1600" dirty="0"/>
                        </a:p>
                      </a:txBody>
                      <a:tcPr/>
                    </a:tc>
                    <a:tc>
                      <a:txBody>
                        <a:bodyPr/>
                        <a:lstStyle/>
                        <a:p>
                          <a:pPr algn="ctr"/>
                          <a:r>
                            <a:rPr lang="lt-LT" sz="1600" dirty="0" smtClean="0"/>
                            <a:t>2,8</a:t>
                          </a:r>
                          <a:endParaRPr lang="en-GB" sz="1600" dirty="0"/>
                        </a:p>
                      </a:txBody>
                      <a:tcPr/>
                    </a:tc>
                    <a:extLst>
                      <a:ext uri="{0D108BD9-81ED-4DB2-BD59-A6C34878D82A}">
                        <a16:rowId xmlns="" xmlns:a16="http://schemas.microsoft.com/office/drawing/2014/main" xmlns:a14="http://schemas.microsoft.com/office/drawing/2010/main" val="3537540181"/>
                      </a:ext>
                    </a:extLst>
                  </a:tr>
                </a:tbl>
              </a:graphicData>
            </a:graphic>
          </p:graphicFrame>
        </mc:Fallback>
      </mc:AlternateContent>
      <mc:AlternateContent xmlns:mc="http://schemas.openxmlformats.org/markup-compatibility/2006" xmlns:a14="http://schemas.microsoft.com/office/drawing/2010/main">
        <mc:Choice Requires="a14">
          <p:graphicFrame>
            <p:nvGraphicFramePr>
              <p:cNvPr id="15" name="Content Placeholder 11"/>
              <p:cNvGraphicFramePr>
                <a:graphicFrameLocks/>
              </p:cNvGraphicFramePr>
              <p:nvPr>
                <p:extLst>
                  <p:ext uri="{D42A27DB-BD31-4B8C-83A1-F6EECF244321}">
                    <p14:modId xmlns:p14="http://schemas.microsoft.com/office/powerpoint/2010/main" val="242656575"/>
                  </p:ext>
                </p:extLst>
              </p:nvPr>
            </p:nvGraphicFramePr>
            <p:xfrm>
              <a:off x="6045199" y="1684020"/>
              <a:ext cx="4307113" cy="4130059"/>
            </p:xfrm>
            <a:graphic>
              <a:graphicData uri="http://schemas.openxmlformats.org/drawingml/2006/table">
                <a:tbl>
                  <a:tblPr firstRow="1" bandRow="1">
                    <a:tableStyleId>{5C22544A-7EE6-4342-B048-85BDC9FD1C3A}</a:tableStyleId>
                  </a:tblPr>
                  <a:tblGrid>
                    <a:gridCol w="2213936">
                      <a:extLst>
                        <a:ext uri="{9D8B030D-6E8A-4147-A177-3AD203B41FA5}">
                          <a16:colId xmlns="" xmlns:a16="http://schemas.microsoft.com/office/drawing/2014/main" val="655706424"/>
                        </a:ext>
                      </a:extLst>
                    </a:gridCol>
                    <a:gridCol w="1086842">
                      <a:extLst>
                        <a:ext uri="{9D8B030D-6E8A-4147-A177-3AD203B41FA5}">
                          <a16:colId xmlns="" xmlns:a16="http://schemas.microsoft.com/office/drawing/2014/main" val="93600400"/>
                        </a:ext>
                      </a:extLst>
                    </a:gridCol>
                    <a:gridCol w="1006335">
                      <a:extLst>
                        <a:ext uri="{9D8B030D-6E8A-4147-A177-3AD203B41FA5}">
                          <a16:colId xmlns="" xmlns:a16="http://schemas.microsoft.com/office/drawing/2014/main" val="876075754"/>
                        </a:ext>
                      </a:extLst>
                    </a:gridCol>
                  </a:tblGrid>
                  <a:tr h="588678">
                    <a:tc rowSpan="2">
                      <a:txBody>
                        <a:bodyPr/>
                        <a:lstStyle/>
                        <a:p>
                          <a:pPr algn="ctr"/>
                          <a:endParaRPr lang="lt-LT" dirty="0" smtClean="0"/>
                        </a:p>
                        <a:p>
                          <a:pPr algn="ctr"/>
                          <a:r>
                            <a:rPr lang="lt-LT" dirty="0" smtClean="0"/>
                            <a:t>Medžiaga</a:t>
                          </a:r>
                          <a:endParaRPr lang="en-GB" dirty="0"/>
                        </a:p>
                      </a:txBody>
                      <a:tcPr>
                        <a:lnB w="28575" cap="flat" cmpd="sng" algn="ctr">
                          <a:solidFill>
                            <a:schemeClr val="bg1"/>
                          </a:solidFill>
                          <a:prstDash val="solid"/>
                          <a:round/>
                          <a:headEnd type="none" w="med" len="med"/>
                          <a:tailEnd type="none" w="med" len="med"/>
                        </a:lnB>
                        <a:solidFill>
                          <a:srgbClr val="0070C0"/>
                        </a:solidFill>
                      </a:tcPr>
                    </a:tc>
                    <a:tc gridSpan="2">
                      <a:txBody>
                        <a:bodyPr/>
                        <a:lstStyle/>
                        <a:p>
                          <a:pPr algn="ctr"/>
                          <a:r>
                            <a:rPr lang="lt-LT" dirty="0" smtClean="0"/>
                            <a:t>Elektrono išlaisvinimo darbas</a:t>
                          </a:r>
                          <a:endParaRPr lang="en-GB" dirty="0"/>
                        </a:p>
                      </a:txBody>
                      <a:tcPr>
                        <a:solidFill>
                          <a:srgbClr val="0070C0"/>
                        </a:solidFill>
                      </a:tcPr>
                    </a:tc>
                    <a:tc hMerge="1">
                      <a:txBody>
                        <a:bodyPr/>
                        <a:lstStyle/>
                        <a:p>
                          <a:endParaRPr lang="en-GB" dirty="0"/>
                        </a:p>
                      </a:txBody>
                      <a:tcPr>
                        <a:solidFill>
                          <a:srgbClr val="0070C0"/>
                        </a:solidFill>
                      </a:tcPr>
                    </a:tc>
                    <a:extLst>
                      <a:ext uri="{0D108BD9-81ED-4DB2-BD59-A6C34878D82A}">
                        <a16:rowId xmlns="" xmlns:a16="http://schemas.microsoft.com/office/drawing/2014/main" val="1972689788"/>
                      </a:ext>
                    </a:extLst>
                  </a:tr>
                  <a:tr h="350010">
                    <a:tc vMerge="1">
                      <a:txBody>
                        <a:bodyPr/>
                        <a:lstStyle/>
                        <a:p>
                          <a:endParaRPr lang="en-GB"/>
                        </a:p>
                      </a:txBody>
                      <a:tcPr/>
                    </a:tc>
                    <a:tc>
                      <a:txBody>
                        <a:bodyPr/>
                        <a:lstStyle/>
                        <a:p>
                          <a:pPr algn="ctr"/>
                          <a14:m>
                            <m:oMathPara xmlns:m="http://schemas.openxmlformats.org/officeDocument/2006/math">
                              <m:oMathParaPr>
                                <m:jc m:val="centerGroup"/>
                              </m:oMathParaPr>
                              <m:oMath xmlns:m="http://schemas.openxmlformats.org/officeDocument/2006/math">
                                <m:sSup>
                                  <m:sSupPr>
                                    <m:ctrlPr>
                                      <a:rPr lang="en-GB" b="1" i="1" smtClean="0">
                                        <a:latin typeface="Cambria Math"/>
                                      </a:rPr>
                                    </m:ctrlPr>
                                  </m:sSupPr>
                                  <m:e>
                                    <m:r>
                                      <a:rPr lang="lt-LT" b="1" i="1" smtClean="0">
                                        <a:latin typeface="Cambria Math" panose="02040503050406030204" pitchFamily="18" charset="0"/>
                                      </a:rPr>
                                      <m:t>𝟏𝟎</m:t>
                                    </m:r>
                                  </m:e>
                                  <m:sup>
                                    <m:r>
                                      <a:rPr lang="lt-LT" b="1" i="1" smtClean="0">
                                        <a:latin typeface="Cambria Math" panose="02040503050406030204" pitchFamily="18" charset="0"/>
                                      </a:rPr>
                                      <m:t>−</m:t>
                                    </m:r>
                                    <m:r>
                                      <a:rPr lang="lt-LT" b="1" i="1" smtClean="0">
                                        <a:latin typeface="Cambria Math" panose="02040503050406030204" pitchFamily="18" charset="0"/>
                                      </a:rPr>
                                      <m:t>𝟏𝟗</m:t>
                                    </m:r>
                                  </m:sup>
                                </m:sSup>
                                <m:r>
                                  <a:rPr lang="lt-LT" b="1" i="1" smtClean="0">
                                    <a:latin typeface="Cambria Math" panose="02040503050406030204" pitchFamily="18" charset="0"/>
                                  </a:rPr>
                                  <m:t>𝑱</m:t>
                                </m:r>
                              </m:oMath>
                            </m:oMathPara>
                          </a14:m>
                          <a:endParaRPr lang="en-GB" b="1" dirty="0"/>
                        </a:p>
                      </a:txBody>
                      <a:tcPr>
                        <a:lnL w="12700" cap="flat" cmpd="sng" algn="ctr">
                          <a:solidFill>
                            <a:schemeClr val="bg1"/>
                          </a:solidFill>
                          <a:prstDash val="solid"/>
                          <a:round/>
                          <a:headEnd type="none" w="med" len="med"/>
                          <a:tailEnd type="none" w="med" len="med"/>
                        </a:lnL>
                        <a:lnB w="28575" cap="flat" cmpd="sng" algn="ctr">
                          <a:solidFill>
                            <a:schemeClr val="bg1"/>
                          </a:solidFill>
                          <a:prstDash val="solid"/>
                          <a:round/>
                          <a:headEnd type="none" w="med" len="med"/>
                          <a:tailEnd type="none" w="med" len="med"/>
                        </a:lnB>
                        <a:solidFill>
                          <a:srgbClr val="0070C0"/>
                        </a:solidFill>
                      </a:tcPr>
                    </a:tc>
                    <a:tc>
                      <a:txBody>
                        <a:bodyPr/>
                        <a:lstStyle/>
                        <a:p>
                          <a:pPr algn="ctr"/>
                          <a:r>
                            <a:rPr lang="lt-LT" b="1" dirty="0" smtClean="0"/>
                            <a:t>eV</a:t>
                          </a:r>
                          <a:endParaRPr lang="en-GB" b="1" dirty="0"/>
                        </a:p>
                      </a:txBody>
                      <a:tcPr>
                        <a:lnB w="28575" cap="flat" cmpd="sng" algn="ctr">
                          <a:solidFill>
                            <a:schemeClr val="bg1"/>
                          </a:solidFill>
                          <a:prstDash val="solid"/>
                          <a:round/>
                          <a:headEnd type="none" w="med" len="med"/>
                          <a:tailEnd type="none" w="med" len="med"/>
                        </a:lnB>
                        <a:solidFill>
                          <a:srgbClr val="0070C0"/>
                        </a:solidFill>
                      </a:tcPr>
                    </a:tc>
                    <a:extLst>
                      <a:ext uri="{0D108BD9-81ED-4DB2-BD59-A6C34878D82A}">
                        <a16:rowId xmlns="" xmlns:a16="http://schemas.microsoft.com/office/drawing/2014/main" val="1592546726"/>
                      </a:ext>
                    </a:extLst>
                  </a:tr>
                  <a:tr h="346451">
                    <a:tc>
                      <a:txBody>
                        <a:bodyPr/>
                        <a:lstStyle/>
                        <a:p>
                          <a:r>
                            <a:rPr lang="lt-LT" sz="1600" dirty="0" smtClean="0"/>
                            <a:t>Molibdenas</a:t>
                          </a:r>
                          <a:endParaRPr lang="en-GB" sz="1600" dirty="0"/>
                        </a:p>
                      </a:txBody>
                      <a:tcPr>
                        <a:lnT w="28575" cap="flat" cmpd="sng" algn="ctr">
                          <a:solidFill>
                            <a:schemeClr val="bg1"/>
                          </a:solidFill>
                          <a:prstDash val="solid"/>
                          <a:round/>
                          <a:headEnd type="none" w="med" len="med"/>
                          <a:tailEnd type="none" w="med" len="med"/>
                        </a:lnT>
                      </a:tcPr>
                    </a:tc>
                    <a:tc>
                      <a:txBody>
                        <a:bodyPr/>
                        <a:lstStyle/>
                        <a:p>
                          <a:pPr algn="ctr"/>
                          <a:r>
                            <a:rPr lang="lt-LT" sz="1600" dirty="0" smtClean="0"/>
                            <a:t>6,9</a:t>
                          </a:r>
                          <a:endParaRPr lang="en-GB" sz="1600" dirty="0"/>
                        </a:p>
                      </a:txBody>
                      <a:tcPr>
                        <a:lnT w="28575" cap="flat" cmpd="sng" algn="ctr">
                          <a:solidFill>
                            <a:schemeClr val="bg1"/>
                          </a:solidFill>
                          <a:prstDash val="solid"/>
                          <a:round/>
                          <a:headEnd type="none" w="med" len="med"/>
                          <a:tailEnd type="none" w="med" len="med"/>
                        </a:lnT>
                      </a:tcPr>
                    </a:tc>
                    <a:tc>
                      <a:txBody>
                        <a:bodyPr/>
                        <a:lstStyle/>
                        <a:p>
                          <a:pPr algn="ctr"/>
                          <a:r>
                            <a:rPr lang="lt-LT" sz="1600" dirty="0" smtClean="0"/>
                            <a:t>4,3</a:t>
                          </a:r>
                          <a:endParaRPr lang="en-GB" sz="1600" dirty="0"/>
                        </a:p>
                      </a:txBody>
                      <a:tcPr>
                        <a:lnT w="28575" cap="flat" cmpd="sng" algn="ctr">
                          <a:solidFill>
                            <a:schemeClr val="bg1"/>
                          </a:solidFill>
                          <a:prstDash val="solid"/>
                          <a:round/>
                          <a:headEnd type="none" w="med" len="med"/>
                          <a:tailEnd type="none" w="med" len="med"/>
                        </a:lnT>
                      </a:tcPr>
                    </a:tc>
                    <a:extLst>
                      <a:ext uri="{0D108BD9-81ED-4DB2-BD59-A6C34878D82A}">
                        <a16:rowId xmlns="" xmlns:a16="http://schemas.microsoft.com/office/drawing/2014/main" val="3995090732"/>
                      </a:ext>
                    </a:extLst>
                  </a:tr>
                  <a:tr h="346451">
                    <a:tc>
                      <a:txBody>
                        <a:bodyPr/>
                        <a:lstStyle/>
                        <a:p>
                          <a:r>
                            <a:rPr lang="lt-LT" sz="1600" dirty="0" smtClean="0"/>
                            <a:t>Nikelis</a:t>
                          </a:r>
                          <a:endParaRPr lang="en-GB" sz="1600" dirty="0"/>
                        </a:p>
                      </a:txBody>
                      <a:tcPr/>
                    </a:tc>
                    <a:tc>
                      <a:txBody>
                        <a:bodyPr/>
                        <a:lstStyle/>
                        <a:p>
                          <a:pPr algn="ctr"/>
                          <a:r>
                            <a:rPr lang="lt-LT" sz="1600" dirty="0" smtClean="0"/>
                            <a:t>7,2</a:t>
                          </a:r>
                          <a:endParaRPr lang="en-GB" sz="1600" dirty="0"/>
                        </a:p>
                      </a:txBody>
                      <a:tcPr/>
                    </a:tc>
                    <a:tc>
                      <a:txBody>
                        <a:bodyPr/>
                        <a:lstStyle/>
                        <a:p>
                          <a:pPr algn="ctr"/>
                          <a:r>
                            <a:rPr lang="lt-LT" sz="1600" dirty="0" smtClean="0"/>
                            <a:t>4,5</a:t>
                          </a:r>
                          <a:endParaRPr lang="en-GB" sz="1600" dirty="0"/>
                        </a:p>
                      </a:txBody>
                      <a:tcPr/>
                    </a:tc>
                    <a:extLst>
                      <a:ext uri="{0D108BD9-81ED-4DB2-BD59-A6C34878D82A}">
                        <a16:rowId xmlns="" xmlns:a16="http://schemas.microsoft.com/office/drawing/2014/main" val="1137569043"/>
                      </a:ext>
                    </a:extLst>
                  </a:tr>
                  <a:tr h="346451">
                    <a:tc>
                      <a:txBody>
                        <a:bodyPr/>
                        <a:lstStyle/>
                        <a:p>
                          <a:r>
                            <a:rPr lang="lt-LT" sz="1600" dirty="0" smtClean="0"/>
                            <a:t>Platina</a:t>
                          </a:r>
                          <a:endParaRPr lang="en-GB" sz="1600" dirty="0"/>
                        </a:p>
                      </a:txBody>
                      <a:tcPr/>
                    </a:tc>
                    <a:tc>
                      <a:txBody>
                        <a:bodyPr/>
                        <a:lstStyle/>
                        <a:p>
                          <a:pPr algn="ctr"/>
                          <a:r>
                            <a:rPr lang="lt-LT" sz="1600" dirty="0" smtClean="0"/>
                            <a:t>8,5</a:t>
                          </a:r>
                          <a:endParaRPr lang="en-GB" sz="1600" dirty="0"/>
                        </a:p>
                      </a:txBody>
                      <a:tcPr/>
                    </a:tc>
                    <a:tc>
                      <a:txBody>
                        <a:bodyPr/>
                        <a:lstStyle/>
                        <a:p>
                          <a:pPr algn="ctr"/>
                          <a:r>
                            <a:rPr lang="lt-LT" sz="1600" dirty="0" smtClean="0"/>
                            <a:t>5,3</a:t>
                          </a:r>
                          <a:endParaRPr lang="en-GB" sz="1600" dirty="0"/>
                        </a:p>
                      </a:txBody>
                      <a:tcPr/>
                    </a:tc>
                    <a:extLst>
                      <a:ext uri="{0D108BD9-81ED-4DB2-BD59-A6C34878D82A}">
                        <a16:rowId xmlns="" xmlns:a16="http://schemas.microsoft.com/office/drawing/2014/main" val="2677780257"/>
                      </a:ext>
                    </a:extLst>
                  </a:tr>
                  <a:tr h="346451">
                    <a:tc>
                      <a:txBody>
                        <a:bodyPr/>
                        <a:lstStyle/>
                        <a:p>
                          <a:r>
                            <a:rPr lang="lt-LT" sz="1600" dirty="0" smtClean="0"/>
                            <a:t>Rubidis</a:t>
                          </a:r>
                          <a:endParaRPr lang="en-GB" sz="1600" dirty="0"/>
                        </a:p>
                      </a:txBody>
                      <a:tcPr/>
                    </a:tc>
                    <a:tc>
                      <a:txBody>
                        <a:bodyPr/>
                        <a:lstStyle/>
                        <a:p>
                          <a:pPr algn="ctr"/>
                          <a:r>
                            <a:rPr lang="lt-LT" sz="1600" dirty="0" smtClean="0"/>
                            <a:t>3,5</a:t>
                          </a:r>
                          <a:endParaRPr lang="en-GB" sz="1600" dirty="0"/>
                        </a:p>
                      </a:txBody>
                      <a:tcPr/>
                    </a:tc>
                    <a:tc>
                      <a:txBody>
                        <a:bodyPr/>
                        <a:lstStyle/>
                        <a:p>
                          <a:pPr algn="ctr"/>
                          <a:r>
                            <a:rPr lang="lt-LT" sz="1600" dirty="0" smtClean="0"/>
                            <a:t>2,2</a:t>
                          </a:r>
                          <a:endParaRPr lang="en-GB" sz="1600" dirty="0"/>
                        </a:p>
                      </a:txBody>
                      <a:tcPr/>
                    </a:tc>
                    <a:extLst>
                      <a:ext uri="{0D108BD9-81ED-4DB2-BD59-A6C34878D82A}">
                        <a16:rowId xmlns="" xmlns:a16="http://schemas.microsoft.com/office/drawing/2014/main" val="2537011716"/>
                      </a:ext>
                    </a:extLst>
                  </a:tr>
                  <a:tr h="346451">
                    <a:tc>
                      <a:txBody>
                        <a:bodyPr/>
                        <a:lstStyle/>
                        <a:p>
                          <a:r>
                            <a:rPr lang="lt-LT" sz="1600" dirty="0" smtClean="0"/>
                            <a:t>Sidabras</a:t>
                          </a:r>
                          <a:endParaRPr lang="en-GB" sz="1600" dirty="0"/>
                        </a:p>
                      </a:txBody>
                      <a:tcPr/>
                    </a:tc>
                    <a:tc>
                      <a:txBody>
                        <a:bodyPr/>
                        <a:lstStyle/>
                        <a:p>
                          <a:pPr algn="ctr"/>
                          <a:r>
                            <a:rPr lang="lt-LT" sz="1600" dirty="0" smtClean="0"/>
                            <a:t>6,9</a:t>
                          </a:r>
                          <a:endParaRPr lang="en-GB" sz="1600" dirty="0"/>
                        </a:p>
                      </a:txBody>
                      <a:tcPr/>
                    </a:tc>
                    <a:tc>
                      <a:txBody>
                        <a:bodyPr/>
                        <a:lstStyle/>
                        <a:p>
                          <a:pPr algn="ctr"/>
                          <a:r>
                            <a:rPr lang="lt-LT" sz="1600" dirty="0" smtClean="0"/>
                            <a:t>4,3</a:t>
                          </a:r>
                          <a:endParaRPr lang="en-GB" sz="1600" dirty="0"/>
                        </a:p>
                      </a:txBody>
                      <a:tcPr/>
                    </a:tc>
                    <a:extLst>
                      <a:ext uri="{0D108BD9-81ED-4DB2-BD59-A6C34878D82A}">
                        <a16:rowId xmlns="" xmlns:a16="http://schemas.microsoft.com/office/drawing/2014/main" val="2657165407"/>
                      </a:ext>
                    </a:extLst>
                  </a:tr>
                  <a:tr h="346451">
                    <a:tc>
                      <a:txBody>
                        <a:bodyPr/>
                        <a:lstStyle/>
                        <a:p>
                          <a:r>
                            <a:rPr lang="lt-LT" sz="1600" dirty="0" smtClean="0"/>
                            <a:t>Toris</a:t>
                          </a:r>
                        </a:p>
                      </a:txBody>
                      <a:tcPr/>
                    </a:tc>
                    <a:tc>
                      <a:txBody>
                        <a:bodyPr/>
                        <a:lstStyle/>
                        <a:p>
                          <a:pPr algn="ctr"/>
                          <a:r>
                            <a:rPr lang="lt-LT" sz="1600" dirty="0" smtClean="0"/>
                            <a:t>5,4</a:t>
                          </a:r>
                          <a:endParaRPr lang="en-GB" sz="1600" dirty="0"/>
                        </a:p>
                      </a:txBody>
                      <a:tcPr/>
                    </a:tc>
                    <a:tc>
                      <a:txBody>
                        <a:bodyPr/>
                        <a:lstStyle/>
                        <a:p>
                          <a:pPr algn="ctr"/>
                          <a:r>
                            <a:rPr lang="lt-LT" sz="1600" dirty="0" smtClean="0"/>
                            <a:t>3,4</a:t>
                          </a:r>
                          <a:endParaRPr lang="en-GB" sz="1600" dirty="0"/>
                        </a:p>
                      </a:txBody>
                      <a:tcPr/>
                    </a:tc>
                    <a:extLst>
                      <a:ext uri="{0D108BD9-81ED-4DB2-BD59-A6C34878D82A}">
                        <a16:rowId xmlns="" xmlns:a16="http://schemas.microsoft.com/office/drawing/2014/main" val="781199090"/>
                      </a:ext>
                    </a:extLst>
                  </a:tr>
                  <a:tr h="346451">
                    <a:tc>
                      <a:txBody>
                        <a:bodyPr/>
                        <a:lstStyle/>
                        <a:p>
                          <a:r>
                            <a:rPr lang="lt-LT" sz="1600" dirty="0" smtClean="0"/>
                            <a:t>Toris and volframo</a:t>
                          </a:r>
                          <a:endParaRPr lang="en-GB" sz="1600" dirty="0"/>
                        </a:p>
                      </a:txBody>
                      <a:tcPr/>
                    </a:tc>
                    <a:tc>
                      <a:txBody>
                        <a:bodyPr/>
                        <a:lstStyle/>
                        <a:p>
                          <a:pPr algn="ctr"/>
                          <a:r>
                            <a:rPr lang="lt-LT" sz="1600" dirty="0" smtClean="0"/>
                            <a:t>4,2</a:t>
                          </a:r>
                          <a:endParaRPr lang="en-GB" sz="1600" dirty="0"/>
                        </a:p>
                      </a:txBody>
                      <a:tcPr/>
                    </a:tc>
                    <a:tc>
                      <a:txBody>
                        <a:bodyPr/>
                        <a:lstStyle/>
                        <a:p>
                          <a:pPr algn="ctr"/>
                          <a:r>
                            <a:rPr lang="lt-LT" sz="1600" dirty="0" smtClean="0"/>
                            <a:t>2,6</a:t>
                          </a:r>
                          <a:endParaRPr lang="en-GB" sz="1600" dirty="0"/>
                        </a:p>
                      </a:txBody>
                      <a:tcPr/>
                    </a:tc>
                    <a:extLst>
                      <a:ext uri="{0D108BD9-81ED-4DB2-BD59-A6C34878D82A}">
                        <a16:rowId xmlns="" xmlns:a16="http://schemas.microsoft.com/office/drawing/2014/main" val="4013446934"/>
                      </a:ext>
                    </a:extLst>
                  </a:tr>
                  <a:tr h="346451">
                    <a:tc>
                      <a:txBody>
                        <a:bodyPr/>
                        <a:lstStyle/>
                        <a:p>
                          <a:r>
                            <a:rPr lang="lt-LT" sz="1600" dirty="0" smtClean="0"/>
                            <a:t>Vario oksidas</a:t>
                          </a:r>
                          <a:endParaRPr lang="en-GB" sz="1600" dirty="0"/>
                        </a:p>
                      </a:txBody>
                      <a:tcPr/>
                    </a:tc>
                    <a:tc>
                      <a:txBody>
                        <a:bodyPr/>
                        <a:lstStyle/>
                        <a:p>
                          <a:pPr algn="ctr"/>
                          <a:r>
                            <a:rPr lang="lt-LT" sz="1600" dirty="0" smtClean="0"/>
                            <a:t>8,3</a:t>
                          </a:r>
                          <a:endParaRPr lang="en-GB" sz="1600" dirty="0"/>
                        </a:p>
                      </a:txBody>
                      <a:tcPr/>
                    </a:tc>
                    <a:tc>
                      <a:txBody>
                        <a:bodyPr/>
                        <a:lstStyle/>
                        <a:p>
                          <a:pPr algn="ctr"/>
                          <a:r>
                            <a:rPr lang="lt-LT" sz="1600" dirty="0" smtClean="0"/>
                            <a:t>5,2</a:t>
                          </a:r>
                          <a:endParaRPr lang="en-GB" sz="1600" dirty="0"/>
                        </a:p>
                      </a:txBody>
                      <a:tcPr/>
                    </a:tc>
                    <a:extLst>
                      <a:ext uri="{0D108BD9-81ED-4DB2-BD59-A6C34878D82A}">
                        <a16:rowId xmlns="" xmlns:a16="http://schemas.microsoft.com/office/drawing/2014/main" val="3337601928"/>
                      </a:ext>
                    </a:extLst>
                  </a:tr>
                  <a:tr h="346451">
                    <a:tc>
                      <a:txBody>
                        <a:bodyPr/>
                        <a:lstStyle/>
                        <a:p>
                          <a:r>
                            <a:rPr lang="lt-LT" sz="1600" dirty="0" smtClean="0"/>
                            <a:t>Volframas</a:t>
                          </a:r>
                          <a:endParaRPr lang="en-GB" sz="1600" dirty="0"/>
                        </a:p>
                      </a:txBody>
                      <a:tcPr/>
                    </a:tc>
                    <a:tc>
                      <a:txBody>
                        <a:bodyPr/>
                        <a:lstStyle/>
                        <a:p>
                          <a:pPr algn="ctr"/>
                          <a:r>
                            <a:rPr lang="lt-LT" sz="1600" dirty="0" smtClean="0"/>
                            <a:t>7,2</a:t>
                          </a:r>
                          <a:endParaRPr lang="en-GB" sz="1600" dirty="0"/>
                        </a:p>
                      </a:txBody>
                      <a:tcPr/>
                    </a:tc>
                    <a:tc>
                      <a:txBody>
                        <a:bodyPr/>
                        <a:lstStyle/>
                        <a:p>
                          <a:pPr algn="ctr"/>
                          <a:r>
                            <a:rPr lang="lt-LT" sz="1600" dirty="0" smtClean="0"/>
                            <a:t>4,5</a:t>
                          </a:r>
                          <a:endParaRPr lang="en-GB" sz="1600" dirty="0"/>
                        </a:p>
                      </a:txBody>
                      <a:tcPr/>
                    </a:tc>
                    <a:extLst>
                      <a:ext uri="{0D108BD9-81ED-4DB2-BD59-A6C34878D82A}">
                        <a16:rowId xmlns="" xmlns:a16="http://schemas.microsoft.com/office/drawing/2014/main" val="3537540181"/>
                      </a:ext>
                    </a:extLst>
                  </a:tr>
                </a:tbl>
              </a:graphicData>
            </a:graphic>
          </p:graphicFrame>
        </mc:Choice>
        <mc:Fallback xmlns="">
          <p:graphicFrame>
            <p:nvGraphicFramePr>
              <p:cNvPr id="15" name="Content Placeholder 11"/>
              <p:cNvGraphicFramePr>
                <a:graphicFrameLocks/>
              </p:cNvGraphicFramePr>
              <p:nvPr>
                <p:extLst>
                  <p:ext uri="{D42A27DB-BD31-4B8C-83A1-F6EECF244321}">
                    <p14:modId xmlns:p14="http://schemas.microsoft.com/office/powerpoint/2010/main" val="242656575"/>
                  </p:ext>
                </p:extLst>
              </p:nvPr>
            </p:nvGraphicFramePr>
            <p:xfrm>
              <a:off x="6045199" y="1684020"/>
              <a:ext cx="4307113" cy="4130059"/>
            </p:xfrm>
            <a:graphic>
              <a:graphicData uri="http://schemas.openxmlformats.org/drawingml/2006/table">
                <a:tbl>
                  <a:tblPr firstRow="1" bandRow="1">
                    <a:tableStyleId>{5C22544A-7EE6-4342-B048-85BDC9FD1C3A}</a:tableStyleId>
                  </a:tblPr>
                  <a:tblGrid>
                    <a:gridCol w="2213936">
                      <a:extLst>
                        <a:ext uri="{9D8B030D-6E8A-4147-A177-3AD203B41FA5}">
                          <a16:colId xmlns="" xmlns:a16="http://schemas.microsoft.com/office/drawing/2014/main" xmlns:a14="http://schemas.microsoft.com/office/drawing/2010/main" val="655706424"/>
                        </a:ext>
                      </a:extLst>
                    </a:gridCol>
                    <a:gridCol w="1086842">
                      <a:extLst>
                        <a:ext uri="{9D8B030D-6E8A-4147-A177-3AD203B41FA5}">
                          <a16:colId xmlns="" xmlns:a16="http://schemas.microsoft.com/office/drawing/2014/main" xmlns:a14="http://schemas.microsoft.com/office/drawing/2010/main" val="93600400"/>
                        </a:ext>
                      </a:extLst>
                    </a:gridCol>
                    <a:gridCol w="1006335">
                      <a:extLst>
                        <a:ext uri="{9D8B030D-6E8A-4147-A177-3AD203B41FA5}">
                          <a16:colId xmlns="" xmlns:a16="http://schemas.microsoft.com/office/drawing/2014/main" xmlns:a14="http://schemas.microsoft.com/office/drawing/2010/main" val="876075754"/>
                        </a:ext>
                      </a:extLst>
                    </a:gridCol>
                  </a:tblGrid>
                  <a:tr h="640080">
                    <a:tc rowSpan="2">
                      <a:txBody>
                        <a:bodyPr/>
                        <a:lstStyle/>
                        <a:p>
                          <a:pPr algn="ctr"/>
                          <a:endParaRPr lang="lt-LT" dirty="0" smtClean="0"/>
                        </a:p>
                        <a:p>
                          <a:pPr algn="ctr"/>
                          <a:r>
                            <a:rPr lang="lt-LT" dirty="0" smtClean="0"/>
                            <a:t>Medžiaga</a:t>
                          </a:r>
                          <a:endParaRPr lang="en-GB" dirty="0"/>
                        </a:p>
                      </a:txBody>
                      <a:tcPr>
                        <a:lnB w="28575" cap="flat" cmpd="sng" algn="ctr">
                          <a:solidFill>
                            <a:schemeClr val="bg1"/>
                          </a:solidFill>
                          <a:prstDash val="solid"/>
                          <a:round/>
                          <a:headEnd type="none" w="med" len="med"/>
                          <a:tailEnd type="none" w="med" len="med"/>
                        </a:lnB>
                        <a:solidFill>
                          <a:srgbClr val="0070C0"/>
                        </a:solidFill>
                      </a:tcPr>
                    </a:tc>
                    <a:tc gridSpan="2">
                      <a:txBody>
                        <a:bodyPr/>
                        <a:lstStyle/>
                        <a:p>
                          <a:pPr algn="ctr"/>
                          <a:r>
                            <a:rPr lang="lt-LT" dirty="0" smtClean="0"/>
                            <a:t>Elektrono išlaisvinimo darbas</a:t>
                          </a:r>
                          <a:endParaRPr lang="en-GB" dirty="0"/>
                        </a:p>
                      </a:txBody>
                      <a:tcPr>
                        <a:solidFill>
                          <a:srgbClr val="0070C0"/>
                        </a:solidFill>
                      </a:tcPr>
                    </a:tc>
                    <a:tc hMerge="1">
                      <a:txBody>
                        <a:bodyPr/>
                        <a:lstStyle/>
                        <a:p>
                          <a:endParaRPr lang="en-GB" dirty="0"/>
                        </a:p>
                      </a:txBody>
                      <a:tcPr>
                        <a:solidFill>
                          <a:srgbClr val="0070C0"/>
                        </a:solidFill>
                      </a:tcPr>
                    </a:tc>
                    <a:extLst>
                      <a:ext uri="{0D108BD9-81ED-4DB2-BD59-A6C34878D82A}">
                        <a16:rowId xmlns="" xmlns:a16="http://schemas.microsoft.com/office/drawing/2014/main" xmlns:a14="http://schemas.microsoft.com/office/drawing/2010/main" val="1972689788"/>
                      </a:ext>
                    </a:extLst>
                  </a:tr>
                  <a:tr h="371920">
                    <a:tc vMerge="1">
                      <a:txBody>
                        <a:bodyPr/>
                        <a:lstStyle/>
                        <a:p>
                          <a:endParaRPr lang="en-GB"/>
                        </a:p>
                      </a:txBody>
                      <a:tcPr/>
                    </a:tc>
                    <a:tc>
                      <a:txBody>
                        <a:bodyPr/>
                        <a:lstStyle/>
                        <a:p>
                          <a:endParaRPr lang="lt-LT"/>
                        </a:p>
                      </a:txBody>
                      <a:tcPr>
                        <a:lnL w="12700" cap="flat" cmpd="sng" algn="ctr">
                          <a:solidFill>
                            <a:schemeClr val="bg1"/>
                          </a:solidFill>
                          <a:prstDash val="solid"/>
                          <a:round/>
                          <a:headEnd type="none" w="med" len="med"/>
                          <a:tailEnd type="none" w="med" len="med"/>
                        </a:lnL>
                        <a:lnB w="28575" cap="flat" cmpd="sng" algn="ctr">
                          <a:solidFill>
                            <a:schemeClr val="bg1"/>
                          </a:solidFill>
                          <a:prstDash val="solid"/>
                          <a:round/>
                          <a:headEnd type="none" w="med" len="med"/>
                          <a:tailEnd type="none" w="med" len="med"/>
                        </a:lnB>
                        <a:blipFill rotWithShape="1">
                          <a:blip r:embed="rId4"/>
                          <a:stretch>
                            <a:fillRect l="-204494" t="-180328" r="-93258" b="-857377"/>
                          </a:stretch>
                        </a:blipFill>
                      </a:tcPr>
                    </a:tc>
                    <a:tc>
                      <a:txBody>
                        <a:bodyPr/>
                        <a:lstStyle/>
                        <a:p>
                          <a:pPr algn="ctr"/>
                          <a:r>
                            <a:rPr lang="lt-LT" b="1" dirty="0" smtClean="0"/>
                            <a:t>eV</a:t>
                          </a:r>
                          <a:endParaRPr lang="en-GB" b="1" dirty="0"/>
                        </a:p>
                      </a:txBody>
                      <a:tcPr>
                        <a:lnB w="28575" cap="flat" cmpd="sng" algn="ctr">
                          <a:solidFill>
                            <a:schemeClr val="bg1"/>
                          </a:solidFill>
                          <a:prstDash val="solid"/>
                          <a:round/>
                          <a:headEnd type="none" w="med" len="med"/>
                          <a:tailEnd type="none" w="med" len="med"/>
                        </a:lnB>
                        <a:solidFill>
                          <a:srgbClr val="0070C0"/>
                        </a:solidFill>
                      </a:tcPr>
                    </a:tc>
                    <a:extLst>
                      <a:ext uri="{0D108BD9-81ED-4DB2-BD59-A6C34878D82A}">
                        <a16:rowId xmlns="" xmlns:a16="http://schemas.microsoft.com/office/drawing/2014/main" xmlns:a14="http://schemas.microsoft.com/office/drawing/2010/main" val="1592546726"/>
                      </a:ext>
                    </a:extLst>
                  </a:tr>
                  <a:tr h="346451">
                    <a:tc>
                      <a:txBody>
                        <a:bodyPr/>
                        <a:lstStyle/>
                        <a:p>
                          <a:r>
                            <a:rPr lang="lt-LT" sz="1600" dirty="0" smtClean="0"/>
                            <a:t>Molibdenas</a:t>
                          </a:r>
                          <a:endParaRPr lang="en-GB" sz="1600" dirty="0"/>
                        </a:p>
                      </a:txBody>
                      <a:tcPr>
                        <a:lnT w="28575" cap="flat" cmpd="sng" algn="ctr">
                          <a:solidFill>
                            <a:schemeClr val="bg1"/>
                          </a:solidFill>
                          <a:prstDash val="solid"/>
                          <a:round/>
                          <a:headEnd type="none" w="med" len="med"/>
                          <a:tailEnd type="none" w="med" len="med"/>
                        </a:lnT>
                      </a:tcPr>
                    </a:tc>
                    <a:tc>
                      <a:txBody>
                        <a:bodyPr/>
                        <a:lstStyle/>
                        <a:p>
                          <a:pPr algn="ctr"/>
                          <a:r>
                            <a:rPr lang="lt-LT" sz="1600" dirty="0" smtClean="0"/>
                            <a:t>6,9</a:t>
                          </a:r>
                          <a:endParaRPr lang="en-GB" sz="1600" dirty="0"/>
                        </a:p>
                      </a:txBody>
                      <a:tcPr>
                        <a:lnT w="28575" cap="flat" cmpd="sng" algn="ctr">
                          <a:solidFill>
                            <a:schemeClr val="bg1"/>
                          </a:solidFill>
                          <a:prstDash val="solid"/>
                          <a:round/>
                          <a:headEnd type="none" w="med" len="med"/>
                          <a:tailEnd type="none" w="med" len="med"/>
                        </a:lnT>
                      </a:tcPr>
                    </a:tc>
                    <a:tc>
                      <a:txBody>
                        <a:bodyPr/>
                        <a:lstStyle/>
                        <a:p>
                          <a:pPr algn="ctr"/>
                          <a:r>
                            <a:rPr lang="lt-LT" sz="1600" dirty="0" smtClean="0"/>
                            <a:t>4,3</a:t>
                          </a:r>
                          <a:endParaRPr lang="en-GB" sz="1600" dirty="0"/>
                        </a:p>
                      </a:txBody>
                      <a:tcPr>
                        <a:lnT w="28575" cap="flat" cmpd="sng" algn="ctr">
                          <a:solidFill>
                            <a:schemeClr val="bg1"/>
                          </a:solidFill>
                          <a:prstDash val="solid"/>
                          <a:round/>
                          <a:headEnd type="none" w="med" len="med"/>
                          <a:tailEnd type="none" w="med" len="med"/>
                        </a:lnT>
                      </a:tcPr>
                    </a:tc>
                    <a:extLst>
                      <a:ext uri="{0D108BD9-81ED-4DB2-BD59-A6C34878D82A}">
                        <a16:rowId xmlns="" xmlns:a16="http://schemas.microsoft.com/office/drawing/2014/main" xmlns:a14="http://schemas.microsoft.com/office/drawing/2010/main" val="3995090732"/>
                      </a:ext>
                    </a:extLst>
                  </a:tr>
                  <a:tr h="346451">
                    <a:tc>
                      <a:txBody>
                        <a:bodyPr/>
                        <a:lstStyle/>
                        <a:p>
                          <a:r>
                            <a:rPr lang="lt-LT" sz="1600" dirty="0" smtClean="0"/>
                            <a:t>Nikelis</a:t>
                          </a:r>
                          <a:endParaRPr lang="en-GB" sz="1600" dirty="0"/>
                        </a:p>
                      </a:txBody>
                      <a:tcPr/>
                    </a:tc>
                    <a:tc>
                      <a:txBody>
                        <a:bodyPr/>
                        <a:lstStyle/>
                        <a:p>
                          <a:pPr algn="ctr"/>
                          <a:r>
                            <a:rPr lang="lt-LT" sz="1600" dirty="0" smtClean="0"/>
                            <a:t>7,2</a:t>
                          </a:r>
                          <a:endParaRPr lang="en-GB" sz="1600" dirty="0"/>
                        </a:p>
                      </a:txBody>
                      <a:tcPr/>
                    </a:tc>
                    <a:tc>
                      <a:txBody>
                        <a:bodyPr/>
                        <a:lstStyle/>
                        <a:p>
                          <a:pPr algn="ctr"/>
                          <a:r>
                            <a:rPr lang="lt-LT" sz="1600" dirty="0" smtClean="0"/>
                            <a:t>4,5</a:t>
                          </a:r>
                          <a:endParaRPr lang="en-GB" sz="1600" dirty="0"/>
                        </a:p>
                      </a:txBody>
                      <a:tcPr/>
                    </a:tc>
                    <a:extLst>
                      <a:ext uri="{0D108BD9-81ED-4DB2-BD59-A6C34878D82A}">
                        <a16:rowId xmlns="" xmlns:a16="http://schemas.microsoft.com/office/drawing/2014/main" xmlns:a14="http://schemas.microsoft.com/office/drawing/2010/main" val="1137569043"/>
                      </a:ext>
                    </a:extLst>
                  </a:tr>
                  <a:tr h="346451">
                    <a:tc>
                      <a:txBody>
                        <a:bodyPr/>
                        <a:lstStyle/>
                        <a:p>
                          <a:r>
                            <a:rPr lang="lt-LT" sz="1600" dirty="0" smtClean="0"/>
                            <a:t>Platina</a:t>
                          </a:r>
                          <a:endParaRPr lang="en-GB" sz="1600" dirty="0"/>
                        </a:p>
                      </a:txBody>
                      <a:tcPr/>
                    </a:tc>
                    <a:tc>
                      <a:txBody>
                        <a:bodyPr/>
                        <a:lstStyle/>
                        <a:p>
                          <a:pPr algn="ctr"/>
                          <a:r>
                            <a:rPr lang="lt-LT" sz="1600" dirty="0" smtClean="0"/>
                            <a:t>8,5</a:t>
                          </a:r>
                          <a:endParaRPr lang="en-GB" sz="1600" dirty="0"/>
                        </a:p>
                      </a:txBody>
                      <a:tcPr/>
                    </a:tc>
                    <a:tc>
                      <a:txBody>
                        <a:bodyPr/>
                        <a:lstStyle/>
                        <a:p>
                          <a:pPr algn="ctr"/>
                          <a:r>
                            <a:rPr lang="lt-LT" sz="1600" dirty="0" smtClean="0"/>
                            <a:t>5,3</a:t>
                          </a:r>
                          <a:endParaRPr lang="en-GB" sz="1600" dirty="0"/>
                        </a:p>
                      </a:txBody>
                      <a:tcPr/>
                    </a:tc>
                    <a:extLst>
                      <a:ext uri="{0D108BD9-81ED-4DB2-BD59-A6C34878D82A}">
                        <a16:rowId xmlns="" xmlns:a16="http://schemas.microsoft.com/office/drawing/2014/main" xmlns:a14="http://schemas.microsoft.com/office/drawing/2010/main" val="2677780257"/>
                      </a:ext>
                    </a:extLst>
                  </a:tr>
                  <a:tr h="346451">
                    <a:tc>
                      <a:txBody>
                        <a:bodyPr/>
                        <a:lstStyle/>
                        <a:p>
                          <a:r>
                            <a:rPr lang="lt-LT" sz="1600" dirty="0" smtClean="0"/>
                            <a:t>Rubidis</a:t>
                          </a:r>
                          <a:endParaRPr lang="en-GB" sz="1600" dirty="0"/>
                        </a:p>
                      </a:txBody>
                      <a:tcPr/>
                    </a:tc>
                    <a:tc>
                      <a:txBody>
                        <a:bodyPr/>
                        <a:lstStyle/>
                        <a:p>
                          <a:pPr algn="ctr"/>
                          <a:r>
                            <a:rPr lang="lt-LT" sz="1600" dirty="0" smtClean="0"/>
                            <a:t>3,5</a:t>
                          </a:r>
                          <a:endParaRPr lang="en-GB" sz="1600" dirty="0"/>
                        </a:p>
                      </a:txBody>
                      <a:tcPr/>
                    </a:tc>
                    <a:tc>
                      <a:txBody>
                        <a:bodyPr/>
                        <a:lstStyle/>
                        <a:p>
                          <a:pPr algn="ctr"/>
                          <a:r>
                            <a:rPr lang="lt-LT" sz="1600" dirty="0" smtClean="0"/>
                            <a:t>2,2</a:t>
                          </a:r>
                          <a:endParaRPr lang="en-GB" sz="1600" dirty="0"/>
                        </a:p>
                      </a:txBody>
                      <a:tcPr/>
                    </a:tc>
                    <a:extLst>
                      <a:ext uri="{0D108BD9-81ED-4DB2-BD59-A6C34878D82A}">
                        <a16:rowId xmlns="" xmlns:a16="http://schemas.microsoft.com/office/drawing/2014/main" xmlns:a14="http://schemas.microsoft.com/office/drawing/2010/main" val="2537011716"/>
                      </a:ext>
                    </a:extLst>
                  </a:tr>
                  <a:tr h="346451">
                    <a:tc>
                      <a:txBody>
                        <a:bodyPr/>
                        <a:lstStyle/>
                        <a:p>
                          <a:r>
                            <a:rPr lang="lt-LT" sz="1600" dirty="0" smtClean="0"/>
                            <a:t>Sidabras</a:t>
                          </a:r>
                          <a:endParaRPr lang="en-GB" sz="1600" dirty="0"/>
                        </a:p>
                      </a:txBody>
                      <a:tcPr/>
                    </a:tc>
                    <a:tc>
                      <a:txBody>
                        <a:bodyPr/>
                        <a:lstStyle/>
                        <a:p>
                          <a:pPr algn="ctr"/>
                          <a:r>
                            <a:rPr lang="lt-LT" sz="1600" dirty="0" smtClean="0"/>
                            <a:t>6,9</a:t>
                          </a:r>
                          <a:endParaRPr lang="en-GB" sz="1600" dirty="0"/>
                        </a:p>
                      </a:txBody>
                      <a:tcPr/>
                    </a:tc>
                    <a:tc>
                      <a:txBody>
                        <a:bodyPr/>
                        <a:lstStyle/>
                        <a:p>
                          <a:pPr algn="ctr"/>
                          <a:r>
                            <a:rPr lang="lt-LT" sz="1600" dirty="0" smtClean="0"/>
                            <a:t>4,3</a:t>
                          </a:r>
                          <a:endParaRPr lang="en-GB" sz="1600" dirty="0"/>
                        </a:p>
                      </a:txBody>
                      <a:tcPr/>
                    </a:tc>
                    <a:extLst>
                      <a:ext uri="{0D108BD9-81ED-4DB2-BD59-A6C34878D82A}">
                        <a16:rowId xmlns="" xmlns:a16="http://schemas.microsoft.com/office/drawing/2014/main" xmlns:a14="http://schemas.microsoft.com/office/drawing/2010/main" val="2657165407"/>
                      </a:ext>
                    </a:extLst>
                  </a:tr>
                  <a:tr h="346451">
                    <a:tc>
                      <a:txBody>
                        <a:bodyPr/>
                        <a:lstStyle/>
                        <a:p>
                          <a:r>
                            <a:rPr lang="lt-LT" sz="1600" dirty="0" smtClean="0"/>
                            <a:t>Toris</a:t>
                          </a:r>
                        </a:p>
                      </a:txBody>
                      <a:tcPr/>
                    </a:tc>
                    <a:tc>
                      <a:txBody>
                        <a:bodyPr/>
                        <a:lstStyle/>
                        <a:p>
                          <a:pPr algn="ctr"/>
                          <a:r>
                            <a:rPr lang="lt-LT" sz="1600" dirty="0" smtClean="0"/>
                            <a:t>5,4</a:t>
                          </a:r>
                          <a:endParaRPr lang="en-GB" sz="1600" dirty="0"/>
                        </a:p>
                      </a:txBody>
                      <a:tcPr/>
                    </a:tc>
                    <a:tc>
                      <a:txBody>
                        <a:bodyPr/>
                        <a:lstStyle/>
                        <a:p>
                          <a:pPr algn="ctr"/>
                          <a:r>
                            <a:rPr lang="lt-LT" sz="1600" dirty="0" smtClean="0"/>
                            <a:t>3,4</a:t>
                          </a:r>
                          <a:endParaRPr lang="en-GB" sz="1600" dirty="0"/>
                        </a:p>
                      </a:txBody>
                      <a:tcPr/>
                    </a:tc>
                    <a:extLst>
                      <a:ext uri="{0D108BD9-81ED-4DB2-BD59-A6C34878D82A}">
                        <a16:rowId xmlns="" xmlns:a16="http://schemas.microsoft.com/office/drawing/2014/main" xmlns:a14="http://schemas.microsoft.com/office/drawing/2010/main" val="781199090"/>
                      </a:ext>
                    </a:extLst>
                  </a:tr>
                  <a:tr h="346451">
                    <a:tc>
                      <a:txBody>
                        <a:bodyPr/>
                        <a:lstStyle/>
                        <a:p>
                          <a:r>
                            <a:rPr lang="lt-LT" sz="1600" dirty="0" smtClean="0"/>
                            <a:t>Toris and volframo</a:t>
                          </a:r>
                          <a:endParaRPr lang="en-GB" sz="1600" dirty="0"/>
                        </a:p>
                      </a:txBody>
                      <a:tcPr/>
                    </a:tc>
                    <a:tc>
                      <a:txBody>
                        <a:bodyPr/>
                        <a:lstStyle/>
                        <a:p>
                          <a:pPr algn="ctr"/>
                          <a:r>
                            <a:rPr lang="lt-LT" sz="1600" dirty="0" smtClean="0"/>
                            <a:t>4,2</a:t>
                          </a:r>
                          <a:endParaRPr lang="en-GB" sz="1600" dirty="0"/>
                        </a:p>
                      </a:txBody>
                      <a:tcPr/>
                    </a:tc>
                    <a:tc>
                      <a:txBody>
                        <a:bodyPr/>
                        <a:lstStyle/>
                        <a:p>
                          <a:pPr algn="ctr"/>
                          <a:r>
                            <a:rPr lang="lt-LT" sz="1600" dirty="0" smtClean="0"/>
                            <a:t>2,6</a:t>
                          </a:r>
                          <a:endParaRPr lang="en-GB" sz="1600" dirty="0"/>
                        </a:p>
                      </a:txBody>
                      <a:tcPr/>
                    </a:tc>
                    <a:extLst>
                      <a:ext uri="{0D108BD9-81ED-4DB2-BD59-A6C34878D82A}">
                        <a16:rowId xmlns="" xmlns:a16="http://schemas.microsoft.com/office/drawing/2014/main" xmlns:a14="http://schemas.microsoft.com/office/drawing/2010/main" val="4013446934"/>
                      </a:ext>
                    </a:extLst>
                  </a:tr>
                  <a:tr h="346451">
                    <a:tc>
                      <a:txBody>
                        <a:bodyPr/>
                        <a:lstStyle/>
                        <a:p>
                          <a:r>
                            <a:rPr lang="lt-LT" sz="1600" dirty="0" smtClean="0"/>
                            <a:t>Vario oksidas</a:t>
                          </a:r>
                          <a:endParaRPr lang="en-GB" sz="1600" dirty="0"/>
                        </a:p>
                      </a:txBody>
                      <a:tcPr/>
                    </a:tc>
                    <a:tc>
                      <a:txBody>
                        <a:bodyPr/>
                        <a:lstStyle/>
                        <a:p>
                          <a:pPr algn="ctr"/>
                          <a:r>
                            <a:rPr lang="lt-LT" sz="1600" dirty="0" smtClean="0"/>
                            <a:t>8,3</a:t>
                          </a:r>
                          <a:endParaRPr lang="en-GB" sz="1600" dirty="0"/>
                        </a:p>
                      </a:txBody>
                      <a:tcPr/>
                    </a:tc>
                    <a:tc>
                      <a:txBody>
                        <a:bodyPr/>
                        <a:lstStyle/>
                        <a:p>
                          <a:pPr algn="ctr"/>
                          <a:r>
                            <a:rPr lang="lt-LT" sz="1600" dirty="0" smtClean="0"/>
                            <a:t>5,2</a:t>
                          </a:r>
                          <a:endParaRPr lang="en-GB" sz="1600" dirty="0"/>
                        </a:p>
                      </a:txBody>
                      <a:tcPr/>
                    </a:tc>
                    <a:extLst>
                      <a:ext uri="{0D108BD9-81ED-4DB2-BD59-A6C34878D82A}">
                        <a16:rowId xmlns="" xmlns:a16="http://schemas.microsoft.com/office/drawing/2014/main" xmlns:a14="http://schemas.microsoft.com/office/drawing/2010/main" val="3337601928"/>
                      </a:ext>
                    </a:extLst>
                  </a:tr>
                  <a:tr h="346451">
                    <a:tc>
                      <a:txBody>
                        <a:bodyPr/>
                        <a:lstStyle/>
                        <a:p>
                          <a:r>
                            <a:rPr lang="lt-LT" sz="1600" dirty="0" smtClean="0"/>
                            <a:t>Volframas</a:t>
                          </a:r>
                          <a:endParaRPr lang="en-GB" sz="1600" dirty="0"/>
                        </a:p>
                      </a:txBody>
                      <a:tcPr/>
                    </a:tc>
                    <a:tc>
                      <a:txBody>
                        <a:bodyPr/>
                        <a:lstStyle/>
                        <a:p>
                          <a:pPr algn="ctr"/>
                          <a:r>
                            <a:rPr lang="lt-LT" sz="1600" dirty="0" smtClean="0"/>
                            <a:t>7,2</a:t>
                          </a:r>
                          <a:endParaRPr lang="en-GB" sz="1600" dirty="0"/>
                        </a:p>
                      </a:txBody>
                      <a:tcPr/>
                    </a:tc>
                    <a:tc>
                      <a:txBody>
                        <a:bodyPr/>
                        <a:lstStyle/>
                        <a:p>
                          <a:pPr algn="ctr"/>
                          <a:r>
                            <a:rPr lang="lt-LT" sz="1600" dirty="0" smtClean="0"/>
                            <a:t>4,5</a:t>
                          </a:r>
                          <a:endParaRPr lang="en-GB" sz="1600" dirty="0"/>
                        </a:p>
                      </a:txBody>
                      <a:tcPr/>
                    </a:tc>
                    <a:extLst>
                      <a:ext uri="{0D108BD9-81ED-4DB2-BD59-A6C34878D82A}">
                        <a16:rowId xmlns="" xmlns:a16="http://schemas.microsoft.com/office/drawing/2014/main" xmlns:a14="http://schemas.microsoft.com/office/drawing/2010/main" val="3537540181"/>
                      </a:ext>
                    </a:extLst>
                  </a:tr>
                </a:tbl>
              </a:graphicData>
            </a:graphic>
          </p:graphicFrame>
        </mc:Fallback>
      </mc:AlternateContent>
    </p:spTree>
    <p:extLst>
      <p:ext uri="{BB962C8B-B14F-4D97-AF65-F5344CB8AC3E}">
        <p14:creationId xmlns:p14="http://schemas.microsoft.com/office/powerpoint/2010/main" val="254740707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b="1" dirty="0" err="1" smtClean="0">
                <a:latin typeface="Times New Roman" panose="02020603050405020304" pitchFamily="18" charset="0"/>
                <a:cs typeface="Times New Roman" panose="02020603050405020304" pitchFamily="18" charset="0"/>
              </a:rPr>
              <a:t>Raudonosios</a:t>
            </a:r>
            <a:r>
              <a:rPr lang="en-GB" b="1" dirty="0" smtClean="0">
                <a:latin typeface="Times New Roman" panose="02020603050405020304" pitchFamily="18" charset="0"/>
                <a:cs typeface="Times New Roman" panose="02020603050405020304" pitchFamily="18" charset="0"/>
              </a:rPr>
              <a:t> </a:t>
            </a:r>
            <a:r>
              <a:rPr lang="en-GB" b="1" dirty="0" err="1" smtClean="0">
                <a:latin typeface="Times New Roman" panose="02020603050405020304" pitchFamily="18" charset="0"/>
                <a:cs typeface="Times New Roman" panose="02020603050405020304" pitchFamily="18" charset="0"/>
              </a:rPr>
              <a:t>ribos</a:t>
            </a:r>
            <a:r>
              <a:rPr lang="en-GB" b="1" dirty="0" smtClean="0">
                <a:latin typeface="Times New Roman" panose="02020603050405020304" pitchFamily="18" charset="0"/>
                <a:cs typeface="Times New Roman" panose="02020603050405020304" pitchFamily="18" charset="0"/>
              </a:rPr>
              <a:t> </a:t>
            </a:r>
            <a:r>
              <a:rPr lang="lt-LT" b="1" dirty="0" smtClean="0">
                <a:latin typeface="Times New Roman" panose="02020603050405020304" pitchFamily="18" charset="0"/>
                <a:cs typeface="Times New Roman" panose="02020603050405020304" pitchFamily="18" charset="0"/>
              </a:rPr>
              <a:t>sąlyga</a:t>
            </a:r>
            <a:endParaRPr lang="en-GB" b="1" dirty="0">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4226398" y="2229078"/>
                <a:ext cx="3345977" cy="1485901"/>
              </a:xfrm>
              <a:ln w="38100">
                <a:solidFill>
                  <a:schemeClr val="tx1"/>
                </a:solidFill>
              </a:ln>
            </p:spPr>
            <p:txBody>
              <a:bodyPr>
                <a:noAutofit/>
              </a:bodyPr>
              <a:lstStyle/>
              <a:p>
                <a:pPr marL="0" indent="0">
                  <a:buNone/>
                </a:pPr>
                <a14:m>
                  <m:oMath xmlns:m="http://schemas.openxmlformats.org/officeDocument/2006/math">
                    <m:sSub>
                      <m:sSubPr>
                        <m:ctrlPr>
                          <a:rPr lang="el-GR" sz="6000" i="1" smtClean="0">
                            <a:solidFill>
                              <a:srgbClr val="C00000"/>
                            </a:solidFill>
                            <a:latin typeface="Cambria Math"/>
                          </a:rPr>
                        </m:ctrlPr>
                      </m:sSubPr>
                      <m:e>
                        <m:r>
                          <m:rPr>
                            <m:nor/>
                          </m:rPr>
                          <a:rPr lang="el-GR" sz="6000" smtClean="0">
                            <a:solidFill>
                              <a:srgbClr val="C00000"/>
                            </a:solidFill>
                            <a:latin typeface="Times New Roman" panose="02020603050405020304" pitchFamily="18" charset="0"/>
                            <a:cs typeface="Times New Roman" panose="02020603050405020304" pitchFamily="18" charset="0"/>
                          </a:rPr>
                          <m:t>ν</m:t>
                        </m:r>
                      </m:e>
                      <m:sub>
                        <m:r>
                          <a:rPr lang="en-GB" sz="6000" b="0" i="1" smtClean="0">
                            <a:solidFill>
                              <a:srgbClr val="C00000"/>
                            </a:solidFill>
                            <a:latin typeface="Cambria Math" panose="02040503050406030204" pitchFamily="18" charset="0"/>
                          </a:rPr>
                          <m:t>𝑚𝑖𝑛</m:t>
                        </m:r>
                      </m:sub>
                    </m:sSub>
                  </m:oMath>
                </a14:m>
                <a:r>
                  <a:rPr lang="en-GB" sz="6000" dirty="0" smtClean="0">
                    <a:solidFill>
                      <a:srgbClr val="C00000"/>
                    </a:solidFill>
                    <a:latin typeface="Times New Roman" panose="02020603050405020304" pitchFamily="18" charset="0"/>
                    <a:cs typeface="Times New Roman" panose="02020603050405020304" pitchFamily="18" charset="0"/>
                  </a:rPr>
                  <a:t>=</a:t>
                </a:r>
                <a:r>
                  <a:rPr lang="lt-LT" sz="6000" dirty="0" smtClean="0">
                    <a:solidFill>
                      <a:srgbClr val="C00000"/>
                    </a:solidFill>
                    <a:latin typeface="Times New Roman" panose="02020603050405020304" pitchFamily="18" charset="0"/>
                    <a:cs typeface="Times New Roman" panose="02020603050405020304" pitchFamily="18" charset="0"/>
                  </a:rPr>
                  <a:t> </a:t>
                </a:r>
                <a14:m>
                  <m:oMath xmlns:m="http://schemas.openxmlformats.org/officeDocument/2006/math">
                    <m:f>
                      <m:fPr>
                        <m:ctrlPr>
                          <a:rPr lang="en-GB" sz="6000" i="1" dirty="0" smtClean="0">
                            <a:solidFill>
                              <a:srgbClr val="C00000"/>
                            </a:solidFill>
                            <a:latin typeface="Cambria Math"/>
                          </a:rPr>
                        </m:ctrlPr>
                      </m:fPr>
                      <m:num>
                        <m:sSub>
                          <m:sSubPr>
                            <m:ctrlPr>
                              <a:rPr lang="en-GB" sz="6000" i="1" dirty="0" smtClean="0">
                                <a:solidFill>
                                  <a:srgbClr val="C00000"/>
                                </a:solidFill>
                                <a:latin typeface="Cambria Math"/>
                              </a:rPr>
                            </m:ctrlPr>
                          </m:sSubPr>
                          <m:e>
                            <m:r>
                              <a:rPr lang="en-GB" sz="6000" b="0" i="1" dirty="0" smtClean="0">
                                <a:solidFill>
                                  <a:srgbClr val="C00000"/>
                                </a:solidFill>
                                <a:latin typeface="Cambria Math" panose="02040503050406030204" pitchFamily="18" charset="0"/>
                              </a:rPr>
                              <m:t>𝐴</m:t>
                            </m:r>
                          </m:e>
                          <m:sub>
                            <m:r>
                              <a:rPr lang="lt-LT" sz="6000" b="0" i="1" dirty="0" smtClean="0">
                                <a:solidFill>
                                  <a:srgbClr val="C00000"/>
                                </a:solidFill>
                                <a:latin typeface="Cambria Math" panose="02040503050406030204" pitchFamily="18" charset="0"/>
                              </a:rPr>
                              <m:t>𝑖</m:t>
                            </m:r>
                            <m:r>
                              <a:rPr lang="lt-LT" sz="6000" b="0" i="1" dirty="0" smtClean="0">
                                <a:solidFill>
                                  <a:srgbClr val="C00000"/>
                                </a:solidFill>
                                <a:latin typeface="Cambria Math" panose="02040503050406030204" pitchFamily="18" charset="0"/>
                              </a:rPr>
                              <m:t>š</m:t>
                            </m:r>
                          </m:sub>
                        </m:sSub>
                      </m:num>
                      <m:den>
                        <m:r>
                          <a:rPr lang="lt-LT" sz="6000" b="0" i="1" dirty="0" smtClean="0">
                            <a:solidFill>
                              <a:srgbClr val="C00000"/>
                            </a:solidFill>
                            <a:latin typeface="Cambria Math" panose="02040503050406030204" pitchFamily="18" charset="0"/>
                          </a:rPr>
                          <m:t>h</m:t>
                        </m:r>
                      </m:den>
                    </m:f>
                  </m:oMath>
                </a14:m>
                <a:endParaRPr lang="en-GB" sz="6000" dirty="0">
                  <a:latin typeface="Times New Roman" panose="02020603050405020304" pitchFamily="18" charset="0"/>
                  <a:cs typeface="Times New Roman" panose="02020603050405020304" pitchFamily="18" charset="0"/>
                </a:endParaRP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4226398" y="2229078"/>
                <a:ext cx="3345977" cy="1485901"/>
              </a:xfrm>
              <a:blipFill>
                <a:blip r:embed="rId3"/>
                <a:stretch>
                  <a:fillRect b="-6426"/>
                </a:stretch>
              </a:blipFill>
              <a:ln w="38100">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 name="TextBox 4"/>
              <p:cNvSpPr txBox="1"/>
              <p:nvPr/>
            </p:nvSpPr>
            <p:spPr>
              <a:xfrm>
                <a:off x="450851" y="1196342"/>
                <a:ext cx="11290297" cy="4339650"/>
              </a:xfrm>
              <a:prstGeom prst="rect">
                <a:avLst/>
              </a:prstGeom>
              <a:noFill/>
            </p:spPr>
            <p:txBody>
              <a:bodyPr wrap="square" rtlCol="0">
                <a:spAutoFit/>
              </a:bodyPr>
              <a:lstStyle/>
              <a:p>
                <a:pPr marL="285750" indent="-285750" algn="just">
                  <a:buFont typeface="Arial" panose="020B0604020202020204" pitchFamily="34" charset="0"/>
                  <a:buChar char="•"/>
                </a:pPr>
                <a:r>
                  <a:rPr lang="lt-LT" sz="2400" dirty="0">
                    <a:latin typeface="Times New Roman" panose="02020603050405020304" pitchFamily="18" charset="0"/>
                    <a:cs typeface="Times New Roman" panose="02020603050405020304" pitchFamily="18" charset="0"/>
                  </a:rPr>
                  <a:t>R</a:t>
                </a:r>
                <a:r>
                  <a:rPr lang="lt-LT" sz="2400" dirty="0" smtClean="0">
                    <a:latin typeface="Times New Roman" panose="02020603050405020304" pitchFamily="18" charset="0"/>
                    <a:cs typeface="Times New Roman" panose="02020603050405020304" pitchFamily="18" charset="0"/>
                  </a:rPr>
                  <a:t>audonoji riba yra </a:t>
                </a:r>
                <a:r>
                  <a:rPr lang="lt-LT" sz="2400" dirty="0">
                    <a:latin typeface="Times New Roman" panose="02020603050405020304" pitchFamily="18" charset="0"/>
                    <a:cs typeface="Times New Roman" panose="02020603050405020304" pitchFamily="18" charset="0"/>
                  </a:rPr>
                  <a:t>tam tikras mažiausas(ribininis) spinduliuotės </a:t>
                </a:r>
                <a:r>
                  <a:rPr lang="lt-LT" sz="2400" dirty="0" smtClean="0">
                    <a:latin typeface="Times New Roman" panose="02020603050405020304" pitchFamily="18" charset="0"/>
                    <a:cs typeface="Times New Roman" panose="02020603050405020304" pitchFamily="18" charset="0"/>
                  </a:rPr>
                  <a:t>dažnis </a:t>
                </a:r>
                <a:r>
                  <a:rPr lang="en-GB" sz="2400" dirty="0" smtClean="0">
                    <a:latin typeface="Times New Roman" panose="02020603050405020304" pitchFamily="18" charset="0"/>
                    <a:cs typeface="Times New Roman" panose="02020603050405020304" pitchFamily="18" charset="0"/>
                  </a:rPr>
                  <a:t> </a:t>
                </a:r>
                <a:r>
                  <a:rPr lang="lt-LT" sz="2400" dirty="0" smtClean="0">
                    <a:latin typeface="Times New Roman" panose="02020603050405020304" pitchFamily="18" charset="0"/>
                    <a:cs typeface="Times New Roman" panose="02020603050405020304" pitchFamily="18" charset="0"/>
                  </a:rPr>
                  <a:t>(</a:t>
                </a:r>
                <a:r>
                  <a:rPr lang="en-GB" sz="2400" dirty="0" smtClean="0">
                    <a:latin typeface="Times New Roman" panose="02020603050405020304" pitchFamily="18" charset="0"/>
                    <a:cs typeface="Times New Roman" panose="02020603050405020304" pitchFamily="18" charset="0"/>
                  </a:rPr>
                  <a:t>did</a:t>
                </a:r>
                <a:r>
                  <a:rPr lang="lt-LT" sz="2400" dirty="0" smtClean="0">
                    <a:latin typeface="Times New Roman" panose="02020603050405020304" pitchFamily="18" charset="0"/>
                    <a:cs typeface="Times New Roman" panose="02020603050405020304" pitchFamily="18" charset="0"/>
                  </a:rPr>
                  <a:t>žiausias bangos ilgis), </a:t>
                </a:r>
                <a:r>
                  <a:rPr lang="lt-LT" sz="2400" dirty="0">
                    <a:latin typeface="Times New Roman" panose="02020603050405020304" pitchFamily="18" charset="0"/>
                    <a:cs typeface="Times New Roman" panose="02020603050405020304" pitchFamily="18" charset="0"/>
                  </a:rPr>
                  <a:t>kuriam esant dar vyksta </a:t>
                </a:r>
                <a:r>
                  <a:rPr lang="lt-LT" sz="2400" dirty="0" smtClean="0">
                    <a:latin typeface="Times New Roman" panose="02020603050405020304" pitchFamily="18" charset="0"/>
                    <a:cs typeface="Times New Roman" panose="02020603050405020304" pitchFamily="18" charset="0"/>
                  </a:rPr>
                  <a:t>fotoefektas. Jai apskaičiuoti naudojama raudonios ribos lygtis: </a:t>
                </a:r>
              </a:p>
              <a:p>
                <a:pPr marL="285750" indent="-285750">
                  <a:buFont typeface="Arial" panose="020B0604020202020204" pitchFamily="34" charset="0"/>
                  <a:buChar char="•"/>
                </a:pPr>
                <a:endParaRPr lang="lt-LT" sz="20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endParaRPr lang="lt-LT" sz="2000" dirty="0" smtClean="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endParaRPr lang="lt-LT" sz="20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endParaRPr lang="lt-LT" sz="2000" dirty="0" smtClean="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endParaRPr lang="lt-LT" sz="2000" dirty="0">
                  <a:latin typeface="Times New Roman" panose="02020603050405020304" pitchFamily="18" charset="0"/>
                  <a:cs typeface="Times New Roman" panose="02020603050405020304" pitchFamily="18" charset="0"/>
                </a:endParaRPr>
              </a:p>
              <a:p>
                <a:pPr algn="ctr"/>
                <a14:m>
                  <m:oMath xmlns:m="http://schemas.openxmlformats.org/officeDocument/2006/math">
                    <m:r>
                      <m:rPr>
                        <m:sty m:val="p"/>
                      </m:rPr>
                      <a:rPr lang="lt-LT" sz="2800" i="0" dirty="0">
                        <a:solidFill>
                          <a:schemeClr val="tx1"/>
                        </a:solidFill>
                        <a:latin typeface="Cambria Math" panose="02040503050406030204" pitchFamily="18" charset="0"/>
                      </a:rPr>
                      <m:t>h</m:t>
                    </m:r>
                  </m:oMath>
                </a14:m>
                <a:r>
                  <a:rPr lang="lt-LT" sz="2800" dirty="0" smtClean="0">
                    <a:solidFill>
                      <a:schemeClr val="tx1"/>
                    </a:solidFill>
                    <a:latin typeface="Times New Roman" panose="02020603050405020304" pitchFamily="18" charset="0"/>
                    <a:cs typeface="Times New Roman" panose="02020603050405020304" pitchFamily="18" charset="0"/>
                  </a:rPr>
                  <a:t> - planko konstanta</a:t>
                </a:r>
              </a:p>
              <a:p>
                <a:pPr algn="ctr"/>
                <a14:m>
                  <m:oMath xmlns:m="http://schemas.openxmlformats.org/officeDocument/2006/math">
                    <m:sSub>
                      <m:sSubPr>
                        <m:ctrlPr>
                          <a:rPr lang="el-GR" sz="2800" i="1">
                            <a:solidFill>
                              <a:schemeClr val="tx1"/>
                            </a:solidFill>
                            <a:latin typeface="Cambria Math"/>
                          </a:rPr>
                        </m:ctrlPr>
                      </m:sSubPr>
                      <m:e>
                        <m:r>
                          <m:rPr>
                            <m:nor/>
                          </m:rPr>
                          <a:rPr lang="el-GR" sz="2800">
                            <a:solidFill>
                              <a:schemeClr val="tx1"/>
                            </a:solidFill>
                            <a:latin typeface="Times New Roman" panose="02020603050405020304" pitchFamily="18" charset="0"/>
                            <a:cs typeface="Times New Roman" panose="02020603050405020304" pitchFamily="18" charset="0"/>
                          </a:rPr>
                          <m:t>ν</m:t>
                        </m:r>
                      </m:e>
                      <m:sub>
                        <m:r>
                          <m:rPr>
                            <m:sty m:val="p"/>
                          </m:rPr>
                          <a:rPr lang="en-GB" sz="2800" i="0">
                            <a:solidFill>
                              <a:schemeClr val="tx1"/>
                            </a:solidFill>
                            <a:latin typeface="Cambria Math" panose="02040503050406030204" pitchFamily="18" charset="0"/>
                          </a:rPr>
                          <m:t>min</m:t>
                        </m:r>
                      </m:sub>
                    </m:sSub>
                  </m:oMath>
                </a14:m>
                <a:r>
                  <a:rPr lang="lt-LT" sz="2800" dirty="0" smtClean="0">
                    <a:solidFill>
                      <a:schemeClr val="tx1"/>
                    </a:solidFill>
                    <a:latin typeface="Times New Roman" panose="02020603050405020304" pitchFamily="18" charset="0"/>
                    <a:cs typeface="Times New Roman" panose="02020603050405020304" pitchFamily="18" charset="0"/>
                  </a:rPr>
                  <a:t> - mažiausias dažnis</a:t>
                </a:r>
              </a:p>
              <a:p>
                <a:pPr algn="ctr"/>
                <a14:m>
                  <m:oMath xmlns:m="http://schemas.openxmlformats.org/officeDocument/2006/math">
                    <m:sSub>
                      <m:sSubPr>
                        <m:ctrlPr>
                          <a:rPr lang="en-GB" sz="2800" i="1" dirty="0">
                            <a:solidFill>
                              <a:schemeClr val="tx1"/>
                            </a:solidFill>
                            <a:latin typeface="Cambria Math"/>
                          </a:rPr>
                        </m:ctrlPr>
                      </m:sSubPr>
                      <m:e>
                        <m:r>
                          <m:rPr>
                            <m:sty m:val="p"/>
                          </m:rPr>
                          <a:rPr lang="en-GB" sz="2800" i="0" dirty="0">
                            <a:solidFill>
                              <a:schemeClr val="tx1"/>
                            </a:solidFill>
                            <a:latin typeface="Cambria Math" panose="02040503050406030204" pitchFamily="18" charset="0"/>
                          </a:rPr>
                          <m:t>A</m:t>
                        </m:r>
                      </m:e>
                      <m:sub>
                        <m:r>
                          <m:rPr>
                            <m:sty m:val="p"/>
                          </m:rPr>
                          <a:rPr lang="lt-LT" sz="2800" i="0" dirty="0">
                            <a:solidFill>
                              <a:schemeClr val="tx1"/>
                            </a:solidFill>
                            <a:latin typeface="Cambria Math" panose="02040503050406030204" pitchFamily="18" charset="0"/>
                          </a:rPr>
                          <m:t>i</m:t>
                        </m:r>
                        <m:r>
                          <a:rPr lang="lt-LT" sz="2800" i="0" dirty="0">
                            <a:solidFill>
                              <a:schemeClr val="tx1"/>
                            </a:solidFill>
                            <a:latin typeface="Cambria Math" panose="02040503050406030204" pitchFamily="18" charset="0"/>
                          </a:rPr>
                          <m:t>š</m:t>
                        </m:r>
                      </m:sub>
                    </m:sSub>
                  </m:oMath>
                </a14:m>
                <a:r>
                  <a:rPr lang="lt-LT" sz="2800" dirty="0" smtClean="0">
                    <a:solidFill>
                      <a:schemeClr val="tx1"/>
                    </a:solidFill>
                    <a:latin typeface="Times New Roman" panose="02020603050405020304" pitchFamily="18" charset="0"/>
                    <a:cs typeface="Times New Roman" panose="02020603050405020304" pitchFamily="18" charset="0"/>
                  </a:rPr>
                  <a:t>- išlaisvinimo darbas</a:t>
                </a:r>
              </a:p>
              <a:p>
                <a:endParaRPr lang="en-GB" sz="2000" dirty="0">
                  <a:latin typeface="Times New Roman" panose="02020603050405020304" pitchFamily="18" charset="0"/>
                  <a:cs typeface="Times New Roman" panose="02020603050405020304" pitchFamily="18" charset="0"/>
                </a:endParaRPr>
              </a:p>
            </p:txBody>
          </p:sp>
        </mc:Choice>
        <mc:Fallback xmlns="">
          <p:sp>
            <p:nvSpPr>
              <p:cNvPr id="5" name="TextBox 4"/>
              <p:cNvSpPr txBox="1">
                <a:spLocks noRot="1" noChangeAspect="1" noMove="1" noResize="1" noEditPoints="1" noAdjustHandles="1" noChangeArrowheads="1" noChangeShapeType="1" noTextEdit="1"/>
              </p:cNvSpPr>
              <p:nvPr/>
            </p:nvSpPr>
            <p:spPr>
              <a:xfrm>
                <a:off x="450851" y="1196342"/>
                <a:ext cx="11290297" cy="4339650"/>
              </a:xfrm>
              <a:prstGeom prst="rect">
                <a:avLst/>
              </a:prstGeom>
              <a:blipFill>
                <a:blip r:embed="rId4"/>
                <a:stretch>
                  <a:fillRect l="-756" t="-1124" r="-810"/>
                </a:stretch>
              </a:blipFill>
            </p:spPr>
            <p:txBody>
              <a:bodyPr/>
              <a:lstStyle/>
              <a:p>
                <a:r>
                  <a:rPr lang="en-GB">
                    <a:noFill/>
                  </a:rPr>
                  <a:t> </a:t>
                </a:r>
              </a:p>
            </p:txBody>
          </p:sp>
        </mc:Fallback>
      </mc:AlternateContent>
      <p:sp>
        <p:nvSpPr>
          <p:cNvPr id="7" name="Veiksmo mygtukas: filmas 2">
            <a:hlinkClick r:id="rId5" highlightClick="1"/>
          </p:cNvPr>
          <p:cNvSpPr/>
          <p:nvPr/>
        </p:nvSpPr>
        <p:spPr>
          <a:xfrm>
            <a:off x="4611212" y="5809965"/>
            <a:ext cx="2112235" cy="517924"/>
          </a:xfrm>
          <a:prstGeom prst="actionButtonMovi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lt-LT">
              <a:solidFill>
                <a:prstClr val="black"/>
              </a:solidFill>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rotWithShape="1">
          <a:blip r:embed="rId6"/>
          <a:srcRect b="6946"/>
          <a:stretch/>
        </p:blipFill>
        <p:spPr>
          <a:xfrm>
            <a:off x="8167844" y="3439886"/>
            <a:ext cx="3853095" cy="1880259"/>
          </a:xfrm>
          <a:prstGeom prst="rect">
            <a:avLst/>
          </a:prstGeom>
        </p:spPr>
      </p:pic>
      <p:sp>
        <p:nvSpPr>
          <p:cNvPr id="8" name="Action Button: Home 6">
            <a:hlinkClick r:id="rId7" action="ppaction://hlinksldjump" highlightClick="1"/>
          </p:cNvPr>
          <p:cNvSpPr/>
          <p:nvPr/>
        </p:nvSpPr>
        <p:spPr>
          <a:xfrm>
            <a:off x="10571584" y="5915608"/>
            <a:ext cx="1520890" cy="839755"/>
          </a:xfrm>
          <a:prstGeom prst="actionButtonHom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GB"/>
          </a:p>
        </p:txBody>
      </p:sp>
    </p:spTree>
    <p:extLst>
      <p:ext uri="{BB962C8B-B14F-4D97-AF65-F5344CB8AC3E}">
        <p14:creationId xmlns:p14="http://schemas.microsoft.com/office/powerpoint/2010/main" val="119965377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t-LT" b="1" dirty="0">
                <a:latin typeface="Times New Roman" panose="02020603050405020304" pitchFamily="18" charset="0"/>
                <a:cs typeface="Times New Roman" panose="02020603050405020304" pitchFamily="18" charset="0"/>
              </a:rPr>
              <a:t>Fotoefekto taikymas</a:t>
            </a:r>
            <a:endParaRPr lang="en-GB"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493222" y="1284320"/>
            <a:ext cx="10972800" cy="1847031"/>
          </a:xfrm>
        </p:spPr>
        <p:txBody>
          <a:bodyPr/>
          <a:lstStyle/>
          <a:p>
            <a:pPr marL="0" indent="0" algn="just">
              <a:buNone/>
            </a:pPr>
            <a:r>
              <a:rPr lang="lt-LT" sz="2400" dirty="0">
                <a:latin typeface="Times New Roman" panose="02020603050405020304" pitchFamily="18" charset="0"/>
                <a:cs typeface="Times New Roman" panose="02020603050405020304" pitchFamily="18" charset="0"/>
              </a:rPr>
              <a:t>Fotoefekto principu </a:t>
            </a:r>
            <a:r>
              <a:rPr lang="lt-LT" sz="2400" dirty="0" smtClean="0">
                <a:latin typeface="Times New Roman" panose="02020603050405020304" pitchFamily="18" charset="0"/>
                <a:cs typeface="Times New Roman" panose="02020603050405020304" pitchFamily="18" charset="0"/>
              </a:rPr>
              <a:t>veikia</a:t>
            </a:r>
            <a:r>
              <a:rPr lang="en-GB" sz="2400" dirty="0">
                <a:latin typeface="Times New Roman" panose="02020603050405020304" pitchFamily="18" charset="0"/>
                <a:cs typeface="Times New Roman" panose="02020603050405020304" pitchFamily="18" charset="0"/>
              </a:rPr>
              <a:t> a</a:t>
            </a:r>
            <a:r>
              <a:rPr lang="lt-LT" sz="2400" dirty="0" smtClean="0">
                <a:latin typeface="Times New Roman" panose="02020603050405020304" pitchFamily="18" charset="0"/>
                <a:cs typeface="Times New Roman" panose="02020603050405020304" pitchFamily="18" charset="0"/>
              </a:rPr>
              <a:t>utomatinės durys</a:t>
            </a:r>
            <a:r>
              <a:rPr lang="en-GB" sz="2400" dirty="0" smtClean="0">
                <a:latin typeface="Times New Roman" panose="02020603050405020304" pitchFamily="18" charset="0"/>
                <a:cs typeface="Times New Roman" panose="02020603050405020304" pitchFamily="18" charset="0"/>
              </a:rPr>
              <a:t>.</a:t>
            </a:r>
            <a:r>
              <a:rPr lang="lt-LT" sz="2400" dirty="0" smtClean="0">
                <a:latin typeface="Times New Roman" panose="02020603050405020304" pitchFamily="18" charset="0"/>
                <a:cs typeface="Times New Roman" panose="02020603050405020304" pitchFamily="18" charset="0"/>
              </a:rPr>
              <a:t> </a:t>
            </a:r>
            <a:r>
              <a:rPr lang="en-GB" sz="2400" dirty="0" err="1" smtClean="0">
                <a:latin typeface="Times New Roman" panose="02020603050405020304" pitchFamily="18" charset="0"/>
                <a:cs typeface="Times New Roman" panose="02020603050405020304" pitchFamily="18" charset="0"/>
              </a:rPr>
              <a:t>Pri</a:t>
            </a:r>
            <a:r>
              <a:rPr lang="lt-LT" sz="2400" dirty="0" smtClean="0">
                <a:latin typeface="Times New Roman" panose="02020603050405020304" pitchFamily="18" charset="0"/>
                <a:cs typeface="Times New Roman" panose="02020603050405020304" pitchFamily="18" charset="0"/>
              </a:rPr>
              <a:t>eš duris yra pastatyti sensoriai, kurie skleidžia ir priima bangas. Kai žmogus šias bangas kerta, sensoriaus imtuvas nebepriima bangos, todėl yra nutraukiama elektros grandinė. Taip yra duodamas signalas atidaryti duris. </a:t>
            </a:r>
            <a:endParaRPr lang="lt-LT" sz="2400" dirty="0">
              <a:latin typeface="Times New Roman" panose="02020603050405020304" pitchFamily="18" charset="0"/>
              <a:cs typeface="Times New Roman" panose="02020603050405020304" pitchFamily="18" charset="0"/>
            </a:endParaRPr>
          </a:p>
          <a:p>
            <a:endParaRPr lang="en-GB" dirty="0">
              <a:latin typeface="Times New Roman" panose="02020603050405020304" pitchFamily="18" charset="0"/>
              <a:cs typeface="Times New Roman" panose="02020603050405020304" pitchFamily="18" charset="0"/>
            </a:endParaRPr>
          </a:p>
        </p:txBody>
      </p:sp>
      <p:pic>
        <p:nvPicPr>
          <p:cNvPr id="7172" name="Picture 4" descr="NewQuest magic magician newquest web agency 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8040915" y="3131352"/>
            <a:ext cx="3701144" cy="2994815"/>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Cheezburger tv funny jedis automatic doors 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926038" y="3131352"/>
            <a:ext cx="3403676" cy="2994815"/>
          </a:xfrm>
          <a:prstGeom prst="rect">
            <a:avLst/>
          </a:prstGeom>
          <a:noFill/>
          <a:extLst>
            <a:ext uri="{909E8E84-426E-40DD-AFC4-6F175D3DCCD1}">
              <a14:hiddenFill xmlns:a14="http://schemas.microsoft.com/office/drawing/2010/main">
                <a:solidFill>
                  <a:srgbClr val="FFFFFF"/>
                </a:solidFill>
              </a14:hiddenFill>
            </a:ext>
          </a:extLst>
        </p:spPr>
      </p:pic>
      <p:pic>
        <p:nvPicPr>
          <p:cNvPr id="7178" name="Picture 10" descr=" door 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267983" y="3131351"/>
            <a:ext cx="2714625" cy="29948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794018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6225" y="0"/>
            <a:ext cx="10972800" cy="1143000"/>
          </a:xfrm>
        </p:spPr>
        <p:txBody>
          <a:bodyPr>
            <a:normAutofit fontScale="90000"/>
          </a:bodyPr>
          <a:lstStyle/>
          <a:p>
            <a:r>
              <a:rPr lang="lt-LT" b="1" dirty="0">
                <a:latin typeface="Times New Roman" panose="02020603050405020304" pitchFamily="18" charset="0"/>
                <a:cs typeface="Times New Roman" panose="02020603050405020304" pitchFamily="18" charset="0"/>
              </a:rPr>
              <a:t>Fotoefekto </a:t>
            </a:r>
            <a:r>
              <a:rPr lang="lt-LT" b="1" dirty="0" smtClean="0">
                <a:latin typeface="Times New Roman" panose="02020603050405020304" pitchFamily="18" charset="0"/>
                <a:cs typeface="Times New Roman" panose="02020603050405020304" pitchFamily="18" charset="0"/>
              </a:rPr>
              <a:t>taikymas</a:t>
            </a:r>
            <a:br>
              <a:rPr lang="lt-LT" b="1" dirty="0" smtClean="0">
                <a:latin typeface="Times New Roman" panose="02020603050405020304" pitchFamily="18" charset="0"/>
                <a:cs typeface="Times New Roman" panose="02020603050405020304" pitchFamily="18" charset="0"/>
              </a:rPr>
            </a:br>
            <a:r>
              <a:rPr lang="lt-LT" b="1" dirty="0" smtClean="0">
                <a:latin typeface="Times New Roman" panose="02020603050405020304" pitchFamily="18" charset="0"/>
                <a:cs typeface="Times New Roman" panose="02020603050405020304" pitchFamily="18" charset="0"/>
              </a:rPr>
              <a:t>Naktinio matymo prietaisai</a:t>
            </a:r>
            <a:endParaRPr lang="en-GB" dirty="0"/>
          </a:p>
        </p:txBody>
      </p:sp>
      <p:sp>
        <p:nvSpPr>
          <p:cNvPr id="3" name="Content Placeholder 2"/>
          <p:cNvSpPr>
            <a:spLocks noGrp="1"/>
          </p:cNvSpPr>
          <p:nvPr>
            <p:ph idx="1"/>
          </p:nvPr>
        </p:nvSpPr>
        <p:spPr>
          <a:xfrm>
            <a:off x="133004" y="1177875"/>
            <a:ext cx="12058996" cy="4525963"/>
          </a:xfrm>
        </p:spPr>
        <p:txBody>
          <a:bodyPr>
            <a:normAutofit/>
          </a:bodyPr>
          <a:lstStyle/>
          <a:p>
            <a:pPr marL="0" indent="0" algn="just">
              <a:buNone/>
            </a:pPr>
            <a:r>
              <a:rPr lang="lt-LT" sz="2400" dirty="0">
                <a:latin typeface="Times New Roman" panose="02020603050405020304" pitchFamily="18" charset="0"/>
                <a:cs typeface="Times New Roman" panose="02020603050405020304" pitchFamily="18" charset="0"/>
              </a:rPr>
              <a:t>Naktinio matymo prietaisai renka esamą aplinkos šviesą (žvaigždžių, mėnesienos ar infraraudonųjų spindulių </a:t>
            </a:r>
            <a:r>
              <a:rPr lang="lt-LT" sz="2400" dirty="0" smtClean="0">
                <a:latin typeface="Times New Roman" panose="02020603050405020304" pitchFamily="18" charset="0"/>
                <a:cs typeface="Times New Roman" panose="02020603050405020304" pitchFamily="18" charset="0"/>
              </a:rPr>
              <a:t>šviesą) </a:t>
            </a:r>
            <a:r>
              <a:rPr lang="lt-LT" sz="2400" dirty="0">
                <a:latin typeface="Times New Roman" panose="02020603050405020304" pitchFamily="18" charset="0"/>
                <a:cs typeface="Times New Roman" panose="02020603050405020304" pitchFamily="18" charset="0"/>
              </a:rPr>
              <a:t>per priekinį objektyvą. Ši šviesa, kuri yra </a:t>
            </a:r>
            <a:r>
              <a:rPr lang="lt-LT" sz="2400" dirty="0" smtClean="0">
                <a:latin typeface="Times New Roman" panose="02020603050405020304" pitchFamily="18" charset="0"/>
                <a:cs typeface="Times New Roman" panose="02020603050405020304" pitchFamily="18" charset="0"/>
              </a:rPr>
              <a:t>sudaryta </a:t>
            </a:r>
            <a:r>
              <a:rPr lang="lt-LT" sz="2400" dirty="0">
                <a:latin typeface="Times New Roman" panose="02020603050405020304" pitchFamily="18" charset="0"/>
                <a:cs typeface="Times New Roman" panose="02020603050405020304" pitchFamily="18" charset="0"/>
              </a:rPr>
              <a:t>iš </a:t>
            </a:r>
            <a:r>
              <a:rPr lang="lt-LT" sz="2400" dirty="0" smtClean="0">
                <a:latin typeface="Times New Roman" panose="02020603050405020304" pitchFamily="18" charset="0"/>
                <a:cs typeface="Times New Roman" panose="02020603050405020304" pitchFamily="18" charset="0"/>
              </a:rPr>
              <a:t>fotonų, </a:t>
            </a:r>
            <a:r>
              <a:rPr lang="lt-LT" sz="2400" dirty="0">
                <a:latin typeface="Times New Roman" panose="02020603050405020304" pitchFamily="18" charset="0"/>
                <a:cs typeface="Times New Roman" panose="02020603050405020304" pitchFamily="18" charset="0"/>
              </a:rPr>
              <a:t>patenka į fotokatodo vamzdį </a:t>
            </a:r>
            <a:r>
              <a:rPr lang="lt-LT" sz="2400" dirty="0" smtClean="0">
                <a:latin typeface="Times New Roman" panose="02020603050405020304" pitchFamily="18" charset="0"/>
                <a:cs typeface="Times New Roman" panose="02020603050405020304" pitchFamily="18" charset="0"/>
              </a:rPr>
              <a:t>ir</a:t>
            </a:r>
            <a:r>
              <a:rPr lang="lt-LT" sz="2400" dirty="0">
                <a:latin typeface="Times New Roman" panose="02020603050405020304" pitchFamily="18" charset="0"/>
                <a:cs typeface="Times New Roman" panose="02020603050405020304" pitchFamily="18" charset="0"/>
              </a:rPr>
              <a:t> </a:t>
            </a:r>
            <a:r>
              <a:rPr lang="lt-LT" sz="2400" dirty="0" smtClean="0">
                <a:latin typeface="Times New Roman" panose="02020603050405020304" pitchFamily="18" charset="0"/>
                <a:cs typeface="Times New Roman" panose="02020603050405020304" pitchFamily="18" charset="0"/>
              </a:rPr>
              <a:t>pakeičia </a:t>
            </a:r>
            <a:r>
              <a:rPr lang="lt-LT" sz="2400" dirty="0">
                <a:latin typeface="Times New Roman" panose="02020603050405020304" pitchFamily="18" charset="0"/>
                <a:cs typeface="Times New Roman" panose="02020603050405020304" pitchFamily="18" charset="0"/>
              </a:rPr>
              <a:t>fotonus į elektronus. Vaizdas patekęs pro okuliarą  tampa aiškiai </a:t>
            </a:r>
            <a:r>
              <a:rPr lang="lt-LT" sz="2400" dirty="0" smtClean="0">
                <a:latin typeface="Times New Roman" panose="02020603050405020304" pitchFamily="18" charset="0"/>
                <a:cs typeface="Times New Roman" panose="02020603050405020304" pitchFamily="18" charset="0"/>
              </a:rPr>
              <a:t>žalias dėl fosforo ekrano. </a:t>
            </a:r>
          </a:p>
          <a:p>
            <a:pPr marL="0" indent="0" algn="just">
              <a:buNone/>
            </a:pPr>
            <a:endParaRPr lang="en-GB" sz="1200" dirty="0"/>
          </a:p>
        </p:txBody>
      </p:sp>
      <p:pic>
        <p:nvPicPr>
          <p:cNvPr id="8194" name="Picture 2" descr=" science tech infrared night vision contact lenses 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5132927" y="2875175"/>
            <a:ext cx="5400675" cy="271497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977353" y="5703838"/>
            <a:ext cx="6447934" cy="2062103"/>
          </a:xfrm>
          <a:prstGeom prst="rect">
            <a:avLst/>
          </a:prstGeom>
          <a:noFill/>
        </p:spPr>
        <p:txBody>
          <a:bodyPr wrap="square" numCol="2" rtlCol="0">
            <a:spAutoFit/>
          </a:bodyPr>
          <a:lstStyle/>
          <a:p>
            <a:r>
              <a:rPr lang="lt-LT" sz="1600" dirty="0" smtClean="0"/>
              <a:t>1-</a:t>
            </a:r>
            <a:r>
              <a:rPr lang="lt-LT" sz="1600" dirty="0"/>
              <a:t> Priekiniai </a:t>
            </a:r>
            <a:r>
              <a:rPr lang="lt-LT" sz="1600" dirty="0" smtClean="0"/>
              <a:t>lęšiai</a:t>
            </a:r>
            <a:endParaRPr lang="lt-LT" sz="1600" dirty="0"/>
          </a:p>
          <a:p>
            <a:r>
              <a:rPr lang="lt-LT" sz="1600" dirty="0" smtClean="0"/>
              <a:t>2 - Fotokatodas</a:t>
            </a:r>
          </a:p>
          <a:p>
            <a:r>
              <a:rPr lang="lt-LT" sz="1600" dirty="0" smtClean="0"/>
              <a:t>3 - </a:t>
            </a:r>
            <a:r>
              <a:rPr lang="lt-LT" sz="1600" dirty="0"/>
              <a:t>Mikrokanalinė </a:t>
            </a:r>
            <a:r>
              <a:rPr lang="lt-LT" sz="1600" dirty="0" smtClean="0"/>
              <a:t>plokštelė</a:t>
            </a:r>
          </a:p>
          <a:p>
            <a:endParaRPr lang="lt-LT" sz="1600" dirty="0"/>
          </a:p>
          <a:p>
            <a:endParaRPr lang="lt-LT" sz="1600" dirty="0" smtClean="0"/>
          </a:p>
          <a:p>
            <a:endParaRPr lang="lt-LT" sz="1600" dirty="0"/>
          </a:p>
          <a:p>
            <a:endParaRPr lang="lt-LT" sz="1600" dirty="0" smtClean="0"/>
          </a:p>
          <a:p>
            <a:endParaRPr lang="lt-LT" sz="1600" dirty="0" smtClean="0"/>
          </a:p>
          <a:p>
            <a:r>
              <a:rPr lang="lt-LT" sz="1600" dirty="0" smtClean="0"/>
              <a:t>4 - </a:t>
            </a:r>
            <a:r>
              <a:rPr lang="lt-LT" sz="1600" dirty="0"/>
              <a:t>Aukštos įtampos </a:t>
            </a:r>
            <a:r>
              <a:rPr lang="lt-LT" sz="1600" dirty="0" smtClean="0"/>
              <a:t>maitinimas</a:t>
            </a:r>
          </a:p>
          <a:p>
            <a:r>
              <a:rPr lang="lt-LT" sz="1600" dirty="0" smtClean="0"/>
              <a:t>5 -</a:t>
            </a:r>
            <a:r>
              <a:rPr lang="lt-LT" sz="1600" dirty="0"/>
              <a:t> Fosforo </a:t>
            </a:r>
            <a:r>
              <a:rPr lang="lt-LT" sz="1600" dirty="0" smtClean="0"/>
              <a:t>pertvara</a:t>
            </a:r>
          </a:p>
          <a:p>
            <a:r>
              <a:rPr lang="lt-LT" sz="1600" dirty="0" smtClean="0"/>
              <a:t>6 - </a:t>
            </a:r>
            <a:r>
              <a:rPr lang="lt-LT" sz="1600" dirty="0"/>
              <a:t>Okuliaras</a:t>
            </a:r>
            <a:endParaRPr lang="en-GB" sz="1600" dirty="0"/>
          </a:p>
          <a:p>
            <a:endParaRPr lang="lt-LT" dirty="0" smtClean="0"/>
          </a:p>
          <a:p>
            <a:endParaRPr lang="en-GB" dirty="0"/>
          </a:p>
        </p:txBody>
      </p:sp>
      <p:pic>
        <p:nvPicPr>
          <p:cNvPr id="7" name="Picture 2" descr="Vaizdo rezultatas pagal užklausą „night visio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0343" y="2875175"/>
            <a:ext cx="2603501" cy="146446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Vaizdo rezultatas pagal užklausą „night vision goggles“"/>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09561" y="3293345"/>
            <a:ext cx="3599573" cy="34415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1416641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0"/>
            <a:ext cx="10972800" cy="1143000"/>
          </a:xfrm>
        </p:spPr>
        <p:txBody>
          <a:bodyPr/>
          <a:lstStyle/>
          <a:p>
            <a:r>
              <a:rPr lang="lt-LT" b="1" dirty="0">
                <a:latin typeface="Times New Roman" panose="02020603050405020304" pitchFamily="18" charset="0"/>
                <a:cs typeface="Times New Roman" panose="02020603050405020304" pitchFamily="18" charset="0"/>
              </a:rPr>
              <a:t>Fotoefekto taikymas</a:t>
            </a:r>
            <a:endParaRPr lang="en-GB"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166254" y="862708"/>
            <a:ext cx="11926220" cy="4525963"/>
          </a:xfrm>
        </p:spPr>
        <p:txBody>
          <a:bodyPr>
            <a:normAutofit/>
          </a:bodyPr>
          <a:lstStyle/>
          <a:p>
            <a:pPr marL="0" indent="0">
              <a:buNone/>
            </a:pPr>
            <a:r>
              <a:rPr lang="lt-LT" sz="2000" dirty="0">
                <a:latin typeface="Times New Roman" panose="02020603050405020304" pitchFamily="18" charset="0"/>
                <a:cs typeface="Times New Roman" panose="02020603050405020304" pitchFamily="18" charset="0"/>
              </a:rPr>
              <a:t>Fotoefekto principu </a:t>
            </a:r>
            <a:r>
              <a:rPr lang="lt-LT" sz="2000" dirty="0" smtClean="0">
                <a:latin typeface="Times New Roman" panose="02020603050405020304" pitchFamily="18" charset="0"/>
                <a:cs typeface="Times New Roman" panose="02020603050405020304" pitchFamily="18" charset="0"/>
              </a:rPr>
              <a:t>taip pat veikia saulės baterijos. </a:t>
            </a:r>
            <a:r>
              <a:rPr lang="lt-LT" sz="2000" dirty="0">
                <a:latin typeface="Times New Roman" panose="02020603050405020304" pitchFamily="18" charset="0"/>
                <a:cs typeface="Times New Roman" panose="02020603050405020304" pitchFamily="18" charset="0"/>
              </a:rPr>
              <a:t>Saulės šviesa, krentanti į saulės elementą, jonizuoja silicio atomus. Šie, veikiami p-n jungties </a:t>
            </a:r>
            <a:r>
              <a:rPr lang="lt-LT" sz="2000" dirty="0" smtClean="0">
                <a:latin typeface="Times New Roman" panose="02020603050405020304" pitchFamily="18" charset="0"/>
                <a:cs typeface="Times New Roman" panose="02020603050405020304" pitchFamily="18" charset="0"/>
              </a:rPr>
              <a:t>potencialų </a:t>
            </a:r>
            <a:r>
              <a:rPr lang="lt-LT" sz="2000" dirty="0">
                <a:latin typeface="Times New Roman" panose="02020603050405020304" pitchFamily="18" charset="0"/>
                <a:cs typeface="Times New Roman" panose="02020603050405020304" pitchFamily="18" charset="0"/>
              </a:rPr>
              <a:t>skirtumo, poliarizuojasi į dvi priešingo krūvio zonas. </a:t>
            </a:r>
            <a:r>
              <a:rPr lang="lt-LT" sz="2000" dirty="0" smtClean="0">
                <a:latin typeface="Times New Roman" panose="02020603050405020304" pitchFamily="18" charset="0"/>
                <a:cs typeface="Times New Roman" panose="02020603050405020304" pitchFamily="18" charset="0"/>
              </a:rPr>
              <a:t>(Laisvieji </a:t>
            </a:r>
            <a:r>
              <a:rPr lang="lt-LT" sz="2000" dirty="0">
                <a:latin typeface="Times New Roman" panose="02020603050405020304" pitchFamily="18" charset="0"/>
                <a:cs typeface="Times New Roman" panose="02020603050405020304" pitchFamily="18" charset="0"/>
              </a:rPr>
              <a:t>elektronai kaupiasi n- sluoksnyje prie viršutinio kontakto, atomai, netekę elektrono ,kaupiasi p- sluoksnyje, prie apatinės kontaktinės </a:t>
            </a:r>
            <a:r>
              <a:rPr lang="lt-LT" sz="2000" dirty="0" smtClean="0">
                <a:latin typeface="Times New Roman" panose="02020603050405020304" pitchFamily="18" charset="0"/>
                <a:cs typeface="Times New Roman" panose="02020603050405020304" pitchFamily="18" charset="0"/>
              </a:rPr>
              <a:t>plokštelės). </a:t>
            </a:r>
            <a:r>
              <a:rPr lang="lt-LT" sz="2000" dirty="0">
                <a:latin typeface="Times New Roman" panose="02020603050405020304" pitchFamily="18" charset="0"/>
                <a:cs typeface="Times New Roman" panose="02020603050405020304" pitchFamily="18" charset="0"/>
              </a:rPr>
              <a:t>Šiuos sluoksnius sujungus išorine grandine , laisvieji elektronai keliauja į p- silicio sluoksnį ir ten rekombinuojasi su skylėmis, išklaisvindami savo krūvio energiją. Elektronų srautas išorinėje grandinėje ir yra elektors srovė, kuri gali atlikti tam tikrą naudingą darbą.</a:t>
            </a:r>
            <a:endParaRPr lang="en-GB" sz="2000" dirty="0">
              <a:latin typeface="Times New Roman" panose="02020603050405020304" pitchFamily="18" charset="0"/>
              <a:cs typeface="Times New Roman" panose="02020603050405020304" pitchFamily="18" charset="0"/>
            </a:endParaRPr>
          </a:p>
        </p:txBody>
      </p:sp>
      <p:pic>
        <p:nvPicPr>
          <p:cNvPr id="9220" name="Picture 4" descr=" solar 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5054138" y="3005290"/>
            <a:ext cx="4937760" cy="368274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Vaizdo rezultatas pagal užklausą „фотоэлектрический эффект gif“">
            <a:hlinkClick r:id="rId3"/>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646281" y="2925902"/>
            <a:ext cx="3939733" cy="35939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989581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1453" y="1388543"/>
            <a:ext cx="2815244" cy="739515"/>
          </a:xfrm>
        </p:spPr>
        <p:txBody>
          <a:bodyPr>
            <a:normAutofit fontScale="90000"/>
          </a:bodyPr>
          <a:lstStyle/>
          <a:p>
            <a:r>
              <a:rPr lang="en-US" b="1" dirty="0" smtClean="0">
                <a:latin typeface="Times New Roman" panose="02020603050405020304" pitchFamily="18" charset="0"/>
                <a:cs typeface="Times New Roman" panose="02020603050405020304" pitchFamily="18" charset="0"/>
              </a:rPr>
              <a:t> </a:t>
            </a:r>
            <a:r>
              <a:rPr lang="lt-LT" sz="2700" b="1" dirty="0" err="1" smtClean="0">
                <a:latin typeface="Times New Roman" panose="02020603050405020304" pitchFamily="18" charset="0"/>
                <a:cs typeface="Times New Roman" panose="02020603050405020304" pitchFamily="18" charset="0"/>
              </a:rPr>
              <a:t>Fotoelementas</a:t>
            </a:r>
            <a:r>
              <a:rPr lang="lt-LT" sz="2700" b="1" dirty="0">
                <a:latin typeface="Times New Roman" panose="02020603050405020304" pitchFamily="18" charset="0"/>
                <a:cs typeface="Times New Roman" panose="02020603050405020304" pitchFamily="18" charset="0"/>
              </a:rPr>
              <a:t/>
            </a:r>
            <a:br>
              <a:rPr lang="lt-LT" sz="2700" b="1" dirty="0">
                <a:latin typeface="Times New Roman" panose="02020603050405020304" pitchFamily="18" charset="0"/>
                <a:cs typeface="Times New Roman" panose="02020603050405020304" pitchFamily="18" charset="0"/>
              </a:rPr>
            </a:br>
            <a:endParaRPr lang="en-GB" sz="2700" b="1" dirty="0">
              <a:latin typeface="Times New Roman" panose="02020603050405020304" pitchFamily="18" charset="0"/>
              <a:cs typeface="Times New Roman" panose="02020603050405020304" pitchFamily="18" charset="0"/>
            </a:endParaRPr>
          </a:p>
        </p:txBody>
      </p:sp>
      <p:pic>
        <p:nvPicPr>
          <p:cNvPr id="7" name="Content Placeholder 6"/>
          <p:cNvPicPr>
            <a:picLocks noGrp="1" noChangeAspect="1"/>
          </p:cNvPicPr>
          <p:nvPr>
            <p:ph idx="1"/>
          </p:nvPr>
        </p:nvPicPr>
        <p:blipFill>
          <a:blip r:embed="rId3" cstate="print">
            <a:extLst>
              <a:ext uri="{BEBA8EAE-BF5A-486C-A8C5-ECC9F3942E4B}">
                <a14:imgProps xmlns:a14="http://schemas.microsoft.com/office/drawing/2010/main">
                  <a14:imgLayer r:embed="rId4">
                    <a14:imgEffect>
                      <a14:colorTemperature colorTemp="11200"/>
                    </a14:imgEffect>
                  </a14:imgLayer>
                </a14:imgProps>
              </a:ext>
              <a:ext uri="{28A0092B-C50C-407E-A947-70E740481C1C}">
                <a14:useLocalDpi xmlns:a14="http://schemas.microsoft.com/office/drawing/2010/main" val="0"/>
              </a:ext>
            </a:extLst>
          </a:blip>
          <a:stretch>
            <a:fillRect/>
          </a:stretch>
        </p:blipFill>
        <p:spPr>
          <a:xfrm rot="5400000">
            <a:off x="-120277" y="2501250"/>
            <a:ext cx="3341454" cy="2543160"/>
          </a:xfrm>
        </p:spPr>
      </p:pic>
      <p:sp>
        <p:nvSpPr>
          <p:cNvPr id="6" name="Veiksmo mygtukas: filmas 2">
            <a:hlinkClick r:id="rId5" highlightClick="1"/>
          </p:cNvPr>
          <p:cNvSpPr/>
          <p:nvPr/>
        </p:nvSpPr>
        <p:spPr>
          <a:xfrm>
            <a:off x="311453" y="5525064"/>
            <a:ext cx="2112235" cy="664466"/>
          </a:xfrm>
          <a:prstGeom prst="actionButtonMovie">
            <a:avLst/>
          </a:prstGeom>
        </p:spPr>
        <p:style>
          <a:lnRef idx="3">
            <a:schemeClr val="lt1"/>
          </a:lnRef>
          <a:fillRef idx="1">
            <a:schemeClr val="accent5"/>
          </a:fillRef>
          <a:effectRef idx="1">
            <a:schemeClr val="accent5"/>
          </a:effectRef>
          <a:fontRef idx="minor">
            <a:schemeClr val="lt1"/>
          </a:fontRef>
        </p:style>
        <p:txBody>
          <a:bodyPr rtlCol="0" anchor="ctr"/>
          <a:lstStyle/>
          <a:p>
            <a:pPr algn="ctr"/>
            <a:endParaRPr lang="lt-LT">
              <a:solidFill>
                <a:prstClr val="black"/>
              </a:solidFill>
              <a:latin typeface="Times New Roman" panose="02020603050405020304" pitchFamily="18" charset="0"/>
              <a:cs typeface="Times New Roman" panose="02020603050405020304" pitchFamily="18" charset="0"/>
            </a:endParaRPr>
          </a:p>
        </p:txBody>
      </p:sp>
      <p:pic>
        <p:nvPicPr>
          <p:cNvPr id="8" name="Picture 3"/>
          <p:cNvPicPr>
            <a:picLocks noChangeAspect="1" noChangeArrowheads="1"/>
          </p:cNvPicPr>
          <p:nvPr/>
        </p:nvPicPr>
        <p:blipFill rotWithShape="1">
          <a:blip r:embed="rId6">
            <a:extLst>
              <a:ext uri="{BEBA8EAE-BF5A-486C-A8C5-ECC9F3942E4B}">
                <a14:imgProps xmlns:a14="http://schemas.microsoft.com/office/drawing/2010/main">
                  <a14:imgLayer r:embed="rId7">
                    <a14:imgEffect>
                      <a14:colorTemperature colorTemp="8800"/>
                    </a14:imgEffect>
                  </a14:imgLayer>
                </a14:imgProps>
              </a:ext>
              <a:ext uri="{28A0092B-C50C-407E-A947-70E740481C1C}">
                <a14:useLocalDpi xmlns:a14="http://schemas.microsoft.com/office/drawing/2010/main" val="0"/>
              </a:ext>
            </a:extLst>
          </a:blip>
          <a:srcRect l="12595" t="27163" r="50499" b="45673"/>
          <a:stretch/>
        </p:blipFill>
        <p:spPr bwMode="auto">
          <a:xfrm flipH="1">
            <a:off x="3292356" y="2750496"/>
            <a:ext cx="3939716" cy="26226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2"/>
          <p:cNvPicPr>
            <a:picLocks noChangeAspect="1" noChangeArrowheads="1"/>
          </p:cNvPicPr>
          <p:nvPr/>
        </p:nvPicPr>
        <p:blipFill rotWithShape="1">
          <a:blip r:embed="rId8">
            <a:extLst>
              <a:ext uri="{28A0092B-C50C-407E-A947-70E740481C1C}">
                <a14:useLocalDpi xmlns:a14="http://schemas.microsoft.com/office/drawing/2010/main" val="0"/>
              </a:ext>
            </a:extLst>
          </a:blip>
          <a:srcRect l="14182" t="18764" r="51864" b="42182"/>
          <a:stretch/>
        </p:blipFill>
        <p:spPr bwMode="auto">
          <a:xfrm>
            <a:off x="7749947" y="2779590"/>
            <a:ext cx="3970998" cy="25935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Veiksmo mygtukas: filmas 2">
            <a:hlinkClick r:id="rId9" highlightClick="1"/>
          </p:cNvPr>
          <p:cNvSpPr/>
          <p:nvPr/>
        </p:nvSpPr>
        <p:spPr>
          <a:xfrm>
            <a:off x="4095260" y="5541689"/>
            <a:ext cx="2112235" cy="692581"/>
          </a:xfrm>
          <a:prstGeom prst="actionButtonMovie">
            <a:avLst/>
          </a:prstGeom>
          <a:ln/>
        </p:spPr>
        <p:style>
          <a:lnRef idx="3">
            <a:schemeClr val="lt1"/>
          </a:lnRef>
          <a:fillRef idx="1">
            <a:schemeClr val="accent6"/>
          </a:fillRef>
          <a:effectRef idx="1">
            <a:schemeClr val="accent6"/>
          </a:effectRef>
          <a:fontRef idx="minor">
            <a:schemeClr val="lt1"/>
          </a:fontRef>
        </p:style>
        <p:txBody>
          <a:bodyPr rtlCol="0" anchor="ctr"/>
          <a:lstStyle/>
          <a:p>
            <a:pPr algn="ctr"/>
            <a:endParaRPr lang="lt-LT">
              <a:solidFill>
                <a:prstClr val="black"/>
              </a:solidFill>
              <a:latin typeface="Times New Roman" panose="02020603050405020304" pitchFamily="18" charset="0"/>
              <a:cs typeface="Times New Roman" panose="02020603050405020304" pitchFamily="18" charset="0"/>
            </a:endParaRPr>
          </a:p>
        </p:txBody>
      </p:sp>
      <p:sp>
        <p:nvSpPr>
          <p:cNvPr id="4" name="Stačiakampis 3"/>
          <p:cNvSpPr/>
          <p:nvPr/>
        </p:nvSpPr>
        <p:spPr>
          <a:xfrm>
            <a:off x="3292356" y="1965665"/>
            <a:ext cx="3718044" cy="1200329"/>
          </a:xfrm>
          <a:prstGeom prst="rect">
            <a:avLst/>
          </a:prstGeom>
        </p:spPr>
        <p:txBody>
          <a:bodyPr wrap="square">
            <a:spAutoFit/>
          </a:bodyPr>
          <a:lstStyle/>
          <a:p>
            <a:r>
              <a:rPr lang="lt-LT" sz="2400" b="1" dirty="0">
                <a:latin typeface="Times New Roman" panose="02020603050405020304" pitchFamily="18" charset="0"/>
                <a:cs typeface="Times New Roman" panose="02020603050405020304" pitchFamily="18" charset="0"/>
              </a:rPr>
              <a:t>Saulės energija veikiantys diodai</a:t>
            </a:r>
            <a:r>
              <a:rPr lang="en-GB" sz="2400" b="1" dirty="0">
                <a:latin typeface="Times New Roman" panose="02020603050405020304" pitchFamily="18" charset="0"/>
                <a:cs typeface="Times New Roman" panose="02020603050405020304" pitchFamily="18" charset="0"/>
              </a:rPr>
              <a:t/>
            </a:r>
            <a:br>
              <a:rPr lang="en-GB" sz="2400" b="1" dirty="0">
                <a:latin typeface="Times New Roman" panose="02020603050405020304" pitchFamily="18" charset="0"/>
                <a:cs typeface="Times New Roman" panose="02020603050405020304" pitchFamily="18" charset="0"/>
              </a:rPr>
            </a:br>
            <a:endParaRPr lang="lt-LT" sz="2400" dirty="0"/>
          </a:p>
        </p:txBody>
      </p:sp>
      <p:sp>
        <p:nvSpPr>
          <p:cNvPr id="11" name="Stačiakampis 10"/>
          <p:cNvSpPr/>
          <p:nvPr/>
        </p:nvSpPr>
        <p:spPr>
          <a:xfrm>
            <a:off x="7737775" y="1938062"/>
            <a:ext cx="3866792" cy="830997"/>
          </a:xfrm>
          <a:prstGeom prst="rect">
            <a:avLst/>
          </a:prstGeom>
        </p:spPr>
        <p:txBody>
          <a:bodyPr wrap="square">
            <a:spAutoFit/>
          </a:bodyPr>
          <a:lstStyle/>
          <a:p>
            <a:r>
              <a:rPr lang="lt-LT" sz="2400" b="1" dirty="0">
                <a:latin typeface="Times New Roman" panose="02020603050405020304" pitchFamily="18" charset="0"/>
                <a:cs typeface="Times New Roman" panose="02020603050405020304" pitchFamily="18" charset="0"/>
              </a:rPr>
              <a:t>Saulės energija veikiantis </a:t>
            </a:r>
            <a:endParaRPr lang="lt-LT" sz="2400" b="1" dirty="0" smtClean="0">
              <a:latin typeface="Times New Roman" panose="02020603050405020304" pitchFamily="18" charset="0"/>
              <a:cs typeface="Times New Roman" panose="02020603050405020304" pitchFamily="18" charset="0"/>
            </a:endParaRPr>
          </a:p>
          <a:p>
            <a:r>
              <a:rPr lang="lt-LT" sz="2400" b="1" dirty="0" smtClean="0">
                <a:latin typeface="Times New Roman" panose="02020603050405020304" pitchFamily="18" charset="0"/>
                <a:cs typeface="Times New Roman" panose="02020603050405020304" pitchFamily="18" charset="0"/>
              </a:rPr>
              <a:t>vėjo </a:t>
            </a:r>
            <a:r>
              <a:rPr lang="lt-LT" sz="2400" b="1" dirty="0">
                <a:latin typeface="Times New Roman" panose="02020603050405020304" pitchFamily="18" charset="0"/>
                <a:cs typeface="Times New Roman" panose="02020603050405020304" pitchFamily="18" charset="0"/>
              </a:rPr>
              <a:t>malūnėlis</a:t>
            </a:r>
            <a:endParaRPr lang="lt-LT" sz="2400" dirty="0"/>
          </a:p>
        </p:txBody>
      </p:sp>
      <p:sp>
        <p:nvSpPr>
          <p:cNvPr id="12" name="Veiksmo mygtukas: filmas 2">
            <a:hlinkClick r:id="rId10" highlightClick="1"/>
          </p:cNvPr>
          <p:cNvSpPr/>
          <p:nvPr/>
        </p:nvSpPr>
        <p:spPr>
          <a:xfrm>
            <a:off x="8370795" y="5476063"/>
            <a:ext cx="2112235" cy="716243"/>
          </a:xfrm>
          <a:prstGeom prst="actionButtonMovie">
            <a:avLst/>
          </a:prstGeom>
        </p:spPr>
        <p:style>
          <a:lnRef idx="3">
            <a:schemeClr val="lt1"/>
          </a:lnRef>
          <a:fillRef idx="1">
            <a:schemeClr val="accent6"/>
          </a:fillRef>
          <a:effectRef idx="1">
            <a:schemeClr val="accent6"/>
          </a:effectRef>
          <a:fontRef idx="minor">
            <a:schemeClr val="lt1"/>
          </a:fontRef>
        </p:style>
        <p:txBody>
          <a:bodyPr rtlCol="0" anchor="ctr"/>
          <a:lstStyle/>
          <a:p>
            <a:pPr algn="ctr"/>
            <a:endParaRPr lang="lt-LT">
              <a:solidFill>
                <a:prstClr val="black"/>
              </a:solidFill>
              <a:latin typeface="Times New Roman" panose="02020603050405020304" pitchFamily="18" charset="0"/>
              <a:cs typeface="Times New Roman" panose="02020603050405020304" pitchFamily="18" charset="0"/>
            </a:endParaRPr>
          </a:p>
        </p:txBody>
      </p:sp>
      <p:sp>
        <p:nvSpPr>
          <p:cNvPr id="13" name="Action Button: Home 5">
            <a:hlinkClick r:id="rId11" action="ppaction://hlinksldjump" highlightClick="1"/>
          </p:cNvPr>
          <p:cNvSpPr/>
          <p:nvPr/>
        </p:nvSpPr>
        <p:spPr>
          <a:xfrm>
            <a:off x="10571584" y="5915608"/>
            <a:ext cx="1520890" cy="839755"/>
          </a:xfrm>
          <a:prstGeom prst="actionButtonHom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GB"/>
          </a:p>
        </p:txBody>
      </p:sp>
      <p:sp>
        <p:nvSpPr>
          <p:cNvPr id="15" name="TextBox 14"/>
          <p:cNvSpPr txBox="1"/>
          <p:nvPr/>
        </p:nvSpPr>
        <p:spPr>
          <a:xfrm>
            <a:off x="4505498" y="515526"/>
            <a:ext cx="3196709" cy="830997"/>
          </a:xfrm>
          <a:prstGeom prst="rect">
            <a:avLst/>
          </a:prstGeom>
          <a:noFill/>
        </p:spPr>
        <p:txBody>
          <a:bodyPr wrap="none" rtlCol="0">
            <a:spAutoFit/>
          </a:bodyPr>
          <a:lstStyle/>
          <a:p>
            <a:r>
              <a:rPr lang="lt-LT" sz="4800" b="1" dirty="0" smtClean="0">
                <a:latin typeface="Times New Roman" panose="02020603050405020304" pitchFamily="18" charset="0"/>
                <a:cs typeface="Times New Roman" panose="02020603050405020304" pitchFamily="18" charset="0"/>
              </a:rPr>
              <a:t>Modeliukai</a:t>
            </a:r>
            <a:endParaRPr lang="lt-LT" sz="4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2581677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ntraštė 1"/>
          <p:cNvSpPr>
            <a:spLocks noGrp="1"/>
          </p:cNvSpPr>
          <p:nvPr>
            <p:ph type="title"/>
          </p:nvPr>
        </p:nvSpPr>
        <p:spPr>
          <a:xfrm>
            <a:off x="343593" y="1729047"/>
            <a:ext cx="11194473" cy="2909455"/>
          </a:xfrm>
        </p:spPr>
        <p:txBody>
          <a:bodyPr>
            <a:normAutofit/>
          </a:bodyPr>
          <a:lstStyle/>
          <a:p>
            <a:r>
              <a:rPr lang="lt-LT" dirty="0" smtClean="0">
                <a:latin typeface="Times New Roman" panose="02020603050405020304" pitchFamily="18" charset="0"/>
                <a:cs typeface="Times New Roman" panose="02020603050405020304" pitchFamily="18" charset="0"/>
              </a:rPr>
              <a:t>Tiriamasis darbas</a:t>
            </a:r>
            <a:br>
              <a:rPr lang="lt-LT" dirty="0" smtClean="0">
                <a:latin typeface="Times New Roman" panose="02020603050405020304" pitchFamily="18" charset="0"/>
                <a:cs typeface="Times New Roman" panose="02020603050405020304" pitchFamily="18" charset="0"/>
              </a:rPr>
            </a:br>
            <a:r>
              <a:rPr lang="lt-LT" dirty="0" err="1" smtClean="0">
                <a:latin typeface="Times New Roman" panose="02020603050405020304" pitchFamily="18" charset="0"/>
                <a:cs typeface="Times New Roman" panose="02020603050405020304" pitchFamily="18" charset="0"/>
              </a:rPr>
              <a:t>Stoletovo</a:t>
            </a:r>
            <a:r>
              <a:rPr lang="lt-LT" dirty="0" smtClean="0">
                <a:latin typeface="Times New Roman" panose="02020603050405020304" pitchFamily="18" charset="0"/>
                <a:cs typeface="Times New Roman" panose="02020603050405020304" pitchFamily="18" charset="0"/>
              </a:rPr>
              <a:t> dėsnių patikrinimas</a:t>
            </a:r>
            <a:endParaRPr lang="lt-LT" dirty="0"/>
          </a:p>
        </p:txBody>
      </p:sp>
    </p:spTree>
    <p:extLst>
      <p:ext uri="{BB962C8B-B14F-4D97-AF65-F5344CB8AC3E}">
        <p14:creationId xmlns:p14="http://schemas.microsoft.com/office/powerpoint/2010/main" val="80925516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ntraštė 1"/>
          <p:cNvSpPr>
            <a:spLocks noGrp="1"/>
          </p:cNvSpPr>
          <p:nvPr>
            <p:ph type="title"/>
          </p:nvPr>
        </p:nvSpPr>
        <p:spPr>
          <a:xfrm>
            <a:off x="310343" y="631767"/>
            <a:ext cx="11194473" cy="2360815"/>
          </a:xfrm>
        </p:spPr>
        <p:txBody>
          <a:bodyPr>
            <a:normAutofit fontScale="90000"/>
          </a:bodyPr>
          <a:lstStyle/>
          <a:p>
            <a:pPr algn="l"/>
            <a:r>
              <a:rPr lang="lt-LT" dirty="0" smtClean="0">
                <a:latin typeface="Times New Roman" panose="02020603050405020304" pitchFamily="18" charset="0"/>
                <a:cs typeface="Times New Roman" panose="02020603050405020304" pitchFamily="18" charset="0"/>
              </a:rPr>
              <a:t>Darbo tikslas : patikrinti </a:t>
            </a:r>
            <a:r>
              <a:rPr lang="lt-LT" dirty="0" err="1" smtClean="0">
                <a:latin typeface="Times New Roman" panose="02020603050405020304" pitchFamily="18" charset="0"/>
                <a:cs typeface="Times New Roman" panose="02020603050405020304" pitchFamily="18" charset="0"/>
              </a:rPr>
              <a:t>Stoletovo</a:t>
            </a:r>
            <a:r>
              <a:rPr lang="lt-LT" dirty="0" smtClean="0">
                <a:latin typeface="Times New Roman" panose="02020603050405020304" pitchFamily="18" charset="0"/>
                <a:cs typeface="Times New Roman" panose="02020603050405020304" pitchFamily="18" charset="0"/>
              </a:rPr>
              <a:t> dėsnius</a:t>
            </a:r>
            <a:br>
              <a:rPr lang="lt-LT" dirty="0" smtClean="0">
                <a:latin typeface="Times New Roman" panose="02020603050405020304" pitchFamily="18" charset="0"/>
                <a:cs typeface="Times New Roman" panose="02020603050405020304" pitchFamily="18" charset="0"/>
              </a:rPr>
            </a:br>
            <a:r>
              <a:rPr lang="lt-LT" dirty="0" smtClean="0">
                <a:latin typeface="Times New Roman" panose="02020603050405020304" pitchFamily="18" charset="0"/>
                <a:cs typeface="Times New Roman" panose="02020603050405020304" pitchFamily="18" charset="0"/>
              </a:rPr>
              <a:t>Darbo priemonės:  </a:t>
            </a:r>
            <a:r>
              <a:rPr lang="lt-LT" dirty="0" err="1" smtClean="0">
                <a:latin typeface="Times New Roman" panose="02020603050405020304" pitchFamily="18" charset="0"/>
                <a:cs typeface="Times New Roman" panose="02020603050405020304" pitchFamily="18" charset="0"/>
              </a:rPr>
              <a:t>Colorado</a:t>
            </a:r>
            <a:r>
              <a:rPr lang="lt-LT" dirty="0" smtClean="0">
                <a:latin typeface="Times New Roman" panose="02020603050405020304" pitchFamily="18" charset="0"/>
                <a:cs typeface="Times New Roman" panose="02020603050405020304" pitchFamily="18" charset="0"/>
              </a:rPr>
              <a:t> modeliavimo </a:t>
            </a:r>
            <a:r>
              <a:rPr lang="lt-LT" dirty="0">
                <a:latin typeface="Times New Roman" panose="02020603050405020304" pitchFamily="18" charset="0"/>
                <a:cs typeface="Times New Roman" panose="02020603050405020304" pitchFamily="18" charset="0"/>
              </a:rPr>
              <a:t>programa  </a:t>
            </a:r>
            <a:r>
              <a:rPr lang="lt-LT" dirty="0"/>
              <a:t/>
            </a:r>
            <a:br>
              <a:rPr lang="lt-LT" dirty="0"/>
            </a:br>
            <a:r>
              <a:rPr lang="lt-LT" sz="2700" dirty="0">
                <a:latin typeface="Times New Roman" panose="02020603050405020304" pitchFamily="18" charset="0"/>
                <a:cs typeface="Times New Roman" panose="02020603050405020304" pitchFamily="18" charset="0"/>
                <a:hlinkClick r:id="rId2"/>
              </a:rPr>
              <a:t>https://</a:t>
            </a:r>
            <a:r>
              <a:rPr lang="lt-LT" sz="2700" dirty="0" smtClean="0">
                <a:latin typeface="Times New Roman" panose="02020603050405020304" pitchFamily="18" charset="0"/>
                <a:cs typeface="Times New Roman" panose="02020603050405020304" pitchFamily="18" charset="0"/>
                <a:hlinkClick r:id="rId2"/>
              </a:rPr>
              <a:t>phet.colorado.edu/en/simulation/photoelectric</a:t>
            </a:r>
            <a:r>
              <a:rPr lang="lt-LT" dirty="0" smtClean="0"/>
              <a:t/>
            </a:r>
            <a:br>
              <a:rPr lang="lt-LT" dirty="0" smtClean="0"/>
            </a:br>
            <a:endParaRPr lang="lt-LT" dirty="0"/>
          </a:p>
        </p:txBody>
      </p:sp>
      <p:pic>
        <p:nvPicPr>
          <p:cNvPr id="10243"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11045" t="10254" r="13000" b="20146"/>
          <a:stretch/>
        </p:blipFill>
        <p:spPr bwMode="auto">
          <a:xfrm>
            <a:off x="964276" y="2975956"/>
            <a:ext cx="5852160" cy="33515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8030094" y="2745123"/>
            <a:ext cx="2999539" cy="461665"/>
          </a:xfrm>
          <a:prstGeom prst="rect">
            <a:avLst/>
          </a:prstGeom>
        </p:spPr>
        <p:style>
          <a:lnRef idx="3">
            <a:schemeClr val="lt1"/>
          </a:lnRef>
          <a:fillRef idx="1">
            <a:schemeClr val="accent3"/>
          </a:fillRef>
          <a:effectRef idx="1">
            <a:schemeClr val="accent3"/>
          </a:effectRef>
          <a:fontRef idx="minor">
            <a:schemeClr val="lt1"/>
          </a:fontRef>
        </p:style>
        <p:txBody>
          <a:bodyPr wrap="none" rtlCol="0">
            <a:spAutoFit/>
          </a:bodyPr>
          <a:lstStyle/>
          <a:p>
            <a:r>
              <a:rPr lang="lt-LT" sz="2400" b="1" dirty="0" smtClean="0">
                <a:latin typeface="Times New Roman" panose="02020603050405020304" pitchFamily="18" charset="0"/>
                <a:cs typeface="Times New Roman" panose="02020603050405020304" pitchFamily="18" charset="0"/>
              </a:rPr>
              <a:t>Šviesos intensyvumas</a:t>
            </a:r>
            <a:endParaRPr lang="lt-LT" sz="2400" b="1" dirty="0">
              <a:latin typeface="Times New Roman" panose="02020603050405020304" pitchFamily="18" charset="0"/>
              <a:cs typeface="Times New Roman" panose="02020603050405020304" pitchFamily="18" charset="0"/>
            </a:endParaRPr>
          </a:p>
        </p:txBody>
      </p:sp>
      <p:cxnSp>
        <p:nvCxnSpPr>
          <p:cNvPr id="8" name="Tiesioji rodyklės jungtis 7"/>
          <p:cNvCxnSpPr>
            <a:stCxn id="7" idx="1"/>
          </p:cNvCxnSpPr>
          <p:nvPr/>
        </p:nvCxnSpPr>
        <p:spPr>
          <a:xfrm flipH="1">
            <a:off x="5126182" y="2975956"/>
            <a:ext cx="2903912" cy="382386"/>
          </a:xfrm>
          <a:prstGeom prst="straightConnector1">
            <a:avLst/>
          </a:prstGeom>
          <a:ln w="50800">
            <a:tailEnd type="arrow"/>
          </a:ln>
        </p:spPr>
        <p:style>
          <a:lnRef idx="3">
            <a:schemeClr val="accent3"/>
          </a:lnRef>
          <a:fillRef idx="0">
            <a:schemeClr val="accent3"/>
          </a:fillRef>
          <a:effectRef idx="2">
            <a:schemeClr val="accent3"/>
          </a:effectRef>
          <a:fontRef idx="minor">
            <a:schemeClr val="tx1"/>
          </a:fontRef>
        </p:style>
      </p:cxnSp>
      <p:sp>
        <p:nvSpPr>
          <p:cNvPr id="11" name="TextBox 10"/>
          <p:cNvSpPr txBox="1"/>
          <p:nvPr/>
        </p:nvSpPr>
        <p:spPr>
          <a:xfrm>
            <a:off x="7950489" y="5254469"/>
            <a:ext cx="3852337" cy="830997"/>
          </a:xfrm>
          <a:prstGeom prst="rect">
            <a:avLst/>
          </a:prstGeom>
        </p:spPr>
        <p:style>
          <a:lnRef idx="3">
            <a:schemeClr val="lt1"/>
          </a:lnRef>
          <a:fillRef idx="1">
            <a:schemeClr val="accent6"/>
          </a:fillRef>
          <a:effectRef idx="1">
            <a:schemeClr val="accent6"/>
          </a:effectRef>
          <a:fontRef idx="minor">
            <a:schemeClr val="lt1"/>
          </a:fontRef>
        </p:style>
        <p:txBody>
          <a:bodyPr wrap="none" rtlCol="0">
            <a:spAutoFit/>
          </a:bodyPr>
          <a:lstStyle/>
          <a:p>
            <a:r>
              <a:rPr lang="lt-LT" sz="2400" b="1" dirty="0" smtClean="0">
                <a:latin typeface="Times New Roman" panose="02020603050405020304" pitchFamily="18" charset="0"/>
                <a:cs typeface="Times New Roman" panose="02020603050405020304" pitchFamily="18" charset="0"/>
              </a:rPr>
              <a:t>Krintančios į katodą šviesos</a:t>
            </a:r>
          </a:p>
          <a:p>
            <a:r>
              <a:rPr lang="lt-LT" sz="2400" b="1" dirty="0" smtClean="0">
                <a:latin typeface="Times New Roman" panose="02020603050405020304" pitchFamily="18" charset="0"/>
                <a:cs typeface="Times New Roman" panose="02020603050405020304" pitchFamily="18" charset="0"/>
              </a:rPr>
              <a:t>bangos ilgis</a:t>
            </a:r>
            <a:endParaRPr lang="lt-LT" sz="2400" b="1" dirty="0">
              <a:latin typeface="Times New Roman" panose="02020603050405020304" pitchFamily="18" charset="0"/>
              <a:cs typeface="Times New Roman" panose="02020603050405020304" pitchFamily="18" charset="0"/>
            </a:endParaRPr>
          </a:p>
        </p:txBody>
      </p:sp>
      <p:cxnSp>
        <p:nvCxnSpPr>
          <p:cNvPr id="12" name="Tiesioji rodyklės jungtis 11"/>
          <p:cNvCxnSpPr>
            <a:stCxn id="11" idx="0"/>
          </p:cNvCxnSpPr>
          <p:nvPr/>
        </p:nvCxnSpPr>
        <p:spPr>
          <a:xfrm flipH="1" flipV="1">
            <a:off x="4082741" y="3813548"/>
            <a:ext cx="5793917" cy="1440921"/>
          </a:xfrm>
          <a:prstGeom prst="straightConnector1">
            <a:avLst/>
          </a:prstGeom>
          <a:ln w="50800">
            <a:tailEnd type="arrow"/>
          </a:ln>
        </p:spPr>
        <p:style>
          <a:lnRef idx="3">
            <a:schemeClr val="accent6"/>
          </a:lnRef>
          <a:fillRef idx="0">
            <a:schemeClr val="accent6"/>
          </a:fillRef>
          <a:effectRef idx="2">
            <a:schemeClr val="accent6"/>
          </a:effectRef>
          <a:fontRef idx="minor">
            <a:schemeClr val="tx1"/>
          </a:fontRef>
        </p:style>
      </p:cxnSp>
      <p:sp>
        <p:nvSpPr>
          <p:cNvPr id="10" name="TextBox 9"/>
          <p:cNvSpPr txBox="1"/>
          <p:nvPr/>
        </p:nvSpPr>
        <p:spPr>
          <a:xfrm>
            <a:off x="8490796" y="3805165"/>
            <a:ext cx="1465466" cy="461665"/>
          </a:xfrm>
          <a:prstGeom prst="rect">
            <a:avLst/>
          </a:prstGeom>
        </p:spPr>
        <p:style>
          <a:lnRef idx="3">
            <a:schemeClr val="lt1"/>
          </a:lnRef>
          <a:fillRef idx="1">
            <a:schemeClr val="accent4"/>
          </a:fillRef>
          <a:effectRef idx="1">
            <a:schemeClr val="accent4"/>
          </a:effectRef>
          <a:fontRef idx="minor">
            <a:schemeClr val="lt1"/>
          </a:fontRef>
        </p:style>
        <p:txBody>
          <a:bodyPr wrap="none" rtlCol="0">
            <a:spAutoFit/>
          </a:bodyPr>
          <a:lstStyle/>
          <a:p>
            <a:r>
              <a:rPr lang="lt-LT" sz="2400" b="1" dirty="0" smtClean="0">
                <a:latin typeface="Times New Roman" panose="02020603050405020304" pitchFamily="18" charset="0"/>
                <a:cs typeface="Times New Roman" panose="02020603050405020304" pitchFamily="18" charset="0"/>
              </a:rPr>
              <a:t>Medžiaga</a:t>
            </a:r>
            <a:endParaRPr lang="lt-LT" sz="2400" b="1" dirty="0">
              <a:latin typeface="Times New Roman" panose="02020603050405020304" pitchFamily="18" charset="0"/>
              <a:cs typeface="Times New Roman" panose="02020603050405020304" pitchFamily="18" charset="0"/>
            </a:endParaRPr>
          </a:p>
        </p:txBody>
      </p:sp>
      <p:cxnSp>
        <p:nvCxnSpPr>
          <p:cNvPr id="14" name="Tiesioji rodyklės jungtis 13"/>
          <p:cNvCxnSpPr>
            <a:stCxn id="10" idx="1"/>
          </p:cNvCxnSpPr>
          <p:nvPr/>
        </p:nvCxnSpPr>
        <p:spPr>
          <a:xfrm flipH="1" flipV="1">
            <a:off x="6434051" y="3591098"/>
            <a:ext cx="2056745" cy="444900"/>
          </a:xfrm>
          <a:prstGeom prst="straightConnector1">
            <a:avLst/>
          </a:prstGeom>
          <a:ln w="50800">
            <a:tailEnd type="arrow"/>
          </a:ln>
        </p:spPr>
        <p:style>
          <a:lnRef idx="3">
            <a:schemeClr val="accent4"/>
          </a:lnRef>
          <a:fillRef idx="0">
            <a:schemeClr val="accent4"/>
          </a:fillRef>
          <a:effectRef idx="2">
            <a:schemeClr val="accent4"/>
          </a:effectRef>
          <a:fontRef idx="minor">
            <a:schemeClr val="tx1"/>
          </a:fontRef>
        </p:style>
      </p:cxnSp>
      <p:sp>
        <p:nvSpPr>
          <p:cNvPr id="15" name="TextBox 14"/>
          <p:cNvSpPr txBox="1"/>
          <p:nvPr/>
        </p:nvSpPr>
        <p:spPr>
          <a:xfrm>
            <a:off x="62858" y="6309277"/>
            <a:ext cx="4019883" cy="461665"/>
          </a:xfrm>
          <a:prstGeom prst="rect">
            <a:avLst/>
          </a:prstGeom>
          <a:solidFill>
            <a:schemeClr val="bg2">
              <a:lumMod val="50000"/>
            </a:schemeClr>
          </a:solidFill>
        </p:spPr>
        <p:txBody>
          <a:bodyPr wrap="none" rtlCol="0">
            <a:spAutoFit/>
          </a:bodyPr>
          <a:lstStyle/>
          <a:p>
            <a:r>
              <a:rPr lang="lt-LT" sz="2400" b="1" dirty="0" smtClean="0">
                <a:solidFill>
                  <a:schemeClr val="bg1"/>
                </a:solidFill>
                <a:latin typeface="Times New Roman" panose="02020603050405020304" pitchFamily="18" charset="0"/>
                <a:cs typeface="Times New Roman" panose="02020603050405020304" pitchFamily="18" charset="0"/>
              </a:rPr>
              <a:t>Įtampa  tarp katodo ir anodo</a:t>
            </a:r>
            <a:endParaRPr lang="lt-LT" sz="2400" b="1" dirty="0">
              <a:solidFill>
                <a:schemeClr val="bg1"/>
              </a:solidFill>
              <a:latin typeface="Times New Roman" panose="02020603050405020304" pitchFamily="18" charset="0"/>
              <a:cs typeface="Times New Roman" panose="02020603050405020304" pitchFamily="18" charset="0"/>
            </a:endParaRPr>
          </a:p>
        </p:txBody>
      </p:sp>
      <p:cxnSp>
        <p:nvCxnSpPr>
          <p:cNvPr id="17" name="Tiesioji rodyklės jungtis 16"/>
          <p:cNvCxnSpPr/>
          <p:nvPr/>
        </p:nvCxnSpPr>
        <p:spPr>
          <a:xfrm flipV="1">
            <a:off x="2072799" y="5951913"/>
            <a:ext cx="753528" cy="357364"/>
          </a:xfrm>
          <a:prstGeom prst="straightConnector1">
            <a:avLst/>
          </a:prstGeom>
          <a:ln w="50800">
            <a:solidFill>
              <a:schemeClr val="bg2">
                <a:lumMod val="50000"/>
              </a:schemeClr>
            </a:solidFill>
            <a:tailEnd type="arrow"/>
          </a:ln>
        </p:spPr>
        <p:style>
          <a:lnRef idx="3">
            <a:schemeClr val="accent3"/>
          </a:lnRef>
          <a:fillRef idx="0">
            <a:schemeClr val="accent3"/>
          </a:fillRef>
          <a:effectRef idx="2">
            <a:schemeClr val="accent3"/>
          </a:effectRef>
          <a:fontRef idx="minor">
            <a:schemeClr val="tx1"/>
          </a:fontRef>
        </p:style>
      </p:cxnSp>
      <p:sp>
        <p:nvSpPr>
          <p:cNvPr id="19" name="TextBox 18"/>
          <p:cNvSpPr txBox="1"/>
          <p:nvPr/>
        </p:nvSpPr>
        <p:spPr>
          <a:xfrm>
            <a:off x="5581514" y="6310087"/>
            <a:ext cx="2495427" cy="461665"/>
          </a:xfrm>
          <a:prstGeom prst="rect">
            <a:avLst/>
          </a:prstGeom>
        </p:spPr>
        <p:style>
          <a:lnRef idx="3">
            <a:schemeClr val="lt1"/>
          </a:lnRef>
          <a:fillRef idx="1">
            <a:schemeClr val="accent1"/>
          </a:fillRef>
          <a:effectRef idx="1">
            <a:schemeClr val="accent1"/>
          </a:effectRef>
          <a:fontRef idx="minor">
            <a:schemeClr val="lt1"/>
          </a:fontRef>
        </p:style>
        <p:txBody>
          <a:bodyPr wrap="none" rtlCol="0">
            <a:spAutoFit/>
          </a:bodyPr>
          <a:lstStyle/>
          <a:p>
            <a:r>
              <a:rPr lang="lt-LT" sz="2400" b="1" dirty="0" err="1" smtClean="0">
                <a:latin typeface="Times New Roman" panose="02020603050405020304" pitchFamily="18" charset="0"/>
                <a:cs typeface="Times New Roman" panose="02020603050405020304" pitchFamily="18" charset="0"/>
              </a:rPr>
              <a:t>Fotosrovės</a:t>
            </a:r>
            <a:r>
              <a:rPr lang="lt-LT" sz="2400" b="1" dirty="0" smtClean="0">
                <a:latin typeface="Times New Roman" panose="02020603050405020304" pitchFamily="18" charset="0"/>
                <a:cs typeface="Times New Roman" panose="02020603050405020304" pitchFamily="18" charset="0"/>
              </a:rPr>
              <a:t> stipris</a:t>
            </a:r>
            <a:endParaRPr lang="lt-LT" sz="2400" b="1" dirty="0">
              <a:latin typeface="Times New Roman" panose="02020603050405020304" pitchFamily="18" charset="0"/>
              <a:cs typeface="Times New Roman" panose="02020603050405020304" pitchFamily="18" charset="0"/>
            </a:endParaRPr>
          </a:p>
        </p:txBody>
      </p:sp>
      <p:cxnSp>
        <p:nvCxnSpPr>
          <p:cNvPr id="21" name="Tiesioji rodyklės jungtis 20"/>
          <p:cNvCxnSpPr>
            <a:stCxn id="19" idx="0"/>
          </p:cNvCxnSpPr>
          <p:nvPr/>
        </p:nvCxnSpPr>
        <p:spPr>
          <a:xfrm flipH="1" flipV="1">
            <a:off x="4438996" y="5951913"/>
            <a:ext cx="2390232" cy="358174"/>
          </a:xfrm>
          <a:prstGeom prst="straightConnector1">
            <a:avLst/>
          </a:prstGeom>
          <a:ln w="50800">
            <a:tailEnd type="arrow"/>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97480813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ntraštė 1"/>
          <p:cNvSpPr>
            <a:spLocks noGrp="1"/>
          </p:cNvSpPr>
          <p:nvPr>
            <p:ph type="title"/>
          </p:nvPr>
        </p:nvSpPr>
        <p:spPr>
          <a:xfrm>
            <a:off x="2166424" y="390379"/>
            <a:ext cx="7859151" cy="1143000"/>
          </a:xfrm>
        </p:spPr>
        <p:txBody>
          <a:bodyPr>
            <a:normAutofit/>
          </a:bodyPr>
          <a:lstStyle/>
          <a:p>
            <a:r>
              <a:rPr lang="lt-LT" sz="4800" dirty="0" smtClean="0">
                <a:latin typeface="+mn-lt"/>
                <a:cs typeface="Times New Roman" panose="02020603050405020304" pitchFamily="18" charset="0"/>
              </a:rPr>
              <a:t> </a:t>
            </a:r>
            <a:r>
              <a:rPr lang="lt-LT" sz="4800" b="1" dirty="0">
                <a:latin typeface="Times New Roman" panose="02020603050405020304" pitchFamily="18" charset="0"/>
                <a:cs typeface="Times New Roman" panose="02020603050405020304" pitchFamily="18" charset="0"/>
              </a:rPr>
              <a:t>F</a:t>
            </a:r>
            <a:r>
              <a:rPr lang="lt-LT" sz="4800" b="1" dirty="0" smtClean="0">
                <a:latin typeface="Times New Roman" panose="02020603050405020304" pitchFamily="18" charset="0"/>
                <a:cs typeface="Times New Roman" panose="02020603050405020304" pitchFamily="18" charset="0"/>
              </a:rPr>
              <a:t>otoefekto istorija</a:t>
            </a:r>
            <a:endParaRPr lang="lt-LT" sz="4800" b="1" dirty="0">
              <a:latin typeface="Times New Roman" panose="02020603050405020304" pitchFamily="18" charset="0"/>
              <a:cs typeface="Times New Roman" panose="02020603050405020304" pitchFamily="18" charset="0"/>
            </a:endParaRPr>
          </a:p>
        </p:txBody>
      </p:sp>
      <p:graphicFrame>
        <p:nvGraphicFramePr>
          <p:cNvPr id="4" name="Diagrama 3"/>
          <p:cNvGraphicFramePr/>
          <p:nvPr>
            <p:extLst>
              <p:ext uri="{D42A27DB-BD31-4B8C-83A1-F6EECF244321}">
                <p14:modId xmlns:p14="http://schemas.microsoft.com/office/powerpoint/2010/main" val="3296651157"/>
              </p:ext>
            </p:extLst>
          </p:nvPr>
        </p:nvGraphicFramePr>
        <p:xfrm>
          <a:off x="0" y="1659988"/>
          <a:ext cx="12192000" cy="447834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5" name="Stačiakampis 14"/>
          <p:cNvSpPr/>
          <p:nvPr/>
        </p:nvSpPr>
        <p:spPr>
          <a:xfrm>
            <a:off x="121583" y="4974290"/>
            <a:ext cx="1429687" cy="338554"/>
          </a:xfrm>
          <a:prstGeom prst="rect">
            <a:avLst/>
          </a:prstGeom>
        </p:spPr>
        <p:txBody>
          <a:bodyPr wrap="none">
            <a:spAutoFit/>
          </a:bodyPr>
          <a:lstStyle/>
          <a:p>
            <a:r>
              <a:rPr lang="lt-LT" sz="1600" b="1" dirty="0" smtClean="0">
                <a:solidFill>
                  <a:prstClr val="black"/>
                </a:solidFill>
                <a:latin typeface="Times New Roman" panose="02020603050405020304" pitchFamily="18" charset="0"/>
                <a:cs typeface="Times New Roman" panose="02020603050405020304" pitchFamily="18" charset="0"/>
              </a:rPr>
              <a:t>A.E.</a:t>
            </a:r>
            <a:r>
              <a:rPr lang="en-GB" sz="1600" b="1" dirty="0">
                <a:latin typeface="Times New Roman" panose="02020603050405020304" pitchFamily="18" charset="0"/>
                <a:cs typeface="Times New Roman" panose="02020603050405020304" pitchFamily="18" charset="0"/>
              </a:rPr>
              <a:t> </a:t>
            </a:r>
            <a:r>
              <a:rPr lang="en-GB" sz="1600" b="1" dirty="0" err="1">
                <a:latin typeface="Times New Roman" panose="02020603050405020304" pitchFamily="18" charset="0"/>
                <a:cs typeface="Times New Roman" panose="02020603050405020304" pitchFamily="18" charset="0"/>
              </a:rPr>
              <a:t>Bekerelis</a:t>
            </a:r>
            <a:endParaRPr lang="lt-LT" sz="1600" b="1" dirty="0">
              <a:latin typeface="Times New Roman" panose="02020603050405020304" pitchFamily="18" charset="0"/>
              <a:cs typeface="Times New Roman" panose="02020603050405020304" pitchFamily="18" charset="0"/>
            </a:endParaRPr>
          </a:p>
        </p:txBody>
      </p:sp>
      <p:sp>
        <p:nvSpPr>
          <p:cNvPr id="17" name="TextBox 16"/>
          <p:cNvSpPr txBox="1"/>
          <p:nvPr/>
        </p:nvSpPr>
        <p:spPr>
          <a:xfrm>
            <a:off x="537980" y="2234192"/>
            <a:ext cx="877163" cy="461665"/>
          </a:xfrm>
          <a:prstGeom prst="rect">
            <a:avLst/>
          </a:prstGeom>
          <a:noFill/>
        </p:spPr>
        <p:txBody>
          <a:bodyPr wrap="none" rtlCol="0">
            <a:spAutoFit/>
          </a:bodyPr>
          <a:lstStyle/>
          <a:p>
            <a:r>
              <a:rPr lang="lt-LT" sz="2400" b="1" dirty="0">
                <a:solidFill>
                  <a:prstClr val="black"/>
                </a:solidFill>
                <a:latin typeface="Times New Roman" panose="02020603050405020304" pitchFamily="18" charset="0"/>
                <a:cs typeface="Times New Roman" panose="02020603050405020304" pitchFamily="18" charset="0"/>
              </a:rPr>
              <a:t>1839 </a:t>
            </a:r>
            <a:endParaRPr lang="lt-LT" b="1" dirty="0">
              <a:latin typeface="Times New Roman" panose="02020603050405020304" pitchFamily="18" charset="0"/>
              <a:cs typeface="Times New Roman" panose="02020603050405020304" pitchFamily="18" charset="0"/>
            </a:endParaRPr>
          </a:p>
        </p:txBody>
      </p:sp>
      <p:sp>
        <p:nvSpPr>
          <p:cNvPr id="18" name="TextBox 17"/>
          <p:cNvSpPr txBox="1"/>
          <p:nvPr/>
        </p:nvSpPr>
        <p:spPr>
          <a:xfrm>
            <a:off x="2089832" y="2243343"/>
            <a:ext cx="806631" cy="461665"/>
          </a:xfrm>
          <a:prstGeom prst="rect">
            <a:avLst/>
          </a:prstGeom>
          <a:noFill/>
        </p:spPr>
        <p:txBody>
          <a:bodyPr wrap="none" rtlCol="0">
            <a:spAutoFit/>
          </a:bodyPr>
          <a:lstStyle/>
          <a:p>
            <a:r>
              <a:rPr lang="lt-LT" sz="2400" b="1" dirty="0">
                <a:solidFill>
                  <a:prstClr val="black"/>
                </a:solidFill>
                <a:latin typeface="Times New Roman" panose="02020603050405020304" pitchFamily="18" charset="0"/>
                <a:cs typeface="Times New Roman" panose="02020603050405020304" pitchFamily="18" charset="0"/>
              </a:rPr>
              <a:t>1865</a:t>
            </a:r>
            <a:endParaRPr lang="lt-LT" sz="2400" b="1" dirty="0">
              <a:latin typeface="Times New Roman" panose="02020603050405020304" pitchFamily="18" charset="0"/>
              <a:cs typeface="Times New Roman" panose="02020603050405020304" pitchFamily="18" charset="0"/>
            </a:endParaRPr>
          </a:p>
        </p:txBody>
      </p:sp>
      <p:sp>
        <p:nvSpPr>
          <p:cNvPr id="20" name="TextBox 19"/>
          <p:cNvSpPr txBox="1"/>
          <p:nvPr/>
        </p:nvSpPr>
        <p:spPr>
          <a:xfrm>
            <a:off x="1753877" y="4980501"/>
            <a:ext cx="1359668" cy="338554"/>
          </a:xfrm>
          <a:prstGeom prst="rect">
            <a:avLst/>
          </a:prstGeom>
          <a:noFill/>
        </p:spPr>
        <p:txBody>
          <a:bodyPr wrap="none" rtlCol="0">
            <a:spAutoFit/>
          </a:bodyPr>
          <a:lstStyle/>
          <a:p>
            <a:r>
              <a:rPr lang="lt-LT" sz="1600" b="1" dirty="0" smtClean="0">
                <a:latin typeface="Times New Roman" panose="02020603050405020304" pitchFamily="18" charset="0"/>
                <a:cs typeface="Times New Roman" panose="02020603050405020304" pitchFamily="18" charset="0"/>
              </a:rPr>
              <a:t>D. Maksvelas</a:t>
            </a:r>
            <a:endParaRPr lang="lt-LT" sz="1600" b="1" dirty="0">
              <a:latin typeface="Times New Roman" panose="02020603050405020304" pitchFamily="18" charset="0"/>
              <a:cs typeface="Times New Roman" panose="02020603050405020304" pitchFamily="18" charset="0"/>
            </a:endParaRPr>
          </a:p>
        </p:txBody>
      </p:sp>
      <p:sp>
        <p:nvSpPr>
          <p:cNvPr id="21" name="TextBox 20"/>
          <p:cNvSpPr txBox="1"/>
          <p:nvPr/>
        </p:nvSpPr>
        <p:spPr>
          <a:xfrm>
            <a:off x="3419548" y="5000035"/>
            <a:ext cx="1311065" cy="338554"/>
          </a:xfrm>
          <a:prstGeom prst="rect">
            <a:avLst/>
          </a:prstGeom>
          <a:noFill/>
        </p:spPr>
        <p:txBody>
          <a:bodyPr wrap="none" rtlCol="0">
            <a:spAutoFit/>
          </a:bodyPr>
          <a:lstStyle/>
          <a:p>
            <a:r>
              <a:rPr lang="lt-LT" sz="1600" b="1" dirty="0" smtClean="0">
                <a:latin typeface="Times New Roman" panose="02020603050405020304" pitchFamily="18" charset="0"/>
                <a:cs typeface="Times New Roman" panose="02020603050405020304" pitchFamily="18" charset="0"/>
              </a:rPr>
              <a:t>H. R. Hercas</a:t>
            </a:r>
            <a:endParaRPr lang="lt-LT" sz="1600" b="1" dirty="0">
              <a:latin typeface="Times New Roman" panose="02020603050405020304" pitchFamily="18" charset="0"/>
              <a:cs typeface="Times New Roman" panose="02020603050405020304" pitchFamily="18" charset="0"/>
            </a:endParaRPr>
          </a:p>
        </p:txBody>
      </p:sp>
      <p:sp>
        <p:nvSpPr>
          <p:cNvPr id="26" name="TextBox 25"/>
          <p:cNvSpPr txBox="1"/>
          <p:nvPr/>
        </p:nvSpPr>
        <p:spPr>
          <a:xfrm>
            <a:off x="3707654" y="2243343"/>
            <a:ext cx="800219" cy="461665"/>
          </a:xfrm>
          <a:prstGeom prst="rect">
            <a:avLst/>
          </a:prstGeom>
          <a:noFill/>
        </p:spPr>
        <p:txBody>
          <a:bodyPr wrap="none" rtlCol="0">
            <a:spAutoFit/>
          </a:bodyPr>
          <a:lstStyle/>
          <a:p>
            <a:r>
              <a:rPr lang="lt-LT" sz="2400" b="1" dirty="0" smtClean="0">
                <a:solidFill>
                  <a:prstClr val="black"/>
                </a:solidFill>
                <a:latin typeface="Times New Roman" panose="02020603050405020304" pitchFamily="18" charset="0"/>
                <a:cs typeface="Times New Roman" panose="02020603050405020304" pitchFamily="18" charset="0"/>
              </a:rPr>
              <a:t>18</a:t>
            </a:r>
            <a:r>
              <a:rPr lang="ru-RU" sz="2400" b="1" dirty="0" smtClean="0">
                <a:solidFill>
                  <a:prstClr val="black"/>
                </a:solidFill>
                <a:latin typeface="Times New Roman" panose="02020603050405020304" pitchFamily="18" charset="0"/>
                <a:cs typeface="Times New Roman" panose="02020603050405020304" pitchFamily="18" charset="0"/>
              </a:rPr>
              <a:t>87</a:t>
            </a:r>
            <a:endParaRPr lang="lt-LT" sz="2400" b="1" dirty="0">
              <a:latin typeface="Times New Roman" panose="02020603050405020304" pitchFamily="18" charset="0"/>
              <a:cs typeface="Times New Roman" panose="02020603050405020304" pitchFamily="18" charset="0"/>
            </a:endParaRPr>
          </a:p>
        </p:txBody>
      </p:sp>
      <p:sp>
        <p:nvSpPr>
          <p:cNvPr id="22" name="TextBox 21"/>
          <p:cNvSpPr txBox="1"/>
          <p:nvPr/>
        </p:nvSpPr>
        <p:spPr>
          <a:xfrm>
            <a:off x="5078027" y="2243343"/>
            <a:ext cx="1518364" cy="461665"/>
          </a:xfrm>
          <a:prstGeom prst="rect">
            <a:avLst/>
          </a:prstGeom>
          <a:noFill/>
        </p:spPr>
        <p:txBody>
          <a:bodyPr wrap="none" rtlCol="0">
            <a:spAutoFit/>
          </a:bodyPr>
          <a:lstStyle/>
          <a:p>
            <a:r>
              <a:rPr lang="en-US" sz="2400" b="1" dirty="0">
                <a:solidFill>
                  <a:srgbClr val="000000"/>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1888-1890</a:t>
            </a:r>
            <a:endParaRPr lang="lt-LT" sz="2400" dirty="0">
              <a:latin typeface="Times New Roman" panose="02020603050405020304" pitchFamily="18" charset="0"/>
              <a:cs typeface="Times New Roman" panose="02020603050405020304" pitchFamily="18" charset="0"/>
            </a:endParaRPr>
          </a:p>
        </p:txBody>
      </p:sp>
      <p:sp>
        <p:nvSpPr>
          <p:cNvPr id="23" name="TextBox 22"/>
          <p:cNvSpPr txBox="1"/>
          <p:nvPr/>
        </p:nvSpPr>
        <p:spPr>
          <a:xfrm>
            <a:off x="5093691" y="4974290"/>
            <a:ext cx="1435008" cy="400110"/>
          </a:xfrm>
          <a:prstGeom prst="rect">
            <a:avLst/>
          </a:prstGeom>
          <a:noFill/>
        </p:spPr>
        <p:txBody>
          <a:bodyPr wrap="none" rtlCol="0">
            <a:spAutoFit/>
          </a:bodyPr>
          <a:lstStyle/>
          <a:p>
            <a:r>
              <a:rPr lang="lt-LT" sz="2000" b="1" dirty="0" smtClean="0">
                <a:cs typeface="Times New Roman" panose="02020603050405020304" pitchFamily="18" charset="0"/>
              </a:rPr>
              <a:t> </a:t>
            </a:r>
            <a:r>
              <a:rPr lang="ru-RU" sz="1600" b="1" dirty="0" smtClean="0">
                <a:latin typeface="Times New Roman" panose="02020603050405020304" pitchFamily="18" charset="0"/>
                <a:cs typeface="Times New Roman" panose="02020603050405020304" pitchFamily="18" charset="0"/>
              </a:rPr>
              <a:t>А</a:t>
            </a:r>
            <a:r>
              <a:rPr lang="en-US" sz="1600" b="1" dirty="0" smtClean="0">
                <a:latin typeface="Times New Roman" panose="02020603050405020304" pitchFamily="18" charset="0"/>
                <a:cs typeface="Times New Roman" panose="02020603050405020304" pitchFamily="18" charset="0"/>
              </a:rPr>
              <a:t>.</a:t>
            </a:r>
            <a:r>
              <a:rPr lang="en-GB" sz="1600" b="1" dirty="0">
                <a:latin typeface="Times New Roman" panose="02020603050405020304" pitchFamily="18" charset="0"/>
                <a:cs typeface="Times New Roman" panose="02020603050405020304" pitchFamily="18" charset="0"/>
              </a:rPr>
              <a:t> </a:t>
            </a:r>
            <a:r>
              <a:rPr lang="en-GB" sz="1600" b="1" dirty="0" err="1" smtClean="0">
                <a:latin typeface="Times New Roman" panose="02020603050405020304" pitchFamily="18" charset="0"/>
                <a:cs typeface="Times New Roman" panose="02020603050405020304" pitchFamily="18" charset="0"/>
              </a:rPr>
              <a:t>Stoletov</a:t>
            </a:r>
            <a:r>
              <a:rPr lang="lt-LT" sz="1600" b="1" dirty="0" smtClean="0">
                <a:latin typeface="Times New Roman" panose="02020603050405020304" pitchFamily="18" charset="0"/>
                <a:cs typeface="Times New Roman" panose="02020603050405020304" pitchFamily="18" charset="0"/>
              </a:rPr>
              <a:t>as</a:t>
            </a:r>
            <a:r>
              <a:rPr lang="ru-RU" sz="1600" dirty="0" smtClean="0">
                <a:latin typeface="Times New Roman" panose="02020603050405020304" pitchFamily="18" charset="0"/>
                <a:cs typeface="Times New Roman" panose="02020603050405020304" pitchFamily="18" charset="0"/>
              </a:rPr>
              <a:t> </a:t>
            </a:r>
            <a:endParaRPr lang="lt-LT" sz="1600" dirty="0">
              <a:latin typeface="Times New Roman" panose="02020603050405020304" pitchFamily="18" charset="0"/>
              <a:cs typeface="Times New Roman" panose="02020603050405020304" pitchFamily="18" charset="0"/>
            </a:endParaRPr>
          </a:p>
        </p:txBody>
      </p:sp>
      <p:sp>
        <p:nvSpPr>
          <p:cNvPr id="24" name="TextBox 23"/>
          <p:cNvSpPr txBox="1"/>
          <p:nvPr/>
        </p:nvSpPr>
        <p:spPr>
          <a:xfrm>
            <a:off x="6663338" y="5030430"/>
            <a:ext cx="1301831" cy="338554"/>
          </a:xfrm>
          <a:prstGeom prst="rect">
            <a:avLst/>
          </a:prstGeom>
          <a:noFill/>
        </p:spPr>
        <p:txBody>
          <a:bodyPr wrap="none" rtlCol="0">
            <a:spAutoFit/>
          </a:bodyPr>
          <a:lstStyle/>
          <a:p>
            <a:r>
              <a:rPr lang="lt-LT" sz="1600" b="1" dirty="0" smtClean="0">
                <a:latin typeface="Times New Roman" panose="02020603050405020304" pitchFamily="18" charset="0"/>
                <a:cs typeface="Times New Roman" panose="02020603050405020304" pitchFamily="18" charset="0"/>
              </a:rPr>
              <a:t>D. Tomsonas</a:t>
            </a:r>
            <a:endParaRPr lang="lt-LT" sz="1600" b="1" dirty="0">
              <a:latin typeface="Times New Roman" panose="02020603050405020304" pitchFamily="18" charset="0"/>
              <a:cs typeface="Times New Roman" panose="02020603050405020304" pitchFamily="18" charset="0"/>
            </a:endParaRPr>
          </a:p>
        </p:txBody>
      </p:sp>
      <p:sp>
        <p:nvSpPr>
          <p:cNvPr id="25" name="TextBox 24"/>
          <p:cNvSpPr txBox="1"/>
          <p:nvPr/>
        </p:nvSpPr>
        <p:spPr>
          <a:xfrm>
            <a:off x="7011796" y="2287885"/>
            <a:ext cx="806631" cy="461665"/>
          </a:xfrm>
          <a:prstGeom prst="rect">
            <a:avLst/>
          </a:prstGeom>
          <a:noFill/>
        </p:spPr>
        <p:txBody>
          <a:bodyPr wrap="none" rtlCol="0">
            <a:spAutoFit/>
          </a:bodyPr>
          <a:lstStyle/>
          <a:p>
            <a:r>
              <a:rPr lang="en-US" sz="2400" b="1" dirty="0" smtClean="0">
                <a:latin typeface="Times New Roman" panose="02020603050405020304" pitchFamily="18" charset="0"/>
                <a:cs typeface="Times New Roman" panose="02020603050405020304" pitchFamily="18" charset="0"/>
              </a:rPr>
              <a:t>1897</a:t>
            </a:r>
            <a:endParaRPr lang="lt-LT" sz="2400" b="1" dirty="0">
              <a:latin typeface="Times New Roman" panose="02020603050405020304" pitchFamily="18" charset="0"/>
              <a:cs typeface="Times New Roman" panose="02020603050405020304" pitchFamily="18" charset="0"/>
            </a:endParaRPr>
          </a:p>
        </p:txBody>
      </p:sp>
      <p:sp>
        <p:nvSpPr>
          <p:cNvPr id="27" name="TextBox 26"/>
          <p:cNvSpPr txBox="1"/>
          <p:nvPr/>
        </p:nvSpPr>
        <p:spPr>
          <a:xfrm>
            <a:off x="8427898" y="5035846"/>
            <a:ext cx="1337226" cy="338554"/>
          </a:xfrm>
          <a:prstGeom prst="rect">
            <a:avLst/>
          </a:prstGeom>
          <a:noFill/>
        </p:spPr>
        <p:txBody>
          <a:bodyPr wrap="none" rtlCol="0">
            <a:spAutoFit/>
          </a:bodyPr>
          <a:lstStyle/>
          <a:p>
            <a:r>
              <a:rPr lang="lt-LT" sz="1600" b="1" dirty="0" smtClean="0">
                <a:latin typeface="Times New Roman" panose="02020603050405020304" pitchFamily="18" charset="0"/>
                <a:cs typeface="Times New Roman" panose="02020603050405020304" pitchFamily="18" charset="0"/>
              </a:rPr>
              <a:t>A</a:t>
            </a:r>
            <a:r>
              <a:rPr lang="en-US" sz="1600" b="1" dirty="0" smtClean="0">
                <a:latin typeface="Times New Roman" panose="02020603050405020304" pitchFamily="18" charset="0"/>
                <a:cs typeface="Times New Roman" panose="02020603050405020304" pitchFamily="18" charset="0"/>
              </a:rPr>
              <a:t>.</a:t>
            </a:r>
            <a:r>
              <a:rPr lang="lt-LT" sz="1600" b="1" dirty="0" smtClean="0">
                <a:latin typeface="Times New Roman" panose="02020603050405020304" pitchFamily="18" charset="0"/>
                <a:cs typeface="Times New Roman" panose="02020603050405020304" pitchFamily="18" charset="0"/>
              </a:rPr>
              <a:t> Einšteinas</a:t>
            </a:r>
            <a:endParaRPr lang="lt-LT" sz="1600" b="1" dirty="0">
              <a:latin typeface="Times New Roman" panose="02020603050405020304" pitchFamily="18" charset="0"/>
              <a:cs typeface="Times New Roman" panose="02020603050405020304" pitchFamily="18" charset="0"/>
            </a:endParaRPr>
          </a:p>
        </p:txBody>
      </p:sp>
      <p:sp>
        <p:nvSpPr>
          <p:cNvPr id="28" name="TextBox 27"/>
          <p:cNvSpPr txBox="1"/>
          <p:nvPr/>
        </p:nvSpPr>
        <p:spPr>
          <a:xfrm>
            <a:off x="8679763" y="2287886"/>
            <a:ext cx="806631" cy="461665"/>
          </a:xfrm>
          <a:prstGeom prst="rect">
            <a:avLst/>
          </a:prstGeom>
          <a:noFill/>
        </p:spPr>
        <p:txBody>
          <a:bodyPr wrap="none" rtlCol="0">
            <a:spAutoFit/>
          </a:bodyPr>
          <a:lstStyle/>
          <a:p>
            <a:r>
              <a:rPr lang="en-US" sz="2400" b="1" dirty="0" smtClean="0">
                <a:latin typeface="Times New Roman" panose="02020603050405020304" pitchFamily="18" charset="0"/>
                <a:cs typeface="Times New Roman" panose="02020603050405020304" pitchFamily="18" charset="0"/>
              </a:rPr>
              <a:t>1905</a:t>
            </a:r>
            <a:endParaRPr lang="lt-LT" sz="2400" b="1" dirty="0">
              <a:latin typeface="Times New Roman" panose="02020603050405020304" pitchFamily="18" charset="0"/>
              <a:cs typeface="Times New Roman" panose="02020603050405020304" pitchFamily="18" charset="0"/>
            </a:endParaRPr>
          </a:p>
        </p:txBody>
      </p:sp>
      <p:sp>
        <p:nvSpPr>
          <p:cNvPr id="29" name="Veiksmo mygtukas: pirmyn arba paskesnis 28">
            <a:hlinkClick r:id="rId8" action="ppaction://hlinksldjump" highlightClick="1"/>
          </p:cNvPr>
          <p:cNvSpPr/>
          <p:nvPr/>
        </p:nvSpPr>
        <p:spPr>
          <a:xfrm>
            <a:off x="674107" y="4564208"/>
            <a:ext cx="604911" cy="350686"/>
          </a:xfrm>
          <a:prstGeom prst="actionButtonForwardNext">
            <a:avLst/>
          </a:prstGeom>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lt-LT">
              <a:solidFill>
                <a:schemeClr val="bg1"/>
              </a:solidFill>
            </a:endParaRPr>
          </a:p>
        </p:txBody>
      </p:sp>
      <p:sp>
        <p:nvSpPr>
          <p:cNvPr id="34" name="Veiksmo mygtukas: pirmyn arba paskesnis 33">
            <a:hlinkClick r:id="rId9" action="ppaction://hlinksldjump" highlightClick="1"/>
          </p:cNvPr>
          <p:cNvSpPr/>
          <p:nvPr/>
        </p:nvSpPr>
        <p:spPr>
          <a:xfrm>
            <a:off x="2089832" y="4564208"/>
            <a:ext cx="604911" cy="350686"/>
          </a:xfrm>
          <a:prstGeom prst="actionButtonForwardNext">
            <a:avLst/>
          </a:prstGeom>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lt-LT"/>
          </a:p>
        </p:txBody>
      </p:sp>
      <p:sp>
        <p:nvSpPr>
          <p:cNvPr id="35" name="Veiksmo mygtukas: pirmyn arba paskesnis 34">
            <a:hlinkClick r:id="rId10" action="ppaction://hlinksldjump" highlightClick="1"/>
          </p:cNvPr>
          <p:cNvSpPr/>
          <p:nvPr/>
        </p:nvSpPr>
        <p:spPr>
          <a:xfrm>
            <a:off x="3805309" y="4564208"/>
            <a:ext cx="604911" cy="350686"/>
          </a:xfrm>
          <a:prstGeom prst="actionButtonForwardNext">
            <a:avLst/>
          </a:prstGeom>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lt-LT"/>
          </a:p>
        </p:txBody>
      </p:sp>
      <p:sp>
        <p:nvSpPr>
          <p:cNvPr id="36" name="Veiksmo mygtukas: pirmyn arba paskesnis 35">
            <a:hlinkClick r:id="rId11" action="ppaction://hlinksldjump" highlightClick="1"/>
          </p:cNvPr>
          <p:cNvSpPr/>
          <p:nvPr/>
        </p:nvSpPr>
        <p:spPr>
          <a:xfrm>
            <a:off x="5508739" y="4529317"/>
            <a:ext cx="604911" cy="350686"/>
          </a:xfrm>
          <a:prstGeom prst="actionButtonForwardNext">
            <a:avLst/>
          </a:prstGeom>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lt-LT"/>
          </a:p>
        </p:txBody>
      </p:sp>
      <p:sp>
        <p:nvSpPr>
          <p:cNvPr id="37" name="Veiksmo mygtukas: pirmyn arba paskesnis 36">
            <a:hlinkClick r:id="rId12" action="ppaction://hlinksldjump" highlightClick="1"/>
          </p:cNvPr>
          <p:cNvSpPr/>
          <p:nvPr/>
        </p:nvSpPr>
        <p:spPr>
          <a:xfrm>
            <a:off x="7136007" y="4564208"/>
            <a:ext cx="604911" cy="350686"/>
          </a:xfrm>
          <a:prstGeom prst="actionButtonForwardNext">
            <a:avLst/>
          </a:prstGeom>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lt-LT"/>
          </a:p>
        </p:txBody>
      </p:sp>
      <p:sp>
        <p:nvSpPr>
          <p:cNvPr id="38" name="Veiksmo mygtukas: pirmyn arba paskesnis 37">
            <a:hlinkClick r:id="rId13" action="ppaction://hlinksldjump" highlightClick="1"/>
          </p:cNvPr>
          <p:cNvSpPr/>
          <p:nvPr/>
        </p:nvSpPr>
        <p:spPr>
          <a:xfrm>
            <a:off x="8794055" y="4529317"/>
            <a:ext cx="604911" cy="350686"/>
          </a:xfrm>
          <a:prstGeom prst="actionButtonForwardNext">
            <a:avLst/>
          </a:prstGeom>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lt-LT"/>
          </a:p>
        </p:txBody>
      </p:sp>
      <p:sp>
        <p:nvSpPr>
          <p:cNvPr id="30" name="Action Button: Home 29">
            <a:hlinkClick r:id="rId14" action="ppaction://hlinksldjump" highlightClick="1"/>
          </p:cNvPr>
          <p:cNvSpPr/>
          <p:nvPr/>
        </p:nvSpPr>
        <p:spPr>
          <a:xfrm>
            <a:off x="10571584" y="5915608"/>
            <a:ext cx="1520890" cy="839755"/>
          </a:xfrm>
          <a:prstGeom prst="actionButtonHom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GB"/>
          </a:p>
        </p:txBody>
      </p:sp>
    </p:spTree>
    <p:extLst>
      <p:ext uri="{BB962C8B-B14F-4D97-AF65-F5344CB8AC3E}">
        <p14:creationId xmlns:p14="http://schemas.microsoft.com/office/powerpoint/2010/main" val="360155853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ntraštė 1"/>
          <p:cNvSpPr>
            <a:spLocks noGrp="1"/>
          </p:cNvSpPr>
          <p:nvPr>
            <p:ph type="title"/>
          </p:nvPr>
        </p:nvSpPr>
        <p:spPr>
          <a:xfrm>
            <a:off x="315883" y="78351"/>
            <a:ext cx="11249891" cy="2551689"/>
          </a:xfrm>
        </p:spPr>
        <p:txBody>
          <a:bodyPr>
            <a:normAutofit fontScale="90000"/>
          </a:bodyPr>
          <a:lstStyle/>
          <a:p>
            <a:pPr marL="342900" lvl="0" indent="-342900" algn="l">
              <a:spcBef>
                <a:spcPct val="20000"/>
              </a:spcBef>
            </a:pPr>
            <a:r>
              <a:rPr lang="lt-LT" sz="3100" b="1" dirty="0" smtClean="0">
                <a:latin typeface="Times New Roman" panose="02020603050405020304" pitchFamily="18" charset="0"/>
                <a:cs typeface="Times New Roman" panose="02020603050405020304" pitchFamily="18" charset="0"/>
              </a:rPr>
              <a:t>I. Darbo tikslas:</a:t>
            </a:r>
            <a:br>
              <a:rPr lang="lt-LT" sz="3100" b="1" dirty="0" smtClean="0">
                <a:latin typeface="Times New Roman" panose="02020603050405020304" pitchFamily="18" charset="0"/>
                <a:cs typeface="Times New Roman" panose="02020603050405020304" pitchFamily="18" charset="0"/>
              </a:rPr>
            </a:br>
            <a:r>
              <a:rPr lang="lt-LT" sz="3100" b="1" dirty="0" smtClean="0">
                <a:latin typeface="Times New Roman" panose="02020603050405020304" pitchFamily="18" charset="0"/>
                <a:cs typeface="Times New Roman" panose="02020603050405020304" pitchFamily="18" charset="0"/>
              </a:rPr>
              <a:t>Patikrinti pirmą </a:t>
            </a:r>
            <a:r>
              <a:rPr lang="lt-LT" sz="3100" b="1" dirty="0" err="1" smtClean="0">
                <a:latin typeface="Times New Roman" panose="02020603050405020304" pitchFamily="18" charset="0"/>
                <a:cs typeface="Times New Roman" panose="02020603050405020304" pitchFamily="18" charset="0"/>
              </a:rPr>
              <a:t>Stoletovo</a:t>
            </a:r>
            <a:r>
              <a:rPr lang="lt-LT" sz="3100" b="1" dirty="0" smtClean="0">
                <a:latin typeface="Times New Roman" panose="02020603050405020304" pitchFamily="18" charset="0"/>
                <a:cs typeface="Times New Roman" panose="02020603050405020304" pitchFamily="18" charset="0"/>
              </a:rPr>
              <a:t> dėsnį „ </a:t>
            </a:r>
            <a:r>
              <a:rPr lang="lt-LT" sz="3100" dirty="0" smtClean="0">
                <a:latin typeface="Times New Roman" panose="02020603050405020304" pitchFamily="18" charset="0"/>
                <a:cs typeface="Times New Roman" panose="02020603050405020304" pitchFamily="18" charset="0"/>
              </a:rPr>
              <a:t> </a:t>
            </a:r>
            <a:r>
              <a:rPr lang="lt-LT" sz="3100" dirty="0">
                <a:solidFill>
                  <a:prstClr val="black"/>
                </a:solidFill>
                <a:latin typeface="Times New Roman" panose="02020603050405020304" pitchFamily="18" charset="0"/>
                <a:ea typeface="+mn-ea"/>
                <a:cs typeface="Times New Roman" panose="02020603050405020304" pitchFamily="18" charset="0"/>
              </a:rPr>
              <a:t>Per vienetinį laiką iš katodo paviršiaus išplėštų fotoelektronų skaičius yra tiesiogiai proporcingas </a:t>
            </a:r>
            <a:r>
              <a:rPr lang="lt-LT" sz="3100" dirty="0" smtClean="0">
                <a:solidFill>
                  <a:prstClr val="black"/>
                </a:solidFill>
                <a:latin typeface="Times New Roman" panose="02020603050405020304" pitchFamily="18" charset="0"/>
                <a:ea typeface="+mn-ea"/>
                <a:cs typeface="Times New Roman" panose="02020603050405020304" pitchFamily="18" charset="0"/>
              </a:rPr>
              <a:t>krintančiosios </a:t>
            </a:r>
            <a:r>
              <a:rPr lang="lt-LT" sz="3100" dirty="0">
                <a:solidFill>
                  <a:prstClr val="black"/>
                </a:solidFill>
                <a:latin typeface="Times New Roman" panose="02020603050405020304" pitchFamily="18" charset="0"/>
                <a:ea typeface="+mn-ea"/>
                <a:cs typeface="Times New Roman" panose="02020603050405020304" pitchFamily="18" charset="0"/>
              </a:rPr>
              <a:t>elektromagnetinės spinduliuotės intensyvumui (</a:t>
            </a:r>
            <a:r>
              <a:rPr lang="lt-LT" sz="3100" dirty="0" err="1">
                <a:solidFill>
                  <a:prstClr val="black"/>
                </a:solidFill>
                <a:latin typeface="Times New Roman" panose="02020603050405020304" pitchFamily="18" charset="0"/>
                <a:ea typeface="+mn-ea"/>
                <a:cs typeface="Times New Roman" panose="02020603050405020304" pitchFamily="18" charset="0"/>
              </a:rPr>
              <a:t>fotokatodo</a:t>
            </a:r>
            <a:r>
              <a:rPr lang="lt-LT" sz="3100" dirty="0">
                <a:solidFill>
                  <a:prstClr val="black"/>
                </a:solidFill>
                <a:latin typeface="Times New Roman" panose="02020603050405020304" pitchFamily="18" charset="0"/>
                <a:ea typeface="+mn-ea"/>
                <a:cs typeface="Times New Roman" panose="02020603050405020304" pitchFamily="18" charset="0"/>
              </a:rPr>
              <a:t> energinei </a:t>
            </a:r>
            <a:r>
              <a:rPr lang="lt-LT" sz="3100" dirty="0" err="1">
                <a:solidFill>
                  <a:prstClr val="black"/>
                </a:solidFill>
                <a:latin typeface="Times New Roman" panose="02020603050405020304" pitchFamily="18" charset="0"/>
                <a:ea typeface="+mn-ea"/>
                <a:cs typeface="Times New Roman" panose="02020603050405020304" pitchFamily="18" charset="0"/>
              </a:rPr>
              <a:t>apšvietai</a:t>
            </a:r>
            <a:r>
              <a:rPr lang="lt-LT" sz="3100" dirty="0" smtClean="0">
                <a:solidFill>
                  <a:prstClr val="black"/>
                </a:solidFill>
                <a:latin typeface="Times New Roman" panose="02020603050405020304" pitchFamily="18" charset="0"/>
                <a:ea typeface="+mn-ea"/>
                <a:cs typeface="Times New Roman" panose="02020603050405020304" pitchFamily="18" charset="0"/>
              </a:rPr>
              <a:t>)“.</a:t>
            </a:r>
            <a:r>
              <a:rPr lang="lt-LT" sz="3100" dirty="0">
                <a:solidFill>
                  <a:prstClr val="black"/>
                </a:solidFill>
                <a:latin typeface="Times New Roman" panose="02020603050405020304" pitchFamily="18" charset="0"/>
                <a:ea typeface="+mn-ea"/>
                <a:cs typeface="Times New Roman" panose="02020603050405020304" pitchFamily="18" charset="0"/>
              </a:rPr>
              <a:t/>
            </a:r>
            <a:br>
              <a:rPr lang="lt-LT" sz="3100" dirty="0">
                <a:solidFill>
                  <a:prstClr val="black"/>
                </a:solidFill>
                <a:latin typeface="Times New Roman" panose="02020603050405020304" pitchFamily="18" charset="0"/>
                <a:ea typeface="+mn-ea"/>
                <a:cs typeface="Times New Roman" panose="02020603050405020304" pitchFamily="18" charset="0"/>
              </a:rPr>
            </a:br>
            <a:endParaRPr lang="lt-LT" sz="3100" dirty="0"/>
          </a:p>
        </p:txBody>
      </p:sp>
      <p:sp>
        <p:nvSpPr>
          <p:cNvPr id="4" name="TextBox 3"/>
          <p:cNvSpPr txBox="1"/>
          <p:nvPr/>
        </p:nvSpPr>
        <p:spPr>
          <a:xfrm>
            <a:off x="415635" y="2472417"/>
            <a:ext cx="5157181" cy="1569660"/>
          </a:xfrm>
          <a:prstGeom prst="rect">
            <a:avLst/>
          </a:prstGeom>
          <a:noFill/>
        </p:spPr>
        <p:txBody>
          <a:bodyPr wrap="none" rtlCol="0">
            <a:spAutoFit/>
          </a:bodyPr>
          <a:lstStyle/>
          <a:p>
            <a:r>
              <a:rPr lang="lt-LT" sz="2400" b="1" i="1" dirty="0" smtClean="0">
                <a:latin typeface="Times New Roman" panose="02020603050405020304" pitchFamily="18" charset="0"/>
                <a:cs typeface="Times New Roman" panose="02020603050405020304" pitchFamily="18" charset="0"/>
              </a:rPr>
              <a:t>Pastovūs dydžiai: </a:t>
            </a:r>
          </a:p>
          <a:p>
            <a:r>
              <a:rPr lang="lt-LT" sz="2400" dirty="0" err="1" smtClean="0">
                <a:latin typeface="Times New Roman" panose="02020603050405020304" pitchFamily="18" charset="0"/>
                <a:cs typeface="Times New Roman" panose="02020603050405020304" pitchFamily="18" charset="0"/>
              </a:rPr>
              <a:t>Kri</a:t>
            </a:r>
            <a:r>
              <a:rPr lang="en-US" sz="2400" dirty="0" smtClean="0">
                <a:latin typeface="Times New Roman" panose="02020603050405020304" pitchFamily="18" charset="0"/>
                <a:cs typeface="Times New Roman" panose="02020603050405020304" pitchFamily="18" charset="0"/>
              </a:rPr>
              <a:t>n</a:t>
            </a:r>
            <a:r>
              <a:rPr lang="lt-LT" sz="2400" dirty="0" err="1" smtClean="0">
                <a:latin typeface="Times New Roman" panose="02020603050405020304" pitchFamily="18" charset="0"/>
                <a:cs typeface="Times New Roman" panose="02020603050405020304" pitchFamily="18" charset="0"/>
              </a:rPr>
              <a:t>tančios</a:t>
            </a:r>
            <a:r>
              <a:rPr lang="lt-LT" sz="2400" dirty="0" smtClean="0">
                <a:latin typeface="Times New Roman" panose="02020603050405020304" pitchFamily="18" charset="0"/>
                <a:cs typeface="Times New Roman" panose="02020603050405020304" pitchFamily="18" charset="0"/>
              </a:rPr>
              <a:t> šviesos b</a:t>
            </a:r>
            <a:r>
              <a:rPr lang="en-US" sz="2400" dirty="0" smtClean="0">
                <a:latin typeface="Times New Roman" panose="02020603050405020304" pitchFamily="18" charset="0"/>
                <a:cs typeface="Times New Roman" panose="02020603050405020304" pitchFamily="18" charset="0"/>
              </a:rPr>
              <a:t>a</a:t>
            </a:r>
            <a:r>
              <a:rPr lang="lt-LT" sz="2400" dirty="0" err="1" smtClean="0">
                <a:latin typeface="Times New Roman" panose="02020603050405020304" pitchFamily="18" charset="0"/>
                <a:cs typeface="Times New Roman" panose="02020603050405020304" pitchFamily="18" charset="0"/>
              </a:rPr>
              <a:t>ngos</a:t>
            </a:r>
            <a:r>
              <a:rPr lang="lt-LT" sz="2400" dirty="0" smtClean="0">
                <a:latin typeface="Times New Roman" panose="02020603050405020304" pitchFamily="18" charset="0"/>
                <a:cs typeface="Times New Roman" panose="02020603050405020304" pitchFamily="18" charset="0"/>
              </a:rPr>
              <a:t> ilgis: </a:t>
            </a:r>
            <a:r>
              <a:rPr lang="ru-RU" sz="2400" dirty="0" smtClean="0">
                <a:latin typeface="Times New Roman" panose="02020603050405020304" pitchFamily="18" charset="0"/>
                <a:cs typeface="Times New Roman" panose="02020603050405020304" pitchFamily="18" charset="0"/>
              </a:rPr>
              <a:t>177</a:t>
            </a:r>
            <a:r>
              <a:rPr lang="en-US" sz="2400" dirty="0" smtClean="0">
                <a:latin typeface="Times New Roman" panose="02020603050405020304" pitchFamily="18" charset="0"/>
                <a:cs typeface="Times New Roman" panose="02020603050405020304" pitchFamily="18" charset="0"/>
              </a:rPr>
              <a:t>nm</a:t>
            </a:r>
          </a:p>
          <a:p>
            <a:r>
              <a:rPr lang="lt-LT" sz="2400" dirty="0" smtClean="0">
                <a:latin typeface="Times New Roman" panose="02020603050405020304" pitchFamily="18" charset="0"/>
                <a:cs typeface="Times New Roman" panose="02020603050405020304" pitchFamily="18" charset="0"/>
              </a:rPr>
              <a:t>Įtampa tarp katodo ir anodo: </a:t>
            </a:r>
            <a:r>
              <a:rPr lang="ru-RU" sz="2400" dirty="0" smtClean="0">
                <a:latin typeface="Times New Roman" panose="02020603050405020304" pitchFamily="18" charset="0"/>
                <a:cs typeface="Times New Roman" panose="02020603050405020304" pitchFamily="18" charset="0"/>
              </a:rPr>
              <a:t>8</a:t>
            </a:r>
            <a:r>
              <a:rPr lang="en-US" sz="2400" dirty="0" smtClean="0">
                <a:latin typeface="Times New Roman" panose="02020603050405020304" pitchFamily="18" charset="0"/>
                <a:cs typeface="Times New Roman" panose="02020603050405020304" pitchFamily="18" charset="0"/>
              </a:rPr>
              <a:t>V</a:t>
            </a:r>
          </a:p>
          <a:p>
            <a:r>
              <a:rPr lang="en-US" sz="2400" dirty="0" smtClean="0">
                <a:latin typeface="Times New Roman" panose="02020603050405020304" pitchFamily="18" charset="0"/>
                <a:cs typeface="Times New Roman" panose="02020603050405020304" pitchFamily="18" charset="0"/>
              </a:rPr>
              <a:t>Med</a:t>
            </a:r>
            <a:r>
              <a:rPr lang="lt-LT" sz="2400" dirty="0" err="1" smtClean="0">
                <a:latin typeface="Times New Roman" panose="02020603050405020304" pitchFamily="18" charset="0"/>
                <a:cs typeface="Times New Roman" panose="02020603050405020304" pitchFamily="18" charset="0"/>
              </a:rPr>
              <a:t>ži</a:t>
            </a:r>
            <a:r>
              <a:rPr lang="en-US" sz="2400" dirty="0" err="1" smtClean="0">
                <a:latin typeface="Times New Roman" panose="02020603050405020304" pitchFamily="18" charset="0"/>
                <a:cs typeface="Times New Roman" panose="02020603050405020304" pitchFamily="18" charset="0"/>
              </a:rPr>
              <a:t>aga</a:t>
            </a:r>
            <a:r>
              <a:rPr lang="lt-LT" sz="2400" dirty="0" smtClean="0">
                <a:latin typeface="Times New Roman" panose="02020603050405020304" pitchFamily="18" charset="0"/>
                <a:cs typeface="Times New Roman" panose="02020603050405020304" pitchFamily="18" charset="0"/>
              </a:rPr>
              <a:t>: </a:t>
            </a:r>
            <a:r>
              <a:rPr lang="lt-LT" sz="2400" dirty="0" err="1" smtClean="0">
                <a:latin typeface="Times New Roman" panose="02020603050405020304" pitchFamily="18" charset="0"/>
                <a:cs typeface="Times New Roman" panose="02020603050405020304" pitchFamily="18" charset="0"/>
              </a:rPr>
              <a:t>sodis</a:t>
            </a:r>
            <a:r>
              <a:rPr lang="lt-LT" sz="2400" dirty="0" smtClean="0">
                <a:latin typeface="Times New Roman" panose="02020603050405020304" pitchFamily="18" charset="0"/>
                <a:cs typeface="Times New Roman" panose="02020603050405020304" pitchFamily="18" charset="0"/>
              </a:rPr>
              <a:t>.</a:t>
            </a:r>
            <a:endParaRPr lang="lt-LT" sz="2400" dirty="0">
              <a:latin typeface="Times New Roman" panose="02020603050405020304" pitchFamily="18" charset="0"/>
              <a:cs typeface="Times New Roman" panose="02020603050405020304" pitchFamily="18" charset="0"/>
            </a:endParaRPr>
          </a:p>
        </p:txBody>
      </p:sp>
      <p:graphicFrame>
        <p:nvGraphicFramePr>
          <p:cNvPr id="5" name="Lentelė 4"/>
          <p:cNvGraphicFramePr>
            <a:graphicFrameLocks noGrp="1"/>
          </p:cNvGraphicFramePr>
          <p:nvPr>
            <p:extLst>
              <p:ext uri="{D42A27DB-BD31-4B8C-83A1-F6EECF244321}">
                <p14:modId xmlns:p14="http://schemas.microsoft.com/office/powerpoint/2010/main" val="1685335811"/>
              </p:ext>
            </p:extLst>
          </p:nvPr>
        </p:nvGraphicFramePr>
        <p:xfrm>
          <a:off x="249383" y="4161134"/>
          <a:ext cx="11338562" cy="1458269"/>
        </p:xfrm>
        <a:graphic>
          <a:graphicData uri="http://schemas.openxmlformats.org/drawingml/2006/table">
            <a:tbl>
              <a:tblPr firstRow="1" bandRow="1">
                <a:tableStyleId>{5C22544A-7EE6-4342-B048-85BDC9FD1C3A}</a:tableStyleId>
              </a:tblPr>
              <a:tblGrid>
                <a:gridCol w="3441468"/>
                <a:gridCol w="1113905"/>
                <a:gridCol w="1097280"/>
                <a:gridCol w="1097280"/>
                <a:gridCol w="1130531"/>
                <a:gridCol w="1113906"/>
                <a:gridCol w="1180407"/>
                <a:gridCol w="1163785"/>
              </a:tblGrid>
              <a:tr h="526597">
                <a:tc>
                  <a:txBody>
                    <a:bodyPr/>
                    <a:lstStyle/>
                    <a:p>
                      <a:r>
                        <a:rPr lang="lt-LT" sz="2800" dirty="0" smtClean="0">
                          <a:latin typeface="Times New Roman" panose="02020603050405020304" pitchFamily="18" charset="0"/>
                          <a:cs typeface="Times New Roman" panose="02020603050405020304" pitchFamily="18" charset="0"/>
                        </a:rPr>
                        <a:t>Intensyvumas , %</a:t>
                      </a:r>
                      <a:endParaRPr lang="lt-LT" sz="2800" dirty="0">
                        <a:latin typeface="Times New Roman" panose="02020603050405020304" pitchFamily="18" charset="0"/>
                        <a:cs typeface="Times New Roman" panose="02020603050405020304" pitchFamily="18" charset="0"/>
                      </a:endParaRPr>
                    </a:p>
                  </a:txBody>
                  <a:tcPr/>
                </a:tc>
                <a:tc>
                  <a:txBody>
                    <a:bodyPr/>
                    <a:lstStyle/>
                    <a:p>
                      <a:r>
                        <a:rPr lang="lt-LT" sz="2800" dirty="0" smtClean="0">
                          <a:latin typeface="Times New Roman" panose="02020603050405020304" pitchFamily="18" charset="0"/>
                          <a:cs typeface="Times New Roman" panose="02020603050405020304" pitchFamily="18" charset="0"/>
                        </a:rPr>
                        <a:t>0</a:t>
                      </a:r>
                      <a:endParaRPr lang="lt-LT" sz="2800" dirty="0">
                        <a:latin typeface="Times New Roman" panose="02020603050405020304" pitchFamily="18" charset="0"/>
                        <a:cs typeface="Times New Roman" panose="02020603050405020304" pitchFamily="18" charset="0"/>
                      </a:endParaRPr>
                    </a:p>
                  </a:txBody>
                  <a:tcPr/>
                </a:tc>
                <a:tc>
                  <a:txBody>
                    <a:bodyPr/>
                    <a:lstStyle/>
                    <a:p>
                      <a:r>
                        <a:rPr lang="ru-RU" sz="2800" dirty="0" smtClean="0">
                          <a:latin typeface="Times New Roman" panose="02020603050405020304" pitchFamily="18" charset="0"/>
                          <a:cs typeface="Times New Roman" panose="02020603050405020304" pitchFamily="18" charset="0"/>
                        </a:rPr>
                        <a:t>10</a:t>
                      </a:r>
                      <a:endParaRPr lang="lt-LT" sz="2800" dirty="0">
                        <a:latin typeface="Times New Roman" panose="02020603050405020304" pitchFamily="18" charset="0"/>
                        <a:cs typeface="Times New Roman" panose="02020603050405020304" pitchFamily="18" charset="0"/>
                      </a:endParaRPr>
                    </a:p>
                  </a:txBody>
                  <a:tcPr/>
                </a:tc>
                <a:tc>
                  <a:txBody>
                    <a:bodyPr/>
                    <a:lstStyle/>
                    <a:p>
                      <a:r>
                        <a:rPr lang="ru-RU" sz="2800" dirty="0" smtClean="0">
                          <a:latin typeface="Times New Roman" panose="02020603050405020304" pitchFamily="18" charset="0"/>
                          <a:cs typeface="Times New Roman" panose="02020603050405020304" pitchFamily="18" charset="0"/>
                        </a:rPr>
                        <a:t>20</a:t>
                      </a:r>
                      <a:endParaRPr lang="lt-LT" sz="2800" dirty="0">
                        <a:latin typeface="Times New Roman" panose="02020603050405020304" pitchFamily="18" charset="0"/>
                        <a:cs typeface="Times New Roman" panose="02020603050405020304" pitchFamily="18" charset="0"/>
                      </a:endParaRPr>
                    </a:p>
                  </a:txBody>
                  <a:tcPr/>
                </a:tc>
                <a:tc>
                  <a:txBody>
                    <a:bodyPr/>
                    <a:lstStyle/>
                    <a:p>
                      <a:r>
                        <a:rPr lang="ru-RU" sz="2800" dirty="0" smtClean="0">
                          <a:latin typeface="Times New Roman" panose="02020603050405020304" pitchFamily="18" charset="0"/>
                          <a:cs typeface="Times New Roman" panose="02020603050405020304" pitchFamily="18" charset="0"/>
                        </a:rPr>
                        <a:t>30</a:t>
                      </a:r>
                      <a:endParaRPr lang="lt-LT" sz="2800" dirty="0">
                        <a:latin typeface="Times New Roman" panose="02020603050405020304" pitchFamily="18" charset="0"/>
                        <a:cs typeface="Times New Roman" panose="02020603050405020304" pitchFamily="18" charset="0"/>
                      </a:endParaRPr>
                    </a:p>
                  </a:txBody>
                  <a:tcPr/>
                </a:tc>
                <a:tc>
                  <a:txBody>
                    <a:bodyPr/>
                    <a:lstStyle/>
                    <a:p>
                      <a:r>
                        <a:rPr lang="ru-RU" sz="2800" dirty="0" smtClean="0">
                          <a:latin typeface="Times New Roman" panose="02020603050405020304" pitchFamily="18" charset="0"/>
                          <a:cs typeface="Times New Roman" panose="02020603050405020304" pitchFamily="18" charset="0"/>
                        </a:rPr>
                        <a:t>40</a:t>
                      </a:r>
                      <a:endParaRPr lang="lt-LT" sz="2800" dirty="0">
                        <a:latin typeface="Times New Roman" panose="02020603050405020304" pitchFamily="18" charset="0"/>
                        <a:cs typeface="Times New Roman" panose="02020603050405020304" pitchFamily="18" charset="0"/>
                      </a:endParaRPr>
                    </a:p>
                  </a:txBody>
                  <a:tcPr/>
                </a:tc>
                <a:tc>
                  <a:txBody>
                    <a:bodyPr/>
                    <a:lstStyle/>
                    <a:p>
                      <a:r>
                        <a:rPr lang="ru-RU" sz="2800" dirty="0" smtClean="0">
                          <a:latin typeface="Times New Roman" panose="02020603050405020304" pitchFamily="18" charset="0"/>
                          <a:cs typeface="Times New Roman" panose="02020603050405020304" pitchFamily="18" charset="0"/>
                        </a:rPr>
                        <a:t>50</a:t>
                      </a:r>
                      <a:endParaRPr lang="lt-LT" sz="2800" dirty="0">
                        <a:latin typeface="Times New Roman" panose="02020603050405020304" pitchFamily="18" charset="0"/>
                        <a:cs typeface="Times New Roman" panose="02020603050405020304" pitchFamily="18" charset="0"/>
                      </a:endParaRPr>
                    </a:p>
                  </a:txBody>
                  <a:tcPr/>
                </a:tc>
                <a:tc>
                  <a:txBody>
                    <a:bodyPr/>
                    <a:lstStyle/>
                    <a:p>
                      <a:r>
                        <a:rPr lang="ru-RU" sz="2800" dirty="0" smtClean="0">
                          <a:latin typeface="Times New Roman" panose="02020603050405020304" pitchFamily="18" charset="0"/>
                          <a:cs typeface="Times New Roman" panose="02020603050405020304" pitchFamily="18" charset="0"/>
                        </a:rPr>
                        <a:t>60</a:t>
                      </a:r>
                      <a:endParaRPr lang="lt-LT" sz="2800" dirty="0">
                        <a:latin typeface="Times New Roman" panose="02020603050405020304" pitchFamily="18" charset="0"/>
                        <a:cs typeface="Times New Roman" panose="02020603050405020304" pitchFamily="18" charset="0"/>
                      </a:endParaRPr>
                    </a:p>
                  </a:txBody>
                  <a:tcPr/>
                </a:tc>
              </a:tr>
              <a:tr h="931672">
                <a:tc>
                  <a:txBody>
                    <a:bodyPr/>
                    <a:lstStyle/>
                    <a:p>
                      <a:r>
                        <a:rPr lang="lt-LT" sz="2800" b="1" dirty="0" err="1" smtClean="0">
                          <a:latin typeface="Times New Roman" panose="02020603050405020304" pitchFamily="18" charset="0"/>
                          <a:cs typeface="Times New Roman" panose="02020603050405020304" pitchFamily="18" charset="0"/>
                        </a:rPr>
                        <a:t>Fotosrovės</a:t>
                      </a:r>
                      <a:r>
                        <a:rPr lang="lt-LT" sz="2800" b="1" dirty="0" smtClean="0">
                          <a:latin typeface="Times New Roman" panose="02020603050405020304" pitchFamily="18" charset="0"/>
                          <a:cs typeface="Times New Roman" panose="02020603050405020304" pitchFamily="18" charset="0"/>
                        </a:rPr>
                        <a:t> stipris, A</a:t>
                      </a:r>
                      <a:endParaRPr lang="lt-LT" sz="2800" b="1" dirty="0">
                        <a:latin typeface="Times New Roman" panose="02020603050405020304" pitchFamily="18" charset="0"/>
                        <a:cs typeface="Times New Roman" panose="02020603050405020304" pitchFamily="18" charset="0"/>
                      </a:endParaRPr>
                    </a:p>
                  </a:txBody>
                  <a:tcPr/>
                </a:tc>
                <a:tc>
                  <a:txBody>
                    <a:bodyPr/>
                    <a:lstStyle/>
                    <a:p>
                      <a:r>
                        <a:rPr lang="lt-LT" sz="2800" b="1" dirty="0" smtClean="0">
                          <a:latin typeface="Times New Roman" panose="02020603050405020304" pitchFamily="18" charset="0"/>
                          <a:cs typeface="Times New Roman" panose="02020603050405020304" pitchFamily="18" charset="0"/>
                        </a:rPr>
                        <a:t>0</a:t>
                      </a:r>
                      <a:endParaRPr lang="lt-LT" sz="2800" b="1" dirty="0">
                        <a:latin typeface="Times New Roman" panose="02020603050405020304" pitchFamily="18" charset="0"/>
                        <a:cs typeface="Times New Roman" panose="02020603050405020304" pitchFamily="18" charset="0"/>
                      </a:endParaRPr>
                    </a:p>
                  </a:txBody>
                  <a:tcPr/>
                </a:tc>
                <a:tc>
                  <a:txBody>
                    <a:bodyPr/>
                    <a:lstStyle/>
                    <a:p>
                      <a:r>
                        <a:rPr lang="en-US" sz="2800" b="1" dirty="0" smtClean="0">
                          <a:latin typeface="Times New Roman" panose="02020603050405020304" pitchFamily="18" charset="0"/>
                          <a:cs typeface="Times New Roman" panose="02020603050405020304" pitchFamily="18" charset="0"/>
                        </a:rPr>
                        <a:t>0,154</a:t>
                      </a:r>
                      <a:endParaRPr lang="lt-LT" sz="2800" b="1" dirty="0">
                        <a:latin typeface="Times New Roman" panose="02020603050405020304" pitchFamily="18" charset="0"/>
                        <a:cs typeface="Times New Roman" panose="02020603050405020304" pitchFamily="18" charset="0"/>
                      </a:endParaRPr>
                    </a:p>
                  </a:txBody>
                  <a:tcPr/>
                </a:tc>
                <a:tc>
                  <a:txBody>
                    <a:bodyPr/>
                    <a:lstStyle/>
                    <a:p>
                      <a:r>
                        <a:rPr lang="en-US" sz="2800" b="1" dirty="0" smtClean="0">
                          <a:latin typeface="Times New Roman" panose="02020603050405020304" pitchFamily="18" charset="0"/>
                          <a:cs typeface="Times New Roman" panose="02020603050405020304" pitchFamily="18" charset="0"/>
                        </a:rPr>
                        <a:t>0,296</a:t>
                      </a:r>
                      <a:endParaRPr lang="lt-LT" sz="2800" b="1" dirty="0">
                        <a:latin typeface="Times New Roman" panose="02020603050405020304" pitchFamily="18" charset="0"/>
                        <a:cs typeface="Times New Roman" panose="02020603050405020304" pitchFamily="18" charset="0"/>
                      </a:endParaRPr>
                    </a:p>
                  </a:txBody>
                  <a:tcPr/>
                </a:tc>
                <a:tc>
                  <a:txBody>
                    <a:bodyPr/>
                    <a:lstStyle/>
                    <a:p>
                      <a:r>
                        <a:rPr lang="en-US" sz="2800" b="1" dirty="0" smtClean="0">
                          <a:latin typeface="Times New Roman" panose="02020603050405020304" pitchFamily="18" charset="0"/>
                          <a:cs typeface="Times New Roman" panose="02020603050405020304" pitchFamily="18" charset="0"/>
                        </a:rPr>
                        <a:t>0,459</a:t>
                      </a:r>
                      <a:endParaRPr lang="lt-LT" sz="2800" b="1" dirty="0">
                        <a:latin typeface="Times New Roman" panose="02020603050405020304" pitchFamily="18" charset="0"/>
                        <a:cs typeface="Times New Roman" panose="02020603050405020304" pitchFamily="18" charset="0"/>
                      </a:endParaRPr>
                    </a:p>
                  </a:txBody>
                  <a:tcPr/>
                </a:tc>
                <a:tc>
                  <a:txBody>
                    <a:bodyPr/>
                    <a:lstStyle/>
                    <a:p>
                      <a:r>
                        <a:rPr lang="en-US" sz="2800" b="1" dirty="0" smtClean="0">
                          <a:latin typeface="Times New Roman" panose="02020603050405020304" pitchFamily="18" charset="0"/>
                          <a:cs typeface="Times New Roman" panose="02020603050405020304" pitchFamily="18" charset="0"/>
                        </a:rPr>
                        <a:t>0,601</a:t>
                      </a:r>
                      <a:endParaRPr lang="lt-LT" sz="2800" b="1" dirty="0">
                        <a:latin typeface="Times New Roman" panose="02020603050405020304" pitchFamily="18" charset="0"/>
                        <a:cs typeface="Times New Roman" panose="02020603050405020304" pitchFamily="18" charset="0"/>
                      </a:endParaRPr>
                    </a:p>
                  </a:txBody>
                  <a:tcPr/>
                </a:tc>
                <a:tc>
                  <a:txBody>
                    <a:bodyPr/>
                    <a:lstStyle/>
                    <a:p>
                      <a:r>
                        <a:rPr lang="en-US" sz="2800" b="1" dirty="0" smtClean="0">
                          <a:latin typeface="Times New Roman" panose="02020603050405020304" pitchFamily="18" charset="0"/>
                          <a:cs typeface="Times New Roman" panose="02020603050405020304" pitchFamily="18" charset="0"/>
                        </a:rPr>
                        <a:t>0,754</a:t>
                      </a:r>
                      <a:endParaRPr lang="lt-LT" sz="2800" b="1" dirty="0">
                        <a:latin typeface="Times New Roman" panose="02020603050405020304" pitchFamily="18" charset="0"/>
                        <a:cs typeface="Times New Roman" panose="02020603050405020304" pitchFamily="18" charset="0"/>
                      </a:endParaRPr>
                    </a:p>
                  </a:txBody>
                  <a:tcPr/>
                </a:tc>
                <a:tc>
                  <a:txBody>
                    <a:bodyPr/>
                    <a:lstStyle/>
                    <a:p>
                      <a:r>
                        <a:rPr lang="en-US" sz="2800" b="1" dirty="0" smtClean="0">
                          <a:latin typeface="Times New Roman" panose="02020603050405020304" pitchFamily="18" charset="0"/>
                          <a:cs typeface="Times New Roman" panose="02020603050405020304" pitchFamily="18" charset="0"/>
                        </a:rPr>
                        <a:t>0,908</a:t>
                      </a:r>
                      <a:endParaRPr lang="lt-LT" sz="2800" b="1" dirty="0">
                        <a:latin typeface="Times New Roman" panose="02020603050405020304" pitchFamily="18" charset="0"/>
                        <a:cs typeface="Times New Roman" panose="02020603050405020304" pitchFamily="18" charset="0"/>
                      </a:endParaRPr>
                    </a:p>
                  </a:txBody>
                  <a:tcPr/>
                </a:tc>
              </a:tr>
            </a:tbl>
          </a:graphicData>
        </a:graphic>
      </p:graphicFrame>
    </p:spTree>
    <p:extLst>
      <p:ext uri="{BB962C8B-B14F-4D97-AF65-F5344CB8AC3E}">
        <p14:creationId xmlns:p14="http://schemas.microsoft.com/office/powerpoint/2010/main" val="360074850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ntraštė 1"/>
          <p:cNvSpPr>
            <a:spLocks noGrp="1"/>
          </p:cNvSpPr>
          <p:nvPr>
            <p:ph type="title"/>
          </p:nvPr>
        </p:nvSpPr>
        <p:spPr/>
        <p:txBody>
          <a:bodyPr/>
          <a:lstStyle/>
          <a:p>
            <a:endParaRPr lang="lt-LT"/>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28058" y="298948"/>
            <a:ext cx="7797338" cy="44305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365758" y="5043476"/>
            <a:ext cx="11621193" cy="1200329"/>
          </a:xfrm>
          <a:prstGeom prst="rect">
            <a:avLst/>
          </a:prstGeom>
          <a:noFill/>
        </p:spPr>
        <p:txBody>
          <a:bodyPr wrap="square" rtlCol="0">
            <a:spAutoFit/>
          </a:bodyPr>
          <a:lstStyle/>
          <a:p>
            <a:r>
              <a:rPr lang="lt-LT" sz="2400" b="1" dirty="0" smtClean="0">
                <a:latin typeface="Times New Roman" panose="02020603050405020304" pitchFamily="18" charset="0"/>
                <a:cs typeface="Times New Roman" panose="02020603050405020304" pitchFamily="18" charset="0"/>
              </a:rPr>
              <a:t>Išvada:</a:t>
            </a:r>
          </a:p>
          <a:p>
            <a:r>
              <a:rPr lang="lt-LT" sz="2400" b="1" dirty="0" smtClean="0">
                <a:latin typeface="Times New Roman" panose="02020603050405020304" pitchFamily="18" charset="0"/>
                <a:cs typeface="Times New Roman" panose="02020603050405020304" pitchFamily="18" charset="0"/>
              </a:rPr>
              <a:t>Pasitvirtino pirmas </a:t>
            </a:r>
            <a:r>
              <a:rPr lang="lt-LT" sz="2400" b="1" dirty="0" err="1" smtClean="0">
                <a:latin typeface="Times New Roman" panose="02020603050405020304" pitchFamily="18" charset="0"/>
                <a:cs typeface="Times New Roman" panose="02020603050405020304" pitchFamily="18" charset="0"/>
              </a:rPr>
              <a:t>Stoletovo</a:t>
            </a:r>
            <a:r>
              <a:rPr lang="lt-LT" sz="2400" b="1" dirty="0" smtClean="0">
                <a:latin typeface="Times New Roman" panose="02020603050405020304" pitchFamily="18" charset="0"/>
                <a:cs typeface="Times New Roman" panose="02020603050405020304" pitchFamily="18" charset="0"/>
              </a:rPr>
              <a:t> dėsnis. Kuo didesnis šviesos intensyvumas, tuo stipresnė teka </a:t>
            </a:r>
            <a:r>
              <a:rPr lang="lt-LT" sz="2400" b="1" dirty="0" err="1" smtClean="0">
                <a:latin typeface="Times New Roman" panose="02020603050405020304" pitchFamily="18" charset="0"/>
                <a:cs typeface="Times New Roman" panose="02020603050405020304" pitchFamily="18" charset="0"/>
              </a:rPr>
              <a:t>fotosrovė</a:t>
            </a:r>
            <a:r>
              <a:rPr lang="lt-LT" sz="2400" b="1" dirty="0" smtClean="0">
                <a:latin typeface="Times New Roman" panose="02020603050405020304" pitchFamily="18" charset="0"/>
                <a:cs typeface="Times New Roman" panose="02020603050405020304" pitchFamily="18" charset="0"/>
              </a:rPr>
              <a:t>,  tuo didesnis per laiko vienetą išplėštų fotoelektronų skaičius.</a:t>
            </a:r>
            <a:endParaRPr lang="lt-LT" sz="2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7243619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ntraštė 1"/>
          <p:cNvSpPr txBox="1">
            <a:spLocks/>
          </p:cNvSpPr>
          <p:nvPr/>
        </p:nvSpPr>
        <p:spPr>
          <a:xfrm>
            <a:off x="105292" y="157162"/>
            <a:ext cx="11848410" cy="2120525"/>
          </a:xfrm>
          <a:prstGeom prst="rect">
            <a:avLst/>
          </a:prstGeom>
        </p:spPr>
        <p:txBody>
          <a:bodyPr vert="horz" lIns="91440" tIns="45720" rIns="91440" bIns="45720" rtlCol="0" anchor="ctr">
            <a:normAutofit fontScale="975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342900" lvl="0" indent="-342900" algn="l">
              <a:spcBef>
                <a:spcPct val="20000"/>
              </a:spcBef>
            </a:pPr>
            <a:r>
              <a:rPr lang="lt-LT" sz="2800" b="1" dirty="0" smtClean="0">
                <a:latin typeface="Times New Roman" panose="02020603050405020304" pitchFamily="18" charset="0"/>
                <a:cs typeface="Times New Roman" panose="02020603050405020304" pitchFamily="18" charset="0"/>
              </a:rPr>
              <a:t>II. Darbo tikslas:</a:t>
            </a:r>
            <a:br>
              <a:rPr lang="lt-LT" sz="2800" b="1" dirty="0" smtClean="0">
                <a:latin typeface="Times New Roman" panose="02020603050405020304" pitchFamily="18" charset="0"/>
                <a:cs typeface="Times New Roman" panose="02020603050405020304" pitchFamily="18" charset="0"/>
              </a:rPr>
            </a:br>
            <a:r>
              <a:rPr lang="lt-LT" sz="2800" b="1" dirty="0" smtClean="0">
                <a:latin typeface="Times New Roman" panose="02020603050405020304" pitchFamily="18" charset="0"/>
                <a:cs typeface="Times New Roman" panose="02020603050405020304" pitchFamily="18" charset="0"/>
              </a:rPr>
              <a:t>Patikrinti </a:t>
            </a:r>
            <a:r>
              <a:rPr lang="en-US" sz="2800" b="1" dirty="0" err="1" smtClean="0">
                <a:latin typeface="Times New Roman" panose="02020603050405020304" pitchFamily="18" charset="0"/>
                <a:cs typeface="Times New Roman" panose="02020603050405020304" pitchFamily="18" charset="0"/>
              </a:rPr>
              <a:t>antr</a:t>
            </a:r>
            <a:r>
              <a:rPr lang="lt-LT" sz="2800" b="1" dirty="0" smtClean="0">
                <a:latin typeface="Times New Roman" panose="02020603050405020304" pitchFamily="18" charset="0"/>
                <a:cs typeface="Times New Roman" panose="02020603050405020304" pitchFamily="18" charset="0"/>
              </a:rPr>
              <a:t>ą </a:t>
            </a:r>
            <a:r>
              <a:rPr lang="lt-LT" sz="2800" b="1" dirty="0" err="1" smtClean="0">
                <a:latin typeface="Times New Roman" panose="02020603050405020304" pitchFamily="18" charset="0"/>
                <a:cs typeface="Times New Roman" panose="02020603050405020304" pitchFamily="18" charset="0"/>
              </a:rPr>
              <a:t>Stoletovo</a:t>
            </a:r>
            <a:r>
              <a:rPr lang="lt-LT" sz="2800" b="1" dirty="0" smtClean="0">
                <a:latin typeface="Times New Roman" panose="02020603050405020304" pitchFamily="18" charset="0"/>
                <a:cs typeface="Times New Roman" panose="02020603050405020304" pitchFamily="18" charset="0"/>
              </a:rPr>
              <a:t> dėsnį „ </a:t>
            </a:r>
            <a:r>
              <a:rPr lang="lt-LT" sz="2800" dirty="0" smtClean="0">
                <a:latin typeface="Times New Roman" panose="02020603050405020304" pitchFamily="18" charset="0"/>
                <a:cs typeface="Times New Roman" panose="02020603050405020304" pitchFamily="18" charset="0"/>
              </a:rPr>
              <a:t> </a:t>
            </a:r>
            <a:r>
              <a:rPr lang="lt-LT" sz="2800" dirty="0">
                <a:solidFill>
                  <a:prstClr val="black"/>
                </a:solidFill>
                <a:latin typeface="Times New Roman" panose="02020603050405020304" pitchFamily="18" charset="0"/>
                <a:cs typeface="Times New Roman" panose="02020603050405020304" pitchFamily="18" charset="0"/>
              </a:rPr>
              <a:t>Fotoelektronų didžiausia pradinė kinetinė energija priklauso nuo krintančiosios spinduliuotės dažnio, bet nepriklauso nuo jos </a:t>
            </a:r>
            <a:r>
              <a:rPr lang="lt-LT" sz="2800" dirty="0" smtClean="0">
                <a:solidFill>
                  <a:prstClr val="black"/>
                </a:solidFill>
                <a:latin typeface="Times New Roman" panose="02020603050405020304" pitchFamily="18" charset="0"/>
                <a:cs typeface="Times New Roman" panose="02020603050405020304" pitchFamily="18" charset="0"/>
              </a:rPr>
              <a:t>intensyvumo</a:t>
            </a:r>
            <a:r>
              <a:rPr lang="lt-LT" sz="2800" dirty="0" smtClean="0">
                <a:solidFill>
                  <a:prstClr val="black"/>
                </a:solidFill>
                <a:latin typeface="Times New Roman" panose="02020603050405020304" pitchFamily="18" charset="0"/>
                <a:ea typeface="+mn-ea"/>
                <a:cs typeface="Times New Roman" panose="02020603050405020304" pitchFamily="18" charset="0"/>
              </a:rPr>
              <a:t>“.</a:t>
            </a:r>
            <a:br>
              <a:rPr lang="lt-LT" sz="2800" dirty="0" smtClean="0">
                <a:solidFill>
                  <a:prstClr val="black"/>
                </a:solidFill>
                <a:latin typeface="Times New Roman" panose="02020603050405020304" pitchFamily="18" charset="0"/>
                <a:ea typeface="+mn-ea"/>
                <a:cs typeface="Times New Roman" panose="02020603050405020304" pitchFamily="18" charset="0"/>
              </a:rPr>
            </a:br>
            <a:endParaRPr lang="lt-LT" sz="2800" dirty="0"/>
          </a:p>
        </p:txBody>
      </p:sp>
      <p:graphicFrame>
        <p:nvGraphicFramePr>
          <p:cNvPr id="7" name="Lentelė 6"/>
          <p:cNvGraphicFramePr>
            <a:graphicFrameLocks noGrp="1"/>
          </p:cNvGraphicFramePr>
          <p:nvPr>
            <p:extLst>
              <p:ext uri="{D42A27DB-BD31-4B8C-83A1-F6EECF244321}">
                <p14:modId xmlns:p14="http://schemas.microsoft.com/office/powerpoint/2010/main" val="3263880857"/>
              </p:ext>
            </p:extLst>
          </p:nvPr>
        </p:nvGraphicFramePr>
        <p:xfrm>
          <a:off x="315882" y="2016451"/>
          <a:ext cx="10324410" cy="2286000"/>
        </p:xfrm>
        <a:graphic>
          <a:graphicData uri="http://schemas.openxmlformats.org/drawingml/2006/table">
            <a:tbl>
              <a:tblPr firstRow="1" bandRow="1">
                <a:tableStyleId>{5C22544A-7EE6-4342-B048-85BDC9FD1C3A}</a:tableStyleId>
              </a:tblPr>
              <a:tblGrid>
                <a:gridCol w="2064882"/>
                <a:gridCol w="2064882"/>
                <a:gridCol w="2064882"/>
                <a:gridCol w="2064882"/>
                <a:gridCol w="2064882"/>
              </a:tblGrid>
              <a:tr h="602468">
                <a:tc>
                  <a:txBody>
                    <a:bodyPr/>
                    <a:lstStyle/>
                    <a:p>
                      <a:r>
                        <a:rPr lang="lt-LT" sz="1600" dirty="0" smtClean="0">
                          <a:latin typeface="Times New Roman" panose="02020603050405020304" pitchFamily="18" charset="0"/>
                          <a:cs typeface="Times New Roman" panose="02020603050405020304" pitchFamily="18" charset="0"/>
                        </a:rPr>
                        <a:t>Stabdymo įtampa, V (prie šviesos  intensyvumo 30% )</a:t>
                      </a:r>
                      <a:endParaRPr lang="lt-LT" sz="1600" dirty="0">
                        <a:latin typeface="Times New Roman" panose="02020603050405020304" pitchFamily="18" charset="0"/>
                        <a:cs typeface="Times New Roman" panose="02020603050405020304" pitchFamily="18" charset="0"/>
                      </a:endParaRPr>
                    </a:p>
                  </a:txBody>
                  <a:tcPr/>
                </a:tc>
                <a:tc>
                  <a:txBody>
                    <a:bodyPr/>
                    <a:lstStyle/>
                    <a:p>
                      <a:r>
                        <a:rPr lang="lt-LT" sz="3200" b="1" dirty="0" smtClean="0">
                          <a:latin typeface="Times New Roman" panose="02020603050405020304" pitchFamily="18" charset="0"/>
                          <a:cs typeface="Times New Roman" panose="02020603050405020304" pitchFamily="18" charset="0"/>
                        </a:rPr>
                        <a:t>0</a:t>
                      </a:r>
                      <a:endParaRPr lang="lt-LT" sz="3200" b="1" dirty="0">
                        <a:latin typeface="Times New Roman" panose="02020603050405020304" pitchFamily="18" charset="0"/>
                        <a:cs typeface="Times New Roman" panose="02020603050405020304" pitchFamily="18" charset="0"/>
                      </a:endParaRPr>
                    </a:p>
                  </a:txBody>
                  <a:tcPr/>
                </a:tc>
                <a:tc>
                  <a:txBody>
                    <a:bodyPr/>
                    <a:lstStyle/>
                    <a:p>
                      <a:r>
                        <a:rPr lang="en-US" sz="3200" b="1" dirty="0" smtClean="0">
                          <a:latin typeface="Times New Roman" panose="02020603050405020304" pitchFamily="18" charset="0"/>
                          <a:cs typeface="Times New Roman" panose="02020603050405020304" pitchFamily="18" charset="0"/>
                        </a:rPr>
                        <a:t>-1,2</a:t>
                      </a:r>
                      <a:endParaRPr lang="lt-LT" sz="3200" b="1" dirty="0">
                        <a:latin typeface="Times New Roman" panose="02020603050405020304" pitchFamily="18" charset="0"/>
                        <a:cs typeface="Times New Roman" panose="02020603050405020304" pitchFamily="18" charset="0"/>
                      </a:endParaRPr>
                    </a:p>
                  </a:txBody>
                  <a:tcPr/>
                </a:tc>
                <a:tc>
                  <a:txBody>
                    <a:bodyPr/>
                    <a:lstStyle/>
                    <a:p>
                      <a:r>
                        <a:rPr lang="en-US" sz="3200" b="1" dirty="0" smtClean="0">
                          <a:latin typeface="Times New Roman" panose="02020603050405020304" pitchFamily="18" charset="0"/>
                          <a:cs typeface="Times New Roman" panose="02020603050405020304" pitchFamily="18" charset="0"/>
                        </a:rPr>
                        <a:t>-1,8</a:t>
                      </a:r>
                      <a:endParaRPr lang="lt-LT" sz="3200" b="1" dirty="0">
                        <a:latin typeface="Times New Roman" panose="02020603050405020304" pitchFamily="18" charset="0"/>
                        <a:cs typeface="Times New Roman" panose="02020603050405020304" pitchFamily="18" charset="0"/>
                      </a:endParaRPr>
                    </a:p>
                  </a:txBody>
                  <a:tcPr/>
                </a:tc>
                <a:tc>
                  <a:txBody>
                    <a:bodyPr/>
                    <a:lstStyle/>
                    <a:p>
                      <a:r>
                        <a:rPr lang="en-US" sz="3200" b="1" dirty="0" smtClean="0">
                          <a:latin typeface="Times New Roman" panose="02020603050405020304" pitchFamily="18" charset="0"/>
                          <a:cs typeface="Times New Roman" panose="02020603050405020304" pitchFamily="18" charset="0"/>
                        </a:rPr>
                        <a:t>-2,6</a:t>
                      </a:r>
                      <a:endParaRPr lang="lt-LT" sz="3200" b="1" dirty="0">
                        <a:latin typeface="Times New Roman" panose="02020603050405020304" pitchFamily="18" charset="0"/>
                        <a:cs typeface="Times New Roman" panose="02020603050405020304" pitchFamily="18" charset="0"/>
                      </a:endParaRPr>
                    </a:p>
                  </a:txBody>
                  <a:tcPr/>
                </a:tc>
              </a:tr>
              <a:tr h="602468">
                <a:tc>
                  <a:txBody>
                    <a:bodyPr/>
                    <a:lstStyle/>
                    <a:p>
                      <a:r>
                        <a:rPr lang="lt-LT" sz="1600" b="1" dirty="0" smtClean="0">
                          <a:latin typeface="Times New Roman" panose="02020603050405020304" pitchFamily="18" charset="0"/>
                          <a:cs typeface="Times New Roman" panose="02020603050405020304" pitchFamily="18" charset="0"/>
                        </a:rPr>
                        <a:t>Stabdymo įtampa, V (prie šviesos  intensyvumo 50%) </a:t>
                      </a:r>
                      <a:endParaRPr lang="lt-LT" sz="1600" b="1" dirty="0">
                        <a:latin typeface="Times New Roman" panose="02020603050405020304" pitchFamily="18" charset="0"/>
                        <a:cs typeface="Times New Roman" panose="02020603050405020304" pitchFamily="18" charset="0"/>
                      </a:endParaRPr>
                    </a:p>
                  </a:txBody>
                  <a:tcPr/>
                </a:tc>
                <a:tc>
                  <a:txBody>
                    <a:bodyPr/>
                    <a:lstStyle/>
                    <a:p>
                      <a:r>
                        <a:rPr lang="lt-LT" sz="3200" b="1" dirty="0" smtClean="0">
                          <a:latin typeface="Times New Roman" panose="02020603050405020304" pitchFamily="18" charset="0"/>
                          <a:cs typeface="Times New Roman" panose="02020603050405020304" pitchFamily="18" charset="0"/>
                        </a:rPr>
                        <a:t>0</a:t>
                      </a:r>
                      <a:endParaRPr lang="lt-LT" sz="3200" b="1" dirty="0">
                        <a:latin typeface="Times New Roman" panose="02020603050405020304" pitchFamily="18" charset="0"/>
                        <a:cs typeface="Times New Roman" panose="02020603050405020304" pitchFamily="18" charset="0"/>
                      </a:endParaRPr>
                    </a:p>
                  </a:txBody>
                  <a:tcPr/>
                </a:tc>
                <a:tc>
                  <a:txBody>
                    <a:bodyPr/>
                    <a:lstStyle/>
                    <a:p>
                      <a:r>
                        <a:rPr lang="en-US" sz="3200" b="1" dirty="0" smtClean="0">
                          <a:latin typeface="Times New Roman" panose="02020603050405020304" pitchFamily="18" charset="0"/>
                          <a:cs typeface="Times New Roman" panose="02020603050405020304" pitchFamily="18" charset="0"/>
                        </a:rPr>
                        <a:t>-1,2</a:t>
                      </a:r>
                      <a:endParaRPr lang="lt-LT" sz="3200" b="1" dirty="0">
                        <a:latin typeface="Times New Roman" panose="02020603050405020304" pitchFamily="18" charset="0"/>
                        <a:cs typeface="Times New Roman" panose="02020603050405020304" pitchFamily="18" charset="0"/>
                      </a:endParaRPr>
                    </a:p>
                  </a:txBody>
                  <a:tcPr/>
                </a:tc>
                <a:tc>
                  <a:txBody>
                    <a:bodyPr/>
                    <a:lstStyle/>
                    <a:p>
                      <a:r>
                        <a:rPr lang="en-US" sz="3200" b="1" dirty="0" smtClean="0">
                          <a:latin typeface="Times New Roman" panose="02020603050405020304" pitchFamily="18" charset="0"/>
                          <a:cs typeface="Times New Roman" panose="02020603050405020304" pitchFamily="18" charset="0"/>
                        </a:rPr>
                        <a:t>-1,8</a:t>
                      </a:r>
                      <a:endParaRPr lang="lt-LT" sz="3200" b="1" dirty="0">
                        <a:latin typeface="Times New Roman" panose="02020603050405020304" pitchFamily="18" charset="0"/>
                        <a:cs typeface="Times New Roman" panose="02020603050405020304" pitchFamily="18" charset="0"/>
                      </a:endParaRPr>
                    </a:p>
                  </a:txBody>
                  <a:tcPr/>
                </a:tc>
                <a:tc>
                  <a:txBody>
                    <a:bodyPr/>
                    <a:lstStyle/>
                    <a:p>
                      <a:r>
                        <a:rPr lang="en-US" sz="3200" b="1" dirty="0" smtClean="0">
                          <a:latin typeface="Times New Roman" panose="02020603050405020304" pitchFamily="18" charset="0"/>
                          <a:cs typeface="Times New Roman" panose="02020603050405020304" pitchFamily="18" charset="0"/>
                        </a:rPr>
                        <a:t>-2,6</a:t>
                      </a:r>
                      <a:endParaRPr lang="lt-LT" sz="3200" b="1" dirty="0">
                        <a:latin typeface="Times New Roman" panose="02020603050405020304" pitchFamily="18" charset="0"/>
                        <a:cs typeface="Times New Roman" panose="02020603050405020304" pitchFamily="18" charset="0"/>
                      </a:endParaRPr>
                    </a:p>
                  </a:txBody>
                  <a:tcPr/>
                </a:tc>
              </a:tr>
              <a:tr h="602468">
                <a:tc>
                  <a:txBody>
                    <a:bodyPr/>
                    <a:lstStyle/>
                    <a:p>
                      <a:r>
                        <a:rPr lang="lt-LT" b="1" dirty="0" smtClean="0">
                          <a:latin typeface="Times New Roman" panose="02020603050405020304" pitchFamily="18" charset="0"/>
                          <a:cs typeface="Times New Roman" panose="02020603050405020304" pitchFamily="18" charset="0"/>
                        </a:rPr>
                        <a:t>Šviesos bangos ilgis, </a:t>
                      </a:r>
                      <a:r>
                        <a:rPr lang="lt-LT" b="1" dirty="0" err="1" smtClean="0">
                          <a:latin typeface="Times New Roman" panose="02020603050405020304" pitchFamily="18" charset="0"/>
                          <a:cs typeface="Times New Roman" panose="02020603050405020304" pitchFamily="18" charset="0"/>
                        </a:rPr>
                        <a:t>nm</a:t>
                      </a:r>
                      <a:endParaRPr lang="lt-LT" b="1" dirty="0">
                        <a:latin typeface="Times New Roman" panose="02020603050405020304" pitchFamily="18" charset="0"/>
                        <a:cs typeface="Times New Roman" panose="02020603050405020304" pitchFamily="18" charset="0"/>
                      </a:endParaRPr>
                    </a:p>
                  </a:txBody>
                  <a:tcPr/>
                </a:tc>
                <a:tc>
                  <a:txBody>
                    <a:bodyPr/>
                    <a:lstStyle/>
                    <a:p>
                      <a:r>
                        <a:rPr lang="ru-RU" sz="3200" b="1" dirty="0" smtClean="0">
                          <a:latin typeface="Times New Roman" panose="02020603050405020304" pitchFamily="18" charset="0"/>
                          <a:cs typeface="Times New Roman" panose="02020603050405020304" pitchFamily="18" charset="0"/>
                        </a:rPr>
                        <a:t>472</a:t>
                      </a:r>
                      <a:endParaRPr lang="lt-LT" sz="3200" b="1" dirty="0">
                        <a:latin typeface="Times New Roman" panose="02020603050405020304" pitchFamily="18" charset="0"/>
                        <a:cs typeface="Times New Roman" panose="02020603050405020304" pitchFamily="18" charset="0"/>
                      </a:endParaRPr>
                    </a:p>
                  </a:txBody>
                  <a:tcPr/>
                </a:tc>
                <a:tc>
                  <a:txBody>
                    <a:bodyPr/>
                    <a:lstStyle/>
                    <a:p>
                      <a:r>
                        <a:rPr lang="en-US" sz="3200" b="1" dirty="0" smtClean="0">
                          <a:latin typeface="Times New Roman" panose="02020603050405020304" pitchFamily="18" charset="0"/>
                          <a:cs typeface="Times New Roman" panose="02020603050405020304" pitchFamily="18" charset="0"/>
                        </a:rPr>
                        <a:t>350</a:t>
                      </a:r>
                      <a:endParaRPr lang="lt-LT" sz="3200" b="1" dirty="0">
                        <a:latin typeface="Times New Roman" panose="02020603050405020304" pitchFamily="18" charset="0"/>
                        <a:cs typeface="Times New Roman" panose="02020603050405020304" pitchFamily="18" charset="0"/>
                      </a:endParaRPr>
                    </a:p>
                  </a:txBody>
                  <a:tcPr/>
                </a:tc>
                <a:tc>
                  <a:txBody>
                    <a:bodyPr/>
                    <a:lstStyle/>
                    <a:p>
                      <a:r>
                        <a:rPr lang="en-US" sz="3200" b="1" dirty="0" smtClean="0">
                          <a:latin typeface="Times New Roman" panose="02020603050405020304" pitchFamily="18" charset="0"/>
                          <a:cs typeface="Times New Roman" panose="02020603050405020304" pitchFamily="18" charset="0"/>
                        </a:rPr>
                        <a:t>301</a:t>
                      </a:r>
                      <a:endParaRPr lang="lt-LT" sz="3200" b="1" dirty="0">
                        <a:latin typeface="Times New Roman" panose="02020603050405020304" pitchFamily="18" charset="0"/>
                        <a:cs typeface="Times New Roman" panose="02020603050405020304" pitchFamily="18" charset="0"/>
                      </a:endParaRPr>
                    </a:p>
                  </a:txBody>
                  <a:tcPr/>
                </a:tc>
                <a:tc>
                  <a:txBody>
                    <a:bodyPr/>
                    <a:lstStyle/>
                    <a:p>
                      <a:r>
                        <a:rPr lang="en-US" sz="3200" b="1" dirty="0" smtClean="0">
                          <a:latin typeface="Times New Roman" panose="02020603050405020304" pitchFamily="18" charset="0"/>
                          <a:cs typeface="Times New Roman" panose="02020603050405020304" pitchFamily="18" charset="0"/>
                        </a:rPr>
                        <a:t>251</a:t>
                      </a:r>
                      <a:endParaRPr lang="lt-LT" sz="3200" b="1" dirty="0">
                        <a:latin typeface="Times New Roman" panose="02020603050405020304" pitchFamily="18" charset="0"/>
                        <a:cs typeface="Times New Roman" panose="02020603050405020304" pitchFamily="18" charset="0"/>
                      </a:endParaRPr>
                    </a:p>
                  </a:txBody>
                  <a:tcPr/>
                </a:tc>
              </a:tr>
            </a:tbl>
          </a:graphicData>
        </a:graphic>
      </p:graphicFrame>
      <p:sp>
        <p:nvSpPr>
          <p:cNvPr id="9" name="TextBox 8"/>
          <p:cNvSpPr txBox="1"/>
          <p:nvPr/>
        </p:nvSpPr>
        <p:spPr>
          <a:xfrm>
            <a:off x="105292" y="4586701"/>
            <a:ext cx="12086708" cy="1766637"/>
          </a:xfrm>
          <a:prstGeom prst="rect">
            <a:avLst/>
          </a:prstGeom>
          <a:noFill/>
        </p:spPr>
        <p:txBody>
          <a:bodyPr wrap="square" rtlCol="0">
            <a:spAutoFit/>
          </a:bodyPr>
          <a:lstStyle/>
          <a:p>
            <a:r>
              <a:rPr lang="lt-LT" sz="3200" b="1" dirty="0" smtClean="0">
                <a:latin typeface="Times New Roman" panose="02020603050405020304" pitchFamily="18" charset="0"/>
                <a:cs typeface="Times New Roman" panose="02020603050405020304" pitchFamily="18" charset="0"/>
              </a:rPr>
              <a:t>Išvada:</a:t>
            </a:r>
          </a:p>
          <a:p>
            <a:pPr lvl="0">
              <a:spcBef>
                <a:spcPct val="20000"/>
              </a:spcBef>
            </a:pPr>
            <a:r>
              <a:rPr lang="lt-LT" sz="2400" b="1" dirty="0" smtClean="0">
                <a:latin typeface="Times New Roman" panose="02020603050405020304" pitchFamily="18" charset="0"/>
                <a:cs typeface="Times New Roman" panose="02020603050405020304" pitchFamily="18" charset="0"/>
              </a:rPr>
              <a:t>Pasitvirtino </a:t>
            </a:r>
            <a:r>
              <a:rPr lang="en-US" sz="2400" b="1" dirty="0" err="1" smtClean="0">
                <a:latin typeface="Times New Roman" panose="02020603050405020304" pitchFamily="18" charset="0"/>
                <a:cs typeface="Times New Roman" panose="02020603050405020304" pitchFamily="18" charset="0"/>
              </a:rPr>
              <a:t>antras</a:t>
            </a:r>
            <a:r>
              <a:rPr lang="lt-LT" sz="2400" b="1" dirty="0" smtClean="0">
                <a:latin typeface="Times New Roman" panose="02020603050405020304" pitchFamily="18" charset="0"/>
                <a:cs typeface="Times New Roman" panose="02020603050405020304" pitchFamily="18" charset="0"/>
              </a:rPr>
              <a:t> </a:t>
            </a:r>
            <a:r>
              <a:rPr lang="lt-LT" sz="2400" b="1" dirty="0" err="1" smtClean="0">
                <a:latin typeface="Times New Roman" panose="02020603050405020304" pitchFamily="18" charset="0"/>
                <a:cs typeface="Times New Roman" panose="02020603050405020304" pitchFamily="18" charset="0"/>
              </a:rPr>
              <a:t>Stoletovo</a:t>
            </a:r>
            <a:r>
              <a:rPr lang="lt-LT" sz="2400" b="1" dirty="0" smtClean="0">
                <a:latin typeface="Times New Roman" panose="02020603050405020304" pitchFamily="18" charset="0"/>
                <a:cs typeface="Times New Roman" panose="02020603050405020304" pitchFamily="18" charset="0"/>
              </a:rPr>
              <a:t> dėsnis</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Kuo</a:t>
            </a:r>
            <a:r>
              <a:rPr lang="lt-LT" sz="2400" b="1" dirty="0" smtClean="0">
                <a:latin typeface="Times New Roman" panose="02020603050405020304" pitchFamily="18" charset="0"/>
                <a:cs typeface="Times New Roman" panose="02020603050405020304" pitchFamily="18" charset="0"/>
              </a:rPr>
              <a:t> </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didesnis</a:t>
            </a:r>
            <a:r>
              <a:rPr lang="en-US" sz="2400" b="1" dirty="0" smtClean="0">
                <a:latin typeface="Times New Roman" panose="02020603050405020304" pitchFamily="18" charset="0"/>
                <a:cs typeface="Times New Roman" panose="02020603050405020304" pitchFamily="18" charset="0"/>
              </a:rPr>
              <a:t> </a:t>
            </a:r>
            <a:r>
              <a:rPr lang="lt-LT" sz="2400" b="1" dirty="0" smtClean="0">
                <a:latin typeface="Times New Roman" panose="02020603050405020304" pitchFamily="18" charset="0"/>
                <a:cs typeface="Times New Roman" panose="02020603050405020304" pitchFamily="18" charset="0"/>
              </a:rPr>
              <a:t>krintančios šviesos dažnis (trumpesnė banga), tuo didesnė stabdymo įtampa. Įsitikinome, kad stabdymo įtampa nepriklauso nuo šviesos intensyvumo. </a:t>
            </a:r>
            <a:endParaRPr lang="lt-LT" sz="2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6781822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ntraštė 1"/>
          <p:cNvSpPr txBox="1">
            <a:spLocks/>
          </p:cNvSpPr>
          <p:nvPr/>
        </p:nvSpPr>
        <p:spPr>
          <a:xfrm>
            <a:off x="315882" y="373294"/>
            <a:ext cx="11249891" cy="1987522"/>
          </a:xfrm>
          <a:prstGeom prst="rect">
            <a:avLst/>
          </a:prstGeom>
        </p:spPr>
        <p:txBody>
          <a:bodyPr vert="horz" lIns="91440" tIns="45720" rIns="91440" bIns="45720" rtlCol="0" anchor="ctr">
            <a:normAutofit fontScale="975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342900" indent="-342900" algn="l">
              <a:spcBef>
                <a:spcPct val="20000"/>
              </a:spcBef>
            </a:pPr>
            <a:r>
              <a:rPr lang="lt-LT" sz="2800" b="1" dirty="0" smtClean="0">
                <a:latin typeface="Times New Roman" panose="02020603050405020304" pitchFamily="18" charset="0"/>
                <a:cs typeface="Times New Roman" panose="02020603050405020304" pitchFamily="18" charset="0"/>
              </a:rPr>
              <a:t>III. Darbo tikslas:</a:t>
            </a:r>
            <a:br>
              <a:rPr lang="lt-LT" sz="2800" b="1" dirty="0" smtClean="0">
                <a:latin typeface="Times New Roman" panose="02020603050405020304" pitchFamily="18" charset="0"/>
                <a:cs typeface="Times New Roman" panose="02020603050405020304" pitchFamily="18" charset="0"/>
              </a:rPr>
            </a:br>
            <a:r>
              <a:rPr lang="lt-LT" sz="2800" b="1" dirty="0" smtClean="0">
                <a:latin typeface="Times New Roman" panose="02020603050405020304" pitchFamily="18" charset="0"/>
                <a:cs typeface="Times New Roman" panose="02020603050405020304" pitchFamily="18" charset="0"/>
              </a:rPr>
              <a:t>Patikrinti trečią </a:t>
            </a:r>
            <a:r>
              <a:rPr lang="lt-LT" sz="2800" b="1" dirty="0" err="1" smtClean="0">
                <a:latin typeface="Times New Roman" panose="02020603050405020304" pitchFamily="18" charset="0"/>
                <a:cs typeface="Times New Roman" panose="02020603050405020304" pitchFamily="18" charset="0"/>
              </a:rPr>
              <a:t>Stoletovo</a:t>
            </a:r>
            <a:r>
              <a:rPr lang="lt-LT" sz="2800" b="1" dirty="0" smtClean="0">
                <a:latin typeface="Times New Roman" panose="02020603050405020304" pitchFamily="18" charset="0"/>
                <a:cs typeface="Times New Roman" panose="02020603050405020304" pitchFamily="18" charset="0"/>
              </a:rPr>
              <a:t> dėsnį „ </a:t>
            </a:r>
            <a:r>
              <a:rPr lang="lt-LT" sz="2800" dirty="0" smtClean="0">
                <a:latin typeface="Times New Roman" panose="02020603050405020304" pitchFamily="18" charset="0"/>
                <a:cs typeface="Times New Roman" panose="02020603050405020304" pitchFamily="18" charset="0"/>
              </a:rPr>
              <a:t> </a:t>
            </a:r>
            <a:r>
              <a:rPr lang="lt-LT" sz="2800" dirty="0">
                <a:latin typeface="Times New Roman" panose="02020603050405020304" pitchFamily="18" charset="0"/>
                <a:cs typeface="Times New Roman" panose="02020603050405020304" pitchFamily="18" charset="0"/>
              </a:rPr>
              <a:t>Kiekvienai medžiagai būdingas tam tikras </a:t>
            </a:r>
            <a:r>
              <a:rPr lang="lt-LT" sz="2800" dirty="0" smtClean="0">
                <a:latin typeface="Times New Roman" panose="02020603050405020304" pitchFamily="18" charset="0"/>
                <a:cs typeface="Times New Roman" panose="02020603050405020304" pitchFamily="18" charset="0"/>
              </a:rPr>
              <a:t>mažiausias </a:t>
            </a:r>
            <a:r>
              <a:rPr lang="lt-LT" sz="2800" dirty="0">
                <a:latin typeface="Times New Roman" panose="02020603050405020304" pitchFamily="18" charset="0"/>
                <a:cs typeface="Times New Roman" panose="02020603050405020304" pitchFamily="18" charset="0"/>
              </a:rPr>
              <a:t>(</a:t>
            </a:r>
            <a:r>
              <a:rPr lang="lt-LT" sz="2800" dirty="0" smtClean="0">
                <a:latin typeface="Times New Roman" panose="02020603050405020304" pitchFamily="18" charset="0"/>
                <a:cs typeface="Times New Roman" panose="02020603050405020304" pitchFamily="18" charset="0"/>
              </a:rPr>
              <a:t>ribinis</a:t>
            </a:r>
            <a:r>
              <a:rPr lang="lt-LT" sz="2800" dirty="0">
                <a:latin typeface="Times New Roman" panose="02020603050405020304" pitchFamily="18" charset="0"/>
                <a:cs typeface="Times New Roman" panose="02020603050405020304" pitchFamily="18" charset="0"/>
              </a:rPr>
              <a:t>) spinduliuotės dažnis, kuriam esant dar vyksta fotoefektas. Šis dažnis vadinamas fotoefekto raudonąja </a:t>
            </a:r>
            <a:r>
              <a:rPr lang="lt-LT" sz="2800" dirty="0" smtClean="0">
                <a:latin typeface="Times New Roman" panose="02020603050405020304" pitchFamily="18" charset="0"/>
                <a:cs typeface="Times New Roman" panose="02020603050405020304" pitchFamily="18" charset="0"/>
              </a:rPr>
              <a:t>riba</a:t>
            </a:r>
            <a:r>
              <a:rPr lang="lt-LT" sz="2800" dirty="0" smtClean="0">
                <a:solidFill>
                  <a:prstClr val="black"/>
                </a:solidFill>
                <a:latin typeface="Times New Roman" panose="02020603050405020304" pitchFamily="18" charset="0"/>
                <a:ea typeface="+mn-ea"/>
                <a:cs typeface="Times New Roman" panose="02020603050405020304" pitchFamily="18" charset="0"/>
              </a:rPr>
              <a:t>“.</a:t>
            </a:r>
            <a:br>
              <a:rPr lang="lt-LT" sz="2800" dirty="0" smtClean="0">
                <a:solidFill>
                  <a:prstClr val="black"/>
                </a:solidFill>
                <a:latin typeface="Times New Roman" panose="02020603050405020304" pitchFamily="18" charset="0"/>
                <a:ea typeface="+mn-ea"/>
                <a:cs typeface="Times New Roman" panose="02020603050405020304" pitchFamily="18" charset="0"/>
              </a:rPr>
            </a:br>
            <a:endParaRPr lang="lt-LT" sz="2800" dirty="0"/>
          </a:p>
        </p:txBody>
      </p:sp>
      <p:graphicFrame>
        <p:nvGraphicFramePr>
          <p:cNvPr id="5" name="Lentelė 4"/>
          <p:cNvGraphicFramePr>
            <a:graphicFrameLocks noGrp="1"/>
          </p:cNvGraphicFramePr>
          <p:nvPr>
            <p:extLst>
              <p:ext uri="{D42A27DB-BD31-4B8C-83A1-F6EECF244321}">
                <p14:modId xmlns:p14="http://schemas.microsoft.com/office/powerpoint/2010/main" val="1581124829"/>
              </p:ext>
            </p:extLst>
          </p:nvPr>
        </p:nvGraphicFramePr>
        <p:xfrm>
          <a:off x="652087" y="2044932"/>
          <a:ext cx="10054706" cy="2529840"/>
        </p:xfrm>
        <a:graphic>
          <a:graphicData uri="http://schemas.openxmlformats.org/drawingml/2006/table">
            <a:tbl>
              <a:tblPr firstRow="1" bandRow="1">
                <a:tableStyleId>{5C22544A-7EE6-4342-B048-85BDC9FD1C3A}</a:tableStyleId>
              </a:tblPr>
              <a:tblGrid>
                <a:gridCol w="5027353"/>
                <a:gridCol w="5027353"/>
              </a:tblGrid>
              <a:tr h="370840">
                <a:tc>
                  <a:txBody>
                    <a:bodyPr/>
                    <a:lstStyle/>
                    <a:p>
                      <a:r>
                        <a:rPr lang="lt-LT" sz="2400" dirty="0" smtClean="0">
                          <a:latin typeface="Times New Roman" panose="02020603050405020304" pitchFamily="18" charset="0"/>
                          <a:cs typeface="Times New Roman" panose="02020603050405020304" pitchFamily="18" charset="0"/>
                        </a:rPr>
                        <a:t>Medžiaga </a:t>
                      </a:r>
                      <a:endParaRPr lang="lt-LT" sz="2400" dirty="0">
                        <a:latin typeface="Times New Roman" panose="02020603050405020304" pitchFamily="18" charset="0"/>
                        <a:cs typeface="Times New Roman" panose="02020603050405020304" pitchFamily="18" charset="0"/>
                      </a:endParaRPr>
                    </a:p>
                  </a:txBody>
                  <a:tcPr/>
                </a:tc>
                <a:tc>
                  <a:txBody>
                    <a:bodyPr/>
                    <a:lstStyle/>
                    <a:p>
                      <a:r>
                        <a:rPr lang="lt-LT" sz="2400" dirty="0" smtClean="0">
                          <a:latin typeface="Times New Roman" panose="02020603050405020304" pitchFamily="18" charset="0"/>
                          <a:cs typeface="Times New Roman" panose="02020603050405020304" pitchFamily="18" charset="0"/>
                        </a:rPr>
                        <a:t>Ribinis bangos ilgis</a:t>
                      </a:r>
                      <a:r>
                        <a:rPr lang="en-US" sz="2400" dirty="0" smtClean="0">
                          <a:latin typeface="Times New Roman" panose="02020603050405020304" pitchFamily="18" charset="0"/>
                          <a:cs typeface="Times New Roman" panose="02020603050405020304" pitchFamily="18" charset="0"/>
                        </a:rPr>
                        <a:t>, nm</a:t>
                      </a:r>
                      <a:r>
                        <a:rPr lang="lt-LT" sz="2400" dirty="0" smtClean="0">
                          <a:latin typeface="Times New Roman" panose="02020603050405020304" pitchFamily="18" charset="0"/>
                          <a:cs typeface="Times New Roman" panose="02020603050405020304" pitchFamily="18" charset="0"/>
                        </a:rPr>
                        <a:t> </a:t>
                      </a:r>
                      <a:endParaRPr lang="lt-LT" sz="2400" dirty="0">
                        <a:latin typeface="Times New Roman" panose="02020603050405020304" pitchFamily="18" charset="0"/>
                        <a:cs typeface="Times New Roman" panose="02020603050405020304" pitchFamily="18" charset="0"/>
                      </a:endParaRPr>
                    </a:p>
                  </a:txBody>
                  <a:tcPr/>
                </a:tc>
              </a:tr>
              <a:tr h="370840">
                <a:tc>
                  <a:txBody>
                    <a:bodyPr/>
                    <a:lstStyle/>
                    <a:p>
                      <a:r>
                        <a:rPr lang="lt-LT" sz="2800" b="1" dirty="0" err="1" smtClean="0">
                          <a:latin typeface="Times New Roman" panose="02020603050405020304" pitchFamily="18" charset="0"/>
                          <a:cs typeface="Times New Roman" panose="02020603050405020304" pitchFamily="18" charset="0"/>
                        </a:rPr>
                        <a:t>Sodis</a:t>
                      </a:r>
                      <a:endParaRPr lang="lt-LT" sz="2800" b="1" dirty="0">
                        <a:latin typeface="Times New Roman" panose="02020603050405020304" pitchFamily="18" charset="0"/>
                        <a:cs typeface="Times New Roman" panose="02020603050405020304" pitchFamily="18" charset="0"/>
                      </a:endParaRPr>
                    </a:p>
                  </a:txBody>
                  <a:tcPr/>
                </a:tc>
                <a:tc>
                  <a:txBody>
                    <a:bodyPr/>
                    <a:lstStyle/>
                    <a:p>
                      <a:r>
                        <a:rPr lang="en-US" sz="2800" b="1" dirty="0" smtClean="0">
                          <a:latin typeface="Times New Roman" panose="02020603050405020304" pitchFamily="18" charset="0"/>
                          <a:cs typeface="Times New Roman" panose="02020603050405020304" pitchFamily="18" charset="0"/>
                        </a:rPr>
                        <a:t>450</a:t>
                      </a:r>
                      <a:endParaRPr lang="lt-LT" sz="2800" b="1" dirty="0">
                        <a:latin typeface="Times New Roman" panose="02020603050405020304" pitchFamily="18" charset="0"/>
                        <a:cs typeface="Times New Roman" panose="02020603050405020304" pitchFamily="18" charset="0"/>
                      </a:endParaRPr>
                    </a:p>
                  </a:txBody>
                  <a:tcPr/>
                </a:tc>
              </a:tr>
              <a:tr h="370840">
                <a:tc>
                  <a:txBody>
                    <a:bodyPr/>
                    <a:lstStyle/>
                    <a:p>
                      <a:r>
                        <a:rPr lang="lt-LT" sz="2800" b="1" dirty="0" smtClean="0">
                          <a:latin typeface="Times New Roman" panose="02020603050405020304" pitchFamily="18" charset="0"/>
                          <a:cs typeface="Times New Roman" panose="02020603050405020304" pitchFamily="18" charset="0"/>
                        </a:rPr>
                        <a:t>Cinkas</a:t>
                      </a:r>
                      <a:endParaRPr lang="lt-LT" sz="2800" b="1" dirty="0">
                        <a:latin typeface="Times New Roman" panose="02020603050405020304" pitchFamily="18" charset="0"/>
                        <a:cs typeface="Times New Roman" panose="02020603050405020304" pitchFamily="18" charset="0"/>
                      </a:endParaRPr>
                    </a:p>
                  </a:txBody>
                  <a:tcPr/>
                </a:tc>
                <a:tc>
                  <a:txBody>
                    <a:bodyPr/>
                    <a:lstStyle/>
                    <a:p>
                      <a:r>
                        <a:rPr lang="en-US" sz="2800" b="1" dirty="0" smtClean="0">
                          <a:latin typeface="Times New Roman" panose="02020603050405020304" pitchFamily="18" charset="0"/>
                          <a:cs typeface="Times New Roman" panose="02020603050405020304" pitchFamily="18" charset="0"/>
                        </a:rPr>
                        <a:t>251</a:t>
                      </a:r>
                      <a:endParaRPr lang="lt-LT" sz="2800" b="1" dirty="0">
                        <a:latin typeface="Times New Roman" panose="02020603050405020304" pitchFamily="18" charset="0"/>
                        <a:cs typeface="Times New Roman" panose="02020603050405020304" pitchFamily="18" charset="0"/>
                      </a:endParaRPr>
                    </a:p>
                  </a:txBody>
                  <a:tcPr/>
                </a:tc>
              </a:tr>
              <a:tr h="370840">
                <a:tc>
                  <a:txBody>
                    <a:bodyPr/>
                    <a:lstStyle/>
                    <a:p>
                      <a:r>
                        <a:rPr lang="lt-LT" sz="2800" b="1" dirty="0" smtClean="0">
                          <a:latin typeface="Times New Roman" panose="02020603050405020304" pitchFamily="18" charset="0"/>
                          <a:cs typeface="Times New Roman" panose="02020603050405020304" pitchFamily="18" charset="0"/>
                        </a:rPr>
                        <a:t>Platina</a:t>
                      </a:r>
                      <a:endParaRPr lang="lt-LT" sz="2800" b="1" dirty="0">
                        <a:latin typeface="Times New Roman" panose="02020603050405020304" pitchFamily="18" charset="0"/>
                        <a:cs typeface="Times New Roman" panose="02020603050405020304" pitchFamily="18" charset="0"/>
                      </a:endParaRPr>
                    </a:p>
                  </a:txBody>
                  <a:tcPr/>
                </a:tc>
                <a:tc>
                  <a:txBody>
                    <a:bodyPr/>
                    <a:lstStyle/>
                    <a:p>
                      <a:r>
                        <a:rPr lang="en-US" sz="2800" b="1" dirty="0" smtClean="0">
                          <a:latin typeface="Times New Roman" panose="02020603050405020304" pitchFamily="18" charset="0"/>
                          <a:cs typeface="Times New Roman" panose="02020603050405020304" pitchFamily="18" charset="0"/>
                        </a:rPr>
                        <a:t>174</a:t>
                      </a:r>
                      <a:endParaRPr lang="lt-LT" sz="2800" b="1" dirty="0">
                        <a:latin typeface="Times New Roman" panose="02020603050405020304" pitchFamily="18" charset="0"/>
                        <a:cs typeface="Times New Roman" panose="02020603050405020304" pitchFamily="18" charset="0"/>
                      </a:endParaRPr>
                    </a:p>
                  </a:txBody>
                  <a:tcPr/>
                </a:tc>
              </a:tr>
              <a:tr h="370840">
                <a:tc>
                  <a:txBody>
                    <a:bodyPr/>
                    <a:lstStyle/>
                    <a:p>
                      <a:r>
                        <a:rPr lang="lt-LT" sz="2800" b="1" dirty="0" smtClean="0">
                          <a:latin typeface="Times New Roman" panose="02020603050405020304" pitchFamily="18" charset="0"/>
                          <a:cs typeface="Times New Roman" panose="02020603050405020304" pitchFamily="18" charset="0"/>
                        </a:rPr>
                        <a:t>Kalcis</a:t>
                      </a:r>
                      <a:endParaRPr lang="lt-LT" sz="2800" b="1" dirty="0">
                        <a:latin typeface="Times New Roman" panose="02020603050405020304" pitchFamily="18" charset="0"/>
                        <a:cs typeface="Times New Roman" panose="02020603050405020304" pitchFamily="18" charset="0"/>
                      </a:endParaRPr>
                    </a:p>
                  </a:txBody>
                  <a:tcPr/>
                </a:tc>
                <a:tc>
                  <a:txBody>
                    <a:bodyPr/>
                    <a:lstStyle/>
                    <a:p>
                      <a:r>
                        <a:rPr lang="en-US" sz="2800" b="1" dirty="0" smtClean="0">
                          <a:latin typeface="Times New Roman" panose="02020603050405020304" pitchFamily="18" charset="0"/>
                          <a:cs typeface="Times New Roman" panose="02020603050405020304" pitchFamily="18" charset="0"/>
                        </a:rPr>
                        <a:t>364</a:t>
                      </a:r>
                      <a:endParaRPr lang="lt-LT" sz="2800" b="1" dirty="0">
                        <a:latin typeface="Times New Roman" panose="02020603050405020304" pitchFamily="18" charset="0"/>
                        <a:cs typeface="Times New Roman" panose="02020603050405020304" pitchFamily="18" charset="0"/>
                      </a:endParaRPr>
                    </a:p>
                  </a:txBody>
                  <a:tcPr/>
                </a:tc>
              </a:tr>
            </a:tbl>
          </a:graphicData>
        </a:graphic>
      </p:graphicFrame>
      <p:sp>
        <p:nvSpPr>
          <p:cNvPr id="7" name="Stačiakampis 6"/>
          <p:cNvSpPr/>
          <p:nvPr/>
        </p:nvSpPr>
        <p:spPr>
          <a:xfrm>
            <a:off x="177335" y="4586058"/>
            <a:ext cx="10246825" cy="1766637"/>
          </a:xfrm>
          <a:prstGeom prst="rect">
            <a:avLst/>
          </a:prstGeom>
        </p:spPr>
        <p:txBody>
          <a:bodyPr wrap="square">
            <a:spAutoFit/>
          </a:bodyPr>
          <a:lstStyle/>
          <a:p>
            <a:pPr lvl="0"/>
            <a:r>
              <a:rPr lang="lt-LT" sz="3200" b="1" dirty="0">
                <a:solidFill>
                  <a:prstClr val="black"/>
                </a:solidFill>
                <a:latin typeface="Times New Roman" panose="02020603050405020304" pitchFamily="18" charset="0"/>
                <a:cs typeface="Times New Roman" panose="02020603050405020304" pitchFamily="18" charset="0"/>
              </a:rPr>
              <a:t>Išvada:</a:t>
            </a:r>
          </a:p>
          <a:p>
            <a:pPr lvl="0">
              <a:spcBef>
                <a:spcPct val="20000"/>
              </a:spcBef>
            </a:pPr>
            <a:r>
              <a:rPr lang="lt-LT" sz="2400" b="1" dirty="0">
                <a:solidFill>
                  <a:prstClr val="black"/>
                </a:solidFill>
                <a:latin typeface="Times New Roman" panose="02020603050405020304" pitchFamily="18" charset="0"/>
                <a:cs typeface="Times New Roman" panose="02020603050405020304" pitchFamily="18" charset="0"/>
              </a:rPr>
              <a:t>Pasitvirtino </a:t>
            </a:r>
            <a:r>
              <a:rPr lang="en-US" sz="2400" b="1" dirty="0" err="1" smtClean="0">
                <a:solidFill>
                  <a:prstClr val="black"/>
                </a:solidFill>
                <a:latin typeface="Times New Roman" panose="02020603050405020304" pitchFamily="18" charset="0"/>
                <a:cs typeface="Times New Roman" panose="02020603050405020304" pitchFamily="18" charset="0"/>
              </a:rPr>
              <a:t>tre</a:t>
            </a:r>
            <a:r>
              <a:rPr lang="lt-LT" sz="2400" b="1" dirty="0" err="1" smtClean="0">
                <a:solidFill>
                  <a:prstClr val="black"/>
                </a:solidFill>
                <a:latin typeface="Times New Roman" panose="02020603050405020304" pitchFamily="18" charset="0"/>
                <a:cs typeface="Times New Roman" panose="02020603050405020304" pitchFamily="18" charset="0"/>
              </a:rPr>
              <a:t>čias</a:t>
            </a:r>
            <a:r>
              <a:rPr lang="lt-LT" sz="2400" b="1" dirty="0" smtClean="0">
                <a:solidFill>
                  <a:prstClr val="black"/>
                </a:solidFill>
                <a:latin typeface="Times New Roman" panose="02020603050405020304" pitchFamily="18" charset="0"/>
                <a:cs typeface="Times New Roman" panose="02020603050405020304" pitchFamily="18" charset="0"/>
              </a:rPr>
              <a:t> </a:t>
            </a:r>
            <a:r>
              <a:rPr lang="lt-LT" sz="2400" b="1" dirty="0" err="1">
                <a:solidFill>
                  <a:prstClr val="black"/>
                </a:solidFill>
                <a:latin typeface="Times New Roman" panose="02020603050405020304" pitchFamily="18" charset="0"/>
                <a:cs typeface="Times New Roman" panose="02020603050405020304" pitchFamily="18" charset="0"/>
              </a:rPr>
              <a:t>Stoletovo</a:t>
            </a:r>
            <a:r>
              <a:rPr lang="lt-LT" sz="2400" b="1" dirty="0">
                <a:solidFill>
                  <a:prstClr val="black"/>
                </a:solidFill>
                <a:latin typeface="Times New Roman" panose="02020603050405020304" pitchFamily="18" charset="0"/>
                <a:cs typeface="Times New Roman" panose="02020603050405020304" pitchFamily="18" charset="0"/>
              </a:rPr>
              <a:t> dėsnis</a:t>
            </a:r>
            <a:r>
              <a:rPr lang="en-US" sz="2400" b="1" dirty="0">
                <a:solidFill>
                  <a:prstClr val="black"/>
                </a:solidFill>
                <a:latin typeface="Times New Roman" panose="02020603050405020304" pitchFamily="18" charset="0"/>
                <a:cs typeface="Times New Roman" panose="02020603050405020304" pitchFamily="18" charset="0"/>
              </a:rPr>
              <a:t>. </a:t>
            </a:r>
            <a:r>
              <a:rPr lang="lt-LT" sz="2400" b="1" dirty="0" smtClean="0">
                <a:solidFill>
                  <a:prstClr val="black"/>
                </a:solidFill>
                <a:latin typeface="Times New Roman" panose="02020603050405020304" pitchFamily="18" charset="0"/>
                <a:cs typeface="Times New Roman" panose="02020603050405020304" pitchFamily="18" charset="0"/>
              </a:rPr>
              <a:t>Nagrinėtų medžiagų skiriasi ribinis spinduliuotės bangos ilgis (spinduliuotės dažnis). Matome, kad didžiausio dažnio (mažiausio bangos ilgio) reikia platinos fotoefektui.</a:t>
            </a:r>
            <a:endParaRPr lang="lt-LT" sz="2400" b="1" dirty="0">
              <a:solidFill>
                <a:prstClr val="black"/>
              </a:solidFill>
              <a:latin typeface="Times New Roman" panose="02020603050405020304" pitchFamily="18" charset="0"/>
              <a:cs typeface="Times New Roman" panose="02020603050405020304" pitchFamily="18" charset="0"/>
            </a:endParaRPr>
          </a:p>
        </p:txBody>
      </p:sp>
      <p:sp>
        <p:nvSpPr>
          <p:cNvPr id="8" name="Action Button: Home 5">
            <a:hlinkClick r:id="rId2" action="ppaction://hlinksldjump" highlightClick="1"/>
          </p:cNvPr>
          <p:cNvSpPr/>
          <p:nvPr/>
        </p:nvSpPr>
        <p:spPr>
          <a:xfrm>
            <a:off x="10571584" y="5915607"/>
            <a:ext cx="1520890" cy="839755"/>
          </a:xfrm>
          <a:prstGeom prst="actionButtonHom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GB"/>
          </a:p>
        </p:txBody>
      </p:sp>
    </p:spTree>
    <p:extLst>
      <p:ext uri="{BB962C8B-B14F-4D97-AF65-F5344CB8AC3E}">
        <p14:creationId xmlns:p14="http://schemas.microsoft.com/office/powerpoint/2010/main" val="230390880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sp>
        <p:nvSpPr>
          <p:cNvPr id="3" name="Content Placeholder 2"/>
          <p:cNvSpPr>
            <a:spLocks noGrp="1"/>
          </p:cNvSpPr>
          <p:nvPr>
            <p:ph idx="1"/>
          </p:nvPr>
        </p:nvSpPr>
        <p:spPr>
          <a:xfrm>
            <a:off x="463742" y="1365523"/>
            <a:ext cx="10972800" cy="4525963"/>
          </a:xfrm>
        </p:spPr>
        <p:txBody>
          <a:bodyPr>
            <a:normAutofit/>
          </a:bodyPr>
          <a:lstStyle/>
          <a:p>
            <a:pPr marL="0" indent="0" algn="ctr">
              <a:buNone/>
            </a:pPr>
            <a:r>
              <a:rPr lang="lt-LT" sz="13800" dirty="0" smtClean="0">
                <a:latin typeface="Times New Roman" panose="02020603050405020304" pitchFamily="18" charset="0"/>
                <a:cs typeface="Times New Roman" panose="02020603050405020304" pitchFamily="18" charset="0"/>
              </a:rPr>
              <a:t>Testas</a:t>
            </a:r>
            <a:endParaRPr lang="en-GB" sz="13800" dirty="0">
              <a:latin typeface="Times New Roman" panose="02020603050405020304" pitchFamily="18" charset="0"/>
              <a:cs typeface="Times New Roman" panose="02020603050405020304" pitchFamily="18" charset="0"/>
            </a:endParaRPr>
          </a:p>
        </p:txBody>
      </p:sp>
      <p:pic>
        <p:nvPicPr>
          <p:cNvPr id="6" name="Picture 2" descr="Susijęs vaizdas">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11070" y="3295996"/>
            <a:ext cx="4352028" cy="32657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228395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838200" y="1741488"/>
            <a:ext cx="10506076" cy="4351338"/>
          </a:xfrm>
        </p:spPr>
        <p:txBody>
          <a:bodyPr>
            <a:normAutofit fontScale="92500"/>
          </a:bodyPr>
          <a:lstStyle/>
          <a:p>
            <a:pPr marL="514350" indent="-514350">
              <a:buAutoNum type="arabicPeriod"/>
            </a:pPr>
            <a:r>
              <a:rPr lang="lt-LT" dirty="0" smtClean="0">
                <a:latin typeface="Times New Roman" panose="02020603050405020304" pitchFamily="18" charset="0"/>
                <a:cs typeface="Times New Roman" panose="02020603050405020304" pitchFamily="18" charset="0"/>
              </a:rPr>
              <a:t>Į </a:t>
            </a:r>
            <a:r>
              <a:rPr lang="lt-LT" dirty="0">
                <a:latin typeface="Times New Roman" panose="02020603050405020304" pitchFamily="18" charset="0"/>
                <a:cs typeface="Times New Roman" panose="02020603050405020304" pitchFamily="18" charset="0"/>
              </a:rPr>
              <a:t>metalo, kurio elektronų išlaisvinimo darbas yra 1,2 eV, paviršių krinta 2,5 eV energijos fotonai. Kam lygu maksimali išlaisvintų elektronų kinetinė energija ir stabdymo įtampos darbas, reikalingas išlaisvintiems elektronams </a:t>
            </a:r>
            <a:r>
              <a:rPr lang="lt-LT" dirty="0" smtClean="0">
                <a:latin typeface="Times New Roman" panose="02020603050405020304" pitchFamily="18" charset="0"/>
                <a:cs typeface="Times New Roman" panose="02020603050405020304" pitchFamily="18" charset="0"/>
              </a:rPr>
              <a:t>sustabdyti?</a:t>
            </a:r>
          </a:p>
          <a:p>
            <a:pPr marL="0" indent="0">
              <a:buNone/>
            </a:pPr>
            <a:r>
              <a:rPr lang="lt-LT" b="1" dirty="0">
                <a:latin typeface="Times New Roman" panose="02020603050405020304" pitchFamily="18" charset="0"/>
                <a:cs typeface="Times New Roman" panose="02020603050405020304" pitchFamily="18" charset="0"/>
              </a:rPr>
              <a:t> </a:t>
            </a:r>
            <a:r>
              <a:rPr lang="lt-LT" b="1" dirty="0" smtClean="0">
                <a:latin typeface="Times New Roman" panose="02020603050405020304" pitchFamily="18" charset="0"/>
                <a:cs typeface="Times New Roman" panose="02020603050405020304" pitchFamily="18" charset="0"/>
              </a:rPr>
              <a:t> A </a:t>
            </a:r>
            <a:r>
              <a:rPr lang="en-GB" b="1" dirty="0" smtClean="0">
                <a:latin typeface="Times New Roman" panose="02020603050405020304" pitchFamily="18" charset="0"/>
                <a:cs typeface="Times New Roman" panose="02020603050405020304" pitchFamily="18" charset="0"/>
              </a:rPr>
              <a:t>   </a:t>
            </a:r>
            <a:r>
              <a:rPr lang="lt-LT" dirty="0" smtClean="0">
                <a:latin typeface="Times New Roman" panose="02020603050405020304" pitchFamily="18" charset="0"/>
                <a:cs typeface="Times New Roman" panose="02020603050405020304" pitchFamily="18" charset="0"/>
              </a:rPr>
              <a:t>3,7 eV ir 1,3 eV </a:t>
            </a:r>
          </a:p>
          <a:p>
            <a:pPr marL="0" indent="0">
              <a:buNone/>
            </a:pPr>
            <a:r>
              <a:rPr lang="lt-LT" dirty="0" smtClean="0">
                <a:latin typeface="Times New Roman" panose="02020603050405020304" pitchFamily="18" charset="0"/>
                <a:cs typeface="Times New Roman" panose="02020603050405020304" pitchFamily="18" charset="0"/>
              </a:rPr>
              <a:t>  </a:t>
            </a:r>
            <a:r>
              <a:rPr lang="lt-LT" b="1" dirty="0" smtClean="0">
                <a:latin typeface="Times New Roman" panose="02020603050405020304" pitchFamily="18" charset="0"/>
                <a:cs typeface="Times New Roman" panose="02020603050405020304" pitchFamily="18" charset="0"/>
              </a:rPr>
              <a:t>B</a:t>
            </a:r>
            <a:r>
              <a:rPr lang="lt-LT" dirty="0" smtClean="0">
                <a:latin typeface="Times New Roman" panose="02020603050405020304" pitchFamily="18" charset="0"/>
                <a:cs typeface="Times New Roman" panose="02020603050405020304" pitchFamily="18" charset="0"/>
              </a:rPr>
              <a:t> </a:t>
            </a:r>
            <a:r>
              <a:rPr lang="en-GB" dirty="0" smtClean="0">
                <a:latin typeface="Times New Roman" panose="02020603050405020304" pitchFamily="18" charset="0"/>
                <a:cs typeface="Times New Roman" panose="02020603050405020304" pitchFamily="18" charset="0"/>
              </a:rPr>
              <a:t>   </a:t>
            </a:r>
            <a:r>
              <a:rPr lang="lt-LT" dirty="0" smtClean="0">
                <a:latin typeface="Times New Roman" panose="02020603050405020304" pitchFamily="18" charset="0"/>
                <a:cs typeface="Times New Roman" panose="02020603050405020304" pitchFamily="18" charset="0"/>
              </a:rPr>
              <a:t>1,3 </a:t>
            </a:r>
            <a:r>
              <a:rPr lang="lt-LT" dirty="0">
                <a:latin typeface="Times New Roman" panose="02020603050405020304" pitchFamily="18" charset="0"/>
                <a:cs typeface="Times New Roman" panose="02020603050405020304" pitchFamily="18" charset="0"/>
              </a:rPr>
              <a:t>eV ir 1,3 </a:t>
            </a:r>
            <a:r>
              <a:rPr lang="lt-LT" dirty="0" err="1" smtClean="0">
                <a:latin typeface="Times New Roman" panose="02020603050405020304" pitchFamily="18" charset="0"/>
                <a:cs typeface="Times New Roman" panose="02020603050405020304" pitchFamily="18" charset="0"/>
              </a:rPr>
              <a:t>eV</a:t>
            </a:r>
            <a:endParaRPr lang="lt-LT" dirty="0" smtClean="0">
              <a:latin typeface="Times New Roman" panose="02020603050405020304" pitchFamily="18" charset="0"/>
              <a:cs typeface="Times New Roman" panose="02020603050405020304" pitchFamily="18" charset="0"/>
            </a:endParaRPr>
          </a:p>
          <a:p>
            <a:pPr marL="0" indent="0">
              <a:buNone/>
            </a:pPr>
            <a:r>
              <a:rPr lang="lt-LT" dirty="0" smtClean="0">
                <a:latin typeface="Times New Roman" panose="02020603050405020304" pitchFamily="18" charset="0"/>
                <a:cs typeface="Times New Roman" panose="02020603050405020304" pitchFamily="18" charset="0"/>
              </a:rPr>
              <a:t>  </a:t>
            </a:r>
            <a:r>
              <a:rPr lang="lt-LT" b="1" dirty="0" smtClean="0">
                <a:latin typeface="Times New Roman" panose="02020603050405020304" pitchFamily="18" charset="0"/>
                <a:cs typeface="Times New Roman" panose="02020603050405020304" pitchFamily="18" charset="0"/>
              </a:rPr>
              <a:t>C</a:t>
            </a:r>
            <a:r>
              <a:rPr lang="lt-LT" dirty="0" smtClean="0">
                <a:latin typeface="Times New Roman" panose="02020603050405020304" pitchFamily="18" charset="0"/>
                <a:cs typeface="Times New Roman" panose="02020603050405020304" pitchFamily="18" charset="0"/>
              </a:rPr>
              <a:t> </a:t>
            </a:r>
            <a:r>
              <a:rPr lang="en-GB" dirty="0" smtClean="0">
                <a:latin typeface="Times New Roman" panose="02020603050405020304" pitchFamily="18" charset="0"/>
                <a:cs typeface="Times New Roman" panose="02020603050405020304" pitchFamily="18" charset="0"/>
              </a:rPr>
              <a:t>   </a:t>
            </a:r>
            <a:r>
              <a:rPr lang="lt-LT" dirty="0" smtClean="0">
                <a:latin typeface="Times New Roman" panose="02020603050405020304" pitchFamily="18" charset="0"/>
                <a:cs typeface="Times New Roman" panose="02020603050405020304" pitchFamily="18" charset="0"/>
              </a:rPr>
              <a:t>1,3 eV ir 3,7 eV </a:t>
            </a:r>
          </a:p>
          <a:p>
            <a:pPr marL="0" indent="0">
              <a:buNone/>
            </a:pPr>
            <a:r>
              <a:rPr lang="lt-LT" dirty="0" smtClean="0">
                <a:latin typeface="Times New Roman" panose="02020603050405020304" pitchFamily="18" charset="0"/>
                <a:cs typeface="Times New Roman" panose="02020603050405020304" pitchFamily="18" charset="0"/>
              </a:rPr>
              <a:t>  </a:t>
            </a:r>
            <a:r>
              <a:rPr lang="lt-LT" b="1" dirty="0" smtClean="0">
                <a:latin typeface="Times New Roman" panose="02020603050405020304" pitchFamily="18" charset="0"/>
                <a:cs typeface="Times New Roman" panose="02020603050405020304" pitchFamily="18" charset="0"/>
              </a:rPr>
              <a:t>D</a:t>
            </a:r>
            <a:r>
              <a:rPr lang="lt-LT" dirty="0" smtClean="0">
                <a:latin typeface="Times New Roman" panose="02020603050405020304" pitchFamily="18" charset="0"/>
                <a:cs typeface="Times New Roman" panose="02020603050405020304" pitchFamily="18" charset="0"/>
              </a:rPr>
              <a:t> </a:t>
            </a:r>
            <a:r>
              <a:rPr lang="en-GB" dirty="0" smtClean="0">
                <a:latin typeface="Times New Roman" panose="02020603050405020304" pitchFamily="18" charset="0"/>
                <a:cs typeface="Times New Roman" panose="02020603050405020304" pitchFamily="18" charset="0"/>
              </a:rPr>
              <a:t>   </a:t>
            </a:r>
            <a:r>
              <a:rPr lang="lt-LT" dirty="0" smtClean="0">
                <a:latin typeface="Times New Roman" panose="02020603050405020304" pitchFamily="18" charset="0"/>
                <a:cs typeface="Times New Roman" panose="02020603050405020304" pitchFamily="18" charset="0"/>
              </a:rPr>
              <a:t>3,7 eV ir 3,7 eV</a:t>
            </a:r>
            <a:endParaRPr lang="en-GB"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07880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mph" presetSubtype="0" fill="hold" nodeType="clickEffect">
                                  <p:stCondLst>
                                    <p:cond delay="0"/>
                                  </p:stCondLst>
                                  <p:iterate type="lt">
                                    <p:tmPct val="4000"/>
                                  </p:iterate>
                                  <p:childTnLst>
                                    <p:set>
                                      <p:cBhvr override="childStyle">
                                        <p:cTn id="6" dur="500" fill="hold"/>
                                        <p:tgtEl>
                                          <p:spTgt spid="3">
                                            <p:txEl>
                                              <p:pRg st="2" end="2"/>
                                            </p:txEl>
                                          </p:spTgt>
                                        </p:tgtEl>
                                        <p:attrNameLst>
                                          <p:attrName>style.color</p:attrName>
                                        </p:attrNameLst>
                                      </p:cBhvr>
                                      <p:to>
                                        <p:clrVal>
                                          <a:srgbClr val="00B050"/>
                                        </p:clrVal>
                                      </p:to>
                                    </p:set>
                                    <p:set>
                                      <p:cBhvr>
                                        <p:cTn id="7" dur="500" fill="hold"/>
                                        <p:tgtEl>
                                          <p:spTgt spid="3">
                                            <p:txEl>
                                              <p:pRg st="2" end="2"/>
                                            </p:txEl>
                                          </p:spTgt>
                                        </p:tgtEl>
                                        <p:attrNameLst>
                                          <p:attrName>fillcolor</p:attrName>
                                        </p:attrNameLst>
                                      </p:cBhvr>
                                      <p:to>
                                        <p:clrVal>
                                          <a:srgbClr val="00B050"/>
                                        </p:clrVal>
                                      </p:to>
                                    </p:set>
                                    <p:set>
                                      <p:cBhvr>
                                        <p:cTn id="8" dur="500" fill="hold"/>
                                        <p:tgtEl>
                                          <p:spTgt spid="3">
                                            <p:txEl>
                                              <p:pRg st="2" end="2"/>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indent="0">
              <a:buNone/>
            </a:pPr>
            <a:r>
              <a:rPr lang="lt-LT" dirty="0">
                <a:latin typeface="Times New Roman" panose="02020603050405020304" pitchFamily="18" charset="0"/>
                <a:cs typeface="Times New Roman" panose="02020603050405020304" pitchFamily="18" charset="0"/>
              </a:rPr>
              <a:t>2. Lentelėje pateiktos elektronų išlaisvinimo </a:t>
            </a:r>
            <a:r>
              <a:rPr lang="lt-LT" dirty="0" smtClean="0">
                <a:latin typeface="Times New Roman" panose="02020603050405020304" pitchFamily="18" charset="0"/>
                <a:cs typeface="Times New Roman" panose="02020603050405020304" pitchFamily="18" charset="0"/>
              </a:rPr>
              <a:t>darbo </a:t>
            </a:r>
            <a:r>
              <a:rPr lang="lt-LT" dirty="0">
                <a:latin typeface="Times New Roman" panose="02020603050405020304" pitchFamily="18" charset="0"/>
                <a:cs typeface="Times New Roman" panose="02020603050405020304" pitchFamily="18" charset="0"/>
              </a:rPr>
              <a:t>iš įvairių medžiagų </a:t>
            </a:r>
            <a:r>
              <a:rPr lang="lt-LT" dirty="0" smtClean="0">
                <a:latin typeface="Times New Roman" panose="02020603050405020304" pitchFamily="18" charset="0"/>
                <a:cs typeface="Times New Roman" panose="02020603050405020304" pitchFamily="18" charset="0"/>
              </a:rPr>
              <a:t>vertės. </a:t>
            </a:r>
            <a:r>
              <a:rPr lang="lt-LT" dirty="0">
                <a:latin typeface="Times New Roman" panose="02020603050405020304" pitchFamily="18" charset="0"/>
                <a:cs typeface="Times New Roman" panose="02020603050405020304" pitchFamily="18" charset="0"/>
              </a:rPr>
              <a:t>Kurioje medžiagoje galime sukelti fotoefektą veikdami didžiausio ilgio </a:t>
            </a:r>
            <a:r>
              <a:rPr lang="lt-LT" dirty="0" smtClean="0">
                <a:latin typeface="Times New Roman" panose="02020603050405020304" pitchFamily="18" charset="0"/>
                <a:cs typeface="Times New Roman" panose="02020603050405020304" pitchFamily="18" charset="0"/>
              </a:rPr>
              <a:t>bangomis ?</a:t>
            </a:r>
            <a:r>
              <a:rPr lang="en-GB" dirty="0" smtClean="0">
                <a:latin typeface="Times New Roman" panose="02020603050405020304" pitchFamily="18" charset="0"/>
                <a:cs typeface="Times New Roman" panose="02020603050405020304" pitchFamily="18" charset="0"/>
              </a:rPr>
              <a:t>   </a:t>
            </a:r>
            <a:endParaRPr lang="en-GB" dirty="0">
              <a:latin typeface="Times New Roman" panose="02020603050405020304" pitchFamily="18" charset="0"/>
              <a:cs typeface="Times New Roman" panose="02020603050405020304" pitchFamily="18" charset="0"/>
            </a:endParaRPr>
          </a:p>
        </p:txBody>
      </p:sp>
      <p:graphicFrame>
        <p:nvGraphicFramePr>
          <p:cNvPr id="4" name="Table 3"/>
          <p:cNvGraphicFramePr>
            <a:graphicFrameLocks noGrp="1"/>
          </p:cNvGraphicFramePr>
          <p:nvPr>
            <p:extLst>
              <p:ext uri="{D42A27DB-BD31-4B8C-83A1-F6EECF244321}">
                <p14:modId xmlns:p14="http://schemas.microsoft.com/office/powerpoint/2010/main" val="142347076"/>
              </p:ext>
            </p:extLst>
          </p:nvPr>
        </p:nvGraphicFramePr>
        <p:xfrm>
          <a:off x="838202" y="3382655"/>
          <a:ext cx="6305550" cy="2286000"/>
        </p:xfrm>
        <a:graphic>
          <a:graphicData uri="http://schemas.openxmlformats.org/drawingml/2006/table">
            <a:tbl>
              <a:tblPr firstRow="1" bandRow="1">
                <a:tableStyleId>{5940675A-B579-460E-94D1-54222C63F5DA}</a:tableStyleId>
              </a:tblPr>
              <a:tblGrid>
                <a:gridCol w="3152775">
                  <a:extLst>
                    <a:ext uri="{9D8B030D-6E8A-4147-A177-3AD203B41FA5}">
                      <a16:colId xmlns:a16="http://schemas.microsoft.com/office/drawing/2014/main" xmlns="" val="961740835"/>
                    </a:ext>
                  </a:extLst>
                </a:gridCol>
                <a:gridCol w="3152775">
                  <a:extLst>
                    <a:ext uri="{9D8B030D-6E8A-4147-A177-3AD203B41FA5}">
                      <a16:colId xmlns:a16="http://schemas.microsoft.com/office/drawing/2014/main" xmlns="" val="2525726047"/>
                    </a:ext>
                  </a:extLst>
                </a:gridCol>
              </a:tblGrid>
              <a:tr h="445514">
                <a:tc>
                  <a:txBody>
                    <a:bodyPr/>
                    <a:lstStyle/>
                    <a:p>
                      <a:pPr algn="ctr"/>
                      <a:r>
                        <a:rPr lang="lt-LT" sz="2400" b="1" dirty="0" smtClean="0"/>
                        <a:t>Medžiaga</a:t>
                      </a:r>
                      <a:endParaRPr lang="en-GB" sz="2400" b="1" dirty="0"/>
                    </a:p>
                  </a:txBody>
                  <a:tcPr/>
                </a:tc>
                <a:tc>
                  <a:txBody>
                    <a:bodyPr/>
                    <a:lstStyle/>
                    <a:p>
                      <a:pPr algn="ctr"/>
                      <a:r>
                        <a:rPr lang="lt-LT" sz="2400" b="1" dirty="0" smtClean="0"/>
                        <a:t>Išlaisvinimo</a:t>
                      </a:r>
                      <a:r>
                        <a:rPr lang="lt-LT" sz="2400" b="1" baseline="0" dirty="0" smtClean="0"/>
                        <a:t> darbas, J</a:t>
                      </a:r>
                      <a:endParaRPr lang="en-GB" sz="2400" b="1" dirty="0"/>
                    </a:p>
                  </a:txBody>
                  <a:tcPr/>
                </a:tc>
                <a:extLst>
                  <a:ext uri="{0D108BD9-81ED-4DB2-BD59-A6C34878D82A}">
                    <a16:rowId xmlns:a16="http://schemas.microsoft.com/office/drawing/2014/main" xmlns="" val="180332015"/>
                  </a:ext>
                </a:extLst>
              </a:tr>
              <a:tr h="445514">
                <a:tc>
                  <a:txBody>
                    <a:bodyPr/>
                    <a:lstStyle/>
                    <a:p>
                      <a:r>
                        <a:rPr lang="en-GB" sz="2400" dirty="0" err="1" smtClean="0"/>
                        <a:t>Bario</a:t>
                      </a:r>
                      <a:r>
                        <a:rPr lang="en-GB" sz="2400" dirty="0" smtClean="0"/>
                        <a:t> </a:t>
                      </a:r>
                      <a:r>
                        <a:rPr lang="en-GB" sz="2400" dirty="0" err="1" smtClean="0"/>
                        <a:t>oksidas</a:t>
                      </a:r>
                      <a:endParaRPr lang="en-GB" sz="2400" dirty="0"/>
                    </a:p>
                  </a:txBody>
                  <a:tcPr/>
                </a:tc>
                <a:tc>
                  <a:txBody>
                    <a:bodyPr/>
                    <a:lstStyle/>
                    <a:p>
                      <a:r>
                        <a:rPr lang="en-GB" sz="2400" dirty="0" smtClean="0"/>
                        <a:t>1,60·</a:t>
                      </a:r>
                      <a:r>
                        <a:rPr lang="lt-LT" sz="2400" dirty="0" smtClean="0"/>
                        <a:t>10</a:t>
                      </a:r>
                      <a:r>
                        <a:rPr lang="lt-LT" sz="2400" baseline="30000" dirty="0" smtClean="0"/>
                        <a:t>-19</a:t>
                      </a:r>
                      <a:endParaRPr lang="en-GB" sz="2400" baseline="30000" dirty="0"/>
                    </a:p>
                  </a:txBody>
                  <a:tcPr/>
                </a:tc>
                <a:extLst>
                  <a:ext uri="{0D108BD9-81ED-4DB2-BD59-A6C34878D82A}">
                    <a16:rowId xmlns:a16="http://schemas.microsoft.com/office/drawing/2014/main" xmlns="" val="305416090"/>
                  </a:ext>
                </a:extLst>
              </a:tr>
              <a:tr h="445514">
                <a:tc>
                  <a:txBody>
                    <a:bodyPr/>
                    <a:lstStyle/>
                    <a:p>
                      <a:r>
                        <a:rPr lang="lt-LT" sz="2400" dirty="0" smtClean="0"/>
                        <a:t>Litis</a:t>
                      </a:r>
                      <a:endParaRPr lang="en-GB" sz="2400" dirty="0"/>
                    </a:p>
                  </a:txBody>
                  <a:tcPr/>
                </a:tc>
                <a:tc>
                  <a:txBody>
                    <a:bodyPr/>
                    <a:lstStyle/>
                    <a:p>
                      <a:r>
                        <a:rPr lang="en-GB" sz="2400" dirty="0" smtClean="0"/>
                        <a:t>3,84·</a:t>
                      </a:r>
                      <a:r>
                        <a:rPr lang="lt-LT" sz="2400" dirty="0" smtClean="0"/>
                        <a:t>10</a:t>
                      </a:r>
                      <a:r>
                        <a:rPr lang="lt-LT" sz="2400" baseline="30000" dirty="0" smtClean="0"/>
                        <a:t>-19</a:t>
                      </a:r>
                      <a:endParaRPr lang="en-GB" sz="2400" dirty="0"/>
                    </a:p>
                  </a:txBody>
                  <a:tcPr/>
                </a:tc>
                <a:extLst>
                  <a:ext uri="{0D108BD9-81ED-4DB2-BD59-A6C34878D82A}">
                    <a16:rowId xmlns:a16="http://schemas.microsoft.com/office/drawing/2014/main" xmlns="" val="2508672520"/>
                  </a:ext>
                </a:extLst>
              </a:tr>
              <a:tr h="445514">
                <a:tc>
                  <a:txBody>
                    <a:bodyPr/>
                    <a:lstStyle/>
                    <a:p>
                      <a:r>
                        <a:rPr lang="lt-LT" sz="2400" dirty="0" smtClean="0"/>
                        <a:t>Volframas</a:t>
                      </a:r>
                      <a:endParaRPr lang="en-GB" sz="2400" dirty="0"/>
                    </a:p>
                  </a:txBody>
                  <a:tcPr/>
                </a:tc>
                <a:tc>
                  <a:txBody>
                    <a:bodyPr/>
                    <a:lstStyle/>
                    <a:p>
                      <a:r>
                        <a:rPr lang="en-GB" sz="2400" dirty="0" smtClean="0"/>
                        <a:t>7,20·</a:t>
                      </a:r>
                      <a:r>
                        <a:rPr lang="lt-LT" sz="2400" dirty="0" smtClean="0"/>
                        <a:t>10</a:t>
                      </a:r>
                      <a:r>
                        <a:rPr lang="lt-LT" sz="2400" baseline="30000" dirty="0" smtClean="0"/>
                        <a:t>-19</a:t>
                      </a:r>
                      <a:endParaRPr lang="en-GB" sz="2400" dirty="0"/>
                    </a:p>
                  </a:txBody>
                  <a:tcPr/>
                </a:tc>
                <a:extLst>
                  <a:ext uri="{0D108BD9-81ED-4DB2-BD59-A6C34878D82A}">
                    <a16:rowId xmlns:a16="http://schemas.microsoft.com/office/drawing/2014/main" xmlns="" val="3473959976"/>
                  </a:ext>
                </a:extLst>
              </a:tr>
              <a:tr h="445514">
                <a:tc>
                  <a:txBody>
                    <a:bodyPr/>
                    <a:lstStyle/>
                    <a:p>
                      <a:r>
                        <a:rPr lang="lt-LT" sz="2400" dirty="0" smtClean="0"/>
                        <a:t>Cinkas</a:t>
                      </a:r>
                      <a:endParaRPr lang="en-GB" sz="2400" dirty="0"/>
                    </a:p>
                  </a:txBody>
                  <a:tcPr/>
                </a:tc>
                <a:tc>
                  <a:txBody>
                    <a:bodyPr/>
                    <a:lstStyle/>
                    <a:p>
                      <a:r>
                        <a:rPr lang="en-GB" sz="2400" dirty="0" smtClean="0"/>
                        <a:t>7,49·</a:t>
                      </a:r>
                      <a:r>
                        <a:rPr lang="lt-LT" sz="2400" dirty="0" smtClean="0"/>
                        <a:t>10</a:t>
                      </a:r>
                      <a:r>
                        <a:rPr lang="lt-LT" sz="2400" baseline="30000" dirty="0" smtClean="0"/>
                        <a:t>-19</a:t>
                      </a:r>
                      <a:endParaRPr lang="en-GB" sz="2400" dirty="0"/>
                    </a:p>
                  </a:txBody>
                  <a:tcPr/>
                </a:tc>
                <a:extLst>
                  <a:ext uri="{0D108BD9-81ED-4DB2-BD59-A6C34878D82A}">
                    <a16:rowId xmlns:a16="http://schemas.microsoft.com/office/drawing/2014/main" xmlns="" val="476317787"/>
                  </a:ext>
                </a:extLst>
              </a:tr>
            </a:tbl>
          </a:graphicData>
        </a:graphic>
      </p:graphicFrame>
      <p:sp>
        <p:nvSpPr>
          <p:cNvPr id="5" name="Rectangle 4"/>
          <p:cNvSpPr/>
          <p:nvPr/>
        </p:nvSpPr>
        <p:spPr>
          <a:xfrm>
            <a:off x="8037198" y="3588501"/>
            <a:ext cx="3124199" cy="1815882"/>
          </a:xfrm>
          <a:prstGeom prst="rect">
            <a:avLst/>
          </a:prstGeom>
        </p:spPr>
        <p:txBody>
          <a:bodyPr wrap="square">
            <a:spAutoFit/>
          </a:bodyPr>
          <a:lstStyle/>
          <a:p>
            <a:r>
              <a:rPr lang="en-GB" sz="2800" b="1" dirty="0">
                <a:latin typeface="Times New Roman" panose="02020603050405020304" pitchFamily="18" charset="0"/>
                <a:cs typeface="Times New Roman" panose="02020603050405020304" pitchFamily="18" charset="0"/>
              </a:rPr>
              <a:t>A</a:t>
            </a:r>
            <a:r>
              <a:rPr lang="en-GB" sz="2800" dirty="0">
                <a:latin typeface="Times New Roman" panose="02020603050405020304" pitchFamily="18" charset="0"/>
                <a:cs typeface="Times New Roman" panose="02020603050405020304" pitchFamily="18" charset="0"/>
              </a:rPr>
              <a:t> </a:t>
            </a:r>
            <a:r>
              <a:rPr lang="en-GB" sz="2800" dirty="0" smtClean="0">
                <a:latin typeface="Times New Roman" panose="02020603050405020304" pitchFamily="18" charset="0"/>
                <a:cs typeface="Times New Roman" panose="02020603050405020304" pitchFamily="18" charset="0"/>
              </a:rPr>
              <a:t>    </a:t>
            </a:r>
            <a:r>
              <a:rPr lang="en-GB" sz="2800" dirty="0" err="1" smtClean="0">
                <a:latin typeface="Times New Roman" panose="02020603050405020304" pitchFamily="18" charset="0"/>
                <a:cs typeface="Times New Roman" panose="02020603050405020304" pitchFamily="18" charset="0"/>
              </a:rPr>
              <a:t>Bario</a:t>
            </a:r>
            <a:r>
              <a:rPr lang="en-GB" sz="2800" dirty="0" smtClean="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okside</a:t>
            </a:r>
            <a:r>
              <a:rPr lang="en-GB" sz="2800" dirty="0">
                <a:latin typeface="Times New Roman" panose="02020603050405020304" pitchFamily="18" charset="0"/>
                <a:cs typeface="Times New Roman" panose="02020603050405020304" pitchFamily="18" charset="0"/>
              </a:rPr>
              <a:t> </a:t>
            </a:r>
            <a:endParaRPr lang="en-GB" sz="2800" dirty="0" smtClean="0">
              <a:latin typeface="Times New Roman" panose="02020603050405020304" pitchFamily="18" charset="0"/>
              <a:cs typeface="Times New Roman" panose="02020603050405020304" pitchFamily="18" charset="0"/>
            </a:endParaRPr>
          </a:p>
          <a:p>
            <a:r>
              <a:rPr lang="en-GB" sz="2800" b="1" dirty="0" smtClean="0">
                <a:latin typeface="Times New Roman" panose="02020603050405020304" pitchFamily="18" charset="0"/>
                <a:cs typeface="Times New Roman" panose="02020603050405020304" pitchFamily="18" charset="0"/>
              </a:rPr>
              <a:t>B</a:t>
            </a:r>
            <a:r>
              <a:rPr lang="en-GB" sz="2800" dirty="0" smtClean="0">
                <a:latin typeface="Times New Roman" panose="02020603050405020304" pitchFamily="18" charset="0"/>
                <a:cs typeface="Times New Roman" panose="02020603050405020304" pitchFamily="18" charset="0"/>
              </a:rPr>
              <a:t>     </a:t>
            </a:r>
            <a:r>
              <a:rPr lang="en-GB" sz="2800" dirty="0" err="1" smtClean="0">
                <a:latin typeface="Times New Roman" panose="02020603050405020304" pitchFamily="18" charset="0"/>
                <a:cs typeface="Times New Roman" panose="02020603050405020304" pitchFamily="18" charset="0"/>
              </a:rPr>
              <a:t>Lityje</a:t>
            </a:r>
            <a:r>
              <a:rPr lang="en-GB" sz="2800" dirty="0" smtClean="0">
                <a:latin typeface="Times New Roman" panose="02020603050405020304" pitchFamily="18" charset="0"/>
                <a:cs typeface="Times New Roman" panose="02020603050405020304" pitchFamily="18" charset="0"/>
              </a:rPr>
              <a:t> </a:t>
            </a:r>
          </a:p>
          <a:p>
            <a:r>
              <a:rPr lang="en-GB" sz="2800" b="1" dirty="0" smtClean="0">
                <a:latin typeface="Times New Roman" panose="02020603050405020304" pitchFamily="18" charset="0"/>
                <a:cs typeface="Times New Roman" panose="02020603050405020304" pitchFamily="18" charset="0"/>
              </a:rPr>
              <a:t>C</a:t>
            </a:r>
            <a:r>
              <a:rPr lang="en-GB" sz="2800" dirty="0" smtClean="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Volframe</a:t>
            </a:r>
            <a:r>
              <a:rPr lang="en-GB" sz="2800" dirty="0">
                <a:latin typeface="Times New Roman" panose="02020603050405020304" pitchFamily="18" charset="0"/>
                <a:cs typeface="Times New Roman" panose="02020603050405020304" pitchFamily="18" charset="0"/>
              </a:rPr>
              <a:t> </a:t>
            </a:r>
            <a:endParaRPr lang="en-GB" sz="2800" dirty="0" smtClean="0">
              <a:latin typeface="Times New Roman" panose="02020603050405020304" pitchFamily="18" charset="0"/>
              <a:cs typeface="Times New Roman" panose="02020603050405020304" pitchFamily="18" charset="0"/>
            </a:endParaRPr>
          </a:p>
          <a:p>
            <a:r>
              <a:rPr lang="en-GB" sz="2800" b="1" dirty="0" smtClean="0">
                <a:latin typeface="Times New Roman" panose="02020603050405020304" pitchFamily="18" charset="0"/>
                <a:cs typeface="Times New Roman" panose="02020603050405020304" pitchFamily="18" charset="0"/>
              </a:rPr>
              <a:t>D</a:t>
            </a:r>
            <a:r>
              <a:rPr lang="en-GB" sz="2800" dirty="0" smtClean="0">
                <a:latin typeface="Times New Roman" panose="02020603050405020304" pitchFamily="18" charset="0"/>
                <a:cs typeface="Times New Roman" panose="02020603050405020304" pitchFamily="18" charset="0"/>
              </a:rPr>
              <a:t>     </a:t>
            </a:r>
            <a:r>
              <a:rPr lang="en-GB" sz="2800" dirty="0" err="1" smtClean="0">
                <a:latin typeface="Times New Roman" panose="02020603050405020304" pitchFamily="18" charset="0"/>
                <a:cs typeface="Times New Roman" panose="02020603050405020304" pitchFamily="18" charset="0"/>
              </a:rPr>
              <a:t>Cinke</a:t>
            </a:r>
            <a:endParaRPr lang="en-GB"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48928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mph" presetSubtype="0" fill="hold" nodeType="clickEffect">
                                  <p:stCondLst>
                                    <p:cond delay="0"/>
                                  </p:stCondLst>
                                  <p:iterate type="lt">
                                    <p:tmPct val="4000"/>
                                  </p:iterate>
                                  <p:childTnLst>
                                    <p:set>
                                      <p:cBhvr override="childStyle">
                                        <p:cTn id="6" dur="500" fill="hold"/>
                                        <p:tgtEl>
                                          <p:spTgt spid="5">
                                            <p:txEl>
                                              <p:pRg st="2" end="2"/>
                                            </p:txEl>
                                          </p:spTgt>
                                        </p:tgtEl>
                                        <p:attrNameLst>
                                          <p:attrName>style.color</p:attrName>
                                        </p:attrNameLst>
                                      </p:cBhvr>
                                      <p:to>
                                        <p:clrVal>
                                          <a:srgbClr val="00B050"/>
                                        </p:clrVal>
                                      </p:to>
                                    </p:set>
                                    <p:set>
                                      <p:cBhvr>
                                        <p:cTn id="7" dur="500" fill="hold"/>
                                        <p:tgtEl>
                                          <p:spTgt spid="5">
                                            <p:txEl>
                                              <p:pRg st="2" end="2"/>
                                            </p:txEl>
                                          </p:spTgt>
                                        </p:tgtEl>
                                        <p:attrNameLst>
                                          <p:attrName>fillcolor</p:attrName>
                                        </p:attrNameLst>
                                      </p:cBhvr>
                                      <p:to>
                                        <p:clrVal>
                                          <a:srgbClr val="00B050"/>
                                        </p:clrVal>
                                      </p:to>
                                    </p:set>
                                    <p:set>
                                      <p:cBhvr>
                                        <p:cTn id="8" dur="500" fill="hold"/>
                                        <p:tgtEl>
                                          <p:spTgt spid="5">
                                            <p:txEl>
                                              <p:pRg st="2" end="2"/>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p:txBody>
          <a:bodyPr>
            <a:normAutofit/>
          </a:bodyPr>
          <a:lstStyle/>
          <a:p>
            <a:pPr marL="0" indent="0">
              <a:buNone/>
            </a:pPr>
            <a:r>
              <a:rPr lang="lt-LT" dirty="0">
                <a:latin typeface="Times New Roman" panose="02020603050405020304" pitchFamily="18" charset="0"/>
                <a:cs typeface="Times New Roman" panose="02020603050405020304" pitchFamily="18" charset="0"/>
              </a:rPr>
              <a:t>3. Kuriame paveiksle pavaizduota fotoefekto srovės stiprio priklausomybė nuo </a:t>
            </a:r>
            <a:r>
              <a:rPr lang="lt-LT" dirty="0" smtClean="0">
                <a:latin typeface="Times New Roman" panose="02020603050405020304" pitchFamily="18" charset="0"/>
                <a:cs typeface="Times New Roman" panose="02020603050405020304" pitchFamily="18" charset="0"/>
              </a:rPr>
              <a:t>įtampos </a:t>
            </a:r>
            <a:r>
              <a:rPr lang="lt-LT" dirty="0">
                <a:latin typeface="Times New Roman" panose="02020603050405020304" pitchFamily="18" charset="0"/>
                <a:cs typeface="Times New Roman" panose="02020603050405020304" pitchFamily="18" charset="0"/>
              </a:rPr>
              <a:t>tarp elektrodų, kai nekinta į elektrodą krintantis šviesos </a:t>
            </a:r>
            <a:r>
              <a:rPr lang="lt-LT" dirty="0" smtClean="0">
                <a:latin typeface="Times New Roman" panose="02020603050405020304" pitchFamily="18" charset="0"/>
                <a:cs typeface="Times New Roman" panose="02020603050405020304" pitchFamily="18" charset="0"/>
              </a:rPr>
              <a:t>srautas?</a:t>
            </a:r>
            <a:endParaRPr lang="en-GB" dirty="0">
              <a:latin typeface="Times New Roman" panose="02020603050405020304" pitchFamily="18" charset="0"/>
              <a:cs typeface="Times New Roman" panose="02020603050405020304" pitchFamily="18" charset="0"/>
            </a:endParaRPr>
          </a:p>
          <a:p>
            <a:pPr marL="0" indent="0">
              <a:buNone/>
            </a:pPr>
            <a:endParaRPr lang="en-GB" dirty="0" smtClean="0">
              <a:latin typeface="Times New Roman" panose="02020603050405020304" pitchFamily="18" charset="0"/>
              <a:cs typeface="Times New Roman" panose="02020603050405020304" pitchFamily="18" charset="0"/>
            </a:endParaRPr>
          </a:p>
          <a:p>
            <a:pPr marL="0" indent="0">
              <a:buNone/>
            </a:pPr>
            <a:endParaRPr lang="en-GB" dirty="0">
              <a:latin typeface="Times New Roman" panose="02020603050405020304" pitchFamily="18" charset="0"/>
              <a:cs typeface="Times New Roman" panose="02020603050405020304" pitchFamily="18" charset="0"/>
            </a:endParaRPr>
          </a:p>
          <a:p>
            <a:pPr marL="0" indent="0">
              <a:buNone/>
            </a:pPr>
            <a:endParaRPr lang="en-GB" dirty="0" smtClean="0">
              <a:latin typeface="Times New Roman" panose="02020603050405020304" pitchFamily="18" charset="0"/>
              <a:cs typeface="Times New Roman" panose="02020603050405020304" pitchFamily="18" charset="0"/>
            </a:endParaRPr>
          </a:p>
          <a:p>
            <a:pPr marL="0" indent="0">
              <a:buNone/>
            </a:pPr>
            <a:endParaRPr lang="en-GB" dirty="0">
              <a:latin typeface="Times New Roman" panose="02020603050405020304" pitchFamily="18" charset="0"/>
              <a:cs typeface="Times New Roman" panose="02020603050405020304" pitchFamily="18" charset="0"/>
            </a:endParaRPr>
          </a:p>
          <a:p>
            <a:pPr marL="0" indent="0">
              <a:buNone/>
            </a:pPr>
            <a:r>
              <a:rPr lang="en-GB" dirty="0" err="1" smtClean="0">
                <a:solidFill>
                  <a:srgbClr val="00B050"/>
                </a:solidFill>
                <a:latin typeface="Times New Roman" panose="02020603050405020304" pitchFamily="18" charset="0"/>
                <a:cs typeface="Times New Roman" panose="02020603050405020304" pitchFamily="18" charset="0"/>
              </a:rPr>
              <a:t>Ats</a:t>
            </a:r>
            <a:r>
              <a:rPr lang="en-GB" dirty="0" smtClean="0">
                <a:solidFill>
                  <a:srgbClr val="00B050"/>
                </a:solidFill>
                <a:latin typeface="Times New Roman" panose="02020603050405020304" pitchFamily="18" charset="0"/>
                <a:cs typeface="Times New Roman" panose="02020603050405020304" pitchFamily="18" charset="0"/>
              </a:rPr>
              <a:t>: C</a:t>
            </a:r>
            <a:endParaRPr lang="en-GB" dirty="0">
              <a:solidFill>
                <a:srgbClr val="00B050"/>
              </a:solidFill>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2"/>
          <a:stretch>
            <a:fillRect/>
          </a:stretch>
        </p:blipFill>
        <p:spPr>
          <a:xfrm>
            <a:off x="2152651" y="3277553"/>
            <a:ext cx="7696200" cy="2247900"/>
          </a:xfrm>
          <a:prstGeom prst="rect">
            <a:avLst/>
          </a:prstGeom>
        </p:spPr>
      </p:pic>
    </p:spTree>
    <p:extLst>
      <p:ext uri="{BB962C8B-B14F-4D97-AF65-F5344CB8AC3E}">
        <p14:creationId xmlns:p14="http://schemas.microsoft.com/office/powerpoint/2010/main" val="2931685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anim calcmode="lin" valueType="num">
                                      <p:cBhvr additive="base">
                                        <p:cTn id="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p:txBody>
          <a:bodyPr>
            <a:normAutofit/>
          </a:bodyPr>
          <a:lstStyle/>
          <a:p>
            <a:pPr marL="0" indent="0">
              <a:buNone/>
            </a:pPr>
            <a:r>
              <a:rPr lang="lt-LT" dirty="0">
                <a:latin typeface="Times New Roman" panose="02020603050405020304" pitchFamily="18" charset="0"/>
                <a:cs typeface="Times New Roman" panose="02020603050405020304" pitchFamily="18" charset="0"/>
              </a:rPr>
              <a:t>4. Fotoefekto bandymams buvo naudojama metalo plokštė. Kaip pasikeitė iš plokštės išlaisvinamų per sekundę fotoelektronų skaičius, padidinus šviesos dažnį </a:t>
            </a:r>
            <a:r>
              <a:rPr lang="lt-LT" dirty="0" smtClean="0">
                <a:latin typeface="Times New Roman" panose="02020603050405020304" pitchFamily="18" charset="0"/>
                <a:cs typeface="Times New Roman" panose="02020603050405020304" pitchFamily="18" charset="0"/>
              </a:rPr>
              <a:t> </a:t>
            </a:r>
            <a:r>
              <a:rPr lang="lt-LT" dirty="0">
                <a:latin typeface="Times New Roman" panose="02020603050405020304" pitchFamily="18" charset="0"/>
                <a:cs typeface="Times New Roman" panose="02020603050405020304" pitchFamily="18" charset="0"/>
              </a:rPr>
              <a:t>2 kartus, o krintančių fotonų skaičių 1,5 karto</a:t>
            </a:r>
            <a:r>
              <a:rPr lang="lt-LT" dirty="0" smtClean="0">
                <a:latin typeface="Times New Roman" panose="02020603050405020304" pitchFamily="18" charset="0"/>
                <a:cs typeface="Times New Roman" panose="02020603050405020304" pitchFamily="18" charset="0"/>
              </a:rPr>
              <a:t>?</a:t>
            </a:r>
            <a:endParaRPr lang="en-GB" dirty="0">
              <a:latin typeface="Times New Roman" panose="02020603050405020304" pitchFamily="18" charset="0"/>
              <a:cs typeface="Times New Roman" panose="02020603050405020304" pitchFamily="18" charset="0"/>
            </a:endParaRPr>
          </a:p>
          <a:p>
            <a:pPr marL="0" indent="0">
              <a:buNone/>
            </a:pPr>
            <a:r>
              <a:rPr lang="lt-LT" b="1" dirty="0" smtClean="0">
                <a:latin typeface="Times New Roman" panose="02020603050405020304" pitchFamily="18" charset="0"/>
                <a:cs typeface="Times New Roman" panose="02020603050405020304" pitchFamily="18" charset="0"/>
              </a:rPr>
              <a:t>A</a:t>
            </a:r>
            <a:r>
              <a:rPr lang="lt-LT" dirty="0" smtClean="0">
                <a:latin typeface="Times New Roman" panose="02020603050405020304" pitchFamily="18" charset="0"/>
                <a:cs typeface="Times New Roman" panose="02020603050405020304" pitchFamily="18" charset="0"/>
              </a:rPr>
              <a:t> </a:t>
            </a:r>
            <a:r>
              <a:rPr lang="en-GB" dirty="0" smtClean="0">
                <a:latin typeface="Times New Roman" panose="02020603050405020304" pitchFamily="18" charset="0"/>
                <a:cs typeface="Times New Roman" panose="02020603050405020304" pitchFamily="18" charset="0"/>
              </a:rPr>
              <a:t>   </a:t>
            </a:r>
            <a:r>
              <a:rPr lang="lt-LT" dirty="0" smtClean="0">
                <a:latin typeface="Times New Roman" panose="02020603050405020304" pitchFamily="18" charset="0"/>
                <a:cs typeface="Times New Roman" panose="02020603050405020304" pitchFamily="18" charset="0"/>
              </a:rPr>
              <a:t>Padidėjo </a:t>
            </a:r>
            <a:r>
              <a:rPr lang="lt-LT" dirty="0">
                <a:latin typeface="Times New Roman" panose="02020603050405020304" pitchFamily="18" charset="0"/>
                <a:cs typeface="Times New Roman" panose="02020603050405020304" pitchFamily="18" charset="0"/>
              </a:rPr>
              <a:t>1,5 karto. </a:t>
            </a:r>
            <a:endParaRPr lang="lt-LT" dirty="0" smtClean="0">
              <a:latin typeface="Times New Roman" panose="02020603050405020304" pitchFamily="18" charset="0"/>
              <a:cs typeface="Times New Roman" panose="02020603050405020304" pitchFamily="18" charset="0"/>
            </a:endParaRPr>
          </a:p>
          <a:p>
            <a:pPr marL="0" indent="0">
              <a:buNone/>
            </a:pPr>
            <a:r>
              <a:rPr lang="lt-LT" b="1" dirty="0" smtClean="0">
                <a:latin typeface="Times New Roman" panose="02020603050405020304" pitchFamily="18" charset="0"/>
                <a:cs typeface="Times New Roman" panose="02020603050405020304" pitchFamily="18" charset="0"/>
              </a:rPr>
              <a:t>B</a:t>
            </a:r>
            <a:r>
              <a:rPr lang="lt-LT" dirty="0" smtClean="0">
                <a:latin typeface="Times New Roman" panose="02020603050405020304" pitchFamily="18" charset="0"/>
                <a:cs typeface="Times New Roman" panose="02020603050405020304" pitchFamily="18" charset="0"/>
              </a:rPr>
              <a:t> </a:t>
            </a:r>
            <a:r>
              <a:rPr lang="en-GB" dirty="0" smtClean="0">
                <a:latin typeface="Times New Roman" panose="02020603050405020304" pitchFamily="18" charset="0"/>
                <a:cs typeface="Times New Roman" panose="02020603050405020304" pitchFamily="18" charset="0"/>
              </a:rPr>
              <a:t>   </a:t>
            </a:r>
            <a:r>
              <a:rPr lang="lt-LT" dirty="0" smtClean="0">
                <a:latin typeface="Times New Roman" panose="02020603050405020304" pitchFamily="18" charset="0"/>
                <a:cs typeface="Times New Roman" panose="02020603050405020304" pitchFamily="18" charset="0"/>
              </a:rPr>
              <a:t>Padidėjo </a:t>
            </a:r>
            <a:r>
              <a:rPr lang="lt-LT" dirty="0">
                <a:latin typeface="Times New Roman" panose="02020603050405020304" pitchFamily="18" charset="0"/>
                <a:cs typeface="Times New Roman" panose="02020603050405020304" pitchFamily="18" charset="0"/>
              </a:rPr>
              <a:t>2 kartus. </a:t>
            </a:r>
            <a:endParaRPr lang="lt-LT" dirty="0" smtClean="0">
              <a:latin typeface="Times New Roman" panose="02020603050405020304" pitchFamily="18" charset="0"/>
              <a:cs typeface="Times New Roman" panose="02020603050405020304" pitchFamily="18" charset="0"/>
            </a:endParaRPr>
          </a:p>
          <a:p>
            <a:pPr marL="0" indent="0">
              <a:buNone/>
            </a:pPr>
            <a:r>
              <a:rPr lang="lt-LT" b="1" dirty="0" smtClean="0">
                <a:latin typeface="Times New Roman" panose="02020603050405020304" pitchFamily="18" charset="0"/>
                <a:cs typeface="Times New Roman" panose="02020603050405020304" pitchFamily="18" charset="0"/>
              </a:rPr>
              <a:t>C</a:t>
            </a:r>
            <a:r>
              <a:rPr lang="lt-LT" dirty="0" smtClean="0">
                <a:latin typeface="Times New Roman" panose="02020603050405020304" pitchFamily="18" charset="0"/>
                <a:cs typeface="Times New Roman" panose="02020603050405020304" pitchFamily="18" charset="0"/>
              </a:rPr>
              <a:t> </a:t>
            </a:r>
            <a:r>
              <a:rPr lang="en-GB" dirty="0" smtClean="0">
                <a:latin typeface="Times New Roman" panose="02020603050405020304" pitchFamily="18" charset="0"/>
                <a:cs typeface="Times New Roman" panose="02020603050405020304" pitchFamily="18" charset="0"/>
              </a:rPr>
              <a:t>   </a:t>
            </a:r>
            <a:r>
              <a:rPr lang="lt-LT" dirty="0" smtClean="0">
                <a:latin typeface="Times New Roman" panose="02020603050405020304" pitchFamily="18" charset="0"/>
                <a:cs typeface="Times New Roman" panose="02020603050405020304" pitchFamily="18" charset="0"/>
              </a:rPr>
              <a:t>Padidėjo </a:t>
            </a:r>
            <a:r>
              <a:rPr lang="lt-LT" dirty="0">
                <a:latin typeface="Times New Roman" panose="02020603050405020304" pitchFamily="18" charset="0"/>
                <a:cs typeface="Times New Roman" panose="02020603050405020304" pitchFamily="18" charset="0"/>
              </a:rPr>
              <a:t>3 kartus. </a:t>
            </a:r>
            <a:endParaRPr lang="lt-LT" dirty="0" smtClean="0">
              <a:latin typeface="Times New Roman" panose="02020603050405020304" pitchFamily="18" charset="0"/>
              <a:cs typeface="Times New Roman" panose="02020603050405020304" pitchFamily="18" charset="0"/>
            </a:endParaRPr>
          </a:p>
          <a:p>
            <a:pPr marL="0" indent="0">
              <a:buNone/>
            </a:pPr>
            <a:r>
              <a:rPr lang="lt-LT" b="1" dirty="0" smtClean="0">
                <a:latin typeface="Times New Roman" panose="02020603050405020304" pitchFamily="18" charset="0"/>
                <a:cs typeface="Times New Roman" panose="02020603050405020304" pitchFamily="18" charset="0"/>
              </a:rPr>
              <a:t>D</a:t>
            </a:r>
            <a:r>
              <a:rPr lang="en-GB" dirty="0" smtClean="0">
                <a:latin typeface="Times New Roman" panose="02020603050405020304" pitchFamily="18" charset="0"/>
                <a:cs typeface="Times New Roman" panose="02020603050405020304" pitchFamily="18" charset="0"/>
              </a:rPr>
              <a:t>   </a:t>
            </a:r>
            <a:r>
              <a:rPr lang="lt-LT" dirty="0" smtClean="0">
                <a:latin typeface="Times New Roman" panose="02020603050405020304" pitchFamily="18" charset="0"/>
                <a:cs typeface="Times New Roman" panose="02020603050405020304" pitchFamily="18" charset="0"/>
              </a:rPr>
              <a:t> </a:t>
            </a:r>
            <a:r>
              <a:rPr lang="lt-LT" dirty="0">
                <a:latin typeface="Times New Roman" panose="02020603050405020304" pitchFamily="18" charset="0"/>
                <a:cs typeface="Times New Roman" panose="02020603050405020304" pitchFamily="18" charset="0"/>
              </a:rPr>
              <a:t>Sumažėjo 2 kartus.</a:t>
            </a:r>
            <a:endParaRPr lang="en-GB"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03173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mph" presetSubtype="0" fill="hold" nodeType="clickEffect">
                                  <p:stCondLst>
                                    <p:cond delay="0"/>
                                  </p:stCondLst>
                                  <p:iterate type="lt">
                                    <p:tmPct val="4000"/>
                                  </p:iterate>
                                  <p:childTnLst>
                                    <p:set>
                                      <p:cBhvr override="childStyle">
                                        <p:cTn id="6" dur="500" fill="hold"/>
                                        <p:tgtEl>
                                          <p:spTgt spid="3">
                                            <p:txEl>
                                              <p:pRg st="1" end="1"/>
                                            </p:txEl>
                                          </p:spTgt>
                                        </p:tgtEl>
                                        <p:attrNameLst>
                                          <p:attrName>style.color</p:attrName>
                                        </p:attrNameLst>
                                      </p:cBhvr>
                                      <p:to>
                                        <p:clrVal>
                                          <a:srgbClr val="00B050"/>
                                        </p:clrVal>
                                      </p:to>
                                    </p:set>
                                    <p:set>
                                      <p:cBhvr>
                                        <p:cTn id="7" dur="500" fill="hold"/>
                                        <p:tgtEl>
                                          <p:spTgt spid="3">
                                            <p:txEl>
                                              <p:pRg st="1" end="1"/>
                                            </p:txEl>
                                          </p:spTgt>
                                        </p:tgtEl>
                                        <p:attrNameLst>
                                          <p:attrName>fillcolor</p:attrName>
                                        </p:attrNameLst>
                                      </p:cBhvr>
                                      <p:to>
                                        <p:clrVal>
                                          <a:srgbClr val="00B050"/>
                                        </p:clrVal>
                                      </p:to>
                                    </p:set>
                                    <p:set>
                                      <p:cBhvr>
                                        <p:cTn id="8" dur="500" fill="hold"/>
                                        <p:tgtEl>
                                          <p:spTgt spid="3">
                                            <p:txEl>
                                              <p:pRg st="1" end="1"/>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500062"/>
            <a:ext cx="10515600" cy="1325563"/>
          </a:xfrm>
        </p:spPr>
        <p:txBody>
          <a:bodyPr/>
          <a:lstStyle/>
          <a:p>
            <a:endParaRPr lang="en-GB"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p:txBody>
          <a:bodyPr/>
          <a:lstStyle/>
          <a:p>
            <a:pPr marL="0" indent="0">
              <a:buNone/>
            </a:pPr>
            <a:r>
              <a:rPr lang="lt-LT" dirty="0" smtClean="0">
                <a:latin typeface="Times New Roman" panose="02020603050405020304" pitchFamily="18" charset="0"/>
                <a:cs typeface="Times New Roman" panose="02020603050405020304" pitchFamily="18" charset="0"/>
              </a:rPr>
              <a:t>5.</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Koks</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fotoefektas</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vyksta</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metaluose</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ir</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koks</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puslaidininkiuose</a:t>
            </a:r>
            <a:r>
              <a:rPr lang="en-GB" dirty="0" smtClean="0">
                <a:latin typeface="Times New Roman" panose="02020603050405020304" pitchFamily="18" charset="0"/>
                <a:cs typeface="Times New Roman" panose="02020603050405020304" pitchFamily="18" charset="0"/>
              </a:rPr>
              <a:t>?</a:t>
            </a:r>
            <a:endParaRPr lang="lt-LT" dirty="0">
              <a:latin typeface="Times New Roman" panose="02020603050405020304" pitchFamily="18" charset="0"/>
              <a:cs typeface="Times New Roman" panose="02020603050405020304" pitchFamily="18" charset="0"/>
            </a:endParaRPr>
          </a:p>
          <a:p>
            <a:pPr marL="0" indent="0">
              <a:buNone/>
            </a:pPr>
            <a:endParaRPr lang="lt-LT" dirty="0" smtClean="0">
              <a:latin typeface="Times New Roman" panose="02020603050405020304" pitchFamily="18" charset="0"/>
              <a:cs typeface="Times New Roman" panose="02020603050405020304" pitchFamily="18" charset="0"/>
            </a:endParaRPr>
          </a:p>
          <a:p>
            <a:pPr marL="0" indent="0">
              <a:buNone/>
            </a:pPr>
            <a:r>
              <a:rPr lang="en-GB" b="1" dirty="0">
                <a:latin typeface="Times New Roman" panose="02020603050405020304" pitchFamily="18" charset="0"/>
                <a:cs typeface="Times New Roman" panose="02020603050405020304" pitchFamily="18" charset="0"/>
              </a:rPr>
              <a:t>A</a:t>
            </a:r>
            <a:r>
              <a:rPr lang="en-GB" dirty="0">
                <a:latin typeface="Times New Roman" panose="02020603050405020304" pitchFamily="18" charset="0"/>
                <a:cs typeface="Times New Roman" panose="02020603050405020304" pitchFamily="18" charset="0"/>
              </a:rPr>
              <a:t> </a:t>
            </a:r>
            <a:r>
              <a:rPr lang="en-GB" dirty="0" smtClean="0">
                <a:latin typeface="Times New Roman" panose="02020603050405020304" pitchFamily="18" charset="0"/>
                <a:cs typeface="Times New Roman" panose="02020603050405020304" pitchFamily="18" charset="0"/>
              </a:rPr>
              <a:t>   </a:t>
            </a:r>
            <a:r>
              <a:rPr lang="en-GB" dirty="0" err="1" smtClean="0">
                <a:latin typeface="Times New Roman" panose="02020603050405020304" pitchFamily="18" charset="0"/>
                <a:cs typeface="Times New Roman" panose="02020603050405020304" pitchFamily="18" charset="0"/>
              </a:rPr>
              <a:t>Metaluose</a:t>
            </a:r>
            <a:r>
              <a:rPr lang="en-GB" dirty="0" smtClean="0">
                <a:latin typeface="Times New Roman" panose="02020603050405020304" pitchFamily="18" charset="0"/>
                <a:cs typeface="Times New Roman" panose="02020603050405020304" pitchFamily="18" charset="0"/>
              </a:rPr>
              <a:t> </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vidinis</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fotoefektas</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puslaidininkiuose</a:t>
            </a:r>
            <a:r>
              <a:rPr lang="en-GB" dirty="0">
                <a:latin typeface="Times New Roman" panose="02020603050405020304" pitchFamily="18" charset="0"/>
                <a:cs typeface="Times New Roman" panose="02020603050405020304" pitchFamily="18" charset="0"/>
              </a:rPr>
              <a:t> – </a:t>
            </a:r>
            <a:r>
              <a:rPr lang="en-GB" dirty="0" err="1">
                <a:latin typeface="Times New Roman" panose="02020603050405020304" pitchFamily="18" charset="0"/>
                <a:cs typeface="Times New Roman" panose="02020603050405020304" pitchFamily="18" charset="0"/>
              </a:rPr>
              <a:t>išorinis</a:t>
            </a:r>
            <a:r>
              <a:rPr lang="en-GB" dirty="0">
                <a:latin typeface="Times New Roman" panose="02020603050405020304" pitchFamily="18" charset="0"/>
                <a:cs typeface="Times New Roman" panose="02020603050405020304" pitchFamily="18" charset="0"/>
              </a:rPr>
              <a:t>. </a:t>
            </a:r>
            <a:r>
              <a:rPr lang="en-GB" dirty="0" smtClean="0">
                <a:latin typeface="Times New Roman" panose="02020603050405020304" pitchFamily="18" charset="0"/>
                <a:cs typeface="Times New Roman" panose="02020603050405020304" pitchFamily="18" charset="0"/>
              </a:rPr>
              <a:t> </a:t>
            </a:r>
            <a:endParaRPr lang="lt-LT" dirty="0" smtClean="0">
              <a:latin typeface="Times New Roman" panose="02020603050405020304" pitchFamily="18" charset="0"/>
              <a:cs typeface="Times New Roman" panose="02020603050405020304" pitchFamily="18" charset="0"/>
            </a:endParaRPr>
          </a:p>
          <a:p>
            <a:pPr marL="0" indent="0">
              <a:buNone/>
            </a:pPr>
            <a:r>
              <a:rPr lang="lt-LT" b="1" dirty="0" smtClean="0">
                <a:latin typeface="Times New Roman" panose="02020603050405020304" pitchFamily="18" charset="0"/>
                <a:cs typeface="Times New Roman" panose="02020603050405020304" pitchFamily="18" charset="0"/>
              </a:rPr>
              <a:t>B</a:t>
            </a:r>
            <a:r>
              <a:rPr lang="lt-LT" dirty="0" smtClean="0">
                <a:latin typeface="Times New Roman" panose="02020603050405020304" pitchFamily="18" charset="0"/>
                <a:cs typeface="Times New Roman" panose="02020603050405020304" pitchFamily="18" charset="0"/>
              </a:rPr>
              <a:t> </a:t>
            </a:r>
            <a:r>
              <a:rPr lang="en-GB" dirty="0" smtClean="0">
                <a:latin typeface="Times New Roman" panose="02020603050405020304" pitchFamily="18" charset="0"/>
                <a:cs typeface="Times New Roman" panose="02020603050405020304" pitchFamily="18" charset="0"/>
              </a:rPr>
              <a:t>   </a:t>
            </a:r>
            <a:r>
              <a:rPr lang="en-GB" dirty="0" err="1" smtClean="0">
                <a:latin typeface="Times New Roman" panose="02020603050405020304" pitchFamily="18" charset="0"/>
                <a:cs typeface="Times New Roman" panose="02020603050405020304" pitchFamily="18" charset="0"/>
              </a:rPr>
              <a:t>Metaluose</a:t>
            </a:r>
            <a:r>
              <a:rPr lang="en-GB" dirty="0" smtClean="0">
                <a:latin typeface="Times New Roman" panose="02020603050405020304" pitchFamily="18" charset="0"/>
                <a:cs typeface="Times New Roman" panose="02020603050405020304" pitchFamily="18" charset="0"/>
              </a:rPr>
              <a:t> </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išorinis</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fotoefektas</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puslaidininkiuose</a:t>
            </a:r>
            <a:r>
              <a:rPr lang="en-GB" dirty="0">
                <a:latin typeface="Times New Roman" panose="02020603050405020304" pitchFamily="18" charset="0"/>
                <a:cs typeface="Times New Roman" panose="02020603050405020304" pitchFamily="18" charset="0"/>
              </a:rPr>
              <a:t> – </a:t>
            </a:r>
            <a:r>
              <a:rPr lang="en-GB" dirty="0" err="1">
                <a:latin typeface="Times New Roman" panose="02020603050405020304" pitchFamily="18" charset="0"/>
                <a:cs typeface="Times New Roman" panose="02020603050405020304" pitchFamily="18" charset="0"/>
              </a:rPr>
              <a:t>vidinis</a:t>
            </a:r>
            <a:r>
              <a:rPr lang="en-GB" dirty="0">
                <a:latin typeface="Times New Roman" panose="02020603050405020304" pitchFamily="18" charset="0"/>
                <a:cs typeface="Times New Roman" panose="02020603050405020304" pitchFamily="18" charset="0"/>
              </a:rPr>
              <a:t>. </a:t>
            </a:r>
            <a:endParaRPr lang="lt-LT" dirty="0" smtClean="0">
              <a:latin typeface="Times New Roman" panose="02020603050405020304" pitchFamily="18" charset="0"/>
              <a:cs typeface="Times New Roman" panose="02020603050405020304" pitchFamily="18" charset="0"/>
            </a:endParaRPr>
          </a:p>
          <a:p>
            <a:pPr marL="0" indent="0">
              <a:buNone/>
            </a:pPr>
            <a:r>
              <a:rPr lang="en-GB" b="1" dirty="0" smtClean="0">
                <a:latin typeface="Times New Roman" panose="02020603050405020304" pitchFamily="18" charset="0"/>
                <a:cs typeface="Times New Roman" panose="02020603050405020304" pitchFamily="18" charset="0"/>
              </a:rPr>
              <a:t>C</a:t>
            </a:r>
            <a:r>
              <a:rPr lang="en-GB" dirty="0" smtClean="0">
                <a:latin typeface="Times New Roman" panose="02020603050405020304" pitchFamily="18" charset="0"/>
                <a:cs typeface="Times New Roman" panose="02020603050405020304" pitchFamily="18" charset="0"/>
              </a:rPr>
              <a:t>    </a:t>
            </a:r>
            <a:r>
              <a:rPr lang="en-GB" dirty="0" err="1" smtClean="0">
                <a:latin typeface="Times New Roman" panose="02020603050405020304" pitchFamily="18" charset="0"/>
                <a:cs typeface="Times New Roman" panose="02020603050405020304" pitchFamily="18" charset="0"/>
              </a:rPr>
              <a:t>Ir</a:t>
            </a:r>
            <a:r>
              <a:rPr lang="en-GB" dirty="0" smtClean="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metaluose</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ir</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puslaidininkiuose</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vyksta</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išorinis</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fotoefektas</a:t>
            </a:r>
            <a:r>
              <a:rPr lang="en-GB" dirty="0" smtClean="0">
                <a:latin typeface="Times New Roman" panose="02020603050405020304" pitchFamily="18" charset="0"/>
                <a:cs typeface="Times New Roman" panose="02020603050405020304" pitchFamily="18" charset="0"/>
              </a:rPr>
              <a:t>.</a:t>
            </a:r>
            <a:endParaRPr lang="lt-LT" dirty="0" smtClean="0">
              <a:latin typeface="Times New Roman" panose="02020603050405020304" pitchFamily="18" charset="0"/>
              <a:cs typeface="Times New Roman" panose="02020603050405020304" pitchFamily="18" charset="0"/>
            </a:endParaRPr>
          </a:p>
          <a:p>
            <a:pPr marL="0" indent="0">
              <a:buNone/>
            </a:pPr>
            <a:r>
              <a:rPr lang="en-GB" b="1" dirty="0" smtClean="0">
                <a:latin typeface="Times New Roman" panose="02020603050405020304" pitchFamily="18" charset="0"/>
                <a:cs typeface="Times New Roman" panose="02020603050405020304" pitchFamily="18" charset="0"/>
              </a:rPr>
              <a:t>D</a:t>
            </a:r>
            <a:r>
              <a:rPr lang="en-GB" dirty="0" smtClean="0">
                <a:latin typeface="Times New Roman" panose="02020603050405020304" pitchFamily="18" charset="0"/>
                <a:cs typeface="Times New Roman" panose="02020603050405020304" pitchFamily="18" charset="0"/>
              </a:rPr>
              <a:t>    </a:t>
            </a:r>
            <a:r>
              <a:rPr lang="en-GB" dirty="0" err="1" smtClean="0">
                <a:latin typeface="Times New Roman" panose="02020603050405020304" pitchFamily="18" charset="0"/>
                <a:cs typeface="Times New Roman" panose="02020603050405020304" pitchFamily="18" charset="0"/>
              </a:rPr>
              <a:t>Ir</a:t>
            </a:r>
            <a:r>
              <a:rPr lang="en-GB" dirty="0" smtClean="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metaluose</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ir</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puslaidininkiuose</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vyksta</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vidinis</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fotoefektas</a:t>
            </a:r>
            <a:r>
              <a:rPr lang="en-GB"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2998253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mph" presetSubtype="0" fill="hold" nodeType="clickEffect">
                                  <p:stCondLst>
                                    <p:cond delay="0"/>
                                  </p:stCondLst>
                                  <p:iterate type="lt">
                                    <p:tmPct val="4000"/>
                                  </p:iterate>
                                  <p:childTnLst>
                                    <p:set>
                                      <p:cBhvr override="childStyle">
                                        <p:cTn id="6" dur="400" fill="hold"/>
                                        <p:tgtEl>
                                          <p:spTgt spid="3">
                                            <p:txEl>
                                              <p:pRg st="3" end="3"/>
                                            </p:txEl>
                                          </p:spTgt>
                                        </p:tgtEl>
                                        <p:attrNameLst>
                                          <p:attrName>style.color</p:attrName>
                                        </p:attrNameLst>
                                      </p:cBhvr>
                                      <p:to>
                                        <p:clrVal>
                                          <a:srgbClr val="00B050"/>
                                        </p:clrVal>
                                      </p:to>
                                    </p:set>
                                    <p:set>
                                      <p:cBhvr>
                                        <p:cTn id="7" dur="400" fill="hold"/>
                                        <p:tgtEl>
                                          <p:spTgt spid="3">
                                            <p:txEl>
                                              <p:pRg st="3" end="3"/>
                                            </p:txEl>
                                          </p:spTgt>
                                        </p:tgtEl>
                                        <p:attrNameLst>
                                          <p:attrName>fillcolor</p:attrName>
                                        </p:attrNameLst>
                                      </p:cBhvr>
                                      <p:to>
                                        <p:clrVal>
                                          <a:srgbClr val="00B050"/>
                                        </p:clrVal>
                                      </p:to>
                                    </p:set>
                                    <p:set>
                                      <p:cBhvr>
                                        <p:cTn id="8" dur="400" fill="hold"/>
                                        <p:tgtEl>
                                          <p:spTgt spid="3">
                                            <p:txEl>
                                              <p:pRg st="3" end="3"/>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tačiakampis 3"/>
          <p:cNvSpPr/>
          <p:nvPr/>
        </p:nvSpPr>
        <p:spPr>
          <a:xfrm>
            <a:off x="356088" y="5403236"/>
            <a:ext cx="9561636" cy="830997"/>
          </a:xfrm>
          <a:prstGeom prst="rect">
            <a:avLst/>
          </a:prstGeom>
        </p:spPr>
        <p:txBody>
          <a:bodyPr wrap="square">
            <a:spAutoFit/>
          </a:bodyPr>
          <a:lstStyle/>
          <a:p>
            <a:r>
              <a:rPr lang="lt-LT" sz="2400" dirty="0">
                <a:latin typeface="Times New Roman" panose="02020603050405020304" pitchFamily="18" charset="0"/>
                <a:cs typeface="Times New Roman" panose="02020603050405020304" pitchFamily="18" charset="0"/>
              </a:rPr>
              <a:t>1839 </a:t>
            </a:r>
            <a:r>
              <a:rPr lang="lt-LT" sz="2400" dirty="0" smtClean="0">
                <a:latin typeface="Times New Roman" panose="02020603050405020304" pitchFamily="18" charset="0"/>
                <a:cs typeface="Times New Roman" panose="02020603050405020304" pitchFamily="18" charset="0"/>
              </a:rPr>
              <a:t>m</a:t>
            </a:r>
            <a:r>
              <a:rPr lang="en-US" sz="2400" dirty="0" smtClean="0">
                <a:latin typeface="Times New Roman" panose="02020603050405020304" pitchFamily="18" charset="0"/>
                <a:cs typeface="Times New Roman" panose="02020603050405020304" pitchFamily="18" charset="0"/>
              </a:rPr>
              <a:t>. </a:t>
            </a:r>
            <a:r>
              <a:rPr lang="lt-LT" sz="2400" dirty="0">
                <a:solidFill>
                  <a:prstClr val="black"/>
                </a:solidFill>
                <a:latin typeface="Times New Roman" panose="02020603050405020304" pitchFamily="18" charset="0"/>
                <a:cs typeface="Times New Roman" panose="02020603050405020304" pitchFamily="18" charset="0"/>
              </a:rPr>
              <a:t>A.E.</a:t>
            </a:r>
            <a:r>
              <a:rPr lang="en-GB" sz="2400" dirty="0">
                <a:latin typeface="Times New Roman" panose="02020603050405020304" pitchFamily="18" charset="0"/>
                <a:cs typeface="Times New Roman" panose="02020603050405020304" pitchFamily="18" charset="0"/>
              </a:rPr>
              <a:t> </a:t>
            </a:r>
            <a:r>
              <a:rPr lang="en-GB" sz="2400" dirty="0" err="1" smtClean="0">
                <a:latin typeface="Times New Roman" panose="02020603050405020304" pitchFamily="18" charset="0"/>
                <a:cs typeface="Times New Roman" panose="02020603050405020304" pitchFamily="18" charset="0"/>
              </a:rPr>
              <a:t>Bekerelis</a:t>
            </a:r>
            <a:r>
              <a:rPr lang="lt-LT" sz="2400" dirty="0" smtClean="0">
                <a:latin typeface="Times New Roman" panose="02020603050405020304" pitchFamily="18" charset="0"/>
                <a:cs typeface="Times New Roman" panose="02020603050405020304" pitchFamily="18" charset="0"/>
              </a:rPr>
              <a:t> stebėjo </a:t>
            </a:r>
            <a:r>
              <a:rPr lang="lt-LT" sz="2400" dirty="0">
                <a:latin typeface="Times New Roman" panose="02020603050405020304" pitchFamily="18" charset="0"/>
                <a:cs typeface="Times New Roman" panose="02020603050405020304" pitchFamily="18" charset="0"/>
              </a:rPr>
              <a:t>fotoelektrinį efektą, kuris </a:t>
            </a:r>
            <a:r>
              <a:rPr lang="lt-LT" sz="2400" dirty="0" smtClean="0">
                <a:latin typeface="Times New Roman" panose="02020603050405020304" pitchFamily="18" charset="0"/>
                <a:cs typeface="Times New Roman" panose="02020603050405020304" pitchFamily="18" charset="0"/>
              </a:rPr>
              <a:t>vyko į tirpalą panardintame elektrode, </a:t>
            </a:r>
            <a:r>
              <a:rPr lang="lt-LT" sz="2400" dirty="0">
                <a:latin typeface="Times New Roman" panose="02020603050405020304" pitchFamily="18" charset="0"/>
                <a:cs typeface="Times New Roman" panose="02020603050405020304" pitchFamily="18" charset="0"/>
              </a:rPr>
              <a:t>veikiamame šviesos. </a:t>
            </a:r>
          </a:p>
        </p:txBody>
      </p:sp>
      <p:sp>
        <p:nvSpPr>
          <p:cNvPr id="5" name="Stačiakampis 4"/>
          <p:cNvSpPr/>
          <p:nvPr/>
        </p:nvSpPr>
        <p:spPr>
          <a:xfrm>
            <a:off x="7971213" y="4270240"/>
            <a:ext cx="2780733" cy="923330"/>
          </a:xfrm>
          <a:prstGeom prst="rect">
            <a:avLst/>
          </a:prstGeom>
        </p:spPr>
        <p:txBody>
          <a:bodyPr wrap="square">
            <a:spAutoFit/>
          </a:bodyPr>
          <a:lstStyle/>
          <a:p>
            <a:pPr algn="ctr"/>
            <a:r>
              <a:rPr lang="ru-RU" dirty="0" smtClean="0">
                <a:latin typeface="Times New Roman" panose="02020603050405020304" pitchFamily="18" charset="0"/>
                <a:cs typeface="Times New Roman" panose="02020603050405020304" pitchFamily="18" charset="0"/>
              </a:rPr>
              <a:t>1903 </a:t>
            </a:r>
            <a:r>
              <a:rPr lang="en-US" dirty="0" smtClean="0">
                <a:latin typeface="Times New Roman" panose="02020603050405020304" pitchFamily="18" charset="0"/>
                <a:cs typeface="Times New Roman" panose="02020603050405020304" pitchFamily="18" charset="0"/>
              </a:rPr>
              <a:t>m.</a:t>
            </a:r>
            <a:r>
              <a:rPr lang="lt-LT" dirty="0" smtClean="0">
                <a:latin typeface="Times New Roman" panose="02020603050405020304" pitchFamily="18" charset="0"/>
                <a:cs typeface="Times New Roman" panose="02020603050405020304" pitchFamily="18" charset="0"/>
              </a:rPr>
              <a:t> Nobelio premijos medalis</a:t>
            </a:r>
            <a:r>
              <a:rPr lang="en-US" dirty="0" smtClean="0">
                <a:latin typeface="Times New Roman" panose="02020603050405020304" pitchFamily="18" charset="0"/>
                <a:cs typeface="Times New Roman" panose="02020603050405020304" pitchFamily="18" charset="0"/>
              </a:rPr>
              <a:t> </a:t>
            </a:r>
            <a:r>
              <a:rPr lang="lt-LT" dirty="0" smtClean="0">
                <a:latin typeface="Times New Roman" panose="02020603050405020304" pitchFamily="18" charset="0"/>
                <a:cs typeface="Times New Roman" panose="02020603050405020304" pitchFamily="18" charset="0"/>
              </a:rPr>
              <a:t>už atrastą  savaiminį radioaktyvumą.</a:t>
            </a:r>
            <a:endParaRPr lang="lt-LT" dirty="0">
              <a:latin typeface="Times New Roman" panose="02020603050405020304" pitchFamily="18" charset="0"/>
              <a:cs typeface="Times New Roman" panose="02020603050405020304" pitchFamily="18" charset="0"/>
            </a:endParaRPr>
          </a:p>
        </p:txBody>
      </p:sp>
      <p:sp>
        <p:nvSpPr>
          <p:cNvPr id="2" name="TextBox 1"/>
          <p:cNvSpPr txBox="1"/>
          <p:nvPr/>
        </p:nvSpPr>
        <p:spPr>
          <a:xfrm>
            <a:off x="3020934" y="182046"/>
            <a:ext cx="4744934" cy="707886"/>
          </a:xfrm>
          <a:prstGeom prst="rect">
            <a:avLst/>
          </a:prstGeom>
          <a:noFill/>
        </p:spPr>
        <p:txBody>
          <a:bodyPr wrap="square" rtlCol="0">
            <a:spAutoFit/>
          </a:bodyPr>
          <a:lstStyle/>
          <a:p>
            <a:r>
              <a:rPr lang="lt-LT" sz="4000" b="1" dirty="0" smtClean="0">
                <a:solidFill>
                  <a:prstClr val="black"/>
                </a:solidFill>
                <a:latin typeface="Times New Roman" panose="02020603050405020304" pitchFamily="18" charset="0"/>
                <a:cs typeface="Times New Roman" panose="02020603050405020304" pitchFamily="18" charset="0"/>
              </a:rPr>
              <a:t>Antuanas</a:t>
            </a:r>
            <a:r>
              <a:rPr lang="en-GB" sz="4000" b="1" dirty="0" smtClean="0">
                <a:latin typeface="Times New Roman" panose="02020603050405020304" pitchFamily="18" charset="0"/>
                <a:cs typeface="Times New Roman" panose="02020603050405020304" pitchFamily="18" charset="0"/>
              </a:rPr>
              <a:t> </a:t>
            </a:r>
            <a:r>
              <a:rPr lang="en-GB" sz="4000" b="1" dirty="0" err="1">
                <a:latin typeface="Times New Roman" panose="02020603050405020304" pitchFamily="18" charset="0"/>
                <a:cs typeface="Times New Roman" panose="02020603050405020304" pitchFamily="18" charset="0"/>
              </a:rPr>
              <a:t>Bekerelis</a:t>
            </a:r>
            <a:endParaRPr lang="lt-LT" sz="4000" b="1" dirty="0">
              <a:latin typeface="Times New Roman" panose="02020603050405020304" pitchFamily="18" charset="0"/>
              <a:cs typeface="Times New Roman" panose="02020603050405020304" pitchFamily="18" charset="0"/>
            </a:endParaRPr>
          </a:p>
        </p:txBody>
      </p:sp>
      <p:pic>
        <p:nvPicPr>
          <p:cNvPr id="7" name="Picture 2" descr="Vaizdo rezultatas pagal užklausą „Nobel prize medal“"/>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765868" y="1127566"/>
            <a:ext cx="2986078" cy="2986078"/>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descr="Vaizdo rezultatas pagal užklausą „becquere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6088" y="1059135"/>
            <a:ext cx="3562410" cy="4239268"/>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Vaizdo rezultatas pagal užklausą „becquerel“"/>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23996" y="1059135"/>
            <a:ext cx="2872579" cy="4239268"/>
          </a:xfrm>
          <a:prstGeom prst="rect">
            <a:avLst/>
          </a:prstGeom>
          <a:noFill/>
          <a:extLst>
            <a:ext uri="{909E8E84-426E-40DD-AFC4-6F175D3DCCD1}">
              <a14:hiddenFill xmlns:a14="http://schemas.microsoft.com/office/drawing/2010/main">
                <a:solidFill>
                  <a:srgbClr val="FFFFFF"/>
                </a:solidFill>
              </a14:hiddenFill>
            </a:ext>
          </a:extLst>
        </p:spPr>
      </p:pic>
      <p:sp>
        <p:nvSpPr>
          <p:cNvPr id="3" name="Action Button: Home 2">
            <a:hlinkClick r:id="rId5" action="ppaction://hlinksldjump" highlightClick="1"/>
          </p:cNvPr>
          <p:cNvSpPr/>
          <p:nvPr/>
        </p:nvSpPr>
        <p:spPr>
          <a:xfrm>
            <a:off x="10571584" y="5915608"/>
            <a:ext cx="1520890" cy="839755"/>
          </a:xfrm>
          <a:prstGeom prst="actionButtonHom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GB"/>
          </a:p>
        </p:txBody>
      </p:sp>
    </p:spTree>
    <p:extLst>
      <p:ext uri="{BB962C8B-B14F-4D97-AF65-F5344CB8AC3E}">
        <p14:creationId xmlns:p14="http://schemas.microsoft.com/office/powerpoint/2010/main" val="413750424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p:txBody>
          <a:bodyPr>
            <a:normAutofit/>
          </a:bodyPr>
          <a:lstStyle/>
          <a:p>
            <a:pPr marL="0" indent="0">
              <a:buNone/>
            </a:pPr>
            <a:r>
              <a:rPr lang="lt-LT" sz="2800" dirty="0" smtClean="0">
                <a:latin typeface="Times New Roman" panose="02020603050405020304" pitchFamily="18" charset="0"/>
                <a:cs typeface="Times New Roman" panose="02020603050405020304" pitchFamily="18" charset="0"/>
              </a:rPr>
              <a:t>6.Kaip </a:t>
            </a:r>
            <a:r>
              <a:rPr lang="lt-LT" sz="2800" dirty="0">
                <a:latin typeface="Times New Roman" panose="02020603050405020304" pitchFamily="18" charset="0"/>
                <a:cs typeface="Times New Roman" panose="02020603050405020304" pitchFamily="18" charset="0"/>
              </a:rPr>
              <a:t>kinta galvanometro G rodmenys paveiksle pavaizduotoje grandinėje, kai, tiriant fotoefektą, potenciometro P </a:t>
            </a:r>
            <a:r>
              <a:rPr lang="lt-LT" sz="2800" dirty="0" smtClean="0">
                <a:latin typeface="Times New Roman" panose="02020603050405020304" pitchFamily="18" charset="0"/>
                <a:cs typeface="Times New Roman" panose="02020603050405020304" pitchFamily="18" charset="0"/>
              </a:rPr>
              <a:t>šliaužiantysis </a:t>
            </a:r>
            <a:r>
              <a:rPr lang="lt-LT" sz="2800" dirty="0">
                <a:latin typeface="Times New Roman" panose="02020603050405020304" pitchFamily="18" charset="0"/>
                <a:cs typeface="Times New Roman" panose="02020603050405020304" pitchFamily="18" charset="0"/>
              </a:rPr>
              <a:t>kontaktas tolygiai stumiamas iš kairės kraštinės padėties į dešinę? Krintantis šviesos </a:t>
            </a:r>
            <a:r>
              <a:rPr lang="lt-LT" sz="2800" dirty="0" smtClean="0">
                <a:latin typeface="Times New Roman" panose="02020603050405020304" pitchFamily="18" charset="0"/>
                <a:cs typeface="Times New Roman" panose="02020603050405020304" pitchFamily="18" charset="0"/>
              </a:rPr>
              <a:t>srautas </a:t>
            </a:r>
            <a:r>
              <a:rPr lang="lt-LT" sz="2800" dirty="0">
                <a:latin typeface="Times New Roman" panose="02020603050405020304" pitchFamily="18" charset="0"/>
                <a:cs typeface="Times New Roman" panose="02020603050405020304" pitchFamily="18" charset="0"/>
              </a:rPr>
              <a:t>nekinta</a:t>
            </a:r>
            <a:r>
              <a:rPr lang="lt-LT" sz="2800" dirty="0" smtClean="0">
                <a:latin typeface="Times New Roman" panose="02020603050405020304" pitchFamily="18" charset="0"/>
                <a:cs typeface="Times New Roman" panose="02020603050405020304" pitchFamily="18" charset="0"/>
              </a:rPr>
              <a:t>. </a:t>
            </a:r>
          </a:p>
          <a:p>
            <a:pPr marL="0" indent="0">
              <a:buNone/>
            </a:pPr>
            <a:r>
              <a:rPr lang="lt-LT" sz="2800" b="1" dirty="0">
                <a:latin typeface="Times New Roman" panose="02020603050405020304" pitchFamily="18" charset="0"/>
                <a:cs typeface="Times New Roman" panose="02020603050405020304" pitchFamily="18" charset="0"/>
              </a:rPr>
              <a:t>A</a:t>
            </a:r>
            <a:r>
              <a:rPr lang="lt-LT" sz="2800" b="1" dirty="0" smtClean="0">
                <a:latin typeface="Times New Roman" panose="02020603050405020304" pitchFamily="18" charset="0"/>
                <a:cs typeface="Times New Roman" panose="02020603050405020304" pitchFamily="18" charset="0"/>
              </a:rPr>
              <a:t> </a:t>
            </a:r>
            <a:r>
              <a:rPr lang="en-GB" sz="2800" dirty="0" smtClean="0">
                <a:latin typeface="Times New Roman" panose="02020603050405020304" pitchFamily="18" charset="0"/>
                <a:cs typeface="Times New Roman" panose="02020603050405020304" pitchFamily="18" charset="0"/>
              </a:rPr>
              <a:t>   </a:t>
            </a:r>
            <a:r>
              <a:rPr lang="lt-LT" sz="2800" dirty="0" smtClean="0">
                <a:latin typeface="Times New Roman" panose="02020603050405020304" pitchFamily="18" charset="0"/>
                <a:cs typeface="Times New Roman" panose="02020603050405020304" pitchFamily="18" charset="0"/>
              </a:rPr>
              <a:t>Nekinta. </a:t>
            </a:r>
          </a:p>
          <a:p>
            <a:pPr marL="0" indent="0">
              <a:buNone/>
            </a:pPr>
            <a:r>
              <a:rPr lang="lt-LT" sz="2800" b="1" dirty="0" smtClean="0">
                <a:latin typeface="Times New Roman" panose="02020603050405020304" pitchFamily="18" charset="0"/>
                <a:cs typeface="Times New Roman" panose="02020603050405020304" pitchFamily="18" charset="0"/>
              </a:rPr>
              <a:t>B</a:t>
            </a:r>
            <a:r>
              <a:rPr lang="lt-LT" sz="2800" dirty="0" smtClean="0">
                <a:latin typeface="Times New Roman" panose="02020603050405020304" pitchFamily="18" charset="0"/>
                <a:cs typeface="Times New Roman" panose="02020603050405020304" pitchFamily="18" charset="0"/>
              </a:rPr>
              <a:t> </a:t>
            </a:r>
            <a:r>
              <a:rPr lang="en-GB" sz="2800" dirty="0" smtClean="0">
                <a:latin typeface="Times New Roman" panose="02020603050405020304" pitchFamily="18" charset="0"/>
                <a:cs typeface="Times New Roman" panose="02020603050405020304" pitchFamily="18" charset="0"/>
              </a:rPr>
              <a:t>   </a:t>
            </a:r>
            <a:r>
              <a:rPr lang="lt-LT" sz="2800" dirty="0" smtClean="0">
                <a:latin typeface="Times New Roman" panose="02020603050405020304" pitchFamily="18" charset="0"/>
                <a:cs typeface="Times New Roman" panose="02020603050405020304" pitchFamily="18" charset="0"/>
              </a:rPr>
              <a:t>Nuolatos </a:t>
            </a:r>
            <a:r>
              <a:rPr lang="lt-LT" sz="2800" dirty="0">
                <a:latin typeface="Times New Roman" panose="02020603050405020304" pitchFamily="18" charset="0"/>
                <a:cs typeface="Times New Roman" panose="02020603050405020304" pitchFamily="18" charset="0"/>
              </a:rPr>
              <a:t>tik didėja. </a:t>
            </a:r>
            <a:endParaRPr lang="lt-LT" sz="2800" dirty="0" smtClean="0">
              <a:latin typeface="Times New Roman" panose="02020603050405020304" pitchFamily="18" charset="0"/>
              <a:cs typeface="Times New Roman" panose="02020603050405020304" pitchFamily="18" charset="0"/>
            </a:endParaRPr>
          </a:p>
          <a:p>
            <a:pPr marL="0" indent="0">
              <a:buNone/>
            </a:pPr>
            <a:r>
              <a:rPr lang="lt-LT" sz="2800" b="1" dirty="0" smtClean="0">
                <a:latin typeface="Times New Roman" panose="02020603050405020304" pitchFamily="18" charset="0"/>
                <a:cs typeface="Times New Roman" panose="02020603050405020304" pitchFamily="18" charset="0"/>
              </a:rPr>
              <a:t>C</a:t>
            </a:r>
            <a:r>
              <a:rPr lang="lt-LT" sz="2800" dirty="0" smtClean="0">
                <a:latin typeface="Times New Roman" panose="02020603050405020304" pitchFamily="18" charset="0"/>
                <a:cs typeface="Times New Roman" panose="02020603050405020304" pitchFamily="18" charset="0"/>
              </a:rPr>
              <a:t>  </a:t>
            </a:r>
            <a:r>
              <a:rPr lang="en-GB" sz="2800" dirty="0" smtClean="0">
                <a:latin typeface="Times New Roman" panose="02020603050405020304" pitchFamily="18" charset="0"/>
                <a:cs typeface="Times New Roman" panose="02020603050405020304" pitchFamily="18" charset="0"/>
              </a:rPr>
              <a:t>  </a:t>
            </a:r>
            <a:r>
              <a:rPr lang="lt-LT" sz="2800" dirty="0" smtClean="0">
                <a:latin typeface="Times New Roman" panose="02020603050405020304" pitchFamily="18" charset="0"/>
                <a:cs typeface="Times New Roman" panose="02020603050405020304" pitchFamily="18" charset="0"/>
              </a:rPr>
              <a:t>Mažėja</a:t>
            </a:r>
            <a:r>
              <a:rPr lang="lt-LT" sz="2800" dirty="0">
                <a:latin typeface="Times New Roman" panose="02020603050405020304" pitchFamily="18" charset="0"/>
                <a:cs typeface="Times New Roman" panose="02020603050405020304" pitchFamily="18" charset="0"/>
              </a:rPr>
              <a:t>, kol tampa lygūs </a:t>
            </a:r>
            <a:r>
              <a:rPr lang="lt-LT" sz="2800" dirty="0" smtClean="0">
                <a:latin typeface="Times New Roman" panose="02020603050405020304" pitchFamily="18" charset="0"/>
                <a:cs typeface="Times New Roman" panose="02020603050405020304" pitchFamily="18" charset="0"/>
              </a:rPr>
              <a:t>nuliui.</a:t>
            </a:r>
          </a:p>
          <a:p>
            <a:pPr marL="0" indent="0">
              <a:buNone/>
            </a:pPr>
            <a:r>
              <a:rPr lang="lt-LT" sz="2800" b="1" dirty="0" smtClean="0">
                <a:latin typeface="Times New Roman" panose="02020603050405020304" pitchFamily="18" charset="0"/>
                <a:cs typeface="Times New Roman" panose="02020603050405020304" pitchFamily="18" charset="0"/>
              </a:rPr>
              <a:t>D</a:t>
            </a:r>
            <a:r>
              <a:rPr lang="lt-LT" sz="2800" dirty="0" smtClean="0">
                <a:latin typeface="Times New Roman" panose="02020603050405020304" pitchFamily="18" charset="0"/>
                <a:cs typeface="Times New Roman" panose="02020603050405020304" pitchFamily="18" charset="0"/>
              </a:rPr>
              <a:t> </a:t>
            </a:r>
            <a:r>
              <a:rPr lang="en-GB" sz="2800" dirty="0" smtClean="0">
                <a:latin typeface="Times New Roman" panose="02020603050405020304" pitchFamily="18" charset="0"/>
                <a:cs typeface="Times New Roman" panose="02020603050405020304" pitchFamily="18" charset="0"/>
              </a:rPr>
              <a:t>   </a:t>
            </a:r>
            <a:r>
              <a:rPr lang="lt-LT" sz="2800" dirty="0" smtClean="0">
                <a:latin typeface="Times New Roman" panose="02020603050405020304" pitchFamily="18" charset="0"/>
                <a:cs typeface="Times New Roman" panose="02020603050405020304" pitchFamily="18" charset="0"/>
              </a:rPr>
              <a:t>Iš </a:t>
            </a:r>
            <a:r>
              <a:rPr lang="lt-LT" sz="2800" dirty="0">
                <a:latin typeface="Times New Roman" panose="02020603050405020304" pitchFamily="18" charset="0"/>
                <a:cs typeface="Times New Roman" panose="02020603050405020304" pitchFamily="18" charset="0"/>
              </a:rPr>
              <a:t>pradžių didėja, po to </a:t>
            </a:r>
            <a:r>
              <a:rPr lang="lt-LT" sz="2800" dirty="0" smtClean="0">
                <a:latin typeface="Times New Roman" panose="02020603050405020304" pitchFamily="18" charset="0"/>
                <a:cs typeface="Times New Roman" panose="02020603050405020304" pitchFamily="18" charset="0"/>
              </a:rPr>
              <a:t>nekinta.</a:t>
            </a:r>
            <a:endParaRPr lang="en-GB" sz="2800" dirty="0">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2"/>
          <a:stretch>
            <a:fillRect/>
          </a:stretch>
        </p:blipFill>
        <p:spPr>
          <a:xfrm>
            <a:off x="6929437" y="3527786"/>
            <a:ext cx="3560763" cy="2873014"/>
          </a:xfrm>
          <a:prstGeom prst="rect">
            <a:avLst/>
          </a:prstGeom>
        </p:spPr>
      </p:pic>
    </p:spTree>
    <p:extLst>
      <p:ext uri="{BB962C8B-B14F-4D97-AF65-F5344CB8AC3E}">
        <p14:creationId xmlns:p14="http://schemas.microsoft.com/office/powerpoint/2010/main" val="1297820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mph" presetSubtype="0" fill="hold" nodeType="clickEffect">
                                  <p:stCondLst>
                                    <p:cond delay="0"/>
                                  </p:stCondLst>
                                  <p:iterate type="lt">
                                    <p:tmPct val="4000"/>
                                  </p:iterate>
                                  <p:childTnLst>
                                    <p:set>
                                      <p:cBhvr override="childStyle">
                                        <p:cTn id="6" dur="500" fill="hold"/>
                                        <p:tgtEl>
                                          <p:spTgt spid="3">
                                            <p:txEl>
                                              <p:pRg st="4" end="4"/>
                                            </p:txEl>
                                          </p:spTgt>
                                        </p:tgtEl>
                                        <p:attrNameLst>
                                          <p:attrName>style.color</p:attrName>
                                        </p:attrNameLst>
                                      </p:cBhvr>
                                      <p:to>
                                        <p:clrVal>
                                          <a:srgbClr val="00B050"/>
                                        </p:clrVal>
                                      </p:to>
                                    </p:set>
                                    <p:set>
                                      <p:cBhvr>
                                        <p:cTn id="7" dur="500" fill="hold"/>
                                        <p:tgtEl>
                                          <p:spTgt spid="3">
                                            <p:txEl>
                                              <p:pRg st="4" end="4"/>
                                            </p:txEl>
                                          </p:spTgt>
                                        </p:tgtEl>
                                        <p:attrNameLst>
                                          <p:attrName>fillcolor</p:attrName>
                                        </p:attrNameLst>
                                      </p:cBhvr>
                                      <p:to>
                                        <p:clrVal>
                                          <a:srgbClr val="00B050"/>
                                        </p:clrVal>
                                      </p:to>
                                    </p:set>
                                    <p:set>
                                      <p:cBhvr>
                                        <p:cTn id="8" dur="500" fill="hold"/>
                                        <p:tgtEl>
                                          <p:spTgt spid="3">
                                            <p:txEl>
                                              <p:pRg st="4" end="4"/>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p:txBody>
          <a:bodyPr/>
          <a:lstStyle/>
          <a:p>
            <a:pPr marL="0" indent="0">
              <a:buNone/>
            </a:pPr>
            <a:r>
              <a:rPr lang="lt-LT" dirty="0">
                <a:latin typeface="Times New Roman" panose="02020603050405020304" pitchFamily="18" charset="0"/>
                <a:cs typeface="Times New Roman" panose="02020603050405020304" pitchFamily="18" charset="0"/>
              </a:rPr>
              <a:t>7. Fotonai, kurių energija 4 eV, krinta į metalo paviršių ir išmuša iš jo 1,5 eV energijos elektronus. Kokios mažiausios energijos fotonai sukelia šiame metale fotoefektą? </a:t>
            </a:r>
            <a:endParaRPr lang="lt-LT" dirty="0" smtClean="0">
              <a:latin typeface="Times New Roman" panose="02020603050405020304" pitchFamily="18" charset="0"/>
              <a:cs typeface="Times New Roman" panose="02020603050405020304" pitchFamily="18" charset="0"/>
            </a:endParaRPr>
          </a:p>
          <a:p>
            <a:pPr marL="0" indent="0">
              <a:buNone/>
            </a:pPr>
            <a:r>
              <a:rPr lang="lt-LT" b="1" dirty="0" smtClean="0">
                <a:latin typeface="Times New Roman" panose="02020603050405020304" pitchFamily="18" charset="0"/>
                <a:cs typeface="Times New Roman" panose="02020603050405020304" pitchFamily="18" charset="0"/>
              </a:rPr>
              <a:t>A</a:t>
            </a:r>
            <a:r>
              <a:rPr lang="lt-LT" dirty="0" smtClean="0">
                <a:latin typeface="Times New Roman" panose="02020603050405020304" pitchFamily="18" charset="0"/>
                <a:cs typeface="Times New Roman" panose="02020603050405020304" pitchFamily="18" charset="0"/>
              </a:rPr>
              <a:t> </a:t>
            </a:r>
            <a:r>
              <a:rPr lang="en-GB" dirty="0" smtClean="0">
                <a:latin typeface="Times New Roman" panose="02020603050405020304" pitchFamily="18" charset="0"/>
                <a:cs typeface="Times New Roman" panose="02020603050405020304" pitchFamily="18" charset="0"/>
              </a:rPr>
              <a:t>   1,5 </a:t>
            </a:r>
            <a:r>
              <a:rPr lang="en-GB" dirty="0">
                <a:latin typeface="Times New Roman" panose="02020603050405020304" pitchFamily="18" charset="0"/>
                <a:cs typeface="Times New Roman" panose="02020603050405020304" pitchFamily="18" charset="0"/>
              </a:rPr>
              <a:t>eV</a:t>
            </a:r>
            <a:r>
              <a:rPr lang="en-GB" dirty="0" smtClean="0">
                <a:latin typeface="Times New Roman" panose="02020603050405020304" pitchFamily="18" charset="0"/>
                <a:cs typeface="Times New Roman" panose="02020603050405020304" pitchFamily="18" charset="0"/>
              </a:rPr>
              <a:t>.</a:t>
            </a:r>
            <a:endParaRPr lang="lt-LT" dirty="0" smtClean="0">
              <a:latin typeface="Times New Roman" panose="02020603050405020304" pitchFamily="18" charset="0"/>
              <a:cs typeface="Times New Roman" panose="02020603050405020304" pitchFamily="18" charset="0"/>
            </a:endParaRPr>
          </a:p>
          <a:p>
            <a:pPr marL="0" indent="0">
              <a:buNone/>
            </a:pPr>
            <a:r>
              <a:rPr lang="lt-LT" b="1" dirty="0" smtClean="0">
                <a:latin typeface="Times New Roman" panose="02020603050405020304" pitchFamily="18" charset="0"/>
                <a:cs typeface="Times New Roman" panose="02020603050405020304" pitchFamily="18" charset="0"/>
              </a:rPr>
              <a:t>B</a:t>
            </a:r>
            <a:r>
              <a:rPr lang="en-GB" b="1" dirty="0" smtClean="0">
                <a:latin typeface="Times New Roman" panose="02020603050405020304" pitchFamily="18" charset="0"/>
                <a:cs typeface="Times New Roman" panose="02020603050405020304" pitchFamily="18" charset="0"/>
              </a:rPr>
              <a:t> </a:t>
            </a:r>
            <a:r>
              <a:rPr lang="en-GB" dirty="0" smtClean="0">
                <a:latin typeface="Times New Roman" panose="02020603050405020304" pitchFamily="18" charset="0"/>
                <a:cs typeface="Times New Roman" panose="02020603050405020304" pitchFamily="18" charset="0"/>
              </a:rPr>
              <a:t>   2,5 </a:t>
            </a:r>
            <a:r>
              <a:rPr lang="en-GB" dirty="0">
                <a:latin typeface="Times New Roman" panose="02020603050405020304" pitchFamily="18" charset="0"/>
                <a:cs typeface="Times New Roman" panose="02020603050405020304" pitchFamily="18" charset="0"/>
              </a:rPr>
              <a:t>eV. </a:t>
            </a:r>
            <a:endParaRPr lang="lt-LT" dirty="0" smtClean="0">
              <a:latin typeface="Times New Roman" panose="02020603050405020304" pitchFamily="18" charset="0"/>
              <a:cs typeface="Times New Roman" panose="02020603050405020304" pitchFamily="18" charset="0"/>
            </a:endParaRPr>
          </a:p>
          <a:p>
            <a:pPr marL="0" indent="0">
              <a:buNone/>
            </a:pPr>
            <a:r>
              <a:rPr lang="lt-LT" b="1" dirty="0" smtClean="0">
                <a:latin typeface="Times New Roman" panose="02020603050405020304" pitchFamily="18" charset="0"/>
                <a:cs typeface="Times New Roman" panose="02020603050405020304" pitchFamily="18" charset="0"/>
              </a:rPr>
              <a:t>C</a:t>
            </a:r>
            <a:r>
              <a:rPr lang="lt-LT" dirty="0" smtClean="0">
                <a:latin typeface="Times New Roman" panose="02020603050405020304" pitchFamily="18" charset="0"/>
                <a:cs typeface="Times New Roman" panose="02020603050405020304" pitchFamily="18" charset="0"/>
              </a:rPr>
              <a:t> </a:t>
            </a:r>
            <a:r>
              <a:rPr lang="en-GB" dirty="0" smtClean="0">
                <a:latin typeface="Times New Roman" panose="02020603050405020304" pitchFamily="18" charset="0"/>
                <a:cs typeface="Times New Roman" panose="02020603050405020304" pitchFamily="18" charset="0"/>
              </a:rPr>
              <a:t>   5,5 </a:t>
            </a:r>
            <a:r>
              <a:rPr lang="en-GB" dirty="0">
                <a:latin typeface="Times New Roman" panose="02020603050405020304" pitchFamily="18" charset="0"/>
                <a:cs typeface="Times New Roman" panose="02020603050405020304" pitchFamily="18" charset="0"/>
              </a:rPr>
              <a:t>eV</a:t>
            </a:r>
            <a:r>
              <a:rPr lang="en-GB" dirty="0" smtClean="0">
                <a:latin typeface="Times New Roman" panose="02020603050405020304" pitchFamily="18" charset="0"/>
                <a:cs typeface="Times New Roman" panose="02020603050405020304" pitchFamily="18" charset="0"/>
              </a:rPr>
              <a:t>.</a:t>
            </a:r>
            <a:endParaRPr lang="lt-LT" dirty="0" smtClean="0">
              <a:latin typeface="Times New Roman" panose="02020603050405020304" pitchFamily="18" charset="0"/>
              <a:cs typeface="Times New Roman" panose="02020603050405020304" pitchFamily="18" charset="0"/>
            </a:endParaRPr>
          </a:p>
          <a:p>
            <a:pPr marL="0" indent="0">
              <a:buNone/>
            </a:pPr>
            <a:r>
              <a:rPr lang="lt-LT" b="1" dirty="0" smtClean="0">
                <a:latin typeface="Times New Roman" panose="02020603050405020304" pitchFamily="18" charset="0"/>
                <a:cs typeface="Times New Roman" panose="02020603050405020304" pitchFamily="18" charset="0"/>
              </a:rPr>
              <a:t>D</a:t>
            </a:r>
            <a:r>
              <a:rPr lang="en-GB" dirty="0" smtClean="0">
                <a:latin typeface="Times New Roman" panose="02020603050405020304" pitchFamily="18" charset="0"/>
                <a:cs typeface="Times New Roman" panose="02020603050405020304" pitchFamily="18" charset="0"/>
              </a:rPr>
              <a:t>    6 </a:t>
            </a:r>
            <a:r>
              <a:rPr lang="en-GB" dirty="0">
                <a:latin typeface="Times New Roman" panose="02020603050405020304" pitchFamily="18" charset="0"/>
                <a:cs typeface="Times New Roman" panose="02020603050405020304" pitchFamily="18" charset="0"/>
              </a:rPr>
              <a:t>eV. </a:t>
            </a:r>
          </a:p>
        </p:txBody>
      </p:sp>
    </p:spTree>
    <p:extLst>
      <p:ext uri="{BB962C8B-B14F-4D97-AF65-F5344CB8AC3E}">
        <p14:creationId xmlns:p14="http://schemas.microsoft.com/office/powerpoint/2010/main" val="467286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mph" presetSubtype="0" fill="hold" nodeType="clickEffect">
                                  <p:stCondLst>
                                    <p:cond delay="0"/>
                                  </p:stCondLst>
                                  <p:iterate type="lt">
                                    <p:tmPct val="4000"/>
                                  </p:iterate>
                                  <p:childTnLst>
                                    <p:set>
                                      <p:cBhvr override="childStyle">
                                        <p:cTn id="6" dur="500" fill="hold"/>
                                        <p:tgtEl>
                                          <p:spTgt spid="3">
                                            <p:txEl>
                                              <p:pRg st="2" end="2"/>
                                            </p:txEl>
                                          </p:spTgt>
                                        </p:tgtEl>
                                        <p:attrNameLst>
                                          <p:attrName>style.color</p:attrName>
                                        </p:attrNameLst>
                                      </p:cBhvr>
                                      <p:to>
                                        <p:clrVal>
                                          <a:srgbClr val="00B050"/>
                                        </p:clrVal>
                                      </p:to>
                                    </p:set>
                                    <p:set>
                                      <p:cBhvr>
                                        <p:cTn id="7" dur="500" fill="hold"/>
                                        <p:tgtEl>
                                          <p:spTgt spid="3">
                                            <p:txEl>
                                              <p:pRg st="2" end="2"/>
                                            </p:txEl>
                                          </p:spTgt>
                                        </p:tgtEl>
                                        <p:attrNameLst>
                                          <p:attrName>fillcolor</p:attrName>
                                        </p:attrNameLst>
                                      </p:cBhvr>
                                      <p:to>
                                        <p:clrVal>
                                          <a:srgbClr val="00B050"/>
                                        </p:clrVal>
                                      </p:to>
                                    </p:set>
                                    <p:set>
                                      <p:cBhvr>
                                        <p:cTn id="8" dur="500" fill="hold"/>
                                        <p:tgtEl>
                                          <p:spTgt spid="3">
                                            <p:txEl>
                                              <p:pRg st="2" end="2"/>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781049" y="1812925"/>
            <a:ext cx="10515600" cy="4351338"/>
          </a:xfrm>
        </p:spPr>
        <p:txBody>
          <a:bodyPr/>
          <a:lstStyle/>
          <a:p>
            <a:pPr marL="0" indent="0">
              <a:buNone/>
            </a:pPr>
            <a:r>
              <a:rPr lang="lt-LT" dirty="0">
                <a:latin typeface="Times New Roman" panose="02020603050405020304" pitchFamily="18" charset="0"/>
                <a:cs typeface="Times New Roman" panose="02020603050405020304" pitchFamily="18" charset="0"/>
              </a:rPr>
              <a:t>8</a:t>
            </a:r>
            <a:r>
              <a:rPr lang="lt-LT" dirty="0" smtClean="0">
                <a:latin typeface="Times New Roman" panose="02020603050405020304" pitchFamily="18" charset="0"/>
                <a:cs typeface="Times New Roman" panose="02020603050405020304" pitchFamily="18" charset="0"/>
              </a:rPr>
              <a:t>. Ką turi keisti bandymų metu fotoefekto tyrėjai, norėdami gauti kreivių 1, 2, 3 šeimą (žr. pav.)?</a:t>
            </a:r>
            <a:endParaRPr lang="en-GB" dirty="0">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3"/>
          <a:stretch>
            <a:fillRect/>
          </a:stretch>
        </p:blipFill>
        <p:spPr>
          <a:xfrm>
            <a:off x="781051" y="3091543"/>
            <a:ext cx="4777921" cy="2605994"/>
          </a:xfrm>
          <a:prstGeom prst="rect">
            <a:avLst/>
          </a:prstGeom>
        </p:spPr>
      </p:pic>
      <p:sp>
        <p:nvSpPr>
          <p:cNvPr id="5" name="TextBox 4"/>
          <p:cNvSpPr txBox="1"/>
          <p:nvPr/>
        </p:nvSpPr>
        <p:spPr>
          <a:xfrm>
            <a:off x="5661479" y="3486601"/>
            <a:ext cx="6866164" cy="1815882"/>
          </a:xfrm>
          <a:prstGeom prst="rect">
            <a:avLst/>
          </a:prstGeom>
          <a:noFill/>
        </p:spPr>
        <p:txBody>
          <a:bodyPr wrap="square" rtlCol="0">
            <a:spAutoFit/>
          </a:bodyPr>
          <a:lstStyle/>
          <a:p>
            <a:r>
              <a:rPr lang="en-GB" sz="2800" b="1" dirty="0">
                <a:latin typeface="Times New Roman" panose="02020603050405020304" pitchFamily="18" charset="0"/>
                <a:cs typeface="Times New Roman" panose="02020603050405020304" pitchFamily="18" charset="0"/>
              </a:rPr>
              <a:t>A</a:t>
            </a:r>
            <a:r>
              <a:rPr lang="en-GB" sz="2800" dirty="0">
                <a:latin typeface="Times New Roman" panose="02020603050405020304" pitchFamily="18" charset="0"/>
                <a:cs typeface="Times New Roman" panose="02020603050405020304" pitchFamily="18" charset="0"/>
              </a:rPr>
              <a:t> </a:t>
            </a:r>
            <a:r>
              <a:rPr lang="en-GB" sz="2800" dirty="0" smtClean="0">
                <a:latin typeface="Times New Roman" panose="02020603050405020304" pitchFamily="18" charset="0"/>
                <a:cs typeface="Times New Roman" panose="02020603050405020304" pitchFamily="18" charset="0"/>
              </a:rPr>
              <a:t>   </a:t>
            </a:r>
            <a:r>
              <a:rPr lang="en-GB" sz="2800" dirty="0" err="1" smtClean="0">
                <a:latin typeface="Times New Roman" panose="02020603050405020304" pitchFamily="18" charset="0"/>
                <a:cs typeface="Times New Roman" panose="02020603050405020304" pitchFamily="18" charset="0"/>
              </a:rPr>
              <a:t>Medžiagą</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iš</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kurios</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pagamintas</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anodas</a:t>
            </a:r>
            <a:r>
              <a:rPr lang="en-GB" sz="2800" dirty="0">
                <a:latin typeface="Times New Roman" panose="02020603050405020304" pitchFamily="18" charset="0"/>
                <a:cs typeface="Times New Roman" panose="02020603050405020304" pitchFamily="18" charset="0"/>
              </a:rPr>
              <a:t>. </a:t>
            </a:r>
            <a:endParaRPr lang="lt-LT" sz="2800" dirty="0" smtClean="0">
              <a:latin typeface="Times New Roman" panose="02020603050405020304" pitchFamily="18" charset="0"/>
              <a:cs typeface="Times New Roman" panose="02020603050405020304" pitchFamily="18" charset="0"/>
            </a:endParaRPr>
          </a:p>
          <a:p>
            <a:r>
              <a:rPr lang="en-GB" sz="2800" b="1" dirty="0" smtClean="0">
                <a:latin typeface="Times New Roman" panose="02020603050405020304" pitchFamily="18" charset="0"/>
                <a:cs typeface="Times New Roman" panose="02020603050405020304" pitchFamily="18" charset="0"/>
              </a:rPr>
              <a:t>B</a:t>
            </a:r>
            <a:r>
              <a:rPr lang="en-GB" sz="2800" dirty="0" smtClean="0">
                <a:latin typeface="Times New Roman" panose="02020603050405020304" pitchFamily="18" charset="0"/>
                <a:cs typeface="Times New Roman" panose="02020603050405020304" pitchFamily="18" charset="0"/>
              </a:rPr>
              <a:t>    </a:t>
            </a:r>
            <a:r>
              <a:rPr lang="en-GB" sz="2800" dirty="0" err="1" smtClean="0">
                <a:latin typeface="Times New Roman" panose="02020603050405020304" pitchFamily="18" charset="0"/>
                <a:cs typeface="Times New Roman" panose="02020603050405020304" pitchFamily="18" charset="0"/>
              </a:rPr>
              <a:t>Krintančios</a:t>
            </a:r>
            <a:r>
              <a:rPr lang="en-GB" sz="2800" dirty="0" smtClean="0">
                <a:latin typeface="Times New Roman" panose="02020603050405020304" pitchFamily="18" charset="0"/>
                <a:cs typeface="Times New Roman" panose="02020603050405020304" pitchFamily="18" charset="0"/>
              </a:rPr>
              <a:t> </a:t>
            </a:r>
            <a:r>
              <a:rPr lang="en-GB" sz="2800" dirty="0">
                <a:latin typeface="Times New Roman" panose="02020603050405020304" pitchFamily="18" charset="0"/>
                <a:cs typeface="Times New Roman" panose="02020603050405020304" pitchFamily="18" charset="0"/>
              </a:rPr>
              <a:t>į </a:t>
            </a:r>
            <a:r>
              <a:rPr lang="en-GB" sz="2800" dirty="0" err="1">
                <a:latin typeface="Times New Roman" panose="02020603050405020304" pitchFamily="18" charset="0"/>
                <a:cs typeface="Times New Roman" panose="02020603050405020304" pitchFamily="18" charset="0"/>
              </a:rPr>
              <a:t>katodą</a:t>
            </a:r>
            <a:r>
              <a:rPr lang="en-GB" sz="2800" dirty="0">
                <a:latin typeface="Times New Roman" panose="02020603050405020304" pitchFamily="18" charset="0"/>
                <a:cs typeface="Times New Roman" panose="02020603050405020304" pitchFamily="18" charset="0"/>
              </a:rPr>
              <a:t> </a:t>
            </a:r>
            <a:r>
              <a:rPr lang="en-GB" sz="2800" dirty="0" err="1" smtClean="0">
                <a:latin typeface="Times New Roman" panose="02020603050405020304" pitchFamily="18" charset="0"/>
                <a:cs typeface="Times New Roman" panose="02020603050405020304" pitchFamily="18" charset="0"/>
              </a:rPr>
              <a:t>šviesos</a:t>
            </a:r>
            <a:r>
              <a:rPr lang="lt-LT" sz="2800" dirty="0" smtClean="0">
                <a:latin typeface="Times New Roman" panose="02020603050405020304" pitchFamily="18" charset="0"/>
                <a:cs typeface="Times New Roman" panose="02020603050405020304" pitchFamily="18" charset="0"/>
              </a:rPr>
              <a:t> </a:t>
            </a:r>
            <a:r>
              <a:rPr lang="en-GB" sz="2800" dirty="0" err="1" smtClean="0">
                <a:latin typeface="Times New Roman" panose="02020603050405020304" pitchFamily="18" charset="0"/>
                <a:cs typeface="Times New Roman" panose="02020603050405020304" pitchFamily="18" charset="0"/>
              </a:rPr>
              <a:t>intensyvumą</a:t>
            </a:r>
            <a:r>
              <a:rPr lang="en-GB" sz="2800" dirty="0" smtClean="0">
                <a:latin typeface="Times New Roman" panose="02020603050405020304" pitchFamily="18" charset="0"/>
                <a:cs typeface="Times New Roman" panose="02020603050405020304" pitchFamily="18" charset="0"/>
              </a:rPr>
              <a:t>.</a:t>
            </a:r>
            <a:endParaRPr lang="lt-LT" sz="2800" dirty="0" smtClean="0">
              <a:latin typeface="Times New Roman" panose="02020603050405020304" pitchFamily="18" charset="0"/>
              <a:cs typeface="Times New Roman" panose="02020603050405020304" pitchFamily="18" charset="0"/>
            </a:endParaRPr>
          </a:p>
          <a:p>
            <a:r>
              <a:rPr lang="en-GB" sz="2800" b="1" dirty="0" smtClean="0">
                <a:latin typeface="Times New Roman" panose="02020603050405020304" pitchFamily="18" charset="0"/>
                <a:cs typeface="Times New Roman" panose="02020603050405020304" pitchFamily="18" charset="0"/>
              </a:rPr>
              <a:t>C</a:t>
            </a:r>
            <a:r>
              <a:rPr lang="en-GB" sz="2800" dirty="0" smtClean="0">
                <a:latin typeface="Times New Roman" panose="02020603050405020304" pitchFamily="18" charset="0"/>
                <a:cs typeface="Times New Roman" panose="02020603050405020304" pitchFamily="18" charset="0"/>
              </a:rPr>
              <a:t>    </a:t>
            </a:r>
            <a:r>
              <a:rPr lang="en-GB" sz="2800" dirty="0" err="1" smtClean="0">
                <a:latin typeface="Times New Roman" panose="02020603050405020304" pitchFamily="18" charset="0"/>
                <a:cs typeface="Times New Roman" panose="02020603050405020304" pitchFamily="18" charset="0"/>
              </a:rPr>
              <a:t>Krintančios</a:t>
            </a:r>
            <a:r>
              <a:rPr lang="en-GB" sz="2800" dirty="0" smtClean="0">
                <a:latin typeface="Times New Roman" panose="02020603050405020304" pitchFamily="18" charset="0"/>
                <a:cs typeface="Times New Roman" panose="02020603050405020304" pitchFamily="18" charset="0"/>
              </a:rPr>
              <a:t> </a:t>
            </a:r>
            <a:r>
              <a:rPr lang="en-GB" sz="2800" dirty="0">
                <a:latin typeface="Times New Roman" panose="02020603050405020304" pitchFamily="18" charset="0"/>
                <a:cs typeface="Times New Roman" panose="02020603050405020304" pitchFamily="18" charset="0"/>
              </a:rPr>
              <a:t>į </a:t>
            </a:r>
            <a:r>
              <a:rPr lang="en-GB" sz="2800" dirty="0" err="1">
                <a:latin typeface="Times New Roman" panose="02020603050405020304" pitchFamily="18" charset="0"/>
                <a:cs typeface="Times New Roman" panose="02020603050405020304" pitchFamily="18" charset="0"/>
              </a:rPr>
              <a:t>katodą</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šviesos</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dažnį</a:t>
            </a:r>
            <a:r>
              <a:rPr lang="en-GB" sz="2800" dirty="0" smtClean="0">
                <a:latin typeface="Times New Roman" panose="02020603050405020304" pitchFamily="18" charset="0"/>
                <a:cs typeface="Times New Roman" panose="02020603050405020304" pitchFamily="18" charset="0"/>
              </a:rPr>
              <a:t>.</a:t>
            </a:r>
            <a:endParaRPr lang="lt-LT" sz="2800" dirty="0" smtClean="0">
              <a:latin typeface="Times New Roman" panose="02020603050405020304" pitchFamily="18" charset="0"/>
              <a:cs typeface="Times New Roman" panose="02020603050405020304" pitchFamily="18" charset="0"/>
            </a:endParaRPr>
          </a:p>
          <a:p>
            <a:r>
              <a:rPr lang="en-GB" sz="2800" b="1" dirty="0" smtClean="0">
                <a:latin typeface="Times New Roman" panose="02020603050405020304" pitchFamily="18" charset="0"/>
                <a:cs typeface="Times New Roman" panose="02020603050405020304" pitchFamily="18" charset="0"/>
              </a:rPr>
              <a:t>D</a:t>
            </a:r>
            <a:r>
              <a:rPr lang="en-GB" sz="2800" dirty="0" smtClean="0">
                <a:latin typeface="Times New Roman" panose="02020603050405020304" pitchFamily="18" charset="0"/>
                <a:cs typeface="Times New Roman" panose="02020603050405020304" pitchFamily="18" charset="0"/>
              </a:rPr>
              <a:t>    </a:t>
            </a:r>
            <a:r>
              <a:rPr lang="en-GB" sz="2800" dirty="0" err="1" smtClean="0">
                <a:latin typeface="Times New Roman" panose="02020603050405020304" pitchFamily="18" charset="0"/>
                <a:cs typeface="Times New Roman" panose="02020603050405020304" pitchFamily="18" charset="0"/>
              </a:rPr>
              <a:t>Katodo</a:t>
            </a:r>
            <a:r>
              <a:rPr lang="en-GB" sz="2800" dirty="0" smtClean="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apšvietimo</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laiką</a:t>
            </a:r>
            <a:r>
              <a:rPr lang="en-GB" sz="28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211255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mph" presetSubtype="0" fill="hold" nodeType="clickEffect">
                                  <p:stCondLst>
                                    <p:cond delay="0"/>
                                  </p:stCondLst>
                                  <p:iterate type="lt">
                                    <p:tmPct val="4000"/>
                                  </p:iterate>
                                  <p:childTnLst>
                                    <p:set>
                                      <p:cBhvr override="childStyle">
                                        <p:cTn id="6" dur="500" fill="hold"/>
                                        <p:tgtEl>
                                          <p:spTgt spid="5">
                                            <p:txEl>
                                              <p:pRg st="2" end="2"/>
                                            </p:txEl>
                                          </p:spTgt>
                                        </p:tgtEl>
                                        <p:attrNameLst>
                                          <p:attrName>style.color</p:attrName>
                                        </p:attrNameLst>
                                      </p:cBhvr>
                                      <p:to>
                                        <p:clrVal>
                                          <a:srgbClr val="00B050"/>
                                        </p:clrVal>
                                      </p:to>
                                    </p:set>
                                    <p:set>
                                      <p:cBhvr>
                                        <p:cTn id="7" dur="500" fill="hold"/>
                                        <p:tgtEl>
                                          <p:spTgt spid="5">
                                            <p:txEl>
                                              <p:pRg st="2" end="2"/>
                                            </p:txEl>
                                          </p:spTgt>
                                        </p:tgtEl>
                                        <p:attrNameLst>
                                          <p:attrName>fillcolor</p:attrName>
                                        </p:attrNameLst>
                                      </p:cBhvr>
                                      <p:to>
                                        <p:clrVal>
                                          <a:srgbClr val="00B050"/>
                                        </p:clrVal>
                                      </p:to>
                                    </p:set>
                                    <p:set>
                                      <p:cBhvr>
                                        <p:cTn id="8" dur="500" fill="hold"/>
                                        <p:tgtEl>
                                          <p:spTgt spid="5">
                                            <p:txEl>
                                              <p:pRg st="2" end="2"/>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p:txBody>
          <a:bodyPr/>
          <a:lstStyle/>
          <a:p>
            <a:pPr marL="0" indent="0">
              <a:buNone/>
            </a:pPr>
            <a:r>
              <a:rPr lang="en-GB" dirty="0">
                <a:latin typeface="Times New Roman" panose="02020603050405020304" pitchFamily="18" charset="0"/>
                <a:cs typeface="Times New Roman" panose="02020603050405020304" pitchFamily="18" charset="0"/>
              </a:rPr>
              <a:t>9</a:t>
            </a:r>
            <a:r>
              <a:rPr lang="lt-LT" dirty="0" smtClean="0">
                <a:latin typeface="Times New Roman" panose="02020603050405020304" pitchFamily="18" charset="0"/>
                <a:cs typeface="Times New Roman" panose="02020603050405020304" pitchFamily="18" charset="0"/>
              </a:rPr>
              <a:t>. Koks fotoefekto raudonosios ribos bangos ilgis lyginant su krintančios šviesos bangos ilgiu, jei fotoelektrono kinetinė energija lygi išlaisvinimo darbui?</a:t>
            </a:r>
          </a:p>
          <a:p>
            <a:pPr marL="0" indent="0">
              <a:buNone/>
            </a:pPr>
            <a:r>
              <a:rPr lang="lt-LT" b="1" dirty="0" smtClean="0">
                <a:latin typeface="Times New Roman" panose="02020603050405020304" pitchFamily="18" charset="0"/>
                <a:cs typeface="Times New Roman" panose="02020603050405020304" pitchFamily="18" charset="0"/>
              </a:rPr>
              <a:t>A    </a:t>
            </a:r>
            <a:r>
              <a:rPr lang="lt-LT" dirty="0" smtClean="0">
                <a:latin typeface="Times New Roman" panose="02020603050405020304" pitchFamily="18" charset="0"/>
                <a:cs typeface="Times New Roman" panose="02020603050405020304" pitchFamily="18" charset="0"/>
              </a:rPr>
              <a:t>Didesnis 2 kartus </a:t>
            </a:r>
            <a:r>
              <a:rPr lang="en-GB" dirty="0" smtClean="0">
                <a:latin typeface="Times New Roman" panose="02020603050405020304" pitchFamily="18" charset="0"/>
                <a:cs typeface="Times New Roman" panose="02020603050405020304" pitchFamily="18" charset="0"/>
              </a:rPr>
              <a:t>   </a:t>
            </a:r>
            <a:endParaRPr lang="lt-LT" dirty="0" smtClean="0">
              <a:latin typeface="Times New Roman" panose="02020603050405020304" pitchFamily="18" charset="0"/>
              <a:cs typeface="Times New Roman" panose="02020603050405020304" pitchFamily="18" charset="0"/>
            </a:endParaRPr>
          </a:p>
          <a:p>
            <a:pPr marL="0" indent="0">
              <a:buNone/>
            </a:pPr>
            <a:r>
              <a:rPr lang="lt-LT" b="1" dirty="0" smtClean="0">
                <a:latin typeface="Times New Roman" panose="02020603050405020304" pitchFamily="18" charset="0"/>
                <a:cs typeface="Times New Roman" panose="02020603050405020304" pitchFamily="18" charset="0"/>
              </a:rPr>
              <a:t>B    </a:t>
            </a:r>
            <a:r>
              <a:rPr lang="lt-LT" dirty="0" smtClean="0">
                <a:latin typeface="Times New Roman" panose="02020603050405020304" pitchFamily="18" charset="0"/>
                <a:cs typeface="Times New Roman" panose="02020603050405020304" pitchFamily="18" charset="0"/>
              </a:rPr>
              <a:t>Didesnis 4 kartus </a:t>
            </a:r>
            <a:r>
              <a:rPr lang="en-GB" dirty="0" smtClean="0">
                <a:latin typeface="Times New Roman" panose="02020603050405020304" pitchFamily="18" charset="0"/>
                <a:cs typeface="Times New Roman" panose="02020603050405020304" pitchFamily="18" charset="0"/>
              </a:rPr>
              <a:t> </a:t>
            </a:r>
            <a:endParaRPr lang="lt-LT" dirty="0" smtClean="0">
              <a:latin typeface="Times New Roman" panose="02020603050405020304" pitchFamily="18" charset="0"/>
              <a:cs typeface="Times New Roman" panose="02020603050405020304" pitchFamily="18" charset="0"/>
            </a:endParaRPr>
          </a:p>
          <a:p>
            <a:pPr marL="0" indent="0">
              <a:buNone/>
            </a:pPr>
            <a:r>
              <a:rPr lang="lt-LT" b="1" dirty="0" smtClean="0">
                <a:latin typeface="Times New Roman" panose="02020603050405020304" pitchFamily="18" charset="0"/>
                <a:cs typeface="Times New Roman" panose="02020603050405020304" pitchFamily="18" charset="0"/>
              </a:rPr>
              <a:t>C    </a:t>
            </a:r>
            <a:r>
              <a:rPr lang="lt-LT" dirty="0" smtClean="0">
                <a:latin typeface="Times New Roman" panose="02020603050405020304" pitchFamily="18" charset="0"/>
                <a:cs typeface="Times New Roman" panose="02020603050405020304" pitchFamily="18" charset="0"/>
              </a:rPr>
              <a:t>Mažesnis 2 kartus </a:t>
            </a:r>
          </a:p>
          <a:p>
            <a:pPr marL="0" indent="0">
              <a:buNone/>
            </a:pPr>
            <a:r>
              <a:rPr lang="lt-LT" b="1" dirty="0" smtClean="0">
                <a:latin typeface="Times New Roman" panose="02020603050405020304" pitchFamily="18" charset="0"/>
                <a:cs typeface="Times New Roman" panose="02020603050405020304" pitchFamily="18" charset="0"/>
              </a:rPr>
              <a:t>D    </a:t>
            </a:r>
            <a:r>
              <a:rPr lang="lt-LT" dirty="0" smtClean="0">
                <a:latin typeface="Times New Roman" panose="02020603050405020304" pitchFamily="18" charset="0"/>
                <a:cs typeface="Times New Roman" panose="02020603050405020304" pitchFamily="18" charset="0"/>
              </a:rPr>
              <a:t>Bangų ilgiai lygūs</a:t>
            </a:r>
            <a:endParaRPr lang="en-GB"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10093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mph" presetSubtype="0" fill="hold" nodeType="clickEffect">
                                  <p:stCondLst>
                                    <p:cond delay="0"/>
                                  </p:stCondLst>
                                  <p:iterate type="lt">
                                    <p:tmPct val="4000"/>
                                  </p:iterate>
                                  <p:childTnLst>
                                    <p:set>
                                      <p:cBhvr override="childStyle">
                                        <p:cTn id="6" dur="500" fill="hold"/>
                                        <p:tgtEl>
                                          <p:spTgt spid="3">
                                            <p:txEl>
                                              <p:pRg st="1" end="1"/>
                                            </p:txEl>
                                          </p:spTgt>
                                        </p:tgtEl>
                                        <p:attrNameLst>
                                          <p:attrName>style.color</p:attrName>
                                        </p:attrNameLst>
                                      </p:cBhvr>
                                      <p:to>
                                        <p:clrVal>
                                          <a:srgbClr val="00B050"/>
                                        </p:clrVal>
                                      </p:to>
                                    </p:set>
                                    <p:set>
                                      <p:cBhvr>
                                        <p:cTn id="7" dur="500" fill="hold"/>
                                        <p:tgtEl>
                                          <p:spTgt spid="3">
                                            <p:txEl>
                                              <p:pRg st="1" end="1"/>
                                            </p:txEl>
                                          </p:spTgt>
                                        </p:tgtEl>
                                        <p:attrNameLst>
                                          <p:attrName>fillcolor</p:attrName>
                                        </p:attrNameLst>
                                      </p:cBhvr>
                                      <p:to>
                                        <p:clrVal>
                                          <a:srgbClr val="00B050"/>
                                        </p:clrVal>
                                      </p:to>
                                    </p:set>
                                    <p:set>
                                      <p:cBhvr>
                                        <p:cTn id="8" dur="500" fill="hold"/>
                                        <p:tgtEl>
                                          <p:spTgt spid="3">
                                            <p:txEl>
                                              <p:pRg st="1" end="1"/>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normAutofit/>
              </a:bodyPr>
              <a:lstStyle/>
              <a:p>
                <a:pPr marL="0" indent="0">
                  <a:buNone/>
                </a:pPr>
                <a:r>
                  <a:rPr lang="lt-LT" sz="2800" dirty="0" smtClean="0">
                    <a:latin typeface="Times New Roman" panose="02020603050405020304" pitchFamily="18" charset="0"/>
                    <a:cs typeface="Times New Roman" panose="02020603050405020304" pitchFamily="18" charset="0"/>
                  </a:rPr>
                  <a:t>10.</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Fotoefekto</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raudonoji</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riba</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yra</a:t>
                </a:r>
                <a:r>
                  <a:rPr lang="en-GB" sz="2800" dirty="0">
                    <a:latin typeface="Times New Roman" panose="02020603050405020304" pitchFamily="18" charset="0"/>
                    <a:cs typeface="Times New Roman" panose="02020603050405020304" pitchFamily="18" charset="0"/>
                  </a:rPr>
                  <a:t> </a:t>
                </a:r>
                <a:r>
                  <a:rPr lang="el-GR" sz="2800" dirty="0">
                    <a:latin typeface="Times New Roman" panose="02020603050405020304" pitchFamily="18" charset="0"/>
                    <a:cs typeface="Times New Roman" panose="02020603050405020304" pitchFamily="18" charset="0"/>
                  </a:rPr>
                  <a:t>λ. </a:t>
                </a:r>
                <a:r>
                  <a:rPr lang="en-GB" sz="2800" dirty="0" err="1">
                    <a:latin typeface="Times New Roman" panose="02020603050405020304" pitchFamily="18" charset="0"/>
                    <a:cs typeface="Times New Roman" panose="02020603050405020304" pitchFamily="18" charset="0"/>
                  </a:rPr>
                  <a:t>Kam</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lygus</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elektrono</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išlaisvinimo</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darbas</a:t>
                </a:r>
                <a:r>
                  <a:rPr lang="en-GB" sz="2800" dirty="0" smtClean="0">
                    <a:latin typeface="Times New Roman" panose="02020603050405020304" pitchFamily="18" charset="0"/>
                    <a:cs typeface="Times New Roman" panose="02020603050405020304" pitchFamily="18" charset="0"/>
                  </a:rPr>
                  <a:t>?</a:t>
                </a:r>
                <a:endParaRPr lang="lt-LT" sz="2800" dirty="0" smtClean="0">
                  <a:latin typeface="Times New Roman" panose="02020603050405020304" pitchFamily="18" charset="0"/>
                  <a:cs typeface="Times New Roman" panose="02020603050405020304" pitchFamily="18" charset="0"/>
                </a:endParaRPr>
              </a:p>
              <a:p>
                <a:pPr marL="0" indent="0">
                  <a:buNone/>
                </a:pPr>
                <a:r>
                  <a:rPr lang="pt-BR" sz="2800" b="1" dirty="0" smtClean="0">
                    <a:latin typeface="Times New Roman" panose="02020603050405020304" pitchFamily="18" charset="0"/>
                    <a:cs typeface="Times New Roman" panose="02020603050405020304" pitchFamily="18" charset="0"/>
                  </a:rPr>
                  <a:t> A</a:t>
                </a:r>
                <a:r>
                  <a:rPr lang="pt-BR" sz="2800" dirty="0" smtClean="0">
                    <a:latin typeface="Times New Roman" panose="02020603050405020304" pitchFamily="18" charset="0"/>
                    <a:cs typeface="Times New Roman" panose="02020603050405020304" pitchFamily="18" charset="0"/>
                  </a:rPr>
                  <a:t>   </a:t>
                </a:r>
                <a14:m>
                  <m:oMath xmlns:m="http://schemas.openxmlformats.org/officeDocument/2006/math">
                    <m:sSub>
                      <m:sSubPr>
                        <m:ctrlPr>
                          <a:rPr lang="en-GB" sz="2800" i="1" dirty="0">
                            <a:latin typeface="Cambria Math"/>
                          </a:rPr>
                        </m:ctrlPr>
                      </m:sSubPr>
                      <m:e>
                        <m:r>
                          <m:rPr>
                            <m:sty m:val="p"/>
                          </m:rPr>
                          <a:rPr lang="en-GB" sz="2800" dirty="0">
                            <a:latin typeface="Cambria Math" panose="02040503050406030204" pitchFamily="18" charset="0"/>
                          </a:rPr>
                          <m:t>A</m:t>
                        </m:r>
                      </m:e>
                      <m:sub>
                        <m:r>
                          <m:rPr>
                            <m:sty m:val="p"/>
                          </m:rPr>
                          <a:rPr lang="lt-LT" sz="2800" dirty="0">
                            <a:latin typeface="Cambria Math" panose="02040503050406030204" pitchFamily="18" charset="0"/>
                          </a:rPr>
                          <m:t>i</m:t>
                        </m:r>
                        <m:r>
                          <a:rPr lang="lt-LT" sz="2800" dirty="0">
                            <a:latin typeface="Cambria Math" panose="02040503050406030204" pitchFamily="18" charset="0"/>
                          </a:rPr>
                          <m:t>š</m:t>
                        </m:r>
                      </m:sub>
                    </m:sSub>
                  </m:oMath>
                </a14:m>
                <a:r>
                  <a:rPr lang="lt-LT" sz="2800" dirty="0" smtClean="0">
                    <a:latin typeface="Times New Roman" panose="02020603050405020304" pitchFamily="18" charset="0"/>
                    <a:cs typeface="Times New Roman" panose="02020603050405020304" pitchFamily="18" charset="0"/>
                  </a:rPr>
                  <a:t> </a:t>
                </a:r>
                <a:r>
                  <a:rPr lang="en-GB" sz="2800" dirty="0" smtClean="0">
                    <a:latin typeface="Times New Roman" panose="02020603050405020304" pitchFamily="18" charset="0"/>
                    <a:cs typeface="Times New Roman" panose="02020603050405020304" pitchFamily="18" charset="0"/>
                  </a:rPr>
                  <a:t>= </a:t>
                </a:r>
                <a:r>
                  <a:rPr lang="pt-BR" sz="2800" dirty="0" smtClean="0">
                    <a:latin typeface="Times New Roman" panose="02020603050405020304" pitchFamily="18" charset="0"/>
                    <a:cs typeface="Times New Roman" panose="02020603050405020304" pitchFamily="18" charset="0"/>
                  </a:rPr>
                  <a:t>hλ.</a:t>
                </a:r>
                <a:endParaRPr lang="lt-LT" sz="2800" dirty="0">
                  <a:latin typeface="Times New Roman" panose="02020603050405020304" pitchFamily="18" charset="0"/>
                  <a:cs typeface="Times New Roman" panose="02020603050405020304" pitchFamily="18" charset="0"/>
                </a:endParaRPr>
              </a:p>
              <a:p>
                <a:pPr marL="0" indent="0">
                  <a:buNone/>
                </a:pPr>
                <a:r>
                  <a:rPr lang="pt-BR" sz="2800" b="1" dirty="0" smtClean="0">
                    <a:latin typeface="Times New Roman" panose="02020603050405020304" pitchFamily="18" charset="0"/>
                    <a:cs typeface="Times New Roman" panose="02020603050405020304" pitchFamily="18" charset="0"/>
                  </a:rPr>
                  <a:t> B   </a:t>
                </a:r>
                <a14:m>
                  <m:oMath xmlns:m="http://schemas.openxmlformats.org/officeDocument/2006/math">
                    <m:sSub>
                      <m:sSubPr>
                        <m:ctrlPr>
                          <a:rPr lang="en-GB" sz="2800" i="1" dirty="0">
                            <a:latin typeface="Cambria Math"/>
                          </a:rPr>
                        </m:ctrlPr>
                      </m:sSubPr>
                      <m:e>
                        <m:r>
                          <m:rPr>
                            <m:sty m:val="p"/>
                          </m:rPr>
                          <a:rPr lang="en-GB" sz="2800" dirty="0">
                            <a:latin typeface="Cambria Math" panose="02040503050406030204" pitchFamily="18" charset="0"/>
                          </a:rPr>
                          <m:t>A</m:t>
                        </m:r>
                      </m:e>
                      <m:sub>
                        <m:r>
                          <m:rPr>
                            <m:sty m:val="p"/>
                          </m:rPr>
                          <a:rPr lang="lt-LT" sz="2800" dirty="0">
                            <a:latin typeface="Cambria Math" panose="02040503050406030204" pitchFamily="18" charset="0"/>
                          </a:rPr>
                          <m:t>i</m:t>
                        </m:r>
                        <m:r>
                          <a:rPr lang="lt-LT" sz="2800" dirty="0">
                            <a:latin typeface="Cambria Math" panose="02040503050406030204" pitchFamily="18" charset="0"/>
                          </a:rPr>
                          <m:t>š</m:t>
                        </m:r>
                      </m:sub>
                    </m:sSub>
                  </m:oMath>
                </a14:m>
                <a:r>
                  <a:rPr lang="en-GB" sz="2800" dirty="0" smtClean="0">
                    <a:latin typeface="Times New Roman" panose="02020603050405020304" pitchFamily="18" charset="0"/>
                    <a:cs typeface="Times New Roman" panose="02020603050405020304" pitchFamily="18" charset="0"/>
                  </a:rPr>
                  <a:t> =</a:t>
                </a:r>
                <a:r>
                  <a:rPr lang="lt-LT" sz="2800" dirty="0" smtClean="0">
                    <a:latin typeface="Times New Roman" panose="02020603050405020304" pitchFamily="18" charset="0"/>
                    <a:cs typeface="Times New Roman" panose="02020603050405020304" pitchFamily="18" charset="0"/>
                  </a:rPr>
                  <a:t> </a:t>
                </a:r>
                <a14:m>
                  <m:oMath xmlns:m="http://schemas.openxmlformats.org/officeDocument/2006/math">
                    <m:f>
                      <m:fPr>
                        <m:ctrlPr>
                          <a:rPr lang="pt-BR" sz="2800" i="1" smtClean="0">
                            <a:latin typeface="Cambria Math"/>
                          </a:rPr>
                        </m:ctrlPr>
                      </m:fPr>
                      <m:num>
                        <m:r>
                          <m:rPr>
                            <m:nor/>
                          </m:rPr>
                          <a:rPr lang="pt-BR" sz="2800" dirty="0">
                            <a:latin typeface="Times New Roman" panose="02020603050405020304" pitchFamily="18" charset="0"/>
                            <a:cs typeface="Times New Roman" panose="02020603050405020304" pitchFamily="18" charset="0"/>
                          </a:rPr>
                          <m:t>h</m:t>
                        </m:r>
                      </m:num>
                      <m:den>
                        <m:r>
                          <m:rPr>
                            <m:nor/>
                          </m:rPr>
                          <a:rPr lang="pt-BR" sz="2800" dirty="0">
                            <a:latin typeface="Times New Roman" panose="02020603050405020304" pitchFamily="18" charset="0"/>
                            <a:cs typeface="Times New Roman" panose="02020603050405020304" pitchFamily="18" charset="0"/>
                          </a:rPr>
                          <m:t>λ</m:t>
                        </m:r>
                      </m:den>
                    </m:f>
                  </m:oMath>
                </a14:m>
                <a:r>
                  <a:rPr lang="lt-LT" sz="2800" dirty="0" smtClean="0">
                    <a:latin typeface="Times New Roman" panose="02020603050405020304" pitchFamily="18" charset="0"/>
                    <a:cs typeface="Times New Roman" panose="02020603050405020304" pitchFamily="18" charset="0"/>
                  </a:rPr>
                  <a:t>.</a:t>
                </a:r>
                <a:r>
                  <a:rPr lang="pt-BR" sz="2800" dirty="0" smtClean="0">
                    <a:latin typeface="Times New Roman" panose="02020603050405020304" pitchFamily="18" charset="0"/>
                    <a:cs typeface="Times New Roman" panose="02020603050405020304" pitchFamily="18" charset="0"/>
                  </a:rPr>
                  <a:t> </a:t>
                </a:r>
                <a:endParaRPr lang="lt-LT" sz="2800" dirty="0" smtClean="0">
                  <a:latin typeface="Times New Roman" panose="02020603050405020304" pitchFamily="18" charset="0"/>
                  <a:cs typeface="Times New Roman" panose="02020603050405020304" pitchFamily="18" charset="0"/>
                </a:endParaRPr>
              </a:p>
              <a:p>
                <a:pPr marL="0" indent="0">
                  <a:buNone/>
                </a:pPr>
                <a:r>
                  <a:rPr lang="pt-BR" sz="2800" b="1" dirty="0" smtClean="0">
                    <a:latin typeface="Times New Roman" panose="02020603050405020304" pitchFamily="18" charset="0"/>
                    <a:cs typeface="Times New Roman" panose="02020603050405020304" pitchFamily="18" charset="0"/>
                  </a:rPr>
                  <a:t> C</a:t>
                </a:r>
                <a:r>
                  <a:rPr lang="pt-BR" sz="2800" dirty="0" smtClean="0">
                    <a:latin typeface="Times New Roman" panose="02020603050405020304" pitchFamily="18" charset="0"/>
                    <a:cs typeface="Times New Roman" panose="02020603050405020304" pitchFamily="18" charset="0"/>
                  </a:rPr>
                  <a:t>   </a:t>
                </a:r>
                <a14:m>
                  <m:oMath xmlns:m="http://schemas.openxmlformats.org/officeDocument/2006/math">
                    <m:sSub>
                      <m:sSubPr>
                        <m:ctrlPr>
                          <a:rPr lang="en-GB" sz="2800" i="1" dirty="0">
                            <a:latin typeface="Cambria Math"/>
                          </a:rPr>
                        </m:ctrlPr>
                      </m:sSubPr>
                      <m:e>
                        <m:r>
                          <m:rPr>
                            <m:sty m:val="p"/>
                          </m:rPr>
                          <a:rPr lang="en-GB" sz="2800" dirty="0">
                            <a:latin typeface="Cambria Math" panose="02040503050406030204" pitchFamily="18" charset="0"/>
                          </a:rPr>
                          <m:t>A</m:t>
                        </m:r>
                      </m:e>
                      <m:sub>
                        <m:r>
                          <m:rPr>
                            <m:sty m:val="p"/>
                          </m:rPr>
                          <a:rPr lang="lt-LT" sz="2800" dirty="0">
                            <a:latin typeface="Cambria Math" panose="02040503050406030204" pitchFamily="18" charset="0"/>
                          </a:rPr>
                          <m:t>i</m:t>
                        </m:r>
                        <m:r>
                          <a:rPr lang="lt-LT" sz="2800" dirty="0">
                            <a:latin typeface="Cambria Math" panose="02040503050406030204" pitchFamily="18" charset="0"/>
                          </a:rPr>
                          <m:t>š</m:t>
                        </m:r>
                      </m:sub>
                    </m:sSub>
                  </m:oMath>
                </a14:m>
                <a:r>
                  <a:rPr lang="pt-BR" sz="2800" dirty="0" smtClean="0">
                    <a:latin typeface="Times New Roman" panose="02020603050405020304" pitchFamily="18" charset="0"/>
                    <a:cs typeface="Times New Roman" panose="02020603050405020304" pitchFamily="18" charset="0"/>
                  </a:rPr>
                  <a:t> = </a:t>
                </a:r>
                <a14:m>
                  <m:oMath xmlns:m="http://schemas.openxmlformats.org/officeDocument/2006/math">
                    <m:f>
                      <m:fPr>
                        <m:ctrlPr>
                          <a:rPr lang="pt-BR" sz="2800" i="1" smtClean="0">
                            <a:latin typeface="Cambria Math"/>
                          </a:rPr>
                        </m:ctrlPr>
                      </m:fPr>
                      <m:num>
                        <m:r>
                          <m:rPr>
                            <m:nor/>
                          </m:rPr>
                          <a:rPr lang="pt-BR" sz="2800" dirty="0">
                            <a:latin typeface="Times New Roman" panose="02020603050405020304" pitchFamily="18" charset="0"/>
                            <a:cs typeface="Times New Roman" panose="02020603050405020304" pitchFamily="18" charset="0"/>
                          </a:rPr>
                          <m:t>hλ</m:t>
                        </m:r>
                      </m:num>
                      <m:den>
                        <m:r>
                          <m:rPr>
                            <m:nor/>
                          </m:rPr>
                          <a:rPr lang="pt-BR" sz="2800" dirty="0">
                            <a:latin typeface="Times New Roman" panose="02020603050405020304" pitchFamily="18" charset="0"/>
                            <a:cs typeface="Times New Roman" panose="02020603050405020304" pitchFamily="18" charset="0"/>
                          </a:rPr>
                          <m:t>c</m:t>
                        </m:r>
                      </m:den>
                    </m:f>
                  </m:oMath>
                </a14:m>
                <a:r>
                  <a:rPr lang="lt-LT" sz="2800" dirty="0" smtClean="0">
                    <a:latin typeface="Times New Roman" panose="02020603050405020304" pitchFamily="18" charset="0"/>
                    <a:cs typeface="Times New Roman" panose="02020603050405020304" pitchFamily="18" charset="0"/>
                  </a:rPr>
                  <a:t>.</a:t>
                </a:r>
                <a:endParaRPr lang="lt-LT" sz="2800" dirty="0">
                  <a:latin typeface="Times New Roman" panose="02020603050405020304" pitchFamily="18" charset="0"/>
                  <a:cs typeface="Times New Roman" panose="02020603050405020304" pitchFamily="18" charset="0"/>
                </a:endParaRPr>
              </a:p>
              <a:p>
                <a:pPr marL="0" indent="0">
                  <a:buNone/>
                </a:pPr>
                <a:r>
                  <a:rPr lang="pt-BR" sz="2800" b="1" dirty="0" smtClean="0">
                    <a:latin typeface="Times New Roman" panose="02020603050405020304" pitchFamily="18" charset="0"/>
                    <a:cs typeface="Times New Roman" panose="02020603050405020304" pitchFamily="18" charset="0"/>
                  </a:rPr>
                  <a:t> D   </a:t>
                </a:r>
                <a14:m>
                  <m:oMath xmlns:m="http://schemas.openxmlformats.org/officeDocument/2006/math">
                    <m:sSub>
                      <m:sSubPr>
                        <m:ctrlPr>
                          <a:rPr lang="en-GB" sz="2800" i="1" dirty="0">
                            <a:latin typeface="Cambria Math"/>
                          </a:rPr>
                        </m:ctrlPr>
                      </m:sSubPr>
                      <m:e>
                        <m:r>
                          <m:rPr>
                            <m:sty m:val="p"/>
                          </m:rPr>
                          <a:rPr lang="en-GB" sz="2800" dirty="0">
                            <a:latin typeface="Cambria Math" panose="02040503050406030204" pitchFamily="18" charset="0"/>
                          </a:rPr>
                          <m:t>A</m:t>
                        </m:r>
                      </m:e>
                      <m:sub>
                        <m:r>
                          <m:rPr>
                            <m:sty m:val="p"/>
                          </m:rPr>
                          <a:rPr lang="lt-LT" sz="2800" dirty="0">
                            <a:latin typeface="Cambria Math" panose="02040503050406030204" pitchFamily="18" charset="0"/>
                          </a:rPr>
                          <m:t>i</m:t>
                        </m:r>
                        <m:r>
                          <a:rPr lang="lt-LT" sz="2800" dirty="0">
                            <a:latin typeface="Cambria Math" panose="02040503050406030204" pitchFamily="18" charset="0"/>
                          </a:rPr>
                          <m:t>š</m:t>
                        </m:r>
                      </m:sub>
                    </m:sSub>
                  </m:oMath>
                </a14:m>
                <a:r>
                  <a:rPr lang="pt-BR" sz="2800" dirty="0" smtClean="0">
                    <a:latin typeface="Times New Roman" panose="02020603050405020304" pitchFamily="18" charset="0"/>
                    <a:cs typeface="Times New Roman" panose="02020603050405020304" pitchFamily="18" charset="0"/>
                  </a:rPr>
                  <a:t> =</a:t>
                </a:r>
                <a:r>
                  <a:rPr lang="en-GB" sz="2800" dirty="0" smtClean="0">
                    <a:latin typeface="Times New Roman" panose="02020603050405020304" pitchFamily="18" charset="0"/>
                    <a:cs typeface="Times New Roman" panose="02020603050405020304" pitchFamily="18" charset="0"/>
                  </a:rPr>
                  <a:t> </a:t>
                </a:r>
                <a14:m>
                  <m:oMath xmlns:m="http://schemas.openxmlformats.org/officeDocument/2006/math">
                    <m:f>
                      <m:fPr>
                        <m:ctrlPr>
                          <a:rPr lang="lt-LT" sz="2800" i="1" smtClean="0">
                            <a:latin typeface="Cambria Math"/>
                          </a:rPr>
                        </m:ctrlPr>
                      </m:fPr>
                      <m:num>
                        <m:r>
                          <m:rPr>
                            <m:nor/>
                          </m:rPr>
                          <a:rPr lang="lt-LT" sz="2800" b="0" i="0" smtClean="0">
                            <a:latin typeface="Times New Roman" panose="02020603050405020304" pitchFamily="18" charset="0"/>
                            <a:cs typeface="Times New Roman" panose="02020603050405020304" pitchFamily="18" charset="0"/>
                          </a:rPr>
                          <m:t>hc</m:t>
                        </m:r>
                      </m:num>
                      <m:den>
                        <m:r>
                          <m:rPr>
                            <m:nor/>
                          </m:rPr>
                          <a:rPr lang="pt-BR" sz="2800" dirty="0">
                            <a:latin typeface="Times New Roman" panose="02020603050405020304" pitchFamily="18" charset="0"/>
                            <a:cs typeface="Times New Roman" panose="02020603050405020304" pitchFamily="18" charset="0"/>
                          </a:rPr>
                          <m:t>λ</m:t>
                        </m:r>
                      </m:den>
                    </m:f>
                  </m:oMath>
                </a14:m>
                <a:r>
                  <a:rPr lang="lt-LT" sz="2800" dirty="0" smtClean="0">
                    <a:latin typeface="Times New Roman" panose="02020603050405020304" pitchFamily="18" charset="0"/>
                    <a:cs typeface="Times New Roman" panose="02020603050405020304" pitchFamily="18" charset="0"/>
                  </a:rPr>
                  <a:t>.</a:t>
                </a:r>
                <a:r>
                  <a:rPr lang="en-GB" sz="2800" dirty="0" smtClean="0">
                    <a:latin typeface="Times New Roman" panose="02020603050405020304" pitchFamily="18" charset="0"/>
                    <a:cs typeface="Times New Roman" panose="02020603050405020304" pitchFamily="18" charset="0"/>
                  </a:rPr>
                  <a:t> </a:t>
                </a:r>
                <a:endParaRPr lang="en-GB" sz="2800" dirty="0">
                  <a:latin typeface="Times New Roman" panose="02020603050405020304" pitchFamily="18" charset="0"/>
                  <a:cs typeface="Times New Roman" panose="02020603050405020304" pitchFamily="18" charset="0"/>
                </a:endParaRP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2"/>
                <a:stretch>
                  <a:fillRect l="-1111" t="-1482"/>
                </a:stretch>
              </a:blipFill>
            </p:spPr>
            <p:txBody>
              <a:bodyPr/>
              <a:lstStyle/>
              <a:p>
                <a:r>
                  <a:rPr lang="en-GB">
                    <a:noFill/>
                  </a:rPr>
                  <a:t> </a:t>
                </a:r>
              </a:p>
            </p:txBody>
          </p:sp>
        </mc:Fallback>
      </mc:AlternateContent>
    </p:spTree>
    <p:extLst>
      <p:ext uri="{BB962C8B-B14F-4D97-AF65-F5344CB8AC3E}">
        <p14:creationId xmlns:p14="http://schemas.microsoft.com/office/powerpoint/2010/main" val="3492615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mph" presetSubtype="0" fill="hold" nodeType="clickEffect">
                                  <p:stCondLst>
                                    <p:cond delay="0"/>
                                  </p:stCondLst>
                                  <p:iterate type="lt">
                                    <p:tmPct val="4000"/>
                                  </p:iterate>
                                  <p:childTnLst>
                                    <p:set>
                                      <p:cBhvr override="childStyle">
                                        <p:cTn id="6" dur="500" fill="hold"/>
                                        <p:tgtEl>
                                          <p:spTgt spid="3">
                                            <p:txEl>
                                              <p:pRg st="1" end="1"/>
                                            </p:txEl>
                                          </p:spTgt>
                                        </p:tgtEl>
                                        <p:attrNameLst>
                                          <p:attrName>style.color</p:attrName>
                                        </p:attrNameLst>
                                      </p:cBhvr>
                                      <p:to>
                                        <p:clrVal>
                                          <a:srgbClr val="00B050"/>
                                        </p:clrVal>
                                      </p:to>
                                    </p:set>
                                    <p:set>
                                      <p:cBhvr>
                                        <p:cTn id="7" dur="500" fill="hold"/>
                                        <p:tgtEl>
                                          <p:spTgt spid="3">
                                            <p:txEl>
                                              <p:pRg st="1" end="1"/>
                                            </p:txEl>
                                          </p:spTgt>
                                        </p:tgtEl>
                                        <p:attrNameLst>
                                          <p:attrName>fillcolor</p:attrName>
                                        </p:attrNameLst>
                                      </p:cBhvr>
                                      <p:to>
                                        <p:clrVal>
                                          <a:srgbClr val="00B050"/>
                                        </p:clrVal>
                                      </p:to>
                                    </p:set>
                                    <p:set>
                                      <p:cBhvr>
                                        <p:cTn id="8" dur="500" fill="hold"/>
                                        <p:tgtEl>
                                          <p:spTgt spid="3">
                                            <p:txEl>
                                              <p:pRg st="1" end="1"/>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02576" y="719051"/>
            <a:ext cx="11107057" cy="4351338"/>
          </a:xfrm>
        </p:spPr>
        <p:txBody>
          <a:bodyPr/>
          <a:lstStyle/>
          <a:p>
            <a:pPr marL="0" indent="0" algn="ctr">
              <a:buNone/>
            </a:pPr>
            <a:endParaRPr lang="lt-LT" dirty="0" smtClean="0">
              <a:latin typeface="Times New Roman" panose="02020603050405020304" pitchFamily="18" charset="0"/>
              <a:cs typeface="Times New Roman" panose="02020603050405020304" pitchFamily="18" charset="0"/>
            </a:endParaRPr>
          </a:p>
          <a:p>
            <a:pPr marL="0" indent="0" algn="ctr">
              <a:buNone/>
            </a:pPr>
            <a:endParaRPr lang="lt-LT" dirty="0">
              <a:latin typeface="Times New Roman" panose="02020603050405020304" pitchFamily="18" charset="0"/>
              <a:cs typeface="Times New Roman" panose="02020603050405020304" pitchFamily="18" charset="0"/>
            </a:endParaRPr>
          </a:p>
          <a:p>
            <a:pPr marL="0" indent="0" algn="ctr">
              <a:buNone/>
            </a:pPr>
            <a:r>
              <a:rPr lang="en-GB" sz="8800" dirty="0" smtClean="0">
                <a:latin typeface="Times New Roman" panose="02020603050405020304" pitchFamily="18" charset="0"/>
                <a:cs typeface="Times New Roman" panose="02020603050405020304" pitchFamily="18" charset="0"/>
              </a:rPr>
              <a:t> </a:t>
            </a:r>
            <a:r>
              <a:rPr lang="en-GB" sz="8800" dirty="0" err="1"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Klausimai</a:t>
            </a:r>
            <a:r>
              <a:rPr lang="en-GB" sz="8800"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GB" sz="8800" dirty="0" err="1"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ir</a:t>
            </a:r>
            <a:r>
              <a:rPr lang="en-GB" sz="8800"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lt-LT" sz="88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u</a:t>
            </a:r>
            <a:r>
              <a:rPr lang="lt-LT" sz="8800"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ždaviniai</a:t>
            </a:r>
            <a:endParaRPr lang="en-GB" sz="88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4" name="Picture 6" descr="Vaizdo rezultatas pagal užklausą „glowing arrow png“">
            <a:hlinkClick r:id="rId2"/>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8403" b="11627"/>
          <a:stretch/>
        </p:blipFill>
        <p:spPr bwMode="auto">
          <a:xfrm>
            <a:off x="3474934" y="3507477"/>
            <a:ext cx="4826634" cy="31593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96906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p:cNvSpPr>
            <a:spLocks noGrp="1"/>
          </p:cNvSpPr>
          <p:nvPr>
            <p:ph type="title"/>
          </p:nvPr>
        </p:nvSpPr>
        <p:spPr>
          <a:xfrm>
            <a:off x="800100" y="446801"/>
            <a:ext cx="10515600" cy="1325563"/>
          </a:xfrm>
        </p:spPr>
        <p:txBody>
          <a:bodyPr>
            <a:normAutofit/>
          </a:bodyPr>
          <a:lstStyle/>
          <a:p>
            <a:endParaRPr lang="lt-LT" sz="2800" dirty="0">
              <a:latin typeface="+mn-lt"/>
            </a:endParaRPr>
          </a:p>
        </p:txBody>
      </p:sp>
      <p:sp>
        <p:nvSpPr>
          <p:cNvPr id="3" name="Turinio vietos rezervavimo ženklas 2"/>
          <p:cNvSpPr>
            <a:spLocks noGrp="1"/>
          </p:cNvSpPr>
          <p:nvPr>
            <p:ph idx="1"/>
          </p:nvPr>
        </p:nvSpPr>
        <p:spPr>
          <a:xfrm>
            <a:off x="258354" y="736319"/>
            <a:ext cx="10515600" cy="4351338"/>
          </a:xfrm>
        </p:spPr>
        <p:txBody>
          <a:bodyPr>
            <a:normAutofit/>
          </a:bodyPr>
          <a:lstStyle/>
          <a:p>
            <a:pPr marL="0" indent="0" algn="just">
              <a:buNone/>
            </a:pPr>
            <a:r>
              <a:rPr lang="lt-LT" sz="2400" dirty="0" smtClean="0"/>
              <a:t>1.Turime </a:t>
            </a:r>
            <a:r>
              <a:rPr lang="lt-LT" sz="2400" dirty="0"/>
              <a:t>atskiras elektriškai neutralias plokšteles – metalinę ir puslaidininkę. Apšvietus metalą, įvyksta išorinis fotoefektas, o apšvietus </a:t>
            </a:r>
            <a:r>
              <a:rPr lang="lt-LT" sz="2400" dirty="0" err="1"/>
              <a:t>puslaidininkę</a:t>
            </a:r>
            <a:r>
              <a:rPr lang="lt-LT" sz="2400" dirty="0"/>
              <a:t> – vidinis. Ar plokštelės liks neutralios? Jeigu ne, tai kokio ženklo bus jų krūvis</a:t>
            </a:r>
            <a:r>
              <a:rPr lang="lt-LT" sz="2400" dirty="0" smtClean="0"/>
              <a:t>?</a:t>
            </a:r>
            <a:r>
              <a:rPr lang="en-GB" sz="2400" dirty="0">
                <a:solidFill>
                  <a:srgbClr val="FF0000"/>
                </a:solidFill>
                <a:cs typeface="Times New Roman" panose="02020603050405020304" pitchFamily="18" charset="0"/>
              </a:rPr>
              <a:t> </a:t>
            </a:r>
            <a:endParaRPr lang="lt-LT" sz="2400" dirty="0"/>
          </a:p>
        </p:txBody>
      </p:sp>
      <p:sp>
        <p:nvSpPr>
          <p:cNvPr id="4" name="Turinio vietos rezervavimo ženklas 2"/>
          <p:cNvSpPr txBox="1">
            <a:spLocks/>
          </p:cNvSpPr>
          <p:nvPr/>
        </p:nvSpPr>
        <p:spPr>
          <a:xfrm>
            <a:off x="261054" y="3987819"/>
            <a:ext cx="10515600" cy="129738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lt-LT" sz="2400" b="1" dirty="0" smtClean="0"/>
          </a:p>
          <a:p>
            <a:pPr marL="0" indent="0" algn="just">
              <a:buFont typeface="Arial" panose="020B0604020202020204" pitchFamily="34" charset="0"/>
              <a:buNone/>
            </a:pPr>
            <a:r>
              <a:rPr lang="en-GB" sz="2400" b="1" dirty="0" err="1" smtClean="0">
                <a:effectLst>
                  <a:outerShdw blurRad="38100" dist="38100" dir="2700000" algn="tl">
                    <a:srgbClr val="000000">
                      <a:alpha val="43137"/>
                    </a:srgbClr>
                  </a:outerShdw>
                </a:effectLst>
              </a:rPr>
              <a:t>Atsakymas</a:t>
            </a:r>
            <a:r>
              <a:rPr lang="en-GB" sz="2400" b="1" dirty="0" smtClean="0"/>
              <a:t>:</a:t>
            </a:r>
            <a:endParaRPr lang="lt-LT" sz="2400" b="1" dirty="0" smtClean="0"/>
          </a:p>
          <a:p>
            <a:pPr marL="0" indent="0" algn="just">
              <a:buFont typeface="Arial" panose="020B0604020202020204" pitchFamily="34" charset="0"/>
              <a:buNone/>
            </a:pPr>
            <a:r>
              <a:rPr lang="en-GB" sz="2400" b="1" dirty="0" smtClean="0"/>
              <a:t> </a:t>
            </a:r>
            <a:r>
              <a:rPr lang="lt-LT" sz="2400" dirty="0" smtClean="0"/>
              <a:t>Metalinė plokštelė įsielektrins teigiamai (nes įvyko fotoefektas, elektronai buvo išmušti iš medžiagos), o puslaidininkė plokštelė liks neutrali (nes įvyko vidinis fotoefektas).</a:t>
            </a:r>
            <a:r>
              <a:rPr lang="en-GB" sz="2400" dirty="0" smtClean="0">
                <a:solidFill>
                  <a:srgbClr val="FF0000"/>
                </a:solidFill>
                <a:cs typeface="Times New Roman" panose="02020603050405020304" pitchFamily="18" charset="0"/>
              </a:rPr>
              <a:t> </a:t>
            </a:r>
            <a:endParaRPr lang="lt-LT" sz="2400" dirty="0"/>
          </a:p>
        </p:txBody>
      </p:sp>
      <p:pic>
        <p:nvPicPr>
          <p:cNvPr id="5" name="Picture 2" descr="Vaizdo rezultatas pagal užklausą „фотоэлектрический эффект gif“">
            <a:hlinkClick r:id="rId2"/>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969059" y="1996514"/>
            <a:ext cx="3856990" cy="27061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5834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p:cNvSpPr>
            <a:spLocks noGrp="1"/>
          </p:cNvSpPr>
          <p:nvPr>
            <p:ph type="ctrTitle"/>
          </p:nvPr>
        </p:nvSpPr>
        <p:spPr>
          <a:xfrm>
            <a:off x="489437" y="214799"/>
            <a:ext cx="9653955" cy="1468314"/>
          </a:xfrm>
        </p:spPr>
        <p:txBody>
          <a:bodyPr>
            <a:normAutofit/>
          </a:bodyPr>
          <a:lstStyle/>
          <a:p>
            <a:pPr algn="just"/>
            <a:r>
              <a:rPr lang="lt-LT" sz="2400" dirty="0" smtClean="0">
                <a:latin typeface="Times New Roman" panose="02020603050405020304" pitchFamily="18" charset="0"/>
                <a:cs typeface="Times New Roman" panose="02020603050405020304" pitchFamily="18" charset="0"/>
              </a:rPr>
              <a:t>2.Fotoelektrono </a:t>
            </a:r>
            <a:r>
              <a:rPr lang="lt-LT" sz="2400" dirty="0">
                <a:latin typeface="Times New Roman" panose="02020603050405020304" pitchFamily="18" charset="0"/>
                <a:cs typeface="Times New Roman" panose="02020603050405020304" pitchFamily="18" charset="0"/>
              </a:rPr>
              <a:t>įgyta kinetine energija yra 2 kartus didesnė už jo išlaisvinimo iš medžiagos darbą A. Kokia krintančios šviesos kvanto energija? </a:t>
            </a:r>
            <a:endParaRPr lang="en-US" sz="2400" dirty="0">
              <a:solidFill>
                <a:srgbClr val="FF0000"/>
              </a:solidFill>
              <a:latin typeface="Times New Roman" panose="02020603050405020304" pitchFamily="18" charset="0"/>
              <a:cs typeface="Times New Roman" panose="02020603050405020304" pitchFamily="18" charset="0"/>
            </a:endParaRPr>
          </a:p>
        </p:txBody>
      </p:sp>
      <p:sp>
        <p:nvSpPr>
          <p:cNvPr id="3" name="Title 1"/>
          <p:cNvSpPr txBox="1">
            <a:spLocks/>
          </p:cNvSpPr>
          <p:nvPr/>
        </p:nvSpPr>
        <p:spPr>
          <a:xfrm>
            <a:off x="3340590" y="1375410"/>
            <a:ext cx="4813300" cy="97091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GB" sz="3200" dirty="0" err="1"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Sprendimas</a:t>
            </a:r>
            <a:r>
              <a:rPr lang="lt-LT" sz="3200"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endParaRPr lang="en-GB" sz="32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4" name="Content Placeholder 2"/>
              <p:cNvSpPr txBox="1">
                <a:spLocks/>
              </p:cNvSpPr>
              <p:nvPr/>
            </p:nvSpPr>
            <p:spPr>
              <a:xfrm>
                <a:off x="489437" y="2346325"/>
                <a:ext cx="10515600" cy="435133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dirty="0" smtClean="0">
                    <a:latin typeface="Times New Roman" panose="02020603050405020304" pitchFamily="18" charset="0"/>
                    <a:cs typeface="Times New Roman" panose="02020603050405020304" pitchFamily="18" charset="0"/>
                  </a:rPr>
                  <a:t>Duota:</a:t>
                </a:r>
                <a14:m>
                  <m:oMath xmlns:m="http://schemas.openxmlformats.org/officeDocument/2006/math">
                    <m:sSub>
                      <m:sSubPr>
                        <m:ctrlPr>
                          <a:rPr lang="en-US" i="1">
                            <a:latin typeface="Cambria Math"/>
                            <a:ea typeface="Calibri" panose="020F0502020204030204" pitchFamily="34" charset="0"/>
                            <a:cs typeface="Times New Roman" panose="02020603050405020304" pitchFamily="18" charset="0"/>
                          </a:rPr>
                        </m:ctrlPr>
                      </m:sSubPr>
                      <m:e>
                        <m:r>
                          <a:rPr lang="en-GB" i="1" smtClean="0">
                            <a:latin typeface="Cambria Math" panose="02040503050406030204" pitchFamily="18" charset="0"/>
                            <a:ea typeface="Calibri" panose="020F0502020204030204" pitchFamily="34" charset="0"/>
                            <a:cs typeface="Times New Roman" panose="02020603050405020304" pitchFamily="18" charset="0"/>
                          </a:rPr>
                          <m:t> </m:t>
                        </m:r>
                        <m:r>
                          <a:rPr lang="lt-LT" i="1">
                            <a:latin typeface="Cambria Math" panose="02040503050406030204" pitchFamily="18" charset="0"/>
                            <a:ea typeface="Calibri" panose="020F0502020204030204" pitchFamily="34" charset="0"/>
                            <a:cs typeface="Times New Roman" panose="02020603050405020304" pitchFamily="18" charset="0"/>
                          </a:rPr>
                          <m:t>𝐸</m:t>
                        </m:r>
                      </m:e>
                      <m:sub>
                        <m:r>
                          <a:rPr lang="lt-LT" i="1">
                            <a:latin typeface="Cambria Math" panose="02040503050406030204" pitchFamily="18" charset="0"/>
                            <a:ea typeface="Calibri" panose="020F0502020204030204" pitchFamily="34" charset="0"/>
                            <a:cs typeface="Times New Roman" panose="02020603050405020304" pitchFamily="18" charset="0"/>
                          </a:rPr>
                          <m:t>𝑘</m:t>
                        </m:r>
                      </m:sub>
                    </m:sSub>
                    <m:r>
                      <a:rPr lang="lt-LT" i="1">
                        <a:latin typeface="Cambria Math" panose="02040503050406030204" pitchFamily="18" charset="0"/>
                        <a:ea typeface="Calibri" panose="020F0502020204030204" pitchFamily="34" charset="0"/>
                        <a:cs typeface="Times New Roman" panose="02020603050405020304" pitchFamily="18" charset="0"/>
                      </a:rPr>
                      <m:t>=2</m:t>
                    </m:r>
                    <m:sSub>
                      <m:sSubPr>
                        <m:ctrlPr>
                          <a:rPr lang="en-US" i="1">
                            <a:latin typeface="Cambria Math"/>
                            <a:ea typeface="Calibri" panose="020F0502020204030204" pitchFamily="34" charset="0"/>
                            <a:cs typeface="Times New Roman" panose="02020603050405020304" pitchFamily="18" charset="0"/>
                          </a:rPr>
                        </m:ctrlPr>
                      </m:sSubPr>
                      <m:e>
                        <m:r>
                          <a:rPr lang="lt-LT" i="1">
                            <a:latin typeface="Cambria Math" panose="02040503050406030204" pitchFamily="18" charset="0"/>
                            <a:ea typeface="Calibri" panose="020F0502020204030204" pitchFamily="34" charset="0"/>
                            <a:cs typeface="Times New Roman" panose="02020603050405020304" pitchFamily="18" charset="0"/>
                          </a:rPr>
                          <m:t>𝐴</m:t>
                        </m:r>
                      </m:e>
                      <m:sub>
                        <m:r>
                          <a:rPr lang="lt-LT" i="1">
                            <a:latin typeface="Cambria Math" panose="02040503050406030204" pitchFamily="18" charset="0"/>
                            <a:ea typeface="Calibri" panose="020F0502020204030204" pitchFamily="34" charset="0"/>
                            <a:cs typeface="Times New Roman" panose="02020603050405020304" pitchFamily="18" charset="0"/>
                          </a:rPr>
                          <m:t>𝑖</m:t>
                        </m:r>
                        <m:r>
                          <a:rPr lang="lt-LT" i="1">
                            <a:latin typeface="Cambria Math" panose="02040503050406030204" pitchFamily="18" charset="0"/>
                            <a:ea typeface="Calibri" panose="020F0502020204030204" pitchFamily="34" charset="0"/>
                            <a:cs typeface="Times New Roman" panose="02020603050405020304" pitchFamily="18" charset="0"/>
                          </a:rPr>
                          <m:t>š</m:t>
                        </m:r>
                      </m:sub>
                    </m:sSub>
                  </m:oMath>
                </a14:m>
                <a:endParaRPr lang="en-GB" dirty="0" smtClean="0">
                  <a:latin typeface="Times New Roman" panose="02020603050405020304" pitchFamily="18" charset="0"/>
                  <a:cs typeface="Times New Roman" panose="02020603050405020304" pitchFamily="18" charset="0"/>
                </a:endParaRPr>
              </a:p>
              <a:p>
                <a:pPr algn="l"/>
                <a:r>
                  <a:rPr lang="en-GB" dirty="0" err="1" smtClean="0">
                    <a:latin typeface="Times New Roman" panose="02020603050405020304" pitchFamily="18" charset="0"/>
                    <a:cs typeface="Times New Roman" panose="02020603050405020304" pitchFamily="18" charset="0"/>
                  </a:rPr>
                  <a:t>Rasti</a:t>
                </a:r>
                <a:r>
                  <a:rPr lang="en-GB" dirty="0" smtClean="0">
                    <a:latin typeface="Times New Roman" panose="02020603050405020304" pitchFamily="18" charset="0"/>
                    <a:cs typeface="Times New Roman" panose="02020603050405020304" pitchFamily="18" charset="0"/>
                  </a:rPr>
                  <a:t>:</a:t>
                </a:r>
                <a:r>
                  <a:rPr lang="lt-LT" dirty="0" smtClean="0">
                    <a:latin typeface="Times New Roman" panose="02020603050405020304" pitchFamily="18" charset="0"/>
                    <a:cs typeface="Times New Roman" panose="02020603050405020304" pitchFamily="18" charset="0"/>
                  </a:rPr>
                  <a:t> </a:t>
                </a:r>
                <a14:m>
                  <m:oMath xmlns:m="http://schemas.openxmlformats.org/officeDocument/2006/math">
                    <m:r>
                      <a:rPr lang="lt-LT" i="1">
                        <a:latin typeface="Cambria Math" panose="02040503050406030204" pitchFamily="18" charset="0"/>
                        <a:ea typeface="Calibri" panose="020F0502020204030204" pitchFamily="34" charset="0"/>
                        <a:cs typeface="Times New Roman" panose="02020603050405020304" pitchFamily="18" charset="0"/>
                      </a:rPr>
                      <m:t>h</m:t>
                    </m:r>
                    <m:r>
                      <a:rPr lang="lt-LT" i="1">
                        <a:latin typeface="Cambria Math" panose="02040503050406030204" pitchFamily="18" charset="0"/>
                        <a:ea typeface="Calibri" panose="020F0502020204030204" pitchFamily="34" charset="0"/>
                        <a:cs typeface="Times New Roman" panose="02020603050405020304" pitchFamily="18" charset="0"/>
                      </a:rPr>
                      <m:t>𝜈</m:t>
                    </m:r>
                  </m:oMath>
                </a14:m>
                <a:endParaRPr lang="en-US" sz="1800" dirty="0">
                  <a:latin typeface="Times New Roman" panose="02020603050405020304" pitchFamily="18" charset="0"/>
                  <a:ea typeface="Calibri" panose="020F0502020204030204" pitchFamily="34" charset="0"/>
                  <a:cs typeface="Times New Roman" panose="02020603050405020304" pitchFamily="18" charset="0"/>
                </a:endParaRPr>
              </a:p>
              <a:p>
                <a:endParaRPr lang="en-GB" dirty="0">
                  <a:latin typeface="Times New Roman" panose="02020603050405020304" pitchFamily="18" charset="0"/>
                  <a:cs typeface="Times New Roman" panose="02020603050405020304" pitchFamily="18" charset="0"/>
                </a:endParaRPr>
              </a:p>
            </p:txBody>
          </p:sp>
        </mc:Choice>
        <mc:Fallback xmlns="">
          <p:sp>
            <p:nvSpPr>
              <p:cNvPr id="4" name="Content Placeholder 2"/>
              <p:cNvSpPr txBox="1">
                <a:spLocks noRot="1" noChangeAspect="1" noMove="1" noResize="1" noEditPoints="1" noAdjustHandles="1" noChangeArrowheads="1" noChangeShapeType="1" noTextEdit="1"/>
              </p:cNvSpPr>
              <p:nvPr/>
            </p:nvSpPr>
            <p:spPr>
              <a:xfrm>
                <a:off x="489437" y="2346325"/>
                <a:ext cx="10515600" cy="4351338"/>
              </a:xfrm>
              <a:prstGeom prst="rect">
                <a:avLst/>
              </a:prstGeom>
              <a:blipFill>
                <a:blip r:embed="rId2"/>
                <a:stretch>
                  <a:fillRect l="-870" t="-1961"/>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 name="Rectangle 1"/>
              <p:cNvSpPr>
                <a:spLocks noChangeArrowheads="1"/>
              </p:cNvSpPr>
              <p:nvPr/>
            </p:nvSpPr>
            <p:spPr bwMode="auto">
              <a:xfrm>
                <a:off x="2086679" y="3199235"/>
                <a:ext cx="6459476" cy="3363485"/>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lt-LT" altLang="en-US" sz="24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Einšteino lygtis fotoefektui:</a:t>
                </a:r>
                <a:endParaRPr kumimoji="0" lang="en-US" altLang="en-US" sz="24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lt-LT" altLang="en-US" sz="2400" b="0" i="1"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lt-LT" altLang="en-US" sz="2400" b="0" i="1"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h</a:t>
                </a:r>
                <a14:m>
                  <m:oMath xmlns:m="http://schemas.openxmlformats.org/officeDocument/2006/math">
                    <m:r>
                      <a:rPr kumimoji="0" lang="lt-LT" altLang="en-US" sz="2400" b="0" i="1" u="none" strike="noStrike" cap="none" normalizeH="0" baseline="0" dirty="0" smtClean="0">
                        <a:ln>
                          <a:noFill/>
                        </a:ln>
                        <a:solidFill>
                          <a:schemeClr val="tx1"/>
                        </a:solidFill>
                        <a:effectLst/>
                        <a:latin typeface="Cambria Math" panose="02040503050406030204" pitchFamily="18" charset="0"/>
                      </a:rPr>
                      <m:t>𝑓</m:t>
                    </m:r>
                  </m:oMath>
                </a14:m>
                <a:r>
                  <a:rPr kumimoji="0" lang="lt-LT" altLang="en-US" sz="2400" b="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a:t>
                </a:r>
                <a14:m>
                  <m:oMath xmlns:m="http://schemas.openxmlformats.org/officeDocument/2006/math">
                    <m:sSub>
                      <m:sSubPr>
                        <m:ctrlPr>
                          <a:rPr kumimoji="0" lang="lt-LT" altLang="en-US" sz="2400" b="0" i="1" u="none" strike="noStrike" cap="none" normalizeH="0" baseline="0" smtClean="0">
                            <a:ln>
                              <a:noFill/>
                            </a:ln>
                            <a:solidFill>
                              <a:schemeClr val="tx1"/>
                            </a:solidFill>
                            <a:effectLst/>
                            <a:latin typeface="Cambria Math"/>
                            <a:cs typeface="Times New Roman" panose="02020603050405020304" pitchFamily="18" charset="0"/>
                          </a:rPr>
                        </m:ctrlPr>
                      </m:sSubPr>
                      <m:e>
                        <m:r>
                          <a:rPr kumimoji="0" lang="lt-LT" altLang="en-US" sz="2400" b="0" i="1" u="none" strike="noStrike" cap="none" normalizeH="0" baseline="0" smtClean="0">
                            <a:ln>
                              <a:noFill/>
                            </a:ln>
                            <a:solidFill>
                              <a:schemeClr val="tx1"/>
                            </a:solidFill>
                            <a:effectLst/>
                            <a:latin typeface="Cambria Math" panose="02040503050406030204" pitchFamily="18" charset="0"/>
                            <a:cs typeface="Times New Roman" panose="02020603050405020304" pitchFamily="18" charset="0"/>
                          </a:rPr>
                          <m:t>𝐴</m:t>
                        </m:r>
                      </m:e>
                      <m:sub>
                        <m:r>
                          <a:rPr kumimoji="0" lang="lt-LT" altLang="en-US" sz="2400" b="0" i="1" u="none" strike="noStrike" cap="none" normalizeH="0" baseline="0" smtClean="0">
                            <a:ln>
                              <a:noFill/>
                            </a:ln>
                            <a:solidFill>
                              <a:schemeClr val="tx1"/>
                            </a:solidFill>
                            <a:effectLst/>
                            <a:latin typeface="Cambria Math" panose="02040503050406030204" pitchFamily="18" charset="0"/>
                            <a:cs typeface="Times New Roman" panose="02020603050405020304" pitchFamily="18" charset="0"/>
                          </a:rPr>
                          <m:t>𝑖</m:t>
                        </m:r>
                        <m:r>
                          <a:rPr kumimoji="0" lang="lt-LT" altLang="en-US" sz="2400" b="0" i="1" u="none" strike="noStrike" cap="none" normalizeH="0" baseline="0" smtClean="0">
                            <a:ln>
                              <a:noFill/>
                            </a:ln>
                            <a:solidFill>
                              <a:schemeClr val="tx1"/>
                            </a:solidFill>
                            <a:effectLst/>
                            <a:latin typeface="Cambria Math" panose="02040503050406030204" pitchFamily="18" charset="0"/>
                            <a:cs typeface="Times New Roman" panose="02020603050405020304" pitchFamily="18" charset="0"/>
                          </a:rPr>
                          <m:t>š</m:t>
                        </m:r>
                      </m:sub>
                    </m:sSub>
                  </m:oMath>
                </a14:m>
                <a:r>
                  <a:rPr kumimoji="0" lang="lt-LT" altLang="en-US" sz="2400" b="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a:t>
                </a:r>
                <a14:m>
                  <m:oMath xmlns:m="http://schemas.openxmlformats.org/officeDocument/2006/math">
                    <m:f>
                      <m:fPr>
                        <m:ctrlPr>
                          <a:rPr kumimoji="0" lang="lt-LT" altLang="en-US" sz="2400" b="0" i="1" u="none" strike="noStrike" cap="none" normalizeH="0" baseline="0" dirty="0" smtClean="0">
                            <a:ln>
                              <a:noFill/>
                            </a:ln>
                            <a:solidFill>
                              <a:schemeClr val="tx1"/>
                            </a:solidFill>
                            <a:effectLst/>
                            <a:latin typeface="Cambria Math"/>
                            <a:cs typeface="Times New Roman" panose="02020603050405020304" pitchFamily="18" charset="0"/>
                          </a:rPr>
                        </m:ctrlPr>
                      </m:fPr>
                      <m:num>
                        <m:sSup>
                          <m:sSupPr>
                            <m:ctrlPr>
                              <a:rPr kumimoji="0" lang="lt-LT" altLang="en-US" sz="2400" b="0" i="1" u="none" strike="noStrike" cap="none" normalizeH="0" baseline="0" dirty="0" smtClean="0">
                                <a:ln>
                                  <a:noFill/>
                                </a:ln>
                                <a:solidFill>
                                  <a:schemeClr val="tx1"/>
                                </a:solidFill>
                                <a:effectLst/>
                                <a:latin typeface="Cambria Math"/>
                                <a:cs typeface="Times New Roman" panose="02020603050405020304" pitchFamily="18" charset="0"/>
                              </a:rPr>
                            </m:ctrlPr>
                          </m:sSupPr>
                          <m:e>
                            <m:r>
                              <a:rPr kumimoji="0" lang="lt-LT" altLang="en-US" sz="2400" b="0" i="1" u="none" strike="noStrike" cap="none" normalizeH="0" baseline="0" dirty="0" smtClean="0">
                                <a:ln>
                                  <a:noFill/>
                                </a:ln>
                                <a:solidFill>
                                  <a:schemeClr val="tx1"/>
                                </a:solidFill>
                                <a:effectLst/>
                                <a:latin typeface="Cambria Math" panose="02040503050406030204" pitchFamily="18" charset="0"/>
                                <a:cs typeface="Times New Roman" panose="02020603050405020304" pitchFamily="18" charset="0"/>
                              </a:rPr>
                              <m:t>𝑚𝑣</m:t>
                            </m:r>
                          </m:e>
                          <m:sup>
                            <m:r>
                              <a:rPr kumimoji="0" lang="lt-LT" altLang="en-US" sz="2400" b="0" i="1" u="none" strike="noStrike" cap="none" normalizeH="0" baseline="0" dirty="0" smtClean="0">
                                <a:ln>
                                  <a:noFill/>
                                </a:ln>
                                <a:solidFill>
                                  <a:schemeClr val="tx1"/>
                                </a:solidFill>
                                <a:effectLst/>
                                <a:latin typeface="Cambria Math" panose="02040503050406030204" pitchFamily="18" charset="0"/>
                                <a:cs typeface="Times New Roman" panose="02020603050405020304" pitchFamily="18" charset="0"/>
                              </a:rPr>
                              <m:t>2</m:t>
                            </m:r>
                          </m:sup>
                        </m:sSup>
                      </m:num>
                      <m:den>
                        <m:r>
                          <a:rPr kumimoji="0" lang="lt-LT" altLang="en-US" sz="2400" b="0" i="1" u="none" strike="noStrike" cap="none" normalizeH="0" baseline="0" dirty="0" smtClean="0">
                            <a:ln>
                              <a:noFill/>
                            </a:ln>
                            <a:solidFill>
                              <a:schemeClr val="tx1"/>
                            </a:solidFill>
                            <a:effectLst/>
                            <a:latin typeface="Cambria Math" panose="02040503050406030204" pitchFamily="18" charset="0"/>
                            <a:cs typeface="Times New Roman" panose="02020603050405020304" pitchFamily="18" charset="0"/>
                          </a:rPr>
                          <m:t>2</m:t>
                        </m:r>
                      </m:den>
                    </m:f>
                  </m:oMath>
                </a14:m>
                <a:endParaRPr kumimoji="0" lang="en-US" altLang="en-US" sz="24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lt-LT" altLang="en-US" sz="240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arba</a:t>
                </a:r>
                <a:endParaRPr kumimoji="0" lang="en-US" altLang="en-US" sz="24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lvl="0" eaLnBrk="0" fontAlgn="base" hangingPunct="0">
                  <a:spcBef>
                    <a:spcPct val="0"/>
                  </a:spcBef>
                  <a:spcAft>
                    <a:spcPct val="0"/>
                  </a:spcAft>
                </a:pPr>
                <a:r>
                  <a:rPr kumimoji="0" lang="lt-LT" altLang="en-US" sz="2400" b="0" i="1"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lt-LT" altLang="en-US" sz="2400" b="0" i="1" u="none" strike="noStrike" cap="none" normalizeH="0" baseline="0" dirty="0" err="1"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h</a:t>
                </a:r>
                <a14:m>
                  <m:oMath xmlns:m="http://schemas.openxmlformats.org/officeDocument/2006/math">
                    <m:r>
                      <a:rPr kumimoji="0" lang="lt-LT" altLang="en-US" sz="2400" b="0" i="1" u="none" strike="noStrike" cap="none" normalizeH="0" baseline="0" dirty="0" smtClean="0">
                        <a:ln>
                          <a:noFill/>
                        </a:ln>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𝑓</m:t>
                    </m:r>
                  </m:oMath>
                </a14:m>
                <a:r>
                  <a:rPr kumimoji="0" lang="lt-LT" altLang="en-US" sz="2400" b="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t>
                </a:r>
                <a14:m>
                  <m:oMath xmlns:m="http://schemas.openxmlformats.org/officeDocument/2006/math">
                    <m:sSub>
                      <m:sSubPr>
                        <m:ctrlPr>
                          <a:rPr kumimoji="0" lang="lt-LT" altLang="en-US" sz="2400" b="0" i="1" u="none" strike="noStrike" cap="none" normalizeH="0" baseline="0" smtClean="0">
                            <a:ln>
                              <a:noFill/>
                            </a:ln>
                            <a:solidFill>
                              <a:schemeClr val="tx1"/>
                            </a:solidFill>
                            <a:effectLst/>
                            <a:latin typeface="Cambria Math"/>
                            <a:cs typeface="Times New Roman" panose="02020603050405020304" pitchFamily="18" charset="0"/>
                          </a:rPr>
                        </m:ctrlPr>
                      </m:sSubPr>
                      <m:e>
                        <m:r>
                          <a:rPr kumimoji="0" lang="lt-LT" altLang="en-US" sz="2400" b="0" i="1" u="none" strike="noStrike" cap="none" normalizeH="0" baseline="0" smtClean="0">
                            <a:ln>
                              <a:noFill/>
                            </a:ln>
                            <a:solidFill>
                              <a:schemeClr val="tx1"/>
                            </a:solidFill>
                            <a:effectLst/>
                            <a:latin typeface="Cambria Math" panose="02040503050406030204" pitchFamily="18" charset="0"/>
                            <a:cs typeface="Times New Roman" panose="02020603050405020304" pitchFamily="18" charset="0"/>
                          </a:rPr>
                          <m:t>𝐴</m:t>
                        </m:r>
                      </m:e>
                      <m:sub>
                        <m:r>
                          <a:rPr kumimoji="0" lang="lt-LT" altLang="en-US" sz="2400" b="0" i="1" u="none" strike="noStrike" cap="none" normalizeH="0" baseline="0" smtClean="0">
                            <a:ln>
                              <a:noFill/>
                            </a:ln>
                            <a:solidFill>
                              <a:schemeClr val="tx1"/>
                            </a:solidFill>
                            <a:effectLst/>
                            <a:latin typeface="Cambria Math" panose="02040503050406030204" pitchFamily="18" charset="0"/>
                            <a:cs typeface="Times New Roman" panose="02020603050405020304" pitchFamily="18" charset="0"/>
                          </a:rPr>
                          <m:t>𝑖</m:t>
                        </m:r>
                        <m:r>
                          <a:rPr kumimoji="0" lang="lt-LT" altLang="en-US" sz="2400" b="0" i="1" u="none" strike="noStrike" cap="none" normalizeH="0" baseline="0" smtClean="0">
                            <a:ln>
                              <a:noFill/>
                            </a:ln>
                            <a:solidFill>
                              <a:schemeClr val="tx1"/>
                            </a:solidFill>
                            <a:effectLst/>
                            <a:latin typeface="Cambria Math" panose="02040503050406030204" pitchFamily="18" charset="0"/>
                            <a:cs typeface="Times New Roman" panose="02020603050405020304" pitchFamily="18" charset="0"/>
                          </a:rPr>
                          <m:t>š</m:t>
                        </m:r>
                      </m:sub>
                    </m:sSub>
                  </m:oMath>
                </a14:m>
                <a:r>
                  <a:rPr kumimoji="0" lang="lt-LT" altLang="en-US" sz="2400" b="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t>
                </a:r>
                <a14:m>
                  <m:oMath xmlns:m="http://schemas.openxmlformats.org/officeDocument/2006/math">
                    <m:sSub>
                      <m:sSubPr>
                        <m:ctrlPr>
                          <a:rPr lang="en-GB" sz="2400" i="1" dirty="0" smtClean="0">
                            <a:solidFill>
                              <a:schemeClr val="tx1"/>
                            </a:solidFill>
                            <a:latin typeface="Cambria Math"/>
                          </a:rPr>
                        </m:ctrlPr>
                      </m:sSubPr>
                      <m:e>
                        <m:r>
                          <a:rPr lang="en-GB" sz="2400" i="1" dirty="0">
                            <a:solidFill>
                              <a:schemeClr val="tx1"/>
                            </a:solidFill>
                            <a:latin typeface="Cambria Math" panose="02040503050406030204" pitchFamily="18" charset="0"/>
                          </a:rPr>
                          <m:t>𝐸</m:t>
                        </m:r>
                      </m:e>
                      <m:sub>
                        <m:r>
                          <a:rPr lang="en-GB" sz="2400" i="1" dirty="0">
                            <a:solidFill>
                              <a:schemeClr val="tx1"/>
                            </a:solidFill>
                            <a:latin typeface="Cambria Math" panose="02040503050406030204" pitchFamily="18" charset="0"/>
                          </a:rPr>
                          <m:t>𝑘</m:t>
                        </m:r>
                        <m:r>
                          <a:rPr lang="lt-LT" sz="2400" i="1" dirty="0">
                            <a:solidFill>
                              <a:schemeClr val="tx1"/>
                            </a:solidFill>
                            <a:latin typeface="Cambria Math" panose="02040503050406030204" pitchFamily="18" charset="0"/>
                          </a:rPr>
                          <m:t> </m:t>
                        </m:r>
                      </m:sub>
                    </m:sSub>
                  </m:oMath>
                </a14:m>
                <a:endParaRPr kumimoji="0" lang="en-US" altLang="en-US" sz="2400" b="0" i="1"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lvl="0" eaLnBrk="0" fontAlgn="base" hangingPunct="0">
                  <a:spcBef>
                    <a:spcPct val="0"/>
                  </a:spcBef>
                  <a:spcAft>
                    <a:spcPct val="0"/>
                  </a:spcAft>
                </a:pPr>
                <a:endParaRPr kumimoji="0" lang="lt-LT" altLang="en-US" sz="240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lvl="0" eaLnBrk="0" fontAlgn="base" hangingPunct="0">
                  <a:spcBef>
                    <a:spcPct val="0"/>
                  </a:spcBef>
                  <a:spcAft>
                    <a:spcPct val="0"/>
                  </a:spcAft>
                </a:pPr>
                <a:r>
                  <a:rPr kumimoji="0" lang="lt-LT" altLang="en-US" sz="240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iš sąlygos </a:t>
                </a:r>
                <a14:m>
                  <m:oMath xmlns:m="http://schemas.openxmlformats.org/officeDocument/2006/math">
                    <m:sSub>
                      <m:sSubPr>
                        <m:ctrlPr>
                          <a:rPr lang="en-GB" sz="2400" i="1" dirty="0" smtClean="0">
                            <a:solidFill>
                              <a:schemeClr val="tx1"/>
                            </a:solidFill>
                            <a:latin typeface="Cambria Math"/>
                          </a:rPr>
                        </m:ctrlPr>
                      </m:sSubPr>
                      <m:e>
                        <m:r>
                          <a:rPr lang="en-GB" sz="2400" i="1" dirty="0">
                            <a:solidFill>
                              <a:schemeClr val="tx1"/>
                            </a:solidFill>
                            <a:latin typeface="Cambria Math" panose="02040503050406030204" pitchFamily="18" charset="0"/>
                          </a:rPr>
                          <m:t>𝐸</m:t>
                        </m:r>
                      </m:e>
                      <m:sub>
                        <m:r>
                          <a:rPr lang="en-GB" sz="2400" i="1" dirty="0">
                            <a:solidFill>
                              <a:schemeClr val="tx1"/>
                            </a:solidFill>
                            <a:latin typeface="Cambria Math" panose="02040503050406030204" pitchFamily="18" charset="0"/>
                          </a:rPr>
                          <m:t>𝑘</m:t>
                        </m:r>
                        <m:r>
                          <a:rPr lang="lt-LT" sz="2400" i="1" dirty="0">
                            <a:solidFill>
                              <a:schemeClr val="tx1"/>
                            </a:solidFill>
                            <a:latin typeface="Cambria Math" panose="02040503050406030204" pitchFamily="18" charset="0"/>
                          </a:rPr>
                          <m:t> </m:t>
                        </m:r>
                      </m:sub>
                    </m:sSub>
                  </m:oMath>
                </a14:m>
                <a:r>
                  <a:rPr kumimoji="0" lang="lt-LT" altLang="en-US" sz="2400" b="0" i="1"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=2</a:t>
                </a:r>
                <a14:m>
                  <m:oMath xmlns:m="http://schemas.openxmlformats.org/officeDocument/2006/math">
                    <m:sSub>
                      <m:sSubPr>
                        <m:ctrlPr>
                          <a:rPr kumimoji="0" lang="lt-LT" altLang="en-US" sz="2400" b="0" i="1" u="none" strike="noStrike" cap="none" normalizeH="0" baseline="0" smtClean="0">
                            <a:ln>
                              <a:noFill/>
                            </a:ln>
                            <a:solidFill>
                              <a:schemeClr val="tx1"/>
                            </a:solidFill>
                            <a:effectLst/>
                            <a:latin typeface="Cambria Math"/>
                            <a:cs typeface="Times New Roman" panose="02020603050405020304" pitchFamily="18" charset="0"/>
                          </a:rPr>
                        </m:ctrlPr>
                      </m:sSubPr>
                      <m:e>
                        <m:r>
                          <a:rPr kumimoji="0" lang="en-US" altLang="en-US" sz="2400" b="0" i="1" u="none" strike="noStrike" cap="none" normalizeH="0" baseline="0" smtClean="0">
                            <a:ln>
                              <a:noFill/>
                            </a:ln>
                            <a:solidFill>
                              <a:schemeClr val="tx1"/>
                            </a:solidFill>
                            <a:effectLst/>
                            <a:latin typeface="Cambria Math" panose="02040503050406030204" pitchFamily="18" charset="0"/>
                            <a:cs typeface="Times New Roman" panose="02020603050405020304" pitchFamily="18" charset="0"/>
                          </a:rPr>
                          <m:t>𝐴</m:t>
                        </m:r>
                      </m:e>
                      <m:sub>
                        <m:r>
                          <a:rPr kumimoji="0" lang="en-US" altLang="en-US" sz="2400" b="0" i="1" u="none" strike="noStrike" cap="none" normalizeH="0" baseline="0" smtClean="0">
                            <a:ln>
                              <a:noFill/>
                            </a:ln>
                            <a:solidFill>
                              <a:schemeClr val="tx1"/>
                            </a:solidFill>
                            <a:effectLst/>
                            <a:latin typeface="Cambria Math" panose="02040503050406030204" pitchFamily="18" charset="0"/>
                            <a:cs typeface="Times New Roman" panose="02020603050405020304" pitchFamily="18" charset="0"/>
                          </a:rPr>
                          <m:t>𝑖</m:t>
                        </m:r>
                        <m:r>
                          <a:rPr kumimoji="0" lang="lt-LT" altLang="en-US" sz="2400" b="0" i="1" u="none" strike="noStrike" cap="none" normalizeH="0" baseline="0" smtClean="0">
                            <a:ln>
                              <a:noFill/>
                            </a:ln>
                            <a:solidFill>
                              <a:schemeClr val="tx1"/>
                            </a:solidFill>
                            <a:effectLst/>
                            <a:latin typeface="Cambria Math" panose="02040503050406030204" pitchFamily="18" charset="0"/>
                            <a:cs typeface="Times New Roman" panose="02020603050405020304" pitchFamily="18" charset="0"/>
                          </a:rPr>
                          <m:t>š</m:t>
                        </m:r>
                      </m:sub>
                    </m:sSub>
                  </m:oMath>
                </a14:m>
                <a:r>
                  <a:rPr kumimoji="0" lang="lt-LT" altLang="en-US" sz="240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40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lt-LT" altLang="en-US" sz="240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tai</a:t>
                </a:r>
                <a:r>
                  <a:rPr kumimoji="0" lang="en-GB" altLang="en-US" sz="2400" b="0" i="0" u="none" strike="noStrike" cap="none" normalizeH="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lt-LT" altLang="en-US" sz="240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lt-LT" altLang="en-US" sz="2400" b="0" i="1"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h</a:t>
                </a:r>
                <a14:m>
                  <m:oMath xmlns:m="http://schemas.openxmlformats.org/officeDocument/2006/math">
                    <m:r>
                      <a:rPr kumimoji="0" lang="lt-LT" altLang="en-US" sz="2400" b="0" i="1" u="none" strike="noStrike" cap="none" normalizeH="0" baseline="0" dirty="0" smtClean="0">
                        <a:ln>
                          <a:noFill/>
                        </a:ln>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𝑓</m:t>
                    </m:r>
                  </m:oMath>
                </a14:m>
                <a:r>
                  <a:rPr kumimoji="0" lang="lt-LT" altLang="en-US" sz="2400" b="0" i="1"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=3</a:t>
                </a:r>
                <a14:m>
                  <m:oMath xmlns:m="http://schemas.openxmlformats.org/officeDocument/2006/math">
                    <m:sSub>
                      <m:sSubPr>
                        <m:ctrlPr>
                          <a:rPr kumimoji="0" lang="lt-LT" altLang="en-US" sz="2400" b="0" i="1" u="none" strike="noStrike" cap="none" normalizeH="0" baseline="0" smtClean="0">
                            <a:ln>
                              <a:noFill/>
                            </a:ln>
                            <a:solidFill>
                              <a:schemeClr val="tx1"/>
                            </a:solidFill>
                            <a:effectLst/>
                            <a:latin typeface="Cambria Math"/>
                            <a:cs typeface="Times New Roman" panose="02020603050405020304" pitchFamily="18" charset="0"/>
                          </a:rPr>
                        </m:ctrlPr>
                      </m:sSubPr>
                      <m:e>
                        <m:r>
                          <a:rPr kumimoji="0" lang="lt-LT" altLang="en-US" sz="2400" b="0" i="1" u="none" strike="noStrike" cap="none" normalizeH="0" baseline="0" smtClean="0">
                            <a:ln>
                              <a:noFill/>
                            </a:ln>
                            <a:solidFill>
                              <a:schemeClr val="tx1"/>
                            </a:solidFill>
                            <a:effectLst/>
                            <a:latin typeface="Cambria Math" panose="02040503050406030204" pitchFamily="18" charset="0"/>
                            <a:cs typeface="Times New Roman" panose="02020603050405020304" pitchFamily="18" charset="0"/>
                          </a:rPr>
                          <m:t>𝐴</m:t>
                        </m:r>
                      </m:e>
                      <m:sub>
                        <m:r>
                          <a:rPr kumimoji="0" lang="lt-LT" altLang="en-US" sz="2400" b="0" i="1" u="none" strike="noStrike" cap="none" normalizeH="0" baseline="0" smtClean="0">
                            <a:ln>
                              <a:noFill/>
                            </a:ln>
                            <a:solidFill>
                              <a:schemeClr val="tx1"/>
                            </a:solidFill>
                            <a:effectLst/>
                            <a:latin typeface="Cambria Math" panose="02040503050406030204" pitchFamily="18" charset="0"/>
                            <a:cs typeface="Times New Roman" panose="02020603050405020304" pitchFamily="18" charset="0"/>
                          </a:rPr>
                          <m:t>𝑖</m:t>
                        </m:r>
                        <m:r>
                          <a:rPr kumimoji="0" lang="lt-LT" altLang="en-US" sz="2400" b="0" i="1" u="none" strike="noStrike" cap="none" normalizeH="0" baseline="0" smtClean="0">
                            <a:ln>
                              <a:noFill/>
                            </a:ln>
                            <a:solidFill>
                              <a:schemeClr val="tx1"/>
                            </a:solidFill>
                            <a:effectLst/>
                            <a:latin typeface="Cambria Math" panose="02040503050406030204" pitchFamily="18" charset="0"/>
                            <a:cs typeface="Times New Roman" panose="02020603050405020304" pitchFamily="18" charset="0"/>
                          </a:rPr>
                          <m:t>š</m:t>
                        </m:r>
                      </m:sub>
                    </m:sSub>
                  </m:oMath>
                </a14:m>
                <a:endParaRPr kumimoji="0" lang="lt-LT" altLang="en-US" sz="2400" b="1"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2400" b="1"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lvl="0" eaLnBrk="0" fontAlgn="base" hangingPunct="0">
                  <a:spcBef>
                    <a:spcPct val="0"/>
                  </a:spcBef>
                  <a:spcAft>
                    <a:spcPct val="0"/>
                  </a:spcAft>
                </a:pPr>
                <a:r>
                  <a:rPr kumimoji="0" lang="lt-LT" altLang="en-US" sz="2400" b="1" i="0" u="none" strike="noStrike" cap="none" normalizeH="0" baseline="0" dirty="0" smtClean="0">
                    <a:ln>
                      <a:noFill/>
                    </a:ln>
                    <a:solidFill>
                      <a:schemeClr val="tx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Atsakymas:</a:t>
                </a:r>
                <a:r>
                  <a:rPr kumimoji="0" lang="lt-LT" altLang="en-US" sz="2400" b="0" i="0" u="none" strike="noStrike" cap="none" normalizeH="0" baseline="0" dirty="0" smtClean="0">
                    <a:ln>
                      <a:noFill/>
                    </a:ln>
                    <a:solidFill>
                      <a:schemeClr val="tx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lt-LT" altLang="en-US" sz="2400" b="0" i="1"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h</a:t>
                </a:r>
                <a14:m>
                  <m:oMath xmlns:m="http://schemas.openxmlformats.org/officeDocument/2006/math">
                    <m:r>
                      <a:rPr kumimoji="0" lang="lt-LT" altLang="en-US" sz="2400" b="0" i="1" u="none" strike="noStrike" cap="none" normalizeH="0" baseline="0" dirty="0" smtClean="0">
                        <a:ln>
                          <a:noFill/>
                        </a:ln>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𝑓</m:t>
                    </m:r>
                  </m:oMath>
                </a14:m>
                <a:r>
                  <a:rPr kumimoji="0" lang="lt-LT" altLang="en-US" sz="2400" b="0" i="1"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=3Aiš</a:t>
                </a:r>
                <a:endParaRPr kumimoji="0" lang="lt-LT" altLang="en-US" sz="28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p:txBody>
          </p:sp>
        </mc:Choice>
        <mc:Fallback xmlns="">
          <p:sp>
            <p:nvSpPr>
              <p:cNvPr id="6" name="Rectangle 1"/>
              <p:cNvSpPr>
                <a:spLocks noRot="1" noChangeAspect="1" noMove="1" noResize="1" noEditPoints="1" noAdjustHandles="1" noChangeArrowheads="1" noChangeShapeType="1" noTextEdit="1"/>
              </p:cNvSpPr>
              <p:nvPr/>
            </p:nvSpPr>
            <p:spPr bwMode="auto">
              <a:xfrm>
                <a:off x="2086679" y="3199235"/>
                <a:ext cx="6459476" cy="3363485"/>
              </a:xfrm>
              <a:prstGeom prst="rect">
                <a:avLst/>
              </a:prstGeom>
              <a:blipFill>
                <a:blip r:embed="rId3"/>
                <a:stretch>
                  <a:fillRect l="-1509" b="-3080"/>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GB">
                    <a:noFill/>
                  </a:rPr>
                  <a:t> </a:t>
                </a:r>
              </a:p>
            </p:txBody>
          </p:sp>
        </mc:Fallback>
      </mc:AlternateContent>
    </p:spTree>
    <p:extLst>
      <p:ext uri="{BB962C8B-B14F-4D97-AF65-F5344CB8AC3E}">
        <p14:creationId xmlns:p14="http://schemas.microsoft.com/office/powerpoint/2010/main" val="33401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4">
                                            <p:txEl>
                                              <p:pRg st="0" end="0"/>
                                            </p:txEl>
                                          </p:spTgt>
                                        </p:tgtEl>
                                        <p:attrNameLst>
                                          <p:attrName>style.visibility</p:attrName>
                                        </p:attrNameLst>
                                      </p:cBhvr>
                                      <p:to>
                                        <p:strVal val="visible"/>
                                      </p:to>
                                    </p:set>
                                    <p:animEffect transition="in" filter="fade">
                                      <p:cBhvr>
                                        <p:cTn id="10" dur="1500"/>
                                        <p:tgtEl>
                                          <p:spTgt spid="4">
                                            <p:txEl>
                                              <p:pRg st="0" end="0"/>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Effect transition="in" filter="fade">
                                      <p:cBhvr>
                                        <p:cTn id="13" dur="1500"/>
                                        <p:tgtEl>
                                          <p:spTgt spid="4">
                                            <p:txEl>
                                              <p:pRg st="1" end="1"/>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6">
                                            <p:txEl>
                                              <p:pRg st="0" end="0"/>
                                            </p:txEl>
                                          </p:spTgt>
                                        </p:tgtEl>
                                        <p:attrNameLst>
                                          <p:attrName>style.visibility</p:attrName>
                                        </p:attrNameLst>
                                      </p:cBhvr>
                                      <p:to>
                                        <p:strVal val="visible"/>
                                      </p:to>
                                    </p:set>
                                    <p:animEffect transition="in" filter="fade">
                                      <p:cBhvr>
                                        <p:cTn id="16" dur="1500"/>
                                        <p:tgtEl>
                                          <p:spTgt spid="6">
                                            <p:txEl>
                                              <p:pRg st="0" end="0"/>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6">
                                            <p:txEl>
                                              <p:pRg st="1" end="1"/>
                                            </p:txEl>
                                          </p:spTgt>
                                        </p:tgtEl>
                                        <p:attrNameLst>
                                          <p:attrName>style.visibility</p:attrName>
                                        </p:attrNameLst>
                                      </p:cBhvr>
                                      <p:to>
                                        <p:strVal val="visible"/>
                                      </p:to>
                                    </p:set>
                                    <p:animEffect transition="in" filter="fade">
                                      <p:cBhvr>
                                        <p:cTn id="19" dur="1500"/>
                                        <p:tgtEl>
                                          <p:spTgt spid="6">
                                            <p:txEl>
                                              <p:pRg st="1" end="1"/>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6">
                                            <p:txEl>
                                              <p:pRg st="2" end="2"/>
                                            </p:txEl>
                                          </p:spTgt>
                                        </p:tgtEl>
                                        <p:attrNameLst>
                                          <p:attrName>style.visibility</p:attrName>
                                        </p:attrNameLst>
                                      </p:cBhvr>
                                      <p:to>
                                        <p:strVal val="visible"/>
                                      </p:to>
                                    </p:set>
                                    <p:animEffect transition="in" filter="fade">
                                      <p:cBhvr>
                                        <p:cTn id="22" dur="1500"/>
                                        <p:tgtEl>
                                          <p:spTgt spid="6">
                                            <p:txEl>
                                              <p:pRg st="2" end="2"/>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6">
                                            <p:txEl>
                                              <p:pRg st="3" end="3"/>
                                            </p:txEl>
                                          </p:spTgt>
                                        </p:tgtEl>
                                        <p:attrNameLst>
                                          <p:attrName>style.visibility</p:attrName>
                                        </p:attrNameLst>
                                      </p:cBhvr>
                                      <p:to>
                                        <p:strVal val="visible"/>
                                      </p:to>
                                    </p:set>
                                    <p:animEffect transition="in" filter="fade">
                                      <p:cBhvr>
                                        <p:cTn id="25" dur="1500"/>
                                        <p:tgtEl>
                                          <p:spTgt spid="6">
                                            <p:txEl>
                                              <p:pRg st="3" end="3"/>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6">
                                            <p:txEl>
                                              <p:pRg st="5" end="5"/>
                                            </p:txEl>
                                          </p:spTgt>
                                        </p:tgtEl>
                                        <p:attrNameLst>
                                          <p:attrName>style.visibility</p:attrName>
                                        </p:attrNameLst>
                                      </p:cBhvr>
                                      <p:to>
                                        <p:strVal val="visible"/>
                                      </p:to>
                                    </p:set>
                                    <p:animEffect transition="in" filter="fade">
                                      <p:cBhvr>
                                        <p:cTn id="28" dur="1500"/>
                                        <p:tgtEl>
                                          <p:spTgt spid="6">
                                            <p:txEl>
                                              <p:pRg st="5" end="5"/>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6">
                                            <p:txEl>
                                              <p:pRg st="7" end="7"/>
                                            </p:txEl>
                                          </p:spTgt>
                                        </p:tgtEl>
                                        <p:attrNameLst>
                                          <p:attrName>style.visibility</p:attrName>
                                        </p:attrNameLst>
                                      </p:cBhvr>
                                      <p:to>
                                        <p:strVal val="visible"/>
                                      </p:to>
                                    </p:set>
                                    <p:animEffect transition="in" filter="fade">
                                      <p:cBhvr>
                                        <p:cTn id="31" dur="1500"/>
                                        <p:tgtEl>
                                          <p:spTgt spid="6">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urinio vietos rezervavimo ženklas 2"/>
          <p:cNvSpPr>
            <a:spLocks noGrp="1"/>
          </p:cNvSpPr>
          <p:nvPr>
            <p:ph idx="1"/>
          </p:nvPr>
        </p:nvSpPr>
        <p:spPr>
          <a:xfrm>
            <a:off x="0" y="-598559"/>
            <a:ext cx="11823700" cy="6278880"/>
          </a:xfrm>
        </p:spPr>
        <p:txBody>
          <a:bodyPr>
            <a:normAutofit/>
          </a:bodyPr>
          <a:lstStyle/>
          <a:p>
            <a:pPr marL="0" indent="0" algn="just">
              <a:buNone/>
            </a:pPr>
            <a:endParaRPr lang="en-GB" sz="2400" dirty="0" smtClean="0">
              <a:latin typeface="Times New Roman" panose="02020603050405020304" pitchFamily="18" charset="0"/>
              <a:cs typeface="Times New Roman" panose="02020603050405020304" pitchFamily="18" charset="0"/>
            </a:endParaRPr>
          </a:p>
          <a:p>
            <a:pPr marL="0" indent="0" algn="just">
              <a:buNone/>
            </a:pPr>
            <a:endParaRPr lang="lt-LT" sz="2400" dirty="0">
              <a:latin typeface="Times New Roman" panose="02020603050405020304" pitchFamily="18" charset="0"/>
              <a:cs typeface="Times New Roman" panose="02020603050405020304" pitchFamily="18" charset="0"/>
            </a:endParaRPr>
          </a:p>
          <a:p>
            <a:pPr marL="0" indent="0" algn="just">
              <a:buNone/>
            </a:pPr>
            <a:endParaRPr lang="lt-LT" sz="2400" dirty="0">
              <a:latin typeface="Times New Roman" panose="02020603050405020304" pitchFamily="18" charset="0"/>
              <a:cs typeface="Times New Roman" panose="02020603050405020304" pitchFamily="18" charset="0"/>
            </a:endParaRPr>
          </a:p>
          <a:p>
            <a:pPr marL="0" indent="0" algn="just">
              <a:buNone/>
            </a:pPr>
            <a:r>
              <a:rPr lang="lt-LT" sz="2400" dirty="0" smtClean="0">
                <a:latin typeface="Times New Roman" panose="02020603050405020304" pitchFamily="18" charset="0"/>
                <a:cs typeface="Times New Roman" panose="02020603050405020304" pitchFamily="18" charset="0"/>
              </a:rPr>
              <a:t>3.Metalo </a:t>
            </a:r>
            <a:r>
              <a:rPr lang="lt-LT" sz="2400" dirty="0">
                <a:latin typeface="Times New Roman" panose="02020603050405020304" pitchFamily="18" charset="0"/>
                <a:cs typeface="Times New Roman" panose="02020603050405020304" pitchFamily="18" charset="0"/>
              </a:rPr>
              <a:t>paviršių paeiliui apšvietė geltona, mėlyna, žalia ir raudona šviesa. Elektronų iškėlimas užfiksuotas tik šviečiant vienos spalvos šviesai. Kurios ir kodėl? </a:t>
            </a:r>
            <a:r>
              <a:rPr lang="en-GB" sz="2400" dirty="0" smtClean="0">
                <a:solidFill>
                  <a:srgbClr val="FF0000"/>
                </a:solidFill>
                <a:latin typeface="Times New Roman" panose="02020603050405020304" pitchFamily="18" charset="0"/>
                <a:cs typeface="Times New Roman" panose="02020603050405020304" pitchFamily="18" charset="0"/>
              </a:rPr>
              <a:t> </a:t>
            </a:r>
            <a:endParaRPr lang="lt-LT" sz="2400" dirty="0" smtClean="0">
              <a:solidFill>
                <a:srgbClr val="FF0000"/>
              </a:solidFill>
              <a:latin typeface="Times New Roman" panose="02020603050405020304" pitchFamily="18" charset="0"/>
              <a:cs typeface="Times New Roman" panose="02020603050405020304" pitchFamily="18" charset="0"/>
            </a:endParaRPr>
          </a:p>
          <a:p>
            <a:pPr marL="0" indent="0" algn="just">
              <a:buNone/>
            </a:pPr>
            <a:endParaRPr lang="lt-LT" sz="2400" dirty="0">
              <a:solidFill>
                <a:srgbClr val="FF0000"/>
              </a:solidFill>
              <a:latin typeface="Times New Roman" panose="02020603050405020304" pitchFamily="18" charset="0"/>
              <a:cs typeface="Times New Roman" panose="02020603050405020304" pitchFamily="18" charset="0"/>
            </a:endParaRPr>
          </a:p>
          <a:p>
            <a:pPr marL="0" indent="0" algn="just">
              <a:buNone/>
            </a:pPr>
            <a:endParaRPr lang="lt-LT" sz="2400"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marL="0" indent="0" algn="just">
              <a:buNone/>
            </a:pPr>
            <a:endParaRPr lang="lt-LT" sz="2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marL="0" indent="0" algn="just">
              <a:buNone/>
            </a:pPr>
            <a:endParaRPr lang="lt-LT" sz="2400"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marL="0" indent="0" algn="just">
              <a:buNone/>
            </a:pPr>
            <a:endParaRPr lang="lt-LT" sz="2400"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marL="0" indent="0" algn="just">
              <a:buNone/>
            </a:pPr>
            <a:endParaRPr lang="lt-LT" sz="2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marL="0" indent="0" algn="just">
              <a:buNone/>
            </a:pPr>
            <a:endParaRPr lang="lt-LT" sz="2400"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marL="0" indent="0" algn="just">
              <a:buNone/>
            </a:pPr>
            <a:r>
              <a:rPr lang="lt-LT" sz="2400"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Atsakymas</a:t>
            </a:r>
            <a:r>
              <a:rPr lang="lt-LT" sz="2400"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r>
              <a:rPr lang="lt-LT" sz="24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lt-LT" sz="2400" dirty="0">
                <a:latin typeface="Times New Roman" panose="02020603050405020304" pitchFamily="18" charset="0"/>
                <a:cs typeface="Times New Roman" panose="02020603050405020304" pitchFamily="18" charset="0"/>
              </a:rPr>
              <a:t>Elektronų iškėlimas bus užfiksuotas šviečiant tik mėlynai šviesai todėl, kad šios šviesos dažnis yra didžiausias ir </a:t>
            </a:r>
            <a:r>
              <a:rPr lang="lt-LT" sz="2400" i="1" dirty="0">
                <a:latin typeface="Times New Roman" panose="02020603050405020304" pitchFamily="18" charset="0"/>
                <a:cs typeface="Times New Roman" panose="02020603050405020304" pitchFamily="18" charset="0"/>
              </a:rPr>
              <a:t>E </a:t>
            </a:r>
            <a:r>
              <a:rPr lang="lt-LT" sz="2400" dirty="0">
                <a:latin typeface="Times New Roman" panose="02020603050405020304" pitchFamily="18" charset="0"/>
                <a:cs typeface="Times New Roman" panose="02020603050405020304" pitchFamily="18" charset="0"/>
              </a:rPr>
              <a:t>= </a:t>
            </a:r>
            <a:r>
              <a:rPr lang="lt-LT" sz="2400" i="1" dirty="0">
                <a:latin typeface="Times New Roman" panose="02020603050405020304" pitchFamily="18" charset="0"/>
                <a:cs typeface="Times New Roman" panose="02020603050405020304" pitchFamily="18" charset="0"/>
              </a:rPr>
              <a:t>hv</a:t>
            </a:r>
            <a:r>
              <a:rPr lang="lt-LT" sz="2400" dirty="0">
                <a:latin typeface="Times New Roman" panose="02020603050405020304" pitchFamily="18" charset="0"/>
                <a:cs typeface="Times New Roman" panose="02020603050405020304" pitchFamily="18" charset="0"/>
              </a:rPr>
              <a:t> vieno fotono energija bus didžiausia.</a:t>
            </a:r>
            <a:r>
              <a:rPr lang="en-GB" sz="2400" dirty="0">
                <a:solidFill>
                  <a:srgbClr val="FF0000"/>
                </a:solidFill>
                <a:latin typeface="Times New Roman" panose="02020603050405020304" pitchFamily="18" charset="0"/>
                <a:cs typeface="Times New Roman" panose="02020603050405020304" pitchFamily="18" charset="0"/>
              </a:rPr>
              <a:t> </a:t>
            </a:r>
            <a:endParaRPr lang="en-US" sz="2400" dirty="0">
              <a:latin typeface="Times New Roman" panose="02020603050405020304" pitchFamily="18" charset="0"/>
              <a:cs typeface="Times New Roman" panose="02020603050405020304" pitchFamily="18" charset="0"/>
            </a:endParaRPr>
          </a:p>
        </p:txBody>
      </p:sp>
      <p:sp>
        <p:nvSpPr>
          <p:cNvPr id="2" name="AutoShape 2" descr="https://media0.giphy.com/media/wd1mPmhBk1ALS/200w.webp#60"/>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lt-LT"/>
          </a:p>
        </p:txBody>
      </p:sp>
      <p:sp>
        <p:nvSpPr>
          <p:cNvPr id="4" name="AutoShape 4" descr="https://media0.giphy.com/media/wd1mPmhBk1ALS/200w.webp#60"/>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lt-LT"/>
          </a:p>
        </p:txBody>
      </p:sp>
      <p:sp>
        <p:nvSpPr>
          <p:cNvPr id="5" name="AutoShape 6" descr="https://media0.giphy.com/media/wd1mPmhBk1ALS/200w.webp#60"/>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lt-LT">
              <a:latin typeface="Times New Roman" panose="02020603050405020304" pitchFamily="18" charset="0"/>
              <a:cs typeface="Times New Roman" panose="02020603050405020304" pitchFamily="18" charset="0"/>
            </a:endParaRPr>
          </a:p>
        </p:txBody>
      </p:sp>
      <p:sp>
        <p:nvSpPr>
          <p:cNvPr id="6" name="AutoShape 8" descr="https://media0.giphy.com/media/wd1mPmhBk1ALS/200w.webp#60"/>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lt-LT">
              <a:latin typeface="Times New Roman" panose="02020603050405020304" pitchFamily="18" charset="0"/>
              <a:cs typeface="Times New Roman" panose="02020603050405020304" pitchFamily="18" charset="0"/>
            </a:endParaRPr>
          </a:p>
        </p:txBody>
      </p:sp>
      <p:sp>
        <p:nvSpPr>
          <p:cNvPr id="7" name="AutoShape 10" descr="https://media0.giphy.com/media/wd1mPmhBk1ALS/200w.webp#60"/>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lt-LT">
              <a:latin typeface="Times New Roman" panose="02020603050405020304" pitchFamily="18" charset="0"/>
              <a:cs typeface="Times New Roman" panose="02020603050405020304" pitchFamily="18" charset="0"/>
            </a:endParaRPr>
          </a:p>
        </p:txBody>
      </p:sp>
      <p:sp>
        <p:nvSpPr>
          <p:cNvPr id="8" name="AutoShape 12" descr="https://media0.giphy.com/media/wd1mPmhBk1ALS/200w.webp#60"/>
          <p:cNvSpPr>
            <a:spLocks noChangeAspect="1" noChangeArrowheads="1"/>
          </p:cNvSpPr>
          <p:nvPr/>
        </p:nvSpPr>
        <p:spPr bwMode="auto">
          <a:xfrm>
            <a:off x="917575" y="617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lt-LT">
              <a:latin typeface="Times New Roman" panose="02020603050405020304" pitchFamily="18" charset="0"/>
              <a:cs typeface="Times New Roman" panose="02020603050405020304" pitchFamily="18" charset="0"/>
            </a:endParaRPr>
          </a:p>
        </p:txBody>
      </p:sp>
      <p:sp>
        <p:nvSpPr>
          <p:cNvPr id="9" name="AutoShape 15" descr="https://media0.giphy.com/media/wd1mPmhBk1ALS/200w.webp#60"/>
          <p:cNvSpPr>
            <a:spLocks noChangeAspect="1" noChangeArrowheads="1"/>
          </p:cNvSpPr>
          <p:nvPr/>
        </p:nvSpPr>
        <p:spPr bwMode="auto">
          <a:xfrm>
            <a:off x="1069975" y="769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lt-LT">
              <a:latin typeface="Times New Roman" panose="02020603050405020304" pitchFamily="18" charset="0"/>
              <a:cs typeface="Times New Roman" panose="02020603050405020304" pitchFamily="18" charset="0"/>
            </a:endParaRPr>
          </a:p>
        </p:txBody>
      </p:sp>
      <p:sp>
        <p:nvSpPr>
          <p:cNvPr id="10" name="AutoShape 17" descr="https://media0.giphy.com/media/wd1mPmhBk1ALS/200w.webp#60"/>
          <p:cNvSpPr>
            <a:spLocks noChangeAspect="1" noChangeArrowheads="1"/>
          </p:cNvSpPr>
          <p:nvPr/>
        </p:nvSpPr>
        <p:spPr bwMode="auto">
          <a:xfrm>
            <a:off x="1222375" y="922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lt-LT">
              <a:latin typeface="Times New Roman" panose="02020603050405020304" pitchFamily="18" charset="0"/>
              <a:cs typeface="Times New Roman" panose="02020603050405020304" pitchFamily="18" charset="0"/>
            </a:endParaRPr>
          </a:p>
        </p:txBody>
      </p:sp>
      <p:sp>
        <p:nvSpPr>
          <p:cNvPr id="11" name="AutoShape 19" descr="https://media0.giphy.com/media/wd1mPmhBk1ALS/200w.webp#60"/>
          <p:cNvSpPr>
            <a:spLocks noChangeAspect="1" noChangeArrowheads="1"/>
          </p:cNvSpPr>
          <p:nvPr/>
        </p:nvSpPr>
        <p:spPr bwMode="auto">
          <a:xfrm>
            <a:off x="1374775" y="1074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lt-LT">
              <a:latin typeface="Times New Roman" panose="02020603050405020304" pitchFamily="18" charset="0"/>
              <a:cs typeface="Times New Roman" panose="02020603050405020304" pitchFamily="18" charset="0"/>
            </a:endParaRPr>
          </a:p>
        </p:txBody>
      </p:sp>
      <p:sp>
        <p:nvSpPr>
          <p:cNvPr id="12" name="AutoShape 21" descr="https://media0.giphy.com/media/wd1mPmhBk1ALS/200w.webp#60"/>
          <p:cNvSpPr>
            <a:spLocks noChangeAspect="1" noChangeArrowheads="1"/>
          </p:cNvSpPr>
          <p:nvPr/>
        </p:nvSpPr>
        <p:spPr bwMode="auto">
          <a:xfrm>
            <a:off x="1527175" y="1227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lt-LT">
              <a:latin typeface="Times New Roman" panose="02020603050405020304" pitchFamily="18" charset="0"/>
              <a:cs typeface="Times New Roman" panose="02020603050405020304" pitchFamily="18" charset="0"/>
            </a:endParaRPr>
          </a:p>
        </p:txBody>
      </p:sp>
      <p:sp>
        <p:nvSpPr>
          <p:cNvPr id="13" name="AutoShape 23" descr="https://media0.giphy.com/media/wd1mPmhBk1ALS/200w.webp#60"/>
          <p:cNvSpPr>
            <a:spLocks noChangeAspect="1" noChangeArrowheads="1"/>
          </p:cNvSpPr>
          <p:nvPr/>
        </p:nvSpPr>
        <p:spPr bwMode="auto">
          <a:xfrm>
            <a:off x="1679575" y="1379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lt-LT">
              <a:latin typeface="Times New Roman" panose="02020603050405020304" pitchFamily="18" charset="0"/>
              <a:cs typeface="Times New Roman" panose="02020603050405020304" pitchFamily="18" charset="0"/>
            </a:endParaRPr>
          </a:p>
        </p:txBody>
      </p:sp>
      <p:sp>
        <p:nvSpPr>
          <p:cNvPr id="14" name="AutoShape 25" descr="https://media0.giphy.com/media/wd1mPmhBk1ALS/200w.webp#60"/>
          <p:cNvSpPr>
            <a:spLocks noChangeAspect="1" noChangeArrowheads="1"/>
          </p:cNvSpPr>
          <p:nvPr/>
        </p:nvSpPr>
        <p:spPr bwMode="auto">
          <a:xfrm>
            <a:off x="1831975" y="1531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lt-LT">
              <a:latin typeface="Times New Roman" panose="02020603050405020304" pitchFamily="18" charset="0"/>
              <a:cs typeface="Times New Roman" panose="02020603050405020304" pitchFamily="18" charset="0"/>
            </a:endParaRPr>
          </a:p>
        </p:txBody>
      </p:sp>
      <p:sp>
        <p:nvSpPr>
          <p:cNvPr id="15" name="AutoShape 27" descr="https://media0.giphy.com/media/wd1mPmhBk1ALS/200w.webp#60"/>
          <p:cNvSpPr>
            <a:spLocks noChangeAspect="1" noChangeArrowheads="1"/>
          </p:cNvSpPr>
          <p:nvPr/>
        </p:nvSpPr>
        <p:spPr bwMode="auto">
          <a:xfrm>
            <a:off x="1984375" y="1684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lt-LT">
              <a:latin typeface="Times New Roman" panose="02020603050405020304" pitchFamily="18" charset="0"/>
              <a:cs typeface="Times New Roman" panose="02020603050405020304" pitchFamily="18" charset="0"/>
            </a:endParaRPr>
          </a:p>
        </p:txBody>
      </p:sp>
      <p:sp>
        <p:nvSpPr>
          <p:cNvPr id="16" name="AutoShape 29" descr="https://media0.giphy.com/media/wd1mPmhBk1ALS/200w.webp#60"/>
          <p:cNvSpPr>
            <a:spLocks noChangeAspect="1" noChangeArrowheads="1"/>
          </p:cNvSpPr>
          <p:nvPr/>
        </p:nvSpPr>
        <p:spPr bwMode="auto">
          <a:xfrm>
            <a:off x="2136775" y="1836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lt-LT">
              <a:latin typeface="Times New Roman" panose="02020603050405020304" pitchFamily="18" charset="0"/>
              <a:cs typeface="Times New Roman" panose="02020603050405020304" pitchFamily="18" charset="0"/>
            </a:endParaRPr>
          </a:p>
        </p:txBody>
      </p:sp>
      <p:sp>
        <p:nvSpPr>
          <p:cNvPr id="17" name="AutoShape 31" descr="https://media0.giphy.com/media/wd1mPmhBk1ALS/200w.webp#60"/>
          <p:cNvSpPr>
            <a:spLocks noChangeAspect="1" noChangeArrowheads="1"/>
          </p:cNvSpPr>
          <p:nvPr/>
        </p:nvSpPr>
        <p:spPr bwMode="auto">
          <a:xfrm>
            <a:off x="2289175" y="1989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lt-LT">
              <a:latin typeface="Times New Roman" panose="02020603050405020304" pitchFamily="18" charset="0"/>
              <a:cs typeface="Times New Roman" panose="02020603050405020304" pitchFamily="18" charset="0"/>
            </a:endParaRPr>
          </a:p>
        </p:txBody>
      </p:sp>
      <p:sp>
        <p:nvSpPr>
          <p:cNvPr id="18" name="AutoShape 33" descr="https://media0.giphy.com/media/wd1mPmhBk1ALS/200w.webp#60"/>
          <p:cNvSpPr>
            <a:spLocks noChangeAspect="1" noChangeArrowheads="1"/>
          </p:cNvSpPr>
          <p:nvPr/>
        </p:nvSpPr>
        <p:spPr bwMode="auto">
          <a:xfrm>
            <a:off x="2441575" y="2141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lt-LT">
              <a:latin typeface="Times New Roman" panose="02020603050405020304" pitchFamily="18" charset="0"/>
              <a:cs typeface="Times New Roman" panose="02020603050405020304" pitchFamily="18" charset="0"/>
            </a:endParaRPr>
          </a:p>
        </p:txBody>
      </p:sp>
      <p:sp>
        <p:nvSpPr>
          <p:cNvPr id="19" name="AutoShape 35" descr="https://media0.giphy.com/media/wd1mPmhBk1ALS/200w.webp#60"/>
          <p:cNvSpPr>
            <a:spLocks noChangeAspect="1" noChangeArrowheads="1"/>
          </p:cNvSpPr>
          <p:nvPr/>
        </p:nvSpPr>
        <p:spPr bwMode="auto">
          <a:xfrm>
            <a:off x="2593975" y="2293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lt-LT">
              <a:latin typeface="Times New Roman" panose="02020603050405020304" pitchFamily="18" charset="0"/>
              <a:cs typeface="Times New Roman" panose="02020603050405020304" pitchFamily="18" charset="0"/>
            </a:endParaRPr>
          </a:p>
        </p:txBody>
      </p:sp>
      <p:sp>
        <p:nvSpPr>
          <p:cNvPr id="20" name="AutoShape 37" descr="https://media0.giphy.com/media/wd1mPmhBk1ALS/200w.webp#60"/>
          <p:cNvSpPr>
            <a:spLocks noChangeAspect="1" noChangeArrowheads="1"/>
          </p:cNvSpPr>
          <p:nvPr/>
        </p:nvSpPr>
        <p:spPr bwMode="auto">
          <a:xfrm>
            <a:off x="2746375" y="2446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lt-LT">
              <a:latin typeface="Times New Roman" panose="02020603050405020304" pitchFamily="18" charset="0"/>
              <a:cs typeface="Times New Roman" panose="02020603050405020304" pitchFamily="18" charset="0"/>
            </a:endParaRPr>
          </a:p>
        </p:txBody>
      </p:sp>
      <p:sp>
        <p:nvSpPr>
          <p:cNvPr id="21" name="AutoShape 39" descr="https://media0.giphy.com/media/wd1mPmhBk1ALS/200w.webp#60"/>
          <p:cNvSpPr>
            <a:spLocks noChangeAspect="1" noChangeArrowheads="1"/>
          </p:cNvSpPr>
          <p:nvPr/>
        </p:nvSpPr>
        <p:spPr bwMode="auto">
          <a:xfrm>
            <a:off x="2898775" y="2598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lt-LT">
              <a:latin typeface="Times New Roman" panose="02020603050405020304" pitchFamily="18" charset="0"/>
              <a:cs typeface="Times New Roman" panose="02020603050405020304" pitchFamily="18" charset="0"/>
            </a:endParaRPr>
          </a:p>
        </p:txBody>
      </p:sp>
      <p:sp>
        <p:nvSpPr>
          <p:cNvPr id="22" name="AutoShape 41" descr="https://media0.giphy.com/media/wd1mPmhBk1ALS/200w.webp#60"/>
          <p:cNvSpPr>
            <a:spLocks noChangeAspect="1" noChangeArrowheads="1"/>
          </p:cNvSpPr>
          <p:nvPr/>
        </p:nvSpPr>
        <p:spPr bwMode="auto">
          <a:xfrm>
            <a:off x="3051175" y="2751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lt-LT">
              <a:latin typeface="Times New Roman" panose="02020603050405020304" pitchFamily="18" charset="0"/>
              <a:cs typeface="Times New Roman" panose="02020603050405020304" pitchFamily="18" charset="0"/>
            </a:endParaRPr>
          </a:p>
        </p:txBody>
      </p:sp>
      <p:sp>
        <p:nvSpPr>
          <p:cNvPr id="23" name="AutoShape 43" descr="https://media0.giphy.com/media/wd1mPmhBk1ALS/200w.webp#60"/>
          <p:cNvSpPr>
            <a:spLocks noChangeAspect="1" noChangeArrowheads="1"/>
          </p:cNvSpPr>
          <p:nvPr/>
        </p:nvSpPr>
        <p:spPr bwMode="auto">
          <a:xfrm>
            <a:off x="3203575" y="2903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lt-LT">
              <a:latin typeface="Times New Roman" panose="02020603050405020304" pitchFamily="18" charset="0"/>
              <a:cs typeface="Times New Roman" panose="02020603050405020304" pitchFamily="18" charset="0"/>
            </a:endParaRPr>
          </a:p>
        </p:txBody>
      </p:sp>
      <p:sp>
        <p:nvSpPr>
          <p:cNvPr id="24" name="AutoShape 45" descr="Vaizdo rezultatas pagal užklausą „blue light“"/>
          <p:cNvSpPr>
            <a:spLocks noChangeAspect="1" noChangeArrowheads="1"/>
          </p:cNvSpPr>
          <p:nvPr/>
        </p:nvSpPr>
        <p:spPr bwMode="auto">
          <a:xfrm>
            <a:off x="3355975" y="3055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lt-LT">
              <a:latin typeface="Times New Roman" panose="02020603050405020304" pitchFamily="18" charset="0"/>
              <a:cs typeface="Times New Roman" panose="02020603050405020304" pitchFamily="18" charset="0"/>
            </a:endParaRPr>
          </a:p>
        </p:txBody>
      </p:sp>
      <p:sp>
        <p:nvSpPr>
          <p:cNvPr id="25" name="AutoShape 47" descr="Vaizdo rezultatas pagal užklausą „blue light“"/>
          <p:cNvSpPr>
            <a:spLocks noChangeAspect="1" noChangeArrowheads="1"/>
          </p:cNvSpPr>
          <p:nvPr/>
        </p:nvSpPr>
        <p:spPr bwMode="auto">
          <a:xfrm>
            <a:off x="3508375" y="3208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lt-LT">
              <a:latin typeface="Times New Roman" panose="02020603050405020304" pitchFamily="18" charset="0"/>
              <a:cs typeface="Times New Roman" panose="02020603050405020304" pitchFamily="18" charset="0"/>
            </a:endParaRPr>
          </a:p>
        </p:txBody>
      </p:sp>
      <p:sp>
        <p:nvSpPr>
          <p:cNvPr id="26" name="AutoShape 49" descr="Vaizdo rezultatas pagal užklausą „blue light“"/>
          <p:cNvSpPr>
            <a:spLocks noChangeAspect="1" noChangeArrowheads="1"/>
          </p:cNvSpPr>
          <p:nvPr/>
        </p:nvSpPr>
        <p:spPr bwMode="auto">
          <a:xfrm>
            <a:off x="3660775" y="3360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lt-LT">
              <a:latin typeface="Times New Roman" panose="02020603050405020304" pitchFamily="18" charset="0"/>
              <a:cs typeface="Times New Roman" panose="02020603050405020304" pitchFamily="18" charset="0"/>
            </a:endParaRPr>
          </a:p>
        </p:txBody>
      </p:sp>
      <p:sp>
        <p:nvSpPr>
          <p:cNvPr id="27" name="AutoShape 51" descr="Vaizdo rezultatas pagal užklausą „blue light“"/>
          <p:cNvSpPr>
            <a:spLocks noChangeAspect="1" noChangeArrowheads="1"/>
          </p:cNvSpPr>
          <p:nvPr/>
        </p:nvSpPr>
        <p:spPr bwMode="auto">
          <a:xfrm>
            <a:off x="3813175" y="3513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lt-LT">
              <a:latin typeface="Times New Roman" panose="02020603050405020304" pitchFamily="18" charset="0"/>
              <a:cs typeface="Times New Roman" panose="02020603050405020304" pitchFamily="18" charset="0"/>
            </a:endParaRPr>
          </a:p>
        </p:txBody>
      </p:sp>
      <p:sp>
        <p:nvSpPr>
          <p:cNvPr id="28" name="AutoShape 53" descr="Vaizdo rezultatas pagal užklausą „blue light“"/>
          <p:cNvSpPr>
            <a:spLocks noChangeAspect="1" noChangeArrowheads="1"/>
          </p:cNvSpPr>
          <p:nvPr/>
        </p:nvSpPr>
        <p:spPr bwMode="auto">
          <a:xfrm>
            <a:off x="3965575" y="3665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lt-LT">
              <a:latin typeface="Times New Roman" panose="02020603050405020304" pitchFamily="18" charset="0"/>
              <a:cs typeface="Times New Roman" panose="02020603050405020304" pitchFamily="18" charset="0"/>
            </a:endParaRPr>
          </a:p>
        </p:txBody>
      </p:sp>
      <p:sp>
        <p:nvSpPr>
          <p:cNvPr id="29" name="AutoShape 55" descr="Vaizdo rezultatas pagal užklausą „blue light“"/>
          <p:cNvSpPr>
            <a:spLocks noChangeAspect="1" noChangeArrowheads="1"/>
          </p:cNvSpPr>
          <p:nvPr/>
        </p:nvSpPr>
        <p:spPr bwMode="auto">
          <a:xfrm>
            <a:off x="4117975" y="381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lt-LT">
              <a:latin typeface="Times New Roman" panose="02020603050405020304" pitchFamily="18" charset="0"/>
              <a:cs typeface="Times New Roman" panose="02020603050405020304" pitchFamily="18" charset="0"/>
            </a:endParaRPr>
          </a:p>
        </p:txBody>
      </p:sp>
      <p:sp>
        <p:nvSpPr>
          <p:cNvPr id="30" name="AutoShape 57" descr="Vaizdo rezultatas pagal užklausą „blue light“"/>
          <p:cNvSpPr>
            <a:spLocks noChangeAspect="1" noChangeArrowheads="1"/>
          </p:cNvSpPr>
          <p:nvPr/>
        </p:nvSpPr>
        <p:spPr bwMode="auto">
          <a:xfrm>
            <a:off x="4270375" y="397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lt-LT">
              <a:latin typeface="Times New Roman" panose="02020603050405020304" pitchFamily="18" charset="0"/>
              <a:cs typeface="Times New Roman" panose="02020603050405020304" pitchFamily="18" charset="0"/>
            </a:endParaRPr>
          </a:p>
        </p:txBody>
      </p:sp>
      <p:sp>
        <p:nvSpPr>
          <p:cNvPr id="31" name="AutoShape 59" descr="Vaizdo rezultatas pagal užklausą „blue light“"/>
          <p:cNvSpPr>
            <a:spLocks noChangeAspect="1" noChangeArrowheads="1"/>
          </p:cNvSpPr>
          <p:nvPr/>
        </p:nvSpPr>
        <p:spPr bwMode="auto">
          <a:xfrm>
            <a:off x="4422775" y="412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lt-LT">
              <a:latin typeface="Times New Roman" panose="02020603050405020304" pitchFamily="18" charset="0"/>
              <a:cs typeface="Times New Roman" panose="02020603050405020304" pitchFamily="18" charset="0"/>
            </a:endParaRPr>
          </a:p>
        </p:txBody>
      </p:sp>
      <p:pic>
        <p:nvPicPr>
          <p:cNvPr id="7174" name="Picture 6" descr="Vaizdo rezultatas pagal užklausą „color spectrum wavelength frequency hd“"/>
          <p:cNvPicPr>
            <a:picLocks noChangeAspect="1" noChangeArrowheads="1"/>
          </p:cNvPicPr>
          <p:nvPr/>
        </p:nvPicPr>
        <p:blipFill rotWithShape="1">
          <a:blip r:embed="rId2">
            <a:extLst>
              <a:ext uri="{28A0092B-C50C-407E-A947-70E740481C1C}">
                <a14:useLocalDpi xmlns:a14="http://schemas.microsoft.com/office/drawing/2010/main" val="0"/>
              </a:ext>
            </a:extLst>
          </a:blip>
          <a:srcRect l="6891" t="6661" r="126" b="16196"/>
          <a:stretch/>
        </p:blipFill>
        <p:spPr bwMode="auto">
          <a:xfrm>
            <a:off x="3154522" y="1817009"/>
            <a:ext cx="6908217" cy="1836964"/>
          </a:xfrm>
          <a:prstGeom prst="rect">
            <a:avLst/>
          </a:prstGeom>
          <a:noFill/>
          <a:extLst>
            <a:ext uri="{909E8E84-426E-40DD-AFC4-6F175D3DCCD1}">
              <a14:hiddenFill xmlns:a14="http://schemas.microsoft.com/office/drawing/2010/main">
                <a:solidFill>
                  <a:srgbClr val="FFFFFF"/>
                </a:solidFill>
              </a14:hiddenFill>
            </a:ext>
          </a:extLst>
        </p:spPr>
      </p:pic>
      <p:sp>
        <p:nvSpPr>
          <p:cNvPr id="32" name="TextBox 31"/>
          <p:cNvSpPr txBox="1"/>
          <p:nvPr/>
        </p:nvSpPr>
        <p:spPr>
          <a:xfrm>
            <a:off x="1767892" y="1997269"/>
            <a:ext cx="1978090" cy="369332"/>
          </a:xfrm>
          <a:prstGeom prst="rect">
            <a:avLst/>
          </a:prstGeom>
          <a:noFill/>
        </p:spPr>
        <p:txBody>
          <a:bodyPr wrap="square" rtlCol="0">
            <a:spAutoFit/>
          </a:bodyPr>
          <a:lstStyle/>
          <a:p>
            <a:r>
              <a:rPr lang="lt-LT" dirty="0" smtClean="0">
                <a:latin typeface="Times New Roman" panose="02020603050405020304" pitchFamily="18" charset="0"/>
                <a:cs typeface="Times New Roman" panose="02020603050405020304" pitchFamily="18" charset="0"/>
              </a:rPr>
              <a:t>Dažnis(Thz)</a:t>
            </a:r>
            <a:endParaRPr lang="en-GB" dirty="0">
              <a:latin typeface="Times New Roman" panose="02020603050405020304" pitchFamily="18" charset="0"/>
              <a:cs typeface="Times New Roman" panose="02020603050405020304" pitchFamily="18" charset="0"/>
            </a:endParaRPr>
          </a:p>
        </p:txBody>
      </p:sp>
      <p:sp>
        <p:nvSpPr>
          <p:cNvPr id="34" name="TextBox 33"/>
          <p:cNvSpPr txBox="1"/>
          <p:nvPr/>
        </p:nvSpPr>
        <p:spPr>
          <a:xfrm>
            <a:off x="1384042" y="2948732"/>
            <a:ext cx="1978090" cy="369332"/>
          </a:xfrm>
          <a:prstGeom prst="rect">
            <a:avLst/>
          </a:prstGeom>
          <a:noFill/>
        </p:spPr>
        <p:txBody>
          <a:bodyPr wrap="square" rtlCol="0">
            <a:spAutoFit/>
          </a:bodyPr>
          <a:lstStyle/>
          <a:p>
            <a:r>
              <a:rPr lang="lt-LT" dirty="0" smtClean="0">
                <a:latin typeface="Times New Roman" panose="02020603050405020304" pitchFamily="18" charset="0"/>
                <a:cs typeface="Times New Roman" panose="02020603050405020304" pitchFamily="18" charset="0"/>
              </a:rPr>
              <a:t>Bangos ilgis(nm)</a:t>
            </a:r>
            <a:endParaRPr lang="en-GB" dirty="0">
              <a:latin typeface="Times New Roman" panose="02020603050405020304" pitchFamily="18" charset="0"/>
              <a:cs typeface="Times New Roman" panose="02020603050405020304" pitchFamily="18" charset="0"/>
            </a:endParaRPr>
          </a:p>
        </p:txBody>
      </p:sp>
      <p:sp>
        <p:nvSpPr>
          <p:cNvPr id="35" name="TextBox 34"/>
          <p:cNvSpPr txBox="1"/>
          <p:nvPr/>
        </p:nvSpPr>
        <p:spPr>
          <a:xfrm>
            <a:off x="1170731" y="3326622"/>
            <a:ext cx="2102499" cy="369332"/>
          </a:xfrm>
          <a:prstGeom prst="rect">
            <a:avLst/>
          </a:prstGeom>
          <a:noFill/>
        </p:spPr>
        <p:txBody>
          <a:bodyPr wrap="square" rtlCol="0">
            <a:spAutoFit/>
          </a:bodyPr>
          <a:lstStyle/>
          <a:p>
            <a:r>
              <a:rPr lang="lt-LT" dirty="0" smtClean="0">
                <a:latin typeface="Times New Roman" panose="02020603050405020304" pitchFamily="18" charset="0"/>
                <a:cs typeface="Times New Roman" panose="02020603050405020304" pitchFamily="18" charset="0"/>
              </a:rPr>
              <a:t>Fotono energija(eV)</a:t>
            </a:r>
            <a:endParaRPr lang="en-GB"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27534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1" end="11"/>
                                            </p:txEl>
                                          </p:spTgt>
                                        </p:tgtEl>
                                        <p:attrNameLst>
                                          <p:attrName>style.visibility</p:attrName>
                                        </p:attrNameLst>
                                      </p:cBhvr>
                                      <p:to>
                                        <p:strVal val="visible"/>
                                      </p:to>
                                    </p:set>
                                    <p:animEffect transition="in" filter="fade">
                                      <p:cBhvr>
                                        <p:cTn id="7" dur="1500"/>
                                        <p:tgtEl>
                                          <p:spTgt spid="3">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Turinio vietos rezervavimo ženklas 2"/>
              <p:cNvSpPr>
                <a:spLocks noGrp="1"/>
              </p:cNvSpPr>
              <p:nvPr>
                <p:ph idx="1"/>
              </p:nvPr>
            </p:nvSpPr>
            <p:spPr>
              <a:xfrm>
                <a:off x="825500" y="499208"/>
                <a:ext cx="10515600" cy="5728555"/>
              </a:xfrm>
            </p:spPr>
            <p:txBody>
              <a:bodyPr/>
              <a:lstStyle/>
              <a:p>
                <a:pPr marL="0" indent="0" algn="just">
                  <a:lnSpc>
                    <a:spcPct val="107000"/>
                  </a:lnSpc>
                  <a:spcAft>
                    <a:spcPts val="800"/>
                  </a:spcAft>
                  <a:buNone/>
                </a:pPr>
                <a:r>
                  <a:rPr lang="lt-LT" b="1"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lt-LT" dirty="0" smtClean="0">
                    <a:latin typeface="Times New Roman" panose="02020603050405020304" pitchFamily="18" charset="0"/>
                    <a:ea typeface="Times New Roman" panose="02020603050405020304" pitchFamily="18" charset="0"/>
                    <a:cs typeface="Times New Roman" panose="02020603050405020304" pitchFamily="18" charset="0"/>
                  </a:rPr>
                  <a:t>4. </a:t>
                </a:r>
                <a:r>
                  <a:rPr lang="lt-LT" sz="2400" dirty="0" smtClean="0">
                    <a:latin typeface="Times New Roman" panose="02020603050405020304" pitchFamily="18" charset="0"/>
                    <a:ea typeface="Times New Roman" panose="02020603050405020304" pitchFamily="18" charset="0"/>
                    <a:cs typeface="Times New Roman" panose="02020603050405020304" pitchFamily="18" charset="0"/>
                  </a:rPr>
                  <a:t>Bandymo </a:t>
                </a:r>
                <a:r>
                  <a:rPr lang="lt-LT" sz="2400" dirty="0">
                    <a:latin typeface="Times New Roman" panose="02020603050405020304" pitchFamily="18" charset="0"/>
                    <a:ea typeface="Times New Roman" panose="02020603050405020304" pitchFamily="18" charset="0"/>
                    <a:cs typeface="Times New Roman" panose="02020603050405020304" pitchFamily="18" charset="0"/>
                  </a:rPr>
                  <a:t>metu tiriamoji plokštelė įelektrinama neigiamai. Apšviesta 396 </a:t>
                </a:r>
                <a:r>
                  <a:rPr lang="lt-LT" sz="2400" dirty="0" err="1">
                    <a:latin typeface="Times New Roman" panose="02020603050405020304" pitchFamily="18" charset="0"/>
                    <a:ea typeface="Times New Roman" panose="02020603050405020304" pitchFamily="18" charset="0"/>
                    <a:cs typeface="Times New Roman" panose="02020603050405020304" pitchFamily="18" charset="0"/>
                  </a:rPr>
                  <a:t>nm</a:t>
                </a:r>
                <a:r>
                  <a:rPr lang="lt-LT" sz="2400" dirty="0">
                    <a:latin typeface="Times New Roman" panose="02020603050405020304" pitchFamily="18" charset="0"/>
                    <a:ea typeface="Times New Roman" panose="02020603050405020304" pitchFamily="18" charset="0"/>
                    <a:cs typeface="Times New Roman" panose="02020603050405020304" pitchFamily="18" charset="0"/>
                  </a:rPr>
                  <a:t> ilgio šviesa, plokštelė išelektrinama. Ar išsielektrins tiriamoji plokštelė, jei prieš apšvietimą ji bus įelektrinta teigiamai? Ar vyks fotoefektas, jei tuo pačiu šaltiniu apšviesime kito metalo plokštelę, kurioje elektronų išsilaisvinimo darbas lygus </a:t>
                </a:r>
                <a14:m>
                  <m:oMath xmlns:m="http://schemas.openxmlformats.org/officeDocument/2006/math">
                    <m:r>
                      <a:rPr lang="lt-LT" sz="2400" b="0" i="1">
                        <a:latin typeface="Cambria Math" panose="02040503050406030204" pitchFamily="18" charset="0"/>
                        <a:ea typeface="Times New Roman" panose="02020603050405020304" pitchFamily="18" charset="0"/>
                        <a:cs typeface="Times New Roman" panose="02020603050405020304" pitchFamily="18" charset="0"/>
                      </a:rPr>
                      <m:t>6</m:t>
                    </m:r>
                    <m:r>
                      <a:rPr lang="lt-LT" sz="2400" b="0">
                        <a:latin typeface="Cambria Math" panose="02040503050406030204" pitchFamily="18" charset="0"/>
                        <a:ea typeface="Times New Roman" panose="02020603050405020304" pitchFamily="18" charset="0"/>
                        <a:cs typeface="Times New Roman" panose="02020603050405020304" pitchFamily="18" charset="0"/>
                      </a:rPr>
                      <m:t>,</m:t>
                    </m:r>
                    <m:r>
                      <a:rPr lang="lt-LT" sz="2400" b="0" i="1">
                        <a:latin typeface="Cambria Math" panose="02040503050406030204" pitchFamily="18" charset="0"/>
                        <a:ea typeface="Times New Roman" panose="02020603050405020304" pitchFamily="18" charset="0"/>
                        <a:cs typeface="Times New Roman" panose="02020603050405020304" pitchFamily="18" charset="0"/>
                      </a:rPr>
                      <m:t>72</m:t>
                    </m:r>
                    <m:r>
                      <a:rPr lang="lt-LT" sz="2400" b="0">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2400" i="1">
                            <a:latin typeface="Cambria Math"/>
                            <a:ea typeface="Times New Roman" panose="02020603050405020304" pitchFamily="18" charset="0"/>
                            <a:cs typeface="Times New Roman" panose="02020603050405020304" pitchFamily="18" charset="0"/>
                          </a:rPr>
                        </m:ctrlPr>
                      </m:sSupPr>
                      <m:e>
                        <m:r>
                          <a:rPr lang="lt-LT" sz="2400" b="0" i="1">
                            <a:latin typeface="Cambria Math" panose="02040503050406030204" pitchFamily="18" charset="0"/>
                            <a:ea typeface="Times New Roman" panose="02020603050405020304" pitchFamily="18" charset="0"/>
                            <a:cs typeface="Times New Roman" panose="02020603050405020304" pitchFamily="18" charset="0"/>
                          </a:rPr>
                          <m:t>10</m:t>
                        </m:r>
                      </m:e>
                      <m:sup>
                        <m:r>
                          <a:rPr lang="lt-LT" sz="2400" b="0" i="1">
                            <a:latin typeface="Cambria Math" panose="02040503050406030204" pitchFamily="18" charset="0"/>
                            <a:ea typeface="Times New Roman" panose="02020603050405020304" pitchFamily="18" charset="0"/>
                            <a:cs typeface="Times New Roman" panose="02020603050405020304" pitchFamily="18" charset="0"/>
                          </a:rPr>
                          <m:t>−19</m:t>
                        </m:r>
                      </m:sup>
                    </m:sSup>
                    <m:r>
                      <a:rPr lang="lt-LT" sz="2400" b="0" i="1">
                        <a:latin typeface="Cambria Math" panose="02040503050406030204" pitchFamily="18" charset="0"/>
                        <a:ea typeface="Times New Roman" panose="02020603050405020304" pitchFamily="18" charset="0"/>
                        <a:cs typeface="Times New Roman" panose="02020603050405020304" pitchFamily="18" charset="0"/>
                      </a:rPr>
                      <m:t>𝐽</m:t>
                    </m:r>
                  </m:oMath>
                </a14:m>
                <a:r>
                  <a:rPr lang="lt-LT" sz="2400" dirty="0">
                    <a:latin typeface="Times New Roman" panose="02020603050405020304" pitchFamily="18" charset="0"/>
                    <a:ea typeface="Times New Roman" panose="02020603050405020304" pitchFamily="18" charset="0"/>
                    <a:cs typeface="Times New Roman" panose="02020603050405020304" pitchFamily="18" charset="0"/>
                  </a:rPr>
                  <a:t>? </a:t>
                </a:r>
                <a:endParaRPr lang="en-US" dirty="0">
                  <a:latin typeface="Times New Roman" panose="02020603050405020304" pitchFamily="18" charset="0"/>
                  <a:cs typeface="Times New Roman" panose="02020603050405020304" pitchFamily="18" charset="0"/>
                </a:endParaRPr>
              </a:p>
            </p:txBody>
          </p:sp>
        </mc:Choice>
        <mc:Fallback xmlns="">
          <p:sp>
            <p:nvSpPr>
              <p:cNvPr id="3" name="Turinio vietos rezervavimo ženklas 2"/>
              <p:cNvSpPr>
                <a:spLocks noGrp="1" noRot="1" noChangeAspect="1" noMove="1" noResize="1" noEditPoints="1" noAdjustHandles="1" noChangeArrowheads="1" noChangeShapeType="1" noTextEdit="1"/>
              </p:cNvSpPr>
              <p:nvPr>
                <p:ph idx="1"/>
              </p:nvPr>
            </p:nvSpPr>
            <p:spPr>
              <a:xfrm>
                <a:off x="825500" y="499208"/>
                <a:ext cx="10515600" cy="5728555"/>
              </a:xfrm>
              <a:blipFill>
                <a:blip r:embed="rId2"/>
                <a:stretch>
                  <a:fillRect l="-870" t="-1489" r="-928"/>
                </a:stretch>
              </a:blipFill>
            </p:spPr>
            <p:txBody>
              <a:bodyPr/>
              <a:lstStyle/>
              <a:p>
                <a:r>
                  <a:rPr lang="en-GB">
                    <a:noFill/>
                  </a:rPr>
                  <a:t> </a:t>
                </a:r>
              </a:p>
            </p:txBody>
          </p:sp>
        </mc:Fallback>
      </mc:AlternateContent>
    </p:spTree>
    <p:extLst>
      <p:ext uri="{BB962C8B-B14F-4D97-AF65-F5344CB8AC3E}">
        <p14:creationId xmlns:p14="http://schemas.microsoft.com/office/powerpoint/2010/main" val="326406989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urinio vietos rezervavimo ženklas 2"/>
          <p:cNvSpPr>
            <a:spLocks noGrp="1"/>
          </p:cNvSpPr>
          <p:nvPr>
            <p:ph idx="1"/>
          </p:nvPr>
        </p:nvSpPr>
        <p:spPr>
          <a:xfrm>
            <a:off x="4564833" y="2175882"/>
            <a:ext cx="6377354" cy="2402055"/>
          </a:xfrm>
        </p:spPr>
        <p:txBody>
          <a:bodyPr>
            <a:normAutofit/>
          </a:bodyPr>
          <a:lstStyle/>
          <a:p>
            <a:pPr marL="0" indent="0">
              <a:buNone/>
            </a:pPr>
            <a:r>
              <a:rPr lang="lt-LT" dirty="0">
                <a:latin typeface="Times New Roman" panose="02020603050405020304" pitchFamily="18" charset="0"/>
                <a:cs typeface="Times New Roman" panose="02020603050405020304" pitchFamily="18" charset="0"/>
              </a:rPr>
              <a:t>1865 metais fizikas ir matematikas </a:t>
            </a:r>
            <a:r>
              <a:rPr lang="lt-LT" dirty="0" smtClean="0">
                <a:latin typeface="Times New Roman" panose="02020603050405020304" pitchFamily="18" charset="0"/>
                <a:cs typeface="Times New Roman" panose="02020603050405020304" pitchFamily="18" charset="0"/>
              </a:rPr>
              <a:t>Jamesas </a:t>
            </a:r>
            <a:r>
              <a:rPr lang="lt-LT" dirty="0">
                <a:latin typeface="Times New Roman" panose="02020603050405020304" pitchFamily="18" charset="0"/>
                <a:cs typeface="Times New Roman" panose="02020603050405020304" pitchFamily="18" charset="0"/>
              </a:rPr>
              <a:t>Clerkas </a:t>
            </a:r>
            <a:r>
              <a:rPr lang="lt-LT" dirty="0" smtClean="0">
                <a:latin typeface="Times New Roman" panose="02020603050405020304" pitchFamily="18" charset="0"/>
                <a:cs typeface="Times New Roman" panose="02020603050405020304" pitchFamily="18" charset="0"/>
              </a:rPr>
              <a:t>Makvelas  paskelbia, kad šviesa yra elektromagnetinė banga. </a:t>
            </a:r>
            <a:endParaRPr lang="lt-LT" dirty="0">
              <a:latin typeface="Times New Roman" panose="02020603050405020304" pitchFamily="18" charset="0"/>
              <a:cs typeface="Times New Roman" panose="02020603050405020304" pitchFamily="18" charset="0"/>
            </a:endParaRPr>
          </a:p>
        </p:txBody>
      </p:sp>
      <p:pic>
        <p:nvPicPr>
          <p:cNvPr id="6" name="Paveikslėlis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3434" y="1473640"/>
            <a:ext cx="3669772" cy="4664385"/>
          </a:xfrm>
          <a:prstGeom prst="rect">
            <a:avLst/>
          </a:prstGeom>
        </p:spPr>
      </p:pic>
      <p:sp>
        <p:nvSpPr>
          <p:cNvPr id="2" name="TextBox 1"/>
          <p:cNvSpPr txBox="1"/>
          <p:nvPr/>
        </p:nvSpPr>
        <p:spPr>
          <a:xfrm>
            <a:off x="3282428" y="534838"/>
            <a:ext cx="5346183" cy="707886"/>
          </a:xfrm>
          <a:prstGeom prst="rect">
            <a:avLst/>
          </a:prstGeom>
          <a:noFill/>
        </p:spPr>
        <p:txBody>
          <a:bodyPr wrap="square" rtlCol="0">
            <a:spAutoFit/>
          </a:bodyPr>
          <a:lstStyle/>
          <a:p>
            <a:r>
              <a:rPr lang="lt-LT" sz="4000" b="1" dirty="0" smtClean="0">
                <a:latin typeface="Times New Roman" panose="02020603050405020304" pitchFamily="18" charset="0"/>
                <a:cs typeface="Times New Roman" panose="02020603050405020304" pitchFamily="18" charset="0"/>
              </a:rPr>
              <a:t>Džeimsas </a:t>
            </a:r>
            <a:r>
              <a:rPr lang="lt-LT" sz="4000" b="1" dirty="0">
                <a:latin typeface="Times New Roman" panose="02020603050405020304" pitchFamily="18" charset="0"/>
                <a:cs typeface="Times New Roman" panose="02020603050405020304" pitchFamily="18" charset="0"/>
              </a:rPr>
              <a:t>Maksvelas</a:t>
            </a:r>
          </a:p>
        </p:txBody>
      </p:sp>
      <p:sp>
        <p:nvSpPr>
          <p:cNvPr id="8" name="Action Button: Home 7">
            <a:hlinkClick r:id="rId3" action="ppaction://hlinksldjump" highlightClick="1"/>
          </p:cNvPr>
          <p:cNvSpPr/>
          <p:nvPr/>
        </p:nvSpPr>
        <p:spPr>
          <a:xfrm>
            <a:off x="10571584" y="5915608"/>
            <a:ext cx="1520890" cy="839755"/>
          </a:xfrm>
          <a:prstGeom prst="actionButtonHom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GB"/>
          </a:p>
        </p:txBody>
      </p:sp>
    </p:spTree>
    <p:extLst>
      <p:ext uri="{BB962C8B-B14F-4D97-AF65-F5344CB8AC3E}">
        <p14:creationId xmlns:p14="http://schemas.microsoft.com/office/powerpoint/2010/main" val="1934444356"/>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1020" y="317352"/>
            <a:ext cx="10972800" cy="1143000"/>
          </a:xfrm>
        </p:spPr>
        <p:txBody>
          <a:bodyPr/>
          <a:lstStyle/>
          <a:p>
            <a:r>
              <a:rPr lang="lt-LT"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Sprendimas</a:t>
            </a:r>
            <a:endParaRPr lang="en-GB"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838200" y="1825625"/>
                <a:ext cx="11170920" cy="4351338"/>
              </a:xfrm>
            </p:spPr>
            <p:txBody>
              <a:bodyPr/>
              <a:lstStyle/>
              <a:p>
                <a:pPr marL="0" indent="0">
                  <a:lnSpc>
                    <a:spcPct val="107000"/>
                  </a:lnSpc>
                  <a:buNone/>
                </a:pPr>
                <a:r>
                  <a:rPr lang="lt-LT" sz="1800" dirty="0" smtClean="0">
                    <a:latin typeface="Times New Roman" panose="02020603050405020304" pitchFamily="18" charset="0"/>
                    <a:cs typeface="Times New Roman" panose="02020603050405020304" pitchFamily="18" charset="0"/>
                  </a:rPr>
                  <a:t>Duota:</a:t>
                </a:r>
                <a:r>
                  <a:rPr lang="lt-LT" sz="1800" dirty="0">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r>
                      <m:rPr>
                        <m:sty m:val="p"/>
                      </m:rPr>
                      <a:rPr lang="lt-LT" sz="1800">
                        <a:latin typeface="Cambria Math" panose="02040503050406030204" pitchFamily="18" charset="0"/>
                        <a:ea typeface="Times New Roman" panose="02020603050405020304" pitchFamily="18" charset="0"/>
                        <a:cs typeface="Times New Roman" panose="02020603050405020304" pitchFamily="18" charset="0"/>
                      </a:rPr>
                      <m:t>λ</m:t>
                    </m:r>
                    <m:r>
                      <a:rPr lang="lt-LT" sz="1800">
                        <a:latin typeface="Cambria Math" panose="02040503050406030204" pitchFamily="18" charset="0"/>
                        <a:ea typeface="Times New Roman" panose="02020603050405020304" pitchFamily="18" charset="0"/>
                        <a:cs typeface="Times New Roman" panose="02020603050405020304" pitchFamily="18" charset="0"/>
                      </a:rPr>
                      <m:t>=396</m:t>
                    </m:r>
                    <m:r>
                      <m:rPr>
                        <m:sty m:val="p"/>
                      </m:rPr>
                      <a:rPr lang="lt-LT" sz="1800">
                        <a:latin typeface="Cambria Math" panose="02040503050406030204" pitchFamily="18" charset="0"/>
                        <a:ea typeface="Times New Roman" panose="02020603050405020304" pitchFamily="18" charset="0"/>
                        <a:cs typeface="Times New Roman" panose="02020603050405020304" pitchFamily="18" charset="0"/>
                      </a:rPr>
                      <m:t>nm</m:t>
                    </m:r>
                    <m:r>
                      <a:rPr lang="lt-LT" sz="1800">
                        <a:latin typeface="Cambria Math" panose="02040503050406030204" pitchFamily="18" charset="0"/>
                        <a:ea typeface="Times New Roman" panose="02020603050405020304" pitchFamily="18" charset="0"/>
                        <a:cs typeface="Times New Roman" panose="02020603050405020304" pitchFamily="18" charset="0"/>
                      </a:rPr>
                      <m:t>=396⋅</m:t>
                    </m:r>
                    <m:sSup>
                      <m:sSupPr>
                        <m:ctrlPr>
                          <a:rPr lang="en-US" sz="1800" i="1">
                            <a:latin typeface="Cambria Math"/>
                            <a:ea typeface="Times New Roman" panose="02020603050405020304" pitchFamily="18" charset="0"/>
                            <a:cs typeface="Times New Roman" panose="02020603050405020304" pitchFamily="18" charset="0"/>
                          </a:rPr>
                        </m:ctrlPr>
                      </m:sSupPr>
                      <m:e>
                        <m:r>
                          <a:rPr lang="lt-LT" sz="1800">
                            <a:latin typeface="Cambria Math" panose="02040503050406030204" pitchFamily="18" charset="0"/>
                            <a:ea typeface="Times New Roman" panose="02020603050405020304" pitchFamily="18" charset="0"/>
                            <a:cs typeface="Times New Roman" panose="02020603050405020304" pitchFamily="18" charset="0"/>
                          </a:rPr>
                          <m:t>10</m:t>
                        </m:r>
                      </m:e>
                      <m:sup>
                        <m:r>
                          <a:rPr lang="lt-LT" sz="1800" i="1">
                            <a:latin typeface="Cambria Math" panose="02040503050406030204" pitchFamily="18" charset="0"/>
                            <a:ea typeface="Times New Roman" panose="02020603050405020304" pitchFamily="18" charset="0"/>
                            <a:cs typeface="Times New Roman" panose="02020603050405020304" pitchFamily="18" charset="0"/>
                          </a:rPr>
                          <m:t>−</m:t>
                        </m:r>
                        <m:r>
                          <a:rPr lang="lt-LT" sz="1800">
                            <a:latin typeface="Cambria Math" panose="02040503050406030204" pitchFamily="18" charset="0"/>
                            <a:ea typeface="Times New Roman" panose="02020603050405020304" pitchFamily="18" charset="0"/>
                            <a:cs typeface="Times New Roman" panose="02020603050405020304" pitchFamily="18" charset="0"/>
                          </a:rPr>
                          <m:t>9</m:t>
                        </m:r>
                      </m:sup>
                    </m:sSup>
                    <m:r>
                      <m:rPr>
                        <m:sty m:val="p"/>
                      </m:rPr>
                      <a:rPr lang="lt-LT" sz="1800">
                        <a:latin typeface="Cambria Math" panose="02040503050406030204" pitchFamily="18" charset="0"/>
                        <a:ea typeface="Times New Roman" panose="02020603050405020304" pitchFamily="18" charset="0"/>
                        <a:cs typeface="Times New Roman" panose="02020603050405020304" pitchFamily="18" charset="0"/>
                      </a:rPr>
                      <m:t>m</m:t>
                    </m:r>
                    <m:r>
                      <a:rPr lang="lt-LT" sz="1800" b="0" i="1" smtClean="0">
                        <a:latin typeface="Cambria Math" panose="02040503050406030204" pitchFamily="18" charset="0"/>
                        <a:ea typeface="Times New Roman" panose="02020603050405020304" pitchFamily="18" charset="0"/>
                        <a:cs typeface="Times New Roman" panose="02020603050405020304" pitchFamily="18" charset="0"/>
                      </a:rPr>
                      <m:t>, </m:t>
                    </m:r>
                    <m:sSub>
                      <m:sSubPr>
                        <m:ctrlPr>
                          <a:rPr lang="en-US" sz="1800" i="1">
                            <a:latin typeface="Cambria Math"/>
                            <a:ea typeface="Times New Roman" panose="02020603050405020304" pitchFamily="18" charset="0"/>
                            <a:cs typeface="Times New Roman" panose="02020603050405020304" pitchFamily="18" charset="0"/>
                          </a:rPr>
                        </m:ctrlPr>
                      </m:sSubPr>
                      <m:e>
                        <m:r>
                          <m:rPr>
                            <m:sty m:val="p"/>
                          </m:rPr>
                          <a:rPr lang="lt-LT" sz="1800">
                            <a:latin typeface="Cambria Math" panose="02040503050406030204" pitchFamily="18" charset="0"/>
                            <a:ea typeface="Times New Roman" panose="02020603050405020304" pitchFamily="18" charset="0"/>
                            <a:cs typeface="Times New Roman" panose="02020603050405020304" pitchFamily="18" charset="0"/>
                          </a:rPr>
                          <m:t>A</m:t>
                        </m:r>
                      </m:e>
                      <m:sub>
                        <m:r>
                          <m:rPr>
                            <m:sty m:val="p"/>
                          </m:rPr>
                          <a:rPr lang="lt-LT" sz="1800">
                            <a:latin typeface="Cambria Math" panose="02040503050406030204" pitchFamily="18" charset="0"/>
                            <a:ea typeface="Times New Roman" panose="02020603050405020304" pitchFamily="18" charset="0"/>
                            <a:cs typeface="Times New Roman" panose="02020603050405020304" pitchFamily="18" charset="0"/>
                          </a:rPr>
                          <m:t>i</m:t>
                        </m:r>
                        <m:r>
                          <a:rPr lang="lt-LT" sz="1800">
                            <a:latin typeface="Cambria Math" panose="02040503050406030204" pitchFamily="18" charset="0"/>
                            <a:ea typeface="Times New Roman" panose="02020603050405020304" pitchFamily="18" charset="0"/>
                            <a:cs typeface="Times New Roman" panose="02020603050405020304" pitchFamily="18" charset="0"/>
                          </a:rPr>
                          <m:t>š</m:t>
                        </m:r>
                      </m:sub>
                    </m:sSub>
                    <m:r>
                      <a:rPr lang="lt-LT" sz="1800">
                        <a:latin typeface="Cambria Math" panose="02040503050406030204" pitchFamily="18" charset="0"/>
                        <a:ea typeface="Times New Roman" panose="02020603050405020304" pitchFamily="18" charset="0"/>
                        <a:cs typeface="Times New Roman" panose="02020603050405020304" pitchFamily="18" charset="0"/>
                      </a:rPr>
                      <m:t>=6,72⋅</m:t>
                    </m:r>
                    <m:sSup>
                      <m:sSupPr>
                        <m:ctrlPr>
                          <a:rPr lang="en-US" sz="1800" i="1">
                            <a:latin typeface="Cambria Math"/>
                            <a:ea typeface="Times New Roman" panose="02020603050405020304" pitchFamily="18" charset="0"/>
                            <a:cs typeface="Times New Roman" panose="02020603050405020304" pitchFamily="18" charset="0"/>
                          </a:rPr>
                        </m:ctrlPr>
                      </m:sSupPr>
                      <m:e>
                        <m:r>
                          <a:rPr lang="lt-LT" sz="1800">
                            <a:latin typeface="Cambria Math" panose="02040503050406030204" pitchFamily="18" charset="0"/>
                            <a:ea typeface="Times New Roman" panose="02020603050405020304" pitchFamily="18" charset="0"/>
                            <a:cs typeface="Times New Roman" panose="02020603050405020304" pitchFamily="18" charset="0"/>
                          </a:rPr>
                          <m:t>10</m:t>
                        </m:r>
                      </m:e>
                      <m:sup>
                        <m:r>
                          <a:rPr lang="lt-LT" sz="1800" i="1">
                            <a:latin typeface="Cambria Math" panose="02040503050406030204" pitchFamily="18" charset="0"/>
                            <a:ea typeface="Times New Roman" panose="02020603050405020304" pitchFamily="18" charset="0"/>
                            <a:cs typeface="Times New Roman" panose="02020603050405020304" pitchFamily="18" charset="0"/>
                          </a:rPr>
                          <m:t>−</m:t>
                        </m:r>
                        <m:r>
                          <a:rPr lang="lt-LT" sz="1800">
                            <a:latin typeface="Cambria Math" panose="02040503050406030204" pitchFamily="18" charset="0"/>
                            <a:ea typeface="Times New Roman" panose="02020603050405020304" pitchFamily="18" charset="0"/>
                            <a:cs typeface="Times New Roman" panose="02020603050405020304" pitchFamily="18" charset="0"/>
                          </a:rPr>
                          <m:t>19</m:t>
                        </m:r>
                      </m:sup>
                    </m:sSup>
                    <m:r>
                      <m:rPr>
                        <m:sty m:val="p"/>
                      </m:rPr>
                      <a:rPr lang="lt-LT" sz="1800">
                        <a:latin typeface="Cambria Math" panose="02040503050406030204" pitchFamily="18" charset="0"/>
                        <a:ea typeface="Times New Roman" panose="02020603050405020304" pitchFamily="18" charset="0"/>
                        <a:cs typeface="Times New Roman" panose="02020603050405020304" pitchFamily="18" charset="0"/>
                      </a:rPr>
                      <m:t>J</m:t>
                    </m:r>
                    <m:r>
                      <a:rPr lang="lt-LT" sz="1800" b="0" i="0" smtClean="0">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lt-LT" sz="1800">
                        <a:latin typeface="Cambria Math" panose="02040503050406030204" pitchFamily="18" charset="0"/>
                        <a:ea typeface="Times New Roman" panose="02020603050405020304" pitchFamily="18" charset="0"/>
                        <a:cs typeface="Times New Roman" panose="02020603050405020304" pitchFamily="18" charset="0"/>
                      </a:rPr>
                      <m:t>c</m:t>
                    </m:r>
                    <m:r>
                      <a:rPr lang="lt-LT" sz="1800">
                        <a:latin typeface="Cambria Math" panose="02040503050406030204" pitchFamily="18" charset="0"/>
                        <a:ea typeface="Times New Roman" panose="02020603050405020304" pitchFamily="18" charset="0"/>
                        <a:cs typeface="Times New Roman" panose="02020603050405020304" pitchFamily="18" charset="0"/>
                      </a:rPr>
                      <m:t>=3⋅</m:t>
                    </m:r>
                    <m:f>
                      <m:fPr>
                        <m:type m:val="lin"/>
                        <m:ctrlPr>
                          <a:rPr lang="lt-LT" sz="1800" i="1">
                            <a:latin typeface="Cambria Math"/>
                            <a:ea typeface="Times New Roman" panose="02020603050405020304" pitchFamily="18" charset="0"/>
                            <a:cs typeface="Times New Roman" panose="02020603050405020304" pitchFamily="18" charset="0"/>
                          </a:rPr>
                        </m:ctrlPr>
                      </m:fPr>
                      <m:num>
                        <m:sSup>
                          <m:sSupPr>
                            <m:ctrlPr>
                              <a:rPr lang="en-US" sz="1800" i="1">
                                <a:latin typeface="Cambria Math"/>
                                <a:ea typeface="Times New Roman" panose="02020603050405020304" pitchFamily="18" charset="0"/>
                                <a:cs typeface="Times New Roman" panose="02020603050405020304" pitchFamily="18" charset="0"/>
                              </a:rPr>
                            </m:ctrlPr>
                          </m:sSupPr>
                          <m:e>
                            <m:r>
                              <a:rPr lang="lt-LT" sz="1800">
                                <a:latin typeface="Cambria Math" panose="02040503050406030204" pitchFamily="18" charset="0"/>
                                <a:ea typeface="Times New Roman" panose="02020603050405020304" pitchFamily="18" charset="0"/>
                                <a:cs typeface="Times New Roman" panose="02020603050405020304" pitchFamily="18" charset="0"/>
                              </a:rPr>
                              <m:t>10</m:t>
                            </m:r>
                          </m:e>
                          <m:sup>
                            <m:r>
                              <a:rPr lang="lt-LT" sz="1800">
                                <a:latin typeface="Cambria Math" panose="02040503050406030204" pitchFamily="18" charset="0"/>
                                <a:ea typeface="Times New Roman" panose="02020603050405020304" pitchFamily="18" charset="0"/>
                                <a:cs typeface="Times New Roman" panose="02020603050405020304" pitchFamily="18" charset="0"/>
                              </a:rPr>
                              <m:t>8</m:t>
                            </m:r>
                          </m:sup>
                        </m:sSup>
                        <m:r>
                          <m:rPr>
                            <m:sty m:val="p"/>
                          </m:rPr>
                          <a:rPr lang="lt-LT" sz="1800">
                            <a:latin typeface="Cambria Math" panose="02040503050406030204" pitchFamily="18" charset="0"/>
                            <a:ea typeface="Times New Roman" panose="02020603050405020304" pitchFamily="18" charset="0"/>
                            <a:cs typeface="Times New Roman" panose="02020603050405020304" pitchFamily="18" charset="0"/>
                          </a:rPr>
                          <m:t>m</m:t>
                        </m:r>
                      </m:num>
                      <m:den>
                        <m:r>
                          <m:rPr>
                            <m:sty m:val="p"/>
                          </m:rPr>
                          <a:rPr lang="lt-LT" sz="1800">
                            <a:latin typeface="Cambria Math" panose="02040503050406030204" pitchFamily="18" charset="0"/>
                            <a:ea typeface="Times New Roman" panose="02020603050405020304" pitchFamily="18" charset="0"/>
                            <a:cs typeface="Times New Roman" panose="02020603050405020304" pitchFamily="18" charset="0"/>
                          </a:rPr>
                          <m:t>s</m:t>
                        </m:r>
                      </m:den>
                    </m:f>
                  </m:oMath>
                </a14:m>
                <a:endParaRPr lang="lt-LT" sz="1800" dirty="0" smtClean="0">
                  <a:latin typeface="Times New Roman" panose="02020603050405020304" pitchFamily="18" charset="0"/>
                  <a:ea typeface="Times New Roman" panose="02020603050405020304" pitchFamily="18" charset="0"/>
                  <a:cs typeface="Times New Roman" panose="02020603050405020304" pitchFamily="18" charset="0"/>
                </a:endParaRPr>
              </a:p>
              <a:p>
                <a:pPr marL="0" indent="0">
                  <a:lnSpc>
                    <a:spcPct val="107000"/>
                  </a:lnSpc>
                  <a:buNone/>
                </a:pPr>
                <a:r>
                  <a:rPr lang="lt-LT" sz="1800" dirty="0" smtClean="0">
                    <a:latin typeface="Times New Roman" panose="02020603050405020304" pitchFamily="18" charset="0"/>
                    <a:ea typeface="Calibri" panose="020F0502020204030204" pitchFamily="34" charset="0"/>
                    <a:cs typeface="Times New Roman" panose="02020603050405020304" pitchFamily="18" charset="0"/>
                  </a:rPr>
                  <a:t>Rasti: </a:t>
                </a:r>
                <a:r>
                  <a:rPr lang="lt-LT" sz="1800" i="1" dirty="0" smtClean="0">
                    <a:latin typeface="Times New Roman" panose="02020603050405020304" pitchFamily="18" charset="0"/>
                    <a:ea typeface="Times New Roman" panose="02020603050405020304" pitchFamily="18" charset="0"/>
                    <a:cs typeface="Times New Roman" panose="02020603050405020304" pitchFamily="18" charset="0"/>
                  </a:rPr>
                  <a:t>E.</a:t>
                </a:r>
              </a:p>
              <a:p>
                <a:pPr marL="0" indent="0">
                  <a:buNone/>
                </a:pPr>
                <a:r>
                  <a:rPr lang="lt-LT" sz="1800" dirty="0" smtClean="0">
                    <a:latin typeface="Times New Roman" panose="02020603050405020304" pitchFamily="18" charset="0"/>
                    <a:cs typeface="Times New Roman" panose="02020603050405020304" pitchFamily="18" charset="0"/>
                  </a:rPr>
                  <a:t>Jeigu </a:t>
                </a:r>
                <a:r>
                  <a:rPr lang="lt-LT" sz="1800" dirty="0">
                    <a:latin typeface="Times New Roman" panose="02020603050405020304" pitchFamily="18" charset="0"/>
                    <a:cs typeface="Times New Roman" panose="02020603050405020304" pitchFamily="18" charset="0"/>
                  </a:rPr>
                  <a:t>tiriamoji plokštelė prieš apšvietimą bus įelektrinta teigiamai, plokštelė neišsielektrina. Išsilaisvinti elektronai gali tik padidinti teigiamą krūvį.</a:t>
                </a:r>
              </a:p>
              <a:p>
                <a:pPr marL="0" indent="0">
                  <a:buNone/>
                </a:pPr>
                <a:r>
                  <a:rPr lang="lt-LT" sz="1800" dirty="0">
                    <a:latin typeface="Times New Roman" panose="02020603050405020304" pitchFamily="18" charset="0"/>
                    <a:cs typeface="Times New Roman" panose="02020603050405020304" pitchFamily="18" charset="0"/>
                  </a:rPr>
                  <a:t>         Šviesos, krintančios į plokštelę, fotono energija</a:t>
                </a:r>
                <a:r>
                  <a:rPr lang="lt-LT" sz="1800" dirty="0" smtClean="0">
                    <a:latin typeface="Times New Roman" panose="02020603050405020304" pitchFamily="18" charset="0"/>
                    <a:cs typeface="Times New Roman" panose="02020603050405020304" pitchFamily="18" charset="0"/>
                  </a:rPr>
                  <a:t>: </a:t>
                </a:r>
                <a:r>
                  <a:rPr lang="lt-LT" sz="1800" i="1" dirty="0">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r>
                      <a:rPr lang="lt-LT" sz="1800" i="1">
                        <a:latin typeface="Cambria Math" panose="02040503050406030204" pitchFamily="18" charset="0"/>
                        <a:ea typeface="Times New Roman" panose="02020603050405020304" pitchFamily="18" charset="0"/>
                        <a:cs typeface="Times New Roman" panose="02020603050405020304" pitchFamily="18" charset="0"/>
                      </a:rPr>
                      <m:t>𝐸</m:t>
                    </m:r>
                    <m:r>
                      <a:rPr lang="lt-LT" sz="1800" i="1">
                        <a:latin typeface="Cambria Math" panose="02040503050406030204" pitchFamily="18" charset="0"/>
                        <a:ea typeface="Times New Roman" panose="02020603050405020304" pitchFamily="18" charset="0"/>
                        <a:cs typeface="Times New Roman" panose="02020603050405020304" pitchFamily="18" charset="0"/>
                      </a:rPr>
                      <m:t>=</m:t>
                    </m:r>
                    <m:r>
                      <a:rPr lang="en-GB" sz="1800" i="1">
                        <a:latin typeface="Cambria Math" panose="02040503050406030204" pitchFamily="18" charset="0"/>
                        <a:ea typeface="Times New Roman" panose="02020603050405020304" pitchFamily="18" charset="0"/>
                        <a:cs typeface="Times New Roman" panose="02020603050405020304" pitchFamily="18" charset="0"/>
                      </a:rPr>
                      <m:t>h</m:t>
                    </m:r>
                    <m:r>
                      <a:rPr lang="lt-LT" sz="1800" i="1">
                        <a:latin typeface="Cambria Math" panose="02040503050406030204" pitchFamily="18" charset="0"/>
                        <a:ea typeface="Times New Roman" panose="02020603050405020304" pitchFamily="18" charset="0"/>
                        <a:cs typeface="Times New Roman" panose="02020603050405020304" pitchFamily="18" charset="0"/>
                      </a:rPr>
                      <m:t>𝜈</m:t>
                    </m:r>
                    <m:r>
                      <a:rPr lang="lt-LT" sz="1800" i="1">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1800" i="1">
                            <a:latin typeface="Cambria Math"/>
                            <a:ea typeface="Times New Roman" panose="02020603050405020304" pitchFamily="18" charset="0"/>
                            <a:cs typeface="Times New Roman" panose="02020603050405020304" pitchFamily="18" charset="0"/>
                          </a:rPr>
                        </m:ctrlPr>
                      </m:fPr>
                      <m:num>
                        <m:r>
                          <a:rPr lang="lt-LT" sz="1800" i="1">
                            <a:latin typeface="Cambria Math" panose="02040503050406030204" pitchFamily="18" charset="0"/>
                            <a:ea typeface="Times New Roman" panose="02020603050405020304" pitchFamily="18" charset="0"/>
                            <a:cs typeface="Times New Roman" panose="02020603050405020304" pitchFamily="18" charset="0"/>
                          </a:rPr>
                          <m:t>h𝑐</m:t>
                        </m:r>
                      </m:num>
                      <m:den>
                        <m:r>
                          <a:rPr lang="lt-LT" sz="1800" i="1">
                            <a:latin typeface="Cambria Math" panose="02040503050406030204" pitchFamily="18" charset="0"/>
                            <a:ea typeface="Times New Roman" panose="02020603050405020304" pitchFamily="18" charset="0"/>
                            <a:cs typeface="Times New Roman" panose="02020603050405020304" pitchFamily="18" charset="0"/>
                          </a:rPr>
                          <m:t>𝜆</m:t>
                        </m:r>
                      </m:den>
                    </m:f>
                    <m:r>
                      <a:rPr lang="lt-LT" sz="1800" i="1">
                        <a:latin typeface="Cambria Math" panose="02040503050406030204" pitchFamily="18" charset="0"/>
                        <a:ea typeface="Times New Roman" panose="02020603050405020304" pitchFamily="18" charset="0"/>
                        <a:cs typeface="Times New Roman" panose="02020603050405020304" pitchFamily="18" charset="0"/>
                      </a:rPr>
                      <m:t> ,</m:t>
                    </m:r>
                  </m:oMath>
                </a14:m>
                <a:endParaRPr lang="en-US" sz="1800" dirty="0">
                  <a:latin typeface="Times New Roman" panose="02020603050405020304" pitchFamily="18" charset="0"/>
                  <a:cs typeface="Times New Roman" panose="02020603050405020304" pitchFamily="18" charset="0"/>
                </a:endParaRPr>
              </a:p>
              <a:p>
                <a:pPr marL="0" indent="0">
                  <a:buNone/>
                </a:pPr>
                <a:endParaRPr lang="en-US" sz="18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pPr>
                <a:endParaRPr lang="en-US" sz="1800" dirty="0">
                  <a:latin typeface="Times New Roman" panose="02020603050405020304" pitchFamily="18" charset="0"/>
                  <a:ea typeface="Calibri" panose="020F0502020204030204" pitchFamily="34" charset="0"/>
                  <a:cs typeface="Times New Roman" panose="02020603050405020304" pitchFamily="18" charset="0"/>
                </a:endParaRPr>
              </a:p>
              <a:p>
                <a:pPr marL="0" indent="0">
                  <a:buNone/>
                </a:pPr>
                <a:endParaRPr lang="lt-LT" sz="1800" dirty="0" smtClean="0">
                  <a:latin typeface="Times New Roman" panose="02020603050405020304" pitchFamily="18" charset="0"/>
                  <a:ea typeface="Times New Roman" panose="02020603050405020304" pitchFamily="18" charset="0"/>
                  <a:cs typeface="Times New Roman" panose="02020603050405020304" pitchFamily="18" charset="0"/>
                </a:endParaRPr>
              </a:p>
              <a:p>
                <a:pPr marL="0" indent="0">
                  <a:buNone/>
                </a:pPr>
                <a:r>
                  <a:rPr lang="lt-LT" sz="1800" dirty="0" smtClean="0">
                    <a:latin typeface="Times New Roman" panose="02020603050405020304" pitchFamily="18" charset="0"/>
                    <a:ea typeface="Times New Roman" panose="02020603050405020304" pitchFamily="18" charset="0"/>
                    <a:cs typeface="Times New Roman" panose="02020603050405020304" pitchFamily="18" charset="0"/>
                  </a:rPr>
                  <a:t>Apšvietus </a:t>
                </a:r>
                <a:r>
                  <a:rPr lang="lt-LT" sz="1800" dirty="0">
                    <a:latin typeface="Times New Roman" panose="02020603050405020304" pitchFamily="18" charset="0"/>
                    <a:ea typeface="Times New Roman" panose="02020603050405020304" pitchFamily="18" charset="0"/>
                    <a:cs typeface="Times New Roman" panose="02020603050405020304" pitchFamily="18" charset="0"/>
                  </a:rPr>
                  <a:t>kito metalo plokštelę tuo pačiu šaltiniu, fotoefektas nevyks, nes išlaisvinimo darbas toje medžiagoje yra didesnis už krintančio šviesos kvanto energiją </a:t>
                </a:r>
                <a14:m>
                  <m:oMath xmlns:m="http://schemas.openxmlformats.org/officeDocument/2006/math">
                    <m:r>
                      <a:rPr lang="lt-LT" sz="1800" i="1">
                        <a:latin typeface="Cambria Math" panose="02040503050406030204" pitchFamily="18" charset="0"/>
                        <a:ea typeface="Times New Roman" panose="02020603050405020304" pitchFamily="18" charset="0"/>
                        <a:cs typeface="Times New Roman" panose="02020603050405020304" pitchFamily="18" charset="0"/>
                      </a:rPr>
                      <m:t>𝐸</m:t>
                    </m:r>
                    <m:r>
                      <a:rPr lang="lt-LT" sz="1800" i="1">
                        <a:latin typeface="Cambria Math" panose="02040503050406030204" pitchFamily="18" charset="0"/>
                        <a:ea typeface="Times New Roman" panose="02020603050405020304" pitchFamily="18" charset="0"/>
                        <a:cs typeface="Times New Roman" panose="02020603050405020304" pitchFamily="18" charset="0"/>
                      </a:rPr>
                      <m:t>&lt;</m:t>
                    </m:r>
                    <m:sSub>
                      <m:sSubPr>
                        <m:ctrlPr>
                          <a:rPr lang="en-US" sz="1800" i="1">
                            <a:latin typeface="Cambria Math"/>
                            <a:ea typeface="Times New Roman" panose="02020603050405020304" pitchFamily="18" charset="0"/>
                            <a:cs typeface="Times New Roman" panose="02020603050405020304" pitchFamily="18" charset="0"/>
                          </a:rPr>
                        </m:ctrlPr>
                      </m:sSubPr>
                      <m:e>
                        <m:r>
                          <a:rPr lang="lt-LT" sz="1800" i="1">
                            <a:latin typeface="Cambria Math" panose="02040503050406030204" pitchFamily="18" charset="0"/>
                            <a:ea typeface="Times New Roman" panose="02020603050405020304" pitchFamily="18" charset="0"/>
                            <a:cs typeface="Times New Roman" panose="02020603050405020304" pitchFamily="18" charset="0"/>
                          </a:rPr>
                          <m:t>𝐴</m:t>
                        </m:r>
                      </m:e>
                      <m:sub>
                        <m:r>
                          <a:rPr lang="lt-LT" sz="1800" i="1">
                            <a:latin typeface="Cambria Math" panose="02040503050406030204" pitchFamily="18" charset="0"/>
                            <a:ea typeface="Times New Roman" panose="02020603050405020304" pitchFamily="18" charset="0"/>
                            <a:cs typeface="Times New Roman" panose="02020603050405020304" pitchFamily="18" charset="0"/>
                          </a:rPr>
                          <m:t>𝑖</m:t>
                        </m:r>
                        <m:r>
                          <a:rPr lang="lt-LT" sz="1800" i="1">
                            <a:latin typeface="Cambria Math" panose="02040503050406030204" pitchFamily="18" charset="0"/>
                            <a:ea typeface="Times New Roman" panose="02020603050405020304" pitchFamily="18" charset="0"/>
                            <a:cs typeface="Times New Roman" panose="02020603050405020304" pitchFamily="18" charset="0"/>
                          </a:rPr>
                          <m:t>š</m:t>
                        </m:r>
                      </m:sub>
                    </m:sSub>
                  </m:oMath>
                </a14:m>
                <a:r>
                  <a:rPr lang="lt-LT" sz="1800" dirty="0" smtClean="0">
                    <a:latin typeface="Times New Roman" panose="02020603050405020304" pitchFamily="18" charset="0"/>
                    <a:ea typeface="Times New Roman" panose="02020603050405020304" pitchFamily="18" charset="0"/>
                    <a:cs typeface="Times New Roman" panose="02020603050405020304" pitchFamily="18" charset="0"/>
                  </a:rPr>
                  <a:t>.</a:t>
                </a:r>
              </a:p>
              <a:p>
                <a:pPr marL="0" indent="0">
                  <a:buNone/>
                </a:pPr>
                <a:r>
                  <a:rPr lang="lt-LT" sz="1800" b="1" dirty="0" smtClean="0">
                    <a:latin typeface="Times New Roman" panose="02020603050405020304" pitchFamily="18" charset="0"/>
                    <a:cs typeface="Times New Roman" panose="02020603050405020304" pitchFamily="18" charset="0"/>
                  </a:rPr>
                  <a:t>Ats.: E</a:t>
                </a:r>
                <a:r>
                  <a:rPr lang="en-GB" sz="1800" b="1" dirty="0">
                    <a:latin typeface="Times New Roman" panose="02020603050405020304" pitchFamily="18" charset="0"/>
                    <a:cs typeface="Times New Roman" panose="02020603050405020304" pitchFamily="18" charset="0"/>
                  </a:rPr>
                  <a:t> </a:t>
                </a:r>
                <a:r>
                  <a:rPr lang="en-GB" sz="1800" b="1" dirty="0" smtClean="0">
                    <a:latin typeface="Times New Roman" panose="02020603050405020304" pitchFamily="18" charset="0"/>
                    <a:cs typeface="Times New Roman" panose="02020603050405020304" pitchFamily="18" charset="0"/>
                  </a:rPr>
                  <a:t>= </a:t>
                </a:r>
                <a14:m>
                  <m:oMath xmlns:m="http://schemas.openxmlformats.org/officeDocument/2006/math">
                    <m:r>
                      <a:rPr lang="en-US" sz="1800" b="1" i="1">
                        <a:latin typeface="Cambria Math" panose="02040503050406030204" pitchFamily="18" charset="0"/>
                      </a:rPr>
                      <m:t>𝟓</m:t>
                    </m:r>
                    <m:r>
                      <a:rPr lang="en-US" sz="1800" b="1">
                        <a:latin typeface="Cambria Math" panose="02040503050406030204" pitchFamily="18" charset="0"/>
                      </a:rPr>
                      <m:t>⋅</m:t>
                    </m:r>
                    <m:sSup>
                      <m:sSupPr>
                        <m:ctrlPr>
                          <a:rPr lang="en-US" sz="1800" b="1" i="1">
                            <a:latin typeface="Cambria Math"/>
                          </a:rPr>
                        </m:ctrlPr>
                      </m:sSupPr>
                      <m:e>
                        <m:r>
                          <a:rPr lang="en-US" sz="1800" b="1" i="1">
                            <a:latin typeface="Cambria Math" panose="02040503050406030204" pitchFamily="18" charset="0"/>
                          </a:rPr>
                          <m:t>𝟏𝟎</m:t>
                        </m:r>
                      </m:e>
                      <m:sup>
                        <m:r>
                          <a:rPr lang="en-US" sz="1800" b="1">
                            <a:latin typeface="Cambria Math" panose="02040503050406030204" pitchFamily="18" charset="0"/>
                          </a:rPr>
                          <m:t>−</m:t>
                        </m:r>
                        <m:r>
                          <a:rPr lang="en-US" sz="1800" b="1" i="1">
                            <a:latin typeface="Cambria Math" panose="02040503050406030204" pitchFamily="18" charset="0"/>
                          </a:rPr>
                          <m:t>𝟏𝟗</m:t>
                        </m:r>
                      </m:sup>
                    </m:sSup>
                    <m:r>
                      <a:rPr lang="en-US" sz="1800" b="1" i="1">
                        <a:latin typeface="Cambria Math" panose="02040503050406030204" pitchFamily="18" charset="0"/>
                      </a:rPr>
                      <m:t>𝑱</m:t>
                    </m:r>
                  </m:oMath>
                </a14:m>
                <a:r>
                  <a:rPr lang="en-US" sz="1800" b="1" dirty="0" smtClean="0">
                    <a:latin typeface="Times New Roman" panose="02020603050405020304" pitchFamily="18" charset="0"/>
                    <a:cs typeface="Times New Roman" panose="02020603050405020304" pitchFamily="18" charset="0"/>
                  </a:rPr>
                  <a:t>.</a:t>
                </a:r>
                <a:endParaRPr lang="en-US" sz="1800" b="1" dirty="0">
                  <a:latin typeface="Times New Roman" panose="02020603050405020304" pitchFamily="18" charset="0"/>
                  <a:cs typeface="Times New Roman" panose="02020603050405020304" pitchFamily="18" charset="0"/>
                </a:endParaRPr>
              </a:p>
              <a:p>
                <a:pPr marL="0" indent="0">
                  <a:buNone/>
                </a:pPr>
                <a:endParaRPr lang="en-GB" sz="1800" dirty="0">
                  <a:latin typeface="Times New Roman" panose="02020603050405020304" pitchFamily="18" charset="0"/>
                  <a:cs typeface="Times New Roman" panose="02020603050405020304" pitchFamily="18" charset="0"/>
                </a:endParaRP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838200" y="1825625"/>
                <a:ext cx="11170920" cy="4351338"/>
              </a:xfrm>
              <a:blipFill>
                <a:blip r:embed="rId2"/>
                <a:stretch>
                  <a:fillRect l="-491" t="-9804" r="-55"/>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 name="Stačiakampis 6"/>
              <p:cNvSpPr/>
              <p:nvPr/>
            </p:nvSpPr>
            <p:spPr>
              <a:xfrm>
                <a:off x="1443216" y="3627345"/>
                <a:ext cx="4584204" cy="74789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rPr>
                        <m:t>𝐸</m:t>
                      </m:r>
                      <m:r>
                        <a:rPr lang="en-US" i="0">
                          <a:latin typeface="Cambria Math" panose="02040503050406030204" pitchFamily="18" charset="0"/>
                        </a:rPr>
                        <m:t>=</m:t>
                      </m:r>
                      <m:f>
                        <m:fPr>
                          <m:ctrlPr>
                            <a:rPr lang="en-US" i="1">
                              <a:latin typeface="Cambria Math"/>
                            </a:rPr>
                          </m:ctrlPr>
                        </m:fPr>
                        <m:num>
                          <m:r>
                            <a:rPr lang="en-US" i="0">
                              <a:latin typeface="Cambria Math" panose="02040503050406030204" pitchFamily="18" charset="0"/>
                            </a:rPr>
                            <m:t>6,63⋅</m:t>
                          </m:r>
                          <m:sSup>
                            <m:sSupPr>
                              <m:ctrlPr>
                                <a:rPr lang="en-US" i="1">
                                  <a:latin typeface="Cambria Math"/>
                                </a:rPr>
                              </m:ctrlPr>
                            </m:sSupPr>
                            <m:e>
                              <m:r>
                                <a:rPr lang="en-US" i="0">
                                  <a:latin typeface="Cambria Math" panose="02040503050406030204" pitchFamily="18" charset="0"/>
                                </a:rPr>
                                <m:t>10</m:t>
                              </m:r>
                            </m:e>
                            <m:sup>
                              <m:r>
                                <a:rPr lang="en-US" i="0">
                                  <a:latin typeface="Cambria Math" panose="02040503050406030204" pitchFamily="18" charset="0"/>
                                </a:rPr>
                                <m:t>−34</m:t>
                              </m:r>
                            </m:sup>
                          </m:sSup>
                          <m:r>
                            <a:rPr lang="en-US" i="1">
                              <a:latin typeface="Cambria Math" panose="02040503050406030204" pitchFamily="18" charset="0"/>
                            </a:rPr>
                            <m:t>𝐽</m:t>
                          </m:r>
                          <m:r>
                            <a:rPr lang="en-US" i="0">
                              <a:latin typeface="Cambria Math" panose="02040503050406030204" pitchFamily="18" charset="0"/>
                            </a:rPr>
                            <m:t>⋅</m:t>
                          </m:r>
                          <m:r>
                            <a:rPr lang="en-US" i="1">
                              <a:latin typeface="Cambria Math" panose="02040503050406030204" pitchFamily="18" charset="0"/>
                            </a:rPr>
                            <m:t>𝑠</m:t>
                          </m:r>
                          <m:r>
                            <a:rPr lang="en-US" i="0">
                              <a:latin typeface="Cambria Math" panose="02040503050406030204" pitchFamily="18" charset="0"/>
                            </a:rPr>
                            <m:t>⋅3⋅</m:t>
                          </m:r>
                          <m:sSup>
                            <m:sSupPr>
                              <m:ctrlPr>
                                <a:rPr lang="en-US" i="1">
                                  <a:latin typeface="Cambria Math"/>
                                </a:rPr>
                              </m:ctrlPr>
                            </m:sSupPr>
                            <m:e>
                              <m:r>
                                <a:rPr lang="en-US" i="0">
                                  <a:latin typeface="Cambria Math" panose="02040503050406030204" pitchFamily="18" charset="0"/>
                                </a:rPr>
                                <m:t>10</m:t>
                              </m:r>
                            </m:e>
                            <m:sup>
                              <m:r>
                                <a:rPr lang="en-US" i="0">
                                  <a:latin typeface="Cambria Math" panose="02040503050406030204" pitchFamily="18" charset="0"/>
                                </a:rPr>
                                <m:t>8</m:t>
                              </m:r>
                            </m:sup>
                          </m:sSup>
                          <m:f>
                            <m:fPr>
                              <m:ctrlPr>
                                <a:rPr lang="en-US" i="1">
                                  <a:latin typeface="Cambria Math"/>
                                </a:rPr>
                              </m:ctrlPr>
                            </m:fPr>
                            <m:num>
                              <m:r>
                                <a:rPr lang="en-US" i="1">
                                  <a:latin typeface="Cambria Math" panose="02040503050406030204" pitchFamily="18" charset="0"/>
                                </a:rPr>
                                <m:t>𝑚</m:t>
                              </m:r>
                            </m:num>
                            <m:den>
                              <m:r>
                                <a:rPr lang="en-US" i="1">
                                  <a:latin typeface="Cambria Math" panose="02040503050406030204" pitchFamily="18" charset="0"/>
                                </a:rPr>
                                <m:t>𝑠</m:t>
                              </m:r>
                            </m:den>
                          </m:f>
                        </m:num>
                        <m:den>
                          <m:r>
                            <a:rPr lang="en-US" i="0">
                              <a:latin typeface="Cambria Math" panose="02040503050406030204" pitchFamily="18" charset="0"/>
                            </a:rPr>
                            <m:t>396⋅</m:t>
                          </m:r>
                          <m:sSup>
                            <m:sSupPr>
                              <m:ctrlPr>
                                <a:rPr lang="en-US" i="1">
                                  <a:latin typeface="Cambria Math"/>
                                </a:rPr>
                              </m:ctrlPr>
                            </m:sSupPr>
                            <m:e>
                              <m:r>
                                <a:rPr lang="en-US" i="0">
                                  <a:latin typeface="Cambria Math" panose="02040503050406030204" pitchFamily="18" charset="0"/>
                                </a:rPr>
                                <m:t>10</m:t>
                              </m:r>
                            </m:e>
                            <m:sup>
                              <m:r>
                                <a:rPr lang="en-US" i="0">
                                  <a:latin typeface="Cambria Math" panose="02040503050406030204" pitchFamily="18" charset="0"/>
                                </a:rPr>
                                <m:t>−9</m:t>
                              </m:r>
                            </m:sup>
                          </m:sSup>
                          <m:r>
                            <a:rPr lang="en-US" i="1">
                              <a:latin typeface="Cambria Math" panose="02040503050406030204" pitchFamily="18" charset="0"/>
                            </a:rPr>
                            <m:t>𝑚</m:t>
                          </m:r>
                        </m:den>
                      </m:f>
                      <m:r>
                        <a:rPr lang="en-US" i="0">
                          <a:latin typeface="Cambria Math" panose="02040503050406030204" pitchFamily="18" charset="0"/>
                        </a:rPr>
                        <m:t>=5⋅</m:t>
                      </m:r>
                      <m:sSup>
                        <m:sSupPr>
                          <m:ctrlPr>
                            <a:rPr lang="en-US" i="1">
                              <a:latin typeface="Cambria Math"/>
                            </a:rPr>
                          </m:ctrlPr>
                        </m:sSupPr>
                        <m:e>
                          <m:r>
                            <a:rPr lang="en-US" i="0">
                              <a:latin typeface="Cambria Math" panose="02040503050406030204" pitchFamily="18" charset="0"/>
                            </a:rPr>
                            <m:t>10</m:t>
                          </m:r>
                        </m:e>
                        <m:sup>
                          <m:r>
                            <a:rPr lang="en-US" i="0">
                              <a:latin typeface="Cambria Math" panose="02040503050406030204" pitchFamily="18" charset="0"/>
                            </a:rPr>
                            <m:t>−19</m:t>
                          </m:r>
                        </m:sup>
                      </m:sSup>
                      <m:r>
                        <a:rPr lang="en-US" i="1">
                          <a:latin typeface="Cambria Math" panose="02040503050406030204" pitchFamily="18" charset="0"/>
                        </a:rPr>
                        <m:t>𝐽</m:t>
                      </m:r>
                    </m:oMath>
                  </m:oMathPara>
                </a14:m>
                <a:endParaRPr lang="en-US" dirty="0">
                  <a:latin typeface="Times New Roman" panose="02020603050405020304" pitchFamily="18" charset="0"/>
                  <a:cs typeface="Times New Roman" panose="02020603050405020304" pitchFamily="18" charset="0"/>
                </a:endParaRPr>
              </a:p>
            </p:txBody>
          </p:sp>
        </mc:Choice>
        <mc:Fallback xmlns="">
          <p:sp>
            <p:nvSpPr>
              <p:cNvPr id="6" name="Stačiakampis 6"/>
              <p:cNvSpPr>
                <a:spLocks noRot="1" noChangeAspect="1" noMove="1" noResize="1" noEditPoints="1" noAdjustHandles="1" noChangeArrowheads="1" noChangeShapeType="1" noTextEdit="1"/>
              </p:cNvSpPr>
              <p:nvPr/>
            </p:nvSpPr>
            <p:spPr>
              <a:xfrm>
                <a:off x="1443216" y="3627345"/>
                <a:ext cx="4584204" cy="747897"/>
              </a:xfrm>
              <a:prstGeom prst="rect">
                <a:avLst/>
              </a:prstGeom>
              <a:blipFill>
                <a:blip r:embed="rId3"/>
                <a:stretch>
                  <a:fillRect/>
                </a:stretch>
              </a:blipFill>
            </p:spPr>
            <p:txBody>
              <a:bodyPr/>
              <a:lstStyle/>
              <a:p>
                <a:r>
                  <a:rPr lang="en-GB">
                    <a:noFill/>
                  </a:rPr>
                  <a:t> </a:t>
                </a:r>
              </a:p>
            </p:txBody>
          </p:sp>
        </mc:Fallback>
      </mc:AlternateContent>
    </p:spTree>
    <p:extLst>
      <p:ext uri="{BB962C8B-B14F-4D97-AF65-F5344CB8AC3E}">
        <p14:creationId xmlns:p14="http://schemas.microsoft.com/office/powerpoint/2010/main" val="1773511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1500"/>
                                        <p:tgtEl>
                                          <p:spTgt spid="3">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1500"/>
                                        <p:tgtEl>
                                          <p:spTgt spid="3">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1500"/>
                                        <p:tgtEl>
                                          <p:spTgt spid="3">
                                            <p:txEl>
                                              <p:pRg st="3" end="3"/>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animEffect transition="in" filter="fade">
                                      <p:cBhvr>
                                        <p:cTn id="19" dur="1500"/>
                                        <p:tgtEl>
                                          <p:spTgt spid="3">
                                            <p:txEl>
                                              <p:pRg st="7" end="7"/>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3">
                                            <p:txEl>
                                              <p:pRg st="8" end="8"/>
                                            </p:txEl>
                                          </p:spTgt>
                                        </p:tgtEl>
                                        <p:attrNameLst>
                                          <p:attrName>style.visibility</p:attrName>
                                        </p:attrNameLst>
                                      </p:cBhvr>
                                      <p:to>
                                        <p:strVal val="visible"/>
                                      </p:to>
                                    </p:set>
                                    <p:animEffect transition="in" filter="fade">
                                      <p:cBhvr>
                                        <p:cTn id="22" dur="1500"/>
                                        <p:tgtEl>
                                          <p:spTgt spid="3">
                                            <p:txEl>
                                              <p:pRg st="8" end="8"/>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1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t-LT" dirty="0">
                <a:latin typeface="Times New Roman" panose="02020603050405020304" pitchFamily="18" charset="0"/>
                <a:cs typeface="Times New Roman" panose="02020603050405020304" pitchFamily="18" charset="0"/>
              </a:rPr>
              <a:t> </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169819" y="365125"/>
                <a:ext cx="11913327" cy="6140178"/>
              </a:xfrm>
            </p:spPr>
            <p:txBody>
              <a:bodyPr>
                <a:normAutofit/>
              </a:bodyPr>
              <a:lstStyle/>
              <a:p>
                <a:pPr marL="0" indent="0" algn="just">
                  <a:buNone/>
                </a:pPr>
                <a:r>
                  <a:rPr lang="lt-LT" sz="2400" dirty="0" smtClean="0">
                    <a:cs typeface="Times New Roman" panose="02020603050405020304" pitchFamily="18" charset="0"/>
                  </a:rPr>
                  <a:t> 5. Plokščiojo kondensatoriaus 0,1 m</a:t>
                </a:r>
                <a:r>
                  <a:rPr lang="lt-LT" sz="2400" baseline="30000" dirty="0" smtClean="0">
                    <a:cs typeface="Times New Roman" panose="02020603050405020304" pitchFamily="18" charset="0"/>
                  </a:rPr>
                  <a:t>2</a:t>
                </a:r>
                <a:r>
                  <a:rPr lang="lt-LT" sz="2400" dirty="0" smtClean="0">
                    <a:cs typeface="Times New Roman" panose="02020603050405020304" pitchFamily="18" charset="0"/>
                  </a:rPr>
                  <a:t> ploto plokštes skiria 2 cm oro tarpas. Į vieną plokštę krintančios 0,5 </a:t>
                </a:r>
                <a14:m>
                  <m:oMath xmlns:m="http://schemas.openxmlformats.org/officeDocument/2006/math">
                    <m:r>
                      <a:rPr lang="lt-LT" sz="2400" i="1" smtClean="0">
                        <a:latin typeface="Cambria Math" panose="02040503050406030204" pitchFamily="18" charset="0"/>
                        <a:ea typeface="Cambria Math" panose="02040503050406030204" pitchFamily="18" charset="0"/>
                        <a:cs typeface="Times New Roman" panose="02020603050405020304" pitchFamily="18" charset="0"/>
                      </a:rPr>
                      <m:t>𝜇</m:t>
                    </m:r>
                  </m:oMath>
                </a14:m>
                <a:r>
                  <a:rPr lang="lt-LT" sz="2400" dirty="0" smtClean="0">
                    <a:cs typeface="Times New Roman" panose="02020603050405020304" pitchFamily="18" charset="0"/>
                  </a:rPr>
                  <a:t>m bangos ilgio šviesos išlaisvinti elektronai skrieja antrosios plokštės link. Išlaisvindama elektroną, šviesa atlieka 0,3 aJ darbą. Elektrinė konstanta 8,85 </a:t>
                </a:r>
                <a14:m>
                  <m:oMath xmlns:m="http://schemas.openxmlformats.org/officeDocument/2006/math">
                    <m:r>
                      <a:rPr lang="lt-LT" sz="2400" i="1" smtClean="0">
                        <a:latin typeface="Cambria Math" panose="02040503050406030204" pitchFamily="18" charset="0"/>
                        <a:ea typeface="Cambria Math" panose="02040503050406030204" pitchFamily="18" charset="0"/>
                        <a:cs typeface="Times New Roman" panose="02020603050405020304" pitchFamily="18" charset="0"/>
                      </a:rPr>
                      <m:t>∙</m:t>
                    </m:r>
                  </m:oMath>
                </a14:m>
                <a:r>
                  <a:rPr lang="lt-LT" sz="2400" dirty="0" smtClean="0">
                    <a:cs typeface="Times New Roman" panose="02020603050405020304" pitchFamily="18" charset="0"/>
                  </a:rPr>
                  <a:t> 10</a:t>
                </a:r>
                <a:r>
                  <a:rPr lang="lt-LT" sz="2400" baseline="30000" dirty="0" smtClean="0">
                    <a:cs typeface="Times New Roman" panose="02020603050405020304" pitchFamily="18" charset="0"/>
                  </a:rPr>
                  <a:t>-12</a:t>
                </a:r>
                <a:r>
                  <a:rPr lang="lt-LT" sz="2400" dirty="0" smtClean="0">
                    <a:cs typeface="Times New Roman" panose="02020603050405020304" pitchFamily="18" charset="0"/>
                  </a:rPr>
                  <a:t> F/m, elektrono masė 9,1 </a:t>
                </a:r>
                <a14:m>
                  <m:oMath xmlns:m="http://schemas.openxmlformats.org/officeDocument/2006/math">
                    <m:r>
                      <a:rPr lang="lt-LT" sz="2400" i="1" smtClean="0">
                        <a:latin typeface="Cambria Math" panose="02040503050406030204" pitchFamily="18" charset="0"/>
                        <a:ea typeface="Cambria Math" panose="02040503050406030204" pitchFamily="18" charset="0"/>
                        <a:cs typeface="Times New Roman" panose="02020603050405020304" pitchFamily="18" charset="0"/>
                      </a:rPr>
                      <m:t>∙ </m:t>
                    </m:r>
                  </m:oMath>
                </a14:m>
                <a:r>
                  <a:rPr lang="lt-LT" sz="2400" dirty="0" smtClean="0">
                    <a:cs typeface="Times New Roman" panose="02020603050405020304" pitchFamily="18" charset="0"/>
                  </a:rPr>
                  <a:t>10</a:t>
                </a:r>
                <a:r>
                  <a:rPr lang="lt-LT" sz="2400" baseline="30000" dirty="0" smtClean="0">
                    <a:cs typeface="Times New Roman" panose="02020603050405020304" pitchFamily="18" charset="0"/>
                  </a:rPr>
                  <a:t>-31</a:t>
                </a:r>
                <a:r>
                  <a:rPr lang="lt-LT" sz="2400" dirty="0" smtClean="0">
                    <a:cs typeface="Times New Roman" panose="02020603050405020304" pitchFamily="18" charset="0"/>
                  </a:rPr>
                  <a:t> kg, krūvis 1,6 </a:t>
                </a:r>
                <a14:m>
                  <m:oMath xmlns:m="http://schemas.openxmlformats.org/officeDocument/2006/math">
                    <m:r>
                      <a:rPr lang="lt-LT" sz="2400" i="1" smtClean="0">
                        <a:latin typeface="Cambria Math" panose="02040503050406030204" pitchFamily="18" charset="0"/>
                        <a:ea typeface="Cambria Math" panose="02040503050406030204" pitchFamily="18" charset="0"/>
                        <a:cs typeface="Times New Roman" panose="02020603050405020304" pitchFamily="18" charset="0"/>
                      </a:rPr>
                      <m:t>∙</m:t>
                    </m:r>
                  </m:oMath>
                </a14:m>
                <a:r>
                  <a:rPr lang="lt-LT" sz="2400" dirty="0" smtClean="0">
                    <a:cs typeface="Times New Roman" panose="02020603050405020304" pitchFamily="18" charset="0"/>
                  </a:rPr>
                  <a:t> 10</a:t>
                </a:r>
                <a:r>
                  <a:rPr lang="lt-LT" sz="2400" baseline="30000" dirty="0" smtClean="0">
                    <a:cs typeface="Times New Roman" panose="02020603050405020304" pitchFamily="18" charset="0"/>
                  </a:rPr>
                  <a:t>-19</a:t>
                </a:r>
                <a:r>
                  <a:rPr lang="lt-LT" sz="2400" dirty="0" smtClean="0">
                    <a:cs typeface="Times New Roman" panose="02020603050405020304" pitchFamily="18" charset="0"/>
                  </a:rPr>
                  <a:t> C, Planko konstanta 6,63 </a:t>
                </a:r>
                <a14:m>
                  <m:oMath xmlns:m="http://schemas.openxmlformats.org/officeDocument/2006/math">
                    <m:r>
                      <a:rPr lang="lt-LT" sz="2400" i="1" smtClean="0">
                        <a:latin typeface="Cambria Math" panose="02040503050406030204" pitchFamily="18" charset="0"/>
                        <a:ea typeface="Cambria Math" panose="02040503050406030204" pitchFamily="18" charset="0"/>
                        <a:cs typeface="Times New Roman" panose="02020603050405020304" pitchFamily="18" charset="0"/>
                      </a:rPr>
                      <m:t>∙</m:t>
                    </m:r>
                  </m:oMath>
                </a14:m>
                <a:r>
                  <a:rPr lang="lt-LT" sz="2400" dirty="0" smtClean="0">
                    <a:cs typeface="Times New Roman" panose="02020603050405020304" pitchFamily="18" charset="0"/>
                  </a:rPr>
                  <a:t> 10</a:t>
                </a:r>
                <a:r>
                  <a:rPr lang="lt-LT" sz="2400" baseline="30000" dirty="0" smtClean="0">
                    <a:cs typeface="Times New Roman" panose="02020603050405020304" pitchFamily="18" charset="0"/>
                  </a:rPr>
                  <a:t>-34</a:t>
                </a:r>
                <a:r>
                  <a:rPr lang="lt-LT" sz="2400" dirty="0" smtClean="0">
                    <a:cs typeface="Times New Roman" panose="02020603050405020304" pitchFamily="18" charset="0"/>
                  </a:rPr>
                  <a:t> J </a:t>
                </a:r>
                <a14:m>
                  <m:oMath xmlns:m="http://schemas.openxmlformats.org/officeDocument/2006/math">
                    <m:r>
                      <a:rPr lang="lt-LT" sz="2400" i="1" smtClean="0">
                        <a:latin typeface="Cambria Math" panose="02040503050406030204" pitchFamily="18" charset="0"/>
                        <a:ea typeface="Cambria Math" panose="02040503050406030204" pitchFamily="18" charset="0"/>
                        <a:cs typeface="Times New Roman" panose="02020603050405020304" pitchFamily="18" charset="0"/>
                      </a:rPr>
                      <m:t>∙</m:t>
                    </m:r>
                  </m:oMath>
                </a14:m>
                <a:r>
                  <a:rPr lang="lt-LT" sz="2400" dirty="0" smtClean="0">
                    <a:cs typeface="Times New Roman" panose="02020603050405020304" pitchFamily="18" charset="0"/>
                  </a:rPr>
                  <a:t> s, šviesos greitis vakuume 3 </a:t>
                </a:r>
                <a14:m>
                  <m:oMath xmlns:m="http://schemas.openxmlformats.org/officeDocument/2006/math">
                    <m:r>
                      <a:rPr lang="lt-LT" sz="2400" i="1" smtClean="0">
                        <a:latin typeface="Cambria Math" panose="02040503050406030204" pitchFamily="18" charset="0"/>
                        <a:ea typeface="Cambria Math" panose="02040503050406030204" pitchFamily="18" charset="0"/>
                        <a:cs typeface="Times New Roman" panose="02020603050405020304" pitchFamily="18" charset="0"/>
                      </a:rPr>
                      <m:t>∙</m:t>
                    </m:r>
                  </m:oMath>
                </a14:m>
                <a:r>
                  <a:rPr lang="lt-LT" sz="2400" dirty="0" smtClean="0">
                    <a:cs typeface="Times New Roman" panose="02020603050405020304" pitchFamily="18" charset="0"/>
                  </a:rPr>
                  <a:t> 10</a:t>
                </a:r>
                <a:r>
                  <a:rPr lang="lt-LT" sz="2400" baseline="30000" dirty="0" smtClean="0">
                    <a:cs typeface="Times New Roman" panose="02020603050405020304" pitchFamily="18" charset="0"/>
                  </a:rPr>
                  <a:t>8</a:t>
                </a:r>
                <a:r>
                  <a:rPr lang="lt-LT" sz="2400" dirty="0" smtClean="0">
                    <a:cs typeface="Times New Roman" panose="02020603050405020304" pitchFamily="18" charset="0"/>
                  </a:rPr>
                  <a:t> m/s.</a:t>
                </a:r>
              </a:p>
              <a:p>
                <a:pPr marL="0" indent="0">
                  <a:buNone/>
                </a:pPr>
                <a:r>
                  <a:rPr lang="lt-LT" sz="2400" dirty="0" smtClean="0">
                    <a:cs typeface="Times New Roman" panose="02020603050405020304" pitchFamily="18" charset="0"/>
                  </a:rPr>
                  <a:t>1. Kokia kondensatoriaus talpa? </a:t>
                </a:r>
              </a:p>
              <a:p>
                <a:pPr marL="0" indent="0">
                  <a:buNone/>
                </a:pPr>
                <a:r>
                  <a:rPr lang="lt-LT" sz="2400" dirty="0" smtClean="0">
                    <a:cs typeface="Times New Roman" panose="02020603050405020304" pitchFamily="18" charset="0"/>
                  </a:rPr>
                  <a:t>2. Kokia krintančios šviesos fotono energija? </a:t>
                </a:r>
              </a:p>
              <a:p>
                <a:pPr marL="0" indent="0">
                  <a:buNone/>
                </a:pPr>
                <a:r>
                  <a:rPr lang="lt-LT" sz="2400" dirty="0" smtClean="0">
                    <a:cs typeface="Times New Roman" panose="02020603050405020304" pitchFamily="18" charset="0"/>
                  </a:rPr>
                  <a:t>3. Kokia išlaisvinto fotoelektrono kinetinė energija? </a:t>
                </a:r>
              </a:p>
              <a:p>
                <a:pPr marL="0" indent="0">
                  <a:buNone/>
                </a:pPr>
                <a:r>
                  <a:rPr lang="lt-LT" sz="2400" dirty="0" smtClean="0">
                    <a:cs typeface="Times New Roman" panose="02020603050405020304" pitchFamily="18" charset="0"/>
                  </a:rPr>
                  <a:t>4. Iki kokios maksimalios itampos fotoefekto padedamas pasikrauna kondensatorius?</a:t>
                </a:r>
              </a:p>
              <a:p>
                <a:pPr marL="0" indent="0">
                  <a:buNone/>
                </a:pPr>
                <a:r>
                  <a:rPr lang="lt-LT" sz="2400" dirty="0" smtClean="0">
                    <a:cs typeface="Times New Roman" panose="02020603050405020304" pitchFamily="18" charset="0"/>
                  </a:rPr>
                  <a:t>5. Kokio dydžio krūviu įsielektrina kondensatoriaus plokštės? </a:t>
                </a:r>
              </a:p>
              <a:p>
                <a:pPr marL="0" indent="0">
                  <a:buNone/>
                </a:pPr>
                <a:r>
                  <a:rPr lang="lt-LT" sz="2400" dirty="0" smtClean="0">
                    <a:cs typeface="Times New Roman" panose="02020603050405020304" pitchFamily="18" charset="0"/>
                  </a:rPr>
                  <a:t>6. Kiek šviesos išlaisvintų elektronų patenka į kitą kondensatoriaus plokštę? </a:t>
                </a:r>
              </a:p>
              <a:p>
                <a:pPr marL="0" indent="0">
                  <a:buNone/>
                </a:pPr>
                <a:r>
                  <a:rPr lang="lt-LT" sz="2400" dirty="0" smtClean="0">
                    <a:cs typeface="Times New Roman" panose="02020603050405020304" pitchFamily="18" charset="0"/>
                  </a:rPr>
                  <a:t>7. Kokio stiprio elektrinis laukas yra kondensatoriuje jam maksimaliai pasikrovus? </a:t>
                </a:r>
              </a:p>
              <a:p>
                <a:pPr marL="0" indent="0">
                  <a:buNone/>
                </a:pPr>
                <a:r>
                  <a:rPr lang="lt-LT" sz="2400" dirty="0" smtClean="0">
                    <a:cs typeface="Times New Roman" panose="02020603050405020304" pitchFamily="18" charset="0"/>
                  </a:rPr>
                  <a:t>8. Kokiu pagreičiu stabdomi paskutiniai į kitą laidininką patenkantys elektronai? </a:t>
                </a:r>
              </a:p>
              <a:p>
                <a:pPr marL="0" indent="0">
                  <a:buNone/>
                </a:pPr>
                <a:r>
                  <a:rPr lang="lt-LT" sz="2400" dirty="0" smtClean="0">
                    <a:cs typeface="Times New Roman" panose="02020603050405020304" pitchFamily="18" charset="0"/>
                  </a:rPr>
                  <a:t>9. Kokį greitį įgyja šviesos išlaisvinti elektronai?</a:t>
                </a:r>
                <a:endParaRPr lang="lt-LT" sz="2400" dirty="0">
                  <a:solidFill>
                    <a:srgbClr val="FF0000"/>
                  </a:solidFill>
                  <a:ea typeface="Cambria Math" panose="02040503050406030204" pitchFamily="18" charset="0"/>
                </a:endParaRPr>
              </a:p>
              <a:p>
                <a:endParaRPr lang="lt-LT" sz="2400" dirty="0">
                  <a:cs typeface="Times New Roman" panose="02020603050405020304" pitchFamily="18" charset="0"/>
                </a:endParaRP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169817" y="365125"/>
                <a:ext cx="11913327" cy="6140178"/>
              </a:xfrm>
              <a:blipFill>
                <a:blip r:embed="rId2"/>
                <a:stretch>
                  <a:fillRect l="-819" t="-1390" r="-768"/>
                </a:stretch>
              </a:blipFill>
            </p:spPr>
            <p:txBody>
              <a:bodyPr/>
              <a:lstStyle/>
              <a:p>
                <a:r>
                  <a:rPr lang="en-GB">
                    <a:noFill/>
                  </a:rPr>
                  <a:t> </a:t>
                </a:r>
              </a:p>
            </p:txBody>
          </p:sp>
        </mc:Fallback>
      </mc:AlternateContent>
    </p:spTree>
    <p:extLst>
      <p:ext uri="{BB962C8B-B14F-4D97-AF65-F5344CB8AC3E}">
        <p14:creationId xmlns:p14="http://schemas.microsoft.com/office/powerpoint/2010/main" val="4200440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250"/>
                                        <p:tgtEl>
                                          <p:spTgt spid="3">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fade">
                                      <p:cBhvr>
                                        <p:cTn id="10" dur="1250"/>
                                        <p:tgtEl>
                                          <p:spTgt spid="3">
                                            <p:txEl>
                                              <p:pRg st="2" end="2"/>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Effect transition="in" filter="fade">
                                      <p:cBhvr>
                                        <p:cTn id="13" dur="1250"/>
                                        <p:tgtEl>
                                          <p:spTgt spid="3">
                                            <p:txEl>
                                              <p:pRg st="3" end="3"/>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4" end="4"/>
                                            </p:txEl>
                                          </p:spTgt>
                                        </p:tgtEl>
                                        <p:attrNameLst>
                                          <p:attrName>style.visibility</p:attrName>
                                        </p:attrNameLst>
                                      </p:cBhvr>
                                      <p:to>
                                        <p:strVal val="visible"/>
                                      </p:to>
                                    </p:set>
                                    <p:animEffect transition="in" filter="fade">
                                      <p:cBhvr>
                                        <p:cTn id="16" dur="1250"/>
                                        <p:tgtEl>
                                          <p:spTgt spid="3">
                                            <p:txEl>
                                              <p:pRg st="4" end="4"/>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animEffect transition="in" filter="fade">
                                      <p:cBhvr>
                                        <p:cTn id="19" dur="1250"/>
                                        <p:tgtEl>
                                          <p:spTgt spid="3">
                                            <p:txEl>
                                              <p:pRg st="5" end="5"/>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fade">
                                      <p:cBhvr>
                                        <p:cTn id="22" dur="1250"/>
                                        <p:tgtEl>
                                          <p:spTgt spid="3">
                                            <p:txEl>
                                              <p:pRg st="6" end="6"/>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animEffect transition="in" filter="fade">
                                      <p:cBhvr>
                                        <p:cTn id="25" dur="1250"/>
                                        <p:tgtEl>
                                          <p:spTgt spid="3">
                                            <p:txEl>
                                              <p:pRg st="7" end="7"/>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3">
                                            <p:txEl>
                                              <p:pRg st="8" end="8"/>
                                            </p:txEl>
                                          </p:spTgt>
                                        </p:tgtEl>
                                        <p:attrNameLst>
                                          <p:attrName>style.visibility</p:attrName>
                                        </p:attrNameLst>
                                      </p:cBhvr>
                                      <p:to>
                                        <p:strVal val="visible"/>
                                      </p:to>
                                    </p:set>
                                    <p:animEffect transition="in" filter="fade">
                                      <p:cBhvr>
                                        <p:cTn id="28" dur="1250"/>
                                        <p:tgtEl>
                                          <p:spTgt spid="3">
                                            <p:txEl>
                                              <p:pRg st="8" end="8"/>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animEffect transition="in" filter="fade">
                                      <p:cBhvr>
                                        <p:cTn id="31" dur="125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1827" y="1"/>
            <a:ext cx="10515600" cy="1325563"/>
          </a:xfrm>
        </p:spPr>
        <p:txBody>
          <a:bodyPr/>
          <a:lstStyle/>
          <a:p>
            <a:pPr algn="ctr"/>
            <a:r>
              <a:rPr lang="en-GB" dirty="0" err="1"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Sprendimai</a:t>
            </a:r>
            <a:r>
              <a:rPr lang="en-GB" dirty="0" smtClean="0">
                <a:effectLst>
                  <a:outerShdw blurRad="38100" dist="38100" dir="2700000" algn="tl">
                    <a:srgbClr val="000000">
                      <a:alpha val="43137"/>
                    </a:srgbClr>
                  </a:outerShdw>
                </a:effectLst>
              </a:rPr>
              <a:t> </a:t>
            </a:r>
            <a:r>
              <a:rPr lang="en-GB" dirty="0" err="1" smtClean="0">
                <a:effectLst>
                  <a:outerShdw blurRad="38100" dist="38100" dir="2700000" algn="tl">
                    <a:srgbClr val="000000">
                      <a:alpha val="43137"/>
                    </a:srgbClr>
                  </a:outerShdw>
                </a:effectLst>
              </a:rPr>
              <a:t>ir</a:t>
            </a:r>
            <a:r>
              <a:rPr lang="en-GB" dirty="0" smtClean="0">
                <a:effectLst>
                  <a:outerShdw blurRad="38100" dist="38100" dir="2700000" algn="tl">
                    <a:srgbClr val="000000">
                      <a:alpha val="43137"/>
                    </a:srgbClr>
                  </a:outerShdw>
                </a:effectLst>
              </a:rPr>
              <a:t> </a:t>
            </a:r>
            <a:r>
              <a:rPr lang="en-GB" dirty="0" err="1" smtClean="0">
                <a:effectLst>
                  <a:outerShdw blurRad="38100" dist="38100" dir="2700000" algn="tl">
                    <a:srgbClr val="000000">
                      <a:alpha val="43137"/>
                    </a:srgbClr>
                  </a:outerShdw>
                </a:effectLst>
              </a:rPr>
              <a:t>atsakymai</a:t>
            </a:r>
            <a:endParaRPr lang="lt-LT" dirty="0">
              <a:effectLst>
                <a:outerShdw blurRad="38100" dist="38100" dir="2700000" algn="tl">
                  <a:srgbClr val="000000">
                    <a:alpha val="43137"/>
                  </a:srgbClr>
                </a:outerShdw>
              </a:effectLst>
            </a:endParaRP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381002" y="1971679"/>
                <a:ext cx="10258169" cy="4429125"/>
              </a:xfrm>
            </p:spPr>
            <p:txBody>
              <a:bodyPr numCol="2">
                <a:noAutofit/>
              </a:bodyPr>
              <a:lstStyle/>
              <a:p>
                <a:pPr marL="0" indent="0">
                  <a:buNone/>
                </a:pPr>
                <a:endParaRPr lang="en-GB" sz="2000" dirty="0" smtClean="0">
                  <a:latin typeface="Times New Roman" panose="02020603050405020304" pitchFamily="18" charset="0"/>
                  <a:cs typeface="Times New Roman" panose="02020603050405020304" pitchFamily="18" charset="0"/>
                </a:endParaRPr>
              </a:p>
              <a:p>
                <a:pPr marL="457200" indent="-457200">
                  <a:buFont typeface="+mj-lt"/>
                  <a:buAutoNum type="arabicPeriod"/>
                </a:pPr>
                <a:endParaRPr lang="en-GB" sz="2000" dirty="0">
                  <a:latin typeface="Times New Roman" panose="02020603050405020304" pitchFamily="18" charset="0"/>
                  <a:cs typeface="Times New Roman" panose="02020603050405020304" pitchFamily="18" charset="0"/>
                </a:endParaRPr>
              </a:p>
              <a:p>
                <a:pPr marL="457200" indent="-457200">
                  <a:buFont typeface="+mj-lt"/>
                  <a:buAutoNum type="arabicPeriod"/>
                </a:pPr>
                <a:r>
                  <a:rPr lang="lt-LT" sz="2000" dirty="0" smtClean="0">
                    <a:latin typeface="Times New Roman" panose="02020603050405020304" pitchFamily="18" charset="0"/>
                    <a:cs typeface="Times New Roman" panose="02020603050405020304" pitchFamily="18" charset="0"/>
                  </a:rPr>
                  <a:t>C = </a:t>
                </a:r>
                <a14:m>
                  <m:oMath xmlns:m="http://schemas.openxmlformats.org/officeDocument/2006/math">
                    <m:f>
                      <m:fPr>
                        <m:ctrlPr>
                          <a:rPr lang="lt-LT" sz="2000" i="1" smtClean="0">
                            <a:latin typeface="Cambria Math"/>
                          </a:rPr>
                        </m:ctrlPr>
                      </m:fPr>
                      <m:num>
                        <m:r>
                          <a:rPr lang="lt-LT" sz="2000" i="1" smtClean="0">
                            <a:latin typeface="Cambria Math" panose="02040503050406030204" pitchFamily="18" charset="0"/>
                            <a:ea typeface="Cambria Math" panose="02040503050406030204" pitchFamily="18" charset="0"/>
                          </a:rPr>
                          <m:t>𝜀𝜀</m:t>
                        </m:r>
                        <m:r>
                          <a:rPr lang="lt-LT" sz="2000" b="0" i="1" smtClean="0">
                            <a:latin typeface="Cambria Math" panose="02040503050406030204" pitchFamily="18" charset="0"/>
                            <a:ea typeface="Cambria Math" panose="02040503050406030204" pitchFamily="18" charset="0"/>
                          </a:rPr>
                          <m:t>0</m:t>
                        </m:r>
                        <m:r>
                          <a:rPr lang="lt-LT" sz="2000" b="0" i="1" smtClean="0">
                            <a:latin typeface="Cambria Math" panose="02040503050406030204" pitchFamily="18" charset="0"/>
                            <a:ea typeface="Cambria Math" panose="02040503050406030204" pitchFamily="18" charset="0"/>
                          </a:rPr>
                          <m:t>𝑆</m:t>
                        </m:r>
                      </m:num>
                      <m:den>
                        <m:r>
                          <a:rPr lang="lt-LT" sz="2000" b="0" i="1" smtClean="0">
                            <a:latin typeface="Cambria Math" panose="02040503050406030204" pitchFamily="18" charset="0"/>
                          </a:rPr>
                          <m:t>𝑑</m:t>
                        </m:r>
                      </m:den>
                    </m:f>
                  </m:oMath>
                </a14:m>
                <a:r>
                  <a:rPr lang="lt-LT" sz="2000" dirty="0" smtClean="0">
                    <a:latin typeface="Times New Roman" panose="02020603050405020304" pitchFamily="18" charset="0"/>
                    <a:cs typeface="Times New Roman" panose="02020603050405020304" pitchFamily="18" charset="0"/>
                  </a:rPr>
                  <a:t> = 4,425 </a:t>
                </a:r>
                <a14:m>
                  <m:oMath xmlns:m="http://schemas.openxmlformats.org/officeDocument/2006/math">
                    <m:r>
                      <a:rPr lang="lt-LT" sz="2000" i="1" smtClean="0">
                        <a:latin typeface="Cambria Math" panose="02040503050406030204" pitchFamily="18" charset="0"/>
                        <a:ea typeface="Cambria Math" panose="02040503050406030204" pitchFamily="18" charset="0"/>
                      </a:rPr>
                      <m:t>∙</m:t>
                    </m:r>
                  </m:oMath>
                </a14:m>
                <a:r>
                  <a:rPr lang="lt-LT" sz="2000" dirty="0" smtClean="0">
                    <a:latin typeface="Times New Roman" panose="02020603050405020304" pitchFamily="18" charset="0"/>
                    <a:cs typeface="Times New Roman" panose="02020603050405020304" pitchFamily="18" charset="0"/>
                  </a:rPr>
                  <a:t> 10</a:t>
                </a:r>
                <a:r>
                  <a:rPr lang="lt-LT" sz="2000" baseline="30000" dirty="0" smtClean="0">
                    <a:latin typeface="Times New Roman" panose="02020603050405020304" pitchFamily="18" charset="0"/>
                    <a:cs typeface="Times New Roman" panose="02020603050405020304" pitchFamily="18" charset="0"/>
                  </a:rPr>
                  <a:t>-11 </a:t>
                </a:r>
                <a:r>
                  <a:rPr lang="lt-LT" sz="2000" dirty="0" smtClean="0">
                    <a:latin typeface="Times New Roman" panose="02020603050405020304" pitchFamily="18" charset="0"/>
                    <a:cs typeface="Times New Roman" panose="02020603050405020304" pitchFamily="18" charset="0"/>
                  </a:rPr>
                  <a:t>F = </a:t>
                </a:r>
                <a:r>
                  <a:rPr lang="lt-LT" sz="2000" b="1" dirty="0" smtClean="0">
                    <a:latin typeface="Times New Roman" panose="02020603050405020304" pitchFamily="18" charset="0"/>
                    <a:cs typeface="Times New Roman" panose="02020603050405020304" pitchFamily="18" charset="0"/>
                  </a:rPr>
                  <a:t>44,25 pF</a:t>
                </a:r>
              </a:p>
              <a:p>
                <a:pPr marL="457200" indent="-457200">
                  <a:buFont typeface="+mj-lt"/>
                  <a:buAutoNum type="arabicPeriod"/>
                </a:pPr>
                <a:r>
                  <a:rPr lang="lt-LT" sz="2000" dirty="0" smtClean="0">
                    <a:latin typeface="Times New Roman" panose="02020603050405020304" pitchFamily="18" charset="0"/>
                    <a:cs typeface="Times New Roman" panose="02020603050405020304" pitchFamily="18" charset="0"/>
                  </a:rPr>
                  <a:t>E = </a:t>
                </a:r>
                <a14:m>
                  <m:oMath xmlns:m="http://schemas.openxmlformats.org/officeDocument/2006/math">
                    <m:f>
                      <m:fPr>
                        <m:ctrlPr>
                          <a:rPr lang="lt-LT" sz="2000" i="1" smtClean="0">
                            <a:latin typeface="Cambria Math"/>
                          </a:rPr>
                        </m:ctrlPr>
                      </m:fPr>
                      <m:num>
                        <m:r>
                          <a:rPr lang="lt-LT" sz="2000" b="0" i="1" smtClean="0">
                            <a:latin typeface="Cambria Math" panose="02040503050406030204" pitchFamily="18" charset="0"/>
                          </a:rPr>
                          <m:t>h𝑐</m:t>
                        </m:r>
                      </m:num>
                      <m:den>
                        <m:r>
                          <a:rPr lang="lt-LT" sz="2000" i="1" smtClean="0">
                            <a:latin typeface="Cambria Math" panose="02040503050406030204" pitchFamily="18" charset="0"/>
                            <a:ea typeface="Cambria Math" panose="02040503050406030204" pitchFamily="18" charset="0"/>
                          </a:rPr>
                          <m:t>𝜆</m:t>
                        </m:r>
                      </m:den>
                    </m:f>
                    <m:r>
                      <a:rPr lang="lt-LT" sz="2000" b="0" i="0" smtClean="0">
                        <a:latin typeface="Cambria Math" panose="02040503050406030204" pitchFamily="18" charset="0"/>
                      </a:rPr>
                      <m:t> </m:t>
                    </m:r>
                    <m:r>
                      <a:rPr lang="el-GR" sz="2000" i="1">
                        <a:latin typeface="Cambria Math" panose="02040503050406030204" pitchFamily="18" charset="0"/>
                        <a:ea typeface="Cambria Math" panose="02040503050406030204" pitchFamily="18" charset="0"/>
                      </a:rPr>
                      <m:t>≈</m:t>
                    </m:r>
                    <m:r>
                      <a:rPr lang="lt-LT" sz="2000" b="1" i="1" smtClean="0">
                        <a:latin typeface="Cambria Math" panose="02040503050406030204" pitchFamily="18" charset="0"/>
                        <a:ea typeface="Cambria Math" panose="02040503050406030204" pitchFamily="18" charset="0"/>
                      </a:rPr>
                      <m:t>𝟒</m:t>
                    </m:r>
                    <m:r>
                      <a:rPr lang="lt-LT" sz="2000" b="1" i="1" smtClean="0">
                        <a:latin typeface="Cambria Math" panose="02040503050406030204" pitchFamily="18" charset="0"/>
                        <a:ea typeface="Cambria Math" panose="02040503050406030204" pitchFamily="18" charset="0"/>
                      </a:rPr>
                      <m:t>,</m:t>
                    </m:r>
                    <m:r>
                      <a:rPr lang="lt-LT" sz="2000" b="1" i="1" smtClean="0">
                        <a:latin typeface="Cambria Math" panose="02040503050406030204" pitchFamily="18" charset="0"/>
                        <a:ea typeface="Cambria Math" panose="02040503050406030204" pitchFamily="18" charset="0"/>
                      </a:rPr>
                      <m:t>𝟎</m:t>
                    </m:r>
                    <m:r>
                      <a:rPr lang="lt-LT" sz="2000" b="1" i="1" smtClean="0">
                        <a:latin typeface="Cambria Math" panose="02040503050406030204" pitchFamily="18" charset="0"/>
                        <a:ea typeface="Cambria Math" panose="02040503050406030204" pitchFamily="18" charset="0"/>
                      </a:rPr>
                      <m:t> ∙</m:t>
                    </m:r>
                  </m:oMath>
                </a14:m>
                <a:r>
                  <a:rPr lang="lt-LT" sz="2000" b="1" dirty="0" smtClean="0">
                    <a:latin typeface="Times New Roman" panose="02020603050405020304" pitchFamily="18" charset="0"/>
                    <a:cs typeface="Times New Roman" panose="02020603050405020304" pitchFamily="18" charset="0"/>
                  </a:rPr>
                  <a:t> 10</a:t>
                </a:r>
                <a:r>
                  <a:rPr lang="lt-LT" sz="2000" b="1" baseline="30000" dirty="0" smtClean="0">
                    <a:latin typeface="Times New Roman" panose="02020603050405020304" pitchFamily="18" charset="0"/>
                    <a:cs typeface="Times New Roman" panose="02020603050405020304" pitchFamily="18" charset="0"/>
                  </a:rPr>
                  <a:t>-19 </a:t>
                </a:r>
                <a:r>
                  <a:rPr lang="lt-LT" sz="2000" b="1" dirty="0" smtClean="0">
                    <a:latin typeface="Times New Roman" panose="02020603050405020304" pitchFamily="18" charset="0"/>
                    <a:cs typeface="Times New Roman" panose="02020603050405020304" pitchFamily="18" charset="0"/>
                  </a:rPr>
                  <a:t>J</a:t>
                </a:r>
              </a:p>
              <a:p>
                <a:pPr marL="457200" indent="-457200">
                  <a:buFont typeface="+mj-lt"/>
                  <a:buAutoNum type="arabicPeriod"/>
                </a:pPr>
                <a:r>
                  <a:rPr lang="lt-LT" sz="2000" dirty="0" smtClean="0">
                    <a:latin typeface="Times New Roman" panose="02020603050405020304" pitchFamily="18" charset="0"/>
                    <a:cs typeface="Times New Roman" panose="02020603050405020304" pitchFamily="18" charset="0"/>
                  </a:rPr>
                  <a:t>E</a:t>
                </a:r>
                <a:r>
                  <a:rPr lang="lt-LT" sz="2000" baseline="-25000" dirty="0" smtClean="0">
                    <a:latin typeface="Times New Roman" panose="02020603050405020304" pitchFamily="18" charset="0"/>
                    <a:cs typeface="Times New Roman" panose="02020603050405020304" pitchFamily="18" charset="0"/>
                  </a:rPr>
                  <a:t>k </a:t>
                </a:r>
                <a:r>
                  <a:rPr lang="lt-LT" sz="2000" dirty="0" smtClean="0">
                    <a:latin typeface="Times New Roman" panose="02020603050405020304" pitchFamily="18" charset="0"/>
                    <a:cs typeface="Times New Roman" panose="02020603050405020304" pitchFamily="18" charset="0"/>
                  </a:rPr>
                  <a:t>= E – A = </a:t>
                </a:r>
                <a:r>
                  <a:rPr lang="lt-LT" sz="2000" b="1" dirty="0" smtClean="0">
                    <a:latin typeface="Times New Roman" panose="02020603050405020304" pitchFamily="18" charset="0"/>
                    <a:cs typeface="Times New Roman" panose="02020603050405020304" pitchFamily="18" charset="0"/>
                  </a:rPr>
                  <a:t>1 </a:t>
                </a:r>
                <a14:m>
                  <m:oMath xmlns:m="http://schemas.openxmlformats.org/officeDocument/2006/math">
                    <m:r>
                      <a:rPr lang="lt-LT" sz="2000" b="1" i="1" smtClean="0">
                        <a:latin typeface="Cambria Math" panose="02040503050406030204" pitchFamily="18" charset="0"/>
                        <a:ea typeface="Cambria Math" panose="02040503050406030204" pitchFamily="18" charset="0"/>
                      </a:rPr>
                      <m:t>∙</m:t>
                    </m:r>
                  </m:oMath>
                </a14:m>
                <a:r>
                  <a:rPr lang="lt-LT" sz="2000" b="1" dirty="0" smtClean="0">
                    <a:latin typeface="Times New Roman" panose="02020603050405020304" pitchFamily="18" charset="0"/>
                    <a:cs typeface="Times New Roman" panose="02020603050405020304" pitchFamily="18" charset="0"/>
                  </a:rPr>
                  <a:t> 10</a:t>
                </a:r>
                <a:r>
                  <a:rPr lang="lt-LT" sz="2000" b="1" baseline="30000" dirty="0" smtClean="0">
                    <a:latin typeface="Times New Roman" panose="02020603050405020304" pitchFamily="18" charset="0"/>
                    <a:cs typeface="Times New Roman" panose="02020603050405020304" pitchFamily="18" charset="0"/>
                  </a:rPr>
                  <a:t>-19 </a:t>
                </a:r>
                <a:r>
                  <a:rPr lang="lt-LT" sz="2000" b="1" dirty="0" smtClean="0">
                    <a:latin typeface="Times New Roman" panose="02020603050405020304" pitchFamily="18" charset="0"/>
                    <a:cs typeface="Times New Roman" panose="02020603050405020304" pitchFamily="18" charset="0"/>
                  </a:rPr>
                  <a:t>J</a:t>
                </a:r>
              </a:p>
              <a:p>
                <a:pPr marL="457200" indent="-457200">
                  <a:buFont typeface="+mj-lt"/>
                  <a:buAutoNum type="arabicPeriod"/>
                </a:pPr>
                <a:r>
                  <a:rPr lang="lt-LT" sz="2000" dirty="0" smtClean="0">
                    <a:latin typeface="Times New Roman" panose="02020603050405020304" pitchFamily="18" charset="0"/>
                    <a:cs typeface="Times New Roman" panose="02020603050405020304" pitchFamily="18" charset="0"/>
                  </a:rPr>
                  <a:t>Uq</a:t>
                </a:r>
                <a:r>
                  <a:rPr lang="lt-LT" sz="2000" baseline="-25000" dirty="0" smtClean="0">
                    <a:latin typeface="Times New Roman" panose="02020603050405020304" pitchFamily="18" charset="0"/>
                    <a:cs typeface="Times New Roman" panose="02020603050405020304" pitchFamily="18" charset="0"/>
                  </a:rPr>
                  <a:t>0 </a:t>
                </a:r>
                <a:r>
                  <a:rPr lang="lt-LT" sz="2000" dirty="0" smtClean="0">
                    <a:latin typeface="Times New Roman" panose="02020603050405020304" pitchFamily="18" charset="0"/>
                    <a:cs typeface="Times New Roman" panose="02020603050405020304" pitchFamily="18" charset="0"/>
                  </a:rPr>
                  <a:t>= E</a:t>
                </a:r>
                <a:r>
                  <a:rPr lang="lt-LT" sz="2000" baseline="-25000" dirty="0" smtClean="0">
                    <a:latin typeface="Times New Roman" panose="02020603050405020304" pitchFamily="18" charset="0"/>
                    <a:cs typeface="Times New Roman" panose="02020603050405020304" pitchFamily="18" charset="0"/>
                  </a:rPr>
                  <a:t>k; </a:t>
                </a:r>
                <a:r>
                  <a:rPr lang="lt-LT" sz="2000" dirty="0" smtClean="0">
                    <a:latin typeface="Times New Roman" panose="02020603050405020304" pitchFamily="18" charset="0"/>
                    <a:cs typeface="Times New Roman" panose="02020603050405020304" pitchFamily="18" charset="0"/>
                  </a:rPr>
                  <a:t>U = </a:t>
                </a:r>
                <a:r>
                  <a:rPr lang="lt-LT" sz="2000" b="1" dirty="0" smtClean="0">
                    <a:latin typeface="Times New Roman" panose="02020603050405020304" pitchFamily="18" charset="0"/>
                    <a:cs typeface="Times New Roman" panose="02020603050405020304" pitchFamily="18" charset="0"/>
                  </a:rPr>
                  <a:t>0,625 V</a:t>
                </a:r>
                <a:endParaRPr lang="en-GB" sz="2000" b="1" dirty="0" smtClean="0">
                  <a:latin typeface="Times New Roman" panose="02020603050405020304" pitchFamily="18" charset="0"/>
                  <a:cs typeface="Times New Roman" panose="02020603050405020304" pitchFamily="18" charset="0"/>
                </a:endParaRPr>
              </a:p>
              <a:p>
                <a:pPr marL="457200" indent="-457200">
                  <a:buFont typeface="+mj-lt"/>
                  <a:buAutoNum type="arabicPeriod"/>
                </a:pPr>
                <a:r>
                  <a:rPr lang="lt-LT" sz="2000" dirty="0">
                    <a:latin typeface="Times New Roman" panose="02020603050405020304" pitchFamily="18" charset="0"/>
                    <a:cs typeface="Times New Roman" panose="02020603050405020304" pitchFamily="18" charset="0"/>
                  </a:rPr>
                  <a:t>q = CU </a:t>
                </a:r>
                <a14:m>
                  <m:oMath xmlns:m="http://schemas.openxmlformats.org/officeDocument/2006/math">
                    <m:r>
                      <a:rPr lang="lt-LT" sz="2000" i="1">
                        <a:latin typeface="Cambria Math" panose="02040503050406030204" pitchFamily="18" charset="0"/>
                        <a:ea typeface="Cambria Math" panose="02040503050406030204" pitchFamily="18" charset="0"/>
                      </a:rPr>
                      <m:t>≈</m:t>
                    </m:r>
                    <m:r>
                      <a:rPr lang="lt-LT" sz="2000" b="1" i="1">
                        <a:latin typeface="Cambria Math" panose="02040503050406030204" pitchFamily="18" charset="0"/>
                        <a:ea typeface="Cambria Math" panose="02040503050406030204" pitchFamily="18" charset="0"/>
                      </a:rPr>
                      <m:t>𝟐</m:t>
                    </m:r>
                    <m:r>
                      <a:rPr lang="lt-LT" sz="2000" b="1" i="1">
                        <a:latin typeface="Cambria Math" panose="02040503050406030204" pitchFamily="18" charset="0"/>
                        <a:ea typeface="Cambria Math" panose="02040503050406030204" pitchFamily="18" charset="0"/>
                      </a:rPr>
                      <m:t>,</m:t>
                    </m:r>
                    <m:r>
                      <a:rPr lang="lt-LT" sz="2000" b="1" i="1">
                        <a:latin typeface="Cambria Math" panose="02040503050406030204" pitchFamily="18" charset="0"/>
                        <a:ea typeface="Cambria Math" panose="02040503050406030204" pitchFamily="18" charset="0"/>
                      </a:rPr>
                      <m:t>𝟖</m:t>
                    </m:r>
                    <m:r>
                      <a:rPr lang="lt-LT" sz="2000" b="1" i="1">
                        <a:latin typeface="Cambria Math" panose="02040503050406030204" pitchFamily="18" charset="0"/>
                        <a:ea typeface="Cambria Math" panose="02040503050406030204" pitchFamily="18" charset="0"/>
                      </a:rPr>
                      <m:t> ∙</m:t>
                    </m:r>
                  </m:oMath>
                </a14:m>
                <a:r>
                  <a:rPr lang="lt-LT" sz="2000" b="1" dirty="0">
                    <a:latin typeface="Times New Roman" panose="02020603050405020304" pitchFamily="18" charset="0"/>
                    <a:cs typeface="Times New Roman" panose="02020603050405020304" pitchFamily="18" charset="0"/>
                  </a:rPr>
                  <a:t> 10</a:t>
                </a:r>
                <a:r>
                  <a:rPr lang="lt-LT" sz="2000" b="1" baseline="30000" dirty="0">
                    <a:latin typeface="Times New Roman" panose="02020603050405020304" pitchFamily="18" charset="0"/>
                    <a:cs typeface="Times New Roman" panose="02020603050405020304" pitchFamily="18" charset="0"/>
                  </a:rPr>
                  <a:t>-11 </a:t>
                </a:r>
                <a:r>
                  <a:rPr lang="lt-LT" sz="2000" b="1" dirty="0">
                    <a:latin typeface="Times New Roman" panose="02020603050405020304" pitchFamily="18" charset="0"/>
                    <a:cs typeface="Times New Roman" panose="02020603050405020304" pitchFamily="18" charset="0"/>
                  </a:rPr>
                  <a:t>C</a:t>
                </a:r>
              </a:p>
              <a:p>
                <a:pPr marL="457200" indent="-457200">
                  <a:buFont typeface="+mj-lt"/>
                  <a:buAutoNum type="arabicPeriod"/>
                </a:pPr>
                <a:endParaRPr lang="lt-LT" sz="2000" dirty="0" smtClean="0">
                  <a:latin typeface="Times New Roman" panose="02020603050405020304" pitchFamily="18" charset="0"/>
                  <a:cs typeface="Times New Roman" panose="02020603050405020304" pitchFamily="18" charset="0"/>
                </a:endParaRPr>
              </a:p>
              <a:p>
                <a:pPr marL="457200" indent="-457200">
                  <a:buFont typeface="+mj-lt"/>
                  <a:buAutoNum type="arabicPeriod"/>
                </a:pPr>
                <a:endParaRPr lang="en-GB" sz="2000" dirty="0" smtClean="0">
                  <a:latin typeface="Times New Roman" panose="02020603050405020304" pitchFamily="18" charset="0"/>
                  <a:cs typeface="Times New Roman" panose="02020603050405020304" pitchFamily="18" charset="0"/>
                </a:endParaRPr>
              </a:p>
              <a:p>
                <a:pPr marL="457200" indent="-457200">
                  <a:buFont typeface="+mj-lt"/>
                  <a:buAutoNum type="arabicPeriod"/>
                </a:pPr>
                <a:endParaRPr lang="en-GB" sz="2000" dirty="0" smtClean="0">
                  <a:latin typeface="Times New Roman" panose="02020603050405020304" pitchFamily="18" charset="0"/>
                  <a:cs typeface="Times New Roman" panose="02020603050405020304" pitchFamily="18" charset="0"/>
                </a:endParaRPr>
              </a:p>
              <a:p>
                <a:pPr marL="457200" indent="-457200">
                  <a:buFont typeface="+mj-lt"/>
                  <a:buAutoNum type="arabicPeriod"/>
                </a:pPr>
                <a:endParaRPr lang="en-GB" sz="2000" dirty="0" smtClean="0">
                  <a:latin typeface="Times New Roman" panose="02020603050405020304" pitchFamily="18" charset="0"/>
                  <a:cs typeface="Times New Roman" panose="02020603050405020304" pitchFamily="18" charset="0"/>
                </a:endParaRPr>
              </a:p>
              <a:p>
                <a:pPr marL="457200" indent="-457200">
                  <a:buFont typeface="+mj-lt"/>
                  <a:buAutoNum type="arabicPeriod"/>
                </a:pPr>
                <a:endParaRPr lang="en-GB" sz="2000" dirty="0" smtClean="0">
                  <a:latin typeface="Times New Roman" panose="02020603050405020304" pitchFamily="18" charset="0"/>
                  <a:cs typeface="Times New Roman" panose="02020603050405020304" pitchFamily="18" charset="0"/>
                </a:endParaRPr>
              </a:p>
              <a:p>
                <a:pPr marL="0" indent="0">
                  <a:buNone/>
                </a:pPr>
                <a:r>
                  <a:rPr lang="en-GB" sz="2000" dirty="0" smtClean="0">
                    <a:latin typeface="Times New Roman" panose="02020603050405020304" pitchFamily="18" charset="0"/>
                    <a:cs typeface="Times New Roman" panose="02020603050405020304" pitchFamily="18" charset="0"/>
                  </a:rPr>
                  <a:t>6.   </a:t>
                </a:r>
                <a:r>
                  <a:rPr lang="lt-LT" sz="2000" dirty="0" smtClean="0">
                    <a:latin typeface="Times New Roman" panose="02020603050405020304" pitchFamily="18" charset="0"/>
                    <a:cs typeface="Times New Roman" panose="02020603050405020304" pitchFamily="18" charset="0"/>
                  </a:rPr>
                  <a:t>N= </a:t>
                </a:r>
                <a14:m>
                  <m:oMath xmlns:m="http://schemas.openxmlformats.org/officeDocument/2006/math">
                    <m:f>
                      <m:fPr>
                        <m:ctrlPr>
                          <a:rPr lang="lt-LT" sz="2000" i="1" smtClean="0">
                            <a:latin typeface="Cambria Math"/>
                          </a:rPr>
                        </m:ctrlPr>
                      </m:fPr>
                      <m:num>
                        <m:r>
                          <a:rPr lang="lt-LT" sz="2000" b="0" i="1" smtClean="0">
                            <a:latin typeface="Cambria Math" panose="02040503050406030204" pitchFamily="18" charset="0"/>
                          </a:rPr>
                          <m:t>𝑞</m:t>
                        </m:r>
                      </m:num>
                      <m:den>
                        <m:r>
                          <a:rPr lang="lt-LT" sz="2000" b="0" i="1" smtClean="0">
                            <a:latin typeface="Cambria Math" panose="02040503050406030204" pitchFamily="18" charset="0"/>
                          </a:rPr>
                          <m:t>𝑞</m:t>
                        </m:r>
                        <m:r>
                          <a:rPr lang="lt-LT" sz="2000" b="0" i="1" smtClean="0">
                            <a:latin typeface="Cambria Math" panose="02040503050406030204" pitchFamily="18" charset="0"/>
                          </a:rPr>
                          <m:t>0</m:t>
                        </m:r>
                      </m:den>
                    </m:f>
                  </m:oMath>
                </a14:m>
                <a:r>
                  <a:rPr lang="lt-LT" sz="2000" dirty="0" smtClean="0">
                    <a:latin typeface="Times New Roman" panose="02020603050405020304" pitchFamily="18" charset="0"/>
                    <a:cs typeface="Times New Roman" panose="02020603050405020304" pitchFamily="18" charset="0"/>
                  </a:rPr>
                  <a:t> = </a:t>
                </a:r>
                <a:r>
                  <a:rPr lang="lt-LT" sz="2000" b="1" dirty="0" smtClean="0">
                    <a:latin typeface="Times New Roman" panose="02020603050405020304" pitchFamily="18" charset="0"/>
                    <a:cs typeface="Times New Roman" panose="02020603050405020304" pitchFamily="18" charset="0"/>
                  </a:rPr>
                  <a:t>1,75 </a:t>
                </a:r>
                <a14:m>
                  <m:oMath xmlns:m="http://schemas.openxmlformats.org/officeDocument/2006/math">
                    <m:r>
                      <a:rPr lang="lt-LT" sz="2000" b="1" i="1" smtClean="0">
                        <a:latin typeface="Cambria Math" panose="02040503050406030204" pitchFamily="18" charset="0"/>
                        <a:ea typeface="Cambria Math" panose="02040503050406030204" pitchFamily="18" charset="0"/>
                      </a:rPr>
                      <m:t>∙</m:t>
                    </m:r>
                  </m:oMath>
                </a14:m>
                <a:r>
                  <a:rPr lang="lt-LT" sz="2000" b="1" dirty="0" smtClean="0">
                    <a:latin typeface="Times New Roman" panose="02020603050405020304" pitchFamily="18" charset="0"/>
                    <a:cs typeface="Times New Roman" panose="02020603050405020304" pitchFamily="18" charset="0"/>
                  </a:rPr>
                  <a:t> 10</a:t>
                </a:r>
                <a:r>
                  <a:rPr lang="lt-LT" sz="2000" b="1" baseline="30000" dirty="0" smtClean="0">
                    <a:latin typeface="Times New Roman" panose="02020603050405020304" pitchFamily="18" charset="0"/>
                    <a:cs typeface="Times New Roman" panose="02020603050405020304" pitchFamily="18" charset="0"/>
                  </a:rPr>
                  <a:t>8</a:t>
                </a:r>
              </a:p>
              <a:p>
                <a:pPr marL="0" indent="0">
                  <a:buNone/>
                </a:pPr>
                <a:r>
                  <a:rPr lang="en-GB" sz="2000" dirty="0" smtClean="0">
                    <a:latin typeface="Times New Roman" panose="02020603050405020304" pitchFamily="18" charset="0"/>
                    <a:cs typeface="Times New Roman" panose="02020603050405020304" pitchFamily="18" charset="0"/>
                  </a:rPr>
                  <a:t>7.   </a:t>
                </a:r>
                <a:r>
                  <a:rPr lang="lt-LT" sz="2000" dirty="0" smtClean="0">
                    <a:latin typeface="Times New Roman" panose="02020603050405020304" pitchFamily="18" charset="0"/>
                    <a:cs typeface="Times New Roman" panose="02020603050405020304" pitchFamily="18" charset="0"/>
                  </a:rPr>
                  <a:t>E = </a:t>
                </a:r>
                <a14:m>
                  <m:oMath xmlns:m="http://schemas.openxmlformats.org/officeDocument/2006/math">
                    <m:f>
                      <m:fPr>
                        <m:ctrlPr>
                          <a:rPr lang="lt-LT" sz="2000" i="1" smtClean="0">
                            <a:latin typeface="Cambria Math"/>
                          </a:rPr>
                        </m:ctrlPr>
                      </m:fPr>
                      <m:num>
                        <m:r>
                          <a:rPr lang="lt-LT" sz="2000" b="0" i="1" smtClean="0">
                            <a:latin typeface="Cambria Math" panose="02040503050406030204" pitchFamily="18" charset="0"/>
                          </a:rPr>
                          <m:t>𝑈</m:t>
                        </m:r>
                      </m:num>
                      <m:den>
                        <m:r>
                          <a:rPr lang="lt-LT" sz="2000" b="0" i="1" smtClean="0">
                            <a:latin typeface="Cambria Math" panose="02040503050406030204" pitchFamily="18" charset="0"/>
                          </a:rPr>
                          <m:t>𝑑</m:t>
                        </m:r>
                      </m:den>
                    </m:f>
                  </m:oMath>
                </a14:m>
                <a:r>
                  <a:rPr lang="lt-LT" sz="2000" baseline="30000" dirty="0" smtClean="0">
                    <a:latin typeface="Times New Roman" panose="02020603050405020304" pitchFamily="18" charset="0"/>
                    <a:cs typeface="Times New Roman" panose="02020603050405020304" pitchFamily="18" charset="0"/>
                  </a:rPr>
                  <a:t> </a:t>
                </a:r>
                <a14:m>
                  <m:oMath xmlns:m="http://schemas.openxmlformats.org/officeDocument/2006/math">
                    <m:r>
                      <a:rPr lang="lt-LT" sz="2000" b="0" i="0" dirty="0" smtClean="0">
                        <a:latin typeface="Cambria Math" panose="02040503050406030204" pitchFamily="18" charset="0"/>
                        <a:ea typeface="Cambria Math" panose="02040503050406030204" pitchFamily="18" charset="0"/>
                      </a:rPr>
                      <m:t> </m:t>
                    </m:r>
                    <m:r>
                      <a:rPr lang="lt-LT" sz="2000" i="1" dirty="0" smtClean="0">
                        <a:latin typeface="Cambria Math" panose="02040503050406030204" pitchFamily="18" charset="0"/>
                        <a:ea typeface="Cambria Math" panose="02040503050406030204" pitchFamily="18" charset="0"/>
                      </a:rPr>
                      <m:t>≈</m:t>
                    </m:r>
                    <m:r>
                      <a:rPr lang="lt-LT" sz="2000" b="1" i="1" dirty="0" smtClean="0">
                        <a:latin typeface="Cambria Math" panose="02040503050406030204" pitchFamily="18" charset="0"/>
                        <a:ea typeface="Cambria Math" panose="02040503050406030204" pitchFamily="18" charset="0"/>
                      </a:rPr>
                      <m:t>𝟑𝟏</m:t>
                    </m:r>
                    <m:r>
                      <a:rPr lang="lt-LT" sz="2000" b="1" i="1" dirty="0" smtClean="0">
                        <a:latin typeface="Cambria Math" panose="02040503050406030204" pitchFamily="18" charset="0"/>
                        <a:ea typeface="Cambria Math" panose="02040503050406030204" pitchFamily="18" charset="0"/>
                      </a:rPr>
                      <m:t> </m:t>
                    </m:r>
                    <m:f>
                      <m:fPr>
                        <m:ctrlPr>
                          <a:rPr lang="lt-LT" sz="2000" b="1" i="1" dirty="0" smtClean="0">
                            <a:latin typeface="Cambria Math"/>
                          </a:rPr>
                        </m:ctrlPr>
                      </m:fPr>
                      <m:num>
                        <m:r>
                          <a:rPr lang="lt-LT" sz="2000" b="1" i="1" dirty="0" smtClean="0">
                            <a:latin typeface="Cambria Math" panose="02040503050406030204" pitchFamily="18" charset="0"/>
                          </a:rPr>
                          <m:t>𝑽</m:t>
                        </m:r>
                      </m:num>
                      <m:den>
                        <m:r>
                          <a:rPr lang="lt-LT" sz="2000" b="1" i="1" dirty="0" smtClean="0">
                            <a:latin typeface="Cambria Math" panose="02040503050406030204" pitchFamily="18" charset="0"/>
                          </a:rPr>
                          <m:t>𝒎</m:t>
                        </m:r>
                      </m:den>
                    </m:f>
                    <m:r>
                      <a:rPr lang="lt-LT" sz="2000" b="1" i="1" dirty="0" smtClean="0">
                        <a:latin typeface="Cambria Math" panose="02040503050406030204" pitchFamily="18" charset="0"/>
                        <a:ea typeface="Cambria Math" panose="02040503050406030204" pitchFamily="18" charset="0"/>
                      </a:rPr>
                      <m:t> </m:t>
                    </m:r>
                  </m:oMath>
                </a14:m>
                <a:endParaRPr lang="lt-LT" sz="2000" b="1" dirty="0" smtClean="0">
                  <a:latin typeface="Times New Roman" panose="02020603050405020304" pitchFamily="18" charset="0"/>
                  <a:cs typeface="Times New Roman" panose="02020603050405020304" pitchFamily="18" charset="0"/>
                </a:endParaRPr>
              </a:p>
              <a:p>
                <a:pPr marL="0" indent="0">
                  <a:buNone/>
                </a:pPr>
                <a:r>
                  <a:rPr lang="en-GB" sz="2000" dirty="0" smtClean="0">
                    <a:latin typeface="Times New Roman" panose="02020603050405020304" pitchFamily="18" charset="0"/>
                    <a:cs typeface="Times New Roman" panose="02020603050405020304" pitchFamily="18" charset="0"/>
                  </a:rPr>
                  <a:t>8.   </a:t>
                </a:r>
                <a:r>
                  <a:rPr lang="lt-LT" sz="2000" dirty="0" smtClean="0">
                    <a:latin typeface="Times New Roman" panose="02020603050405020304" pitchFamily="18" charset="0"/>
                    <a:cs typeface="Times New Roman" panose="02020603050405020304" pitchFamily="18" charset="0"/>
                  </a:rPr>
                  <a:t>a = </a:t>
                </a:r>
                <a14:m>
                  <m:oMath xmlns:m="http://schemas.openxmlformats.org/officeDocument/2006/math">
                    <m:f>
                      <m:fPr>
                        <m:ctrlPr>
                          <a:rPr lang="lt-LT" sz="2000" i="1" smtClean="0">
                            <a:latin typeface="Cambria Math"/>
                          </a:rPr>
                        </m:ctrlPr>
                      </m:fPr>
                      <m:num>
                        <m:r>
                          <m:rPr>
                            <m:nor/>
                          </m:rPr>
                          <a:rPr lang="lt-LT" sz="2000" dirty="0" smtClean="0">
                            <a:latin typeface="Times New Roman" panose="02020603050405020304" pitchFamily="18" charset="0"/>
                            <a:cs typeface="Times New Roman" panose="02020603050405020304" pitchFamily="18" charset="0"/>
                          </a:rPr>
                          <m:t>Eq</m:t>
                        </m:r>
                        <m:r>
                          <m:rPr>
                            <m:nor/>
                          </m:rPr>
                          <a:rPr lang="lt-LT" sz="2000" baseline="-25000" dirty="0" smtClean="0">
                            <a:latin typeface="Times New Roman" panose="02020603050405020304" pitchFamily="18" charset="0"/>
                            <a:cs typeface="Times New Roman" panose="02020603050405020304" pitchFamily="18" charset="0"/>
                          </a:rPr>
                          <m:t>0 </m:t>
                        </m:r>
                      </m:num>
                      <m:den>
                        <m:r>
                          <a:rPr lang="lt-LT" sz="2000" b="0" i="1" smtClean="0">
                            <a:latin typeface="Cambria Math" panose="02040503050406030204" pitchFamily="18" charset="0"/>
                          </a:rPr>
                          <m:t>𝑚</m:t>
                        </m:r>
                      </m:den>
                    </m:f>
                  </m:oMath>
                </a14:m>
                <a:r>
                  <a:rPr lang="lt-LT" sz="2000" baseline="-25000" dirty="0" smtClean="0">
                    <a:latin typeface="Times New Roman" panose="02020603050405020304" pitchFamily="18" charset="0"/>
                    <a:cs typeface="Times New Roman" panose="02020603050405020304" pitchFamily="18" charset="0"/>
                  </a:rPr>
                  <a:t> </a:t>
                </a:r>
                <a:r>
                  <a:rPr lang="lt-LT" sz="2000" dirty="0" smtClean="0">
                    <a:latin typeface="Times New Roman" panose="02020603050405020304" pitchFamily="18" charset="0"/>
                    <a:cs typeface="Times New Roman" panose="02020603050405020304" pitchFamily="18" charset="0"/>
                  </a:rPr>
                  <a:t>=</a:t>
                </a:r>
                <a:r>
                  <a:rPr lang="lt-LT" sz="2000" baseline="-25000" dirty="0" smtClean="0">
                    <a:latin typeface="Times New Roman" panose="02020603050405020304" pitchFamily="18" charset="0"/>
                    <a:cs typeface="Times New Roman" panose="02020603050405020304" pitchFamily="18" charset="0"/>
                  </a:rPr>
                  <a:t> </a:t>
                </a:r>
                <a:r>
                  <a:rPr lang="lt-LT" sz="2000" dirty="0" smtClean="0">
                    <a:latin typeface="Times New Roman" panose="02020603050405020304" pitchFamily="18" charset="0"/>
                    <a:cs typeface="Times New Roman" panose="02020603050405020304" pitchFamily="18" charset="0"/>
                  </a:rPr>
                  <a:t>5,45  </a:t>
                </a:r>
                <a14:m>
                  <m:oMath xmlns:m="http://schemas.openxmlformats.org/officeDocument/2006/math">
                    <m:r>
                      <a:rPr lang="lt-LT" sz="2000" i="1" smtClean="0">
                        <a:latin typeface="Cambria Math" panose="02040503050406030204" pitchFamily="18" charset="0"/>
                        <a:ea typeface="Cambria Math" panose="02040503050406030204" pitchFamily="18" charset="0"/>
                      </a:rPr>
                      <m:t>∙</m:t>
                    </m:r>
                  </m:oMath>
                </a14:m>
                <a:r>
                  <a:rPr lang="lt-LT" sz="2000" dirty="0" smtClean="0">
                    <a:latin typeface="Times New Roman" panose="02020603050405020304" pitchFamily="18" charset="0"/>
                    <a:cs typeface="Times New Roman" panose="02020603050405020304" pitchFamily="18" charset="0"/>
                  </a:rPr>
                  <a:t>  </a:t>
                </a:r>
                <a:r>
                  <a:rPr lang="lt-LT" sz="2000" b="1" dirty="0" smtClean="0">
                    <a:latin typeface="Times New Roman" panose="02020603050405020304" pitchFamily="18" charset="0"/>
                    <a:cs typeface="Times New Roman" panose="02020603050405020304" pitchFamily="18" charset="0"/>
                  </a:rPr>
                  <a:t>10</a:t>
                </a:r>
                <a:r>
                  <a:rPr lang="lt-LT" sz="2000" b="1" baseline="30000" dirty="0" smtClean="0">
                    <a:latin typeface="Times New Roman" panose="02020603050405020304" pitchFamily="18" charset="0"/>
                    <a:cs typeface="Times New Roman" panose="02020603050405020304" pitchFamily="18" charset="0"/>
                  </a:rPr>
                  <a:t>12</a:t>
                </a:r>
                <a:r>
                  <a:rPr lang="lt-LT" sz="2000" b="1" dirty="0" smtClean="0">
                    <a:latin typeface="Times New Roman" panose="02020603050405020304" pitchFamily="18" charset="0"/>
                    <a:cs typeface="Times New Roman" panose="02020603050405020304" pitchFamily="18" charset="0"/>
                  </a:rPr>
                  <a:t> </a:t>
                </a:r>
                <a14:m>
                  <m:oMath xmlns:m="http://schemas.openxmlformats.org/officeDocument/2006/math">
                    <m:f>
                      <m:fPr>
                        <m:ctrlPr>
                          <a:rPr lang="lt-LT" sz="2000" b="1" i="1" smtClean="0">
                            <a:latin typeface="Cambria Math"/>
                          </a:rPr>
                        </m:ctrlPr>
                      </m:fPr>
                      <m:num>
                        <m:r>
                          <a:rPr lang="lt-LT" sz="2000" b="1" i="1" smtClean="0">
                            <a:latin typeface="Cambria Math" panose="02040503050406030204" pitchFamily="18" charset="0"/>
                          </a:rPr>
                          <m:t>𝒎</m:t>
                        </m:r>
                      </m:num>
                      <m:den>
                        <m:r>
                          <a:rPr lang="lt-LT" sz="2000" b="1" i="1" smtClean="0">
                            <a:latin typeface="Cambria Math" panose="02040503050406030204" pitchFamily="18" charset="0"/>
                          </a:rPr>
                          <m:t>𝒔</m:t>
                        </m:r>
                        <m:r>
                          <a:rPr lang="lt-LT" sz="2000" b="1" i="1" baseline="30000" smtClean="0">
                            <a:latin typeface="Cambria Math" panose="02040503050406030204" pitchFamily="18" charset="0"/>
                          </a:rPr>
                          <m:t>𝟐</m:t>
                        </m:r>
                      </m:den>
                    </m:f>
                    <m:r>
                      <a:rPr lang="lt-LT" sz="2000" b="1" i="1" baseline="30000" smtClean="0">
                        <a:latin typeface="Cambria Math" panose="02040503050406030204" pitchFamily="18" charset="0"/>
                      </a:rPr>
                      <m:t> </m:t>
                    </m:r>
                  </m:oMath>
                </a14:m>
                <a:endParaRPr lang="lt-LT" sz="2000" b="1" baseline="30000" dirty="0" smtClean="0">
                  <a:latin typeface="Times New Roman" panose="02020603050405020304" pitchFamily="18" charset="0"/>
                  <a:cs typeface="Times New Roman" panose="02020603050405020304" pitchFamily="18" charset="0"/>
                </a:endParaRPr>
              </a:p>
              <a:p>
                <a:pPr marL="0" indent="0">
                  <a:buNone/>
                </a:pPr>
                <a:r>
                  <a:rPr lang="en-GB" sz="2000" dirty="0" smtClean="0">
                    <a:latin typeface="Times New Roman" panose="02020603050405020304" pitchFamily="18" charset="0"/>
                    <a:cs typeface="Times New Roman" panose="02020603050405020304" pitchFamily="18" charset="0"/>
                  </a:rPr>
                  <a:t>9.   </a:t>
                </a:r>
                <a:r>
                  <a:rPr lang="lt-LT" sz="2000" dirty="0" smtClean="0">
                    <a:latin typeface="Times New Roman" panose="02020603050405020304" pitchFamily="18" charset="0"/>
                    <a:cs typeface="Times New Roman" panose="02020603050405020304" pitchFamily="18" charset="0"/>
                  </a:rPr>
                  <a:t>v = </a:t>
                </a:r>
                <a14:m>
                  <m:oMath xmlns:m="http://schemas.openxmlformats.org/officeDocument/2006/math">
                    <m:rad>
                      <m:radPr>
                        <m:degHide m:val="on"/>
                        <m:ctrlPr>
                          <a:rPr lang="lt-LT" sz="2000" b="1" i="1" smtClean="0">
                            <a:latin typeface="Cambria Math"/>
                          </a:rPr>
                        </m:ctrlPr>
                      </m:radPr>
                      <m:deg/>
                      <m:e>
                        <m:f>
                          <m:fPr>
                            <m:ctrlPr>
                              <a:rPr lang="lt-LT" sz="2000" b="1" i="1" smtClean="0">
                                <a:latin typeface="Cambria Math"/>
                              </a:rPr>
                            </m:ctrlPr>
                          </m:fPr>
                          <m:num>
                            <m:r>
                              <a:rPr lang="lt-LT" sz="2000" b="1" i="1" smtClean="0">
                                <a:latin typeface="Cambria Math" panose="02040503050406030204" pitchFamily="18" charset="0"/>
                              </a:rPr>
                              <m:t>𝟐</m:t>
                            </m:r>
                            <m:r>
                              <a:rPr lang="lt-LT" sz="2000" b="1" i="1" smtClean="0">
                                <a:latin typeface="Cambria Math" panose="02040503050406030204" pitchFamily="18" charset="0"/>
                              </a:rPr>
                              <m:t>𝑬𝒌</m:t>
                            </m:r>
                          </m:num>
                          <m:den>
                            <m:r>
                              <a:rPr lang="lt-LT" sz="2000" b="1" i="1" smtClean="0">
                                <a:latin typeface="Cambria Math" panose="02040503050406030204" pitchFamily="18" charset="0"/>
                              </a:rPr>
                              <m:t>𝒎</m:t>
                            </m:r>
                          </m:den>
                        </m:f>
                      </m:e>
                    </m:rad>
                    <m:r>
                      <a:rPr lang="lt-LT" sz="2000" b="0" i="1" smtClean="0">
                        <a:latin typeface="Cambria Math" panose="02040503050406030204" pitchFamily="18" charset="0"/>
                      </a:rPr>
                      <m:t> </m:t>
                    </m:r>
                    <m:r>
                      <a:rPr lang="lt-LT" sz="2000" b="0" i="1" smtClean="0">
                        <a:latin typeface="Cambria Math" panose="02040503050406030204" pitchFamily="18" charset="0"/>
                      </a:rPr>
                      <m:t>𝑎𝑟𝑏𝑎</m:t>
                    </m:r>
                    <m:r>
                      <a:rPr lang="lt-LT" sz="2000" b="0" i="1" smtClean="0">
                        <a:latin typeface="Cambria Math" panose="02040503050406030204" pitchFamily="18" charset="0"/>
                      </a:rPr>
                      <m:t> </m:t>
                    </m:r>
                    <m:r>
                      <a:rPr lang="lt-LT" sz="2000" b="0" i="1" smtClean="0">
                        <a:latin typeface="Cambria Math" panose="02040503050406030204" pitchFamily="18" charset="0"/>
                      </a:rPr>
                      <m:t>𝑣</m:t>
                    </m:r>
                    <m:r>
                      <a:rPr lang="lt-LT" sz="2000" b="0" i="1" smtClean="0">
                        <a:latin typeface="Cambria Math" panose="02040503050406030204" pitchFamily="18" charset="0"/>
                      </a:rPr>
                      <m:t>= </m:t>
                    </m:r>
                    <m:rad>
                      <m:radPr>
                        <m:degHide m:val="on"/>
                        <m:ctrlPr>
                          <a:rPr lang="lt-LT" sz="2000" i="1" dirty="0" smtClean="0">
                            <a:latin typeface="Cambria Math"/>
                          </a:rPr>
                        </m:ctrlPr>
                      </m:radPr>
                      <m:deg/>
                      <m:e>
                        <m:r>
                          <a:rPr lang="lt-LT" sz="2000" dirty="0">
                            <a:latin typeface="Cambria Math" panose="02040503050406030204" pitchFamily="18" charset="0"/>
                          </a:rPr>
                          <m:t>2</m:t>
                        </m:r>
                        <m:r>
                          <m:rPr>
                            <m:sty m:val="p"/>
                          </m:rPr>
                          <a:rPr lang="lt-LT" sz="2000" b="0" i="0" dirty="0" smtClean="0">
                            <a:latin typeface="Cambria Math" panose="02040503050406030204" pitchFamily="18" charset="0"/>
                          </a:rPr>
                          <m:t>s</m:t>
                        </m:r>
                      </m:e>
                    </m:rad>
                  </m:oMath>
                </a14:m>
                <a:r>
                  <a:rPr lang="lt-LT" sz="2000" dirty="0" smtClean="0">
                    <a:latin typeface="Times New Roman" panose="02020603050405020304" pitchFamily="18" charset="0"/>
                    <a:cs typeface="Times New Roman" panose="02020603050405020304" pitchFamily="18" charset="0"/>
                  </a:rPr>
                  <a:t> = </a:t>
                </a:r>
                <a14:m>
                  <m:oMath xmlns:m="http://schemas.openxmlformats.org/officeDocument/2006/math">
                    <m:rad>
                      <m:radPr>
                        <m:degHide m:val="on"/>
                        <m:ctrlPr>
                          <a:rPr lang="lt-LT" sz="2000" b="1" i="1" dirty="0" smtClean="0">
                            <a:latin typeface="Cambria Math"/>
                          </a:rPr>
                        </m:ctrlPr>
                      </m:radPr>
                      <m:deg/>
                      <m:e>
                        <m:r>
                          <a:rPr lang="lt-LT" sz="2000" b="1" i="1" dirty="0">
                            <a:latin typeface="Cambria Math" panose="02040503050406030204" pitchFamily="18" charset="0"/>
                          </a:rPr>
                          <m:t>𝟐</m:t>
                        </m:r>
                        <m:r>
                          <a:rPr lang="lt-LT" sz="2000" b="1" i="1" dirty="0">
                            <a:latin typeface="Cambria Math" panose="02040503050406030204" pitchFamily="18" charset="0"/>
                          </a:rPr>
                          <m:t>𝒂𝒅</m:t>
                        </m:r>
                      </m:e>
                    </m:rad>
                  </m:oMath>
                </a14:m>
                <a:r>
                  <a:rPr lang="lt-LT" sz="2000" b="1" dirty="0" smtClean="0">
                    <a:latin typeface="Times New Roman" panose="02020603050405020304" pitchFamily="18" charset="0"/>
                    <a:cs typeface="Times New Roman" panose="02020603050405020304" pitchFamily="18" charset="0"/>
                  </a:rPr>
                  <a:t>;</a:t>
                </a:r>
              </a:p>
              <a:p>
                <a:pPr marL="0" indent="0">
                  <a:buNone/>
                </a:pPr>
                <a:r>
                  <a:rPr lang="lt-LT" sz="2000" dirty="0" smtClean="0">
                    <a:latin typeface="Times New Roman" panose="02020603050405020304" pitchFamily="18" charset="0"/>
                    <a:cs typeface="Times New Roman" panose="02020603050405020304" pitchFamily="18" charset="0"/>
                  </a:rPr>
                  <a:t>     </a:t>
                </a:r>
                <a:r>
                  <a:rPr lang="en-GB" sz="2000" dirty="0" smtClean="0">
                    <a:latin typeface="Times New Roman" panose="02020603050405020304" pitchFamily="18" charset="0"/>
                    <a:cs typeface="Times New Roman" panose="02020603050405020304" pitchFamily="18" charset="0"/>
                  </a:rPr>
                  <a:t> </a:t>
                </a:r>
                <a:r>
                  <a:rPr lang="lt-LT" sz="2000" dirty="0" smtClean="0">
                    <a:latin typeface="Times New Roman" panose="02020603050405020304" pitchFamily="18" charset="0"/>
                    <a:cs typeface="Times New Roman" panose="02020603050405020304" pitchFamily="18" charset="0"/>
                  </a:rPr>
                  <a:t>v </a:t>
                </a:r>
                <a14:m>
                  <m:oMath xmlns:m="http://schemas.openxmlformats.org/officeDocument/2006/math">
                    <m:r>
                      <a:rPr lang="lt-LT" sz="2000" i="1" smtClean="0">
                        <a:latin typeface="Cambria Math" panose="02040503050406030204" pitchFamily="18" charset="0"/>
                        <a:ea typeface="Cambria Math" panose="02040503050406030204" pitchFamily="18" charset="0"/>
                      </a:rPr>
                      <m:t>≈</m:t>
                    </m:r>
                    <m:r>
                      <a:rPr lang="lt-LT" sz="2000" b="0" i="1" smtClean="0">
                        <a:latin typeface="Cambria Math" panose="02040503050406030204" pitchFamily="18" charset="0"/>
                        <a:ea typeface="Cambria Math" panose="02040503050406030204" pitchFamily="18" charset="0"/>
                      </a:rPr>
                      <m:t>4,7 ∙</m:t>
                    </m:r>
                  </m:oMath>
                </a14:m>
                <a:r>
                  <a:rPr lang="lt-LT" sz="2000" dirty="0" smtClean="0">
                    <a:latin typeface="Times New Roman" panose="02020603050405020304" pitchFamily="18" charset="0"/>
                    <a:cs typeface="Times New Roman" panose="02020603050405020304" pitchFamily="18" charset="0"/>
                  </a:rPr>
                  <a:t> 10</a:t>
                </a:r>
                <a:r>
                  <a:rPr lang="lt-LT" sz="2000" baseline="30000" dirty="0" smtClean="0">
                    <a:latin typeface="Times New Roman" panose="02020603050405020304" pitchFamily="18" charset="0"/>
                    <a:cs typeface="Times New Roman" panose="02020603050405020304" pitchFamily="18" charset="0"/>
                  </a:rPr>
                  <a:t>5 </a:t>
                </a:r>
                <a:r>
                  <a:rPr lang="lt-LT" sz="2000" dirty="0" smtClean="0">
                    <a:latin typeface="Times New Roman" panose="02020603050405020304" pitchFamily="18" charset="0"/>
                    <a:cs typeface="Times New Roman" panose="02020603050405020304" pitchFamily="18" charset="0"/>
                  </a:rPr>
                  <a:t>m/s = </a:t>
                </a:r>
                <a:r>
                  <a:rPr lang="lt-LT" sz="2000" b="1" dirty="0" smtClean="0">
                    <a:latin typeface="Times New Roman" panose="02020603050405020304" pitchFamily="18" charset="0"/>
                    <a:cs typeface="Times New Roman" panose="02020603050405020304" pitchFamily="18" charset="0"/>
                  </a:rPr>
                  <a:t>470 km/s</a:t>
                </a:r>
                <a:endParaRPr lang="lt-LT" sz="2000" b="1" dirty="0">
                  <a:solidFill>
                    <a:srgbClr val="FF0000"/>
                  </a:solidFill>
                  <a:latin typeface="Times New Roman" panose="02020603050405020304" pitchFamily="18" charset="0"/>
                  <a:ea typeface="Cambria Math" panose="02040503050406030204" pitchFamily="18" charset="0"/>
                  <a:cs typeface="Times New Roman" panose="02020603050405020304" pitchFamily="18" charset="0"/>
                </a:endParaRPr>
              </a:p>
              <a:p>
                <a:pPr marL="0" indent="0">
                  <a:buNone/>
                </a:pPr>
                <a:endParaRPr lang="lt-LT" sz="2000" dirty="0">
                  <a:latin typeface="Times New Roman" panose="02020603050405020304" pitchFamily="18" charset="0"/>
                  <a:cs typeface="Times New Roman" panose="02020603050405020304" pitchFamily="18" charset="0"/>
                </a:endParaRP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381002" y="1971679"/>
                <a:ext cx="10258169" cy="4429125"/>
              </a:xfrm>
              <a:blipFill>
                <a:blip r:embed="rId2"/>
                <a:stretch>
                  <a:fillRect l="-535"/>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 name="TextBox 3"/>
              <p:cNvSpPr txBox="1"/>
              <p:nvPr/>
            </p:nvSpPr>
            <p:spPr>
              <a:xfrm>
                <a:off x="381002" y="1325565"/>
                <a:ext cx="10258169" cy="984885"/>
              </a:xfrm>
              <a:prstGeom prst="rect">
                <a:avLst/>
              </a:prstGeom>
              <a:noFill/>
            </p:spPr>
            <p:txBody>
              <a:bodyPr wrap="square" rtlCol="0">
                <a:spAutoFit/>
              </a:bodyPr>
              <a:lstStyle/>
              <a:p>
                <a:r>
                  <a:rPr lang="lt-LT" sz="2000" dirty="0">
                    <a:latin typeface="Times New Roman" panose="02020603050405020304" pitchFamily="18" charset="0"/>
                    <a:cs typeface="Times New Roman" panose="02020603050405020304" pitchFamily="18" charset="0"/>
                  </a:rPr>
                  <a:t>Duota: S = 0,1m</a:t>
                </a:r>
                <a:r>
                  <a:rPr lang="lt-LT" sz="2000" baseline="30000" dirty="0">
                    <a:latin typeface="Times New Roman" panose="02020603050405020304" pitchFamily="18" charset="0"/>
                    <a:cs typeface="Times New Roman" panose="02020603050405020304" pitchFamily="18" charset="0"/>
                  </a:rPr>
                  <a:t>2</a:t>
                </a:r>
                <a:r>
                  <a:rPr lang="lt-LT" sz="2000" dirty="0">
                    <a:latin typeface="Times New Roman" panose="02020603050405020304" pitchFamily="18" charset="0"/>
                    <a:cs typeface="Times New Roman" panose="02020603050405020304" pitchFamily="18" charset="0"/>
                  </a:rPr>
                  <a:t>,</a:t>
                </a:r>
                <a:r>
                  <a:rPr lang="lt-LT" sz="2000" baseline="30000" dirty="0">
                    <a:latin typeface="Times New Roman" panose="02020603050405020304" pitchFamily="18" charset="0"/>
                    <a:cs typeface="Times New Roman" panose="02020603050405020304" pitchFamily="18" charset="0"/>
                  </a:rPr>
                  <a:t>  </a:t>
                </a:r>
                <a14:m>
                  <m:oMath xmlns:m="http://schemas.openxmlformats.org/officeDocument/2006/math">
                    <m:r>
                      <a:rPr lang="lt-LT" sz="2000" i="1">
                        <a:latin typeface="Cambria Math" panose="02040503050406030204" pitchFamily="18" charset="0"/>
                        <a:ea typeface="Cambria Math" panose="02040503050406030204" pitchFamily="18" charset="0"/>
                      </a:rPr>
                      <m:t>𝜀</m:t>
                    </m:r>
                  </m:oMath>
                </a14:m>
                <a:r>
                  <a:rPr lang="lt-LT" sz="2000" baseline="30000" dirty="0">
                    <a:latin typeface="Times New Roman" panose="02020603050405020304" pitchFamily="18" charset="0"/>
                    <a:cs typeface="Times New Roman" panose="02020603050405020304" pitchFamily="18" charset="0"/>
                  </a:rPr>
                  <a:t> </a:t>
                </a:r>
                <a:r>
                  <a:rPr lang="lt-LT" sz="2000" dirty="0">
                    <a:latin typeface="Times New Roman" panose="02020603050405020304" pitchFamily="18" charset="0"/>
                    <a:cs typeface="Times New Roman" panose="02020603050405020304" pitchFamily="18" charset="0"/>
                  </a:rPr>
                  <a:t>= 1, d= 2 cm, </a:t>
                </a:r>
                <a14:m>
                  <m:oMath xmlns:m="http://schemas.openxmlformats.org/officeDocument/2006/math">
                    <m:r>
                      <a:rPr lang="lt-LT" sz="2000" i="1">
                        <a:latin typeface="Cambria Math" panose="02040503050406030204" pitchFamily="18" charset="0"/>
                        <a:ea typeface="Cambria Math" panose="02040503050406030204" pitchFamily="18" charset="0"/>
                      </a:rPr>
                      <m:t>𝜆</m:t>
                    </m:r>
                  </m:oMath>
                </a14:m>
                <a:r>
                  <a:rPr lang="lt-LT" sz="2000" baseline="30000" dirty="0">
                    <a:latin typeface="Times New Roman" panose="02020603050405020304" pitchFamily="18" charset="0"/>
                    <a:cs typeface="Times New Roman" panose="02020603050405020304" pitchFamily="18" charset="0"/>
                  </a:rPr>
                  <a:t> </a:t>
                </a:r>
                <a:r>
                  <a:rPr lang="lt-LT" sz="2000" dirty="0">
                    <a:latin typeface="Times New Roman" panose="02020603050405020304" pitchFamily="18" charset="0"/>
                    <a:cs typeface="Times New Roman" panose="02020603050405020304" pitchFamily="18" charset="0"/>
                  </a:rPr>
                  <a:t>=  0,5 </a:t>
                </a:r>
                <a14:m>
                  <m:oMath xmlns:m="http://schemas.openxmlformats.org/officeDocument/2006/math">
                    <m:r>
                      <a:rPr lang="lt-LT" sz="2000" i="1">
                        <a:latin typeface="Cambria Math" panose="02040503050406030204" pitchFamily="18" charset="0"/>
                        <a:ea typeface="Cambria Math" panose="02040503050406030204" pitchFamily="18" charset="0"/>
                      </a:rPr>
                      <m:t>𝜇</m:t>
                    </m:r>
                    <m:r>
                      <a:rPr lang="lt-LT" sz="2000" i="1">
                        <a:latin typeface="Cambria Math" panose="02040503050406030204" pitchFamily="18" charset="0"/>
                        <a:ea typeface="Cambria Math" panose="02040503050406030204" pitchFamily="18" charset="0"/>
                      </a:rPr>
                      <m:t>𝑚</m:t>
                    </m:r>
                  </m:oMath>
                </a14:m>
                <a:r>
                  <a:rPr lang="lt-LT" sz="2000" dirty="0">
                    <a:latin typeface="Times New Roman" panose="02020603050405020304" pitchFamily="18" charset="0"/>
                    <a:cs typeface="Times New Roman" panose="02020603050405020304" pitchFamily="18" charset="0"/>
                  </a:rPr>
                  <a:t>, A = 0,3 aJ, </a:t>
                </a:r>
                <a14:m>
                  <m:oMath xmlns:m="http://schemas.openxmlformats.org/officeDocument/2006/math">
                    <m:r>
                      <a:rPr lang="lt-LT" sz="2000" i="1">
                        <a:latin typeface="Cambria Math" panose="02040503050406030204" pitchFamily="18" charset="0"/>
                        <a:ea typeface="Cambria Math" panose="02040503050406030204" pitchFamily="18" charset="0"/>
                      </a:rPr>
                      <m:t>𝜀</m:t>
                    </m:r>
                    <m:r>
                      <a:rPr lang="lt-LT" sz="2000" i="1" baseline="-25000">
                        <a:latin typeface="Cambria Math" panose="02040503050406030204" pitchFamily="18" charset="0"/>
                        <a:ea typeface="Cambria Math" panose="02040503050406030204" pitchFamily="18" charset="0"/>
                      </a:rPr>
                      <m:t>0</m:t>
                    </m:r>
                  </m:oMath>
                </a14:m>
                <a:r>
                  <a:rPr lang="lt-LT" sz="2000" baseline="-25000" dirty="0">
                    <a:latin typeface="Times New Roman" panose="02020603050405020304" pitchFamily="18" charset="0"/>
                    <a:cs typeface="Times New Roman" panose="02020603050405020304" pitchFamily="18" charset="0"/>
                  </a:rPr>
                  <a:t> </a:t>
                </a:r>
                <a:r>
                  <a:rPr lang="lt-LT" sz="2000" dirty="0">
                    <a:latin typeface="Times New Roman" panose="02020603050405020304" pitchFamily="18" charset="0"/>
                    <a:cs typeface="Times New Roman" panose="02020603050405020304" pitchFamily="18" charset="0"/>
                  </a:rPr>
                  <a:t>= 8,85 </a:t>
                </a:r>
                <a14:m>
                  <m:oMath xmlns:m="http://schemas.openxmlformats.org/officeDocument/2006/math">
                    <m:r>
                      <a:rPr lang="lt-LT" sz="2000" i="1">
                        <a:latin typeface="Cambria Math" panose="02040503050406030204" pitchFamily="18" charset="0"/>
                        <a:ea typeface="Cambria Math" panose="02040503050406030204" pitchFamily="18" charset="0"/>
                      </a:rPr>
                      <m:t>∙</m:t>
                    </m:r>
                  </m:oMath>
                </a14:m>
                <a:r>
                  <a:rPr lang="lt-LT" sz="2000" dirty="0">
                    <a:latin typeface="Times New Roman" panose="02020603050405020304" pitchFamily="18" charset="0"/>
                    <a:cs typeface="Times New Roman" panose="02020603050405020304" pitchFamily="18" charset="0"/>
                  </a:rPr>
                  <a:t> 10</a:t>
                </a:r>
                <a:r>
                  <a:rPr lang="lt-LT" sz="2000" baseline="30000" dirty="0">
                    <a:latin typeface="Times New Roman" panose="02020603050405020304" pitchFamily="18" charset="0"/>
                    <a:cs typeface="Times New Roman" panose="02020603050405020304" pitchFamily="18" charset="0"/>
                  </a:rPr>
                  <a:t>-12 </a:t>
                </a:r>
                <a:r>
                  <a:rPr lang="lt-LT" sz="2000" dirty="0">
                    <a:latin typeface="Times New Roman" panose="02020603050405020304" pitchFamily="18" charset="0"/>
                    <a:cs typeface="Times New Roman" panose="02020603050405020304" pitchFamily="18" charset="0"/>
                  </a:rPr>
                  <a:t>F/m, m = 9,1 </a:t>
                </a:r>
                <a14:m>
                  <m:oMath xmlns:m="http://schemas.openxmlformats.org/officeDocument/2006/math">
                    <m:r>
                      <a:rPr lang="lt-LT" sz="2000" i="1">
                        <a:latin typeface="Cambria Math" panose="02040503050406030204" pitchFamily="18" charset="0"/>
                        <a:ea typeface="Cambria Math" panose="02040503050406030204" pitchFamily="18" charset="0"/>
                      </a:rPr>
                      <m:t>∙</m:t>
                    </m:r>
                  </m:oMath>
                </a14:m>
                <a:r>
                  <a:rPr lang="lt-LT" sz="2000" baseline="30000" dirty="0">
                    <a:latin typeface="Times New Roman" panose="02020603050405020304" pitchFamily="18" charset="0"/>
                    <a:cs typeface="Times New Roman" panose="02020603050405020304" pitchFamily="18" charset="0"/>
                  </a:rPr>
                  <a:t> </a:t>
                </a:r>
                <a:r>
                  <a:rPr lang="lt-LT" sz="2000" dirty="0">
                    <a:latin typeface="Times New Roman" panose="02020603050405020304" pitchFamily="18" charset="0"/>
                    <a:cs typeface="Times New Roman" panose="02020603050405020304" pitchFamily="18" charset="0"/>
                  </a:rPr>
                  <a:t>10</a:t>
                </a:r>
                <a:r>
                  <a:rPr lang="lt-LT" sz="2000" baseline="30000" dirty="0">
                    <a:latin typeface="Times New Roman" panose="02020603050405020304" pitchFamily="18" charset="0"/>
                    <a:cs typeface="Times New Roman" panose="02020603050405020304" pitchFamily="18" charset="0"/>
                  </a:rPr>
                  <a:t>-31 </a:t>
                </a:r>
                <a:r>
                  <a:rPr lang="lt-LT" sz="2000" dirty="0">
                    <a:latin typeface="Times New Roman" panose="02020603050405020304" pitchFamily="18" charset="0"/>
                    <a:cs typeface="Times New Roman" panose="02020603050405020304" pitchFamily="18" charset="0"/>
                  </a:rPr>
                  <a:t>kg,</a:t>
                </a:r>
              </a:p>
              <a:p>
                <a:r>
                  <a:rPr lang="lt-LT" sz="2000" dirty="0">
                    <a:latin typeface="Times New Roman" panose="02020603050405020304" pitchFamily="18" charset="0"/>
                    <a:cs typeface="Times New Roman" panose="02020603050405020304" pitchFamily="18" charset="0"/>
                  </a:rPr>
                  <a:t> q</a:t>
                </a:r>
                <a:r>
                  <a:rPr lang="lt-LT" sz="2000" baseline="-25000" dirty="0">
                    <a:latin typeface="Times New Roman" panose="02020603050405020304" pitchFamily="18" charset="0"/>
                    <a:cs typeface="Times New Roman" panose="02020603050405020304" pitchFamily="18" charset="0"/>
                  </a:rPr>
                  <a:t>0 </a:t>
                </a:r>
                <a:r>
                  <a:rPr lang="lt-LT" sz="2000" dirty="0">
                    <a:latin typeface="Times New Roman" panose="02020603050405020304" pitchFamily="18" charset="0"/>
                    <a:cs typeface="Times New Roman" panose="02020603050405020304" pitchFamily="18" charset="0"/>
                  </a:rPr>
                  <a:t>= 1,6 </a:t>
                </a:r>
                <a14:m>
                  <m:oMath xmlns:m="http://schemas.openxmlformats.org/officeDocument/2006/math">
                    <m:r>
                      <a:rPr lang="lt-LT" sz="2000" i="1">
                        <a:latin typeface="Cambria Math" panose="02040503050406030204" pitchFamily="18" charset="0"/>
                        <a:ea typeface="Cambria Math" panose="02040503050406030204" pitchFamily="18" charset="0"/>
                      </a:rPr>
                      <m:t>∙</m:t>
                    </m:r>
                  </m:oMath>
                </a14:m>
                <a:r>
                  <a:rPr lang="lt-LT" sz="2000" dirty="0">
                    <a:latin typeface="Times New Roman" panose="02020603050405020304" pitchFamily="18" charset="0"/>
                    <a:cs typeface="Times New Roman" panose="02020603050405020304" pitchFamily="18" charset="0"/>
                  </a:rPr>
                  <a:t> 10</a:t>
                </a:r>
                <a:r>
                  <a:rPr lang="lt-LT" sz="2000" baseline="30000" dirty="0">
                    <a:latin typeface="Times New Roman" panose="02020603050405020304" pitchFamily="18" charset="0"/>
                    <a:cs typeface="Times New Roman" panose="02020603050405020304" pitchFamily="18" charset="0"/>
                  </a:rPr>
                  <a:t>-19 </a:t>
                </a:r>
                <a:r>
                  <a:rPr lang="lt-LT" sz="2000" dirty="0">
                    <a:latin typeface="Times New Roman" panose="02020603050405020304" pitchFamily="18" charset="0"/>
                    <a:cs typeface="Times New Roman" panose="02020603050405020304" pitchFamily="18" charset="0"/>
                  </a:rPr>
                  <a:t>C, h= 6,63 </a:t>
                </a:r>
                <a14:m>
                  <m:oMath xmlns:m="http://schemas.openxmlformats.org/officeDocument/2006/math">
                    <m:r>
                      <a:rPr lang="lt-LT" sz="2000" i="1">
                        <a:latin typeface="Cambria Math" panose="02040503050406030204" pitchFamily="18" charset="0"/>
                        <a:ea typeface="Cambria Math" panose="02040503050406030204" pitchFamily="18" charset="0"/>
                      </a:rPr>
                      <m:t>∙</m:t>
                    </m:r>
                  </m:oMath>
                </a14:m>
                <a:r>
                  <a:rPr lang="lt-LT" sz="2000" dirty="0">
                    <a:latin typeface="Times New Roman" panose="02020603050405020304" pitchFamily="18" charset="0"/>
                    <a:cs typeface="Times New Roman" panose="02020603050405020304" pitchFamily="18" charset="0"/>
                  </a:rPr>
                  <a:t> 10</a:t>
                </a:r>
                <a:r>
                  <a:rPr lang="lt-LT" sz="2000" baseline="30000" dirty="0">
                    <a:latin typeface="Times New Roman" panose="02020603050405020304" pitchFamily="18" charset="0"/>
                    <a:cs typeface="Times New Roman" panose="02020603050405020304" pitchFamily="18" charset="0"/>
                  </a:rPr>
                  <a:t>-34 </a:t>
                </a:r>
                <a:r>
                  <a:rPr lang="lt-LT" sz="2000" dirty="0">
                    <a:latin typeface="Times New Roman" panose="02020603050405020304" pitchFamily="18" charset="0"/>
                    <a:cs typeface="Times New Roman" panose="02020603050405020304" pitchFamily="18" charset="0"/>
                  </a:rPr>
                  <a:t>J </a:t>
                </a:r>
                <a14:m>
                  <m:oMath xmlns:m="http://schemas.openxmlformats.org/officeDocument/2006/math">
                    <m:r>
                      <a:rPr lang="lt-LT" sz="2000" i="1">
                        <a:latin typeface="Cambria Math" panose="02040503050406030204" pitchFamily="18" charset="0"/>
                        <a:ea typeface="Cambria Math" panose="02040503050406030204" pitchFamily="18" charset="0"/>
                      </a:rPr>
                      <m:t>∙</m:t>
                    </m:r>
                  </m:oMath>
                </a14:m>
                <a:r>
                  <a:rPr lang="lt-LT" sz="2000" dirty="0">
                    <a:latin typeface="Times New Roman" panose="02020603050405020304" pitchFamily="18" charset="0"/>
                    <a:cs typeface="Times New Roman" panose="02020603050405020304" pitchFamily="18" charset="0"/>
                  </a:rPr>
                  <a:t> s, c = 3 </a:t>
                </a:r>
                <a14:m>
                  <m:oMath xmlns:m="http://schemas.openxmlformats.org/officeDocument/2006/math">
                    <m:r>
                      <a:rPr lang="lt-LT" sz="2000" i="1">
                        <a:latin typeface="Cambria Math" panose="02040503050406030204" pitchFamily="18" charset="0"/>
                        <a:ea typeface="Cambria Math" panose="02040503050406030204" pitchFamily="18" charset="0"/>
                      </a:rPr>
                      <m:t>∙</m:t>
                    </m:r>
                  </m:oMath>
                </a14:m>
                <a:r>
                  <a:rPr lang="lt-LT" sz="2000" dirty="0">
                    <a:latin typeface="Times New Roman" panose="02020603050405020304" pitchFamily="18" charset="0"/>
                    <a:cs typeface="Times New Roman" panose="02020603050405020304" pitchFamily="18" charset="0"/>
                  </a:rPr>
                  <a:t> 10</a:t>
                </a:r>
                <a:r>
                  <a:rPr lang="lt-LT" sz="2000" baseline="30000" dirty="0">
                    <a:latin typeface="Times New Roman" panose="02020603050405020304" pitchFamily="18" charset="0"/>
                    <a:cs typeface="Times New Roman" panose="02020603050405020304" pitchFamily="18" charset="0"/>
                  </a:rPr>
                  <a:t>8 </a:t>
                </a:r>
                <a:r>
                  <a:rPr lang="lt-LT" sz="2000" dirty="0">
                    <a:latin typeface="Times New Roman" panose="02020603050405020304" pitchFamily="18" charset="0"/>
                    <a:cs typeface="Times New Roman" panose="02020603050405020304" pitchFamily="18" charset="0"/>
                  </a:rPr>
                  <a:t>m/s</a:t>
                </a:r>
              </a:p>
              <a:p>
                <a:endParaRPr lang="en-GB" dirty="0">
                  <a:latin typeface="Times New Roman" panose="02020603050405020304" pitchFamily="18" charset="0"/>
                  <a:cs typeface="Times New Roman" panose="02020603050405020304" pitchFamily="18" charset="0"/>
                </a:endParaRPr>
              </a:p>
            </p:txBody>
          </p:sp>
        </mc:Choice>
        <mc:Fallback xmlns="">
          <p:sp>
            <p:nvSpPr>
              <p:cNvPr id="4" name="TextBox 3"/>
              <p:cNvSpPr txBox="1">
                <a:spLocks noRot="1" noChangeAspect="1" noMove="1" noResize="1" noEditPoints="1" noAdjustHandles="1" noChangeArrowheads="1" noChangeShapeType="1" noTextEdit="1"/>
              </p:cNvSpPr>
              <p:nvPr/>
            </p:nvSpPr>
            <p:spPr>
              <a:xfrm>
                <a:off x="381002" y="1325565"/>
                <a:ext cx="10258169" cy="984885"/>
              </a:xfrm>
              <a:prstGeom prst="rect">
                <a:avLst/>
              </a:prstGeom>
              <a:blipFill>
                <a:blip r:embed="rId3"/>
                <a:stretch>
                  <a:fillRect l="-654" t="-3086"/>
                </a:stretch>
              </a:blipFill>
            </p:spPr>
            <p:txBody>
              <a:bodyPr/>
              <a:lstStyle/>
              <a:p>
                <a:r>
                  <a:rPr lang="en-GB">
                    <a:noFill/>
                  </a:rPr>
                  <a:t> </a:t>
                </a:r>
              </a:p>
            </p:txBody>
          </p:sp>
        </mc:Fallback>
      </mc:AlternateContent>
    </p:spTree>
    <p:extLst>
      <p:ext uri="{BB962C8B-B14F-4D97-AF65-F5344CB8AC3E}">
        <p14:creationId xmlns:p14="http://schemas.microsoft.com/office/powerpoint/2010/main" val="535287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1500"/>
                                        <p:tgtEl>
                                          <p:spTgt spid="3">
                                            <p:txEl>
                                              <p:pRg st="2" end="2"/>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3" end="3"/>
                                            </p:txEl>
                                          </p:spTgt>
                                        </p:tgtEl>
                                        <p:attrNameLst>
                                          <p:attrName>style.visibility</p:attrName>
                                        </p:attrNameLst>
                                      </p:cBhvr>
                                      <p:to>
                                        <p:strVal val="visible"/>
                                      </p:to>
                                    </p:set>
                                    <p:animEffect transition="in" filter="fade">
                                      <p:cBhvr>
                                        <p:cTn id="10" dur="1500"/>
                                        <p:tgtEl>
                                          <p:spTgt spid="3">
                                            <p:txEl>
                                              <p:pRg st="3" end="3"/>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animEffect transition="in" filter="fade">
                                      <p:cBhvr>
                                        <p:cTn id="13" dur="1500"/>
                                        <p:tgtEl>
                                          <p:spTgt spid="3">
                                            <p:txEl>
                                              <p:pRg st="4" end="4"/>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5" end="5"/>
                                            </p:txEl>
                                          </p:spTgt>
                                        </p:tgtEl>
                                        <p:attrNameLst>
                                          <p:attrName>style.visibility</p:attrName>
                                        </p:attrNameLst>
                                      </p:cBhvr>
                                      <p:to>
                                        <p:strVal val="visible"/>
                                      </p:to>
                                    </p:set>
                                    <p:animEffect transition="in" filter="fade">
                                      <p:cBhvr>
                                        <p:cTn id="16" dur="1500"/>
                                        <p:tgtEl>
                                          <p:spTgt spid="3">
                                            <p:txEl>
                                              <p:pRg st="5" end="5"/>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animEffect transition="in" filter="fade">
                                      <p:cBhvr>
                                        <p:cTn id="19" dur="1500"/>
                                        <p:tgtEl>
                                          <p:spTgt spid="3">
                                            <p:txEl>
                                              <p:pRg st="6" end="6"/>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3">
                                            <p:txEl>
                                              <p:pRg st="12" end="12"/>
                                            </p:txEl>
                                          </p:spTgt>
                                        </p:tgtEl>
                                        <p:attrNameLst>
                                          <p:attrName>style.visibility</p:attrName>
                                        </p:attrNameLst>
                                      </p:cBhvr>
                                      <p:to>
                                        <p:strVal val="visible"/>
                                      </p:to>
                                    </p:set>
                                    <p:animEffect transition="in" filter="fade">
                                      <p:cBhvr>
                                        <p:cTn id="22" dur="1500"/>
                                        <p:tgtEl>
                                          <p:spTgt spid="3">
                                            <p:txEl>
                                              <p:pRg st="12" end="12"/>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3">
                                            <p:txEl>
                                              <p:pRg st="13" end="13"/>
                                            </p:txEl>
                                          </p:spTgt>
                                        </p:tgtEl>
                                        <p:attrNameLst>
                                          <p:attrName>style.visibility</p:attrName>
                                        </p:attrNameLst>
                                      </p:cBhvr>
                                      <p:to>
                                        <p:strVal val="visible"/>
                                      </p:to>
                                    </p:set>
                                    <p:animEffect transition="in" filter="fade">
                                      <p:cBhvr>
                                        <p:cTn id="25" dur="1500"/>
                                        <p:tgtEl>
                                          <p:spTgt spid="3">
                                            <p:txEl>
                                              <p:pRg st="13" end="13"/>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3">
                                            <p:txEl>
                                              <p:pRg st="14" end="14"/>
                                            </p:txEl>
                                          </p:spTgt>
                                        </p:tgtEl>
                                        <p:attrNameLst>
                                          <p:attrName>style.visibility</p:attrName>
                                        </p:attrNameLst>
                                      </p:cBhvr>
                                      <p:to>
                                        <p:strVal val="visible"/>
                                      </p:to>
                                    </p:set>
                                    <p:animEffect transition="in" filter="fade">
                                      <p:cBhvr>
                                        <p:cTn id="28" dur="1500"/>
                                        <p:tgtEl>
                                          <p:spTgt spid="3">
                                            <p:txEl>
                                              <p:pRg st="14" end="14"/>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3">
                                            <p:txEl>
                                              <p:pRg st="15" end="15"/>
                                            </p:txEl>
                                          </p:spTgt>
                                        </p:tgtEl>
                                        <p:attrNameLst>
                                          <p:attrName>style.visibility</p:attrName>
                                        </p:attrNameLst>
                                      </p:cBhvr>
                                      <p:to>
                                        <p:strVal val="visible"/>
                                      </p:to>
                                    </p:set>
                                    <p:animEffect transition="in" filter="fade">
                                      <p:cBhvr>
                                        <p:cTn id="31" dur="1500"/>
                                        <p:tgtEl>
                                          <p:spTgt spid="3">
                                            <p:txEl>
                                              <p:pRg st="15" end="15"/>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3">
                                            <p:txEl>
                                              <p:pRg st="16" end="16"/>
                                            </p:txEl>
                                          </p:spTgt>
                                        </p:tgtEl>
                                        <p:attrNameLst>
                                          <p:attrName>style.visibility</p:attrName>
                                        </p:attrNameLst>
                                      </p:cBhvr>
                                      <p:to>
                                        <p:strVal val="visible"/>
                                      </p:to>
                                    </p:set>
                                    <p:animEffect transition="in" filter="fade">
                                      <p:cBhvr>
                                        <p:cTn id="34" dur="1500"/>
                                        <p:tgtEl>
                                          <p:spTgt spid="3">
                                            <p:txEl>
                                              <p:pRg st="16" end="16"/>
                                            </p:txEl>
                                          </p:spTgt>
                                        </p:tgtEl>
                                      </p:cBhvr>
                                    </p:animEffect>
                                  </p:childTnLst>
                                </p:cTn>
                              </p:par>
                              <p:par>
                                <p:cTn id="35" presetID="10" presetClass="entr" presetSubtype="0" fill="hold" nodeType="withEffect">
                                  <p:stCondLst>
                                    <p:cond delay="0"/>
                                  </p:stCondLst>
                                  <p:childTnLst>
                                    <p:set>
                                      <p:cBhvr>
                                        <p:cTn id="36" dur="1" fill="hold">
                                          <p:stCondLst>
                                            <p:cond delay="0"/>
                                          </p:stCondLst>
                                        </p:cTn>
                                        <p:tgtEl>
                                          <p:spTgt spid="4">
                                            <p:txEl>
                                              <p:pRg st="0" end="0"/>
                                            </p:txEl>
                                          </p:spTgt>
                                        </p:tgtEl>
                                        <p:attrNameLst>
                                          <p:attrName>style.visibility</p:attrName>
                                        </p:attrNameLst>
                                      </p:cBhvr>
                                      <p:to>
                                        <p:strVal val="visible"/>
                                      </p:to>
                                    </p:set>
                                    <p:animEffect transition="in" filter="fade">
                                      <p:cBhvr>
                                        <p:cTn id="37" dur="1500"/>
                                        <p:tgtEl>
                                          <p:spTgt spid="4">
                                            <p:txEl>
                                              <p:pRg st="0" end="0"/>
                                            </p:txEl>
                                          </p:spTgt>
                                        </p:tgtEl>
                                      </p:cBhvr>
                                    </p:animEffect>
                                  </p:childTnLst>
                                </p:cTn>
                              </p:par>
                              <p:par>
                                <p:cTn id="38" presetID="10" presetClass="entr" presetSubtype="0" fill="hold" nodeType="withEffect">
                                  <p:stCondLst>
                                    <p:cond delay="0"/>
                                  </p:stCondLst>
                                  <p:childTnLst>
                                    <p:set>
                                      <p:cBhvr>
                                        <p:cTn id="39" dur="1" fill="hold">
                                          <p:stCondLst>
                                            <p:cond delay="0"/>
                                          </p:stCondLst>
                                        </p:cTn>
                                        <p:tgtEl>
                                          <p:spTgt spid="4">
                                            <p:txEl>
                                              <p:pRg st="1" end="1"/>
                                            </p:txEl>
                                          </p:spTgt>
                                        </p:tgtEl>
                                        <p:attrNameLst>
                                          <p:attrName>style.visibility</p:attrName>
                                        </p:attrNameLst>
                                      </p:cBhvr>
                                      <p:to>
                                        <p:strVal val="visible"/>
                                      </p:to>
                                    </p:set>
                                    <p:animEffect transition="in" filter="fade">
                                      <p:cBhvr>
                                        <p:cTn id="40" dur="1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Antraštė 1"/>
              <p:cNvSpPr>
                <a:spLocks noGrp="1"/>
              </p:cNvSpPr>
              <p:nvPr>
                <p:ph type="title"/>
              </p:nvPr>
            </p:nvSpPr>
            <p:spPr>
              <a:xfrm>
                <a:off x="238664" y="335023"/>
                <a:ext cx="11258551" cy="1930226"/>
              </a:xfrm>
            </p:spPr>
            <p:txBody>
              <a:bodyPr>
                <a:noAutofit/>
              </a:bodyPr>
              <a:lstStyle/>
              <a:p>
                <a:r>
                  <a:rPr lang="lt-LT" sz="2400" dirty="0" smtClean="0">
                    <a:latin typeface="Times New Roman" panose="02020603050405020304" pitchFamily="18" charset="0"/>
                    <a:ea typeface="Cambria Math" panose="02040503050406030204" pitchFamily="18" charset="0"/>
                    <a:cs typeface="Times New Roman" panose="02020603050405020304" pitchFamily="18" charset="0"/>
                  </a:rPr>
                  <a:t>6. Iš cezio išlaisvintų fotoelektronų maksimalus greitis 2000 km/s. Raudonoji fotoefekto riba cezyje 690 </a:t>
                </a:r>
                <a:r>
                  <a:rPr lang="lt-LT" sz="2400" dirty="0" err="1" smtClean="0">
                    <a:latin typeface="Times New Roman" panose="02020603050405020304" pitchFamily="18" charset="0"/>
                    <a:ea typeface="Cambria Math" panose="02040503050406030204" pitchFamily="18" charset="0"/>
                    <a:cs typeface="Times New Roman" panose="02020603050405020304" pitchFamily="18" charset="0"/>
                  </a:rPr>
                  <a:t>nm</a:t>
                </a:r>
                <a:r>
                  <a:rPr lang="lt-LT" sz="2400" dirty="0" smtClean="0">
                    <a:latin typeface="Times New Roman" panose="02020603050405020304" pitchFamily="18" charset="0"/>
                    <a:ea typeface="Cambria Math" panose="02040503050406030204" pitchFamily="18" charset="0"/>
                    <a:cs typeface="Times New Roman" panose="02020603050405020304" pitchFamily="18" charset="0"/>
                  </a:rPr>
                  <a:t>. </a:t>
                </a:r>
                <a:r>
                  <a:rPr lang="lt-LT" sz="2400" dirty="0" err="1" smtClean="0">
                    <a:latin typeface="Times New Roman" panose="02020603050405020304" pitchFamily="18" charset="0"/>
                    <a:ea typeface="Cambria Math" panose="02040503050406030204" pitchFamily="18" charset="0"/>
                    <a:cs typeface="Times New Roman" panose="02020603050405020304" pitchFamily="18" charset="0"/>
                  </a:rPr>
                  <a:t>Planko</a:t>
                </a:r>
                <a:r>
                  <a:rPr lang="lt-LT" sz="2400" dirty="0" smtClean="0">
                    <a:latin typeface="Times New Roman" panose="02020603050405020304" pitchFamily="18" charset="0"/>
                    <a:ea typeface="Cambria Math" panose="02040503050406030204" pitchFamily="18" charset="0"/>
                    <a:cs typeface="Times New Roman" panose="02020603050405020304" pitchFamily="18" charset="0"/>
                  </a:rPr>
                  <a:t> konstanta 6063 </a:t>
                </a:r>
                <a14:m>
                  <m:oMath xmlns:m="http://schemas.openxmlformats.org/officeDocument/2006/math">
                    <m:r>
                      <a:rPr lang="lt-LT" sz="2400" i="0" smtClean="0">
                        <a:latin typeface="Cambria Math" panose="02040503050406030204" pitchFamily="18" charset="0"/>
                        <a:ea typeface="Cambria Math" panose="02040503050406030204" pitchFamily="18" charset="0"/>
                      </a:rPr>
                      <m:t>∙</m:t>
                    </m:r>
                  </m:oMath>
                </a14:m>
                <a:r>
                  <a:rPr lang="lt-LT" sz="2400" dirty="0" smtClean="0">
                    <a:latin typeface="Times New Roman" panose="02020603050405020304" pitchFamily="18" charset="0"/>
                    <a:ea typeface="Cambria Math" panose="02040503050406030204" pitchFamily="18" charset="0"/>
                    <a:cs typeface="Times New Roman" panose="02020603050405020304" pitchFamily="18" charset="0"/>
                  </a:rPr>
                  <a:t> </a:t>
                </a:r>
                <a14:m>
                  <m:oMath xmlns:m="http://schemas.openxmlformats.org/officeDocument/2006/math">
                    <m:sSup>
                      <m:sSupPr>
                        <m:ctrlPr>
                          <a:rPr lang="lt-LT" sz="2400" i="1" dirty="0" smtClean="0">
                            <a:latin typeface="Cambria Math"/>
                            <a:ea typeface="Cambria Math" panose="02040503050406030204" pitchFamily="18" charset="0"/>
                          </a:rPr>
                        </m:ctrlPr>
                      </m:sSupPr>
                      <m:e>
                        <m:r>
                          <a:rPr lang="lt-LT" sz="2400" b="0" i="0" dirty="0" smtClean="0">
                            <a:latin typeface="Cambria Math" panose="02040503050406030204" pitchFamily="18" charset="0"/>
                            <a:ea typeface="Cambria Math" panose="02040503050406030204" pitchFamily="18" charset="0"/>
                          </a:rPr>
                          <m:t>10</m:t>
                        </m:r>
                      </m:e>
                      <m:sup>
                        <m:r>
                          <a:rPr lang="lt-LT" sz="2400" b="0" i="0" dirty="0" smtClean="0">
                            <a:latin typeface="Cambria Math" panose="02040503050406030204" pitchFamily="18" charset="0"/>
                            <a:ea typeface="Cambria Math" panose="02040503050406030204" pitchFamily="18" charset="0"/>
                          </a:rPr>
                          <m:t>−34</m:t>
                        </m:r>
                      </m:sup>
                    </m:sSup>
                  </m:oMath>
                </a14:m>
                <a:r>
                  <a:rPr lang="lt-LT" sz="2400" dirty="0" smtClean="0">
                    <a:latin typeface="Times New Roman" panose="02020603050405020304" pitchFamily="18" charset="0"/>
                    <a:ea typeface="Cambria Math" panose="02040503050406030204" pitchFamily="18" charset="0"/>
                    <a:cs typeface="Times New Roman" panose="02020603050405020304" pitchFamily="18" charset="0"/>
                  </a:rPr>
                  <a:t> J </a:t>
                </a:r>
                <a14:m>
                  <m:oMath xmlns:m="http://schemas.openxmlformats.org/officeDocument/2006/math">
                    <m:r>
                      <a:rPr lang="lt-LT" sz="2400" i="0" smtClean="0">
                        <a:latin typeface="Cambria Math" panose="02040503050406030204" pitchFamily="18" charset="0"/>
                        <a:ea typeface="Cambria Math" panose="02040503050406030204" pitchFamily="18" charset="0"/>
                      </a:rPr>
                      <m:t>∙</m:t>
                    </m:r>
                  </m:oMath>
                </a14:m>
                <a:r>
                  <a:rPr lang="lt-LT" sz="2400" dirty="0" smtClean="0">
                    <a:latin typeface="Times New Roman" panose="02020603050405020304" pitchFamily="18" charset="0"/>
                    <a:ea typeface="Cambria Math" panose="02040503050406030204" pitchFamily="18" charset="0"/>
                    <a:cs typeface="Times New Roman" panose="02020603050405020304" pitchFamily="18" charset="0"/>
                  </a:rPr>
                  <a:t> s, šviesos greitis vakuume 3 </a:t>
                </a:r>
                <a14:m>
                  <m:oMath xmlns:m="http://schemas.openxmlformats.org/officeDocument/2006/math">
                    <m:r>
                      <a:rPr lang="lt-LT" sz="2400" i="0" smtClean="0">
                        <a:latin typeface="Cambria Math" panose="02040503050406030204" pitchFamily="18" charset="0"/>
                        <a:ea typeface="Cambria Math" panose="02040503050406030204" pitchFamily="18" charset="0"/>
                      </a:rPr>
                      <m:t>∙</m:t>
                    </m:r>
                  </m:oMath>
                </a14:m>
                <a:r>
                  <a:rPr lang="lt-LT" sz="2400" dirty="0" smtClean="0">
                    <a:latin typeface="Times New Roman" panose="02020603050405020304" pitchFamily="18" charset="0"/>
                    <a:ea typeface="Cambria Math" panose="02040503050406030204" pitchFamily="18" charset="0"/>
                    <a:cs typeface="Times New Roman" panose="02020603050405020304" pitchFamily="18" charset="0"/>
                  </a:rPr>
                  <a:t> </a:t>
                </a:r>
                <a14:m>
                  <m:oMath xmlns:m="http://schemas.openxmlformats.org/officeDocument/2006/math">
                    <m:sSup>
                      <m:sSupPr>
                        <m:ctrlPr>
                          <a:rPr lang="lt-LT" sz="2400" i="1" dirty="0" smtClean="0">
                            <a:latin typeface="Cambria Math"/>
                            <a:ea typeface="Cambria Math" panose="02040503050406030204" pitchFamily="18" charset="0"/>
                          </a:rPr>
                        </m:ctrlPr>
                      </m:sSupPr>
                      <m:e>
                        <m:r>
                          <a:rPr lang="lt-LT" sz="2400" b="0" i="0" dirty="0" smtClean="0">
                            <a:latin typeface="Cambria Math" panose="02040503050406030204" pitchFamily="18" charset="0"/>
                            <a:ea typeface="Cambria Math" panose="02040503050406030204" pitchFamily="18" charset="0"/>
                          </a:rPr>
                          <m:t>10</m:t>
                        </m:r>
                      </m:e>
                      <m:sup>
                        <m:r>
                          <a:rPr lang="lt-LT" sz="2400" b="0" i="0" dirty="0" smtClean="0">
                            <a:latin typeface="Cambria Math" panose="02040503050406030204" pitchFamily="18" charset="0"/>
                            <a:ea typeface="Cambria Math" panose="02040503050406030204" pitchFamily="18" charset="0"/>
                          </a:rPr>
                          <m:t>8</m:t>
                        </m:r>
                      </m:sup>
                    </m:sSup>
                  </m:oMath>
                </a14:m>
                <a:r>
                  <a:rPr lang="lt-LT" sz="2400" dirty="0" smtClean="0">
                    <a:latin typeface="Times New Roman" panose="02020603050405020304" pitchFamily="18" charset="0"/>
                    <a:ea typeface="Cambria Math" panose="02040503050406030204" pitchFamily="18" charset="0"/>
                    <a:cs typeface="Times New Roman" panose="02020603050405020304" pitchFamily="18" charset="0"/>
                  </a:rPr>
                  <a:t> m/s. Elektrono masė 9,1 </a:t>
                </a:r>
                <a14:m>
                  <m:oMath xmlns:m="http://schemas.openxmlformats.org/officeDocument/2006/math">
                    <m:r>
                      <a:rPr lang="lt-LT" sz="2400" i="0" smtClean="0">
                        <a:latin typeface="Cambria Math" panose="02040503050406030204" pitchFamily="18" charset="0"/>
                        <a:ea typeface="Cambria Math" panose="02040503050406030204" pitchFamily="18" charset="0"/>
                      </a:rPr>
                      <m:t>∙</m:t>
                    </m:r>
                  </m:oMath>
                </a14:m>
                <a:r>
                  <a:rPr lang="lt-LT" sz="2400" dirty="0" smtClean="0">
                    <a:latin typeface="Times New Roman" panose="02020603050405020304" pitchFamily="18" charset="0"/>
                    <a:ea typeface="Cambria Math" panose="02040503050406030204" pitchFamily="18" charset="0"/>
                    <a:cs typeface="Times New Roman" panose="02020603050405020304" pitchFamily="18" charset="0"/>
                  </a:rPr>
                  <a:t> </a:t>
                </a:r>
                <a14:m>
                  <m:oMath xmlns:m="http://schemas.openxmlformats.org/officeDocument/2006/math">
                    <m:sSup>
                      <m:sSupPr>
                        <m:ctrlPr>
                          <a:rPr lang="lt-LT" sz="2400" i="1" dirty="0" smtClean="0">
                            <a:latin typeface="Cambria Math"/>
                            <a:ea typeface="Cambria Math" panose="02040503050406030204" pitchFamily="18" charset="0"/>
                          </a:rPr>
                        </m:ctrlPr>
                      </m:sSupPr>
                      <m:e>
                        <m:r>
                          <a:rPr lang="lt-LT" sz="2400" b="0" i="0" dirty="0" smtClean="0">
                            <a:latin typeface="Cambria Math" panose="02040503050406030204" pitchFamily="18" charset="0"/>
                            <a:ea typeface="Cambria Math" panose="02040503050406030204" pitchFamily="18" charset="0"/>
                          </a:rPr>
                          <m:t>0</m:t>
                        </m:r>
                      </m:e>
                      <m:sup>
                        <m:r>
                          <a:rPr lang="lt-LT" sz="2400" b="0" i="0" dirty="0" smtClean="0">
                            <a:latin typeface="Cambria Math" panose="02040503050406030204" pitchFamily="18" charset="0"/>
                            <a:ea typeface="Cambria Math" panose="02040503050406030204" pitchFamily="18" charset="0"/>
                          </a:rPr>
                          <m:t>−31</m:t>
                        </m:r>
                      </m:sup>
                    </m:sSup>
                  </m:oMath>
                </a14:m>
                <a:r>
                  <a:rPr lang="lt-LT" sz="2400" dirty="0" smtClean="0">
                    <a:latin typeface="Times New Roman" panose="02020603050405020304" pitchFamily="18" charset="0"/>
                    <a:ea typeface="Cambria Math" panose="02040503050406030204" pitchFamily="18" charset="0"/>
                    <a:cs typeface="Times New Roman" panose="02020603050405020304" pitchFamily="18" charset="0"/>
                  </a:rPr>
                  <a:t> kg, krūvis 1,6 </a:t>
                </a:r>
                <a14:m>
                  <m:oMath xmlns:m="http://schemas.openxmlformats.org/officeDocument/2006/math">
                    <m:r>
                      <a:rPr lang="lt-LT" sz="2400" i="0" smtClean="0">
                        <a:latin typeface="Cambria Math" panose="02040503050406030204" pitchFamily="18" charset="0"/>
                        <a:ea typeface="Cambria Math" panose="02040503050406030204" pitchFamily="18" charset="0"/>
                      </a:rPr>
                      <m:t>∙</m:t>
                    </m:r>
                    <m:sSup>
                      <m:sSupPr>
                        <m:ctrlPr>
                          <a:rPr lang="lt-LT" sz="2400" i="1" smtClean="0">
                            <a:latin typeface="Cambria Math"/>
                            <a:ea typeface="Cambria Math" panose="02040503050406030204" pitchFamily="18" charset="0"/>
                          </a:rPr>
                        </m:ctrlPr>
                      </m:sSupPr>
                      <m:e>
                        <m:r>
                          <a:rPr lang="lt-LT" sz="2400" b="0" i="0" smtClean="0">
                            <a:latin typeface="Cambria Math" panose="02040503050406030204" pitchFamily="18" charset="0"/>
                            <a:ea typeface="Cambria Math" panose="02040503050406030204" pitchFamily="18" charset="0"/>
                          </a:rPr>
                          <m:t>10</m:t>
                        </m:r>
                      </m:e>
                      <m:sup>
                        <m:r>
                          <a:rPr lang="lt-LT" sz="2400" b="0" i="0" smtClean="0">
                            <a:latin typeface="Cambria Math" panose="02040503050406030204" pitchFamily="18" charset="0"/>
                            <a:ea typeface="Cambria Math" panose="02040503050406030204" pitchFamily="18" charset="0"/>
                          </a:rPr>
                          <m:t>−19</m:t>
                        </m:r>
                      </m:sup>
                    </m:sSup>
                  </m:oMath>
                </a14:m>
                <a:r>
                  <a:rPr lang="lt-LT" sz="2400" dirty="0" smtClean="0">
                    <a:latin typeface="Times New Roman" panose="02020603050405020304" pitchFamily="18" charset="0"/>
                    <a:ea typeface="Cambria Math" panose="02040503050406030204" pitchFamily="18" charset="0"/>
                    <a:cs typeface="Times New Roman" panose="02020603050405020304" pitchFamily="18" charset="0"/>
                  </a:rPr>
                  <a:t> C.</a:t>
                </a:r>
                <a:r>
                  <a:rPr lang="lt-LT" sz="2400" dirty="0">
                    <a:solidFill>
                      <a:srgbClr val="FF0000"/>
                    </a:solidFill>
                    <a:latin typeface="Times New Roman" panose="02020603050405020304" pitchFamily="18" charset="0"/>
                    <a:ea typeface="Cambria Math" panose="02040503050406030204" pitchFamily="18" charset="0"/>
                    <a:cs typeface="Times New Roman" panose="02020603050405020304" pitchFamily="18" charset="0"/>
                  </a:rPr>
                  <a:t/>
                </a:r>
                <a:br>
                  <a:rPr lang="lt-LT" sz="2400" dirty="0">
                    <a:solidFill>
                      <a:srgbClr val="FF0000"/>
                    </a:solidFill>
                    <a:latin typeface="Times New Roman" panose="02020603050405020304" pitchFamily="18" charset="0"/>
                    <a:ea typeface="Cambria Math" panose="02040503050406030204" pitchFamily="18" charset="0"/>
                    <a:cs typeface="Times New Roman" panose="02020603050405020304" pitchFamily="18" charset="0"/>
                  </a:rPr>
                </a:br>
                <a:endParaRPr lang="en-US" sz="2400" dirty="0">
                  <a:latin typeface="Times New Roman" panose="02020603050405020304" pitchFamily="18" charset="0"/>
                  <a:ea typeface="Cambria Math" panose="02040503050406030204" pitchFamily="18" charset="0"/>
                  <a:cs typeface="Times New Roman" panose="02020603050405020304" pitchFamily="18" charset="0"/>
                </a:endParaRPr>
              </a:p>
            </p:txBody>
          </p:sp>
        </mc:Choice>
        <mc:Fallback xmlns="">
          <p:sp>
            <p:nvSpPr>
              <p:cNvPr id="2" name="Antraštė 1"/>
              <p:cNvSpPr>
                <a:spLocks noGrp="1" noRot="1" noChangeAspect="1" noMove="1" noResize="1" noEditPoints="1" noAdjustHandles="1" noChangeArrowheads="1" noChangeShapeType="1" noTextEdit="1"/>
              </p:cNvSpPr>
              <p:nvPr>
                <p:ph type="title"/>
              </p:nvPr>
            </p:nvSpPr>
            <p:spPr>
              <a:xfrm>
                <a:off x="238664" y="335023"/>
                <a:ext cx="11258551" cy="1930226"/>
              </a:xfrm>
              <a:blipFill>
                <a:blip r:embed="rId2"/>
                <a:stretch>
                  <a:fillRect r="-54"/>
                </a:stretch>
              </a:blipFill>
            </p:spPr>
            <p:txBody>
              <a:bodyPr/>
              <a:lstStyle/>
              <a:p>
                <a:r>
                  <a:rPr lang="en-GB">
                    <a:noFill/>
                  </a:rPr>
                  <a:t> </a:t>
                </a:r>
              </a:p>
            </p:txBody>
          </p:sp>
        </mc:Fallback>
      </mc:AlternateContent>
      <p:sp>
        <p:nvSpPr>
          <p:cNvPr id="3" name="Turinio vietos rezervavimo ženklas 2"/>
          <p:cNvSpPr>
            <a:spLocks noGrp="1"/>
          </p:cNvSpPr>
          <p:nvPr>
            <p:ph idx="1"/>
          </p:nvPr>
        </p:nvSpPr>
        <p:spPr>
          <a:xfrm>
            <a:off x="609600" y="1791856"/>
            <a:ext cx="10972800" cy="4365104"/>
          </a:xfrm>
        </p:spPr>
        <p:txBody>
          <a:bodyPr>
            <a:noAutofit/>
          </a:bodyPr>
          <a:lstStyle/>
          <a:p>
            <a:pPr marL="514350" indent="-514350">
              <a:buFont typeface="+mj-lt"/>
              <a:buAutoNum type="arabicPeriod"/>
            </a:pPr>
            <a:r>
              <a:rPr lang="lt-LT" sz="2400" dirty="0" smtClean="0">
                <a:latin typeface="Times New Roman" panose="02020603050405020304" pitchFamily="18" charset="0"/>
                <a:ea typeface="Cambria Math" panose="02040503050406030204" pitchFamily="18" charset="0"/>
                <a:cs typeface="Times New Roman" panose="02020603050405020304" pitchFamily="18" charset="0"/>
              </a:rPr>
              <a:t>Ką vadiname raudonąja fotoefekto riba?</a:t>
            </a:r>
          </a:p>
          <a:p>
            <a:pPr marL="514350" indent="-514350">
              <a:buFont typeface="+mj-lt"/>
              <a:buAutoNum type="arabicPeriod"/>
            </a:pPr>
            <a:r>
              <a:rPr lang="lt-LT" sz="2400" dirty="0" smtClean="0">
                <a:latin typeface="Times New Roman" panose="02020603050405020304" pitchFamily="18" charset="0"/>
                <a:ea typeface="Cambria Math" panose="02040503050406030204" pitchFamily="18" charset="0"/>
                <a:cs typeface="Times New Roman" panose="02020603050405020304" pitchFamily="18" charset="0"/>
              </a:rPr>
              <a:t>Koks darbas atliekamas išlaisvinant elektroną iš cezio?</a:t>
            </a:r>
          </a:p>
          <a:p>
            <a:pPr marL="514350" indent="-514350">
              <a:buFont typeface="+mj-lt"/>
              <a:buAutoNum type="arabicPeriod"/>
            </a:pPr>
            <a:r>
              <a:rPr lang="lt-LT" sz="2400" dirty="0" smtClean="0">
                <a:latin typeface="Times New Roman" panose="02020603050405020304" pitchFamily="18" charset="0"/>
                <a:ea typeface="Cambria Math" panose="02040503050406030204" pitchFamily="18" charset="0"/>
                <a:cs typeface="Times New Roman" panose="02020603050405020304" pitchFamily="18" charset="0"/>
              </a:rPr>
              <a:t>Kokia maksimali išlaisvintų elektronų kinetinė energija?</a:t>
            </a:r>
          </a:p>
          <a:p>
            <a:pPr marL="514350" indent="-514350">
              <a:buFont typeface="+mj-lt"/>
              <a:buAutoNum type="arabicPeriod"/>
            </a:pPr>
            <a:r>
              <a:rPr lang="lt-LT" sz="2400" dirty="0" smtClean="0">
                <a:latin typeface="Times New Roman" panose="02020603050405020304" pitchFamily="18" charset="0"/>
                <a:ea typeface="Cambria Math" panose="02040503050406030204" pitchFamily="18" charset="0"/>
                <a:cs typeface="Times New Roman" panose="02020603050405020304" pitchFamily="18" charset="0"/>
              </a:rPr>
              <a:t>Kokios energijos fotonai išlaisvina greičiausius elektronus?</a:t>
            </a:r>
          </a:p>
          <a:p>
            <a:pPr marL="514350" indent="-514350">
              <a:buFont typeface="+mj-lt"/>
              <a:buAutoNum type="arabicPeriod"/>
            </a:pPr>
            <a:r>
              <a:rPr lang="lt-LT" sz="2400" dirty="0" smtClean="0">
                <a:latin typeface="Times New Roman" panose="02020603050405020304" pitchFamily="18" charset="0"/>
                <a:ea typeface="Cambria Math" panose="02040503050406030204" pitchFamily="18" charset="0"/>
                <a:cs typeface="Times New Roman" panose="02020603050405020304" pitchFamily="18" charset="0"/>
              </a:rPr>
              <a:t>Koks elektronus išlaisvinančių spindulių bangos ilgis?</a:t>
            </a:r>
          </a:p>
          <a:p>
            <a:pPr marL="514350" indent="-514350">
              <a:buFont typeface="+mj-lt"/>
              <a:buAutoNum type="arabicPeriod"/>
            </a:pPr>
            <a:r>
              <a:rPr lang="lt-LT" sz="2400" dirty="0" smtClean="0">
                <a:latin typeface="Times New Roman" panose="02020603050405020304" pitchFamily="18" charset="0"/>
                <a:ea typeface="Cambria Math" panose="02040503050406030204" pitchFamily="18" charset="0"/>
                <a:cs typeface="Times New Roman" panose="02020603050405020304" pitchFamily="18" charset="0"/>
              </a:rPr>
              <a:t>Kokia turi būti užtvarinė įtampa tarp elektrodų, kad nustotų tekėti </a:t>
            </a:r>
            <a:r>
              <a:rPr lang="lt-LT" sz="2400" dirty="0" err="1" smtClean="0">
                <a:latin typeface="Times New Roman" panose="02020603050405020304" pitchFamily="18" charset="0"/>
                <a:ea typeface="Cambria Math" panose="02040503050406030204" pitchFamily="18" charset="0"/>
                <a:cs typeface="Times New Roman" panose="02020603050405020304" pitchFamily="18" charset="0"/>
              </a:rPr>
              <a:t>fotosrovė</a:t>
            </a:r>
            <a:r>
              <a:rPr lang="lt-LT" sz="2400" dirty="0" smtClean="0">
                <a:latin typeface="Times New Roman" panose="02020603050405020304" pitchFamily="18" charset="0"/>
                <a:ea typeface="Cambria Math" panose="02040503050406030204" pitchFamily="18" charset="0"/>
                <a:cs typeface="Times New Roman" panose="02020603050405020304" pitchFamily="18" charset="0"/>
              </a:rPr>
              <a:t>?</a:t>
            </a:r>
          </a:p>
          <a:p>
            <a:pPr marL="514350" indent="-514350">
              <a:buFont typeface="+mj-lt"/>
              <a:buAutoNum type="arabicPeriod"/>
            </a:pPr>
            <a:r>
              <a:rPr lang="lt-LT" sz="2400" dirty="0" smtClean="0">
                <a:latin typeface="Times New Roman" panose="02020603050405020304" pitchFamily="18" charset="0"/>
                <a:ea typeface="Cambria Math" panose="02040503050406030204" pitchFamily="18" charset="0"/>
                <a:cs typeface="Times New Roman" panose="02020603050405020304" pitchFamily="18" charset="0"/>
              </a:rPr>
              <a:t>Koks apšviečiamo elektrodo potencialas neapšviesto elektrodo atžvilgiu?</a:t>
            </a:r>
            <a:endParaRPr lang="en-US" sz="2400" dirty="0">
              <a:latin typeface="Times New Roman" panose="02020603050405020304" pitchFamily="18" charset="0"/>
              <a:ea typeface="Cambria Math"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3151410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1500"/>
                                        <p:tgtEl>
                                          <p:spTgt spid="3">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1500"/>
                                        <p:tgtEl>
                                          <p:spTgt spid="3">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1500"/>
                                        <p:tgtEl>
                                          <p:spTgt spid="3">
                                            <p:txEl>
                                              <p:pRg st="3" end="3"/>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1500"/>
                                        <p:tgtEl>
                                          <p:spTgt spid="3">
                                            <p:txEl>
                                              <p:pRg st="4" end="4"/>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1500"/>
                                        <p:tgtEl>
                                          <p:spTgt spid="3">
                                            <p:txEl>
                                              <p:pRg st="5" end="5"/>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Effect transition="in" filter="fade">
                                      <p:cBhvr>
                                        <p:cTn id="25" dur="1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Antraštė 1"/>
              <p:cNvSpPr>
                <a:spLocks noGrp="1"/>
              </p:cNvSpPr>
              <p:nvPr>
                <p:ph type="title"/>
              </p:nvPr>
            </p:nvSpPr>
            <p:spPr>
              <a:xfrm>
                <a:off x="268878" y="861786"/>
                <a:ext cx="7380149" cy="1475014"/>
              </a:xfrm>
            </p:spPr>
            <p:txBody>
              <a:bodyPr>
                <a:normAutofit fontScale="90000"/>
              </a:bodyPr>
              <a:lstStyle/>
              <a:p>
                <a:pPr algn="l"/>
                <a:r>
                  <a:rPr lang="en-GB" sz="2400" dirty="0" smtClean="0">
                    <a:latin typeface="Times New Roman" panose="02020603050405020304" pitchFamily="18" charset="0"/>
                    <a:ea typeface="Cambria Math" panose="02040503050406030204" pitchFamily="18" charset="0"/>
                    <a:cs typeface="Times New Roman" panose="02020603050405020304" pitchFamily="18" charset="0"/>
                  </a:rPr>
                  <a:t/>
                </a:r>
                <a:br>
                  <a:rPr lang="en-GB" sz="2400" dirty="0" smtClean="0">
                    <a:latin typeface="Times New Roman" panose="02020603050405020304" pitchFamily="18" charset="0"/>
                    <a:ea typeface="Cambria Math" panose="02040503050406030204" pitchFamily="18" charset="0"/>
                    <a:cs typeface="Times New Roman" panose="02020603050405020304" pitchFamily="18" charset="0"/>
                  </a:rPr>
                </a:br>
                <a:r>
                  <a:rPr lang="en-GB" sz="2400" dirty="0" smtClean="0">
                    <a:latin typeface="Times New Roman" panose="02020603050405020304" pitchFamily="18" charset="0"/>
                    <a:ea typeface="Cambria Math" panose="02040503050406030204" pitchFamily="18" charset="0"/>
                    <a:cs typeface="Times New Roman" panose="02020603050405020304" pitchFamily="18" charset="0"/>
                  </a:rPr>
                  <a:t>D</a:t>
                </a:r>
                <a:r>
                  <a:rPr lang="lt-LT" sz="2400" dirty="0" smtClean="0">
                    <a:latin typeface="Times New Roman" panose="02020603050405020304" pitchFamily="18" charset="0"/>
                    <a:ea typeface="Cambria Math" panose="02040503050406030204" pitchFamily="18" charset="0"/>
                    <a:cs typeface="Times New Roman" panose="02020603050405020304" pitchFamily="18" charset="0"/>
                  </a:rPr>
                  <a:t>uota: v </a:t>
                </a:r>
                <a14:m>
                  <m:oMath xmlns:m="http://schemas.openxmlformats.org/officeDocument/2006/math">
                    <m:r>
                      <a:rPr lang="lt-LT" sz="2400" i="0" smtClean="0">
                        <a:latin typeface="Cambria Math" panose="02040503050406030204" pitchFamily="18" charset="0"/>
                        <a:ea typeface="Cambria Math" panose="02040503050406030204" pitchFamily="18" charset="0"/>
                      </a:rPr>
                      <m:t>=</m:t>
                    </m:r>
                    <m:r>
                      <a:rPr lang="lt-LT" sz="2400" b="0" i="0" smtClean="0">
                        <a:latin typeface="Cambria Math" panose="02040503050406030204" pitchFamily="18" charset="0"/>
                        <a:ea typeface="Cambria Math" panose="02040503050406030204" pitchFamily="18" charset="0"/>
                      </a:rPr>
                      <m:t>2000</m:t>
                    </m:r>
                    <m:f>
                      <m:fPr>
                        <m:type m:val="lin"/>
                        <m:ctrlPr>
                          <a:rPr lang="lt-LT" sz="2400" b="0" i="1" smtClean="0">
                            <a:latin typeface="Cambria Math"/>
                            <a:ea typeface="Cambria Math" panose="02040503050406030204" pitchFamily="18" charset="0"/>
                          </a:rPr>
                        </m:ctrlPr>
                      </m:fPr>
                      <m:num>
                        <m:r>
                          <m:rPr>
                            <m:sty m:val="p"/>
                          </m:rPr>
                          <a:rPr lang="lt-LT" sz="2400" b="0" i="0" smtClean="0">
                            <a:latin typeface="Cambria Math" panose="02040503050406030204" pitchFamily="18" charset="0"/>
                            <a:ea typeface="Cambria Math" panose="02040503050406030204" pitchFamily="18" charset="0"/>
                          </a:rPr>
                          <m:t>km</m:t>
                        </m:r>
                      </m:num>
                      <m:den>
                        <m:r>
                          <m:rPr>
                            <m:sty m:val="p"/>
                          </m:rPr>
                          <a:rPr lang="lt-LT" sz="2400" b="0" i="0" smtClean="0">
                            <a:latin typeface="Cambria Math" panose="02040503050406030204" pitchFamily="18" charset="0"/>
                            <a:ea typeface="Cambria Math" panose="02040503050406030204" pitchFamily="18" charset="0"/>
                          </a:rPr>
                          <m:t>s</m:t>
                        </m:r>
                      </m:den>
                    </m:f>
                    <m:r>
                      <a:rPr lang="lt-LT" sz="2400" b="0" i="0" smtClean="0">
                        <a:latin typeface="Cambria Math" panose="02040503050406030204" pitchFamily="18" charset="0"/>
                        <a:ea typeface="Cambria Math" panose="02040503050406030204" pitchFamily="18" charset="0"/>
                      </a:rPr>
                      <m:t>, </m:t>
                    </m:r>
                    <m:sSub>
                      <m:sSubPr>
                        <m:ctrlPr>
                          <a:rPr lang="lt-LT" sz="2400" b="0" i="1" smtClean="0">
                            <a:latin typeface="Cambria Math"/>
                            <a:ea typeface="Cambria Math" panose="02040503050406030204" pitchFamily="18" charset="0"/>
                          </a:rPr>
                        </m:ctrlPr>
                      </m:sSubPr>
                      <m:e>
                        <m:r>
                          <m:rPr>
                            <m:sty m:val="p"/>
                          </m:rPr>
                          <a:rPr lang="el-GR" sz="2400" i="0">
                            <a:latin typeface="Cambria Math" panose="02040503050406030204" pitchFamily="18" charset="0"/>
                            <a:ea typeface="Cambria Math" panose="02040503050406030204" pitchFamily="18" charset="0"/>
                          </a:rPr>
                          <m:t>λ</m:t>
                        </m:r>
                      </m:e>
                      <m:sub>
                        <m:r>
                          <m:rPr>
                            <m:sty m:val="p"/>
                          </m:rPr>
                          <a:rPr lang="lt-LT" sz="2400" b="0" i="0" smtClean="0">
                            <a:latin typeface="Cambria Math" panose="02040503050406030204" pitchFamily="18" charset="0"/>
                            <a:ea typeface="Cambria Math" panose="02040503050406030204" pitchFamily="18" charset="0"/>
                          </a:rPr>
                          <m:t>r</m:t>
                        </m:r>
                      </m:sub>
                    </m:sSub>
                    <m:r>
                      <a:rPr lang="lt-LT" sz="2400" i="0" dirty="0" smtClean="0">
                        <a:latin typeface="Cambria Math" panose="02040503050406030204" pitchFamily="18" charset="0"/>
                        <a:ea typeface="Cambria Math" panose="02040503050406030204" pitchFamily="18" charset="0"/>
                      </a:rPr>
                      <m:t>=</m:t>
                    </m:r>
                    <m:r>
                      <a:rPr lang="lt-LT" sz="2400" b="0" i="0" dirty="0" smtClean="0">
                        <a:latin typeface="Cambria Math" panose="02040503050406030204" pitchFamily="18" charset="0"/>
                        <a:ea typeface="Cambria Math" panose="02040503050406030204" pitchFamily="18" charset="0"/>
                      </a:rPr>
                      <m:t>690 </m:t>
                    </m:r>
                    <m:r>
                      <m:rPr>
                        <m:sty m:val="p"/>
                      </m:rPr>
                      <a:rPr lang="lt-LT" sz="2400" b="0" i="0" dirty="0" smtClean="0">
                        <a:latin typeface="Cambria Math" panose="02040503050406030204" pitchFamily="18" charset="0"/>
                        <a:ea typeface="Cambria Math" panose="02040503050406030204" pitchFamily="18" charset="0"/>
                      </a:rPr>
                      <m:t>nm</m:t>
                    </m:r>
                    <m:r>
                      <a:rPr lang="lt-LT" sz="2400" b="0" i="0" dirty="0" smtClean="0">
                        <a:latin typeface="Cambria Math" panose="02040503050406030204" pitchFamily="18" charset="0"/>
                        <a:ea typeface="Cambria Math" panose="02040503050406030204" pitchFamily="18" charset="0"/>
                      </a:rPr>
                      <m:t>, </m:t>
                    </m:r>
                    <m:r>
                      <m:rPr>
                        <m:sty m:val="p"/>
                      </m:rPr>
                      <a:rPr lang="lt-LT" sz="2400" b="0" i="0" dirty="0" smtClean="0">
                        <a:latin typeface="Cambria Math" panose="02040503050406030204" pitchFamily="18" charset="0"/>
                        <a:ea typeface="Cambria Math" panose="02040503050406030204" pitchFamily="18" charset="0"/>
                      </a:rPr>
                      <m:t>h</m:t>
                    </m:r>
                    <m:r>
                      <a:rPr lang="lt-LT" sz="2400" b="0" i="0" dirty="0" smtClean="0">
                        <a:latin typeface="Cambria Math" panose="02040503050406030204" pitchFamily="18" charset="0"/>
                        <a:ea typeface="Cambria Math" panose="02040503050406030204" pitchFamily="18" charset="0"/>
                      </a:rPr>
                      <m:t>=6,63×</m:t>
                    </m:r>
                    <m:sSup>
                      <m:sSupPr>
                        <m:ctrlPr>
                          <a:rPr lang="lt-LT" sz="2400" b="0" i="1" dirty="0" smtClean="0">
                            <a:latin typeface="Cambria Math"/>
                            <a:ea typeface="Cambria Math" panose="02040503050406030204" pitchFamily="18" charset="0"/>
                          </a:rPr>
                        </m:ctrlPr>
                      </m:sSupPr>
                      <m:e>
                        <m:r>
                          <a:rPr lang="lt-LT" sz="2400" b="0" i="0" dirty="0" smtClean="0">
                            <a:latin typeface="Cambria Math" panose="02040503050406030204" pitchFamily="18" charset="0"/>
                            <a:ea typeface="Cambria Math" panose="02040503050406030204" pitchFamily="18" charset="0"/>
                          </a:rPr>
                          <m:t>10</m:t>
                        </m:r>
                      </m:e>
                      <m:sup>
                        <m:r>
                          <a:rPr lang="lt-LT" sz="2400" b="0" i="0" dirty="0" smtClean="0">
                            <a:latin typeface="Cambria Math" panose="02040503050406030204" pitchFamily="18" charset="0"/>
                            <a:ea typeface="Cambria Math" panose="02040503050406030204" pitchFamily="18" charset="0"/>
                          </a:rPr>
                          <m:t>−34</m:t>
                        </m:r>
                      </m:sup>
                    </m:sSup>
                    <m:r>
                      <a:rPr lang="lt-LT" sz="2400" b="0" i="0" dirty="0" smtClean="0">
                        <a:latin typeface="Cambria Math" panose="02040503050406030204" pitchFamily="18" charset="0"/>
                        <a:ea typeface="Cambria Math" panose="02040503050406030204" pitchFamily="18" charset="0"/>
                      </a:rPr>
                      <m:t> </m:t>
                    </m:r>
                    <m:r>
                      <m:rPr>
                        <m:sty m:val="p"/>
                      </m:rPr>
                      <a:rPr lang="lt-LT" sz="2400" b="0" i="0" dirty="0" smtClean="0">
                        <a:latin typeface="Cambria Math" panose="02040503050406030204" pitchFamily="18" charset="0"/>
                        <a:ea typeface="Cambria Math" panose="02040503050406030204" pitchFamily="18" charset="0"/>
                      </a:rPr>
                      <m:t>J</m:t>
                    </m:r>
                    <m:r>
                      <a:rPr lang="lt-LT" sz="2400" b="0" i="1" dirty="0" smtClean="0">
                        <a:latin typeface="Cambria Math" panose="02040503050406030204" pitchFamily="18" charset="0"/>
                        <a:ea typeface="Cambria Math"/>
                      </a:rPr>
                      <m:t>∙</m:t>
                    </m:r>
                    <m:r>
                      <m:rPr>
                        <m:sty m:val="p"/>
                      </m:rPr>
                      <a:rPr lang="lt-LT" sz="2400" b="0" i="0" dirty="0" smtClean="0">
                        <a:latin typeface="Cambria Math" panose="02040503050406030204" pitchFamily="18" charset="0"/>
                        <a:ea typeface="Cambria Math" panose="02040503050406030204" pitchFamily="18" charset="0"/>
                      </a:rPr>
                      <m:t>s</m:t>
                    </m:r>
                    <m:r>
                      <a:rPr lang="lt-LT" sz="2400" b="0" i="0" dirty="0" smtClean="0">
                        <a:latin typeface="Cambria Math" panose="02040503050406030204" pitchFamily="18" charset="0"/>
                        <a:ea typeface="Cambria Math" panose="02040503050406030204" pitchFamily="18" charset="0"/>
                      </a:rPr>
                      <m:t>,</m:t>
                    </m:r>
                  </m:oMath>
                </a14:m>
                <a:r>
                  <a:rPr lang="lt-LT" sz="2400" b="0" i="0" dirty="0" smtClean="0">
                    <a:latin typeface="Times New Roman" panose="02020603050405020304" pitchFamily="18" charset="0"/>
                    <a:ea typeface="Cambria Math" panose="02040503050406030204" pitchFamily="18" charset="0"/>
                    <a:cs typeface="Times New Roman" panose="02020603050405020304" pitchFamily="18" charset="0"/>
                  </a:rPr>
                  <a:t/>
                </a:r>
                <a:br>
                  <a:rPr lang="lt-LT" sz="2400" b="0" i="0" dirty="0" smtClean="0">
                    <a:latin typeface="Times New Roman" panose="02020603050405020304" pitchFamily="18" charset="0"/>
                    <a:ea typeface="Cambria Math" panose="02040503050406030204" pitchFamily="18" charset="0"/>
                    <a:cs typeface="Times New Roman" panose="02020603050405020304" pitchFamily="18" charset="0"/>
                  </a:rPr>
                </a:br>
                <a14:m>
                  <m:oMathPara xmlns:m="http://schemas.openxmlformats.org/officeDocument/2006/math">
                    <m:oMathParaPr>
                      <m:jc m:val="centerGroup"/>
                    </m:oMathParaPr>
                    <m:oMath xmlns:m="http://schemas.openxmlformats.org/officeDocument/2006/math">
                      <m:r>
                        <m:rPr>
                          <m:sty m:val="p"/>
                        </m:rPr>
                        <a:rPr lang="lt-LT" sz="2400" b="0" i="0" dirty="0" smtClean="0">
                          <a:latin typeface="Cambria Math" panose="02040503050406030204" pitchFamily="18" charset="0"/>
                          <a:ea typeface="Cambria Math" panose="02040503050406030204" pitchFamily="18" charset="0"/>
                        </a:rPr>
                        <m:t>c</m:t>
                      </m:r>
                      <m:r>
                        <a:rPr lang="lt-LT" sz="2400" b="0" i="0" dirty="0" smtClean="0">
                          <a:latin typeface="Cambria Math" panose="02040503050406030204" pitchFamily="18" charset="0"/>
                          <a:ea typeface="Cambria Math" panose="02040503050406030204" pitchFamily="18" charset="0"/>
                        </a:rPr>
                        <m:t>=3∙</m:t>
                      </m:r>
                      <m:sSup>
                        <m:sSupPr>
                          <m:ctrlPr>
                            <a:rPr lang="lt-LT" sz="2400" b="0" i="1" dirty="0" smtClean="0">
                              <a:latin typeface="Cambria Math"/>
                              <a:ea typeface="Cambria Math" panose="02040503050406030204" pitchFamily="18" charset="0"/>
                            </a:rPr>
                          </m:ctrlPr>
                        </m:sSupPr>
                        <m:e>
                          <m:r>
                            <a:rPr lang="lt-LT" sz="2400" b="0" i="0" dirty="0" smtClean="0">
                              <a:latin typeface="Cambria Math" panose="02040503050406030204" pitchFamily="18" charset="0"/>
                              <a:ea typeface="Cambria Math" panose="02040503050406030204" pitchFamily="18" charset="0"/>
                            </a:rPr>
                            <m:t>10</m:t>
                          </m:r>
                        </m:e>
                        <m:sup>
                          <m:r>
                            <a:rPr lang="lt-LT" sz="2400" b="0" i="0" dirty="0" smtClean="0">
                              <a:latin typeface="Cambria Math" panose="02040503050406030204" pitchFamily="18" charset="0"/>
                              <a:ea typeface="Cambria Math" panose="02040503050406030204" pitchFamily="18" charset="0"/>
                            </a:rPr>
                            <m:t>8</m:t>
                          </m:r>
                        </m:sup>
                      </m:sSup>
                      <m:r>
                        <a:rPr lang="lt-LT" sz="2400" b="0" i="0" dirty="0" smtClean="0">
                          <a:latin typeface="Cambria Math" panose="02040503050406030204" pitchFamily="18" charset="0"/>
                          <a:ea typeface="Cambria Math" panose="02040503050406030204" pitchFamily="18" charset="0"/>
                        </a:rPr>
                        <m:t> </m:t>
                      </m:r>
                      <m:f>
                        <m:fPr>
                          <m:type m:val="lin"/>
                          <m:ctrlPr>
                            <a:rPr lang="lt-LT" sz="2400" b="0" i="1" dirty="0" smtClean="0">
                              <a:latin typeface="Cambria Math"/>
                              <a:ea typeface="Cambria Math" panose="02040503050406030204" pitchFamily="18" charset="0"/>
                            </a:rPr>
                          </m:ctrlPr>
                        </m:fPr>
                        <m:num>
                          <m:r>
                            <m:rPr>
                              <m:sty m:val="p"/>
                            </m:rPr>
                            <a:rPr lang="lt-LT" sz="2400" b="0" i="0" dirty="0" smtClean="0">
                              <a:latin typeface="Cambria Math" panose="02040503050406030204" pitchFamily="18" charset="0"/>
                              <a:ea typeface="Cambria Math" panose="02040503050406030204" pitchFamily="18" charset="0"/>
                            </a:rPr>
                            <m:t>m</m:t>
                          </m:r>
                        </m:num>
                        <m:den>
                          <m:r>
                            <m:rPr>
                              <m:sty m:val="p"/>
                            </m:rPr>
                            <a:rPr lang="lt-LT" sz="2400" b="0" i="0" dirty="0" smtClean="0">
                              <a:latin typeface="Cambria Math" panose="02040503050406030204" pitchFamily="18" charset="0"/>
                              <a:ea typeface="Cambria Math" panose="02040503050406030204" pitchFamily="18" charset="0"/>
                            </a:rPr>
                            <m:t>s</m:t>
                          </m:r>
                        </m:den>
                      </m:f>
                      <m:r>
                        <a:rPr lang="lt-LT" sz="2400" b="0" i="0" dirty="0" smtClean="0">
                          <a:latin typeface="Cambria Math" panose="02040503050406030204" pitchFamily="18" charset="0"/>
                          <a:ea typeface="Cambria Math" panose="02040503050406030204" pitchFamily="18" charset="0"/>
                        </a:rPr>
                        <m:t>, </m:t>
                      </m:r>
                      <m:r>
                        <m:rPr>
                          <m:sty m:val="p"/>
                        </m:rPr>
                        <a:rPr lang="lt-LT" sz="2400" b="0" i="0" dirty="0" smtClean="0">
                          <a:latin typeface="Cambria Math" panose="02040503050406030204" pitchFamily="18" charset="0"/>
                          <a:ea typeface="Cambria Math" panose="02040503050406030204" pitchFamily="18" charset="0"/>
                        </a:rPr>
                        <m:t>m</m:t>
                      </m:r>
                      <m:r>
                        <a:rPr lang="lt-LT" sz="2400" b="0" i="0" dirty="0" smtClean="0">
                          <a:latin typeface="Cambria Math" panose="02040503050406030204" pitchFamily="18" charset="0"/>
                          <a:ea typeface="Cambria Math" panose="02040503050406030204" pitchFamily="18" charset="0"/>
                        </a:rPr>
                        <m:t>=9,1∙</m:t>
                      </m:r>
                      <m:sSup>
                        <m:sSupPr>
                          <m:ctrlPr>
                            <a:rPr lang="lt-LT" sz="2400" b="0" i="1" dirty="0" smtClean="0">
                              <a:latin typeface="Cambria Math"/>
                              <a:ea typeface="Cambria Math" panose="02040503050406030204" pitchFamily="18" charset="0"/>
                            </a:rPr>
                          </m:ctrlPr>
                        </m:sSupPr>
                        <m:e>
                          <m:r>
                            <a:rPr lang="lt-LT" sz="2400" b="0" i="0" dirty="0" smtClean="0">
                              <a:latin typeface="Cambria Math" panose="02040503050406030204" pitchFamily="18" charset="0"/>
                              <a:ea typeface="Cambria Math" panose="02040503050406030204" pitchFamily="18" charset="0"/>
                            </a:rPr>
                            <m:t>10</m:t>
                          </m:r>
                        </m:e>
                        <m:sup>
                          <m:r>
                            <a:rPr lang="lt-LT" sz="2400" b="0" i="0" dirty="0" smtClean="0">
                              <a:latin typeface="Cambria Math" panose="02040503050406030204" pitchFamily="18" charset="0"/>
                              <a:ea typeface="Cambria Math" panose="02040503050406030204" pitchFamily="18" charset="0"/>
                            </a:rPr>
                            <m:t>−31</m:t>
                          </m:r>
                        </m:sup>
                      </m:sSup>
                      <m:r>
                        <a:rPr lang="lt-LT" sz="2400" b="0" i="0" dirty="0" smtClean="0">
                          <a:latin typeface="Cambria Math" panose="02040503050406030204" pitchFamily="18" charset="0"/>
                          <a:ea typeface="Cambria Math" panose="02040503050406030204" pitchFamily="18" charset="0"/>
                        </a:rPr>
                        <m:t> </m:t>
                      </m:r>
                      <m:r>
                        <m:rPr>
                          <m:sty m:val="p"/>
                        </m:rPr>
                        <a:rPr lang="lt-LT" sz="2400" b="0" i="0" dirty="0" smtClean="0">
                          <a:latin typeface="Cambria Math" panose="02040503050406030204" pitchFamily="18" charset="0"/>
                          <a:ea typeface="Cambria Math" panose="02040503050406030204" pitchFamily="18" charset="0"/>
                        </a:rPr>
                        <m:t>kg</m:t>
                      </m:r>
                      <m:r>
                        <a:rPr lang="lt-LT" sz="2400" b="0" i="0" dirty="0" smtClean="0">
                          <a:latin typeface="Cambria Math" panose="02040503050406030204" pitchFamily="18" charset="0"/>
                          <a:ea typeface="Cambria Math" panose="02040503050406030204" pitchFamily="18" charset="0"/>
                        </a:rPr>
                        <m:t>, </m:t>
                      </m:r>
                      <m:r>
                        <m:rPr>
                          <m:sty m:val="p"/>
                        </m:rPr>
                        <a:rPr lang="lt-LT" sz="2400" b="0" i="0" dirty="0" smtClean="0">
                          <a:latin typeface="Cambria Math" panose="02040503050406030204" pitchFamily="18" charset="0"/>
                          <a:ea typeface="Cambria Math" panose="02040503050406030204" pitchFamily="18" charset="0"/>
                        </a:rPr>
                        <m:t>q</m:t>
                      </m:r>
                      <m:r>
                        <a:rPr lang="lt-LT" sz="2400" b="0" i="0" dirty="0" smtClean="0">
                          <a:latin typeface="Cambria Math" panose="02040503050406030204" pitchFamily="18" charset="0"/>
                          <a:ea typeface="Cambria Math" panose="02040503050406030204" pitchFamily="18" charset="0"/>
                        </a:rPr>
                        <m:t> =1,6∙</m:t>
                      </m:r>
                      <m:sSup>
                        <m:sSupPr>
                          <m:ctrlPr>
                            <a:rPr lang="lt-LT" sz="2400" b="0" i="1" dirty="0" smtClean="0">
                              <a:latin typeface="Cambria Math"/>
                              <a:ea typeface="Cambria Math" panose="02040503050406030204" pitchFamily="18" charset="0"/>
                            </a:rPr>
                          </m:ctrlPr>
                        </m:sSupPr>
                        <m:e>
                          <m:r>
                            <a:rPr lang="lt-LT" sz="2400" b="0" i="0" dirty="0" smtClean="0">
                              <a:latin typeface="Cambria Math" panose="02040503050406030204" pitchFamily="18" charset="0"/>
                              <a:ea typeface="Cambria Math" panose="02040503050406030204" pitchFamily="18" charset="0"/>
                            </a:rPr>
                            <m:t>10</m:t>
                          </m:r>
                        </m:e>
                        <m:sup>
                          <m:r>
                            <a:rPr lang="lt-LT" sz="2400" b="0" i="0" dirty="0" smtClean="0">
                              <a:latin typeface="Cambria Math" panose="02040503050406030204" pitchFamily="18" charset="0"/>
                              <a:ea typeface="Cambria Math" panose="02040503050406030204" pitchFamily="18" charset="0"/>
                            </a:rPr>
                            <m:t>−19</m:t>
                          </m:r>
                        </m:sup>
                      </m:sSup>
                      <m:r>
                        <a:rPr lang="lt-LT" sz="2400" b="0" i="0" dirty="0" smtClean="0">
                          <a:latin typeface="Cambria Math" panose="02040503050406030204" pitchFamily="18" charset="0"/>
                          <a:ea typeface="Cambria Math" panose="02040503050406030204" pitchFamily="18" charset="0"/>
                        </a:rPr>
                        <m:t> </m:t>
                      </m:r>
                      <m:r>
                        <m:rPr>
                          <m:sty m:val="p"/>
                        </m:rPr>
                        <a:rPr lang="lt-LT" sz="2400" b="0" i="0" dirty="0" smtClean="0">
                          <a:latin typeface="Cambria Math" panose="02040503050406030204" pitchFamily="18" charset="0"/>
                          <a:ea typeface="Cambria Math" panose="02040503050406030204" pitchFamily="18" charset="0"/>
                        </a:rPr>
                        <m:t>C</m:t>
                      </m:r>
                      <m:r>
                        <a:rPr lang="lt-LT" sz="2400" b="0" i="0" dirty="0" smtClean="0">
                          <a:latin typeface="Cambria Math" panose="02040503050406030204" pitchFamily="18" charset="0"/>
                          <a:ea typeface="Cambria Math" panose="02040503050406030204" pitchFamily="18" charset="0"/>
                        </a:rPr>
                        <m:t>.</m:t>
                      </m:r>
                      <m:r>
                        <a:rPr lang="lt-LT" sz="2400" b="0" i="1" dirty="0" smtClean="0">
                          <a:latin typeface="Cambria Math" panose="02040503050406030204" pitchFamily="18" charset="0"/>
                          <a:ea typeface="Cambria Math"/>
                        </a:rPr>
                        <m:t> </m:t>
                      </m:r>
                    </m:oMath>
                  </m:oMathPara>
                </a14:m>
                <a:endParaRPr lang="en-US" sz="2400" dirty="0">
                  <a:latin typeface="Times New Roman" panose="02020603050405020304" pitchFamily="18" charset="0"/>
                  <a:cs typeface="Times New Roman" panose="02020603050405020304" pitchFamily="18" charset="0"/>
                </a:endParaRPr>
              </a:p>
            </p:txBody>
          </p:sp>
        </mc:Choice>
        <mc:Fallback xmlns="">
          <p:sp>
            <p:nvSpPr>
              <p:cNvPr id="2" name="Antraštė 1"/>
              <p:cNvSpPr>
                <a:spLocks noGrp="1" noRot="1" noChangeAspect="1" noMove="1" noResize="1" noEditPoints="1" noAdjustHandles="1" noChangeArrowheads="1" noChangeShapeType="1" noTextEdit="1"/>
              </p:cNvSpPr>
              <p:nvPr>
                <p:ph type="title"/>
              </p:nvPr>
            </p:nvSpPr>
            <p:spPr>
              <a:xfrm>
                <a:off x="268878" y="861786"/>
                <a:ext cx="7380149" cy="1475014"/>
              </a:xfrm>
              <a:blipFill>
                <a:blip r:embed="rId2"/>
                <a:stretch>
                  <a:fillRect l="-1073" b="-42149"/>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 name="Turinio vietos rezervavimo ženklas 2"/>
              <p:cNvSpPr>
                <a:spLocks noGrp="1"/>
              </p:cNvSpPr>
              <p:nvPr>
                <p:ph idx="1"/>
              </p:nvPr>
            </p:nvSpPr>
            <p:spPr>
              <a:xfrm>
                <a:off x="399506" y="2415618"/>
                <a:ext cx="8945880" cy="4743048"/>
              </a:xfrm>
            </p:spPr>
            <p:txBody>
              <a:bodyPr>
                <a:normAutofit/>
              </a:bodyPr>
              <a:lstStyle/>
              <a:p>
                <a:pPr marL="514350" indent="-514350">
                  <a:buFont typeface="+mj-lt"/>
                  <a:buAutoNum type="arabicPeriod"/>
                </a:pPr>
                <a:r>
                  <a:rPr lang="lt-LT" sz="2000" dirty="0" smtClean="0">
                    <a:latin typeface="Times New Roman" panose="02020603050405020304" pitchFamily="18" charset="0"/>
                    <a:ea typeface="Cambria Math" panose="02040503050406030204" pitchFamily="18" charset="0"/>
                    <a:cs typeface="Times New Roman" panose="02020603050405020304" pitchFamily="18" charset="0"/>
                  </a:rPr>
                  <a:t>Didžiausias šviesos, kuria apšvietus medžiagą vyksta fotoefektas, bangos ilgis.</a:t>
                </a:r>
              </a:p>
              <a:p>
                <a:pPr marL="514350" indent="-514350">
                  <a:buFont typeface="+mj-lt"/>
                  <a:buAutoNum type="arabicPeriod"/>
                </a:pPr>
                <a:r>
                  <a:rPr lang="lt-LT" sz="2000" dirty="0" smtClean="0">
                    <a:latin typeface="Times New Roman" panose="02020603050405020304" pitchFamily="18" charset="0"/>
                    <a:ea typeface="Cambria Math" panose="02040503050406030204" pitchFamily="18" charset="0"/>
                    <a:cs typeface="Times New Roman" panose="02020603050405020304" pitchFamily="18" charset="0"/>
                  </a:rPr>
                  <a:t>A </a:t>
                </a:r>
                <a14:m>
                  <m:oMath xmlns:m="http://schemas.openxmlformats.org/officeDocument/2006/math">
                    <m:r>
                      <a:rPr lang="lt-LT" sz="2000" b="0" i="0" smtClean="0">
                        <a:latin typeface="Cambria Math" panose="02040503050406030204" pitchFamily="18" charset="0"/>
                        <a:ea typeface="Cambria Math" panose="02040503050406030204" pitchFamily="18" charset="0"/>
                      </a:rPr>
                      <m:t>=</m:t>
                    </m:r>
                    <m:r>
                      <m:rPr>
                        <m:sty m:val="p"/>
                      </m:rPr>
                      <a:rPr lang="lt-LT" sz="2000" b="0" i="0" smtClean="0">
                        <a:latin typeface="Cambria Math" panose="02040503050406030204" pitchFamily="18" charset="0"/>
                        <a:ea typeface="Cambria Math" panose="02040503050406030204" pitchFamily="18" charset="0"/>
                      </a:rPr>
                      <m:t>h</m:t>
                    </m:r>
                    <m:f>
                      <m:fPr>
                        <m:ctrlPr>
                          <a:rPr lang="lt-LT" sz="2000" i="1" smtClean="0">
                            <a:latin typeface="Cambria Math"/>
                            <a:ea typeface="Cambria Math" panose="02040503050406030204" pitchFamily="18" charset="0"/>
                          </a:rPr>
                        </m:ctrlPr>
                      </m:fPr>
                      <m:num>
                        <m:r>
                          <m:rPr>
                            <m:sty m:val="p"/>
                          </m:rPr>
                          <a:rPr lang="lt-LT" sz="2000" b="0" i="0" smtClean="0">
                            <a:latin typeface="Cambria Math" panose="02040503050406030204" pitchFamily="18" charset="0"/>
                            <a:ea typeface="Cambria Math" panose="02040503050406030204" pitchFamily="18" charset="0"/>
                          </a:rPr>
                          <m:t>c</m:t>
                        </m:r>
                      </m:num>
                      <m:den>
                        <m:sSub>
                          <m:sSubPr>
                            <m:ctrlPr>
                              <a:rPr lang="lt-LT" sz="2000" i="1" smtClean="0">
                                <a:latin typeface="Cambria Math"/>
                                <a:ea typeface="Cambria Math" panose="02040503050406030204" pitchFamily="18" charset="0"/>
                              </a:rPr>
                            </m:ctrlPr>
                          </m:sSubPr>
                          <m:e>
                            <m:r>
                              <m:rPr>
                                <m:sty m:val="p"/>
                              </m:rPr>
                              <a:rPr lang="el-GR" sz="2000" b="0" i="0">
                                <a:latin typeface="Cambria Math" panose="02040503050406030204" pitchFamily="18" charset="0"/>
                                <a:ea typeface="Cambria Math" panose="02040503050406030204" pitchFamily="18" charset="0"/>
                              </a:rPr>
                              <m:t>λ</m:t>
                            </m:r>
                          </m:e>
                          <m:sub>
                            <m:r>
                              <m:rPr>
                                <m:sty m:val="p"/>
                              </m:rPr>
                              <a:rPr lang="lt-LT" sz="2000" b="0" i="0" smtClean="0">
                                <a:latin typeface="Cambria Math" panose="02040503050406030204" pitchFamily="18" charset="0"/>
                                <a:ea typeface="Cambria Math" panose="02040503050406030204" pitchFamily="18" charset="0"/>
                              </a:rPr>
                              <m:t>r</m:t>
                            </m:r>
                          </m:sub>
                        </m:sSub>
                      </m:den>
                    </m:f>
                    <m:r>
                      <a:rPr lang="lt-LT" sz="2000" b="0" i="0" smtClean="0">
                        <a:latin typeface="Cambria Math" panose="02040503050406030204" pitchFamily="18" charset="0"/>
                        <a:ea typeface="Cambria Math" panose="02040503050406030204" pitchFamily="18" charset="0"/>
                      </a:rPr>
                      <m:t>=</m:t>
                    </m:r>
                    <m:r>
                      <a:rPr lang="lt-LT" sz="2000" b="1" i="0" smtClean="0">
                        <a:latin typeface="Cambria Math" panose="02040503050406030204" pitchFamily="18" charset="0"/>
                        <a:ea typeface="Cambria Math" panose="02040503050406030204" pitchFamily="18" charset="0"/>
                      </a:rPr>
                      <m:t>𝟐</m:t>
                    </m:r>
                    <m:r>
                      <a:rPr lang="lt-LT" sz="2000" b="1" i="0" smtClean="0">
                        <a:latin typeface="Cambria Math" panose="02040503050406030204" pitchFamily="18" charset="0"/>
                        <a:ea typeface="Cambria Math" panose="02040503050406030204" pitchFamily="18" charset="0"/>
                      </a:rPr>
                      <m:t>,</m:t>
                    </m:r>
                    <m:r>
                      <a:rPr lang="lt-LT" sz="2000" b="1" i="0" smtClean="0">
                        <a:latin typeface="Cambria Math" panose="02040503050406030204" pitchFamily="18" charset="0"/>
                        <a:ea typeface="Cambria Math" panose="02040503050406030204" pitchFamily="18" charset="0"/>
                      </a:rPr>
                      <m:t>𝟖𝟖</m:t>
                    </m:r>
                    <m:r>
                      <a:rPr lang="lt-LT" sz="2000" b="1" i="0" smtClean="0">
                        <a:latin typeface="Cambria Math" panose="02040503050406030204" pitchFamily="18" charset="0"/>
                        <a:ea typeface="Cambria Math" panose="02040503050406030204" pitchFamily="18" charset="0"/>
                      </a:rPr>
                      <m:t>∙</m:t>
                    </m:r>
                    <m:sSup>
                      <m:sSupPr>
                        <m:ctrlPr>
                          <a:rPr lang="lt-LT" sz="2000" b="1" i="1" smtClean="0">
                            <a:latin typeface="Cambria Math"/>
                            <a:ea typeface="Cambria Math" panose="02040503050406030204" pitchFamily="18" charset="0"/>
                          </a:rPr>
                        </m:ctrlPr>
                      </m:sSupPr>
                      <m:e>
                        <m:r>
                          <a:rPr lang="lt-LT" sz="2000" b="1" i="0" smtClean="0">
                            <a:latin typeface="Cambria Math" panose="02040503050406030204" pitchFamily="18" charset="0"/>
                            <a:ea typeface="Cambria Math" panose="02040503050406030204" pitchFamily="18" charset="0"/>
                          </a:rPr>
                          <m:t>𝟏𝟎</m:t>
                        </m:r>
                      </m:e>
                      <m:sup>
                        <m:r>
                          <a:rPr lang="lt-LT" sz="2000" b="1" i="0" smtClean="0">
                            <a:latin typeface="Cambria Math" panose="02040503050406030204" pitchFamily="18" charset="0"/>
                            <a:ea typeface="Cambria Math" panose="02040503050406030204" pitchFamily="18" charset="0"/>
                          </a:rPr>
                          <m:t>−</m:t>
                        </m:r>
                        <m:r>
                          <a:rPr lang="lt-LT" sz="2000" b="1" i="0" smtClean="0">
                            <a:latin typeface="Cambria Math" panose="02040503050406030204" pitchFamily="18" charset="0"/>
                            <a:ea typeface="Cambria Math" panose="02040503050406030204" pitchFamily="18" charset="0"/>
                          </a:rPr>
                          <m:t>𝟏𝟗</m:t>
                        </m:r>
                      </m:sup>
                    </m:sSup>
                    <m:r>
                      <a:rPr lang="lt-LT" sz="2000" b="1" i="0" smtClean="0">
                        <a:latin typeface="Cambria Math" panose="02040503050406030204" pitchFamily="18" charset="0"/>
                        <a:ea typeface="Cambria Math" panose="02040503050406030204" pitchFamily="18" charset="0"/>
                      </a:rPr>
                      <m:t> </m:t>
                    </m:r>
                    <m:r>
                      <a:rPr lang="lt-LT" sz="2000" b="1" i="0" smtClean="0">
                        <a:latin typeface="Cambria Math" panose="02040503050406030204" pitchFamily="18" charset="0"/>
                        <a:ea typeface="Cambria Math" panose="02040503050406030204" pitchFamily="18" charset="0"/>
                      </a:rPr>
                      <m:t>𝐉</m:t>
                    </m:r>
                    <m:r>
                      <a:rPr lang="lt-LT" sz="2000" b="1" i="0" smtClean="0">
                        <a:latin typeface="Cambria Math" panose="02040503050406030204" pitchFamily="18" charset="0"/>
                        <a:ea typeface="Cambria Math" panose="02040503050406030204" pitchFamily="18" charset="0"/>
                      </a:rPr>
                      <m:t>.</m:t>
                    </m:r>
                  </m:oMath>
                </a14:m>
                <a:endParaRPr lang="lt-LT" sz="2000" b="1" dirty="0" smtClean="0">
                  <a:latin typeface="Times New Roman" panose="02020603050405020304" pitchFamily="18" charset="0"/>
                  <a:ea typeface="Cambria Math" panose="02040503050406030204" pitchFamily="18" charset="0"/>
                  <a:cs typeface="Times New Roman" panose="02020603050405020304" pitchFamily="18" charset="0"/>
                </a:endParaRPr>
              </a:p>
              <a:p>
                <a:pPr marL="514350" indent="-514350">
                  <a:buFont typeface="+mj-lt"/>
                  <a:buAutoNum type="arabicPeriod"/>
                </a:pPr>
                <a14:m>
                  <m:oMath xmlns:m="http://schemas.openxmlformats.org/officeDocument/2006/math">
                    <m:sSub>
                      <m:sSubPr>
                        <m:ctrlPr>
                          <a:rPr lang="en-US" sz="2000" i="1" smtClean="0">
                            <a:latin typeface="Cambria Math"/>
                            <a:ea typeface="Cambria Math" panose="02040503050406030204" pitchFamily="18" charset="0"/>
                          </a:rPr>
                        </m:ctrlPr>
                      </m:sSubPr>
                      <m:e>
                        <m:r>
                          <m:rPr>
                            <m:sty m:val="p"/>
                          </m:rPr>
                          <a:rPr lang="lt-LT" sz="2000" b="0" i="0" smtClean="0">
                            <a:latin typeface="Cambria Math" panose="02040503050406030204" pitchFamily="18" charset="0"/>
                            <a:ea typeface="Cambria Math" panose="02040503050406030204" pitchFamily="18" charset="0"/>
                          </a:rPr>
                          <m:t>E</m:t>
                        </m:r>
                      </m:e>
                      <m:sub>
                        <m:r>
                          <m:rPr>
                            <m:sty m:val="p"/>
                          </m:rPr>
                          <a:rPr lang="lt-LT" sz="2000" b="0" i="0" smtClean="0">
                            <a:latin typeface="Cambria Math" panose="02040503050406030204" pitchFamily="18" charset="0"/>
                            <a:ea typeface="Cambria Math" panose="02040503050406030204" pitchFamily="18" charset="0"/>
                          </a:rPr>
                          <m:t>k</m:t>
                        </m:r>
                      </m:sub>
                    </m:sSub>
                    <m:r>
                      <a:rPr lang="lt-LT" sz="2000" b="0" i="0" smtClean="0">
                        <a:latin typeface="Cambria Math" panose="02040503050406030204" pitchFamily="18" charset="0"/>
                        <a:ea typeface="Cambria Math" panose="02040503050406030204" pitchFamily="18" charset="0"/>
                      </a:rPr>
                      <m:t>=</m:t>
                    </m:r>
                    <m:f>
                      <m:fPr>
                        <m:ctrlPr>
                          <a:rPr lang="lt-LT" sz="2000" i="1" smtClean="0">
                            <a:latin typeface="Cambria Math"/>
                            <a:ea typeface="Cambria Math" panose="02040503050406030204" pitchFamily="18" charset="0"/>
                          </a:rPr>
                        </m:ctrlPr>
                      </m:fPr>
                      <m:num>
                        <m:r>
                          <m:rPr>
                            <m:sty m:val="p"/>
                          </m:rPr>
                          <a:rPr lang="lt-LT" sz="2000" b="0" i="0" smtClean="0">
                            <a:latin typeface="Cambria Math" panose="02040503050406030204" pitchFamily="18" charset="0"/>
                            <a:ea typeface="Cambria Math" panose="02040503050406030204" pitchFamily="18" charset="0"/>
                          </a:rPr>
                          <m:t>m</m:t>
                        </m:r>
                        <m:sSup>
                          <m:sSupPr>
                            <m:ctrlPr>
                              <a:rPr lang="lt-LT" sz="2000" i="1" smtClean="0">
                                <a:latin typeface="Cambria Math"/>
                                <a:ea typeface="Cambria Math" panose="02040503050406030204" pitchFamily="18" charset="0"/>
                              </a:rPr>
                            </m:ctrlPr>
                          </m:sSupPr>
                          <m:e>
                            <m:r>
                              <m:rPr>
                                <m:sty m:val="p"/>
                              </m:rPr>
                              <a:rPr lang="lt-LT" sz="2000" b="0" i="0" smtClean="0">
                                <a:latin typeface="Cambria Math" panose="02040503050406030204" pitchFamily="18" charset="0"/>
                                <a:ea typeface="Cambria Math" panose="02040503050406030204" pitchFamily="18" charset="0"/>
                              </a:rPr>
                              <m:t>v</m:t>
                            </m:r>
                          </m:e>
                          <m:sup>
                            <m:r>
                              <a:rPr lang="lt-LT" sz="2000" b="0" i="0" smtClean="0">
                                <a:latin typeface="Cambria Math" panose="02040503050406030204" pitchFamily="18" charset="0"/>
                                <a:ea typeface="Cambria Math" panose="02040503050406030204" pitchFamily="18" charset="0"/>
                              </a:rPr>
                              <m:t>2</m:t>
                            </m:r>
                          </m:sup>
                        </m:sSup>
                      </m:num>
                      <m:den>
                        <m:r>
                          <a:rPr lang="lt-LT" sz="2000" b="0" i="0" smtClean="0">
                            <a:latin typeface="Cambria Math" panose="02040503050406030204" pitchFamily="18" charset="0"/>
                            <a:ea typeface="Cambria Math" panose="02040503050406030204" pitchFamily="18" charset="0"/>
                          </a:rPr>
                          <m:t>2</m:t>
                        </m:r>
                      </m:den>
                    </m:f>
                    <m:r>
                      <a:rPr lang="lt-LT" sz="2000" b="0" i="0" smtClean="0">
                        <a:latin typeface="Cambria Math" panose="02040503050406030204" pitchFamily="18" charset="0"/>
                        <a:ea typeface="Cambria Math" panose="02040503050406030204" pitchFamily="18" charset="0"/>
                      </a:rPr>
                      <m:t>=</m:t>
                    </m:r>
                    <m:r>
                      <a:rPr lang="lt-LT" sz="2000" b="1" i="0" smtClean="0">
                        <a:latin typeface="Cambria Math" panose="02040503050406030204" pitchFamily="18" charset="0"/>
                        <a:ea typeface="Cambria Math" panose="02040503050406030204" pitchFamily="18" charset="0"/>
                      </a:rPr>
                      <m:t>𝟏𝟖</m:t>
                    </m:r>
                    <m:r>
                      <a:rPr lang="lt-LT" sz="2000" b="1" i="0" smtClean="0">
                        <a:latin typeface="Cambria Math" panose="02040503050406030204" pitchFamily="18" charset="0"/>
                        <a:ea typeface="Cambria Math" panose="02040503050406030204" pitchFamily="18" charset="0"/>
                      </a:rPr>
                      <m:t>,</m:t>
                    </m:r>
                    <m:r>
                      <a:rPr lang="lt-LT" sz="2000" b="1" i="0" smtClean="0">
                        <a:latin typeface="Cambria Math" panose="02040503050406030204" pitchFamily="18" charset="0"/>
                        <a:ea typeface="Cambria Math" panose="02040503050406030204" pitchFamily="18" charset="0"/>
                      </a:rPr>
                      <m:t>𝟐</m:t>
                    </m:r>
                    <m:r>
                      <a:rPr lang="lt-LT" sz="2000" b="1" i="0" smtClean="0">
                        <a:latin typeface="Cambria Math" panose="02040503050406030204" pitchFamily="18" charset="0"/>
                        <a:ea typeface="Cambria Math" panose="02040503050406030204" pitchFamily="18" charset="0"/>
                      </a:rPr>
                      <m:t>∙</m:t>
                    </m:r>
                    <m:sSup>
                      <m:sSupPr>
                        <m:ctrlPr>
                          <a:rPr lang="lt-LT" sz="2000" b="1" i="1" smtClean="0">
                            <a:latin typeface="Cambria Math"/>
                            <a:ea typeface="Cambria Math" panose="02040503050406030204" pitchFamily="18" charset="0"/>
                          </a:rPr>
                        </m:ctrlPr>
                      </m:sSupPr>
                      <m:e>
                        <m:r>
                          <a:rPr lang="lt-LT" sz="2000" b="1" i="0" smtClean="0">
                            <a:latin typeface="Cambria Math" panose="02040503050406030204" pitchFamily="18" charset="0"/>
                            <a:ea typeface="Cambria Math" panose="02040503050406030204" pitchFamily="18" charset="0"/>
                          </a:rPr>
                          <m:t>𝟏𝟎</m:t>
                        </m:r>
                      </m:e>
                      <m:sup>
                        <m:r>
                          <a:rPr lang="lt-LT" sz="2000" b="1" i="0" smtClean="0">
                            <a:latin typeface="Cambria Math" panose="02040503050406030204" pitchFamily="18" charset="0"/>
                            <a:ea typeface="Cambria Math" panose="02040503050406030204" pitchFamily="18" charset="0"/>
                          </a:rPr>
                          <m:t>−</m:t>
                        </m:r>
                        <m:r>
                          <a:rPr lang="lt-LT" sz="2000" b="1" i="0" smtClean="0">
                            <a:latin typeface="Cambria Math" panose="02040503050406030204" pitchFamily="18" charset="0"/>
                            <a:ea typeface="Cambria Math" panose="02040503050406030204" pitchFamily="18" charset="0"/>
                          </a:rPr>
                          <m:t>𝟏𝟗</m:t>
                        </m:r>
                      </m:sup>
                    </m:sSup>
                    <m:r>
                      <a:rPr lang="lt-LT" sz="2000" b="1" i="0" smtClean="0">
                        <a:latin typeface="Cambria Math" panose="02040503050406030204" pitchFamily="18" charset="0"/>
                        <a:ea typeface="Cambria Math" panose="02040503050406030204" pitchFamily="18" charset="0"/>
                      </a:rPr>
                      <m:t> </m:t>
                    </m:r>
                    <m:r>
                      <a:rPr lang="lt-LT" sz="2000" b="1" i="0" smtClean="0">
                        <a:latin typeface="Cambria Math" panose="02040503050406030204" pitchFamily="18" charset="0"/>
                        <a:ea typeface="Cambria Math" panose="02040503050406030204" pitchFamily="18" charset="0"/>
                      </a:rPr>
                      <m:t>𝐉</m:t>
                    </m:r>
                    <m:r>
                      <a:rPr lang="lt-LT" sz="2000" b="1" i="0" smtClean="0">
                        <a:latin typeface="Cambria Math" panose="02040503050406030204" pitchFamily="18" charset="0"/>
                        <a:ea typeface="Cambria Math" panose="02040503050406030204" pitchFamily="18" charset="0"/>
                      </a:rPr>
                      <m:t>.</m:t>
                    </m:r>
                  </m:oMath>
                </a14:m>
                <a:endParaRPr lang="lt-LT" sz="2000" b="1" dirty="0" smtClean="0">
                  <a:latin typeface="Times New Roman" panose="02020603050405020304" pitchFamily="18" charset="0"/>
                  <a:ea typeface="Cambria Math" panose="02040503050406030204" pitchFamily="18" charset="0"/>
                  <a:cs typeface="Times New Roman" panose="02020603050405020304" pitchFamily="18" charset="0"/>
                </a:endParaRPr>
              </a:p>
              <a:p>
                <a:pPr marL="514350" indent="-514350">
                  <a:buFont typeface="+mj-lt"/>
                  <a:buAutoNum type="arabicPeriod"/>
                </a:pPr>
                <a:r>
                  <a:rPr lang="lt-LT" sz="2000" dirty="0" smtClean="0">
                    <a:latin typeface="Times New Roman" panose="02020603050405020304" pitchFamily="18" charset="0"/>
                    <a:ea typeface="Cambria Math" panose="02040503050406030204" pitchFamily="18" charset="0"/>
                    <a:cs typeface="Times New Roman" panose="02020603050405020304" pitchFamily="18" charset="0"/>
                  </a:rPr>
                  <a:t>E </a:t>
                </a:r>
                <a14:m>
                  <m:oMath xmlns:m="http://schemas.openxmlformats.org/officeDocument/2006/math">
                    <m:r>
                      <a:rPr lang="lt-LT" sz="2000" b="0" i="0" smtClean="0">
                        <a:latin typeface="Cambria Math" panose="02040503050406030204" pitchFamily="18" charset="0"/>
                        <a:ea typeface="Cambria Math" panose="02040503050406030204" pitchFamily="18" charset="0"/>
                      </a:rPr>
                      <m:t>=</m:t>
                    </m:r>
                    <m:r>
                      <m:rPr>
                        <m:sty m:val="p"/>
                      </m:rPr>
                      <a:rPr lang="lt-LT" sz="2000" b="0" i="0" smtClean="0">
                        <a:latin typeface="Cambria Math" panose="02040503050406030204" pitchFamily="18" charset="0"/>
                        <a:ea typeface="Cambria Math" panose="02040503050406030204" pitchFamily="18" charset="0"/>
                      </a:rPr>
                      <m:t>A</m:t>
                    </m:r>
                    <m:r>
                      <a:rPr lang="lt-LT" sz="2000" b="0" i="0" smtClean="0">
                        <a:latin typeface="Cambria Math" panose="02040503050406030204" pitchFamily="18" charset="0"/>
                        <a:ea typeface="Cambria Math" panose="02040503050406030204" pitchFamily="18" charset="0"/>
                      </a:rPr>
                      <m:t>+</m:t>
                    </m:r>
                    <m:sSub>
                      <m:sSubPr>
                        <m:ctrlPr>
                          <a:rPr lang="lt-LT" sz="2000" i="1" smtClean="0">
                            <a:latin typeface="Cambria Math"/>
                            <a:ea typeface="Cambria Math" panose="02040503050406030204" pitchFamily="18" charset="0"/>
                          </a:rPr>
                        </m:ctrlPr>
                      </m:sSubPr>
                      <m:e>
                        <m:r>
                          <m:rPr>
                            <m:sty m:val="p"/>
                          </m:rPr>
                          <a:rPr lang="lt-LT" sz="2000" b="0" i="0" smtClean="0">
                            <a:latin typeface="Cambria Math" panose="02040503050406030204" pitchFamily="18" charset="0"/>
                            <a:ea typeface="Cambria Math" panose="02040503050406030204" pitchFamily="18" charset="0"/>
                          </a:rPr>
                          <m:t>E</m:t>
                        </m:r>
                      </m:e>
                      <m:sub>
                        <m:r>
                          <m:rPr>
                            <m:sty m:val="p"/>
                          </m:rPr>
                          <a:rPr lang="lt-LT" sz="2000" b="0" i="0" smtClean="0">
                            <a:latin typeface="Cambria Math" panose="02040503050406030204" pitchFamily="18" charset="0"/>
                            <a:ea typeface="Cambria Math" panose="02040503050406030204" pitchFamily="18" charset="0"/>
                          </a:rPr>
                          <m:t>k</m:t>
                        </m:r>
                      </m:sub>
                    </m:sSub>
                    <m:r>
                      <a:rPr lang="lt-LT" sz="2000" b="0" i="0" smtClean="0">
                        <a:latin typeface="Cambria Math" panose="02040503050406030204" pitchFamily="18" charset="0"/>
                        <a:ea typeface="Cambria Math" panose="02040503050406030204" pitchFamily="18" charset="0"/>
                      </a:rPr>
                      <m:t>=</m:t>
                    </m:r>
                    <m:r>
                      <a:rPr lang="lt-LT" sz="2000" b="1" i="0" smtClean="0">
                        <a:latin typeface="Cambria Math" panose="02040503050406030204" pitchFamily="18" charset="0"/>
                        <a:ea typeface="Cambria Math" panose="02040503050406030204" pitchFamily="18" charset="0"/>
                      </a:rPr>
                      <m:t>𝟐𝟏</m:t>
                    </m:r>
                    <m:r>
                      <a:rPr lang="lt-LT" sz="2000" b="1" i="0" smtClean="0">
                        <a:latin typeface="Cambria Math" panose="02040503050406030204" pitchFamily="18" charset="0"/>
                        <a:ea typeface="Cambria Math" panose="02040503050406030204" pitchFamily="18" charset="0"/>
                      </a:rPr>
                      <m:t>,</m:t>
                    </m:r>
                    <m:r>
                      <a:rPr lang="lt-LT" sz="2000" b="1" i="0" smtClean="0">
                        <a:latin typeface="Cambria Math" panose="02040503050406030204" pitchFamily="18" charset="0"/>
                        <a:ea typeface="Cambria Math" panose="02040503050406030204" pitchFamily="18" charset="0"/>
                      </a:rPr>
                      <m:t>𝟏</m:t>
                    </m:r>
                    <m:r>
                      <a:rPr lang="lt-LT" sz="2000" b="1" i="0" smtClean="0">
                        <a:latin typeface="Cambria Math" panose="02040503050406030204" pitchFamily="18" charset="0"/>
                        <a:ea typeface="Cambria Math" panose="02040503050406030204" pitchFamily="18" charset="0"/>
                      </a:rPr>
                      <m:t>∙</m:t>
                    </m:r>
                    <m:sSup>
                      <m:sSupPr>
                        <m:ctrlPr>
                          <a:rPr lang="lt-LT" sz="2000" b="1" i="1" smtClean="0">
                            <a:latin typeface="Cambria Math"/>
                            <a:ea typeface="Cambria Math" panose="02040503050406030204" pitchFamily="18" charset="0"/>
                          </a:rPr>
                        </m:ctrlPr>
                      </m:sSupPr>
                      <m:e>
                        <m:r>
                          <a:rPr lang="lt-LT" sz="2000" b="1" i="0" smtClean="0">
                            <a:latin typeface="Cambria Math" panose="02040503050406030204" pitchFamily="18" charset="0"/>
                            <a:ea typeface="Cambria Math" panose="02040503050406030204" pitchFamily="18" charset="0"/>
                          </a:rPr>
                          <m:t>𝟏𝟎</m:t>
                        </m:r>
                      </m:e>
                      <m:sup>
                        <m:r>
                          <a:rPr lang="lt-LT" sz="2000" b="1" i="0" smtClean="0">
                            <a:latin typeface="Cambria Math" panose="02040503050406030204" pitchFamily="18" charset="0"/>
                            <a:ea typeface="Cambria Math" panose="02040503050406030204" pitchFamily="18" charset="0"/>
                          </a:rPr>
                          <m:t>−</m:t>
                        </m:r>
                        <m:r>
                          <a:rPr lang="lt-LT" sz="2000" b="1" i="0" smtClean="0">
                            <a:latin typeface="Cambria Math" panose="02040503050406030204" pitchFamily="18" charset="0"/>
                            <a:ea typeface="Cambria Math" panose="02040503050406030204" pitchFamily="18" charset="0"/>
                          </a:rPr>
                          <m:t>𝟏𝟗</m:t>
                        </m:r>
                      </m:sup>
                    </m:sSup>
                    <m:r>
                      <a:rPr lang="lt-LT" sz="2000" b="1" i="0" smtClean="0">
                        <a:latin typeface="Cambria Math" panose="02040503050406030204" pitchFamily="18" charset="0"/>
                        <a:ea typeface="Cambria Math" panose="02040503050406030204" pitchFamily="18" charset="0"/>
                      </a:rPr>
                      <m:t> </m:t>
                    </m:r>
                    <m:r>
                      <a:rPr lang="lt-LT" sz="2000" b="1" i="0" smtClean="0">
                        <a:latin typeface="Cambria Math" panose="02040503050406030204" pitchFamily="18" charset="0"/>
                        <a:ea typeface="Cambria Math" panose="02040503050406030204" pitchFamily="18" charset="0"/>
                      </a:rPr>
                      <m:t>𝐉</m:t>
                    </m:r>
                    <m:r>
                      <a:rPr lang="lt-LT" sz="2000" b="1" i="0" smtClean="0">
                        <a:latin typeface="Cambria Math" panose="02040503050406030204" pitchFamily="18" charset="0"/>
                        <a:ea typeface="Cambria Math" panose="02040503050406030204" pitchFamily="18" charset="0"/>
                      </a:rPr>
                      <m:t>.</m:t>
                    </m:r>
                  </m:oMath>
                </a14:m>
                <a:endParaRPr lang="lt-LT" sz="2000" b="1" dirty="0" smtClean="0">
                  <a:latin typeface="Times New Roman" panose="02020603050405020304" pitchFamily="18" charset="0"/>
                  <a:ea typeface="Cambria Math" panose="02040503050406030204" pitchFamily="18" charset="0"/>
                  <a:cs typeface="Times New Roman" panose="02020603050405020304" pitchFamily="18" charset="0"/>
                </a:endParaRPr>
              </a:p>
              <a:p>
                <a:pPr marL="514350" indent="-514350">
                  <a:buFont typeface="+mj-lt"/>
                  <a:buAutoNum type="arabicPeriod"/>
                </a:pPr>
                <a:r>
                  <a:rPr lang="el-GR" sz="2000" dirty="0" smtClean="0">
                    <a:latin typeface="Times New Roman" panose="02020603050405020304" pitchFamily="18" charset="0"/>
                    <a:ea typeface="Cambria Math" panose="02040503050406030204" pitchFamily="18" charset="0"/>
                    <a:cs typeface="Times New Roman" panose="02020603050405020304" pitchFamily="18" charset="0"/>
                  </a:rPr>
                  <a:t>λ</a:t>
                </a:r>
                <a14:m>
                  <m:oMath xmlns:m="http://schemas.openxmlformats.org/officeDocument/2006/math">
                    <m:r>
                      <a:rPr lang="el-GR" sz="2000" b="0" i="0" smtClean="0">
                        <a:latin typeface="Cambria Math" panose="02040503050406030204" pitchFamily="18" charset="0"/>
                        <a:ea typeface="Cambria Math" panose="02040503050406030204" pitchFamily="18" charset="0"/>
                      </a:rPr>
                      <m:t>=</m:t>
                    </m:r>
                    <m:f>
                      <m:fPr>
                        <m:ctrlPr>
                          <a:rPr lang="lt-LT" sz="2000" i="1" smtClean="0">
                            <a:latin typeface="Cambria Math"/>
                            <a:ea typeface="Cambria Math" panose="02040503050406030204" pitchFamily="18" charset="0"/>
                          </a:rPr>
                        </m:ctrlPr>
                      </m:fPr>
                      <m:num>
                        <m:r>
                          <m:rPr>
                            <m:sty m:val="p"/>
                          </m:rPr>
                          <a:rPr lang="lt-LT" sz="2000" b="0" i="0" smtClean="0">
                            <a:latin typeface="Cambria Math" panose="02040503050406030204" pitchFamily="18" charset="0"/>
                            <a:ea typeface="Cambria Math" panose="02040503050406030204" pitchFamily="18" charset="0"/>
                          </a:rPr>
                          <m:t>hc</m:t>
                        </m:r>
                      </m:num>
                      <m:den>
                        <m:r>
                          <m:rPr>
                            <m:sty m:val="p"/>
                          </m:rPr>
                          <a:rPr lang="lt-LT" sz="2000" b="0" i="0" smtClean="0">
                            <a:latin typeface="Cambria Math" panose="02040503050406030204" pitchFamily="18" charset="0"/>
                            <a:ea typeface="Cambria Math" panose="02040503050406030204" pitchFamily="18" charset="0"/>
                          </a:rPr>
                          <m:t>E</m:t>
                        </m:r>
                      </m:den>
                    </m:f>
                    <m:r>
                      <a:rPr lang="lt-LT" sz="2000" b="0" i="0" smtClean="0">
                        <a:latin typeface="Cambria Math" panose="02040503050406030204" pitchFamily="18" charset="0"/>
                        <a:ea typeface="Cambria Math" panose="02040503050406030204" pitchFamily="18" charset="0"/>
                      </a:rPr>
                      <m:t>=</m:t>
                    </m:r>
                    <m:r>
                      <a:rPr lang="lt-LT" sz="2000" b="1" i="0" smtClean="0">
                        <a:latin typeface="Cambria Math" panose="02040503050406030204" pitchFamily="18" charset="0"/>
                        <a:ea typeface="Cambria Math" panose="02040503050406030204" pitchFamily="18" charset="0"/>
                      </a:rPr>
                      <m:t>𝟗𝟒</m:t>
                    </m:r>
                    <m:r>
                      <a:rPr lang="lt-LT" sz="2000" b="1" i="0" smtClean="0">
                        <a:latin typeface="Cambria Math" panose="02040503050406030204" pitchFamily="18" charset="0"/>
                        <a:ea typeface="Cambria Math" panose="02040503050406030204" pitchFamily="18" charset="0"/>
                      </a:rPr>
                      <m:t> </m:t>
                    </m:r>
                    <m:r>
                      <a:rPr lang="lt-LT" sz="2000" b="1" i="0" smtClean="0">
                        <a:latin typeface="Cambria Math" panose="02040503050406030204" pitchFamily="18" charset="0"/>
                        <a:ea typeface="Cambria Math" panose="02040503050406030204" pitchFamily="18" charset="0"/>
                      </a:rPr>
                      <m:t>𝐧𝐦</m:t>
                    </m:r>
                    <m:r>
                      <a:rPr lang="lt-LT" sz="2000" b="1" i="0" smtClean="0">
                        <a:latin typeface="Cambria Math" panose="02040503050406030204" pitchFamily="18" charset="0"/>
                        <a:ea typeface="Cambria Math" panose="02040503050406030204" pitchFamily="18" charset="0"/>
                      </a:rPr>
                      <m:t>.</m:t>
                    </m:r>
                  </m:oMath>
                </a14:m>
                <a:endParaRPr lang="lt-LT" sz="2000" b="1" dirty="0" smtClean="0">
                  <a:latin typeface="Times New Roman" panose="02020603050405020304" pitchFamily="18" charset="0"/>
                  <a:ea typeface="Cambria Math" panose="02040503050406030204" pitchFamily="18" charset="0"/>
                  <a:cs typeface="Times New Roman" panose="02020603050405020304" pitchFamily="18" charset="0"/>
                </a:endParaRPr>
              </a:p>
              <a:p>
                <a:pPr marL="514350" indent="-514350">
                  <a:buFont typeface="+mj-lt"/>
                  <a:buAutoNum type="arabicPeriod"/>
                </a:pPr>
                <a14:m>
                  <m:oMath xmlns:m="http://schemas.openxmlformats.org/officeDocument/2006/math">
                    <m:sSub>
                      <m:sSubPr>
                        <m:ctrlPr>
                          <a:rPr lang="lt-LT" sz="2000" i="1" smtClean="0">
                            <a:latin typeface="Cambria Math"/>
                            <a:ea typeface="Cambria Math" panose="02040503050406030204" pitchFamily="18" charset="0"/>
                          </a:rPr>
                        </m:ctrlPr>
                      </m:sSubPr>
                      <m:e>
                        <m:r>
                          <m:rPr>
                            <m:sty m:val="p"/>
                          </m:rPr>
                          <a:rPr lang="lt-LT" sz="2000" b="0" i="0" smtClean="0">
                            <a:latin typeface="Cambria Math" panose="02040503050406030204" pitchFamily="18" charset="0"/>
                            <a:ea typeface="Cambria Math" panose="02040503050406030204" pitchFamily="18" charset="0"/>
                          </a:rPr>
                          <m:t>U</m:t>
                        </m:r>
                      </m:e>
                      <m:sub>
                        <m:r>
                          <m:rPr>
                            <m:sty m:val="p"/>
                          </m:rPr>
                          <a:rPr lang="lt-LT" sz="2000" b="0" i="0" smtClean="0">
                            <a:latin typeface="Cambria Math" panose="02040503050406030204" pitchFamily="18" charset="0"/>
                            <a:ea typeface="Cambria Math" panose="02040503050406030204" pitchFamily="18" charset="0"/>
                          </a:rPr>
                          <m:t>u</m:t>
                        </m:r>
                        <m:r>
                          <a:rPr lang="lt-LT" sz="2000" b="0" i="0" smtClean="0">
                            <a:latin typeface="Cambria Math" panose="02040503050406030204" pitchFamily="18" charset="0"/>
                            <a:ea typeface="Cambria Math" panose="02040503050406030204" pitchFamily="18" charset="0"/>
                          </a:rPr>
                          <m:t>ž</m:t>
                        </m:r>
                      </m:sub>
                    </m:sSub>
                    <m:r>
                      <a:rPr lang="lt-LT" sz="2000" b="0" i="0" smtClean="0">
                        <a:latin typeface="Cambria Math" panose="02040503050406030204" pitchFamily="18" charset="0"/>
                        <a:ea typeface="Cambria Math" panose="02040503050406030204" pitchFamily="18" charset="0"/>
                      </a:rPr>
                      <m:t>=</m:t>
                    </m:r>
                    <m:f>
                      <m:fPr>
                        <m:ctrlPr>
                          <a:rPr lang="lt-LT" sz="2000" i="1" smtClean="0">
                            <a:latin typeface="Cambria Math"/>
                            <a:ea typeface="Cambria Math" panose="02040503050406030204" pitchFamily="18" charset="0"/>
                          </a:rPr>
                        </m:ctrlPr>
                      </m:fPr>
                      <m:num>
                        <m:sSub>
                          <m:sSubPr>
                            <m:ctrlPr>
                              <a:rPr lang="lt-LT" sz="2000" i="1" smtClean="0">
                                <a:latin typeface="Cambria Math"/>
                                <a:ea typeface="Cambria Math" panose="02040503050406030204" pitchFamily="18" charset="0"/>
                              </a:rPr>
                            </m:ctrlPr>
                          </m:sSubPr>
                          <m:e>
                            <m:r>
                              <m:rPr>
                                <m:sty m:val="p"/>
                              </m:rPr>
                              <a:rPr lang="lt-LT" sz="2000" b="0" i="0" smtClean="0">
                                <a:latin typeface="Cambria Math" panose="02040503050406030204" pitchFamily="18" charset="0"/>
                                <a:ea typeface="Cambria Math" panose="02040503050406030204" pitchFamily="18" charset="0"/>
                              </a:rPr>
                              <m:t>E</m:t>
                            </m:r>
                          </m:e>
                          <m:sub>
                            <m:r>
                              <m:rPr>
                                <m:sty m:val="p"/>
                              </m:rPr>
                              <a:rPr lang="lt-LT" sz="2000" b="0" i="0" smtClean="0">
                                <a:latin typeface="Cambria Math" panose="02040503050406030204" pitchFamily="18" charset="0"/>
                                <a:ea typeface="Cambria Math" panose="02040503050406030204" pitchFamily="18" charset="0"/>
                              </a:rPr>
                              <m:t>k</m:t>
                            </m:r>
                          </m:sub>
                        </m:sSub>
                      </m:num>
                      <m:den>
                        <m:r>
                          <m:rPr>
                            <m:sty m:val="p"/>
                          </m:rPr>
                          <a:rPr lang="lt-LT" sz="2000" b="0" i="0" smtClean="0">
                            <a:latin typeface="Cambria Math" panose="02040503050406030204" pitchFamily="18" charset="0"/>
                            <a:ea typeface="Cambria Math" panose="02040503050406030204" pitchFamily="18" charset="0"/>
                          </a:rPr>
                          <m:t>q</m:t>
                        </m:r>
                      </m:den>
                    </m:f>
                    <m:r>
                      <a:rPr lang="lt-LT" sz="2000" b="0" i="0" smtClean="0">
                        <a:latin typeface="Cambria Math" panose="02040503050406030204" pitchFamily="18" charset="0"/>
                        <a:ea typeface="Cambria Math" panose="02040503050406030204" pitchFamily="18" charset="0"/>
                      </a:rPr>
                      <m:t>≈</m:t>
                    </m:r>
                    <m:r>
                      <a:rPr lang="lt-LT" sz="2000" b="1" i="0" smtClean="0">
                        <a:latin typeface="Cambria Math" panose="02040503050406030204" pitchFamily="18" charset="0"/>
                        <a:ea typeface="Cambria Math" panose="02040503050406030204" pitchFamily="18" charset="0"/>
                      </a:rPr>
                      <m:t>𝟏𝟏</m:t>
                    </m:r>
                    <m:r>
                      <a:rPr lang="lt-LT" sz="2000" b="1" i="0" smtClean="0">
                        <a:latin typeface="Cambria Math" panose="02040503050406030204" pitchFamily="18" charset="0"/>
                        <a:ea typeface="Cambria Math" panose="02040503050406030204" pitchFamily="18" charset="0"/>
                      </a:rPr>
                      <m:t>,</m:t>
                    </m:r>
                    <m:r>
                      <a:rPr lang="lt-LT" sz="2000" b="1" i="0" smtClean="0">
                        <a:latin typeface="Cambria Math" panose="02040503050406030204" pitchFamily="18" charset="0"/>
                        <a:ea typeface="Cambria Math" panose="02040503050406030204" pitchFamily="18" charset="0"/>
                      </a:rPr>
                      <m:t>𝟒</m:t>
                    </m:r>
                    <m:r>
                      <a:rPr lang="lt-LT" sz="2000" b="1" i="0" smtClean="0">
                        <a:latin typeface="Cambria Math" panose="02040503050406030204" pitchFamily="18" charset="0"/>
                        <a:ea typeface="Cambria Math" panose="02040503050406030204" pitchFamily="18" charset="0"/>
                      </a:rPr>
                      <m:t> </m:t>
                    </m:r>
                    <m:r>
                      <a:rPr lang="lt-LT" sz="2000" b="1" i="0" smtClean="0">
                        <a:latin typeface="Cambria Math" panose="02040503050406030204" pitchFamily="18" charset="0"/>
                        <a:ea typeface="Cambria Math" panose="02040503050406030204" pitchFamily="18" charset="0"/>
                      </a:rPr>
                      <m:t>𝐕</m:t>
                    </m:r>
                    <m:r>
                      <a:rPr lang="lt-LT" sz="2000" b="1" i="0" smtClean="0">
                        <a:latin typeface="Cambria Math" panose="02040503050406030204" pitchFamily="18" charset="0"/>
                        <a:ea typeface="Cambria Math" panose="02040503050406030204" pitchFamily="18" charset="0"/>
                      </a:rPr>
                      <m:t>.</m:t>
                    </m:r>
                  </m:oMath>
                </a14:m>
                <a:endParaRPr lang="lt-LT" sz="2000" b="1" dirty="0" smtClean="0">
                  <a:latin typeface="Times New Roman" panose="02020603050405020304" pitchFamily="18" charset="0"/>
                  <a:ea typeface="Cambria Math" panose="02040503050406030204" pitchFamily="18" charset="0"/>
                  <a:cs typeface="Times New Roman" panose="02020603050405020304" pitchFamily="18" charset="0"/>
                </a:endParaRPr>
              </a:p>
              <a:p>
                <a:pPr marL="514350" indent="-514350">
                  <a:buFont typeface="+mj-lt"/>
                  <a:buAutoNum type="arabicPeriod"/>
                </a:pPr>
                <a:r>
                  <a:rPr lang="lt-LT" sz="2000" dirty="0" smtClean="0">
                    <a:latin typeface="Times New Roman" panose="02020603050405020304" pitchFamily="18" charset="0"/>
                    <a:ea typeface="Cambria Math" panose="02040503050406030204" pitchFamily="18" charset="0"/>
                    <a:cs typeface="Times New Roman" panose="02020603050405020304" pitchFamily="18" charset="0"/>
                  </a:rPr>
                  <a:t>+11,4 V. Apšviečiamas elektrodas yra teigiamas, nes išlaisvintas elektronas stabdomas.</a:t>
                </a:r>
                <a:endParaRPr lang="lt-LT" sz="2000" dirty="0" smtClean="0">
                  <a:solidFill>
                    <a:srgbClr val="FF0000"/>
                  </a:solidFill>
                  <a:latin typeface="Times New Roman" panose="02020603050405020304" pitchFamily="18" charset="0"/>
                  <a:ea typeface="Cambria Math" panose="02040503050406030204" pitchFamily="18" charset="0"/>
                  <a:cs typeface="Times New Roman" panose="02020603050405020304" pitchFamily="18" charset="0"/>
                </a:endParaRPr>
              </a:p>
              <a:p>
                <a:pPr marL="0" indent="0">
                  <a:buNone/>
                </a:pPr>
                <a:endParaRPr lang="en-US" dirty="0">
                  <a:latin typeface="Times New Roman" panose="02020603050405020304" pitchFamily="18" charset="0"/>
                  <a:cs typeface="Times New Roman" panose="02020603050405020304" pitchFamily="18" charset="0"/>
                </a:endParaRPr>
              </a:p>
            </p:txBody>
          </p:sp>
        </mc:Choice>
        <mc:Fallback xmlns="">
          <p:sp>
            <p:nvSpPr>
              <p:cNvPr id="3" name="Turinio vietos rezervavimo ženklas 2"/>
              <p:cNvSpPr>
                <a:spLocks noGrp="1" noRot="1" noChangeAspect="1" noMove="1" noResize="1" noEditPoints="1" noAdjustHandles="1" noChangeArrowheads="1" noChangeShapeType="1" noTextEdit="1"/>
              </p:cNvSpPr>
              <p:nvPr>
                <p:ph idx="1"/>
              </p:nvPr>
            </p:nvSpPr>
            <p:spPr>
              <a:xfrm>
                <a:off x="399506" y="2415618"/>
                <a:ext cx="8945880" cy="4743048"/>
              </a:xfrm>
              <a:blipFill>
                <a:blip r:embed="rId3"/>
                <a:stretch>
                  <a:fillRect l="-613" t="-643"/>
                </a:stretch>
              </a:blipFill>
            </p:spPr>
            <p:txBody>
              <a:bodyPr/>
              <a:lstStyle/>
              <a:p>
                <a:r>
                  <a:rPr lang="en-GB">
                    <a:noFill/>
                  </a:rPr>
                  <a:t> </a:t>
                </a:r>
              </a:p>
            </p:txBody>
          </p:sp>
        </mc:Fallback>
      </mc:AlternateContent>
      <p:sp>
        <p:nvSpPr>
          <p:cNvPr id="4" name="TextBox 3"/>
          <p:cNvSpPr txBox="1"/>
          <p:nvPr/>
        </p:nvSpPr>
        <p:spPr>
          <a:xfrm>
            <a:off x="4701542" y="436901"/>
            <a:ext cx="3756660" cy="523220"/>
          </a:xfrm>
          <a:prstGeom prst="rect">
            <a:avLst/>
          </a:prstGeom>
          <a:noFill/>
        </p:spPr>
        <p:txBody>
          <a:bodyPr wrap="square" rtlCol="0">
            <a:spAutoFit/>
          </a:bodyPr>
          <a:lstStyle/>
          <a:p>
            <a:r>
              <a:rPr lang="en-GB" sz="2800" dirty="0" err="1">
                <a:latin typeface="Times New Roman" panose="02020603050405020304" pitchFamily="18" charset="0"/>
                <a:cs typeface="Times New Roman" panose="02020603050405020304" pitchFamily="18" charset="0"/>
              </a:rPr>
              <a:t>Sprendimai</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ir</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atsakymai</a:t>
            </a:r>
            <a:endParaRPr lang="en-GB"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99070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1500"/>
                                        <p:tgtEl>
                                          <p:spTgt spid="3">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1500"/>
                                        <p:tgtEl>
                                          <p:spTgt spid="3">
                                            <p:txEl>
                                              <p:pRg st="1" end="1"/>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animEffect transition="in" filter="fade">
                                      <p:cBhvr>
                                        <p:cTn id="16" dur="1500"/>
                                        <p:tgtEl>
                                          <p:spTgt spid="3">
                                            <p:txEl>
                                              <p:pRg st="2" end="2"/>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fade">
                                      <p:cBhvr>
                                        <p:cTn id="19" dur="1500"/>
                                        <p:tgtEl>
                                          <p:spTgt spid="3">
                                            <p:txEl>
                                              <p:pRg st="3" end="3"/>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1500"/>
                                        <p:tgtEl>
                                          <p:spTgt spid="3">
                                            <p:txEl>
                                              <p:pRg st="4" end="4"/>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animEffect transition="in" filter="fade">
                                      <p:cBhvr>
                                        <p:cTn id="25" dur="1500"/>
                                        <p:tgtEl>
                                          <p:spTgt spid="3">
                                            <p:txEl>
                                              <p:pRg st="5" end="5"/>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
                                            <p:txEl>
                                              <p:pRg st="6" end="6"/>
                                            </p:txEl>
                                          </p:spTgt>
                                        </p:tgtEl>
                                        <p:attrNameLst>
                                          <p:attrName>style.visibility</p:attrName>
                                        </p:attrNameLst>
                                      </p:cBhvr>
                                      <p:to>
                                        <p:strVal val="visible"/>
                                      </p:to>
                                    </p:set>
                                    <p:animEffect transition="in" filter="fade">
                                      <p:cBhvr>
                                        <p:cTn id="28" dur="1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59476" y="321474"/>
            <a:ext cx="10972800" cy="5705253"/>
          </a:xfrm>
        </p:spPr>
        <p:txBody>
          <a:bodyPr>
            <a:normAutofit/>
          </a:bodyPr>
          <a:lstStyle/>
          <a:p>
            <a:r>
              <a:rPr lang="lt-LT" sz="2400" dirty="0" smtClean="0">
                <a:latin typeface="Times New Roman" panose="02020603050405020304" pitchFamily="18" charset="0"/>
                <a:cs typeface="Times New Roman" panose="02020603050405020304" pitchFamily="18" charset="0"/>
              </a:rPr>
              <a:t>7. Apsilankę </a:t>
            </a:r>
            <a:r>
              <a:rPr lang="lt-LT" sz="2400" dirty="0" smtClean="0">
                <a:latin typeface="Times New Roman" panose="02020603050405020304" pitchFamily="18" charset="0"/>
                <a:cs typeface="Times New Roman" panose="02020603050405020304" pitchFamily="18" charset="0"/>
                <a:hlinkClick r:id="rId2"/>
              </a:rPr>
              <a:t>http</a:t>
            </a:r>
            <a:r>
              <a:rPr lang="lt-LT" sz="2400" dirty="0">
                <a:latin typeface="Times New Roman" panose="02020603050405020304" pitchFamily="18" charset="0"/>
                <a:cs typeface="Times New Roman" panose="02020603050405020304" pitchFamily="18" charset="0"/>
                <a:hlinkClick r:id="rId2"/>
              </a:rPr>
              <a:t>://mkp.emokykla.lt/imo/lt/mo/367</a:t>
            </a:r>
            <a:r>
              <a:rPr lang="lt-LT" sz="2400" dirty="0" smtClean="0">
                <a:latin typeface="Times New Roman" panose="02020603050405020304" pitchFamily="18" charset="0"/>
                <a:cs typeface="Times New Roman" panose="02020603050405020304" pitchFamily="18" charset="0"/>
                <a:hlinkClick r:id="rId2"/>
              </a:rPr>
              <a:t>/</a:t>
            </a:r>
            <a:r>
              <a:rPr lang="lt-LT" sz="2400" dirty="0" smtClean="0">
                <a:latin typeface="Times New Roman" panose="02020603050405020304" pitchFamily="18" charset="0"/>
                <a:cs typeface="Times New Roman" panose="02020603050405020304" pitchFamily="18" charset="0"/>
              </a:rPr>
              <a:t> puslapyje  bangos ilgį nustatykite 467nm, šaltinio galią 0,8mW, o</a:t>
            </a:r>
            <a:r>
              <a:rPr lang="en-GB" sz="2400" dirty="0" smtClean="0">
                <a:latin typeface="Times New Roman" panose="02020603050405020304" pitchFamily="18" charset="0"/>
                <a:cs typeface="Times New Roman" panose="02020603050405020304" pitchFamily="18" charset="0"/>
              </a:rPr>
              <a:t> </a:t>
            </a:r>
            <a:r>
              <a:rPr lang="lt-LT" sz="2400" dirty="0" smtClean="0">
                <a:latin typeface="Times New Roman" panose="02020603050405020304" pitchFamily="18" charset="0"/>
                <a:cs typeface="Times New Roman" panose="02020603050405020304" pitchFamily="18" charset="0"/>
              </a:rPr>
              <a:t>įtampą 2V. Kokį srovės stiprį gausite? Kokia stabdymo įtampa?     </a:t>
            </a:r>
            <a:endParaRPr lang="en-GB" sz="2400" dirty="0">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3"/>
          <a:stretch>
            <a:fillRect/>
          </a:stretch>
        </p:blipFill>
        <p:spPr>
          <a:xfrm>
            <a:off x="2469859" y="1669142"/>
            <a:ext cx="6862826" cy="465246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707300440"/>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t-LT" dirty="0" smtClean="0"/>
              <a:t> </a:t>
            </a:r>
            <a:endParaRPr lang="en-GB" dirty="0"/>
          </a:p>
        </p:txBody>
      </p:sp>
      <p:sp>
        <p:nvSpPr>
          <p:cNvPr id="3" name="Content Placeholder 2"/>
          <p:cNvSpPr>
            <a:spLocks noGrp="1"/>
          </p:cNvSpPr>
          <p:nvPr>
            <p:ph idx="1"/>
          </p:nvPr>
        </p:nvSpPr>
        <p:spPr>
          <a:xfrm>
            <a:off x="609600" y="647704"/>
            <a:ext cx="10972800" cy="4525963"/>
          </a:xfrm>
        </p:spPr>
        <p:txBody>
          <a:bodyPr/>
          <a:lstStyle/>
          <a:p>
            <a:r>
              <a:rPr lang="lt-LT"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Atsakyma</a:t>
            </a:r>
            <a:r>
              <a:rPr lang="en-GB" dirty="0" err="1"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a:t>
            </a:r>
            <a:r>
              <a:rPr lang="lt-LT"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GB"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 = 0,777mA; </a:t>
            </a:r>
            <a:r>
              <a:rPr lang="en-GB" dirty="0" err="1"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Ust</a:t>
            </a:r>
            <a:r>
              <a:rPr lang="en-GB"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 -1V. </a:t>
            </a:r>
            <a:endParaRPr lang="lt-LT"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marL="0" indent="0">
              <a:buNone/>
            </a:pPr>
            <a:r>
              <a:rPr lang="en-GB" dirty="0" smtClean="0">
                <a:latin typeface="Times New Roman" panose="02020603050405020304" pitchFamily="18" charset="0"/>
                <a:cs typeface="Times New Roman" panose="02020603050405020304" pitchFamily="18" charset="0"/>
              </a:rPr>
              <a:t>     </a:t>
            </a:r>
            <a:endParaRPr lang="lt-LT" dirty="0" smtClean="0">
              <a:latin typeface="Times New Roman" panose="02020603050405020304" pitchFamily="18" charset="0"/>
              <a:cs typeface="Times New Roman" panose="02020603050405020304" pitchFamily="18" charset="0"/>
            </a:endParaRPr>
          </a:p>
          <a:p>
            <a:pPr marL="0" indent="0">
              <a:buNone/>
            </a:pPr>
            <a:r>
              <a:rPr lang="lt-LT" dirty="0" smtClean="0">
                <a:latin typeface="Times New Roman" panose="02020603050405020304" pitchFamily="18" charset="0"/>
                <a:cs typeface="Times New Roman" panose="02020603050405020304" pitchFamily="18" charset="0"/>
              </a:rPr>
              <a:t>	</a:t>
            </a:r>
            <a:r>
              <a:rPr lang="en-GB" dirty="0" smtClean="0">
                <a:latin typeface="Times New Roman" panose="02020603050405020304" pitchFamily="18" charset="0"/>
                <a:cs typeface="Times New Roman" panose="02020603050405020304" pitchFamily="18" charset="0"/>
              </a:rPr>
              <a:t> I </a:t>
            </a:r>
            <a:r>
              <a:rPr lang="en-GB" dirty="0">
                <a:latin typeface="Times New Roman" panose="02020603050405020304" pitchFamily="18" charset="0"/>
                <a:cs typeface="Times New Roman" panose="02020603050405020304" pitchFamily="18" charset="0"/>
              </a:rPr>
              <a:t>= </a:t>
            </a:r>
            <a:r>
              <a:rPr lang="en-GB" dirty="0" smtClean="0">
                <a:latin typeface="Times New Roman" panose="02020603050405020304" pitchFamily="18" charset="0"/>
                <a:cs typeface="Times New Roman" panose="02020603050405020304" pitchFamily="18" charset="0"/>
              </a:rPr>
              <a:t>0,777mA 					</a:t>
            </a:r>
            <a:r>
              <a:rPr lang="en-GB" dirty="0" err="1" smtClean="0">
                <a:latin typeface="Times New Roman" panose="02020603050405020304" pitchFamily="18" charset="0"/>
                <a:cs typeface="Times New Roman" panose="02020603050405020304" pitchFamily="18" charset="0"/>
              </a:rPr>
              <a:t>Ust</a:t>
            </a:r>
            <a:r>
              <a:rPr lang="en-GB" dirty="0" smtClean="0">
                <a:latin typeface="Times New Roman" panose="02020603050405020304" pitchFamily="18" charset="0"/>
                <a:cs typeface="Times New Roman" panose="02020603050405020304" pitchFamily="18" charset="0"/>
              </a:rPr>
              <a:t> </a:t>
            </a:r>
            <a:r>
              <a:rPr lang="en-GB" dirty="0">
                <a:latin typeface="Times New Roman" panose="02020603050405020304" pitchFamily="18" charset="0"/>
                <a:cs typeface="Times New Roman" panose="02020603050405020304" pitchFamily="18" charset="0"/>
              </a:rPr>
              <a:t>= -1V. </a:t>
            </a:r>
            <a:endParaRPr lang="lt-LT" dirty="0">
              <a:latin typeface="Times New Roman" panose="02020603050405020304" pitchFamily="18" charset="0"/>
              <a:cs typeface="Times New Roman" panose="02020603050405020304" pitchFamily="18" charset="0"/>
            </a:endParaRPr>
          </a:p>
          <a:p>
            <a:pPr marL="0" indent="0">
              <a:buNone/>
            </a:pPr>
            <a:endParaRPr lang="en-GB" dirty="0">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2"/>
          <a:stretch>
            <a:fillRect/>
          </a:stretch>
        </p:blipFill>
        <p:spPr>
          <a:xfrm>
            <a:off x="609600" y="2567448"/>
            <a:ext cx="5275276" cy="3794343"/>
          </a:xfrm>
          <a:prstGeom prst="rect">
            <a:avLst/>
          </a:prstGeom>
          <a:ln>
            <a:noFill/>
          </a:ln>
          <a:effectLst>
            <a:outerShdw blurRad="292100" dist="139700" dir="2700000" algn="tl" rotWithShape="0">
              <a:srgbClr val="333333">
                <a:alpha val="65000"/>
              </a:srgbClr>
            </a:outerShdw>
          </a:effectLst>
        </p:spPr>
      </p:pic>
      <p:pic>
        <p:nvPicPr>
          <p:cNvPr id="7" name="Picture 6"/>
          <p:cNvPicPr>
            <a:picLocks noChangeAspect="1"/>
          </p:cNvPicPr>
          <p:nvPr/>
        </p:nvPicPr>
        <p:blipFill>
          <a:blip r:embed="rId3"/>
          <a:stretch>
            <a:fillRect/>
          </a:stretch>
        </p:blipFill>
        <p:spPr>
          <a:xfrm>
            <a:off x="6176495" y="2588138"/>
            <a:ext cx="5405905" cy="375296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806524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1500"/>
                                        <p:tgtEl>
                                          <p:spTgt spid="6"/>
                                        </p:tgtEl>
                                      </p:cBhvr>
                                    </p:animEffect>
                                  </p:childTnLst>
                                </p:cTn>
                              </p:par>
                              <p:par>
                                <p:cTn id="11" presetID="1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500"/>
                                        <p:tgtEl>
                                          <p:spTgt spid="7"/>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animEffect transition="in" filter="fade">
                                      <p:cBhvr>
                                        <p:cTn id="16" dur="1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344488"/>
            <a:ext cx="10515600" cy="1325563"/>
          </a:xfrm>
        </p:spPr>
        <p:txBody>
          <a:bodyPr/>
          <a:lstStyle/>
          <a:p>
            <a:r>
              <a:rPr lang="lt-LT" dirty="0" smtClean="0">
                <a:latin typeface="Times New Roman" panose="02020603050405020304" pitchFamily="18" charset="0"/>
                <a:cs typeface="Times New Roman" panose="02020603050405020304" pitchFamily="18" charset="0"/>
              </a:rPr>
              <a:t> </a:t>
            </a:r>
            <a:endParaRPr lang="lt-LT" dirty="0">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343419" y="493778"/>
                <a:ext cx="10022775" cy="4793240"/>
              </a:xfrm>
            </p:spPr>
            <p:txBody>
              <a:bodyPr>
                <a:normAutofit/>
              </a:bodyPr>
              <a:lstStyle/>
              <a:p>
                <a:pPr marL="0" indent="0">
                  <a:buNone/>
                </a:pPr>
                <a:r>
                  <a:rPr lang="lt-LT" sz="2400" dirty="0" smtClean="0">
                    <a:solidFill>
                      <a:schemeClr val="tx1"/>
                    </a:solidFill>
                    <a:latin typeface="Times New Roman" panose="02020603050405020304" pitchFamily="18" charset="0"/>
                    <a:cs typeface="Times New Roman" panose="02020603050405020304" pitchFamily="18" charset="0"/>
                  </a:rPr>
                  <a:t>8. Elektrono išlaisvinimo iš kalio darbas – 3,52 </a:t>
                </a:r>
                <a14:m>
                  <m:oMath xmlns:m="http://schemas.openxmlformats.org/officeDocument/2006/math">
                    <m:r>
                      <a:rPr lang="lt-LT" sz="2400" i="1" smtClean="0">
                        <a:solidFill>
                          <a:schemeClr val="tx1"/>
                        </a:solidFill>
                        <a:latin typeface="Cambria Math" panose="02040503050406030204" pitchFamily="18" charset="0"/>
                        <a:ea typeface="Cambria Math"/>
                      </a:rPr>
                      <m:t>∙</m:t>
                    </m:r>
                  </m:oMath>
                </a14:m>
                <a:r>
                  <a:rPr lang="lt-LT" sz="2400" dirty="0" smtClean="0">
                    <a:solidFill>
                      <a:schemeClr val="tx1"/>
                    </a:solidFill>
                    <a:latin typeface="Times New Roman" panose="02020603050405020304" pitchFamily="18" charset="0"/>
                    <a:cs typeface="Times New Roman" panose="02020603050405020304" pitchFamily="18" charset="0"/>
                  </a:rPr>
                  <a:t> 10</a:t>
                </a:r>
                <a:r>
                  <a:rPr lang="lt-LT" sz="2400" baseline="30000" dirty="0" smtClean="0">
                    <a:solidFill>
                      <a:schemeClr val="tx1"/>
                    </a:solidFill>
                    <a:latin typeface="Times New Roman" panose="02020603050405020304" pitchFamily="18" charset="0"/>
                    <a:cs typeface="Times New Roman" panose="02020603050405020304" pitchFamily="18" charset="0"/>
                  </a:rPr>
                  <a:t>-19</a:t>
                </a:r>
                <a:r>
                  <a:rPr lang="lt-LT" sz="2400" dirty="0" smtClean="0">
                    <a:solidFill>
                      <a:schemeClr val="tx1"/>
                    </a:solidFill>
                    <a:latin typeface="Times New Roman" panose="02020603050405020304" pitchFamily="18" charset="0"/>
                    <a:cs typeface="Times New Roman" panose="02020603050405020304" pitchFamily="18" charset="0"/>
                  </a:rPr>
                  <a:t> J.</a:t>
                </a:r>
              </a:p>
              <a:p>
                <a:pPr marL="457200" indent="-457200">
                  <a:buFont typeface="+mj-lt"/>
                  <a:buAutoNum type="arabicPeriod"/>
                </a:pPr>
                <a:r>
                  <a:rPr lang="lt-LT" sz="2400" dirty="0" smtClean="0">
                    <a:solidFill>
                      <a:schemeClr val="tx1"/>
                    </a:solidFill>
                    <a:latin typeface="Times New Roman" panose="02020603050405020304" pitchFamily="18" charset="0"/>
                    <a:cs typeface="Times New Roman" panose="02020603050405020304" pitchFamily="18" charset="0"/>
                  </a:rPr>
                  <a:t>Apskaičiuokite kalio fotoefekto raudonąja riba metrais. </a:t>
                </a:r>
              </a:p>
              <a:p>
                <a:pPr marL="457200" indent="-457200">
                  <a:buFont typeface="+mj-lt"/>
                  <a:buAutoNum type="arabicPeriod"/>
                </a:pPr>
                <a:r>
                  <a:rPr lang="lt-LT" sz="2400" dirty="0" smtClean="0">
                    <a:solidFill>
                      <a:schemeClr val="tx1"/>
                    </a:solidFill>
                    <a:latin typeface="Times New Roman" panose="02020603050405020304" pitchFamily="18" charset="0"/>
                    <a:cs typeface="Times New Roman" panose="02020603050405020304" pitchFamily="18" charset="0"/>
                  </a:rPr>
                  <a:t>Kokia yra didžiausiai iš kalio išplėštų elektronų kinetinė energija, kai šis apšvitinamas 6,67 </a:t>
                </a:r>
                <a14:m>
                  <m:oMath xmlns:m="http://schemas.openxmlformats.org/officeDocument/2006/math">
                    <m:r>
                      <a:rPr lang="lt-LT" sz="2400" i="1">
                        <a:solidFill>
                          <a:schemeClr val="tx1"/>
                        </a:solidFill>
                        <a:latin typeface="Cambria Math" panose="02040503050406030204" pitchFamily="18" charset="0"/>
                        <a:ea typeface="Cambria Math"/>
                      </a:rPr>
                      <m:t>∙</m:t>
                    </m:r>
                  </m:oMath>
                </a14:m>
                <a:r>
                  <a:rPr lang="lt-LT" sz="2400" dirty="0" smtClean="0">
                    <a:solidFill>
                      <a:schemeClr val="tx1"/>
                    </a:solidFill>
                    <a:latin typeface="Times New Roman" panose="02020603050405020304" pitchFamily="18" charset="0"/>
                    <a:cs typeface="Times New Roman" panose="02020603050405020304" pitchFamily="18" charset="0"/>
                  </a:rPr>
                  <a:t> 10</a:t>
                </a:r>
                <a:r>
                  <a:rPr lang="lt-LT" sz="2400" baseline="30000" dirty="0" smtClean="0">
                    <a:solidFill>
                      <a:schemeClr val="tx1"/>
                    </a:solidFill>
                    <a:latin typeface="Times New Roman" panose="02020603050405020304" pitchFamily="18" charset="0"/>
                    <a:cs typeface="Times New Roman" panose="02020603050405020304" pitchFamily="18" charset="0"/>
                  </a:rPr>
                  <a:t>14 </a:t>
                </a:r>
                <a:r>
                  <a:rPr lang="lt-LT" sz="2400" dirty="0" smtClean="0">
                    <a:solidFill>
                      <a:schemeClr val="tx1"/>
                    </a:solidFill>
                    <a:latin typeface="Times New Roman" panose="02020603050405020304" pitchFamily="18" charset="0"/>
                    <a:cs typeface="Times New Roman" panose="02020603050405020304" pitchFamily="18" charset="0"/>
                  </a:rPr>
                  <a:t>Hz dažnio elektromaginetinėmis bangomis? </a:t>
                </a:r>
                <a:endParaRPr lang="lt-LT" sz="2400" dirty="0">
                  <a:solidFill>
                    <a:schemeClr val="tx1"/>
                  </a:solidFill>
                  <a:latin typeface="Times New Roman" panose="02020603050405020304" pitchFamily="18" charset="0"/>
                  <a:cs typeface="Times New Roman" panose="02020603050405020304" pitchFamily="18" charset="0"/>
                </a:endParaRP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343419" y="493778"/>
                <a:ext cx="10022775" cy="4793240"/>
              </a:xfrm>
              <a:blipFill>
                <a:blip r:embed="rId2"/>
                <a:stretch>
                  <a:fillRect l="-912" t="-1018"/>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 name="Content Placeholder 2"/>
              <p:cNvSpPr txBox="1">
                <a:spLocks/>
              </p:cNvSpPr>
              <p:nvPr/>
            </p:nvSpPr>
            <p:spPr>
              <a:xfrm>
                <a:off x="805542" y="2519266"/>
                <a:ext cx="7825275" cy="4129416"/>
              </a:xfrm>
              <a:prstGeom prst="rect">
                <a:avLst/>
              </a:prstGeom>
            </p:spPr>
            <p:txBody>
              <a:bodyPr vert="horz" lIns="91440" tIns="45720" rIns="91440" bIns="45720" rtlCol="0">
                <a:normAutofit lnSpcReduction="1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lt-LT" sz="2400" dirty="0" smtClean="0">
                    <a:latin typeface="Times New Roman" panose="02020603050405020304" pitchFamily="18" charset="0"/>
                    <a:cs typeface="Times New Roman" panose="02020603050405020304" pitchFamily="18" charset="0"/>
                  </a:rPr>
                  <a:t>Atsakymai:</a:t>
                </a:r>
              </a:p>
              <a:p>
                <a:pPr marL="0" indent="0">
                  <a:buFont typeface="Arial" panose="020B0604020202020204" pitchFamily="34" charset="0"/>
                  <a:buNone/>
                </a:pPr>
                <a:r>
                  <a:rPr lang="lt-LT" sz="2400" dirty="0" smtClean="0">
                    <a:latin typeface="Times New Roman" panose="02020603050405020304" pitchFamily="18" charset="0"/>
                    <a:cs typeface="Times New Roman" panose="02020603050405020304" pitchFamily="18" charset="0"/>
                  </a:rPr>
                  <a:t>1. h </a:t>
                </a:r>
                <a14:m>
                  <m:oMath xmlns:m="http://schemas.openxmlformats.org/officeDocument/2006/math">
                    <m:r>
                      <a:rPr lang="lt-LT" sz="2400" i="1">
                        <a:latin typeface="Cambria Math" panose="02040503050406030204" pitchFamily="18" charset="0"/>
                        <a:ea typeface="Cambria Math"/>
                      </a:rPr>
                      <m:t>∙</m:t>
                    </m:r>
                  </m:oMath>
                </a14:m>
                <a:r>
                  <a:rPr lang="lt-LT" sz="2400" dirty="0" smtClean="0">
                    <a:latin typeface="Times New Roman" panose="02020603050405020304" pitchFamily="18" charset="0"/>
                    <a:cs typeface="Times New Roman" panose="02020603050405020304" pitchFamily="18" charset="0"/>
                  </a:rPr>
                  <a:t> ƒ = A</a:t>
                </a:r>
              </a:p>
              <a:p>
                <a:pPr marL="0" indent="0">
                  <a:buFont typeface="Arial" panose="020B0604020202020204" pitchFamily="34" charset="0"/>
                  <a:buNone/>
                </a:pPr>
                <a:r>
                  <a:rPr lang="lt-LT" sz="2400" dirty="0" smtClean="0">
                    <a:latin typeface="Times New Roman" panose="02020603050405020304" pitchFamily="18" charset="0"/>
                    <a:cs typeface="Times New Roman" panose="02020603050405020304" pitchFamily="18" charset="0"/>
                  </a:rPr>
                  <a:t>ƒ = A/h (1 tšk.)</a:t>
                </a:r>
              </a:p>
              <a:p>
                <a:pPr marL="0" indent="0">
                  <a:buFont typeface="Arial" panose="020B0604020202020204" pitchFamily="34" charset="0"/>
                  <a:buNone/>
                </a:pPr>
                <a14:m>
                  <m:oMath xmlns:m="http://schemas.openxmlformats.org/officeDocument/2006/math">
                    <m:r>
                      <m:rPr>
                        <m:nor/>
                      </m:rPr>
                      <a:rPr lang="el-GR" sz="2400" dirty="0" smtClean="0">
                        <a:latin typeface="Times New Roman" panose="02020603050405020304" pitchFamily="18" charset="0"/>
                        <a:cs typeface="Times New Roman" panose="02020603050405020304" pitchFamily="18" charset="0"/>
                      </a:rPr>
                      <m:t>λ</m:t>
                    </m:r>
                  </m:oMath>
                </a14:m>
                <a:r>
                  <a:rPr lang="lt-LT" sz="2400" dirty="0" smtClean="0">
                    <a:latin typeface="Times New Roman" panose="02020603050405020304" pitchFamily="18" charset="0"/>
                    <a:cs typeface="Times New Roman" panose="02020603050405020304" pitchFamily="18" charset="0"/>
                  </a:rPr>
                  <a:t>= </a:t>
                </a:r>
                <a14:m>
                  <m:oMath xmlns:m="http://schemas.openxmlformats.org/officeDocument/2006/math">
                    <m:f>
                      <m:fPr>
                        <m:ctrlPr>
                          <a:rPr lang="lt-LT" sz="2400" i="1" smtClean="0">
                            <a:latin typeface="Cambria Math"/>
                          </a:rPr>
                        </m:ctrlPr>
                      </m:fPr>
                      <m:num>
                        <m:r>
                          <a:rPr lang="lt-LT" sz="2400" i="1" smtClean="0">
                            <a:latin typeface="Cambria Math" panose="02040503050406030204" pitchFamily="18" charset="0"/>
                          </a:rPr>
                          <m:t>h</m:t>
                        </m:r>
                        <m:r>
                          <a:rPr lang="lt-LT" sz="2400" i="1">
                            <a:latin typeface="Cambria Math" panose="02040503050406030204" pitchFamily="18" charset="0"/>
                            <a:ea typeface="Cambria Math"/>
                          </a:rPr>
                          <m:t>∙</m:t>
                        </m:r>
                        <m:r>
                          <a:rPr lang="lt-LT" sz="2400" i="1" smtClean="0">
                            <a:latin typeface="Cambria Math" panose="02040503050406030204" pitchFamily="18" charset="0"/>
                          </a:rPr>
                          <m:t>𝑐</m:t>
                        </m:r>
                      </m:num>
                      <m:den>
                        <m:r>
                          <a:rPr lang="lt-LT" sz="2400" i="1" smtClean="0">
                            <a:latin typeface="Cambria Math" panose="02040503050406030204" pitchFamily="18" charset="0"/>
                          </a:rPr>
                          <m:t>𝐴</m:t>
                        </m:r>
                      </m:den>
                    </m:f>
                  </m:oMath>
                </a14:m>
                <a:r>
                  <a:rPr lang="lt-LT" sz="2400" dirty="0" smtClean="0">
                    <a:latin typeface="Times New Roman" panose="02020603050405020304" pitchFamily="18" charset="0"/>
                    <a:cs typeface="Times New Roman" panose="02020603050405020304" pitchFamily="18" charset="0"/>
                  </a:rPr>
                  <a:t> (1 tšk.)</a:t>
                </a:r>
              </a:p>
              <a:p>
                <a:pPr marL="0" indent="0">
                  <a:buFont typeface="Arial" panose="020B0604020202020204" pitchFamily="34" charset="0"/>
                  <a:buNone/>
                </a:pPr>
                <a14:m>
                  <m:oMath xmlns:m="http://schemas.openxmlformats.org/officeDocument/2006/math">
                    <m:r>
                      <m:rPr>
                        <m:nor/>
                      </m:rPr>
                      <a:rPr lang="el-GR" sz="2400"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m:t>λ</m:t>
                    </m:r>
                    <m:r>
                      <a:rPr lang="el-GR" sz="2400" b="1" i="1" dirty="0" smtClean="0">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m:t>
                    </m:r>
                  </m:oMath>
                </a14:m>
                <a:r>
                  <a:rPr lang="lt-LT" sz="2400"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6 </a:t>
                </a:r>
                <a14:m>
                  <m:oMath xmlns:m="http://schemas.openxmlformats.org/officeDocument/2006/math">
                    <m:r>
                      <a:rPr lang="lt-LT" sz="2400" b="1" i="1">
                        <a:effectLst>
                          <a:outerShdw blurRad="38100" dist="38100" dir="2700000" algn="tl">
                            <a:srgbClr val="000000">
                              <a:alpha val="43137"/>
                            </a:srgbClr>
                          </a:outerShdw>
                        </a:effectLst>
                        <a:latin typeface="Cambria Math" panose="02040503050406030204" pitchFamily="18" charset="0"/>
                        <a:ea typeface="Cambria Math"/>
                      </a:rPr>
                      <m:t>∙</m:t>
                    </m:r>
                  </m:oMath>
                </a14:m>
                <a:r>
                  <a:rPr lang="lt-LT" sz="2400"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10</a:t>
                </a:r>
                <a:r>
                  <a:rPr lang="lt-LT" sz="2400" b="1" baseline="30000"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-7 </a:t>
                </a:r>
                <a:r>
                  <a:rPr lang="lt-LT" sz="2400"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 </a:t>
                </a:r>
              </a:p>
              <a:p>
                <a:pPr marL="0" indent="0">
                  <a:buFont typeface="Arial" panose="020B0604020202020204" pitchFamily="34" charset="0"/>
                  <a:buNone/>
                </a:pPr>
                <a:endParaRPr lang="lt-LT" sz="2400" dirty="0" smtClean="0">
                  <a:latin typeface="Times New Roman" panose="02020603050405020304" pitchFamily="18" charset="0"/>
                  <a:cs typeface="Times New Roman" panose="02020603050405020304" pitchFamily="18" charset="0"/>
                </a:endParaRPr>
              </a:p>
              <a:p>
                <a:pPr marL="0" indent="0">
                  <a:buFont typeface="Arial" panose="020B0604020202020204" pitchFamily="34" charset="0"/>
                  <a:buNone/>
                </a:pPr>
                <a:r>
                  <a:rPr lang="lt-LT" sz="2400" dirty="0" smtClean="0">
                    <a:latin typeface="Times New Roman" panose="02020603050405020304" pitchFamily="18" charset="0"/>
                    <a:cs typeface="Times New Roman" panose="02020603050405020304" pitchFamily="18" charset="0"/>
                  </a:rPr>
                  <a:t>2. h </a:t>
                </a:r>
                <a14:m>
                  <m:oMath xmlns:m="http://schemas.openxmlformats.org/officeDocument/2006/math">
                    <m:r>
                      <a:rPr lang="lt-LT" sz="2400" i="1">
                        <a:latin typeface="Cambria Math" panose="02040503050406030204" pitchFamily="18" charset="0"/>
                        <a:ea typeface="Cambria Math"/>
                      </a:rPr>
                      <m:t>∙</m:t>
                    </m:r>
                  </m:oMath>
                </a14:m>
                <a:r>
                  <a:rPr lang="lt-LT" sz="2400" dirty="0" smtClean="0">
                    <a:latin typeface="Times New Roman" panose="02020603050405020304" pitchFamily="18" charset="0"/>
                    <a:cs typeface="Times New Roman" panose="02020603050405020304" pitchFamily="18" charset="0"/>
                  </a:rPr>
                  <a:t> ƒ = A + E</a:t>
                </a:r>
                <a:r>
                  <a:rPr lang="lt-LT" sz="2400" baseline="-25000" dirty="0" smtClean="0">
                    <a:latin typeface="Times New Roman" panose="02020603050405020304" pitchFamily="18" charset="0"/>
                    <a:cs typeface="Times New Roman" panose="02020603050405020304" pitchFamily="18" charset="0"/>
                  </a:rPr>
                  <a:t>k </a:t>
                </a:r>
              </a:p>
              <a:p>
                <a:pPr marL="0" indent="0">
                  <a:buFont typeface="Arial" panose="020B0604020202020204" pitchFamily="34" charset="0"/>
                  <a:buNone/>
                </a:pPr>
                <a:r>
                  <a:rPr lang="lt-LT" sz="2400" dirty="0" smtClean="0">
                    <a:latin typeface="Times New Roman" panose="02020603050405020304" pitchFamily="18" charset="0"/>
                    <a:cs typeface="Times New Roman" panose="02020603050405020304" pitchFamily="18" charset="0"/>
                  </a:rPr>
                  <a:t>E</a:t>
                </a:r>
                <a:r>
                  <a:rPr lang="lt-LT" sz="2400" baseline="-25000" dirty="0" smtClean="0">
                    <a:latin typeface="Times New Roman" panose="02020603050405020304" pitchFamily="18" charset="0"/>
                    <a:cs typeface="Times New Roman" panose="02020603050405020304" pitchFamily="18" charset="0"/>
                  </a:rPr>
                  <a:t>k </a:t>
                </a:r>
                <a:r>
                  <a:rPr lang="lt-LT" sz="2400" dirty="0" smtClean="0">
                    <a:latin typeface="Times New Roman" panose="02020603050405020304" pitchFamily="18" charset="0"/>
                    <a:cs typeface="Times New Roman" panose="02020603050405020304" pitchFamily="18" charset="0"/>
                  </a:rPr>
                  <a:t>= h </a:t>
                </a:r>
                <a14:m>
                  <m:oMath xmlns:m="http://schemas.openxmlformats.org/officeDocument/2006/math">
                    <m:r>
                      <a:rPr lang="lt-LT" sz="2400" i="1">
                        <a:latin typeface="Cambria Math" panose="02040503050406030204" pitchFamily="18" charset="0"/>
                        <a:ea typeface="Cambria Math"/>
                      </a:rPr>
                      <m:t>∙</m:t>
                    </m:r>
                  </m:oMath>
                </a14:m>
                <a:r>
                  <a:rPr lang="lt-LT" sz="2400" dirty="0" smtClean="0">
                    <a:latin typeface="Times New Roman" panose="02020603050405020304" pitchFamily="18" charset="0"/>
                    <a:cs typeface="Times New Roman" panose="02020603050405020304" pitchFamily="18" charset="0"/>
                  </a:rPr>
                  <a:t> ƒ – A </a:t>
                </a:r>
              </a:p>
              <a:p>
                <a:pPr marL="0" indent="0">
                  <a:buFont typeface="Arial" panose="020B0604020202020204" pitchFamily="34" charset="0"/>
                  <a:buNone/>
                </a:pPr>
                <a:r>
                  <a:rPr lang="lt-LT" sz="2400"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E</a:t>
                </a:r>
                <a:r>
                  <a:rPr lang="lt-LT" sz="2400" b="1" baseline="-25000"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k </a:t>
                </a:r>
                <a:r>
                  <a:rPr lang="lt-LT" sz="2400"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0,88 </a:t>
                </a:r>
                <a14:m>
                  <m:oMath xmlns:m="http://schemas.openxmlformats.org/officeDocument/2006/math">
                    <m:r>
                      <a:rPr lang="lt-LT" sz="2400" b="1" i="1">
                        <a:effectLst>
                          <a:outerShdw blurRad="38100" dist="38100" dir="2700000" algn="tl">
                            <a:srgbClr val="000000">
                              <a:alpha val="43137"/>
                            </a:srgbClr>
                          </a:outerShdw>
                        </a:effectLst>
                        <a:latin typeface="Cambria Math" panose="02040503050406030204" pitchFamily="18" charset="0"/>
                        <a:ea typeface="Cambria Math"/>
                      </a:rPr>
                      <m:t>∙</m:t>
                    </m:r>
                  </m:oMath>
                </a14:m>
                <a:r>
                  <a:rPr lang="lt-LT" sz="2400"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10</a:t>
                </a:r>
                <a:r>
                  <a:rPr lang="lt-LT" sz="2400" b="1" baseline="30000"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-19 </a:t>
                </a:r>
                <a:r>
                  <a:rPr lang="lt-LT" sz="2400"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J</a:t>
                </a:r>
                <a:endParaRPr lang="lt-LT" sz="2200" b="1" baseline="-25000"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mc:Choice>
        <mc:Fallback xmlns="">
          <p:sp>
            <p:nvSpPr>
              <p:cNvPr id="4" name="Content Placeholder 2"/>
              <p:cNvSpPr txBox="1">
                <a:spLocks noRot="1" noChangeAspect="1" noMove="1" noResize="1" noEditPoints="1" noAdjustHandles="1" noChangeArrowheads="1" noChangeShapeType="1" noTextEdit="1"/>
              </p:cNvSpPr>
              <p:nvPr/>
            </p:nvSpPr>
            <p:spPr>
              <a:xfrm>
                <a:off x="805542" y="2519266"/>
                <a:ext cx="7825275" cy="4129416"/>
              </a:xfrm>
              <a:prstGeom prst="rect">
                <a:avLst/>
              </a:prstGeom>
              <a:blipFill>
                <a:blip r:embed="rId3"/>
                <a:stretch>
                  <a:fillRect l="-1246" t="-2065"/>
                </a:stretch>
              </a:blipFill>
            </p:spPr>
            <p:txBody>
              <a:bodyPr/>
              <a:lstStyle/>
              <a:p>
                <a:r>
                  <a:rPr lang="en-GB">
                    <a:noFill/>
                  </a:rPr>
                  <a:t> </a:t>
                </a:r>
              </a:p>
            </p:txBody>
          </p:sp>
        </mc:Fallback>
      </mc:AlternateContent>
    </p:spTree>
    <p:extLst>
      <p:ext uri="{BB962C8B-B14F-4D97-AF65-F5344CB8AC3E}">
        <p14:creationId xmlns:p14="http://schemas.microsoft.com/office/powerpoint/2010/main" val="1714117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2000"/>
                                        <p:tgtEl>
                                          <p:spTgt spid="4">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fade">
                                      <p:cBhvr>
                                        <p:cTn id="10" dur="2000"/>
                                        <p:tgtEl>
                                          <p:spTgt spid="4">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Effect transition="in" filter="fade">
                                      <p:cBhvr>
                                        <p:cTn id="13" dur="2000"/>
                                        <p:tgtEl>
                                          <p:spTgt spid="4">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4">
                                            <p:txEl>
                                              <p:pRg st="3" end="3"/>
                                            </p:txEl>
                                          </p:spTgt>
                                        </p:tgtEl>
                                        <p:attrNameLst>
                                          <p:attrName>style.visibility</p:attrName>
                                        </p:attrNameLst>
                                      </p:cBhvr>
                                      <p:to>
                                        <p:strVal val="visible"/>
                                      </p:to>
                                    </p:set>
                                    <p:animEffect transition="in" filter="fade">
                                      <p:cBhvr>
                                        <p:cTn id="16" dur="2000"/>
                                        <p:tgtEl>
                                          <p:spTgt spid="4">
                                            <p:txEl>
                                              <p:pRg st="3" end="3"/>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animEffect transition="in" filter="fade">
                                      <p:cBhvr>
                                        <p:cTn id="19" dur="2000"/>
                                        <p:tgtEl>
                                          <p:spTgt spid="4">
                                            <p:txEl>
                                              <p:pRg st="4" end="4"/>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4">
                                            <p:txEl>
                                              <p:pRg st="6" end="6"/>
                                            </p:txEl>
                                          </p:spTgt>
                                        </p:tgtEl>
                                        <p:attrNameLst>
                                          <p:attrName>style.visibility</p:attrName>
                                        </p:attrNameLst>
                                      </p:cBhvr>
                                      <p:to>
                                        <p:strVal val="visible"/>
                                      </p:to>
                                    </p:set>
                                    <p:animEffect transition="in" filter="fade">
                                      <p:cBhvr>
                                        <p:cTn id="22" dur="2000"/>
                                        <p:tgtEl>
                                          <p:spTgt spid="4">
                                            <p:txEl>
                                              <p:pRg st="6" end="6"/>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4">
                                            <p:txEl>
                                              <p:pRg st="7" end="7"/>
                                            </p:txEl>
                                          </p:spTgt>
                                        </p:tgtEl>
                                        <p:attrNameLst>
                                          <p:attrName>style.visibility</p:attrName>
                                        </p:attrNameLst>
                                      </p:cBhvr>
                                      <p:to>
                                        <p:strVal val="visible"/>
                                      </p:to>
                                    </p:set>
                                    <p:animEffect transition="in" filter="fade">
                                      <p:cBhvr>
                                        <p:cTn id="25" dur="2000"/>
                                        <p:tgtEl>
                                          <p:spTgt spid="4">
                                            <p:txEl>
                                              <p:pRg st="7" end="7"/>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4">
                                            <p:txEl>
                                              <p:pRg st="8" end="8"/>
                                            </p:txEl>
                                          </p:spTgt>
                                        </p:tgtEl>
                                        <p:attrNameLst>
                                          <p:attrName>style.visibility</p:attrName>
                                        </p:attrNameLst>
                                      </p:cBhvr>
                                      <p:to>
                                        <p:strVal val="visible"/>
                                      </p:to>
                                    </p:set>
                                    <p:animEffect transition="in" filter="fade">
                                      <p:cBhvr>
                                        <p:cTn id="28" dur="2000"/>
                                        <p:tgtEl>
                                          <p:spTgt spid="4">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t-LT" dirty="0" smtClean="0">
                <a:latin typeface="Times New Roman" panose="02020603050405020304" pitchFamily="18" charset="0"/>
                <a:cs typeface="Times New Roman" panose="02020603050405020304" pitchFamily="18" charset="0"/>
              </a:rPr>
              <a:t> </a:t>
            </a:r>
            <a:endParaRPr lang="lt-LT" dirty="0">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586277" y="278222"/>
                <a:ext cx="10515599" cy="4704423"/>
              </a:xfrm>
            </p:spPr>
            <p:txBody>
              <a:bodyPr>
                <a:normAutofit/>
              </a:bodyPr>
              <a:lstStyle/>
              <a:p>
                <a:pPr marL="0" indent="0">
                  <a:buNone/>
                </a:pPr>
                <a:r>
                  <a:rPr lang="lt-LT" sz="2400" dirty="0" smtClean="0">
                    <a:solidFill>
                      <a:schemeClr val="tx1"/>
                    </a:solidFill>
                    <a:latin typeface="Times New Roman" panose="02020603050405020304" pitchFamily="18" charset="0"/>
                    <a:cs typeface="Times New Roman" panose="02020603050405020304" pitchFamily="18" charset="0"/>
                  </a:rPr>
                  <a:t>9. 400 nm bangos ilgio šviesa apšviečiamas tiriamojo metalo paviršius. Išlekiančių iš metalo paviršiaus elektronų kinetinė energija apytiksliai lygi 1,1 </a:t>
                </a:r>
                <a14:m>
                  <m:oMath xmlns:m="http://schemas.openxmlformats.org/officeDocument/2006/math">
                    <m:r>
                      <a:rPr lang="lt-LT" sz="2400" i="1">
                        <a:solidFill>
                          <a:schemeClr val="tx1"/>
                        </a:solidFill>
                        <a:latin typeface="Cambria Math" panose="02040503050406030204" pitchFamily="18" charset="0"/>
                        <a:ea typeface="Cambria Math"/>
                      </a:rPr>
                      <m:t>∙</m:t>
                    </m:r>
                  </m:oMath>
                </a14:m>
                <a:r>
                  <a:rPr lang="lt-LT" sz="2400" dirty="0" smtClean="0">
                    <a:solidFill>
                      <a:schemeClr val="tx1"/>
                    </a:solidFill>
                    <a:latin typeface="Times New Roman" panose="02020603050405020304" pitchFamily="18" charset="0"/>
                    <a:cs typeface="Times New Roman" panose="02020603050405020304" pitchFamily="18" charset="0"/>
                  </a:rPr>
                  <a:t> 10</a:t>
                </a:r>
                <a:r>
                  <a:rPr lang="lt-LT" sz="2400" baseline="30000" dirty="0" smtClean="0">
                    <a:solidFill>
                      <a:schemeClr val="tx1"/>
                    </a:solidFill>
                    <a:latin typeface="Times New Roman" panose="02020603050405020304" pitchFamily="18" charset="0"/>
                    <a:cs typeface="Times New Roman" panose="02020603050405020304" pitchFamily="18" charset="0"/>
                  </a:rPr>
                  <a:t>-19 </a:t>
                </a:r>
                <a:r>
                  <a:rPr lang="lt-LT" sz="2400" dirty="0" smtClean="0">
                    <a:solidFill>
                      <a:schemeClr val="tx1"/>
                    </a:solidFill>
                    <a:latin typeface="Times New Roman" panose="02020603050405020304" pitchFamily="18" charset="0"/>
                    <a:cs typeface="Times New Roman" panose="02020603050405020304" pitchFamily="18" charset="0"/>
                  </a:rPr>
                  <a:t>J. Elektrono masė – 9,1 </a:t>
                </a:r>
                <a14:m>
                  <m:oMath xmlns:m="http://schemas.openxmlformats.org/officeDocument/2006/math">
                    <m:r>
                      <a:rPr lang="lt-LT" sz="2400" i="1">
                        <a:solidFill>
                          <a:schemeClr val="tx1"/>
                        </a:solidFill>
                        <a:latin typeface="Cambria Math" panose="02040503050406030204" pitchFamily="18" charset="0"/>
                        <a:ea typeface="Cambria Math"/>
                      </a:rPr>
                      <m:t>∙</m:t>
                    </m:r>
                  </m:oMath>
                </a14:m>
                <a:r>
                  <a:rPr lang="lt-LT" sz="2400" dirty="0" smtClean="0">
                    <a:solidFill>
                      <a:schemeClr val="tx1"/>
                    </a:solidFill>
                    <a:latin typeface="Times New Roman" panose="02020603050405020304" pitchFamily="18" charset="0"/>
                    <a:cs typeface="Times New Roman" panose="02020603050405020304" pitchFamily="18" charset="0"/>
                  </a:rPr>
                  <a:t> 10</a:t>
                </a:r>
                <a:r>
                  <a:rPr lang="lt-LT" sz="2400" baseline="30000" dirty="0" smtClean="0">
                    <a:solidFill>
                      <a:schemeClr val="tx1"/>
                    </a:solidFill>
                    <a:latin typeface="Times New Roman" panose="02020603050405020304" pitchFamily="18" charset="0"/>
                    <a:cs typeface="Times New Roman" panose="02020603050405020304" pitchFamily="18" charset="0"/>
                  </a:rPr>
                  <a:t>-31 </a:t>
                </a:r>
                <a:r>
                  <a:rPr lang="lt-LT" sz="2400" dirty="0" smtClean="0">
                    <a:solidFill>
                      <a:schemeClr val="tx1"/>
                    </a:solidFill>
                    <a:latin typeface="Times New Roman" panose="02020603050405020304" pitchFamily="18" charset="0"/>
                    <a:cs typeface="Times New Roman" panose="02020603050405020304" pitchFamily="18" charset="0"/>
                  </a:rPr>
                  <a:t>kg, Planko konstanta – 6,3 </a:t>
                </a:r>
                <a14:m>
                  <m:oMath xmlns:m="http://schemas.openxmlformats.org/officeDocument/2006/math">
                    <m:r>
                      <a:rPr lang="lt-LT" sz="2400" i="1">
                        <a:solidFill>
                          <a:schemeClr val="tx1"/>
                        </a:solidFill>
                        <a:latin typeface="Cambria Math" panose="02040503050406030204" pitchFamily="18" charset="0"/>
                        <a:ea typeface="Cambria Math"/>
                      </a:rPr>
                      <m:t>∙</m:t>
                    </m:r>
                  </m:oMath>
                </a14:m>
                <a:r>
                  <a:rPr lang="lt-LT" sz="2400" dirty="0" smtClean="0">
                    <a:solidFill>
                      <a:schemeClr val="tx1"/>
                    </a:solidFill>
                    <a:latin typeface="Times New Roman" panose="02020603050405020304" pitchFamily="18" charset="0"/>
                    <a:cs typeface="Times New Roman" panose="02020603050405020304" pitchFamily="18" charset="0"/>
                  </a:rPr>
                  <a:t> 10</a:t>
                </a:r>
                <a:r>
                  <a:rPr lang="lt-LT" sz="2400" baseline="30000" dirty="0" smtClean="0">
                    <a:solidFill>
                      <a:schemeClr val="tx1"/>
                    </a:solidFill>
                    <a:latin typeface="Times New Roman" panose="02020603050405020304" pitchFamily="18" charset="0"/>
                    <a:cs typeface="Times New Roman" panose="02020603050405020304" pitchFamily="18" charset="0"/>
                  </a:rPr>
                  <a:t>-34 </a:t>
                </a:r>
                <a:r>
                  <a:rPr lang="lt-LT" sz="2400" dirty="0" smtClean="0">
                    <a:solidFill>
                      <a:schemeClr val="tx1"/>
                    </a:solidFill>
                    <a:latin typeface="Times New Roman" panose="02020603050405020304" pitchFamily="18" charset="0"/>
                    <a:cs typeface="Times New Roman" panose="02020603050405020304" pitchFamily="18" charset="0"/>
                  </a:rPr>
                  <a:t>J </a:t>
                </a:r>
                <a14:m>
                  <m:oMath xmlns:m="http://schemas.openxmlformats.org/officeDocument/2006/math">
                    <m:r>
                      <a:rPr lang="lt-LT" sz="2400" i="1">
                        <a:solidFill>
                          <a:schemeClr val="tx1"/>
                        </a:solidFill>
                        <a:latin typeface="Cambria Math" panose="02040503050406030204" pitchFamily="18" charset="0"/>
                        <a:ea typeface="Cambria Math"/>
                      </a:rPr>
                      <m:t>∙</m:t>
                    </m:r>
                  </m:oMath>
                </a14:m>
                <a:r>
                  <a:rPr lang="lt-LT" sz="2400" dirty="0" smtClean="0">
                    <a:solidFill>
                      <a:schemeClr val="tx1"/>
                    </a:solidFill>
                    <a:latin typeface="Times New Roman" panose="02020603050405020304" pitchFamily="18" charset="0"/>
                    <a:cs typeface="Times New Roman" panose="02020603050405020304" pitchFamily="18" charset="0"/>
                  </a:rPr>
                  <a:t> s, šviesos greitis 300 000 km/s</a:t>
                </a:r>
                <a:endParaRPr lang="lt-LT" sz="2400" baseline="30000" dirty="0" smtClean="0">
                  <a:solidFill>
                    <a:schemeClr val="tx1"/>
                  </a:solidFill>
                  <a:latin typeface="Times New Roman" panose="02020603050405020304" pitchFamily="18" charset="0"/>
                  <a:cs typeface="Times New Roman" panose="02020603050405020304" pitchFamily="18" charset="0"/>
                </a:endParaRPr>
              </a:p>
              <a:p>
                <a:pPr marL="457200" indent="-457200">
                  <a:buFont typeface="+mj-lt"/>
                  <a:buAutoNum type="arabicPeriod"/>
                </a:pPr>
                <a:r>
                  <a:rPr lang="lt-LT" sz="2400" dirty="0" smtClean="0">
                    <a:solidFill>
                      <a:schemeClr val="tx1"/>
                    </a:solidFill>
                    <a:latin typeface="Times New Roman" panose="02020603050405020304" pitchFamily="18" charset="0"/>
                    <a:cs typeface="Times New Roman" panose="02020603050405020304" pitchFamily="18" charset="0"/>
                  </a:rPr>
                  <a:t>Apskaičiuokite į metalo paviršių krintančios šviesos dažnį. </a:t>
                </a:r>
              </a:p>
              <a:p>
                <a:pPr marL="457200" indent="-457200">
                  <a:buFont typeface="+mj-lt"/>
                  <a:buAutoNum type="arabicPeriod"/>
                </a:pPr>
                <a:r>
                  <a:rPr lang="lt-LT" sz="2400" dirty="0" smtClean="0">
                    <a:solidFill>
                      <a:schemeClr val="tx1"/>
                    </a:solidFill>
                    <a:latin typeface="Times New Roman" panose="02020603050405020304" pitchFamily="18" charset="0"/>
                    <a:cs typeface="Times New Roman" panose="02020603050405020304" pitchFamily="18" charset="0"/>
                  </a:rPr>
                  <a:t>Apskaičiuokite, koks šio metalo elektronų išlaisvinimo darbas, jei elektronai iš medžiagos išplėšiami vidutiniu 5 </a:t>
                </a:r>
                <a14:m>
                  <m:oMath xmlns:m="http://schemas.openxmlformats.org/officeDocument/2006/math">
                    <m:r>
                      <a:rPr lang="lt-LT" sz="2400" i="1">
                        <a:solidFill>
                          <a:schemeClr val="tx1"/>
                        </a:solidFill>
                        <a:latin typeface="Cambria Math" panose="02040503050406030204" pitchFamily="18" charset="0"/>
                        <a:ea typeface="Cambria Math"/>
                      </a:rPr>
                      <m:t>∙</m:t>
                    </m:r>
                  </m:oMath>
                </a14:m>
                <a:r>
                  <a:rPr lang="lt-LT" sz="2400" dirty="0" smtClean="0">
                    <a:solidFill>
                      <a:schemeClr val="tx1"/>
                    </a:solidFill>
                    <a:latin typeface="Times New Roman" panose="02020603050405020304" pitchFamily="18" charset="0"/>
                    <a:cs typeface="Times New Roman" panose="02020603050405020304" pitchFamily="18" charset="0"/>
                  </a:rPr>
                  <a:t> 10</a:t>
                </a:r>
                <a:r>
                  <a:rPr lang="lt-LT" sz="2400" baseline="30000" dirty="0" smtClean="0">
                    <a:solidFill>
                      <a:schemeClr val="tx1"/>
                    </a:solidFill>
                    <a:latin typeface="Times New Roman" panose="02020603050405020304" pitchFamily="18" charset="0"/>
                    <a:cs typeface="Times New Roman" panose="02020603050405020304" pitchFamily="18" charset="0"/>
                  </a:rPr>
                  <a:t>5 </a:t>
                </a:r>
                <a:r>
                  <a:rPr lang="lt-LT" sz="2400" dirty="0" smtClean="0">
                    <a:solidFill>
                      <a:schemeClr val="tx1"/>
                    </a:solidFill>
                    <a:latin typeface="Times New Roman" panose="02020603050405020304" pitchFamily="18" charset="0"/>
                    <a:cs typeface="Times New Roman" panose="02020603050405020304" pitchFamily="18" charset="0"/>
                  </a:rPr>
                  <a:t>m/s greičiu. </a:t>
                </a:r>
                <a:endParaRPr lang="lt-LT" sz="2400" dirty="0">
                  <a:solidFill>
                    <a:schemeClr val="tx1"/>
                  </a:solidFill>
                  <a:latin typeface="Times New Roman" panose="02020603050405020304" pitchFamily="18" charset="0"/>
                  <a:cs typeface="Times New Roman" panose="02020603050405020304" pitchFamily="18" charset="0"/>
                </a:endParaRP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586277" y="278222"/>
                <a:ext cx="10515599" cy="4704423"/>
              </a:xfrm>
              <a:blipFill>
                <a:blip r:embed="rId2"/>
                <a:stretch>
                  <a:fillRect l="-870" t="-1038"/>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 name="Rectangle 3"/>
              <p:cNvSpPr/>
              <p:nvPr/>
            </p:nvSpPr>
            <p:spPr>
              <a:xfrm>
                <a:off x="789990" y="3196353"/>
                <a:ext cx="6096000" cy="3255378"/>
              </a:xfrm>
              <a:prstGeom prst="rect">
                <a:avLst/>
              </a:prstGeom>
            </p:spPr>
            <p:txBody>
              <a:bodyPr>
                <a:spAutoFit/>
              </a:bodyPr>
              <a:lstStyle/>
              <a:p>
                <a:r>
                  <a:rPr lang="lt-LT" sz="2400" dirty="0" smtClean="0">
                    <a:latin typeface="Times New Roman" panose="02020603050405020304" pitchFamily="18" charset="0"/>
                    <a:cs typeface="Times New Roman" panose="02020603050405020304" pitchFamily="18" charset="0"/>
                  </a:rPr>
                  <a:t>Atsakymai:</a:t>
                </a:r>
              </a:p>
              <a:p>
                <a:r>
                  <a:rPr lang="lt-LT" sz="2400" dirty="0" smtClean="0">
                    <a:latin typeface="Times New Roman" panose="02020603050405020304" pitchFamily="18" charset="0"/>
                    <a:cs typeface="Times New Roman" panose="02020603050405020304" pitchFamily="18" charset="0"/>
                  </a:rPr>
                  <a:t>1</a:t>
                </a:r>
                <a:r>
                  <a:rPr lang="lt-LT" sz="2400" dirty="0">
                    <a:latin typeface="Times New Roman" panose="02020603050405020304" pitchFamily="18" charset="0"/>
                    <a:cs typeface="Times New Roman" panose="02020603050405020304" pitchFamily="18" charset="0"/>
                  </a:rPr>
                  <a:t>. </a:t>
                </a:r>
                <a14:m>
                  <m:oMath xmlns:m="http://schemas.openxmlformats.org/officeDocument/2006/math">
                    <m:r>
                      <m:rPr>
                        <m:nor/>
                      </m:rPr>
                      <a:rPr lang="el-GR" sz="2400" dirty="0">
                        <a:latin typeface="Times New Roman" panose="02020603050405020304" pitchFamily="18" charset="0"/>
                        <a:cs typeface="Times New Roman" panose="02020603050405020304" pitchFamily="18" charset="0"/>
                      </a:rPr>
                      <m:t>λ</m:t>
                    </m:r>
                    <m:r>
                      <m:rPr>
                        <m:nor/>
                      </m:rPr>
                      <a:rPr lang="lt-LT" sz="2400" dirty="0">
                        <a:latin typeface="Times New Roman" panose="02020603050405020304" pitchFamily="18" charset="0"/>
                        <a:cs typeface="Times New Roman" panose="02020603050405020304" pitchFamily="18" charset="0"/>
                      </a:rPr>
                      <m:t> = </m:t>
                    </m:r>
                    <m:r>
                      <m:rPr>
                        <m:nor/>
                      </m:rPr>
                      <a:rPr lang="lt-LT" sz="2400" dirty="0">
                        <a:latin typeface="Times New Roman" panose="02020603050405020304" pitchFamily="18" charset="0"/>
                        <a:cs typeface="Times New Roman" panose="02020603050405020304" pitchFamily="18" charset="0"/>
                      </a:rPr>
                      <m:t>cT</m:t>
                    </m:r>
                    <m:r>
                      <m:rPr>
                        <m:nor/>
                      </m:rPr>
                      <a:rPr lang="lt-LT" sz="2400" dirty="0">
                        <a:latin typeface="Times New Roman" panose="02020603050405020304" pitchFamily="18" charset="0"/>
                        <a:cs typeface="Times New Roman" panose="02020603050405020304" pitchFamily="18" charset="0"/>
                      </a:rPr>
                      <m:t> = </m:t>
                    </m:r>
                    <m:f>
                      <m:fPr>
                        <m:ctrlPr>
                          <a:rPr lang="lt-LT" sz="2400" i="1" dirty="0">
                            <a:latin typeface="Cambria Math"/>
                          </a:rPr>
                        </m:ctrlPr>
                      </m:fPr>
                      <m:num>
                        <m:r>
                          <a:rPr lang="lt-LT" sz="2400" i="1" dirty="0">
                            <a:latin typeface="Cambria Math" panose="02040503050406030204" pitchFamily="18" charset="0"/>
                          </a:rPr>
                          <m:t>𝑐</m:t>
                        </m:r>
                      </m:num>
                      <m:den>
                        <m:r>
                          <m:rPr>
                            <m:nor/>
                          </m:rPr>
                          <a:rPr lang="lt-LT" sz="2400" dirty="0">
                            <a:latin typeface="Times New Roman" panose="02020603050405020304" pitchFamily="18" charset="0"/>
                            <a:cs typeface="Times New Roman" panose="02020603050405020304" pitchFamily="18" charset="0"/>
                          </a:rPr>
                          <m:t>ƒ</m:t>
                        </m:r>
                      </m:den>
                    </m:f>
                    <m:r>
                      <a:rPr lang="lt-LT" sz="2400" i="1" dirty="0">
                        <a:latin typeface="Cambria Math" panose="02040503050406030204" pitchFamily="18" charset="0"/>
                      </a:rPr>
                      <m:t> ⟶</m:t>
                    </m:r>
                  </m:oMath>
                </a14:m>
                <a:r>
                  <a:rPr lang="lt-LT" sz="2400" dirty="0">
                    <a:latin typeface="Times New Roman" panose="02020603050405020304" pitchFamily="18" charset="0"/>
                    <a:cs typeface="Times New Roman" panose="02020603050405020304" pitchFamily="18" charset="0"/>
                  </a:rPr>
                  <a:t> ƒ = </a:t>
                </a:r>
                <a14:m>
                  <m:oMath xmlns:m="http://schemas.openxmlformats.org/officeDocument/2006/math">
                    <m:f>
                      <m:fPr>
                        <m:ctrlPr>
                          <a:rPr lang="lt-LT" sz="2400" i="1">
                            <a:latin typeface="Cambria Math"/>
                          </a:rPr>
                        </m:ctrlPr>
                      </m:fPr>
                      <m:num>
                        <m:r>
                          <a:rPr lang="lt-LT" sz="2400" i="1">
                            <a:latin typeface="Cambria Math" panose="02040503050406030204" pitchFamily="18" charset="0"/>
                          </a:rPr>
                          <m:t>𝑐</m:t>
                        </m:r>
                      </m:num>
                      <m:den>
                        <m:r>
                          <m:rPr>
                            <m:nor/>
                          </m:rPr>
                          <a:rPr lang="el-GR" sz="2400" dirty="0">
                            <a:latin typeface="Times New Roman" panose="02020603050405020304" pitchFamily="18" charset="0"/>
                            <a:cs typeface="Times New Roman" panose="02020603050405020304" pitchFamily="18" charset="0"/>
                          </a:rPr>
                          <m:t>λ</m:t>
                        </m:r>
                      </m:den>
                    </m:f>
                  </m:oMath>
                </a14:m>
                <a:endParaRPr lang="lt-LT" sz="2400" dirty="0">
                  <a:latin typeface="Times New Roman" panose="02020603050405020304" pitchFamily="18" charset="0"/>
                  <a:cs typeface="Times New Roman" panose="02020603050405020304" pitchFamily="18" charset="0"/>
                </a:endParaRPr>
              </a:p>
              <a:p>
                <a14:m>
                  <m:oMath xmlns:m="http://schemas.openxmlformats.org/officeDocument/2006/math">
                    <m:r>
                      <m:rPr>
                        <m:nor/>
                      </m:rPr>
                      <a:rPr lang="el-GR" sz="2400" dirty="0">
                        <a:latin typeface="Times New Roman" panose="02020603050405020304" pitchFamily="18" charset="0"/>
                        <a:cs typeface="Times New Roman" panose="02020603050405020304" pitchFamily="18" charset="0"/>
                      </a:rPr>
                      <m:t>λ</m:t>
                    </m:r>
                  </m:oMath>
                </a14:m>
                <a:r>
                  <a:rPr lang="lt-LT" sz="2400" dirty="0">
                    <a:latin typeface="Times New Roman" panose="02020603050405020304" pitchFamily="18" charset="0"/>
                    <a:cs typeface="Times New Roman" panose="02020603050405020304" pitchFamily="18" charset="0"/>
                  </a:rPr>
                  <a:t> = 400 nm = 4 </a:t>
                </a:r>
                <a14:m>
                  <m:oMath xmlns:m="http://schemas.openxmlformats.org/officeDocument/2006/math">
                    <m:r>
                      <a:rPr lang="lt-LT" sz="2400" i="1">
                        <a:latin typeface="Cambria Math" panose="02040503050406030204" pitchFamily="18" charset="0"/>
                        <a:ea typeface="Cambria Math"/>
                      </a:rPr>
                      <m:t>∙</m:t>
                    </m:r>
                  </m:oMath>
                </a14:m>
                <a:r>
                  <a:rPr lang="lt-LT" sz="2400" dirty="0">
                    <a:latin typeface="Times New Roman" panose="02020603050405020304" pitchFamily="18" charset="0"/>
                    <a:cs typeface="Times New Roman" panose="02020603050405020304" pitchFamily="18" charset="0"/>
                  </a:rPr>
                  <a:t> 10</a:t>
                </a:r>
                <a:r>
                  <a:rPr lang="lt-LT" sz="2400" baseline="30000" dirty="0">
                    <a:latin typeface="Times New Roman" panose="02020603050405020304" pitchFamily="18" charset="0"/>
                    <a:cs typeface="Times New Roman" panose="02020603050405020304" pitchFamily="18" charset="0"/>
                  </a:rPr>
                  <a:t>-7</a:t>
                </a:r>
                <a:r>
                  <a:rPr lang="lt-LT" sz="2400" dirty="0">
                    <a:latin typeface="Times New Roman" panose="02020603050405020304" pitchFamily="18" charset="0"/>
                    <a:cs typeface="Times New Roman" panose="02020603050405020304" pitchFamily="18" charset="0"/>
                  </a:rPr>
                  <a:t> m</a:t>
                </a:r>
              </a:p>
              <a:p>
                <a:r>
                  <a:rPr lang="lt-LT" sz="2400" dirty="0">
                    <a:latin typeface="Times New Roman" panose="02020603050405020304" pitchFamily="18" charset="0"/>
                    <a:cs typeface="Times New Roman" panose="02020603050405020304" pitchFamily="18" charset="0"/>
                  </a:rPr>
                  <a:t>ƒ = </a:t>
                </a:r>
                <a:r>
                  <a:rPr lang="lt-LT" sz="2400" b="1" dirty="0">
                    <a:latin typeface="Times New Roman" panose="02020603050405020304" pitchFamily="18" charset="0"/>
                    <a:cs typeface="Times New Roman" panose="02020603050405020304" pitchFamily="18" charset="0"/>
                  </a:rPr>
                  <a:t>0,75 </a:t>
                </a:r>
                <a14:m>
                  <m:oMath xmlns:m="http://schemas.openxmlformats.org/officeDocument/2006/math">
                    <m:r>
                      <a:rPr lang="lt-LT" sz="2400" b="1" i="1">
                        <a:latin typeface="Cambria Math" panose="02040503050406030204" pitchFamily="18" charset="0"/>
                        <a:ea typeface="Cambria Math"/>
                      </a:rPr>
                      <m:t>∙</m:t>
                    </m:r>
                  </m:oMath>
                </a14:m>
                <a:r>
                  <a:rPr lang="lt-LT" sz="2400" b="1" dirty="0">
                    <a:latin typeface="Times New Roman" panose="02020603050405020304" pitchFamily="18" charset="0"/>
                    <a:cs typeface="Times New Roman" panose="02020603050405020304" pitchFamily="18" charset="0"/>
                  </a:rPr>
                  <a:t> 10</a:t>
                </a:r>
                <a:r>
                  <a:rPr lang="lt-LT" sz="2400" b="1" baseline="30000" dirty="0">
                    <a:latin typeface="Times New Roman" panose="02020603050405020304" pitchFamily="18" charset="0"/>
                    <a:cs typeface="Times New Roman" panose="02020603050405020304" pitchFamily="18" charset="0"/>
                  </a:rPr>
                  <a:t>15</a:t>
                </a:r>
                <a:r>
                  <a:rPr lang="lt-LT" sz="2400" b="1" dirty="0">
                    <a:latin typeface="Times New Roman" panose="02020603050405020304" pitchFamily="18" charset="0"/>
                    <a:cs typeface="Times New Roman" panose="02020603050405020304" pitchFamily="18" charset="0"/>
                  </a:rPr>
                  <a:t> Hz</a:t>
                </a:r>
              </a:p>
              <a:p>
                <a:endParaRPr lang="lt-LT" sz="2400" dirty="0">
                  <a:latin typeface="Times New Roman" panose="02020603050405020304" pitchFamily="18" charset="0"/>
                  <a:cs typeface="Times New Roman" panose="02020603050405020304" pitchFamily="18" charset="0"/>
                </a:endParaRPr>
              </a:p>
              <a:p>
                <a:r>
                  <a:rPr lang="lt-LT" sz="2400" dirty="0">
                    <a:latin typeface="Times New Roman" panose="02020603050405020304" pitchFamily="18" charset="0"/>
                    <a:cs typeface="Times New Roman" panose="02020603050405020304" pitchFamily="18" charset="0"/>
                  </a:rPr>
                  <a:t>3. hƒ = A + </a:t>
                </a:r>
                <a14:m>
                  <m:oMath xmlns:m="http://schemas.openxmlformats.org/officeDocument/2006/math">
                    <m:f>
                      <m:fPr>
                        <m:ctrlPr>
                          <a:rPr lang="lt-LT" sz="2400" i="1">
                            <a:latin typeface="Cambria Math"/>
                          </a:rPr>
                        </m:ctrlPr>
                      </m:fPr>
                      <m:num>
                        <m:r>
                          <a:rPr lang="lt-LT" sz="2400" i="1">
                            <a:latin typeface="Cambria Math" panose="02040503050406030204" pitchFamily="18" charset="0"/>
                          </a:rPr>
                          <m:t>𝑚𝑣</m:t>
                        </m:r>
                        <m:r>
                          <a:rPr lang="lt-LT" sz="2400" i="1" baseline="30000">
                            <a:latin typeface="Cambria Math" panose="02040503050406030204" pitchFamily="18" charset="0"/>
                          </a:rPr>
                          <m:t>2</m:t>
                        </m:r>
                      </m:num>
                      <m:den>
                        <m:r>
                          <a:rPr lang="lt-LT" sz="2400" i="1">
                            <a:latin typeface="Cambria Math" panose="02040503050406030204" pitchFamily="18" charset="0"/>
                          </a:rPr>
                          <m:t>2</m:t>
                        </m:r>
                      </m:den>
                    </m:f>
                  </m:oMath>
                </a14:m>
                <a:r>
                  <a:rPr lang="lt-LT" sz="2400" dirty="0">
                    <a:latin typeface="Times New Roman" panose="02020603050405020304" pitchFamily="18" charset="0"/>
                    <a:cs typeface="Times New Roman" panose="02020603050405020304" pitchFamily="18" charset="0"/>
                  </a:rPr>
                  <a:t> </a:t>
                </a:r>
                <a14:m>
                  <m:oMath xmlns:m="http://schemas.openxmlformats.org/officeDocument/2006/math">
                    <m:r>
                      <a:rPr lang="lt-LT" sz="2400" i="1" dirty="0">
                        <a:latin typeface="Cambria Math" panose="02040503050406030204" pitchFamily="18" charset="0"/>
                      </a:rPr>
                      <m:t>⟶</m:t>
                    </m:r>
                  </m:oMath>
                </a14:m>
                <a:r>
                  <a:rPr lang="lt-LT" sz="2400" dirty="0">
                    <a:latin typeface="Times New Roman" panose="02020603050405020304" pitchFamily="18" charset="0"/>
                    <a:cs typeface="Times New Roman" panose="02020603050405020304" pitchFamily="18" charset="0"/>
                  </a:rPr>
                  <a:t> A = hƒ - </a:t>
                </a:r>
                <a14:m>
                  <m:oMath xmlns:m="http://schemas.openxmlformats.org/officeDocument/2006/math">
                    <m:f>
                      <m:fPr>
                        <m:ctrlPr>
                          <a:rPr lang="lt-LT" sz="2400" i="1">
                            <a:latin typeface="Cambria Math"/>
                          </a:rPr>
                        </m:ctrlPr>
                      </m:fPr>
                      <m:num>
                        <m:r>
                          <a:rPr lang="lt-LT" sz="2400" i="1">
                            <a:latin typeface="Cambria Math" panose="02040503050406030204" pitchFamily="18" charset="0"/>
                          </a:rPr>
                          <m:t>𝑚𝑣</m:t>
                        </m:r>
                        <m:r>
                          <a:rPr lang="lt-LT" sz="2400" i="1" baseline="30000">
                            <a:latin typeface="Cambria Math" panose="02040503050406030204" pitchFamily="18" charset="0"/>
                          </a:rPr>
                          <m:t>2</m:t>
                        </m:r>
                      </m:num>
                      <m:den>
                        <m:r>
                          <a:rPr lang="lt-LT" sz="2400" i="1">
                            <a:latin typeface="Cambria Math" panose="02040503050406030204" pitchFamily="18" charset="0"/>
                          </a:rPr>
                          <m:t>2</m:t>
                        </m:r>
                      </m:den>
                    </m:f>
                  </m:oMath>
                </a14:m>
                <a:endParaRPr lang="lt-LT" sz="2400" dirty="0">
                  <a:latin typeface="Times New Roman" panose="02020603050405020304" pitchFamily="18" charset="0"/>
                  <a:cs typeface="Times New Roman" panose="02020603050405020304" pitchFamily="18" charset="0"/>
                </a:endParaRPr>
              </a:p>
              <a:p>
                <a:r>
                  <a:rPr lang="lt-LT" sz="2400" dirty="0">
                    <a:latin typeface="Times New Roman" panose="02020603050405020304" pitchFamily="18" charset="0"/>
                    <a:cs typeface="Times New Roman" panose="02020603050405020304" pitchFamily="18" charset="0"/>
                  </a:rPr>
                  <a:t>A </a:t>
                </a:r>
                <a14:m>
                  <m:oMath xmlns:m="http://schemas.openxmlformats.org/officeDocument/2006/math">
                    <m:r>
                      <a:rPr lang="el-GR" sz="2400" i="1" dirty="0">
                        <a:latin typeface="Cambria Math" panose="02040503050406030204" pitchFamily="18" charset="0"/>
                        <a:ea typeface="Cambria Math" panose="02040503050406030204" pitchFamily="18" charset="0"/>
                      </a:rPr>
                      <m:t>≈</m:t>
                    </m:r>
                  </m:oMath>
                </a14:m>
                <a:r>
                  <a:rPr lang="lt-LT" sz="2400" dirty="0">
                    <a:latin typeface="Times New Roman" panose="02020603050405020304" pitchFamily="18" charset="0"/>
                    <a:cs typeface="Times New Roman" panose="02020603050405020304" pitchFamily="18" charset="0"/>
                  </a:rPr>
                  <a:t> </a:t>
                </a:r>
                <a:r>
                  <a:rPr lang="lt-LT" sz="2400" b="1" dirty="0">
                    <a:latin typeface="Times New Roman" panose="02020603050405020304" pitchFamily="18" charset="0"/>
                    <a:cs typeface="Times New Roman" panose="02020603050405020304" pitchFamily="18" charset="0"/>
                  </a:rPr>
                  <a:t>3,6 </a:t>
                </a:r>
                <a14:m>
                  <m:oMath xmlns:m="http://schemas.openxmlformats.org/officeDocument/2006/math">
                    <m:r>
                      <a:rPr lang="lt-LT" sz="2400" b="1" i="1">
                        <a:latin typeface="Cambria Math" panose="02040503050406030204" pitchFamily="18" charset="0"/>
                        <a:ea typeface="Cambria Math"/>
                      </a:rPr>
                      <m:t>∙</m:t>
                    </m:r>
                  </m:oMath>
                </a14:m>
                <a:r>
                  <a:rPr lang="lt-LT" sz="2400" b="1" dirty="0">
                    <a:latin typeface="Times New Roman" panose="02020603050405020304" pitchFamily="18" charset="0"/>
                    <a:cs typeface="Times New Roman" panose="02020603050405020304" pitchFamily="18" charset="0"/>
                  </a:rPr>
                  <a:t> 10</a:t>
                </a:r>
                <a:r>
                  <a:rPr lang="lt-LT" sz="2400" b="1" baseline="30000" dirty="0">
                    <a:latin typeface="Times New Roman" panose="02020603050405020304" pitchFamily="18" charset="0"/>
                    <a:cs typeface="Times New Roman" panose="02020603050405020304" pitchFamily="18" charset="0"/>
                  </a:rPr>
                  <a:t>-20 </a:t>
                </a:r>
                <a:r>
                  <a:rPr lang="lt-LT" sz="2400" b="1" dirty="0">
                    <a:latin typeface="Times New Roman" panose="02020603050405020304" pitchFamily="18" charset="0"/>
                    <a:cs typeface="Times New Roman" panose="02020603050405020304" pitchFamily="18" charset="0"/>
                  </a:rPr>
                  <a:t>J</a:t>
                </a:r>
              </a:p>
              <a:p>
                <a:r>
                  <a:rPr lang="lt-LT" dirty="0">
                    <a:latin typeface="Times New Roman" panose="02020603050405020304" pitchFamily="18" charset="0"/>
                    <a:cs typeface="Times New Roman" panose="02020603050405020304" pitchFamily="18" charset="0"/>
                  </a:rPr>
                  <a:t>  </a:t>
                </a:r>
              </a:p>
            </p:txBody>
          </p:sp>
        </mc:Choice>
        <mc:Fallback xmlns="">
          <p:sp>
            <p:nvSpPr>
              <p:cNvPr id="4" name="Rectangle 3"/>
              <p:cNvSpPr>
                <a:spLocks noRot="1" noChangeAspect="1" noMove="1" noResize="1" noEditPoints="1" noAdjustHandles="1" noChangeArrowheads="1" noChangeShapeType="1" noTextEdit="1"/>
              </p:cNvSpPr>
              <p:nvPr/>
            </p:nvSpPr>
            <p:spPr>
              <a:xfrm>
                <a:off x="789990" y="3196353"/>
                <a:ext cx="6096000" cy="3255378"/>
              </a:xfrm>
              <a:prstGeom prst="rect">
                <a:avLst/>
              </a:prstGeom>
              <a:blipFill>
                <a:blip r:embed="rId3"/>
                <a:stretch>
                  <a:fillRect l="-1600" t="-1498"/>
                </a:stretch>
              </a:blipFill>
            </p:spPr>
            <p:txBody>
              <a:bodyPr/>
              <a:lstStyle/>
              <a:p>
                <a:r>
                  <a:rPr lang="en-GB">
                    <a:noFill/>
                  </a:rPr>
                  <a:t> </a:t>
                </a:r>
              </a:p>
            </p:txBody>
          </p:sp>
        </mc:Fallback>
      </mc:AlternateContent>
    </p:spTree>
    <p:extLst>
      <p:ext uri="{BB962C8B-B14F-4D97-AF65-F5344CB8AC3E}">
        <p14:creationId xmlns:p14="http://schemas.microsoft.com/office/powerpoint/2010/main" val="2077117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2000"/>
                                        <p:tgtEl>
                                          <p:spTgt spid="4">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fade">
                                      <p:cBhvr>
                                        <p:cTn id="10" dur="2000"/>
                                        <p:tgtEl>
                                          <p:spTgt spid="4">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Effect transition="in" filter="fade">
                                      <p:cBhvr>
                                        <p:cTn id="13" dur="2000"/>
                                        <p:tgtEl>
                                          <p:spTgt spid="4">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4">
                                            <p:txEl>
                                              <p:pRg st="3" end="3"/>
                                            </p:txEl>
                                          </p:spTgt>
                                        </p:tgtEl>
                                        <p:attrNameLst>
                                          <p:attrName>style.visibility</p:attrName>
                                        </p:attrNameLst>
                                      </p:cBhvr>
                                      <p:to>
                                        <p:strVal val="visible"/>
                                      </p:to>
                                    </p:set>
                                    <p:animEffect transition="in" filter="fade">
                                      <p:cBhvr>
                                        <p:cTn id="16" dur="2000"/>
                                        <p:tgtEl>
                                          <p:spTgt spid="4">
                                            <p:txEl>
                                              <p:pRg st="3" end="3"/>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4">
                                            <p:txEl>
                                              <p:pRg st="5" end="5"/>
                                            </p:txEl>
                                          </p:spTgt>
                                        </p:tgtEl>
                                        <p:attrNameLst>
                                          <p:attrName>style.visibility</p:attrName>
                                        </p:attrNameLst>
                                      </p:cBhvr>
                                      <p:to>
                                        <p:strVal val="visible"/>
                                      </p:to>
                                    </p:set>
                                    <p:animEffect transition="in" filter="fade">
                                      <p:cBhvr>
                                        <p:cTn id="19" dur="2000"/>
                                        <p:tgtEl>
                                          <p:spTgt spid="4">
                                            <p:txEl>
                                              <p:pRg st="5" end="5"/>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4">
                                            <p:txEl>
                                              <p:pRg st="6" end="6"/>
                                            </p:txEl>
                                          </p:spTgt>
                                        </p:tgtEl>
                                        <p:attrNameLst>
                                          <p:attrName>style.visibility</p:attrName>
                                        </p:attrNameLst>
                                      </p:cBhvr>
                                      <p:to>
                                        <p:strVal val="visible"/>
                                      </p:to>
                                    </p:set>
                                    <p:animEffect transition="in" filter="fade">
                                      <p:cBhvr>
                                        <p:cTn id="22" dur="2000"/>
                                        <p:tgtEl>
                                          <p:spTgt spid="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aveikslėlis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24447" y="3498280"/>
            <a:ext cx="5143111" cy="2893000"/>
          </a:xfrm>
          <a:prstGeom prst="rect">
            <a:avLst/>
          </a:prstGeom>
        </p:spPr>
      </p:pic>
      <p:sp>
        <p:nvSpPr>
          <p:cNvPr id="5" name="TextBox 4"/>
          <p:cNvSpPr txBox="1"/>
          <p:nvPr/>
        </p:nvSpPr>
        <p:spPr>
          <a:xfrm>
            <a:off x="335360" y="188640"/>
            <a:ext cx="11521280" cy="2677656"/>
          </a:xfrm>
          <a:prstGeom prst="rect">
            <a:avLst/>
          </a:prstGeom>
          <a:noFill/>
        </p:spPr>
        <p:txBody>
          <a:bodyPr wrap="square" rtlCol="0">
            <a:spAutoFit/>
          </a:bodyPr>
          <a:lstStyle/>
          <a:p>
            <a:pPr algn="just"/>
            <a:r>
              <a:rPr lang="lt-LT" sz="2400" dirty="0" smtClean="0">
                <a:latin typeface="Times New Roman" panose="02020603050405020304" pitchFamily="18" charset="0"/>
                <a:cs typeface="Times New Roman" panose="02020603050405020304" pitchFamily="18" charset="0"/>
              </a:rPr>
              <a:t>10. Atliekant fotoefekto bandymą, cezio plokštelė apšviečiama paeiliui geltona, žalia ir violetine monochromatine šviesa.</a:t>
            </a:r>
          </a:p>
          <a:p>
            <a:pPr marL="342900" indent="-342900" algn="just">
              <a:buFont typeface="+mj-lt"/>
              <a:buAutoNum type="arabicPeriod"/>
            </a:pPr>
            <a:r>
              <a:rPr lang="lt-LT" sz="2400" dirty="0" smtClean="0">
                <a:latin typeface="Times New Roman" panose="02020603050405020304" pitchFamily="18" charset="0"/>
                <a:cs typeface="Times New Roman" panose="02020603050405020304" pitchFamily="18" charset="0"/>
              </a:rPr>
              <a:t>Tik viena iš jų (mažiausio bangos ilgio) sukėlė fotoefektą. Kuri?</a:t>
            </a:r>
          </a:p>
          <a:p>
            <a:pPr marL="342900" indent="-342900" algn="just">
              <a:buFont typeface="+mj-lt"/>
              <a:buAutoNum type="arabicPeriod"/>
            </a:pPr>
            <a:r>
              <a:rPr lang="lt-LT" sz="2400" dirty="0" smtClean="0">
                <a:latin typeface="Times New Roman" panose="02020603050405020304" pitchFamily="18" charset="0"/>
                <a:cs typeface="Times New Roman" panose="02020603050405020304" pitchFamily="18" charset="0"/>
              </a:rPr>
              <a:t>Apskaičiuokite bangos ilgį šviesos, sukėlusios fotoefektą. Žinoma, kad cezio išlaisvinimo darbas lygus 1,9∙10</a:t>
            </a:r>
            <a:r>
              <a:rPr lang="lt-LT" sz="2400" baseline="30000" dirty="0" smtClean="0">
                <a:latin typeface="Times New Roman" panose="02020603050405020304" pitchFamily="18" charset="0"/>
                <a:cs typeface="Times New Roman" panose="02020603050405020304" pitchFamily="18" charset="0"/>
              </a:rPr>
              <a:t>-19</a:t>
            </a:r>
            <a:r>
              <a:rPr lang="lt-LT" sz="2400" dirty="0">
                <a:latin typeface="Times New Roman" panose="02020603050405020304" pitchFamily="18" charset="0"/>
                <a:cs typeface="Times New Roman" panose="02020603050405020304" pitchFamily="18" charset="0"/>
              </a:rPr>
              <a:t> </a:t>
            </a:r>
            <a:r>
              <a:rPr lang="lt-LT" sz="2400" dirty="0" smtClean="0">
                <a:latin typeface="Times New Roman" panose="02020603050405020304" pitchFamily="18" charset="0"/>
                <a:cs typeface="Times New Roman" panose="02020603050405020304" pitchFamily="18" charset="0"/>
              </a:rPr>
              <a:t>J, o išlėkusių fotoelektronų kinetinė energija yra 3,8∙10</a:t>
            </a:r>
            <a:r>
              <a:rPr lang="lt-LT" sz="2400" baseline="30000" dirty="0" smtClean="0">
                <a:latin typeface="Times New Roman" panose="02020603050405020304" pitchFamily="18" charset="0"/>
                <a:cs typeface="Times New Roman" panose="02020603050405020304" pitchFamily="18" charset="0"/>
              </a:rPr>
              <a:t>-19</a:t>
            </a:r>
            <a:r>
              <a:rPr lang="lt-LT" sz="2400" dirty="0" smtClean="0">
                <a:latin typeface="Times New Roman" panose="02020603050405020304" pitchFamily="18" charset="0"/>
                <a:cs typeface="Times New Roman" panose="02020603050405020304" pitchFamily="18" charset="0"/>
              </a:rPr>
              <a:t> J.</a:t>
            </a:r>
          </a:p>
          <a:p>
            <a:pPr marL="342900" indent="-342900" algn="just">
              <a:buFont typeface="+mj-lt"/>
              <a:buAutoNum type="arabicPeriod"/>
            </a:pPr>
            <a:r>
              <a:rPr lang="lt-LT" sz="2400" dirty="0" smtClean="0">
                <a:latin typeface="Times New Roman" panose="02020603050405020304" pitchFamily="18" charset="0"/>
                <a:cs typeface="Times New Roman" panose="02020603050405020304" pitchFamily="18" charset="0"/>
              </a:rPr>
              <a:t>Kam lygus fotoelektronų greitis?</a:t>
            </a:r>
          </a:p>
          <a:p>
            <a:pPr marL="342900" indent="-342900" algn="just">
              <a:buFont typeface="+mj-lt"/>
              <a:buAutoNum type="arabicPeriod"/>
            </a:pPr>
            <a:r>
              <a:rPr lang="lt-LT" sz="2400" dirty="0" smtClean="0">
                <a:latin typeface="Times New Roman" panose="02020603050405020304" pitchFamily="18" charset="0"/>
                <a:cs typeface="Times New Roman" panose="02020603050405020304" pitchFamily="18" charset="0"/>
              </a:rPr>
              <a:t>Pagal pav. nurodykite šaltinio polių gnybtų A ir B ženklus.</a:t>
            </a:r>
            <a:endParaRPr lang="lt-LT"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8780310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2"/>
          <p:cNvSpPr>
            <a:spLocks noGrp="1" noChangeArrowheads="1"/>
          </p:cNvSpPr>
          <p:nvPr>
            <p:ph type="title"/>
          </p:nvPr>
        </p:nvSpPr>
        <p:spPr>
          <a:xfrm>
            <a:off x="4920861" y="404813"/>
            <a:ext cx="6866856" cy="1143000"/>
          </a:xfrm>
        </p:spPr>
        <p:txBody>
          <a:bodyPr>
            <a:normAutofit/>
          </a:bodyPr>
          <a:lstStyle/>
          <a:p>
            <a:pPr>
              <a:defRPr/>
            </a:pPr>
            <a:r>
              <a:rPr lang="lt-LT" sz="4000" b="1" dirty="0" smtClean="0">
                <a:latin typeface="Times New Roman" panose="02020603050405020304" pitchFamily="18" charset="0"/>
                <a:cs typeface="Times New Roman" panose="02020603050405020304" pitchFamily="18" charset="0"/>
              </a:rPr>
              <a:t>Heinrichas Hercas</a:t>
            </a:r>
            <a:endParaRPr lang="en-US" sz="4000" b="1" dirty="0" smtClean="0">
              <a:effectLst>
                <a:outerShdw blurRad="38100" dist="38100" dir="2700000" algn="tl">
                  <a:srgbClr val="000000"/>
                </a:outerShdw>
              </a:effectLst>
              <a:latin typeface="Times New Roman" panose="02020603050405020304" pitchFamily="18" charset="0"/>
              <a:cs typeface="Times New Roman" panose="02020603050405020304" pitchFamily="18" charset="0"/>
            </a:endParaRPr>
          </a:p>
        </p:txBody>
      </p:sp>
      <p:sp>
        <p:nvSpPr>
          <p:cNvPr id="28676" name="Text Box 13"/>
          <p:cNvSpPr txBox="1">
            <a:spLocks noChangeArrowheads="1"/>
          </p:cNvSpPr>
          <p:nvPr/>
        </p:nvSpPr>
        <p:spPr bwMode="auto">
          <a:xfrm>
            <a:off x="5263791" y="1631492"/>
            <a:ext cx="6815667" cy="3847207"/>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lt-LT" sz="3200" dirty="0">
                <a:latin typeface="Times New Roman" panose="02020603050405020304" pitchFamily="18" charset="0"/>
                <a:cs typeface="Times New Roman" panose="02020603050405020304" pitchFamily="18" charset="0"/>
              </a:rPr>
              <a:t>1887m. </a:t>
            </a:r>
            <a:r>
              <a:rPr lang="lt-LT" sz="3200" dirty="0">
                <a:solidFill>
                  <a:prstClr val="black"/>
                </a:solidFill>
                <a:latin typeface="Times New Roman" panose="02020603050405020304" pitchFamily="18" charset="0"/>
                <a:cs typeface="Times New Roman" panose="02020603050405020304" pitchFamily="18" charset="0"/>
              </a:rPr>
              <a:t>pirmasis sukūrė ir aptiko </a:t>
            </a:r>
            <a:r>
              <a:rPr lang="lt-LT" sz="3200" dirty="0" smtClean="0">
                <a:solidFill>
                  <a:prstClr val="black"/>
                </a:solidFill>
                <a:latin typeface="Times New Roman" panose="02020603050405020304" pitchFamily="18" charset="0"/>
                <a:cs typeface="Times New Roman" panose="02020603050405020304" pitchFamily="18" charset="0"/>
              </a:rPr>
              <a:t>Maksvelo </a:t>
            </a:r>
            <a:r>
              <a:rPr lang="lt-LT" sz="3200" dirty="0">
                <a:solidFill>
                  <a:prstClr val="black"/>
                </a:solidFill>
                <a:latin typeface="Times New Roman" panose="02020603050405020304" pitchFamily="18" charset="0"/>
                <a:cs typeface="Times New Roman" panose="02020603050405020304" pitchFamily="18" charset="0"/>
              </a:rPr>
              <a:t>numatytą elektromagnetinį spinduliavimą</a:t>
            </a:r>
            <a:r>
              <a:rPr lang="lt-LT" sz="3200" dirty="0" smtClean="0">
                <a:solidFill>
                  <a:prstClr val="black"/>
                </a:solidFill>
                <a:latin typeface="Times New Roman" panose="02020603050405020304" pitchFamily="18" charset="0"/>
                <a:cs typeface="Times New Roman" panose="02020603050405020304" pitchFamily="18" charset="0"/>
              </a:rPr>
              <a:t>.</a:t>
            </a:r>
          </a:p>
          <a:p>
            <a:pPr eaLnBrk="1" hangingPunct="1"/>
            <a:r>
              <a:rPr lang="lt-LT" sz="3200" dirty="0" smtClean="0">
                <a:solidFill>
                  <a:prstClr val="black"/>
                </a:solidFill>
                <a:latin typeface="Times New Roman" panose="02020603050405020304" pitchFamily="18" charset="0"/>
                <a:cs typeface="Times New Roman" panose="02020603050405020304" pitchFamily="18" charset="0"/>
              </a:rPr>
              <a:t> P</a:t>
            </a:r>
            <a:r>
              <a:rPr lang="lt-LT" altLang="lt-LT" sz="3200" dirty="0" smtClean="0">
                <a:latin typeface="Times New Roman" panose="02020603050405020304" pitchFamily="18" charset="0"/>
                <a:cs typeface="Times New Roman" panose="02020603050405020304" pitchFamily="18" charset="0"/>
              </a:rPr>
              <a:t>astebėjo</a:t>
            </a:r>
            <a:r>
              <a:rPr lang="lt-LT" altLang="lt-LT" sz="3200" dirty="0">
                <a:latin typeface="Times New Roman" panose="02020603050405020304" pitchFamily="18" charset="0"/>
                <a:cs typeface="Times New Roman" panose="02020603050405020304" pitchFamily="18" charset="0"/>
              </a:rPr>
              <a:t>, kad </a:t>
            </a:r>
            <a:r>
              <a:rPr lang="lt-LT" altLang="lt-LT" sz="3200" dirty="0" smtClean="0">
                <a:latin typeface="Times New Roman" panose="02020603050405020304" pitchFamily="18" charset="0"/>
                <a:cs typeface="Times New Roman" panose="02020603050405020304" pitchFamily="18" charset="0"/>
              </a:rPr>
              <a:t>apšvitinus </a:t>
            </a:r>
            <a:r>
              <a:rPr lang="lt-LT" altLang="lt-LT" sz="3200" dirty="0">
                <a:latin typeface="Times New Roman" panose="02020603050405020304" pitchFamily="18" charset="0"/>
                <a:cs typeface="Times New Roman" panose="02020603050405020304" pitchFamily="18" charset="0"/>
              </a:rPr>
              <a:t>elektrodus </a:t>
            </a:r>
            <a:r>
              <a:rPr lang="lt-LT" altLang="lt-LT" sz="3200" dirty="0" smtClean="0">
                <a:latin typeface="Times New Roman" panose="02020603050405020304" pitchFamily="18" charset="0"/>
                <a:cs typeface="Times New Roman" panose="02020603050405020304" pitchFamily="18" charset="0"/>
              </a:rPr>
              <a:t>ultravioletiniais </a:t>
            </a:r>
            <a:r>
              <a:rPr lang="lt-LT" altLang="lt-LT" sz="3200" dirty="0">
                <a:latin typeface="Times New Roman" panose="02020603050405020304" pitchFamily="18" charset="0"/>
                <a:cs typeface="Times New Roman" panose="02020603050405020304" pitchFamily="18" charset="0"/>
              </a:rPr>
              <a:t>spinduliais, iškrova  tarp elektrodų vyksta ir padidinus </a:t>
            </a:r>
            <a:r>
              <a:rPr lang="lt-LT" altLang="lt-LT" sz="3200" dirty="0" smtClean="0">
                <a:latin typeface="Times New Roman" panose="02020603050405020304" pitchFamily="18" charset="0"/>
                <a:cs typeface="Times New Roman" panose="02020603050405020304" pitchFamily="18" charset="0"/>
              </a:rPr>
              <a:t>atstumą </a:t>
            </a:r>
            <a:r>
              <a:rPr lang="lt-LT" altLang="lt-LT" sz="3200" dirty="0">
                <a:latin typeface="Times New Roman" panose="02020603050405020304" pitchFamily="18" charset="0"/>
                <a:cs typeface="Times New Roman" panose="02020603050405020304" pitchFamily="18" charset="0"/>
              </a:rPr>
              <a:t>tarp elektrodų. </a:t>
            </a:r>
          </a:p>
          <a:p>
            <a:pPr eaLnBrk="1" hangingPunct="1"/>
            <a:endParaRPr lang="en-US" altLang="lt-LT" sz="2000" b="1" dirty="0">
              <a:latin typeface="Times New Roman" panose="02020603050405020304" pitchFamily="18" charset="0"/>
              <a:cs typeface="Times New Roman" panose="02020603050405020304" pitchFamily="18" charset="0"/>
            </a:endParaRPr>
          </a:p>
        </p:txBody>
      </p:sp>
      <p:sp>
        <p:nvSpPr>
          <p:cNvPr id="28677" name="Line 14"/>
          <p:cNvSpPr>
            <a:spLocks noChangeShapeType="1"/>
          </p:cNvSpPr>
          <p:nvPr/>
        </p:nvSpPr>
        <p:spPr bwMode="auto">
          <a:xfrm>
            <a:off x="624417" y="4365625"/>
            <a:ext cx="0" cy="863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lt-LT"/>
          </a:p>
        </p:txBody>
      </p:sp>
      <p:sp>
        <p:nvSpPr>
          <p:cNvPr id="28678" name="Line 15"/>
          <p:cNvSpPr>
            <a:spLocks noChangeShapeType="1"/>
          </p:cNvSpPr>
          <p:nvPr/>
        </p:nvSpPr>
        <p:spPr bwMode="auto">
          <a:xfrm>
            <a:off x="624419" y="4365625"/>
            <a:ext cx="766233"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lt-LT"/>
          </a:p>
        </p:txBody>
      </p:sp>
      <p:sp>
        <p:nvSpPr>
          <p:cNvPr id="28679" name="Oval 16"/>
          <p:cNvSpPr>
            <a:spLocks noChangeArrowheads="1"/>
          </p:cNvSpPr>
          <p:nvPr/>
        </p:nvSpPr>
        <p:spPr bwMode="auto">
          <a:xfrm>
            <a:off x="1390654" y="4292605"/>
            <a:ext cx="97367" cy="144463"/>
          </a:xfrm>
          <a:prstGeom prst="ellipse">
            <a:avLst/>
          </a:prstGeom>
          <a:solidFill>
            <a:srgbClr val="FFCCFF"/>
          </a:solidFill>
          <a:ln w="9525">
            <a:solidFill>
              <a:schemeClr val="tx1"/>
            </a:solidFill>
            <a:round/>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lt-LT" altLang="lt-LT"/>
          </a:p>
        </p:txBody>
      </p:sp>
      <p:sp>
        <p:nvSpPr>
          <p:cNvPr id="28680" name="Line 17"/>
          <p:cNvSpPr>
            <a:spLocks noChangeShapeType="1"/>
          </p:cNvSpPr>
          <p:nvPr/>
        </p:nvSpPr>
        <p:spPr bwMode="auto">
          <a:xfrm>
            <a:off x="1968503" y="4365625"/>
            <a:ext cx="15367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lt-LT"/>
          </a:p>
        </p:txBody>
      </p:sp>
      <p:sp>
        <p:nvSpPr>
          <p:cNvPr id="28681" name="Oval 18"/>
          <p:cNvSpPr>
            <a:spLocks noChangeArrowheads="1"/>
          </p:cNvSpPr>
          <p:nvPr/>
        </p:nvSpPr>
        <p:spPr bwMode="auto">
          <a:xfrm>
            <a:off x="1968503" y="4292605"/>
            <a:ext cx="97367" cy="144463"/>
          </a:xfrm>
          <a:prstGeom prst="ellipse">
            <a:avLst/>
          </a:prstGeom>
          <a:solidFill>
            <a:srgbClr val="FFCCFF"/>
          </a:solidFill>
          <a:ln w="9525">
            <a:solidFill>
              <a:schemeClr val="tx1"/>
            </a:solidFill>
            <a:round/>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lt-LT" altLang="lt-LT"/>
          </a:p>
        </p:txBody>
      </p:sp>
      <p:sp>
        <p:nvSpPr>
          <p:cNvPr id="28682" name="Line 19"/>
          <p:cNvSpPr>
            <a:spLocks noChangeShapeType="1"/>
          </p:cNvSpPr>
          <p:nvPr/>
        </p:nvSpPr>
        <p:spPr bwMode="auto">
          <a:xfrm>
            <a:off x="3503084" y="4365625"/>
            <a:ext cx="0" cy="863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lt-LT"/>
          </a:p>
        </p:txBody>
      </p:sp>
      <p:sp>
        <p:nvSpPr>
          <p:cNvPr id="28683" name="Line 20"/>
          <p:cNvSpPr>
            <a:spLocks noChangeShapeType="1"/>
          </p:cNvSpPr>
          <p:nvPr/>
        </p:nvSpPr>
        <p:spPr bwMode="auto">
          <a:xfrm>
            <a:off x="624417" y="5229225"/>
            <a:ext cx="575733"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lt-LT"/>
          </a:p>
        </p:txBody>
      </p:sp>
      <p:sp>
        <p:nvSpPr>
          <p:cNvPr id="28684" name="Line 21"/>
          <p:cNvSpPr>
            <a:spLocks noChangeShapeType="1"/>
          </p:cNvSpPr>
          <p:nvPr/>
        </p:nvSpPr>
        <p:spPr bwMode="auto">
          <a:xfrm>
            <a:off x="2256370" y="5229225"/>
            <a:ext cx="1248833"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lt-LT"/>
          </a:p>
        </p:txBody>
      </p:sp>
      <p:sp>
        <p:nvSpPr>
          <p:cNvPr id="28685" name="Text Box 22"/>
          <p:cNvSpPr txBox="1">
            <a:spLocks noChangeArrowheads="1"/>
          </p:cNvSpPr>
          <p:nvPr/>
        </p:nvSpPr>
        <p:spPr bwMode="auto">
          <a:xfrm>
            <a:off x="1488018" y="4149726"/>
            <a:ext cx="31931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lt-LT" altLang="lt-LT" b="1"/>
              <a:t>~</a:t>
            </a:r>
            <a:endParaRPr lang="en-US" altLang="lt-LT" b="1"/>
          </a:p>
        </p:txBody>
      </p:sp>
      <p:sp>
        <p:nvSpPr>
          <p:cNvPr id="28686" name="Oval 23"/>
          <p:cNvSpPr>
            <a:spLocks noChangeArrowheads="1"/>
          </p:cNvSpPr>
          <p:nvPr/>
        </p:nvSpPr>
        <p:spPr bwMode="auto">
          <a:xfrm>
            <a:off x="1200154" y="5157788"/>
            <a:ext cx="258233" cy="144462"/>
          </a:xfrm>
          <a:prstGeom prst="ellipse">
            <a:avLst/>
          </a:prstGeom>
          <a:solidFill>
            <a:schemeClr val="tx1"/>
          </a:solidFill>
          <a:ln w="9525">
            <a:solidFill>
              <a:schemeClr val="tx1"/>
            </a:solidFill>
            <a:round/>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lt-LT" altLang="lt-LT"/>
          </a:p>
        </p:txBody>
      </p:sp>
      <p:sp>
        <p:nvSpPr>
          <p:cNvPr id="28687" name="Oval 24"/>
          <p:cNvSpPr>
            <a:spLocks noChangeArrowheads="1"/>
          </p:cNvSpPr>
          <p:nvPr/>
        </p:nvSpPr>
        <p:spPr bwMode="auto">
          <a:xfrm>
            <a:off x="2063754" y="5157788"/>
            <a:ext cx="258233" cy="144462"/>
          </a:xfrm>
          <a:prstGeom prst="ellipse">
            <a:avLst/>
          </a:prstGeom>
          <a:solidFill>
            <a:schemeClr val="tx1"/>
          </a:solidFill>
          <a:ln w="9525">
            <a:solidFill>
              <a:schemeClr val="tx1"/>
            </a:solidFill>
            <a:round/>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lt-LT" altLang="lt-LT"/>
          </a:p>
        </p:txBody>
      </p:sp>
      <p:sp>
        <p:nvSpPr>
          <p:cNvPr id="146457" name="Line 25"/>
          <p:cNvSpPr>
            <a:spLocks noChangeShapeType="1"/>
          </p:cNvSpPr>
          <p:nvPr/>
        </p:nvSpPr>
        <p:spPr bwMode="auto">
          <a:xfrm>
            <a:off x="1007533" y="4581530"/>
            <a:ext cx="670984" cy="576263"/>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lt-LT"/>
          </a:p>
        </p:txBody>
      </p:sp>
      <p:sp>
        <p:nvSpPr>
          <p:cNvPr id="146458" name="Line 26"/>
          <p:cNvSpPr>
            <a:spLocks noChangeShapeType="1"/>
          </p:cNvSpPr>
          <p:nvPr/>
        </p:nvSpPr>
        <p:spPr bwMode="auto">
          <a:xfrm>
            <a:off x="1295400" y="4508505"/>
            <a:ext cx="670984" cy="576263"/>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lt-LT"/>
          </a:p>
        </p:txBody>
      </p:sp>
      <p:sp>
        <p:nvSpPr>
          <p:cNvPr id="146459" name="Text Box 27"/>
          <p:cNvSpPr txBox="1">
            <a:spLocks noChangeArrowheads="1"/>
          </p:cNvSpPr>
          <p:nvPr/>
        </p:nvSpPr>
        <p:spPr bwMode="auto">
          <a:xfrm>
            <a:off x="1488017" y="4005263"/>
            <a:ext cx="335348" cy="369332"/>
          </a:xfrm>
          <a:prstGeom prst="rect">
            <a:avLst/>
          </a:prstGeom>
          <a:noFill/>
          <a:ln w="9525">
            <a:noFill/>
            <a:miter lim="800000"/>
            <a:headEnd/>
            <a:tailEnd/>
          </a:ln>
          <a:effectLst/>
        </p:spPr>
        <p:txBody>
          <a:bodyPr wrap="none">
            <a:spAutoFit/>
          </a:bodyPr>
          <a:lstStyle/>
          <a:p>
            <a:pPr>
              <a:defRPr/>
            </a:pPr>
            <a:r>
              <a:rPr lang="lt-LT" b="1">
                <a:effectLst>
                  <a:outerShdw blurRad="38100" dist="38100" dir="2700000" algn="tl">
                    <a:srgbClr val="FFFFFF"/>
                  </a:outerShdw>
                </a:effectLst>
              </a:rPr>
              <a:t>U</a:t>
            </a:r>
            <a:endParaRPr lang="en-US" b="1">
              <a:effectLst>
                <a:outerShdw blurRad="38100" dist="38100" dir="2700000" algn="tl">
                  <a:srgbClr val="FFFFFF"/>
                </a:outerShdw>
              </a:effectLst>
            </a:endParaRPr>
          </a:p>
        </p:txBody>
      </p:sp>
      <p:cxnSp>
        <p:nvCxnSpPr>
          <p:cNvPr id="146460" name="AutoShape 28"/>
          <p:cNvCxnSpPr>
            <a:cxnSpLocks noChangeShapeType="1"/>
            <a:stCxn id="28687" idx="3"/>
          </p:cNvCxnSpPr>
          <p:nvPr/>
        </p:nvCxnSpPr>
        <p:spPr bwMode="auto">
          <a:xfrm rot="5400000">
            <a:off x="1735935" y="4936332"/>
            <a:ext cx="20637" cy="711200"/>
          </a:xfrm>
          <a:prstGeom prst="curvedConnector4">
            <a:avLst>
              <a:gd name="adj1" fmla="val 1207694"/>
              <a:gd name="adj2" fmla="val 52681"/>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cxnSp>
      <p:pic>
        <p:nvPicPr>
          <p:cNvPr id="2" name="Paveikslėlis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7859" y="595993"/>
            <a:ext cx="4790049" cy="3193366"/>
          </a:xfrm>
          <a:prstGeom prst="rect">
            <a:avLst/>
          </a:prstGeom>
        </p:spPr>
      </p:pic>
      <p:sp>
        <p:nvSpPr>
          <p:cNvPr id="21" name="Action Button: Home 20">
            <a:hlinkClick r:id="rId3" action="ppaction://hlinksldjump" highlightClick="1"/>
          </p:cNvPr>
          <p:cNvSpPr/>
          <p:nvPr/>
        </p:nvSpPr>
        <p:spPr>
          <a:xfrm>
            <a:off x="10571584" y="5915608"/>
            <a:ext cx="1520890" cy="839755"/>
          </a:xfrm>
          <a:prstGeom prst="actionButtonHom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GB"/>
          </a:p>
        </p:txBody>
      </p:sp>
    </p:spTree>
    <p:extLst>
      <p:ext uri="{BB962C8B-B14F-4D97-AF65-F5344CB8AC3E}">
        <p14:creationId xmlns:p14="http://schemas.microsoft.com/office/powerpoint/2010/main" val="141683159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6457"/>
                                        </p:tgtEl>
                                        <p:attrNameLst>
                                          <p:attrName>style.visibility</p:attrName>
                                        </p:attrNameLst>
                                      </p:cBhvr>
                                      <p:to>
                                        <p:strVal val="visible"/>
                                      </p:to>
                                    </p:set>
                                    <p:animEffect transition="in" filter="fade">
                                      <p:cBhvr>
                                        <p:cTn id="7" dur="500"/>
                                        <p:tgtEl>
                                          <p:spTgt spid="146457"/>
                                        </p:tgtEl>
                                      </p:cBhvr>
                                    </p:animEffect>
                                  </p:childTnLst>
                                </p:cTn>
                              </p:par>
                            </p:childTnLst>
                          </p:cTn>
                        </p:par>
                        <p:par>
                          <p:cTn id="8" fill="hold" nodeType="afterGroup">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46458"/>
                                        </p:tgtEl>
                                        <p:attrNameLst>
                                          <p:attrName>style.visibility</p:attrName>
                                        </p:attrNameLst>
                                      </p:cBhvr>
                                      <p:to>
                                        <p:strVal val="visible"/>
                                      </p:to>
                                    </p:set>
                                    <p:animEffect transition="in" filter="fade">
                                      <p:cBhvr>
                                        <p:cTn id="11" dur="500"/>
                                        <p:tgtEl>
                                          <p:spTgt spid="146458"/>
                                        </p:tgtEl>
                                      </p:cBhvr>
                                    </p:animEffect>
                                  </p:childTnLst>
                                </p:cTn>
                              </p:par>
                            </p:childTnLst>
                          </p:cTn>
                        </p:par>
                        <p:par>
                          <p:cTn id="12" fill="hold" nodeType="afterGroup">
                            <p:stCondLst>
                              <p:cond delay="1000"/>
                            </p:stCondLst>
                            <p:childTnLst>
                              <p:par>
                                <p:cTn id="13" presetID="52" presetClass="entr" presetSubtype="0" fill="hold" nodeType="afterEffect">
                                  <p:stCondLst>
                                    <p:cond delay="0"/>
                                  </p:stCondLst>
                                  <p:childTnLst>
                                    <p:set>
                                      <p:cBhvr>
                                        <p:cTn id="14" dur="1" fill="hold">
                                          <p:stCondLst>
                                            <p:cond delay="0"/>
                                          </p:stCondLst>
                                        </p:cTn>
                                        <p:tgtEl>
                                          <p:spTgt spid="146460"/>
                                        </p:tgtEl>
                                        <p:attrNameLst>
                                          <p:attrName>style.visibility</p:attrName>
                                        </p:attrNameLst>
                                      </p:cBhvr>
                                      <p:to>
                                        <p:strVal val="visible"/>
                                      </p:to>
                                    </p:set>
                                    <p:animScale>
                                      <p:cBhvr>
                                        <p:cTn id="15" dur="500" decel="50000" fill="hold">
                                          <p:stCondLst>
                                            <p:cond delay="0"/>
                                          </p:stCondLst>
                                        </p:cTn>
                                        <p:tgtEl>
                                          <p:spTgt spid="146460"/>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6" dur="500" decel="50000" fill="hold">
                                          <p:stCondLst>
                                            <p:cond delay="0"/>
                                          </p:stCondLst>
                                        </p:cTn>
                                        <p:tgtEl>
                                          <p:spTgt spid="146460"/>
                                        </p:tgtEl>
                                        <p:attrNameLst>
                                          <p:attrName>ppt_x</p:attrName>
                                          <p:attrName>ppt_y</p:attrName>
                                        </p:attrNameLst>
                                      </p:cBhvr>
                                    </p:animMotion>
                                    <p:animEffect transition="in" filter="fade">
                                      <p:cBhvr>
                                        <p:cTn id="17" dur="500"/>
                                        <p:tgtEl>
                                          <p:spTgt spid="1464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6457" grpId="0" animBg="1"/>
      <p:bldP spid="146458"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 name="TextBox 3"/>
              <p:cNvSpPr txBox="1"/>
              <p:nvPr/>
            </p:nvSpPr>
            <p:spPr>
              <a:xfrm>
                <a:off x="435945" y="1250317"/>
                <a:ext cx="11137237" cy="5434886"/>
              </a:xfrm>
              <a:prstGeom prst="rect">
                <a:avLst/>
              </a:prstGeom>
              <a:noFill/>
            </p:spPr>
            <p:txBody>
              <a:bodyPr wrap="square" rtlCol="0">
                <a:spAutoFit/>
              </a:bodyPr>
              <a:lstStyle/>
              <a:p>
                <a:pPr marL="342900" indent="-342900">
                  <a:buFont typeface="+mj-lt"/>
                  <a:buAutoNum type="arabicPeriod"/>
                </a:pPr>
                <a:r>
                  <a:rPr lang="lt-LT" sz="2400" b="1" dirty="0" smtClean="0">
                    <a:solidFill>
                      <a:schemeClr val="tx1"/>
                    </a:solidFill>
                    <a:latin typeface="Times New Roman" panose="02020603050405020304" pitchFamily="18" charset="0"/>
                    <a:cs typeface="Times New Roman" panose="02020603050405020304" pitchFamily="18" charset="0"/>
                  </a:rPr>
                  <a:t>Violetinė</a:t>
                </a:r>
              </a:p>
              <a:p>
                <a:pPr marL="342900" indent="-342900">
                  <a:buFont typeface="+mj-lt"/>
                  <a:buAutoNum type="arabicPeriod"/>
                </a:pPr>
                <a:r>
                  <a:rPr lang="lt-LT" sz="2400" dirty="0" err="1" smtClean="0">
                    <a:solidFill>
                      <a:schemeClr val="tx1"/>
                    </a:solidFill>
                    <a:latin typeface="Times New Roman" panose="02020603050405020304" pitchFamily="18" charset="0"/>
                    <a:cs typeface="Times New Roman" panose="02020603050405020304" pitchFamily="18" charset="0"/>
                  </a:rPr>
                  <a:t>E</a:t>
                </a:r>
                <a:r>
                  <a:rPr lang="lt-LT" sz="2400" baseline="-25000" dirty="0" err="1" smtClean="0">
                    <a:solidFill>
                      <a:schemeClr val="tx1"/>
                    </a:solidFill>
                    <a:latin typeface="Times New Roman" panose="02020603050405020304" pitchFamily="18" charset="0"/>
                    <a:cs typeface="Times New Roman" panose="02020603050405020304" pitchFamily="18" charset="0"/>
                  </a:rPr>
                  <a:t>f</a:t>
                </a:r>
                <a:r>
                  <a:rPr lang="lt-LT" sz="2400" dirty="0" smtClean="0">
                    <a:solidFill>
                      <a:schemeClr val="tx1"/>
                    </a:solidFill>
                    <a:latin typeface="Times New Roman" panose="02020603050405020304" pitchFamily="18" charset="0"/>
                    <a:cs typeface="Times New Roman" panose="02020603050405020304" pitchFamily="18" charset="0"/>
                  </a:rPr>
                  <a:t> = A + E</a:t>
                </a:r>
                <a:r>
                  <a:rPr lang="lt-LT" sz="2400" baseline="-25000" dirty="0" smtClean="0">
                    <a:solidFill>
                      <a:schemeClr val="tx1"/>
                    </a:solidFill>
                    <a:latin typeface="Times New Roman" panose="02020603050405020304" pitchFamily="18" charset="0"/>
                    <a:cs typeface="Times New Roman" panose="02020603050405020304" pitchFamily="18" charset="0"/>
                  </a:rPr>
                  <a:t>k</a:t>
                </a:r>
                <a:endParaRPr lang="lt-LT" sz="2400" dirty="0" smtClean="0">
                  <a:solidFill>
                    <a:schemeClr val="tx1"/>
                  </a:solidFill>
                  <a:latin typeface="Times New Roman" panose="02020603050405020304" pitchFamily="18" charset="0"/>
                  <a:cs typeface="Times New Roman" panose="02020603050405020304" pitchFamily="18" charset="0"/>
                </a:endParaRPr>
              </a:p>
              <a:p>
                <a:r>
                  <a:rPr lang="lt-LT" sz="2400" dirty="0" err="1" smtClean="0">
                    <a:solidFill>
                      <a:schemeClr val="tx1"/>
                    </a:solidFill>
                    <a:latin typeface="Times New Roman" panose="02020603050405020304" pitchFamily="18" charset="0"/>
                    <a:cs typeface="Times New Roman" panose="02020603050405020304" pitchFamily="18" charset="0"/>
                  </a:rPr>
                  <a:t>E</a:t>
                </a:r>
                <a:r>
                  <a:rPr lang="lt-LT" sz="2400" baseline="-25000" dirty="0" err="1" smtClean="0">
                    <a:solidFill>
                      <a:schemeClr val="tx1"/>
                    </a:solidFill>
                    <a:latin typeface="Times New Roman" panose="02020603050405020304" pitchFamily="18" charset="0"/>
                    <a:cs typeface="Times New Roman" panose="02020603050405020304" pitchFamily="18" charset="0"/>
                  </a:rPr>
                  <a:t>f</a:t>
                </a:r>
                <a:r>
                  <a:rPr lang="lt-LT" sz="2400" dirty="0">
                    <a:solidFill>
                      <a:schemeClr val="tx1"/>
                    </a:solidFill>
                    <a:latin typeface="Times New Roman" panose="02020603050405020304" pitchFamily="18" charset="0"/>
                    <a:cs typeface="Times New Roman" panose="02020603050405020304" pitchFamily="18" charset="0"/>
                  </a:rPr>
                  <a:t> </a:t>
                </a:r>
                <a:r>
                  <a:rPr lang="lt-LT" sz="2400" dirty="0" smtClean="0">
                    <a:solidFill>
                      <a:schemeClr val="tx1"/>
                    </a:solidFill>
                    <a:latin typeface="Times New Roman" panose="02020603050405020304" pitchFamily="18" charset="0"/>
                    <a:cs typeface="Times New Roman" panose="02020603050405020304" pitchFamily="18" charset="0"/>
                  </a:rPr>
                  <a:t>= 5,7 ∙ 10</a:t>
                </a:r>
                <a:r>
                  <a:rPr lang="lt-LT" sz="2400" baseline="30000" dirty="0" smtClean="0">
                    <a:solidFill>
                      <a:schemeClr val="tx1"/>
                    </a:solidFill>
                    <a:latin typeface="Times New Roman" panose="02020603050405020304" pitchFamily="18" charset="0"/>
                    <a:cs typeface="Times New Roman" panose="02020603050405020304" pitchFamily="18" charset="0"/>
                  </a:rPr>
                  <a:t>-19</a:t>
                </a:r>
                <a:r>
                  <a:rPr lang="lt-LT" sz="2400" dirty="0" smtClean="0">
                    <a:solidFill>
                      <a:schemeClr val="tx1"/>
                    </a:solidFill>
                    <a:latin typeface="Times New Roman" panose="02020603050405020304" pitchFamily="18" charset="0"/>
                    <a:cs typeface="Times New Roman" panose="02020603050405020304" pitchFamily="18" charset="0"/>
                  </a:rPr>
                  <a:t> J</a:t>
                </a:r>
              </a:p>
              <a:p>
                <a:r>
                  <a:rPr lang="lt-LT" sz="2400" dirty="0" err="1" smtClean="0">
                    <a:solidFill>
                      <a:schemeClr val="tx1"/>
                    </a:solidFill>
                    <a:latin typeface="Times New Roman" panose="02020603050405020304" pitchFamily="18" charset="0"/>
                    <a:cs typeface="Times New Roman" panose="02020603050405020304" pitchFamily="18" charset="0"/>
                  </a:rPr>
                  <a:t>E</a:t>
                </a:r>
                <a:r>
                  <a:rPr lang="lt-LT" sz="2400" baseline="-25000" dirty="0" err="1" smtClean="0">
                    <a:solidFill>
                      <a:schemeClr val="tx1"/>
                    </a:solidFill>
                    <a:latin typeface="Times New Roman" panose="02020603050405020304" pitchFamily="18" charset="0"/>
                    <a:cs typeface="Times New Roman" panose="02020603050405020304" pitchFamily="18" charset="0"/>
                  </a:rPr>
                  <a:t>f</a:t>
                </a:r>
                <a:r>
                  <a:rPr lang="lt-LT" sz="2400" dirty="0">
                    <a:solidFill>
                      <a:schemeClr val="tx1"/>
                    </a:solidFill>
                    <a:latin typeface="Times New Roman" panose="02020603050405020304" pitchFamily="18" charset="0"/>
                    <a:cs typeface="Times New Roman" panose="02020603050405020304" pitchFamily="18" charset="0"/>
                  </a:rPr>
                  <a:t> </a:t>
                </a:r>
                <a:r>
                  <a:rPr lang="lt-LT" sz="2400" dirty="0" smtClean="0">
                    <a:solidFill>
                      <a:schemeClr val="tx1"/>
                    </a:solidFill>
                    <a:latin typeface="Times New Roman" panose="02020603050405020304" pitchFamily="18" charset="0"/>
                    <a:cs typeface="Times New Roman" panose="02020603050405020304" pitchFamily="18" charset="0"/>
                  </a:rPr>
                  <a:t>= </a:t>
                </a:r>
                <a:r>
                  <a:rPr lang="lt-LT" sz="2400" dirty="0" err="1" smtClean="0">
                    <a:solidFill>
                      <a:schemeClr val="tx1"/>
                    </a:solidFill>
                    <a:latin typeface="Times New Roman" panose="02020603050405020304" pitchFamily="18" charset="0"/>
                    <a:cs typeface="Times New Roman" panose="02020603050405020304" pitchFamily="18" charset="0"/>
                  </a:rPr>
                  <a:t>hf</a:t>
                </a:r>
                <a:endParaRPr lang="lt-LT" sz="2400" dirty="0">
                  <a:solidFill>
                    <a:schemeClr val="tx1"/>
                  </a:solidFill>
                  <a:latin typeface="Times New Roman" panose="02020603050405020304" pitchFamily="18" charset="0"/>
                  <a:cs typeface="Times New Roman" panose="02020603050405020304" pitchFamily="18" charset="0"/>
                </a:endParaRPr>
              </a:p>
              <a:p>
                <a:pPr/>
                <a14:m>
                  <m:oMathPara xmlns:m="http://schemas.openxmlformats.org/officeDocument/2006/math">
                    <m:oMathParaPr>
                      <m:jc m:val="left"/>
                    </m:oMathParaPr>
                    <m:oMath xmlns:m="http://schemas.openxmlformats.org/officeDocument/2006/math">
                      <m:r>
                        <m:rPr>
                          <m:sty m:val="p"/>
                        </m:rPr>
                        <a:rPr lang="lt-LT" sz="2400" b="0" i="0" smtClean="0">
                          <a:solidFill>
                            <a:schemeClr val="tx1"/>
                          </a:solidFill>
                          <a:latin typeface="Cambria Math" panose="02040503050406030204" pitchFamily="18" charset="0"/>
                          <a:cs typeface="Times New Roman" panose="02020603050405020304" pitchFamily="18" charset="0"/>
                        </a:rPr>
                        <m:t>E</m:t>
                      </m:r>
                      <m:r>
                        <m:rPr>
                          <m:sty m:val="p"/>
                        </m:rPr>
                        <a:rPr lang="lt-LT" sz="2400" b="0" i="0" baseline="-25000" smtClean="0">
                          <a:solidFill>
                            <a:schemeClr val="tx1"/>
                          </a:solidFill>
                          <a:latin typeface="Cambria Math" panose="02040503050406030204" pitchFamily="18" charset="0"/>
                          <a:cs typeface="Times New Roman" panose="02020603050405020304" pitchFamily="18" charset="0"/>
                        </a:rPr>
                        <m:t>f</m:t>
                      </m:r>
                      <m:r>
                        <a:rPr lang="lt-LT" sz="2400" b="0" i="0" smtClean="0">
                          <a:solidFill>
                            <a:schemeClr val="tx1"/>
                          </a:solidFill>
                          <a:latin typeface="Cambria Math" panose="02040503050406030204" pitchFamily="18" charset="0"/>
                          <a:cs typeface="Times New Roman" panose="02020603050405020304" pitchFamily="18" charset="0"/>
                        </a:rPr>
                        <m:t>= </m:t>
                      </m:r>
                      <m:box>
                        <m:boxPr>
                          <m:ctrlPr>
                            <a:rPr lang="lt-LT" sz="2400" i="1" smtClean="0">
                              <a:solidFill>
                                <a:schemeClr val="tx1"/>
                              </a:solidFill>
                              <a:latin typeface="Cambria Math"/>
                              <a:cs typeface="Times New Roman" panose="02020603050405020304" pitchFamily="18" charset="0"/>
                            </a:rPr>
                          </m:ctrlPr>
                        </m:boxPr>
                        <m:e>
                          <m:argPr>
                            <m:argSz m:val="-1"/>
                          </m:argPr>
                          <m:r>
                            <m:rPr>
                              <m:sty m:val="p"/>
                              <m:brk m:alnAt="63"/>
                            </m:rPr>
                            <a:rPr lang="lt-LT" sz="2400" b="0" i="0" smtClean="0">
                              <a:solidFill>
                                <a:schemeClr val="tx1"/>
                              </a:solidFill>
                              <a:latin typeface="Cambria Math" panose="02040503050406030204" pitchFamily="18" charset="0"/>
                              <a:cs typeface="Times New Roman" panose="02020603050405020304" pitchFamily="18" charset="0"/>
                            </a:rPr>
                            <m:t>h</m:t>
                          </m:r>
                          <m:f>
                            <m:fPr>
                              <m:ctrlPr>
                                <a:rPr lang="lt-LT" sz="2400" i="1" smtClean="0">
                                  <a:solidFill>
                                    <a:schemeClr val="tx1"/>
                                  </a:solidFill>
                                  <a:latin typeface="Cambria Math"/>
                                  <a:cs typeface="Times New Roman" panose="02020603050405020304" pitchFamily="18" charset="0"/>
                                </a:rPr>
                              </m:ctrlPr>
                            </m:fPr>
                            <m:num>
                              <m:r>
                                <m:rPr>
                                  <m:sty m:val="p"/>
                                </m:rPr>
                                <a:rPr lang="lt-LT" sz="2400" b="0" i="0" smtClean="0">
                                  <a:solidFill>
                                    <a:schemeClr val="tx1"/>
                                  </a:solidFill>
                                  <a:latin typeface="Cambria Math" panose="02040503050406030204" pitchFamily="18" charset="0"/>
                                  <a:cs typeface="Times New Roman" panose="02020603050405020304" pitchFamily="18" charset="0"/>
                                </a:rPr>
                                <m:t>c</m:t>
                              </m:r>
                            </m:num>
                            <m:den>
                              <m:r>
                                <m:rPr>
                                  <m:sty m:val="p"/>
                                </m:rPr>
                                <a:rPr lang="el-GR" sz="2400" i="0" smtClean="0">
                                  <a:solidFill>
                                    <a:schemeClr val="tx1"/>
                                  </a:solidFill>
                                  <a:latin typeface="Cambria Math" panose="02040503050406030204" pitchFamily="18" charset="0"/>
                                  <a:cs typeface="Times New Roman" panose="02020603050405020304" pitchFamily="18" charset="0"/>
                                </a:rPr>
                                <m:t>λ</m:t>
                              </m:r>
                            </m:den>
                          </m:f>
                        </m:e>
                      </m:box>
                    </m:oMath>
                  </m:oMathPara>
                </a14:m>
                <a:endParaRPr lang="lt-LT" sz="2400" dirty="0" smtClean="0">
                  <a:solidFill>
                    <a:schemeClr val="tx1"/>
                  </a:solidFill>
                  <a:latin typeface="Times New Roman" panose="02020603050405020304" pitchFamily="18" charset="0"/>
                  <a:cs typeface="Times New Roman" panose="02020603050405020304" pitchFamily="18" charset="0"/>
                </a:endParaRPr>
              </a:p>
              <a:p>
                <a:pPr/>
                <a14:m>
                  <m:oMathPara xmlns:m="http://schemas.openxmlformats.org/officeDocument/2006/math">
                    <m:oMathParaPr>
                      <m:jc m:val="left"/>
                    </m:oMathParaPr>
                    <m:oMath xmlns:m="http://schemas.openxmlformats.org/officeDocument/2006/math">
                      <m:r>
                        <m:rPr>
                          <m:sty m:val="p"/>
                        </m:rPr>
                        <a:rPr lang="el-GR" sz="2400" i="0" smtClean="0">
                          <a:solidFill>
                            <a:schemeClr val="tx1"/>
                          </a:solidFill>
                          <a:latin typeface="Cambria Math" panose="02040503050406030204" pitchFamily="18" charset="0"/>
                          <a:cs typeface="Times New Roman" panose="02020603050405020304" pitchFamily="18" charset="0"/>
                        </a:rPr>
                        <m:t>λ</m:t>
                      </m:r>
                      <m:r>
                        <a:rPr lang="lt-LT" sz="2400" b="0" i="0" smtClean="0">
                          <a:solidFill>
                            <a:schemeClr val="tx1"/>
                          </a:solidFill>
                          <a:latin typeface="Cambria Math" panose="02040503050406030204" pitchFamily="18" charset="0"/>
                          <a:cs typeface="Times New Roman" panose="02020603050405020304" pitchFamily="18" charset="0"/>
                        </a:rPr>
                        <m:t>= </m:t>
                      </m:r>
                      <m:box>
                        <m:boxPr>
                          <m:ctrlPr>
                            <a:rPr lang="lt-LT" sz="2400" i="1" smtClean="0">
                              <a:solidFill>
                                <a:schemeClr val="tx1"/>
                              </a:solidFill>
                              <a:latin typeface="Cambria Math"/>
                              <a:cs typeface="Times New Roman" panose="02020603050405020304" pitchFamily="18" charset="0"/>
                            </a:rPr>
                          </m:ctrlPr>
                        </m:boxPr>
                        <m:e>
                          <m:argPr>
                            <m:argSz m:val="-1"/>
                          </m:argPr>
                          <m:f>
                            <m:fPr>
                              <m:ctrlPr>
                                <a:rPr lang="lt-LT" sz="2400" i="1" smtClean="0">
                                  <a:solidFill>
                                    <a:schemeClr val="tx1"/>
                                  </a:solidFill>
                                  <a:latin typeface="Cambria Math"/>
                                  <a:cs typeface="Times New Roman" panose="02020603050405020304" pitchFamily="18" charset="0"/>
                                </a:rPr>
                              </m:ctrlPr>
                            </m:fPr>
                            <m:num>
                              <m:r>
                                <m:rPr>
                                  <m:sty m:val="p"/>
                                </m:rPr>
                                <a:rPr lang="lt-LT" sz="2400" b="0" i="0" smtClean="0">
                                  <a:solidFill>
                                    <a:schemeClr val="tx1"/>
                                  </a:solidFill>
                                  <a:latin typeface="Cambria Math" panose="02040503050406030204" pitchFamily="18" charset="0"/>
                                  <a:cs typeface="Times New Roman" panose="02020603050405020304" pitchFamily="18" charset="0"/>
                                </a:rPr>
                                <m:t>hc</m:t>
                              </m:r>
                            </m:num>
                            <m:den>
                              <m:r>
                                <m:rPr>
                                  <m:sty m:val="p"/>
                                </m:rPr>
                                <a:rPr lang="lt-LT" sz="2400" b="0" i="0" smtClean="0">
                                  <a:solidFill>
                                    <a:schemeClr val="tx1"/>
                                  </a:solidFill>
                                  <a:latin typeface="Cambria Math" panose="02040503050406030204" pitchFamily="18" charset="0"/>
                                  <a:cs typeface="Times New Roman" panose="02020603050405020304" pitchFamily="18" charset="0"/>
                                </a:rPr>
                                <m:t>E</m:t>
                              </m:r>
                              <m:r>
                                <m:rPr>
                                  <m:sty m:val="p"/>
                                </m:rPr>
                                <a:rPr lang="lt-LT" sz="2400" b="0" i="0" baseline="-25000" smtClean="0">
                                  <a:solidFill>
                                    <a:schemeClr val="tx1"/>
                                  </a:solidFill>
                                  <a:latin typeface="Cambria Math" panose="02040503050406030204" pitchFamily="18" charset="0"/>
                                  <a:cs typeface="Times New Roman" panose="02020603050405020304" pitchFamily="18" charset="0"/>
                                </a:rPr>
                                <m:t>f</m:t>
                              </m:r>
                            </m:den>
                          </m:f>
                        </m:e>
                      </m:box>
                    </m:oMath>
                  </m:oMathPara>
                </a14:m>
                <a:endParaRPr lang="lt-LT" sz="2400" dirty="0" smtClean="0">
                  <a:solidFill>
                    <a:schemeClr val="tx1"/>
                  </a:solidFill>
                  <a:latin typeface="Times New Roman" panose="02020603050405020304" pitchFamily="18" charset="0"/>
                  <a:cs typeface="Times New Roman" panose="02020603050405020304" pitchFamily="18" charset="0"/>
                </a:endParaRPr>
              </a:p>
              <a:p>
                <a:r>
                  <a:rPr lang="el-GR" sz="2400" b="1" dirty="0" smtClean="0">
                    <a:solidFill>
                      <a:schemeClr val="tx1"/>
                    </a:solidFill>
                    <a:latin typeface="Times New Roman" panose="02020603050405020304" pitchFamily="18" charset="0"/>
                    <a:cs typeface="Times New Roman" panose="02020603050405020304" pitchFamily="18" charset="0"/>
                  </a:rPr>
                  <a:t>λ</a:t>
                </a:r>
                <a:r>
                  <a:rPr lang="lt-LT" sz="2400" b="1" dirty="0" smtClean="0">
                    <a:solidFill>
                      <a:schemeClr val="tx1"/>
                    </a:solidFill>
                    <a:latin typeface="Times New Roman" panose="02020603050405020304" pitchFamily="18" charset="0"/>
                    <a:cs typeface="Times New Roman" panose="02020603050405020304" pitchFamily="18" charset="0"/>
                  </a:rPr>
                  <a:t> ≈ 3,47 ∙ 10</a:t>
                </a:r>
                <a:r>
                  <a:rPr lang="lt-LT" sz="2400" b="1" baseline="30000" dirty="0" smtClean="0">
                    <a:solidFill>
                      <a:schemeClr val="tx1"/>
                    </a:solidFill>
                    <a:latin typeface="Times New Roman" panose="02020603050405020304" pitchFamily="18" charset="0"/>
                    <a:cs typeface="Times New Roman" panose="02020603050405020304" pitchFamily="18" charset="0"/>
                  </a:rPr>
                  <a:t>-7</a:t>
                </a:r>
                <a:r>
                  <a:rPr lang="lt-LT" sz="2400" b="1" dirty="0" smtClean="0">
                    <a:solidFill>
                      <a:schemeClr val="tx1"/>
                    </a:solidFill>
                    <a:latin typeface="Times New Roman" panose="02020603050405020304" pitchFamily="18" charset="0"/>
                    <a:cs typeface="Times New Roman" panose="02020603050405020304" pitchFamily="18" charset="0"/>
                  </a:rPr>
                  <a:t> m ≈ 347 nm</a:t>
                </a:r>
              </a:p>
              <a:p>
                <a:endParaRPr lang="lt-LT" sz="2400" dirty="0" smtClean="0">
                  <a:solidFill>
                    <a:schemeClr val="tx1"/>
                  </a:solidFill>
                  <a:latin typeface="Times New Roman" panose="02020603050405020304" pitchFamily="18" charset="0"/>
                  <a:cs typeface="Times New Roman" panose="02020603050405020304" pitchFamily="18" charset="0"/>
                </a:endParaRPr>
              </a:p>
              <a:p>
                <a:r>
                  <a:rPr lang="lt-LT" sz="2400" dirty="0" smtClean="0">
                    <a:latin typeface="Times New Roman" panose="02020603050405020304" pitchFamily="18" charset="0"/>
                    <a:cs typeface="Times New Roman" panose="02020603050405020304" pitchFamily="18" charset="0"/>
                  </a:rPr>
                  <a:t>3.</a:t>
                </a:r>
                <a14:m>
                  <m:oMath xmlns:m="http://schemas.openxmlformats.org/officeDocument/2006/math">
                    <m:box>
                      <m:boxPr>
                        <m:ctrlPr>
                          <a:rPr lang="lt-LT" sz="2400" i="1" smtClean="0">
                            <a:solidFill>
                              <a:schemeClr val="tx1"/>
                            </a:solidFill>
                            <a:latin typeface="Cambria Math"/>
                            <a:cs typeface="Times New Roman"/>
                          </a:rPr>
                        </m:ctrlPr>
                      </m:boxPr>
                      <m:e>
                        <m:argPr>
                          <m:argSz m:val="-1"/>
                        </m:argPr>
                        <m:r>
                          <m:rPr>
                            <m:brk m:alnAt="63"/>
                          </m:rPr>
                          <a:rPr lang="lt-LT" sz="2400" b="0" i="0" smtClean="0">
                            <a:solidFill>
                              <a:schemeClr val="tx1"/>
                            </a:solidFill>
                            <a:latin typeface="Cambria Math" panose="02040503050406030204" pitchFamily="18" charset="0"/>
                            <a:cs typeface="Times New Roman"/>
                          </a:rPr>
                          <m:t> </m:t>
                        </m:r>
                        <m:r>
                          <m:rPr>
                            <m:sty m:val="p"/>
                          </m:rPr>
                          <a:rPr lang="lt-LT" sz="2400" b="0" i="0" smtClean="0">
                            <a:solidFill>
                              <a:schemeClr val="tx1"/>
                            </a:solidFill>
                            <a:latin typeface="Cambria Math" panose="02040503050406030204" pitchFamily="18" charset="0"/>
                            <a:cs typeface="Times New Roman"/>
                          </a:rPr>
                          <m:t>E</m:t>
                        </m:r>
                        <m:r>
                          <m:rPr>
                            <m:sty m:val="p"/>
                          </m:rPr>
                          <a:rPr lang="lt-LT" sz="2400" b="0" i="0" baseline="-25000" smtClean="0">
                            <a:solidFill>
                              <a:schemeClr val="tx1"/>
                            </a:solidFill>
                            <a:latin typeface="Cambria Math" panose="02040503050406030204" pitchFamily="18" charset="0"/>
                            <a:cs typeface="Times New Roman"/>
                          </a:rPr>
                          <m:t>k</m:t>
                        </m:r>
                        <m:r>
                          <a:rPr lang="lt-LT" sz="2400" b="0" i="0" smtClean="0">
                            <a:solidFill>
                              <a:schemeClr val="tx1"/>
                            </a:solidFill>
                            <a:latin typeface="Cambria Math" panose="02040503050406030204" pitchFamily="18" charset="0"/>
                            <a:cs typeface="Times New Roman"/>
                          </a:rPr>
                          <m:t> = </m:t>
                        </m:r>
                        <m:f>
                          <m:fPr>
                            <m:ctrlPr>
                              <a:rPr lang="lt-LT" sz="2400" i="1" smtClean="0">
                                <a:solidFill>
                                  <a:schemeClr val="tx1"/>
                                </a:solidFill>
                                <a:latin typeface="Cambria Math"/>
                                <a:cs typeface="Times New Roman"/>
                              </a:rPr>
                            </m:ctrlPr>
                          </m:fPr>
                          <m:num>
                            <m:r>
                              <m:rPr>
                                <m:sty m:val="p"/>
                              </m:rPr>
                              <a:rPr lang="lt-LT" sz="2400" b="0" i="0" smtClean="0">
                                <a:solidFill>
                                  <a:schemeClr val="tx1"/>
                                </a:solidFill>
                                <a:latin typeface="Cambria Math" panose="02040503050406030204" pitchFamily="18" charset="0"/>
                                <a:cs typeface="Times New Roman"/>
                              </a:rPr>
                              <m:t>mv</m:t>
                            </m:r>
                            <m:r>
                              <a:rPr lang="lt-LT" sz="2400" b="0" i="0" baseline="30000" smtClean="0">
                                <a:solidFill>
                                  <a:schemeClr val="tx1"/>
                                </a:solidFill>
                                <a:latin typeface="Cambria Math" panose="02040503050406030204" pitchFamily="18" charset="0"/>
                                <a:cs typeface="Times New Roman"/>
                              </a:rPr>
                              <m:t>2</m:t>
                            </m:r>
                          </m:num>
                          <m:den>
                            <m:r>
                              <a:rPr lang="lt-LT" sz="2400" b="0" i="0" smtClean="0">
                                <a:solidFill>
                                  <a:schemeClr val="tx1"/>
                                </a:solidFill>
                                <a:latin typeface="Cambria Math" panose="02040503050406030204" pitchFamily="18" charset="0"/>
                                <a:cs typeface="Times New Roman"/>
                              </a:rPr>
                              <m:t>2</m:t>
                            </m:r>
                          </m:den>
                        </m:f>
                      </m:e>
                    </m:box>
                  </m:oMath>
                </a14:m>
                <a:endParaRPr lang="lt-LT" sz="2400" dirty="0" smtClean="0">
                  <a:solidFill>
                    <a:schemeClr val="tx1"/>
                  </a:solidFill>
                  <a:latin typeface="Times New Roman" panose="02020603050405020304" pitchFamily="18" charset="0"/>
                  <a:cs typeface="Times New Roman" panose="02020603050405020304" pitchFamily="18" charset="0"/>
                </a:endParaRPr>
              </a:p>
              <a:p>
                <a:pPr/>
                <a14:m>
                  <m:oMathPara xmlns:m="http://schemas.openxmlformats.org/officeDocument/2006/math">
                    <m:oMathParaPr>
                      <m:jc m:val="left"/>
                    </m:oMathParaPr>
                    <m:oMath xmlns:m="http://schemas.openxmlformats.org/officeDocument/2006/math">
                      <m:r>
                        <m:rPr>
                          <m:sty m:val="p"/>
                        </m:rPr>
                        <a:rPr lang="lt-LT" sz="2400" b="0" i="0" smtClean="0">
                          <a:solidFill>
                            <a:schemeClr val="tx1"/>
                          </a:solidFill>
                          <a:latin typeface="Cambria Math" panose="02040503050406030204" pitchFamily="18" charset="0"/>
                          <a:cs typeface="Times New Roman"/>
                        </a:rPr>
                        <m:t>v</m:t>
                      </m:r>
                      <m:r>
                        <a:rPr lang="lt-LT" sz="2400" b="0" i="0" smtClean="0">
                          <a:solidFill>
                            <a:schemeClr val="tx1"/>
                          </a:solidFill>
                          <a:latin typeface="Cambria Math" panose="02040503050406030204" pitchFamily="18" charset="0"/>
                          <a:cs typeface="Times New Roman"/>
                        </a:rPr>
                        <m:t>= </m:t>
                      </m:r>
                      <m:rad>
                        <m:radPr>
                          <m:degHide m:val="on"/>
                          <m:ctrlPr>
                            <a:rPr lang="lt-LT" sz="2400" b="0" i="1" smtClean="0">
                              <a:solidFill>
                                <a:schemeClr val="tx1"/>
                              </a:solidFill>
                              <a:latin typeface="Cambria Math"/>
                              <a:cs typeface="Times New Roman"/>
                            </a:rPr>
                          </m:ctrlPr>
                        </m:radPr>
                        <m:deg/>
                        <m:e>
                          <m:box>
                            <m:boxPr>
                              <m:ctrlPr>
                                <a:rPr lang="lt-LT" sz="2400" b="0" i="1" smtClean="0">
                                  <a:solidFill>
                                    <a:schemeClr val="tx1"/>
                                  </a:solidFill>
                                  <a:latin typeface="Cambria Math"/>
                                  <a:cs typeface="Times New Roman"/>
                                </a:rPr>
                              </m:ctrlPr>
                            </m:boxPr>
                            <m:e>
                              <m:argPr>
                                <m:argSz m:val="-1"/>
                              </m:argPr>
                              <m:f>
                                <m:fPr>
                                  <m:ctrlPr>
                                    <a:rPr lang="lt-LT" sz="2400" b="0" i="1" smtClean="0">
                                      <a:solidFill>
                                        <a:schemeClr val="tx1"/>
                                      </a:solidFill>
                                      <a:latin typeface="Cambria Math"/>
                                      <a:cs typeface="Times New Roman"/>
                                    </a:rPr>
                                  </m:ctrlPr>
                                </m:fPr>
                                <m:num>
                                  <m:r>
                                    <a:rPr lang="lt-LT" sz="2400" b="0" i="0" smtClean="0">
                                      <a:solidFill>
                                        <a:schemeClr val="tx1"/>
                                      </a:solidFill>
                                      <a:latin typeface="Cambria Math" panose="02040503050406030204" pitchFamily="18" charset="0"/>
                                      <a:cs typeface="Times New Roman"/>
                                    </a:rPr>
                                    <m:t>2</m:t>
                                  </m:r>
                                  <m:r>
                                    <m:rPr>
                                      <m:sty m:val="p"/>
                                    </m:rPr>
                                    <a:rPr lang="lt-LT" sz="2400" b="0" i="0" smtClean="0">
                                      <a:solidFill>
                                        <a:schemeClr val="tx1"/>
                                      </a:solidFill>
                                      <a:latin typeface="Cambria Math" panose="02040503050406030204" pitchFamily="18" charset="0"/>
                                      <a:cs typeface="Times New Roman"/>
                                    </a:rPr>
                                    <m:t>Ek</m:t>
                                  </m:r>
                                </m:num>
                                <m:den>
                                  <m:r>
                                    <m:rPr>
                                      <m:sty m:val="p"/>
                                    </m:rPr>
                                    <a:rPr lang="lt-LT" sz="2400" b="0" i="0" smtClean="0">
                                      <a:solidFill>
                                        <a:schemeClr val="tx1"/>
                                      </a:solidFill>
                                      <a:latin typeface="Cambria Math" panose="02040503050406030204" pitchFamily="18" charset="0"/>
                                      <a:cs typeface="Times New Roman"/>
                                    </a:rPr>
                                    <m:t>m</m:t>
                                  </m:r>
                                </m:den>
                              </m:f>
                            </m:e>
                          </m:box>
                        </m:e>
                      </m:rad>
                    </m:oMath>
                  </m:oMathPara>
                </a14:m>
                <a:endParaRPr lang="lt-LT" sz="2400" dirty="0" smtClean="0">
                  <a:solidFill>
                    <a:schemeClr val="tx1"/>
                  </a:solidFill>
                  <a:latin typeface="Times New Roman" panose="02020603050405020304" pitchFamily="18" charset="0"/>
                  <a:cs typeface="Times New Roman" panose="02020603050405020304" pitchFamily="18" charset="0"/>
                </a:endParaRPr>
              </a:p>
              <a:p>
                <a:r>
                  <a:rPr lang="lt-LT" sz="2400" b="1" dirty="0" smtClean="0">
                    <a:solidFill>
                      <a:schemeClr val="tx1"/>
                    </a:solidFill>
                    <a:latin typeface="Times New Roman" panose="02020603050405020304" pitchFamily="18" charset="0"/>
                    <a:cs typeface="Times New Roman" panose="02020603050405020304" pitchFamily="18" charset="0"/>
                  </a:rPr>
                  <a:t>V ≈ 0,9 ∙ 10</a:t>
                </a:r>
                <a:r>
                  <a:rPr lang="lt-LT" sz="2400" b="1" baseline="30000" dirty="0">
                    <a:solidFill>
                      <a:schemeClr val="tx1"/>
                    </a:solidFill>
                    <a:latin typeface="Times New Roman" panose="02020603050405020304" pitchFamily="18" charset="0"/>
                    <a:cs typeface="Times New Roman" panose="02020603050405020304" pitchFamily="18" charset="0"/>
                  </a:rPr>
                  <a:t>6</a:t>
                </a:r>
                <a:r>
                  <a:rPr lang="lt-LT" sz="2400" b="1" dirty="0" smtClean="0">
                    <a:solidFill>
                      <a:schemeClr val="tx1"/>
                    </a:solidFill>
                    <a:latin typeface="Times New Roman" panose="02020603050405020304" pitchFamily="18" charset="0"/>
                    <a:cs typeface="Times New Roman" panose="02020603050405020304" pitchFamily="18" charset="0"/>
                  </a:rPr>
                  <a:t> m/s</a:t>
                </a:r>
              </a:p>
              <a:p>
                <a:endParaRPr lang="lt-LT" sz="2400" dirty="0" smtClean="0">
                  <a:solidFill>
                    <a:schemeClr val="tx1"/>
                  </a:solidFill>
                  <a:latin typeface="Times New Roman" panose="02020603050405020304" pitchFamily="18" charset="0"/>
                  <a:cs typeface="Times New Roman" panose="02020603050405020304" pitchFamily="18" charset="0"/>
                </a:endParaRPr>
              </a:p>
              <a:p>
                <a:pPr marL="342900" indent="-342900">
                  <a:buAutoNum type="arabicPeriod" startAt="4"/>
                </a:pPr>
                <a:r>
                  <a:rPr lang="lt-LT" sz="2400" b="1" dirty="0" smtClean="0">
                    <a:solidFill>
                      <a:schemeClr val="tx1"/>
                    </a:solidFill>
                    <a:latin typeface="Times New Roman" panose="02020603050405020304" pitchFamily="18" charset="0"/>
                    <a:cs typeface="Times New Roman" panose="02020603050405020304" pitchFamily="18" charset="0"/>
                  </a:rPr>
                  <a:t>A –neigiamojo šaltinio polius, B –teigiamojo šaltinio polius.</a:t>
                </a:r>
              </a:p>
            </p:txBody>
          </p:sp>
        </mc:Choice>
        <mc:Fallback xmlns="">
          <p:sp>
            <p:nvSpPr>
              <p:cNvPr id="4" name="TextBox 3"/>
              <p:cNvSpPr txBox="1">
                <a:spLocks noRot="1" noChangeAspect="1" noMove="1" noResize="1" noEditPoints="1" noAdjustHandles="1" noChangeArrowheads="1" noChangeShapeType="1" noTextEdit="1"/>
              </p:cNvSpPr>
              <p:nvPr/>
            </p:nvSpPr>
            <p:spPr>
              <a:xfrm>
                <a:off x="435945" y="1250317"/>
                <a:ext cx="11137237" cy="5434886"/>
              </a:xfrm>
              <a:prstGeom prst="rect">
                <a:avLst/>
              </a:prstGeom>
              <a:blipFill>
                <a:blip r:embed="rId2"/>
                <a:stretch>
                  <a:fillRect l="-876" t="-897" b="-1570"/>
                </a:stretch>
              </a:blipFill>
            </p:spPr>
            <p:txBody>
              <a:bodyPr/>
              <a:lstStyle/>
              <a:p>
                <a:r>
                  <a:rPr lang="en-GB">
                    <a:noFill/>
                  </a:rPr>
                  <a:t> </a:t>
                </a:r>
              </a:p>
            </p:txBody>
          </p:sp>
        </mc:Fallback>
      </mc:AlternateContent>
      <p:sp>
        <p:nvSpPr>
          <p:cNvPr id="2" name="TextBox 1"/>
          <p:cNvSpPr txBox="1"/>
          <p:nvPr/>
        </p:nvSpPr>
        <p:spPr>
          <a:xfrm>
            <a:off x="3596640" y="320043"/>
            <a:ext cx="4815840" cy="646331"/>
          </a:xfrm>
          <a:prstGeom prst="rect">
            <a:avLst/>
          </a:prstGeom>
          <a:noFill/>
        </p:spPr>
        <p:txBody>
          <a:bodyPr wrap="square" rtlCol="0">
            <a:spAutoFit/>
          </a:bodyPr>
          <a:lstStyle/>
          <a:p>
            <a:r>
              <a:rPr lang="en-GB" sz="3600" dirty="0" err="1" smtClean="0"/>
              <a:t>Sprendimai</a:t>
            </a:r>
            <a:r>
              <a:rPr lang="en-GB" sz="3600" dirty="0" smtClean="0"/>
              <a:t> </a:t>
            </a:r>
            <a:r>
              <a:rPr lang="en-GB" sz="3600" dirty="0" err="1" smtClean="0"/>
              <a:t>ir</a:t>
            </a:r>
            <a:r>
              <a:rPr lang="en-GB" sz="3600" dirty="0" smtClean="0"/>
              <a:t> </a:t>
            </a:r>
            <a:r>
              <a:rPr lang="en-GB" sz="3600" dirty="0" err="1" smtClean="0"/>
              <a:t>atsakymai</a:t>
            </a:r>
            <a:endParaRPr lang="en-GB" sz="3600" dirty="0"/>
          </a:p>
        </p:txBody>
      </p:sp>
      <p:pic>
        <p:nvPicPr>
          <p:cNvPr id="5" name="Paveikslėlis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87055" y="1408936"/>
            <a:ext cx="5143111" cy="2893000"/>
          </a:xfrm>
          <a:prstGeom prst="rect">
            <a:avLst/>
          </a:prstGeom>
        </p:spPr>
      </p:pic>
      <p:sp>
        <p:nvSpPr>
          <p:cNvPr id="6" name="Action Button: Home 5">
            <a:hlinkClick r:id="rId4" action="ppaction://hlinksldjump" highlightClick="1"/>
          </p:cNvPr>
          <p:cNvSpPr/>
          <p:nvPr/>
        </p:nvSpPr>
        <p:spPr>
          <a:xfrm>
            <a:off x="10571584" y="5915608"/>
            <a:ext cx="1520890" cy="839755"/>
          </a:xfrm>
          <a:prstGeom prst="actionButtonHom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GB"/>
          </a:p>
        </p:txBody>
      </p:sp>
    </p:spTree>
    <p:extLst>
      <p:ext uri="{BB962C8B-B14F-4D97-AF65-F5344CB8AC3E}">
        <p14:creationId xmlns:p14="http://schemas.microsoft.com/office/powerpoint/2010/main" val="736609681"/>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ntraštė 1"/>
          <p:cNvSpPr>
            <a:spLocks noGrp="1"/>
          </p:cNvSpPr>
          <p:nvPr>
            <p:ph type="title"/>
          </p:nvPr>
        </p:nvSpPr>
        <p:spPr/>
        <p:txBody>
          <a:bodyPr>
            <a:noAutofit/>
          </a:bodyPr>
          <a:lstStyle/>
          <a:p>
            <a:r>
              <a:rPr lang="lt-LT" sz="2800" b="1" dirty="0">
                <a:latin typeface="Times New Roman" pitchFamily="18" charset="0"/>
                <a:cs typeface="Times New Roman" pitchFamily="18" charset="0"/>
              </a:rPr>
              <a:t>Foto elementai, kopijuojantys augalų lapų paviršių, iki 47% efektyvesni</a:t>
            </a:r>
            <a:endParaRPr lang="lt-LT" sz="2800" dirty="0">
              <a:latin typeface="Times New Roman" pitchFamily="18" charset="0"/>
              <a:cs typeface="Times New Roman" pitchFamily="18" charset="0"/>
            </a:endParaRPr>
          </a:p>
        </p:txBody>
      </p:sp>
      <p:pic>
        <p:nvPicPr>
          <p:cNvPr id="5122" name="Picture 2" descr="http://faceit.lt/wp-content/uploads/2012/04/augalo-lapas.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3392" y="1844828"/>
            <a:ext cx="4608512" cy="2527889"/>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Folding light: Wrinkles and twists boost power from solar panel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15947" y="1844824"/>
            <a:ext cx="5472608" cy="2541606"/>
          </a:xfrm>
          <a:prstGeom prst="rect">
            <a:avLst/>
          </a:prstGeom>
          <a:noFill/>
          <a:extLst>
            <a:ext uri="{909E8E84-426E-40DD-AFC4-6F175D3DCCD1}">
              <a14:hiddenFill xmlns:a14="http://schemas.microsoft.com/office/drawing/2010/main">
                <a:solidFill>
                  <a:srgbClr val="FFFFFF"/>
                </a:solidFill>
              </a14:hiddenFill>
            </a:ext>
          </a:extLst>
        </p:spPr>
      </p:pic>
      <p:sp>
        <p:nvSpPr>
          <p:cNvPr id="4" name="Stačiakampis 3"/>
          <p:cNvSpPr/>
          <p:nvPr/>
        </p:nvSpPr>
        <p:spPr>
          <a:xfrm>
            <a:off x="2063552" y="5339545"/>
            <a:ext cx="9025003" cy="369332"/>
          </a:xfrm>
          <a:prstGeom prst="rect">
            <a:avLst/>
          </a:prstGeom>
        </p:spPr>
        <p:txBody>
          <a:bodyPr wrap="square">
            <a:spAutoFit/>
          </a:bodyPr>
          <a:lstStyle/>
          <a:p>
            <a:r>
              <a:rPr lang="lt-LT" dirty="0">
                <a:hlinkClick r:id="rId5"/>
              </a:rPr>
              <a:t>http://faceit.lt/2012/04/fotoelementai-kaip-augalu-lapai</a:t>
            </a:r>
            <a:r>
              <a:rPr lang="lt-LT" dirty="0" smtClean="0">
                <a:hlinkClick r:id="rId5"/>
              </a:rPr>
              <a:t>/</a:t>
            </a:r>
            <a:r>
              <a:rPr lang="lt-LT" dirty="0" smtClean="0"/>
              <a:t> </a:t>
            </a:r>
            <a:endParaRPr lang="lt-LT" dirty="0"/>
          </a:p>
        </p:txBody>
      </p:sp>
      <p:pic>
        <p:nvPicPr>
          <p:cNvPr id="7" name="Paveikslėlis 6" descr="http://class-fizika.narod.ru/BOOK9.gif"/>
          <p:cNvPicPr/>
          <p:nvPr/>
        </p:nvPicPr>
        <p:blipFill>
          <a:blip r:embed="rId6">
            <a:extLst>
              <a:ext uri="{28A0092B-C50C-407E-A947-70E740481C1C}">
                <a14:useLocalDpi xmlns:a14="http://schemas.microsoft.com/office/drawing/2010/main" val="0"/>
              </a:ext>
            </a:extLst>
          </a:blip>
          <a:srcRect/>
          <a:stretch>
            <a:fillRect/>
          </a:stretch>
        </p:blipFill>
        <p:spPr bwMode="auto">
          <a:xfrm>
            <a:off x="849511" y="5235021"/>
            <a:ext cx="1004821" cy="578381"/>
          </a:xfrm>
          <a:prstGeom prst="rect">
            <a:avLst/>
          </a:prstGeom>
          <a:noFill/>
          <a:ln>
            <a:noFill/>
          </a:ln>
        </p:spPr>
      </p:pic>
    </p:spTree>
    <p:extLst>
      <p:ext uri="{BB962C8B-B14F-4D97-AF65-F5344CB8AC3E}">
        <p14:creationId xmlns:p14="http://schemas.microsoft.com/office/powerpoint/2010/main" val="314046129"/>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lt-LT" dirty="0" smtClean="0"/>
              <a:t>Šaltiniai</a:t>
            </a:r>
            <a:endParaRPr lang="en-GB" dirty="0"/>
          </a:p>
        </p:txBody>
      </p:sp>
      <p:sp>
        <p:nvSpPr>
          <p:cNvPr id="3" name="Content Placeholder 2"/>
          <p:cNvSpPr>
            <a:spLocks noGrp="1"/>
          </p:cNvSpPr>
          <p:nvPr>
            <p:ph idx="1"/>
          </p:nvPr>
        </p:nvSpPr>
        <p:spPr>
          <a:xfrm>
            <a:off x="579783" y="1592334"/>
            <a:ext cx="11353800" cy="5032375"/>
          </a:xfrm>
        </p:spPr>
        <p:txBody>
          <a:bodyPr>
            <a:normAutofit/>
          </a:bodyPr>
          <a:lstStyle/>
          <a:p>
            <a:pPr>
              <a:buFont typeface="+mj-lt"/>
              <a:buAutoNum type="arabicPeriod"/>
            </a:pPr>
            <a:r>
              <a:rPr lang="lt-LT" sz="1100" dirty="0" smtClean="0"/>
              <a:t>Vytautas Tarasoni</a:t>
            </a:r>
            <a:r>
              <a:rPr lang="en-GB" sz="1100" dirty="0" smtClean="0"/>
              <a:t>s</a:t>
            </a:r>
            <a:r>
              <a:rPr lang="lt-LT" sz="1100" dirty="0" smtClean="0"/>
              <a:t>, Fizika III, Vadovėlis XII klasei, IBURIO leidykla, Vilnius 1998</a:t>
            </a:r>
          </a:p>
          <a:p>
            <a:pPr>
              <a:buFont typeface="+mj-lt"/>
              <a:buAutoNum type="arabicPeriod"/>
            </a:pPr>
            <a:r>
              <a:rPr lang="lt-LT" sz="1100" dirty="0" smtClean="0"/>
              <a:t>A. Ivanauskas, S. Jurėnas, prieš egzaminą Fizika, Leidykla „Šviesa“, 2012</a:t>
            </a:r>
          </a:p>
          <a:p>
            <a:pPr>
              <a:buFont typeface="+mj-lt"/>
              <a:buAutoNum type="arabicPeriod"/>
            </a:pPr>
            <a:r>
              <a:rPr lang="lt-LT" sz="1100" dirty="0" smtClean="0"/>
              <a:t>A. Rimeika, P. Pečiuliauskienė, Fizika. Bendrasis kursas, Vadovėlis XII klasei, Leidykla „Šviesa“, 2006</a:t>
            </a:r>
          </a:p>
          <a:p>
            <a:pPr>
              <a:buFont typeface="+mj-lt"/>
              <a:buAutoNum type="arabicPeriod"/>
            </a:pPr>
            <a:r>
              <a:rPr lang="lt-LT" sz="1100" dirty="0">
                <a:hlinkClick r:id="rId2"/>
              </a:rPr>
              <a:t>http://</a:t>
            </a:r>
            <a:r>
              <a:rPr lang="lt-LT" sz="1100" dirty="0" smtClean="0">
                <a:hlinkClick r:id="rId2"/>
              </a:rPr>
              <a:t>makeagif.com/gif/photoelectric-effect-FU7Kz5</a:t>
            </a:r>
            <a:endParaRPr lang="lt-LT" sz="1100" dirty="0" smtClean="0"/>
          </a:p>
          <a:p>
            <a:pPr>
              <a:buFont typeface="+mj-lt"/>
              <a:buAutoNum type="arabicPeriod"/>
            </a:pPr>
            <a:r>
              <a:rPr lang="lt-LT" sz="1100" dirty="0">
                <a:hlinkClick r:id="rId3"/>
              </a:rPr>
              <a:t>https://</a:t>
            </a:r>
            <a:r>
              <a:rPr lang="lt-LT" sz="1100" dirty="0" smtClean="0">
                <a:hlinkClick r:id="rId3"/>
              </a:rPr>
              <a:t>www.youtube.com/watch?v=kcSYV8bJox8</a:t>
            </a:r>
            <a:endParaRPr lang="lt-LT" sz="1100" dirty="0" smtClean="0"/>
          </a:p>
          <a:p>
            <a:pPr>
              <a:buFont typeface="+mj-lt"/>
              <a:buAutoNum type="arabicPeriod"/>
            </a:pPr>
            <a:r>
              <a:rPr lang="lt-LT" sz="1100" dirty="0"/>
              <a:t>https://www.google.lt/search?espv=2&amp;biw=1745&amp;bih=885&amp;tbm=isch&amp;sa=1&amp;q=the+red+line+photoelectric+effect+picture&amp;oq=the+red+line+photoelectric+effect+picture&amp;gs_l=img.3...10831496.10832454.0.10832589.8.8.0.0.0.0.102.528.7j1.8.0....0...1c.1.64.img..0.0.0.3ghiJMx3-YY&amp;dpr=1.1&amp;cad=cbv&amp;bvch=u&amp;sei=-SbQWP7YNMy5sQGkypioDw#tbm=isch&amp;q=fotoefektas&amp;*&amp;</a:t>
            </a:r>
            <a:r>
              <a:rPr lang="lt-LT" sz="1100" dirty="0" smtClean="0"/>
              <a:t>imgrc=Arj8GMIJONUFfM</a:t>
            </a:r>
          </a:p>
          <a:p>
            <a:pPr>
              <a:buFont typeface="+mj-lt"/>
              <a:buAutoNum type="arabicPeriod"/>
            </a:pPr>
            <a:r>
              <a:rPr lang="lt-LT" sz="1100" dirty="0">
                <a:hlinkClick r:id="rId4"/>
              </a:rPr>
              <a:t>https://www.google.lt/search?q=albert+einstein&amp;espv=2&amp;source=lnms&amp;tbm=isch&amp;sa=X&amp;ved=0ahUKEwighoLS4OXSAhWBiywKHUMKBVkQ_AUIBigB&amp;biw=1745&amp;bih=841#tbm=isch&amp;q=photoelectric+effect&amp;*&amp;</a:t>
            </a:r>
            <a:r>
              <a:rPr lang="lt-LT" sz="1100" dirty="0" smtClean="0">
                <a:hlinkClick r:id="rId4"/>
              </a:rPr>
              <a:t>imgrc=kr1hoBU1wCInCM</a:t>
            </a:r>
            <a:endParaRPr lang="lt-LT" sz="1100" dirty="0"/>
          </a:p>
          <a:p>
            <a:pPr>
              <a:buFont typeface="+mj-lt"/>
              <a:buAutoNum type="arabicPeriod"/>
            </a:pPr>
            <a:r>
              <a:rPr lang="en-GB" sz="1100" dirty="0">
                <a:hlinkClick r:id="rId5"/>
              </a:rPr>
              <a:t>https://www.google.lt/search?q=albert+einstein&amp;espv=2&amp;source=lnms&amp;tbm=isch&amp;sa=X&amp;ved=0ahUKEwighoLS4OXSAhWBiywKHUMKBVkQ_AUIBigB&amp;biw=1745&amp;bih=841#imgrc=-K1pnu4XU4UtoM</a:t>
            </a:r>
            <a:r>
              <a:rPr lang="en-GB" sz="1100" dirty="0"/>
              <a:t>:</a:t>
            </a:r>
            <a:endParaRPr lang="lt-LT" sz="1100" dirty="0"/>
          </a:p>
          <a:p>
            <a:pPr>
              <a:buFont typeface="+mj-lt"/>
              <a:buAutoNum type="arabicPeriod"/>
            </a:pPr>
            <a:r>
              <a:rPr lang="lt-LT" sz="1100" dirty="0">
                <a:hlinkClick r:id="rId6"/>
              </a:rPr>
              <a:t>https://www.google.lt/search?q=albert+einstein&amp;espv=2&amp;source=lnms&amp;tbm=isch&amp;sa=X&amp;ved=0ahUKEwighoLS4OXSAhWBiywKHUMKBVkQ_AUIBigB&amp;biw=1745&amp;bih=841#tbm=isch&amp;q=ISS&amp;*&amp;imgrc=P14jNn3V93aXyM</a:t>
            </a:r>
            <a:r>
              <a:rPr lang="lt-LT" sz="1100" dirty="0" smtClean="0"/>
              <a:t>:</a:t>
            </a:r>
          </a:p>
          <a:p>
            <a:pPr>
              <a:buFont typeface="+mj-lt"/>
              <a:buAutoNum type="arabicPeriod"/>
            </a:pPr>
            <a:r>
              <a:rPr lang="en-GB" sz="1100" dirty="0">
                <a:hlinkClick r:id="rId7"/>
              </a:rPr>
              <a:t>http://</a:t>
            </a:r>
            <a:r>
              <a:rPr lang="en-GB" sz="1100" dirty="0" smtClean="0">
                <a:hlinkClick r:id="rId7"/>
              </a:rPr>
              <a:t>www.thephysicsaviary.com/Physics/Programs/Labs/PhotoelectricEffect/index.html</a:t>
            </a:r>
            <a:endParaRPr lang="lt-LT" sz="1100" dirty="0" smtClean="0"/>
          </a:p>
          <a:p>
            <a:pPr>
              <a:buFont typeface="+mj-lt"/>
              <a:buAutoNum type="arabicPeriod"/>
            </a:pPr>
            <a:endParaRPr lang="en-GB" sz="1100" dirty="0"/>
          </a:p>
          <a:p>
            <a:pPr>
              <a:buFont typeface="+mj-lt"/>
              <a:buAutoNum type="arabicPeriod"/>
            </a:pPr>
            <a:r>
              <a:rPr lang="lt-LT" sz="1100" dirty="0">
                <a:hlinkClick r:id="rId8"/>
              </a:rPr>
              <a:t>https://www.google.lt/search?q=Photoelectron&amp;tbm=isch&amp;tbo=u&amp;source=univ&amp;sa=X&amp;ved=0ahUKEwjQz8izr-jSAhWBiywKHUMKBVkQsAQITA&amp;biw=1280&amp;bih=705&amp;dpr=1#tbm=isch&amp;q=Photoelectron+gif&amp;*&amp;imgrc=ySKdTbdxF9r1xM:&amp;</a:t>
            </a:r>
            <a:r>
              <a:rPr lang="lt-LT" sz="1100" dirty="0" smtClean="0">
                <a:hlinkClick r:id="rId8"/>
              </a:rPr>
              <a:t>spf=656</a:t>
            </a:r>
            <a:r>
              <a:rPr lang="lt-LT" sz="1100" dirty="0" smtClean="0"/>
              <a:t> </a:t>
            </a:r>
          </a:p>
          <a:p>
            <a:pPr>
              <a:buFont typeface="+mj-lt"/>
              <a:buAutoNum type="arabicPeriod"/>
            </a:pPr>
            <a:r>
              <a:rPr lang="lt-LT" sz="1100" dirty="0" smtClean="0">
                <a:hlinkClick r:id="rId9"/>
              </a:rPr>
              <a:t>http</a:t>
            </a:r>
            <a:r>
              <a:rPr lang="lt-LT" sz="1100" dirty="0">
                <a:hlinkClick r:id="rId9"/>
              </a:rPr>
              <a:t>://</a:t>
            </a:r>
            <a:r>
              <a:rPr lang="lt-LT" sz="1100" dirty="0" smtClean="0">
                <a:hlinkClick r:id="rId9"/>
              </a:rPr>
              <a:t>www.ditrolic-solar.com/residential/solar-facts/how-solar-works</a:t>
            </a:r>
            <a:endParaRPr lang="lt-LT" sz="1100" dirty="0" smtClean="0"/>
          </a:p>
          <a:p>
            <a:pPr>
              <a:buFont typeface="+mj-lt"/>
              <a:buAutoNum type="arabicPeriod"/>
            </a:pPr>
            <a:r>
              <a:rPr lang="lt-LT" sz="1100" dirty="0">
                <a:hlinkClick r:id="rId10"/>
              </a:rPr>
              <a:t>https://</a:t>
            </a:r>
            <a:r>
              <a:rPr lang="lt-LT" sz="1100" dirty="0" smtClean="0">
                <a:hlinkClick r:id="rId10"/>
              </a:rPr>
              <a:t>www.google.lt/search?q=night+vision+goggles&amp;espv=2&amp;source=lnms&amp;tbm=isch&amp;sa=X&amp;ved=0ahUKEwiDxf2aionTAhXHjiwKHRuPCXIQ_AUIBigB&amp;biw=1745&amp;bih=885#imgrc=dxbetXOC4Ww6TM</a:t>
            </a:r>
            <a:endParaRPr lang="lt-LT" sz="1100" dirty="0" smtClean="0"/>
          </a:p>
          <a:p>
            <a:pPr>
              <a:buFont typeface="+mj-lt"/>
              <a:buAutoNum type="arabicPeriod"/>
            </a:pPr>
            <a:r>
              <a:rPr lang="lt-LT" sz="1100" dirty="0">
                <a:hlinkClick r:id="rId11"/>
              </a:rPr>
              <a:t>http://</a:t>
            </a:r>
            <a:r>
              <a:rPr lang="lt-LT" sz="1100" dirty="0" smtClean="0">
                <a:hlinkClick r:id="rId11"/>
              </a:rPr>
              <a:t>www.medziokle.info/naudinga-informacija/154-kaip-veikia-naktinio-matymo-prietaisai</a:t>
            </a:r>
            <a:endParaRPr lang="lt-LT" sz="1100" dirty="0" smtClean="0"/>
          </a:p>
          <a:p>
            <a:pPr>
              <a:buFont typeface="+mj-lt"/>
              <a:buAutoNum type="arabicPeriod"/>
            </a:pPr>
            <a:r>
              <a:rPr lang="lt-LT" sz="1100" dirty="0">
                <a:hlinkClick r:id="rId12"/>
              </a:rPr>
              <a:t>https://</a:t>
            </a:r>
            <a:r>
              <a:rPr lang="lt-LT" sz="1100" dirty="0" smtClean="0">
                <a:hlinkClick r:id="rId12"/>
              </a:rPr>
              <a:t>phet.colorado.edu/en/simulation/photoelectric</a:t>
            </a:r>
            <a:r>
              <a:rPr lang="lt-LT" sz="1100" dirty="0" smtClean="0"/>
              <a:t> </a:t>
            </a:r>
          </a:p>
          <a:p>
            <a:pPr>
              <a:buFont typeface="+mj-lt"/>
              <a:buAutoNum type="arabicPeriod"/>
            </a:pPr>
            <a:endParaRPr lang="lt-LT" sz="1100" dirty="0" smtClean="0"/>
          </a:p>
          <a:p>
            <a:endParaRPr lang="en-GB" sz="1100" dirty="0"/>
          </a:p>
        </p:txBody>
      </p:sp>
      <p:pic>
        <p:nvPicPr>
          <p:cNvPr id="7170" name="Picture 2">
            <a:hlinkClick r:id="rId13" action="ppaction://hlinksldjump"/>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0352377" y="5707063"/>
            <a:ext cx="1622425" cy="938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0125457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ntraštė 1"/>
          <p:cNvSpPr>
            <a:spLocks noGrp="1"/>
          </p:cNvSpPr>
          <p:nvPr>
            <p:ph type="title"/>
          </p:nvPr>
        </p:nvSpPr>
        <p:spPr>
          <a:xfrm>
            <a:off x="635479" y="176163"/>
            <a:ext cx="10972800" cy="1143000"/>
          </a:xfrm>
        </p:spPr>
        <p:txBody>
          <a:bodyPr/>
          <a:lstStyle/>
          <a:p>
            <a:r>
              <a:rPr lang="lt-LT" b="1" dirty="0" smtClean="0">
                <a:solidFill>
                  <a:srgbClr val="000000"/>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A.G.Stoletovas</a:t>
            </a:r>
            <a:endParaRPr lang="lt-LT" b="1" dirty="0">
              <a:latin typeface="Times New Roman" panose="02020603050405020304" pitchFamily="18" charset="0"/>
              <a:cs typeface="Times New Roman" panose="02020603050405020304" pitchFamily="18" charset="0"/>
            </a:endParaRPr>
          </a:p>
        </p:txBody>
      </p:sp>
      <p:sp>
        <p:nvSpPr>
          <p:cNvPr id="4" name="Text Box 10"/>
          <p:cNvSpPr txBox="1">
            <a:spLocks noChangeArrowheads="1"/>
          </p:cNvSpPr>
          <p:nvPr/>
        </p:nvSpPr>
        <p:spPr bwMode="auto">
          <a:xfrm>
            <a:off x="522514" y="4564870"/>
            <a:ext cx="8820991" cy="1815882"/>
          </a:xfrm>
          <a:prstGeom prst="rect">
            <a:avLst/>
          </a:prstGeom>
          <a:noFill/>
          <a:ln w="9525">
            <a:solidFill>
              <a:schemeClr val="bg1"/>
            </a:solidFill>
            <a:miter lim="800000"/>
            <a:headEnd/>
            <a:tailEnd/>
          </a:ln>
          <a:effectLst/>
        </p:spPr>
        <p:txBody>
          <a:bodyPr wrap="square">
            <a:spAutoFit/>
          </a:bodyPr>
          <a:lstStyle/>
          <a:p>
            <a:pPr fontAlgn="base">
              <a:spcBef>
                <a:spcPct val="0"/>
              </a:spcBef>
              <a:spcAft>
                <a:spcPct val="0"/>
              </a:spcAft>
              <a:defRPr/>
            </a:pPr>
            <a:r>
              <a:rPr lang="en-US" sz="2800" dirty="0">
                <a:solidFill>
                  <a:srgbClr val="000000"/>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1888-1890m. </a:t>
            </a:r>
            <a:r>
              <a:rPr lang="lt-LT" sz="2800" dirty="0" smtClean="0">
                <a:solidFill>
                  <a:srgbClr val="000000"/>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 A. G. </a:t>
            </a:r>
            <a:r>
              <a:rPr lang="lt-LT" sz="2800" dirty="0" err="1" smtClean="0">
                <a:solidFill>
                  <a:srgbClr val="000000"/>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Stoletovas</a:t>
            </a:r>
            <a:r>
              <a:rPr lang="lt-LT" sz="2800" dirty="0" smtClean="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pastebi</a:t>
            </a:r>
            <a:r>
              <a:rPr lang="en-US" sz="2800" dirty="0">
                <a:solidFill>
                  <a:srgbClr val="000000"/>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 </a:t>
            </a:r>
            <a:r>
              <a:rPr lang="en-US" sz="2800" dirty="0" err="1">
                <a:solidFill>
                  <a:srgbClr val="000000"/>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kad</a:t>
            </a:r>
            <a:r>
              <a:rPr lang="en-US" sz="2800" dirty="0">
                <a:solidFill>
                  <a:srgbClr val="000000"/>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 c</a:t>
            </a:r>
            <a:r>
              <a:rPr lang="lt-LT" sz="2800" dirty="0">
                <a:solidFill>
                  <a:srgbClr val="000000"/>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inko plokštelė apšvytinta ultravioletine šviesa </a:t>
            </a:r>
            <a:r>
              <a:rPr lang="lt-LT" sz="2800" dirty="0" smtClean="0">
                <a:solidFill>
                  <a:srgbClr val="000000"/>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įsielektrina teigiamai.Pirmas parodė fotoefekto pritaikymo galimybes praktikoje. Pirmasis apibūdino fotoefekto dėsnius.</a:t>
            </a:r>
            <a:endParaRPr lang="en-US" sz="2800" dirty="0">
              <a:solidFill>
                <a:srgbClr val="000000"/>
              </a:solidFill>
              <a:effectLst>
                <a:outerShdw blurRad="38100" dist="38100" dir="2700000" algn="tl">
                  <a:srgbClr val="FFFFFF"/>
                </a:outerShdw>
              </a:effectLst>
              <a:latin typeface="Times New Roman" panose="02020603050405020304" pitchFamily="18" charset="0"/>
              <a:cs typeface="Times New Roman" panose="02020603050405020304" pitchFamily="18" charset="0"/>
            </a:endParaRPr>
          </a:p>
        </p:txBody>
      </p:sp>
      <p:pic>
        <p:nvPicPr>
          <p:cNvPr id="5" name="Picture 8" descr="untitled"/>
          <p:cNvPicPr>
            <a:picLocks noGrp="1" noChangeAspect="1" noChangeArrowheads="1"/>
          </p:cNvPicPr>
          <p:nvPr>
            <p:ph sz="quarter" idx="4294967295"/>
          </p:nvPr>
        </p:nvPicPr>
        <p:blipFill rotWithShape="1">
          <a:blip r:embed="rId2">
            <a:extLst>
              <a:ext uri="{28A0092B-C50C-407E-A947-70E740481C1C}">
                <a14:useLocalDpi xmlns:a14="http://schemas.microsoft.com/office/drawing/2010/main" val="0"/>
              </a:ext>
            </a:extLst>
          </a:blip>
          <a:srcRect t="17522" r="28218"/>
          <a:stretch/>
        </p:blipFill>
        <p:spPr>
          <a:xfrm>
            <a:off x="4671753" y="1235535"/>
            <a:ext cx="2743199" cy="3192517"/>
          </a:xfrm>
          <a:prstGeom prst="rect">
            <a:avLst/>
          </a:prstGeom>
          <a:noFill/>
          <a:ln>
            <a:solidFill>
              <a:schemeClr val="bg1"/>
            </a:solidFill>
            <a:miter lim="800000"/>
            <a:headEnd/>
            <a:tailEnd/>
          </a:ln>
        </p:spPr>
      </p:pic>
      <p:pic>
        <p:nvPicPr>
          <p:cNvPr id="6" name="Picture 2" descr="Vaizdo rezultatas pagal užklausą „alexander stoletov“"/>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6704"/>
          <a:stretch/>
        </p:blipFill>
        <p:spPr bwMode="auto">
          <a:xfrm>
            <a:off x="656429" y="390250"/>
            <a:ext cx="3323771" cy="3935008"/>
          </a:xfrm>
          <a:prstGeom prst="rect">
            <a:avLst/>
          </a:prstGeom>
          <a:noFill/>
          <a:extLst>
            <a:ext uri="{909E8E84-426E-40DD-AFC4-6F175D3DCCD1}">
              <a14:hiddenFill xmlns:a14="http://schemas.microsoft.com/office/drawing/2010/main">
                <a:solidFill>
                  <a:srgbClr val="FFFFFF"/>
                </a:solidFill>
              </a14:hiddenFill>
            </a:ext>
          </a:extLst>
        </p:spPr>
      </p:pic>
      <p:sp>
        <p:nvSpPr>
          <p:cNvPr id="8" name="Action Button: Home 7">
            <a:hlinkClick r:id="rId4" action="ppaction://hlinksldjump" highlightClick="1"/>
          </p:cNvPr>
          <p:cNvSpPr/>
          <p:nvPr/>
        </p:nvSpPr>
        <p:spPr>
          <a:xfrm>
            <a:off x="10571584" y="5915608"/>
            <a:ext cx="1520890" cy="839755"/>
          </a:xfrm>
          <a:prstGeom prst="actionButtonHom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GB"/>
          </a:p>
        </p:txBody>
      </p:sp>
    </p:spTree>
    <p:extLst>
      <p:ext uri="{BB962C8B-B14F-4D97-AF65-F5344CB8AC3E}">
        <p14:creationId xmlns:p14="http://schemas.microsoft.com/office/powerpoint/2010/main" val="120482397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503" name="Text Box 7"/>
          <p:cNvSpPr txBox="1">
            <a:spLocks noChangeArrowheads="1"/>
          </p:cNvSpPr>
          <p:nvPr/>
        </p:nvSpPr>
        <p:spPr bwMode="auto">
          <a:xfrm>
            <a:off x="848902" y="5205122"/>
            <a:ext cx="4025879" cy="523220"/>
          </a:xfrm>
          <a:prstGeom prst="rect">
            <a:avLst/>
          </a:prstGeom>
          <a:noFill/>
          <a:ln w="9525">
            <a:solidFill>
              <a:schemeClr val="bg1"/>
            </a:solidFill>
            <a:miter lim="800000"/>
            <a:headEnd/>
            <a:tailEnd/>
          </a:ln>
          <a:effectLst/>
        </p:spPr>
        <p:txBody>
          <a:bodyPr wrap="square">
            <a:spAutoFit/>
          </a:bodyPr>
          <a:lstStyle/>
          <a:p>
            <a:pPr>
              <a:defRPr/>
            </a:pPr>
            <a:r>
              <a:rPr lang="en-US" sz="2800" dirty="0">
                <a:latin typeface="Times New Roman" panose="02020603050405020304" pitchFamily="18" charset="0"/>
                <a:cs typeface="Times New Roman" panose="02020603050405020304" pitchFamily="18" charset="0"/>
              </a:rPr>
              <a:t>1897m. </a:t>
            </a:r>
            <a:r>
              <a:rPr lang="lt-LT" sz="2800" dirty="0">
                <a:latin typeface="Times New Roman" panose="02020603050405020304" pitchFamily="18" charset="0"/>
                <a:cs typeface="Times New Roman" panose="02020603050405020304" pitchFamily="18" charset="0"/>
              </a:rPr>
              <a:t>s</a:t>
            </a:r>
            <a:r>
              <a:rPr lang="en-US" sz="2800" dirty="0" err="1">
                <a:latin typeface="Times New Roman" panose="02020603050405020304" pitchFamily="18" charset="0"/>
                <a:cs typeface="Times New Roman" panose="02020603050405020304" pitchFamily="18" charset="0"/>
              </a:rPr>
              <a:t>uranda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elektron</a:t>
            </a:r>
            <a:r>
              <a:rPr lang="lt-LT" sz="2800" dirty="0" smtClean="0">
                <a:latin typeface="Times New Roman" panose="02020603050405020304" pitchFamily="18" charset="0"/>
                <a:cs typeface="Times New Roman" panose="02020603050405020304" pitchFamily="18" charset="0"/>
              </a:rPr>
              <a:t>ą</a:t>
            </a:r>
            <a:endParaRPr lang="en-US" sz="2400" dirty="0"/>
          </a:p>
        </p:txBody>
      </p:sp>
      <p:sp>
        <p:nvSpPr>
          <p:cNvPr id="4" name="Stačiakampis 3"/>
          <p:cNvSpPr/>
          <p:nvPr/>
        </p:nvSpPr>
        <p:spPr>
          <a:xfrm>
            <a:off x="2489935" y="329293"/>
            <a:ext cx="6787948" cy="769441"/>
          </a:xfrm>
          <a:prstGeom prst="rect">
            <a:avLst/>
          </a:prstGeom>
        </p:spPr>
        <p:txBody>
          <a:bodyPr wrap="none">
            <a:spAutoFit/>
          </a:bodyPr>
          <a:lstStyle/>
          <a:p>
            <a:r>
              <a:rPr lang="en-GB" dirty="0"/>
              <a:t> </a:t>
            </a:r>
            <a:r>
              <a:rPr lang="en-GB" sz="4400" b="1" dirty="0" err="1">
                <a:latin typeface="Times New Roman" panose="02020603050405020304" pitchFamily="18" charset="0"/>
                <a:cs typeface="Times New Roman" panose="02020603050405020304" pitchFamily="18" charset="0"/>
              </a:rPr>
              <a:t>Džozefas</a:t>
            </a:r>
            <a:r>
              <a:rPr lang="en-GB" sz="4400" b="1" dirty="0">
                <a:latin typeface="Times New Roman" panose="02020603050405020304" pitchFamily="18" charset="0"/>
                <a:cs typeface="Times New Roman" panose="02020603050405020304" pitchFamily="18" charset="0"/>
              </a:rPr>
              <a:t> </a:t>
            </a:r>
            <a:r>
              <a:rPr lang="en-GB" sz="4400" b="1" dirty="0" err="1">
                <a:latin typeface="Times New Roman" panose="02020603050405020304" pitchFamily="18" charset="0"/>
                <a:cs typeface="Times New Roman" panose="02020603050405020304" pitchFamily="18" charset="0"/>
              </a:rPr>
              <a:t>Džonas</a:t>
            </a:r>
            <a:r>
              <a:rPr lang="en-GB" sz="4400" b="1" dirty="0">
                <a:latin typeface="Times New Roman" panose="02020603050405020304" pitchFamily="18" charset="0"/>
                <a:cs typeface="Times New Roman" panose="02020603050405020304" pitchFamily="18" charset="0"/>
              </a:rPr>
              <a:t> </a:t>
            </a:r>
            <a:r>
              <a:rPr lang="en-GB" sz="4400" b="1" dirty="0" err="1">
                <a:latin typeface="Times New Roman" panose="02020603050405020304" pitchFamily="18" charset="0"/>
                <a:cs typeface="Times New Roman" panose="02020603050405020304" pitchFamily="18" charset="0"/>
              </a:rPr>
              <a:t>Tomsonas</a:t>
            </a:r>
            <a:endParaRPr lang="lt-LT" sz="4400" b="1" dirty="0">
              <a:latin typeface="Times New Roman" panose="02020603050405020304" pitchFamily="18" charset="0"/>
              <a:cs typeface="Times New Roman" panose="02020603050405020304" pitchFamily="18" charset="0"/>
            </a:endParaRPr>
          </a:p>
        </p:txBody>
      </p:sp>
      <p:sp>
        <p:nvSpPr>
          <p:cNvPr id="5" name="Stačiakampis 4"/>
          <p:cNvSpPr/>
          <p:nvPr/>
        </p:nvSpPr>
        <p:spPr>
          <a:xfrm>
            <a:off x="7183823" y="5005067"/>
            <a:ext cx="4188120" cy="923330"/>
          </a:xfrm>
          <a:prstGeom prst="rect">
            <a:avLst/>
          </a:prstGeom>
        </p:spPr>
        <p:txBody>
          <a:bodyPr wrap="square">
            <a:spAutoFit/>
          </a:bodyPr>
          <a:lstStyle/>
          <a:p>
            <a:r>
              <a:rPr lang="lt-LT" dirty="0"/>
              <a:t> </a:t>
            </a:r>
            <a:r>
              <a:rPr lang="lt-LT" dirty="0">
                <a:latin typeface="Times New Roman" panose="02020603050405020304" pitchFamily="18" charset="0"/>
                <a:cs typeface="Times New Roman" panose="02020603050405020304" pitchFamily="18" charset="0"/>
              </a:rPr>
              <a:t>1906 m. Tomsonas gavo Nobelio fizikos premiją už elektrono atradimą ir </a:t>
            </a:r>
            <a:r>
              <a:rPr lang="lt-LT" dirty="0" smtClean="0">
                <a:latin typeface="Times New Roman" panose="02020603050405020304" pitchFamily="18" charset="0"/>
                <a:cs typeface="Times New Roman" panose="02020603050405020304" pitchFamily="18" charset="0"/>
              </a:rPr>
              <a:t>už</a:t>
            </a:r>
            <a:r>
              <a:rPr lang="en-GB" dirty="0" smtClean="0">
                <a:latin typeface="Times New Roman" panose="02020603050405020304" pitchFamily="18" charset="0"/>
                <a:cs typeface="Times New Roman" panose="02020603050405020304" pitchFamily="18" charset="0"/>
              </a:rPr>
              <a:t> </a:t>
            </a:r>
            <a:r>
              <a:rPr lang="lt-LT" dirty="0" smtClean="0">
                <a:latin typeface="Times New Roman" panose="02020603050405020304" pitchFamily="18" charset="0"/>
                <a:cs typeface="Times New Roman" panose="02020603050405020304" pitchFamily="18" charset="0"/>
              </a:rPr>
              <a:t>darbą </a:t>
            </a:r>
            <a:r>
              <a:rPr lang="lt-LT" dirty="0">
                <a:latin typeface="Times New Roman" panose="02020603050405020304" pitchFamily="18" charset="0"/>
                <a:cs typeface="Times New Roman" panose="02020603050405020304" pitchFamily="18" charset="0"/>
              </a:rPr>
              <a:t>dujų elektriniame </a:t>
            </a:r>
            <a:r>
              <a:rPr lang="lt-LT" dirty="0" smtClean="0">
                <a:latin typeface="Times New Roman" panose="02020603050405020304" pitchFamily="18" charset="0"/>
                <a:cs typeface="Times New Roman" panose="02020603050405020304" pitchFamily="18" charset="0"/>
              </a:rPr>
              <a:t>laidume.</a:t>
            </a:r>
            <a:endParaRPr lang="lt-LT" dirty="0">
              <a:latin typeface="Times New Roman" panose="02020603050405020304" pitchFamily="18" charset="0"/>
              <a:cs typeface="Times New Roman" panose="02020603050405020304" pitchFamily="18" charset="0"/>
            </a:endParaRPr>
          </a:p>
        </p:txBody>
      </p:sp>
      <p:pic>
        <p:nvPicPr>
          <p:cNvPr id="6146" name="Picture 2" descr="Vaizdo rezultatas pagal užklausą „Nobel prize medal“"/>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50475" y="1412099"/>
            <a:ext cx="3488495" cy="348849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Vaizdo rezultatas pagal užklausą „JOseph Thoms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88115" y="1107780"/>
            <a:ext cx="2747455" cy="3873836"/>
          </a:xfrm>
          <a:prstGeom prst="rect">
            <a:avLst/>
          </a:prstGeom>
          <a:noFill/>
          <a:extLst>
            <a:ext uri="{909E8E84-426E-40DD-AFC4-6F175D3DCCD1}">
              <a14:hiddenFill xmlns:a14="http://schemas.microsoft.com/office/drawing/2010/main">
                <a:solidFill>
                  <a:srgbClr val="FFFFFF"/>
                </a:solidFill>
              </a14:hiddenFill>
            </a:ext>
          </a:extLst>
        </p:spPr>
      </p:pic>
      <p:sp>
        <p:nvSpPr>
          <p:cNvPr id="8" name="Action Button: Home 7">
            <a:hlinkClick r:id="rId5" action="ppaction://hlinksldjump" highlightClick="1"/>
          </p:cNvPr>
          <p:cNvSpPr/>
          <p:nvPr/>
        </p:nvSpPr>
        <p:spPr>
          <a:xfrm>
            <a:off x="10571584" y="5915608"/>
            <a:ext cx="1520890" cy="839755"/>
          </a:xfrm>
          <a:prstGeom prst="actionButtonHom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GB"/>
          </a:p>
        </p:txBody>
      </p:sp>
    </p:spTree>
    <p:extLst>
      <p:ext uri="{BB962C8B-B14F-4D97-AF65-F5344CB8AC3E}">
        <p14:creationId xmlns:p14="http://schemas.microsoft.com/office/powerpoint/2010/main" val="424038385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ntraštė 1"/>
          <p:cNvSpPr>
            <a:spLocks noGrp="1"/>
          </p:cNvSpPr>
          <p:nvPr>
            <p:ph type="title"/>
          </p:nvPr>
        </p:nvSpPr>
        <p:spPr/>
        <p:txBody>
          <a:bodyPr/>
          <a:lstStyle/>
          <a:p>
            <a:r>
              <a:rPr lang="lt-LT" b="1" dirty="0">
                <a:latin typeface="Times New Roman" panose="02020603050405020304" pitchFamily="18" charset="0"/>
                <a:cs typeface="Times New Roman" panose="02020603050405020304" pitchFamily="18" charset="0"/>
              </a:rPr>
              <a:t>A. Einšteinas</a:t>
            </a:r>
          </a:p>
        </p:txBody>
      </p:sp>
      <p:sp>
        <p:nvSpPr>
          <p:cNvPr id="4" name="Stačiakampis 3"/>
          <p:cNvSpPr/>
          <p:nvPr/>
        </p:nvSpPr>
        <p:spPr>
          <a:xfrm>
            <a:off x="133004" y="4576780"/>
            <a:ext cx="6916189" cy="1384995"/>
          </a:xfrm>
          <a:prstGeom prst="rect">
            <a:avLst/>
          </a:prstGeom>
        </p:spPr>
        <p:txBody>
          <a:bodyPr wrap="square">
            <a:spAutoFit/>
          </a:bodyPr>
          <a:lstStyle/>
          <a:p>
            <a:pPr algn="ctr"/>
            <a:r>
              <a:rPr lang="lt-LT" sz="2800" dirty="0" smtClean="0">
                <a:latin typeface="Times New Roman" panose="02020603050405020304" pitchFamily="18" charset="0"/>
                <a:cs typeface="Times New Roman" panose="02020603050405020304" pitchFamily="18" charset="0"/>
              </a:rPr>
              <a:t>A. Einšteinas </a:t>
            </a:r>
            <a:r>
              <a:rPr lang="lt-LT" sz="2800" dirty="0">
                <a:latin typeface="Times New Roman" panose="02020603050405020304" pitchFamily="18" charset="0"/>
                <a:cs typeface="Times New Roman" panose="02020603050405020304" pitchFamily="18" charset="0"/>
              </a:rPr>
              <a:t>pirmą kartą iškėlė mintį, kad šviesa yra banga</a:t>
            </a:r>
            <a:r>
              <a:rPr lang="lt-LT" sz="2800" i="1" dirty="0">
                <a:latin typeface="Times New Roman" panose="02020603050405020304" pitchFamily="18" charset="0"/>
                <a:cs typeface="Times New Roman" panose="02020603050405020304" pitchFamily="18" charset="0"/>
              </a:rPr>
              <a:t> </a:t>
            </a:r>
            <a:r>
              <a:rPr lang="lt-LT" sz="2800" dirty="0">
                <a:latin typeface="Times New Roman" panose="02020603050405020304" pitchFamily="18" charset="0"/>
                <a:cs typeface="Times New Roman" panose="02020603050405020304" pitchFamily="18" charset="0"/>
              </a:rPr>
              <a:t>ir</a:t>
            </a:r>
            <a:r>
              <a:rPr lang="lt-LT" sz="2800" i="1" dirty="0">
                <a:latin typeface="Times New Roman" panose="02020603050405020304" pitchFamily="18" charset="0"/>
                <a:cs typeface="Times New Roman" panose="02020603050405020304" pitchFamily="18" charset="0"/>
              </a:rPr>
              <a:t> </a:t>
            </a:r>
            <a:r>
              <a:rPr lang="lt-LT" sz="2800" dirty="0" smtClean="0">
                <a:latin typeface="Times New Roman" panose="02020603050405020304" pitchFamily="18" charset="0"/>
                <a:cs typeface="Times New Roman" panose="02020603050405020304" pitchFamily="18" charset="0"/>
              </a:rPr>
              <a:t>dalelė. Įvedė fotono sąvoką.</a:t>
            </a:r>
            <a:endParaRPr lang="lt-LT" sz="2800" dirty="0">
              <a:latin typeface="Times New Roman" panose="02020603050405020304" pitchFamily="18" charset="0"/>
              <a:cs typeface="Times New Roman" panose="02020603050405020304" pitchFamily="18" charset="0"/>
            </a:endParaRPr>
          </a:p>
        </p:txBody>
      </p:sp>
      <p:pic>
        <p:nvPicPr>
          <p:cNvPr id="3" name="Paveikslėlis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7030" y="1233871"/>
            <a:ext cx="5076119" cy="3190703"/>
          </a:xfrm>
          <a:prstGeom prst="rect">
            <a:avLst/>
          </a:prstGeom>
        </p:spPr>
      </p:pic>
      <p:pic>
        <p:nvPicPr>
          <p:cNvPr id="6" name="Picture 2" descr="Vaizdo rezultatas pagal užklausą „Nobel prize medal“"/>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97274" y="1539492"/>
            <a:ext cx="2986078" cy="2986078"/>
          </a:xfrm>
          <a:prstGeom prst="rect">
            <a:avLst/>
          </a:prstGeom>
          <a:noFill/>
          <a:extLst>
            <a:ext uri="{909E8E84-426E-40DD-AFC4-6F175D3DCCD1}">
              <a14:hiddenFill xmlns:a14="http://schemas.microsoft.com/office/drawing/2010/main">
                <a:solidFill>
                  <a:srgbClr val="FFFFFF"/>
                </a:solidFill>
              </a14:hiddenFill>
            </a:ext>
          </a:extLst>
        </p:spPr>
      </p:pic>
      <p:sp>
        <p:nvSpPr>
          <p:cNvPr id="8" name="Action Button: Home 7">
            <a:hlinkClick r:id="rId4" action="ppaction://hlinksldjump" highlightClick="1"/>
          </p:cNvPr>
          <p:cNvSpPr/>
          <p:nvPr/>
        </p:nvSpPr>
        <p:spPr>
          <a:xfrm>
            <a:off x="10571584" y="5915608"/>
            <a:ext cx="1520890" cy="839755"/>
          </a:xfrm>
          <a:prstGeom prst="actionButtonHom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GB"/>
          </a:p>
        </p:txBody>
      </p:sp>
      <p:sp>
        <p:nvSpPr>
          <p:cNvPr id="5" name="Stačiakampis 4"/>
          <p:cNvSpPr/>
          <p:nvPr/>
        </p:nvSpPr>
        <p:spPr>
          <a:xfrm>
            <a:off x="7947149" y="4525570"/>
            <a:ext cx="3906799" cy="951030"/>
          </a:xfrm>
          <a:prstGeom prst="rect">
            <a:avLst/>
          </a:prstGeom>
        </p:spPr>
        <p:txBody>
          <a:bodyPr wrap="square">
            <a:spAutoFit/>
          </a:bodyPr>
          <a:lstStyle/>
          <a:p>
            <a:pPr marL="342900" lvl="0" indent="-342900">
              <a:lnSpc>
                <a:spcPct val="90000"/>
              </a:lnSpc>
              <a:spcBef>
                <a:spcPct val="20000"/>
              </a:spcBef>
            </a:pPr>
            <a:r>
              <a:rPr lang="en-US" altLang="lt-LT" dirty="0">
                <a:solidFill>
                  <a:prstClr val="black"/>
                </a:solidFill>
                <a:latin typeface="Times New Roman" panose="02020603050405020304" pitchFamily="18" charset="0"/>
                <a:cs typeface="Times New Roman" panose="02020603050405020304" pitchFamily="18" charset="0"/>
              </a:rPr>
              <a:t>1921m.</a:t>
            </a:r>
            <a:r>
              <a:rPr lang="lt-LT" altLang="lt-LT" dirty="0">
                <a:solidFill>
                  <a:prstClr val="black"/>
                </a:solidFill>
                <a:latin typeface="Times New Roman" panose="02020603050405020304" pitchFamily="18" charset="0"/>
                <a:cs typeface="Times New Roman" panose="02020603050405020304" pitchFamily="18" charset="0"/>
              </a:rPr>
              <a:t> </a:t>
            </a:r>
            <a:r>
              <a:rPr lang="lt-LT" altLang="lt-LT" dirty="0">
                <a:latin typeface="Times New Roman" panose="02020603050405020304" pitchFamily="18" charset="0"/>
                <a:cs typeface="Times New Roman" panose="02020603050405020304" pitchFamily="18" charset="0"/>
              </a:rPr>
              <a:t>apdovanotas</a:t>
            </a:r>
            <a:r>
              <a:rPr lang="en-US" altLang="lt-LT" dirty="0">
                <a:latin typeface="Times New Roman" panose="02020603050405020304" pitchFamily="18" charset="0"/>
                <a:cs typeface="Times New Roman" panose="02020603050405020304" pitchFamily="18" charset="0"/>
              </a:rPr>
              <a:t> </a:t>
            </a:r>
            <a:r>
              <a:rPr lang="en-US" altLang="lt-LT" dirty="0" err="1">
                <a:latin typeface="Times New Roman" panose="02020603050405020304" pitchFamily="18" charset="0"/>
                <a:cs typeface="Times New Roman" panose="02020603050405020304" pitchFamily="18" charset="0"/>
              </a:rPr>
              <a:t>Nobelio</a:t>
            </a:r>
            <a:r>
              <a:rPr lang="en-US" altLang="lt-LT" dirty="0">
                <a:latin typeface="Times New Roman" panose="02020603050405020304" pitchFamily="18" charset="0"/>
                <a:cs typeface="Times New Roman" panose="02020603050405020304" pitchFamily="18" charset="0"/>
              </a:rPr>
              <a:t> </a:t>
            </a:r>
            <a:r>
              <a:rPr lang="en-US" altLang="lt-LT" dirty="0" err="1">
                <a:latin typeface="Times New Roman" panose="02020603050405020304" pitchFamily="18" charset="0"/>
                <a:cs typeface="Times New Roman" panose="02020603050405020304" pitchFamily="18" charset="0"/>
              </a:rPr>
              <a:t>premij</a:t>
            </a:r>
            <a:r>
              <a:rPr lang="lt-LT" altLang="lt-LT" dirty="0">
                <a:latin typeface="Times New Roman" panose="02020603050405020304" pitchFamily="18" charset="0"/>
                <a:cs typeface="Times New Roman" panose="02020603050405020304" pitchFamily="18" charset="0"/>
              </a:rPr>
              <a:t>a </a:t>
            </a:r>
            <a:r>
              <a:rPr lang="en-US" altLang="lt-LT" dirty="0" err="1">
                <a:latin typeface="Times New Roman" panose="02020603050405020304" pitchFamily="18" charset="0"/>
                <a:cs typeface="Times New Roman" panose="02020603050405020304" pitchFamily="18" charset="0"/>
              </a:rPr>
              <a:t>už</a:t>
            </a:r>
            <a:r>
              <a:rPr lang="en-US" altLang="lt-LT" dirty="0">
                <a:latin typeface="Times New Roman" panose="02020603050405020304" pitchFamily="18" charset="0"/>
                <a:cs typeface="Times New Roman" panose="02020603050405020304" pitchFamily="18" charset="0"/>
              </a:rPr>
              <a:t> </a:t>
            </a:r>
            <a:endParaRPr lang="lt-LT" altLang="lt-LT" dirty="0" smtClean="0">
              <a:latin typeface="Times New Roman" panose="02020603050405020304" pitchFamily="18" charset="0"/>
              <a:cs typeface="Times New Roman" panose="02020603050405020304" pitchFamily="18" charset="0"/>
            </a:endParaRPr>
          </a:p>
          <a:p>
            <a:pPr marL="342900" lvl="0" indent="-342900">
              <a:lnSpc>
                <a:spcPct val="90000"/>
              </a:lnSpc>
              <a:spcBef>
                <a:spcPct val="20000"/>
              </a:spcBef>
            </a:pPr>
            <a:r>
              <a:rPr lang="en-US" altLang="lt-LT" dirty="0" err="1" smtClean="0">
                <a:latin typeface="Times New Roman" panose="02020603050405020304" pitchFamily="18" charset="0"/>
                <a:cs typeface="Times New Roman" panose="02020603050405020304" pitchFamily="18" charset="0"/>
              </a:rPr>
              <a:t>teorinės</a:t>
            </a:r>
            <a:r>
              <a:rPr lang="en-US" altLang="lt-LT" dirty="0" smtClean="0">
                <a:latin typeface="Times New Roman" panose="02020603050405020304" pitchFamily="18" charset="0"/>
                <a:cs typeface="Times New Roman" panose="02020603050405020304" pitchFamily="18" charset="0"/>
              </a:rPr>
              <a:t> </a:t>
            </a:r>
            <a:r>
              <a:rPr lang="en-US" altLang="lt-LT" dirty="0" err="1">
                <a:latin typeface="Times New Roman" panose="02020603050405020304" pitchFamily="18" charset="0"/>
                <a:cs typeface="Times New Roman" panose="02020603050405020304" pitchFamily="18" charset="0"/>
              </a:rPr>
              <a:t>fizikos</a:t>
            </a:r>
            <a:r>
              <a:rPr lang="en-US" altLang="lt-LT" dirty="0">
                <a:latin typeface="Times New Roman" panose="02020603050405020304" pitchFamily="18" charset="0"/>
                <a:cs typeface="Times New Roman" panose="02020603050405020304" pitchFamily="18" charset="0"/>
              </a:rPr>
              <a:t> </a:t>
            </a:r>
            <a:r>
              <a:rPr lang="en-US" altLang="lt-LT" dirty="0" err="1">
                <a:latin typeface="Times New Roman" panose="02020603050405020304" pitchFamily="18" charset="0"/>
                <a:cs typeface="Times New Roman" panose="02020603050405020304" pitchFamily="18" charset="0"/>
              </a:rPr>
              <a:t>darbus</a:t>
            </a:r>
            <a:r>
              <a:rPr lang="en-US" altLang="lt-LT" dirty="0">
                <a:latin typeface="Times New Roman" panose="02020603050405020304" pitchFamily="18" charset="0"/>
                <a:cs typeface="Times New Roman" panose="02020603050405020304" pitchFamily="18" charset="0"/>
              </a:rPr>
              <a:t> </a:t>
            </a:r>
            <a:r>
              <a:rPr lang="en-US" altLang="lt-LT" dirty="0" err="1">
                <a:latin typeface="Times New Roman" panose="02020603050405020304" pitchFamily="18" charset="0"/>
                <a:cs typeface="Times New Roman" panose="02020603050405020304" pitchFamily="18" charset="0"/>
              </a:rPr>
              <a:t>ir</a:t>
            </a:r>
            <a:r>
              <a:rPr lang="en-US" altLang="lt-LT" dirty="0">
                <a:latin typeface="Times New Roman" panose="02020603050405020304" pitchFamily="18" charset="0"/>
                <a:cs typeface="Times New Roman" panose="02020603050405020304" pitchFamily="18" charset="0"/>
              </a:rPr>
              <a:t> </a:t>
            </a:r>
            <a:r>
              <a:rPr lang="en-US" altLang="lt-LT" dirty="0" err="1" smtClean="0">
                <a:latin typeface="Times New Roman" panose="02020603050405020304" pitchFamily="18" charset="0"/>
                <a:cs typeface="Times New Roman" panose="02020603050405020304" pitchFamily="18" charset="0"/>
              </a:rPr>
              <a:t>fotoelektrinio</a:t>
            </a:r>
            <a:endParaRPr lang="lt-LT" altLang="lt-LT" dirty="0" smtClean="0">
              <a:latin typeface="Times New Roman" panose="02020603050405020304" pitchFamily="18" charset="0"/>
              <a:cs typeface="Times New Roman" panose="02020603050405020304" pitchFamily="18" charset="0"/>
            </a:endParaRPr>
          </a:p>
          <a:p>
            <a:pPr marL="342900" lvl="0" indent="-342900">
              <a:lnSpc>
                <a:spcPct val="90000"/>
              </a:lnSpc>
              <a:spcBef>
                <a:spcPct val="20000"/>
              </a:spcBef>
            </a:pPr>
            <a:r>
              <a:rPr lang="en-US" altLang="lt-LT" dirty="0" smtClean="0">
                <a:latin typeface="Times New Roman" panose="02020603050405020304" pitchFamily="18" charset="0"/>
                <a:cs typeface="Times New Roman" panose="02020603050405020304" pitchFamily="18" charset="0"/>
              </a:rPr>
              <a:t> </a:t>
            </a:r>
            <a:r>
              <a:rPr lang="en-US" altLang="lt-LT" dirty="0" err="1">
                <a:latin typeface="Times New Roman" panose="02020603050405020304" pitchFamily="18" charset="0"/>
                <a:cs typeface="Times New Roman" panose="02020603050405020304" pitchFamily="18" charset="0"/>
              </a:rPr>
              <a:t>efekto</a:t>
            </a:r>
            <a:r>
              <a:rPr lang="en-US" altLang="lt-LT" dirty="0">
                <a:latin typeface="Times New Roman" panose="02020603050405020304" pitchFamily="18" charset="0"/>
                <a:cs typeface="Times New Roman" panose="02020603050405020304" pitchFamily="18" charset="0"/>
              </a:rPr>
              <a:t> </a:t>
            </a:r>
            <a:r>
              <a:rPr lang="en-US" altLang="lt-LT" dirty="0" err="1">
                <a:latin typeface="Times New Roman" panose="02020603050405020304" pitchFamily="18" charset="0"/>
                <a:cs typeface="Times New Roman" panose="02020603050405020304" pitchFamily="18" charset="0"/>
              </a:rPr>
              <a:t>dėsnio</a:t>
            </a:r>
            <a:r>
              <a:rPr lang="en-US" altLang="lt-LT" dirty="0">
                <a:latin typeface="Times New Roman" panose="02020603050405020304" pitchFamily="18" charset="0"/>
                <a:cs typeface="Times New Roman" panose="02020603050405020304" pitchFamily="18" charset="0"/>
              </a:rPr>
              <a:t> </a:t>
            </a:r>
            <a:r>
              <a:rPr lang="en-US" altLang="lt-LT" dirty="0" err="1">
                <a:latin typeface="Times New Roman" panose="02020603050405020304" pitchFamily="18" charset="0"/>
                <a:cs typeface="Times New Roman" panose="02020603050405020304" pitchFamily="18" charset="0"/>
              </a:rPr>
              <a:t>nustatymą</a:t>
            </a:r>
            <a:r>
              <a:rPr lang="lt-LT" altLang="lt-LT" dirty="0">
                <a:latin typeface="Times New Roman" panose="02020603050405020304" pitchFamily="18" charset="0"/>
                <a:cs typeface="Times New Roman" panose="02020603050405020304" pitchFamily="18" charset="0"/>
              </a:rPr>
              <a:t>.</a:t>
            </a:r>
            <a:endParaRPr lang="en-US" altLang="lt-LT"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17199285"/>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3824</TotalTime>
  <Words>3388</Words>
  <Application>Microsoft Office PowerPoint</Application>
  <PresentationFormat>Pasirinktinai</PresentationFormat>
  <Paragraphs>502</Paragraphs>
  <Slides>62</Slides>
  <Notes>9</Notes>
  <HiddenSlides>0</HiddenSlides>
  <MMClips>0</MMClips>
  <ScaleCrop>false</ScaleCrop>
  <HeadingPairs>
    <vt:vector size="6" baseType="variant">
      <vt:variant>
        <vt:lpstr>Tema</vt:lpstr>
      </vt:variant>
      <vt:variant>
        <vt:i4>1</vt:i4>
      </vt:variant>
      <vt:variant>
        <vt:lpstr>Įdėtosios OLE paslaugos</vt:lpstr>
      </vt:variant>
      <vt:variant>
        <vt:i4>2</vt:i4>
      </vt:variant>
      <vt:variant>
        <vt:lpstr>Skaidrių pavadinimai</vt:lpstr>
      </vt:variant>
      <vt:variant>
        <vt:i4>62</vt:i4>
      </vt:variant>
    </vt:vector>
  </HeadingPairs>
  <TitlesOfParts>
    <vt:vector size="65" baseType="lpstr">
      <vt:lpstr>Office tema</vt:lpstr>
      <vt:lpstr>Lygtis</vt:lpstr>
      <vt:lpstr>Equation</vt:lpstr>
      <vt:lpstr>PowerPoint pristatymas</vt:lpstr>
      <vt:lpstr>TURINYS</vt:lpstr>
      <vt:lpstr> Fotoefekto istorija</vt:lpstr>
      <vt:lpstr>PowerPoint pristatymas</vt:lpstr>
      <vt:lpstr>PowerPoint pristatymas</vt:lpstr>
      <vt:lpstr>Heinrichas Hercas</vt:lpstr>
      <vt:lpstr>A.G.Stoletovas</vt:lpstr>
      <vt:lpstr>PowerPoint pristatymas</vt:lpstr>
      <vt:lpstr>A. Einšteinas</vt:lpstr>
      <vt:lpstr>Fotonas</vt:lpstr>
      <vt:lpstr>  Išorinis fotoefektas – tai fizikinis reiškinys, kurio metu šviesa iš medžiagos išplėšia elektronus.   </vt:lpstr>
      <vt:lpstr>PowerPoint pristatymas</vt:lpstr>
      <vt:lpstr>Vidinis fotoefektas -  tai toks reiškinys, kurio metu šviesa puslaidininkiuose išmuša elektronus, kurie pasilieka medžiagoje ir taip padidina puslaidininkyje krūvio nešėjų.    </vt:lpstr>
      <vt:lpstr>PowerPoint pristatymas</vt:lpstr>
      <vt:lpstr>Stoletovo fotoefekto dėsniai</vt:lpstr>
      <vt:lpstr>Fotosrovės voltamperinė charakteristika</vt:lpstr>
      <vt:lpstr>Fotosrovės voltamperinė charakteristika</vt:lpstr>
      <vt:lpstr>Fotosrovės voltamperinė charakteristika</vt:lpstr>
      <vt:lpstr>Soties srovės stipris</vt:lpstr>
      <vt:lpstr>Stabdymo įtampa - įtampa U_st, kuriai esant fotosrovė nustoja tekėti  </vt:lpstr>
      <vt:lpstr>Enšteino fotoefekto pagrindinė lygtis </vt:lpstr>
      <vt:lpstr>Elektronų išlaisvinimo darbas</vt:lpstr>
      <vt:lpstr>Raudonosios ribos sąlyga</vt:lpstr>
      <vt:lpstr>Fotoefekto taikymas</vt:lpstr>
      <vt:lpstr>Fotoefekto taikymas Naktinio matymo prietaisai</vt:lpstr>
      <vt:lpstr>Fotoefekto taikymas</vt:lpstr>
      <vt:lpstr> Fotoelementas </vt:lpstr>
      <vt:lpstr>Tiriamasis darbas Stoletovo dėsnių patikrinimas</vt:lpstr>
      <vt:lpstr>Darbo tikslas : patikrinti Stoletovo dėsnius Darbo priemonės:  Colorado modeliavimo programa   https://phet.colorado.edu/en/simulation/photoelectric </vt:lpstr>
      <vt:lpstr>I. Darbo tikslas: Patikrinti pirmą Stoletovo dėsnį „  Per vienetinį laiką iš katodo paviršiaus išplėštų fotoelektronų skaičius yra tiesiogiai proporcingas krintančiosios elektromagnetinės spinduliuotės intensyvumui (fotokatodo energinei apšvietai)“. </vt:lpstr>
      <vt:lpstr>PowerPoint pristatymas</vt:lpstr>
      <vt:lpstr>PowerPoint pristatymas</vt:lpstr>
      <vt:lpstr>PowerPoint pristatymas</vt:lpstr>
      <vt:lpstr>PowerPoint pristatymas</vt:lpstr>
      <vt:lpstr>PowerPoint pristatymas</vt:lpstr>
      <vt:lpstr>PowerPoint pristatymas</vt:lpstr>
      <vt:lpstr>PowerPoint pristatymas</vt:lpstr>
      <vt:lpstr>PowerPoint pristatymas</vt:lpstr>
      <vt:lpstr>PowerPoint pristatymas</vt:lpstr>
      <vt:lpstr>PowerPoint pristatymas</vt:lpstr>
      <vt:lpstr>PowerPoint pristatymas</vt:lpstr>
      <vt:lpstr>PowerPoint pristatymas</vt:lpstr>
      <vt:lpstr>PowerPoint pristatymas</vt:lpstr>
      <vt:lpstr>PowerPoint pristatymas</vt:lpstr>
      <vt:lpstr>PowerPoint pristatymas</vt:lpstr>
      <vt:lpstr>PowerPoint pristatymas</vt:lpstr>
      <vt:lpstr>2.Fotoelektrono įgyta kinetine energija yra 2 kartus didesnė už jo išlaisvinimo iš medžiagos darbą A. Kokia krintančios šviesos kvanto energija? </vt:lpstr>
      <vt:lpstr>PowerPoint pristatymas</vt:lpstr>
      <vt:lpstr>PowerPoint pristatymas</vt:lpstr>
      <vt:lpstr>Sprendimas</vt:lpstr>
      <vt:lpstr> </vt:lpstr>
      <vt:lpstr>Sprendimai ir atsakymai</vt:lpstr>
      <vt:lpstr>6. Iš cezio išlaisvintų fotoelektronų maksimalus greitis 2000 km/s. Raudonoji fotoefekto riba cezyje 690 nm. Planko konstanta 6063 ∙ 〖10〗^(-34) J ∙ s, šviesos greitis vakuume 3 ∙ 〖10〗^8 m/s. Elektrono masė 9,1 ∙ 0^(-31) kg, krūvis 1,6 ∙〖10〗^(-19) C. </vt:lpstr>
      <vt:lpstr> Duota: v =2000 km∕s, λ_r=690 nm, h=6,63×〖10〗^(-34)  J∙s, c=3∙〖10〗^8   m∕s, m=9,1∙〖10〗^(-31)  kg, q =1,6∙〖10〗^(-19)  C. </vt:lpstr>
      <vt:lpstr>PowerPoint pristatymas</vt:lpstr>
      <vt:lpstr> </vt:lpstr>
      <vt:lpstr> </vt:lpstr>
      <vt:lpstr> </vt:lpstr>
      <vt:lpstr>PowerPoint pristatymas</vt:lpstr>
      <vt:lpstr>PowerPoint pristatymas</vt:lpstr>
      <vt:lpstr>Foto elementai, kopijuojantys augalų lapų paviršių, iki 47% efektyvesni</vt:lpstr>
      <vt:lpstr>Šaltiniai</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FOTOEFEKTAS</dc:title>
  <dc:creator>me</dc:creator>
  <cp:lastModifiedBy>Home</cp:lastModifiedBy>
  <cp:revision>401</cp:revision>
  <dcterms:created xsi:type="dcterms:W3CDTF">2017-03-02T16:38:15Z</dcterms:created>
  <dcterms:modified xsi:type="dcterms:W3CDTF">2017-04-14T08:32:59Z</dcterms:modified>
</cp:coreProperties>
</file>