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8" r:id="rId9"/>
    <p:sldId id="269" r:id="rId10"/>
    <p:sldId id="271" r:id="rId11"/>
    <p:sldId id="272" r:id="rId12"/>
    <p:sldId id="273" r:id="rId13"/>
    <p:sldId id="274" r:id="rId14"/>
    <p:sldId id="263" r:id="rId15"/>
    <p:sldId id="264" r:id="rId16"/>
    <p:sldId id="265" r:id="rId17"/>
    <p:sldId id="275" r:id="rId18"/>
    <p:sldId id="266" r:id="rId19"/>
    <p:sldId id="267" r:id="rId20"/>
    <p:sldId id="270"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C6E"/>
    <a:srgbClr val="92D892"/>
    <a:srgbClr val="F773A5"/>
    <a:srgbClr val="FFFF66"/>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DFD540-B789-49D3-A335-2FE33B67E336}" type="datetimeFigureOut">
              <a:rPr lang="lt-LT" smtClean="0"/>
              <a:t>2017-03-19</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F4E223-9AE0-415D-A038-5A8DE6AD3EE5}" type="slidenum">
              <a:rPr lang="lt-LT" smtClean="0"/>
              <a:t>‹#›</a:t>
            </a:fld>
            <a:endParaRPr lang="lt-LT"/>
          </a:p>
        </p:txBody>
      </p:sp>
    </p:spTree>
    <p:extLst>
      <p:ext uri="{BB962C8B-B14F-4D97-AF65-F5344CB8AC3E}">
        <p14:creationId xmlns:p14="http://schemas.microsoft.com/office/powerpoint/2010/main" val="3992796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BAF4E223-9AE0-415D-A038-5A8DE6AD3EE5}" type="slidenum">
              <a:rPr lang="lt-LT" smtClean="0"/>
              <a:t>2</a:t>
            </a:fld>
            <a:endParaRPr lang="lt-LT"/>
          </a:p>
        </p:txBody>
      </p:sp>
    </p:spTree>
    <p:extLst>
      <p:ext uri="{BB962C8B-B14F-4D97-AF65-F5344CB8AC3E}">
        <p14:creationId xmlns:p14="http://schemas.microsoft.com/office/powerpoint/2010/main" val="213710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BAF4E223-9AE0-415D-A038-5A8DE6AD3EE5}" type="slidenum">
              <a:rPr lang="lt-LT" smtClean="0"/>
              <a:t>26</a:t>
            </a:fld>
            <a:endParaRPr lang="lt-LT"/>
          </a:p>
        </p:txBody>
      </p:sp>
    </p:spTree>
    <p:extLst>
      <p:ext uri="{BB962C8B-B14F-4D97-AF65-F5344CB8AC3E}">
        <p14:creationId xmlns:p14="http://schemas.microsoft.com/office/powerpoint/2010/main" val="2489305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lt.wikipedia.org/wiki/Vikipedija" TargetMode="External"/><Relationship Id="rId2" Type="http://schemas.openxmlformats.org/officeDocument/2006/relationships/hyperlink" Target="http://fotonas.su.lt/new/" TargetMode="External"/><Relationship Id="rId1" Type="http://schemas.openxmlformats.org/officeDocument/2006/relationships/slideLayout" Target="../slideLayouts/slideLayout4.xml"/><Relationship Id="rId4" Type="http://schemas.openxmlformats.org/officeDocument/2006/relationships/hyperlink" Target="http://mokslasplius.lt/eksperimentai/sviesos-dispersij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Rectangle 6"/>
          <p:cNvSpPr/>
          <p:nvPr/>
        </p:nvSpPr>
        <p:spPr>
          <a:xfrm>
            <a:off x="3124199" y="4343400"/>
            <a:ext cx="6019801" cy="2514600"/>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Rectangle 5"/>
          <p:cNvSpPr/>
          <p:nvPr/>
        </p:nvSpPr>
        <p:spPr>
          <a:xfrm>
            <a:off x="-6927" y="1371600"/>
            <a:ext cx="9144000" cy="1752600"/>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ctrTitle"/>
          </p:nvPr>
        </p:nvSpPr>
        <p:spPr>
          <a:xfrm>
            <a:off x="304800" y="1512887"/>
            <a:ext cx="8686800" cy="1470025"/>
          </a:xfrm>
        </p:spPr>
        <p:txBody>
          <a:bodyPr/>
          <a:lstStyle/>
          <a:p>
            <a:r>
              <a:rPr lang="lt-LT" dirty="0" smtClean="0">
                <a:solidFill>
                  <a:schemeClr val="bg1"/>
                </a:solidFill>
              </a:rPr>
              <a:t>ŠVIESOS DISPERSIJA. KŪNŲ SPALVOS</a:t>
            </a:r>
            <a:endParaRPr lang="lt-LT" dirty="0">
              <a:solidFill>
                <a:schemeClr val="bg1"/>
              </a:solidFill>
            </a:endParaRPr>
          </a:p>
        </p:txBody>
      </p:sp>
      <p:sp>
        <p:nvSpPr>
          <p:cNvPr id="3" name="Subtitle 2"/>
          <p:cNvSpPr>
            <a:spLocks noGrp="1"/>
          </p:cNvSpPr>
          <p:nvPr>
            <p:ph type="subTitle" idx="1"/>
          </p:nvPr>
        </p:nvSpPr>
        <p:spPr>
          <a:xfrm>
            <a:off x="3276600" y="4572000"/>
            <a:ext cx="5715000" cy="2209800"/>
          </a:xfrm>
        </p:spPr>
        <p:txBody>
          <a:bodyPr>
            <a:normAutofit lnSpcReduction="10000"/>
          </a:bodyPr>
          <a:lstStyle/>
          <a:p>
            <a:r>
              <a:rPr lang="lt-LT" sz="2000" dirty="0" smtClean="0">
                <a:solidFill>
                  <a:schemeClr val="bg1"/>
                </a:solidFill>
              </a:rPr>
              <a:t>Deimantė Garalytė IV gimn. kl.</a:t>
            </a:r>
          </a:p>
          <a:p>
            <a:r>
              <a:rPr lang="lt-LT" sz="2000" dirty="0" smtClean="0">
                <a:solidFill>
                  <a:schemeClr val="bg1"/>
                </a:solidFill>
              </a:rPr>
              <a:t>Nomeda Kruopytė IV gimn. </a:t>
            </a:r>
            <a:r>
              <a:rPr lang="lt-LT" sz="2000" dirty="0">
                <a:solidFill>
                  <a:schemeClr val="bg1"/>
                </a:solidFill>
              </a:rPr>
              <a:t>k</a:t>
            </a:r>
            <a:r>
              <a:rPr lang="lt-LT" sz="2000" dirty="0" smtClean="0">
                <a:solidFill>
                  <a:schemeClr val="bg1"/>
                </a:solidFill>
              </a:rPr>
              <a:t>l.</a:t>
            </a:r>
          </a:p>
          <a:p>
            <a:r>
              <a:rPr lang="lt-LT" sz="2000" dirty="0" smtClean="0">
                <a:solidFill>
                  <a:schemeClr val="bg1"/>
                </a:solidFill>
              </a:rPr>
              <a:t>Fizikos mokytoja: Genovaitė Meinorienė</a:t>
            </a:r>
          </a:p>
          <a:p>
            <a:r>
              <a:rPr lang="lt-LT" sz="2000" dirty="0" smtClean="0">
                <a:solidFill>
                  <a:schemeClr val="bg1"/>
                </a:solidFill>
              </a:rPr>
              <a:t>Mažeikių Gabijos gimnazija</a:t>
            </a:r>
          </a:p>
          <a:p>
            <a:endParaRPr lang="lt-LT" sz="2000" dirty="0">
              <a:solidFill>
                <a:schemeClr val="bg1"/>
              </a:solidFill>
            </a:endParaRPr>
          </a:p>
          <a:p>
            <a:r>
              <a:rPr lang="pt-BR" sz="2000" dirty="0">
                <a:solidFill>
                  <a:schemeClr val="bg1"/>
                </a:solidFill>
                <a:effectLst>
                  <a:outerShdw blurRad="38100" dist="38100" dir="2700000" algn="tl">
                    <a:srgbClr val="000000">
                      <a:alpha val="43137"/>
                    </a:srgbClr>
                  </a:outerShdw>
                </a:effectLst>
              </a:rPr>
              <a:t>Konkursas "Fizikos bandymai aplink mus 201</a:t>
            </a:r>
            <a:r>
              <a:rPr lang="lt-LT" sz="2000" dirty="0">
                <a:solidFill>
                  <a:schemeClr val="bg1"/>
                </a:solidFill>
                <a:effectLst>
                  <a:outerShdw blurRad="38100" dist="38100" dir="2700000" algn="tl">
                    <a:srgbClr val="000000">
                      <a:alpha val="43137"/>
                    </a:srgbClr>
                  </a:outerShdw>
                </a:effectLst>
              </a:rPr>
              <a:t>7</a:t>
            </a:r>
            <a:r>
              <a:rPr lang="pt-BR" sz="2000" dirty="0">
                <a:solidFill>
                  <a:schemeClr val="bg1"/>
                </a:solidFill>
                <a:effectLst>
                  <a:outerShdw blurRad="38100" dist="38100" dir="2700000" algn="tl">
                    <a:srgbClr val="000000">
                      <a:alpha val="43137"/>
                    </a:srgbClr>
                  </a:outerShdw>
                </a:effectLst>
              </a:rPr>
              <a:t>"</a:t>
            </a:r>
          </a:p>
          <a:p>
            <a:endParaRPr lang="lt-LT" sz="2000" dirty="0">
              <a:solidFill>
                <a:schemeClr val="bg1"/>
              </a:solidFill>
            </a:endParaRPr>
          </a:p>
        </p:txBody>
      </p:sp>
      <p:cxnSp>
        <p:nvCxnSpPr>
          <p:cNvPr id="9" name="Straight Connector 8"/>
          <p:cNvCxnSpPr/>
          <p:nvPr/>
        </p:nvCxnSpPr>
        <p:spPr>
          <a:xfrm>
            <a:off x="3124199" y="4343400"/>
            <a:ext cx="601980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24199" y="4343400"/>
            <a:ext cx="0" cy="251460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3124200"/>
            <a:ext cx="9137073"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489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0" y="152400"/>
            <a:ext cx="9144000" cy="1312863"/>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p:txBody>
          <a:bodyPr/>
          <a:lstStyle/>
          <a:p>
            <a:r>
              <a:rPr lang="lt-LT" dirty="0" smtClean="0">
                <a:solidFill>
                  <a:schemeClr val="bg1"/>
                </a:solidFill>
              </a:rPr>
              <a:t>Juoda spalva</a:t>
            </a:r>
            <a:endParaRPr lang="lt-LT" dirty="0">
              <a:solidFill>
                <a:schemeClr val="bg1"/>
              </a:solidFill>
            </a:endParaRPr>
          </a:p>
        </p:txBody>
      </p:sp>
      <p:sp>
        <p:nvSpPr>
          <p:cNvPr id="3" name="Content Placeholder 2"/>
          <p:cNvSpPr>
            <a:spLocks noGrp="1"/>
          </p:cNvSpPr>
          <p:nvPr>
            <p:ph sz="half" idx="1"/>
          </p:nvPr>
        </p:nvSpPr>
        <p:spPr/>
        <p:txBody>
          <a:bodyPr>
            <a:normAutofit fontScale="92500" lnSpcReduction="10000"/>
          </a:bodyPr>
          <a:lstStyle/>
          <a:p>
            <a:pPr marL="0" indent="0">
              <a:buNone/>
            </a:pPr>
            <a:r>
              <a:rPr lang="lt-LT" b="1" dirty="0"/>
              <a:t>Juoda</a:t>
            </a:r>
            <a:r>
              <a:rPr lang="lt-LT" dirty="0"/>
              <a:t> spalva fizikoje yra bet kokios šviesos nebuvimas: kūnas, neatspindintis matomos šviesos, yra juodas. Kūnas, neatspindintis jokio elektromagnetinio spinduliavimo iš anksto apibrėžtame diapazone, vadinamas absoliučiai juodu kūnu</a:t>
            </a:r>
            <a:r>
              <a:rPr lang="lt-LT" dirty="0" smtClean="0"/>
              <a:t>. </a:t>
            </a:r>
            <a:r>
              <a:rPr lang="lt-LT" b="1" dirty="0" smtClean="0"/>
              <a:t>Juoda spalva sugeria visas kitas spalvas. </a:t>
            </a:r>
            <a:endParaRPr lang="lt-LT" b="1"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81200"/>
            <a:ext cx="4272434" cy="3581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39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0" y="152400"/>
            <a:ext cx="9144000" cy="1312863"/>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p:txBody>
          <a:bodyPr/>
          <a:lstStyle/>
          <a:p>
            <a:r>
              <a:rPr lang="lt-LT" dirty="0" smtClean="0">
                <a:solidFill>
                  <a:schemeClr val="bg1"/>
                </a:solidFill>
              </a:rPr>
              <a:t>Balta spalva</a:t>
            </a:r>
            <a:endParaRPr lang="lt-LT" dirty="0">
              <a:solidFill>
                <a:schemeClr val="bg1"/>
              </a:solidFill>
            </a:endParaRPr>
          </a:p>
        </p:txBody>
      </p:sp>
      <p:sp>
        <p:nvSpPr>
          <p:cNvPr id="3" name="Content Placeholder 2"/>
          <p:cNvSpPr>
            <a:spLocks noGrp="1"/>
          </p:cNvSpPr>
          <p:nvPr>
            <p:ph sz="half" idx="1"/>
          </p:nvPr>
        </p:nvSpPr>
        <p:spPr/>
        <p:txBody>
          <a:bodyPr/>
          <a:lstStyle/>
          <a:p>
            <a:pPr marL="0" indent="0">
              <a:buNone/>
            </a:pPr>
            <a:r>
              <a:rPr lang="lt-LT" b="1" dirty="0"/>
              <a:t>Balta spalva</a:t>
            </a:r>
            <a:r>
              <a:rPr lang="lt-LT" dirty="0"/>
              <a:t> – spalva, ryški šviesa, sudaryta iš visų spektro spalvų</a:t>
            </a:r>
            <a:r>
              <a:rPr lang="lt-LT" dirty="0" smtClean="0"/>
              <a:t>. Ji atspindi visų spalvų spindulius. </a:t>
            </a:r>
            <a:r>
              <a:rPr lang="lt-LT" dirty="0"/>
              <a:t>Balta spalva techniškai bespalvė, ji neturi jokio atspalvio.</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24400" y="1981200"/>
            <a:ext cx="4038600" cy="2701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53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txBox="1">
            <a:spLocks/>
          </p:cNvSpPr>
          <p:nvPr/>
        </p:nvSpPr>
        <p:spPr>
          <a:xfrm>
            <a:off x="4419600" y="1752600"/>
            <a:ext cx="4724400" cy="20574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8" name="Title 7"/>
          <p:cNvSpPr txBox="1">
            <a:spLocks/>
          </p:cNvSpPr>
          <p:nvPr/>
        </p:nvSpPr>
        <p:spPr>
          <a:xfrm>
            <a:off x="0" y="3810000"/>
            <a:ext cx="4419600" cy="21336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5" name="Title 7"/>
          <p:cNvSpPr txBox="1">
            <a:spLocks/>
          </p:cNvSpPr>
          <p:nvPr/>
        </p:nvSpPr>
        <p:spPr>
          <a:xfrm>
            <a:off x="0" y="152400"/>
            <a:ext cx="9144000" cy="1312863"/>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p:txBody>
          <a:bodyPr/>
          <a:lstStyle/>
          <a:p>
            <a:r>
              <a:rPr lang="lt-LT" dirty="0" smtClean="0">
                <a:solidFill>
                  <a:schemeClr val="bg1"/>
                </a:solidFill>
              </a:rPr>
              <a:t>Kodėl žolė žalia?</a:t>
            </a:r>
            <a:endParaRPr lang="lt-LT" dirty="0">
              <a:solidFill>
                <a:schemeClr val="bg1"/>
              </a:solidFill>
            </a:endParaRPr>
          </a:p>
        </p:txBody>
      </p:sp>
      <p:sp>
        <p:nvSpPr>
          <p:cNvPr id="3" name="Content Placeholder 2"/>
          <p:cNvSpPr>
            <a:spLocks noGrp="1"/>
          </p:cNvSpPr>
          <p:nvPr>
            <p:ph sz="half" idx="1"/>
          </p:nvPr>
        </p:nvSpPr>
        <p:spPr>
          <a:xfrm>
            <a:off x="190500" y="3962400"/>
            <a:ext cx="4038600" cy="4525963"/>
          </a:xfrm>
        </p:spPr>
        <p:txBody>
          <a:bodyPr/>
          <a:lstStyle/>
          <a:p>
            <a:pPr marL="0" indent="0">
              <a:buNone/>
            </a:pPr>
            <a:r>
              <a:rPr lang="lt-LT" dirty="0" smtClean="0">
                <a:solidFill>
                  <a:schemeClr val="bg1"/>
                </a:solidFill>
              </a:rPr>
              <a:t>Neskaidrūs kūnai yra tokios spalvos, kokios spalvos spindulius jie atspindi. </a:t>
            </a:r>
          </a:p>
          <a:p>
            <a:pPr marL="0" indent="0">
              <a:buNone/>
            </a:pPr>
            <a:endParaRPr lang="lt-LT" dirty="0"/>
          </a:p>
        </p:txBody>
      </p:sp>
      <p:sp>
        <p:nvSpPr>
          <p:cNvPr id="6" name="Content Placeholder 5"/>
          <p:cNvSpPr>
            <a:spLocks noGrp="1"/>
          </p:cNvSpPr>
          <p:nvPr>
            <p:ph sz="half" idx="2"/>
          </p:nvPr>
        </p:nvSpPr>
        <p:spPr>
          <a:xfrm>
            <a:off x="4724400" y="1981200"/>
            <a:ext cx="4038600" cy="4525963"/>
          </a:xfrm>
        </p:spPr>
        <p:txBody>
          <a:bodyPr/>
          <a:lstStyle/>
          <a:p>
            <a:pPr marL="0" indent="0">
              <a:buNone/>
            </a:pPr>
            <a:r>
              <a:rPr lang="lt-LT" dirty="0">
                <a:solidFill>
                  <a:schemeClr val="bg1"/>
                </a:solidFill>
              </a:rPr>
              <a:t>Žolė yra žalia, nes ji atspindi tik žalius spindulius, o visus kitus sugeria. </a:t>
            </a:r>
          </a:p>
          <a:p>
            <a:endParaRPr lang="lt-LT" dirty="0"/>
          </a:p>
        </p:txBody>
      </p:sp>
    </p:spTree>
    <p:extLst>
      <p:ext uri="{BB962C8B-B14F-4D97-AF65-F5344CB8AC3E}">
        <p14:creationId xmlns:p14="http://schemas.microsoft.com/office/powerpoint/2010/main" val="3329139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495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9463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0" y="2057400"/>
            <a:ext cx="9144000" cy="31242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4" name="Title 7"/>
          <p:cNvSpPr txBox="1">
            <a:spLocks/>
          </p:cNvSpPr>
          <p:nvPr/>
        </p:nvSpPr>
        <p:spPr>
          <a:xfrm>
            <a:off x="0" y="304800"/>
            <a:ext cx="9144000" cy="1312863"/>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p:txBody>
          <a:bodyPr/>
          <a:lstStyle/>
          <a:p>
            <a:r>
              <a:rPr lang="lt-LT" dirty="0" smtClean="0">
                <a:solidFill>
                  <a:schemeClr val="bg1"/>
                </a:solidFill>
              </a:rPr>
              <a:t>Spektro rūšys</a:t>
            </a:r>
            <a:endParaRPr lang="lt-LT" dirty="0">
              <a:solidFill>
                <a:schemeClr val="bg1"/>
              </a:solidFill>
            </a:endParaRPr>
          </a:p>
        </p:txBody>
      </p:sp>
      <p:sp>
        <p:nvSpPr>
          <p:cNvPr id="3" name="Rectangle 2"/>
          <p:cNvSpPr/>
          <p:nvPr/>
        </p:nvSpPr>
        <p:spPr>
          <a:xfrm>
            <a:off x="0" y="2438400"/>
            <a:ext cx="8991600" cy="2062103"/>
          </a:xfrm>
          <a:prstGeom prst="rect">
            <a:avLst/>
          </a:prstGeom>
        </p:spPr>
        <p:txBody>
          <a:bodyPr wrap="square">
            <a:spAutoFit/>
          </a:bodyPr>
          <a:lstStyle/>
          <a:p>
            <a:r>
              <a:rPr lang="lt-LT" sz="3200" b="1" dirty="0">
                <a:solidFill>
                  <a:schemeClr val="bg1"/>
                </a:solidFill>
              </a:rPr>
              <a:t>Spektro rūšys. </a:t>
            </a:r>
            <a:r>
              <a:rPr lang="lt-LT" sz="3200" dirty="0">
                <a:solidFill>
                  <a:schemeClr val="bg1"/>
                </a:solidFill>
              </a:rPr>
              <a:t>Šviesos spektrai skirstomi </a:t>
            </a:r>
            <a:r>
              <a:rPr lang="lt-LT" sz="3200" dirty="0" smtClean="0">
                <a:solidFill>
                  <a:schemeClr val="bg1"/>
                </a:solidFill>
              </a:rPr>
              <a:t>į:</a:t>
            </a:r>
            <a:endParaRPr lang="lt-LT" sz="3200" dirty="0">
              <a:solidFill>
                <a:schemeClr val="bg1"/>
              </a:solidFill>
            </a:endParaRPr>
          </a:p>
          <a:p>
            <a:pPr marL="457200" lvl="0" indent="-457200">
              <a:buFont typeface="Arial" panose="020B0604020202020204" pitchFamily="34" charset="0"/>
              <a:buChar char="•"/>
            </a:pPr>
            <a:r>
              <a:rPr lang="lt-LT" sz="3200" dirty="0">
                <a:solidFill>
                  <a:schemeClr val="bg1"/>
                </a:solidFill>
              </a:rPr>
              <a:t>Sugerties</a:t>
            </a:r>
          </a:p>
          <a:p>
            <a:pPr marL="457200" lvl="0" indent="-457200">
              <a:buFont typeface="Arial" panose="020B0604020202020204" pitchFamily="34" charset="0"/>
              <a:buChar char="•"/>
            </a:pPr>
            <a:r>
              <a:rPr lang="lt-LT" sz="3200" dirty="0">
                <a:solidFill>
                  <a:schemeClr val="bg1"/>
                </a:solidFill>
              </a:rPr>
              <a:t>Spinduliavimo : absorbcijos, ištisinį, linijinį, juostinį.</a:t>
            </a:r>
          </a:p>
        </p:txBody>
      </p:sp>
    </p:spTree>
    <p:extLst>
      <p:ext uri="{BB962C8B-B14F-4D97-AF65-F5344CB8AC3E}">
        <p14:creationId xmlns:p14="http://schemas.microsoft.com/office/powerpoint/2010/main" val="1048168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0" y="304800"/>
            <a:ext cx="9144000" cy="1312863"/>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p:txBody>
          <a:bodyPr/>
          <a:lstStyle/>
          <a:p>
            <a:r>
              <a:rPr lang="lt-LT" dirty="0" smtClean="0">
                <a:solidFill>
                  <a:schemeClr val="bg1"/>
                </a:solidFill>
              </a:rPr>
              <a:t>Sugerties spektras</a:t>
            </a:r>
            <a:endParaRPr lang="lt-LT" dirty="0">
              <a:solidFill>
                <a:schemeClr val="bg1"/>
              </a:solidFill>
            </a:endParaRPr>
          </a:p>
        </p:txBody>
      </p:sp>
      <p:sp>
        <p:nvSpPr>
          <p:cNvPr id="3" name="Rectangle 2"/>
          <p:cNvSpPr/>
          <p:nvPr/>
        </p:nvSpPr>
        <p:spPr>
          <a:xfrm>
            <a:off x="304800" y="1828800"/>
            <a:ext cx="7467600" cy="3539430"/>
          </a:xfrm>
          <a:prstGeom prst="rect">
            <a:avLst/>
          </a:prstGeom>
        </p:spPr>
        <p:txBody>
          <a:bodyPr wrap="square">
            <a:spAutoFit/>
          </a:bodyPr>
          <a:lstStyle/>
          <a:p>
            <a:r>
              <a:rPr lang="lt-LT" sz="3200" b="1" dirty="0"/>
              <a:t>Sugerties spektras. </a:t>
            </a:r>
            <a:r>
              <a:rPr lang="lt-LT" sz="3200" dirty="0"/>
              <a:t>Medžiagos gali ne tik skleisti spindulius, bet ir juos sugerti. Karštos medžiagos skleidžiamus spindulius leidžiant pro mažai įkaitintas dujas, ištisinio spektro fone atsiranda tai mežiagai būdingos tamsios spalvos. Tai sugerties spektro linijos.</a:t>
            </a:r>
          </a:p>
        </p:txBody>
      </p:sp>
    </p:spTree>
    <p:extLst>
      <p:ext uri="{BB962C8B-B14F-4D97-AF65-F5344CB8AC3E}">
        <p14:creationId xmlns:p14="http://schemas.microsoft.com/office/powerpoint/2010/main" val="3426061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0" y="1622730"/>
            <a:ext cx="9144000" cy="1653869"/>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6" name="Title 7"/>
          <p:cNvSpPr txBox="1">
            <a:spLocks/>
          </p:cNvSpPr>
          <p:nvPr/>
        </p:nvSpPr>
        <p:spPr>
          <a:xfrm>
            <a:off x="-20782" y="3657600"/>
            <a:ext cx="9164782" cy="25146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4" name="Title 7"/>
          <p:cNvSpPr txBox="1">
            <a:spLocks/>
          </p:cNvSpPr>
          <p:nvPr/>
        </p:nvSpPr>
        <p:spPr>
          <a:xfrm>
            <a:off x="0" y="152401"/>
            <a:ext cx="9144000" cy="9906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p:txBody>
          <a:bodyPr>
            <a:normAutofit fontScale="90000"/>
          </a:bodyPr>
          <a:lstStyle/>
          <a:p>
            <a:r>
              <a:rPr lang="lt-LT" b="1" dirty="0">
                <a:solidFill>
                  <a:schemeClr val="bg1"/>
                </a:solidFill>
              </a:rPr>
              <a:t>Ištisinis, juostinis linijinis </a:t>
            </a:r>
            <a:r>
              <a:rPr lang="lt-LT" b="1" dirty="0" smtClean="0">
                <a:solidFill>
                  <a:schemeClr val="bg1"/>
                </a:solidFill>
              </a:rPr>
              <a:t>spektrai</a:t>
            </a:r>
            <a:r>
              <a:rPr lang="lt-LT" dirty="0"/>
              <a:t/>
            </a:r>
            <a:br>
              <a:rPr lang="lt-LT" dirty="0"/>
            </a:br>
            <a:endParaRPr lang="lt-LT" dirty="0"/>
          </a:p>
        </p:txBody>
      </p:sp>
      <p:sp>
        <p:nvSpPr>
          <p:cNvPr id="3" name="Rectangle 2"/>
          <p:cNvSpPr/>
          <p:nvPr/>
        </p:nvSpPr>
        <p:spPr>
          <a:xfrm>
            <a:off x="609600" y="1608876"/>
            <a:ext cx="7924800" cy="4401205"/>
          </a:xfrm>
          <a:prstGeom prst="rect">
            <a:avLst/>
          </a:prstGeom>
        </p:spPr>
        <p:txBody>
          <a:bodyPr wrap="square">
            <a:spAutoFit/>
          </a:bodyPr>
          <a:lstStyle/>
          <a:p>
            <a:r>
              <a:rPr lang="lt-LT" sz="2800" b="1" dirty="0" smtClean="0">
                <a:solidFill>
                  <a:schemeClr val="bg1"/>
                </a:solidFill>
              </a:rPr>
              <a:t>Linijinis</a:t>
            </a:r>
            <a:r>
              <a:rPr lang="lt-LT" sz="2800" b="1" dirty="0">
                <a:solidFill>
                  <a:schemeClr val="bg1"/>
                </a:solidFill>
              </a:rPr>
              <a:t>.</a:t>
            </a:r>
            <a:r>
              <a:rPr lang="lt-LT" sz="2800" dirty="0">
                <a:solidFill>
                  <a:schemeClr val="bg1"/>
                </a:solidFill>
              </a:rPr>
              <a:t> Sudaro atskiros  siauros spalvotos linijos, kurias vienas nuo kitų skiria pačios tamsios juostos. Tai atominių dujų leidžiamųjų spindulių spektras</a:t>
            </a:r>
            <a:r>
              <a:rPr lang="lt-LT" sz="2800" dirty="0" smtClean="0">
                <a:solidFill>
                  <a:schemeClr val="bg1"/>
                </a:solidFill>
              </a:rPr>
              <a:t>.</a:t>
            </a:r>
          </a:p>
          <a:p>
            <a:endParaRPr lang="lt-LT" sz="2800" dirty="0">
              <a:solidFill>
                <a:schemeClr val="bg1"/>
              </a:solidFill>
            </a:endParaRPr>
          </a:p>
          <a:p>
            <a:endParaRPr lang="lt-LT" sz="2800" dirty="0">
              <a:solidFill>
                <a:schemeClr val="bg1"/>
              </a:solidFill>
            </a:endParaRPr>
          </a:p>
          <a:p>
            <a:r>
              <a:rPr lang="lt-LT" sz="2800" b="1" dirty="0">
                <a:solidFill>
                  <a:schemeClr val="bg1"/>
                </a:solidFill>
              </a:rPr>
              <a:t>Juostinis.</a:t>
            </a:r>
            <a:r>
              <a:rPr lang="lt-LT" sz="2800" dirty="0">
                <a:solidFill>
                  <a:schemeClr val="bg1"/>
                </a:solidFill>
              </a:rPr>
              <a:t> Tai molekulinių dujų skleidžiamų spindulių spektras. Dažniausiai jis gaunamas liepsnoje švytint garams ar išlydžio metu švytint dujoms. Juostinį spektrą sudaro atskiros spalvotos juostos, perskirtos tamsių </a:t>
            </a:r>
            <a:r>
              <a:rPr lang="lt-LT" sz="2800" dirty="0" smtClean="0">
                <a:solidFill>
                  <a:schemeClr val="bg1"/>
                </a:solidFill>
              </a:rPr>
              <a:t>tarpų.</a:t>
            </a:r>
            <a:endParaRPr lang="lt-LT" sz="2800" dirty="0">
              <a:solidFill>
                <a:schemeClr val="bg1"/>
              </a:solidFill>
            </a:endParaRPr>
          </a:p>
        </p:txBody>
      </p:sp>
    </p:spTree>
    <p:extLst>
      <p:ext uri="{BB962C8B-B14F-4D97-AF65-F5344CB8AC3E}">
        <p14:creationId xmlns:p14="http://schemas.microsoft.com/office/powerpoint/2010/main" val="1928476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0" y="1219200"/>
            <a:ext cx="9144000" cy="34290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3" name="Rectangle 2"/>
          <p:cNvSpPr/>
          <p:nvPr/>
        </p:nvSpPr>
        <p:spPr>
          <a:xfrm>
            <a:off x="457200" y="1524000"/>
            <a:ext cx="6172200" cy="2677656"/>
          </a:xfrm>
          <a:prstGeom prst="rect">
            <a:avLst/>
          </a:prstGeom>
        </p:spPr>
        <p:txBody>
          <a:bodyPr wrap="square">
            <a:spAutoFit/>
          </a:bodyPr>
          <a:lstStyle/>
          <a:p>
            <a:r>
              <a:rPr lang="lt-LT" sz="2800" b="1" dirty="0">
                <a:solidFill>
                  <a:schemeClr val="bg1"/>
                </a:solidFill>
              </a:rPr>
              <a:t>Ištisinis</a:t>
            </a:r>
            <a:r>
              <a:rPr lang="lt-LT" sz="2800" dirty="0">
                <a:solidFill>
                  <a:schemeClr val="bg1"/>
                </a:solidFill>
              </a:rPr>
              <a:t>. Kietųjų kūnų, skysčių ir pakankamai tankių dujų spektras.Jis susidaro leidžiant saulės šviesą per trikampę prizmę.Būdingas tolygus perėjimas nuo vieno dažnio bangos prie kitų.</a:t>
            </a:r>
            <a:endParaRPr lang="lt-LT" sz="2800" dirty="0">
              <a:solidFill>
                <a:schemeClr val="bg1"/>
              </a:solidFill>
            </a:endParaRPr>
          </a:p>
        </p:txBody>
      </p:sp>
    </p:spTree>
    <p:extLst>
      <p:ext uri="{BB962C8B-B14F-4D97-AF65-F5344CB8AC3E}">
        <p14:creationId xmlns:p14="http://schemas.microsoft.com/office/powerpoint/2010/main" val="2254957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0" y="381000"/>
            <a:ext cx="9144000" cy="9906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p:txBody>
          <a:bodyPr/>
          <a:lstStyle/>
          <a:p>
            <a:r>
              <a:rPr lang="lt-LT" b="1" dirty="0">
                <a:solidFill>
                  <a:schemeClr val="bg1"/>
                </a:solidFill>
              </a:rPr>
              <a:t>Ištisinis, juostinis linijinis spektrai</a:t>
            </a:r>
            <a:endParaRPr lang="lt-LT" dirty="0">
              <a:solidFill>
                <a:schemeClr val="bg1"/>
              </a:solidFill>
            </a:endParaRPr>
          </a:p>
        </p:txBody>
      </p:sp>
      <p:pic>
        <p:nvPicPr>
          <p:cNvPr id="5122" name="Picture 2" descr="Vaizdo rezultatas pagal u&amp;zcaron;klaus&amp;aogon; „sugerties spektr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086600" cy="455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165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p:cNvSpPr txBox="1">
            <a:spLocks/>
          </p:cNvSpPr>
          <p:nvPr/>
        </p:nvSpPr>
        <p:spPr>
          <a:xfrm>
            <a:off x="0" y="304800"/>
            <a:ext cx="9178636" cy="9906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5" name="Title 7"/>
          <p:cNvSpPr txBox="1">
            <a:spLocks/>
          </p:cNvSpPr>
          <p:nvPr/>
        </p:nvSpPr>
        <p:spPr>
          <a:xfrm>
            <a:off x="-20782" y="2286000"/>
            <a:ext cx="9144000" cy="34290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3" name="Title 2"/>
          <p:cNvSpPr>
            <a:spLocks noGrp="1"/>
          </p:cNvSpPr>
          <p:nvPr>
            <p:ph type="title"/>
          </p:nvPr>
        </p:nvSpPr>
        <p:spPr/>
        <p:txBody>
          <a:bodyPr/>
          <a:lstStyle/>
          <a:p>
            <a:r>
              <a:rPr lang="lt-LT" dirty="0" smtClean="0">
                <a:solidFill>
                  <a:schemeClr val="bg1"/>
                </a:solidFill>
              </a:rPr>
              <a:t>Vaivorykštė</a:t>
            </a:r>
            <a:endParaRPr lang="lt-LT" dirty="0">
              <a:solidFill>
                <a:schemeClr val="bg1"/>
              </a:solidFill>
            </a:endParaRPr>
          </a:p>
        </p:txBody>
      </p:sp>
      <p:sp>
        <p:nvSpPr>
          <p:cNvPr id="4" name="Content Placeholder 3"/>
          <p:cNvSpPr>
            <a:spLocks noGrp="1"/>
          </p:cNvSpPr>
          <p:nvPr>
            <p:ph sz="half" idx="1"/>
          </p:nvPr>
        </p:nvSpPr>
        <p:spPr>
          <a:xfrm>
            <a:off x="381000" y="2667000"/>
            <a:ext cx="8077200" cy="4525963"/>
          </a:xfrm>
        </p:spPr>
        <p:txBody>
          <a:bodyPr/>
          <a:lstStyle/>
          <a:p>
            <a:pPr marL="0" indent="0">
              <a:buNone/>
            </a:pPr>
            <a:r>
              <a:rPr lang="lt-LT" b="1" dirty="0">
                <a:solidFill>
                  <a:schemeClr val="bg1"/>
                </a:solidFill>
              </a:rPr>
              <a:t>Vaivorykštė- </a:t>
            </a:r>
            <a:r>
              <a:rPr lang="lt-LT" dirty="0">
                <a:solidFill>
                  <a:schemeClr val="bg1"/>
                </a:solidFill>
              </a:rPr>
              <a:t>vienas iš žinomiausių dispersijos pavydžių. Vaivorykštę sudaro raudona, oranžinė, geltona, žalia, žydra, mėlyna ir violetinės spalvos.</a:t>
            </a:r>
          </a:p>
          <a:p>
            <a:endParaRPr lang="lt-LT" dirty="0"/>
          </a:p>
        </p:txBody>
      </p:sp>
    </p:spTree>
    <p:extLst>
      <p:ext uri="{BB962C8B-B14F-4D97-AF65-F5344CB8AC3E}">
        <p14:creationId xmlns:p14="http://schemas.microsoft.com/office/powerpoint/2010/main" val="2877419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p:cNvSpPr txBox="1">
            <a:spLocks/>
          </p:cNvSpPr>
          <p:nvPr/>
        </p:nvSpPr>
        <p:spPr>
          <a:xfrm>
            <a:off x="387926" y="2362200"/>
            <a:ext cx="8298873" cy="38100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4" name="Rectangle 3"/>
          <p:cNvSpPr/>
          <p:nvPr/>
        </p:nvSpPr>
        <p:spPr>
          <a:xfrm>
            <a:off x="0" y="457200"/>
            <a:ext cx="4038600" cy="838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Content Placeholder 2"/>
          <p:cNvSpPr>
            <a:spLocks noGrp="1"/>
          </p:cNvSpPr>
          <p:nvPr>
            <p:ph idx="1"/>
          </p:nvPr>
        </p:nvSpPr>
        <p:spPr>
          <a:xfrm>
            <a:off x="457200" y="1600200"/>
            <a:ext cx="4572000" cy="4525963"/>
          </a:xfrm>
        </p:spPr>
        <p:txBody>
          <a:bodyPr>
            <a:normAutofit lnSpcReduction="10000"/>
          </a:bodyPr>
          <a:lstStyle/>
          <a:p>
            <a:endParaRPr lang="lt-LT" dirty="0" smtClean="0"/>
          </a:p>
          <a:p>
            <a:endParaRPr lang="lt-LT" dirty="0"/>
          </a:p>
          <a:p>
            <a:pPr>
              <a:buFont typeface="Courier New" panose="02070309020205020404" pitchFamily="49" charset="0"/>
              <a:buChar char="o"/>
            </a:pPr>
            <a:r>
              <a:rPr lang="lt-LT" sz="2800" dirty="0" smtClean="0">
                <a:solidFill>
                  <a:schemeClr val="bg1"/>
                </a:solidFill>
              </a:rPr>
              <a:t>Šviesos dispersija</a:t>
            </a:r>
          </a:p>
          <a:p>
            <a:pPr>
              <a:buFont typeface="Courier New" panose="02070309020205020404" pitchFamily="49" charset="0"/>
              <a:buChar char="o"/>
            </a:pPr>
            <a:r>
              <a:rPr lang="lt-LT" sz="2800" dirty="0" smtClean="0">
                <a:solidFill>
                  <a:schemeClr val="bg1"/>
                </a:solidFill>
              </a:rPr>
              <a:t>Istorija</a:t>
            </a:r>
          </a:p>
          <a:p>
            <a:pPr>
              <a:buFont typeface="Courier New" panose="02070309020205020404" pitchFamily="49" charset="0"/>
              <a:buChar char="o"/>
            </a:pPr>
            <a:r>
              <a:rPr lang="lt-LT" sz="2800" dirty="0" smtClean="0">
                <a:solidFill>
                  <a:schemeClr val="bg1"/>
                </a:solidFill>
              </a:rPr>
              <a:t>Niutono bandymas</a:t>
            </a:r>
          </a:p>
          <a:p>
            <a:pPr>
              <a:buFont typeface="Courier New" panose="02070309020205020404" pitchFamily="49" charset="0"/>
              <a:buChar char="o"/>
            </a:pPr>
            <a:r>
              <a:rPr lang="lt-LT" sz="2800" dirty="0" smtClean="0">
                <a:solidFill>
                  <a:schemeClr val="bg1"/>
                </a:solidFill>
              </a:rPr>
              <a:t>Šviesos </a:t>
            </a:r>
            <a:r>
              <a:rPr lang="lt-LT" sz="2800" dirty="0" smtClean="0">
                <a:solidFill>
                  <a:schemeClr val="bg1"/>
                </a:solidFill>
              </a:rPr>
              <a:t>spektras</a:t>
            </a:r>
          </a:p>
          <a:p>
            <a:pPr>
              <a:buFont typeface="Courier New" panose="02070309020205020404" pitchFamily="49" charset="0"/>
              <a:buChar char="o"/>
            </a:pPr>
            <a:r>
              <a:rPr lang="lt-LT" sz="2800" dirty="0" smtClean="0">
                <a:solidFill>
                  <a:schemeClr val="bg1"/>
                </a:solidFill>
              </a:rPr>
              <a:t>Bangų ilgis, dažnis ir greitis</a:t>
            </a:r>
            <a:endParaRPr lang="lt-LT" sz="2800" dirty="0" smtClean="0">
              <a:solidFill>
                <a:schemeClr val="bg1"/>
              </a:solidFill>
            </a:endParaRPr>
          </a:p>
          <a:p>
            <a:pPr>
              <a:buFont typeface="Courier New" panose="02070309020205020404" pitchFamily="49" charset="0"/>
              <a:buChar char="o"/>
            </a:pPr>
            <a:r>
              <a:rPr lang="lt-LT" sz="2800" dirty="0" smtClean="0">
                <a:solidFill>
                  <a:schemeClr val="bg1"/>
                </a:solidFill>
              </a:rPr>
              <a:t>Spektro spalvos ir rūšys</a:t>
            </a:r>
          </a:p>
          <a:p>
            <a:pPr>
              <a:buFont typeface="Courier New" panose="02070309020205020404" pitchFamily="49" charset="0"/>
              <a:buChar char="o"/>
            </a:pPr>
            <a:r>
              <a:rPr lang="lt-LT" sz="2800" dirty="0" smtClean="0">
                <a:solidFill>
                  <a:schemeClr val="bg1"/>
                </a:solidFill>
              </a:rPr>
              <a:t>Vaivorykštė </a:t>
            </a:r>
            <a:endParaRPr lang="lt-LT" sz="2800" dirty="0">
              <a:solidFill>
                <a:schemeClr val="bg1"/>
              </a:solidFill>
            </a:endParaRPr>
          </a:p>
        </p:txBody>
      </p:sp>
      <p:sp>
        <p:nvSpPr>
          <p:cNvPr id="8" name="Title 7"/>
          <p:cNvSpPr>
            <a:spLocks noGrp="1"/>
          </p:cNvSpPr>
          <p:nvPr>
            <p:ph type="title"/>
          </p:nvPr>
        </p:nvSpPr>
        <p:spPr>
          <a:xfrm>
            <a:off x="0" y="304800"/>
            <a:ext cx="9144000" cy="131286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dirty="0" smtClean="0">
                <a:solidFill>
                  <a:schemeClr val="bg1"/>
                </a:solidFill>
              </a:rPr>
              <a:t>TURINYS</a:t>
            </a:r>
            <a:endParaRPr lang="lt-LT" dirty="0">
              <a:solidFill>
                <a:schemeClr val="bg1"/>
              </a:solidFill>
            </a:endParaRPr>
          </a:p>
        </p:txBody>
      </p:sp>
      <p:sp>
        <p:nvSpPr>
          <p:cNvPr id="12" name="TextBox 11"/>
          <p:cNvSpPr txBox="1"/>
          <p:nvPr/>
        </p:nvSpPr>
        <p:spPr>
          <a:xfrm>
            <a:off x="5056909" y="2743200"/>
            <a:ext cx="3429000" cy="954107"/>
          </a:xfrm>
          <a:prstGeom prst="rect">
            <a:avLst/>
          </a:prstGeom>
          <a:noFill/>
        </p:spPr>
        <p:txBody>
          <a:bodyPr wrap="square" rtlCol="0">
            <a:spAutoFit/>
          </a:bodyPr>
          <a:lstStyle/>
          <a:p>
            <a:pPr marL="285750" indent="-285750">
              <a:buFont typeface="Courier New" panose="02070309020205020404" pitchFamily="49" charset="0"/>
              <a:buChar char="o"/>
            </a:pPr>
            <a:r>
              <a:rPr lang="lt-LT" sz="2800" dirty="0" smtClean="0">
                <a:solidFill>
                  <a:schemeClr val="bg1"/>
                </a:solidFill>
              </a:rPr>
              <a:t>Uždaviniai</a:t>
            </a:r>
            <a:endParaRPr lang="lt-LT" sz="2800" dirty="0" smtClean="0">
              <a:solidFill>
                <a:schemeClr val="bg1"/>
              </a:solidFill>
            </a:endParaRPr>
          </a:p>
          <a:p>
            <a:pPr marL="285750" indent="-285750">
              <a:buFont typeface="Courier New" panose="02070309020205020404" pitchFamily="49" charset="0"/>
              <a:buChar char="o"/>
            </a:pPr>
            <a:r>
              <a:rPr lang="lt-LT" sz="2800" dirty="0" smtClean="0">
                <a:solidFill>
                  <a:schemeClr val="bg1"/>
                </a:solidFill>
              </a:rPr>
              <a:t>Šaltiniai</a:t>
            </a:r>
            <a:endParaRPr lang="lt-LT" sz="2800" dirty="0">
              <a:solidFill>
                <a:schemeClr val="bg1"/>
              </a:solidFill>
            </a:endParaRPr>
          </a:p>
        </p:txBody>
      </p:sp>
    </p:spTree>
    <p:extLst>
      <p:ext uri="{BB962C8B-B14F-4D97-AF65-F5344CB8AC3E}">
        <p14:creationId xmlns:p14="http://schemas.microsoft.com/office/powerpoint/2010/main" val="1744088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0" y="304800"/>
            <a:ext cx="9178636" cy="9906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p:txBody>
          <a:bodyPr/>
          <a:lstStyle/>
          <a:p>
            <a:r>
              <a:rPr lang="lt-LT" dirty="0" smtClean="0">
                <a:solidFill>
                  <a:schemeClr val="bg1"/>
                </a:solidFill>
              </a:rPr>
              <a:t>Vaivorykštės susidarymas</a:t>
            </a:r>
            <a:endParaRPr lang="lt-LT" dirty="0">
              <a:solidFill>
                <a:schemeClr val="bg1"/>
              </a:solidFill>
            </a:endParaRPr>
          </a:p>
        </p:txBody>
      </p:sp>
      <p:sp>
        <p:nvSpPr>
          <p:cNvPr id="3" name="Content Placeholder 2"/>
          <p:cNvSpPr>
            <a:spLocks noGrp="1"/>
          </p:cNvSpPr>
          <p:nvPr>
            <p:ph sz="half" idx="1"/>
          </p:nvPr>
        </p:nvSpPr>
        <p:spPr>
          <a:xfrm>
            <a:off x="381000" y="1295400"/>
            <a:ext cx="8229600" cy="4525963"/>
          </a:xfrm>
        </p:spPr>
        <p:txBody>
          <a:bodyPr/>
          <a:lstStyle/>
          <a:p>
            <a:pPr lvl="0"/>
            <a:r>
              <a:rPr lang="lt-LT" dirty="0"/>
              <a:t>V</a:t>
            </a:r>
            <a:r>
              <a:rPr lang="lt-LT" dirty="0" smtClean="0"/>
              <a:t>aivorykštė </a:t>
            </a:r>
            <a:r>
              <a:rPr lang="lt-LT" dirty="0"/>
              <a:t>atsiranda dėl Saulės šviesos dispesijos, kai spinduliai lūžta pereidami pro lašus, kurie yra beveik sferos formos.   </a:t>
            </a:r>
          </a:p>
          <a:p>
            <a:pPr lvl="0"/>
            <a:r>
              <a:rPr lang="lt-LT" dirty="0"/>
              <a:t>Balta šviesa yra suskaidoma (vandens lašelių) i jos sudedamąsias  dalis.</a:t>
            </a:r>
          </a:p>
          <a:p>
            <a:endParaRPr lang="lt-LT"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657600"/>
            <a:ext cx="58674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8498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p:cNvSpPr txBox="1">
            <a:spLocks/>
          </p:cNvSpPr>
          <p:nvPr/>
        </p:nvSpPr>
        <p:spPr>
          <a:xfrm>
            <a:off x="27709" y="2209800"/>
            <a:ext cx="9144000" cy="16764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5" name="Title 4"/>
          <p:cNvSpPr>
            <a:spLocks noGrp="1"/>
          </p:cNvSpPr>
          <p:nvPr>
            <p:ph type="title"/>
          </p:nvPr>
        </p:nvSpPr>
        <p:spPr>
          <a:xfrm>
            <a:off x="457200" y="2362200"/>
            <a:ext cx="8229600" cy="1143000"/>
          </a:xfrm>
        </p:spPr>
        <p:txBody>
          <a:bodyPr/>
          <a:lstStyle/>
          <a:p>
            <a:r>
              <a:rPr lang="lt-LT" dirty="0" smtClean="0">
                <a:solidFill>
                  <a:schemeClr val="bg1"/>
                </a:solidFill>
              </a:rPr>
              <a:t>UŽDAVINIAI</a:t>
            </a:r>
            <a:endParaRPr lang="lt-LT" dirty="0">
              <a:solidFill>
                <a:schemeClr val="bg1"/>
              </a:solidFill>
            </a:endParaRPr>
          </a:p>
        </p:txBody>
      </p:sp>
    </p:spTree>
    <p:extLst>
      <p:ext uri="{BB962C8B-B14F-4D97-AF65-F5344CB8AC3E}">
        <p14:creationId xmlns:p14="http://schemas.microsoft.com/office/powerpoint/2010/main" val="2850188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a:xfrm>
            <a:off x="0" y="304800"/>
            <a:ext cx="9178636" cy="9906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p:txBody>
          <a:bodyPr/>
          <a:lstStyle/>
          <a:p>
            <a:r>
              <a:rPr lang="lt-LT" dirty="0" smtClean="0">
                <a:solidFill>
                  <a:schemeClr val="bg1"/>
                </a:solidFill>
              </a:rPr>
              <a:t>Pagrindinės formulės</a:t>
            </a:r>
            <a:endParaRPr lang="lt-LT" dirty="0">
              <a:solidFill>
                <a:schemeClr val="bg1"/>
              </a:solidFill>
            </a:endParaRPr>
          </a:p>
        </p:txBody>
      </p:sp>
      <mc:AlternateContent xmlns:mc="http://schemas.openxmlformats.org/markup-compatibility/2006">
        <mc:Choice xmlns:a14="http://schemas.microsoft.com/office/drawing/2010/main" Requires="a14">
          <p:sp>
            <p:nvSpPr>
              <p:cNvPr id="9" name="Content Placeholder 8"/>
              <p:cNvSpPr>
                <a:spLocks noGrp="1"/>
              </p:cNvSpPr>
              <p:nvPr>
                <p:ph sz="half" idx="1"/>
              </p:nvPr>
            </p:nvSpPr>
            <p:spPr>
              <a:xfrm>
                <a:off x="457200" y="1600200"/>
                <a:ext cx="8153400" cy="4525963"/>
              </a:xfrm>
            </p:spPr>
            <p:txBody>
              <a:bodyPr>
                <a:normAutofit/>
              </a:bodyPr>
              <a:lstStyle/>
              <a:p>
                <a:pPr marL="0" indent="0">
                  <a:buNone/>
                </a:pPr>
                <a:r>
                  <a:rPr lang="lt-LT" dirty="0" smtClean="0"/>
                  <a:t>n</a:t>
                </a:r>
                <a14:m>
                  <m:oMath xmlns:m="http://schemas.openxmlformats.org/officeDocument/2006/math">
                    <m:r>
                      <a:rPr lang="lt-LT" i="1" smtClean="0">
                        <a:latin typeface="Cambria Math"/>
                        <a:ea typeface="Cambria Math"/>
                      </a:rPr>
                      <m:t>=</m:t>
                    </m:r>
                    <m:f>
                      <m:fPr>
                        <m:ctrlPr>
                          <a:rPr lang="lt-LT" i="1" smtClean="0">
                            <a:latin typeface="Cambria Math"/>
                            <a:ea typeface="Cambria Math"/>
                          </a:rPr>
                        </m:ctrlPr>
                      </m:fPr>
                      <m:num>
                        <m:r>
                          <a:rPr lang="lt-LT" b="0" i="1" smtClean="0">
                            <a:latin typeface="Cambria Math"/>
                            <a:ea typeface="Cambria Math"/>
                          </a:rPr>
                          <m:t>𝑐</m:t>
                        </m:r>
                      </m:num>
                      <m:den>
                        <m:r>
                          <a:rPr lang="lt-LT" b="0" i="1" smtClean="0">
                            <a:latin typeface="Cambria Math"/>
                            <a:ea typeface="Cambria Math"/>
                          </a:rPr>
                          <m:t>𝑣</m:t>
                        </m:r>
                      </m:den>
                    </m:f>
                    <m:r>
                      <a:rPr lang="lt-LT" b="0" i="1" smtClean="0">
                        <a:latin typeface="Cambria Math"/>
                        <a:ea typeface="Cambria Math"/>
                      </a:rPr>
                      <m:t>    </m:t>
                    </m:r>
                  </m:oMath>
                </a14:m>
                <a:r>
                  <a:rPr lang="lt-LT" dirty="0" smtClean="0"/>
                  <a:t>    </a:t>
                </a:r>
                <a:r>
                  <a:rPr lang="el-GR" dirty="0" smtClean="0"/>
                  <a:t>λ</a:t>
                </a:r>
                <a14:m>
                  <m:oMath xmlns:m="http://schemas.openxmlformats.org/officeDocument/2006/math">
                    <m:r>
                      <a:rPr lang="el-GR" i="1" dirty="0" smtClean="0">
                        <a:latin typeface="Cambria Math"/>
                        <a:ea typeface="Cambria Math"/>
                      </a:rPr>
                      <m:t>=</m:t>
                    </m:r>
                    <m:f>
                      <m:fPr>
                        <m:ctrlPr>
                          <a:rPr lang="el-GR" i="1" dirty="0" smtClean="0">
                            <a:latin typeface="Cambria Math"/>
                            <a:ea typeface="Cambria Math"/>
                          </a:rPr>
                        </m:ctrlPr>
                      </m:fPr>
                      <m:num>
                        <m:r>
                          <a:rPr lang="lt-LT" b="0" i="1" dirty="0" smtClean="0">
                            <a:latin typeface="Cambria Math"/>
                            <a:ea typeface="Cambria Math"/>
                          </a:rPr>
                          <m:t>𝑐</m:t>
                        </m:r>
                      </m:num>
                      <m:den>
                        <m:r>
                          <m:rPr>
                            <m:nor/>
                          </m:rPr>
                          <a:rPr lang="el-GR"/>
                          <m:t>ν</m:t>
                        </m:r>
                        <m:r>
                          <m:rPr>
                            <m:nor/>
                          </m:rPr>
                          <a:rPr lang="el-GR"/>
                          <m:t> </m:t>
                        </m:r>
                      </m:den>
                    </m:f>
                  </m:oMath>
                </a14:m>
                <a:r>
                  <a:rPr lang="lt-LT" dirty="0" smtClean="0"/>
                  <a:t>       T</a:t>
                </a:r>
                <a14:m>
                  <m:oMath xmlns:m="http://schemas.openxmlformats.org/officeDocument/2006/math">
                    <m:r>
                      <a:rPr lang="lt-LT" i="1" dirty="0" smtClean="0">
                        <a:latin typeface="Cambria Math"/>
                        <a:ea typeface="Cambria Math"/>
                      </a:rPr>
                      <m:t>=</m:t>
                    </m:r>
                    <m:f>
                      <m:fPr>
                        <m:ctrlPr>
                          <a:rPr lang="lt-LT" i="1" dirty="0" smtClean="0">
                            <a:latin typeface="Cambria Math"/>
                            <a:ea typeface="Cambria Math"/>
                          </a:rPr>
                        </m:ctrlPr>
                      </m:fPr>
                      <m:num>
                        <m:r>
                          <a:rPr lang="lt-LT" b="0" i="1" dirty="0" smtClean="0">
                            <a:latin typeface="Cambria Math"/>
                            <a:ea typeface="Cambria Math"/>
                          </a:rPr>
                          <m:t>1</m:t>
                        </m:r>
                      </m:num>
                      <m:den>
                        <m:r>
                          <m:rPr>
                            <m:nor/>
                          </m:rPr>
                          <a:rPr lang="el-GR"/>
                          <m:t>ν</m:t>
                        </m:r>
                        <m:r>
                          <m:rPr>
                            <m:nor/>
                          </m:rPr>
                          <a:rPr lang="el-GR"/>
                          <m:t> </m:t>
                        </m:r>
                      </m:den>
                    </m:f>
                  </m:oMath>
                </a14:m>
                <a:r>
                  <a:rPr lang="lt-LT" dirty="0" smtClean="0"/>
                  <a:t>         </a:t>
                </a:r>
                <a:r>
                  <a:rPr lang="el-GR" dirty="0" smtClean="0"/>
                  <a:t>λ</a:t>
                </a:r>
                <a14:m>
                  <m:oMath xmlns:m="http://schemas.openxmlformats.org/officeDocument/2006/math">
                    <m:r>
                      <a:rPr lang="el-GR" i="1" dirty="0" smtClean="0">
                        <a:latin typeface="Cambria Math"/>
                        <a:ea typeface="Cambria Math"/>
                      </a:rPr>
                      <m:t>=</m:t>
                    </m:r>
                    <m:r>
                      <a:rPr lang="lt-LT" b="0" i="1" dirty="0" smtClean="0">
                        <a:latin typeface="Cambria Math"/>
                        <a:ea typeface="Cambria Math"/>
                      </a:rPr>
                      <m:t>𝑐𝑇</m:t>
                    </m:r>
                  </m:oMath>
                </a14:m>
                <a:endParaRPr lang="lt-LT" dirty="0" smtClean="0"/>
              </a:p>
              <a:p>
                <a:pPr marL="0" indent="0">
                  <a:buNone/>
                </a:pPr>
                <a:endParaRPr lang="lt-LT" dirty="0"/>
              </a:p>
              <a:p>
                <a:pPr marL="0" indent="0">
                  <a:buNone/>
                </a:pPr>
                <a:r>
                  <a:rPr lang="lt-LT" dirty="0" smtClean="0"/>
                  <a:t>n-šviesos lūžio rodiklis</a:t>
                </a:r>
              </a:p>
              <a:p>
                <a:pPr marL="0" indent="0">
                  <a:buNone/>
                </a:pPr>
                <a:r>
                  <a:rPr lang="lt-LT" dirty="0" smtClean="0"/>
                  <a:t>c-šviesos greitis vakuume</a:t>
                </a:r>
              </a:p>
              <a:p>
                <a:pPr marL="0" indent="0">
                  <a:buNone/>
                </a:pPr>
                <a:r>
                  <a:rPr lang="lt-LT" dirty="0" smtClean="0"/>
                  <a:t>v-šviesos greitis aplinkoje</a:t>
                </a:r>
              </a:p>
              <a:p>
                <a:pPr marL="0" indent="0">
                  <a:buNone/>
                </a:pPr>
                <a:r>
                  <a:rPr lang="el-GR" dirty="0" smtClean="0"/>
                  <a:t>λ</a:t>
                </a:r>
                <a:r>
                  <a:rPr lang="lt-LT" dirty="0" smtClean="0"/>
                  <a:t>-bangos ilgis</a:t>
                </a:r>
              </a:p>
              <a:p>
                <a:pPr marL="0" indent="0">
                  <a:buNone/>
                </a:pPr>
                <a:r>
                  <a:rPr lang="el-GR" dirty="0" smtClean="0"/>
                  <a:t>ν</a:t>
                </a:r>
                <a:r>
                  <a:rPr lang="lt-LT" dirty="0" smtClean="0"/>
                  <a:t>-dažnis</a:t>
                </a:r>
              </a:p>
              <a:p>
                <a:pPr marL="0" indent="0">
                  <a:buNone/>
                </a:pPr>
                <a:r>
                  <a:rPr lang="lt-LT" dirty="0" smtClean="0"/>
                  <a:t>T-periodas	</a:t>
                </a:r>
                <a:endParaRPr lang="lt-LT" dirty="0"/>
              </a:p>
            </p:txBody>
          </p:sp>
        </mc:Choice>
        <mc:Fallback>
          <p:sp>
            <p:nvSpPr>
              <p:cNvPr id="9" name="Content Placeholder 8"/>
              <p:cNvSpPr>
                <a:spLocks noGrp="1" noRot="1" noChangeAspect="1" noMove="1" noResize="1" noEditPoints="1" noAdjustHandles="1" noChangeArrowheads="1" noChangeShapeType="1" noTextEdit="1"/>
              </p:cNvSpPr>
              <p:nvPr>
                <p:ph sz="half" idx="1"/>
              </p:nvPr>
            </p:nvSpPr>
            <p:spPr>
              <a:xfrm>
                <a:off x="457200" y="1600200"/>
                <a:ext cx="8153400" cy="4525963"/>
              </a:xfrm>
              <a:blipFill rotWithShape="1">
                <a:blip r:embed="rId2"/>
                <a:stretch>
                  <a:fillRect l="-1495"/>
                </a:stretch>
              </a:blipFill>
            </p:spPr>
            <p:txBody>
              <a:bodyPr/>
              <a:lstStyle/>
              <a:p>
                <a:r>
                  <a:rPr lang="lt-LT">
                    <a:noFill/>
                  </a:rPr>
                  <a:t> </a:t>
                </a:r>
              </a:p>
            </p:txBody>
          </p:sp>
        </mc:Fallback>
      </mc:AlternateContent>
    </p:spTree>
    <p:extLst>
      <p:ext uri="{BB962C8B-B14F-4D97-AF65-F5344CB8AC3E}">
        <p14:creationId xmlns:p14="http://schemas.microsoft.com/office/powerpoint/2010/main" val="3407690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sz="half" idx="1"/>
              </p:nvPr>
            </p:nvSpPr>
            <p:spPr>
              <a:xfrm>
                <a:off x="152400" y="457200"/>
                <a:ext cx="8534400" cy="5668963"/>
              </a:xfrm>
            </p:spPr>
            <p:txBody>
              <a:bodyPr/>
              <a:lstStyle/>
              <a:p>
                <a:r>
                  <a:rPr lang="lt-LT" dirty="0" smtClean="0"/>
                  <a:t>Visų ilgių elektromagnetinės bangos taip pat ir šviesos bangos sklinda vakuume vienodu greičiu c. Vadinasi, kiekvieną elektromagnetinių virpesių dažnį vakuume atitinka tam tikras bangos ilgis.</a:t>
                </a:r>
              </a:p>
              <a:p>
                <a:pPr marL="0" indent="0">
                  <a:buNone/>
                </a:pPr>
                <a:endParaRPr lang="lt-LT" dirty="0" smtClean="0"/>
              </a:p>
              <a:p>
                <a:r>
                  <a:rPr lang="lt-LT" dirty="0"/>
                  <a:t>Vakuume skirtingo dažnio dažnio šviesos bangos sklinda drauge tuo pačiu greičiu c ( </a:t>
                </a:r>
                <a:r>
                  <a:rPr lang="lt-LT" dirty="0" smtClean="0"/>
                  <a:t>c</a:t>
                </a:r>
                <a14:m>
                  <m:oMath xmlns:m="http://schemas.openxmlformats.org/officeDocument/2006/math">
                    <m:r>
                      <a:rPr lang="lt-LT" i="1" smtClean="0">
                        <a:latin typeface="Cambria Math"/>
                        <a:ea typeface="Cambria Math"/>
                      </a:rPr>
                      <m:t>=</m:t>
                    </m:r>
                    <m:r>
                      <a:rPr lang="lt-LT" b="0" i="1" smtClean="0">
                        <a:latin typeface="Cambria Math"/>
                        <a:ea typeface="Cambria Math"/>
                      </a:rPr>
                      <m:t>3∗</m:t>
                    </m:r>
                    <m:sSup>
                      <m:sSupPr>
                        <m:ctrlPr>
                          <a:rPr lang="lt-LT" b="0" i="1" smtClean="0">
                            <a:latin typeface="Cambria Math"/>
                            <a:ea typeface="Cambria Math"/>
                          </a:rPr>
                        </m:ctrlPr>
                      </m:sSupPr>
                      <m:e>
                        <m:r>
                          <a:rPr lang="lt-LT" b="0" i="1" smtClean="0">
                            <a:latin typeface="Cambria Math"/>
                            <a:ea typeface="Cambria Math"/>
                          </a:rPr>
                          <m:t>10</m:t>
                        </m:r>
                      </m:e>
                      <m:sup>
                        <m:r>
                          <a:rPr lang="lt-LT" b="0" i="1" smtClean="0">
                            <a:latin typeface="Cambria Math"/>
                            <a:ea typeface="Cambria Math"/>
                          </a:rPr>
                          <m:t>8</m:t>
                        </m:r>
                      </m:sup>
                    </m:sSup>
                  </m:oMath>
                </a14:m>
                <a:r>
                  <a:rPr lang="lt-LT" dirty="0" smtClean="0"/>
                  <a:t>m/s). </a:t>
                </a:r>
                <a:r>
                  <a:rPr lang="lt-LT" dirty="0"/>
                  <a:t>Patekusios į kurią nors medžiaginę aplinką, jos pradeda sklisti skirtingais greičiais, todėl skirtingai lūžta ir sklinda skirtingomis kryptimis.</a:t>
                </a:r>
                <a:endParaRPr lang="lt-LT" dirty="0"/>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xfrm>
                <a:off x="152400" y="457200"/>
                <a:ext cx="8534400" cy="5668963"/>
              </a:xfrm>
              <a:blipFill rotWithShape="1">
                <a:blip r:embed="rId2"/>
                <a:stretch>
                  <a:fillRect l="-1214" t="-968" r="-1214"/>
                </a:stretch>
              </a:blipFill>
            </p:spPr>
            <p:txBody>
              <a:bodyPr/>
              <a:lstStyle/>
              <a:p>
                <a:r>
                  <a:rPr lang="lt-LT">
                    <a:noFill/>
                  </a:rPr>
                  <a:t> </a:t>
                </a:r>
              </a:p>
            </p:txBody>
          </p:sp>
        </mc:Fallback>
      </mc:AlternateContent>
    </p:spTree>
    <p:extLst>
      <p:ext uri="{BB962C8B-B14F-4D97-AF65-F5344CB8AC3E}">
        <p14:creationId xmlns:p14="http://schemas.microsoft.com/office/powerpoint/2010/main" val="58824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0" y="304800"/>
            <a:ext cx="9178636" cy="9906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p:txBody>
          <a:bodyPr/>
          <a:lstStyle/>
          <a:p>
            <a:r>
              <a:rPr lang="lt-LT" dirty="0" smtClean="0">
                <a:solidFill>
                  <a:schemeClr val="bg1"/>
                </a:solidFill>
              </a:rPr>
              <a:t>Nr.1</a:t>
            </a:r>
            <a:endParaRPr lang="lt-LT" dirty="0">
              <a:solidFill>
                <a:schemeClr val="bg1"/>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sz="half" idx="1"/>
              </p:nvPr>
            </p:nvSpPr>
            <p:spPr>
              <a:xfrm>
                <a:off x="457200" y="1600200"/>
                <a:ext cx="8382000" cy="4525963"/>
              </a:xfrm>
            </p:spPr>
            <p:txBody>
              <a:bodyPr/>
              <a:lstStyle/>
              <a:p>
                <a:pPr marL="0" indent="0">
                  <a:buNone/>
                </a:pPr>
                <a:r>
                  <a:rPr lang="lt-LT" dirty="0" smtClean="0"/>
                  <a:t>Vandens lūžio rodiklis lygus 1,33. Kokiu greičiu šviesa sklinda vandenyje?  (Ats: 2,25*10</a:t>
                </a:r>
                <a:r>
                  <a:rPr lang="lt-LT" baseline="30000" dirty="0" smtClean="0"/>
                  <a:t>8</a:t>
                </a:r>
                <a:r>
                  <a:rPr lang="lt-LT" dirty="0" smtClean="0"/>
                  <a:t>m/s.)</a:t>
                </a:r>
              </a:p>
              <a:p>
                <a:pPr marL="0" indent="0">
                  <a:buNone/>
                </a:pPr>
                <a:endParaRPr lang="lt-LT" dirty="0"/>
              </a:p>
              <a:p>
                <a:pPr marL="0" indent="0">
                  <a:buNone/>
                </a:pPr>
                <a:r>
                  <a:rPr lang="lt-LT" dirty="0" smtClean="0"/>
                  <a:t>Rasti: v (vandenyje).                   </a:t>
                </a:r>
                <a:r>
                  <a:rPr lang="lt-LT" dirty="0"/>
                  <a:t>Žinoma: n (1,33),</a:t>
                </a:r>
              </a:p>
              <a:p>
                <a:pPr marL="0" indent="0">
                  <a:buNone/>
                </a:pPr>
                <a:r>
                  <a:rPr lang="lt-LT" dirty="0"/>
                  <a:t> </a:t>
                </a:r>
                <a:r>
                  <a:rPr lang="lt-LT" dirty="0"/>
                  <a:t>              </a:t>
                </a:r>
                <a:r>
                  <a:rPr lang="lt-LT" dirty="0" smtClean="0"/>
                  <a:t>                                                       c </a:t>
                </a:r>
                <a:r>
                  <a:rPr lang="lt-LT" dirty="0"/>
                  <a:t>(</a:t>
                </a:r>
                <a14:m>
                  <m:oMath xmlns:m="http://schemas.openxmlformats.org/officeDocument/2006/math">
                    <m:r>
                      <a:rPr lang="lt-LT" i="1">
                        <a:latin typeface="Cambria Math"/>
                        <a:ea typeface="Cambria Math"/>
                      </a:rPr>
                      <m:t>3∗</m:t>
                    </m:r>
                    <m:sSup>
                      <m:sSupPr>
                        <m:ctrlPr>
                          <a:rPr lang="lt-LT" i="1">
                            <a:latin typeface="Cambria Math"/>
                            <a:ea typeface="Cambria Math"/>
                          </a:rPr>
                        </m:ctrlPr>
                      </m:sSupPr>
                      <m:e>
                        <m:r>
                          <a:rPr lang="lt-LT" i="1">
                            <a:latin typeface="Cambria Math"/>
                            <a:ea typeface="Cambria Math"/>
                          </a:rPr>
                          <m:t>10</m:t>
                        </m:r>
                      </m:e>
                      <m:sup>
                        <m:r>
                          <a:rPr lang="lt-LT" i="1">
                            <a:latin typeface="Cambria Math"/>
                            <a:ea typeface="Cambria Math"/>
                          </a:rPr>
                          <m:t>8</m:t>
                        </m:r>
                      </m:sup>
                    </m:sSup>
                  </m:oMath>
                </a14:m>
                <a:r>
                  <a:rPr lang="lt-LT" dirty="0"/>
                  <a:t>m/s). </a:t>
                </a:r>
                <a:endParaRPr lang="lt-LT" dirty="0"/>
              </a:p>
              <a:p>
                <a:pPr marL="0" indent="0">
                  <a:buNone/>
                </a:pPr>
                <a:endParaRPr lang="lt-LT" dirty="0" smtClean="0"/>
              </a:p>
              <a:p>
                <a:pPr marL="0" indent="0">
                  <a:buNone/>
                </a:pPr>
                <a:endParaRPr lang="lt-LT" baseline="30000" dirty="0" smtClean="0"/>
              </a:p>
              <a:p>
                <a:pPr marL="0" indent="0">
                  <a:buNone/>
                </a:pPr>
                <a:endParaRPr lang="lt-LT" baseline="30000" dirty="0" smtClean="0"/>
              </a:p>
              <a:p>
                <a:pPr marL="0" indent="0">
                  <a:buNone/>
                </a:pPr>
                <a:endParaRPr lang="lt-LT" dirty="0"/>
              </a:p>
              <a:p>
                <a:pPr marL="0" indent="0">
                  <a:buNone/>
                </a:pPr>
                <a:endParaRPr lang="lt-LT" dirty="0" smtClean="0"/>
              </a:p>
              <a:p>
                <a:pPr marL="0" indent="0">
                  <a:buNone/>
                </a:pPr>
                <a:endParaRPr lang="lt-LT" dirty="0"/>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xfrm>
                <a:off x="457200" y="1600200"/>
                <a:ext cx="8382000" cy="4525963"/>
              </a:xfrm>
              <a:blipFill rotWithShape="1">
                <a:blip r:embed="rId2"/>
                <a:stretch>
                  <a:fillRect l="-1455" t="-1213"/>
                </a:stretch>
              </a:blipFill>
            </p:spPr>
            <p:txBody>
              <a:bodyPr/>
              <a:lstStyle/>
              <a:p>
                <a:r>
                  <a:rPr lang="lt-LT">
                    <a:noFill/>
                  </a:rPr>
                  <a:t> </a:t>
                </a:r>
              </a:p>
            </p:txBody>
          </p:sp>
        </mc:Fallback>
      </mc:AlternateContent>
    </p:spTree>
    <p:extLst>
      <p:ext uri="{BB962C8B-B14F-4D97-AF65-F5344CB8AC3E}">
        <p14:creationId xmlns:p14="http://schemas.microsoft.com/office/powerpoint/2010/main" val="2547161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48491" y="1295400"/>
            <a:ext cx="9178636" cy="50292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p:txBody>
          <a:bodyPr/>
          <a:lstStyle/>
          <a:p>
            <a:r>
              <a:rPr lang="lt-LT" dirty="0" smtClean="0"/>
              <a:t>Sprendimas Nr. 1</a:t>
            </a:r>
            <a:endParaRPr lang="lt-LT" dirty="0"/>
          </a:p>
        </p:txBody>
      </p:sp>
      <mc:AlternateContent xmlns:mc="http://schemas.openxmlformats.org/markup-compatibility/2006">
        <mc:Choice xmlns:a14="http://schemas.microsoft.com/office/drawing/2010/main" Requires="a14">
          <p:sp>
            <p:nvSpPr>
              <p:cNvPr id="3" name="Content Placeholder 2"/>
              <p:cNvSpPr>
                <a:spLocks noGrp="1"/>
              </p:cNvSpPr>
              <p:nvPr>
                <p:ph sz="half" idx="1"/>
              </p:nvPr>
            </p:nvSpPr>
            <p:spPr/>
            <p:txBody>
              <a:bodyPr/>
              <a:lstStyle/>
              <a:p>
                <a:r>
                  <a:rPr lang="lt-LT" dirty="0" smtClean="0">
                    <a:solidFill>
                      <a:schemeClr val="bg1"/>
                    </a:solidFill>
                  </a:rPr>
                  <a:t>Taikome formulę </a:t>
                </a:r>
              </a:p>
              <a:p>
                <a:pPr marL="0" indent="0">
                  <a:buNone/>
                </a:pPr>
                <a:r>
                  <a:rPr lang="lt-LT" dirty="0" smtClean="0">
                    <a:solidFill>
                      <a:schemeClr val="bg1"/>
                    </a:solidFill>
                  </a:rPr>
                  <a:t>     n</a:t>
                </a:r>
                <a14:m>
                  <m:oMath xmlns:m="http://schemas.openxmlformats.org/officeDocument/2006/math">
                    <m:r>
                      <a:rPr lang="lt-LT" i="1">
                        <a:solidFill>
                          <a:schemeClr val="bg1"/>
                        </a:solidFill>
                        <a:latin typeface="Cambria Math"/>
                        <a:ea typeface="Cambria Math"/>
                      </a:rPr>
                      <m:t>=</m:t>
                    </m:r>
                    <m:f>
                      <m:fPr>
                        <m:ctrlPr>
                          <a:rPr lang="lt-LT" i="1">
                            <a:solidFill>
                              <a:schemeClr val="bg1"/>
                            </a:solidFill>
                            <a:latin typeface="Cambria Math"/>
                            <a:ea typeface="Cambria Math"/>
                          </a:rPr>
                        </m:ctrlPr>
                      </m:fPr>
                      <m:num>
                        <m:r>
                          <a:rPr lang="lt-LT" i="1">
                            <a:solidFill>
                              <a:schemeClr val="bg1"/>
                            </a:solidFill>
                            <a:latin typeface="Cambria Math"/>
                            <a:ea typeface="Cambria Math"/>
                          </a:rPr>
                          <m:t>𝑐</m:t>
                        </m:r>
                      </m:num>
                      <m:den>
                        <m:r>
                          <a:rPr lang="lt-LT" i="1">
                            <a:solidFill>
                              <a:schemeClr val="bg1"/>
                            </a:solidFill>
                            <a:latin typeface="Cambria Math"/>
                            <a:ea typeface="Cambria Math"/>
                          </a:rPr>
                          <m:t>𝑣</m:t>
                        </m:r>
                      </m:den>
                    </m:f>
                  </m:oMath>
                </a14:m>
                <a:endParaRPr lang="lt-LT" dirty="0" smtClean="0">
                  <a:solidFill>
                    <a:schemeClr val="bg1"/>
                  </a:solidFill>
                </a:endParaRPr>
              </a:p>
              <a:p>
                <a:pPr marL="0" indent="0">
                  <a:buNone/>
                </a:pPr>
                <a:r>
                  <a:rPr lang="lt-LT" dirty="0" smtClean="0">
                    <a:solidFill>
                      <a:schemeClr val="bg1"/>
                    </a:solidFill>
                  </a:rPr>
                  <a:t> iš čia išsireiškiame greitį v</a:t>
                </a:r>
              </a:p>
              <a:p>
                <a:pPr marL="0" indent="0">
                  <a:buNone/>
                </a:pPr>
                <a:endParaRPr lang="lt-LT" dirty="0">
                  <a:solidFill>
                    <a:schemeClr val="bg1"/>
                  </a:solidFill>
                </a:endParaRPr>
              </a:p>
              <a:p>
                <a:pPr marL="0" indent="0">
                  <a:buNone/>
                </a:pPr>
                <a:r>
                  <a:rPr lang="lt-LT" dirty="0" smtClean="0">
                    <a:solidFill>
                      <a:schemeClr val="bg1"/>
                    </a:solidFill>
                  </a:rPr>
                  <a:t>    v</a:t>
                </a:r>
                <a14:m>
                  <m:oMath xmlns:m="http://schemas.openxmlformats.org/officeDocument/2006/math">
                    <m:r>
                      <a:rPr lang="lt-LT" i="1" smtClean="0">
                        <a:solidFill>
                          <a:schemeClr val="bg1"/>
                        </a:solidFill>
                        <a:latin typeface="Cambria Math"/>
                        <a:ea typeface="Cambria Math"/>
                      </a:rPr>
                      <m:t>=</m:t>
                    </m:r>
                    <m:f>
                      <m:fPr>
                        <m:ctrlPr>
                          <a:rPr lang="lt-LT" i="1" smtClean="0">
                            <a:solidFill>
                              <a:schemeClr val="bg1"/>
                            </a:solidFill>
                            <a:latin typeface="Cambria Math"/>
                            <a:ea typeface="Cambria Math"/>
                          </a:rPr>
                        </m:ctrlPr>
                      </m:fPr>
                      <m:num>
                        <m:r>
                          <a:rPr lang="lt-LT" b="0" i="1" smtClean="0">
                            <a:solidFill>
                              <a:schemeClr val="bg1"/>
                            </a:solidFill>
                            <a:latin typeface="Cambria Math"/>
                            <a:ea typeface="Cambria Math"/>
                          </a:rPr>
                          <m:t>𝑐</m:t>
                        </m:r>
                      </m:num>
                      <m:den>
                        <m:r>
                          <a:rPr lang="lt-LT" b="0" i="1" smtClean="0">
                            <a:solidFill>
                              <a:schemeClr val="bg1"/>
                            </a:solidFill>
                            <a:latin typeface="Cambria Math"/>
                            <a:ea typeface="Cambria Math"/>
                          </a:rPr>
                          <m:t>𝑛</m:t>
                        </m:r>
                      </m:den>
                    </m:f>
                  </m:oMath>
                </a14:m>
                <a:r>
                  <a:rPr lang="lt-LT" dirty="0" smtClean="0">
                    <a:solidFill>
                      <a:schemeClr val="bg1"/>
                    </a:solidFill>
                  </a:rPr>
                  <a:t>   </a:t>
                </a:r>
                <a:endParaRPr lang="lt-LT" dirty="0">
                  <a:solidFill>
                    <a:schemeClr val="bg1"/>
                  </a:solidFill>
                </a:endParaRPr>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2"/>
                <a:stretch>
                  <a:fillRect l="-2564" t="-1213" r="-603"/>
                </a:stretch>
              </a:blipFill>
            </p:spPr>
            <p:txBody>
              <a:bodyPr/>
              <a:lstStyle/>
              <a:p>
                <a:r>
                  <a:rPr lang="lt-LT">
                    <a:noFill/>
                  </a:rPr>
                  <a:t> </a:t>
                </a:r>
              </a:p>
            </p:txBody>
          </p:sp>
        </mc:Fallback>
      </mc:AlternateContent>
      <mc:AlternateContent xmlns:mc="http://schemas.openxmlformats.org/markup-compatibility/2006">
        <mc:Choice xmlns:a14="http://schemas.microsoft.com/office/drawing/2010/main" Requires="a14">
          <p:sp>
            <p:nvSpPr>
              <p:cNvPr id="4" name="Content Placeholder 3"/>
              <p:cNvSpPr>
                <a:spLocks noGrp="1"/>
              </p:cNvSpPr>
              <p:nvPr>
                <p:ph sz="half" idx="2"/>
              </p:nvPr>
            </p:nvSpPr>
            <p:spPr>
              <a:xfrm>
                <a:off x="304800" y="4876801"/>
                <a:ext cx="8458200" cy="1447800"/>
              </a:xfrm>
            </p:spPr>
            <p:txBody>
              <a:bodyPr/>
              <a:lstStyle/>
              <a:p>
                <a:pPr marL="0" indent="0">
                  <a:buNone/>
                </a:pPr>
                <a:r>
                  <a:rPr lang="lt-LT" dirty="0" smtClean="0">
                    <a:solidFill>
                      <a:schemeClr val="bg1"/>
                    </a:solidFill>
                  </a:rPr>
                  <a:t>  v</a:t>
                </a:r>
                <a14:m>
                  <m:oMath xmlns:m="http://schemas.openxmlformats.org/officeDocument/2006/math">
                    <m:r>
                      <a:rPr lang="lt-LT" i="1" smtClean="0">
                        <a:solidFill>
                          <a:schemeClr val="bg1"/>
                        </a:solidFill>
                        <a:latin typeface="Cambria Math"/>
                        <a:ea typeface="Cambria Math"/>
                      </a:rPr>
                      <m:t>=</m:t>
                    </m:r>
                    <m:f>
                      <m:fPr>
                        <m:ctrlPr>
                          <a:rPr lang="lt-LT" i="1" smtClean="0">
                            <a:solidFill>
                              <a:schemeClr val="bg1"/>
                            </a:solidFill>
                            <a:latin typeface="Cambria Math"/>
                            <a:ea typeface="Cambria Math"/>
                          </a:rPr>
                        </m:ctrlPr>
                      </m:fPr>
                      <m:num>
                        <m:r>
                          <a:rPr lang="lt-LT" i="1">
                            <a:solidFill>
                              <a:schemeClr val="bg1"/>
                            </a:solidFill>
                            <a:latin typeface="Cambria Math"/>
                            <a:ea typeface="Cambria Math"/>
                          </a:rPr>
                          <m:t>3∗</m:t>
                        </m:r>
                        <m:sSup>
                          <m:sSupPr>
                            <m:ctrlPr>
                              <a:rPr lang="lt-LT" i="1">
                                <a:solidFill>
                                  <a:schemeClr val="bg1"/>
                                </a:solidFill>
                                <a:latin typeface="Cambria Math"/>
                                <a:ea typeface="Cambria Math"/>
                              </a:rPr>
                            </m:ctrlPr>
                          </m:sSupPr>
                          <m:e>
                            <m:r>
                              <a:rPr lang="lt-LT" i="1">
                                <a:solidFill>
                                  <a:schemeClr val="bg1"/>
                                </a:solidFill>
                                <a:latin typeface="Cambria Math"/>
                                <a:ea typeface="Cambria Math"/>
                              </a:rPr>
                              <m:t>10</m:t>
                            </m:r>
                          </m:e>
                          <m:sup>
                            <m:r>
                              <a:rPr lang="lt-LT" i="1">
                                <a:solidFill>
                                  <a:schemeClr val="bg1"/>
                                </a:solidFill>
                                <a:latin typeface="Cambria Math"/>
                                <a:ea typeface="Cambria Math"/>
                              </a:rPr>
                              <m:t>8</m:t>
                            </m:r>
                          </m:sup>
                        </m:sSup>
                        <m:r>
                          <m:rPr>
                            <m:nor/>
                          </m:rPr>
                          <a:rPr lang="lt-LT" dirty="0">
                            <a:solidFill>
                              <a:schemeClr val="bg1"/>
                            </a:solidFill>
                          </a:rPr>
                          <m:t>m</m:t>
                        </m:r>
                        <m:r>
                          <m:rPr>
                            <m:nor/>
                          </m:rPr>
                          <a:rPr lang="lt-LT" dirty="0">
                            <a:solidFill>
                              <a:schemeClr val="bg1"/>
                            </a:solidFill>
                          </a:rPr>
                          <m:t>/</m:t>
                        </m:r>
                        <m:r>
                          <m:rPr>
                            <m:nor/>
                          </m:rPr>
                          <a:rPr lang="lt-LT" dirty="0">
                            <a:solidFill>
                              <a:schemeClr val="bg1"/>
                            </a:solidFill>
                          </a:rPr>
                          <m:t>s</m:t>
                        </m:r>
                      </m:num>
                      <m:den>
                        <m:r>
                          <a:rPr lang="lt-LT" b="0" i="1" smtClean="0">
                            <a:solidFill>
                              <a:schemeClr val="bg1"/>
                            </a:solidFill>
                            <a:latin typeface="Cambria Math"/>
                            <a:ea typeface="Cambria Math"/>
                          </a:rPr>
                          <m:t>1,33</m:t>
                        </m:r>
                      </m:den>
                    </m:f>
                    <m:r>
                      <a:rPr lang="lt-LT" i="1" smtClean="0">
                        <a:solidFill>
                          <a:schemeClr val="bg1"/>
                        </a:solidFill>
                        <a:latin typeface="Cambria Math"/>
                        <a:ea typeface="Cambria Math"/>
                      </a:rPr>
                      <m:t>=</m:t>
                    </m:r>
                    <m:r>
                      <m:rPr>
                        <m:nor/>
                      </m:rPr>
                      <a:rPr lang="lt-LT" dirty="0">
                        <a:solidFill>
                          <a:schemeClr val="bg1"/>
                        </a:solidFill>
                      </a:rPr>
                      <m:t>2,25*10</m:t>
                    </m:r>
                    <m:r>
                      <m:rPr>
                        <m:nor/>
                      </m:rPr>
                      <a:rPr lang="lt-LT" baseline="30000" dirty="0">
                        <a:solidFill>
                          <a:schemeClr val="bg1"/>
                        </a:solidFill>
                      </a:rPr>
                      <m:t>8</m:t>
                    </m:r>
                    <m:r>
                      <m:rPr>
                        <m:nor/>
                      </m:rPr>
                      <a:rPr lang="lt-LT" dirty="0">
                        <a:solidFill>
                          <a:schemeClr val="bg1"/>
                        </a:solidFill>
                      </a:rPr>
                      <m:t>m</m:t>
                    </m:r>
                    <m:r>
                      <m:rPr>
                        <m:nor/>
                      </m:rPr>
                      <a:rPr lang="lt-LT" dirty="0">
                        <a:solidFill>
                          <a:schemeClr val="bg1"/>
                        </a:solidFill>
                      </a:rPr>
                      <m:t>/</m:t>
                    </m:r>
                    <m:r>
                      <m:rPr>
                        <m:nor/>
                      </m:rPr>
                      <a:rPr lang="lt-LT" dirty="0">
                        <a:solidFill>
                          <a:schemeClr val="bg1"/>
                        </a:solidFill>
                      </a:rPr>
                      <m:t>s</m:t>
                    </m:r>
                  </m:oMath>
                </a14:m>
                <a:r>
                  <a:rPr lang="lt-LT" dirty="0" smtClean="0">
                    <a:solidFill>
                      <a:schemeClr val="bg1"/>
                    </a:solidFill>
                  </a:rPr>
                  <a:t>     Ats: 2,25*10</a:t>
                </a:r>
                <a:r>
                  <a:rPr lang="lt-LT" baseline="30000" dirty="0" smtClean="0">
                    <a:solidFill>
                      <a:schemeClr val="bg1"/>
                    </a:solidFill>
                  </a:rPr>
                  <a:t>8</a:t>
                </a:r>
                <a:r>
                  <a:rPr lang="lt-LT" dirty="0" smtClean="0">
                    <a:solidFill>
                      <a:schemeClr val="bg1"/>
                    </a:solidFill>
                  </a:rPr>
                  <a:t>m/s.</a:t>
                </a:r>
                <a:endParaRPr lang="lt-LT" dirty="0">
                  <a:solidFill>
                    <a:schemeClr val="bg1"/>
                  </a:solidFill>
                </a:endParaRPr>
              </a:p>
            </p:txBody>
          </p:sp>
        </mc:Choice>
        <mc:Fallback>
          <p:sp>
            <p:nvSpPr>
              <p:cNvPr id="4" name="Content Placeholder 3"/>
              <p:cNvSpPr>
                <a:spLocks noGrp="1" noRot="1" noChangeAspect="1" noMove="1" noResize="1" noEditPoints="1" noAdjustHandles="1" noChangeArrowheads="1" noChangeShapeType="1" noTextEdit="1"/>
              </p:cNvSpPr>
              <p:nvPr>
                <p:ph sz="half" idx="2"/>
              </p:nvPr>
            </p:nvSpPr>
            <p:spPr>
              <a:xfrm>
                <a:off x="304800" y="4876801"/>
                <a:ext cx="8458200" cy="1447800"/>
              </a:xfrm>
              <a:blipFill rotWithShape="1">
                <a:blip r:embed="rId3"/>
                <a:stretch>
                  <a:fillRect/>
                </a:stretch>
              </a:blipFill>
            </p:spPr>
            <p:txBody>
              <a:bodyPr/>
              <a:lstStyle/>
              <a:p>
                <a:r>
                  <a:rPr lang="lt-LT">
                    <a:noFill/>
                  </a:rPr>
                  <a:t> </a:t>
                </a:r>
              </a:p>
            </p:txBody>
          </p:sp>
        </mc:Fallback>
      </mc:AlternateContent>
    </p:spTree>
    <p:extLst>
      <p:ext uri="{BB962C8B-B14F-4D97-AF65-F5344CB8AC3E}">
        <p14:creationId xmlns:p14="http://schemas.microsoft.com/office/powerpoint/2010/main" val="1215651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0" y="304800"/>
            <a:ext cx="9178636" cy="9906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p:txBody>
          <a:bodyPr/>
          <a:lstStyle/>
          <a:p>
            <a:r>
              <a:rPr lang="lt-LT" dirty="0" smtClean="0">
                <a:solidFill>
                  <a:schemeClr val="bg1"/>
                </a:solidFill>
              </a:rPr>
              <a:t>Nr2.</a:t>
            </a:r>
            <a:endParaRPr lang="lt-LT" dirty="0">
              <a:solidFill>
                <a:schemeClr val="bg1"/>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sz="half" idx="1"/>
              </p:nvPr>
            </p:nvSpPr>
            <p:spPr>
              <a:xfrm>
                <a:off x="457200" y="1600200"/>
                <a:ext cx="8229600" cy="4525963"/>
              </a:xfrm>
            </p:spPr>
            <p:txBody>
              <a:bodyPr/>
              <a:lstStyle/>
              <a:p>
                <a:pPr marL="0" indent="0">
                  <a:buNone/>
                </a:pPr>
                <a:r>
                  <a:rPr lang="lt-LT" dirty="0" smtClean="0"/>
                  <a:t>Geltonos šviesos bangos ilgis </a:t>
                </a:r>
                <a:r>
                  <a:rPr lang="lt-LT" dirty="0"/>
                  <a:t>vakuume </a:t>
                </a:r>
                <a:r>
                  <a:rPr lang="lt-LT" dirty="0" smtClean="0"/>
                  <a:t>0,589µm. Apskaičiuokite jos virpesių dažnį. (Ats:</a:t>
                </a:r>
                <a:r>
                  <a:rPr lang="lt-LT" dirty="0">
                    <a:ea typeface="Cambria Math"/>
                  </a:rPr>
                  <a:t> </a:t>
                </a:r>
                <a14:m>
                  <m:oMath xmlns:m="http://schemas.openxmlformats.org/officeDocument/2006/math">
                    <m:r>
                      <a:rPr lang="lt-LT" i="1" dirty="0">
                        <a:latin typeface="Cambria Math"/>
                        <a:ea typeface="Cambria Math"/>
                      </a:rPr>
                      <m:t>5</m:t>
                    </m:r>
                    <m:r>
                      <a:rPr lang="lt-LT" b="0" i="1" dirty="0" smtClean="0">
                        <a:latin typeface="Cambria Math"/>
                        <a:ea typeface="Cambria Math"/>
                      </a:rPr>
                      <m:t>,1</m:t>
                    </m:r>
                    <m:r>
                      <a:rPr lang="lt-LT" i="1">
                        <a:latin typeface="Cambria Math"/>
                        <a:ea typeface="Cambria Math"/>
                      </a:rPr>
                      <m:t>∗</m:t>
                    </m:r>
                    <m:sSup>
                      <m:sSupPr>
                        <m:ctrlPr>
                          <a:rPr lang="lt-LT" i="1">
                            <a:latin typeface="Cambria Math"/>
                            <a:ea typeface="Cambria Math"/>
                          </a:rPr>
                        </m:ctrlPr>
                      </m:sSupPr>
                      <m:e>
                        <m:r>
                          <a:rPr lang="lt-LT" i="1">
                            <a:latin typeface="Cambria Math"/>
                            <a:ea typeface="Cambria Math"/>
                          </a:rPr>
                          <m:t>10</m:t>
                        </m:r>
                      </m:e>
                      <m:sup>
                        <m:r>
                          <a:rPr lang="lt-LT" b="0" i="1" smtClean="0">
                            <a:latin typeface="Cambria Math"/>
                            <a:ea typeface="Cambria Math"/>
                          </a:rPr>
                          <m:t>14</m:t>
                        </m:r>
                      </m:sup>
                    </m:sSup>
                    <m:r>
                      <m:rPr>
                        <m:sty m:val="p"/>
                      </m:rPr>
                      <a:rPr lang="lt-LT" b="0" i="0" smtClean="0">
                        <a:latin typeface="Cambria Math"/>
                        <a:ea typeface="Cambria Math"/>
                      </a:rPr>
                      <m:t>Hz</m:t>
                    </m:r>
                    <m:r>
                      <a:rPr lang="lt-LT" b="0" i="0" smtClean="0">
                        <a:latin typeface="Cambria Math"/>
                        <a:ea typeface="Cambria Math"/>
                      </a:rPr>
                      <m:t>).</m:t>
                    </m:r>
                  </m:oMath>
                </a14:m>
                <a:endParaRPr lang="lt-LT" dirty="0" smtClean="0"/>
              </a:p>
              <a:p>
                <a:pPr marL="0" indent="0">
                  <a:buNone/>
                </a:pPr>
                <a:endParaRPr lang="lt-LT" dirty="0"/>
              </a:p>
              <a:p>
                <a:pPr marL="0" indent="0">
                  <a:buNone/>
                </a:pPr>
                <a:r>
                  <a:rPr lang="lt-LT" dirty="0" smtClean="0"/>
                  <a:t>Rasti: </a:t>
                </a:r>
                <a:r>
                  <a:rPr lang="el-GR" dirty="0" smtClean="0"/>
                  <a:t>ν</a:t>
                </a:r>
                <a:r>
                  <a:rPr lang="lt-LT" dirty="0" smtClean="0"/>
                  <a:t>                                          Duota: </a:t>
                </a:r>
                <a:r>
                  <a:rPr lang="el-GR" dirty="0" smtClean="0"/>
                  <a:t>λ</a:t>
                </a:r>
                <a:r>
                  <a:rPr lang="lt-LT" dirty="0" smtClean="0"/>
                  <a:t> (0,589µm)</a:t>
                </a:r>
              </a:p>
              <a:p>
                <a:pPr marL="0" indent="0">
                  <a:buNone/>
                </a:pPr>
                <a:r>
                  <a:rPr lang="lt-LT" dirty="0"/>
                  <a:t> </a:t>
                </a:r>
                <a:r>
                  <a:rPr lang="lt-LT" dirty="0" smtClean="0"/>
                  <a:t>                                                                   c(</a:t>
                </a:r>
                <a14:m>
                  <m:oMath xmlns:m="http://schemas.openxmlformats.org/officeDocument/2006/math">
                    <m:r>
                      <a:rPr lang="lt-LT" i="1">
                        <a:latin typeface="Cambria Math"/>
                        <a:ea typeface="Cambria Math"/>
                      </a:rPr>
                      <m:t>3∗</m:t>
                    </m:r>
                    <m:sSup>
                      <m:sSupPr>
                        <m:ctrlPr>
                          <a:rPr lang="lt-LT" i="1">
                            <a:latin typeface="Cambria Math"/>
                            <a:ea typeface="Cambria Math"/>
                          </a:rPr>
                        </m:ctrlPr>
                      </m:sSupPr>
                      <m:e>
                        <m:r>
                          <a:rPr lang="lt-LT" i="1">
                            <a:latin typeface="Cambria Math"/>
                            <a:ea typeface="Cambria Math"/>
                          </a:rPr>
                          <m:t>10</m:t>
                        </m:r>
                      </m:e>
                      <m:sup>
                        <m:r>
                          <a:rPr lang="lt-LT" i="1">
                            <a:latin typeface="Cambria Math"/>
                            <a:ea typeface="Cambria Math"/>
                          </a:rPr>
                          <m:t>8</m:t>
                        </m:r>
                      </m:sup>
                    </m:sSup>
                  </m:oMath>
                </a14:m>
                <a:r>
                  <a:rPr lang="lt-LT" dirty="0" smtClean="0"/>
                  <a:t>m/s).</a:t>
                </a:r>
                <a:endParaRPr lang="lt-LT" dirty="0"/>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xfrm>
                <a:off x="457200" y="1600200"/>
                <a:ext cx="8229600" cy="4525963"/>
              </a:xfrm>
              <a:blipFill rotWithShape="1">
                <a:blip r:embed="rId3"/>
                <a:stretch>
                  <a:fillRect l="-1481" t="-1213"/>
                </a:stretch>
              </a:blipFill>
            </p:spPr>
            <p:txBody>
              <a:bodyPr/>
              <a:lstStyle/>
              <a:p>
                <a:r>
                  <a:rPr lang="lt-LT">
                    <a:noFill/>
                  </a:rPr>
                  <a:t> </a:t>
                </a:r>
              </a:p>
            </p:txBody>
          </p:sp>
        </mc:Fallback>
      </mc:AlternateContent>
    </p:spTree>
    <p:extLst>
      <p:ext uri="{BB962C8B-B14F-4D97-AF65-F5344CB8AC3E}">
        <p14:creationId xmlns:p14="http://schemas.microsoft.com/office/powerpoint/2010/main" val="2694160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6927" y="1291936"/>
            <a:ext cx="9178636" cy="5108864"/>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p:txBody>
          <a:bodyPr/>
          <a:lstStyle/>
          <a:p>
            <a:r>
              <a:rPr lang="lt-LT" dirty="0" smtClean="0"/>
              <a:t>Sprendimas Nr.2</a:t>
            </a:r>
            <a:endParaRPr lang="lt-LT" dirty="0"/>
          </a:p>
        </p:txBody>
      </p:sp>
      <mc:AlternateContent xmlns:mc="http://schemas.openxmlformats.org/markup-compatibility/2006">
        <mc:Choice xmlns:a14="http://schemas.microsoft.com/office/drawing/2010/main" Requires="a14">
          <p:sp>
            <p:nvSpPr>
              <p:cNvPr id="3" name="Content Placeholder 2"/>
              <p:cNvSpPr>
                <a:spLocks noGrp="1"/>
              </p:cNvSpPr>
              <p:nvPr>
                <p:ph sz="half" idx="1"/>
              </p:nvPr>
            </p:nvSpPr>
            <p:spPr>
              <a:xfrm>
                <a:off x="457200" y="1600200"/>
                <a:ext cx="8153400" cy="4525963"/>
              </a:xfrm>
            </p:spPr>
            <p:txBody>
              <a:bodyPr>
                <a:normAutofit/>
              </a:bodyPr>
              <a:lstStyle/>
              <a:p>
                <a:r>
                  <a:rPr lang="lt-LT" dirty="0" smtClean="0">
                    <a:solidFill>
                      <a:schemeClr val="bg1"/>
                    </a:solidFill>
                  </a:rPr>
                  <a:t>Taikome formulę</a:t>
                </a:r>
              </a:p>
              <a:p>
                <a:pPr marL="0" indent="0">
                  <a:buNone/>
                </a:pPr>
                <a:r>
                  <a:rPr lang="lt-LT" dirty="0" smtClean="0">
                    <a:solidFill>
                      <a:schemeClr val="bg1"/>
                    </a:solidFill>
                  </a:rPr>
                  <a:t>      </a:t>
                </a:r>
                <a:r>
                  <a:rPr lang="el-GR" dirty="0" smtClean="0">
                    <a:solidFill>
                      <a:schemeClr val="bg1"/>
                    </a:solidFill>
                  </a:rPr>
                  <a:t>λ</a:t>
                </a:r>
                <a14:m>
                  <m:oMath xmlns:m="http://schemas.openxmlformats.org/officeDocument/2006/math">
                    <m:r>
                      <a:rPr lang="el-GR" i="1" dirty="0">
                        <a:solidFill>
                          <a:schemeClr val="bg1"/>
                        </a:solidFill>
                        <a:latin typeface="Cambria Math"/>
                        <a:ea typeface="Cambria Math"/>
                      </a:rPr>
                      <m:t>=</m:t>
                    </m:r>
                    <m:f>
                      <m:fPr>
                        <m:ctrlPr>
                          <a:rPr lang="el-GR" i="1" dirty="0">
                            <a:solidFill>
                              <a:schemeClr val="bg1"/>
                            </a:solidFill>
                            <a:latin typeface="Cambria Math"/>
                            <a:ea typeface="Cambria Math"/>
                          </a:rPr>
                        </m:ctrlPr>
                      </m:fPr>
                      <m:num>
                        <m:r>
                          <a:rPr lang="lt-LT" i="1" dirty="0">
                            <a:solidFill>
                              <a:schemeClr val="bg1"/>
                            </a:solidFill>
                            <a:latin typeface="Cambria Math"/>
                            <a:ea typeface="Cambria Math"/>
                          </a:rPr>
                          <m:t>𝑐</m:t>
                        </m:r>
                      </m:num>
                      <m:den>
                        <m:r>
                          <m:rPr>
                            <m:nor/>
                          </m:rPr>
                          <a:rPr lang="el-GR">
                            <a:solidFill>
                              <a:schemeClr val="bg1"/>
                            </a:solidFill>
                          </a:rPr>
                          <m:t>ν</m:t>
                        </m:r>
                        <m:r>
                          <m:rPr>
                            <m:nor/>
                          </m:rPr>
                          <a:rPr lang="el-GR">
                            <a:solidFill>
                              <a:schemeClr val="bg1"/>
                            </a:solidFill>
                          </a:rPr>
                          <m:t> </m:t>
                        </m:r>
                      </m:den>
                    </m:f>
                  </m:oMath>
                </a14:m>
                <a:endParaRPr lang="lt-LT" dirty="0" smtClean="0">
                  <a:solidFill>
                    <a:schemeClr val="bg1"/>
                  </a:solidFill>
                </a:endParaRPr>
              </a:p>
              <a:p>
                <a:pPr marL="0" indent="0">
                  <a:buNone/>
                </a:pPr>
                <a:r>
                  <a:rPr lang="lt-LT" dirty="0">
                    <a:solidFill>
                      <a:schemeClr val="bg1"/>
                    </a:solidFill>
                  </a:rPr>
                  <a:t>iš čia </a:t>
                </a:r>
                <a:r>
                  <a:rPr lang="lt-LT" dirty="0" smtClean="0">
                    <a:solidFill>
                      <a:schemeClr val="bg1"/>
                    </a:solidFill>
                  </a:rPr>
                  <a:t>išsireiškiame dažnį </a:t>
                </a:r>
                <a14:m>
                  <m:oMath xmlns:m="http://schemas.openxmlformats.org/officeDocument/2006/math">
                    <m:r>
                      <m:rPr>
                        <m:nor/>
                      </m:rPr>
                      <a:rPr lang="el-GR">
                        <a:solidFill>
                          <a:schemeClr val="bg1"/>
                        </a:solidFill>
                      </a:rPr>
                      <m:t>ν</m:t>
                    </m:r>
                  </m:oMath>
                </a14:m>
                <a:endParaRPr lang="lt-LT" dirty="0" smtClean="0">
                  <a:solidFill>
                    <a:schemeClr val="bg1"/>
                  </a:solidFill>
                </a:endParaRPr>
              </a:p>
              <a:p>
                <a:pPr marL="0" indent="0">
                  <a:buNone/>
                </a:pPr>
                <a:endParaRPr lang="lt-LT" dirty="0">
                  <a:solidFill>
                    <a:schemeClr val="bg1"/>
                  </a:solidFill>
                </a:endParaRPr>
              </a:p>
              <a:p>
                <a:pPr marL="0" indent="0">
                  <a:buNone/>
                </a:pPr>
                <a:r>
                  <a:rPr lang="lt-LT" dirty="0" smtClean="0">
                    <a:solidFill>
                      <a:schemeClr val="bg1"/>
                    </a:solidFill>
                  </a:rPr>
                  <a:t>     </a:t>
                </a:r>
                <a14:m>
                  <m:oMath xmlns:m="http://schemas.openxmlformats.org/officeDocument/2006/math">
                    <m:r>
                      <m:rPr>
                        <m:nor/>
                      </m:rPr>
                      <a:rPr lang="el-GR">
                        <a:solidFill>
                          <a:schemeClr val="bg1"/>
                        </a:solidFill>
                      </a:rPr>
                      <m:t>ν</m:t>
                    </m:r>
                  </m:oMath>
                </a14:m>
                <a:r>
                  <a:rPr lang="el-GR" dirty="0">
                    <a:solidFill>
                      <a:schemeClr val="bg1"/>
                    </a:solidFill>
                    <a:ea typeface="Cambria Math"/>
                  </a:rPr>
                  <a:t> </a:t>
                </a:r>
                <a14:m>
                  <m:oMath xmlns:m="http://schemas.openxmlformats.org/officeDocument/2006/math">
                    <m:r>
                      <a:rPr lang="el-GR" i="1" dirty="0">
                        <a:solidFill>
                          <a:schemeClr val="bg1"/>
                        </a:solidFill>
                        <a:latin typeface="Cambria Math"/>
                        <a:ea typeface="Cambria Math"/>
                      </a:rPr>
                      <m:t>=</m:t>
                    </m:r>
                    <m:f>
                      <m:fPr>
                        <m:ctrlPr>
                          <a:rPr lang="el-GR" i="1" dirty="0">
                            <a:solidFill>
                              <a:schemeClr val="bg1"/>
                            </a:solidFill>
                            <a:latin typeface="Cambria Math"/>
                            <a:ea typeface="Cambria Math"/>
                          </a:rPr>
                        </m:ctrlPr>
                      </m:fPr>
                      <m:num>
                        <m:r>
                          <a:rPr lang="lt-LT" i="1" dirty="0">
                            <a:solidFill>
                              <a:schemeClr val="bg1"/>
                            </a:solidFill>
                            <a:latin typeface="Cambria Math"/>
                            <a:ea typeface="Cambria Math"/>
                          </a:rPr>
                          <m:t>𝑐</m:t>
                        </m:r>
                      </m:num>
                      <m:den>
                        <m:r>
                          <m:rPr>
                            <m:nor/>
                          </m:rPr>
                          <a:rPr lang="el-GR" dirty="0">
                            <a:solidFill>
                              <a:schemeClr val="bg1"/>
                            </a:solidFill>
                          </a:rPr>
                          <m:t>λ</m:t>
                        </m:r>
                      </m:den>
                    </m:f>
                  </m:oMath>
                </a14:m>
                <a:endParaRPr lang="lt-LT" dirty="0" smtClean="0">
                  <a:solidFill>
                    <a:schemeClr val="bg1"/>
                  </a:solidFill>
                </a:endParaRPr>
              </a:p>
              <a:p>
                <a:pPr marL="0" indent="0">
                  <a:buNone/>
                </a:pPr>
                <a:endParaRPr lang="lt-LT" dirty="0">
                  <a:solidFill>
                    <a:schemeClr val="bg1"/>
                  </a:solidFill>
                </a:endParaRPr>
              </a:p>
              <a:p>
                <a:pPr marL="0" indent="0">
                  <a:buNone/>
                </a:pPr>
                <a:r>
                  <a:rPr lang="lt-LT" dirty="0" smtClean="0">
                    <a:solidFill>
                      <a:schemeClr val="bg1"/>
                    </a:solidFill>
                  </a:rPr>
                  <a:t> </a:t>
                </a:r>
                <a14:m>
                  <m:oMath xmlns:m="http://schemas.openxmlformats.org/officeDocument/2006/math">
                    <m:r>
                      <a:rPr lang="lt-LT" b="0" i="0" smtClean="0">
                        <a:solidFill>
                          <a:schemeClr val="bg1"/>
                        </a:solidFill>
                        <a:latin typeface="Cambria Math"/>
                      </a:rPr>
                      <m:t>    </m:t>
                    </m:r>
                    <m:r>
                      <m:rPr>
                        <m:nor/>
                      </m:rPr>
                      <a:rPr lang="el-GR">
                        <a:solidFill>
                          <a:schemeClr val="bg1"/>
                        </a:solidFill>
                      </a:rPr>
                      <m:t>ν</m:t>
                    </m:r>
                  </m:oMath>
                </a14:m>
                <a:r>
                  <a:rPr lang="el-GR" dirty="0">
                    <a:solidFill>
                      <a:schemeClr val="bg1"/>
                    </a:solidFill>
                    <a:ea typeface="Cambria Math"/>
                  </a:rPr>
                  <a:t> </a:t>
                </a:r>
                <a14:m>
                  <m:oMath xmlns:m="http://schemas.openxmlformats.org/officeDocument/2006/math">
                    <m:r>
                      <a:rPr lang="el-GR" i="1" dirty="0">
                        <a:solidFill>
                          <a:schemeClr val="bg1"/>
                        </a:solidFill>
                        <a:latin typeface="Cambria Math"/>
                        <a:ea typeface="Cambria Math"/>
                      </a:rPr>
                      <m:t>=</m:t>
                    </m:r>
                    <m:f>
                      <m:fPr>
                        <m:ctrlPr>
                          <a:rPr lang="el-GR" i="1" dirty="0">
                            <a:solidFill>
                              <a:schemeClr val="bg1"/>
                            </a:solidFill>
                            <a:latin typeface="Cambria Math"/>
                            <a:ea typeface="Cambria Math"/>
                          </a:rPr>
                        </m:ctrlPr>
                      </m:fPr>
                      <m:num>
                        <m:r>
                          <a:rPr lang="lt-LT" i="1">
                            <a:solidFill>
                              <a:schemeClr val="bg1"/>
                            </a:solidFill>
                            <a:latin typeface="Cambria Math"/>
                            <a:ea typeface="Cambria Math"/>
                          </a:rPr>
                          <m:t>3∗</m:t>
                        </m:r>
                        <m:sSup>
                          <m:sSupPr>
                            <m:ctrlPr>
                              <a:rPr lang="lt-LT" i="1">
                                <a:solidFill>
                                  <a:schemeClr val="bg1"/>
                                </a:solidFill>
                                <a:latin typeface="Cambria Math"/>
                                <a:ea typeface="Cambria Math"/>
                              </a:rPr>
                            </m:ctrlPr>
                          </m:sSupPr>
                          <m:e>
                            <m:r>
                              <a:rPr lang="lt-LT" i="1">
                                <a:solidFill>
                                  <a:schemeClr val="bg1"/>
                                </a:solidFill>
                                <a:latin typeface="Cambria Math"/>
                                <a:ea typeface="Cambria Math"/>
                              </a:rPr>
                              <m:t>10</m:t>
                            </m:r>
                          </m:e>
                          <m:sup>
                            <m:r>
                              <a:rPr lang="lt-LT" i="1">
                                <a:solidFill>
                                  <a:schemeClr val="bg1"/>
                                </a:solidFill>
                                <a:latin typeface="Cambria Math"/>
                                <a:ea typeface="Cambria Math"/>
                              </a:rPr>
                              <m:t>8</m:t>
                            </m:r>
                          </m:sup>
                        </m:sSup>
                        <m:r>
                          <m:rPr>
                            <m:nor/>
                          </m:rPr>
                          <a:rPr lang="lt-LT" dirty="0">
                            <a:solidFill>
                              <a:schemeClr val="bg1"/>
                            </a:solidFill>
                          </a:rPr>
                          <m:t>m</m:t>
                        </m:r>
                        <m:r>
                          <m:rPr>
                            <m:nor/>
                          </m:rPr>
                          <a:rPr lang="lt-LT" dirty="0">
                            <a:solidFill>
                              <a:schemeClr val="bg1"/>
                            </a:solidFill>
                          </a:rPr>
                          <m:t>/</m:t>
                        </m:r>
                        <m:r>
                          <m:rPr>
                            <m:nor/>
                          </m:rPr>
                          <a:rPr lang="lt-LT" dirty="0">
                            <a:solidFill>
                              <a:schemeClr val="bg1"/>
                            </a:solidFill>
                          </a:rPr>
                          <m:t>s</m:t>
                        </m:r>
                      </m:num>
                      <m:den>
                        <m:r>
                          <m:rPr>
                            <m:nor/>
                          </m:rPr>
                          <a:rPr lang="lt-LT" dirty="0">
                            <a:solidFill>
                              <a:schemeClr val="bg1"/>
                            </a:solidFill>
                          </a:rPr>
                          <m:t>0,589</m:t>
                        </m:r>
                        <m:r>
                          <a:rPr lang="lt-LT" b="0" i="1" dirty="0" smtClean="0">
                            <a:solidFill>
                              <a:schemeClr val="bg1"/>
                            </a:solidFill>
                            <a:latin typeface="Cambria Math"/>
                          </a:rPr>
                          <m:t>∗</m:t>
                        </m:r>
                        <m:sSup>
                          <m:sSupPr>
                            <m:ctrlPr>
                              <a:rPr lang="lt-LT" i="1">
                                <a:solidFill>
                                  <a:schemeClr val="bg1"/>
                                </a:solidFill>
                                <a:latin typeface="Cambria Math"/>
                                <a:ea typeface="Cambria Math"/>
                              </a:rPr>
                            </m:ctrlPr>
                          </m:sSupPr>
                          <m:e>
                            <m:r>
                              <a:rPr lang="lt-LT" i="1">
                                <a:solidFill>
                                  <a:schemeClr val="bg1"/>
                                </a:solidFill>
                                <a:latin typeface="Cambria Math"/>
                                <a:ea typeface="Cambria Math"/>
                              </a:rPr>
                              <m:t>10</m:t>
                            </m:r>
                          </m:e>
                          <m:sup>
                            <m:r>
                              <a:rPr lang="lt-LT" b="0" i="1" smtClean="0">
                                <a:solidFill>
                                  <a:schemeClr val="bg1"/>
                                </a:solidFill>
                                <a:latin typeface="Cambria Math"/>
                                <a:ea typeface="Cambria Math"/>
                              </a:rPr>
                              <m:t>−6</m:t>
                            </m:r>
                          </m:sup>
                        </m:sSup>
                        <m:r>
                          <a:rPr lang="lt-LT" b="0" i="1" smtClean="0">
                            <a:solidFill>
                              <a:schemeClr val="bg1"/>
                            </a:solidFill>
                            <a:latin typeface="Cambria Math"/>
                            <a:ea typeface="Cambria Math"/>
                          </a:rPr>
                          <m:t>𝑚</m:t>
                        </m:r>
                      </m:den>
                    </m:f>
                    <m:r>
                      <a:rPr lang="el-GR" i="1" dirty="0" smtClean="0">
                        <a:solidFill>
                          <a:schemeClr val="bg1"/>
                        </a:solidFill>
                        <a:latin typeface="Cambria Math"/>
                        <a:ea typeface="Cambria Math"/>
                      </a:rPr>
                      <m:t>=</m:t>
                    </m:r>
                  </m:oMath>
                </a14:m>
                <a:r>
                  <a:rPr lang="lt-LT" dirty="0">
                    <a:solidFill>
                      <a:schemeClr val="bg1"/>
                    </a:solidFill>
                    <a:ea typeface="Cambria Math"/>
                  </a:rPr>
                  <a:t> </a:t>
                </a:r>
                <a14:m>
                  <m:oMath xmlns:m="http://schemas.openxmlformats.org/officeDocument/2006/math">
                    <m:r>
                      <a:rPr lang="lt-LT" sz="2400" i="1" dirty="0">
                        <a:solidFill>
                          <a:schemeClr val="bg1"/>
                        </a:solidFill>
                        <a:latin typeface="Cambria Math"/>
                        <a:ea typeface="Cambria Math"/>
                      </a:rPr>
                      <m:t>5</m:t>
                    </m:r>
                    <m:r>
                      <a:rPr lang="lt-LT" sz="2400" i="1" dirty="0">
                        <a:solidFill>
                          <a:schemeClr val="bg1"/>
                        </a:solidFill>
                        <a:latin typeface="Cambria Math"/>
                        <a:ea typeface="Cambria Math"/>
                      </a:rPr>
                      <m:t>,1</m:t>
                    </m:r>
                    <m:r>
                      <a:rPr lang="lt-LT" sz="2400" i="1">
                        <a:solidFill>
                          <a:schemeClr val="bg1"/>
                        </a:solidFill>
                        <a:latin typeface="Cambria Math"/>
                        <a:ea typeface="Cambria Math"/>
                      </a:rPr>
                      <m:t>∗</m:t>
                    </m:r>
                    <m:sSup>
                      <m:sSupPr>
                        <m:ctrlPr>
                          <a:rPr lang="lt-LT" sz="2400" i="1">
                            <a:solidFill>
                              <a:schemeClr val="bg1"/>
                            </a:solidFill>
                            <a:latin typeface="Cambria Math"/>
                            <a:ea typeface="Cambria Math"/>
                          </a:rPr>
                        </m:ctrlPr>
                      </m:sSupPr>
                      <m:e>
                        <m:r>
                          <a:rPr lang="lt-LT" sz="2400" i="1">
                            <a:solidFill>
                              <a:schemeClr val="bg1"/>
                            </a:solidFill>
                            <a:latin typeface="Cambria Math"/>
                            <a:ea typeface="Cambria Math"/>
                          </a:rPr>
                          <m:t>10</m:t>
                        </m:r>
                      </m:e>
                      <m:sup>
                        <m:r>
                          <a:rPr lang="lt-LT" sz="2400" i="1">
                            <a:solidFill>
                              <a:schemeClr val="bg1"/>
                            </a:solidFill>
                            <a:latin typeface="Cambria Math"/>
                            <a:ea typeface="Cambria Math"/>
                          </a:rPr>
                          <m:t>14</m:t>
                        </m:r>
                      </m:sup>
                    </m:sSup>
                    <m:r>
                      <m:rPr>
                        <m:sty m:val="p"/>
                      </m:rPr>
                      <a:rPr lang="lt-LT" sz="2400">
                        <a:solidFill>
                          <a:schemeClr val="bg1"/>
                        </a:solidFill>
                        <a:latin typeface="Cambria Math"/>
                        <a:ea typeface="Cambria Math"/>
                      </a:rPr>
                      <m:t>Hz</m:t>
                    </m:r>
                  </m:oMath>
                </a14:m>
                <a:r>
                  <a:rPr lang="lt-LT" sz="2400" dirty="0" smtClean="0">
                    <a:solidFill>
                      <a:schemeClr val="bg1"/>
                    </a:solidFill>
                  </a:rPr>
                  <a:t>     Ats:</a:t>
                </a:r>
                <a:r>
                  <a:rPr lang="lt-LT" sz="2400" dirty="0">
                    <a:solidFill>
                      <a:schemeClr val="bg1"/>
                    </a:solidFill>
                    <a:ea typeface="Cambria Math"/>
                  </a:rPr>
                  <a:t> </a:t>
                </a:r>
                <a14:m>
                  <m:oMath xmlns:m="http://schemas.openxmlformats.org/officeDocument/2006/math">
                    <m:r>
                      <a:rPr lang="lt-LT" sz="2400" i="1" dirty="0">
                        <a:solidFill>
                          <a:schemeClr val="bg1"/>
                        </a:solidFill>
                        <a:latin typeface="Cambria Math"/>
                        <a:ea typeface="Cambria Math"/>
                      </a:rPr>
                      <m:t>5</m:t>
                    </m:r>
                    <m:r>
                      <a:rPr lang="lt-LT" sz="2400" i="1" dirty="0">
                        <a:solidFill>
                          <a:schemeClr val="bg1"/>
                        </a:solidFill>
                        <a:latin typeface="Cambria Math"/>
                        <a:ea typeface="Cambria Math"/>
                      </a:rPr>
                      <m:t>,1</m:t>
                    </m:r>
                    <m:r>
                      <a:rPr lang="lt-LT" sz="2400" i="1">
                        <a:solidFill>
                          <a:schemeClr val="bg1"/>
                        </a:solidFill>
                        <a:latin typeface="Cambria Math"/>
                        <a:ea typeface="Cambria Math"/>
                      </a:rPr>
                      <m:t>∗</m:t>
                    </m:r>
                    <m:sSup>
                      <m:sSupPr>
                        <m:ctrlPr>
                          <a:rPr lang="lt-LT" sz="2400" i="1">
                            <a:solidFill>
                              <a:schemeClr val="bg1"/>
                            </a:solidFill>
                            <a:latin typeface="Cambria Math"/>
                            <a:ea typeface="Cambria Math"/>
                          </a:rPr>
                        </m:ctrlPr>
                      </m:sSupPr>
                      <m:e>
                        <m:r>
                          <a:rPr lang="lt-LT" sz="2400" i="1">
                            <a:solidFill>
                              <a:schemeClr val="bg1"/>
                            </a:solidFill>
                            <a:latin typeface="Cambria Math"/>
                            <a:ea typeface="Cambria Math"/>
                          </a:rPr>
                          <m:t>10</m:t>
                        </m:r>
                      </m:e>
                      <m:sup>
                        <m:r>
                          <a:rPr lang="lt-LT" sz="2400" i="1">
                            <a:solidFill>
                              <a:schemeClr val="bg1"/>
                            </a:solidFill>
                            <a:latin typeface="Cambria Math"/>
                            <a:ea typeface="Cambria Math"/>
                          </a:rPr>
                          <m:t>14</m:t>
                        </m:r>
                      </m:sup>
                    </m:sSup>
                    <m:r>
                      <m:rPr>
                        <m:sty m:val="p"/>
                      </m:rPr>
                      <a:rPr lang="lt-LT" sz="2400">
                        <a:solidFill>
                          <a:schemeClr val="bg1"/>
                        </a:solidFill>
                        <a:latin typeface="Cambria Math"/>
                        <a:ea typeface="Cambria Math"/>
                      </a:rPr>
                      <m:t>Hz</m:t>
                    </m:r>
                  </m:oMath>
                </a14:m>
                <a:r>
                  <a:rPr lang="lt-LT" sz="2400" dirty="0" smtClean="0">
                    <a:solidFill>
                      <a:schemeClr val="bg1"/>
                    </a:solidFill>
                  </a:rPr>
                  <a:t>.</a:t>
                </a:r>
              </a:p>
              <a:p>
                <a:pPr marL="0" indent="0">
                  <a:buNone/>
                </a:pPr>
                <a:endParaRPr lang="lt-LT" dirty="0"/>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xfrm>
                <a:off x="457200" y="1600200"/>
                <a:ext cx="8153400" cy="4525963"/>
              </a:xfrm>
              <a:blipFill rotWithShape="1">
                <a:blip r:embed="rId2"/>
                <a:stretch>
                  <a:fillRect l="-1495" t="-1213"/>
                </a:stretch>
              </a:blipFill>
            </p:spPr>
            <p:txBody>
              <a:bodyPr/>
              <a:lstStyle/>
              <a:p>
                <a:r>
                  <a:rPr lang="lt-LT">
                    <a:noFill/>
                  </a:rPr>
                  <a:t> </a:t>
                </a:r>
              </a:p>
            </p:txBody>
          </p:sp>
        </mc:Fallback>
      </mc:AlternateContent>
    </p:spTree>
    <p:extLst>
      <p:ext uri="{BB962C8B-B14F-4D97-AF65-F5344CB8AC3E}">
        <p14:creationId xmlns:p14="http://schemas.microsoft.com/office/powerpoint/2010/main" val="1355247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34636" y="0"/>
            <a:ext cx="9178636" cy="21336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a:xfrm>
            <a:off x="457200" y="533400"/>
            <a:ext cx="8229600" cy="1143000"/>
          </a:xfrm>
        </p:spPr>
        <p:txBody>
          <a:bodyPr>
            <a:normAutofit fontScale="90000"/>
          </a:bodyPr>
          <a:lstStyle/>
          <a:p>
            <a:pPr marL="0" indent="0"/>
            <a:r>
              <a:rPr lang="lt-LT" b="1" dirty="0">
                <a:solidFill>
                  <a:schemeClr val="bg1"/>
                </a:solidFill>
              </a:rPr>
              <a:t>Į žalio stiklo butelį pripilta raudono skysčio. Kokios spalvos atrodys skystis?</a:t>
            </a:r>
          </a:p>
        </p:txBody>
      </p:sp>
      <p:sp>
        <p:nvSpPr>
          <p:cNvPr id="3" name="Content Placeholder 2"/>
          <p:cNvSpPr>
            <a:spLocks noGrp="1"/>
          </p:cNvSpPr>
          <p:nvPr>
            <p:ph sz="half" idx="1"/>
          </p:nvPr>
        </p:nvSpPr>
        <p:spPr>
          <a:xfrm>
            <a:off x="228600" y="2438400"/>
            <a:ext cx="8077200" cy="4525963"/>
          </a:xfrm>
        </p:spPr>
        <p:txBody>
          <a:bodyPr/>
          <a:lstStyle/>
          <a:p>
            <a:pPr marL="0" indent="0">
              <a:buNone/>
            </a:pPr>
            <a:endParaRPr lang="lt-LT" b="1" dirty="0"/>
          </a:p>
          <a:p>
            <a:pPr marL="514350" indent="-514350">
              <a:buAutoNum type="alphaLcParenR"/>
            </a:pPr>
            <a:r>
              <a:rPr lang="lt-LT" b="1" dirty="0" smtClean="0"/>
              <a:t>žalios                       c) mėlynos</a:t>
            </a:r>
          </a:p>
          <a:p>
            <a:pPr marL="514350" indent="-514350">
              <a:buAutoNum type="alphaLcParenR"/>
            </a:pPr>
            <a:r>
              <a:rPr lang="lt-LT" b="1" dirty="0"/>
              <a:t>r</a:t>
            </a:r>
            <a:r>
              <a:rPr lang="lt-LT" b="1" dirty="0" smtClean="0"/>
              <a:t>audonos               d) juodos</a:t>
            </a:r>
          </a:p>
          <a:p>
            <a:pPr marL="514350" indent="-514350">
              <a:buAutoNum type="alphaLcParenR"/>
            </a:pPr>
            <a:endParaRPr lang="lt-LT" dirty="0"/>
          </a:p>
        </p:txBody>
      </p:sp>
    </p:spTree>
    <p:extLst>
      <p:ext uri="{BB962C8B-B14F-4D97-AF65-F5344CB8AC3E}">
        <p14:creationId xmlns:p14="http://schemas.microsoft.com/office/powerpoint/2010/main" val="3112925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6927" y="1981200"/>
            <a:ext cx="9178636" cy="22098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a:xfrm>
            <a:off x="228600" y="2438400"/>
            <a:ext cx="8229600" cy="1143000"/>
          </a:xfrm>
        </p:spPr>
        <p:txBody>
          <a:bodyPr>
            <a:normAutofit fontScale="90000"/>
          </a:bodyPr>
          <a:lstStyle/>
          <a:p>
            <a:r>
              <a:rPr lang="lt-LT" dirty="0" smtClean="0">
                <a:solidFill>
                  <a:schemeClr val="bg1"/>
                </a:solidFill>
              </a:rPr>
              <a:t>Skystis atrodys juodos spalvos. Atsakymas d)</a:t>
            </a:r>
            <a:endParaRPr lang="lt-LT" dirty="0">
              <a:solidFill>
                <a:schemeClr val="bg1"/>
              </a:solidFill>
            </a:endParaRPr>
          </a:p>
        </p:txBody>
      </p:sp>
    </p:spTree>
    <p:extLst>
      <p:ext uri="{BB962C8B-B14F-4D97-AF65-F5344CB8AC3E}">
        <p14:creationId xmlns:p14="http://schemas.microsoft.com/office/powerpoint/2010/main" val="378911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0" y="304800"/>
            <a:ext cx="9144000" cy="1312863"/>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p:txBody>
          <a:bodyPr/>
          <a:lstStyle/>
          <a:p>
            <a:r>
              <a:rPr lang="lt-LT" dirty="0" smtClean="0">
                <a:solidFill>
                  <a:schemeClr val="bg1"/>
                </a:solidFill>
              </a:rPr>
              <a:t>Šviesos dispersija</a:t>
            </a:r>
            <a:endParaRPr lang="lt-LT" dirty="0">
              <a:solidFill>
                <a:schemeClr val="bg1"/>
              </a:solidFill>
            </a:endParaRPr>
          </a:p>
        </p:txBody>
      </p:sp>
      <p:sp>
        <p:nvSpPr>
          <p:cNvPr id="3" name="Content Placeholder 2"/>
          <p:cNvSpPr>
            <a:spLocks noGrp="1"/>
          </p:cNvSpPr>
          <p:nvPr>
            <p:ph idx="1"/>
          </p:nvPr>
        </p:nvSpPr>
        <p:spPr>
          <a:xfrm>
            <a:off x="419100" y="2057400"/>
            <a:ext cx="8305800" cy="4525963"/>
          </a:xfrm>
        </p:spPr>
        <p:txBody>
          <a:bodyPr/>
          <a:lstStyle/>
          <a:p>
            <a:r>
              <a:rPr lang="lt-LT" sz="2400" b="1" dirty="0"/>
              <a:t>Šviesos dispersija-</a:t>
            </a:r>
            <a:r>
              <a:rPr lang="lt-LT" sz="2400" dirty="0"/>
              <a:t> tai baltos šviesos skaidymas į spektrą.</a:t>
            </a:r>
          </a:p>
          <a:p>
            <a:r>
              <a:rPr lang="lt-LT" sz="2400" dirty="0"/>
              <a:t>Dispersija rodo, kad medžiagos lūžio rodiklis priklauso </a:t>
            </a:r>
            <a:r>
              <a:rPr lang="lt-LT" sz="2400" dirty="0" smtClean="0"/>
              <a:t>nuo </a:t>
            </a:r>
            <a:r>
              <a:rPr lang="lt-LT" sz="2400" dirty="0"/>
              <a:t>ja sklindančios bangos ilgio (dažnio</a:t>
            </a:r>
            <a:r>
              <a:rPr lang="lt-LT" sz="2400" dirty="0" smtClean="0"/>
              <a:t>).</a:t>
            </a:r>
            <a:endParaRPr lang="lt-LT" sz="2400" dirty="0"/>
          </a:p>
          <a:p>
            <a:endParaRPr lang="lt-L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581400"/>
            <a:ext cx="5276850" cy="2647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509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0" y="0"/>
            <a:ext cx="9178636" cy="16002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p:txBody>
          <a:bodyPr>
            <a:normAutofit fontScale="90000"/>
          </a:bodyPr>
          <a:lstStyle/>
          <a:p>
            <a:r>
              <a:rPr lang="lt-LT" b="1" dirty="0">
                <a:solidFill>
                  <a:schemeClr val="bg1"/>
                </a:solidFill>
              </a:rPr>
              <a:t>Kurios spalvos šviesa, pereidama iš oro į stiklą, labiausiai lūžta?</a:t>
            </a:r>
            <a:endParaRPr lang="lt-LT" dirty="0">
              <a:solidFill>
                <a:schemeClr val="bg1"/>
              </a:solidFill>
            </a:endParaRPr>
          </a:p>
        </p:txBody>
      </p:sp>
      <p:sp>
        <p:nvSpPr>
          <p:cNvPr id="3" name="Content Placeholder 2"/>
          <p:cNvSpPr>
            <a:spLocks noGrp="1"/>
          </p:cNvSpPr>
          <p:nvPr>
            <p:ph sz="half" idx="1"/>
          </p:nvPr>
        </p:nvSpPr>
        <p:spPr>
          <a:xfrm>
            <a:off x="609600" y="2345892"/>
            <a:ext cx="4038600" cy="4525963"/>
          </a:xfrm>
        </p:spPr>
        <p:txBody>
          <a:bodyPr/>
          <a:lstStyle/>
          <a:p>
            <a:pPr marL="514350" indent="-514350">
              <a:buAutoNum type="alphaLcParenR"/>
            </a:pPr>
            <a:r>
              <a:rPr lang="lt-LT" dirty="0"/>
              <a:t>r</a:t>
            </a:r>
            <a:r>
              <a:rPr lang="lt-LT" dirty="0" smtClean="0"/>
              <a:t>audona</a:t>
            </a:r>
          </a:p>
          <a:p>
            <a:pPr marL="514350" indent="-514350">
              <a:buAutoNum type="alphaLcParenR"/>
            </a:pPr>
            <a:r>
              <a:rPr lang="lt-LT" dirty="0"/>
              <a:t> </a:t>
            </a:r>
            <a:r>
              <a:rPr lang="lt-LT" dirty="0" smtClean="0"/>
              <a:t>mėlyna</a:t>
            </a:r>
            <a:endParaRPr lang="lt-LT" dirty="0"/>
          </a:p>
        </p:txBody>
      </p:sp>
      <p:sp>
        <p:nvSpPr>
          <p:cNvPr id="4" name="Content Placeholder 3"/>
          <p:cNvSpPr>
            <a:spLocks noGrp="1"/>
          </p:cNvSpPr>
          <p:nvPr>
            <p:ph sz="half" idx="2"/>
          </p:nvPr>
        </p:nvSpPr>
        <p:spPr>
          <a:xfrm>
            <a:off x="4800600" y="2325110"/>
            <a:ext cx="4038600" cy="4525963"/>
          </a:xfrm>
        </p:spPr>
        <p:txBody>
          <a:bodyPr/>
          <a:lstStyle/>
          <a:p>
            <a:pPr marL="0" indent="0">
              <a:buNone/>
            </a:pPr>
            <a:r>
              <a:rPr lang="lt-LT" dirty="0" smtClean="0"/>
              <a:t>c) violetinė</a:t>
            </a:r>
          </a:p>
          <a:p>
            <a:pPr marL="0" indent="0">
              <a:buNone/>
            </a:pPr>
            <a:r>
              <a:rPr lang="lt-LT" dirty="0" smtClean="0"/>
              <a:t>d) žalia </a:t>
            </a:r>
            <a:endParaRPr lang="lt-LT" dirty="0"/>
          </a:p>
        </p:txBody>
      </p:sp>
    </p:spTree>
    <p:extLst>
      <p:ext uri="{BB962C8B-B14F-4D97-AF65-F5344CB8AC3E}">
        <p14:creationId xmlns:p14="http://schemas.microsoft.com/office/powerpoint/2010/main" val="2386407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34636" y="1981200"/>
            <a:ext cx="9178636" cy="23622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a:xfrm>
            <a:off x="457200" y="2590800"/>
            <a:ext cx="8229600" cy="1143000"/>
          </a:xfrm>
        </p:spPr>
        <p:txBody>
          <a:bodyPr>
            <a:normAutofit fontScale="90000"/>
          </a:bodyPr>
          <a:lstStyle/>
          <a:p>
            <a:r>
              <a:rPr lang="lt-LT" dirty="0" smtClean="0">
                <a:solidFill>
                  <a:schemeClr val="bg1"/>
                </a:solidFill>
              </a:rPr>
              <a:t>Labiausiai lūžta violetinė spalva. Atsakymas c)</a:t>
            </a:r>
            <a:endParaRPr lang="lt-LT" dirty="0">
              <a:solidFill>
                <a:schemeClr val="bg1"/>
              </a:solidFill>
            </a:endParaRPr>
          </a:p>
        </p:txBody>
      </p:sp>
    </p:spTree>
    <p:extLst>
      <p:ext uri="{BB962C8B-B14F-4D97-AF65-F5344CB8AC3E}">
        <p14:creationId xmlns:p14="http://schemas.microsoft.com/office/powerpoint/2010/main" val="3455703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0" y="0"/>
            <a:ext cx="9178636" cy="22860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a:xfrm>
            <a:off x="457200" y="609600"/>
            <a:ext cx="8229600" cy="1143000"/>
          </a:xfrm>
        </p:spPr>
        <p:txBody>
          <a:bodyPr>
            <a:normAutofit fontScale="90000"/>
          </a:bodyPr>
          <a:lstStyle/>
          <a:p>
            <a:r>
              <a:rPr lang="lt-LT" b="1" dirty="0">
                <a:solidFill>
                  <a:schemeClr val="bg1"/>
                </a:solidFill>
              </a:rPr>
              <a:t>Kokie šviesos šaltiniai  - mėlyni, žali, ar raudoni - sunkiau pastebimi , žiūrint iš didelio aukščio?</a:t>
            </a:r>
            <a:endParaRPr lang="lt-LT" dirty="0">
              <a:solidFill>
                <a:schemeClr val="bg1"/>
              </a:solidFill>
            </a:endParaRPr>
          </a:p>
        </p:txBody>
      </p:sp>
      <p:sp>
        <p:nvSpPr>
          <p:cNvPr id="3" name="Content Placeholder 2"/>
          <p:cNvSpPr>
            <a:spLocks noGrp="1"/>
          </p:cNvSpPr>
          <p:nvPr>
            <p:ph sz="half" idx="1"/>
          </p:nvPr>
        </p:nvSpPr>
        <p:spPr>
          <a:xfrm>
            <a:off x="381000" y="3246437"/>
            <a:ext cx="4038600" cy="3611563"/>
          </a:xfrm>
        </p:spPr>
        <p:txBody>
          <a:bodyPr/>
          <a:lstStyle/>
          <a:p>
            <a:pPr marL="514350" indent="-514350">
              <a:buAutoNum type="alphaLcParenR"/>
            </a:pPr>
            <a:r>
              <a:rPr lang="lt-LT" dirty="0"/>
              <a:t>ž</a:t>
            </a:r>
            <a:r>
              <a:rPr lang="lt-LT" dirty="0" smtClean="0"/>
              <a:t>ali</a:t>
            </a:r>
          </a:p>
          <a:p>
            <a:pPr marL="514350" indent="-514350">
              <a:buAutoNum type="alphaLcParenR"/>
            </a:pPr>
            <a:r>
              <a:rPr lang="lt-LT" dirty="0" smtClean="0"/>
              <a:t>raudoni</a:t>
            </a:r>
            <a:endParaRPr lang="lt-LT" dirty="0"/>
          </a:p>
        </p:txBody>
      </p:sp>
      <p:sp>
        <p:nvSpPr>
          <p:cNvPr id="4" name="Content Placeholder 3"/>
          <p:cNvSpPr>
            <a:spLocks noGrp="1"/>
          </p:cNvSpPr>
          <p:nvPr>
            <p:ph sz="half" idx="2"/>
          </p:nvPr>
        </p:nvSpPr>
        <p:spPr>
          <a:xfrm>
            <a:off x="4648200" y="3246437"/>
            <a:ext cx="4038600" cy="3611563"/>
          </a:xfrm>
        </p:spPr>
        <p:txBody>
          <a:bodyPr/>
          <a:lstStyle/>
          <a:p>
            <a:pPr marL="0" indent="0">
              <a:buNone/>
            </a:pPr>
            <a:r>
              <a:rPr lang="lt-LT" dirty="0" smtClean="0"/>
              <a:t>c) mėlyni</a:t>
            </a:r>
          </a:p>
          <a:p>
            <a:pPr marL="0" indent="0">
              <a:buNone/>
            </a:pPr>
            <a:r>
              <a:rPr lang="lt-LT" dirty="0" smtClean="0"/>
              <a:t>d) visi sunkiai pastebimi</a:t>
            </a:r>
            <a:endParaRPr lang="lt-LT" dirty="0"/>
          </a:p>
        </p:txBody>
      </p:sp>
    </p:spTree>
    <p:extLst>
      <p:ext uri="{BB962C8B-B14F-4D97-AF65-F5344CB8AC3E}">
        <p14:creationId xmlns:p14="http://schemas.microsoft.com/office/powerpoint/2010/main" val="776164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55418" y="2057400"/>
            <a:ext cx="9178636" cy="23622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a:xfrm>
            <a:off x="381000" y="2667000"/>
            <a:ext cx="8229600" cy="1143000"/>
          </a:xfrm>
        </p:spPr>
        <p:txBody>
          <a:bodyPr>
            <a:normAutofit fontScale="90000"/>
          </a:bodyPr>
          <a:lstStyle/>
          <a:p>
            <a:r>
              <a:rPr lang="lt-LT" dirty="0" smtClean="0">
                <a:solidFill>
                  <a:schemeClr val="bg1"/>
                </a:solidFill>
              </a:rPr>
              <a:t>Sunkiau pastebimi mėlyni šaltiniai. Atsakymas c)</a:t>
            </a:r>
            <a:endParaRPr lang="lt-LT" dirty="0">
              <a:solidFill>
                <a:schemeClr val="bg1"/>
              </a:solidFill>
            </a:endParaRPr>
          </a:p>
        </p:txBody>
      </p:sp>
    </p:spTree>
    <p:extLst>
      <p:ext uri="{BB962C8B-B14F-4D97-AF65-F5344CB8AC3E}">
        <p14:creationId xmlns:p14="http://schemas.microsoft.com/office/powerpoint/2010/main" val="772025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0" y="0"/>
            <a:ext cx="9178636" cy="20574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p:txBody>
          <a:bodyPr>
            <a:normAutofit fontScale="90000"/>
          </a:bodyPr>
          <a:lstStyle/>
          <a:p>
            <a:r>
              <a:rPr lang="lt-LT" b="1" dirty="0">
                <a:solidFill>
                  <a:schemeClr val="bg1"/>
                </a:solidFill>
              </a:rPr>
              <a:t>Ar skiriasi šviesos greitis vandenyje ir stikle, kurių lūžio rodikliai 1,33 ir 1,5?</a:t>
            </a:r>
            <a:endParaRPr lang="lt-LT" dirty="0">
              <a:solidFill>
                <a:schemeClr val="bg1"/>
              </a:solidFill>
            </a:endParaRPr>
          </a:p>
        </p:txBody>
      </p:sp>
      <p:sp>
        <p:nvSpPr>
          <p:cNvPr id="3" name="Content Placeholder 2"/>
          <p:cNvSpPr>
            <a:spLocks noGrp="1"/>
          </p:cNvSpPr>
          <p:nvPr>
            <p:ph sz="half" idx="1"/>
          </p:nvPr>
        </p:nvSpPr>
        <p:spPr>
          <a:xfrm>
            <a:off x="457200" y="3124200"/>
            <a:ext cx="4038600" cy="3001963"/>
          </a:xfrm>
        </p:spPr>
        <p:txBody>
          <a:bodyPr/>
          <a:lstStyle/>
          <a:p>
            <a:pPr marL="514350" indent="-514350">
              <a:buAutoNum type="alphaLcParenR"/>
            </a:pPr>
            <a:r>
              <a:rPr lang="lt-LT" dirty="0" smtClean="0"/>
              <a:t>šviesos </a:t>
            </a:r>
            <a:r>
              <a:rPr lang="lt-LT" dirty="0"/>
              <a:t>greitis mažesnis 1,13 karto </a:t>
            </a:r>
            <a:endParaRPr lang="lt-LT" dirty="0" smtClean="0"/>
          </a:p>
          <a:p>
            <a:pPr marL="514350" indent="-514350">
              <a:buAutoNum type="alphaLcParenR"/>
            </a:pPr>
            <a:r>
              <a:rPr lang="de-DE" dirty="0"/>
              <a:t>švieos greitis didesnis 1,13 karto</a:t>
            </a:r>
            <a:endParaRPr lang="lt-LT" dirty="0"/>
          </a:p>
        </p:txBody>
      </p:sp>
      <p:sp>
        <p:nvSpPr>
          <p:cNvPr id="4" name="Content Placeholder 3"/>
          <p:cNvSpPr>
            <a:spLocks noGrp="1"/>
          </p:cNvSpPr>
          <p:nvPr>
            <p:ph sz="half" idx="2"/>
          </p:nvPr>
        </p:nvSpPr>
        <p:spPr>
          <a:xfrm>
            <a:off x="4648200" y="3124200"/>
            <a:ext cx="4038600" cy="3001963"/>
          </a:xfrm>
        </p:spPr>
        <p:txBody>
          <a:bodyPr/>
          <a:lstStyle/>
          <a:p>
            <a:pPr marL="0" indent="0">
              <a:buNone/>
            </a:pPr>
            <a:r>
              <a:rPr lang="lt-LT" dirty="0" smtClean="0"/>
              <a:t>c) švieos </a:t>
            </a:r>
            <a:r>
              <a:rPr lang="lt-LT" dirty="0"/>
              <a:t>greitis priklauso nuo krintančios šviesos </a:t>
            </a:r>
            <a:r>
              <a:rPr lang="lt-LT" dirty="0" smtClean="0"/>
              <a:t>spalvos</a:t>
            </a:r>
          </a:p>
          <a:p>
            <a:pPr marL="0" indent="0">
              <a:buNone/>
            </a:pPr>
            <a:r>
              <a:rPr lang="lt-LT" dirty="0" smtClean="0"/>
              <a:t>d) </a:t>
            </a:r>
            <a:r>
              <a:rPr lang="pt-BR" dirty="0"/>
              <a:t>šviesos greitis abiem atvejais lygus m/s</a:t>
            </a:r>
            <a:endParaRPr lang="lt-LT" dirty="0"/>
          </a:p>
        </p:txBody>
      </p:sp>
    </p:spTree>
    <p:extLst>
      <p:ext uri="{BB962C8B-B14F-4D97-AF65-F5344CB8AC3E}">
        <p14:creationId xmlns:p14="http://schemas.microsoft.com/office/powerpoint/2010/main" val="2584062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34636" y="1828800"/>
            <a:ext cx="9178636" cy="25146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a:xfrm>
            <a:off x="381000" y="2514600"/>
            <a:ext cx="8229600" cy="1143000"/>
          </a:xfrm>
        </p:spPr>
        <p:txBody>
          <a:bodyPr>
            <a:normAutofit fontScale="90000"/>
          </a:bodyPr>
          <a:lstStyle/>
          <a:p>
            <a:r>
              <a:rPr lang="lt-LT" dirty="0" smtClean="0">
                <a:solidFill>
                  <a:schemeClr val="bg1"/>
                </a:solidFill>
              </a:rPr>
              <a:t>Šviesos greitis didesnis 1,13 karto.</a:t>
            </a:r>
            <a:br>
              <a:rPr lang="lt-LT" dirty="0" smtClean="0">
                <a:solidFill>
                  <a:schemeClr val="bg1"/>
                </a:solidFill>
              </a:rPr>
            </a:br>
            <a:r>
              <a:rPr lang="lt-LT" dirty="0" smtClean="0">
                <a:solidFill>
                  <a:schemeClr val="bg1"/>
                </a:solidFill>
              </a:rPr>
              <a:t>Atsakymas b) </a:t>
            </a:r>
            <a:endParaRPr lang="lt-LT" dirty="0">
              <a:solidFill>
                <a:schemeClr val="bg1"/>
              </a:solidFill>
            </a:endParaRPr>
          </a:p>
        </p:txBody>
      </p:sp>
    </p:spTree>
    <p:extLst>
      <p:ext uri="{BB962C8B-B14F-4D97-AF65-F5344CB8AC3E}">
        <p14:creationId xmlns:p14="http://schemas.microsoft.com/office/powerpoint/2010/main" val="646828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ŠALTINIAI</a:t>
            </a:r>
            <a:endParaRPr lang="lt-LT" dirty="0"/>
          </a:p>
        </p:txBody>
      </p:sp>
      <p:sp>
        <p:nvSpPr>
          <p:cNvPr id="3" name="Content Placeholder 2"/>
          <p:cNvSpPr>
            <a:spLocks noGrp="1"/>
          </p:cNvSpPr>
          <p:nvPr>
            <p:ph sz="half" idx="1"/>
          </p:nvPr>
        </p:nvSpPr>
        <p:spPr>
          <a:xfrm>
            <a:off x="457200" y="1600200"/>
            <a:ext cx="8153400" cy="4525963"/>
          </a:xfrm>
        </p:spPr>
        <p:txBody>
          <a:bodyPr/>
          <a:lstStyle/>
          <a:p>
            <a:r>
              <a:rPr lang="lt-LT" dirty="0">
                <a:hlinkClick r:id="rId2"/>
              </a:rPr>
              <a:t>http://fotonas.su.lt/new</a:t>
            </a:r>
            <a:r>
              <a:rPr lang="lt-LT" dirty="0" smtClean="0">
                <a:hlinkClick r:id="rId2"/>
              </a:rPr>
              <a:t>/</a:t>
            </a:r>
            <a:endParaRPr lang="lt-LT" dirty="0" smtClean="0"/>
          </a:p>
          <a:p>
            <a:r>
              <a:rPr lang="lt-LT" dirty="0">
                <a:hlinkClick r:id="rId3"/>
              </a:rPr>
              <a:t>https://</a:t>
            </a:r>
            <a:r>
              <a:rPr lang="lt-LT" dirty="0" smtClean="0">
                <a:hlinkClick r:id="rId3"/>
              </a:rPr>
              <a:t>lt.wikipedia.org/wiki/Vikipedija</a:t>
            </a:r>
            <a:endParaRPr lang="lt-LT" dirty="0" smtClean="0"/>
          </a:p>
          <a:p>
            <a:r>
              <a:rPr lang="lt-LT" dirty="0">
                <a:hlinkClick r:id="rId4"/>
              </a:rPr>
              <a:t>http://</a:t>
            </a:r>
            <a:r>
              <a:rPr lang="lt-LT" dirty="0" smtClean="0">
                <a:hlinkClick r:id="rId4"/>
              </a:rPr>
              <a:t>mokslasplius.lt/eksperimentai/sviesos-dispersija</a:t>
            </a:r>
            <a:endParaRPr lang="lt-LT" dirty="0" smtClean="0"/>
          </a:p>
          <a:p>
            <a:r>
              <a:rPr lang="lt-LT" dirty="0"/>
              <a:t>http://mokiniutaryba.lt/fizika/dispersija.html</a:t>
            </a:r>
          </a:p>
        </p:txBody>
      </p:sp>
    </p:spTree>
    <p:extLst>
      <p:ext uri="{BB962C8B-B14F-4D97-AF65-F5344CB8AC3E}">
        <p14:creationId xmlns:p14="http://schemas.microsoft.com/office/powerpoint/2010/main" val="154280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0" y="304800"/>
            <a:ext cx="9144000" cy="1312863"/>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p:txBody>
          <a:bodyPr>
            <a:normAutofit/>
          </a:bodyPr>
          <a:lstStyle/>
          <a:p>
            <a:r>
              <a:rPr lang="lt-LT" dirty="0" smtClean="0">
                <a:solidFill>
                  <a:schemeClr val="bg1"/>
                </a:solidFill>
              </a:rPr>
              <a:t>Istorija</a:t>
            </a:r>
            <a:endParaRPr lang="lt-LT" dirty="0">
              <a:solidFill>
                <a:schemeClr val="bg1"/>
              </a:solidFill>
            </a:endParaRPr>
          </a:p>
        </p:txBody>
      </p:sp>
      <p:sp>
        <p:nvSpPr>
          <p:cNvPr id="3" name="Content Placeholder 2"/>
          <p:cNvSpPr>
            <a:spLocks noGrp="1"/>
          </p:cNvSpPr>
          <p:nvPr>
            <p:ph idx="1"/>
          </p:nvPr>
        </p:nvSpPr>
        <p:spPr>
          <a:xfrm>
            <a:off x="443345" y="1853190"/>
            <a:ext cx="4114800" cy="4525963"/>
          </a:xfrm>
        </p:spPr>
        <p:txBody>
          <a:bodyPr/>
          <a:lstStyle/>
          <a:p>
            <a:r>
              <a:rPr lang="lt-LT" dirty="0"/>
              <a:t>Šviesos dispersiją išrado  ir pirmasis tyrinėjo garsus matematikas, astronomas, filosofas Izaokas Niutonas (1643-1727m.)</a:t>
            </a:r>
          </a:p>
          <a:p>
            <a:endParaRPr lang="lt-L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6636" y="1981200"/>
            <a:ext cx="4114800" cy="3453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3323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0" y="304800"/>
            <a:ext cx="9144000" cy="1312863"/>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p:txBody>
          <a:bodyPr/>
          <a:lstStyle/>
          <a:p>
            <a:r>
              <a:rPr lang="lt-LT" dirty="0" smtClean="0">
                <a:solidFill>
                  <a:schemeClr val="bg1"/>
                </a:solidFill>
              </a:rPr>
              <a:t>Niutono bandymas</a:t>
            </a:r>
            <a:endParaRPr lang="lt-LT" dirty="0">
              <a:solidFill>
                <a:schemeClr val="bg1"/>
              </a:solidFill>
            </a:endParaRPr>
          </a:p>
        </p:txBody>
      </p:sp>
      <p:sp>
        <p:nvSpPr>
          <p:cNvPr id="3" name="Content Placeholder 2"/>
          <p:cNvSpPr>
            <a:spLocks noGrp="1"/>
          </p:cNvSpPr>
          <p:nvPr>
            <p:ph idx="1"/>
          </p:nvPr>
        </p:nvSpPr>
        <p:spPr>
          <a:xfrm>
            <a:off x="457200" y="1905000"/>
            <a:ext cx="8229600" cy="4525963"/>
          </a:xfrm>
        </p:spPr>
        <p:txBody>
          <a:bodyPr>
            <a:normAutofit fontScale="77500" lnSpcReduction="20000"/>
          </a:bodyPr>
          <a:lstStyle/>
          <a:p>
            <a:pPr lvl="0"/>
            <a:r>
              <a:rPr lang="lt-LT" sz="3300" dirty="0"/>
              <a:t>Siauras baltas šviesos spindulių pluoštas, kritęs į stiklinės prizmės briauną, lūžta link prizmės pagrindo. </a:t>
            </a:r>
          </a:p>
          <a:p>
            <a:pPr lvl="0"/>
            <a:r>
              <a:rPr lang="lt-LT" sz="3300" dirty="0"/>
              <a:t>Prizmė pagaminta iš stiklo, kiekviena skirtingo dažnio banga dėl skirtingo lūžio rodiklio lūžta skirtingu kampu. </a:t>
            </a:r>
          </a:p>
          <a:p>
            <a:pPr lvl="0"/>
            <a:r>
              <a:rPr lang="lt-LT" sz="3300" dirty="0"/>
              <a:t>Dėl šios priežasties skirtingos spalvos keliauja skirtingais kampais, taip iš baltos šviesos spindulių pluošto atsiskiria jį sudarantys skirtingų spalvų pluošteliai. </a:t>
            </a:r>
          </a:p>
          <a:p>
            <a:pPr lvl="0"/>
            <a:r>
              <a:rPr lang="lt-LT" sz="3300" dirty="0"/>
              <a:t>Praeidami prizmės briauną skirtingų spindulių šviesos spinduliai dar kartą lūžta link prizmės pagrindo. </a:t>
            </a:r>
          </a:p>
          <a:p>
            <a:pPr lvl="0"/>
            <a:r>
              <a:rPr lang="lt-LT" sz="3300" dirty="0"/>
              <a:t>Tokiu būdu kitoje prizmės pusėje skirtingais kampais keliaus skirtingos spalvos.</a:t>
            </a:r>
          </a:p>
          <a:p>
            <a:endParaRPr lang="lt-LT" dirty="0"/>
          </a:p>
        </p:txBody>
      </p:sp>
    </p:spTree>
    <p:extLst>
      <p:ext uri="{BB962C8B-B14F-4D97-AF65-F5344CB8AC3E}">
        <p14:creationId xmlns:p14="http://schemas.microsoft.com/office/powerpoint/2010/main" val="1901131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83672"/>
            <a:ext cx="3962400" cy="48906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983672"/>
            <a:ext cx="4495800" cy="48906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203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p:cNvSpPr txBox="1">
            <a:spLocks/>
          </p:cNvSpPr>
          <p:nvPr/>
        </p:nvSpPr>
        <p:spPr>
          <a:xfrm>
            <a:off x="0" y="304800"/>
            <a:ext cx="9144000" cy="1312863"/>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3" name="Title 2"/>
          <p:cNvSpPr>
            <a:spLocks noGrp="1"/>
          </p:cNvSpPr>
          <p:nvPr>
            <p:ph type="title"/>
          </p:nvPr>
        </p:nvSpPr>
        <p:spPr/>
        <p:txBody>
          <a:bodyPr/>
          <a:lstStyle/>
          <a:p>
            <a:r>
              <a:rPr lang="lt-LT" dirty="0" smtClean="0">
                <a:solidFill>
                  <a:schemeClr val="bg1"/>
                </a:solidFill>
              </a:rPr>
              <a:t>Šviesos spektras ir spalvos</a:t>
            </a:r>
            <a:endParaRPr lang="lt-LT" dirty="0">
              <a:solidFill>
                <a:schemeClr val="bg1"/>
              </a:solidFill>
            </a:endParaRPr>
          </a:p>
        </p:txBody>
      </p:sp>
      <p:sp>
        <p:nvSpPr>
          <p:cNvPr id="4" name="Rectangle 3"/>
          <p:cNvSpPr/>
          <p:nvPr/>
        </p:nvSpPr>
        <p:spPr>
          <a:xfrm>
            <a:off x="533400" y="1676400"/>
            <a:ext cx="8077200" cy="1569660"/>
          </a:xfrm>
          <a:prstGeom prst="rect">
            <a:avLst/>
          </a:prstGeom>
        </p:spPr>
        <p:txBody>
          <a:bodyPr wrap="square">
            <a:spAutoFit/>
          </a:bodyPr>
          <a:lstStyle/>
          <a:p>
            <a:r>
              <a:rPr lang="lt-LT" sz="2400" b="1" dirty="0"/>
              <a:t>Šviesos spektras</a:t>
            </a:r>
            <a:r>
              <a:rPr lang="lt-LT" sz="2400" dirty="0"/>
              <a:t> – tai spalvota juosta, kuri susidaro baltai šviesai perėjus prizmę.</a:t>
            </a:r>
          </a:p>
          <a:p>
            <a:r>
              <a:rPr lang="lt-LT" sz="2400" b="1" dirty="0"/>
              <a:t>Spektro spalvos</a:t>
            </a:r>
            <a:r>
              <a:rPr lang="lt-LT" sz="2400" dirty="0"/>
              <a:t>: raudona, oranžinė, geltona, žalia, žydra, mėlyna ir violetinė.</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29000"/>
            <a:ext cx="428625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266" y="3246060"/>
            <a:ext cx="347662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11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0" y="304800"/>
            <a:ext cx="9144000" cy="1312863"/>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2" name="Title 1"/>
          <p:cNvSpPr>
            <a:spLocks noGrp="1"/>
          </p:cNvSpPr>
          <p:nvPr>
            <p:ph type="title"/>
          </p:nvPr>
        </p:nvSpPr>
        <p:spPr/>
        <p:txBody>
          <a:bodyPr/>
          <a:lstStyle/>
          <a:p>
            <a:r>
              <a:rPr lang="lt-LT" dirty="0" smtClean="0">
                <a:solidFill>
                  <a:schemeClr val="bg1"/>
                </a:solidFill>
              </a:rPr>
              <a:t>Spalvų dažnis, ilgis ir greitis</a:t>
            </a:r>
            <a:endParaRPr lang="lt-LT" dirty="0">
              <a:solidFill>
                <a:schemeClr val="bg1"/>
              </a:solidFill>
            </a:endParaRPr>
          </a:p>
        </p:txBody>
      </p:sp>
      <p:sp>
        <p:nvSpPr>
          <p:cNvPr id="3" name="Rectangle 2"/>
          <p:cNvSpPr/>
          <p:nvPr/>
        </p:nvSpPr>
        <p:spPr>
          <a:xfrm>
            <a:off x="561109" y="1617663"/>
            <a:ext cx="7696200" cy="2308324"/>
          </a:xfrm>
          <a:prstGeom prst="rect">
            <a:avLst/>
          </a:prstGeom>
        </p:spPr>
        <p:txBody>
          <a:bodyPr wrap="square">
            <a:spAutoFit/>
          </a:bodyPr>
          <a:lstStyle/>
          <a:p>
            <a:r>
              <a:rPr lang="lt-LT" sz="2400" b="1" dirty="0">
                <a:latin typeface="Arial Narrow" pitchFamily="34" charset="0"/>
                <a:ea typeface="Arial Unicode MS" pitchFamily="34" charset="-128"/>
                <a:cs typeface="Arial Unicode MS" pitchFamily="34" charset="-128"/>
              </a:rPr>
              <a:t>Raudonos spalvos dažnis- mažiausias</a:t>
            </a:r>
            <a:r>
              <a:rPr lang="en-US" sz="2400" b="1" dirty="0">
                <a:latin typeface="Arial Narrow" pitchFamily="34" charset="0"/>
                <a:ea typeface="Arial Unicode MS" pitchFamily="34" charset="-128"/>
                <a:cs typeface="Arial Unicode MS" pitchFamily="34" charset="-128"/>
              </a:rPr>
              <a:t>, o </a:t>
            </a:r>
            <a:r>
              <a:rPr lang="en-US" sz="2400" b="1" dirty="0" err="1">
                <a:latin typeface="Arial Narrow" pitchFamily="34" charset="0"/>
                <a:ea typeface="Arial Unicode MS" pitchFamily="34" charset="-128"/>
                <a:cs typeface="Arial Unicode MS" pitchFamily="34" charset="-128"/>
              </a:rPr>
              <a:t>violetin</a:t>
            </a:r>
            <a:r>
              <a:rPr lang="lt-LT" sz="2400" b="1" dirty="0">
                <a:latin typeface="Arial Narrow" pitchFamily="34" charset="0"/>
                <a:ea typeface="Arial Unicode MS" pitchFamily="34" charset="-128"/>
                <a:cs typeface="Arial Unicode MS" pitchFamily="34" charset="-128"/>
              </a:rPr>
              <a:t>ės - </a:t>
            </a:r>
            <a:r>
              <a:rPr lang="en-US" sz="2400" b="1" dirty="0">
                <a:latin typeface="Arial Narrow" pitchFamily="34" charset="0"/>
                <a:ea typeface="Arial Unicode MS" pitchFamily="34" charset="-128"/>
                <a:cs typeface="Arial Unicode MS" pitchFamily="34" charset="-128"/>
              </a:rPr>
              <a:t> did</a:t>
            </a:r>
            <a:r>
              <a:rPr lang="lt-LT" sz="2400" b="1" dirty="0">
                <a:latin typeface="Arial Narrow" pitchFamily="34" charset="0"/>
                <a:ea typeface="Arial Unicode MS" pitchFamily="34" charset="-128"/>
                <a:cs typeface="Arial Unicode MS" pitchFamily="34" charset="-128"/>
              </a:rPr>
              <a:t>žiausias</a:t>
            </a:r>
            <a:r>
              <a:rPr lang="lt-LT" sz="2400" b="1" dirty="0" smtClean="0">
                <a:latin typeface="Arial Narrow" pitchFamily="34" charset="0"/>
                <a:ea typeface="Arial Unicode MS" pitchFamily="34" charset="-128"/>
                <a:cs typeface="Arial Unicode MS" pitchFamily="34" charset="-128"/>
              </a:rPr>
              <a:t>.</a:t>
            </a:r>
          </a:p>
          <a:p>
            <a:r>
              <a:rPr lang="lt-LT" sz="2400" b="1" dirty="0"/>
              <a:t>Bangų ilgis</a:t>
            </a:r>
            <a:r>
              <a:rPr lang="lt-LT" sz="2400" dirty="0"/>
              <a:t>. Raudonos ilgiausios, violetinės- trumpiausios.</a:t>
            </a:r>
          </a:p>
          <a:p>
            <a:r>
              <a:rPr lang="lt-LT" sz="2400" b="1" dirty="0"/>
              <a:t>Bangų greitis</a:t>
            </a:r>
            <a:r>
              <a:rPr lang="lt-LT" sz="2400" dirty="0"/>
              <a:t>. Radonos-greičiausios, violetinės- lėčiausios. </a:t>
            </a:r>
          </a:p>
          <a:p>
            <a:endParaRPr lang="lt-LT" sz="2400" b="1" dirty="0">
              <a:latin typeface="Arial Narrow" pitchFamily="34" charset="0"/>
              <a:ea typeface="Arial Unicode MS" pitchFamily="34" charset="-128"/>
              <a:cs typeface="Arial Unicode MS" pitchFamily="34" charset="-128"/>
            </a:endParaRPr>
          </a:p>
          <a:p>
            <a:endParaRPr lang="lt-LT" sz="2400" b="1" dirty="0">
              <a:solidFill>
                <a:schemeClr val="accent4">
                  <a:lumMod val="75000"/>
                </a:schemeClr>
              </a:solidFill>
              <a:ea typeface="Arial Unicode MS" panose="020B0604020202020204" pitchFamily="34" charset="-128"/>
              <a:cs typeface="Arial Unicode MS" panose="020B0604020202020204" pitchFamily="34" charset="-128"/>
            </a:endParaRPr>
          </a:p>
        </p:txBody>
      </p:sp>
      <p:pic>
        <p:nvPicPr>
          <p:cNvPr id="4" name="table"/>
          <p:cNvPicPr>
            <a:picLocks noChangeAspect="1"/>
          </p:cNvPicPr>
          <p:nvPr/>
        </p:nvPicPr>
        <p:blipFill>
          <a:blip r:embed="rId2"/>
          <a:stretch>
            <a:fillRect/>
          </a:stretch>
        </p:blipFill>
        <p:spPr>
          <a:xfrm>
            <a:off x="1420409" y="3276600"/>
            <a:ext cx="5977599" cy="34455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9064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p:cNvSpPr txBox="1">
            <a:spLocks/>
          </p:cNvSpPr>
          <p:nvPr/>
        </p:nvSpPr>
        <p:spPr>
          <a:xfrm>
            <a:off x="0" y="3886200"/>
            <a:ext cx="6781800" cy="609600"/>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5" name="Title 7"/>
          <p:cNvSpPr txBox="1">
            <a:spLocks/>
          </p:cNvSpPr>
          <p:nvPr/>
        </p:nvSpPr>
        <p:spPr>
          <a:xfrm>
            <a:off x="0" y="304800"/>
            <a:ext cx="9144000" cy="1312863"/>
          </a:xfrm>
          <a:prstGeom prst="rect">
            <a:avLst/>
          </a:prstGeom>
          <a:solidFill>
            <a:schemeClr val="bg2">
              <a:lumMod val="2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lt-LT" dirty="0">
              <a:solidFill>
                <a:schemeClr val="bg1"/>
              </a:solidFill>
            </a:endParaRPr>
          </a:p>
        </p:txBody>
      </p:sp>
      <p:sp>
        <p:nvSpPr>
          <p:cNvPr id="3" name="Title 2"/>
          <p:cNvSpPr>
            <a:spLocks noGrp="1"/>
          </p:cNvSpPr>
          <p:nvPr>
            <p:ph type="title"/>
          </p:nvPr>
        </p:nvSpPr>
        <p:spPr/>
        <p:txBody>
          <a:bodyPr/>
          <a:lstStyle/>
          <a:p>
            <a:r>
              <a:rPr lang="lt-LT" dirty="0" smtClean="0">
                <a:solidFill>
                  <a:schemeClr val="bg1"/>
                </a:solidFill>
              </a:rPr>
              <a:t>Kūnų spalvos</a:t>
            </a:r>
            <a:endParaRPr lang="lt-LT" dirty="0">
              <a:solidFill>
                <a:schemeClr val="bg1"/>
              </a:solidFill>
            </a:endParaRPr>
          </a:p>
        </p:txBody>
      </p:sp>
      <p:sp>
        <p:nvSpPr>
          <p:cNvPr id="4" name="Content Placeholder 3"/>
          <p:cNvSpPr>
            <a:spLocks noGrp="1"/>
          </p:cNvSpPr>
          <p:nvPr>
            <p:ph sz="half" idx="1"/>
          </p:nvPr>
        </p:nvSpPr>
        <p:spPr>
          <a:xfrm>
            <a:off x="381000" y="2057400"/>
            <a:ext cx="8153400" cy="4525963"/>
          </a:xfrm>
        </p:spPr>
        <p:txBody>
          <a:bodyPr/>
          <a:lstStyle/>
          <a:p>
            <a:pPr marL="0" lvl="0" indent="0">
              <a:buNone/>
            </a:pPr>
            <a:r>
              <a:rPr lang="lt-LT" b="1" dirty="0"/>
              <a:t>Spalva</a:t>
            </a:r>
            <a:r>
              <a:rPr lang="lt-LT" dirty="0"/>
              <a:t>- daiktų savybė, </a:t>
            </a:r>
            <a:r>
              <a:rPr lang="lt-LT" dirty="0" smtClean="0"/>
              <a:t>suvokiama, </a:t>
            </a:r>
            <a:r>
              <a:rPr lang="lt-LT" dirty="0"/>
              <a:t>kaip regėjimo </a:t>
            </a:r>
            <a:r>
              <a:rPr lang="lt-LT" dirty="0" smtClean="0"/>
              <a:t>pojūtis. </a:t>
            </a:r>
            <a:r>
              <a:rPr lang="lt-LT" dirty="0"/>
              <a:t>Spalva priklauso: nuo kūno paviršiaus</a:t>
            </a:r>
            <a:r>
              <a:rPr lang="lt-LT" dirty="0" smtClean="0"/>
              <a:t>, šviesos </a:t>
            </a:r>
            <a:r>
              <a:rPr lang="lt-LT" dirty="0"/>
              <a:t>šaltinio optinių savybių, aplinkos, kuria sklinda</a:t>
            </a:r>
            <a:r>
              <a:rPr lang="lt-LT" dirty="0" smtClean="0"/>
              <a:t>.</a:t>
            </a:r>
          </a:p>
          <a:p>
            <a:pPr marL="0" lvl="0" indent="0">
              <a:buNone/>
            </a:pPr>
            <a:endParaRPr lang="lt-LT" dirty="0"/>
          </a:p>
          <a:p>
            <a:pPr marL="0" lvl="0" indent="0">
              <a:buNone/>
            </a:pPr>
            <a:r>
              <a:rPr lang="lt-LT" dirty="0" smtClean="0">
                <a:solidFill>
                  <a:schemeClr val="bg1"/>
                </a:solidFill>
              </a:rPr>
              <a:t>Kokiomis spalvomis mes matome kūnus? </a:t>
            </a:r>
            <a:endParaRPr lang="lt-LT" dirty="0">
              <a:solidFill>
                <a:schemeClr val="bg1"/>
              </a:solidFill>
            </a:endParaRPr>
          </a:p>
          <a:p>
            <a:pPr marL="0" indent="0">
              <a:buNone/>
            </a:pPr>
            <a:endParaRPr lang="lt-LT" dirty="0"/>
          </a:p>
        </p:txBody>
      </p:sp>
    </p:spTree>
    <p:extLst>
      <p:ext uri="{BB962C8B-B14F-4D97-AF65-F5344CB8AC3E}">
        <p14:creationId xmlns:p14="http://schemas.microsoft.com/office/powerpoint/2010/main" val="3637935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TotalTime>
  <Words>921</Words>
  <Application>Microsoft Office PowerPoint</Application>
  <PresentationFormat>On-screen Show (4:3)</PresentationFormat>
  <Paragraphs>138</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ŠVIESOS DISPERSIJA. KŪNŲ SPALVOS</vt:lpstr>
      <vt:lpstr>TURINYS</vt:lpstr>
      <vt:lpstr>Šviesos dispersija</vt:lpstr>
      <vt:lpstr>Istorija</vt:lpstr>
      <vt:lpstr>Niutono bandymas</vt:lpstr>
      <vt:lpstr>PowerPoint Presentation</vt:lpstr>
      <vt:lpstr>Šviesos spektras ir spalvos</vt:lpstr>
      <vt:lpstr>Spalvų dažnis, ilgis ir greitis</vt:lpstr>
      <vt:lpstr>Kūnų spalvos</vt:lpstr>
      <vt:lpstr>Juoda spalva</vt:lpstr>
      <vt:lpstr>Balta spalva</vt:lpstr>
      <vt:lpstr>Kodėl žolė žalia?</vt:lpstr>
      <vt:lpstr>PowerPoint Presentation</vt:lpstr>
      <vt:lpstr>Spektro rūšys</vt:lpstr>
      <vt:lpstr>Sugerties spektras</vt:lpstr>
      <vt:lpstr>Ištisinis, juostinis linijinis spektrai </vt:lpstr>
      <vt:lpstr>PowerPoint Presentation</vt:lpstr>
      <vt:lpstr>Ištisinis, juostinis linijinis spektrai</vt:lpstr>
      <vt:lpstr>Vaivorykštė</vt:lpstr>
      <vt:lpstr>Vaivorykštės susidarymas</vt:lpstr>
      <vt:lpstr>UŽDAVINIAI</vt:lpstr>
      <vt:lpstr>Pagrindinės formulės</vt:lpstr>
      <vt:lpstr>PowerPoint Presentation</vt:lpstr>
      <vt:lpstr>Nr.1</vt:lpstr>
      <vt:lpstr>Sprendimas Nr. 1</vt:lpstr>
      <vt:lpstr>Nr2.</vt:lpstr>
      <vt:lpstr>Sprendimas Nr.2</vt:lpstr>
      <vt:lpstr>Į žalio stiklo butelį pripilta raudono skysčio. Kokios spalvos atrodys skystis?</vt:lpstr>
      <vt:lpstr>Skystis atrodys juodos spalvos. Atsakymas d)</vt:lpstr>
      <vt:lpstr>Kurios spalvos šviesa, pereidama iš oro į stiklą, labiausiai lūžta?</vt:lpstr>
      <vt:lpstr>Labiausiai lūžta violetinė spalva. Atsakymas c)</vt:lpstr>
      <vt:lpstr>Kokie šviesos šaltiniai  - mėlyni, žali, ar raudoni - sunkiau pastebimi , žiūrint iš didelio aukščio?</vt:lpstr>
      <vt:lpstr>Sunkiau pastebimi mėlyni šaltiniai. Atsakymas c)</vt:lpstr>
      <vt:lpstr>Ar skiriasi šviesos greitis vandenyje ir stikle, kurių lūžio rodikliai 1,33 ir 1,5?</vt:lpstr>
      <vt:lpstr>Šviesos greitis didesnis 1,13 karto. Atsakymas b) </vt:lpstr>
      <vt:lpstr>ŠALTINIAI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Deimante</dc:creator>
  <cp:lastModifiedBy>Deimante</cp:lastModifiedBy>
  <cp:revision>33</cp:revision>
  <dcterms:created xsi:type="dcterms:W3CDTF">2006-08-16T00:00:00Z</dcterms:created>
  <dcterms:modified xsi:type="dcterms:W3CDTF">2017-03-19T20:26:24Z</dcterms:modified>
</cp:coreProperties>
</file>