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Average"/>
      <p:regular r:id="rId45"/>
    </p:embeddedFont>
    <p:embeddedFont>
      <p:font typeface="Oswal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font" Target="fonts/Oswald-regular.fntdata"/><Relationship Id="rId23" Type="http://schemas.openxmlformats.org/officeDocument/2006/relationships/slide" Target="slides/slide19.xml"/><Relationship Id="rId45"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Oswald-bold.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1" Type="http://schemas.openxmlformats.org/officeDocument/2006/relationships/hyperlink" Target="https://lt.wikipedia.org/wiki/Saul%C4%97" TargetMode="External"/><Relationship Id="rId10" Type="http://schemas.openxmlformats.org/officeDocument/2006/relationships/hyperlink" Target="https://lt.wikipedia.org/wiki/Nept%C5%ABnas_(planeta)" TargetMode="External"/><Relationship Id="rId13" Type="http://schemas.openxmlformats.org/officeDocument/2006/relationships/hyperlink" Target="https://lt.wikipedia.org/wiki/Saul%C4%97" TargetMode="External"/><Relationship Id="rId12" Type="http://schemas.openxmlformats.org/officeDocument/2006/relationships/hyperlink" Target="https://lt.wikipedia.org/wiki/Planeta"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lt.wikipedia.org/wiki/Merkurijus_(planeta)" TargetMode="External"/><Relationship Id="rId4" Type="http://schemas.openxmlformats.org/officeDocument/2006/relationships/hyperlink" Target="https://lt.wikipedia.org/wiki/Venera_(planeta)" TargetMode="External"/><Relationship Id="rId9" Type="http://schemas.openxmlformats.org/officeDocument/2006/relationships/hyperlink" Target="https://lt.wikipedia.org/wiki/Uranas_(planeta)" TargetMode="External"/><Relationship Id="rId15" Type="http://schemas.openxmlformats.org/officeDocument/2006/relationships/hyperlink" Target="https://lt.wikipedia.org/wiki/Saul%C4%97" TargetMode="External"/><Relationship Id="rId14" Type="http://schemas.openxmlformats.org/officeDocument/2006/relationships/hyperlink" Target="https://lt.wikipedia.org/wiki/Planeta" TargetMode="External"/><Relationship Id="rId5" Type="http://schemas.openxmlformats.org/officeDocument/2006/relationships/hyperlink" Target="https://lt.wikipedia.org/wiki/%C5%BDem%C4%97" TargetMode="External"/><Relationship Id="rId6" Type="http://schemas.openxmlformats.org/officeDocument/2006/relationships/hyperlink" Target="https://lt.wikipedia.org/wiki/Marsas_(planeta)" TargetMode="External"/><Relationship Id="rId7" Type="http://schemas.openxmlformats.org/officeDocument/2006/relationships/hyperlink" Target="https://lt.wikipedia.org/wiki/Jupiteris_(planeta)" TargetMode="External"/><Relationship Id="rId8" Type="http://schemas.openxmlformats.org/officeDocument/2006/relationships/hyperlink" Target="https://lt.wikipedia.org/wiki/Saturna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lt.wikipedia.org/wiki/Saul%C4%97" TargetMode="External"/><Relationship Id="rId4" Type="http://schemas.openxmlformats.org/officeDocument/2006/relationships/hyperlink" Target="https://lt.wikipedia.org/wiki/Saturnas" TargetMode="External"/><Relationship Id="rId5" Type="http://schemas.openxmlformats.org/officeDocument/2006/relationships/hyperlink" Target="https://lt.wikipedia.org/wiki/Uranas_(planeta)" TargetMode="External"/><Relationship Id="rId6" Type="http://schemas.openxmlformats.org/officeDocument/2006/relationships/hyperlink" Target="https://lt.wikipedia.org/wiki/Nyk%C5%A1tukin%C4%97_planeta" TargetMode="External"/><Relationship Id="rId7" Type="http://schemas.openxmlformats.org/officeDocument/2006/relationships/hyperlink" Target="https://lt.wikipedia.org/wiki/Plutonas_(nyk%C5%A1tukin%C4%97_planeta)" TargetMode="External"/><Relationship Id="rId8" Type="http://schemas.openxmlformats.org/officeDocument/2006/relationships/hyperlink" Target="https://lt.wikipedia.org/wiki/Sedn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lt.wikipedia.org/wiki/Evoliucija" TargetMode="External"/><Relationship Id="rId4" Type="http://schemas.openxmlformats.org/officeDocument/2006/relationships/hyperlink" Target="https://lt.wikipedia.org/wiki/Tarp%C5%BEvaig%C5%BEdin%C4%97_med%C5%BEiaga" TargetMode="External"/><Relationship Id="rId10" Type="http://schemas.openxmlformats.org/officeDocument/2006/relationships/image" Target="../media/image04.jpg"/><Relationship Id="rId9" Type="http://schemas.openxmlformats.org/officeDocument/2006/relationships/hyperlink" Target="https://lt.wikipedia.org/wiki/Proplaneta" TargetMode="External"/><Relationship Id="rId5" Type="http://schemas.openxmlformats.org/officeDocument/2006/relationships/hyperlink" Target="https://lt.wikipedia.org/wiki/Helis" TargetMode="External"/><Relationship Id="rId6" Type="http://schemas.openxmlformats.org/officeDocument/2006/relationships/hyperlink" Target="https://lt.wikipedia.org/wiki/Vandenilis" TargetMode="External"/><Relationship Id="rId7" Type="http://schemas.openxmlformats.org/officeDocument/2006/relationships/hyperlink" Target="https://lt.wikipedia.org/wiki/Pro%C5%BEvaig%C5%BEd%C4%97" TargetMode="External"/><Relationship Id="rId8" Type="http://schemas.openxmlformats.org/officeDocument/2006/relationships/hyperlink" Target="https://lt.wikipedia.org/wiki/Gravitacij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www.peliukai.lt/saules_sistema" TargetMode="External"/><Relationship Id="rId4" Type="http://schemas.openxmlformats.org/officeDocument/2006/relationships/hyperlink" Target="https://lt.wikipedia.org/wiki/Saul%C4%97s_sistema" TargetMode="External"/><Relationship Id="rId5" Type="http://schemas.openxmlformats.org/officeDocument/2006/relationships/hyperlink" Target="http://www.slideshare.net/jovitajokubaitiene/sauls-sistema" TargetMode="External"/><Relationship Id="rId6" Type="http://schemas.openxmlformats.org/officeDocument/2006/relationships/hyperlink" Target="http://astro.res.lt/enter.htm" TargetMode="External"/><Relationship Id="rId7" Type="http://schemas.openxmlformats.org/officeDocument/2006/relationships/hyperlink" Target="https://www.google.lt/url?sa=t&amp;rct=j&amp;q=&amp;esrc=s&amp;source=web&amp;cd=9&amp;cad=rja&amp;uact=8&amp;ved=0ahUKEwiItfiRwojSAhWlCcAKHWD1Bc8QFgg5MAg&amp;url=http%3A%2F%2Fgeografija.lt%2Fwp-content%2Fuploads%2F2011%2F03%2FSaul%25C4%2597s-sistema.ppt&amp;usg=AFQjCNEBx7Nlpf1aoE7WuSqV_OFp2Fztow&amp;sig2=yhE6kJECwi0AD4e2U1GUyw&amp;bvm=bv.146786187,d.ZG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100"/>
          </a:xfrm>
          <a:prstGeom prst="rect">
            <a:avLst/>
          </a:prstGeom>
        </p:spPr>
        <p:txBody>
          <a:bodyPr anchorCtr="0" anchor="b" bIns="91425" lIns="91425" rIns="91425" tIns="91425">
            <a:noAutofit/>
          </a:bodyPr>
          <a:lstStyle/>
          <a:p>
            <a:pPr lvl="0">
              <a:spcBef>
                <a:spcPts val="0"/>
              </a:spcBef>
              <a:buNone/>
            </a:pPr>
            <a:r>
              <a:rPr lang="en-GB">
                <a:latin typeface="Arial"/>
                <a:ea typeface="Arial"/>
                <a:cs typeface="Arial"/>
                <a:sym typeface="Arial"/>
              </a:rPr>
              <a:t>Saulės sistema</a:t>
            </a:r>
          </a:p>
        </p:txBody>
      </p:sp>
      <p:sp>
        <p:nvSpPr>
          <p:cNvPr id="60" name="Shape 60"/>
          <p:cNvSpPr txBox="1"/>
          <p:nvPr>
            <p:ph idx="1" type="subTitle"/>
          </p:nvPr>
        </p:nvSpPr>
        <p:spPr>
          <a:xfrm>
            <a:off x="671250" y="2720900"/>
            <a:ext cx="7801500" cy="2091899"/>
          </a:xfrm>
          <a:prstGeom prst="rect">
            <a:avLst/>
          </a:prstGeom>
          <a:noFill/>
          <a:ln>
            <a:noFill/>
          </a:ln>
        </p:spPr>
        <p:txBody>
          <a:bodyPr anchorCtr="0" anchor="t" bIns="91425" lIns="91425" rIns="91425" tIns="91425">
            <a:noAutofit/>
          </a:bodyPr>
          <a:lstStyle/>
          <a:p>
            <a:pPr lvl="0" rtl="0" algn="r">
              <a:lnSpc>
                <a:spcPct val="123428"/>
              </a:lnSpc>
              <a:spcBef>
                <a:spcPts val="0"/>
              </a:spcBef>
              <a:buNone/>
            </a:pPr>
            <a:r>
              <a:rPr lang="en-GB" sz="1800">
                <a:solidFill>
                  <a:srgbClr val="FFFFFF"/>
                </a:solidFill>
                <a:latin typeface="Arial"/>
                <a:ea typeface="Arial"/>
                <a:cs typeface="Arial"/>
                <a:sym typeface="Arial"/>
              </a:rPr>
              <a:t>Mažeikių Gabijos gimnazijos​</a:t>
            </a:r>
          </a:p>
          <a:p>
            <a:pPr lvl="0" rtl="0" algn="r">
              <a:lnSpc>
                <a:spcPct val="123428"/>
              </a:lnSpc>
              <a:spcBef>
                <a:spcPts val="0"/>
              </a:spcBef>
              <a:buNone/>
            </a:pPr>
            <a:r>
              <a:rPr lang="en-GB" sz="1800">
                <a:solidFill>
                  <a:srgbClr val="FFFFFF"/>
                </a:solidFill>
                <a:latin typeface="Arial"/>
                <a:ea typeface="Arial"/>
                <a:cs typeface="Arial"/>
                <a:sym typeface="Arial"/>
              </a:rPr>
              <a:t>IVb klasės mokiniai:​</a:t>
            </a:r>
          </a:p>
          <a:p>
            <a:pPr lvl="0" rtl="0" algn="r">
              <a:lnSpc>
                <a:spcPct val="123428"/>
              </a:lnSpc>
              <a:spcBef>
                <a:spcPts val="0"/>
              </a:spcBef>
              <a:buNone/>
            </a:pPr>
            <a:r>
              <a:rPr lang="en-GB" sz="1800">
                <a:solidFill>
                  <a:srgbClr val="FFFFFF"/>
                </a:solidFill>
                <a:latin typeface="Arial"/>
                <a:ea typeface="Arial"/>
                <a:cs typeface="Arial"/>
                <a:sym typeface="Arial"/>
              </a:rPr>
              <a:t>Karolis Baranauskas,​</a:t>
            </a:r>
          </a:p>
          <a:p>
            <a:pPr lvl="0" rtl="0" algn="r">
              <a:lnSpc>
                <a:spcPct val="123428"/>
              </a:lnSpc>
              <a:spcBef>
                <a:spcPts val="0"/>
              </a:spcBef>
              <a:buNone/>
            </a:pPr>
            <a:r>
              <a:rPr lang="en-GB" sz="1800">
                <a:solidFill>
                  <a:srgbClr val="FFFFFF"/>
                </a:solidFill>
                <a:latin typeface="Arial"/>
                <a:ea typeface="Arial"/>
                <a:cs typeface="Arial"/>
                <a:sym typeface="Arial"/>
              </a:rPr>
              <a:t>Kotryna Dagenytė.​</a:t>
            </a:r>
          </a:p>
          <a:p>
            <a:pPr lvl="0" rtl="0" algn="r">
              <a:lnSpc>
                <a:spcPct val="123428"/>
              </a:lnSpc>
              <a:spcBef>
                <a:spcPts val="0"/>
              </a:spcBef>
              <a:buNone/>
            </a:pPr>
            <a:r>
              <a:rPr lang="en-GB" sz="1800">
                <a:solidFill>
                  <a:srgbClr val="FFFFFF"/>
                </a:solidFill>
                <a:latin typeface="Arial"/>
                <a:ea typeface="Arial"/>
                <a:cs typeface="Arial"/>
                <a:sym typeface="Arial"/>
              </a:rPr>
              <a:t>Mokytoja Genovaitė Meinorienė.​</a:t>
            </a:r>
          </a:p>
          <a:p>
            <a:pPr lvl="0" rtl="0" algn="r">
              <a:lnSpc>
                <a:spcPct val="123428"/>
              </a:lnSpc>
              <a:spcBef>
                <a:spcPts val="0"/>
              </a:spcBef>
              <a:buNone/>
            </a:pPr>
            <a:r>
              <a:rPr lang="en-GB" sz="1800">
                <a:solidFill>
                  <a:srgbClr val="FFFFFF"/>
                </a:solidFill>
                <a:latin typeface="Arial"/>
                <a:ea typeface="Arial"/>
                <a:cs typeface="Arial"/>
                <a:sym typeface="Arial"/>
              </a:rPr>
              <a:t>2017m.</a:t>
            </a:r>
          </a:p>
          <a:p>
            <a:pPr lvl="0" algn="r">
              <a:spcBef>
                <a:spcPts val="0"/>
              </a:spcBef>
              <a:buNone/>
            </a:pPr>
            <a:r>
              <a:t/>
            </a:r>
            <a:endParaRPr sz="1800">
              <a:solidFill>
                <a:srgbClr val="000000"/>
              </a:solidFill>
              <a:latin typeface="Arial"/>
              <a:ea typeface="Arial"/>
              <a:cs typeface="Arial"/>
              <a:sym typeface="Arial"/>
            </a:endParaRPr>
          </a:p>
        </p:txBody>
      </p:sp>
      <p:sp>
        <p:nvSpPr>
          <p:cNvPr id="61" name="Shape 61"/>
          <p:cNvSpPr txBox="1"/>
          <p:nvPr/>
        </p:nvSpPr>
        <p:spPr>
          <a:xfrm>
            <a:off x="671250" y="2720900"/>
            <a:ext cx="2836800" cy="542700"/>
          </a:xfrm>
          <a:prstGeom prst="rect">
            <a:avLst/>
          </a:prstGeom>
          <a:noFill/>
          <a:ln>
            <a:noFill/>
          </a:ln>
        </p:spPr>
        <p:txBody>
          <a:bodyPr anchorCtr="0" anchor="t" bIns="91425" lIns="91425" rIns="91425" tIns="91425">
            <a:noAutofit/>
          </a:bodyPr>
          <a:lstStyle/>
          <a:p>
            <a:pPr lvl="0">
              <a:spcBef>
                <a:spcPts val="0"/>
              </a:spcBef>
              <a:buNone/>
            </a:pPr>
            <a:r>
              <a:rPr lang="en-GB" sz="1800">
                <a:solidFill>
                  <a:srgbClr val="FFFFFF"/>
                </a:solidFill>
              </a:rPr>
              <a:t>Projektą parengė:</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F. Hoilio dvinarės žvaigždės hipotezė</a:t>
            </a:r>
          </a:p>
        </p:txBody>
      </p:sp>
      <p:sp>
        <p:nvSpPr>
          <p:cNvPr id="119" name="Shape 119"/>
          <p:cNvSpPr txBox="1"/>
          <p:nvPr>
            <p:ph idx="1" type="body"/>
          </p:nvPr>
        </p:nvSpPr>
        <p:spPr>
          <a:xfrm>
            <a:off x="311700" y="1152475"/>
            <a:ext cx="5004600" cy="3416400"/>
          </a:xfrm>
          <a:prstGeom prst="rect">
            <a:avLst/>
          </a:prstGeom>
        </p:spPr>
        <p:txBody>
          <a:bodyPr anchorCtr="0" anchor="t" bIns="91425" lIns="91425" rIns="91425" tIns="91425">
            <a:noAutofit/>
          </a:bodyPr>
          <a:lstStyle/>
          <a:p>
            <a:pPr indent="228600" lvl="0" marL="228600" rtl="0">
              <a:lnSpc>
                <a:spcPct val="100000"/>
              </a:lnSpc>
              <a:spcBef>
                <a:spcPts val="600"/>
              </a:spcBef>
              <a:spcAft>
                <a:spcPts val="600"/>
              </a:spcAft>
              <a:buNone/>
            </a:pPr>
            <a:r>
              <a:rPr lang="en-GB">
                <a:solidFill>
                  <a:srgbClr val="FFFFFF"/>
                </a:solidFill>
                <a:latin typeface="Arial"/>
                <a:ea typeface="Arial"/>
                <a:cs typeface="Arial"/>
                <a:sym typeface="Arial"/>
              </a:rPr>
              <a:t>Saulė ne visada buvo viena žvaigždė, o dvinarė žvaigždžių sistema. Kažkuriuo laiko momentu vienas narys sprogo kaip supernova ir nulėkė tolyn, palikęs savo vietoje sprogimo išsvaidytos medžiagos debesį. Iš šio besisukančio aplink Saulę debesies gimė planetos. Supernovos liekana nuskriejo tolyn ir jos aptikti neįmanoma. </a:t>
            </a:r>
          </a:p>
          <a:p>
            <a:pPr indent="0" lvl="0" marL="228600" rtl="0">
              <a:lnSpc>
                <a:spcPct val="100000"/>
              </a:lnSpc>
              <a:spcBef>
                <a:spcPts val="600"/>
              </a:spcBef>
              <a:spcAft>
                <a:spcPts val="600"/>
              </a:spcAft>
              <a:buNone/>
            </a:pPr>
            <a:r>
              <a:t/>
            </a:r>
            <a:endParaRPr>
              <a:solidFill>
                <a:srgbClr val="FFFFFF"/>
              </a:solidFill>
              <a:latin typeface="Arial"/>
              <a:ea typeface="Arial"/>
              <a:cs typeface="Arial"/>
              <a:sym typeface="Arial"/>
            </a:endParaRPr>
          </a:p>
          <a:p>
            <a:pPr indent="228600" lvl="0" marL="228600" rtl="0">
              <a:lnSpc>
                <a:spcPct val="100000"/>
              </a:lnSpc>
              <a:spcBef>
                <a:spcPts val="600"/>
              </a:spcBef>
              <a:spcAft>
                <a:spcPts val="600"/>
              </a:spcAft>
              <a:buNone/>
            </a:pPr>
            <a:r>
              <a:rPr lang="en-GB">
                <a:solidFill>
                  <a:srgbClr val="FFFFFF"/>
                </a:solidFill>
                <a:latin typeface="Arial"/>
                <a:ea typeface="Arial"/>
                <a:cs typeface="Arial"/>
                <a:sym typeface="Arial"/>
              </a:rPr>
              <a:t>Šią hipotezę sunku pagrysti. Be to nepagrįstos  priežastys antram nariui dėl sprogimo palikti sistemą. </a:t>
            </a:r>
          </a:p>
        </p:txBody>
      </p:sp>
      <p:pic>
        <p:nvPicPr>
          <p:cNvPr descr="Dvinares zvaigzdes suirimas" id="120" name="Shape 120"/>
          <p:cNvPicPr preferRelativeResize="0"/>
          <p:nvPr/>
        </p:nvPicPr>
        <p:blipFill rotWithShape="1">
          <a:blip r:embed="rId3">
            <a:alphaModFix/>
          </a:blip>
          <a:srcRect b="0" l="0" r="52008" t="0"/>
          <a:stretch/>
        </p:blipFill>
        <p:spPr>
          <a:xfrm>
            <a:off x="5508000" y="1374500"/>
            <a:ext cx="3039924" cy="1276350"/>
          </a:xfrm>
          <a:prstGeom prst="rect">
            <a:avLst/>
          </a:prstGeom>
          <a:noFill/>
          <a:ln>
            <a:noFill/>
          </a:ln>
        </p:spPr>
      </p:pic>
      <p:pic>
        <p:nvPicPr>
          <p:cNvPr descr="Dvinares zvaigzdes suirimas" id="121" name="Shape 121"/>
          <p:cNvPicPr preferRelativeResize="0"/>
          <p:nvPr/>
        </p:nvPicPr>
        <p:blipFill rotWithShape="1">
          <a:blip r:embed="rId3">
            <a:alphaModFix/>
          </a:blip>
          <a:srcRect b="0" l="50835" r="0" t="0"/>
          <a:stretch/>
        </p:blipFill>
        <p:spPr>
          <a:xfrm>
            <a:off x="5508000" y="2650850"/>
            <a:ext cx="3039924" cy="127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O. Šmito ir Veitzekerio teorija</a:t>
            </a:r>
          </a:p>
        </p:txBody>
      </p:sp>
      <p:sp>
        <p:nvSpPr>
          <p:cNvPr id="127" name="Shape 127"/>
          <p:cNvSpPr txBox="1"/>
          <p:nvPr>
            <p:ph idx="1" type="body"/>
          </p:nvPr>
        </p:nvSpPr>
        <p:spPr>
          <a:xfrm>
            <a:off x="311700" y="1152475"/>
            <a:ext cx="8520600" cy="1704900"/>
          </a:xfrm>
          <a:prstGeom prst="rect">
            <a:avLst/>
          </a:prstGeom>
        </p:spPr>
        <p:txBody>
          <a:bodyPr anchorCtr="0" anchor="t" bIns="91425" lIns="91425" rIns="91425" tIns="91425">
            <a:noAutofit/>
          </a:bodyPr>
          <a:lstStyle/>
          <a:p>
            <a:pPr indent="457200" lvl="0" rtl="0">
              <a:lnSpc>
                <a:spcPct val="107916"/>
              </a:lnSpc>
              <a:spcBef>
                <a:spcPts val="0"/>
              </a:spcBef>
              <a:spcAft>
                <a:spcPts val="800"/>
              </a:spcAft>
              <a:buNone/>
            </a:pPr>
            <a:r>
              <a:rPr lang="en-GB">
                <a:solidFill>
                  <a:srgbClr val="FFFFFF"/>
                </a:solidFill>
                <a:latin typeface="Arial"/>
                <a:ea typeface="Arial"/>
                <a:cs typeface="Arial"/>
                <a:sym typeface="Arial"/>
              </a:rPr>
              <a:t>Dž. Džinso ir F. Hoilio dualistinės teorijos su visais loginiais prieštaravimais buvo paneigtos ir tiesiogiai stebimais proplanetiniais ūkais aplink jaunas žvaigždes. Šiuo metu atrasta - 195 objektų.</a:t>
            </a:r>
          </a:p>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O. Šmito ir Veitzekerio teorija remiasi hipoteze, kad proplanetinis debesis buvo “pagautas” Saulės.</a:t>
            </a:r>
          </a:p>
          <a:p>
            <a:pPr lvl="0">
              <a:spcBef>
                <a:spcPts val="0"/>
              </a:spcBef>
              <a:buNone/>
            </a:pPr>
            <a:r>
              <a:t/>
            </a:r>
            <a:endParaRPr/>
          </a:p>
        </p:txBody>
      </p:sp>
      <p:pic>
        <p:nvPicPr>
          <p:cNvPr id="128" name="Shape 128"/>
          <p:cNvPicPr preferRelativeResize="0"/>
          <p:nvPr/>
        </p:nvPicPr>
        <p:blipFill>
          <a:blip r:embed="rId3">
            <a:alphaModFix/>
          </a:blip>
          <a:stretch>
            <a:fillRect/>
          </a:stretch>
        </p:blipFill>
        <p:spPr>
          <a:xfrm>
            <a:off x="1404937" y="2977025"/>
            <a:ext cx="6334125" cy="170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Arial"/>
                <a:ea typeface="Arial"/>
                <a:cs typeface="Arial"/>
                <a:sym typeface="Arial"/>
              </a:rPr>
              <a:t>Saulės sistema</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Pagrindiniai Saulės sistemos kūnai yra aštuonios didžiosios planetos: </a:t>
            </a:r>
            <a:r>
              <a:rPr lang="en-GB">
                <a:solidFill>
                  <a:srgbClr val="FFFFFF"/>
                </a:solidFill>
                <a:latin typeface="Arial"/>
                <a:ea typeface="Arial"/>
                <a:cs typeface="Arial"/>
                <a:sym typeface="Arial"/>
                <a:hlinkClick r:id="rId3"/>
              </a:rPr>
              <a:t>Merkurijus</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4"/>
              </a:rPr>
              <a:t>Venera</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5"/>
              </a:rPr>
              <a:t>Žemė</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6"/>
              </a:rPr>
              <a:t>Marsas</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7"/>
              </a:rPr>
              <a:t>Jupiteris</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8"/>
              </a:rPr>
              <a:t>Saturnas</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9"/>
              </a:rPr>
              <a:t>Uranas</a:t>
            </a:r>
            <a:r>
              <a:rPr lang="en-GB">
                <a:solidFill>
                  <a:srgbClr val="FFFFFF"/>
                </a:solidFill>
                <a:latin typeface="Arial"/>
                <a:ea typeface="Arial"/>
                <a:cs typeface="Arial"/>
                <a:sym typeface="Arial"/>
              </a:rPr>
              <a:t> ir </a:t>
            </a:r>
            <a:r>
              <a:rPr lang="en-GB">
                <a:solidFill>
                  <a:srgbClr val="FFFFFF"/>
                </a:solidFill>
                <a:latin typeface="Arial"/>
                <a:ea typeface="Arial"/>
                <a:cs typeface="Arial"/>
                <a:sym typeface="Arial"/>
                <a:hlinkClick r:id="rId10"/>
              </a:rPr>
              <a:t>Neptūnas</a:t>
            </a:r>
            <a:r>
              <a:rPr lang="en-GB">
                <a:solidFill>
                  <a:srgbClr val="FFFFFF"/>
                </a:solidFill>
                <a:latin typeface="Arial"/>
                <a:ea typeface="Arial"/>
                <a:cs typeface="Arial"/>
                <a:sym typeface="Arial"/>
              </a:rPr>
              <a:t>. Šių planetų orbitos yra labai panašios – jos skrieja aplink </a:t>
            </a:r>
            <a:r>
              <a:rPr lang="en-GB">
                <a:solidFill>
                  <a:srgbClr val="FFFFFF"/>
                </a:solidFill>
                <a:latin typeface="Arial"/>
                <a:ea typeface="Arial"/>
                <a:cs typeface="Arial"/>
                <a:sym typeface="Arial"/>
                <a:hlinkClick r:id="rId11"/>
              </a:rPr>
              <a:t>Saulę</a:t>
            </a:r>
            <a:r>
              <a:rPr lang="en-GB">
                <a:solidFill>
                  <a:srgbClr val="FFFFFF"/>
                </a:solidFill>
                <a:latin typeface="Arial"/>
                <a:ea typeface="Arial"/>
                <a:cs typeface="Arial"/>
                <a:sym typeface="Arial"/>
              </a:rPr>
              <a:t> beveik vienoje plokštumoje (todėl, šios </a:t>
            </a:r>
            <a:r>
              <a:rPr lang="en-GB">
                <a:solidFill>
                  <a:srgbClr val="FFFFFF"/>
                </a:solidFill>
                <a:latin typeface="Arial"/>
                <a:ea typeface="Arial"/>
                <a:cs typeface="Arial"/>
                <a:sym typeface="Arial"/>
                <a:hlinkClick r:id="rId12"/>
              </a:rPr>
              <a:t>planetos</a:t>
            </a:r>
            <a:r>
              <a:rPr lang="en-GB">
                <a:solidFill>
                  <a:srgbClr val="FFFFFF"/>
                </a:solidFill>
                <a:latin typeface="Arial"/>
                <a:ea typeface="Arial"/>
                <a:cs typeface="Arial"/>
                <a:sym typeface="Arial"/>
              </a:rPr>
              <a:t> juda dangaus skliautu netoli ekliptikos, per tuos pačius žvaigždynus kaip ir </a:t>
            </a:r>
            <a:r>
              <a:rPr lang="en-GB">
                <a:solidFill>
                  <a:srgbClr val="FFFFFF"/>
                </a:solidFill>
                <a:latin typeface="Arial"/>
                <a:ea typeface="Arial"/>
                <a:cs typeface="Arial"/>
                <a:sym typeface="Arial"/>
                <a:hlinkClick r:id="rId13"/>
              </a:rPr>
              <a:t>Saulė</a:t>
            </a:r>
            <a:r>
              <a:rPr lang="en-GB">
                <a:solidFill>
                  <a:srgbClr val="FFFFFF"/>
                </a:solidFill>
                <a:latin typeface="Arial"/>
                <a:ea typeface="Arial"/>
                <a:cs typeface="Arial"/>
                <a:sym typeface="Arial"/>
              </a:rPr>
              <a:t>), o jų orbitos nedaug kuo skiriasi nuo apskritimo.</a:t>
            </a:r>
          </a:p>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Kad būtų galima įsivaizduoti Saulės sistemos mastus, sumažinkime ją 10 milijardų kartų ir pabandykime įsivaizduoti, kaip atrodys </a:t>
            </a:r>
            <a:r>
              <a:rPr lang="en-GB">
                <a:solidFill>
                  <a:srgbClr val="FFFFFF"/>
                </a:solidFill>
                <a:latin typeface="Arial"/>
                <a:ea typeface="Arial"/>
                <a:cs typeface="Arial"/>
                <a:sym typeface="Arial"/>
                <a:hlinkClick r:id="rId14"/>
              </a:rPr>
              <a:t>planetos</a:t>
            </a:r>
            <a:r>
              <a:rPr lang="en-GB">
                <a:solidFill>
                  <a:srgbClr val="FFFFFF"/>
                </a:solidFill>
                <a:latin typeface="Arial"/>
                <a:ea typeface="Arial"/>
                <a:cs typeface="Arial"/>
                <a:sym typeface="Arial"/>
              </a:rPr>
              <a:t>, kokiu atstumu nuo </a:t>
            </a:r>
            <a:r>
              <a:rPr lang="en-GB">
                <a:solidFill>
                  <a:srgbClr val="FFFFFF"/>
                </a:solidFill>
                <a:latin typeface="Arial"/>
                <a:ea typeface="Arial"/>
                <a:cs typeface="Arial"/>
                <a:sym typeface="Arial"/>
                <a:hlinkClick r:id="rId15"/>
              </a:rPr>
              <a:t>Saulės</a:t>
            </a:r>
            <a:r>
              <a:rPr lang="en-GB">
                <a:solidFill>
                  <a:srgbClr val="FFFFFF"/>
                </a:solidFill>
                <a:latin typeface="Arial"/>
                <a:ea typeface="Arial"/>
                <a:cs typeface="Arial"/>
                <a:sym typeface="Arial"/>
              </a:rPr>
              <a:t> jos skrietų.</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hlinkClick r:id="rId3"/>
              </a:rPr>
              <a:t>Saulė</a:t>
            </a:r>
            <a:r>
              <a:rPr lang="en-GB">
                <a:solidFill>
                  <a:srgbClr val="FFFFFF"/>
                </a:solidFill>
                <a:latin typeface="Arial"/>
                <a:ea typeface="Arial"/>
                <a:cs typeface="Arial"/>
                <a:sym typeface="Arial"/>
              </a:rPr>
              <a:t> tokiame modelyje atrodytų kaip 14 cm dydžio arbūzas, nuo kurio už 6 metrų skrietų pusės aguonos grūdo dydžio Merkurijus, už 11 m skrietų aguonos grūdo dydžio Venera, o už 15 m panašaus dydžio Žemė. Kiek toliau, už 23 m skrietų Marsas, kurio dydis prilygtų pusei aguonos grūdo. Žymiai toliau, už 78 m ir 140 m lazdyno riešuto dydžio skrietų Jupiteris ir </a:t>
            </a:r>
            <a:r>
              <a:rPr lang="en-GB">
                <a:solidFill>
                  <a:srgbClr val="FFFFFF"/>
                </a:solidFill>
                <a:latin typeface="Arial"/>
                <a:ea typeface="Arial"/>
                <a:cs typeface="Arial"/>
                <a:sym typeface="Arial"/>
                <a:hlinkClick r:id="rId4"/>
              </a:rPr>
              <a:t>Saturnas</a:t>
            </a:r>
            <a:r>
              <a:rPr lang="en-GB">
                <a:solidFill>
                  <a:srgbClr val="FFFFFF"/>
                </a:solidFill>
                <a:latin typeface="Arial"/>
                <a:ea typeface="Arial"/>
                <a:cs typeface="Arial"/>
                <a:sym typeface="Arial"/>
              </a:rPr>
              <a:t>, už 290 m ir 450 m pusės lazdyno riešuto dydžio </a:t>
            </a:r>
            <a:r>
              <a:rPr lang="en-GB">
                <a:solidFill>
                  <a:srgbClr val="FFFFFF"/>
                </a:solidFill>
                <a:latin typeface="Arial"/>
                <a:ea typeface="Arial"/>
                <a:cs typeface="Arial"/>
                <a:sym typeface="Arial"/>
                <a:hlinkClick r:id="rId5"/>
              </a:rPr>
              <a:t>Uranas</a:t>
            </a:r>
            <a:r>
              <a:rPr lang="en-GB">
                <a:solidFill>
                  <a:srgbClr val="FFFFFF"/>
                </a:solidFill>
                <a:latin typeface="Arial"/>
                <a:ea typeface="Arial"/>
                <a:cs typeface="Arial"/>
                <a:sym typeface="Arial"/>
              </a:rPr>
              <a:t> ir Neptūnas. Kiek daugiau nei už pusės kilometro (600 m) skrietų pusės aguonos grūdo dydžio </a:t>
            </a:r>
            <a:r>
              <a:rPr lang="en-GB">
                <a:solidFill>
                  <a:srgbClr val="FFFFFF"/>
                </a:solidFill>
                <a:latin typeface="Arial"/>
                <a:ea typeface="Arial"/>
                <a:cs typeface="Arial"/>
                <a:sym typeface="Arial"/>
                <a:hlinkClick r:id="rId6"/>
              </a:rPr>
              <a:t>nykštukinė planeta</a:t>
            </a:r>
            <a:r>
              <a:rPr lang="en-GB">
                <a:solidFill>
                  <a:srgbClr val="FFFFFF"/>
                </a:solidFill>
                <a:latin typeface="Arial"/>
                <a:ea typeface="Arial"/>
                <a:cs typeface="Arial"/>
                <a:sym typeface="Arial"/>
              </a:rPr>
              <a:t> </a:t>
            </a:r>
            <a:r>
              <a:rPr lang="en-GB">
                <a:solidFill>
                  <a:srgbClr val="FFFFFF"/>
                </a:solidFill>
                <a:latin typeface="Arial"/>
                <a:ea typeface="Arial"/>
                <a:cs typeface="Arial"/>
                <a:sym typeface="Arial"/>
                <a:hlinkClick r:id="rId7"/>
              </a:rPr>
              <a:t>Plutonas</a:t>
            </a:r>
            <a:r>
              <a:rPr lang="en-GB">
                <a:solidFill>
                  <a:srgbClr val="FFFFFF"/>
                </a:solidFill>
                <a:latin typeface="Arial"/>
                <a:ea typeface="Arial"/>
                <a:cs typeface="Arial"/>
                <a:sym typeface="Arial"/>
              </a:rPr>
              <a:t>. Dar toliau skrietų 3/4 Plutono dydžio kita nykštukinė planeta – </a:t>
            </a:r>
            <a:r>
              <a:rPr lang="en-GB">
                <a:solidFill>
                  <a:srgbClr val="FFFFFF"/>
                </a:solidFill>
                <a:latin typeface="Arial"/>
                <a:ea typeface="Arial"/>
                <a:cs typeface="Arial"/>
                <a:sym typeface="Arial"/>
                <a:hlinkClick r:id="rId8"/>
              </a:rPr>
              <a:t>Sedna</a:t>
            </a:r>
            <a:r>
              <a:rPr lang="en-GB">
                <a:solidFill>
                  <a:srgbClr val="FFFFFF"/>
                </a:solidFill>
                <a:latin typeface="Arial"/>
                <a:ea typeface="Arial"/>
                <a:cs typeface="Arial"/>
                <a:sym typeface="Arial"/>
              </a:rPr>
              <a:t>.</a:t>
            </a:r>
          </a:p>
          <a:p>
            <a:pPr lvl="0">
              <a:spcBef>
                <a:spcPts val="0"/>
              </a:spcBef>
              <a:buNone/>
            </a:pPr>
            <a:br>
              <a:rPr lang="en-GB"/>
            </a:br>
            <a:r>
              <a:rPr lang="en-GB">
                <a:solidFill>
                  <a:srgbClr val="FFFFFF"/>
                </a:solidFill>
              </a:rPr>
              <a:t>Vaizdo įrašas apie planetų dydžius</a:t>
            </a:r>
          </a:p>
          <a:p>
            <a:pPr lvl="0">
              <a:spcBef>
                <a:spcPts val="0"/>
              </a:spcBef>
              <a:buNone/>
            </a:pPr>
            <a:r>
              <a:rPr lang="en-GB">
                <a:solidFill>
                  <a:srgbClr val="FFFFFF"/>
                </a:solidFill>
              </a:rPr>
              <a:t>https://www.youtube.com/watch?v=MK5E_7hOi-k</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a:solidFill>
                  <a:srgbClr val="FFFFFF"/>
                </a:solidFill>
                <a:latin typeface="Arial"/>
                <a:ea typeface="Arial"/>
                <a:cs typeface="Arial"/>
                <a:sym typeface="Arial"/>
              </a:rPr>
              <a:t>Planetų grupės</a:t>
            </a:r>
            <a:br>
              <a:rPr lang="en-GB" sz="1800">
                <a:solidFill>
                  <a:srgbClr val="000000"/>
                </a:solidFill>
                <a:latin typeface="Arial"/>
                <a:ea typeface="Arial"/>
                <a:cs typeface="Arial"/>
                <a:sym typeface="Arial"/>
              </a:rPr>
            </a:b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Planetos skirstomos į dvi pagrindines grupes. Pirmąją grupe sudaro palyginti mažos planetos - Merkurijus, Venera, Žemė ir Marsas, kurių skersmenys yra nuo 12756 km (Žemės) iki 4878 km (Merkurijaus). Šios planetos turi daug bendrų bruožų. Pavyzdžiui, jos visos turi kietą paviršių, sudarytos iš panašių medžiagų, tiktai Žemės ir Merkurijaus vidutinis tankis didesnis negu Marso ir Veneros.</a:t>
            </a:r>
            <a:br>
              <a:rPr lang="en-GB">
                <a:solidFill>
                  <a:srgbClr val="FFFFFF"/>
                </a:solidFill>
                <a:latin typeface="Arial"/>
                <a:ea typeface="Arial"/>
                <a:cs typeface="Arial"/>
                <a:sym typeface="Arial"/>
              </a:rPr>
            </a:br>
            <a:r>
              <a:rPr lang="en-GB">
                <a:solidFill>
                  <a:srgbClr val="FFFFFF"/>
                </a:solidFill>
                <a:latin typeface="Arial"/>
                <a:ea typeface="Arial"/>
                <a:cs typeface="Arial"/>
                <a:sym typeface="Arial"/>
              </a:rPr>
              <a:t>Šių planetų orbitos beveik nesiskiria nuo apskritimų, tik Merkurijaus ir Marso keliai aplink Saule ištęsti labiau negu Žemės ir Veneros. Merkurijus ir Venera vadinami vidinėmis planetomis, nes jų orbitos yra Žemės orbitos viduje. Jos, kaip ir Mėnulis, keičia fazes nuo jaunaties iki pilnaties ir danguje visada matomos netoli Saulės. Merkurijus ir Venera neturi palydovų. Žemė turi vieną </a:t>
            </a:r>
            <a:r>
              <a:rPr b="1" lang="en-GB">
                <a:solidFill>
                  <a:srgbClr val="FFFFFF"/>
                </a:solidFill>
                <a:latin typeface="Arial"/>
                <a:ea typeface="Arial"/>
                <a:cs typeface="Arial"/>
                <a:sym typeface="Arial"/>
              </a:rPr>
              <a:t>palydovą </a:t>
            </a:r>
            <a:r>
              <a:rPr lang="en-GB">
                <a:solidFill>
                  <a:srgbClr val="FFFFFF"/>
                </a:solidFill>
                <a:latin typeface="Arial"/>
                <a:ea typeface="Arial"/>
                <a:cs typeface="Arial"/>
                <a:sym typeface="Arial"/>
              </a:rPr>
              <a:t>- visiems žinomą Mėnulį. Marsas - du palydovus - Fobą ir Deimą, kurie yra labai maži ir kitokios kilmės negu Mėnulis.</a:t>
            </a:r>
            <a:br>
              <a:rPr lang="en-GB">
                <a:solidFill>
                  <a:srgbClr val="FFFFFF"/>
                </a:solidFill>
                <a:latin typeface="Arial"/>
                <a:ea typeface="Arial"/>
                <a:cs typeface="Arial"/>
                <a:sym typeface="Arial"/>
              </a:rPr>
            </a:b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Už Marso yra platus tarpas, kuriame skrieja tūkstančiai mažų kūnų, vadinamų </a:t>
            </a:r>
            <a:r>
              <a:rPr b="1" lang="en-GB">
                <a:solidFill>
                  <a:srgbClr val="FFFFFF"/>
                </a:solidFill>
                <a:latin typeface="Arial"/>
                <a:ea typeface="Arial"/>
                <a:cs typeface="Arial"/>
                <a:sym typeface="Arial"/>
              </a:rPr>
              <a:t>asteroidais</a:t>
            </a:r>
            <a:r>
              <a:rPr lang="en-GB">
                <a:solidFill>
                  <a:srgbClr val="FFFFFF"/>
                </a:solidFill>
                <a:latin typeface="Arial"/>
                <a:ea typeface="Arial"/>
                <a:cs typeface="Arial"/>
                <a:sym typeface="Arial"/>
              </a:rPr>
              <a:t>, arba mažosiomis planetomis. Didžiausias iš jų (Cerera) tėra vos 1000-1200 km skersmens. Tai gerokai daugiau, negu kažkada manyta, bet vis dėlto mažai, lyginant su planetų skersmenimis. Nenuostabu, kad asteroidai atrasti palyginti neseniai, pvz., Cerera buvo atrasta 1801 m. Tiktai vieną iš gausybės asteroidų - Vestą galima pamatyti be teleskopo.</a:t>
            </a:r>
          </a:p>
          <a:p>
            <a:pPr lvl="0" rtl="0">
              <a:lnSpc>
                <a:spcPct val="100000"/>
              </a:lnSpc>
              <a:spcBef>
                <a:spcPts val="600"/>
              </a:spcBef>
              <a:spcAft>
                <a:spcPts val="600"/>
              </a:spcAft>
              <a:buNone/>
            </a:pPr>
            <a:r>
              <a:t/>
            </a:r>
            <a:endParaRPr>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descr="solar_system1" id="157" name="Shape 157"/>
          <p:cNvPicPr preferRelativeResize="0"/>
          <p:nvPr/>
        </p:nvPicPr>
        <p:blipFill>
          <a:blip r:embed="rId3">
            <a:alphaModFix/>
          </a:blip>
          <a:stretch>
            <a:fillRect/>
          </a:stretch>
        </p:blipFill>
        <p:spPr>
          <a:xfrm>
            <a:off x="1169850" y="442025"/>
            <a:ext cx="6804275" cy="4259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Toli už asteroidų zonos skrieja penkios didžiosios planetos - Jupiteris, Saturnas, Uranas, Neptūnas ir Plutonas. Jos labai skiriasi nuo Žemės grupės planetų: tai veikiau skysti negu kieti kūnai su labai tankia atmosfera. Jų masės tokios didelės, kad sugebėjo išlaikyti apie save didžiulius pirminio vandenilio kiekius. Pavyzdžiui, Jupiterio pabėgimo (II kosminis) greitis yra 60 km/s, o Žemės tik 11,2 km/s. Didžiųjų planetų nuotolis nuo Saulės yra nuo 778 milijonų kilometrų (Jupiterio) iki 4509 milijonų kilometrų (Neptūno). Tradicinės Saulės sistemos schemos dažniausiai klaidina: pavyzdžiui, Saturnas ir Uranas jose vaizduojami vienas šalia kito, tačiau iš tikrųjų Urano nuotolis nuo Žemės orbitos beveik du kartus didesnis negu Saturno.</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70" name="Shape 170"/>
          <p:cNvPicPr preferRelativeResize="0"/>
          <p:nvPr/>
        </p:nvPicPr>
        <p:blipFill>
          <a:blip r:embed="rId3">
            <a:alphaModFix/>
          </a:blip>
          <a:stretch>
            <a:fillRect/>
          </a:stretch>
        </p:blipFill>
        <p:spPr>
          <a:xfrm>
            <a:off x="285750" y="338137"/>
            <a:ext cx="8572500" cy="4467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20350"/>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a:solidFill>
                  <a:srgbClr val="FFFFFF"/>
                </a:solidFill>
                <a:latin typeface="Arial"/>
                <a:ea typeface="Arial"/>
                <a:cs typeface="Arial"/>
                <a:sym typeface="Arial"/>
              </a:rPr>
              <a:t>Didžiųjų planetų palyginimas</a:t>
            </a:r>
          </a:p>
        </p:txBody>
      </p:sp>
      <p:sp>
        <p:nvSpPr>
          <p:cNvPr id="176" name="Shape 17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Didžiosios planetos turi daug bendrų bruožų, bet nestokoja ir skirtumų. Jų vidutinis tankis palyginti mažas, pavyzdžiui, Saturno vidutinis tankis mažesnis negu vandens. Jupiteris šviečia atspindėta Saulės šviesa, bet turi vidinį energijos šaltinį, nes šilumos skleidžia daugiau, negu pats gauna iš Saulės. Taigi jo branduolio temperatūra turi būti pakankamai aukšta, bet ne tiek, kad jame kaip Saulėje vyktų branduolinės reakcijos; Jupiteris negali prilygti žvaigždei, nes yra per mažas.</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Arial"/>
                <a:ea typeface="Arial"/>
                <a:cs typeface="Arial"/>
                <a:sym typeface="Arial"/>
              </a:rPr>
              <a:t>Turinys</a:t>
            </a:r>
          </a:p>
        </p:txBody>
      </p:sp>
      <p:sp>
        <p:nvSpPr>
          <p:cNvPr id="67" name="Shape 67"/>
          <p:cNvSpPr txBox="1"/>
          <p:nvPr>
            <p:ph idx="1" type="body"/>
          </p:nvPr>
        </p:nvSpPr>
        <p:spPr>
          <a:xfrm>
            <a:off x="311700" y="1017725"/>
            <a:ext cx="4190400" cy="3551100"/>
          </a:xfrm>
          <a:prstGeom prst="rect">
            <a:avLst/>
          </a:prstGeom>
        </p:spPr>
        <p:txBody>
          <a:bodyPr anchorCtr="0" anchor="t" bIns="91425" lIns="91425" rIns="91425" tIns="91425">
            <a:noAutofit/>
          </a:bodyPr>
          <a:lstStyle/>
          <a:p>
            <a:pPr indent="-355600" lvl="0" marL="457200" rtl="0">
              <a:lnSpc>
                <a:spcPct val="150000"/>
              </a:lnSpc>
              <a:spcBef>
                <a:spcPts val="0"/>
              </a:spcBef>
              <a:spcAft>
                <a:spcPts val="800"/>
              </a:spcAft>
              <a:buClr>
                <a:srgbClr val="FFFFFF"/>
              </a:buClr>
              <a:buSzPct val="100000"/>
              <a:buFont typeface="Arial"/>
              <a:buChar char="●"/>
            </a:pPr>
            <a:r>
              <a:rPr lang="en-GB" sz="2000">
                <a:solidFill>
                  <a:srgbClr val="FFFFFF"/>
                </a:solidFill>
                <a:latin typeface="Arial"/>
                <a:ea typeface="Arial"/>
                <a:cs typeface="Arial"/>
                <a:sym typeface="Arial"/>
              </a:rPr>
              <a:t>Kas yra saulės sistema?</a:t>
            </a:r>
          </a:p>
          <a:p>
            <a:pPr indent="-355600" lvl="0" marL="457200" rtl="0">
              <a:lnSpc>
                <a:spcPct val="150000"/>
              </a:lnSpc>
              <a:spcBef>
                <a:spcPts val="1200"/>
              </a:spcBef>
              <a:spcAft>
                <a:spcPts val="300"/>
              </a:spcAft>
              <a:buClr>
                <a:schemeClr val="dk1"/>
              </a:buClr>
              <a:buSzPct val="100000"/>
              <a:buFont typeface="Arial"/>
              <a:buChar char="●"/>
            </a:pPr>
            <a:r>
              <a:rPr lang="en-GB" sz="2000">
                <a:solidFill>
                  <a:schemeClr val="dk1"/>
                </a:solidFill>
                <a:latin typeface="Arial"/>
                <a:ea typeface="Arial"/>
                <a:cs typeface="Arial"/>
                <a:sym typeface="Arial"/>
              </a:rPr>
              <a:t>Saulės sistemos susidarymas;</a:t>
            </a:r>
          </a:p>
          <a:p>
            <a:pPr indent="-355600" lvl="0" marL="457200" rtl="0">
              <a:lnSpc>
                <a:spcPct val="150000"/>
              </a:lnSpc>
              <a:spcBef>
                <a:spcPts val="600"/>
              </a:spcBef>
              <a:spcAft>
                <a:spcPts val="600"/>
              </a:spcAft>
              <a:buClr>
                <a:schemeClr val="dk1"/>
              </a:buClr>
              <a:buSzPct val="100000"/>
              <a:buFont typeface="Arial"/>
              <a:buChar char="●"/>
            </a:pPr>
            <a:r>
              <a:rPr lang="en-GB" sz="2000">
                <a:solidFill>
                  <a:schemeClr val="dk1"/>
                </a:solidFill>
                <a:latin typeface="Arial"/>
                <a:ea typeface="Arial"/>
                <a:cs typeface="Arial"/>
                <a:sym typeface="Arial"/>
              </a:rPr>
              <a:t>Susidarymo hipotezės:</a:t>
            </a:r>
          </a:p>
          <a:p>
            <a:pPr indent="-355600" lvl="0" marL="457200" rtl="0">
              <a:lnSpc>
                <a:spcPct val="150000"/>
              </a:lnSpc>
              <a:spcBef>
                <a:spcPts val="0"/>
              </a:spcBef>
              <a:spcAft>
                <a:spcPts val="0"/>
              </a:spcAft>
              <a:buClr>
                <a:schemeClr val="dk1"/>
              </a:buClr>
              <a:buSzPct val="100000"/>
              <a:buFont typeface="Arial"/>
              <a:buChar char="●"/>
            </a:pPr>
            <a:r>
              <a:rPr lang="en-GB" sz="2000">
                <a:solidFill>
                  <a:schemeClr val="dk1"/>
                </a:solidFill>
                <a:latin typeface="Arial"/>
                <a:ea typeface="Arial"/>
                <a:cs typeface="Arial"/>
                <a:sym typeface="Arial"/>
              </a:rPr>
              <a:t>Saulės sistema;</a:t>
            </a:r>
          </a:p>
          <a:p>
            <a:pPr indent="-355600" lvl="0" marL="457200" rtl="0">
              <a:lnSpc>
                <a:spcPct val="150000"/>
              </a:lnSpc>
              <a:spcBef>
                <a:spcPts val="600"/>
              </a:spcBef>
              <a:spcAft>
                <a:spcPts val="600"/>
              </a:spcAft>
              <a:buClr>
                <a:schemeClr val="dk1"/>
              </a:buClr>
              <a:buSzPct val="100000"/>
              <a:buFont typeface="Arial"/>
              <a:buChar char="●"/>
            </a:pPr>
            <a:r>
              <a:rPr lang="en-GB" sz="2000">
                <a:solidFill>
                  <a:schemeClr val="dk1"/>
                </a:solidFill>
                <a:latin typeface="Arial"/>
                <a:ea typeface="Arial"/>
                <a:cs typeface="Arial"/>
                <a:sym typeface="Arial"/>
              </a:rPr>
              <a:t>Planetų grupės;</a:t>
            </a:r>
          </a:p>
          <a:p>
            <a:pPr indent="-355600" lvl="0" marL="457200" rtl="0">
              <a:lnSpc>
                <a:spcPct val="150000"/>
              </a:lnSpc>
              <a:spcBef>
                <a:spcPts val="600"/>
              </a:spcBef>
              <a:spcAft>
                <a:spcPts val="600"/>
              </a:spcAft>
              <a:buClr>
                <a:schemeClr val="dk1"/>
              </a:buClr>
              <a:buSzPct val="100000"/>
              <a:buFont typeface="Arial"/>
              <a:buChar char="●"/>
            </a:pPr>
            <a:r>
              <a:rPr lang="en-GB" sz="2000">
                <a:solidFill>
                  <a:schemeClr val="dk1"/>
                </a:solidFill>
                <a:latin typeface="Arial"/>
                <a:ea typeface="Arial"/>
                <a:cs typeface="Arial"/>
                <a:sym typeface="Arial"/>
              </a:rPr>
              <a:t>Didžiųjų planetų palyginimas;</a:t>
            </a:r>
          </a:p>
        </p:txBody>
      </p:sp>
      <p:sp>
        <p:nvSpPr>
          <p:cNvPr id="68" name="Shape 68"/>
          <p:cNvSpPr txBox="1"/>
          <p:nvPr>
            <p:ph idx="1" type="body"/>
          </p:nvPr>
        </p:nvSpPr>
        <p:spPr>
          <a:xfrm>
            <a:off x="4580100" y="1017725"/>
            <a:ext cx="4563900" cy="3551100"/>
          </a:xfrm>
          <a:prstGeom prst="rect">
            <a:avLst/>
          </a:prstGeom>
        </p:spPr>
        <p:txBody>
          <a:bodyPr anchorCtr="0" anchor="t" bIns="91425" lIns="91425" rIns="91425" tIns="91425">
            <a:noAutofit/>
          </a:bodyPr>
          <a:lstStyle/>
          <a:p>
            <a:pPr indent="-355600" lvl="0" marL="457200" rtl="0">
              <a:lnSpc>
                <a:spcPct val="150000"/>
              </a:lnSpc>
              <a:spcBef>
                <a:spcPts val="0"/>
              </a:spcBef>
              <a:spcAft>
                <a:spcPts val="800"/>
              </a:spcAft>
              <a:buClr>
                <a:schemeClr val="dk1"/>
              </a:buClr>
              <a:buSzPct val="100000"/>
              <a:buFont typeface="Arial"/>
              <a:buChar char="●"/>
            </a:pPr>
            <a:r>
              <a:rPr lang="en-GB" sz="2000">
                <a:solidFill>
                  <a:schemeClr val="dk1"/>
                </a:solidFill>
                <a:latin typeface="Arial"/>
                <a:ea typeface="Arial"/>
                <a:cs typeface="Arial"/>
                <a:sym typeface="Arial"/>
              </a:rPr>
              <a:t>Saulės sistemos ribos ;</a:t>
            </a:r>
          </a:p>
          <a:p>
            <a:pPr indent="-355600" lvl="0" marL="457200" rtl="0">
              <a:lnSpc>
                <a:spcPct val="150000"/>
              </a:lnSpc>
              <a:spcBef>
                <a:spcPts val="0"/>
              </a:spcBef>
              <a:spcAft>
                <a:spcPts val="800"/>
              </a:spcAft>
              <a:buClr>
                <a:schemeClr val="dk1"/>
              </a:buClr>
              <a:buSzPct val="100000"/>
              <a:buFont typeface="Arial"/>
              <a:buChar char="●"/>
            </a:pPr>
            <a:r>
              <a:rPr lang="en-GB" sz="2000">
                <a:solidFill>
                  <a:schemeClr val="dk1"/>
                </a:solidFill>
                <a:latin typeface="Arial"/>
                <a:ea typeface="Arial"/>
                <a:cs typeface="Arial"/>
                <a:sym typeface="Arial"/>
              </a:rPr>
              <a:t>Išorinės planetos;</a:t>
            </a:r>
          </a:p>
          <a:p>
            <a:pPr indent="-355600" lvl="0" marL="457200" rtl="0">
              <a:lnSpc>
                <a:spcPct val="150000"/>
              </a:lnSpc>
              <a:spcBef>
                <a:spcPts val="0"/>
              </a:spcBef>
              <a:spcAft>
                <a:spcPts val="800"/>
              </a:spcAft>
              <a:buClr>
                <a:schemeClr val="dk1"/>
              </a:buClr>
              <a:buSzPct val="100000"/>
              <a:buFont typeface="Arial"/>
              <a:buChar char="●"/>
            </a:pPr>
            <a:r>
              <a:rPr lang="en-GB" sz="2000">
                <a:solidFill>
                  <a:schemeClr val="dk1"/>
                </a:solidFill>
                <a:latin typeface="Arial"/>
                <a:ea typeface="Arial"/>
                <a:cs typeface="Arial"/>
                <a:sym typeface="Arial"/>
              </a:rPr>
              <a:t>Įdomūs faktai apie Saulės sistemą</a:t>
            </a:r>
          </a:p>
          <a:p>
            <a:pPr indent="-355600" lvl="0" marL="457200" rtl="0">
              <a:lnSpc>
                <a:spcPct val="150000"/>
              </a:lnSpc>
              <a:spcBef>
                <a:spcPts val="0"/>
              </a:spcBef>
              <a:spcAft>
                <a:spcPts val="800"/>
              </a:spcAft>
              <a:buClr>
                <a:schemeClr val="dk1"/>
              </a:buClr>
              <a:buSzPct val="100000"/>
              <a:buFont typeface="Arial"/>
              <a:buChar char="●"/>
            </a:pPr>
            <a:r>
              <a:rPr lang="en-GB" sz="2000">
                <a:solidFill>
                  <a:schemeClr val="dk1"/>
                </a:solidFill>
                <a:latin typeface="Arial"/>
                <a:ea typeface="Arial"/>
                <a:cs typeface="Arial"/>
                <a:sym typeface="Arial"/>
              </a:rPr>
              <a:t>Testas;</a:t>
            </a:r>
          </a:p>
          <a:p>
            <a:pPr indent="-355600" lvl="0" marL="457200" rtl="0">
              <a:lnSpc>
                <a:spcPct val="150000"/>
              </a:lnSpc>
              <a:spcBef>
                <a:spcPts val="0"/>
              </a:spcBef>
              <a:spcAft>
                <a:spcPts val="800"/>
              </a:spcAft>
              <a:buClr>
                <a:schemeClr val="dk1"/>
              </a:buClr>
              <a:buSzPct val="100000"/>
              <a:buFont typeface="Arial"/>
              <a:buChar char="●"/>
            </a:pPr>
            <a:r>
              <a:rPr lang="en-GB" sz="2000">
                <a:solidFill>
                  <a:schemeClr val="dk1"/>
                </a:solidFill>
                <a:latin typeface="Arial"/>
                <a:ea typeface="Arial"/>
                <a:cs typeface="Arial"/>
                <a:sym typeface="Arial"/>
              </a:rPr>
              <a:t>Uždavinys;</a:t>
            </a:r>
          </a:p>
          <a:p>
            <a:pPr indent="-355600" lvl="0" marL="457200" rtl="0">
              <a:lnSpc>
                <a:spcPct val="150000"/>
              </a:lnSpc>
              <a:spcBef>
                <a:spcPts val="0"/>
              </a:spcBef>
              <a:spcAft>
                <a:spcPts val="800"/>
              </a:spcAft>
              <a:buClr>
                <a:schemeClr val="dk1"/>
              </a:buClr>
              <a:buSzPct val="100000"/>
              <a:buFont typeface="Arial"/>
              <a:buChar char="●"/>
            </a:pPr>
            <a:r>
              <a:rPr lang="en-GB" sz="2000">
                <a:solidFill>
                  <a:schemeClr val="dk1"/>
                </a:solidFill>
                <a:latin typeface="Arial"/>
                <a:ea typeface="Arial"/>
                <a:cs typeface="Arial"/>
                <a:sym typeface="Arial"/>
              </a:rPr>
              <a:t>Šaltiniai.</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82" name="Shape 1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83" name="Shape 183"/>
          <p:cNvPicPr preferRelativeResize="0"/>
          <p:nvPr/>
        </p:nvPicPr>
        <p:blipFill>
          <a:blip r:embed="rId3">
            <a:alphaModFix/>
          </a:blip>
          <a:stretch>
            <a:fillRect/>
          </a:stretch>
        </p:blipFill>
        <p:spPr>
          <a:xfrm>
            <a:off x="0" y="583659"/>
            <a:ext cx="9144000" cy="39761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07916"/>
              </a:lnSpc>
              <a:spcBef>
                <a:spcPts val="0"/>
              </a:spcBef>
              <a:spcAft>
                <a:spcPts val="800"/>
              </a:spcAft>
              <a:buNone/>
            </a:pPr>
            <a:r>
              <a:rPr lang="en-GB">
                <a:solidFill>
                  <a:srgbClr val="FFFFFF"/>
                </a:solidFill>
                <a:latin typeface="Arial"/>
                <a:ea typeface="Arial"/>
                <a:cs typeface="Arial"/>
                <a:sym typeface="Arial"/>
              </a:rPr>
              <a:t>Saulės sistemos ribos </a:t>
            </a:r>
          </a:p>
        </p:txBody>
      </p:sp>
      <p:sp>
        <p:nvSpPr>
          <p:cNvPr id="189" name="Shape 18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7916"/>
              </a:lnSpc>
              <a:spcBef>
                <a:spcPts val="0"/>
              </a:spcBef>
              <a:spcAft>
                <a:spcPts val="800"/>
              </a:spcAft>
              <a:buNone/>
            </a:pPr>
            <a:r>
              <a:rPr lang="en-GB">
                <a:solidFill>
                  <a:srgbClr val="FFFFFF"/>
                </a:solidFill>
                <a:latin typeface="Arial"/>
                <a:ea typeface="Arial"/>
                <a:cs typeface="Arial"/>
                <a:sym typeface="Arial"/>
              </a:rPr>
              <a:t>Saulės sistemą gaubia nedidelės energijos, elektros krūvį turinčių elementariųjų dalelių debesis, sukuriamas Saulės vėjo (heliosfera). Ribos, ties kuriomis šio vėjo spaudimas susilygina su tarpžvaigždinių dalelių sukuriamu spaudimu (vadinamoji heliopauzė), laikomos galutinėmis Saulės sistemos ribomis. Jas yra eksperimentiškai nustatę Voyager 1 (85 astronominiai vienetai) ir Voyager 2 (76 astronominiai vienetai) automatiniai laivai. Skirtingi atstumai rodo, jog debesies forma nėra taisyklinga. Manoma, jog ją formuoja Saulės judėjimas aplink Galaktikos centrą – Saulės judėjimo kryptimi heliosfera yra suspaudžiama.</a:t>
            </a:r>
          </a:p>
          <a:p>
            <a:pPr lvl="0" rtl="0">
              <a:lnSpc>
                <a:spcPct val="107916"/>
              </a:lnSpc>
              <a:spcBef>
                <a:spcPts val="0"/>
              </a:spcBef>
              <a:spcAft>
                <a:spcPts val="800"/>
              </a:spcAft>
              <a:buNone/>
            </a:pPr>
            <a:r>
              <a:t/>
            </a:r>
            <a:endParaRPr>
              <a:solidFill>
                <a:srgbClr val="FFFFFF"/>
              </a:solidFill>
              <a:latin typeface="Arial"/>
              <a:ea typeface="Arial"/>
              <a:cs typeface="Arial"/>
              <a:sym typeface="Arial"/>
            </a:endParaRP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07916"/>
              </a:lnSpc>
              <a:spcBef>
                <a:spcPts val="0"/>
              </a:spcBef>
              <a:spcAft>
                <a:spcPts val="800"/>
              </a:spcAft>
              <a:buNone/>
            </a:pPr>
            <a:r>
              <a:rPr lang="en-GB">
                <a:solidFill>
                  <a:srgbClr val="FFFFFF"/>
                </a:solidFill>
                <a:latin typeface="Arial"/>
                <a:ea typeface="Arial"/>
                <a:cs typeface="Arial"/>
                <a:sym typeface="Arial"/>
              </a:rPr>
              <a:t>Išorinės planetos</a:t>
            </a: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7916"/>
              </a:lnSpc>
              <a:spcBef>
                <a:spcPts val="0"/>
              </a:spcBef>
              <a:spcAft>
                <a:spcPts val="800"/>
              </a:spcAft>
              <a:buNone/>
            </a:pPr>
            <a:r>
              <a:rPr lang="en-GB">
                <a:solidFill>
                  <a:srgbClr val="FFFFFF"/>
                </a:solidFill>
                <a:latin typeface="Arial"/>
                <a:ea typeface="Arial"/>
                <a:cs typeface="Arial"/>
                <a:sym typeface="Arial"/>
              </a:rPr>
              <a:t>Senovėje tolimiausia žinoma planeta buvo Saturnas. Manyta, kad Saulės sistemą sudaro septyni pagrindiniai kūnai (penkios plika akimi matomos planetos, Saulė ir Mėnulis). Skaičių 7 astrologai laikė magišku, taigi daugiau planetų rasti nesitikėta. Bet 1781 m. Viljamas Heršelis (1738 - 1822m.) sudarinėdamas Dvynių žvaigždėlapį, aptiko mažą skrituliuko pavidalo šviesulį, kuris kasnakt pastebimai judėjo. Heršelis iš pradžių palaikė jį kometa, bet, apskaičiavus jo orbitą, paaiškėjo, kad šis objektas skrieja toliau negu Saturnas. Taigi penkios planetos - Merkurijus, Venera, Marsas, Jupiteris ir Saturnas yra žinomos nuo seniausių laikų, nes yra ryškūs objektai, matomi plika akimi. Uraną, kurį taip pat galima įžiūrėti akimi, 1781 m. atsitiktinai atrado Viljamas Heršelis. 1846 m. į žinomų planetų sąrašą pateko Neptūnas: jis buvo apskaičiuotas teoriškai pagal stebimus Urano judėjimo trikdymus. </a:t>
            </a:r>
          </a:p>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02" name="Shape 202"/>
          <p:cNvPicPr preferRelativeResize="0"/>
          <p:nvPr/>
        </p:nvPicPr>
        <p:blipFill>
          <a:blip r:embed="rId3">
            <a:alphaModFix/>
          </a:blip>
          <a:stretch>
            <a:fillRect/>
          </a:stretch>
        </p:blipFill>
        <p:spPr>
          <a:xfrm>
            <a:off x="871525" y="490525"/>
            <a:ext cx="7400925" cy="4162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07916"/>
              </a:lnSpc>
              <a:spcBef>
                <a:spcPts val="0"/>
              </a:spcBef>
              <a:spcAft>
                <a:spcPts val="800"/>
              </a:spcAft>
              <a:buNone/>
            </a:pPr>
            <a:r>
              <a:rPr lang="en-GB">
                <a:solidFill>
                  <a:srgbClr val="FFFFFF"/>
                </a:solidFill>
                <a:latin typeface="Arial"/>
                <a:ea typeface="Arial"/>
                <a:cs typeface="Arial"/>
                <a:sym typeface="Arial"/>
              </a:rPr>
              <a:t>Įdomūs faktai apie Saulės sistemą</a:t>
            </a:r>
          </a:p>
          <a:p>
            <a:pPr lvl="0" rtl="0">
              <a:lnSpc>
                <a:spcPct val="107916"/>
              </a:lnSpc>
              <a:spcBef>
                <a:spcPts val="0"/>
              </a:spcBef>
              <a:spcAft>
                <a:spcPts val="800"/>
              </a:spcAft>
              <a:buNone/>
            </a:pPr>
            <a:r>
              <a:t/>
            </a:r>
            <a:endParaRPr>
              <a:solidFill>
                <a:srgbClr val="FFFFFF"/>
              </a:solidFill>
              <a:latin typeface="Arial"/>
              <a:ea typeface="Arial"/>
              <a:cs typeface="Arial"/>
              <a:sym typeface="Arial"/>
            </a:endParaRPr>
          </a:p>
          <a:p>
            <a:pPr lvl="0">
              <a:spcBef>
                <a:spcPts val="0"/>
              </a:spcBef>
              <a:buNone/>
            </a:pPr>
            <a:r>
              <a:t/>
            </a:r>
            <a:endParaRPr/>
          </a:p>
        </p:txBody>
      </p:sp>
      <p:sp>
        <p:nvSpPr>
          <p:cNvPr id="208" name="Shape 20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Venera apie savo ašį sukasi priešinga kryptimi nei visos kitos Saulės sistemos planetos – t.y. iš rytų į vakarus.</a:t>
            </a:r>
          </a:p>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Mokslininkai, ieškodami gyvybės kitose planetose, daugiausia vilčių sieja su Marsu, turinčiu sušalusio ledo bei retutę atmosferą, Jupiterio palydovu Europa, po kurio lediniais šarvais turėtų tyvuliuoti ištisas vandenynas, bei Saturno palydovu Titanu, apsigobusiu tiršta metano prisotinta atmosfera.</a:t>
            </a:r>
          </a:p>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Aukščiausias kalnas yra Marse. Užgesęs Olimpo vulkanas iškyla net į 27 km aukštį virš vidutinio Marso paviršiaus.</a:t>
            </a:r>
          </a:p>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Jupiteris iš tiesų vertas romėnų vyriausiojo dievo vardo – jo masė net 2,5 karto viršija visų kitų planetų masę kartu sudėjus! Tačiau prieš Saulę ir jis atrodo kaip nykštukas – mūsų žvaigždės masė daugiau nei tūkstantį kartų didesnė nei Jupiterio.</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07916"/>
              </a:lnSpc>
              <a:spcBef>
                <a:spcPts val="0"/>
              </a:spcBef>
              <a:spcAft>
                <a:spcPts val="800"/>
              </a:spcAft>
              <a:buNone/>
            </a:pPr>
            <a:r>
              <a:rPr lang="en-GB">
                <a:solidFill>
                  <a:srgbClr val="FFFFFF"/>
                </a:solidFill>
                <a:latin typeface="Arial"/>
                <a:ea typeface="Arial"/>
                <a:cs typeface="Arial"/>
                <a:sym typeface="Arial"/>
              </a:rPr>
              <a:t>Įdomūs faktai apie Saulės sistemą</a:t>
            </a:r>
          </a:p>
        </p:txBody>
      </p:sp>
      <p:sp>
        <p:nvSpPr>
          <p:cNvPr id="214" name="Shape 21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Jupiterio palydovas Ija pasižymi dešimtimis veikiančių vulkanų, kurių galingumas viršija žemiškuosius analogus.</a:t>
            </a:r>
          </a:p>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Visi Urano palydovai pavadinti Šekspyro kūrinių herojų vardais.</a:t>
            </a:r>
          </a:p>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Dydžiu ir mase Plutoną lenkia net 7 planetų palydovai: Žemės Mėnulis, Jupiterio Ganimedas, Kalista, Ija ir Europa, Saturno Titanas ir Neptūno Tritonas. Ganimedas savo dydžiu lenkia net Merkurijų, todėl skriedamas savarankiškai neabejotinai būtų laikomas planeta.</a:t>
            </a:r>
          </a:p>
          <a:p>
            <a:pPr indent="-228600" lvl="0" marL="457200" rtl="0">
              <a:lnSpc>
                <a:spcPct val="107916"/>
              </a:lnSpc>
              <a:spcBef>
                <a:spcPts val="0"/>
              </a:spcBef>
              <a:spcAft>
                <a:spcPts val="0"/>
              </a:spcAft>
              <a:buClr>
                <a:srgbClr val="FFFFFF"/>
              </a:buClr>
              <a:buFont typeface="Arial"/>
              <a:buChar char="●"/>
            </a:pPr>
            <a:r>
              <a:rPr lang="en-GB">
                <a:solidFill>
                  <a:srgbClr val="FFFFFF"/>
                </a:solidFill>
                <a:latin typeface="Arial"/>
                <a:ea typeface="Arial"/>
                <a:cs typeface="Arial"/>
                <a:sym typeface="Arial"/>
              </a:rPr>
              <a:t>Prieš gerą dešimtmetį mokslininkams buvo žinoma viena planetų sistemą Visatoje – t.y. Saulės sistema. Dabar (2017 m. pr.) yra atrasta apie virš tūkstančio žvaigždžių, apie kurias skrieja viena ar net kelios planetos! Tiesa, šiuolaikinė technika dar sunkiai leidžia sumedžioti mažesnių nei Neptūno dydžio planetų, bet pirmosios „superžemės“ jau atrastos.</a:t>
            </a:r>
          </a:p>
          <a:p>
            <a:pPr lvl="0">
              <a:spcBef>
                <a:spcPts val="0"/>
              </a:spcBef>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GB">
                <a:latin typeface="Arial"/>
                <a:ea typeface="Arial"/>
                <a:cs typeface="Arial"/>
                <a:sym typeface="Arial"/>
              </a:rPr>
              <a:t>T</a:t>
            </a:r>
            <a:r>
              <a:rPr lang="en-GB">
                <a:latin typeface="Arial"/>
                <a:ea typeface="Arial"/>
                <a:cs typeface="Arial"/>
                <a:sym typeface="Arial"/>
              </a:rPr>
              <a:t>estas</a:t>
            </a:r>
          </a:p>
        </p:txBody>
      </p:sp>
      <p:pic>
        <p:nvPicPr>
          <p:cNvPr id="220" name="Shape 220"/>
          <p:cNvPicPr preferRelativeResize="0"/>
          <p:nvPr/>
        </p:nvPicPr>
        <p:blipFill>
          <a:blip r:embed="rId3">
            <a:alphaModFix/>
          </a:blip>
          <a:stretch>
            <a:fillRect/>
          </a:stretch>
        </p:blipFill>
        <p:spPr>
          <a:xfrm>
            <a:off x="805977" y="1103125"/>
            <a:ext cx="7532049" cy="3954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1.</a:t>
            </a:r>
            <a:r>
              <a:rPr lang="en-GB" sz="2500">
                <a:solidFill>
                  <a:srgbClr val="FFFFFF"/>
                </a:solidFill>
                <a:latin typeface="Arial"/>
                <a:ea typeface="Arial"/>
                <a:cs typeface="Arial"/>
                <a:sym typeface="Arial"/>
              </a:rPr>
              <a:t> Į kurias grupes skirstomos planetos pagal savo sandarą:</a:t>
            </a:r>
          </a:p>
        </p:txBody>
      </p:sp>
      <p:sp>
        <p:nvSpPr>
          <p:cNvPr id="226" name="Shape 22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Dujines ir metalines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Uolines ir dujines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Uolines ir ledines</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2.</a:t>
            </a:r>
            <a:r>
              <a:rPr lang="en-GB" sz="2500">
                <a:solidFill>
                  <a:srgbClr val="FFFFFF"/>
                </a:solidFill>
                <a:latin typeface="Arial"/>
                <a:ea typeface="Arial"/>
                <a:cs typeface="Arial"/>
                <a:sym typeface="Arial"/>
              </a:rPr>
              <a:t> Kiek gamtinių palydovų turi žemė:</a:t>
            </a:r>
          </a:p>
          <a:p>
            <a:pPr lvl="0">
              <a:spcBef>
                <a:spcPts val="0"/>
              </a:spcBef>
              <a:buNone/>
            </a:pPr>
            <a:r>
              <a:t/>
            </a:r>
            <a:endParaRPr/>
          </a:p>
        </p:txBody>
      </p:sp>
      <p:sp>
        <p:nvSpPr>
          <p:cNvPr id="232" name="Shape 23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Vieną</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Neturi</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Du</a:t>
            </a:r>
          </a:p>
          <a:p>
            <a:pPr indent="0" lvl="0" marL="914400" rtl="0">
              <a:lnSpc>
                <a:spcPct val="107916"/>
              </a:lnSpc>
              <a:spcBef>
                <a:spcPts val="0"/>
              </a:spcBef>
              <a:spcAft>
                <a:spcPts val="8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400" u="sng">
                <a:solidFill>
                  <a:srgbClr val="FFFFFF"/>
                </a:solidFill>
                <a:latin typeface="Arial"/>
                <a:ea typeface="Arial"/>
                <a:cs typeface="Arial"/>
                <a:sym typeface="Arial"/>
              </a:rPr>
              <a:t>3.</a:t>
            </a:r>
            <a:r>
              <a:rPr lang="en-GB" sz="2400">
                <a:solidFill>
                  <a:srgbClr val="FFFFFF"/>
                </a:solidFill>
                <a:latin typeface="Arial"/>
                <a:ea typeface="Arial"/>
                <a:cs typeface="Arial"/>
                <a:sym typeface="Arial"/>
              </a:rPr>
              <a:t> Kas juosia Jupiterio, Saturno, Urano ir Neptūno planetas?:</a:t>
            </a:r>
          </a:p>
        </p:txBody>
      </p:sp>
      <p:sp>
        <p:nvSpPr>
          <p:cNvPr id="238" name="Shape 23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Palydovų žiedai</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Ledo ir dulkių žiedai</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Vandes debesys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07916"/>
              </a:lnSpc>
              <a:spcBef>
                <a:spcPts val="0"/>
              </a:spcBef>
              <a:spcAft>
                <a:spcPts val="800"/>
              </a:spcAft>
              <a:buNone/>
            </a:pPr>
            <a:r>
              <a:rPr lang="en-GB" sz="2400">
                <a:solidFill>
                  <a:srgbClr val="FFFFFF"/>
                </a:solidFill>
                <a:latin typeface="Arial"/>
                <a:ea typeface="Arial"/>
                <a:cs typeface="Arial"/>
                <a:sym typeface="Arial"/>
              </a:rPr>
              <a:t>Kas yra saulės sistema?</a:t>
            </a:r>
          </a:p>
          <a:p>
            <a:pPr lvl="0">
              <a:spcBef>
                <a:spcPts val="0"/>
              </a:spcBef>
              <a:buNone/>
            </a:pPr>
            <a:r>
              <a:t/>
            </a:r>
            <a:endParaRP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7916"/>
              </a:lnSpc>
              <a:spcBef>
                <a:spcPts val="0"/>
              </a:spcBef>
              <a:spcAft>
                <a:spcPts val="800"/>
              </a:spcAft>
              <a:buNone/>
            </a:pPr>
            <a:r>
              <a:rPr lang="en-GB">
                <a:solidFill>
                  <a:srgbClr val="FFFFFF"/>
                </a:solidFill>
                <a:latin typeface="Arial"/>
                <a:ea typeface="Arial"/>
                <a:cs typeface="Arial"/>
                <a:sym typeface="Arial"/>
              </a:rPr>
              <a:t>Saulės sistemą sudaro viena žvaigždė Saulė, aštuonios didžiosios planetos (Merkurijus, Venera, Žemė, Marsas, Jupiteris, Saturnas, Uranas, Neptūnas) ir įvairūs kiti mažesni kūnai, pvz., kai kurių planetų palydovai. Visus šiuos kūnus valdo Saulė, kuri yra daug kartų už juos masyvesnė ir tik viena spinduliuoja. Kiti Saulės sistemos kūnai šviečia tik atspindėta Saulės Šviesa, ir, nors danguje atrodo ryškūs, sunku patikėti, kad visatoje jie toli gražu nėra tokie svarbūs, kaip atrodo iš pirmo žvilgsnio.</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i="1" lang="en-GB" sz="2400" u="sng">
                <a:latin typeface="Arial"/>
                <a:ea typeface="Arial"/>
                <a:cs typeface="Arial"/>
                <a:sym typeface="Arial"/>
              </a:rPr>
              <a:t>4.</a:t>
            </a:r>
            <a:r>
              <a:rPr lang="en-GB" sz="2400">
                <a:latin typeface="Arial"/>
                <a:ea typeface="Arial"/>
                <a:cs typeface="Arial"/>
                <a:sym typeface="Arial"/>
              </a:rPr>
              <a:t> </a:t>
            </a:r>
            <a:r>
              <a:rPr lang="en-GB" sz="2400">
                <a:solidFill>
                  <a:srgbClr val="FFFFFF"/>
                </a:solidFill>
                <a:latin typeface="Arial"/>
                <a:ea typeface="Arial"/>
                <a:cs typeface="Arial"/>
                <a:sym typeface="Arial"/>
              </a:rPr>
              <a:t>Kurios planetos sukimosi ašis labiausiai pasvirusi:</a:t>
            </a:r>
          </a:p>
        </p:txBody>
      </p:sp>
      <p:sp>
        <p:nvSpPr>
          <p:cNvPr id="244" name="Shape 24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Žemes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Urano</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Merkurijaus</a:t>
            </a:r>
          </a:p>
          <a:p>
            <a:pPr indent="-419100" lvl="0" marL="914400" rtl="0">
              <a:lnSpc>
                <a:spcPct val="107916"/>
              </a:lnSpc>
              <a:spcBef>
                <a:spcPts val="0"/>
              </a:spcBef>
              <a:spcAft>
                <a:spcPts val="800"/>
              </a:spcAft>
              <a:buClr>
                <a:srgbClr val="FFFFFF"/>
              </a:buClr>
              <a:buSzPct val="100000"/>
              <a:buFont typeface="Arial"/>
              <a:buAutoNum type="arabicPeriod"/>
            </a:pPr>
            <a:r>
              <a:rPr lang="en-GB" sz="3000">
                <a:solidFill>
                  <a:srgbClr val="FFFFFF"/>
                </a:solidFill>
                <a:latin typeface="Arial"/>
                <a:ea typeface="Arial"/>
                <a:cs typeface="Arial"/>
                <a:sym typeface="Arial"/>
              </a:rPr>
              <a:t>Veneros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5.</a:t>
            </a:r>
            <a:r>
              <a:rPr lang="en-GB" sz="2500">
                <a:solidFill>
                  <a:srgbClr val="FFFFFF"/>
                </a:solidFill>
                <a:latin typeface="Arial"/>
                <a:ea typeface="Arial"/>
                <a:cs typeface="Arial"/>
                <a:sym typeface="Arial"/>
              </a:rPr>
              <a:t> Merkurijaus paviršius panašus į:</a:t>
            </a:r>
          </a:p>
        </p:txBody>
      </p:sp>
      <p:sp>
        <p:nvSpPr>
          <p:cNvPr id="250" name="Shape 25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Mėnulį, tik karštesnis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Marsą</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Jupiterį</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Ganimedą</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6.</a:t>
            </a:r>
            <a:r>
              <a:rPr lang="en-GB" sz="2500">
                <a:solidFill>
                  <a:srgbClr val="FFFFFF"/>
                </a:solidFill>
                <a:latin typeface="Arial"/>
                <a:ea typeface="Arial"/>
                <a:cs typeface="Arial"/>
                <a:sym typeface="Arial"/>
              </a:rPr>
              <a:t> Kur yra žemės ašis:</a:t>
            </a:r>
          </a:p>
        </p:txBody>
      </p:sp>
      <p:sp>
        <p:nvSpPr>
          <p:cNvPr id="256" name="Shape 25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Ties Kedainiais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Šiaurės ir pietų ašigaliuose</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Niujorke ir Paryžiuje</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Ties Londonu</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7.</a:t>
            </a:r>
            <a:r>
              <a:rPr lang="en-GB" sz="2500">
                <a:solidFill>
                  <a:srgbClr val="FFFFFF"/>
                </a:solidFill>
                <a:latin typeface="Arial"/>
                <a:ea typeface="Arial"/>
                <a:cs typeface="Arial"/>
                <a:sym typeface="Arial"/>
              </a:rPr>
              <a:t> Kurios planetos matomos plika akimi:</a:t>
            </a:r>
          </a:p>
        </p:txBody>
      </p:sp>
      <p:sp>
        <p:nvSpPr>
          <p:cNvPr id="262" name="Shape 2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Žemė, Mėnulis, Saturnas, Saulė</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Saturnas, Jupiteris, Mėnulis, Venera, Marsas, Merkurijus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Marsas, Venera, Merkurijus, Saturnas, Jupiteris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Marsas, Uranas, Saulė</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8.</a:t>
            </a:r>
            <a:r>
              <a:rPr lang="en-GB" sz="2500">
                <a:solidFill>
                  <a:srgbClr val="FFFFFF"/>
                </a:solidFill>
                <a:latin typeface="Arial"/>
                <a:ea typeface="Arial"/>
                <a:cs typeface="Arial"/>
                <a:sym typeface="Arial"/>
              </a:rPr>
              <a:t> Per kiek laiko Žemė apsisuka apie Saulę:</a:t>
            </a:r>
          </a:p>
        </p:txBody>
      </p:sp>
      <p:sp>
        <p:nvSpPr>
          <p:cNvPr id="268" name="Shape 26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Per mėnesį</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Per naktį</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Per parą</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Per metus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9.</a:t>
            </a:r>
            <a:r>
              <a:rPr lang="en-GB" sz="2500">
                <a:solidFill>
                  <a:srgbClr val="FFFFFF"/>
                </a:solidFill>
                <a:latin typeface="Arial"/>
                <a:ea typeface="Arial"/>
                <a:cs typeface="Arial"/>
                <a:sym typeface="Arial"/>
              </a:rPr>
              <a:t> Ar pavojingi meteoritai:</a:t>
            </a:r>
          </a:p>
        </p:txBody>
      </p:sp>
      <p:sp>
        <p:nvSpPr>
          <p:cNvPr id="274" name="Shape 27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Tik masyvūs ir pataikantys į tankiai gyvenamus rajonus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Į Žemę nukrenta tik meteorai</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Pavojingi tik geležiniai meteoritai</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Pavojingi tik akmeniniai meteoritai</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07916"/>
              </a:lnSpc>
              <a:spcBef>
                <a:spcPts val="0"/>
              </a:spcBef>
              <a:buNone/>
            </a:pPr>
            <a:r>
              <a:rPr b="1" i="1" lang="en-GB" sz="2500" u="sng">
                <a:solidFill>
                  <a:srgbClr val="FFFFFF"/>
                </a:solidFill>
                <a:latin typeface="Arial"/>
                <a:ea typeface="Arial"/>
                <a:cs typeface="Arial"/>
                <a:sym typeface="Arial"/>
              </a:rPr>
              <a:t>10.</a:t>
            </a:r>
            <a:r>
              <a:rPr lang="en-GB" sz="2500">
                <a:solidFill>
                  <a:srgbClr val="FFFFFF"/>
                </a:solidFill>
                <a:latin typeface="Arial"/>
                <a:ea typeface="Arial"/>
                <a:cs typeface="Arial"/>
                <a:sym typeface="Arial"/>
              </a:rPr>
              <a:t> Ar galima plika akimi stebėti asteroidus:</a:t>
            </a:r>
          </a:p>
        </p:txBody>
      </p:sp>
      <p:sp>
        <p:nvSpPr>
          <p:cNvPr id="280" name="Shape 28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Taip</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Tik iš Žemės paviršiaus</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Tik asteroidą Vestą</a:t>
            </a:r>
          </a:p>
          <a:p>
            <a:pPr indent="-419100" lvl="0" marL="914400" rtl="0">
              <a:lnSpc>
                <a:spcPct val="107916"/>
              </a:lnSpc>
              <a:spcBef>
                <a:spcPts val="0"/>
              </a:spcBef>
              <a:spcAft>
                <a:spcPts val="0"/>
              </a:spcAft>
              <a:buClr>
                <a:srgbClr val="FFFFFF"/>
              </a:buClr>
              <a:buSzPct val="100000"/>
              <a:buFont typeface="Arial"/>
              <a:buAutoNum type="arabicPeriod"/>
            </a:pPr>
            <a:r>
              <a:rPr lang="en-GB" sz="3000">
                <a:solidFill>
                  <a:srgbClr val="FFFFFF"/>
                </a:solidFill>
                <a:latin typeface="Arial"/>
                <a:ea typeface="Arial"/>
                <a:cs typeface="Arial"/>
                <a:sym typeface="Arial"/>
              </a:rPr>
              <a:t>Taip, visus asteroidus.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Arial"/>
                <a:ea typeface="Arial"/>
                <a:cs typeface="Arial"/>
                <a:sym typeface="Arial"/>
              </a:rPr>
              <a:t>Atsakymai:</a:t>
            </a:r>
          </a:p>
        </p:txBody>
      </p:sp>
      <p:sp>
        <p:nvSpPr>
          <p:cNvPr id="286" name="Shape 286"/>
          <p:cNvSpPr txBox="1"/>
          <p:nvPr>
            <p:ph idx="1" type="body"/>
          </p:nvPr>
        </p:nvSpPr>
        <p:spPr>
          <a:xfrm>
            <a:off x="311700" y="1152475"/>
            <a:ext cx="4264500" cy="3416400"/>
          </a:xfrm>
          <a:prstGeom prst="rect">
            <a:avLst/>
          </a:prstGeom>
        </p:spPr>
        <p:txBody>
          <a:bodyPr anchorCtr="0" anchor="t" bIns="91425" lIns="91425" rIns="91425" tIns="91425">
            <a:noAutofit/>
          </a:bodyPr>
          <a:lstStyle/>
          <a:p>
            <a:pPr lvl="0">
              <a:spcBef>
                <a:spcPts val="0"/>
              </a:spcBef>
              <a:buNone/>
            </a:pPr>
            <a:r>
              <a:rPr lang="en-GB" sz="2400">
                <a:solidFill>
                  <a:srgbClr val="FFFFFF"/>
                </a:solidFill>
                <a:latin typeface="Arial"/>
                <a:ea typeface="Arial"/>
                <a:cs typeface="Arial"/>
                <a:sym typeface="Arial"/>
              </a:rPr>
              <a:t>Įsivertinkite:</a:t>
            </a:r>
          </a:p>
          <a:p>
            <a:pPr lvl="0" rtl="0">
              <a:spcBef>
                <a:spcPts val="0"/>
              </a:spcBef>
              <a:buNone/>
            </a:pPr>
            <a:r>
              <a:rPr lang="en-GB" sz="2400">
                <a:solidFill>
                  <a:srgbClr val="FFFFFF"/>
                </a:solidFill>
                <a:latin typeface="Arial"/>
                <a:ea typeface="Arial"/>
                <a:cs typeface="Arial"/>
                <a:sym typeface="Arial"/>
              </a:rPr>
              <a:t>1.Teisingas ats.: 2</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2</a:t>
            </a:r>
            <a:r>
              <a:rPr lang="en-GB" sz="2400">
                <a:solidFill>
                  <a:srgbClr val="FFFFFF"/>
                </a:solidFill>
                <a:latin typeface="Arial"/>
                <a:ea typeface="Arial"/>
                <a:cs typeface="Arial"/>
                <a:sym typeface="Arial"/>
              </a:rPr>
              <a:t>.Teisingas ats.: 1</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3.Teisingas ats.: 2</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4.Teisingas ats.: 3</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5.Teisingas ats.: 1</a:t>
            </a:r>
            <a:br>
              <a:rPr lang="en-GB" sz="2400">
                <a:solidFill>
                  <a:srgbClr val="FFFFFF"/>
                </a:solidFill>
                <a:latin typeface="Arial"/>
                <a:ea typeface="Arial"/>
                <a:cs typeface="Arial"/>
                <a:sym typeface="Arial"/>
              </a:rPr>
            </a:br>
          </a:p>
        </p:txBody>
      </p:sp>
      <p:sp>
        <p:nvSpPr>
          <p:cNvPr id="287" name="Shape 287"/>
          <p:cNvSpPr txBox="1"/>
          <p:nvPr>
            <p:ph idx="1" type="body"/>
          </p:nvPr>
        </p:nvSpPr>
        <p:spPr>
          <a:xfrm>
            <a:off x="4731850" y="1152475"/>
            <a:ext cx="4264500" cy="3416400"/>
          </a:xfrm>
          <a:prstGeom prst="rect">
            <a:avLst/>
          </a:prstGeom>
        </p:spPr>
        <p:txBody>
          <a:bodyPr anchorCtr="0" anchor="t" bIns="91425" lIns="91425" rIns="91425" tIns="91425">
            <a:noAutofit/>
          </a:bodyPr>
          <a:lstStyle/>
          <a:p>
            <a:pPr lvl="0" rtl="0">
              <a:spcBef>
                <a:spcPts val="0"/>
              </a:spcBef>
              <a:buNone/>
            </a:pPr>
            <a:r>
              <a:t/>
            </a:r>
            <a:endParaRPr sz="2400">
              <a:solidFill>
                <a:srgbClr val="FFFFFF"/>
              </a:solidFill>
              <a:latin typeface="Arial"/>
              <a:ea typeface="Arial"/>
              <a:cs typeface="Arial"/>
              <a:sym typeface="Arial"/>
            </a:endParaRPr>
          </a:p>
          <a:p>
            <a:pPr lvl="0" rtl="0">
              <a:spcBef>
                <a:spcPts val="0"/>
              </a:spcBef>
              <a:buNone/>
            </a:pPr>
            <a:r>
              <a:rPr lang="en-GB" sz="2400">
                <a:solidFill>
                  <a:srgbClr val="FFFFFF"/>
                </a:solidFill>
                <a:latin typeface="Arial"/>
                <a:ea typeface="Arial"/>
                <a:cs typeface="Arial"/>
                <a:sym typeface="Arial"/>
              </a:rPr>
              <a:t>6.Teisingas ats.: 2</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7.Teisingas ats.: 2</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8.Teisingas ats.: 4</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9.Teisingas ats.: 1</a:t>
            </a:r>
            <a:br>
              <a:rPr lang="en-GB" sz="2400">
                <a:solidFill>
                  <a:srgbClr val="FFFFFF"/>
                </a:solidFill>
                <a:latin typeface="Arial"/>
                <a:ea typeface="Arial"/>
                <a:cs typeface="Arial"/>
                <a:sym typeface="Arial"/>
              </a:rPr>
            </a:br>
            <a:r>
              <a:rPr lang="en-GB" sz="2400">
                <a:solidFill>
                  <a:srgbClr val="FFFFFF"/>
                </a:solidFill>
                <a:latin typeface="Arial"/>
                <a:ea typeface="Arial"/>
                <a:cs typeface="Arial"/>
                <a:sym typeface="Arial"/>
              </a:rPr>
              <a:t>10.Teisingas ats.: 3</a:t>
            </a:r>
            <a:br>
              <a:rPr lang="en-GB" sz="2400">
                <a:solidFill>
                  <a:srgbClr val="FFFFFF"/>
                </a:solidFill>
                <a:latin typeface="Arial"/>
                <a:ea typeface="Arial"/>
                <a:cs typeface="Arial"/>
                <a:sym typeface="Arial"/>
              </a:rPr>
            </a:b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Arial"/>
                <a:ea typeface="Arial"/>
                <a:cs typeface="Arial"/>
                <a:sym typeface="Arial"/>
              </a:rPr>
              <a:t>Uždavinys:</a:t>
            </a:r>
          </a:p>
        </p:txBody>
      </p:sp>
      <p:sp>
        <p:nvSpPr>
          <p:cNvPr id="293" name="Shape 2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GB" sz="3000">
                <a:solidFill>
                  <a:srgbClr val="FFFFFF"/>
                </a:solidFill>
                <a:latin typeface="Arial"/>
                <a:ea typeface="Arial"/>
                <a:cs typeface="Arial"/>
                <a:sym typeface="Arial"/>
              </a:rPr>
              <a:t>	</a:t>
            </a:r>
            <a:r>
              <a:rPr lang="en-GB" sz="3000">
                <a:solidFill>
                  <a:srgbClr val="FFFFFF"/>
                </a:solidFill>
                <a:latin typeface="Arial"/>
                <a:ea typeface="Arial"/>
                <a:cs typeface="Arial"/>
                <a:sym typeface="Arial"/>
              </a:rPr>
              <a:t>Žemės tūrį galimę apskaičiuoti gana tiksliai, laikydami ją 6400 km spindulio rutuliu. Koks yra vidutinis Žemės tankis, jeigu jos masė yra 6 x 10²⁴ kg?</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Arial"/>
                <a:ea typeface="Arial"/>
                <a:cs typeface="Arial"/>
                <a:sym typeface="Arial"/>
              </a:rPr>
              <a:t>Sprendimas:</a:t>
            </a:r>
          </a:p>
        </p:txBody>
      </p:sp>
      <p:sp>
        <p:nvSpPr>
          <p:cNvPr id="299" name="Shape 29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GB">
                <a:solidFill>
                  <a:srgbClr val="FFFFFF"/>
                </a:solidFill>
                <a:latin typeface="Arial"/>
                <a:ea typeface="Arial"/>
                <a:cs typeface="Arial"/>
                <a:sym typeface="Arial"/>
              </a:rPr>
              <a:t>ρ = m/V</a:t>
            </a:r>
          </a:p>
          <a:p>
            <a:pPr lvl="0" rtl="0">
              <a:spcBef>
                <a:spcPts val="0"/>
              </a:spcBef>
              <a:buNone/>
            </a:pPr>
            <a:r>
              <a:rPr lang="en-GB">
                <a:solidFill>
                  <a:srgbClr val="FFFFFF"/>
                </a:solidFill>
                <a:latin typeface="Arial"/>
                <a:ea typeface="Arial"/>
                <a:cs typeface="Arial"/>
                <a:sym typeface="Arial"/>
              </a:rPr>
              <a:t>V = 4/3 x π x r³</a:t>
            </a:r>
            <a:br>
              <a:rPr lang="en-GB">
                <a:solidFill>
                  <a:srgbClr val="FFFFFF"/>
                </a:solidFill>
                <a:latin typeface="Arial"/>
                <a:ea typeface="Arial"/>
                <a:cs typeface="Arial"/>
                <a:sym typeface="Arial"/>
              </a:rPr>
            </a:br>
            <a:r>
              <a:rPr lang="en-GB">
                <a:solidFill>
                  <a:srgbClr val="FFFFFF"/>
                </a:solidFill>
                <a:latin typeface="Arial"/>
                <a:ea typeface="Arial"/>
                <a:cs typeface="Arial"/>
                <a:sym typeface="Arial"/>
              </a:rPr>
              <a:t>V = 4/3 x 3.14 x 6400³</a:t>
            </a:r>
            <a:br>
              <a:rPr lang="en-GB">
                <a:solidFill>
                  <a:srgbClr val="FFFFFF"/>
                </a:solidFill>
                <a:latin typeface="Arial"/>
                <a:ea typeface="Arial"/>
                <a:cs typeface="Arial"/>
                <a:sym typeface="Arial"/>
              </a:rPr>
            </a:br>
            <a:r>
              <a:rPr lang="en-GB">
                <a:solidFill>
                  <a:srgbClr val="FFFFFF"/>
                </a:solidFill>
                <a:latin typeface="Arial"/>
                <a:ea typeface="Arial"/>
                <a:cs typeface="Arial"/>
                <a:sym typeface="Arial"/>
              </a:rPr>
              <a:t>V = 4/3 x 3.14 x 262144 x 10⁶ = 1098 x 10¹² km³ = 1098 x 10²⁴ m³</a:t>
            </a:r>
          </a:p>
          <a:p>
            <a:pPr lvl="0">
              <a:spcBef>
                <a:spcPts val="0"/>
              </a:spcBef>
              <a:buNone/>
            </a:pPr>
            <a:r>
              <a:rPr lang="en-GB">
                <a:solidFill>
                  <a:srgbClr val="FFFFFF"/>
                </a:solidFill>
                <a:latin typeface="Arial"/>
                <a:ea typeface="Arial"/>
                <a:cs typeface="Arial"/>
                <a:sym typeface="Arial"/>
              </a:rPr>
              <a:t>ρ = 6 x 10²⁴ / 1098 x 10²⁴ = 5,46 x 10⁻³ kg/km³ = 5,46 g/cm³</a:t>
            </a:r>
          </a:p>
          <a:p>
            <a:pPr lvl="0">
              <a:spcBef>
                <a:spcPts val="0"/>
              </a:spcBef>
              <a:buNone/>
            </a:pPr>
            <a:r>
              <a:rPr lang="en-GB" u="sng">
                <a:solidFill>
                  <a:srgbClr val="FFFFFF"/>
                </a:solidFill>
                <a:latin typeface="Arial"/>
                <a:ea typeface="Arial"/>
                <a:cs typeface="Arial"/>
                <a:sym typeface="Arial"/>
              </a:rPr>
              <a:t>Ats.: Vidutinis tankis ρ = 5,46 g/cm³</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09350"/>
            <a:ext cx="8520600" cy="572700"/>
          </a:xfrm>
          <a:prstGeom prst="rect">
            <a:avLst/>
          </a:prstGeom>
        </p:spPr>
        <p:txBody>
          <a:bodyPr anchorCtr="0" anchor="t" bIns="91425" lIns="91425" rIns="91425" tIns="91425">
            <a:noAutofit/>
          </a:bodyPr>
          <a:lstStyle/>
          <a:p>
            <a:pPr lvl="0" rtl="0">
              <a:spcBef>
                <a:spcPts val="1200"/>
              </a:spcBef>
              <a:spcAft>
                <a:spcPts val="300"/>
              </a:spcAft>
              <a:buNone/>
            </a:pPr>
            <a:r>
              <a:rPr lang="en-GB" sz="2400">
                <a:solidFill>
                  <a:srgbClr val="FFFFFF"/>
                </a:solidFill>
                <a:latin typeface="Arial"/>
                <a:ea typeface="Arial"/>
                <a:cs typeface="Arial"/>
                <a:sym typeface="Arial"/>
              </a:rPr>
              <a:t>Saulės sistemos susidarymas</a:t>
            </a:r>
          </a:p>
          <a:p>
            <a:pPr lvl="0">
              <a:spcBef>
                <a:spcPts val="0"/>
              </a:spcBef>
              <a:buNone/>
            </a:pPr>
            <a:r>
              <a:t/>
            </a:r>
            <a:endParaRPr/>
          </a:p>
        </p:txBody>
      </p:sp>
      <p:sp>
        <p:nvSpPr>
          <p:cNvPr id="80" name="Shape 80"/>
          <p:cNvSpPr txBox="1"/>
          <p:nvPr>
            <p:ph idx="1" type="body"/>
          </p:nvPr>
        </p:nvSpPr>
        <p:spPr>
          <a:xfrm>
            <a:off x="0" y="1127775"/>
            <a:ext cx="6151500" cy="3416400"/>
          </a:xfrm>
          <a:prstGeom prst="rect">
            <a:avLst/>
          </a:prstGeom>
        </p:spPr>
        <p:txBody>
          <a:bodyPr anchorCtr="0" anchor="t" bIns="91425" lIns="91425" rIns="91425" tIns="91425">
            <a:noAutofit/>
          </a:bodyPr>
          <a:lstStyle/>
          <a:p>
            <a:pPr indent="213359" lvl="0" marL="243840" rtl="0">
              <a:lnSpc>
                <a:spcPct val="100000"/>
              </a:lnSpc>
              <a:spcBef>
                <a:spcPts val="600"/>
              </a:spcBef>
              <a:spcAft>
                <a:spcPts val="600"/>
              </a:spcAft>
              <a:buNone/>
            </a:pPr>
            <a:r>
              <a:rPr lang="en-GB">
                <a:solidFill>
                  <a:srgbClr val="FFFFFF"/>
                </a:solidFill>
                <a:latin typeface="Arial"/>
                <a:ea typeface="Arial"/>
                <a:cs typeface="Arial"/>
                <a:sym typeface="Arial"/>
              </a:rPr>
              <a:t>Saulės sistemos </a:t>
            </a:r>
            <a:r>
              <a:rPr lang="en-GB">
                <a:solidFill>
                  <a:srgbClr val="FFFFFF"/>
                </a:solidFill>
                <a:latin typeface="Arial"/>
                <a:ea typeface="Arial"/>
                <a:cs typeface="Arial"/>
                <a:sym typeface="Arial"/>
                <a:hlinkClick r:id="rId3"/>
              </a:rPr>
              <a:t>evoliucija</a:t>
            </a:r>
            <a:r>
              <a:rPr lang="en-GB">
                <a:solidFill>
                  <a:srgbClr val="FFFFFF"/>
                </a:solidFill>
                <a:latin typeface="Arial"/>
                <a:ea typeface="Arial"/>
                <a:cs typeface="Arial"/>
                <a:sym typeface="Arial"/>
              </a:rPr>
              <a:t> nuo jos susidarymo iki mirties užima ilgą laikotarpį ir sudaro apie 10 milijardų metų. Šiuo metu paprastai sutariama, kad Saulės sistema susidarė iš šalto ir tankaus </a:t>
            </a:r>
            <a:r>
              <a:rPr lang="en-GB">
                <a:solidFill>
                  <a:srgbClr val="FFFFFF"/>
                </a:solidFill>
                <a:latin typeface="Arial"/>
                <a:ea typeface="Arial"/>
                <a:cs typeface="Arial"/>
                <a:sym typeface="Arial"/>
                <a:hlinkClick r:id="rId4"/>
              </a:rPr>
              <a:t>tarpžvaigždinės medžiagos</a:t>
            </a:r>
            <a:r>
              <a:rPr lang="en-GB">
                <a:solidFill>
                  <a:srgbClr val="FFFFFF"/>
                </a:solidFill>
                <a:latin typeface="Arial"/>
                <a:ea typeface="Arial"/>
                <a:cs typeface="Arial"/>
                <a:sym typeface="Arial"/>
              </a:rPr>
              <a:t> debesies, sudaryto daugiausia iš </a:t>
            </a:r>
            <a:r>
              <a:rPr lang="en-GB">
                <a:solidFill>
                  <a:srgbClr val="FFFFFF"/>
                </a:solidFill>
                <a:latin typeface="Arial"/>
                <a:ea typeface="Arial"/>
                <a:cs typeface="Arial"/>
                <a:sym typeface="Arial"/>
                <a:hlinkClick r:id="rId5"/>
              </a:rPr>
              <a:t>helio</a:t>
            </a:r>
            <a:r>
              <a:rPr lang="en-GB">
                <a:solidFill>
                  <a:srgbClr val="FFFFFF"/>
                </a:solidFill>
                <a:latin typeface="Arial"/>
                <a:ea typeface="Arial"/>
                <a:cs typeface="Arial"/>
                <a:sym typeface="Arial"/>
              </a:rPr>
              <a:t> ir </a:t>
            </a:r>
            <a:r>
              <a:rPr lang="en-GB">
                <a:solidFill>
                  <a:srgbClr val="FFFFFF"/>
                </a:solidFill>
                <a:latin typeface="Arial"/>
                <a:ea typeface="Arial"/>
                <a:cs typeface="Arial"/>
                <a:sym typeface="Arial"/>
                <a:hlinkClick r:id="rId6"/>
              </a:rPr>
              <a:t>vandenilio</a:t>
            </a:r>
            <a:r>
              <a:rPr lang="en-GB">
                <a:solidFill>
                  <a:srgbClr val="FFFFFF"/>
                </a:solidFill>
                <a:latin typeface="Arial"/>
                <a:ea typeface="Arial"/>
                <a:cs typeface="Arial"/>
                <a:sym typeface="Arial"/>
              </a:rPr>
              <a:t> (H</a:t>
            </a:r>
            <a:r>
              <a:rPr baseline="-25000" lang="en-GB">
                <a:solidFill>
                  <a:srgbClr val="FFFFFF"/>
                </a:solidFill>
                <a:latin typeface="Arial"/>
                <a:ea typeface="Arial"/>
                <a:cs typeface="Arial"/>
                <a:sym typeface="Arial"/>
              </a:rPr>
              <a:t>2</a:t>
            </a:r>
            <a:r>
              <a:rPr lang="en-GB">
                <a:solidFill>
                  <a:srgbClr val="FFFFFF"/>
                </a:solidFill>
                <a:latin typeface="Arial"/>
                <a:ea typeface="Arial"/>
                <a:cs typeface="Arial"/>
                <a:sym typeface="Arial"/>
              </a:rPr>
              <a:t>), labiausiai Visatoje paplitusių elementų. Šiame debesyje taip pat galėjo būti vandens, ledo kristalų pavidalu. Šis debesis, po to kai įgavo pastovią formą (greičiausiai disko), sukdamasi pradėjo diferencijuotis: didžioji dalis centre sudarė </a:t>
            </a:r>
            <a:r>
              <a:rPr lang="en-GB">
                <a:solidFill>
                  <a:srgbClr val="FFFFFF"/>
                </a:solidFill>
                <a:latin typeface="Arial"/>
                <a:ea typeface="Arial"/>
                <a:cs typeface="Arial"/>
                <a:sym typeface="Arial"/>
                <a:hlinkClick r:id="rId7"/>
              </a:rPr>
              <a:t>prožvaigždę</a:t>
            </a:r>
            <a:r>
              <a:rPr lang="en-GB">
                <a:solidFill>
                  <a:srgbClr val="FFFFFF"/>
                </a:solidFill>
                <a:latin typeface="Arial"/>
                <a:ea typeface="Arial"/>
                <a:cs typeface="Arial"/>
                <a:sym typeface="Arial"/>
              </a:rPr>
              <a:t>, būsimąją Saulę. Iš išorinių sluoksnių veikiant </a:t>
            </a:r>
            <a:r>
              <a:rPr lang="en-GB">
                <a:solidFill>
                  <a:srgbClr val="FFFFFF"/>
                </a:solidFill>
                <a:latin typeface="Arial"/>
                <a:ea typeface="Arial"/>
                <a:cs typeface="Arial"/>
                <a:sym typeface="Arial"/>
                <a:hlinkClick r:id="rId8"/>
              </a:rPr>
              <a:t>gravitacijos jėgoms</a:t>
            </a:r>
            <a:r>
              <a:rPr lang="en-GB">
                <a:solidFill>
                  <a:srgbClr val="FFFFFF"/>
                </a:solidFill>
                <a:latin typeface="Arial"/>
                <a:ea typeface="Arial"/>
                <a:cs typeface="Arial"/>
                <a:sym typeface="Arial"/>
              </a:rPr>
              <a:t> susiformavo </a:t>
            </a:r>
            <a:r>
              <a:rPr lang="en-GB">
                <a:solidFill>
                  <a:srgbClr val="FFFFFF"/>
                </a:solidFill>
                <a:latin typeface="Arial"/>
                <a:ea typeface="Arial"/>
                <a:cs typeface="Arial"/>
                <a:sym typeface="Arial"/>
                <a:hlinkClick r:id="rId9"/>
              </a:rPr>
              <a:t>proplanetos</a:t>
            </a:r>
            <a:r>
              <a:rPr lang="en-GB">
                <a:solidFill>
                  <a:srgbClr val="FFFFFF"/>
                </a:solidFill>
                <a:latin typeface="Arial"/>
                <a:ea typeface="Arial"/>
                <a:cs typeface="Arial"/>
                <a:sym typeface="Arial"/>
              </a:rPr>
              <a:t>.</a:t>
            </a:r>
          </a:p>
          <a:p>
            <a:pPr lvl="0">
              <a:spcBef>
                <a:spcPts val="0"/>
              </a:spcBef>
              <a:buNone/>
            </a:pPr>
            <a:r>
              <a:t/>
            </a:r>
            <a:endParaRPr/>
          </a:p>
        </p:txBody>
      </p:sp>
      <p:pic>
        <p:nvPicPr>
          <p:cNvPr descr="milky_way_arms" id="81" name="Shape 81"/>
          <p:cNvPicPr preferRelativeResize="0"/>
          <p:nvPr/>
        </p:nvPicPr>
        <p:blipFill>
          <a:blip r:embed="rId10">
            <a:alphaModFix/>
          </a:blip>
          <a:stretch>
            <a:fillRect/>
          </a:stretch>
        </p:blipFill>
        <p:spPr>
          <a:xfrm>
            <a:off x="6151500" y="1736450"/>
            <a:ext cx="2687700" cy="21990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Arial"/>
                <a:ea typeface="Arial"/>
                <a:cs typeface="Arial"/>
                <a:sym typeface="Arial"/>
              </a:rPr>
              <a:t>Šaltiniai</a:t>
            </a:r>
          </a:p>
        </p:txBody>
      </p:sp>
      <p:sp>
        <p:nvSpPr>
          <p:cNvPr id="305" name="Shape 30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107916"/>
              </a:lnSpc>
              <a:spcBef>
                <a:spcPts val="0"/>
              </a:spcBef>
              <a:spcAft>
                <a:spcPts val="0"/>
              </a:spcAft>
              <a:buFont typeface="Arial"/>
            </a:pPr>
            <a:r>
              <a:rPr lang="en-GB" u="sng">
                <a:solidFill>
                  <a:srgbClr val="FFFFFF"/>
                </a:solidFill>
                <a:latin typeface="Arial"/>
                <a:ea typeface="Arial"/>
                <a:cs typeface="Arial"/>
                <a:sym typeface="Arial"/>
                <a:hlinkClick r:id="rId3"/>
              </a:rPr>
              <a:t>http://www.peliukai.lt/saules_sistema</a:t>
            </a:r>
          </a:p>
          <a:p>
            <a:pPr indent="-228600" lvl="0" marL="457200" rtl="0">
              <a:lnSpc>
                <a:spcPct val="107916"/>
              </a:lnSpc>
              <a:spcBef>
                <a:spcPts val="0"/>
              </a:spcBef>
              <a:spcAft>
                <a:spcPts val="0"/>
              </a:spcAft>
              <a:buClr>
                <a:srgbClr val="FFFFFF"/>
              </a:buClr>
              <a:buFont typeface="Arial"/>
              <a:buChar char="●"/>
            </a:pPr>
            <a:r>
              <a:rPr lang="en-GB" u="sng">
                <a:solidFill>
                  <a:srgbClr val="FFFFFF"/>
                </a:solidFill>
                <a:latin typeface="Arial"/>
                <a:ea typeface="Arial"/>
                <a:cs typeface="Arial"/>
                <a:sym typeface="Arial"/>
                <a:hlinkClick r:id="rId4"/>
              </a:rPr>
              <a:t>https://lt.wikipedia.org/wiki/Saul%C4%97s_sistema</a:t>
            </a:r>
          </a:p>
          <a:p>
            <a:pPr indent="-228600" lvl="0" marL="457200" rtl="0">
              <a:lnSpc>
                <a:spcPct val="107916"/>
              </a:lnSpc>
              <a:spcBef>
                <a:spcPts val="0"/>
              </a:spcBef>
              <a:spcAft>
                <a:spcPts val="0"/>
              </a:spcAft>
              <a:buClr>
                <a:srgbClr val="FFFFFF"/>
              </a:buClr>
              <a:buFont typeface="Arial"/>
              <a:buChar char="●"/>
            </a:pPr>
            <a:r>
              <a:rPr lang="en-GB" u="sng">
                <a:solidFill>
                  <a:srgbClr val="FFFFFF"/>
                </a:solidFill>
                <a:latin typeface="Arial"/>
                <a:ea typeface="Arial"/>
                <a:cs typeface="Arial"/>
                <a:sym typeface="Arial"/>
                <a:hlinkClick r:id="rId5"/>
              </a:rPr>
              <a:t>http://www.slideshare.net/jovitajokubaitiene/sauls-sistema</a:t>
            </a:r>
          </a:p>
          <a:p>
            <a:pPr indent="-228600" lvl="0" marL="457200" rtl="0">
              <a:lnSpc>
                <a:spcPct val="107916"/>
              </a:lnSpc>
              <a:spcBef>
                <a:spcPts val="0"/>
              </a:spcBef>
              <a:spcAft>
                <a:spcPts val="0"/>
              </a:spcAft>
              <a:buClr>
                <a:srgbClr val="FFFFFF"/>
              </a:buClr>
              <a:buFont typeface="Arial"/>
              <a:buChar char="●"/>
            </a:pPr>
            <a:r>
              <a:rPr lang="en-GB" u="sng">
                <a:solidFill>
                  <a:srgbClr val="FFFFFF"/>
                </a:solidFill>
                <a:latin typeface="Arial"/>
                <a:ea typeface="Arial"/>
                <a:cs typeface="Arial"/>
                <a:sym typeface="Arial"/>
                <a:hlinkClick r:id="rId6"/>
              </a:rPr>
              <a:t>http://astro.res.lt/enter.htm</a:t>
            </a:r>
          </a:p>
          <a:p>
            <a:pPr indent="-228600" lvl="0" marL="457200" rtl="0">
              <a:lnSpc>
                <a:spcPct val="107916"/>
              </a:lnSpc>
              <a:spcBef>
                <a:spcPts val="0"/>
              </a:spcBef>
              <a:spcAft>
                <a:spcPts val="0"/>
              </a:spcAft>
              <a:buClr>
                <a:srgbClr val="FFFFFF"/>
              </a:buClr>
              <a:buFont typeface="Arial"/>
              <a:buChar char="●"/>
            </a:pPr>
            <a:r>
              <a:rPr lang="en-GB" u="sng">
                <a:solidFill>
                  <a:srgbClr val="FFFFFF"/>
                </a:solidFill>
                <a:latin typeface="Arial"/>
                <a:ea typeface="Arial"/>
                <a:cs typeface="Arial"/>
                <a:sym typeface="Arial"/>
                <a:hlinkClick r:id="rId7"/>
              </a:rPr>
              <a:t>https://www.google.lt/url?sa=t&amp;rct=j&amp;q=&amp;esrc=s&amp;source=web&amp;cd=9&amp;cad=rja&amp;uact=8&amp;ved=0ahUKEwiItfiRwojSAhWlCcAKHWD1Bc8QFgg5MAg&amp;url=http%3A%2F%2Fgeografija.lt%2Fwp-content%2Fuploads%2F2011%2F03%2FSaul%25C4%2597s-sistema.ppt&amp;usg=AFQjCNEBx7Nlpf1aoE7WuSqV_OFp2Fztow&amp;sig2=yhE6kJECwi0AD4e2U1GUyw&amp;bvm=bv.146786187,d.ZG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Susidarymo hipotezės:</a:t>
            </a:r>
          </a:p>
        </p:txBody>
      </p:sp>
      <p:sp>
        <p:nvSpPr>
          <p:cNvPr id="87" name="Shape 8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lnSpc>
                <a:spcPct val="100000"/>
              </a:lnSpc>
              <a:spcBef>
                <a:spcPts val="600"/>
              </a:spcBef>
              <a:spcAft>
                <a:spcPts val="600"/>
              </a:spcAft>
              <a:buClr>
                <a:srgbClr val="FFFFFF"/>
              </a:buClr>
              <a:buSzPct val="100000"/>
              <a:buFont typeface="Arial"/>
              <a:buChar char="❖"/>
            </a:pPr>
            <a:r>
              <a:rPr lang="en-GB" sz="2400">
                <a:solidFill>
                  <a:srgbClr val="FFFFFF"/>
                </a:solidFill>
                <a:latin typeface="Arial"/>
                <a:ea typeface="Arial"/>
                <a:cs typeface="Arial"/>
                <a:sym typeface="Arial"/>
              </a:rPr>
              <a:t>I. Kanto dulkių materijos debesies hipotezė,</a:t>
            </a:r>
          </a:p>
          <a:p>
            <a:pPr indent="-381000" lvl="0" marL="457200" rtl="0">
              <a:lnSpc>
                <a:spcPct val="100000"/>
              </a:lnSpc>
              <a:spcBef>
                <a:spcPts val="600"/>
              </a:spcBef>
              <a:spcAft>
                <a:spcPts val="600"/>
              </a:spcAft>
              <a:buClr>
                <a:srgbClr val="FFFFFF"/>
              </a:buClr>
              <a:buSzPct val="100000"/>
              <a:buFont typeface="Arial"/>
              <a:buChar char="❖"/>
            </a:pPr>
            <a:r>
              <a:rPr lang="en-GB" sz="2400">
                <a:solidFill>
                  <a:srgbClr val="FFFFFF"/>
                </a:solidFill>
                <a:latin typeface="Arial"/>
                <a:ea typeface="Arial"/>
                <a:cs typeface="Arial"/>
                <a:sym typeface="Arial"/>
              </a:rPr>
              <a:t>P. Laplaso dujų debesies hipotezė, </a:t>
            </a:r>
          </a:p>
          <a:p>
            <a:pPr indent="-381000" lvl="0" marL="457200" rtl="0">
              <a:lnSpc>
                <a:spcPct val="100000"/>
              </a:lnSpc>
              <a:spcBef>
                <a:spcPts val="600"/>
              </a:spcBef>
              <a:spcAft>
                <a:spcPts val="600"/>
              </a:spcAft>
              <a:buClr>
                <a:srgbClr val="FFFFFF"/>
              </a:buClr>
              <a:buSzPct val="100000"/>
              <a:buFont typeface="Arial"/>
              <a:buChar char="❖"/>
            </a:pPr>
            <a:r>
              <a:rPr lang="en-GB" sz="2400">
                <a:solidFill>
                  <a:srgbClr val="FFFFFF"/>
                </a:solidFill>
                <a:latin typeface="Arial"/>
                <a:ea typeface="Arial"/>
                <a:cs typeface="Arial"/>
                <a:sym typeface="Arial"/>
              </a:rPr>
              <a:t>Dž. Džinso “potvynio” teorija,</a:t>
            </a:r>
          </a:p>
          <a:p>
            <a:pPr indent="-381000" lvl="0" marL="457200" rtl="0">
              <a:lnSpc>
                <a:spcPct val="100000"/>
              </a:lnSpc>
              <a:spcBef>
                <a:spcPts val="600"/>
              </a:spcBef>
              <a:spcAft>
                <a:spcPts val="600"/>
              </a:spcAft>
              <a:buClr>
                <a:srgbClr val="FFFFFF"/>
              </a:buClr>
              <a:buSzPct val="100000"/>
              <a:buFont typeface="Arial"/>
              <a:buChar char="❖"/>
            </a:pPr>
            <a:r>
              <a:rPr lang="en-GB" sz="2400">
                <a:solidFill>
                  <a:srgbClr val="FFFFFF"/>
                </a:solidFill>
                <a:latin typeface="Arial"/>
                <a:ea typeface="Arial"/>
                <a:cs typeface="Arial"/>
                <a:sym typeface="Arial"/>
              </a:rPr>
              <a:t>F. Hoilio dvinarės žvaigždės hipotezė,</a:t>
            </a:r>
          </a:p>
          <a:p>
            <a:pPr indent="-381000" lvl="0" marL="457200" rtl="0">
              <a:lnSpc>
                <a:spcPct val="100000"/>
              </a:lnSpc>
              <a:spcBef>
                <a:spcPts val="600"/>
              </a:spcBef>
              <a:spcAft>
                <a:spcPts val="600"/>
              </a:spcAft>
              <a:buClr>
                <a:srgbClr val="FFFFFF"/>
              </a:buClr>
              <a:buSzPct val="100000"/>
              <a:buFont typeface="Arial"/>
              <a:buChar char="❖"/>
            </a:pPr>
            <a:r>
              <a:rPr lang="en-GB" sz="2400">
                <a:solidFill>
                  <a:srgbClr val="FFFFFF"/>
                </a:solidFill>
                <a:latin typeface="Arial"/>
                <a:ea typeface="Arial"/>
                <a:cs typeface="Arial"/>
                <a:sym typeface="Arial"/>
              </a:rPr>
              <a:t>O. Šmito ir Veitzekerio teorija.</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I. Kanto dulkių materijos debesies hipotezė</a:t>
            </a:r>
          </a:p>
        </p:txBody>
      </p:sp>
      <p:sp>
        <p:nvSpPr>
          <p:cNvPr id="93" name="Shape 93"/>
          <p:cNvSpPr txBox="1"/>
          <p:nvPr>
            <p:ph idx="1" type="body"/>
          </p:nvPr>
        </p:nvSpPr>
        <p:spPr>
          <a:xfrm>
            <a:off x="311700" y="1152475"/>
            <a:ext cx="43260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Pirmas mokslininkas - filosofas aplamai iškėlęs šį klausimą buvo I. Kantas (1724 – 1804). Jo iškelta hipotezė rėmėsi tuo, kad planetinė sistema susikūrė iš dulkių ir smulkių medžiagos gabaliukų, kurie besisukdami kondensavosi į atskiras sankaupas ir veikiamos gravitacinių jėgų susibūrė į planetas.</a:t>
            </a:r>
          </a:p>
          <a:p>
            <a:pPr lvl="0">
              <a:spcBef>
                <a:spcPts val="0"/>
              </a:spcBef>
              <a:buNone/>
            </a:pPr>
            <a:r>
              <a:t/>
            </a:r>
            <a:endParaRPr/>
          </a:p>
        </p:txBody>
      </p:sp>
      <p:pic>
        <p:nvPicPr>
          <p:cNvPr descr="Laplaso duju debesis" id="94" name="Shape 94"/>
          <p:cNvPicPr preferRelativeResize="0"/>
          <p:nvPr/>
        </p:nvPicPr>
        <p:blipFill>
          <a:blip r:embed="rId3">
            <a:alphaModFix/>
          </a:blip>
          <a:stretch>
            <a:fillRect/>
          </a:stretch>
        </p:blipFill>
        <p:spPr>
          <a:xfrm>
            <a:off x="5530200" y="1612900"/>
            <a:ext cx="2667000" cy="2495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P. Laplaso dujų debesies hipotezė</a:t>
            </a:r>
          </a:p>
        </p:txBody>
      </p:sp>
      <p:sp>
        <p:nvSpPr>
          <p:cNvPr id="100" name="Shape 100"/>
          <p:cNvSpPr txBox="1"/>
          <p:nvPr>
            <p:ph idx="1" type="body"/>
          </p:nvPr>
        </p:nvSpPr>
        <p:spPr>
          <a:xfrm>
            <a:off x="311700" y="1152475"/>
            <a:ext cx="4646700" cy="3416400"/>
          </a:xfrm>
          <a:prstGeom prst="rect">
            <a:avLst/>
          </a:prstGeom>
        </p:spPr>
        <p:txBody>
          <a:bodyPr anchorCtr="0" anchor="t" bIns="91425" lIns="91425" rIns="91425" tIns="91425">
            <a:noAutofit/>
          </a:bodyPr>
          <a:lstStyle/>
          <a:p>
            <a:pPr indent="457200" lvl="0" rtl="0">
              <a:lnSpc>
                <a:spcPct val="100000"/>
              </a:lnSpc>
              <a:spcBef>
                <a:spcPts val="600"/>
              </a:spcBef>
              <a:spcAft>
                <a:spcPts val="600"/>
              </a:spcAft>
              <a:buNone/>
            </a:pPr>
            <a:r>
              <a:rPr lang="en-GB">
                <a:solidFill>
                  <a:srgbClr val="FFFFFF"/>
                </a:solidFill>
                <a:latin typeface="Arial"/>
                <a:ea typeface="Arial"/>
                <a:cs typeface="Arial"/>
                <a:sym typeface="Arial"/>
              </a:rPr>
              <a:t>Po 40 metų mokslininkas, bandęs pagrysti Saulės sistemos kilmės iš dujų debesies hipotezę buvo matematikas P. Laplasas. Šis mokslininkas pirmas pabandė matematiškai aprašyti planetų formavimosi iš dujų mechanizmą. Pagal kurią dujų debesis veikiamas gravitacijos jėgų traukėsi ir besitraukdamas suskilo į atskirus žiedus, iš  kurių susidarė planetos. Pagal šią teoriją išorinės planetos būtų seniausios, vidinės – jauniausios. Saulė yra pirminio dujų debesies likutis.</a:t>
            </a:r>
          </a:p>
          <a:p>
            <a:pPr lvl="0">
              <a:spcBef>
                <a:spcPts val="0"/>
              </a:spcBef>
              <a:buNone/>
            </a:pPr>
            <a:r>
              <a:t/>
            </a:r>
            <a:endParaRPr/>
          </a:p>
        </p:txBody>
      </p:sp>
      <p:pic>
        <p:nvPicPr>
          <p:cNvPr id="101" name="Shape 101"/>
          <p:cNvPicPr preferRelativeResize="0"/>
          <p:nvPr/>
        </p:nvPicPr>
        <p:blipFill>
          <a:blip r:embed="rId3">
            <a:alphaModFix/>
          </a:blip>
          <a:stretch>
            <a:fillRect/>
          </a:stretch>
        </p:blipFill>
        <p:spPr>
          <a:xfrm>
            <a:off x="5123125" y="1489075"/>
            <a:ext cx="3819525" cy="274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Dž. Džinso “potvynio” teorija</a:t>
            </a:r>
          </a:p>
        </p:txBody>
      </p:sp>
      <p:sp>
        <p:nvSpPr>
          <p:cNvPr id="107" name="Shape 10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lnSpc>
                <a:spcPct val="100000"/>
              </a:lnSpc>
              <a:spcBef>
                <a:spcPts val="0"/>
              </a:spcBef>
              <a:spcAft>
                <a:spcPts val="0"/>
              </a:spcAft>
              <a:buNone/>
            </a:pPr>
            <a:r>
              <a:rPr lang="en-GB">
                <a:solidFill>
                  <a:srgbClr val="FFFFFF"/>
                </a:solidFill>
                <a:latin typeface="Arial"/>
                <a:ea typeface="Arial"/>
                <a:cs typeface="Arial"/>
                <a:sym typeface="Arial"/>
              </a:rPr>
              <a:t>Dž. Džinso “potvynio” hipotezė remiasi ta idėja, kad kokiu tai laiko momentu </a:t>
            </a:r>
          </a:p>
          <a:p>
            <a:pPr lvl="0" rtl="0">
              <a:lnSpc>
                <a:spcPct val="100000"/>
              </a:lnSpc>
              <a:spcBef>
                <a:spcPts val="0"/>
              </a:spcBef>
              <a:spcAft>
                <a:spcPts val="0"/>
              </a:spcAft>
              <a:buNone/>
            </a:pPr>
            <a:r>
              <a:rPr lang="en-GB">
                <a:solidFill>
                  <a:srgbClr val="FFFFFF"/>
                </a:solidFill>
                <a:latin typeface="Arial"/>
                <a:ea typeface="Arial"/>
                <a:cs typeface="Arial"/>
                <a:sym typeface="Arial"/>
              </a:rPr>
              <a:t>pro Saulę skriejo kita žvaigždė milžinė, dėl gravitacinės traukos išplėšusi iš Saulės </a:t>
            </a:r>
          </a:p>
          <a:p>
            <a:pPr lvl="0" rtl="0">
              <a:lnSpc>
                <a:spcPct val="100000"/>
              </a:lnSpc>
              <a:spcBef>
                <a:spcPts val="0"/>
              </a:spcBef>
              <a:spcAft>
                <a:spcPts val="0"/>
              </a:spcAft>
              <a:buNone/>
            </a:pPr>
            <a:r>
              <a:rPr lang="en-GB">
                <a:solidFill>
                  <a:srgbClr val="FFFFFF"/>
                </a:solidFill>
                <a:latin typeface="Arial"/>
                <a:ea typeface="Arial"/>
                <a:cs typeface="Arial"/>
                <a:sym typeface="Arial"/>
              </a:rPr>
              <a:t>didelę medžiagos čiurkšlę. Žvaigždei nutolus, čiurkšlė suskilo į gumulus, iš </a:t>
            </a:r>
          </a:p>
          <a:p>
            <a:pPr lvl="0" rtl="0">
              <a:lnSpc>
                <a:spcPct val="100000"/>
              </a:lnSpc>
              <a:spcBef>
                <a:spcPts val="0"/>
              </a:spcBef>
              <a:spcAft>
                <a:spcPts val="0"/>
              </a:spcAft>
              <a:buNone/>
            </a:pPr>
            <a:r>
              <a:rPr lang="en-GB">
                <a:solidFill>
                  <a:srgbClr val="FFFFFF"/>
                </a:solidFill>
                <a:latin typeface="Arial"/>
                <a:ea typeface="Arial"/>
                <a:cs typeface="Arial"/>
                <a:sym typeface="Arial"/>
              </a:rPr>
              <a:t>kurių susidarė aplink Saulę besisukančios planetos. Šią hipotezę remia planetų </a:t>
            </a:r>
          </a:p>
          <a:p>
            <a:pPr lvl="0" rtl="0">
              <a:lnSpc>
                <a:spcPct val="100000"/>
              </a:lnSpc>
              <a:spcBef>
                <a:spcPts val="0"/>
              </a:spcBef>
              <a:spcAft>
                <a:spcPts val="0"/>
              </a:spcAft>
              <a:buNone/>
            </a:pPr>
            <a:r>
              <a:rPr lang="en-GB">
                <a:solidFill>
                  <a:srgbClr val="FFFFFF"/>
                </a:solidFill>
                <a:latin typeface="Arial"/>
                <a:ea typeface="Arial"/>
                <a:cs typeface="Arial"/>
                <a:sym typeface="Arial"/>
              </a:rPr>
              <a:t>išsidėstymas. Didžiausia planeta – Jupiteris skrieja kaip tik toje vietoje, kurioje </a:t>
            </a:r>
          </a:p>
          <a:p>
            <a:pPr lvl="0" rtl="0">
              <a:lnSpc>
                <a:spcPct val="100000"/>
              </a:lnSpc>
              <a:spcBef>
                <a:spcPts val="0"/>
              </a:spcBef>
              <a:spcAft>
                <a:spcPts val="0"/>
              </a:spcAft>
              <a:buNone/>
            </a:pPr>
            <a:r>
              <a:rPr lang="en-GB">
                <a:solidFill>
                  <a:srgbClr val="FFFFFF"/>
                </a:solidFill>
                <a:latin typeface="Arial"/>
                <a:ea typeface="Arial"/>
                <a:cs typeface="Arial"/>
                <a:sym typeface="Arial"/>
              </a:rPr>
              <a:t>čiurkšlė turėjo būti storiausia. Taip pat didelė vidinė Žemės temperatūra.</a:t>
            </a:r>
          </a:p>
          <a:p>
            <a:pPr lvl="0" rtl="0">
              <a:lnSpc>
                <a:spcPct val="100000"/>
              </a:lnSpc>
              <a:spcBef>
                <a:spcPts val="0"/>
              </a:spcBef>
              <a:spcAft>
                <a:spcPts val="0"/>
              </a:spcAft>
              <a:buNone/>
            </a:pPr>
            <a:r>
              <a:t/>
            </a:r>
            <a:endParaRPr>
              <a:solidFill>
                <a:srgbClr val="FFFFFF"/>
              </a:solidFill>
              <a:latin typeface="Arial"/>
              <a:ea typeface="Arial"/>
              <a:cs typeface="Arial"/>
              <a:sym typeface="Arial"/>
            </a:endParaRPr>
          </a:p>
          <a:p>
            <a:pPr indent="457200" lvl="0" rtl="0">
              <a:lnSpc>
                <a:spcPct val="100000"/>
              </a:lnSpc>
              <a:spcBef>
                <a:spcPts val="0"/>
              </a:spcBef>
              <a:spcAft>
                <a:spcPts val="0"/>
              </a:spcAft>
              <a:buNone/>
            </a:pPr>
            <a:r>
              <a:rPr lang="en-GB">
                <a:solidFill>
                  <a:srgbClr val="FFFFFF"/>
                </a:solidFill>
                <a:latin typeface="Arial"/>
                <a:ea typeface="Arial"/>
                <a:cs typeface="Arial"/>
                <a:sym typeface="Arial"/>
              </a:rPr>
              <a:t>Ši hipotezė lyg ir išspręstu impulso momentų skirtumo, kur didesnį planetoms </a:t>
            </a:r>
          </a:p>
          <a:p>
            <a:pPr lvl="0" rtl="0">
              <a:lnSpc>
                <a:spcPct val="100000"/>
              </a:lnSpc>
              <a:spcBef>
                <a:spcPts val="0"/>
              </a:spcBef>
              <a:spcAft>
                <a:spcPts val="0"/>
              </a:spcAft>
              <a:buNone/>
            </a:pPr>
            <a:r>
              <a:rPr lang="en-GB">
                <a:solidFill>
                  <a:srgbClr val="FFFFFF"/>
                </a:solidFill>
                <a:latin typeface="Arial"/>
                <a:ea typeface="Arial"/>
                <a:cs typeface="Arial"/>
                <a:sym typeface="Arial"/>
              </a:rPr>
              <a:t>galėjo suteikti pralekianti žvaigždė.</a:t>
            </a:r>
          </a:p>
          <a:p>
            <a:pPr lvl="0" rtl="0">
              <a:lnSpc>
                <a:spcPct val="100000"/>
              </a:lnSpc>
              <a:spcBef>
                <a:spcPts val="0"/>
              </a:spcBef>
              <a:spcAft>
                <a:spcPts val="0"/>
              </a:spcAft>
              <a:buNone/>
            </a:pPr>
            <a:r>
              <a:t/>
            </a:r>
            <a:endParaRPr>
              <a:solidFill>
                <a:srgbClr val="FFFFFF"/>
              </a:solidFill>
              <a:latin typeface="Arial"/>
              <a:ea typeface="Arial"/>
              <a:cs typeface="Arial"/>
              <a:sym typeface="Arial"/>
            </a:endParaRPr>
          </a:p>
          <a:p>
            <a:pPr indent="457200" lvl="0" rtl="0">
              <a:lnSpc>
                <a:spcPct val="100000"/>
              </a:lnSpc>
              <a:spcBef>
                <a:spcPts val="0"/>
              </a:spcBef>
              <a:spcAft>
                <a:spcPts val="0"/>
              </a:spcAft>
              <a:buNone/>
            </a:pPr>
            <a:r>
              <a:rPr lang="en-GB">
                <a:solidFill>
                  <a:srgbClr val="FFFFFF"/>
                </a:solidFill>
                <a:latin typeface="Arial"/>
                <a:ea typeface="Arial"/>
                <a:cs typeface="Arial"/>
                <a:sym typeface="Arial"/>
              </a:rPr>
              <a:t>Nepaaiškina – žvaigždžių milžinių retumas, skirtinga Saulės ir planetų </a:t>
            </a:r>
          </a:p>
          <a:p>
            <a:pPr lvl="0" rtl="0">
              <a:lnSpc>
                <a:spcPct val="100000"/>
              </a:lnSpc>
              <a:spcBef>
                <a:spcPts val="0"/>
              </a:spcBef>
              <a:spcAft>
                <a:spcPts val="0"/>
              </a:spcAft>
              <a:buNone/>
            </a:pPr>
            <a:r>
              <a:rPr lang="en-GB">
                <a:solidFill>
                  <a:srgbClr val="FFFFFF"/>
                </a:solidFill>
                <a:latin typeface="Arial"/>
                <a:ea typeface="Arial"/>
                <a:cs typeface="Arial"/>
                <a:sym typeface="Arial"/>
              </a:rPr>
              <a:t>elementinė koncentracija.</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600"/>
              </a:spcBef>
              <a:spcAft>
                <a:spcPts val="600"/>
              </a:spcAft>
              <a:buNone/>
            </a:pPr>
            <a:r>
              <a:rPr lang="en-GB" sz="2400">
                <a:solidFill>
                  <a:srgbClr val="FFFFFF"/>
                </a:solidFill>
                <a:latin typeface="Arial"/>
                <a:ea typeface="Arial"/>
                <a:cs typeface="Arial"/>
                <a:sym typeface="Arial"/>
              </a:rPr>
              <a:t>Dž. Džinso “potvynio” teorija</a:t>
            </a:r>
          </a:p>
        </p:txBody>
      </p:sp>
      <p:pic>
        <p:nvPicPr>
          <p:cNvPr descr="Potvynio teorija" id="113" name="Shape 113"/>
          <p:cNvPicPr preferRelativeResize="0"/>
          <p:nvPr/>
        </p:nvPicPr>
        <p:blipFill>
          <a:blip r:embed="rId3">
            <a:alphaModFix/>
          </a:blip>
          <a:stretch>
            <a:fillRect/>
          </a:stretch>
        </p:blipFill>
        <p:spPr>
          <a:xfrm>
            <a:off x="311700" y="1421125"/>
            <a:ext cx="8520600" cy="28791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