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4" r:id="rId2"/>
    <p:sldId id="265" r:id="rId3"/>
    <p:sldId id="266" r:id="rId4"/>
    <p:sldId id="275" r:id="rId5"/>
    <p:sldId id="261" r:id="rId6"/>
    <p:sldId id="268" r:id="rId7"/>
    <p:sldId id="271" r:id="rId8"/>
    <p:sldId id="273" r:id="rId9"/>
    <p:sldId id="262" r:id="rId10"/>
    <p:sldId id="267" r:id="rId11"/>
    <p:sldId id="258" r:id="rId12"/>
    <p:sldId id="259" r:id="rId13"/>
    <p:sldId id="278" r:id="rId14"/>
    <p:sldId id="277" r:id="rId15"/>
    <p:sldId id="260" r:id="rId16"/>
    <p:sldId id="274"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94329" autoAdjust="0"/>
  </p:normalViewPr>
  <p:slideViewPr>
    <p:cSldViewPr>
      <p:cViewPr varScale="1">
        <p:scale>
          <a:sx n="109" d="100"/>
          <a:sy n="109" d="100"/>
        </p:scale>
        <p:origin x="-1974"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47B0CD4-74C3-4ADD-A7A3-899877405973}" type="datetimeFigureOut">
              <a:rPr lang="en-US" smtClean="0"/>
              <a:pPr/>
              <a:t>3/30/2017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B8900BB-5313-4EA8-8F17-6D4AC4C2DA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7B0CD4-74C3-4ADD-A7A3-899877405973}"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00BB-5313-4EA8-8F17-6D4AC4C2DA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7B0CD4-74C3-4ADD-A7A3-899877405973}"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00BB-5313-4EA8-8F17-6D4AC4C2DA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7B0CD4-74C3-4ADD-A7A3-899877405973}"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00BB-5313-4EA8-8F17-6D4AC4C2DA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7B0CD4-74C3-4ADD-A7A3-899877405973}"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00BB-5313-4EA8-8F17-6D4AC4C2DA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7B0CD4-74C3-4ADD-A7A3-899877405973}"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900BB-5313-4EA8-8F17-6D4AC4C2DA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47B0CD4-74C3-4ADD-A7A3-899877405973}" type="datetimeFigureOut">
              <a:rPr lang="en-US" smtClean="0"/>
              <a:pPr/>
              <a:t>3/30/2017</a:t>
            </a:fld>
            <a:endParaRPr lang="en-US"/>
          </a:p>
        </p:txBody>
      </p:sp>
      <p:sp>
        <p:nvSpPr>
          <p:cNvPr id="27" name="Slide Number Placeholder 26"/>
          <p:cNvSpPr>
            <a:spLocks noGrp="1"/>
          </p:cNvSpPr>
          <p:nvPr>
            <p:ph type="sldNum" sz="quarter" idx="11"/>
          </p:nvPr>
        </p:nvSpPr>
        <p:spPr/>
        <p:txBody>
          <a:bodyPr rtlCol="0"/>
          <a:lstStyle/>
          <a:p>
            <a:fld id="{4B8900BB-5313-4EA8-8F17-6D4AC4C2DAF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47B0CD4-74C3-4ADD-A7A3-899877405973}" type="datetimeFigureOut">
              <a:rPr lang="en-US" smtClean="0"/>
              <a:pPr/>
              <a:t>3/30/2017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B8900BB-5313-4EA8-8F17-6D4AC4C2DA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B0CD4-74C3-4ADD-A7A3-899877405973}" type="datetimeFigureOut">
              <a:rPr lang="en-US" smtClean="0"/>
              <a:pPr/>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900BB-5313-4EA8-8F17-6D4AC4C2DA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7B0CD4-74C3-4ADD-A7A3-899877405973}"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900BB-5313-4EA8-8F17-6D4AC4C2DA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7B0CD4-74C3-4ADD-A7A3-899877405973}"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900BB-5313-4EA8-8F17-6D4AC4C2DA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47B0CD4-74C3-4ADD-A7A3-899877405973}" type="datetimeFigureOut">
              <a:rPr lang="en-US" smtClean="0"/>
              <a:pPr/>
              <a:t>3/30/2017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B8900BB-5313-4EA8-8F17-6D4AC4C2DA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ko-sviesa.lt/" TargetMode="External"/><Relationship Id="rId2" Type="http://schemas.openxmlformats.org/officeDocument/2006/relationships/hyperlink" Target="http://www.ena.lt/pat_el_apsviet.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1"/>
            <a:ext cx="7924800" cy="3886200"/>
          </a:xfrm>
        </p:spPr>
        <p:txBody>
          <a:bodyPr>
            <a:normAutofit fontScale="90000"/>
          </a:bodyPr>
          <a:lstStyle/>
          <a:p>
            <a:pPr algn="ctr"/>
            <a:r>
              <a:rPr lang="lt-LT" dirty="0" smtClean="0">
                <a:latin typeface="+mn-lt"/>
              </a:rPr>
              <a:t>Elektriniai prietaisai</a:t>
            </a:r>
            <a:br>
              <a:rPr lang="lt-LT" dirty="0" smtClean="0">
                <a:latin typeface="+mn-lt"/>
              </a:rPr>
            </a:br>
            <a:r>
              <a:rPr lang="lt-LT" dirty="0" smtClean="0">
                <a:latin typeface="+mn-lt"/>
              </a:rPr>
              <a:t>Buivydiškių pagrindinė mokykla </a:t>
            </a:r>
            <a:br>
              <a:rPr lang="lt-LT" dirty="0" smtClean="0">
                <a:latin typeface="+mn-lt"/>
              </a:rPr>
            </a:br>
            <a:r>
              <a:rPr lang="lt-LT" dirty="0" err="1" smtClean="0">
                <a:latin typeface="+mn-lt"/>
              </a:rPr>
              <a:t>Burokaitė</a:t>
            </a:r>
            <a:r>
              <a:rPr lang="lt-LT" dirty="0" smtClean="0">
                <a:latin typeface="+mn-lt"/>
              </a:rPr>
              <a:t> Miglė 9kl.</a:t>
            </a:r>
            <a:br>
              <a:rPr lang="lt-LT" dirty="0" smtClean="0">
                <a:latin typeface="+mn-lt"/>
              </a:rPr>
            </a:br>
            <a:r>
              <a:rPr lang="lt-LT" dirty="0" smtClean="0">
                <a:latin typeface="+mn-lt"/>
              </a:rPr>
              <a:t>Mokytoja Irena </a:t>
            </a:r>
            <a:r>
              <a:rPr lang="lt-LT" dirty="0" err="1" smtClean="0">
                <a:latin typeface="+mn-lt"/>
              </a:rPr>
              <a:t>Šauklienė</a:t>
            </a:r>
            <a:r>
              <a:rPr lang="lt-LT" dirty="0" smtClean="0">
                <a:latin typeface="+mn-lt"/>
              </a:rPr>
              <a:t> </a:t>
            </a:r>
            <a:br>
              <a:rPr lang="lt-LT" dirty="0" smtClean="0">
                <a:latin typeface="+mn-lt"/>
              </a:rPr>
            </a:br>
            <a:r>
              <a:rPr lang="lt-LT" dirty="0" smtClean="0">
                <a:latin typeface="+mn-lt"/>
              </a:rPr>
              <a:t/>
            </a:r>
            <a:br>
              <a:rPr lang="lt-LT" dirty="0" smtClean="0">
                <a:latin typeface="+mn-lt"/>
              </a:rPr>
            </a:br>
            <a:r>
              <a:rPr lang="en-US" dirty="0" smtClean="0">
                <a:latin typeface="+mn-lt"/>
              </a:rPr>
              <a:t/>
            </a:r>
            <a:br>
              <a:rPr lang="en-US" dirty="0" smtClean="0">
                <a:latin typeface="+mn-lt"/>
              </a:rPr>
            </a:br>
            <a:endParaRPr lang="en-US" dirty="0">
              <a:latin typeface="+mn-lt"/>
            </a:endParaRPr>
          </a:p>
        </p:txBody>
      </p:sp>
      <p:sp>
        <p:nvSpPr>
          <p:cNvPr id="3" name="Subtitle 2"/>
          <p:cNvSpPr>
            <a:spLocks noGrp="1"/>
          </p:cNvSpPr>
          <p:nvPr>
            <p:ph type="subTitle" idx="1"/>
          </p:nvPr>
        </p:nvSpPr>
        <p:spPr>
          <a:xfrm>
            <a:off x="4419600" y="4648200"/>
            <a:ext cx="4648200" cy="1676400"/>
          </a:xfrm>
        </p:spPr>
        <p:txBody>
          <a:bodyPr/>
          <a:lstStyle/>
          <a:p>
            <a:pPr algn="just"/>
            <a:r>
              <a:rPr lang="lt-LT" dirty="0" smtClean="0"/>
              <a:t>Konkursas,, Fizikos bandymai  </a:t>
            </a:r>
          </a:p>
          <a:p>
            <a:pPr algn="just"/>
            <a:r>
              <a:rPr lang="lt-LT" dirty="0" smtClean="0"/>
              <a:t>                         aplink mus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3400" y="381000"/>
            <a:ext cx="8229600" cy="1524000"/>
          </a:xfrm>
        </p:spPr>
        <p:txBody>
          <a:bodyPr/>
          <a:lstStyle/>
          <a:p>
            <a:pPr algn="ctr"/>
            <a:r>
              <a:rPr lang="lt-LT" dirty="0" smtClean="0">
                <a:latin typeface="+mn-lt"/>
              </a:rPr>
              <a:t>Elektrinis lituokis </a:t>
            </a:r>
            <a:endParaRPr lang="lt-LT" dirty="0">
              <a:latin typeface="+mn-lt"/>
            </a:endParaRPr>
          </a:p>
        </p:txBody>
      </p:sp>
      <p:sp>
        <p:nvSpPr>
          <p:cNvPr id="5" name="Turinio vietos rezervavimo ženklas 4"/>
          <p:cNvSpPr>
            <a:spLocks noGrp="1"/>
          </p:cNvSpPr>
          <p:nvPr>
            <p:ph idx="1"/>
          </p:nvPr>
        </p:nvSpPr>
        <p:spPr>
          <a:xfrm>
            <a:off x="457200" y="1676400"/>
            <a:ext cx="8229600" cy="4898136"/>
          </a:xfrm>
        </p:spPr>
        <p:txBody>
          <a:bodyPr>
            <a:normAutofit fontScale="92500" lnSpcReduction="10000"/>
          </a:bodyPr>
          <a:lstStyle/>
          <a:p>
            <a:r>
              <a:rPr lang="lt-LT" sz="2400" dirty="0" smtClean="0"/>
              <a:t>Naudojamas :elektrinių </a:t>
            </a:r>
          </a:p>
          <a:p>
            <a:pPr>
              <a:buNone/>
            </a:pPr>
            <a:r>
              <a:rPr lang="lt-LT" sz="2400" dirty="0" smtClean="0"/>
              <a:t>   grandinių, radijo imtuvų,</a:t>
            </a:r>
          </a:p>
          <a:p>
            <a:pPr>
              <a:buNone/>
            </a:pPr>
            <a:r>
              <a:rPr lang="lt-LT" sz="2400" dirty="0" smtClean="0"/>
              <a:t>   televizorių atskirų grandinės </a:t>
            </a:r>
          </a:p>
          <a:p>
            <a:pPr>
              <a:buNone/>
            </a:pPr>
            <a:r>
              <a:rPr lang="lt-LT" sz="2400" dirty="0" smtClean="0"/>
              <a:t>   dalių jungimui.</a:t>
            </a:r>
          </a:p>
          <a:p>
            <a:r>
              <a:rPr lang="lt-LT" sz="2400" dirty="0" smtClean="0"/>
              <a:t>Ji sudaro varinis strypas,</a:t>
            </a:r>
          </a:p>
          <a:p>
            <a:pPr>
              <a:buNone/>
            </a:pPr>
            <a:r>
              <a:rPr lang="lt-LT" sz="2400" dirty="0" smtClean="0"/>
              <a:t>   apgautas žėručio sluoksniu </a:t>
            </a:r>
          </a:p>
          <a:p>
            <a:pPr>
              <a:buNone/>
            </a:pPr>
            <a:r>
              <a:rPr lang="lt-LT" sz="2400" dirty="0" smtClean="0"/>
              <a:t>   ir apvyniotas </a:t>
            </a:r>
            <a:r>
              <a:rPr lang="lt-LT" sz="2400" dirty="0" err="1" smtClean="0"/>
              <a:t>nichromine</a:t>
            </a:r>
            <a:r>
              <a:rPr lang="lt-LT" sz="2400" dirty="0" smtClean="0"/>
              <a:t> </a:t>
            </a:r>
          </a:p>
          <a:p>
            <a:pPr>
              <a:buNone/>
            </a:pPr>
            <a:r>
              <a:rPr lang="lt-LT" sz="2400" dirty="0" smtClean="0"/>
              <a:t>   viela su metaliniu apsauginiu </a:t>
            </a:r>
          </a:p>
          <a:p>
            <a:pPr>
              <a:buNone/>
            </a:pPr>
            <a:r>
              <a:rPr lang="lt-LT" sz="2400" dirty="0" smtClean="0"/>
              <a:t>   apdangalu. Kiauravidurėje </a:t>
            </a:r>
          </a:p>
          <a:p>
            <a:pPr>
              <a:buNone/>
            </a:pPr>
            <a:r>
              <a:rPr lang="lt-LT" sz="2400" dirty="0" smtClean="0"/>
              <a:t>   rankenoje yra laidai, kuriais</a:t>
            </a:r>
          </a:p>
          <a:p>
            <a:pPr>
              <a:buNone/>
            </a:pPr>
            <a:r>
              <a:rPr lang="lt-LT" sz="2400" dirty="0" smtClean="0"/>
              <a:t>    į lituoklį atiteka elektros srovė.</a:t>
            </a:r>
          </a:p>
          <a:p>
            <a:pPr>
              <a:buNone/>
            </a:pPr>
            <a:r>
              <a:rPr lang="lt-LT" sz="2400" dirty="0" smtClean="0"/>
              <a:t>   Jį įkaitina varinio strypo antgalį , o </a:t>
            </a:r>
          </a:p>
          <a:p>
            <a:pPr>
              <a:buNone/>
            </a:pPr>
            <a:r>
              <a:rPr lang="lt-LT" sz="2400" dirty="0" smtClean="0"/>
              <a:t>    juo įkaitinama lituojama sandūra ir </a:t>
            </a:r>
          </a:p>
          <a:p>
            <a:pPr>
              <a:buNone/>
            </a:pPr>
            <a:r>
              <a:rPr lang="lt-LT" sz="2400" dirty="0" smtClean="0"/>
              <a:t>    lydmetalis.</a:t>
            </a:r>
            <a:endParaRPr lang="lt-LT" sz="2400" dirty="0"/>
          </a:p>
        </p:txBody>
      </p:sp>
      <p:pic>
        <p:nvPicPr>
          <p:cNvPr id="23554" name="Picture 2" descr="Vaizdo rezultatas pagal u&amp;zcaron;klaus&amp;aogon; „lituoklis kaina“"/>
          <p:cNvPicPr>
            <a:picLocks noChangeAspect="1" noChangeArrowheads="1"/>
          </p:cNvPicPr>
          <p:nvPr/>
        </p:nvPicPr>
        <p:blipFill>
          <a:blip r:embed="rId2" cstate="print"/>
          <a:srcRect/>
          <a:stretch>
            <a:fillRect/>
          </a:stretch>
        </p:blipFill>
        <p:spPr bwMode="auto">
          <a:xfrm>
            <a:off x="4876800" y="1371601"/>
            <a:ext cx="3733800" cy="4114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ntraštė 13"/>
          <p:cNvSpPr>
            <a:spLocks noGrp="1"/>
          </p:cNvSpPr>
          <p:nvPr>
            <p:ph type="title"/>
          </p:nvPr>
        </p:nvSpPr>
        <p:spPr>
          <a:xfrm>
            <a:off x="457200" y="762000"/>
            <a:ext cx="8229600" cy="609600"/>
          </a:xfrm>
        </p:spPr>
        <p:txBody>
          <a:bodyPr>
            <a:normAutofit fontScale="90000"/>
          </a:bodyPr>
          <a:lstStyle/>
          <a:p>
            <a:pPr algn="ctr"/>
            <a:r>
              <a:rPr lang="lt-LT" sz="4400" dirty="0" smtClean="0">
                <a:latin typeface="+mn-lt"/>
              </a:rPr>
              <a:t>Vandens šildymo spiralė</a:t>
            </a:r>
            <a:r>
              <a:rPr lang="lt-LT" dirty="0" smtClean="0"/>
              <a:t/>
            </a:r>
            <a:br>
              <a:rPr lang="lt-LT" dirty="0" smtClean="0"/>
            </a:br>
            <a:endParaRPr lang="lt-LT" dirty="0"/>
          </a:p>
        </p:txBody>
      </p:sp>
      <p:sp>
        <p:nvSpPr>
          <p:cNvPr id="13" name="Teksto vietos rezervavimo ženklas 12"/>
          <p:cNvSpPr>
            <a:spLocks noGrp="1"/>
          </p:cNvSpPr>
          <p:nvPr>
            <p:ph type="body" idx="4294967295"/>
          </p:nvPr>
        </p:nvSpPr>
        <p:spPr>
          <a:xfrm>
            <a:off x="4648200" y="1447800"/>
            <a:ext cx="4495800" cy="5180013"/>
          </a:xfrm>
        </p:spPr>
        <p:txBody>
          <a:bodyPr>
            <a:normAutofit/>
          </a:bodyPr>
          <a:lstStyle/>
          <a:p>
            <a:r>
              <a:rPr lang="lt-LT" sz="2400" dirty="0" smtClean="0"/>
              <a:t>Svarbiausia dalis yra kaitinimo elementas, turintis didelę varžą ir </a:t>
            </a:r>
          </a:p>
          <a:p>
            <a:pPr>
              <a:buNone/>
            </a:pPr>
            <a:r>
              <a:rPr lang="lt-LT" sz="2400" dirty="0" smtClean="0"/>
              <a:t>   atsparus aukštesnei kaip 1200 </a:t>
            </a:r>
            <a:r>
              <a:rPr lang="lt-LT" sz="2400" baseline="30000" dirty="0" smtClean="0"/>
              <a:t>o</a:t>
            </a:r>
            <a:r>
              <a:rPr lang="lt-LT" sz="2400" dirty="0" smtClean="0"/>
              <a:t> C temperatūrai.</a:t>
            </a:r>
          </a:p>
          <a:p>
            <a:r>
              <a:rPr lang="lt-LT" sz="2400" dirty="0" smtClean="0"/>
              <a:t>Jos reikia, kad  elemente išsiskirtų kuo daugiau šilumos.</a:t>
            </a:r>
          </a:p>
          <a:p>
            <a:r>
              <a:rPr lang="lt-LT" sz="2400" dirty="0" smtClean="0"/>
              <a:t>Spiralės paprastai daromos iš </a:t>
            </a:r>
            <a:r>
              <a:rPr lang="lt-LT" sz="2400" dirty="0" err="1" smtClean="0"/>
              <a:t>nichromo</a:t>
            </a:r>
            <a:r>
              <a:rPr lang="lt-LT" sz="2400" dirty="0" smtClean="0"/>
              <a:t> -nikelio ir chromo lydinio.</a:t>
            </a:r>
          </a:p>
          <a:p>
            <a:r>
              <a:rPr lang="lt-LT" sz="2400" dirty="0" smtClean="0"/>
              <a:t>Panaudojimas šildymo prietaisuose.</a:t>
            </a:r>
          </a:p>
          <a:p>
            <a:endParaRPr lang="lt-LT" dirty="0"/>
          </a:p>
        </p:txBody>
      </p:sp>
      <p:pic>
        <p:nvPicPr>
          <p:cNvPr id="5122" name="Picture 2" descr="Vaizdo rezultatas pagal u&amp;zcaron;klaus&amp;aogon; „vandens šildymo spiral&amp;edot;“"/>
          <p:cNvPicPr>
            <a:picLocks noChangeAspect="1" noChangeArrowheads="1"/>
          </p:cNvPicPr>
          <p:nvPr/>
        </p:nvPicPr>
        <p:blipFill>
          <a:blip r:embed="rId2" cstate="print"/>
          <a:srcRect/>
          <a:stretch>
            <a:fillRect/>
          </a:stretch>
        </p:blipFill>
        <p:spPr bwMode="auto">
          <a:xfrm>
            <a:off x="533400" y="2057400"/>
            <a:ext cx="3479800" cy="3657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ntraštė 6"/>
          <p:cNvSpPr>
            <a:spLocks noGrp="1"/>
          </p:cNvSpPr>
          <p:nvPr>
            <p:ph type="title"/>
          </p:nvPr>
        </p:nvSpPr>
        <p:spPr>
          <a:xfrm>
            <a:off x="457200" y="533400"/>
            <a:ext cx="8229600" cy="914400"/>
          </a:xfrm>
        </p:spPr>
        <p:txBody>
          <a:bodyPr/>
          <a:lstStyle/>
          <a:p>
            <a:pPr algn="ctr"/>
            <a:r>
              <a:rPr lang="lt-LT" dirty="0" smtClean="0">
                <a:latin typeface="+mn-lt"/>
              </a:rPr>
              <a:t>Testas</a:t>
            </a:r>
            <a:endParaRPr lang="lt-LT" dirty="0">
              <a:latin typeface="+mn-lt"/>
            </a:endParaRPr>
          </a:p>
        </p:txBody>
      </p:sp>
      <p:sp>
        <p:nvSpPr>
          <p:cNvPr id="8" name="Turinio vietos rezervavimo ženklas 7"/>
          <p:cNvSpPr>
            <a:spLocks noGrp="1"/>
          </p:cNvSpPr>
          <p:nvPr>
            <p:ph idx="1"/>
          </p:nvPr>
        </p:nvSpPr>
        <p:spPr>
          <a:xfrm>
            <a:off x="152400" y="1295400"/>
            <a:ext cx="8991600" cy="5279136"/>
          </a:xfrm>
        </p:spPr>
        <p:txBody>
          <a:bodyPr>
            <a:normAutofit fontScale="85000" lnSpcReduction="20000"/>
          </a:bodyPr>
          <a:lstStyle/>
          <a:p>
            <a:pPr>
              <a:buNone/>
            </a:pPr>
            <a:r>
              <a:rPr lang="lt-LT" sz="2000" dirty="0" smtClean="0"/>
              <a:t>1.Kuriame prietaise</a:t>
            </a:r>
            <a:r>
              <a:rPr lang="en-US" sz="2000" dirty="0" smtClean="0"/>
              <a:t> </a:t>
            </a:r>
            <a:r>
              <a:rPr lang="lt-LT" sz="2000" dirty="0" smtClean="0"/>
              <a:t> taikomas elektros energijos </a:t>
            </a:r>
            <a:r>
              <a:rPr lang="en-US" sz="2000" dirty="0" smtClean="0"/>
              <a:t> </a:t>
            </a:r>
            <a:r>
              <a:rPr lang="lt-LT" sz="2000" dirty="0" smtClean="0"/>
              <a:t>šiluminis veikimas </a:t>
            </a:r>
            <a:r>
              <a:rPr lang="en-US" sz="2000" dirty="0" smtClean="0"/>
              <a:t>?</a:t>
            </a:r>
          </a:p>
          <a:p>
            <a:pPr>
              <a:buNone/>
            </a:pPr>
            <a:r>
              <a:rPr lang="en-US" sz="2000" dirty="0" smtClean="0"/>
              <a:t>a)</a:t>
            </a:r>
            <a:r>
              <a:rPr lang="lt-LT" sz="2000" dirty="0" smtClean="0"/>
              <a:t>Lygintuve</a:t>
            </a:r>
            <a:r>
              <a:rPr lang="en-US" sz="2000" dirty="0" smtClean="0"/>
              <a:t> </a:t>
            </a:r>
            <a:r>
              <a:rPr lang="lt-LT" sz="2000" dirty="0" smtClean="0"/>
              <a:t>;</a:t>
            </a:r>
            <a:r>
              <a:rPr lang="en-US" sz="2000" dirty="0" smtClean="0"/>
              <a:t> b)</a:t>
            </a:r>
            <a:r>
              <a:rPr lang="lt-LT" sz="2000" dirty="0" smtClean="0"/>
              <a:t>kavamalėje;</a:t>
            </a:r>
            <a:r>
              <a:rPr lang="en-US" sz="2000" dirty="0" smtClean="0"/>
              <a:t>  c)</a:t>
            </a:r>
            <a:r>
              <a:rPr lang="lt-LT" sz="2000" dirty="0" smtClean="0"/>
              <a:t>variklyje.</a:t>
            </a:r>
            <a:endParaRPr lang="en-US" sz="2000" dirty="0" smtClean="0"/>
          </a:p>
          <a:p>
            <a:pPr>
              <a:buNone/>
            </a:pPr>
            <a:r>
              <a:rPr lang="lt-LT" sz="2000" dirty="0" smtClean="0"/>
              <a:t>2.</a:t>
            </a:r>
            <a:r>
              <a:rPr lang="en-US" sz="2000" dirty="0" err="1" smtClean="0"/>
              <a:t>Kokie</a:t>
            </a:r>
            <a:r>
              <a:rPr lang="lt-LT" sz="2000" dirty="0" smtClean="0"/>
              <a:t> </a:t>
            </a:r>
            <a:r>
              <a:rPr lang="en-US" sz="2000" dirty="0" smtClean="0"/>
              <a:t> </a:t>
            </a:r>
            <a:r>
              <a:rPr lang="en-US" sz="2000" dirty="0" err="1" smtClean="0"/>
              <a:t>duomenys</a:t>
            </a:r>
            <a:r>
              <a:rPr lang="lt-LT" sz="2000" dirty="0" smtClean="0"/>
              <a:t> būna</a:t>
            </a:r>
            <a:r>
              <a:rPr lang="en-US" sz="2000" dirty="0" smtClean="0"/>
              <a:t> </a:t>
            </a:r>
            <a:r>
              <a:rPr lang="en-US" sz="2000" dirty="0" err="1" smtClean="0"/>
              <a:t>nurodyti</a:t>
            </a:r>
            <a:r>
              <a:rPr lang="en-US" sz="2000" dirty="0" smtClean="0"/>
              <a:t> ant </a:t>
            </a:r>
            <a:r>
              <a:rPr lang="en-US" sz="2000" dirty="0" err="1" smtClean="0"/>
              <a:t>eletrinio</a:t>
            </a:r>
            <a:r>
              <a:rPr lang="en-US" sz="2000" dirty="0" smtClean="0"/>
              <a:t> </a:t>
            </a:r>
            <a:r>
              <a:rPr lang="en-US" sz="2000" dirty="0" err="1" smtClean="0"/>
              <a:t>prietaiso</a:t>
            </a:r>
            <a:r>
              <a:rPr lang="en-US" sz="2000" dirty="0" smtClean="0"/>
              <a:t>?</a:t>
            </a:r>
          </a:p>
          <a:p>
            <a:pPr>
              <a:buNone/>
            </a:pPr>
            <a:r>
              <a:rPr lang="en-US" sz="2000" dirty="0" smtClean="0"/>
              <a:t>a)</a:t>
            </a:r>
            <a:r>
              <a:rPr lang="lt-LT" sz="2000" dirty="0" smtClean="0"/>
              <a:t>maitinimo įtampa ir galia;</a:t>
            </a:r>
            <a:r>
              <a:rPr lang="en-US" sz="2000" dirty="0" smtClean="0"/>
              <a:t> b)</a:t>
            </a:r>
            <a:r>
              <a:rPr lang="en-US" sz="2000" dirty="0" err="1" smtClean="0"/>
              <a:t>svoris</a:t>
            </a:r>
            <a:r>
              <a:rPr lang="en-US" sz="2000" dirty="0" smtClean="0"/>
              <a:t> </a:t>
            </a:r>
            <a:r>
              <a:rPr lang="en-US" sz="2000" dirty="0" err="1" smtClean="0"/>
              <a:t>ir</a:t>
            </a:r>
            <a:r>
              <a:rPr lang="en-US" sz="2000" dirty="0" smtClean="0"/>
              <a:t> </a:t>
            </a:r>
            <a:r>
              <a:rPr lang="en-US" sz="2000" dirty="0" err="1" smtClean="0"/>
              <a:t>dydis</a:t>
            </a:r>
            <a:r>
              <a:rPr lang="lt-LT" sz="2000" dirty="0" smtClean="0"/>
              <a:t>;</a:t>
            </a:r>
            <a:r>
              <a:rPr lang="en-US" sz="2000" dirty="0" smtClean="0"/>
              <a:t> c)</a:t>
            </a:r>
            <a:r>
              <a:rPr lang="lt-LT" sz="2000" dirty="0" err="1" smtClean="0"/>
              <a:t>tū</a:t>
            </a:r>
            <a:r>
              <a:rPr lang="en-US" sz="2000" dirty="0" err="1" smtClean="0"/>
              <a:t>ris</a:t>
            </a:r>
            <a:r>
              <a:rPr lang="lt-LT" sz="2000" dirty="0" smtClean="0"/>
              <a:t>.</a:t>
            </a:r>
          </a:p>
          <a:p>
            <a:pPr>
              <a:buNone/>
            </a:pPr>
            <a:r>
              <a:rPr lang="lt-LT" sz="2000" dirty="0" smtClean="0"/>
              <a:t>3. Kokia formule galima apskaičiuoti atliktą darbą?</a:t>
            </a:r>
          </a:p>
          <a:p>
            <a:pPr marL="566928" indent="-457200">
              <a:buNone/>
            </a:pPr>
            <a:r>
              <a:rPr lang="en-US" sz="2000" dirty="0" smtClean="0"/>
              <a:t>a)</a:t>
            </a:r>
            <a:r>
              <a:rPr lang="lt-LT" sz="2000" dirty="0" smtClean="0"/>
              <a:t>A</a:t>
            </a:r>
            <a:r>
              <a:rPr lang="ru-RU" sz="2000" dirty="0" smtClean="0"/>
              <a:t>=</a:t>
            </a:r>
            <a:r>
              <a:rPr lang="en-US" sz="2000" dirty="0" smtClean="0"/>
              <a:t>P t</a:t>
            </a:r>
            <a:r>
              <a:rPr lang="lt-LT" sz="2000" dirty="0" smtClean="0"/>
              <a:t>; b) N</a:t>
            </a:r>
            <a:r>
              <a:rPr lang="en-US" sz="2000" dirty="0" smtClean="0"/>
              <a:t>= Fv</a:t>
            </a:r>
            <a:r>
              <a:rPr lang="lt-LT" sz="2000" dirty="0" smtClean="0"/>
              <a:t>;</a:t>
            </a:r>
            <a:r>
              <a:rPr lang="en-US" sz="2000" dirty="0" smtClean="0"/>
              <a:t> c) A=F</a:t>
            </a:r>
            <a:r>
              <a:rPr lang="lt-LT" sz="2000" dirty="0" smtClean="0"/>
              <a:t>t.</a:t>
            </a:r>
            <a:endParaRPr lang="en-US" sz="2000" dirty="0" smtClean="0"/>
          </a:p>
          <a:p>
            <a:pPr marL="566928" indent="-457200">
              <a:buNone/>
            </a:pPr>
            <a:r>
              <a:rPr lang="en-US" sz="2000" dirty="0" smtClean="0"/>
              <a:t>4. </a:t>
            </a:r>
            <a:r>
              <a:rPr lang="en-US" sz="2000" dirty="0" err="1" smtClean="0"/>
              <a:t>Kokia</a:t>
            </a:r>
            <a:r>
              <a:rPr lang="en-US" sz="2000" dirty="0" smtClean="0"/>
              <a:t> </a:t>
            </a:r>
            <a:r>
              <a:rPr lang="en-US" sz="2000" dirty="0" err="1" smtClean="0"/>
              <a:t>yra</a:t>
            </a:r>
            <a:r>
              <a:rPr lang="en-US" sz="2000" dirty="0" smtClean="0"/>
              <a:t> h</a:t>
            </a:r>
            <a:r>
              <a:rPr lang="lt-LT" sz="2000" dirty="0" smtClean="0"/>
              <a:t>alogeninė</a:t>
            </a:r>
            <a:r>
              <a:rPr lang="en-US" sz="2000" dirty="0" smtClean="0"/>
              <a:t>s</a:t>
            </a:r>
            <a:r>
              <a:rPr lang="lt-LT" sz="2000" dirty="0" smtClean="0"/>
              <a:t> lemputė</a:t>
            </a:r>
            <a:r>
              <a:rPr lang="en-US" sz="2000" dirty="0" smtClean="0"/>
              <a:t>s </a:t>
            </a:r>
            <a:r>
              <a:rPr lang="en-US" sz="2000" dirty="0" err="1" smtClean="0"/>
              <a:t>veikimo</a:t>
            </a:r>
            <a:r>
              <a:rPr lang="lt-LT" sz="2000" dirty="0" smtClean="0"/>
              <a:t> </a:t>
            </a:r>
            <a:r>
              <a:rPr lang="en-US" sz="2000" dirty="0" smtClean="0"/>
              <a:t> </a:t>
            </a:r>
            <a:r>
              <a:rPr lang="en-US" sz="2000" dirty="0" err="1" smtClean="0"/>
              <a:t>trukm</a:t>
            </a:r>
            <a:r>
              <a:rPr lang="lt-LT" sz="2000" dirty="0" smtClean="0"/>
              <a:t>ė</a:t>
            </a:r>
            <a:r>
              <a:rPr lang="en-US" sz="2000" dirty="0" smtClean="0"/>
              <a:t>?</a:t>
            </a:r>
          </a:p>
          <a:p>
            <a:pPr marL="566928" indent="-457200">
              <a:buNone/>
            </a:pPr>
            <a:r>
              <a:rPr lang="en-US" sz="2000" dirty="0" smtClean="0"/>
              <a:t>a) </a:t>
            </a:r>
            <a:r>
              <a:rPr lang="en-US" sz="2000" dirty="0" err="1" smtClean="0"/>
              <a:t>apie</a:t>
            </a:r>
            <a:r>
              <a:rPr lang="en-US" sz="2000" dirty="0" smtClean="0"/>
              <a:t> 30 val. b) </a:t>
            </a:r>
            <a:r>
              <a:rPr lang="en-US" sz="2000" dirty="0" err="1" smtClean="0"/>
              <a:t>apie</a:t>
            </a:r>
            <a:r>
              <a:rPr lang="en-US" sz="2000" dirty="0" smtClean="0"/>
              <a:t> 6000 val. c) </a:t>
            </a:r>
            <a:r>
              <a:rPr lang="lt-LT" sz="2000" dirty="0" smtClean="0"/>
              <a:t>apie 1000 val. </a:t>
            </a:r>
            <a:endParaRPr lang="en-US" sz="2000" dirty="0" smtClean="0"/>
          </a:p>
          <a:p>
            <a:pPr marL="566928" indent="-457200">
              <a:buNone/>
            </a:pPr>
            <a:r>
              <a:rPr lang="en-US" sz="2000" dirty="0" smtClean="0"/>
              <a:t>5 .</a:t>
            </a:r>
            <a:r>
              <a:rPr lang="en-US" sz="2000" dirty="0" err="1" smtClean="0"/>
              <a:t>Kiek</a:t>
            </a:r>
            <a:r>
              <a:rPr lang="lt-LT" sz="2000" dirty="0" smtClean="0"/>
              <a:t> </a:t>
            </a:r>
            <a:r>
              <a:rPr lang="en-US" sz="2000" dirty="0" smtClean="0"/>
              <a:t> </a:t>
            </a:r>
            <a:r>
              <a:rPr lang="en-US" sz="2000" dirty="0" err="1" smtClean="0"/>
              <a:t>gyvsidabrio</a:t>
            </a:r>
            <a:r>
              <a:rPr lang="lt-LT" sz="2000" dirty="0" smtClean="0"/>
              <a:t> </a:t>
            </a:r>
            <a:r>
              <a:rPr lang="en-US" sz="2000" dirty="0" smtClean="0"/>
              <a:t> </a:t>
            </a:r>
            <a:r>
              <a:rPr lang="en-US" sz="2000" dirty="0" err="1" smtClean="0"/>
              <a:t>yra</a:t>
            </a:r>
            <a:r>
              <a:rPr lang="lt-LT" sz="2000" dirty="0" smtClean="0"/>
              <a:t> energiją taupančioje lemputėje</a:t>
            </a:r>
            <a:r>
              <a:rPr lang="en-US" sz="2000" dirty="0" smtClean="0"/>
              <a:t>?</a:t>
            </a:r>
            <a:r>
              <a:rPr lang="lt-LT" sz="2000" dirty="0" smtClean="0"/>
              <a:t>  </a:t>
            </a:r>
            <a:endParaRPr lang="en-US" sz="2000" dirty="0" smtClean="0"/>
          </a:p>
          <a:p>
            <a:pPr marL="566928" indent="-457200">
              <a:buNone/>
            </a:pPr>
            <a:r>
              <a:rPr lang="en-US" sz="2000" dirty="0" smtClean="0"/>
              <a:t>a)6 g</a:t>
            </a:r>
            <a:r>
              <a:rPr lang="lt-LT" sz="2000" dirty="0" smtClean="0"/>
              <a:t>; </a:t>
            </a:r>
            <a:r>
              <a:rPr lang="en-US" sz="2000" dirty="0" smtClean="0"/>
              <a:t>b)</a:t>
            </a:r>
            <a:r>
              <a:rPr lang="lt-LT" sz="2000" dirty="0" smtClean="0"/>
              <a:t>5 mg</a:t>
            </a:r>
            <a:r>
              <a:rPr lang="en-US" sz="2000" dirty="0" smtClean="0"/>
              <a:t> c)0,1 mg</a:t>
            </a:r>
            <a:r>
              <a:rPr lang="lt-LT" sz="2000" dirty="0" smtClean="0"/>
              <a:t>.</a:t>
            </a:r>
            <a:endParaRPr lang="en-US" sz="2000" dirty="0" smtClean="0"/>
          </a:p>
          <a:p>
            <a:pPr marL="566928" indent="-457200">
              <a:buNone/>
            </a:pPr>
            <a:r>
              <a:rPr lang="en-US" sz="2000" dirty="0" smtClean="0"/>
              <a:t>6. </a:t>
            </a:r>
            <a:r>
              <a:rPr lang="lt-LT" sz="2000" dirty="0" smtClean="0"/>
              <a:t>Svarbiausias lempos elementas pagamintas iš:</a:t>
            </a:r>
          </a:p>
          <a:p>
            <a:pPr>
              <a:buNone/>
            </a:pPr>
            <a:r>
              <a:rPr lang="lt-LT" sz="2000" dirty="0" smtClean="0"/>
              <a:t>a)volframo; b)geležies ;c) aukso.</a:t>
            </a:r>
          </a:p>
          <a:p>
            <a:pPr>
              <a:buNone/>
            </a:pPr>
            <a:r>
              <a:rPr lang="lt-LT" sz="2000" dirty="0" smtClean="0"/>
              <a:t>7.Kurios sudaužytos lempos komponentas yra pavojinga sveikatai?</a:t>
            </a:r>
          </a:p>
          <a:p>
            <a:pPr>
              <a:buNone/>
            </a:pPr>
            <a:r>
              <a:rPr lang="lt-LT" sz="2000" dirty="0" smtClean="0"/>
              <a:t>a)Kaitrinės lempos; b)liuminescencinės; c)abiejų.</a:t>
            </a:r>
          </a:p>
          <a:p>
            <a:pPr>
              <a:buNone/>
            </a:pPr>
            <a:r>
              <a:rPr lang="lt-LT" sz="2000" dirty="0" smtClean="0"/>
              <a:t>8.Ar gali šildymo prietaisų naudingumo koeficientas būti lygus </a:t>
            </a:r>
            <a:r>
              <a:rPr lang="en-US" dirty="0" smtClean="0"/>
              <a:t>1</a:t>
            </a:r>
            <a:r>
              <a:rPr lang="lt-LT" sz="2000" dirty="0" smtClean="0"/>
              <a:t> t.y.100</a:t>
            </a:r>
            <a:r>
              <a:rPr lang="ru-RU" sz="2000" dirty="0" smtClean="0"/>
              <a:t> </a:t>
            </a:r>
            <a:r>
              <a:rPr lang="en-US" sz="2000" dirty="0" smtClean="0"/>
              <a:t>%?</a:t>
            </a:r>
          </a:p>
          <a:p>
            <a:pPr>
              <a:buNone/>
            </a:pPr>
            <a:r>
              <a:rPr lang="en-US" sz="2000" dirty="0" smtClean="0"/>
              <a:t>a)</a:t>
            </a:r>
            <a:r>
              <a:rPr lang="en-US" sz="2000" dirty="0" err="1" smtClean="0"/>
              <a:t>gali</a:t>
            </a:r>
            <a:r>
              <a:rPr lang="en-US" sz="2000" dirty="0" smtClean="0"/>
              <a:t> </a:t>
            </a:r>
            <a:r>
              <a:rPr lang="lt-LT" sz="2000" dirty="0" smtClean="0"/>
              <a:t>; b)</a:t>
            </a:r>
            <a:r>
              <a:rPr lang="lt-LT" sz="2000" dirty="0" err="1" smtClean="0"/>
              <a:t>negali;c</a:t>
            </a:r>
            <a:r>
              <a:rPr lang="lt-LT" sz="2000" dirty="0" smtClean="0"/>
              <a:t>)kartais .</a:t>
            </a:r>
          </a:p>
          <a:p>
            <a:pPr>
              <a:buNone/>
            </a:pPr>
            <a:r>
              <a:rPr lang="lt-LT" sz="2000" dirty="0" smtClean="0"/>
              <a:t>9.Kurios lempos naudingumo koeficientas didesnis?</a:t>
            </a:r>
          </a:p>
          <a:p>
            <a:pPr>
              <a:buNone/>
            </a:pPr>
            <a:r>
              <a:rPr lang="lt-LT" sz="2000" dirty="0" smtClean="0"/>
              <a:t>a)kaitrinės; b)liuminescencinės ;c)abiejų vienodas.</a:t>
            </a:r>
          </a:p>
          <a:p>
            <a:pPr>
              <a:buNone/>
            </a:pPr>
            <a:r>
              <a:rPr lang="lt-LT" sz="2000" dirty="0" smtClean="0"/>
              <a:t>10.Koks metalas paprastai naudojamas kaitinamiesiems  elementams?</a:t>
            </a:r>
          </a:p>
          <a:p>
            <a:pPr>
              <a:buNone/>
            </a:pPr>
            <a:r>
              <a:rPr lang="lt-LT" sz="2000" dirty="0" smtClean="0"/>
              <a:t>a) geležis; b)auksas; c)</a:t>
            </a:r>
            <a:r>
              <a:rPr lang="lt-LT" sz="2000" dirty="0" err="1" smtClean="0"/>
              <a:t>nichromas</a:t>
            </a:r>
            <a:r>
              <a:rPr lang="lt-LT" sz="2000" dirty="0" smtClean="0"/>
              <a:t>.</a:t>
            </a:r>
          </a:p>
          <a:p>
            <a:pPr>
              <a:buNone/>
            </a:pPr>
            <a:endParaRPr lang="en-US" dirty="0" smtClean="0">
              <a:latin typeface="Georgia" pitchFamily="18" charset="0"/>
            </a:endParaRPr>
          </a:p>
          <a:p>
            <a:pPr>
              <a:buNone/>
            </a:pPr>
            <a:endParaRPr lang="en-US" dirty="0" smtClean="0"/>
          </a:p>
          <a:p>
            <a:pPr>
              <a:buNone/>
            </a:pPr>
            <a:endParaRPr lang="lt-L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Atsakymai:</a:t>
            </a:r>
            <a:endParaRPr lang="lt-LT" dirty="0"/>
          </a:p>
        </p:txBody>
      </p:sp>
      <p:sp>
        <p:nvSpPr>
          <p:cNvPr id="3" name="Turinio vietos rezervavimo ženklas 2"/>
          <p:cNvSpPr>
            <a:spLocks noGrp="1"/>
          </p:cNvSpPr>
          <p:nvPr>
            <p:ph idx="1"/>
          </p:nvPr>
        </p:nvSpPr>
        <p:spPr>
          <a:xfrm>
            <a:off x="533400" y="2133600"/>
            <a:ext cx="8229600" cy="4325112"/>
          </a:xfrm>
        </p:spPr>
        <p:txBody>
          <a:bodyPr>
            <a:normAutofit lnSpcReduction="10000"/>
          </a:bodyPr>
          <a:lstStyle/>
          <a:p>
            <a:r>
              <a:rPr lang="lt-LT" smtClean="0"/>
              <a:t>1.a </a:t>
            </a:r>
          </a:p>
          <a:p>
            <a:r>
              <a:rPr lang="lt-LT" smtClean="0"/>
              <a:t>2.a </a:t>
            </a:r>
          </a:p>
          <a:p>
            <a:r>
              <a:rPr lang="lt-LT" smtClean="0"/>
              <a:t>3.a</a:t>
            </a:r>
          </a:p>
          <a:p>
            <a:r>
              <a:rPr lang="lt-LT" smtClean="0"/>
              <a:t>4.c</a:t>
            </a:r>
          </a:p>
          <a:p>
            <a:r>
              <a:rPr lang="lt-LT" smtClean="0"/>
              <a:t>5.b</a:t>
            </a:r>
          </a:p>
          <a:p>
            <a:r>
              <a:rPr lang="lt-LT" smtClean="0"/>
              <a:t>6.a                               </a:t>
            </a:r>
          </a:p>
          <a:p>
            <a:r>
              <a:rPr lang="lt-LT" smtClean="0"/>
              <a:t>7.b</a:t>
            </a:r>
          </a:p>
          <a:p>
            <a:r>
              <a:rPr lang="lt-LT" smtClean="0"/>
              <a:t>8. b</a:t>
            </a:r>
          </a:p>
          <a:p>
            <a:r>
              <a:rPr lang="lt-LT" smtClean="0"/>
              <a:t>9.b</a:t>
            </a:r>
          </a:p>
          <a:p>
            <a:r>
              <a:rPr lang="lt-LT" smtClean="0"/>
              <a:t>10.c</a:t>
            </a:r>
            <a:endParaRPr lang="lt-LT" dirty="0"/>
          </a:p>
        </p:txBody>
      </p:sp>
      <p:pic>
        <p:nvPicPr>
          <p:cNvPr id="1028" name="Picture 4" descr="http://www.ubig.lt/wp-content/uploads/2014/09/Elektros-taupymas-imonems.png"/>
          <p:cNvPicPr>
            <a:picLocks noChangeAspect="1" noChangeArrowheads="1"/>
          </p:cNvPicPr>
          <p:nvPr/>
        </p:nvPicPr>
        <p:blipFill>
          <a:blip r:embed="rId2" cstate="print"/>
          <a:srcRect/>
          <a:stretch>
            <a:fillRect/>
          </a:stretch>
        </p:blipFill>
        <p:spPr bwMode="auto">
          <a:xfrm>
            <a:off x="3090141" y="2590800"/>
            <a:ext cx="5231245" cy="3505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dirty="0" smtClean="0"/>
              <a:t>Bandymas</a:t>
            </a:r>
            <a:endParaRPr lang="lt-LT" sz="4000" dirty="0"/>
          </a:p>
        </p:txBody>
      </p:sp>
      <p:sp>
        <p:nvSpPr>
          <p:cNvPr id="4" name="Teksto vietos rezervavimo ženklas 3"/>
          <p:cNvSpPr>
            <a:spLocks noGrp="1"/>
          </p:cNvSpPr>
          <p:nvPr>
            <p:ph type="body" idx="2"/>
          </p:nvPr>
        </p:nvSpPr>
        <p:spPr/>
        <p:txBody>
          <a:bodyPr>
            <a:normAutofit/>
          </a:bodyPr>
          <a:lstStyle/>
          <a:p>
            <a:r>
              <a:rPr lang="lt-LT" sz="2000" dirty="0" smtClean="0"/>
              <a:t>Priemonės:</a:t>
            </a:r>
          </a:p>
          <a:p>
            <a:r>
              <a:rPr lang="lt-LT" sz="2000" dirty="0" smtClean="0"/>
              <a:t>  Vandens šildymo spiralė; </a:t>
            </a:r>
          </a:p>
          <a:p>
            <a:r>
              <a:rPr lang="lt-LT" sz="2000" dirty="0" smtClean="0"/>
              <a:t>  Laikrodis;</a:t>
            </a:r>
          </a:p>
          <a:p>
            <a:r>
              <a:rPr lang="lt-LT" sz="2000" dirty="0" smtClean="0"/>
              <a:t>  Termometras;   </a:t>
            </a:r>
          </a:p>
          <a:p>
            <a:r>
              <a:rPr lang="lt-LT" sz="2000" dirty="0" smtClean="0"/>
              <a:t>   Stiklinė su vandeniu.</a:t>
            </a:r>
          </a:p>
          <a:p>
            <a:endParaRPr lang="lt-LT" sz="2000" dirty="0" smtClean="0"/>
          </a:p>
          <a:p>
            <a:r>
              <a:rPr lang="lt-LT" sz="2000" dirty="0" smtClean="0"/>
              <a:t>Elektros srovės šiluminis veikimas(laidininko įšilimas nuo juo tekančios elektros srovės)taikomas elektros energijai paversti </a:t>
            </a:r>
            <a:r>
              <a:rPr lang="en-US" sz="2000" dirty="0" smtClean="0"/>
              <a:t> </a:t>
            </a:r>
            <a:r>
              <a:rPr lang="lt-LT" sz="2000" dirty="0" smtClean="0"/>
              <a:t> šiluma įvairiose šildymo prietaisuose pvz. vandens šildymo spiralėje.</a:t>
            </a:r>
          </a:p>
          <a:p>
            <a:endParaRPr lang="lt-LT" sz="2000" dirty="0"/>
          </a:p>
        </p:txBody>
      </p:sp>
      <p:sp>
        <p:nvSpPr>
          <p:cNvPr id="3" name="Turinio vietos rezervavimo ženklas 2"/>
          <p:cNvSpPr>
            <a:spLocks noGrp="1"/>
          </p:cNvSpPr>
          <p:nvPr>
            <p:ph sz="half" idx="1"/>
          </p:nvPr>
        </p:nvSpPr>
        <p:spPr/>
        <p:txBody>
          <a:bodyPr/>
          <a:lstStyle/>
          <a:p>
            <a:r>
              <a:rPr lang="lt-LT" sz="2000" dirty="0" smtClean="0"/>
              <a:t>Vandens kaitinimo spiralės naudingumo koeficiento apskaičiavimas.</a:t>
            </a:r>
          </a:p>
          <a:p>
            <a:endParaRPr lang="lt-LT" dirty="0"/>
          </a:p>
        </p:txBody>
      </p:sp>
      <p:pic>
        <p:nvPicPr>
          <p:cNvPr id="5" name="Picture 3"/>
          <p:cNvPicPr>
            <a:picLocks noChangeAspect="1" noChangeArrowheads="1"/>
          </p:cNvPicPr>
          <p:nvPr/>
        </p:nvPicPr>
        <p:blipFill>
          <a:blip r:embed="rId2" cstate="print"/>
          <a:srcRect/>
          <a:stretch>
            <a:fillRect/>
          </a:stretch>
        </p:blipFill>
        <p:spPr bwMode="auto">
          <a:xfrm rot="10800000" flipV="1">
            <a:off x="685800" y="1600200"/>
            <a:ext cx="3733800" cy="1861273"/>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609600" y="3810000"/>
            <a:ext cx="3886200" cy="28003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idx="4294967295"/>
          </p:nvPr>
        </p:nvSpPr>
        <p:spPr>
          <a:xfrm>
            <a:off x="5761038" y="1101725"/>
            <a:ext cx="3382962" cy="877888"/>
          </a:xfrm>
        </p:spPr>
        <p:txBody>
          <a:bodyPr/>
          <a:lstStyle/>
          <a:p>
            <a:r>
              <a:rPr lang="lt-LT" dirty="0" smtClean="0">
                <a:latin typeface="+mn-lt"/>
              </a:rPr>
              <a:t>Uždavinys</a:t>
            </a:r>
            <a:endParaRPr lang="lt-LT" dirty="0">
              <a:latin typeface="+mn-lt"/>
            </a:endParaRPr>
          </a:p>
        </p:txBody>
      </p:sp>
      <p:sp>
        <p:nvSpPr>
          <p:cNvPr id="5" name="Turinio vietos rezervavimo ženklas 4"/>
          <p:cNvSpPr>
            <a:spLocks noGrp="1"/>
          </p:cNvSpPr>
          <p:nvPr>
            <p:ph sz="half" idx="4294967295"/>
          </p:nvPr>
        </p:nvSpPr>
        <p:spPr>
          <a:xfrm>
            <a:off x="0" y="533400"/>
            <a:ext cx="5102225" cy="6094413"/>
          </a:xfrm>
        </p:spPr>
        <p:txBody>
          <a:bodyPr/>
          <a:lstStyle/>
          <a:p>
            <a:r>
              <a:rPr lang="lt-LT" dirty="0" smtClean="0"/>
              <a:t>Ant vandens šildymo spiralės užrašyta 220V 0,5kW.</a:t>
            </a:r>
          </a:p>
          <a:p>
            <a:endParaRPr lang="lt-LT" dirty="0" smtClean="0"/>
          </a:p>
          <a:p>
            <a:endParaRPr lang="lt-LT" dirty="0" smtClean="0"/>
          </a:p>
          <a:p>
            <a:r>
              <a:rPr lang="lt-LT" dirty="0" smtClean="0"/>
              <a:t>Į</a:t>
            </a:r>
            <a:r>
              <a:rPr lang="en-US" dirty="0" smtClean="0"/>
              <a:t> </a:t>
            </a:r>
            <a:r>
              <a:rPr lang="lt-LT" dirty="0" smtClean="0"/>
              <a:t>stiklinę įpilta 200g vandens, kurio</a:t>
            </a:r>
          </a:p>
          <a:p>
            <a:pPr>
              <a:buNone/>
            </a:pPr>
            <a:r>
              <a:rPr lang="lt-LT" dirty="0" smtClean="0"/>
              <a:t>  temperatūra 15</a:t>
            </a:r>
            <a:r>
              <a:rPr lang="lt-LT" baseline="30000" dirty="0" smtClean="0"/>
              <a:t>o</a:t>
            </a:r>
            <a:r>
              <a:rPr lang="lt-LT" dirty="0" smtClean="0"/>
              <a:t>C. </a:t>
            </a:r>
          </a:p>
          <a:p>
            <a:endParaRPr lang="lt-LT" dirty="0" smtClean="0"/>
          </a:p>
          <a:p>
            <a:r>
              <a:rPr lang="lt-LT" dirty="0" smtClean="0"/>
              <a:t>Spiralėje vanduo užvirintas per 3 min.</a:t>
            </a:r>
          </a:p>
        </p:txBody>
      </p:sp>
      <p:sp>
        <p:nvSpPr>
          <p:cNvPr id="6" name="Teksto vietos rezervavimo ženklas 5"/>
          <p:cNvSpPr>
            <a:spLocks noGrp="1"/>
          </p:cNvSpPr>
          <p:nvPr>
            <p:ph type="body" idx="4294967295"/>
          </p:nvPr>
        </p:nvSpPr>
        <p:spPr>
          <a:xfrm>
            <a:off x="5761038" y="2011363"/>
            <a:ext cx="3382962" cy="4616450"/>
          </a:xfrm>
        </p:spPr>
        <p:txBody>
          <a:bodyPr/>
          <a:lstStyle/>
          <a:p>
            <a:r>
              <a:rPr lang="lt-LT" dirty="0" smtClean="0"/>
              <a:t>Koks spiralės naudingumo koeficientas?</a:t>
            </a:r>
          </a:p>
          <a:p>
            <a:pPr>
              <a:buNone/>
            </a:pPr>
            <a:r>
              <a:rPr lang="lt-LT" dirty="0" smtClean="0"/>
              <a:t>U</a:t>
            </a:r>
            <a:r>
              <a:rPr lang="en-US" dirty="0" smtClean="0"/>
              <a:t>=</a:t>
            </a:r>
            <a:r>
              <a:rPr lang="lt-LT" dirty="0" smtClean="0"/>
              <a:t> 220v;</a:t>
            </a:r>
          </a:p>
          <a:p>
            <a:pPr>
              <a:buNone/>
            </a:pPr>
            <a:r>
              <a:rPr lang="lt-LT" dirty="0" smtClean="0"/>
              <a:t>P</a:t>
            </a:r>
            <a:r>
              <a:rPr lang="en-US" dirty="0" smtClean="0"/>
              <a:t>=</a:t>
            </a:r>
            <a:r>
              <a:rPr lang="lt-LT" dirty="0" smtClean="0"/>
              <a:t> 0,5kW </a:t>
            </a:r>
            <a:r>
              <a:rPr lang="en-US" dirty="0" smtClean="0"/>
              <a:t>=</a:t>
            </a:r>
            <a:r>
              <a:rPr lang="lt-LT" dirty="0" smtClean="0"/>
              <a:t>500W </a:t>
            </a:r>
          </a:p>
          <a:p>
            <a:pPr>
              <a:buNone/>
            </a:pPr>
            <a:r>
              <a:rPr lang="en-US" dirty="0" smtClean="0"/>
              <a:t>m=</a:t>
            </a:r>
            <a:r>
              <a:rPr lang="lt-LT" dirty="0" smtClean="0"/>
              <a:t> 200g</a:t>
            </a:r>
            <a:r>
              <a:rPr lang="en-US" dirty="0" smtClean="0"/>
              <a:t>=</a:t>
            </a:r>
            <a:r>
              <a:rPr lang="lt-LT" dirty="0" smtClean="0"/>
              <a:t>0,2kg</a:t>
            </a:r>
          </a:p>
          <a:p>
            <a:pPr>
              <a:buNone/>
            </a:pPr>
            <a:r>
              <a:rPr lang="lt-LT" dirty="0" smtClean="0"/>
              <a:t>t </a:t>
            </a:r>
            <a:r>
              <a:rPr lang="en-US" dirty="0" smtClean="0"/>
              <a:t>=</a:t>
            </a:r>
            <a:r>
              <a:rPr lang="lt-LT" dirty="0" smtClean="0"/>
              <a:t>3min</a:t>
            </a:r>
            <a:r>
              <a:rPr lang="en-US" dirty="0" smtClean="0"/>
              <a:t>=</a:t>
            </a:r>
            <a:r>
              <a:rPr lang="lt-LT" dirty="0" smtClean="0"/>
              <a:t> 180</a:t>
            </a:r>
            <a:r>
              <a:rPr lang="en-US" dirty="0" smtClean="0"/>
              <a:t> </a:t>
            </a:r>
            <a:r>
              <a:rPr lang="lt-LT" dirty="0" smtClean="0"/>
              <a:t>s </a:t>
            </a:r>
            <a:endParaRPr lang="en-US" dirty="0" smtClean="0"/>
          </a:p>
          <a:p>
            <a:pPr>
              <a:buNone/>
            </a:pPr>
            <a:r>
              <a:rPr lang="en-US" dirty="0" smtClean="0"/>
              <a:t>t1=15 </a:t>
            </a:r>
            <a:r>
              <a:rPr lang="en-US" baseline="30000" dirty="0" smtClean="0"/>
              <a:t>o</a:t>
            </a:r>
            <a:r>
              <a:rPr lang="en-US" dirty="0" smtClean="0"/>
              <a:t> C</a:t>
            </a:r>
          </a:p>
          <a:p>
            <a:pPr>
              <a:buNone/>
            </a:pPr>
            <a:r>
              <a:rPr lang="en-US" dirty="0" smtClean="0"/>
              <a:t>t2=100</a:t>
            </a:r>
            <a:r>
              <a:rPr lang="en-US" baseline="30000" dirty="0" smtClean="0"/>
              <a:t>o</a:t>
            </a:r>
            <a:r>
              <a:rPr lang="en-US" dirty="0" smtClean="0"/>
              <a:t>C</a:t>
            </a:r>
            <a:endParaRPr lang="lt-LT" dirty="0"/>
          </a:p>
        </p:txBody>
      </p:sp>
      <p:pic>
        <p:nvPicPr>
          <p:cNvPr id="1026" name="Picture 2" descr="http://www.kupre.lt/images/gaminiai/50.011.jpg"/>
          <p:cNvPicPr>
            <a:picLocks noChangeAspect="1" noChangeArrowheads="1"/>
          </p:cNvPicPr>
          <p:nvPr/>
        </p:nvPicPr>
        <p:blipFill>
          <a:blip r:embed="rId2" cstate="print"/>
          <a:srcRect/>
          <a:stretch>
            <a:fillRect/>
          </a:stretch>
        </p:blipFill>
        <p:spPr bwMode="auto">
          <a:xfrm>
            <a:off x="1752600" y="1447800"/>
            <a:ext cx="2971799" cy="1066799"/>
          </a:xfrm>
          <a:prstGeom prst="rect">
            <a:avLst/>
          </a:prstGeom>
          <a:noFill/>
        </p:spPr>
      </p:pic>
      <p:pic>
        <p:nvPicPr>
          <p:cNvPr id="1028" name="Picture 4" descr="Gal atneštum&amp;edot;te stiklin&amp;eogon; vandens?"/>
          <p:cNvPicPr>
            <a:picLocks noChangeAspect="1" noChangeArrowheads="1"/>
          </p:cNvPicPr>
          <p:nvPr/>
        </p:nvPicPr>
        <p:blipFill>
          <a:blip r:embed="rId3" cstate="print"/>
          <a:srcRect/>
          <a:stretch>
            <a:fillRect/>
          </a:stretch>
        </p:blipFill>
        <p:spPr bwMode="auto">
          <a:xfrm>
            <a:off x="3733801" y="2667000"/>
            <a:ext cx="1752600" cy="1905000"/>
          </a:xfrm>
          <a:prstGeom prst="rect">
            <a:avLst/>
          </a:prstGeom>
          <a:noFill/>
        </p:spPr>
      </p:pic>
      <p:pic>
        <p:nvPicPr>
          <p:cNvPr id="1030" name="Picture 6" descr="http://smagiosdovanos.lt/image/cache/data/DS/atgal-einantis-laikrodis-51-600x600.jpg"/>
          <p:cNvPicPr>
            <a:picLocks noChangeAspect="1" noChangeArrowheads="1"/>
          </p:cNvPicPr>
          <p:nvPr/>
        </p:nvPicPr>
        <p:blipFill>
          <a:blip r:embed="rId4" cstate="print"/>
          <a:srcRect/>
          <a:stretch>
            <a:fillRect/>
          </a:stretch>
        </p:blipFill>
        <p:spPr bwMode="auto">
          <a:xfrm>
            <a:off x="3657600" y="5105400"/>
            <a:ext cx="1752600" cy="1752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AutoShape 4" descr="{\displaystyle \eta ={\frac {A_{n}}{A_{v}}}={\frac {A}{Q}}={\frac {A}{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7654" name="AutoShape 6" descr="{\displaystyle \eta ={\frac {A_{n}}{A_{v}}}={\frac {A}{Q}}={\frac {A}{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6" name="Stačiakampis 5"/>
          <p:cNvSpPr/>
          <p:nvPr/>
        </p:nvSpPr>
        <p:spPr>
          <a:xfrm>
            <a:off x="2286000" y="2690336"/>
            <a:ext cx="4572000" cy="646331"/>
          </a:xfrm>
          <a:prstGeom prst="rect">
            <a:avLst/>
          </a:prstGeom>
        </p:spPr>
        <p:txBody>
          <a:bodyPr>
            <a:spAutoFit/>
          </a:bodyPr>
          <a:lstStyle/>
          <a:p>
            <a:r>
              <a:rPr lang="lt-LT" dirty="0" smtClean="0"/>
              <a:t/>
            </a:r>
            <a:br>
              <a:rPr lang="lt-LT" dirty="0" smtClean="0"/>
            </a:br>
            <a:endParaRPr lang="lt-LT" dirty="0"/>
          </a:p>
        </p:txBody>
      </p:sp>
      <p:sp>
        <p:nvSpPr>
          <p:cNvPr id="60" name="Antraštė 59"/>
          <p:cNvSpPr>
            <a:spLocks noGrp="1"/>
          </p:cNvSpPr>
          <p:nvPr>
            <p:ph type="title"/>
          </p:nvPr>
        </p:nvSpPr>
        <p:spPr>
          <a:xfrm>
            <a:off x="304800" y="1066800"/>
            <a:ext cx="8610600" cy="10668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lt-LT" sz="2700" dirty="0" smtClean="0">
                <a:latin typeface="Georgia" pitchFamily="18" charset="0"/>
              </a:rPr>
              <a:t>Atlikto naudingojo mechaninio darbo ir sunaudoto santykis vadinamas naudingumo koeficientu.</a:t>
            </a:r>
            <a:r>
              <a:rPr lang="en-US" dirty="0" smtClean="0">
                <a:latin typeface="Georgia" pitchFamily="18" charset="0"/>
              </a:rPr>
              <a:t/>
            </a:r>
            <a:br>
              <a:rPr lang="en-US" dirty="0" smtClean="0">
                <a:latin typeface="Georgia" pitchFamily="18" charset="0"/>
              </a:rPr>
            </a:br>
            <a:r>
              <a:rPr lang="en-US" dirty="0" smtClean="0"/>
              <a:t/>
            </a:r>
            <a:br>
              <a:rPr lang="en-US" dirty="0" smtClean="0"/>
            </a:br>
            <a:r>
              <a:rPr lang="en-US" dirty="0" smtClean="0"/>
              <a:t/>
            </a:r>
            <a:br>
              <a:rPr lang="en-US" dirty="0" smtClean="0"/>
            </a:br>
            <a:r>
              <a:rPr lang="en-US" dirty="0" smtClean="0"/>
              <a:t/>
            </a:r>
            <a:br>
              <a:rPr lang="en-US" dirty="0" smtClean="0"/>
            </a:br>
            <a:endParaRPr lang="lt-LT" dirty="0"/>
          </a:p>
        </p:txBody>
      </p:sp>
      <p:sp>
        <p:nvSpPr>
          <p:cNvPr id="56" name="Teksto vietos rezervavimo ženklas 55"/>
          <p:cNvSpPr>
            <a:spLocks noGrp="1"/>
          </p:cNvSpPr>
          <p:nvPr>
            <p:ph idx="1"/>
          </p:nvPr>
        </p:nvSpPr>
        <p:spPr>
          <a:xfrm>
            <a:off x="457200" y="2209800"/>
            <a:ext cx="8229600" cy="4364736"/>
          </a:xfrm>
        </p:spPr>
        <p:txBody>
          <a:bodyPr/>
          <a:lstStyle/>
          <a:p>
            <a:endParaRPr lang="lt-LT" dirty="0" smtClean="0"/>
          </a:p>
          <a:p>
            <a:endParaRPr lang="lt-LT" dirty="0" smtClean="0"/>
          </a:p>
          <a:p>
            <a:endParaRPr lang="lt-LT" dirty="0" smtClean="0"/>
          </a:p>
          <a:p>
            <a:r>
              <a:rPr lang="fr-FR" dirty="0" smtClean="0"/>
              <a:t>An=Q = c m (t – t) =4200∙0.2·(100-15)=71400J </a:t>
            </a:r>
          </a:p>
          <a:p>
            <a:r>
              <a:rPr lang="fr-FR" dirty="0" smtClean="0"/>
              <a:t>A =P∙t=500·180=90000J</a:t>
            </a:r>
          </a:p>
          <a:p>
            <a:r>
              <a:rPr lang="el-GR" dirty="0" smtClean="0"/>
              <a:t>η</a:t>
            </a:r>
            <a:r>
              <a:rPr lang="fr-FR" dirty="0" smtClean="0"/>
              <a:t>=71400/90000=0.793 </a:t>
            </a:r>
          </a:p>
          <a:p>
            <a:r>
              <a:rPr lang="el-GR" dirty="0" smtClean="0"/>
              <a:t>η </a:t>
            </a:r>
            <a:r>
              <a:rPr lang="en-US" dirty="0" smtClean="0"/>
              <a:t>=0.793·100%=79.3%</a:t>
            </a:r>
            <a:endParaRPr lang="fr-FR" dirty="0" smtClean="0"/>
          </a:p>
          <a:p>
            <a:pPr>
              <a:buNone/>
            </a:pPr>
            <a:endParaRPr lang="lt-LT" dirty="0"/>
          </a:p>
        </p:txBody>
      </p:sp>
      <p:sp>
        <p:nvSpPr>
          <p:cNvPr id="27657" name="Rectangle 9"/>
          <p:cNvSpPr>
            <a:spLocks noChangeArrowheads="1"/>
          </p:cNvSpPr>
          <p:nvPr/>
        </p:nvSpPr>
        <p:spPr bwMode="auto">
          <a:xfrm>
            <a:off x="0" y="15603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Arial" charset="0"/>
                <a:cs typeface="Arial" charset="0"/>
              </a:rPr>
              <a:t> </a:t>
            </a:r>
          </a:p>
        </p:txBody>
      </p:sp>
      <p:sp>
        <p:nvSpPr>
          <p:cNvPr id="27658" name="AutoShape 10" descr="{\displaystyle \eta ={\frac {A_{n}}{A_{v}}}={\frac {A}{Q}}={\frac {A}{E}}}"/>
          <p:cNvSpPr>
            <a:spLocks noChangeAspect="1" noChangeArrowheads="1"/>
          </p:cNvSpPr>
          <p:nvPr/>
        </p:nvSpPr>
        <p:spPr bwMode="auto">
          <a:xfrm>
            <a:off x="155575" y="2222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27660" name="Picture 12" descr="η = A_n/A"/>
          <p:cNvPicPr>
            <a:picLocks noChangeAspect="1" noChangeArrowheads="1"/>
          </p:cNvPicPr>
          <p:nvPr/>
        </p:nvPicPr>
        <p:blipFill>
          <a:blip r:embed="rId2" cstate="print"/>
          <a:srcRect/>
          <a:stretch>
            <a:fillRect/>
          </a:stretch>
        </p:blipFill>
        <p:spPr bwMode="auto">
          <a:xfrm>
            <a:off x="3124200" y="1981200"/>
            <a:ext cx="1828800" cy="1175238"/>
          </a:xfrm>
          <a:prstGeom prst="rect">
            <a:avLst/>
          </a:prstGeom>
          <a:noFill/>
        </p:spPr>
      </p:pic>
      <p:sp>
        <p:nvSpPr>
          <p:cNvPr id="10" name="Stačiakampis 9"/>
          <p:cNvSpPr/>
          <p:nvPr/>
        </p:nvSpPr>
        <p:spPr>
          <a:xfrm>
            <a:off x="152400" y="762001"/>
            <a:ext cx="8610600" cy="400110"/>
          </a:xfrm>
          <a:prstGeom prst="rect">
            <a:avLst/>
          </a:prstGeom>
        </p:spPr>
        <p:txBody>
          <a:bodyPr wrap="square">
            <a:spAutoFit/>
          </a:bodyPr>
          <a:lstStyle/>
          <a:p>
            <a:r>
              <a:rPr lang="lt-LT" sz="2000" dirty="0" smtClean="0"/>
              <a:t>Vandens kaitinimo spiralės naudingumo koeficiento apskaičiavimas</a:t>
            </a:r>
            <a:r>
              <a:rPr lang="lt-LT" dirty="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pPr algn="ctr"/>
            <a:r>
              <a:rPr lang="lt-LT" dirty="0" smtClean="0">
                <a:latin typeface="+mn-lt"/>
              </a:rPr>
              <a:t>Šaltiniai</a:t>
            </a:r>
            <a:endParaRPr lang="lt-LT" dirty="0">
              <a:latin typeface="+mn-lt"/>
            </a:endParaRPr>
          </a:p>
        </p:txBody>
      </p:sp>
      <p:sp>
        <p:nvSpPr>
          <p:cNvPr id="5" name="Turinio vietos rezervavimo ženklas 4"/>
          <p:cNvSpPr>
            <a:spLocks noGrp="1"/>
          </p:cNvSpPr>
          <p:nvPr>
            <p:ph idx="1"/>
          </p:nvPr>
        </p:nvSpPr>
        <p:spPr/>
        <p:txBody>
          <a:bodyPr>
            <a:normAutofit/>
          </a:bodyPr>
          <a:lstStyle/>
          <a:p>
            <a:r>
              <a:rPr lang="lt-LT" dirty="0" err="1" smtClean="0"/>
              <a:t>V.Valentinavičius</a:t>
            </a:r>
            <a:r>
              <a:rPr lang="lt-LT" dirty="0" smtClean="0"/>
              <a:t>; </a:t>
            </a:r>
            <a:r>
              <a:rPr lang="lt-LT" dirty="0" err="1" smtClean="0"/>
              <a:t>Z.Šlivaitė-Fizika</a:t>
            </a:r>
            <a:r>
              <a:rPr lang="lt-LT" dirty="0" smtClean="0"/>
              <a:t> 9</a:t>
            </a:r>
            <a:endParaRPr lang="en-US" dirty="0" smtClean="0"/>
          </a:p>
          <a:p>
            <a:r>
              <a:rPr lang="en-US" dirty="0" err="1" smtClean="0"/>
              <a:t>K.Johnson-Fizika</a:t>
            </a:r>
            <a:r>
              <a:rPr lang="en-US" dirty="0" smtClean="0"/>
              <a:t> Tau</a:t>
            </a:r>
            <a:r>
              <a:rPr lang="lt-LT" dirty="0" smtClean="0"/>
              <a:t> </a:t>
            </a:r>
            <a:endParaRPr lang="en-US" dirty="0" smtClean="0"/>
          </a:p>
          <a:p>
            <a:r>
              <a:rPr lang="en-US" dirty="0" smtClean="0">
                <a:hlinkClick r:id="rId2"/>
              </a:rPr>
              <a:t>http://www.ena.lt/pat_el_apsviet.htm</a:t>
            </a:r>
            <a:endParaRPr lang="en-US" dirty="0" smtClean="0"/>
          </a:p>
          <a:p>
            <a:r>
              <a:rPr lang="en-US" dirty="0" smtClean="0">
                <a:hlinkClick r:id="rId3"/>
              </a:rPr>
              <a:t>www.eko-sviesa.lt</a:t>
            </a:r>
            <a:endParaRPr lang="lt-LT" dirty="0" smtClean="0"/>
          </a:p>
          <a:p>
            <a:r>
              <a:rPr lang="lt-LT" dirty="0" smtClean="0"/>
              <a:t>Fizikos uždavinynas VII-X </a:t>
            </a:r>
            <a:r>
              <a:rPr lang="lt-LT" dirty="0" err="1" smtClean="0"/>
              <a:t>kl</a:t>
            </a:r>
            <a:r>
              <a:rPr lang="lt-LT" dirty="0" smtClean="0"/>
              <a:t>.</a:t>
            </a:r>
            <a:endParaRPr lang="en-US" dirty="0" smtClean="0"/>
          </a:p>
          <a:p>
            <a:r>
              <a:rPr lang="lt-LT" dirty="0" smtClean="0"/>
              <a:t>Mokinio žinynas 5-12 </a:t>
            </a:r>
            <a:r>
              <a:rPr lang="lt-LT" dirty="0" err="1" smtClean="0"/>
              <a:t>kl</a:t>
            </a:r>
            <a:r>
              <a:rPr lang="lt-LT" dirty="0" smtClean="0"/>
              <a:t>.</a:t>
            </a:r>
            <a:endParaRPr lang="en-US" dirty="0" smtClean="0"/>
          </a:p>
          <a:p>
            <a:endParaRPr lang="en-US" dirty="0" smtClean="0"/>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609600"/>
            <a:ext cx="8229600" cy="762000"/>
          </a:xfrm>
        </p:spPr>
        <p:txBody>
          <a:bodyPr/>
          <a:lstStyle/>
          <a:p>
            <a:pPr algn="ctr"/>
            <a:r>
              <a:rPr lang="lt-LT" dirty="0" smtClean="0">
                <a:latin typeface="+mn-lt"/>
              </a:rPr>
              <a:t>Turinys</a:t>
            </a:r>
            <a:endParaRPr lang="lt-LT" dirty="0">
              <a:latin typeface="+mn-lt"/>
            </a:endParaRPr>
          </a:p>
        </p:txBody>
      </p:sp>
      <p:sp>
        <p:nvSpPr>
          <p:cNvPr id="5" name="Turinio vietos rezervavimo ženklas 4"/>
          <p:cNvSpPr>
            <a:spLocks noGrp="1"/>
          </p:cNvSpPr>
          <p:nvPr>
            <p:ph idx="1"/>
          </p:nvPr>
        </p:nvSpPr>
        <p:spPr>
          <a:xfrm>
            <a:off x="457200" y="1295400"/>
            <a:ext cx="8229600" cy="5279136"/>
          </a:xfrm>
        </p:spPr>
        <p:txBody>
          <a:bodyPr>
            <a:normAutofit lnSpcReduction="10000"/>
          </a:bodyPr>
          <a:lstStyle/>
          <a:p>
            <a:r>
              <a:rPr lang="lt-LT" dirty="0" smtClean="0"/>
              <a:t>Įvadas</a:t>
            </a:r>
          </a:p>
          <a:p>
            <a:r>
              <a:rPr lang="lt-LT" dirty="0" smtClean="0"/>
              <a:t>Lempos:</a:t>
            </a:r>
          </a:p>
          <a:p>
            <a:pPr>
              <a:buFont typeface="Wingdings" pitchFamily="2" charset="2"/>
              <a:buChar char="Ø"/>
            </a:pPr>
            <a:r>
              <a:rPr lang="lt-LT" dirty="0" smtClean="0"/>
              <a:t>Kaitinamoji lempa;</a:t>
            </a:r>
          </a:p>
          <a:p>
            <a:pPr>
              <a:buFont typeface="Wingdings" pitchFamily="2" charset="2"/>
              <a:buChar char="Ø"/>
            </a:pPr>
            <a:r>
              <a:rPr lang="lt-LT" dirty="0" err="1" smtClean="0"/>
              <a:t>Halogeninė</a:t>
            </a:r>
            <a:r>
              <a:rPr lang="lt-LT" dirty="0" smtClean="0"/>
              <a:t> lempa;</a:t>
            </a:r>
          </a:p>
          <a:p>
            <a:pPr>
              <a:buFont typeface="Wingdings" pitchFamily="2" charset="2"/>
              <a:buChar char="Ø"/>
            </a:pPr>
            <a:r>
              <a:rPr lang="lt-LT" dirty="0" smtClean="0"/>
              <a:t>Liuminescencinė lempa.</a:t>
            </a:r>
          </a:p>
          <a:p>
            <a:r>
              <a:rPr lang="lt-LT" dirty="0" smtClean="0"/>
              <a:t>Tai įdomu</a:t>
            </a:r>
          </a:p>
          <a:p>
            <a:r>
              <a:rPr lang="lt-LT" dirty="0" smtClean="0"/>
              <a:t>Lygintuvas</a:t>
            </a:r>
          </a:p>
          <a:p>
            <a:r>
              <a:rPr lang="lt-LT" dirty="0" smtClean="0"/>
              <a:t>Elektrinis lituoklis </a:t>
            </a:r>
          </a:p>
          <a:p>
            <a:r>
              <a:rPr lang="lt-LT" dirty="0" smtClean="0"/>
              <a:t>Vandens šildymo spiralė</a:t>
            </a:r>
          </a:p>
          <a:p>
            <a:r>
              <a:rPr lang="lt-LT" dirty="0" smtClean="0"/>
              <a:t>Testas </a:t>
            </a:r>
          </a:p>
          <a:p>
            <a:r>
              <a:rPr lang="lt-LT" dirty="0" smtClean="0"/>
              <a:t>Bandymas-Uždavinys</a:t>
            </a:r>
          </a:p>
          <a:p>
            <a:r>
              <a:rPr lang="lt-LT" dirty="0" smtClean="0"/>
              <a:t>Šaltiniai</a:t>
            </a:r>
            <a:endParaRPr lang="lt-L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685800"/>
            <a:ext cx="8229600" cy="762000"/>
          </a:xfrm>
        </p:spPr>
        <p:txBody>
          <a:bodyPr/>
          <a:lstStyle/>
          <a:p>
            <a:pPr algn="ctr"/>
            <a:r>
              <a:rPr lang="lt-LT" dirty="0" smtClean="0">
                <a:latin typeface="+mn-lt"/>
              </a:rPr>
              <a:t>Įvadas</a:t>
            </a:r>
            <a:endParaRPr lang="lt-LT" dirty="0">
              <a:latin typeface="+mn-lt"/>
            </a:endParaRPr>
          </a:p>
        </p:txBody>
      </p:sp>
      <p:sp>
        <p:nvSpPr>
          <p:cNvPr id="4" name="Turinio vietos rezervavimo ženklas 3"/>
          <p:cNvSpPr>
            <a:spLocks noGrp="1"/>
          </p:cNvSpPr>
          <p:nvPr>
            <p:ph idx="1"/>
          </p:nvPr>
        </p:nvSpPr>
        <p:spPr>
          <a:xfrm>
            <a:off x="457200" y="1447800"/>
            <a:ext cx="8229600" cy="5126736"/>
          </a:xfrm>
        </p:spPr>
        <p:txBody>
          <a:bodyPr>
            <a:normAutofit lnSpcReduction="10000"/>
          </a:bodyPr>
          <a:lstStyle/>
          <a:p>
            <a:r>
              <a:rPr lang="lt-LT" dirty="0" smtClean="0"/>
              <a:t>Elektros prietaisai ir buitinė technika, pradedant elektros lemputėmis , šaldytuvais, viryklėmis, baigiant dulkių siurbliais, lygintuvais ir džiovyklomis, palengvina mūsų gyvenimą ir sutaupo daug laiko. Kaskart vis tobulinami prietaisai kokybiškai ir greitai atlieka net ir daugiausiai jėgų atimančius darbus.</a:t>
            </a:r>
          </a:p>
          <a:p>
            <a:r>
              <a:rPr lang="lt-LT" dirty="0" smtClean="0"/>
              <a:t>Elektros srovės šiluminis veikimas taikomas elektros energijai paversti šviesos energija kaitinamosiose  elektros lempose ir šiluma įvairiuose šildymo prietaisuose : lygintuvuose, lituokliuose, suvirinimo aparatuose, inkubatoriuose, arbatiniuose, viryklėse ir pan.</a:t>
            </a:r>
            <a:endParaRPr lang="lt-L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09600" y="609601"/>
            <a:ext cx="8382000" cy="5632311"/>
          </a:xfrm>
          <a:prstGeom prst="rect">
            <a:avLst/>
          </a:prstGeom>
        </p:spPr>
        <p:txBody>
          <a:bodyPr wrap="square">
            <a:spAutoFit/>
          </a:bodyPr>
          <a:lstStyle/>
          <a:p>
            <a:pPr>
              <a:buFont typeface="Arial" pitchFamily="34" charset="0"/>
              <a:buChar char="•"/>
            </a:pPr>
            <a:r>
              <a:rPr lang="en-US" sz="2400" dirty="0" smtClean="0"/>
              <a:t>A</a:t>
            </a:r>
            <a:r>
              <a:rPr lang="lt-LT" sz="2400" dirty="0" err="1" smtClean="0"/>
              <a:t>nt</a:t>
            </a:r>
            <a:r>
              <a:rPr lang="lt-LT" sz="2400" dirty="0" smtClean="0"/>
              <a:t> kiekvieno elektrinio prietaiso paprastai būna nurodyti svarbiausi duomenys- maitinimo įtampa ir galia. Galia tai perduodamas per sekundę energijos kiekis. Ji matuojama vatais(W).Žinant elektrinę galią, apskaičiuojamas elektros atliktas darbas: </a:t>
            </a:r>
          </a:p>
          <a:p>
            <a:pPr algn="ctr"/>
            <a:r>
              <a:rPr lang="lt-LT" sz="2400" dirty="0" smtClean="0"/>
              <a:t>                      A</a:t>
            </a:r>
            <a:r>
              <a:rPr lang="ru-RU" sz="2400" dirty="0" smtClean="0"/>
              <a:t>=</a:t>
            </a:r>
            <a:r>
              <a:rPr lang="en-US" sz="2400" dirty="0" smtClean="0"/>
              <a:t>P t</a:t>
            </a:r>
            <a:endParaRPr lang="lt-LT" sz="2400" dirty="0" smtClean="0"/>
          </a:p>
          <a:p>
            <a:pPr>
              <a:buFont typeface="Arial" pitchFamily="34" charset="0"/>
              <a:buChar char="•"/>
            </a:pPr>
            <a:r>
              <a:rPr lang="lt-LT" sz="2400" dirty="0" smtClean="0"/>
              <a:t>Elektros srovės šiluminis veikimas(laidininko įšilimas nuo juo tekančios elektros srovės)taikomas elektros energijai paversti šviesos energija kaitinamosiose elektros lempose ir šiluma įvairiose šildymo prietaisuose: arbatiniuose, viryklėse , skrudintuvuose,   džiovintuvuose ir pan.</a:t>
            </a:r>
            <a:endParaRPr lang="en-US" sz="2400" dirty="0" smtClean="0"/>
          </a:p>
          <a:p>
            <a:pPr>
              <a:buFont typeface="Arial" pitchFamily="34" charset="0"/>
              <a:buChar char="•"/>
            </a:pPr>
            <a:r>
              <a:rPr lang="lt-LT" sz="2400" dirty="0" smtClean="0"/>
              <a:t>Atlikto naudingojo mechaninio darbo ir sunaudoto santykis vadinamas naudingumo koeficientu.</a:t>
            </a:r>
            <a:endParaRPr lang="en-US" sz="2400" dirty="0" smtClean="0"/>
          </a:p>
          <a:p>
            <a:pPr>
              <a:buFont typeface="Arial" pitchFamily="34" charset="0"/>
              <a:buChar char="•"/>
            </a:pPr>
            <a:endParaRPr lang="en-US" sz="2400" dirty="0" smtClean="0"/>
          </a:p>
          <a:p>
            <a:pPr>
              <a:buFont typeface="Arial" pitchFamily="34" charset="0"/>
              <a:buChar char="•"/>
            </a:pPr>
            <a:endParaRPr lang="lt-LT" sz="2400" dirty="0" smtClean="0"/>
          </a:p>
        </p:txBody>
      </p:sp>
      <p:pic>
        <p:nvPicPr>
          <p:cNvPr id="3" name="Picture 2" descr="D:\#Users\Vytautas\Pictures\images[1].png"/>
          <p:cNvPicPr>
            <a:picLocks noChangeAspect="1" noChangeArrowheads="1"/>
          </p:cNvPicPr>
          <p:nvPr/>
        </p:nvPicPr>
        <p:blipFill>
          <a:blip r:embed="rId2" cstate="print"/>
          <a:srcRect/>
          <a:stretch>
            <a:fillRect/>
          </a:stretch>
        </p:blipFill>
        <p:spPr bwMode="auto">
          <a:xfrm>
            <a:off x="3733800" y="5562600"/>
            <a:ext cx="2304256" cy="1121668"/>
          </a:xfrm>
          <a:prstGeom prst="rect">
            <a:avLst/>
          </a:prstGeom>
          <a:noFill/>
        </p:spPr>
      </p:pic>
      <p:pic>
        <p:nvPicPr>
          <p:cNvPr id="2050" name="Picture 2" descr="Vaizdo rezultatas pagal u&amp;zcaron;klaus&amp;aogon; „elektrinis arbatinukas“"/>
          <p:cNvPicPr>
            <a:picLocks noChangeAspect="1" noChangeArrowheads="1"/>
          </p:cNvPicPr>
          <p:nvPr/>
        </p:nvPicPr>
        <p:blipFill>
          <a:blip r:embed="rId3" cstate="print"/>
          <a:srcRect/>
          <a:stretch>
            <a:fillRect/>
          </a:stretch>
        </p:blipFill>
        <p:spPr bwMode="auto">
          <a:xfrm>
            <a:off x="6096000" y="5410200"/>
            <a:ext cx="1727200" cy="1295400"/>
          </a:xfrm>
          <a:prstGeom prst="rect">
            <a:avLst/>
          </a:prstGeom>
          <a:noFill/>
        </p:spPr>
      </p:pic>
      <p:pic>
        <p:nvPicPr>
          <p:cNvPr id="5" name="Picture 2" descr="D:\#Users\Vytautas\Pictures\elektrine-krosnele-mini-orkaite-bomann-kk[1].jpg"/>
          <p:cNvPicPr>
            <a:picLocks noChangeAspect="1" noChangeArrowheads="1"/>
          </p:cNvPicPr>
          <p:nvPr/>
        </p:nvPicPr>
        <p:blipFill>
          <a:blip r:embed="rId4" cstate="print"/>
          <a:srcRect/>
          <a:stretch>
            <a:fillRect/>
          </a:stretch>
        </p:blipFill>
        <p:spPr bwMode="auto">
          <a:xfrm>
            <a:off x="304801" y="5486400"/>
            <a:ext cx="1890000" cy="1371600"/>
          </a:xfrm>
          <a:prstGeom prst="rect">
            <a:avLst/>
          </a:prstGeom>
          <a:noFill/>
        </p:spPr>
      </p:pic>
      <p:pic>
        <p:nvPicPr>
          <p:cNvPr id="6" name="Picture 4" descr="D:\#Users\Vytautas\Pictures\virtuves-prietaisai[1].jpg"/>
          <p:cNvPicPr>
            <a:picLocks noChangeAspect="1" noChangeArrowheads="1"/>
          </p:cNvPicPr>
          <p:nvPr/>
        </p:nvPicPr>
        <p:blipFill>
          <a:blip r:embed="rId5" cstate="print"/>
          <a:srcRect/>
          <a:stretch>
            <a:fillRect/>
          </a:stretch>
        </p:blipFill>
        <p:spPr bwMode="auto">
          <a:xfrm>
            <a:off x="2514600" y="5486400"/>
            <a:ext cx="1280895" cy="1371600"/>
          </a:xfrm>
          <a:prstGeom prst="rect">
            <a:avLst/>
          </a:prstGeom>
          <a:noFill/>
        </p:spPr>
      </p:pic>
      <p:pic>
        <p:nvPicPr>
          <p:cNvPr id="14338" name="Picture 2" descr="Vaizdo rezultatas pagal u&amp;zcaron;klaus&amp;aogon; „lemputes“"/>
          <p:cNvPicPr>
            <a:picLocks noChangeAspect="1" noChangeArrowheads="1"/>
          </p:cNvPicPr>
          <p:nvPr/>
        </p:nvPicPr>
        <p:blipFill>
          <a:blip r:embed="rId6" cstate="print"/>
          <a:srcRect/>
          <a:stretch>
            <a:fillRect/>
          </a:stretch>
        </p:blipFill>
        <p:spPr bwMode="auto">
          <a:xfrm>
            <a:off x="8001000" y="5334000"/>
            <a:ext cx="1036320" cy="1295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latin typeface="+mn-lt"/>
              </a:rPr>
              <a:t>K</a:t>
            </a:r>
            <a:r>
              <a:rPr lang="lt-LT" dirty="0" smtClean="0">
                <a:latin typeface="+mn-lt"/>
              </a:rPr>
              <a:t>a</a:t>
            </a:r>
            <a:r>
              <a:rPr lang="en-US" dirty="0" err="1" smtClean="0">
                <a:latin typeface="+mn-lt"/>
              </a:rPr>
              <a:t>itinamoji</a:t>
            </a:r>
            <a:r>
              <a:rPr lang="en-US" dirty="0" smtClean="0">
                <a:latin typeface="+mn-lt"/>
              </a:rPr>
              <a:t> </a:t>
            </a:r>
            <a:r>
              <a:rPr lang="en-US" dirty="0" err="1" smtClean="0">
                <a:latin typeface="+mn-lt"/>
              </a:rPr>
              <a:t>lemp</a:t>
            </a:r>
            <a:r>
              <a:rPr lang="lt-LT" dirty="0" smtClean="0">
                <a:latin typeface="+mn-lt"/>
              </a:rPr>
              <a:t>a</a:t>
            </a:r>
            <a:endParaRPr lang="en-US" dirty="0">
              <a:latin typeface="+mn-lt"/>
            </a:endParaRPr>
          </a:p>
        </p:txBody>
      </p:sp>
      <p:sp>
        <p:nvSpPr>
          <p:cNvPr id="4" name="Text Placeholder 3"/>
          <p:cNvSpPr>
            <a:spLocks noGrp="1"/>
          </p:cNvSpPr>
          <p:nvPr>
            <p:ph type="body" idx="4294967295"/>
          </p:nvPr>
        </p:nvSpPr>
        <p:spPr>
          <a:xfrm>
            <a:off x="5486400" y="1295400"/>
            <a:ext cx="3657600" cy="5332413"/>
          </a:xfrm>
        </p:spPr>
        <p:txBody>
          <a:bodyPr>
            <a:noAutofit/>
          </a:bodyPr>
          <a:lstStyle/>
          <a:p>
            <a:r>
              <a:rPr lang="lt-LT" sz="1600" dirty="0" smtClean="0"/>
              <a:t>Šios lempos gaminamos įvairioms maitinimo įtampoms, nuo 1,5 iki apie 300 V.</a:t>
            </a:r>
          </a:p>
          <a:p>
            <a:r>
              <a:rPr lang="lt-LT" sz="1600" dirty="0" smtClean="0"/>
              <a:t> Jas paprasta reguliuoti, pigu pagaminti, ta pati lemputė tinka tiek pastoviai, tiek ir kintamajai srovei.</a:t>
            </a:r>
          </a:p>
          <a:p>
            <a:r>
              <a:rPr lang="lt-LT" sz="1600" dirty="0" smtClean="0"/>
              <a:t> Lemputę nesunku įžiebti, tam netrukdo nei per aukšta, nei per žema aplinkos temperatūra. </a:t>
            </a:r>
          </a:p>
          <a:p>
            <a:r>
              <a:rPr lang="lt-LT" sz="1600" dirty="0" smtClean="0"/>
              <a:t>Sudaužytos lemputės komponentai nėra pavojingi sveikatai. </a:t>
            </a:r>
          </a:p>
          <a:p>
            <a:r>
              <a:rPr lang="lt-LT" sz="1600" dirty="0" smtClean="0"/>
              <a:t>Geros kokybės lempos šviesoje matomos spalvos beveik nesiskiria nuo matomų saulės šviesoje.</a:t>
            </a:r>
          </a:p>
          <a:p>
            <a:r>
              <a:rPr lang="lt-LT" sz="1600" dirty="0" smtClean="0"/>
              <a:t>Šios lempos naudoja daugiausiai elektros energijos ir yra pačios neekonomiškiausios iš visų, nes apšvietimui naudoja vos apie 20 proc.  sunaudojamos elektros  energijos.</a:t>
            </a:r>
            <a:endParaRPr lang="en-US" sz="1600" dirty="0"/>
          </a:p>
        </p:txBody>
      </p:sp>
      <p:pic>
        <p:nvPicPr>
          <p:cNvPr id="9220" name="Picture 4" descr="Incandescent light bulb.svg"/>
          <p:cNvPicPr>
            <a:picLocks noChangeAspect="1" noChangeArrowheads="1"/>
          </p:cNvPicPr>
          <p:nvPr/>
        </p:nvPicPr>
        <p:blipFill>
          <a:blip r:embed="rId2" cstate="print"/>
          <a:srcRect/>
          <a:stretch>
            <a:fillRect/>
          </a:stretch>
        </p:blipFill>
        <p:spPr bwMode="auto">
          <a:xfrm>
            <a:off x="-381000" y="1066800"/>
            <a:ext cx="3657600" cy="4949318"/>
          </a:xfrm>
          <a:prstGeom prst="rect">
            <a:avLst/>
          </a:prstGeom>
          <a:noFill/>
        </p:spPr>
      </p:pic>
      <p:sp>
        <p:nvSpPr>
          <p:cNvPr id="5" name="Stačiakampis 4"/>
          <p:cNvSpPr/>
          <p:nvPr/>
        </p:nvSpPr>
        <p:spPr>
          <a:xfrm>
            <a:off x="3124200" y="1600200"/>
            <a:ext cx="2438400" cy="3693319"/>
          </a:xfrm>
          <a:prstGeom prst="rect">
            <a:avLst/>
          </a:prstGeom>
        </p:spPr>
        <p:txBody>
          <a:bodyPr wrap="square">
            <a:spAutoFit/>
          </a:bodyPr>
          <a:lstStyle/>
          <a:p>
            <a:r>
              <a:rPr lang="lt-LT" dirty="0" smtClean="0"/>
              <a:t>1.Stiklinė  kolba</a:t>
            </a:r>
          </a:p>
          <a:p>
            <a:r>
              <a:rPr lang="lt-LT" dirty="0" smtClean="0"/>
              <a:t>2.Inertinės dujos</a:t>
            </a:r>
          </a:p>
          <a:p>
            <a:r>
              <a:rPr lang="lt-LT" dirty="0" smtClean="0"/>
              <a:t>3.Volframo siūlelis</a:t>
            </a:r>
          </a:p>
          <a:p>
            <a:r>
              <a:rPr lang="lt-LT" dirty="0" smtClean="0"/>
              <a:t>4.Kontaktinė viela</a:t>
            </a:r>
          </a:p>
          <a:p>
            <a:r>
              <a:rPr lang="lt-LT" dirty="0" smtClean="0"/>
              <a:t>5.Kontaktinė viela</a:t>
            </a:r>
          </a:p>
          <a:p>
            <a:r>
              <a:rPr lang="lt-LT" dirty="0" smtClean="0"/>
              <a:t>6.Atraminės vielos</a:t>
            </a:r>
          </a:p>
          <a:p>
            <a:r>
              <a:rPr lang="lt-LT" dirty="0" smtClean="0"/>
              <a:t>7.Stiklinis stiebelis</a:t>
            </a:r>
          </a:p>
          <a:p>
            <a:r>
              <a:rPr lang="lt-LT" dirty="0" smtClean="0"/>
              <a:t>8.Kontaktinė viela</a:t>
            </a:r>
          </a:p>
          <a:p>
            <a:r>
              <a:rPr lang="lt-LT" dirty="0" smtClean="0"/>
              <a:t>9.Galvutė su sriegiu</a:t>
            </a:r>
          </a:p>
          <a:p>
            <a:r>
              <a:rPr lang="lt-LT" dirty="0" smtClean="0"/>
              <a:t>10.Izoliacinis sluoksnis (viduje)</a:t>
            </a:r>
          </a:p>
          <a:p>
            <a:r>
              <a:rPr lang="lt-LT" dirty="0" smtClean="0"/>
              <a:t>11.Elektrinis kontaktas</a:t>
            </a:r>
            <a:endParaRPr lang="lt-L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orro.lt/site/files/Technologijos/halogenines-lemputes-brezinys-2.jpg"/>
          <p:cNvPicPr>
            <a:picLocks noChangeAspect="1" noChangeArrowheads="1"/>
          </p:cNvPicPr>
          <p:nvPr/>
        </p:nvPicPr>
        <p:blipFill>
          <a:blip r:embed="rId2" cstate="print"/>
          <a:srcRect/>
          <a:stretch>
            <a:fillRect/>
          </a:stretch>
        </p:blipFill>
        <p:spPr bwMode="auto">
          <a:xfrm>
            <a:off x="0" y="533400"/>
            <a:ext cx="4648200" cy="6096000"/>
          </a:xfrm>
          <a:prstGeom prst="rect">
            <a:avLst/>
          </a:prstGeom>
          <a:noFill/>
        </p:spPr>
      </p:pic>
      <p:sp>
        <p:nvSpPr>
          <p:cNvPr id="5" name="Stačiakampis 4"/>
          <p:cNvSpPr/>
          <p:nvPr/>
        </p:nvSpPr>
        <p:spPr>
          <a:xfrm>
            <a:off x="4724400" y="914400"/>
            <a:ext cx="4114800" cy="5355312"/>
          </a:xfrm>
          <a:prstGeom prst="rect">
            <a:avLst/>
          </a:prstGeom>
        </p:spPr>
        <p:txBody>
          <a:bodyPr wrap="square">
            <a:spAutoFit/>
          </a:bodyPr>
          <a:lstStyle/>
          <a:p>
            <a:r>
              <a:rPr lang="lt-LT" dirty="0" err="1" smtClean="0"/>
              <a:t>Halogeninė</a:t>
            </a:r>
            <a:r>
              <a:rPr lang="lt-LT" dirty="0" smtClean="0"/>
              <a:t> lemputė – tai artimiausias kaitrinių lempučių pakaitalas, nes turi beveik tokį patį veikimo principą. Halogeno pagalba buvo prailgintas lemputės veikimo laikas, tačiau jos nėra tokios ilgalaikės ir ekonomiškos kaip taupiosios arba LED lemputės. Jos spinduliuoja panašią šviesą kaip ir kaitrinės lemputės ir turi šiek tiek mažesnį elektros energijos suvartojimą.</a:t>
            </a:r>
            <a:br>
              <a:rPr lang="lt-LT" dirty="0" smtClean="0"/>
            </a:br>
            <a:r>
              <a:rPr lang="lt-LT" dirty="0" err="1" smtClean="0"/>
              <a:t>Halogeninės</a:t>
            </a:r>
            <a:r>
              <a:rPr lang="lt-LT" dirty="0" smtClean="0"/>
              <a:t> lemputės naudoja:</a:t>
            </a:r>
          </a:p>
          <a:p>
            <a:pPr>
              <a:buFont typeface="Arial" pitchFamily="34" charset="0"/>
              <a:buChar char="•"/>
            </a:pPr>
            <a:r>
              <a:rPr lang="lt-LT" dirty="0" smtClean="0"/>
              <a:t> apie 30 procentų mažiau elektros energijos nei kaitrinės lemputės;</a:t>
            </a:r>
          </a:p>
          <a:p>
            <a:pPr>
              <a:buFont typeface="Arial" pitchFamily="34" charset="0"/>
              <a:buChar char="•"/>
            </a:pPr>
            <a:r>
              <a:rPr lang="lt-LT" dirty="0" smtClean="0"/>
              <a:t> veikimo trukmė siekia apie 1000 val. t. y. 1 – 2 metus. </a:t>
            </a:r>
          </a:p>
          <a:p>
            <a:r>
              <a:rPr lang="lt-LT" dirty="0" smtClean="0"/>
              <a:t>Tačiau jos vis vien išlieka vienos daugiausiai elektros energiją vartojančių lempučių.</a:t>
            </a:r>
            <a:endParaRPr lang="lt-L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a:xfrm>
            <a:off x="457200" y="609600"/>
            <a:ext cx="8229600" cy="990600"/>
          </a:xfrm>
        </p:spPr>
        <p:txBody>
          <a:bodyPr/>
          <a:lstStyle/>
          <a:p>
            <a:pPr algn="ctr"/>
            <a:r>
              <a:rPr lang="lt-LT" dirty="0" smtClean="0">
                <a:latin typeface="+mn-lt"/>
              </a:rPr>
              <a:t>Liuminescencinės lempos</a:t>
            </a:r>
            <a:endParaRPr lang="lt-LT" dirty="0">
              <a:latin typeface="+mn-lt"/>
            </a:endParaRPr>
          </a:p>
        </p:txBody>
      </p:sp>
      <p:sp>
        <p:nvSpPr>
          <p:cNvPr id="3" name="Teksto vietos rezervavimo ženklas 2"/>
          <p:cNvSpPr>
            <a:spLocks noGrp="1"/>
          </p:cNvSpPr>
          <p:nvPr>
            <p:ph type="body" idx="4294967295"/>
          </p:nvPr>
        </p:nvSpPr>
        <p:spPr>
          <a:xfrm>
            <a:off x="3657600" y="1447800"/>
            <a:ext cx="5029200" cy="5180013"/>
          </a:xfrm>
        </p:spPr>
        <p:txBody>
          <a:bodyPr>
            <a:normAutofit fontScale="62500" lnSpcReduction="20000"/>
          </a:bodyPr>
          <a:lstStyle/>
          <a:p>
            <a:pPr>
              <a:buNone/>
            </a:pPr>
            <a:r>
              <a:rPr lang="lt-LT" dirty="0" smtClean="0"/>
              <a:t>Liuminescencinės (</a:t>
            </a:r>
            <a:r>
              <a:rPr lang="lt-LT" dirty="0" err="1" smtClean="0"/>
              <a:t>fluorescencinės</a:t>
            </a:r>
            <a:r>
              <a:rPr lang="lt-LT" dirty="0" smtClean="0"/>
              <a:t>) arba dienos šviesos lempos:</a:t>
            </a:r>
          </a:p>
          <a:p>
            <a:r>
              <a:rPr lang="lt-LT" dirty="0" smtClean="0"/>
              <a:t> elektros energijos sąnaudas ir CO2 išsiskyrimo lygį sumažina iki 80 %.</a:t>
            </a:r>
          </a:p>
          <a:p>
            <a:r>
              <a:rPr lang="lt-LT" dirty="0" smtClean="0"/>
              <a:t>5 kartus daugiau elektros energijos paverčia šviesa, todėl išskiria mažai šilumos.</a:t>
            </a:r>
          </a:p>
          <a:p>
            <a:r>
              <a:rPr lang="lt-LT" dirty="0" smtClean="0"/>
              <a:t> jos įsižiebia nemirgėdamos ir skleidžia pastovią šviesą, neiškreipia spalvų. </a:t>
            </a:r>
          </a:p>
          <a:p>
            <a:r>
              <a:rPr lang="lt-LT" dirty="0" smtClean="0"/>
              <a:t>Jos laikomos  ekonomiškomis ir dėl savo ilgaamžiškumo – jų tarnavimo laikas gali</a:t>
            </a:r>
          </a:p>
          <a:p>
            <a:pPr>
              <a:buNone/>
            </a:pPr>
            <a:r>
              <a:rPr lang="lt-LT" dirty="0" smtClean="0"/>
              <a:t>     siekti 15 000 valandų.</a:t>
            </a:r>
          </a:p>
          <a:p>
            <a:pPr>
              <a:buNone/>
            </a:pPr>
            <a:r>
              <a:rPr lang="lt-LT" dirty="0" smtClean="0"/>
              <a:t>   Liuminescencinė lempa yra dujinės iškrovos principu veikianti elektros lempa, naudojanti elektros srovę sužadinti gyvsidabrio garams argono arba neono aplinkoje.  liuminescencinės lempos laikomos ekonomiškomis ir dėl savo </a:t>
            </a:r>
          </a:p>
          <a:p>
            <a:pPr>
              <a:buNone/>
            </a:pPr>
            <a:r>
              <a:rPr lang="lt-LT" dirty="0" smtClean="0"/>
              <a:t>     Liuminescencinės lempos gali būti vamzdėlinies  arba kompaktinės.</a:t>
            </a:r>
            <a:endParaRPr lang="lt-LT" dirty="0"/>
          </a:p>
        </p:txBody>
      </p:sp>
      <p:pic>
        <p:nvPicPr>
          <p:cNvPr id="10244" name="Picture 4" descr="Liuminescencin&amp;edot; lempa, 10 W T5"/>
          <p:cNvPicPr>
            <a:picLocks noChangeAspect="1" noChangeArrowheads="1"/>
          </p:cNvPicPr>
          <p:nvPr/>
        </p:nvPicPr>
        <p:blipFill>
          <a:blip r:embed="rId2" cstate="print"/>
          <a:srcRect/>
          <a:stretch>
            <a:fillRect/>
          </a:stretch>
        </p:blipFill>
        <p:spPr bwMode="auto">
          <a:xfrm>
            <a:off x="381000" y="4572000"/>
            <a:ext cx="3505200" cy="1704634"/>
          </a:xfrm>
          <a:prstGeom prst="rect">
            <a:avLst/>
          </a:prstGeom>
          <a:noFill/>
        </p:spPr>
      </p:pic>
      <p:pic>
        <p:nvPicPr>
          <p:cNvPr id="10246" name="Picture 6" descr="Kompaktin&amp;edot; liuminescencin&amp;edot; lempa „Vagner SDH“ 25 W E27 4000 K T2"/>
          <p:cNvPicPr>
            <a:picLocks noChangeAspect="1" noChangeArrowheads="1"/>
          </p:cNvPicPr>
          <p:nvPr/>
        </p:nvPicPr>
        <p:blipFill>
          <a:blip r:embed="rId3" cstate="print"/>
          <a:srcRect/>
          <a:stretch>
            <a:fillRect/>
          </a:stretch>
        </p:blipFill>
        <p:spPr bwMode="auto">
          <a:xfrm>
            <a:off x="533400" y="1752600"/>
            <a:ext cx="2571750" cy="25717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533400"/>
            <a:ext cx="8229600" cy="609600"/>
          </a:xfrm>
        </p:spPr>
        <p:txBody>
          <a:bodyPr>
            <a:noAutofit/>
          </a:bodyPr>
          <a:lstStyle/>
          <a:p>
            <a:pPr algn="ctr"/>
            <a:r>
              <a:rPr lang="en-US" dirty="0" smtClean="0">
                <a:latin typeface="+mn-lt"/>
              </a:rPr>
              <a:t>Tai </a:t>
            </a:r>
            <a:r>
              <a:rPr lang="lt-LT" dirty="0" smtClean="0">
                <a:latin typeface="+mn-lt"/>
              </a:rPr>
              <a:t>įdomu</a:t>
            </a:r>
            <a:endParaRPr lang="lt-LT" dirty="0">
              <a:latin typeface="+mn-lt"/>
            </a:endParaRPr>
          </a:p>
        </p:txBody>
      </p:sp>
      <p:sp>
        <p:nvSpPr>
          <p:cNvPr id="4" name="Turinio vietos rezervavimo ženklas 3"/>
          <p:cNvSpPr>
            <a:spLocks noGrp="1"/>
          </p:cNvSpPr>
          <p:nvPr>
            <p:ph idx="1"/>
          </p:nvPr>
        </p:nvSpPr>
        <p:spPr>
          <a:xfrm>
            <a:off x="457200" y="1219200"/>
            <a:ext cx="7772400" cy="5355336"/>
          </a:xfrm>
        </p:spPr>
        <p:txBody>
          <a:bodyPr>
            <a:normAutofit lnSpcReduction="10000"/>
          </a:bodyPr>
          <a:lstStyle/>
          <a:p>
            <a:r>
              <a:rPr lang="lt-LT" sz="2000" dirty="0" smtClean="0"/>
              <a:t> </a:t>
            </a:r>
            <a:r>
              <a:rPr lang="lt-LT" sz="1900" b="1" dirty="0" smtClean="0"/>
              <a:t> </a:t>
            </a:r>
            <a:r>
              <a:rPr lang="lt-LT" sz="1900" dirty="0" smtClean="0"/>
              <a:t>Vienoje energiją taupančioje lemputėje yra ne daugiau kaip 5 miligramai gyvsidabrio.</a:t>
            </a:r>
          </a:p>
          <a:p>
            <a:r>
              <a:rPr lang="lt-LT" sz="1900" dirty="0" smtClean="0"/>
              <a:t> Jei tokia lemputė yra išmetama su buitinėmis atliekomis, o ne atiduodama perdirbti, ji gali sudužti ir tuomet gyvsidabrio plitimo aplinkoje sustabdyti nebegalima.</a:t>
            </a:r>
          </a:p>
          <a:p>
            <a:r>
              <a:rPr lang="lt-LT" sz="1900" dirty="0" smtClean="0"/>
              <a:t>Sudužus 20-iai energiją taupančių lempučių, kiltų pavojus sveikatai, o sudužus 60-iai – grėsmė gyvybei.</a:t>
            </a:r>
          </a:p>
          <a:p>
            <a:r>
              <a:rPr lang="lt-LT" sz="1900" dirty="0" smtClean="0"/>
              <a:t>Jos priskiriamos prie pavojingų, žalingą poveikį gamtai turinčių atliekų .</a:t>
            </a:r>
          </a:p>
          <a:p>
            <a:r>
              <a:rPr lang="lt-LT" sz="1900" dirty="0" smtClean="0"/>
              <a:t>Superkama vidutiniškai 10 tūkst. energiją taupančių lempučių per metus, o atgal į parduotuves perdirbimui atnešama vos keli procentai perdegusių lempų.</a:t>
            </a:r>
          </a:p>
          <a:p>
            <a:r>
              <a:rPr lang="lt-LT" sz="1900" dirty="0" smtClean="0"/>
              <a:t>42 proc. lietuvių žino, jog perdegusias energiją taupančias lemputes galima atiduoti bet kuriame tokiomis lemputėmis prekiaujančiame prekybos centre, tačiau taip elgiasi vos 26 proc.</a:t>
            </a:r>
          </a:p>
          <a:p>
            <a:r>
              <a:rPr lang="lt-LT" sz="1900" dirty="0" smtClean="0"/>
              <a:t>64 proc. Lietuvos gyventojų perdegusiomis dienos šviesos ar energiją taupančiomis lemputėmis atsikrato kartu su kitomis komunalinėmis atliekomis, o tai daryti negalima.</a:t>
            </a:r>
          </a:p>
        </p:txBody>
      </p:sp>
      <p:pic>
        <p:nvPicPr>
          <p:cNvPr id="5" name="Picture 4" descr="http://www.epa.lt/page/upload/modtext_4cc9215a9d853_b4.jpg"/>
          <p:cNvPicPr>
            <a:picLocks noChangeAspect="1" noChangeArrowheads="1"/>
          </p:cNvPicPr>
          <p:nvPr/>
        </p:nvPicPr>
        <p:blipFill>
          <a:blip r:embed="rId2" cstate="print"/>
          <a:srcRect/>
          <a:stretch>
            <a:fillRect/>
          </a:stretch>
        </p:blipFill>
        <p:spPr bwMode="auto">
          <a:xfrm>
            <a:off x="8032750" y="533400"/>
            <a:ext cx="1111250" cy="15430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pPr algn="ctr"/>
            <a:r>
              <a:rPr lang="en-US" dirty="0" err="1" smtClean="0">
                <a:latin typeface="+mn-lt"/>
              </a:rPr>
              <a:t>Lygintuvas</a:t>
            </a:r>
            <a:endParaRPr lang="en-US" dirty="0">
              <a:latin typeface="+mn-lt"/>
            </a:endParaRPr>
          </a:p>
        </p:txBody>
      </p:sp>
      <p:sp>
        <p:nvSpPr>
          <p:cNvPr id="3" name="Text Placeholder 2"/>
          <p:cNvSpPr>
            <a:spLocks noGrp="1"/>
          </p:cNvSpPr>
          <p:nvPr>
            <p:ph sz="half" idx="4294967295"/>
          </p:nvPr>
        </p:nvSpPr>
        <p:spPr>
          <a:xfrm>
            <a:off x="0" y="1600200"/>
            <a:ext cx="4419600" cy="5175250"/>
          </a:xfrm>
        </p:spPr>
        <p:txBody>
          <a:bodyPr>
            <a:noAutofit/>
          </a:bodyPr>
          <a:lstStyle/>
          <a:p>
            <a:r>
              <a:rPr lang="en-US" sz="2400" dirty="0" err="1" smtClean="0"/>
              <a:t>Vienas</a:t>
            </a:r>
            <a:r>
              <a:rPr lang="en-US" sz="2400" dirty="0" smtClean="0"/>
              <a:t> </a:t>
            </a:r>
            <a:r>
              <a:rPr lang="en-US" sz="2400" dirty="0" err="1" smtClean="0"/>
              <a:t>i</a:t>
            </a:r>
            <a:r>
              <a:rPr lang="lt-LT" sz="2400" dirty="0" smtClean="0"/>
              <a:t>š</a:t>
            </a:r>
            <a:r>
              <a:rPr lang="en-US" sz="2400" dirty="0" smtClean="0"/>
              <a:t> </a:t>
            </a:r>
            <a:r>
              <a:rPr lang="en-US" sz="2400" dirty="0" err="1" smtClean="0"/>
              <a:t>pla</a:t>
            </a:r>
            <a:r>
              <a:rPr lang="lt-LT" sz="2400" dirty="0" smtClean="0"/>
              <a:t>č</a:t>
            </a:r>
            <a:r>
              <a:rPr lang="en-US" sz="2400" dirty="0" err="1" smtClean="0"/>
              <a:t>iai</a:t>
            </a:r>
            <a:r>
              <a:rPr lang="en-US" sz="2400" dirty="0" smtClean="0"/>
              <a:t> </a:t>
            </a:r>
            <a:r>
              <a:rPr lang="en-US" sz="2400" dirty="0" err="1" smtClean="0"/>
              <a:t>buityje</a:t>
            </a:r>
            <a:r>
              <a:rPr lang="en-US" sz="2400" dirty="0" smtClean="0"/>
              <a:t> </a:t>
            </a:r>
            <a:r>
              <a:rPr lang="en-US" sz="2400" dirty="0" err="1" smtClean="0"/>
              <a:t>naudojam</a:t>
            </a:r>
            <a:r>
              <a:rPr lang="lt-LT" sz="2400" dirty="0" smtClean="0"/>
              <a:t>ų</a:t>
            </a:r>
            <a:r>
              <a:rPr lang="en-US" sz="2400" dirty="0" smtClean="0"/>
              <a:t> </a:t>
            </a:r>
            <a:r>
              <a:rPr lang="lt-LT" sz="2400" dirty="0" smtClean="0"/>
              <a:t> elektrinių </a:t>
            </a:r>
            <a:r>
              <a:rPr lang="en-US" sz="2400" dirty="0" err="1" smtClean="0"/>
              <a:t>prietais</a:t>
            </a:r>
            <a:r>
              <a:rPr lang="lt-LT" sz="2400" dirty="0" smtClean="0"/>
              <a:t>ų</a:t>
            </a:r>
            <a:r>
              <a:rPr lang="en-US" sz="2400" dirty="0" smtClean="0"/>
              <a:t> </a:t>
            </a:r>
            <a:r>
              <a:rPr lang="lt-LT" sz="2400" dirty="0" smtClean="0"/>
              <a:t> </a:t>
            </a:r>
            <a:r>
              <a:rPr lang="en-US" sz="2400" dirty="0" err="1" smtClean="0"/>
              <a:t>yra</a:t>
            </a:r>
            <a:r>
              <a:rPr lang="en-US" sz="2400" dirty="0" smtClean="0"/>
              <a:t> l</a:t>
            </a:r>
            <a:r>
              <a:rPr lang="lt-LT" sz="2400" dirty="0" smtClean="0"/>
              <a:t>y</a:t>
            </a:r>
            <a:r>
              <a:rPr lang="en-US" sz="2400" dirty="0" err="1" smtClean="0"/>
              <a:t>gintuvas</a:t>
            </a:r>
            <a:r>
              <a:rPr lang="en-US" sz="2400" dirty="0" smtClean="0"/>
              <a:t>.</a:t>
            </a:r>
            <a:endParaRPr lang="lt-LT" sz="2400" dirty="0" smtClean="0"/>
          </a:p>
          <a:p>
            <a:r>
              <a:rPr lang="en-US" sz="2400" dirty="0" smtClean="0"/>
              <a:t>J</a:t>
            </a:r>
            <a:r>
              <a:rPr lang="lt-LT" sz="2400" dirty="0" smtClean="0"/>
              <a:t>į</a:t>
            </a:r>
            <a:r>
              <a:rPr lang="en-US" sz="2400" dirty="0" smtClean="0"/>
              <a:t> </a:t>
            </a:r>
            <a:r>
              <a:rPr lang="en-US" sz="2400" dirty="0" err="1" smtClean="0"/>
              <a:t>sud</a:t>
            </a:r>
            <a:r>
              <a:rPr lang="lt-LT" sz="2400" dirty="0" smtClean="0"/>
              <a:t>a</a:t>
            </a:r>
            <a:r>
              <a:rPr lang="en-US" sz="2400" dirty="0" err="1" smtClean="0"/>
              <a:t>ro</a:t>
            </a:r>
            <a:r>
              <a:rPr lang="lt-LT" sz="2400" dirty="0" smtClean="0"/>
              <a:t> : </a:t>
            </a:r>
            <a:r>
              <a:rPr lang="en-US" sz="2400" dirty="0" smtClean="0"/>
              <a:t> </a:t>
            </a:r>
            <a:r>
              <a:rPr lang="en-US" sz="2400" dirty="0" err="1" smtClean="0"/>
              <a:t>lygus</a:t>
            </a:r>
            <a:r>
              <a:rPr lang="en-US" sz="2400" dirty="0" smtClean="0"/>
              <a:t> </a:t>
            </a:r>
            <a:r>
              <a:rPr lang="en-US" sz="2400" dirty="0" err="1" smtClean="0"/>
              <a:t>metalinis</a:t>
            </a:r>
            <a:r>
              <a:rPr lang="en-US" sz="2400" dirty="0" smtClean="0"/>
              <a:t> </a:t>
            </a:r>
            <a:r>
              <a:rPr lang="en-US" sz="2400" dirty="0" err="1" smtClean="0"/>
              <a:t>padas</a:t>
            </a:r>
            <a:r>
              <a:rPr lang="en-US" sz="2400" dirty="0" smtClean="0"/>
              <a:t> </a:t>
            </a:r>
            <a:r>
              <a:rPr lang="lt-LT" sz="2400" dirty="0" smtClean="0"/>
              <a:t>, </a:t>
            </a:r>
            <a:r>
              <a:rPr lang="en-US" sz="2400" dirty="0" err="1" smtClean="0"/>
              <a:t>kurio</a:t>
            </a:r>
            <a:r>
              <a:rPr lang="en-US" sz="2400" dirty="0" smtClean="0"/>
              <a:t> </a:t>
            </a:r>
            <a:r>
              <a:rPr lang="en-US" sz="2400" dirty="0" err="1" smtClean="0"/>
              <a:t>vidin</a:t>
            </a:r>
            <a:r>
              <a:rPr lang="lt-LT" sz="2400" dirty="0" smtClean="0"/>
              <a:t>ė</a:t>
            </a:r>
            <a:r>
              <a:rPr lang="en-US" sz="2400" dirty="0" smtClean="0"/>
              <a:t>s pus</a:t>
            </a:r>
            <a:r>
              <a:rPr lang="lt-LT" sz="2400" dirty="0" smtClean="0"/>
              <a:t>ė</a:t>
            </a:r>
            <a:r>
              <a:rPr lang="en-US" sz="2400" dirty="0" smtClean="0"/>
              <a:t>s </a:t>
            </a:r>
            <a:r>
              <a:rPr lang="en-US" sz="2400" dirty="0" err="1" smtClean="0"/>
              <a:t>griovel</a:t>
            </a:r>
            <a:r>
              <a:rPr lang="lt-LT" sz="2400" dirty="0" smtClean="0"/>
              <a:t>i</a:t>
            </a:r>
            <a:r>
              <a:rPr lang="en-US" sz="2400" dirty="0" err="1" smtClean="0"/>
              <a:t>uose</a:t>
            </a:r>
            <a:r>
              <a:rPr lang="lt-LT" sz="2400" dirty="0" smtClean="0"/>
              <a:t> </a:t>
            </a:r>
            <a:r>
              <a:rPr lang="en-US" sz="2400" dirty="0" err="1" smtClean="0"/>
              <a:t>yra</a:t>
            </a:r>
            <a:r>
              <a:rPr lang="en-US" sz="2400" dirty="0" smtClean="0"/>
              <a:t> </a:t>
            </a:r>
            <a:r>
              <a:rPr lang="en-US" sz="2400" dirty="0" err="1" smtClean="0"/>
              <a:t>kaitin</a:t>
            </a:r>
            <a:r>
              <a:rPr lang="lt-LT" sz="2400" dirty="0" smtClean="0"/>
              <a:t>a</a:t>
            </a:r>
            <a:r>
              <a:rPr lang="en-US" sz="2400" dirty="0" smtClean="0"/>
              <a:t>m</a:t>
            </a:r>
            <a:r>
              <a:rPr lang="lt-LT" sz="2400" dirty="0" err="1" smtClean="0"/>
              <a:t>asis</a:t>
            </a:r>
            <a:r>
              <a:rPr lang="lt-LT" sz="2400" dirty="0" smtClean="0"/>
              <a:t> </a:t>
            </a:r>
            <a:r>
              <a:rPr lang="en-US" sz="2400" dirty="0" smtClean="0"/>
              <a:t> </a:t>
            </a:r>
            <a:r>
              <a:rPr lang="en-US" sz="2400" dirty="0" err="1" smtClean="0"/>
              <a:t>elem</a:t>
            </a:r>
            <a:r>
              <a:rPr lang="lt-LT" sz="2400" dirty="0" smtClean="0"/>
              <a:t>e</a:t>
            </a:r>
            <a:r>
              <a:rPr lang="en-US" sz="2400" dirty="0" err="1" smtClean="0"/>
              <a:t>ntas</a:t>
            </a:r>
            <a:r>
              <a:rPr lang="en-US" sz="2400" dirty="0" smtClean="0"/>
              <a:t> – </a:t>
            </a:r>
            <a:r>
              <a:rPr lang="en-US" sz="2400" dirty="0" err="1" smtClean="0"/>
              <a:t>var</a:t>
            </a:r>
            <a:r>
              <a:rPr lang="lt-LT" sz="2400" dirty="0" smtClean="0"/>
              <a:t>ž</a:t>
            </a:r>
            <a:r>
              <a:rPr lang="en-US" sz="2400" dirty="0" err="1" smtClean="0"/>
              <a:t>os</a:t>
            </a:r>
            <a:r>
              <a:rPr lang="en-US" sz="2400" dirty="0" smtClean="0"/>
              <a:t> </a:t>
            </a:r>
            <a:r>
              <a:rPr lang="en-US" sz="2400" dirty="0" err="1" smtClean="0"/>
              <a:t>laidininkas</a:t>
            </a:r>
            <a:r>
              <a:rPr lang="en-US" sz="2400" dirty="0" smtClean="0"/>
              <a:t>. </a:t>
            </a:r>
            <a:r>
              <a:rPr lang="lt-LT" sz="2400" dirty="0" smtClean="0"/>
              <a:t>Ele</a:t>
            </a:r>
            <a:r>
              <a:rPr lang="en-US" sz="2400" dirty="0" err="1" smtClean="0"/>
              <a:t>ktros</a:t>
            </a:r>
            <a:r>
              <a:rPr lang="en-US" sz="2400" dirty="0" smtClean="0"/>
              <a:t> </a:t>
            </a:r>
            <a:r>
              <a:rPr lang="lt-LT" sz="2400" dirty="0" smtClean="0"/>
              <a:t> </a:t>
            </a:r>
            <a:r>
              <a:rPr lang="en-US" sz="2400" dirty="0" err="1" smtClean="0"/>
              <a:t>srov</a:t>
            </a:r>
            <a:r>
              <a:rPr lang="lt-LT" sz="2400" dirty="0" smtClean="0"/>
              <a:t>ė</a:t>
            </a:r>
            <a:r>
              <a:rPr lang="en-US" sz="2400" dirty="0" smtClean="0"/>
              <a:t> </a:t>
            </a:r>
            <a:r>
              <a:rPr lang="lt-LT" sz="2400" dirty="0" smtClean="0"/>
              <a:t>į</a:t>
            </a:r>
            <a:r>
              <a:rPr lang="en-US" sz="2400" dirty="0" err="1" smtClean="0"/>
              <a:t>kaitina</a:t>
            </a:r>
            <a:r>
              <a:rPr lang="en-US" sz="2400" dirty="0" smtClean="0"/>
              <a:t> </a:t>
            </a:r>
            <a:r>
              <a:rPr lang="en-US" sz="2400" dirty="0" err="1" smtClean="0"/>
              <a:t>eleme</a:t>
            </a:r>
            <a:r>
              <a:rPr lang="lt-LT" sz="2400" dirty="0" smtClean="0"/>
              <a:t>n</a:t>
            </a:r>
            <a:r>
              <a:rPr lang="en-US" sz="2400" dirty="0" smtClean="0"/>
              <a:t>t</a:t>
            </a:r>
            <a:r>
              <a:rPr lang="lt-LT" sz="2400" dirty="0" smtClean="0"/>
              <a:t>ą</a:t>
            </a:r>
            <a:r>
              <a:rPr lang="en-US" sz="2400" dirty="0" smtClean="0"/>
              <a:t> </a:t>
            </a:r>
            <a:r>
              <a:rPr lang="lt-LT" sz="2400" dirty="0" smtClean="0"/>
              <a:t>,</a:t>
            </a:r>
            <a:r>
              <a:rPr lang="en-US" sz="2400" dirty="0" smtClean="0"/>
              <a:t>o </a:t>
            </a:r>
            <a:r>
              <a:rPr lang="lt-LT" sz="2400" dirty="0" smtClean="0"/>
              <a:t>š</a:t>
            </a:r>
            <a:r>
              <a:rPr lang="en-US" sz="2400" dirty="0" smtClean="0"/>
              <a:t>is </a:t>
            </a:r>
            <a:r>
              <a:rPr lang="en-US" sz="2400" dirty="0" err="1" smtClean="0"/>
              <a:t>laidyn</a:t>
            </a:r>
            <a:r>
              <a:rPr lang="lt-LT" sz="2400" dirty="0" smtClean="0"/>
              <a:t>ė</a:t>
            </a:r>
            <a:r>
              <a:rPr lang="en-US" sz="2400" dirty="0" smtClean="0"/>
              <a:t>s pad</a:t>
            </a:r>
            <a:r>
              <a:rPr lang="lt-LT" sz="2400" dirty="0" smtClean="0"/>
              <a:t>ą</a:t>
            </a:r>
            <a:r>
              <a:rPr lang="en-US" sz="2400" dirty="0" smtClean="0"/>
              <a:t>.</a:t>
            </a:r>
            <a:r>
              <a:rPr lang="lt-LT" sz="2400" dirty="0" smtClean="0"/>
              <a:t> Reguliatorius esantis lygintuve išjungia elektros srovę, kai elementas įkaista iki reikiamos temperatūros.</a:t>
            </a:r>
            <a:endParaRPr lang="en-US" sz="2400" dirty="0"/>
          </a:p>
        </p:txBody>
      </p:sp>
      <p:pic>
        <p:nvPicPr>
          <p:cNvPr id="8194" name="Picture 2" descr="Vaizdo rezultatas pagal u&amp;zcaron;klaus&amp;aogon; „lygintuvas“"/>
          <p:cNvPicPr>
            <a:picLocks noChangeAspect="1" noChangeArrowheads="1"/>
          </p:cNvPicPr>
          <p:nvPr/>
        </p:nvPicPr>
        <p:blipFill>
          <a:blip r:embed="rId2" cstate="print"/>
          <a:srcRect/>
          <a:stretch>
            <a:fillRect/>
          </a:stretch>
        </p:blipFill>
        <p:spPr bwMode="auto">
          <a:xfrm>
            <a:off x="4495800" y="1828800"/>
            <a:ext cx="4362450" cy="39433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600</TotalTime>
  <Words>937</Words>
  <Application>Microsoft Office PowerPoint</Application>
  <PresentationFormat>Demonstracija ekrane (4:3)</PresentationFormat>
  <Paragraphs>161</Paragraphs>
  <Slides>17</Slides>
  <Notes>0</Notes>
  <HiddenSlides>0</HiddenSlides>
  <MMClips>0</MMClips>
  <ScaleCrop>false</ScaleCrop>
  <HeadingPairs>
    <vt:vector size="4" baseType="variant">
      <vt:variant>
        <vt:lpstr>Tema</vt:lpstr>
      </vt:variant>
      <vt:variant>
        <vt:i4>1</vt:i4>
      </vt:variant>
      <vt:variant>
        <vt:lpstr>Skaidrių pavadinimai</vt:lpstr>
      </vt:variant>
      <vt:variant>
        <vt:i4>17</vt:i4>
      </vt:variant>
    </vt:vector>
  </HeadingPairs>
  <TitlesOfParts>
    <vt:vector size="18" baseType="lpstr">
      <vt:lpstr>Urban</vt:lpstr>
      <vt:lpstr>Elektriniai prietaisai Buivydiškių pagrindinė mokykla  Burokaitė Miglė 9kl. Mokytoja Irena Šauklienė    </vt:lpstr>
      <vt:lpstr>Turinys</vt:lpstr>
      <vt:lpstr>Įvadas</vt:lpstr>
      <vt:lpstr>Skaidrė 4</vt:lpstr>
      <vt:lpstr>Kaitinamoji lempa</vt:lpstr>
      <vt:lpstr>Skaidrė 6</vt:lpstr>
      <vt:lpstr>Liuminescencinės lempos</vt:lpstr>
      <vt:lpstr>Tai įdomu</vt:lpstr>
      <vt:lpstr>Lygintuvas</vt:lpstr>
      <vt:lpstr>Elektrinis lituokis </vt:lpstr>
      <vt:lpstr>Vandens šildymo spiralė </vt:lpstr>
      <vt:lpstr>Testas</vt:lpstr>
      <vt:lpstr>Atsakymai:</vt:lpstr>
      <vt:lpstr>Bandymas</vt:lpstr>
      <vt:lpstr>Uždavinys</vt:lpstr>
      <vt:lpstr>    Atlikto naudingojo mechaninio darbo ir sunaudoto santykis vadinamas naudingumo koeficientu.    </vt:lpstr>
      <vt:lpstr>Šaltiniai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Migle Burokaite</dc:creator>
  <cp:lastModifiedBy>Vytautas</cp:lastModifiedBy>
  <cp:revision>76</cp:revision>
  <dcterms:created xsi:type="dcterms:W3CDTF">2017-02-25T17:12:59Z</dcterms:created>
  <dcterms:modified xsi:type="dcterms:W3CDTF">2017-03-30T07:24:14Z</dcterms:modified>
</cp:coreProperties>
</file>