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41"/>
  </p:notesMasterIdLst>
  <p:sldIdLst>
    <p:sldId id="256" r:id="rId2"/>
    <p:sldId id="272" r:id="rId3"/>
    <p:sldId id="270" r:id="rId4"/>
    <p:sldId id="271" r:id="rId5"/>
    <p:sldId id="294" r:id="rId6"/>
    <p:sldId id="295" r:id="rId7"/>
    <p:sldId id="296" r:id="rId8"/>
    <p:sldId id="274" r:id="rId9"/>
    <p:sldId id="298" r:id="rId10"/>
    <p:sldId id="257" r:id="rId11"/>
    <p:sldId id="258" r:id="rId12"/>
    <p:sldId id="305" r:id="rId13"/>
    <p:sldId id="299" r:id="rId14"/>
    <p:sldId id="275" r:id="rId15"/>
    <p:sldId id="261" r:id="rId16"/>
    <p:sldId id="289" r:id="rId17"/>
    <p:sldId id="290" r:id="rId18"/>
    <p:sldId id="291" r:id="rId19"/>
    <p:sldId id="300" r:id="rId20"/>
    <p:sldId id="301" r:id="rId21"/>
    <p:sldId id="306" r:id="rId22"/>
    <p:sldId id="307" r:id="rId23"/>
    <p:sldId id="293" r:id="rId24"/>
    <p:sldId id="303" r:id="rId25"/>
    <p:sldId id="292" r:id="rId26"/>
    <p:sldId id="304" r:id="rId27"/>
    <p:sldId id="263" r:id="rId28"/>
    <p:sldId id="276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8" r:id="rId39"/>
    <p:sldId id="27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AB4C-3CCF-409D-A0F1-47554CC202F3}" type="datetimeFigureOut">
              <a:rPr lang="lt-LT"/>
              <a:pPr/>
              <a:t>2017-04-05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7E8CB-9B30-4C12-A2F7-FDC2D28BC1E4}" type="slidenum">
              <a:rPr lang="lt-LT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4465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E8CB-9B30-4C12-A2F7-FDC2D28BC1E4}" type="slidenum">
              <a:rPr lang="lt-LT"/>
              <a:pPr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3624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E8CB-9B30-4C12-A2F7-FDC2D28BC1E4}" type="slidenum">
              <a:rPr lang="lt-LT"/>
              <a:pPr/>
              <a:t>10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28769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E8CB-9B30-4C12-A2F7-FDC2D28BC1E4}" type="slidenum">
              <a:rPr lang="lt-LT"/>
              <a:pPr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6856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E8CB-9B30-4C12-A2F7-FDC2D28BC1E4}" type="slidenum">
              <a:rPr lang="lt-LT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6591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E8CB-9B30-4C12-A2F7-FDC2D28BC1E4}" type="slidenum">
              <a:rPr lang="lt-LT"/>
              <a:pPr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2628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E8CB-9B30-4C12-A2F7-FDC2D28BC1E4}" type="slidenum">
              <a:rPr lang="lt-LT"/>
              <a:pPr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10377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E8CB-9B30-4C12-A2F7-FDC2D28BC1E4}" type="slidenum">
              <a:rPr lang="lt-LT"/>
              <a:pPr/>
              <a:t>27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5799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7E8CB-9B30-4C12-A2F7-FDC2D28BC1E4}" type="slidenum">
              <a:rPr lang="lt-LT"/>
              <a:pPr/>
              <a:t>39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9174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dirty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582802"/>
      </p:ext>
    </p:extLst>
  </p:cSld>
  <p:clrMapOvr>
    <a:masterClrMapping/>
  </p:clrMapOvr>
  <p:transition spd="med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dirty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0140"/>
      </p:ext>
    </p:extLst>
  </p:cSld>
  <p:clrMapOvr>
    <a:masterClrMapping/>
  </p:clrMapOvr>
  <p:transition spd="med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03673"/>
      </p:ext>
    </p:extLst>
  </p:cSld>
  <p:clrMapOvr>
    <a:masterClrMapping/>
  </p:clrMapOvr>
  <p:transition spd="med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52233"/>
      </p:ext>
    </p:extLst>
  </p:cSld>
  <p:clrMapOvr>
    <a:masterClrMapping/>
  </p:clrMapOvr>
  <p:transition spd="med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7830"/>
      </p:ext>
    </p:extLst>
  </p:cSld>
  <p:clrMapOvr>
    <a:masterClrMapping/>
  </p:clrMapOvr>
  <p:transition spd="med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dirty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51181"/>
      </p:ext>
    </p:extLst>
  </p:cSld>
  <p:clrMapOvr>
    <a:masterClrMapping/>
  </p:clrMapOvr>
  <p:transition spd="med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dirty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73907"/>
      </p:ext>
    </p:extLst>
  </p:cSld>
  <p:clrMapOvr>
    <a:masterClrMapping/>
  </p:clrMapOvr>
  <p:transition spd="med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231171"/>
      </p:ext>
    </p:extLst>
  </p:cSld>
  <p:clrMapOvr>
    <a:masterClrMapping/>
  </p:clrMapOvr>
  <p:transition spd="med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161463"/>
      </p:ext>
    </p:extLst>
  </p:cSld>
  <p:clrMapOvr>
    <a:masterClrMapping/>
  </p:clrMapOvr>
  <p:transition spd="med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40219"/>
      </p:ext>
    </p:extLst>
  </p:cSld>
  <p:clrMapOvr>
    <a:masterClrMapping/>
  </p:clrMapOvr>
  <p:transition spd="med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482759"/>
      </p:ext>
    </p:extLst>
  </p:cSld>
  <p:clrMapOvr>
    <a:masterClrMapping/>
  </p:clrMapOvr>
  <p:transition spd="med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18991"/>
      </p:ext>
    </p:extLst>
  </p:cSld>
  <p:clrMapOvr>
    <a:masterClrMapping/>
  </p:clrMapOvr>
  <p:transition spd="med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481920"/>
      </p:ext>
    </p:extLst>
  </p:cSld>
  <p:clrMapOvr>
    <a:masterClrMapping/>
  </p:clrMapOvr>
  <p:transition spd="med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46438"/>
      </p:ext>
    </p:extLst>
  </p:cSld>
  <p:clrMapOvr>
    <a:masterClrMapping/>
  </p:clrMapOvr>
  <p:transition spd="med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99307"/>
      </p:ext>
    </p:extLst>
  </p:cSld>
  <p:clrMapOvr>
    <a:masterClrMapping/>
  </p:clrMapOvr>
  <p:transition spd="med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934126"/>
      </p:ext>
    </p:extLst>
  </p:cSld>
  <p:clrMapOvr>
    <a:masterClrMapping/>
  </p:clrMapOvr>
  <p:transition spd="med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dirty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dirty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22190"/>
      </p:ext>
    </p:extLst>
  </p:cSld>
  <p:clrMapOvr>
    <a:masterClrMapping/>
  </p:clrMapOvr>
  <p:transition spd="med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dirty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dirty="0"/>
              <a:t>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dirty="0"/>
              <a:pPr/>
              <a:t>4/5/2017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7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ransition spd="med" advClick="0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izika.lm.lt/content/view/729/272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10.xml"/><Relationship Id="rId7" Type="http://schemas.openxmlformats.org/officeDocument/2006/relationships/slide" Target="slide2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4.xml"/><Relationship Id="rId9" Type="http://schemas.openxmlformats.org/officeDocument/2006/relationships/slide" Target="slide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endorfinas.lt/lt/pr/36-vandens-molekules-sandara-elektrolitai-disociacijos-konstanta" TargetMode="External"/><Relationship Id="rId3" Type="http://schemas.openxmlformats.org/officeDocument/2006/relationships/hyperlink" Target="http://bio.no/enbiolog/pop_printer_friendly.asp?TOPIC_ID=21228" TargetMode="External"/><Relationship Id="rId7" Type="http://schemas.openxmlformats.org/officeDocument/2006/relationships/hyperlink" Target="https://chemijospasaulis.wordpress.com/2016/01/16/elektrolitu-disociacija-ir-jonizacij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lt.wikipedia.org/wiki/Michael_Faraday" TargetMode="External"/><Relationship Id="rId5" Type="http://schemas.openxmlformats.org/officeDocument/2006/relationships/hyperlink" Target="http://www.ik.su.lt/~mariusbm/Elektra/teorija/elektros_srove_skysciuose.html" TargetMode="External"/><Relationship Id="rId10" Type="http://schemas.openxmlformats.org/officeDocument/2006/relationships/slide" Target="slide2.xml"/><Relationship Id="rId4" Type="http://schemas.openxmlformats.org/officeDocument/2006/relationships/hyperlink" Target="http://www.ardena.lt/laidai-kabeliai" TargetMode="External"/><Relationship Id="rId9" Type="http://schemas.openxmlformats.org/officeDocument/2006/relationships/hyperlink" Target="https://www.olympis.lt/competition/index.php?component=results&amp;student_testing_id=2751&amp;template=testing_template&amp;admin_competition=chemistry&amp;year=201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lt/url?sa=i&amp;rct=j&amp;q=&amp;esrc=s&amp;source=images&amp;cd=&amp;cad=rja&amp;uact=8&amp;ved=0ahUKEwiatKel6vvSAhXGXhoKHRjwAMsQjRwIBw&amp;url=https://chemijospasaulis.wordpress.com/2016/01/16/elektrolitu-disociacija-ir-jonizacija/&amp;psig=AFQjCNGb-GAjyHM-G9D1bkW98i5UAFNcww&amp;ust=1490880878910361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548838" y="1457706"/>
            <a:ext cx="8574622" cy="2616199"/>
          </a:xfrm>
        </p:spPr>
        <p:txBody>
          <a:bodyPr>
            <a:noAutofit/>
          </a:bodyPr>
          <a:lstStyle/>
          <a:p>
            <a:pPr algn="ctr"/>
            <a:r>
              <a:rPr lang="lt-L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lt-L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Elektrolizė</a:t>
            </a:r>
            <a:r>
              <a:rPr lang="lt-L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lt-LT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lt-LT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4756029" y="4321835"/>
            <a:ext cx="7254817" cy="17358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lt-LT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Panevėžio </a:t>
            </a:r>
            <a:r>
              <a:rPr lang="lt-LT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r. </a:t>
            </a:r>
            <a:r>
              <a:rPr lang="lt-LT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Velžio gimnazija</a:t>
            </a:r>
          </a:p>
          <a:p>
            <a:pPr algn="l"/>
            <a:r>
              <a:rPr lang="lt-LT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Gintarė </a:t>
            </a:r>
            <a:r>
              <a:rPr lang="lt-LT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Sadauskaitė ir Karolina </a:t>
            </a:r>
            <a:r>
              <a:rPr lang="lt-LT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Krivičiūtė</a:t>
            </a:r>
            <a:r>
              <a:rPr lang="lt-LT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lt-LT" sz="2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Ib</a:t>
            </a:r>
            <a:r>
              <a:rPr lang="lt-LT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kl.</a:t>
            </a:r>
          </a:p>
          <a:p>
            <a:pPr algn="ctr"/>
            <a:r>
              <a:rPr lang="lt-LT" sz="2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Fizikos mokytoja metodininkė Angelė </a:t>
            </a:r>
            <a:r>
              <a:rPr lang="lt-LT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Paulauskienė, 2017m.</a:t>
            </a:r>
            <a:endParaRPr lang="lt-LT" sz="2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l"/>
            <a:endParaRPr lang="lt-LT" dirty="0">
              <a:solidFill>
                <a:srgbClr val="7F7F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128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122415" y="224838"/>
            <a:ext cx="6231686" cy="919791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Elektrolizė (1)</a:t>
            </a:r>
            <a:endParaRPr lang="lt-LT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aveikslėlis 5" descr="elektrolize-500x47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233920" y="1445887"/>
            <a:ext cx="4762500" cy="4562475"/>
          </a:xfrm>
          <a:prstGeom prst="rect">
            <a:avLst/>
          </a:prstGeom>
        </p:spPr>
      </p:pic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523227" y="1544964"/>
            <a:ext cx="5593566" cy="464880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Srovės tekėjimas elektrolituose susijęs su medžiagos pernešimu. Ant elektrodų nusėda medžiagos (elektrolito) sudedamosios dalys. M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edžiagos </a:t>
            </a:r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išsiskyrimas ant elektrodų, tekant srovei elektrolitu, vadinamas elektrolize.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lt-LT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eiksmo mygtukas: pirmyn arba paskesnis 6">
            <a:hlinkClick r:id="" action="ppaction://hlinkshowjump?jump=nextslide" highlightClick="1"/>
          </p:cNvPr>
          <p:cNvSpPr/>
          <p:nvPr/>
        </p:nvSpPr>
        <p:spPr>
          <a:xfrm>
            <a:off x="10291064" y="6289435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Action Button: Home 6">
            <a:hlinkClick r:id="rId4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5650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77355" y="1016000"/>
            <a:ext cx="6144245" cy="5689600"/>
          </a:xfrm>
        </p:spPr>
        <p:txBody>
          <a:bodyPr>
            <a:noAutofit/>
          </a:bodyPr>
          <a:lstStyle/>
          <a:p>
            <a:r>
              <a:rPr lang="lt-LT" sz="2800" dirty="0" smtClean="0">
                <a:solidFill>
                  <a:srgbClr val="222222"/>
                </a:solidFill>
              </a:rPr>
              <a:t> E</a:t>
            </a:r>
            <a:r>
              <a:rPr lang="lt-LT" sz="2800" dirty="0" smtClean="0">
                <a:solidFill>
                  <a:srgbClr val="262626"/>
                </a:solidFill>
              </a:rPr>
              <a:t>lektrodai</a:t>
            </a:r>
            <a:r>
              <a:rPr lang="lt-LT" sz="2800" dirty="0" smtClean="0">
                <a:solidFill>
                  <a:srgbClr val="222222"/>
                </a:solidFill>
              </a:rPr>
              <a:t> įmerkiami į </a:t>
            </a:r>
            <a:r>
              <a:rPr lang="lt-LT" sz="2800" dirty="0" smtClean="0">
                <a:solidFill>
                  <a:srgbClr val="262626"/>
                </a:solidFill>
              </a:rPr>
              <a:t>elektrolito </a:t>
            </a:r>
            <a:r>
              <a:rPr lang="lt-LT" sz="2800" dirty="0" smtClean="0">
                <a:solidFill>
                  <a:srgbClr val="222222"/>
                </a:solidFill>
              </a:rPr>
              <a:t>tirpalą ir prijungiami prie nuolatinės </a:t>
            </a:r>
            <a:r>
              <a:rPr lang="lt-LT" sz="2800" dirty="0" smtClean="0">
                <a:solidFill>
                  <a:srgbClr val="262626"/>
                </a:solidFill>
              </a:rPr>
              <a:t>elektros srovės </a:t>
            </a:r>
            <a:r>
              <a:rPr lang="lt-LT" sz="2800" dirty="0" smtClean="0">
                <a:solidFill>
                  <a:srgbClr val="222222"/>
                </a:solidFill>
              </a:rPr>
              <a:t>šaltinio polių. </a:t>
            </a:r>
            <a:r>
              <a:rPr lang="en-US" sz="2800" dirty="0" err="1" smtClean="0">
                <a:solidFill>
                  <a:srgbClr val="222222"/>
                </a:solidFill>
              </a:rPr>
              <a:t>Elektroliz</a:t>
            </a:r>
            <a:r>
              <a:rPr lang="lt-LT" sz="2800" dirty="0" smtClean="0">
                <a:solidFill>
                  <a:srgbClr val="222222"/>
                </a:solidFill>
              </a:rPr>
              <a:t>ės metu teigiami jonai (katijonai) slenka link neigiamo elektrodo (katodo) ir prie jo prisijungia elektronus – redukuojasi. Neigiami jonai (anijonai) slenka teigiamo elektrodo (anodo) link ir jam atiduoda elektronus – oksiduojasi. </a:t>
            </a:r>
            <a:endParaRPr lang="lt-LT" sz="2800" dirty="0"/>
          </a:p>
        </p:txBody>
      </p:sp>
      <p:pic>
        <p:nvPicPr>
          <p:cNvPr id="6" name="Picture 5" descr="C:\Users\Mama\Desktop\elektrolize\Angelei\20170328_10124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84160" y="1798321"/>
            <a:ext cx="4109718" cy="361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Veiksmo mygtukas: pirmyn arba paskesnis 6">
            <a:hlinkClick r:id="" action="ppaction://hlinkshowjump?jump=nextslide" highlightClick="1"/>
          </p:cNvPr>
          <p:cNvSpPr/>
          <p:nvPr/>
        </p:nvSpPr>
        <p:spPr>
          <a:xfrm>
            <a:off x="10270744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Action Button: Home 6">
            <a:hlinkClick r:id="rId4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vadinimas 1"/>
          <p:cNvSpPr txBox="1">
            <a:spLocks/>
          </p:cNvSpPr>
          <p:nvPr/>
        </p:nvSpPr>
        <p:spPr>
          <a:xfrm>
            <a:off x="3122415" y="224838"/>
            <a:ext cx="6231686" cy="91979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Elektrolizė (2)</a:t>
            </a:r>
            <a:endParaRPr lang="lt-LT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4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899920" y="1981200"/>
            <a:ext cx="4612640" cy="41656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lt-LT" sz="3200" dirty="0" smtClean="0"/>
              <a:t>    </a:t>
            </a:r>
            <a:r>
              <a:rPr lang="lt-LT" sz="3200" dirty="0">
                <a:solidFill>
                  <a:srgbClr val="222222"/>
                </a:solidFill>
              </a:rPr>
              <a:t>Elektrodus padengia elektrolizės </a:t>
            </a:r>
            <a:r>
              <a:rPr lang="lt-LT" sz="3200" dirty="0" smtClean="0">
                <a:solidFill>
                  <a:srgbClr val="222222"/>
                </a:solidFill>
              </a:rPr>
              <a:t>produktai. </a:t>
            </a:r>
            <a:r>
              <a:rPr lang="lt-LT" sz="3200" dirty="0" smtClean="0"/>
              <a:t>Tekant srovei vario sulfato tirpalu ant katodo išsiskiria varis, ant anodo – deguonis</a:t>
            </a:r>
            <a:r>
              <a:rPr lang="en-US" sz="3200" dirty="0" smtClean="0"/>
              <a:t> (</a:t>
            </a:r>
            <a:r>
              <a:rPr lang="en-US" sz="3200" dirty="0" err="1" smtClean="0"/>
              <a:t>matomi</a:t>
            </a:r>
            <a:r>
              <a:rPr lang="en-US" sz="3200" dirty="0" smtClean="0"/>
              <a:t> </a:t>
            </a:r>
            <a:r>
              <a:rPr lang="en-US" sz="3200" dirty="0" err="1" smtClean="0"/>
              <a:t>burbuliukai</a:t>
            </a:r>
            <a:r>
              <a:rPr lang="en-US" sz="3200" dirty="0" smtClean="0"/>
              <a:t>)</a:t>
            </a:r>
            <a:r>
              <a:rPr lang="lt-LT" sz="3200" dirty="0" smtClean="0"/>
              <a:t>.</a:t>
            </a:r>
            <a:endParaRPr lang="lt-LT" sz="3200" dirty="0"/>
          </a:p>
        </p:txBody>
      </p:sp>
      <p:pic>
        <p:nvPicPr>
          <p:cNvPr id="6" name="Picture 5" descr="C:\Users\Mama\Desktop\elektrolize\Angelei\20170328_10124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3440" y="1981200"/>
            <a:ext cx="4856479" cy="377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Veiksmo mygtukas: pirmyn arba paskesnis 6">
            <a:hlinkClick r:id="" action="ppaction://hlinkshowjump?jump=nextslide" highlightClick="1"/>
          </p:cNvPr>
          <p:cNvSpPr/>
          <p:nvPr/>
        </p:nvSpPr>
        <p:spPr>
          <a:xfrm>
            <a:off x="10270744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Action Button: Home 6">
            <a:hlinkClick r:id="rId4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vadinimas 1"/>
          <p:cNvSpPr>
            <a:spLocks noGrp="1"/>
          </p:cNvSpPr>
          <p:nvPr>
            <p:ph type="title"/>
          </p:nvPr>
        </p:nvSpPr>
        <p:spPr>
          <a:xfrm>
            <a:off x="3122415" y="224838"/>
            <a:ext cx="6231686" cy="919791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Elektrolizė (3)</a:t>
            </a:r>
            <a:endParaRPr lang="lt-LT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18489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9509" y="1308777"/>
            <a:ext cx="7843043" cy="5255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Maiklas </a:t>
            </a:r>
            <a:r>
              <a:rPr lang="lt-LT" sz="3600" b="1" dirty="0" err="1" smtClean="0">
                <a:solidFill>
                  <a:schemeClr val="accent1">
                    <a:lumMod val="50000"/>
                  </a:schemeClr>
                </a:solidFill>
              </a:rPr>
              <a:t>Faradėjus</a:t>
            </a:r>
            <a:r>
              <a:rPr lang="lt-LT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lt-LT" sz="3200" dirty="0" smtClean="0"/>
              <a:t>(angl. </a:t>
            </a:r>
            <a:r>
              <a:rPr lang="lt-LT" sz="3200" i="1" dirty="0" smtClean="0"/>
              <a:t>Michael Faraday</a:t>
            </a:r>
            <a:r>
              <a:rPr lang="lt-LT" sz="3200" dirty="0" smtClean="0"/>
              <a:t>, 1791–1867) </a:t>
            </a:r>
          </a:p>
          <a:p>
            <a:pPr marL="0" indent="0" algn="ctr">
              <a:buNone/>
            </a:pPr>
            <a:r>
              <a:rPr lang="lt-LT" sz="3200" dirty="0" smtClean="0"/>
              <a:t>anglų mokslininkas. </a:t>
            </a:r>
          </a:p>
          <a:p>
            <a:pPr marL="0" indent="0" algn="ctr">
              <a:buNone/>
            </a:pPr>
            <a:r>
              <a:rPr lang="lt-LT" sz="3200" dirty="0" smtClean="0"/>
              <a:t>1833–1834 m. tyrinėdamas druskų, bazių ir rūgščių elektrinį laidumą suformulavo du elektrolizės dėsnius.</a:t>
            </a:r>
          </a:p>
          <a:p>
            <a:pPr marL="0" indent="0" algn="ctr">
              <a:buNone/>
            </a:pPr>
            <a:r>
              <a:rPr lang="lt-LT" dirty="0" smtClean="0">
                <a:hlinkClick r:id="rId2"/>
              </a:rPr>
              <a:t>https://www.fizika.lm.lt/content/view/729/272/</a:t>
            </a:r>
            <a:endParaRPr lang="lt-LT" dirty="0" smtClean="0"/>
          </a:p>
          <a:p>
            <a:endParaRPr lang="en-US" dirty="0"/>
          </a:p>
        </p:txBody>
      </p:sp>
      <p:pic>
        <p:nvPicPr>
          <p:cNvPr id="4" name="Paveikslėlis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553" y="1308777"/>
            <a:ext cx="3431680" cy="4927893"/>
          </a:xfrm>
          <a:prstGeom prst="rect">
            <a:avLst/>
          </a:prstGeom>
        </p:spPr>
      </p:pic>
      <p:sp>
        <p:nvSpPr>
          <p:cNvPr id="7" name="Veiksmo mygtukas: pirmyn arba paskesnis 6">
            <a:hlinkClick r:id="" action="ppaction://hlinkshowjump?jump=nextslide" highlightClick="1"/>
          </p:cNvPr>
          <p:cNvSpPr/>
          <p:nvPr/>
        </p:nvSpPr>
        <p:spPr>
          <a:xfrm>
            <a:off x="10250424" y="6310115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Action Button: Home 6">
            <a:hlinkClick r:id="rId4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vadinimas 1"/>
          <p:cNvSpPr>
            <a:spLocks noGrp="1"/>
          </p:cNvSpPr>
          <p:nvPr>
            <p:ph type="title"/>
          </p:nvPr>
        </p:nvSpPr>
        <p:spPr>
          <a:xfrm>
            <a:off x="3122415" y="224838"/>
            <a:ext cx="6231686" cy="919791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Elektrolizė (4)</a:t>
            </a:r>
            <a:endParaRPr lang="lt-LT" sz="4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263" y="260704"/>
            <a:ext cx="10018713" cy="1048109"/>
          </a:xfrm>
        </p:spPr>
        <p:txBody>
          <a:bodyPr>
            <a:normAutofit/>
          </a:bodyPr>
          <a:lstStyle/>
          <a:p>
            <a:r>
              <a:rPr lang="lt-LT" sz="4800" b="1" dirty="0" err="1" smtClean="0">
                <a:solidFill>
                  <a:schemeClr val="bg1">
                    <a:lumMod val="50000"/>
                  </a:schemeClr>
                </a:solidFill>
              </a:rPr>
              <a:t>Faradėjaus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4800" b="1" dirty="0" err="1" smtClean="0">
                <a:solidFill>
                  <a:schemeClr val="bg1">
                    <a:lumMod val="50000"/>
                  </a:schemeClr>
                </a:solidFill>
              </a:rPr>
              <a:t>Elektroliz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ė</a:t>
            </a:r>
            <a:r>
              <a:rPr lang="en-US" sz="4800" b="1" dirty="0" smtClean="0">
                <a:solidFill>
                  <a:schemeClr val="bg1">
                    <a:lumMod val="50000"/>
                  </a:schemeClr>
                </a:solidFill>
              </a:rPr>
              <a:t>s d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ė</a:t>
            </a:r>
            <a:r>
              <a:rPr lang="en-US" sz="4800" b="1" dirty="0" err="1" smtClean="0">
                <a:solidFill>
                  <a:schemeClr val="bg1">
                    <a:lumMod val="50000"/>
                  </a:schemeClr>
                </a:solidFill>
              </a:rPr>
              <a:t>sni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8" y="1308813"/>
            <a:ext cx="9049110" cy="53199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dirty="0" smtClean="0"/>
              <a:t>Ant elektrodo nusėdusios medžiagos masė m yra tiesiogiai proporcinga elektros srovės stipriui I, jos tekėjimo trukmei t ir priklauso nuo medžiagos</a:t>
            </a:r>
          </a:p>
          <a:p>
            <a:pPr marL="0" indent="0">
              <a:buNone/>
            </a:pPr>
            <a:r>
              <a:rPr lang="lt-LT" sz="2800" dirty="0" smtClean="0"/>
              <a:t>m – medžiagos masė kg</a:t>
            </a:r>
          </a:p>
          <a:p>
            <a:pPr marL="0" indent="0">
              <a:buNone/>
            </a:pPr>
            <a:r>
              <a:rPr lang="lt-LT" sz="2800" dirty="0" smtClean="0"/>
              <a:t>I – srovės stipris A</a:t>
            </a:r>
          </a:p>
          <a:p>
            <a:pPr marL="0" indent="0">
              <a:buNone/>
            </a:pPr>
            <a:r>
              <a:rPr lang="el-GR" sz="2800" dirty="0" smtClean="0"/>
              <a:t>Δ</a:t>
            </a:r>
            <a:r>
              <a:rPr lang="lt-LT" sz="2800" dirty="0" smtClean="0"/>
              <a:t>t – srovės tekėjimo laikas s</a:t>
            </a:r>
          </a:p>
          <a:p>
            <a:pPr marL="0" indent="0">
              <a:buNone/>
            </a:pPr>
            <a:r>
              <a:rPr lang="lt-LT" sz="2800" dirty="0" smtClean="0"/>
              <a:t>k – medžiagos elektrocheminis ekvivalentas kg/C </a:t>
            </a:r>
            <a:endParaRPr lang="lt-LT" sz="2800" dirty="0"/>
          </a:p>
          <a:p>
            <a:pPr marL="0" indent="0">
              <a:buNone/>
            </a:pPr>
            <a:endParaRPr lang="lt-LT" dirty="0">
              <a:solidFill>
                <a:srgbClr val="222222"/>
              </a:solidFill>
              <a:latin typeface="Corbe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92905" y="3462715"/>
            <a:ext cx="3485071" cy="165447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6600" b="1" dirty="0" smtClean="0">
                <a:solidFill>
                  <a:schemeClr val="tx1"/>
                </a:solidFill>
              </a:rPr>
              <a:t>m </a:t>
            </a:r>
            <a:r>
              <a:rPr lang="en-US" sz="6600" b="1" dirty="0" smtClean="0">
                <a:solidFill>
                  <a:schemeClr val="tx1"/>
                </a:solidFill>
              </a:rPr>
              <a:t>=</a:t>
            </a:r>
            <a:r>
              <a:rPr lang="lt-LT" sz="6600" b="1" dirty="0" smtClean="0">
                <a:solidFill>
                  <a:schemeClr val="tx1"/>
                </a:solidFill>
              </a:rPr>
              <a:t>kI</a:t>
            </a:r>
            <a:r>
              <a:rPr lang="el-GR" sz="6600" b="1" dirty="0" smtClean="0">
                <a:solidFill>
                  <a:schemeClr val="tx1"/>
                </a:solidFill>
              </a:rPr>
              <a:t>Δ</a:t>
            </a:r>
            <a:r>
              <a:rPr lang="lt-LT" sz="6600" b="1" dirty="0" smtClean="0">
                <a:solidFill>
                  <a:schemeClr val="tx1"/>
                </a:solidFill>
              </a:rPr>
              <a:t>t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8" name="Action Button: Home 6">
            <a:hlinkClick r:id="rId3" action="ppaction://hlinksldjump" highlightClick="1"/>
          </p:cNvPr>
          <p:cNvSpPr/>
          <p:nvPr/>
        </p:nvSpPr>
        <p:spPr>
          <a:xfrm>
            <a:off x="11091672" y="6144768"/>
            <a:ext cx="972608" cy="576072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84141" y="177801"/>
            <a:ext cx="10018713" cy="760562"/>
          </a:xfrm>
        </p:spPr>
        <p:txBody>
          <a:bodyPr>
            <a:noAutofit/>
          </a:bodyPr>
          <a:lstStyle/>
          <a:p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Elektrolizės 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taikymas (1)</a:t>
            </a:r>
            <a:endParaRPr lang="lt-LT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92038" y="1112809"/>
            <a:ext cx="10840528" cy="324353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buNone/>
            </a:pPr>
            <a:r>
              <a:rPr lang="lt-LT" sz="3200" dirty="0"/>
              <a:t>     Elektrolizės reiškinys plačiai taikomas šiuolaikinėje pramoninėje gamyboje. Elektrolizės būdu iš druskų ir oksidų išskiriama daugelis metalų, pavyzdžiui, varis, nikelis, aliuminis. Šiuo būdu galima gauti mažai priemaišų turinčias medžiagas. </a:t>
            </a:r>
            <a:endParaRPr lang="lt-LT" sz="3200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lt-LT" sz="3200" dirty="0"/>
              <a:t>          Vario rūda                  </a:t>
            </a:r>
            <a:r>
              <a:rPr lang="lt-LT" sz="3200" dirty="0" smtClean="0"/>
              <a:t> </a:t>
            </a:r>
            <a:r>
              <a:rPr lang="lt-LT" sz="3200" dirty="0"/>
              <a:t>G</a:t>
            </a:r>
            <a:r>
              <a:rPr lang="lt-LT" sz="3200" dirty="0" smtClean="0"/>
              <a:t>rynas </a:t>
            </a:r>
            <a:r>
              <a:rPr lang="lt-LT" sz="3200" dirty="0"/>
              <a:t>varis </a:t>
            </a:r>
          </a:p>
          <a:p>
            <a:endParaRPr lang="lt-LT" dirty="0"/>
          </a:p>
        </p:txBody>
      </p:sp>
      <p:pic>
        <p:nvPicPr>
          <p:cNvPr id="20482" name="Picture 2" descr="https://upload.wikimedia.org/wikipedia/commons/thumb/1/14/Cuivre_Michigan.jpg/220px-Cuivre_Michig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6447" y="4108825"/>
            <a:ext cx="3644802" cy="250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s://upload.wikimedia.org/wikipedia/commons/thumb/1/17/Cu-Scheibe.JPG/220px-Cu-Schei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6155" y="4108825"/>
            <a:ext cx="2524611" cy="2501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Veiksmo mygtukas: pirmyn arba paskesnis 6">
            <a:hlinkClick r:id="" action="ppaction://hlinkshowjump?jump=nextslide" highlightClick="1"/>
          </p:cNvPr>
          <p:cNvSpPr/>
          <p:nvPr/>
        </p:nvSpPr>
        <p:spPr>
          <a:xfrm>
            <a:off x="10304674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Action Button: Home 6">
            <a:hlinkClick r:id="rId5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3843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699" y="1492370"/>
            <a:ext cx="6245523" cy="536563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lt-LT" sz="3500" dirty="0"/>
              <a:t>Leidžiant srovę elektrolitu ilgesnį </a:t>
            </a:r>
            <a:endParaRPr lang="lt-LT" sz="3500" dirty="0">
              <a:solidFill>
                <a:srgbClr val="000000"/>
              </a:solidFill>
            </a:endParaRPr>
          </a:p>
          <a:p>
            <a:pPr algn="ctr">
              <a:buNone/>
            </a:pPr>
            <a:r>
              <a:rPr lang="lt-LT" sz="3500" dirty="0"/>
              <a:t>laiką, ant gaminio galima nusodinti</a:t>
            </a:r>
          </a:p>
          <a:p>
            <a:pPr algn="ctr">
              <a:buNone/>
            </a:pPr>
            <a:r>
              <a:rPr lang="lt-LT" sz="3500" dirty="0"/>
              <a:t>storą metalo sluoksnį, po to jį atskirti</a:t>
            </a:r>
          </a:p>
          <a:p>
            <a:pPr algn="ctr">
              <a:buNone/>
            </a:pPr>
            <a:r>
              <a:rPr lang="lt-LT" sz="3500" dirty="0"/>
              <a:t> išlaikant formą.</a:t>
            </a:r>
          </a:p>
          <a:p>
            <a:pPr algn="ctr">
              <a:buNone/>
            </a:pPr>
            <a:r>
              <a:rPr lang="lt-LT" sz="3500" dirty="0"/>
              <a:t> Įvairių gaminių tikslių kopijų gavimas</a:t>
            </a:r>
          </a:p>
          <a:p>
            <a:pPr algn="ctr">
              <a:buNone/>
            </a:pPr>
            <a:r>
              <a:rPr lang="lt-LT" sz="3500" dirty="0"/>
              <a:t> elektrolizės būdu vaidnamas galvanoplastika. </a:t>
            </a:r>
          </a:p>
          <a:p>
            <a:pPr algn="ctr">
              <a:buNone/>
            </a:pPr>
            <a:r>
              <a:rPr lang="lt-LT" sz="3500" dirty="0"/>
              <a:t>Taip sudaromos sudėtingos formos gaminių, skulptūrų ir kitų meno kūrinių kopijos.</a:t>
            </a:r>
            <a:r>
              <a:rPr lang="lt-LT" sz="19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en-US" dirty="0"/>
          </a:p>
        </p:txBody>
      </p:sp>
      <p:pic>
        <p:nvPicPr>
          <p:cNvPr id="57346" name="Picture 2" descr="Vaizdo rezultatas pagal užklausą „galvanoplastika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977" y="2053087"/>
            <a:ext cx="4405223" cy="3303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Veiksmo mygtukas: pirmyn arba paskesnis 5">
            <a:hlinkClick r:id="" action="ppaction://hlinkshowjump?jump=nextslide" highlightClick="1"/>
          </p:cNvPr>
          <p:cNvSpPr/>
          <p:nvPr/>
        </p:nvSpPr>
        <p:spPr>
          <a:xfrm>
            <a:off x="10260584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vadinimas 1"/>
          <p:cNvSpPr txBox="1">
            <a:spLocks/>
          </p:cNvSpPr>
          <p:nvPr/>
        </p:nvSpPr>
        <p:spPr>
          <a:xfrm>
            <a:off x="1402861" y="346113"/>
            <a:ext cx="10018713" cy="7605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Elektrolizės taikymas (2)</a:t>
            </a:r>
            <a:endParaRPr lang="lt-LT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072" y="1046480"/>
            <a:ext cx="5350157" cy="61167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lt-LT" dirty="0"/>
              <a:t>Elektrolizės būdu metalo gaminiai </a:t>
            </a:r>
            <a:endParaRPr lang="lt-LT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lt-LT" dirty="0"/>
              <a:t>padengiami plonu metalų, pavyzdžiui,</a:t>
            </a:r>
          </a:p>
          <a:p>
            <a:pPr marL="0" indent="0" algn="ctr">
              <a:buNone/>
            </a:pPr>
            <a:r>
              <a:rPr lang="lt-LT" dirty="0"/>
              <a:t>chromo, nikelio, sidabro, aukso,</a:t>
            </a:r>
          </a:p>
          <a:p>
            <a:pPr marL="0" indent="0" algn="ctr">
              <a:buNone/>
            </a:pPr>
            <a:r>
              <a:rPr lang="lt-LT" dirty="0"/>
              <a:t> sluoksniu, kuris saugo gaminius nuo</a:t>
            </a:r>
          </a:p>
          <a:p>
            <a:pPr marL="0" indent="0" algn="ctr">
              <a:buNone/>
            </a:pPr>
            <a:r>
              <a:rPr lang="lt-LT" dirty="0"/>
              <a:t> oksidacijos, didina jų atsparumą arba </a:t>
            </a:r>
            <a:r>
              <a:rPr lang="lt-LT" dirty="0" smtClean="0"/>
              <a:t>tiesiog </a:t>
            </a:r>
            <a:r>
              <a:rPr lang="lt-LT" dirty="0"/>
              <a:t>juos puošia. </a:t>
            </a:r>
          </a:p>
          <a:p>
            <a:pPr marL="0" indent="0" algn="ctr">
              <a:buNone/>
            </a:pPr>
            <a:r>
              <a:rPr lang="lt-LT" dirty="0"/>
              <a:t>Elektrolitinis gaminių padengimo plonu metalo </a:t>
            </a:r>
            <a:r>
              <a:rPr lang="lt-LT" dirty="0" smtClean="0"/>
              <a:t>sluoksniu </a:t>
            </a:r>
            <a:r>
              <a:rPr lang="lt-LT" dirty="0"/>
              <a:t>būdas vadinamas galvanostegija. </a:t>
            </a:r>
          </a:p>
          <a:p>
            <a:endParaRPr lang="en-US" dirty="0"/>
          </a:p>
        </p:txBody>
      </p:sp>
      <p:pic>
        <p:nvPicPr>
          <p:cNvPr id="56322" name="Picture 2" descr="Vaizdo rezultatas pagal užklausą „nikeliavimas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8326" y="1335192"/>
            <a:ext cx="5141274" cy="3914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6324" name="Picture 4" descr="Vaizdo rezultatas pagal užklausą „nikeliavimas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9229" y="2945555"/>
            <a:ext cx="4224834" cy="321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Veiksmo mygtukas: pirmyn arba paskesnis 6">
            <a:hlinkClick r:id="" action="ppaction://hlinkshowjump?jump=nextslide" highlightClick="1"/>
          </p:cNvPr>
          <p:cNvSpPr/>
          <p:nvPr/>
        </p:nvSpPr>
        <p:spPr>
          <a:xfrm>
            <a:off x="10234508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Action Button: Home 6">
            <a:hlinkClick r:id="rId4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vadinimas 1"/>
          <p:cNvSpPr txBox="1">
            <a:spLocks/>
          </p:cNvSpPr>
          <p:nvPr/>
        </p:nvSpPr>
        <p:spPr>
          <a:xfrm>
            <a:off x="1484141" y="177801"/>
            <a:ext cx="10018713" cy="7605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Elektrolizės taikymas (3)</a:t>
            </a:r>
            <a:endParaRPr lang="lt-LT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6781" y="2042160"/>
            <a:ext cx="8641398" cy="1732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3200" dirty="0"/>
              <a:t>Elektrolizės reiškiniu pagrįstas rūgštinių bei šarminių akumuliatorių veikimas.</a:t>
            </a:r>
          </a:p>
          <a:p>
            <a:endParaRPr lang="en-US" dirty="0"/>
          </a:p>
        </p:txBody>
      </p:sp>
      <p:pic>
        <p:nvPicPr>
          <p:cNvPr id="68610" name="Picture 2" descr="Vaizdo rezultatas pagal užklausą „akumuliatoriai rūgštiniai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944" y="3670059"/>
            <a:ext cx="4124086" cy="2618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8612" name="AutoShape 4" descr="Vaizdo rezultatas pagal užklausą „akumuliatoriai šarmini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4" name="AutoShape 6" descr="Vaizdo rezultatas pagal užklausą „akumuliatoriai šarmini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6" name="AutoShape 8" descr="Vaizdo rezultatas pagal užklausą „akumuliatoriai šarmini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8" name="AutoShape 10" descr="Vaizdo rezultatas pagal užklausą „akumuliatoriai šarmini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0" name="AutoShape 12" descr="Vaizdo rezultatas pagal užklausą „akumuliatoriai šarmini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22" name="AutoShape 14" descr="Vaizdo rezultatas pagal užklausą „akumuliatoriai šarmini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8624" name="Picture 16" descr="Vaizdo rezultatas pagal užklausą „akumuliatoriai šarminiai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7700" y="3576320"/>
            <a:ext cx="4191000" cy="279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Action Button: Home 6">
            <a:hlinkClick r:id="rId4" action="ppaction://hlinksldjump" highlightClick="1"/>
          </p:cNvPr>
          <p:cNvSpPr/>
          <p:nvPr/>
        </p:nvSpPr>
        <p:spPr>
          <a:xfrm>
            <a:off x="11091672" y="6144768"/>
            <a:ext cx="972608" cy="576072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vadinimas 1"/>
          <p:cNvSpPr>
            <a:spLocks noGrp="1"/>
          </p:cNvSpPr>
          <p:nvPr>
            <p:ph type="title"/>
          </p:nvPr>
        </p:nvSpPr>
        <p:spPr>
          <a:xfrm>
            <a:off x="1559263" y="472441"/>
            <a:ext cx="10018713" cy="760562"/>
          </a:xfrm>
        </p:spPr>
        <p:txBody>
          <a:bodyPr>
            <a:noAutofit/>
          </a:bodyPr>
          <a:lstStyle/>
          <a:p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Elektrolizės 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taikymas (4)</a:t>
            </a:r>
            <a:endParaRPr lang="lt-LT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129" y="170907"/>
            <a:ext cx="6481129" cy="1170213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Bandymas (1)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430" y="1341120"/>
            <a:ext cx="6054660" cy="26123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lt-LT" sz="3200" dirty="0" smtClean="0"/>
              <a:t>1. Pasveriame katodą m</a:t>
            </a:r>
            <a:r>
              <a:rPr lang="en-US" sz="3200" dirty="0" smtClean="0"/>
              <a:t>=</a:t>
            </a:r>
            <a:r>
              <a:rPr lang="lt-LT" sz="3200" dirty="0" smtClean="0"/>
              <a:t> 5,84g</a:t>
            </a:r>
            <a:r>
              <a:rPr lang="en-US" sz="3200" dirty="0" smtClean="0"/>
              <a:t>.</a:t>
            </a:r>
            <a:endParaRPr lang="lt-LT" sz="3200" dirty="0" smtClean="0"/>
          </a:p>
          <a:p>
            <a:pPr>
              <a:buNone/>
            </a:pPr>
            <a:r>
              <a:rPr lang="lt-LT" sz="3200" dirty="0" smtClean="0"/>
              <a:t>2. Fiksuojame bandymo pradžios laiką t</a:t>
            </a:r>
            <a:r>
              <a:rPr lang="en-US" sz="3200" dirty="0" smtClean="0"/>
              <a:t>= 9h42min 20s</a:t>
            </a:r>
            <a:endParaRPr lang="lt-LT" sz="3200" dirty="0" smtClean="0"/>
          </a:p>
          <a:p>
            <a:pPr>
              <a:buNone/>
            </a:pPr>
            <a:r>
              <a:rPr lang="lt-LT" sz="3200" dirty="0" smtClean="0"/>
              <a:t>3. Įjungiame jungiklį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5" name="Picture 4" descr="C:\Users\Mama\Desktop\elektrolize\Angelei\20170328_09494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1120" y="4228728"/>
            <a:ext cx="2606245" cy="247368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:\Users\Mama\Desktop\elektrolize\Angelei\20170328_0947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8169" y="4267664"/>
            <a:ext cx="3373831" cy="2395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C:\Users\Mama\Desktop\elektrolize\Angelei\20170328_09450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19269" y="2082800"/>
            <a:ext cx="2998411" cy="2079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Veiksmo mygtukas: pirmyn arba paskesnis 8">
            <a:hlinkClick r:id="" action="ppaction://hlinkshowjump?jump=nextslide" highlightClick="1"/>
          </p:cNvPr>
          <p:cNvSpPr/>
          <p:nvPr/>
        </p:nvSpPr>
        <p:spPr>
          <a:xfrm>
            <a:off x="10284281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Action Button: Home 6">
            <a:hlinkClick r:id="rId5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6" presetClass="emph" presetSubtype="0" autoRev="1" fill="remove" nodeType="after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" presetID="6" presetClass="emph" presetSubtype="0" autoRev="1" fill="remove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58" y="353683"/>
            <a:ext cx="6600318" cy="1130300"/>
          </a:xfrm>
        </p:spPr>
        <p:txBody>
          <a:bodyPr>
            <a:normAutofit/>
          </a:bodyPr>
          <a:lstStyle/>
          <a:p>
            <a:r>
              <a:rPr lang="lt-LT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Turinys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049" y="1181818"/>
            <a:ext cx="7162560" cy="5676182"/>
          </a:xfrm>
        </p:spPr>
        <p:txBody>
          <a:bodyPr>
            <a:normAutofit/>
          </a:bodyPr>
          <a:lstStyle/>
          <a:p>
            <a:pPr>
              <a:buNone/>
            </a:pP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lt-LT" sz="3000" b="1" dirty="0" smtClean="0">
                <a:solidFill>
                  <a:schemeClr val="accent1">
                    <a:lumMod val="50000"/>
                  </a:schemeClr>
                </a:solidFill>
                <a:hlinkClick r:id="rId2" action="ppaction://hlinksldjump"/>
              </a:rPr>
              <a:t>Elektros srovė skysčiuose </a:t>
            </a:r>
            <a:endParaRPr lang="lt-LT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t-LT" sz="3000" b="1" dirty="0" smtClean="0">
                <a:solidFill>
                  <a:schemeClr val="accent1">
                    <a:lumMod val="50000"/>
                  </a:schemeClr>
                </a:solidFill>
                <a:hlinkClick r:id="rId3" action="ppaction://hlinksldjump"/>
              </a:rPr>
              <a:t>Kas yra elektrolizė? </a:t>
            </a:r>
            <a:endParaRPr lang="lt-LT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t-LT" sz="3000" b="1" dirty="0" smtClean="0">
                <a:solidFill>
                  <a:schemeClr val="accent1">
                    <a:lumMod val="50000"/>
                  </a:schemeClr>
                </a:solidFill>
                <a:hlinkClick r:id="rId4" action="ppaction://hlinksldjump"/>
              </a:rPr>
              <a:t>Elektrolizės dėsnis</a:t>
            </a:r>
            <a:endParaRPr lang="lt-LT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t-LT" sz="3000" b="1" dirty="0" smtClean="0">
                <a:solidFill>
                  <a:schemeClr val="accent1">
                    <a:lumMod val="50000"/>
                  </a:schemeClr>
                </a:solidFill>
                <a:hlinkClick r:id="rId5" action="ppaction://hlinksldjump"/>
              </a:rPr>
              <a:t>Elektrolizės taikymas</a:t>
            </a:r>
            <a:endParaRPr lang="lt-LT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t-LT" sz="3000" b="1" dirty="0" smtClean="0">
                <a:solidFill>
                  <a:schemeClr val="accent1">
                    <a:lumMod val="50000"/>
                  </a:schemeClr>
                </a:solidFill>
                <a:hlinkClick r:id="rId6" action="ppaction://hlinksldjump"/>
              </a:rPr>
              <a:t>Bandymas</a:t>
            </a:r>
            <a:endParaRPr lang="lt-LT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t-LT" sz="3000" b="1" dirty="0" smtClean="0">
                <a:solidFill>
                  <a:schemeClr val="accent1">
                    <a:lumMod val="50000"/>
                  </a:schemeClr>
                </a:solidFill>
                <a:hlinkClick r:id="rId7" action="ppaction://hlinksldjump"/>
              </a:rPr>
              <a:t>Uždavinių sprendimas</a:t>
            </a:r>
            <a:endParaRPr lang="lt-LT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t-LT" sz="3000" b="1" dirty="0" smtClean="0">
                <a:solidFill>
                  <a:schemeClr val="accent1">
                    <a:lumMod val="50000"/>
                  </a:schemeClr>
                </a:solidFill>
                <a:hlinkClick r:id="rId8" action="ppaction://hlinksldjump"/>
              </a:rPr>
              <a:t>Testas</a:t>
            </a:r>
            <a:endParaRPr lang="lt-LT" sz="3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lt-LT" sz="3000" dirty="0" smtClean="0">
                <a:solidFill>
                  <a:schemeClr val="accent1">
                    <a:lumMod val="50000"/>
                  </a:schemeClr>
                </a:solidFill>
                <a:hlinkClick r:id="rId9" action="ppaction://hlinksldjump"/>
              </a:rPr>
              <a:t>Informacijos šaltiniai</a:t>
            </a:r>
            <a:endParaRPr lang="en-US" dirty="0">
              <a:latin typeface="Corbel"/>
            </a:endParaRPr>
          </a:p>
          <a:p>
            <a:endParaRPr lang="en-US" dirty="0">
              <a:latin typeface="Corbel"/>
            </a:endParaRPr>
          </a:p>
        </p:txBody>
      </p:sp>
      <p:sp>
        <p:nvSpPr>
          <p:cNvPr id="4" name="Veiksmo mygtukas: pasirinktinis 3">
            <a:hlinkClick r:id="" action="ppaction://hlinkshowjump?jump=endshow" highlightClick="1"/>
          </p:cNvPr>
          <p:cNvSpPr/>
          <p:nvPr/>
        </p:nvSpPr>
        <p:spPr>
          <a:xfrm>
            <a:off x="10312400" y="6177280"/>
            <a:ext cx="975360" cy="467360"/>
          </a:xfrm>
          <a:prstGeom prst="actionButtonBlank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bg1">
                    <a:lumMod val="50000"/>
                  </a:schemeClr>
                </a:solidFill>
              </a:rPr>
              <a:t>Baigti</a:t>
            </a:r>
            <a:endParaRPr lang="lt-LT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0673" y="1774776"/>
            <a:ext cx="5982467" cy="4094671"/>
          </a:xfrm>
        </p:spPr>
        <p:txBody>
          <a:bodyPr/>
          <a:lstStyle/>
          <a:p>
            <a:pPr marL="457200" indent="-457200">
              <a:buNone/>
            </a:pPr>
            <a:r>
              <a:rPr lang="lt-LT" sz="3200" dirty="0" smtClean="0"/>
              <a:t>1. </a:t>
            </a:r>
            <a:r>
              <a:rPr lang="en-US" sz="3200" dirty="0" smtClean="0"/>
              <a:t>F</a:t>
            </a:r>
            <a:r>
              <a:rPr lang="lt-LT" sz="3200" dirty="0" smtClean="0"/>
              <a:t>i</a:t>
            </a:r>
            <a:r>
              <a:rPr lang="en-US" sz="3200" dirty="0" err="1" smtClean="0"/>
              <a:t>ksuojame</a:t>
            </a:r>
            <a:r>
              <a:rPr lang="en-US" sz="3200" dirty="0" smtClean="0"/>
              <a:t> </a:t>
            </a:r>
            <a:r>
              <a:rPr lang="en-US" sz="3200" dirty="0" err="1" smtClean="0"/>
              <a:t>bandymo</a:t>
            </a:r>
            <a:r>
              <a:rPr lang="en-US" sz="3200" dirty="0" smtClean="0"/>
              <a:t> </a:t>
            </a:r>
            <a:r>
              <a:rPr lang="en-US" sz="3200" dirty="0" err="1" smtClean="0"/>
              <a:t>pabaigos</a:t>
            </a:r>
            <a:r>
              <a:rPr lang="en-US" sz="3200" dirty="0" smtClean="0"/>
              <a:t> </a:t>
            </a:r>
            <a:r>
              <a:rPr lang="en-US" sz="3200" dirty="0" err="1" smtClean="0"/>
              <a:t>laik</a:t>
            </a:r>
            <a:r>
              <a:rPr lang="lt-LT" sz="3200" dirty="0" smtClean="0"/>
              <a:t>ą t</a:t>
            </a:r>
            <a:r>
              <a:rPr lang="en-US" sz="3200" dirty="0" smtClean="0"/>
              <a:t>=</a:t>
            </a:r>
            <a:r>
              <a:rPr lang="lt-LT" sz="3200" dirty="0" smtClean="0"/>
              <a:t>11h10min30s.</a:t>
            </a:r>
          </a:p>
          <a:p>
            <a:pPr marL="457200" indent="-457200">
              <a:buNone/>
            </a:pPr>
            <a:r>
              <a:rPr lang="lt-LT" sz="3200" dirty="0" smtClean="0"/>
              <a:t>2. Išjungiame grandinę.</a:t>
            </a:r>
          </a:p>
          <a:p>
            <a:pPr marL="457200" indent="-457200">
              <a:buNone/>
            </a:pPr>
            <a:r>
              <a:rPr lang="lt-LT" sz="3200" dirty="0" smtClean="0"/>
              <a:t>3. Pasveriame katodą </a:t>
            </a:r>
          </a:p>
          <a:p>
            <a:pPr marL="457200" indent="-457200">
              <a:buNone/>
            </a:pPr>
            <a:r>
              <a:rPr lang="lt-LT" sz="3200" dirty="0"/>
              <a:t> </a:t>
            </a:r>
            <a:r>
              <a:rPr lang="lt-LT" sz="3200" dirty="0" smtClean="0"/>
              <a:t>   m </a:t>
            </a:r>
            <a:r>
              <a:rPr lang="en-US" sz="3200" dirty="0" smtClean="0"/>
              <a:t>=</a:t>
            </a:r>
            <a:r>
              <a:rPr lang="lt-LT" sz="3200" dirty="0" smtClean="0"/>
              <a:t> 6,03g.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5" name="Picture 4" descr="C:\Users\Mama\Desktop\elektrolize\Angelei\20170328_11165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1860" y="1466210"/>
            <a:ext cx="4442732" cy="27533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C:\Users\Mama\Desktop\elektrolize\Angelei\20170328_11204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1" y="3116146"/>
            <a:ext cx="4774538" cy="33252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Veiksmo mygtukas: pirmyn arba paskesnis 7">
            <a:hlinkClick r:id="" action="ppaction://hlinkshowjump?jump=nextslide" highlightClick="1"/>
          </p:cNvPr>
          <p:cNvSpPr/>
          <p:nvPr/>
        </p:nvSpPr>
        <p:spPr>
          <a:xfrm>
            <a:off x="10223937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Action Button: Home 6">
            <a:hlinkClick r:id="rId4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68169" y="0"/>
            <a:ext cx="6481129" cy="11702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Bandymas (2)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remove" nodeType="afterEffect">
                                  <p:stCondLst>
                                    <p:cond delay="175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750"/>
                            </p:stCondLst>
                            <p:childTnLst>
                              <p:par>
                                <p:cTn id="8" presetID="6" presetClass="emph" presetSubtype="0" autoRev="1" fill="remove" nodeType="after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463" y="1473285"/>
            <a:ext cx="10018713" cy="1605471"/>
          </a:xfrm>
        </p:spPr>
        <p:txBody>
          <a:bodyPr>
            <a:normAutofit/>
          </a:bodyPr>
          <a:lstStyle/>
          <a:p>
            <a:r>
              <a:rPr lang="lt-LT" sz="3200" b="1" dirty="0" smtClean="0">
                <a:solidFill>
                  <a:schemeClr val="bg1">
                    <a:lumMod val="50000"/>
                  </a:schemeClr>
                </a:solidFill>
              </a:rPr>
              <a:t>Apskaičiuojame vario elektrocheminį ekvivalentą ir palyginame jį su lentelės duomenimis.</a:t>
            </a:r>
            <a:endParaRPr lang="en-US" sz="3200" b="1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06764" y="3015118"/>
                <a:ext cx="11161426" cy="3550921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lt-LT" sz="2800" dirty="0" smtClean="0"/>
                  <a:t>k  m</a:t>
                </a:r>
                <a:r>
                  <a:rPr lang="en-US" sz="2800" dirty="0" smtClean="0"/>
                  <a:t> = 6,03g</a:t>
                </a:r>
                <a:r>
                  <a:rPr lang="lt-LT" sz="2800" dirty="0" smtClean="0"/>
                  <a:t> </a:t>
                </a:r>
                <a:r>
                  <a:rPr lang="en-US" sz="2800" dirty="0" smtClean="0"/>
                  <a:t>-</a:t>
                </a:r>
                <a:r>
                  <a:rPr lang="lt-LT" sz="2800" dirty="0" smtClean="0"/>
                  <a:t> </a:t>
                </a:r>
                <a:r>
                  <a:rPr lang="en-US" sz="2800" dirty="0" smtClean="0"/>
                  <a:t>5,84g=0,19g = 0,00019kg          k=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sz="28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lt-LT" sz="2800" b="0" i="1" dirty="0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lt-LT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l-GR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lt-LT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>
                  <a:buNone/>
                </a:pPr>
                <a:r>
                  <a:rPr lang="en-US" sz="2800" dirty="0" smtClean="0"/>
                  <a:t>    I= 0,1A                                           </a:t>
                </a:r>
                <a:r>
                  <a:rPr lang="lt-LT" sz="2800" dirty="0" smtClean="0"/>
                  <a:t>      </a:t>
                </a:r>
                <a:r>
                  <a:rPr lang="en-US" sz="2800" dirty="0" smtClean="0"/>
                  <a:t>k=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/>
                          <m:t>0,00019</m:t>
                        </m:r>
                        <m:r>
                          <m:rPr>
                            <m:nor/>
                          </m:rPr>
                          <a:rPr lang="en-US" sz="2800" dirty="0"/>
                          <m:t>kg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/>
                          <m:t>0,1</m:t>
                        </m:r>
                        <m:r>
                          <m:rPr>
                            <m:nor/>
                          </m:rPr>
                          <a:rPr lang="en-US" sz="2800" dirty="0"/>
                          <m:t>A</m:t>
                        </m:r>
                        <m:r>
                          <m:rPr>
                            <m:nor/>
                          </m:rPr>
                          <a:rPr lang="en-US" sz="2800" dirty="0"/>
                          <m:t> 5290</m:t>
                        </m:r>
                        <m:r>
                          <m:rPr>
                            <m:nor/>
                          </m:rPr>
                          <a:rPr lang="en-US" sz="2800" dirty="0"/>
                          <m:t>s</m:t>
                        </m:r>
                      </m:den>
                    </m:f>
                  </m:oMath>
                </a14:m>
                <a:r>
                  <a:rPr lang="en-US" sz="2800" dirty="0" smtClean="0"/>
                  <a:t> =0,00000034kg/C</a:t>
                </a:r>
              </a:p>
              <a:p>
                <a:pPr>
                  <a:buNone/>
                </a:pPr>
                <a:r>
                  <a:rPr lang="en-US" sz="2800" dirty="0" smtClean="0"/>
                  <a:t>    </a:t>
                </a:r>
                <a:r>
                  <a:rPr lang="el-GR" sz="2800" dirty="0" smtClean="0"/>
                  <a:t>Δ</a:t>
                </a:r>
                <a:r>
                  <a:rPr lang="en-US" sz="2800" dirty="0" smtClean="0"/>
                  <a:t>t =</a:t>
                </a:r>
                <a:r>
                  <a:rPr lang="lt-LT" sz="2800" dirty="0" smtClean="0"/>
                  <a:t> 11h10min30s -</a:t>
                </a:r>
                <a:r>
                  <a:rPr lang="en-US" sz="2800" dirty="0" smtClean="0"/>
                  <a:t> 9h42min 20s</a:t>
                </a:r>
                <a:r>
                  <a:rPr lang="lt-LT" sz="2800" dirty="0" smtClean="0"/>
                  <a:t> </a:t>
                </a:r>
                <a:r>
                  <a:rPr lang="en-US" sz="2800" dirty="0" smtClean="0"/>
                  <a:t>=</a:t>
                </a:r>
              </a:p>
              <a:p>
                <a:pPr>
                  <a:buNone/>
                </a:pPr>
                <a:r>
                  <a:rPr lang="en-US" sz="2800" dirty="0" smtClean="0"/>
                  <a:t>    = 1h28min10s = 5290s  </a:t>
                </a:r>
                <a:r>
                  <a:rPr lang="lt-LT" sz="2800" dirty="0" smtClean="0"/>
                  <a:t>                        </a:t>
                </a:r>
                <a:r>
                  <a:rPr lang="en-US" sz="2800" dirty="0" err="1" smtClean="0"/>
                  <a:t>Lentel</a:t>
                </a:r>
                <a:r>
                  <a:rPr lang="lt-LT" sz="2800" dirty="0" smtClean="0"/>
                  <a:t>ė</a:t>
                </a:r>
                <a:r>
                  <a:rPr lang="en-US" sz="2800" dirty="0" smtClean="0"/>
                  <a:t>je </a:t>
                </a:r>
                <a:r>
                  <a:rPr lang="en-US" sz="2800" dirty="0" err="1" smtClean="0"/>
                  <a:t>pateikta</a:t>
                </a:r>
                <a:r>
                  <a:rPr lang="lt-LT" sz="2800" dirty="0" smtClean="0"/>
                  <a:t>s </a:t>
                </a:r>
              </a:p>
              <a:p>
                <a:pPr>
                  <a:buNone/>
                </a:pPr>
                <a:r>
                  <a:rPr lang="lt-LT" sz="2800" dirty="0" smtClean="0"/>
                  <a:t>                                                                   k</a:t>
                </a:r>
                <a:r>
                  <a:rPr lang="en-US" sz="2800" dirty="0" smtClean="0"/>
                  <a:t>=</a:t>
                </a:r>
                <a:r>
                  <a:rPr lang="lt-LT" sz="2800" dirty="0" smtClean="0"/>
                  <a:t>0,00000033kg/C</a:t>
                </a:r>
                <a:endParaRPr lang="lt-LT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None/>
                </a:pPr>
                <a:r>
                  <a:rPr lang="lt-LT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6764" y="3015118"/>
                <a:ext cx="11161426" cy="3550921"/>
              </a:xfrm>
              <a:blipFill rotWithShape="0"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upė 3"/>
          <p:cNvGrpSpPr/>
          <p:nvPr/>
        </p:nvGrpSpPr>
        <p:grpSpPr>
          <a:xfrm>
            <a:off x="1098633" y="2682516"/>
            <a:ext cx="4508500" cy="2540000"/>
            <a:chOff x="1676400" y="1745118"/>
            <a:chExt cx="4508500" cy="2540000"/>
          </a:xfrm>
        </p:grpSpPr>
        <p:cxnSp>
          <p:nvCxnSpPr>
            <p:cNvPr id="5" name="Straight Connector 4"/>
            <p:cNvCxnSpPr/>
            <p:nvPr/>
          </p:nvCxnSpPr>
          <p:spPr>
            <a:xfrm rot="16200000" flipH="1">
              <a:off x="715010" y="3008768"/>
              <a:ext cx="25400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676400" y="2146300"/>
              <a:ext cx="4508500" cy="127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091672" y="6188087"/>
            <a:ext cx="972608" cy="576072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6569" y="105614"/>
            <a:ext cx="6481129" cy="11702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Bandymas (3)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Veiksmo mygtukas: pirmyn arba paskesnis 8">
            <a:hlinkClick r:id="" action="ppaction://hlinkshowjump?jump=nextslide" highlightClick="1"/>
          </p:cNvPr>
          <p:cNvSpPr/>
          <p:nvPr/>
        </p:nvSpPr>
        <p:spPr>
          <a:xfrm>
            <a:off x="10241280" y="6188087"/>
            <a:ext cx="746482" cy="576072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224874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950" y="1661159"/>
            <a:ext cx="9828850" cy="394716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lt-LT" sz="3200" b="1" u="sng" dirty="0" smtClean="0">
                <a:solidFill>
                  <a:schemeClr val="bg1">
                    <a:lumMod val="50000"/>
                  </a:schemeClr>
                </a:solidFill>
              </a:rPr>
              <a:t>Išvada:</a:t>
            </a:r>
          </a:p>
          <a:p>
            <a:pPr algn="ctr">
              <a:buNone/>
            </a:pPr>
            <a:endParaRPr lang="lt-LT" sz="3200" b="1" u="sng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lt-LT" sz="3200" dirty="0" smtClean="0"/>
              <a:t>Bandymu pavyko įrodyti, kad vario sulfato tirpalu tekant srovei </a:t>
            </a:r>
            <a:r>
              <a:rPr lang="en-US" sz="3200" dirty="0" smtClean="0"/>
              <a:t> </a:t>
            </a:r>
            <a:r>
              <a:rPr lang="lt-LT" sz="3200" dirty="0" smtClean="0"/>
              <a:t>ant katodo nusėda varis ir gana tiksliai apskaičiuoti vario elektrocheminį ekvivalentą.</a:t>
            </a:r>
            <a:endParaRPr lang="en-US" sz="3200" dirty="0" smtClean="0"/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11091672" y="6144768"/>
            <a:ext cx="972608" cy="576072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6569" y="105614"/>
            <a:ext cx="6481129" cy="11702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Bandymas (4)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Veiksmo mygtukas: pirmyn arba paskesnis 4">
            <a:hlinkClick r:id="" action="ppaction://hlinkshowjump?jump=nextslide" highlightClick="1"/>
          </p:cNvPr>
          <p:cNvSpPr/>
          <p:nvPr/>
        </p:nvSpPr>
        <p:spPr>
          <a:xfrm>
            <a:off x="10241280" y="6188087"/>
            <a:ext cx="746482" cy="576072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566747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650" y="414655"/>
            <a:ext cx="10018713" cy="109918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ždavinių sprendimas</a:t>
            </a:r>
            <a:endParaRPr lang="en-US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1415297" y="3611879"/>
            <a:ext cx="2880000" cy="14400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LYGIS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ction Button: Custom 8">
            <a:hlinkClick r:id="rId2" action="ppaction://hlinksldjump" highlightClick="1"/>
          </p:cNvPr>
          <p:cNvSpPr/>
          <p:nvPr/>
        </p:nvSpPr>
        <p:spPr>
          <a:xfrm>
            <a:off x="4908830" y="3611879"/>
            <a:ext cx="2880000" cy="14400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 LYGIS</a:t>
            </a:r>
          </a:p>
        </p:txBody>
      </p:sp>
      <p:sp>
        <p:nvSpPr>
          <p:cNvPr id="10" name="Action Button: Custom 9">
            <a:hlinkClick r:id="rId3" action="ppaction://hlinksldjump" highlightClick="1"/>
          </p:cNvPr>
          <p:cNvSpPr/>
          <p:nvPr/>
        </p:nvSpPr>
        <p:spPr>
          <a:xfrm>
            <a:off x="8402363" y="3611879"/>
            <a:ext cx="2880000" cy="1440000"/>
          </a:xfrm>
          <a:prstGeom prst="actionButtonBlank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 LYGIS</a:t>
            </a:r>
          </a:p>
        </p:txBody>
      </p:sp>
      <p:sp>
        <p:nvSpPr>
          <p:cNvPr id="8" name="Action Button: Home 6">
            <a:hlinkClick r:id="rId4" action="ppaction://hlinksldjump" highlightClick="1"/>
          </p:cNvPr>
          <p:cNvSpPr/>
          <p:nvPr/>
        </p:nvSpPr>
        <p:spPr>
          <a:xfrm>
            <a:off x="11091672" y="6144768"/>
            <a:ext cx="972608" cy="576072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7990" y="627620"/>
            <a:ext cx="10018713" cy="570206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lt-LT" sz="3200" dirty="0" smtClean="0"/>
              <a:t>Kada daugiau nusės natrio tekant elektros srovei druskos tirpalu: kai tirpalu teka 2A ar kai teka 2mA stiprio srovė? </a:t>
            </a:r>
            <a:br>
              <a:rPr lang="lt-LT" sz="3200" dirty="0" smtClean="0"/>
            </a:br>
            <a:r>
              <a:rPr lang="lt-LT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Ats:. 2A , nes kuo didesnis srovės stipris, tuo didesnė masė natrio išsiskirs. </a:t>
            </a:r>
          </a:p>
          <a:p>
            <a:pPr marL="514350" indent="-514350">
              <a:buFont typeface="+mj-lt"/>
              <a:buAutoNum type="arabicPeriod"/>
            </a:pPr>
            <a:endParaRPr lang="lt-LT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lt-LT" sz="3200" dirty="0" smtClean="0"/>
              <a:t>Ant kurio elektrodo nusėda varis, tekant srovei vario sulfato tirpalu. Nubrėžkite grandinę ir nuspalvinkite šį elektrodą. </a:t>
            </a:r>
            <a:br>
              <a:rPr lang="lt-LT" sz="3200" dirty="0" smtClean="0"/>
            </a:br>
            <a:r>
              <a:rPr lang="lt-LT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Ats:. Ant katodo, elektrodo sujungto su neigiamu šaltinio poliumi.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11039473" y="6169660"/>
            <a:ext cx="927100" cy="533400"/>
          </a:xfrm>
          <a:prstGeom prst="actionButtonBackPrevious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14500" y="0"/>
                <a:ext cx="10477500" cy="6858000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lt-LT" sz="3200" dirty="0"/>
                  <a:t>Papuošalai yra </a:t>
                </a:r>
                <a:r>
                  <a:rPr lang="lt-LT" sz="3200" dirty="0" err="1"/>
                  <a:t>sidabruojami</a:t>
                </a:r>
                <a:r>
                  <a:rPr lang="lt-LT" sz="3200" dirty="0"/>
                  <a:t> ir auksuojami. Ar tai įmanoma, jei papuošalas yra plastmasinis? </a:t>
                </a:r>
                <a:br>
                  <a:rPr lang="lt-LT" sz="3200" dirty="0"/>
                </a:br>
                <a:r>
                  <a:rPr lang="lt-LT" sz="3200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Ats:. Taip, tik prieš elektrolizę dirbinys turi būti padengtas grafito sluoksniu. </a:t>
                </a:r>
                <a:r>
                  <a:rPr lang="lt-LT" sz="3200" b="1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/>
                </a:r>
                <a:br>
                  <a:rPr lang="lt-LT" sz="3200" b="1" dirty="0" smtClean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</a:br>
                <a:endParaRPr lang="lt-LT" sz="3200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lt-LT" sz="3000" dirty="0" smtClean="0"/>
                  <a:t>Kiek </a:t>
                </a:r>
                <a:r>
                  <a:rPr lang="lt-LT" sz="3000" dirty="0"/>
                  <a:t>vario išsiskirs iš </a:t>
                </a:r>
                <a:r>
                  <a:rPr lang="lt-LT" sz="3000" dirty="0" smtClean="0"/>
                  <a:t>vario sulfato </a:t>
                </a:r>
                <a:r>
                  <a:rPr lang="lt-LT" sz="3000" dirty="0"/>
                  <a:t>tirpalo per 1h, kai juo tekės 80 </a:t>
                </a:r>
                <a:r>
                  <a:rPr lang="en-US" sz="3000" dirty="0" smtClean="0"/>
                  <a:t>A</a:t>
                </a:r>
                <a:r>
                  <a:rPr lang="lt-LT" sz="3000" dirty="0" smtClean="0"/>
                  <a:t> </a:t>
                </a:r>
                <a:r>
                  <a:rPr lang="lt-LT" sz="3000" dirty="0"/>
                  <a:t>stiprio srovė?</a:t>
                </a:r>
              </a:p>
              <a:p>
                <a:pPr marL="342900" indent="-342900">
                  <a:buNone/>
                </a:pPr>
                <a:r>
                  <a:rPr lang="lt-LT" sz="3000" dirty="0" smtClean="0"/>
                  <a:t>m</a:t>
                </a:r>
                <a:r>
                  <a:rPr lang="lt-LT" sz="3000" dirty="0"/>
                  <a:t>  </a:t>
                </a:r>
                <a:r>
                  <a:rPr lang="lt-LT" sz="3000" dirty="0" smtClean="0"/>
                  <a:t>t</a:t>
                </a:r>
                <a:r>
                  <a:rPr lang="en-US" sz="3000" dirty="0"/>
                  <a:t>= </a:t>
                </a:r>
                <a:r>
                  <a:rPr lang="en-US" sz="3000" dirty="0" smtClean="0"/>
                  <a:t>1h = 3600s</a:t>
                </a:r>
                <a:r>
                  <a:rPr lang="lt-LT" sz="3000" dirty="0"/>
                  <a:t>        </a:t>
                </a:r>
                <a:r>
                  <a:rPr lang="lt-LT" sz="3000" dirty="0" smtClean="0"/>
                  <a:t>m </a:t>
                </a:r>
                <a:r>
                  <a:rPr lang="en-US" sz="3000" dirty="0"/>
                  <a:t>= </a:t>
                </a:r>
                <a:r>
                  <a:rPr lang="en-US" sz="3000" dirty="0" smtClean="0"/>
                  <a:t>k</a:t>
                </a:r>
                <a14:m>
                  <m:oMath xmlns:m="http://schemas.openxmlformats.org/officeDocument/2006/math">
                    <m:r>
                      <a:rPr lang="en-US" sz="3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lt-LT" sz="3000" dirty="0" smtClean="0"/>
                  <a:t>I</a:t>
                </a:r>
                <a14:m>
                  <m:oMath xmlns:m="http://schemas.openxmlformats.org/officeDocument/2006/math">
                    <m:r>
                      <a:rPr lang="lt-LT" sz="3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l-GR" sz="3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3000" dirty="0" smtClean="0"/>
                  <a:t>t</a:t>
                </a:r>
                <a:r>
                  <a:rPr lang="lt-LT" sz="3000" dirty="0" smtClean="0"/>
                  <a:t>;       </a:t>
                </a:r>
              </a:p>
              <a:p>
                <a:pPr marL="342900" indent="-342900">
                  <a:buNone/>
                </a:pPr>
                <a:r>
                  <a:rPr lang="lt-LT" sz="3000" dirty="0" smtClean="0"/>
                  <a:t>                                    m</a:t>
                </a:r>
                <a:r>
                  <a:rPr lang="en-US" sz="3000" dirty="0" smtClean="0"/>
                  <a:t>=0,00000033kg/C 80A 3600s =</a:t>
                </a:r>
              </a:p>
              <a:p>
                <a:pPr marL="342900" indent="-342900">
                  <a:buNone/>
                </a:pPr>
                <a:r>
                  <a:rPr lang="en-US" sz="3000" dirty="0"/>
                  <a:t>    </a:t>
                </a:r>
                <a:r>
                  <a:rPr lang="en-US" sz="3000" dirty="0" smtClean="0"/>
                  <a:t>I </a:t>
                </a:r>
                <a:r>
                  <a:rPr lang="en-US" sz="3000" dirty="0"/>
                  <a:t>= 80A    </a:t>
                </a:r>
                <a:r>
                  <a:rPr lang="en-US" sz="3000" dirty="0" smtClean="0"/>
                  <a:t>                               = 0,095kg. </a:t>
                </a:r>
                <a:r>
                  <a:rPr lang="en-US" sz="3000" dirty="0"/>
                  <a:t>                  </a:t>
                </a:r>
              </a:p>
              <a:p>
                <a:pPr marL="342900" indent="-342900">
                  <a:buNone/>
                </a:pPr>
                <a:r>
                  <a:rPr lang="en-US" sz="3000" dirty="0"/>
                  <a:t>    </a:t>
                </a:r>
                <a:r>
                  <a:rPr lang="en-US" sz="3000" dirty="0" smtClean="0"/>
                  <a:t>k </a:t>
                </a:r>
                <a:r>
                  <a:rPr lang="en-US" sz="3000" dirty="0"/>
                  <a:t>= </a:t>
                </a:r>
                <a:r>
                  <a:rPr lang="lt-LT" sz="3000" dirty="0"/>
                  <a:t>0,00000033kg/C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14500" y="0"/>
                <a:ext cx="10477500" cy="6858000"/>
              </a:xfrm>
              <a:blipFill rotWithShape="0">
                <a:blip r:embed="rId2"/>
                <a:stretch>
                  <a:fillRect l="-2327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ė 10"/>
          <p:cNvGrpSpPr/>
          <p:nvPr/>
        </p:nvGrpSpPr>
        <p:grpSpPr>
          <a:xfrm>
            <a:off x="1992702" y="4034526"/>
            <a:ext cx="2153967" cy="1745172"/>
            <a:chOff x="1992702" y="4034526"/>
            <a:chExt cx="2153967" cy="174517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277374" y="4034526"/>
              <a:ext cx="2395" cy="17451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992702" y="4072626"/>
              <a:ext cx="2153967" cy="7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39473" y="6169660"/>
            <a:ext cx="927100" cy="533400"/>
          </a:xfrm>
          <a:prstGeom prst="actionButtonBackPrevious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84310" y="138024"/>
                <a:ext cx="10482263" cy="6642338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lt-LT" dirty="0" smtClean="0"/>
                  <a:t>Kodėl </a:t>
                </a:r>
                <a:r>
                  <a:rPr lang="lt-LT" dirty="0"/>
                  <a:t>galvanotechnikoje </a:t>
                </a:r>
                <a:r>
                  <a:rPr lang="lt-LT" dirty="0" err="1"/>
                  <a:t>reversuojama</a:t>
                </a:r>
                <a:r>
                  <a:rPr lang="lt-LT" dirty="0"/>
                  <a:t> srovė (keičiama jos kryptis)?</a:t>
                </a:r>
                <a:br>
                  <a:rPr lang="lt-LT" dirty="0"/>
                </a:br>
                <a:r>
                  <a:rPr lang="lt-LT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  <a:t>Ats:. Ties metalo paviršiaus atsikišimais elektros laukas būna stipresnis negu ties lygiu paviršiumi, todėl pakeitus srovės kryptį metalas tampa anodu, atsikišimai bei nelygumai ištirpsta greičiau ir paviršius išsilygina. </a:t>
                </a:r>
                <a:br>
                  <a:rPr lang="lt-LT" b="1" dirty="0">
                    <a:solidFill>
                      <a:schemeClr val="tx2">
                        <a:lumMod val="75000"/>
                        <a:lumOff val="25000"/>
                      </a:schemeClr>
                    </a:solidFill>
                  </a:rPr>
                </a:br>
                <a:endParaRPr lang="lt-LT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lt-LT" dirty="0"/>
                  <a:t>Kokį darbą atliko elektros srovė, jei elektros srovei tekant vario sulfato tirpalu per 30s nusėdo 39,6 mg vario, o įtampa vonelėje buvo 4V?</a:t>
                </a:r>
                <a:endParaRPr lang="lt-LT" b="1" dirty="0" smtClean="0">
                  <a:solidFill>
                    <a:schemeClr val="tx2">
                      <a:lumMod val="75000"/>
                      <a:lumOff val="25000"/>
                    </a:schemeClr>
                  </a:solidFill>
                </a:endParaRPr>
              </a:p>
              <a:p>
                <a:pPr>
                  <a:buNone/>
                </a:pPr>
                <a:endParaRPr lang="lt-LT" dirty="0" smtClean="0"/>
              </a:p>
              <a:p>
                <a:pPr>
                  <a:buNone/>
                </a:pPr>
                <a:r>
                  <a:rPr lang="lt-LT" dirty="0" smtClean="0"/>
                  <a:t>A        k</a:t>
                </a:r>
                <a:r>
                  <a:rPr lang="en-US" dirty="0" smtClean="0"/>
                  <a:t>= 0,00000033kg/C    </a:t>
                </a:r>
                <a:r>
                  <a:rPr lang="lt-LT" dirty="0" smtClean="0"/>
                  <a:t>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Randame</a:t>
                </a:r>
                <a:r>
                  <a:rPr lang="en-US" dirty="0" smtClean="0"/>
                  <a:t>, </a:t>
                </a:r>
                <a:r>
                  <a:rPr lang="en-US" dirty="0" err="1" smtClean="0"/>
                  <a:t>koks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srov</a:t>
                </a:r>
                <a:r>
                  <a:rPr lang="lt-LT" dirty="0" smtClean="0"/>
                  <a:t>ė</a:t>
                </a:r>
                <a:r>
                  <a:rPr lang="en-US" dirty="0" smtClean="0"/>
                  <a:t>s </a:t>
                </a:r>
                <a:r>
                  <a:rPr lang="en-US" dirty="0" err="1" smtClean="0"/>
                  <a:t>stipris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tek</a:t>
                </a:r>
                <a:r>
                  <a:rPr lang="lt-LT" dirty="0" smtClean="0"/>
                  <a:t>ė</a:t>
                </a:r>
                <a:r>
                  <a:rPr lang="en-US" dirty="0" err="1" smtClean="0"/>
                  <a:t>jo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vonele</a:t>
                </a:r>
                <a:r>
                  <a:rPr lang="lt-LT" dirty="0" smtClean="0"/>
                  <a:t>:</a:t>
                </a: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           m= 39,6mg= 0,0000396kg</a:t>
                </a:r>
                <a:r>
                  <a:rPr lang="lt-LT" dirty="0" smtClean="0"/>
                  <a:t>           I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lt-LT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           U= 4V</a:t>
                </a:r>
                <a:r>
                  <a:rPr lang="lt-LT" dirty="0" smtClean="0"/>
                  <a:t>                          I</a:t>
                </a:r>
                <a:r>
                  <a:rPr lang="en-US" dirty="0" smtClean="0"/>
                  <a:t>=</a:t>
                </a:r>
                <a:r>
                  <a:rPr lang="lt-LT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lt-LT" dirty="0"/>
                          <m:t>0,0000396</m:t>
                        </m:r>
                        <m:r>
                          <m:rPr>
                            <m:nor/>
                          </m:rPr>
                          <a:rPr lang="lt-LT" dirty="0"/>
                          <m:t>kg</m:t>
                        </m:r>
                      </m:num>
                      <m:den>
                        <m:r>
                          <m:rPr>
                            <m:nor/>
                          </m:rPr>
                          <a:rPr lang="lt-LT" dirty="0"/>
                          <m:t>0,00000033</m:t>
                        </m:r>
                        <m:r>
                          <m:rPr>
                            <m:nor/>
                          </m:rPr>
                          <a:rPr lang="lt-LT" dirty="0"/>
                          <m:t>kg</m:t>
                        </m:r>
                        <m:r>
                          <m:rPr>
                            <m:nor/>
                          </m:rPr>
                          <a:rPr lang="lt-LT" dirty="0"/>
                          <m:t>/</m:t>
                        </m:r>
                        <m:r>
                          <m:rPr>
                            <m:nor/>
                          </m:rPr>
                          <a:rPr lang="lt-LT" dirty="0"/>
                          <m:t>C</m:t>
                        </m:r>
                        <m:r>
                          <a:rPr lang="lt-LT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lt-LT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lt-LT" dirty="0"/>
                          <m:t>30</m:t>
                        </m:r>
                        <m:r>
                          <m:rPr>
                            <m:nor/>
                          </m:rPr>
                          <a:rPr lang="lt-LT" dirty="0"/>
                          <m:t>s</m:t>
                        </m:r>
                      </m:den>
                    </m:f>
                  </m:oMath>
                </a14:m>
                <a:r>
                  <a:rPr lang="lt-LT" dirty="0" smtClean="0"/>
                  <a:t> </a:t>
                </a:r>
                <a:r>
                  <a:rPr lang="en-US" dirty="0" smtClean="0"/>
                  <a:t>=</a:t>
                </a:r>
                <a:r>
                  <a:rPr lang="lt-LT" dirty="0" smtClean="0"/>
                  <a:t>4A;</a:t>
                </a: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            </a:t>
                </a:r>
                <a:r>
                  <a:rPr lang="el-GR" dirty="0" smtClean="0"/>
                  <a:t>Δ</a:t>
                </a:r>
                <a:r>
                  <a:rPr lang="en-US" dirty="0" smtClean="0"/>
                  <a:t>t = 30s</a:t>
                </a:r>
                <a:r>
                  <a:rPr lang="lt-LT" dirty="0" smtClean="0"/>
                  <a:t>                      Apskaičiuojame elektros srovės darbą: A</a:t>
                </a:r>
                <a:r>
                  <a:rPr lang="en-US" dirty="0" smtClean="0"/>
                  <a:t>=</a:t>
                </a:r>
                <a:r>
                  <a:rPr lang="lt-LT" dirty="0" smtClean="0"/>
                  <a:t> IU</a:t>
                </a:r>
                <a:r>
                  <a:rPr lang="en-US" dirty="0" smtClean="0"/>
                  <a:t>t </a:t>
                </a:r>
              </a:p>
              <a:p>
                <a:pPr>
                  <a:buNone/>
                </a:pPr>
                <a:r>
                  <a:rPr lang="en-US" dirty="0" smtClean="0"/>
                  <a:t>           </a:t>
                </a:r>
                <a:r>
                  <a:rPr lang="lt-LT" dirty="0" smtClean="0"/>
                  <a:t>                                    A</a:t>
                </a:r>
                <a:r>
                  <a:rPr lang="en-US" dirty="0" smtClean="0"/>
                  <a:t>=</a:t>
                </a:r>
                <a:r>
                  <a:rPr lang="lt-LT" dirty="0" smtClean="0"/>
                  <a:t>4A </a:t>
                </a:r>
                <a14:m>
                  <m:oMath xmlns:m="http://schemas.openxmlformats.org/officeDocument/2006/math">
                    <m:r>
                      <a:rPr lang="lt-L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lt-LT" dirty="0" smtClean="0"/>
                  <a:t>4V</a:t>
                </a:r>
                <a14:m>
                  <m:oMath xmlns:m="http://schemas.openxmlformats.org/officeDocument/2006/math">
                    <m:r>
                      <a:rPr lang="lt-LT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lt-LT" dirty="0" smtClean="0"/>
                  <a:t> 30s</a:t>
                </a:r>
                <a:r>
                  <a:rPr lang="en-US" dirty="0" smtClean="0"/>
                  <a:t>=</a:t>
                </a:r>
                <a:r>
                  <a:rPr lang="lt-LT" dirty="0" smtClean="0"/>
                  <a:t>480J.</a:t>
                </a:r>
              </a:p>
              <a:p>
                <a:pPr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84310" y="138024"/>
                <a:ext cx="10482263" cy="6642338"/>
              </a:xfrm>
              <a:blipFill rotWithShape="0">
                <a:blip r:embed="rId2"/>
                <a:stretch>
                  <a:fillRect l="-1453" t="-3673" r="-988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Back or Previous 3">
            <a:hlinkClick r:id="rId3" action="ppaction://hlinksldjump" highlightClick="1"/>
          </p:cNvPr>
          <p:cNvSpPr/>
          <p:nvPr/>
        </p:nvSpPr>
        <p:spPr>
          <a:xfrm>
            <a:off x="11039473" y="6169660"/>
            <a:ext cx="927100" cy="533400"/>
          </a:xfrm>
          <a:prstGeom prst="actionButtonBackPrevious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Tiesioji jungtis 3"/>
          <p:cNvCxnSpPr/>
          <p:nvPr/>
        </p:nvCxnSpPr>
        <p:spPr>
          <a:xfrm>
            <a:off x="2194560" y="3404382"/>
            <a:ext cx="28135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Tiesioji jungtis 6"/>
          <p:cNvCxnSpPr/>
          <p:nvPr/>
        </p:nvCxnSpPr>
        <p:spPr>
          <a:xfrm>
            <a:off x="1631852" y="3404383"/>
            <a:ext cx="3840480" cy="26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2143125" y="1333500"/>
            <a:ext cx="5607050" cy="2616199"/>
          </a:xfrm>
        </p:spPr>
        <p:txBody>
          <a:bodyPr/>
          <a:lstStyle/>
          <a:p>
            <a:pPr algn="ctr"/>
            <a:r>
              <a:rPr lang="lt-LT" sz="9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Testas</a:t>
            </a:r>
            <a:endParaRPr lang="lt-LT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Vaizdo rezultatas pagal užklausą „klaustukas“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13080" y="1185322"/>
            <a:ext cx="4441825" cy="4441825"/>
          </a:xfrm>
          <a:prstGeom prst="rect">
            <a:avLst/>
          </a:prstGeom>
          <a:noFill/>
        </p:spPr>
      </p:pic>
      <p:sp>
        <p:nvSpPr>
          <p:cNvPr id="5" name="Veiksmo mygtukas: pirmyn arba paskesnis 4">
            <a:hlinkClick r:id="" action="ppaction://hlinkshowjump?jump=nextslide" highlightClick="1"/>
          </p:cNvPr>
          <p:cNvSpPr/>
          <p:nvPr/>
        </p:nvSpPr>
        <p:spPr>
          <a:xfrm>
            <a:off x="10260584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Action Button: Home 6">
            <a:hlinkClick r:id="rId4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48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949" y="142336"/>
            <a:ext cx="10018713" cy="797943"/>
          </a:xfrm>
        </p:spPr>
        <p:txBody>
          <a:bodyPr>
            <a:normAutofit fontScale="90000"/>
          </a:bodyPr>
          <a:lstStyle/>
          <a:p>
            <a:r>
              <a:rPr lang="lt-LT" sz="4800" b="1" dirty="0">
                <a:solidFill>
                  <a:schemeClr val="bg2">
                    <a:lumMod val="50000"/>
                  </a:schemeClr>
                </a:solidFill>
              </a:rPr>
              <a:t>1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781" y="1190662"/>
            <a:ext cx="9363672" cy="5572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b="1" dirty="0" smtClean="0"/>
              <a:t>Kuriuo </a:t>
            </a:r>
            <a:r>
              <a:rPr lang="lt-LT" sz="3200" b="1" dirty="0"/>
              <a:t>atveju visos išvardintos medžiagos </a:t>
            </a:r>
            <a:r>
              <a:rPr lang="lt-LT" sz="3200" b="1" dirty="0" smtClean="0"/>
              <a:t>yra laidininkai:</a:t>
            </a:r>
          </a:p>
          <a:p>
            <a:pPr marL="0" indent="0">
              <a:buNone/>
            </a:pPr>
            <a:endParaRPr lang="lt-LT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lt-LT" sz="3200" dirty="0"/>
              <a:t>A) aliuminis, distiliuotas vanduo, geležis;</a:t>
            </a:r>
          </a:p>
          <a:p>
            <a:pPr marL="0" indent="0">
              <a:buNone/>
            </a:pPr>
            <a:r>
              <a:rPr lang="lt-LT" sz="3200" dirty="0"/>
              <a:t>B) varis, valgomosios druskos vandeninis tirpalas, guma;</a:t>
            </a:r>
          </a:p>
          <a:p>
            <a:pPr marL="0" indent="0">
              <a:buNone/>
            </a:pPr>
            <a:r>
              <a:rPr lang="lt-LT" sz="3200" dirty="0"/>
              <a:t>C) auksas, varis, medis;</a:t>
            </a:r>
          </a:p>
          <a:p>
            <a:pPr marL="0" indent="0">
              <a:buNone/>
            </a:pPr>
            <a:r>
              <a:rPr lang="lt-LT" sz="3200" dirty="0"/>
              <a:t>D) valgomosios druskos vandeninis tirpalas, geležis, aliuminis.</a:t>
            </a:r>
            <a:endParaRPr lang="en-US" sz="3200" dirty="0"/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775" y="1380227"/>
            <a:ext cx="9436731" cy="4873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b="1" dirty="0" smtClean="0"/>
              <a:t>Kokių </a:t>
            </a:r>
            <a:r>
              <a:rPr lang="lt-LT" sz="3200" b="1" dirty="0"/>
              <a:t>dalelių </a:t>
            </a:r>
            <a:r>
              <a:rPr lang="lt-LT" sz="3200" b="1" dirty="0" smtClean="0"/>
              <a:t>judėjimas </a:t>
            </a:r>
            <a:r>
              <a:rPr lang="lt-LT" sz="3200" b="1" dirty="0"/>
              <a:t>sudaro elektros srovę skysčiuose</a:t>
            </a:r>
            <a:r>
              <a:rPr lang="lt-LT" sz="3200" b="1" dirty="0" smtClean="0"/>
              <a:t>?</a:t>
            </a:r>
          </a:p>
          <a:p>
            <a:pPr marL="0" indent="0">
              <a:buNone/>
            </a:pPr>
            <a:endParaRPr lang="lt-LT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lt-LT" sz="3200" dirty="0"/>
              <a:t>A) laisvųjų elektronų;</a:t>
            </a:r>
          </a:p>
          <a:p>
            <a:pPr marL="0" indent="0">
              <a:buNone/>
            </a:pPr>
            <a:r>
              <a:rPr lang="lt-LT" sz="3200" dirty="0"/>
              <a:t>B</a:t>
            </a:r>
            <a:r>
              <a:rPr lang="lt-LT" sz="3200" dirty="0" smtClean="0"/>
              <a:t>) teigiamų </a:t>
            </a:r>
            <a:r>
              <a:rPr lang="lt-LT" sz="3200" dirty="0"/>
              <a:t>ir neigiamų jonų;</a:t>
            </a:r>
          </a:p>
          <a:p>
            <a:pPr marL="0" indent="0">
              <a:buNone/>
            </a:pPr>
            <a:r>
              <a:rPr lang="lt-LT" sz="3200" dirty="0"/>
              <a:t>C) teigiamų jonų ir elektronų;</a:t>
            </a:r>
          </a:p>
          <a:p>
            <a:pPr marL="0" indent="0">
              <a:buNone/>
            </a:pPr>
            <a:r>
              <a:rPr lang="lt-LT" sz="3200" dirty="0"/>
              <a:t>D) neigiamų jonų ir elektronų. </a:t>
            </a:r>
            <a:endParaRPr lang="en-US" sz="3200" dirty="0"/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61949" y="142336"/>
            <a:ext cx="10018713" cy="79794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lt-LT" sz="4800" b="1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672" y="276693"/>
            <a:ext cx="10018713" cy="832104"/>
          </a:xfrm>
        </p:spPr>
        <p:txBody>
          <a:bodyPr>
            <a:normAutofit/>
          </a:bodyPr>
          <a:lstStyle/>
          <a:p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Elektros srovė skysčiuose (1)</a:t>
            </a:r>
            <a:endParaRPr lang="en-US" sz="4800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7225" y="1409239"/>
            <a:ext cx="10643412" cy="500655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err="1"/>
              <a:t>Kryptingas</a:t>
            </a:r>
            <a:r>
              <a:rPr lang="en-US" dirty="0"/>
              <a:t> </a:t>
            </a:r>
            <a:r>
              <a:rPr lang="en-US" dirty="0" err="1"/>
              <a:t>elektri</a:t>
            </a:r>
            <a:r>
              <a:rPr lang="lt-LT" dirty="0"/>
              <a:t>ngųjų</a:t>
            </a:r>
            <a:r>
              <a:rPr lang="en-US" dirty="0"/>
              <a:t> </a:t>
            </a:r>
            <a:r>
              <a:rPr lang="en-US" dirty="0" err="1"/>
              <a:t>daleli</a:t>
            </a:r>
            <a:r>
              <a:rPr lang="lt-LT" dirty="0"/>
              <a:t>ų</a:t>
            </a:r>
            <a:r>
              <a:rPr lang="en-US" dirty="0"/>
              <a:t> </a:t>
            </a:r>
            <a:r>
              <a:rPr lang="en-US" dirty="0" err="1"/>
              <a:t>jud</a:t>
            </a:r>
            <a:r>
              <a:rPr lang="lt-LT" dirty="0"/>
              <a:t>ė</a:t>
            </a:r>
            <a:r>
              <a:rPr lang="en-US" dirty="0" err="1"/>
              <a:t>jimas</a:t>
            </a:r>
            <a:r>
              <a:rPr lang="lt-LT" dirty="0"/>
              <a:t> vadinamas elektros srove. </a:t>
            </a:r>
            <a:endParaRPr lang="lt-LT" dirty="0" smtClean="0"/>
          </a:p>
          <a:p>
            <a:pPr algn="just">
              <a:buNone/>
            </a:pPr>
            <a:r>
              <a:rPr lang="lt-LT" dirty="0" smtClean="0"/>
              <a:t>Medžiagos</a:t>
            </a:r>
            <a:r>
              <a:rPr lang="lt-LT" dirty="0"/>
              <a:t>, kurios srovę praleidžia vadinamos laidininkais. </a:t>
            </a:r>
            <a:endParaRPr lang="lt-LT" dirty="0" smtClean="0"/>
          </a:p>
          <a:p>
            <a:pPr algn="just">
              <a:buNone/>
            </a:pPr>
            <a:r>
              <a:rPr lang="lt-LT" dirty="0" smtClean="0"/>
              <a:t>Medžiagos </a:t>
            </a:r>
            <a:r>
              <a:rPr lang="lt-LT" dirty="0"/>
              <a:t>nelaidžios elektros srovei vadinamos izoliatoriais. </a:t>
            </a:r>
            <a:endParaRPr lang="lt-LT" dirty="0" smtClean="0"/>
          </a:p>
          <a:p>
            <a:pPr algn="just">
              <a:buNone/>
            </a:pPr>
            <a:r>
              <a:rPr lang="lt-LT" dirty="0" smtClean="0"/>
              <a:t>Geri </a:t>
            </a:r>
            <a:r>
              <a:rPr lang="lt-LT" dirty="0"/>
              <a:t>elektros srovės laidininkai yra: </a:t>
            </a:r>
            <a:endParaRPr lang="lt-LT" dirty="0" smtClean="0"/>
          </a:p>
          <a:p>
            <a:pPr algn="just">
              <a:buNone/>
            </a:pPr>
            <a:endParaRPr lang="lt-LT" dirty="0"/>
          </a:p>
          <a:p>
            <a:pPr algn="just">
              <a:buNone/>
            </a:pPr>
            <a:endParaRPr lang="lt-LT" dirty="0" smtClean="0"/>
          </a:p>
          <a:p>
            <a:pPr algn="just">
              <a:buNone/>
            </a:pPr>
            <a:endParaRPr lang="lt-LT" dirty="0"/>
          </a:p>
          <a:p>
            <a:pPr algn="just">
              <a:buNone/>
            </a:pPr>
            <a:endParaRPr lang="lt-LT" dirty="0"/>
          </a:p>
          <a:p>
            <a:pPr algn="just">
              <a:buNone/>
            </a:pPr>
            <a:r>
              <a:rPr lang="lt-LT" dirty="0"/>
              <a:t>  </a:t>
            </a:r>
            <a:r>
              <a:rPr lang="lt-LT" dirty="0" smtClean="0"/>
              <a:t>      metalai</a:t>
            </a:r>
            <a:r>
              <a:rPr lang="lt-LT" dirty="0"/>
              <a:t>                                </a:t>
            </a:r>
            <a:r>
              <a:rPr lang="lt-LT" dirty="0" smtClean="0"/>
              <a:t> </a:t>
            </a:r>
            <a:r>
              <a:rPr lang="lt-LT" dirty="0"/>
              <a:t>grafitas                 </a:t>
            </a:r>
            <a:r>
              <a:rPr lang="lt-LT" dirty="0" smtClean="0"/>
              <a:t>  </a:t>
            </a:r>
            <a:r>
              <a:rPr lang="lt-LT" dirty="0"/>
              <a:t>  druskų ir rūgščių tirpalai</a:t>
            </a:r>
          </a:p>
        </p:txBody>
      </p:sp>
      <p:pic>
        <p:nvPicPr>
          <p:cNvPr id="3074" name="Picture 2" descr="https://encrypted-tbn1.gstatic.com/images?q=tbn:ANd9GcT4gUT4VnTJq0ZQjQEslpCmK1UJELn3IJKhNO5prnekROhUVZW1H5mXk57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5196" y="3653017"/>
            <a:ext cx="2860213" cy="1903343"/>
          </a:xfrm>
          <a:prstGeom prst="rect">
            <a:avLst/>
          </a:prstGeom>
          <a:noFill/>
        </p:spPr>
      </p:pic>
      <p:sp>
        <p:nvSpPr>
          <p:cNvPr id="3076" name="AutoShape 4" descr="Vaizdo rezultatas pagal užklausą „taurieji metal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Vaizdo rezultatas pagal užklausą „taurieji metalai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Vaizdo rezultatas pagal užklausą „laidininkai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225" y="3653017"/>
            <a:ext cx="2913088" cy="1940117"/>
          </a:xfrm>
          <a:prstGeom prst="rect">
            <a:avLst/>
          </a:prstGeom>
          <a:noFill/>
        </p:spPr>
      </p:pic>
      <p:pic>
        <p:nvPicPr>
          <p:cNvPr id="10" name="Picture 6" descr="Vaizdo rezultatas pagal užklausą „distiliuotas vanduo srovės nepraleidžia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14189" y="3653017"/>
            <a:ext cx="2638425" cy="2000251"/>
          </a:xfrm>
          <a:prstGeom prst="rect">
            <a:avLst/>
          </a:prstGeom>
          <a:noFill/>
        </p:spPr>
      </p:pic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0267419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Action Button: Home 6">
            <a:hlinkClick r:id="rId5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7540" y="1380226"/>
            <a:ext cx="9053122" cy="4632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b="1" dirty="0" smtClean="0"/>
              <a:t>Kaip </a:t>
            </a:r>
            <a:r>
              <a:rPr lang="lt-LT" sz="3200" b="1" dirty="0"/>
              <a:t>vadinamas medžiagos išsiskyrimas ant elektrodų, tekant srovei elektrolitu</a:t>
            </a:r>
            <a:r>
              <a:rPr lang="lt-LT" sz="3200" b="1" dirty="0" smtClean="0"/>
              <a:t>?</a:t>
            </a:r>
          </a:p>
          <a:p>
            <a:pPr marL="0" indent="0">
              <a:buNone/>
            </a:pPr>
            <a:endParaRPr lang="lt-LT" sz="32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lt-LT" sz="3200" dirty="0" smtClean="0"/>
              <a:t>A) rekombinacija;</a:t>
            </a:r>
          </a:p>
          <a:p>
            <a:pPr marL="342900" indent="-342900">
              <a:buNone/>
            </a:pPr>
            <a:r>
              <a:rPr lang="lt-LT" sz="3200" dirty="0" smtClean="0"/>
              <a:t>B) elektrolitine disociacija;</a:t>
            </a:r>
          </a:p>
          <a:p>
            <a:pPr marL="342900" indent="-342900">
              <a:buNone/>
            </a:pPr>
            <a:r>
              <a:rPr lang="lt-LT" sz="3200" dirty="0" smtClean="0"/>
              <a:t>C) elektrolize;</a:t>
            </a:r>
          </a:p>
          <a:p>
            <a:pPr marL="342900" indent="-342900">
              <a:buNone/>
            </a:pPr>
            <a:r>
              <a:rPr lang="lt-LT" sz="3200" dirty="0" smtClean="0"/>
              <a:t>D) oksidacija.</a:t>
            </a:r>
            <a:endParaRPr lang="en-US" sz="3200" dirty="0"/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1949" y="142336"/>
            <a:ext cx="10018713" cy="797943"/>
          </a:xfrm>
        </p:spPr>
        <p:txBody>
          <a:bodyPr>
            <a:normAutofit fontScale="90000"/>
          </a:bodyPr>
          <a:lstStyle/>
          <a:p>
            <a:r>
              <a:rPr lang="lt-LT" sz="4800" b="1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630" y="1768415"/>
            <a:ext cx="8423393" cy="40227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lt-LT" sz="3200" b="1" dirty="0" smtClean="0"/>
              <a:t>Kaip </a:t>
            </a:r>
            <a:r>
              <a:rPr lang="lt-LT" sz="3200" b="1" dirty="0"/>
              <a:t>vadinami neigiami jonai</a:t>
            </a:r>
            <a:r>
              <a:rPr lang="lt-LT" sz="3200" b="1" dirty="0" smtClean="0"/>
              <a:t>?</a:t>
            </a:r>
          </a:p>
          <a:p>
            <a:pPr>
              <a:buNone/>
            </a:pPr>
            <a:endParaRPr lang="lt-LT" sz="3200" b="1" dirty="0"/>
          </a:p>
          <a:p>
            <a:pPr marL="457200" indent="-457200">
              <a:buNone/>
            </a:pPr>
            <a:r>
              <a:rPr lang="lt-LT" sz="3200" dirty="0" smtClean="0"/>
              <a:t>A) anijonai;</a:t>
            </a:r>
          </a:p>
          <a:p>
            <a:pPr marL="457200" indent="-457200">
              <a:buNone/>
            </a:pPr>
            <a:r>
              <a:rPr lang="lt-LT" sz="3200" dirty="0" smtClean="0"/>
              <a:t>B) anodai;</a:t>
            </a:r>
          </a:p>
          <a:p>
            <a:pPr marL="457200" indent="-457200">
              <a:buNone/>
            </a:pPr>
            <a:r>
              <a:rPr lang="lt-LT" sz="3200" dirty="0" smtClean="0"/>
              <a:t>C) katodai;</a:t>
            </a:r>
          </a:p>
          <a:p>
            <a:pPr marL="457200" indent="-457200">
              <a:buNone/>
            </a:pPr>
            <a:r>
              <a:rPr lang="lt-LT" sz="3200" dirty="0" smtClean="0"/>
              <a:t>D) katijonai.</a:t>
            </a:r>
          </a:p>
          <a:p>
            <a:endParaRPr lang="en-US" dirty="0"/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1949" y="142336"/>
            <a:ext cx="10018713" cy="797943"/>
          </a:xfrm>
        </p:spPr>
        <p:txBody>
          <a:bodyPr>
            <a:normAutofit fontScale="90000"/>
          </a:bodyPr>
          <a:lstStyle/>
          <a:p>
            <a:r>
              <a:rPr lang="lt-LT" sz="4800" b="1" dirty="0" smtClean="0">
                <a:solidFill>
                  <a:schemeClr val="bg2">
                    <a:lumMod val="50000"/>
                  </a:schemeClr>
                </a:solidFill>
              </a:rPr>
              <a:t>4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5563" y="1475116"/>
            <a:ext cx="8742570" cy="46927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b="1" dirty="0" smtClean="0"/>
              <a:t>Nuo </a:t>
            </a:r>
            <a:r>
              <a:rPr lang="lt-LT" sz="3200" b="1" dirty="0"/>
              <a:t>ko priklauso  ant katodo nusėdusios medžiagos masė</a:t>
            </a:r>
            <a:r>
              <a:rPr lang="lt-LT" sz="3200" b="1" dirty="0" smtClean="0"/>
              <a:t>?</a:t>
            </a:r>
          </a:p>
          <a:p>
            <a:pPr marL="0" indent="0">
              <a:buNone/>
            </a:pPr>
            <a:endParaRPr lang="lt-LT" sz="3200" b="1" dirty="0">
              <a:solidFill>
                <a:srgbClr val="000000"/>
              </a:solidFill>
            </a:endParaRPr>
          </a:p>
          <a:p>
            <a:pPr marL="342900" indent="-342900">
              <a:buNone/>
            </a:pPr>
            <a:r>
              <a:rPr lang="lt-LT" sz="3200" dirty="0" smtClean="0"/>
              <a:t>A) nuo srovės stiprio elektrolite;</a:t>
            </a:r>
          </a:p>
          <a:p>
            <a:pPr marL="342900" indent="-342900">
              <a:buNone/>
            </a:pPr>
            <a:r>
              <a:rPr lang="lt-LT" sz="3200" dirty="0" smtClean="0"/>
              <a:t>B) nuo tekėjimo laiko;</a:t>
            </a:r>
          </a:p>
          <a:p>
            <a:pPr marL="342900" indent="-342900">
              <a:buNone/>
            </a:pPr>
            <a:r>
              <a:rPr lang="lt-LT" sz="3200" dirty="0" smtClean="0"/>
              <a:t>C) nuo elektrolito medžiagos:</a:t>
            </a:r>
          </a:p>
          <a:p>
            <a:pPr marL="342900" indent="-342900">
              <a:buNone/>
            </a:pPr>
            <a:r>
              <a:rPr lang="lt-LT" sz="3200" dirty="0" smtClean="0"/>
              <a:t>D) nuo visų išvardintų.</a:t>
            </a:r>
            <a:endParaRPr lang="lt-LT" sz="3200" dirty="0"/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1949" y="142336"/>
            <a:ext cx="10018713" cy="797943"/>
          </a:xfrm>
        </p:spPr>
        <p:txBody>
          <a:bodyPr>
            <a:normAutofit fontScale="90000"/>
          </a:bodyPr>
          <a:lstStyle/>
          <a:p>
            <a:r>
              <a:rPr lang="lt-LT" sz="4800" b="1" dirty="0" smtClean="0">
                <a:solidFill>
                  <a:schemeClr val="bg2">
                    <a:lumMod val="50000"/>
                  </a:schemeClr>
                </a:solidFill>
              </a:rPr>
              <a:t>5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298" y="1518249"/>
            <a:ext cx="8915098" cy="45662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b="1" dirty="0" smtClean="0"/>
              <a:t>Kam </a:t>
            </a:r>
            <a:r>
              <a:rPr lang="lt-LT" sz="3200" b="1" u="sng" dirty="0"/>
              <a:t>nenaudojama</a:t>
            </a:r>
            <a:r>
              <a:rPr lang="lt-LT" sz="3200" b="1" dirty="0"/>
              <a:t> elektrolizė</a:t>
            </a:r>
            <a:r>
              <a:rPr lang="lt-LT" sz="3200" b="1" dirty="0" smtClean="0"/>
              <a:t>?</a:t>
            </a:r>
          </a:p>
          <a:p>
            <a:pPr marL="0" indent="0">
              <a:buNone/>
            </a:pPr>
            <a:endParaRPr lang="lt-LT" sz="3200" b="1" dirty="0">
              <a:solidFill>
                <a:srgbClr val="000000"/>
              </a:solidFill>
            </a:endParaRPr>
          </a:p>
          <a:p>
            <a:pPr marL="457200" indent="-457200">
              <a:buNone/>
            </a:pPr>
            <a:r>
              <a:rPr lang="lt-LT" sz="3200" dirty="0" smtClean="0"/>
              <a:t>A) chromavimui ir nikeliavimui;</a:t>
            </a:r>
          </a:p>
          <a:p>
            <a:pPr marL="457200" indent="-457200">
              <a:buNone/>
            </a:pPr>
            <a:r>
              <a:rPr lang="lt-LT" sz="3200" dirty="0" smtClean="0"/>
              <a:t>B) gryno vario gavimui, išvalymui nuo priemaišų;</a:t>
            </a:r>
          </a:p>
          <a:p>
            <a:pPr marL="457200" indent="-457200">
              <a:buNone/>
            </a:pPr>
            <a:r>
              <a:rPr lang="lt-LT" sz="3200" dirty="0" smtClean="0"/>
              <a:t>C) popieriaus gamyboje;</a:t>
            </a:r>
          </a:p>
          <a:p>
            <a:pPr marL="457200" indent="-457200">
              <a:buNone/>
            </a:pPr>
            <a:r>
              <a:rPr lang="lt-LT" sz="3200" dirty="0" smtClean="0"/>
              <a:t>D) plastmasinių papuošalų sidabravimui.</a:t>
            </a:r>
            <a:endParaRPr lang="en-US" sz="3200" dirty="0"/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1949" y="142336"/>
            <a:ext cx="10018713" cy="797943"/>
          </a:xfrm>
        </p:spPr>
        <p:txBody>
          <a:bodyPr>
            <a:normAutofit fontScale="90000"/>
          </a:bodyPr>
          <a:lstStyle/>
          <a:p>
            <a:r>
              <a:rPr lang="lt-LT" sz="4800" b="1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0672" y="1489494"/>
            <a:ext cx="9148012" cy="53685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b="1" dirty="0" smtClean="0"/>
              <a:t>Ant </a:t>
            </a:r>
            <a:r>
              <a:rPr lang="lt-LT" sz="3200" b="1" dirty="0"/>
              <a:t>kurio elektrodo elektrolizės metu išsiskiria varis</a:t>
            </a:r>
            <a:r>
              <a:rPr lang="lt-LT" sz="3200" b="1" dirty="0" smtClean="0"/>
              <a:t>?</a:t>
            </a:r>
          </a:p>
          <a:p>
            <a:pPr marL="0" indent="0">
              <a:buNone/>
            </a:pPr>
            <a:endParaRPr lang="lt-LT" sz="3200" b="1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lt-LT" sz="3200" dirty="0" smtClean="0"/>
              <a:t>A) anodo;</a:t>
            </a:r>
          </a:p>
          <a:p>
            <a:pPr>
              <a:buNone/>
            </a:pPr>
            <a:r>
              <a:rPr lang="lt-LT" sz="3200" dirty="0" smtClean="0"/>
              <a:t>B) katodo; </a:t>
            </a:r>
          </a:p>
          <a:p>
            <a:pPr>
              <a:buNone/>
            </a:pPr>
            <a:r>
              <a:rPr lang="lt-LT" sz="3200" dirty="0" smtClean="0"/>
              <a:t>C) nusėda elektrolitinės vonelės dugne;</a:t>
            </a:r>
          </a:p>
          <a:p>
            <a:pPr>
              <a:buNone/>
            </a:pPr>
            <a:r>
              <a:rPr lang="lt-LT" sz="3200" dirty="0" smtClean="0"/>
              <a:t>D) prie elektrodo sujungto su teigiamu šaltinio poliumi.</a:t>
            </a:r>
          </a:p>
          <a:p>
            <a:pPr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1949" y="142336"/>
            <a:ext cx="10018713" cy="797943"/>
          </a:xfrm>
        </p:spPr>
        <p:txBody>
          <a:bodyPr>
            <a:normAutofit fontScale="90000"/>
          </a:bodyPr>
          <a:lstStyle/>
          <a:p>
            <a:r>
              <a:rPr lang="lt-LT" sz="4800" b="1" dirty="0" smtClean="0">
                <a:solidFill>
                  <a:schemeClr val="bg2">
                    <a:lumMod val="50000"/>
                  </a:schemeClr>
                </a:solidFill>
              </a:rPr>
              <a:t>7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822" y="1337934"/>
            <a:ext cx="9979178" cy="552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b="1" dirty="0" smtClean="0"/>
              <a:t>Į nuosekliai sujungtas vonias prileista skirtingos koncentracijos elektrolito. Ar vienodas kiekis medžiagos nusės, jei tekėjimo laikas vienodas?</a:t>
            </a:r>
          </a:p>
          <a:p>
            <a:pPr marL="0" indent="0">
              <a:buNone/>
            </a:pPr>
            <a:endParaRPr lang="lt-LT" sz="3200" b="1" dirty="0" smtClean="0"/>
          </a:p>
          <a:p>
            <a:pPr marL="457200" indent="-457200">
              <a:buNone/>
            </a:pPr>
            <a:r>
              <a:rPr lang="lt-LT" sz="3200" dirty="0" smtClean="0"/>
              <a:t>A) vienodas;</a:t>
            </a:r>
          </a:p>
          <a:p>
            <a:pPr marL="457200" indent="-457200">
              <a:buNone/>
            </a:pPr>
            <a:r>
              <a:rPr lang="lt-LT" sz="3200" dirty="0" smtClean="0"/>
              <a:t>B) didesnis ten kur koncentracija didesnė;</a:t>
            </a:r>
          </a:p>
          <a:p>
            <a:pPr marL="457200" indent="-457200">
              <a:buNone/>
            </a:pPr>
            <a:r>
              <a:rPr lang="lt-LT" sz="3200" dirty="0" smtClean="0"/>
              <a:t>C) didesnis ten, kur koncentracija mažesnė;</a:t>
            </a:r>
          </a:p>
          <a:p>
            <a:pPr marL="457200" indent="-457200">
              <a:buNone/>
            </a:pPr>
            <a:r>
              <a:rPr lang="lt-LT" sz="3200" dirty="0" smtClean="0"/>
              <a:t>D) medžiaga iš viso nenusės.</a:t>
            </a:r>
            <a:endParaRPr lang="en-US" sz="32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1949" y="142336"/>
            <a:ext cx="10018713" cy="797943"/>
          </a:xfrm>
        </p:spPr>
        <p:txBody>
          <a:bodyPr>
            <a:normAutofit fontScale="90000"/>
          </a:bodyPr>
          <a:lstStyle/>
          <a:p>
            <a:r>
              <a:rPr lang="lt-LT" sz="4800" b="1" dirty="0" smtClean="0">
                <a:solidFill>
                  <a:schemeClr val="bg2">
                    <a:lumMod val="50000"/>
                  </a:schemeClr>
                </a:solidFill>
              </a:rPr>
              <a:t>8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3" y="1293962"/>
            <a:ext cx="9122132" cy="5762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3200" b="1" dirty="0" smtClean="0"/>
              <a:t>Vykstant elektrolizei vandeniniame vario sulfato tirpale teka 2A stiprio srovė. Kiek vario nusės ant katodo per 30s? </a:t>
            </a:r>
          </a:p>
          <a:p>
            <a:pPr marL="0" indent="0">
              <a:buNone/>
            </a:pPr>
            <a:r>
              <a:rPr lang="lt-LT" sz="3200" b="1" dirty="0" smtClean="0"/>
              <a:t>(Vario k</a:t>
            </a:r>
            <a:r>
              <a:rPr lang="en-US" sz="3200" b="1" dirty="0" smtClean="0"/>
              <a:t>=</a:t>
            </a:r>
            <a:r>
              <a:rPr lang="lt-LT" sz="3200" b="1" dirty="0" smtClean="0"/>
              <a:t>0,00000033kg/C)</a:t>
            </a:r>
          </a:p>
          <a:p>
            <a:pPr marL="0" indent="0">
              <a:buNone/>
            </a:pPr>
            <a:endParaRPr lang="lt-LT" sz="3200" b="1" dirty="0" smtClean="0"/>
          </a:p>
          <a:p>
            <a:pPr marL="457200" indent="-457200">
              <a:buNone/>
            </a:pPr>
            <a:r>
              <a:rPr lang="lt-LT" sz="3200" dirty="0" smtClean="0"/>
              <a:t>A) 19,8mg;</a:t>
            </a:r>
          </a:p>
          <a:p>
            <a:pPr marL="457200" indent="-457200">
              <a:buNone/>
            </a:pPr>
            <a:r>
              <a:rPr lang="lt-LT" sz="3200" dirty="0" smtClean="0"/>
              <a:t>B) 198 mg;</a:t>
            </a:r>
          </a:p>
          <a:p>
            <a:pPr marL="457200" indent="-457200">
              <a:buNone/>
            </a:pPr>
            <a:r>
              <a:rPr lang="lt-LT" sz="3200" dirty="0" smtClean="0"/>
              <a:t>C) 0,198 mg:</a:t>
            </a:r>
          </a:p>
          <a:p>
            <a:pPr marL="457200" indent="-457200">
              <a:buNone/>
            </a:pPr>
            <a:r>
              <a:rPr lang="lt-LT" sz="3200" dirty="0" smtClean="0"/>
              <a:t>D) 1mg.</a:t>
            </a:r>
          </a:p>
          <a:p>
            <a:pPr marL="457200" indent="-457200">
              <a:buAutoNum type="alphaUcParenR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1949" y="142336"/>
            <a:ext cx="10018713" cy="797943"/>
          </a:xfrm>
        </p:spPr>
        <p:txBody>
          <a:bodyPr>
            <a:normAutofit fontScale="90000"/>
          </a:bodyPr>
          <a:lstStyle/>
          <a:p>
            <a:r>
              <a:rPr lang="lt-LT" sz="4800" b="1" dirty="0" smtClean="0">
                <a:solidFill>
                  <a:schemeClr val="bg2">
                    <a:lumMod val="50000"/>
                  </a:schemeClr>
                </a:solidFill>
              </a:rPr>
              <a:t>9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1609" y="1811548"/>
            <a:ext cx="8639053" cy="4333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lt-LT" sz="3200" b="1" dirty="0" smtClean="0"/>
              <a:t>Kaip vadinami skysčiai, kuriais nepraleidžia elektros srovės?</a:t>
            </a:r>
          </a:p>
          <a:p>
            <a:pPr marL="0" indent="0">
              <a:buNone/>
            </a:pPr>
            <a:endParaRPr lang="lt-LT" sz="3200" b="1" dirty="0" smtClean="0"/>
          </a:p>
          <a:p>
            <a:pPr marL="457200" indent="-457200">
              <a:buNone/>
            </a:pPr>
            <a:r>
              <a:rPr lang="lt-LT" sz="3200" dirty="0" smtClean="0"/>
              <a:t>A) laidininkai;</a:t>
            </a:r>
          </a:p>
          <a:p>
            <a:pPr marL="457200" indent="-457200">
              <a:buNone/>
            </a:pPr>
            <a:r>
              <a:rPr lang="lt-LT" sz="3200" dirty="0" smtClean="0"/>
              <a:t>B) Izoliatoriai</a:t>
            </a:r>
          </a:p>
          <a:p>
            <a:pPr marL="457200" indent="-457200">
              <a:buNone/>
            </a:pPr>
            <a:r>
              <a:rPr lang="lt-LT" sz="3200" dirty="0" smtClean="0"/>
              <a:t>C) elektrolitai;</a:t>
            </a:r>
          </a:p>
          <a:p>
            <a:pPr marL="457200" indent="-457200">
              <a:buNone/>
            </a:pPr>
            <a:r>
              <a:rPr lang="lt-LT" sz="3200" dirty="0" smtClean="0"/>
              <a:t>D) puslaidininkiai.</a:t>
            </a:r>
            <a:endParaRPr lang="en-US" sz="3200" dirty="0"/>
          </a:p>
        </p:txBody>
      </p:sp>
      <p:sp>
        <p:nvSpPr>
          <p:cNvPr id="4" name="Veiksmo mygtukas: pirmyn arba paskesnis 3">
            <a:hlinkClick r:id="" action="ppaction://hlinkshowjump?jump=nextslide" highlightClick="1"/>
          </p:cNvPr>
          <p:cNvSpPr/>
          <p:nvPr/>
        </p:nvSpPr>
        <p:spPr>
          <a:xfrm>
            <a:off x="11256264" y="6254152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1949" y="142336"/>
            <a:ext cx="10018713" cy="797943"/>
          </a:xfrm>
        </p:spPr>
        <p:txBody>
          <a:bodyPr>
            <a:normAutofit fontScale="90000"/>
          </a:bodyPr>
          <a:lstStyle/>
          <a:p>
            <a:r>
              <a:rPr lang="lt-LT" sz="4800" b="1" dirty="0" smtClean="0">
                <a:solidFill>
                  <a:schemeClr val="bg2">
                    <a:lumMod val="50000"/>
                  </a:schemeClr>
                </a:solidFill>
              </a:rPr>
              <a:t>10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7828" y="297613"/>
            <a:ext cx="10018713" cy="1143000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bg2">
                    <a:lumMod val="50000"/>
                  </a:schemeClr>
                </a:solidFill>
              </a:rPr>
              <a:t>TESTO ATSAKYMAI</a:t>
            </a:r>
            <a:endParaRPr lang="en-US" sz="4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251" y="1440613"/>
            <a:ext cx="4907862" cy="54173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/>
              <a:t>1. </a:t>
            </a:r>
            <a:r>
              <a:rPr lang="lt-LT" sz="4000" dirty="0" smtClean="0"/>
              <a:t>D</a:t>
            </a:r>
            <a:r>
              <a:rPr lang="en-US" sz="4000" dirty="0"/>
              <a:t>      6. </a:t>
            </a:r>
            <a:r>
              <a:rPr lang="lt-LT" sz="4000" dirty="0" smtClean="0"/>
              <a:t>C</a:t>
            </a:r>
            <a:endParaRPr lang="en-US" sz="4000" dirty="0"/>
          </a:p>
          <a:p>
            <a:pPr>
              <a:buNone/>
            </a:pPr>
            <a:r>
              <a:rPr lang="en-US" sz="4000" dirty="0"/>
              <a:t>2. B      7. </a:t>
            </a:r>
            <a:r>
              <a:rPr lang="lt-LT" sz="4000" dirty="0" smtClean="0"/>
              <a:t>B</a:t>
            </a:r>
            <a:endParaRPr lang="en-US" sz="4000" dirty="0"/>
          </a:p>
          <a:p>
            <a:pPr>
              <a:buNone/>
            </a:pPr>
            <a:r>
              <a:rPr lang="en-US" sz="4000" dirty="0"/>
              <a:t>3. C      8. </a:t>
            </a:r>
            <a:r>
              <a:rPr lang="lt-LT" sz="4000" dirty="0" smtClean="0"/>
              <a:t>A</a:t>
            </a:r>
            <a:endParaRPr lang="en-US" sz="4000" dirty="0"/>
          </a:p>
          <a:p>
            <a:pPr>
              <a:buNone/>
            </a:pPr>
            <a:r>
              <a:rPr lang="en-US" sz="4000" dirty="0"/>
              <a:t>4. A      9. </a:t>
            </a:r>
            <a:r>
              <a:rPr lang="lt-LT" sz="4000" dirty="0" smtClean="0"/>
              <a:t> A</a:t>
            </a:r>
            <a:endParaRPr lang="en-US" sz="4000" dirty="0"/>
          </a:p>
          <a:p>
            <a:pPr>
              <a:buNone/>
            </a:pPr>
            <a:r>
              <a:rPr lang="en-US" sz="4000" dirty="0"/>
              <a:t>5. D    </a:t>
            </a:r>
            <a:r>
              <a:rPr lang="en-US" sz="4000" dirty="0" smtClean="0"/>
              <a:t>10.</a:t>
            </a:r>
            <a:r>
              <a:rPr lang="lt-LT" sz="4000" dirty="0" smtClean="0"/>
              <a:t> B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Action Button: Home 6">
            <a:hlinkClick r:id="rId2" action="ppaction://hlinksldjump" highlightClick="1"/>
          </p:cNvPr>
          <p:cNvSpPr/>
          <p:nvPr/>
        </p:nvSpPr>
        <p:spPr>
          <a:xfrm>
            <a:off x="11091672" y="6144768"/>
            <a:ext cx="972608" cy="576072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4153" y="452887"/>
            <a:ext cx="6840180" cy="1022230"/>
          </a:xfrm>
        </p:spPr>
        <p:txBody>
          <a:bodyPr>
            <a:normAutofit/>
          </a:bodyPr>
          <a:lstStyle/>
          <a:p>
            <a:r>
              <a:rPr lang="lt-LT" sz="3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Informacijos šaltiniai</a:t>
            </a:r>
            <a:endParaRPr lang="en-US" sz="36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10316624" cy="405297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http://bio.no/enbiolog/pop_printer_friendly.asp?TOPIC_ID=21228</a:t>
            </a: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http://www.ardena.lt/laidai-kabeliai</a:t>
            </a:r>
            <a:endParaRPr lang="lt-LT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http://www.ik.su.lt/~mariusbm/Elektra/teorija/elektros_srove_skysciuose.html</a:t>
            </a:r>
            <a:endParaRPr lang="lt-LT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https://lt.wikipedia.org/wiki/Michael_Faraday</a:t>
            </a:r>
            <a:endParaRPr lang="lt-LT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https://chemijospasaulis.wordpress.com/2016/01/16/elektrolitu-disociacija-ir-jonizacija</a:t>
            </a:r>
            <a:r>
              <a:rPr lang="lt-LT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endParaRPr lang="lt-LT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</a:t>
            </a:r>
            <a:r>
              <a:rPr lang="lt-LT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endorfinas.lt/lt/pr/36-vandens-molekules-sandara-elektrolitai-disociacijos-konstanta</a:t>
            </a:r>
            <a:endParaRPr lang="lt-LT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</a:t>
            </a:r>
            <a:r>
              <a:rPr lang="lt-LT" sz="2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www.olympis.lt/competition/index.php?component=results&amp;student_testing_id=2751&amp;template=testing_template&amp;admin_competition=chemistry&amp;year=2016</a:t>
            </a:r>
            <a:endParaRPr lang="lt-LT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2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lt-LT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Action Button: Home 6">
            <a:hlinkClick r:id="rId10" action="ppaction://hlinksldjump" highlightClick="1"/>
          </p:cNvPr>
          <p:cNvSpPr/>
          <p:nvPr/>
        </p:nvSpPr>
        <p:spPr>
          <a:xfrm>
            <a:off x="11091672" y="6144768"/>
            <a:ext cx="972608" cy="576072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623" y="259724"/>
            <a:ext cx="10018713" cy="943946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Elektros srovė 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skysčiuose </a:t>
            </a:r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(2)</a:t>
            </a:r>
            <a:endParaRPr lang="en-US" sz="4800" b="1" dirty="0" err="1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703" y="1433268"/>
            <a:ext cx="4259218" cy="4431011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lt-LT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lt-LT" sz="4800" b="1" dirty="0">
              <a:ln w="3175" cmpd="sng">
                <a:noFill/>
              </a:ln>
              <a:solidFill>
                <a:schemeClr val="bg1">
                  <a:lumMod val="50000"/>
                </a:schemeClr>
              </a:solidFill>
              <a:ea typeface="+mj-ea"/>
            </a:endParaRPr>
          </a:p>
          <a:p>
            <a:pPr marL="0" indent="0" algn="ctr">
              <a:buNone/>
            </a:pPr>
            <a:r>
              <a:rPr lang="lt-LT" sz="3200" dirty="0" smtClean="0"/>
              <a:t>Sujungus grandinę elektros srovė neteka, lemputė nešviečia – distiliuotas </a:t>
            </a:r>
            <a:r>
              <a:rPr lang="lt-LT" sz="3200" dirty="0"/>
              <a:t>vanduo</a:t>
            </a:r>
            <a:r>
              <a:rPr lang="en-US" sz="3200" dirty="0"/>
              <a:t> </a:t>
            </a:r>
            <a:r>
              <a:rPr lang="lt-LT" sz="3200" dirty="0"/>
              <a:t>e</a:t>
            </a:r>
            <a:r>
              <a:rPr lang="en-US" sz="3200" dirty="0" err="1"/>
              <a:t>lektro</a:t>
            </a:r>
            <a:r>
              <a:rPr lang="lt-LT" sz="3200" dirty="0" smtClean="0"/>
              <a:t>s</a:t>
            </a:r>
            <a:r>
              <a:rPr lang="en-US" sz="3200" dirty="0" smtClean="0"/>
              <a:t> </a:t>
            </a:r>
            <a:r>
              <a:rPr lang="en-US" sz="3200" dirty="0" err="1"/>
              <a:t>srov</a:t>
            </a:r>
            <a:r>
              <a:rPr lang="lt-LT" sz="3200" dirty="0"/>
              <a:t>ės nepraleidžia. </a:t>
            </a:r>
            <a:r>
              <a:rPr lang="lt-LT" sz="3200" dirty="0" smtClean="0"/>
              <a:t>Nelaidus elektros srovei ir cukraus tirpalas. </a:t>
            </a:r>
            <a:endParaRPr lang="en-US" sz="3200" dirty="0"/>
          </a:p>
          <a:p>
            <a:pPr algn="ctr">
              <a:buNone/>
            </a:pPr>
            <a:r>
              <a:rPr lang="lt-LT" dirty="0">
                <a:latin typeface="Times New Roman" pitchFamily="18" charset="0"/>
                <a:cs typeface="Times New Roman" pitchFamily="18" charset="0"/>
              </a:rPr>
              <a:t>                    </a:t>
            </a:r>
          </a:p>
          <a:p>
            <a:pPr algn="ctr">
              <a:buNone/>
            </a:pPr>
            <a:endParaRPr lang="lt-LT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lt-LT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4" descr="C:\Users\Mama\Desktop\Angelei\20170328_0927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5436" y="1433268"/>
            <a:ext cx="576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eiksmo mygtukas: pirmyn arba paskesnis 5">
            <a:hlinkClick r:id="" action="ppaction://hlinkshowjump?jump=nextslide" highlightClick="1"/>
          </p:cNvPr>
          <p:cNvSpPr/>
          <p:nvPr/>
        </p:nvSpPr>
        <p:spPr>
          <a:xfrm>
            <a:off x="10291782" y="6269971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113510" y="6269971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79201" y="0"/>
            <a:ext cx="10018713" cy="1108495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Elektros srovė skysčiuose (3)</a:t>
            </a: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431984" y="1493693"/>
            <a:ext cx="4789255" cy="51486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lt-LT" sz="3200" dirty="0" smtClean="0"/>
              <a:t>Į distiliuotą vandenį įdedame vario </a:t>
            </a:r>
            <a:r>
              <a:rPr lang="lt-LT" sz="3200" dirty="0"/>
              <a:t>sulfato. </a:t>
            </a:r>
            <a:r>
              <a:rPr lang="lt-LT" sz="3200" dirty="0" smtClean="0"/>
              <a:t>Sujungus grandinę lemputė dega, </a:t>
            </a:r>
            <a:r>
              <a:rPr lang="lt-LT" sz="3200" dirty="0" err="1" smtClean="0"/>
              <a:t>ampermetras</a:t>
            </a:r>
            <a:r>
              <a:rPr lang="lt-LT" sz="3200" dirty="0" smtClean="0"/>
              <a:t> rodo 0,2A srovės stiprį – vario sulfato vandeninis </a:t>
            </a:r>
            <a:r>
              <a:rPr lang="lt-LT" sz="3200" dirty="0"/>
              <a:t>tirpalas  </a:t>
            </a:r>
            <a:r>
              <a:rPr lang="lt-LT" sz="3200" dirty="0" smtClean="0"/>
              <a:t>elektros srovę </a:t>
            </a:r>
            <a:r>
              <a:rPr lang="lt-LT" sz="3200" dirty="0"/>
              <a:t>praleidžia</a:t>
            </a:r>
            <a:r>
              <a:rPr lang="lt-LT" sz="3200" dirty="0" smtClean="0"/>
              <a:t>. Laidus elektros srovei druskos tirpalas.</a:t>
            </a:r>
            <a:endParaRPr lang="en-US" sz="3200" dirty="0"/>
          </a:p>
        </p:txBody>
      </p:sp>
      <p:pic>
        <p:nvPicPr>
          <p:cNvPr id="4" name="Picture 3" descr="C:\Users\Mama\Desktop\Angelei\20170328_09450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9764" y="1510284"/>
            <a:ext cx="576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Veiksmo mygtukas: pirmyn arba paskesnis 5">
            <a:hlinkClick r:id="" action="ppaction://hlinkshowjump?jump=nextslide" highlightClick="1"/>
          </p:cNvPr>
          <p:cNvSpPr/>
          <p:nvPr/>
        </p:nvSpPr>
        <p:spPr>
          <a:xfrm>
            <a:off x="10270744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735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795207" y="82296"/>
            <a:ext cx="10018713" cy="1100797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Elektros srovė skysčiuose 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(4)</a:t>
            </a:r>
            <a:endParaRPr lang="lt-LT" sz="48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90320" y="1532597"/>
            <a:ext cx="5504111" cy="486436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3200" dirty="0" smtClean="0"/>
              <a:t>Medžiagos</a:t>
            </a:r>
            <a:r>
              <a:rPr lang="lt-LT" sz="3200" dirty="0"/>
              <a:t>, kurių vandeniniai </a:t>
            </a:r>
            <a:r>
              <a:rPr lang="lt-LT" sz="3200" dirty="0" smtClean="0"/>
              <a:t>tirpalai ar </a:t>
            </a:r>
            <a:r>
              <a:rPr lang="lt-LT" sz="3200" dirty="0"/>
              <a:t>lydalai elektros srovę praleidžia vadinamos </a:t>
            </a:r>
            <a:r>
              <a:rPr lang="lt-LT" sz="3200" dirty="0" smtClean="0"/>
              <a:t>elektrolitais</a:t>
            </a:r>
            <a:r>
              <a:rPr lang="lt-LT" sz="3200" dirty="0"/>
              <a:t>. Dėl medžiagos ir </a:t>
            </a:r>
            <a:r>
              <a:rPr lang="lt-LT" sz="3200" dirty="0" smtClean="0"/>
              <a:t>vandens molekulių </a:t>
            </a:r>
            <a:r>
              <a:rPr lang="lt-LT" sz="3200" dirty="0"/>
              <a:t>tarpusavio sąveikos </a:t>
            </a:r>
            <a:r>
              <a:rPr lang="lt-LT" sz="3200" dirty="0" smtClean="0"/>
              <a:t>medžiagos molekulės </a:t>
            </a:r>
            <a:r>
              <a:rPr lang="lt-LT" sz="3200" dirty="0"/>
              <a:t>suskyla į teigiamą ir </a:t>
            </a:r>
            <a:r>
              <a:rPr lang="lt-LT" sz="3200" dirty="0" smtClean="0"/>
              <a:t>neigiamą elektros </a:t>
            </a:r>
            <a:r>
              <a:rPr lang="lt-LT" sz="3200" dirty="0"/>
              <a:t>krūvį turinčias dalis, vadinamas jonais. </a:t>
            </a:r>
            <a:endParaRPr lang="lt-LT" sz="3200" dirty="0" smtClean="0"/>
          </a:p>
        </p:txBody>
      </p:sp>
      <p:pic>
        <p:nvPicPr>
          <p:cNvPr id="4" name="Picture 2" descr="Vaizdo rezultatas pagal užklausą „elektrolitinė disociacija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70" y="2579075"/>
            <a:ext cx="5104817" cy="23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Veiksmo mygtukas: pirmyn arba paskesnis 5">
            <a:hlinkClick r:id="" action="ppaction://hlinkshowjump?jump=nextslide" highlightClick="1"/>
          </p:cNvPr>
          <p:cNvSpPr/>
          <p:nvPr/>
        </p:nvSpPr>
        <p:spPr>
          <a:xfrm>
            <a:off x="10250424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2255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595425" y="0"/>
            <a:ext cx="10018713" cy="1243584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Elektros srovė skysčiuose 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(5)</a:t>
            </a:r>
            <a:endParaRPr lang="lt-LT" sz="48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883" y="1505479"/>
            <a:ext cx="4617600" cy="468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6477" y="1829542"/>
            <a:ext cx="514689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Elektrolito molekulių skilimas į jonus veikiant tirpikliui vadinamas </a:t>
            </a:r>
            <a:r>
              <a:rPr lang="lt-LT" sz="3200" dirty="0" err="1">
                <a:latin typeface="Arial" panose="020B0604020202020204" pitchFamily="34" charset="0"/>
                <a:cs typeface="Arial" panose="020B0604020202020204" pitchFamily="34" charset="0"/>
              </a:rPr>
              <a:t>elektrolitine</a:t>
            </a:r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 disociacija.</a:t>
            </a:r>
          </a:p>
          <a:p>
            <a:pPr algn="ctr"/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Pvz. </a:t>
            </a:r>
            <a:r>
              <a:rPr lang="lt-LT" sz="3200" dirty="0" err="1">
                <a:latin typeface="Arial" panose="020B0604020202020204" pitchFamily="34" charset="0"/>
                <a:cs typeface="Arial" panose="020B0604020202020204" pitchFamily="34" charset="0"/>
              </a:rPr>
              <a:t>NaCl</a:t>
            </a:r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Na</a:t>
            </a:r>
            <a:r>
              <a:rPr lang="lt-LT" sz="3200" baseline="30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+ 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Cl</a:t>
            </a:r>
            <a:r>
              <a:rPr lang="lt-LT" sz="3200" baseline="300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–</a:t>
            </a:r>
            <a:r>
              <a:rPr lang="lt-LT" sz="32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.</a:t>
            </a:r>
            <a:endParaRPr lang="lt-LT" sz="320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algn="ctr"/>
            <a:r>
              <a:rPr lang="lt-LT" sz="32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Priešingas disociacijai procesas vadinamas jonų rekombinacija</a:t>
            </a:r>
            <a:r>
              <a:rPr lang="lt-LT" sz="3200" dirty="0" smtClean="0">
                <a:sym typeface="Symbol" panose="05050102010706020507" pitchFamily="18" charset="2"/>
              </a:rPr>
              <a:t>.</a:t>
            </a:r>
            <a:endParaRPr lang="lt-LT" sz="3200" dirty="0"/>
          </a:p>
        </p:txBody>
      </p:sp>
      <p:sp>
        <p:nvSpPr>
          <p:cNvPr id="7" name="Veiksmo mygtukas: pirmyn arba paskesnis 6">
            <a:hlinkClick r:id="" action="ppaction://hlinkshowjump?jump=nextslide" highlightClick="1"/>
          </p:cNvPr>
          <p:cNvSpPr/>
          <p:nvPr/>
        </p:nvSpPr>
        <p:spPr>
          <a:xfrm>
            <a:off x="10270744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Action Button: Home 6">
            <a:hlinkClick r:id="rId3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46436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43577" y="905774"/>
            <a:ext cx="6512943" cy="6029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3200" dirty="0"/>
              <a:t>Jei išorinio elektrinio lauko nėra tirpalo jonai ir molekulės juda netvarkingai – šiluminis judėjimas.</a:t>
            </a:r>
            <a:endParaRPr lang="lt-LT" sz="32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lt-LT" sz="3200" dirty="0"/>
              <a:t>Prijungus srovės šaltinį teigiami jonai juda link katodo, neigiami – link anodo. </a:t>
            </a:r>
            <a:r>
              <a:rPr lang="lt-LT" sz="3200" dirty="0" smtClean="0"/>
              <a:t>Elektrolitu </a:t>
            </a:r>
            <a:r>
              <a:rPr lang="lt-LT" sz="3200" dirty="0"/>
              <a:t>teka elektros srovė</a:t>
            </a:r>
            <a:r>
              <a:rPr lang="lt-LT" sz="3200" dirty="0" smtClean="0"/>
              <a:t>.</a:t>
            </a:r>
          </a:p>
          <a:p>
            <a:pPr marL="0" indent="0" algn="ctr">
              <a:buNone/>
            </a:pPr>
            <a:r>
              <a:rPr lang="lt-LT" sz="3200" dirty="0" smtClean="0"/>
              <a:t>Elektros srovę elektrolituose sudaro teigiamų ir neigiamų jonų judėjimas.</a:t>
            </a:r>
            <a:endParaRPr lang="lt-LT" sz="3200" dirty="0"/>
          </a:p>
        </p:txBody>
      </p:sp>
      <p:pic>
        <p:nvPicPr>
          <p:cNvPr id="6" name="Picture 2" descr="Vaizdo rezultatas pagal užklausą „elektros srovė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9883" y="2001329"/>
            <a:ext cx="4076452" cy="3183147"/>
          </a:xfrm>
          <a:prstGeom prst="rect">
            <a:avLst/>
          </a:prstGeom>
          <a:noFill/>
        </p:spPr>
      </p:pic>
      <p:sp>
        <p:nvSpPr>
          <p:cNvPr id="7" name="Pavadinimas 1"/>
          <p:cNvSpPr>
            <a:spLocks noGrp="1"/>
          </p:cNvSpPr>
          <p:nvPr>
            <p:ph type="title"/>
          </p:nvPr>
        </p:nvSpPr>
        <p:spPr>
          <a:xfrm>
            <a:off x="1741408" y="0"/>
            <a:ext cx="10018713" cy="1249449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Elektros srovė skysčiuose 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(6)</a:t>
            </a:r>
            <a:endParaRPr lang="lt-LT" sz="4800" dirty="0"/>
          </a:p>
        </p:txBody>
      </p:sp>
      <p:sp>
        <p:nvSpPr>
          <p:cNvPr id="8" name="Veiksmo mygtukas: pirmyn arba paskesnis 7">
            <a:hlinkClick r:id="" action="ppaction://hlinkshowjump?jump=nextslide" highlightClick="1"/>
          </p:cNvPr>
          <p:cNvSpPr/>
          <p:nvPr/>
        </p:nvSpPr>
        <p:spPr>
          <a:xfrm>
            <a:off x="10250424" y="6303416"/>
            <a:ext cx="724242" cy="509174"/>
          </a:xfrm>
          <a:prstGeom prst="actionButtonForwardNex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Action Button: Home 6">
            <a:hlinkClick r:id="rId4" action="ppaction://hlinksldjump" highlightClick="1"/>
          </p:cNvPr>
          <p:cNvSpPr/>
          <p:nvPr/>
        </p:nvSpPr>
        <p:spPr>
          <a:xfrm>
            <a:off x="11088029" y="6303416"/>
            <a:ext cx="829651" cy="509174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329037" y="2053087"/>
            <a:ext cx="5732164" cy="374702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t-LT" sz="3200" dirty="0"/>
              <a:t>Elektrolitų laidumas priklauso nuo tirpalo koncentracijos ir nuo </a:t>
            </a:r>
            <a:r>
              <a:rPr lang="lt-LT" sz="3200" dirty="0" smtClean="0"/>
              <a:t>temperatūros. Didėjant temperatūrai ir koncentracijai tirpalo elektrinė varža mažėja, laidumas didėja.</a:t>
            </a:r>
            <a:endParaRPr lang="lt-LT" sz="3200" dirty="0"/>
          </a:p>
        </p:txBody>
      </p:sp>
      <p:pic>
        <p:nvPicPr>
          <p:cNvPr id="4" name="Picture 7" descr="animlightnac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773" y="2053087"/>
            <a:ext cx="4530507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11091672" y="6144768"/>
            <a:ext cx="972608" cy="576072"/>
          </a:xfrm>
          <a:prstGeom prst="actionButtonHome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vadinimas 1"/>
          <p:cNvSpPr>
            <a:spLocks noGrp="1"/>
          </p:cNvSpPr>
          <p:nvPr>
            <p:ph type="title"/>
          </p:nvPr>
        </p:nvSpPr>
        <p:spPr>
          <a:xfrm>
            <a:off x="1550988" y="176213"/>
            <a:ext cx="10018712" cy="1213675"/>
          </a:xfrm>
        </p:spPr>
        <p:txBody>
          <a:bodyPr>
            <a:normAutofit/>
          </a:bodyPr>
          <a:lstStyle/>
          <a:p>
            <a:r>
              <a:rPr lang="lt-LT" sz="4800" b="1" dirty="0">
                <a:solidFill>
                  <a:schemeClr val="bg1">
                    <a:lumMod val="50000"/>
                  </a:schemeClr>
                </a:solidFill>
              </a:rPr>
              <a:t>Elektros srovė skysčiuose </a:t>
            </a:r>
            <a:r>
              <a:rPr lang="lt-LT" sz="4800" b="1" dirty="0" smtClean="0">
                <a:solidFill>
                  <a:schemeClr val="bg1">
                    <a:lumMod val="50000"/>
                  </a:schemeClr>
                </a:solidFill>
              </a:rPr>
              <a:t>(7)</a:t>
            </a:r>
            <a:endParaRPr lang="lt-LT" sz="4800" dirty="0"/>
          </a:p>
        </p:txBody>
      </p:sp>
    </p:spTree>
    <p:extLst>
      <p:ext uri="{BB962C8B-B14F-4D97-AF65-F5344CB8AC3E}">
        <p14:creationId xmlns:p14="http://schemas.microsoft.com/office/powerpoint/2010/main" val="136089371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s">
  <a:themeElements>
    <a:clrScheme name="Paralaksas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s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1564</TotalTime>
  <Words>934</Words>
  <Application>Microsoft Office PowerPoint</Application>
  <PresentationFormat>Plačiaekranė</PresentationFormat>
  <Paragraphs>226</Paragraphs>
  <Slides>39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39</vt:i4>
      </vt:variant>
    </vt:vector>
  </HeadingPairs>
  <TitlesOfParts>
    <vt:vector size="46" baseType="lpstr">
      <vt:lpstr>Arial</vt:lpstr>
      <vt:lpstr>Calibri</vt:lpstr>
      <vt:lpstr>Cambria Math</vt:lpstr>
      <vt:lpstr>Corbel</vt:lpstr>
      <vt:lpstr>Symbol</vt:lpstr>
      <vt:lpstr>Times New Roman</vt:lpstr>
      <vt:lpstr>Paralaksas</vt:lpstr>
      <vt:lpstr>  Elektrolizė </vt:lpstr>
      <vt:lpstr>Turinys</vt:lpstr>
      <vt:lpstr>Elektros srovė skysčiuose (1)</vt:lpstr>
      <vt:lpstr>Elektros srovė skysčiuose (2)</vt:lpstr>
      <vt:lpstr>Elektros srovė skysčiuose (3)</vt:lpstr>
      <vt:lpstr>Elektros srovė skysčiuose (4)</vt:lpstr>
      <vt:lpstr>Elektros srovė skysčiuose (5)</vt:lpstr>
      <vt:lpstr>Elektros srovė skysčiuose (6)</vt:lpstr>
      <vt:lpstr>Elektros srovė skysčiuose (7)</vt:lpstr>
      <vt:lpstr>Elektrolizė (1)</vt:lpstr>
      <vt:lpstr> Elektrodai įmerkiami į elektrolito tirpalą ir prijungiami prie nuolatinės elektros srovės šaltinio polių. Elektrolizės metu teigiami jonai (katijonai) slenka link neigiamo elektrodo (katodo) ir prie jo prisijungia elektronus – redukuojasi. Neigiami jonai (anijonai) slenka teigiamo elektrodo (anodo) link ir jam atiduoda elektronus – oksiduojasi. </vt:lpstr>
      <vt:lpstr>Elektrolizė (3)</vt:lpstr>
      <vt:lpstr>Elektrolizė (4)</vt:lpstr>
      <vt:lpstr>Faradėjaus Elektrolizės dėsnis</vt:lpstr>
      <vt:lpstr>Elektrolizės taikymas (1)</vt:lpstr>
      <vt:lpstr>„PowerPoint“ pateiktis</vt:lpstr>
      <vt:lpstr>„PowerPoint“ pateiktis</vt:lpstr>
      <vt:lpstr>Elektrolizės taikymas (4)</vt:lpstr>
      <vt:lpstr>Bandymas (1)</vt:lpstr>
      <vt:lpstr>„PowerPoint“ pateiktis</vt:lpstr>
      <vt:lpstr>Apskaičiuojame vario elektrocheminį ekvivalentą ir palyginame jį su lentelės duomenimis.</vt:lpstr>
      <vt:lpstr>„PowerPoint“ pateiktis</vt:lpstr>
      <vt:lpstr>Uždavinių sprendimas</vt:lpstr>
      <vt:lpstr>„PowerPoint“ pateiktis</vt:lpstr>
      <vt:lpstr>„PowerPoint“ pateiktis</vt:lpstr>
      <vt:lpstr>„PowerPoint“ pateiktis</vt:lpstr>
      <vt:lpstr>Testas</vt:lpstr>
      <vt:lpstr>1</vt:lpstr>
      <vt:lpstr>„PowerPoint“ pateiktis</vt:lpstr>
      <vt:lpstr>3</vt:lpstr>
      <vt:lpstr>4</vt:lpstr>
      <vt:lpstr>5</vt:lpstr>
      <vt:lpstr>6</vt:lpstr>
      <vt:lpstr>7</vt:lpstr>
      <vt:lpstr>8</vt:lpstr>
      <vt:lpstr>9</vt:lpstr>
      <vt:lpstr>10</vt:lpstr>
      <vt:lpstr>TESTO ATSAKYMAI</vt:lpstr>
      <vt:lpstr>Informacijos šaltiniai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Petr Barborik</dc:creator>
  <cp:lastModifiedBy>Mokytojas</cp:lastModifiedBy>
  <cp:revision>177</cp:revision>
  <dcterms:created xsi:type="dcterms:W3CDTF">2013-08-01T12:40:21Z</dcterms:created>
  <dcterms:modified xsi:type="dcterms:W3CDTF">2017-04-05T13:26:30Z</dcterms:modified>
</cp:coreProperties>
</file>