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77" r:id="rId13"/>
    <p:sldId id="278" r:id="rId14"/>
    <p:sldId id="274" r:id="rId15"/>
    <p:sldId id="276" r:id="rId16"/>
    <p:sldId id="269" r:id="rId17"/>
    <p:sldId id="270" r:id="rId18"/>
    <p:sldId id="271" r:id="rId19"/>
    <p:sldId id="272" r:id="rId20"/>
    <p:sldId id="275" r:id="rId21"/>
    <p:sldId id="273" r:id="rId2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6" d="100"/>
          <a:sy n="66" d="100"/>
        </p:scale>
        <p:origin x="-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39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451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50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69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111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485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9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1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4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541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0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600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9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595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3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889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3B444D-F550-4063-8732-DAC0D3FE9A54}" type="datetimeFigureOut">
              <a:rPr lang="lt-LT" smtClean="0"/>
              <a:t>2017-03-31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85E1B1-C6A0-4F59-BE82-ABF8F9B354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71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Skyriaus „Elektros srovė“ apibendrinimas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357942" y="3670697"/>
            <a:ext cx="7625255" cy="1221828"/>
          </a:xfrm>
        </p:spPr>
        <p:txBody>
          <a:bodyPr>
            <a:noAutofit/>
          </a:bodyPr>
          <a:lstStyle/>
          <a:p>
            <a:r>
              <a:rPr lang="lt-LT" sz="2400" dirty="0" smtClean="0"/>
              <a:t>Parengė Joniškėlio Gabrielės Petkevičaitės-Bitės gimnazijos </a:t>
            </a:r>
            <a:r>
              <a:rPr lang="lt-LT" sz="2400" dirty="0" err="1" smtClean="0"/>
              <a:t>Ia</a:t>
            </a:r>
            <a:r>
              <a:rPr lang="lt-LT" sz="2400" dirty="0" smtClean="0"/>
              <a:t> klasės mokinė </a:t>
            </a:r>
            <a:r>
              <a:rPr lang="lt-LT" sz="2400" dirty="0" err="1" smtClean="0"/>
              <a:t>Aira</a:t>
            </a:r>
            <a:r>
              <a:rPr lang="lt-LT" sz="2400" dirty="0" smtClean="0"/>
              <a:t> </a:t>
            </a:r>
            <a:r>
              <a:rPr lang="lt-LT" sz="2400" dirty="0" err="1" smtClean="0"/>
              <a:t>Vaicekauskaitė</a:t>
            </a:r>
            <a:endParaRPr lang="lt-LT" sz="2400" dirty="0" smtClean="0"/>
          </a:p>
          <a:p>
            <a:r>
              <a:rPr lang="lt-LT" sz="2400" dirty="0" smtClean="0"/>
              <a:t>Mokytoja Asta </a:t>
            </a:r>
            <a:r>
              <a:rPr lang="lt-LT" sz="2400" dirty="0" err="1" smtClean="0"/>
              <a:t>Valančiutė</a:t>
            </a:r>
            <a:endParaRPr lang="lt-LT" sz="2400" dirty="0" smtClean="0"/>
          </a:p>
          <a:p>
            <a:r>
              <a:rPr lang="lt-LT" sz="2400" dirty="0" smtClean="0"/>
              <a:t>2017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8318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Elektros grandinė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Srovės šaltinis, imtuvai, jungikliai, sujungti vienas su kitu laidais, sudaro elektros grandinę.</a:t>
            </a:r>
            <a:endParaRPr lang="lt-LT" dirty="0"/>
          </a:p>
          <a:p>
            <a:r>
              <a:rPr lang="lt-LT" dirty="0" smtClean="0"/>
              <a:t>Į elektros grandinė įjungti prietaisai gali veikti tik tada kai grandinė uždara.</a:t>
            </a:r>
          </a:p>
          <a:p>
            <a:r>
              <a:rPr lang="lt-LT" dirty="0" smtClean="0"/>
              <a:t>Brėžiniai, kuriuose pavaizduoti elektrinių prietaisų jungimo grandinėje būdai, vadinami elektrinėmis schemomis.</a:t>
            </a:r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58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49" y="154746"/>
            <a:ext cx="10733649" cy="65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Bandymas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Turime </a:t>
            </a:r>
            <a:r>
              <a:rPr lang="lt-LT" dirty="0" err="1" smtClean="0"/>
              <a:t>elektrometrą</a:t>
            </a:r>
            <a:r>
              <a:rPr lang="lt-LT" dirty="0" smtClean="0"/>
              <a:t>, vilnos ir stiklinę lazdelę.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Įelektriname lazdelę trinant į vilną.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26" y="884406"/>
            <a:ext cx="1987658" cy="265021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35" y="3251775"/>
            <a:ext cx="2086459" cy="27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1007390"/>
            <a:ext cx="9601196" cy="482198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Lazdelę priliečiame prie </a:t>
            </a:r>
            <a:r>
              <a:rPr lang="lt-LT" dirty="0" err="1" smtClean="0"/>
              <a:t>elektrometro</a:t>
            </a:r>
            <a:r>
              <a:rPr lang="lt-LT" dirty="0" smtClean="0"/>
              <a:t> rutulio.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err="1" smtClean="0"/>
              <a:t>Elektrometro</a:t>
            </a:r>
            <a:r>
              <a:rPr lang="lt-LT" dirty="0" smtClean="0"/>
              <a:t> rodyklė rodo koks kūno įelektrinimas.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78" y="504699"/>
            <a:ext cx="2185262" cy="291368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1" y="3542368"/>
            <a:ext cx="2185262" cy="29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1. Nubraižykite elektros grandinės, sudarytos iš lemputės, </a:t>
            </a:r>
            <a:r>
              <a:rPr lang="lt-LT" dirty="0" err="1" smtClean="0"/>
              <a:t>rezistoriaus</a:t>
            </a:r>
            <a:r>
              <a:rPr lang="lt-LT" dirty="0" smtClean="0"/>
              <a:t>, jungiklio ir akumuliatoriaus, schemą.</a:t>
            </a:r>
            <a:endParaRPr lang="lt-LT" dirty="0"/>
          </a:p>
        </p:txBody>
      </p:sp>
      <p:grpSp>
        <p:nvGrpSpPr>
          <p:cNvPr id="55" name="Grupė 54"/>
          <p:cNvGrpSpPr/>
          <p:nvPr/>
        </p:nvGrpSpPr>
        <p:grpSpPr>
          <a:xfrm>
            <a:off x="3204465" y="3359250"/>
            <a:ext cx="3364498" cy="2530853"/>
            <a:chOff x="3160923" y="3474969"/>
            <a:chExt cx="3364498" cy="2530853"/>
          </a:xfrm>
        </p:grpSpPr>
        <p:grpSp>
          <p:nvGrpSpPr>
            <p:cNvPr id="23" name="Grupė 22"/>
            <p:cNvGrpSpPr/>
            <p:nvPr/>
          </p:nvGrpSpPr>
          <p:grpSpPr>
            <a:xfrm>
              <a:off x="4497908" y="3474969"/>
              <a:ext cx="815218" cy="709448"/>
              <a:chOff x="3816833" y="3645338"/>
              <a:chExt cx="815218" cy="709448"/>
            </a:xfrm>
          </p:grpSpPr>
          <p:sp>
            <p:nvSpPr>
              <p:cNvPr id="19" name="Stačiakampis 18"/>
              <p:cNvSpPr/>
              <p:nvPr/>
            </p:nvSpPr>
            <p:spPr>
              <a:xfrm>
                <a:off x="3816833" y="3783724"/>
                <a:ext cx="45719" cy="43267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pic>
            <p:nvPicPr>
              <p:cNvPr id="20" name="Paveikslėlis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44483" y="3645338"/>
                <a:ext cx="117614" cy="709448"/>
              </a:xfrm>
              <a:prstGeom prst="rect">
                <a:avLst/>
              </a:prstGeom>
            </p:spPr>
          </p:pic>
          <p:pic>
            <p:nvPicPr>
              <p:cNvPr id="21" name="Paveikslėlis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10497" y="3783724"/>
                <a:ext cx="67062" cy="451143"/>
              </a:xfrm>
              <a:prstGeom prst="rect">
                <a:avLst/>
              </a:prstGeom>
            </p:spPr>
          </p:pic>
          <p:pic>
            <p:nvPicPr>
              <p:cNvPr id="22" name="Paveikslėlis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0120" y="3645338"/>
                <a:ext cx="121931" cy="707197"/>
              </a:xfrm>
              <a:prstGeom prst="rect">
                <a:avLst/>
              </a:prstGeom>
            </p:spPr>
          </p:pic>
        </p:grpSp>
        <p:grpSp>
          <p:nvGrpSpPr>
            <p:cNvPr id="54" name="Grupė 53"/>
            <p:cNvGrpSpPr/>
            <p:nvPr/>
          </p:nvGrpSpPr>
          <p:grpSpPr>
            <a:xfrm>
              <a:off x="3160923" y="3828567"/>
              <a:ext cx="3364498" cy="2177255"/>
              <a:chOff x="3163238" y="3828567"/>
              <a:chExt cx="3364498" cy="2177255"/>
            </a:xfrm>
          </p:grpSpPr>
          <p:cxnSp>
            <p:nvCxnSpPr>
              <p:cNvPr id="13" name="Tiesioji jungtis 12"/>
              <p:cNvCxnSpPr>
                <a:stCxn id="11" idx="1"/>
                <a:endCxn id="11" idx="5"/>
              </p:cNvCxnSpPr>
              <p:nvPr/>
            </p:nvCxnSpPr>
            <p:spPr>
              <a:xfrm>
                <a:off x="4654643" y="5488904"/>
                <a:ext cx="444494" cy="42822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as 10"/>
              <p:cNvSpPr/>
              <p:nvPr/>
            </p:nvSpPr>
            <p:spPr>
              <a:xfrm>
                <a:off x="4562585" y="5400215"/>
                <a:ext cx="628610" cy="60560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pic>
            <p:nvPicPr>
              <p:cNvPr id="14" name="Paveikslėlis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4662338" y="5477109"/>
                <a:ext cx="435026" cy="437214"/>
              </a:xfrm>
              <a:prstGeom prst="rect">
                <a:avLst/>
              </a:prstGeom>
            </p:spPr>
          </p:pic>
          <p:sp>
            <p:nvSpPr>
              <p:cNvPr id="18" name="Stačiakampis 17"/>
              <p:cNvSpPr/>
              <p:nvPr/>
            </p:nvSpPr>
            <p:spPr>
              <a:xfrm rot="16200000">
                <a:off x="5812786" y="4685265"/>
                <a:ext cx="1216190" cy="2137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grpSp>
            <p:nvGrpSpPr>
              <p:cNvPr id="28" name="Grupė 27"/>
              <p:cNvGrpSpPr/>
              <p:nvPr/>
            </p:nvGrpSpPr>
            <p:grpSpPr>
              <a:xfrm>
                <a:off x="3163238" y="4471500"/>
                <a:ext cx="394137" cy="641238"/>
                <a:chOff x="2301766" y="3836169"/>
                <a:chExt cx="394137" cy="641238"/>
              </a:xfrm>
            </p:grpSpPr>
            <p:sp>
              <p:nvSpPr>
                <p:cNvPr id="24" name="Ovalas 23"/>
                <p:cNvSpPr/>
                <p:nvPr/>
              </p:nvSpPr>
              <p:spPr>
                <a:xfrm>
                  <a:off x="2443655" y="4225159"/>
                  <a:ext cx="252248" cy="2522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26" name="Tiesioji jungtis 25"/>
                <p:cNvCxnSpPr>
                  <a:stCxn id="24" idx="0"/>
                </p:cNvCxnSpPr>
                <p:nvPr/>
              </p:nvCxnSpPr>
              <p:spPr>
                <a:xfrm flipH="1" flipV="1">
                  <a:off x="2301766" y="3836169"/>
                  <a:ext cx="268013" cy="38899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Tiesioji jungtis 29"/>
              <p:cNvCxnSpPr/>
              <p:nvPr/>
            </p:nvCxnSpPr>
            <p:spPr>
              <a:xfrm flipV="1">
                <a:off x="3431251" y="3838926"/>
                <a:ext cx="0" cy="46997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Tiesioji jungtis 31"/>
              <p:cNvCxnSpPr>
                <a:endCxn id="19" idx="1"/>
              </p:cNvCxnSpPr>
              <p:nvPr/>
            </p:nvCxnSpPr>
            <p:spPr>
              <a:xfrm>
                <a:off x="3431251" y="3828567"/>
                <a:ext cx="1066657" cy="112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Tiesioji jungtis 33"/>
              <p:cNvCxnSpPr>
                <a:stCxn id="22" idx="3"/>
              </p:cNvCxnSpPr>
              <p:nvPr/>
            </p:nvCxnSpPr>
            <p:spPr>
              <a:xfrm>
                <a:off x="5313126" y="3828568"/>
                <a:ext cx="1107755" cy="1035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Tiesioji jungtis 35"/>
              <p:cNvCxnSpPr>
                <a:endCxn id="18" idx="3"/>
              </p:cNvCxnSpPr>
              <p:nvPr/>
            </p:nvCxnSpPr>
            <p:spPr>
              <a:xfrm>
                <a:off x="6420881" y="3828567"/>
                <a:ext cx="0" cy="35545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Tiesioji jungtis 38"/>
              <p:cNvCxnSpPr>
                <a:stCxn id="18" idx="1"/>
              </p:cNvCxnSpPr>
              <p:nvPr/>
            </p:nvCxnSpPr>
            <p:spPr>
              <a:xfrm>
                <a:off x="6420881" y="5400215"/>
                <a:ext cx="0" cy="29550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Tiesioji jungtis 40"/>
              <p:cNvCxnSpPr>
                <a:stCxn id="11" idx="6"/>
              </p:cNvCxnSpPr>
              <p:nvPr/>
            </p:nvCxnSpPr>
            <p:spPr>
              <a:xfrm flipV="1">
                <a:off x="5191195" y="5703018"/>
                <a:ext cx="1229686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Tiesioji jungtis 44"/>
              <p:cNvCxnSpPr>
                <a:stCxn id="11" idx="2"/>
              </p:cNvCxnSpPr>
              <p:nvPr/>
            </p:nvCxnSpPr>
            <p:spPr>
              <a:xfrm flipH="1" flipV="1">
                <a:off x="3431251" y="5695716"/>
                <a:ext cx="1131334" cy="730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Tiesioji jungtis 46"/>
              <p:cNvCxnSpPr>
                <a:stCxn id="24" idx="4"/>
              </p:cNvCxnSpPr>
              <p:nvPr/>
            </p:nvCxnSpPr>
            <p:spPr>
              <a:xfrm>
                <a:off x="3431251" y="5112738"/>
                <a:ext cx="0" cy="58297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261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 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2. Ant siūlų pakabinti vienodi kamštiniai rutuliukai 1 ir 2. Koks jų krūvio ženklas?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1 - teigiamas, 2 - neigiamas</a:t>
            </a:r>
            <a:endParaRPr lang="lt-LT" dirty="0"/>
          </a:p>
        </p:txBody>
      </p:sp>
      <p:grpSp>
        <p:nvGrpSpPr>
          <p:cNvPr id="23" name="Grupė 22"/>
          <p:cNvGrpSpPr/>
          <p:nvPr/>
        </p:nvGrpSpPr>
        <p:grpSpPr>
          <a:xfrm>
            <a:off x="5484728" y="3198011"/>
            <a:ext cx="2453160" cy="1436637"/>
            <a:chOff x="2990850" y="3409948"/>
            <a:chExt cx="2453160" cy="1436637"/>
          </a:xfrm>
        </p:grpSpPr>
        <p:grpSp>
          <p:nvGrpSpPr>
            <p:cNvPr id="20" name="Grupė 19"/>
            <p:cNvGrpSpPr/>
            <p:nvPr/>
          </p:nvGrpSpPr>
          <p:grpSpPr>
            <a:xfrm>
              <a:off x="2990850" y="3409948"/>
              <a:ext cx="2411388" cy="1436637"/>
              <a:chOff x="2990850" y="3409948"/>
              <a:chExt cx="2411388" cy="1436637"/>
            </a:xfrm>
          </p:grpSpPr>
          <p:sp>
            <p:nvSpPr>
              <p:cNvPr id="4" name="Ovalas 3"/>
              <p:cNvSpPr/>
              <p:nvPr/>
            </p:nvSpPr>
            <p:spPr>
              <a:xfrm>
                <a:off x="2990850" y="4077360"/>
                <a:ext cx="228600" cy="2286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grpSp>
            <p:nvGrpSpPr>
              <p:cNvPr id="19" name="Grupė 18"/>
              <p:cNvGrpSpPr/>
              <p:nvPr/>
            </p:nvGrpSpPr>
            <p:grpSpPr>
              <a:xfrm>
                <a:off x="3105150" y="3409948"/>
                <a:ext cx="2297088" cy="1436637"/>
                <a:chOff x="3105150" y="3409948"/>
                <a:chExt cx="2297088" cy="1436637"/>
              </a:xfrm>
            </p:grpSpPr>
            <p:pic>
              <p:nvPicPr>
                <p:cNvPr id="5" name="Paveikslėlis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812019" y="4097517"/>
                  <a:ext cx="243861" cy="237765"/>
                </a:xfrm>
                <a:prstGeom prst="rect">
                  <a:avLst/>
                </a:prstGeom>
              </p:spPr>
            </p:pic>
            <p:grpSp>
              <p:nvGrpSpPr>
                <p:cNvPr id="10" name="Grupė 9"/>
                <p:cNvGrpSpPr/>
                <p:nvPr/>
              </p:nvGrpSpPr>
              <p:grpSpPr>
                <a:xfrm>
                  <a:off x="4142546" y="3953114"/>
                  <a:ext cx="489324" cy="893471"/>
                  <a:chOff x="4313996" y="4343639"/>
                  <a:chExt cx="489324" cy="893471"/>
                </a:xfrm>
              </p:grpSpPr>
              <p:pic>
                <p:nvPicPr>
                  <p:cNvPr id="6" name="Paveikslėlis 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313996" y="4343639"/>
                    <a:ext cx="489324" cy="477092"/>
                  </a:xfrm>
                  <a:prstGeom prst="rect">
                    <a:avLst/>
                  </a:prstGeom>
                </p:spPr>
              </p:pic>
              <p:grpSp>
                <p:nvGrpSpPr>
                  <p:cNvPr id="9" name="Grupė 8"/>
                  <p:cNvGrpSpPr/>
                  <p:nvPr/>
                </p:nvGrpSpPr>
                <p:grpSpPr>
                  <a:xfrm>
                    <a:off x="4329791" y="4820731"/>
                    <a:ext cx="473529" cy="416379"/>
                    <a:chOff x="3401240" y="4724399"/>
                    <a:chExt cx="473529" cy="416379"/>
                  </a:xfrm>
                </p:grpSpPr>
                <p:sp>
                  <p:nvSpPr>
                    <p:cNvPr id="7" name="Stačiakampis 6"/>
                    <p:cNvSpPr/>
                    <p:nvPr/>
                  </p:nvSpPr>
                  <p:spPr>
                    <a:xfrm>
                      <a:off x="3615144" y="4724399"/>
                      <a:ext cx="45719" cy="3429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t-LT"/>
                    </a:p>
                  </p:txBody>
                </p:sp>
                <p:sp>
                  <p:nvSpPr>
                    <p:cNvPr id="8" name="Stačiakampis 7"/>
                    <p:cNvSpPr/>
                    <p:nvPr/>
                  </p:nvSpPr>
                  <p:spPr>
                    <a:xfrm>
                      <a:off x="3401240" y="5067299"/>
                      <a:ext cx="473529" cy="7347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t-LT"/>
                    </a:p>
                  </p:txBody>
                </p:sp>
              </p:grpSp>
            </p:grpSp>
            <p:cxnSp>
              <p:nvCxnSpPr>
                <p:cNvPr id="12" name="Tiesioji jungtis 11"/>
                <p:cNvCxnSpPr/>
                <p:nvPr/>
              </p:nvCxnSpPr>
              <p:spPr>
                <a:xfrm>
                  <a:off x="3387970" y="3409948"/>
                  <a:ext cx="201426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Tiesioji jungtis 14"/>
                <p:cNvCxnSpPr>
                  <a:endCxn id="5" idx="0"/>
                </p:cNvCxnSpPr>
                <p:nvPr/>
              </p:nvCxnSpPr>
              <p:spPr>
                <a:xfrm flipH="1">
                  <a:off x="4933950" y="3409948"/>
                  <a:ext cx="468288" cy="68756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Tiesioji jungtis 16"/>
                <p:cNvCxnSpPr>
                  <a:endCxn id="4" idx="0"/>
                </p:cNvCxnSpPr>
                <p:nvPr/>
              </p:nvCxnSpPr>
              <p:spPr>
                <a:xfrm flipH="1">
                  <a:off x="3105150" y="3409948"/>
                  <a:ext cx="282820" cy="6674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200110" y="3944996"/>
                  <a:ext cx="3741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t-LT" sz="2800" b="1" dirty="0" smtClean="0"/>
                    <a:t>+</a:t>
                  </a:r>
                  <a:endParaRPr lang="lt-LT" sz="2800" b="1" dirty="0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3053815" y="4283550"/>
              <a:ext cx="25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1</a:t>
              </a:r>
              <a:endParaRPr lang="lt-LT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75721" y="4282488"/>
              <a:ext cx="468289" cy="37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2</a:t>
              </a:r>
              <a:endParaRPr lang="lt-LT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8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1. </a:t>
            </a:r>
            <a:r>
              <a:rPr lang="lt-LT" dirty="0" smtClean="0">
                <a:solidFill>
                  <a:schemeClr val="tx1"/>
                </a:solidFill>
              </a:rPr>
              <a:t>Kokia mažiausia dalelė turi </a:t>
            </a:r>
            <a:r>
              <a:rPr lang="lt-LT" dirty="0" err="1" smtClean="0">
                <a:solidFill>
                  <a:schemeClr val="tx1"/>
                </a:solidFill>
              </a:rPr>
              <a:t>nedalomą</a:t>
            </a:r>
            <a:r>
              <a:rPr lang="lt-LT" dirty="0" smtClean="0">
                <a:solidFill>
                  <a:schemeClr val="tx1"/>
                </a:solidFill>
              </a:rPr>
              <a:t> krūvį?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a) Elektronas 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b) Protonas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c) Teigiamas jonas</a:t>
            </a:r>
            <a:endParaRPr lang="lt-L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2</a:t>
            </a:r>
            <a:r>
              <a:rPr lang="lt-LT" dirty="0" smtClean="0">
                <a:solidFill>
                  <a:srgbClr val="FF0000"/>
                </a:solidFill>
              </a:rPr>
              <a:t>. </a:t>
            </a:r>
            <a:r>
              <a:rPr lang="lt-LT" dirty="0" smtClean="0">
                <a:solidFill>
                  <a:schemeClr val="tx1"/>
                </a:solidFill>
              </a:rPr>
              <a:t>Kuria kryptimi ir kiek elektronų pereis sujungus viela abu įelektrintus rutuliukus?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a) Vienas elektronas iš I į II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b) Du elektronai iš I į II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c)Trys elektronai iš I į II</a:t>
            </a:r>
            <a:endParaRPr lang="lt-LT" dirty="0" smtClean="0">
              <a:solidFill>
                <a:schemeClr val="tx1"/>
              </a:solidFill>
            </a:endParaRPr>
          </a:p>
        </p:txBody>
      </p:sp>
      <p:grpSp>
        <p:nvGrpSpPr>
          <p:cNvPr id="23" name="Grupė 22"/>
          <p:cNvGrpSpPr/>
          <p:nvPr/>
        </p:nvGrpSpPr>
        <p:grpSpPr>
          <a:xfrm>
            <a:off x="5693970" y="4997957"/>
            <a:ext cx="2505410" cy="954107"/>
            <a:chOff x="5693970" y="4997957"/>
            <a:chExt cx="2505410" cy="954107"/>
          </a:xfrm>
        </p:grpSpPr>
        <p:grpSp>
          <p:nvGrpSpPr>
            <p:cNvPr id="21" name="Grupė 20"/>
            <p:cNvGrpSpPr/>
            <p:nvPr/>
          </p:nvGrpSpPr>
          <p:grpSpPr>
            <a:xfrm>
              <a:off x="6162997" y="4997957"/>
              <a:ext cx="2036383" cy="954107"/>
              <a:chOff x="6162997" y="4997957"/>
              <a:chExt cx="2036383" cy="95410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162997" y="4997957"/>
                <a:ext cx="5636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b="1" dirty="0" smtClean="0"/>
                  <a:t>- - - -</a:t>
                </a:r>
                <a:endParaRPr lang="lt-LT" sz="28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552993" y="5359968"/>
                <a:ext cx="646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+ +</a:t>
                </a:r>
                <a:endParaRPr lang="lt-LT" dirty="0"/>
              </a:p>
            </p:txBody>
          </p:sp>
        </p:grpSp>
        <p:grpSp>
          <p:nvGrpSpPr>
            <p:cNvPr id="22" name="Grupė 21"/>
            <p:cNvGrpSpPr/>
            <p:nvPr/>
          </p:nvGrpSpPr>
          <p:grpSpPr>
            <a:xfrm>
              <a:off x="5693970" y="4997957"/>
              <a:ext cx="2505410" cy="819812"/>
              <a:chOff x="5693970" y="4997957"/>
              <a:chExt cx="2505410" cy="819812"/>
            </a:xfrm>
          </p:grpSpPr>
          <p:sp>
            <p:nvSpPr>
              <p:cNvPr id="7" name="Ovalas 6"/>
              <p:cNvSpPr/>
              <p:nvPr/>
            </p:nvSpPr>
            <p:spPr>
              <a:xfrm>
                <a:off x="6064465" y="5155617"/>
                <a:ext cx="662152" cy="6621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" name="Ovalas 9"/>
              <p:cNvSpPr/>
              <p:nvPr/>
            </p:nvSpPr>
            <p:spPr>
              <a:xfrm>
                <a:off x="7537228" y="5155617"/>
                <a:ext cx="662152" cy="6621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grpSp>
            <p:nvGrpSpPr>
              <p:cNvPr id="20" name="Grupė 19"/>
              <p:cNvGrpSpPr/>
              <p:nvPr/>
            </p:nvGrpSpPr>
            <p:grpSpPr>
              <a:xfrm>
                <a:off x="5693970" y="4997957"/>
                <a:ext cx="2505410" cy="463174"/>
                <a:chOff x="5693970" y="4997957"/>
                <a:chExt cx="2505410" cy="463174"/>
              </a:xfrm>
            </p:grpSpPr>
            <p:cxnSp>
              <p:nvCxnSpPr>
                <p:cNvPr id="12" name="Tiesioji jungtis 11"/>
                <p:cNvCxnSpPr/>
                <p:nvPr/>
              </p:nvCxnSpPr>
              <p:spPr>
                <a:xfrm>
                  <a:off x="6064465" y="4997957"/>
                  <a:ext cx="21349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5693970" y="5036803"/>
                  <a:ext cx="10326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t-LT" sz="2000" b="1" dirty="0" smtClean="0"/>
                    <a:t>I</a:t>
                  </a:r>
                  <a:endParaRPr lang="lt-LT" sz="20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131922" y="5061021"/>
                  <a:ext cx="4210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t-LT" sz="2000" b="1" dirty="0" smtClean="0"/>
                    <a:t>II</a:t>
                  </a:r>
                  <a:endParaRPr lang="lt-LT" sz="2000" b="1" dirty="0"/>
                </a:p>
              </p:txBody>
            </p:sp>
          </p:grpSp>
        </p:grpSp>
      </p:grpSp>
      <p:pic>
        <p:nvPicPr>
          <p:cNvPr id="18" name="Paveikslėlis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042" y="5412168"/>
            <a:ext cx="420660" cy="408467"/>
          </a:xfrm>
          <a:prstGeom prst="rect">
            <a:avLst/>
          </a:prstGeom>
        </p:spPr>
      </p:pic>
      <p:pic>
        <p:nvPicPr>
          <p:cNvPr id="19" name="Paveikslėlis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876" y="2953458"/>
            <a:ext cx="420660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3. </a:t>
            </a:r>
            <a:r>
              <a:rPr lang="lt-LT" dirty="0" smtClean="0"/>
              <a:t>Kaip vadinamas </a:t>
            </a:r>
            <a:r>
              <a:rPr lang="lt-LT" dirty="0" err="1" smtClean="0"/>
              <a:t>elektroskopas</a:t>
            </a:r>
            <a:r>
              <a:rPr lang="lt-LT" dirty="0" smtClean="0"/>
              <a:t> su metaliniu korpusu ir turintis skalę?</a:t>
            </a:r>
          </a:p>
          <a:p>
            <a:pPr marL="0" indent="0">
              <a:buNone/>
            </a:pPr>
            <a:r>
              <a:rPr lang="lt-LT" dirty="0" smtClean="0"/>
              <a:t>a) Akumuliatoriumi </a:t>
            </a:r>
          </a:p>
          <a:p>
            <a:pPr marL="0" indent="0">
              <a:buNone/>
            </a:pPr>
            <a:r>
              <a:rPr lang="lt-LT" dirty="0" smtClean="0"/>
              <a:t>b) </a:t>
            </a:r>
            <a:r>
              <a:rPr lang="lt-LT" dirty="0" err="1" smtClean="0"/>
              <a:t>Elektrometru</a:t>
            </a:r>
            <a:r>
              <a:rPr lang="lt-LT" dirty="0" smtClean="0"/>
              <a:t> </a:t>
            </a:r>
          </a:p>
          <a:p>
            <a:pPr marL="0" indent="0">
              <a:buNone/>
            </a:pPr>
            <a:r>
              <a:rPr lang="lt-LT" dirty="0" smtClean="0"/>
              <a:t>c) Galvaniniu elementu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4.</a:t>
            </a:r>
            <a:r>
              <a:rPr lang="lt-LT" dirty="0" smtClean="0"/>
              <a:t>Kas yra akumuliatorius?</a:t>
            </a:r>
          </a:p>
          <a:p>
            <a:pPr marL="0" indent="0">
              <a:buNone/>
            </a:pPr>
            <a:r>
              <a:rPr lang="lt-LT" dirty="0" smtClean="0"/>
              <a:t>a) Įtaisas kaupiantis cheminę energiją</a:t>
            </a:r>
          </a:p>
          <a:p>
            <a:pPr marL="0" indent="0">
              <a:buNone/>
            </a:pPr>
            <a:r>
              <a:rPr lang="lt-LT" dirty="0" smtClean="0"/>
              <a:t>b) Įtaisas su </a:t>
            </a:r>
            <a:r>
              <a:rPr lang="lt-LT" dirty="0" err="1" smtClean="0"/>
              <a:t>kleisteriu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c) Prietaisas turintis rankeną, kuria sukant tarp 2 rutuliukų matoma elektros iškrova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5. </a:t>
            </a:r>
            <a:r>
              <a:rPr lang="lt-LT" dirty="0" smtClean="0">
                <a:solidFill>
                  <a:schemeClr val="tx1"/>
                </a:solidFill>
              </a:rPr>
              <a:t>Kas yra </a:t>
            </a:r>
            <a:r>
              <a:rPr lang="lt-LT" dirty="0" err="1" smtClean="0">
                <a:solidFill>
                  <a:schemeClr val="tx1"/>
                </a:solidFill>
              </a:rPr>
              <a:t>elektroskopas</a:t>
            </a:r>
            <a:r>
              <a:rPr lang="lt-LT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a) Prietaisas elektros srovei matuoti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b) Prietaisas kūno įelektrinimui matuoti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c) Prietaisas elektros srovės krypčiai nustatyti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9" y="5058934"/>
            <a:ext cx="420660" cy="40846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39" y="2986667"/>
            <a:ext cx="420660" cy="40846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925" y="1734722"/>
            <a:ext cx="420660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16573" y="993228"/>
            <a:ext cx="9601196" cy="47454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6</a:t>
            </a:r>
            <a:r>
              <a:rPr lang="lt-LT" dirty="0" smtClean="0">
                <a:solidFill>
                  <a:schemeClr val="tx1"/>
                </a:solidFill>
              </a:rPr>
              <a:t>. Kuriame  taške apie neigiamai įelektrintą kūną elektrinis laukas yra silpniausias?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C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7. </a:t>
            </a:r>
            <a:r>
              <a:rPr lang="lt-LT" dirty="0" smtClean="0">
                <a:solidFill>
                  <a:schemeClr val="tx1"/>
                </a:solidFill>
              </a:rPr>
              <a:t>Kaip paaiškinti neigiamąjį kūnų </a:t>
            </a:r>
            <a:r>
              <a:rPr lang="lt-LT" dirty="0" err="1" smtClean="0">
                <a:solidFill>
                  <a:schemeClr val="tx1"/>
                </a:solidFill>
              </a:rPr>
              <a:t>ielektrinimą</a:t>
            </a:r>
            <a:r>
              <a:rPr lang="lt-LT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a) Kūnas gavo elektronų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b)Kūnas neteko elektronų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c) Kūnas neteko protonų</a:t>
            </a:r>
            <a:endParaRPr lang="lt-L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8.</a:t>
            </a:r>
            <a:r>
              <a:rPr lang="lt-LT" dirty="0" smtClean="0"/>
              <a:t>Vienodo </a:t>
            </a:r>
            <a:r>
              <a:rPr lang="lt-LT" dirty="0" smtClean="0"/>
              <a:t>ženklo krūviai....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a) Stumia </a:t>
            </a:r>
          </a:p>
          <a:p>
            <a:pPr marL="0" indent="0">
              <a:buNone/>
            </a:pPr>
            <a:r>
              <a:rPr lang="lt-LT" dirty="0" smtClean="0"/>
              <a:t>b) Traukia </a:t>
            </a:r>
          </a:p>
          <a:p>
            <a:pPr marL="0" indent="0">
              <a:buNone/>
            </a:pPr>
            <a:r>
              <a:rPr lang="lt-LT" dirty="0" smtClean="0"/>
              <a:t>c) Nieko nedaro</a:t>
            </a:r>
          </a:p>
        </p:txBody>
      </p:sp>
      <p:pic>
        <p:nvPicPr>
          <p:cNvPr id="23" name="Paveikslėlis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430" y="4338061"/>
            <a:ext cx="420660" cy="408467"/>
          </a:xfrm>
          <a:prstGeom prst="rect">
            <a:avLst/>
          </a:prstGeom>
        </p:spPr>
      </p:pic>
      <p:pic>
        <p:nvPicPr>
          <p:cNvPr id="24" name="Paveikslėlis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30" y="2506693"/>
            <a:ext cx="420660" cy="408467"/>
          </a:xfrm>
          <a:prstGeom prst="rect">
            <a:avLst/>
          </a:prstGeom>
        </p:spPr>
      </p:pic>
      <p:grpSp>
        <p:nvGrpSpPr>
          <p:cNvPr id="34" name="Grupė 33"/>
          <p:cNvGrpSpPr/>
          <p:nvPr/>
        </p:nvGrpSpPr>
        <p:grpSpPr>
          <a:xfrm>
            <a:off x="8362866" y="1384538"/>
            <a:ext cx="1770926" cy="1326389"/>
            <a:chOff x="7577557" y="2826065"/>
            <a:chExt cx="1878555" cy="1407001"/>
          </a:xfrm>
        </p:grpSpPr>
        <p:grpSp>
          <p:nvGrpSpPr>
            <p:cNvPr id="18" name="Grupė 17"/>
            <p:cNvGrpSpPr/>
            <p:nvPr/>
          </p:nvGrpSpPr>
          <p:grpSpPr>
            <a:xfrm>
              <a:off x="7577557" y="2826065"/>
              <a:ext cx="1878555" cy="1129077"/>
              <a:chOff x="5669260" y="-1066763"/>
              <a:chExt cx="1268193" cy="122382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669260" y="-357202"/>
                <a:ext cx="392434" cy="40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54256" y="-929363"/>
                <a:ext cx="311499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B</a:t>
                </a:r>
                <a:endParaRPr lang="lt-LT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08421" y="-1066763"/>
                <a:ext cx="329032" cy="40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C</a:t>
                </a:r>
                <a:endParaRPr lang="lt-LT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55651" y="-248943"/>
                <a:ext cx="251337" cy="406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/>
                  <a:t>D</a:t>
                </a:r>
              </a:p>
            </p:txBody>
          </p:sp>
        </p:grpSp>
        <p:grpSp>
          <p:nvGrpSpPr>
            <p:cNvPr id="33" name="Grupė 32"/>
            <p:cNvGrpSpPr/>
            <p:nvPr/>
          </p:nvGrpSpPr>
          <p:grpSpPr>
            <a:xfrm>
              <a:off x="7577557" y="2826065"/>
              <a:ext cx="1554787" cy="1407001"/>
              <a:chOff x="8509223" y="1387304"/>
              <a:chExt cx="1554787" cy="1407001"/>
            </a:xfrm>
          </p:grpSpPr>
          <p:grpSp>
            <p:nvGrpSpPr>
              <p:cNvPr id="26" name="Grupė 25"/>
              <p:cNvGrpSpPr/>
              <p:nvPr/>
            </p:nvGrpSpPr>
            <p:grpSpPr>
              <a:xfrm>
                <a:off x="8509223" y="1387304"/>
                <a:ext cx="1554787" cy="1407001"/>
                <a:chOff x="8521412" y="2486204"/>
                <a:chExt cx="1554787" cy="1407001"/>
              </a:xfrm>
            </p:grpSpPr>
            <p:grpSp>
              <p:nvGrpSpPr>
                <p:cNvPr id="25" name="Grupė 24"/>
                <p:cNvGrpSpPr/>
                <p:nvPr/>
              </p:nvGrpSpPr>
              <p:grpSpPr>
                <a:xfrm>
                  <a:off x="8785925" y="2652992"/>
                  <a:ext cx="1041884" cy="1053088"/>
                  <a:chOff x="7936999" y="4142165"/>
                  <a:chExt cx="1041884" cy="1053088"/>
                </a:xfrm>
              </p:grpSpPr>
              <p:grpSp>
                <p:nvGrpSpPr>
                  <p:cNvPr id="20" name="Grupė 19"/>
                  <p:cNvGrpSpPr/>
                  <p:nvPr/>
                </p:nvGrpSpPr>
                <p:grpSpPr>
                  <a:xfrm>
                    <a:off x="8176816" y="4212150"/>
                    <a:ext cx="551793" cy="769441"/>
                    <a:chOff x="3894082" y="1718441"/>
                    <a:chExt cx="551793" cy="769441"/>
                  </a:xfrm>
                </p:grpSpPr>
                <p:sp>
                  <p:nvSpPr>
                    <p:cNvPr id="2" name="Ovalas 1"/>
                    <p:cNvSpPr/>
                    <p:nvPr/>
                  </p:nvSpPr>
                  <p:spPr>
                    <a:xfrm>
                      <a:off x="3894082" y="1860330"/>
                      <a:ext cx="551793" cy="551793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t-LT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3988674" y="1718441"/>
                      <a:ext cx="409904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lt-LT" sz="4400" b="1" dirty="0" smtClean="0"/>
                        <a:t>-</a:t>
                      </a:r>
                      <a:endParaRPr lang="lt-LT" sz="4400" b="1" dirty="0"/>
                    </a:p>
                  </p:txBody>
                </p:sp>
              </p:grpSp>
              <p:pic>
                <p:nvPicPr>
                  <p:cNvPr id="8" name="Paveikslėlis 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936999" y="4142165"/>
                    <a:ext cx="1041884" cy="105308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" name="Paveikslėlis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21412" y="2486204"/>
                  <a:ext cx="1554787" cy="1407001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upė 31"/>
              <p:cNvGrpSpPr/>
              <p:nvPr/>
            </p:nvGrpSpPr>
            <p:grpSpPr>
              <a:xfrm>
                <a:off x="8727132" y="1529887"/>
                <a:ext cx="1167854" cy="945934"/>
                <a:chOff x="8727132" y="1529887"/>
                <a:chExt cx="1167854" cy="945934"/>
              </a:xfrm>
            </p:grpSpPr>
            <p:sp>
              <p:nvSpPr>
                <p:cNvPr id="28" name="Ovalas 27"/>
                <p:cNvSpPr/>
                <p:nvPr/>
              </p:nvSpPr>
              <p:spPr>
                <a:xfrm>
                  <a:off x="9745114" y="1529887"/>
                  <a:ext cx="149872" cy="14987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pic>
              <p:nvPicPr>
                <p:cNvPr id="29" name="Paveikslėlis 2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60848" y="1741761"/>
                  <a:ext cx="164606" cy="164606"/>
                </a:xfrm>
                <a:prstGeom prst="rect">
                  <a:avLst/>
                </a:prstGeom>
              </p:spPr>
            </p:pic>
            <p:pic>
              <p:nvPicPr>
                <p:cNvPr id="30" name="Paveikslėlis 2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27132" y="1959559"/>
                  <a:ext cx="164606" cy="164606"/>
                </a:xfrm>
                <a:prstGeom prst="rect">
                  <a:avLst/>
                </a:prstGeom>
              </p:spPr>
            </p:pic>
            <p:pic>
              <p:nvPicPr>
                <p:cNvPr id="31" name="Paveikslėlis 3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10313" y="2311215"/>
                  <a:ext cx="164606" cy="16460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042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63870" y="961698"/>
            <a:ext cx="9601196" cy="5360274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9. </a:t>
            </a:r>
            <a:r>
              <a:rPr lang="lt-LT" dirty="0">
                <a:solidFill>
                  <a:schemeClr val="tx1"/>
                </a:solidFill>
              </a:rPr>
              <a:t>K</a:t>
            </a:r>
            <a:r>
              <a:rPr lang="lt-LT" dirty="0" smtClean="0">
                <a:solidFill>
                  <a:schemeClr val="tx1"/>
                </a:solidFill>
              </a:rPr>
              <a:t>urioje elektrinės grandinės vietoje pažymėta lemputė?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a) A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b) B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c) C</a:t>
            </a:r>
            <a:endParaRPr lang="lt-L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10</a:t>
            </a:r>
            <a:r>
              <a:rPr lang="lt-LT" dirty="0" smtClean="0">
                <a:solidFill>
                  <a:srgbClr val="FF0000"/>
                </a:solidFill>
              </a:rPr>
              <a:t>. </a:t>
            </a:r>
            <a:r>
              <a:rPr lang="lt-LT" dirty="0" smtClean="0">
                <a:solidFill>
                  <a:schemeClr val="tx1"/>
                </a:solidFill>
              </a:rPr>
              <a:t>Ka</a:t>
            </a:r>
            <a:r>
              <a:rPr lang="lt-LT" dirty="0" smtClean="0">
                <a:solidFill>
                  <a:schemeClr val="tx1"/>
                </a:solidFill>
              </a:rPr>
              <a:t>s sukuria elektros srovę metaluose?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a) Protonai ir elektronai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b) Teigiamieji ir neigiamieji jonai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1"/>
                </a:solidFill>
              </a:rPr>
              <a:t>c) Laisvieji elektronai</a:t>
            </a:r>
            <a:endParaRPr lang="lt-LT" dirty="0">
              <a:solidFill>
                <a:schemeClr val="tx1"/>
              </a:solidFill>
            </a:endParaRPr>
          </a:p>
        </p:txBody>
      </p:sp>
      <p:grpSp>
        <p:nvGrpSpPr>
          <p:cNvPr id="59" name="Grupė 58"/>
          <p:cNvGrpSpPr/>
          <p:nvPr/>
        </p:nvGrpSpPr>
        <p:grpSpPr>
          <a:xfrm>
            <a:off x="3175816" y="1488161"/>
            <a:ext cx="3091479" cy="1627141"/>
            <a:chOff x="3175816" y="1488161"/>
            <a:chExt cx="3091479" cy="1627141"/>
          </a:xfrm>
        </p:grpSpPr>
        <p:grpSp>
          <p:nvGrpSpPr>
            <p:cNvPr id="52" name="Grupė 51"/>
            <p:cNvGrpSpPr/>
            <p:nvPr/>
          </p:nvGrpSpPr>
          <p:grpSpPr>
            <a:xfrm>
              <a:off x="3595418" y="1488161"/>
              <a:ext cx="1887432" cy="1255040"/>
              <a:chOff x="3566843" y="1697710"/>
              <a:chExt cx="2888570" cy="1920743"/>
            </a:xfrm>
          </p:grpSpPr>
          <p:grpSp>
            <p:nvGrpSpPr>
              <p:cNvPr id="51" name="Grupė 50"/>
              <p:cNvGrpSpPr/>
              <p:nvPr/>
            </p:nvGrpSpPr>
            <p:grpSpPr>
              <a:xfrm>
                <a:off x="5152877" y="1968649"/>
                <a:ext cx="1302536" cy="1516454"/>
                <a:chOff x="5152877" y="1968649"/>
                <a:chExt cx="1302536" cy="1516454"/>
              </a:xfrm>
            </p:grpSpPr>
            <p:grpSp>
              <p:nvGrpSpPr>
                <p:cNvPr id="50" name="Grupė 49"/>
                <p:cNvGrpSpPr/>
                <p:nvPr/>
              </p:nvGrpSpPr>
              <p:grpSpPr>
                <a:xfrm>
                  <a:off x="5400823" y="2698165"/>
                  <a:ext cx="784823" cy="786938"/>
                  <a:chOff x="5400823" y="2698165"/>
                  <a:chExt cx="784823" cy="786938"/>
                </a:xfrm>
              </p:grpSpPr>
              <p:cxnSp>
                <p:nvCxnSpPr>
                  <p:cNvPr id="28" name="Tiesioji jungtis 27"/>
                  <p:cNvCxnSpPr/>
                  <p:nvPr/>
                </p:nvCxnSpPr>
                <p:spPr>
                  <a:xfrm>
                    <a:off x="6185646" y="2698165"/>
                    <a:ext cx="0" cy="78693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Tiesioji jungtis 29"/>
                  <p:cNvCxnSpPr/>
                  <p:nvPr/>
                </p:nvCxnSpPr>
                <p:spPr>
                  <a:xfrm>
                    <a:off x="5400823" y="3485103"/>
                    <a:ext cx="775446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upė 48"/>
                <p:cNvGrpSpPr/>
                <p:nvPr/>
              </p:nvGrpSpPr>
              <p:grpSpPr>
                <a:xfrm>
                  <a:off x="5152877" y="1968649"/>
                  <a:ext cx="1302536" cy="721987"/>
                  <a:chOff x="5152877" y="1968649"/>
                  <a:chExt cx="1302536" cy="721987"/>
                </a:xfrm>
              </p:grpSpPr>
              <p:grpSp>
                <p:nvGrpSpPr>
                  <p:cNvPr id="17" name="Grupė 16"/>
                  <p:cNvGrpSpPr/>
                  <p:nvPr/>
                </p:nvGrpSpPr>
                <p:grpSpPr>
                  <a:xfrm>
                    <a:off x="5915881" y="2151104"/>
                    <a:ext cx="539532" cy="539532"/>
                    <a:chOff x="3480099" y="2910795"/>
                    <a:chExt cx="1441525" cy="1441525"/>
                  </a:xfrm>
                </p:grpSpPr>
                <p:grpSp>
                  <p:nvGrpSpPr>
                    <p:cNvPr id="16" name="Grupė 15"/>
                    <p:cNvGrpSpPr/>
                    <p:nvPr/>
                  </p:nvGrpSpPr>
                  <p:grpSpPr>
                    <a:xfrm>
                      <a:off x="3480099" y="2910795"/>
                      <a:ext cx="1441525" cy="1441525"/>
                      <a:chOff x="4200861" y="2411415"/>
                      <a:chExt cx="1441525" cy="1441525"/>
                    </a:xfrm>
                  </p:grpSpPr>
                  <p:cxnSp>
                    <p:nvCxnSpPr>
                      <p:cNvPr id="10" name="Tiesioji jungtis 9"/>
                      <p:cNvCxnSpPr/>
                      <p:nvPr/>
                    </p:nvCxnSpPr>
                    <p:spPr>
                      <a:xfrm>
                        <a:off x="4411966" y="2616341"/>
                        <a:ext cx="1019313" cy="1019313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" name="Ovalas 6"/>
                      <p:cNvSpPr/>
                      <p:nvPr/>
                    </p:nvSpPr>
                    <p:spPr>
                      <a:xfrm>
                        <a:off x="4200861" y="2411415"/>
                        <a:ext cx="1441525" cy="144152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lt-LT"/>
                      </a:p>
                    </p:txBody>
                  </p:sp>
                </p:grpSp>
                <p:pic>
                  <p:nvPicPr>
                    <p:cNvPr id="15" name="Paveikslėlis 1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rot="5400000">
                      <a:off x="3657601" y="3098624"/>
                      <a:ext cx="1036410" cy="103641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8" name="Grupė 47"/>
                  <p:cNvGrpSpPr/>
                  <p:nvPr/>
                </p:nvGrpSpPr>
                <p:grpSpPr>
                  <a:xfrm>
                    <a:off x="5152877" y="1968649"/>
                    <a:ext cx="1032769" cy="182455"/>
                    <a:chOff x="5152877" y="1968649"/>
                    <a:chExt cx="1032769" cy="182455"/>
                  </a:xfrm>
                </p:grpSpPr>
                <p:cxnSp>
                  <p:nvCxnSpPr>
                    <p:cNvPr id="22" name="Tiesioji jungtis 21"/>
                    <p:cNvCxnSpPr/>
                    <p:nvPr/>
                  </p:nvCxnSpPr>
                  <p:spPr>
                    <a:xfrm>
                      <a:off x="6176269" y="1968649"/>
                      <a:ext cx="0" cy="18245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Tiesioji jungtis 40"/>
                    <p:cNvCxnSpPr/>
                    <p:nvPr/>
                  </p:nvCxnSpPr>
                  <p:spPr>
                    <a:xfrm>
                      <a:off x="5152877" y="1968649"/>
                      <a:ext cx="103276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7" name="Grupė 46"/>
              <p:cNvGrpSpPr/>
              <p:nvPr/>
            </p:nvGrpSpPr>
            <p:grpSpPr>
              <a:xfrm>
                <a:off x="3566843" y="1697710"/>
                <a:ext cx="1843357" cy="1920743"/>
                <a:chOff x="3566843" y="1697710"/>
                <a:chExt cx="1843357" cy="1920743"/>
              </a:xfrm>
            </p:grpSpPr>
            <p:grpSp>
              <p:nvGrpSpPr>
                <p:cNvPr id="35" name="Grupė 34"/>
                <p:cNvGrpSpPr/>
                <p:nvPr/>
              </p:nvGrpSpPr>
              <p:grpSpPr>
                <a:xfrm>
                  <a:off x="4921624" y="3351753"/>
                  <a:ext cx="488576" cy="266700"/>
                  <a:chOff x="4921624" y="3745261"/>
                  <a:chExt cx="488576" cy="266700"/>
                </a:xfrm>
              </p:grpSpPr>
              <p:sp>
                <p:nvSpPr>
                  <p:cNvPr id="31" name="Ovalas 30"/>
                  <p:cNvSpPr/>
                  <p:nvPr/>
                </p:nvSpPr>
                <p:spPr>
                  <a:xfrm>
                    <a:off x="5143500" y="3745261"/>
                    <a:ext cx="266700" cy="2667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/>
                  </a:p>
                </p:txBody>
              </p:sp>
              <p:cxnSp>
                <p:nvCxnSpPr>
                  <p:cNvPr id="33" name="Tiesioji jungtis 32"/>
                  <p:cNvCxnSpPr>
                    <a:stCxn id="31" idx="2"/>
                  </p:cNvCxnSpPr>
                  <p:nvPr/>
                </p:nvCxnSpPr>
                <p:spPr>
                  <a:xfrm flipH="1">
                    <a:off x="4921624" y="3878611"/>
                    <a:ext cx="221876" cy="13179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upė 45"/>
                <p:cNvGrpSpPr/>
                <p:nvPr/>
              </p:nvGrpSpPr>
              <p:grpSpPr>
                <a:xfrm>
                  <a:off x="3566843" y="1697710"/>
                  <a:ext cx="1576657" cy="1787393"/>
                  <a:chOff x="3566843" y="1697710"/>
                  <a:chExt cx="1576657" cy="1787393"/>
                </a:xfrm>
              </p:grpSpPr>
              <p:grpSp>
                <p:nvGrpSpPr>
                  <p:cNvPr id="44" name="Grupė 43"/>
                  <p:cNvGrpSpPr/>
                  <p:nvPr/>
                </p:nvGrpSpPr>
                <p:grpSpPr>
                  <a:xfrm>
                    <a:off x="4943775" y="1697710"/>
                    <a:ext cx="199725" cy="541878"/>
                    <a:chOff x="4943775" y="1697710"/>
                    <a:chExt cx="199725" cy="541878"/>
                  </a:xfrm>
                </p:grpSpPr>
                <p:sp>
                  <p:nvSpPr>
                    <p:cNvPr id="38" name="Stačiakampis 37"/>
                    <p:cNvSpPr/>
                    <p:nvPr/>
                  </p:nvSpPr>
                  <p:spPr>
                    <a:xfrm>
                      <a:off x="4943775" y="1847376"/>
                      <a:ext cx="47625" cy="24765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t-LT"/>
                    </a:p>
                  </p:txBody>
                </p:sp>
                <p:sp>
                  <p:nvSpPr>
                    <p:cNvPr id="39" name="Stačiakampis 38"/>
                    <p:cNvSpPr/>
                    <p:nvPr/>
                  </p:nvSpPr>
                  <p:spPr>
                    <a:xfrm>
                      <a:off x="5097781" y="1697710"/>
                      <a:ext cx="45719" cy="54187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t-LT"/>
                    </a:p>
                  </p:txBody>
                </p:sp>
              </p:grpSp>
              <p:grpSp>
                <p:nvGrpSpPr>
                  <p:cNvPr id="45" name="Grupė 44"/>
                  <p:cNvGrpSpPr/>
                  <p:nvPr/>
                </p:nvGrpSpPr>
                <p:grpSpPr>
                  <a:xfrm>
                    <a:off x="3566843" y="1968649"/>
                    <a:ext cx="1376932" cy="1516454"/>
                    <a:chOff x="3566843" y="1968649"/>
                    <a:chExt cx="1376932" cy="1516454"/>
                  </a:xfrm>
                </p:grpSpPr>
                <p:sp>
                  <p:nvSpPr>
                    <p:cNvPr id="18" name="Stačiakampis 17"/>
                    <p:cNvSpPr/>
                    <p:nvPr/>
                  </p:nvSpPr>
                  <p:spPr>
                    <a:xfrm rot="16200000">
                      <a:off x="3409951" y="2384695"/>
                      <a:ext cx="495300" cy="18151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t-LT"/>
                    </a:p>
                  </p:txBody>
                </p:sp>
                <p:cxnSp>
                  <p:nvCxnSpPr>
                    <p:cNvPr id="20" name="Tiesioji jungtis 19"/>
                    <p:cNvCxnSpPr/>
                    <p:nvPr/>
                  </p:nvCxnSpPr>
                  <p:spPr>
                    <a:xfrm flipV="1">
                      <a:off x="3657601" y="1968649"/>
                      <a:ext cx="0" cy="25275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Tiesioji jungtis 23"/>
                    <p:cNvCxnSpPr/>
                    <p:nvPr/>
                  </p:nvCxnSpPr>
                  <p:spPr>
                    <a:xfrm>
                      <a:off x="3657601" y="2723103"/>
                      <a:ext cx="0" cy="762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Tiesioji jungtis 25"/>
                    <p:cNvCxnSpPr/>
                    <p:nvPr/>
                  </p:nvCxnSpPr>
                  <p:spPr>
                    <a:xfrm>
                      <a:off x="3657601" y="3485103"/>
                      <a:ext cx="120015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Tiesioji jungtis 42"/>
                    <p:cNvCxnSpPr>
                      <a:endCxn id="38" idx="1"/>
                    </p:cNvCxnSpPr>
                    <p:nvPr/>
                  </p:nvCxnSpPr>
                  <p:spPr>
                    <a:xfrm>
                      <a:off x="3666979" y="1968649"/>
                      <a:ext cx="1276796" cy="25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8" name="Grupė 57"/>
            <p:cNvGrpSpPr/>
            <p:nvPr/>
          </p:nvGrpSpPr>
          <p:grpSpPr>
            <a:xfrm>
              <a:off x="3175816" y="1831907"/>
              <a:ext cx="3091479" cy="1283395"/>
              <a:chOff x="3175816" y="1831907"/>
              <a:chExt cx="3091479" cy="128339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438916" y="2745970"/>
                <a:ext cx="523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</a:t>
                </a:r>
                <a:endParaRPr lang="lt-LT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62445" y="1842231"/>
                <a:ext cx="704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B</a:t>
                </a:r>
                <a:endParaRPr lang="lt-LT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175816" y="1831907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C</a:t>
                </a:r>
                <a:endParaRPr lang="lt-LT" dirty="0"/>
              </a:p>
            </p:txBody>
          </p:sp>
        </p:grpSp>
      </p:grpSp>
      <p:pic>
        <p:nvPicPr>
          <p:cNvPr id="56" name="Paveikslėlis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916" y="4659671"/>
            <a:ext cx="420660" cy="408467"/>
          </a:xfrm>
          <a:prstGeom prst="rect">
            <a:avLst/>
          </a:prstGeom>
        </p:spPr>
      </p:pic>
      <p:pic>
        <p:nvPicPr>
          <p:cNvPr id="57" name="Paveikslėlis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57" y="2016573"/>
            <a:ext cx="420660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5402" y="489763"/>
            <a:ext cx="9601196" cy="987345"/>
          </a:xfrm>
        </p:spPr>
        <p:txBody>
          <a:bodyPr/>
          <a:lstStyle/>
          <a:p>
            <a:r>
              <a:rPr lang="lt-LT" dirty="0" smtClean="0"/>
              <a:t>Turinys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2" y="983435"/>
            <a:ext cx="9601196" cy="3318936"/>
          </a:xfrm>
        </p:spPr>
        <p:txBody>
          <a:bodyPr>
            <a:noAutofit/>
          </a:bodyPr>
          <a:lstStyle/>
          <a:p>
            <a:r>
              <a:rPr lang="lt-LT" sz="2200" dirty="0" err="1" smtClean="0"/>
              <a:t>Elektringosios</a:t>
            </a:r>
            <a:r>
              <a:rPr lang="lt-LT" sz="2200" dirty="0" smtClean="0"/>
              <a:t> dalelės</a:t>
            </a:r>
          </a:p>
          <a:p>
            <a:r>
              <a:rPr lang="lt-LT" sz="2200" dirty="0" smtClean="0"/>
              <a:t>Kūnų </a:t>
            </a:r>
            <a:r>
              <a:rPr lang="lt-LT" sz="2200" dirty="0" smtClean="0"/>
              <a:t>įelektrinimas</a:t>
            </a:r>
          </a:p>
          <a:p>
            <a:r>
              <a:rPr lang="lt-LT" sz="2200" dirty="0" smtClean="0"/>
              <a:t>Įžeminimas </a:t>
            </a:r>
            <a:endParaRPr lang="lt-LT" sz="2200" dirty="0" smtClean="0"/>
          </a:p>
          <a:p>
            <a:r>
              <a:rPr lang="lt-LT" sz="2200" dirty="0" err="1" smtClean="0"/>
              <a:t>Elektroskopas</a:t>
            </a:r>
            <a:r>
              <a:rPr lang="lt-LT" sz="2200" dirty="0" smtClean="0"/>
              <a:t> </a:t>
            </a:r>
          </a:p>
          <a:p>
            <a:r>
              <a:rPr lang="lt-LT" sz="2200" dirty="0" smtClean="0"/>
              <a:t>Elektrinis laukas</a:t>
            </a:r>
          </a:p>
          <a:p>
            <a:r>
              <a:rPr lang="lt-LT" sz="2200" dirty="0" smtClean="0"/>
              <a:t>Elektros srovė</a:t>
            </a:r>
          </a:p>
          <a:p>
            <a:r>
              <a:rPr lang="lt-LT" sz="2200" dirty="0" smtClean="0"/>
              <a:t>Srovės šaltiniai</a:t>
            </a:r>
          </a:p>
          <a:p>
            <a:r>
              <a:rPr lang="lt-LT" sz="2200" dirty="0" smtClean="0"/>
              <a:t>Elektros </a:t>
            </a:r>
            <a:r>
              <a:rPr lang="lt-LT" sz="2200" dirty="0" smtClean="0"/>
              <a:t>grandinė</a:t>
            </a:r>
          </a:p>
          <a:p>
            <a:r>
              <a:rPr lang="lt-LT" sz="2200" dirty="0" smtClean="0"/>
              <a:t>Bandymas </a:t>
            </a:r>
            <a:endParaRPr lang="lt-LT" sz="2200" dirty="0" smtClean="0"/>
          </a:p>
          <a:p>
            <a:r>
              <a:rPr lang="lt-LT" sz="2200" dirty="0" smtClean="0"/>
              <a:t>Uždaviniai </a:t>
            </a:r>
          </a:p>
          <a:p>
            <a:r>
              <a:rPr lang="lt-LT" sz="2200" dirty="0" smtClean="0"/>
              <a:t>Testas </a:t>
            </a:r>
          </a:p>
          <a:p>
            <a:r>
              <a:rPr lang="lt-LT" sz="2200" dirty="0" smtClean="0"/>
              <a:t>Literatūra </a:t>
            </a:r>
          </a:p>
        </p:txBody>
      </p:sp>
    </p:spTree>
    <p:extLst>
      <p:ext uri="{BB962C8B-B14F-4D97-AF65-F5344CB8AC3E}">
        <p14:creationId xmlns:p14="http://schemas.microsoft.com/office/powerpoint/2010/main" val="41501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Literatūra 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Fizikos vadovėlis „Fizika 9“ Vladas </a:t>
            </a:r>
            <a:r>
              <a:rPr lang="lt-LT" dirty="0" err="1" smtClean="0"/>
              <a:t>Valentinavičius</a:t>
            </a:r>
            <a:endParaRPr lang="lt-LT" dirty="0" smtClean="0"/>
          </a:p>
          <a:p>
            <a:r>
              <a:rPr lang="lt-LT" dirty="0" smtClean="0"/>
              <a:t>www.google.lt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576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7" y="1"/>
            <a:ext cx="11419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Elektringosios</a:t>
            </a:r>
            <a:r>
              <a:rPr lang="lt-LT" dirty="0" smtClean="0"/>
              <a:t> dalelės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Elektringosios</a:t>
            </a:r>
            <a:r>
              <a:rPr lang="lt-LT" dirty="0" smtClean="0"/>
              <a:t> dalelės – tai dalelės turinčios elektros krūvį.</a:t>
            </a:r>
          </a:p>
          <a:p>
            <a:r>
              <a:rPr lang="lt-LT" dirty="0" smtClean="0"/>
              <a:t>Krūvininkai – taip dar vadinamos judrios </a:t>
            </a:r>
            <a:r>
              <a:rPr lang="lt-LT" dirty="0" err="1" smtClean="0"/>
              <a:t>elektringosios</a:t>
            </a:r>
            <a:r>
              <a:rPr lang="lt-LT" dirty="0" smtClean="0"/>
              <a:t> dalelės.</a:t>
            </a:r>
          </a:p>
          <a:p>
            <a:r>
              <a:rPr lang="lt-LT" dirty="0" smtClean="0"/>
              <a:t>Elektronas – dalelė, turinti mažiausią neigiamąjį krūvį.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347176"/>
            <a:ext cx="1219200" cy="119062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236" y="4018564"/>
            <a:ext cx="2466975" cy="184785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037" y="3575051"/>
            <a:ext cx="3143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Kūnų įelektrinimas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Ieškant kūnų elektrinių savybių priežasčių, manyta, kad kūnai yra kažko pakrauti, todėl elektrinių reiškinių šaltiniai buvo pavadinti elektros krūviais. Kūnų įelektrinimo būdai: </a:t>
            </a:r>
            <a:r>
              <a:rPr lang="lt-LT" dirty="0" err="1" smtClean="0"/>
              <a:t>trinimas</a:t>
            </a:r>
            <a:r>
              <a:rPr lang="lt-LT" dirty="0" smtClean="0"/>
              <a:t>, prilietimas prie kito įelektrinto kūno, per atstumą.</a:t>
            </a:r>
          </a:p>
          <a:p>
            <a:r>
              <a:rPr lang="lt-LT" dirty="0" smtClean="0"/>
              <a:t>Įelektrinant iš vieno kūno į kitą gali keliauti tik elektronai. Jei kūnas turi trūkumą elektronų jo krūvis yra teigiamas. Jei perteklius – neigiamas. Vienodo ženklo krūviai vienas kitą stumia. </a:t>
            </a:r>
            <a:r>
              <a:rPr lang="lt-LT" dirty="0">
                <a:solidFill>
                  <a:schemeClr val="tx1"/>
                </a:solidFill>
              </a:rPr>
              <a:t>P</a:t>
            </a:r>
            <a:r>
              <a:rPr lang="lt-LT" dirty="0" smtClean="0">
                <a:solidFill>
                  <a:schemeClr val="tx1"/>
                </a:solidFill>
              </a:rPr>
              <a:t>riešingo</a:t>
            </a:r>
            <a:r>
              <a:rPr lang="lt-LT" dirty="0" smtClean="0">
                <a:solidFill>
                  <a:srgbClr val="FF0000"/>
                </a:solidFill>
              </a:rPr>
              <a:t> </a:t>
            </a:r>
            <a:r>
              <a:rPr lang="lt-LT" dirty="0" smtClean="0"/>
              <a:t>ženklo – traukia. Krūvis kaupiasi tik kūno paviršiuje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Įžeminimas – krūvio </a:t>
            </a:r>
            <a:r>
              <a:rPr lang="lt-LT" smtClean="0"/>
              <a:t>perdavimas žemei.</a:t>
            </a:r>
            <a:endParaRPr lang="lt-LT" dirty="0" smtClean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405" y="642443"/>
            <a:ext cx="2300979" cy="16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Elektroskopas</a:t>
            </a:r>
            <a:r>
              <a:rPr lang="lt-LT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/>
          <a:lstStyle/>
          <a:p>
            <a:r>
              <a:rPr lang="lt-LT" dirty="0"/>
              <a:t>Nustatyti, ar kūnas yra įelektrintas naudojamas prietaisas </a:t>
            </a:r>
            <a:r>
              <a:rPr lang="lt-LT" dirty="0" err="1"/>
              <a:t>elektroskopas</a:t>
            </a:r>
            <a:r>
              <a:rPr lang="lt-LT" dirty="0"/>
              <a:t>. Dažniausiai naudojami dvejopos konstrukcijos </a:t>
            </a:r>
            <a:r>
              <a:rPr lang="lt-LT" dirty="0" err="1"/>
              <a:t>elekroskopai</a:t>
            </a:r>
            <a:r>
              <a:rPr lang="lt-LT" dirty="0"/>
              <a:t>. Juos sudaro metalinis virbas, kurio gale įtvirtinti du plono popieriaus lapeliai arba prie kurio pritaisyta lengva rodyklė. Virbas perkištas per plastikinį kamštį, įstatytą į metalinį, iš abiejų pusių įstiklintą gaubtą.</a:t>
            </a:r>
          </a:p>
          <a:p>
            <a:r>
              <a:rPr lang="lt-LT" dirty="0" err="1"/>
              <a:t>Elektroskopas</a:t>
            </a:r>
            <a:r>
              <a:rPr lang="lt-LT" dirty="0"/>
              <a:t> su metaliniu korpusu, turintis skalę, vadinamas </a:t>
            </a:r>
            <a:r>
              <a:rPr lang="lt-LT" dirty="0" err="1"/>
              <a:t>elektrometru</a:t>
            </a:r>
            <a:r>
              <a:rPr lang="lt-LT" dirty="0"/>
              <a:t>.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66" y="4848707"/>
            <a:ext cx="2543175" cy="180022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467" y="4712676"/>
            <a:ext cx="2024774" cy="18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Elektrinis laukas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Aplink kiekvieną įelektrintą kūną egzistuoja elektrinis laukas. Jame veikia </a:t>
            </a:r>
            <a:r>
              <a:rPr lang="lt-LT" dirty="0" err="1" smtClean="0"/>
              <a:t>elektringos</a:t>
            </a:r>
            <a:r>
              <a:rPr lang="lt-LT" dirty="0" smtClean="0"/>
              <a:t> jėgos</a:t>
            </a:r>
            <a:r>
              <a:rPr lang="lt-LT" dirty="0" smtClean="0"/>
              <a:t>. Elektrinės jėgos arba jėgų linijos prasideda teigiamame krūvyje ir baigiasi neigiamame.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29" y="3795219"/>
            <a:ext cx="3494592" cy="233829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09" y="3498760"/>
            <a:ext cx="2095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Elektros srovė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Elektros srovė – kryptingas </a:t>
            </a:r>
            <a:r>
              <a:rPr lang="lt-LT" dirty="0" err="1" smtClean="0"/>
              <a:t>elektringų</a:t>
            </a:r>
            <a:r>
              <a:rPr lang="lt-LT" dirty="0" smtClean="0"/>
              <a:t> dalelių judėjimas.</a:t>
            </a:r>
          </a:p>
          <a:p>
            <a:r>
              <a:rPr lang="lt-LT" dirty="0" smtClean="0"/>
              <a:t>Elektros srovės tekėjimo sąlygos: elektrinis laukas, judriosios </a:t>
            </a:r>
            <a:r>
              <a:rPr lang="lt-LT" dirty="0" err="1" smtClean="0"/>
              <a:t>elektringosios</a:t>
            </a:r>
            <a:r>
              <a:rPr lang="lt-LT" dirty="0" smtClean="0"/>
              <a:t> dalelės</a:t>
            </a:r>
            <a:r>
              <a:rPr lang="lt-LT" dirty="0" smtClean="0"/>
              <a:t>.</a:t>
            </a:r>
          </a:p>
          <a:p>
            <a:r>
              <a:rPr lang="lt-LT" dirty="0" smtClean="0"/>
              <a:t>Elektronai juda iš srovės šaltinio nuo teigiamojo poliaus link neigiamojo poliaus.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10" y="4581271"/>
            <a:ext cx="3835785" cy="21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Srovės šaltiniai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63838" y="2404236"/>
            <a:ext cx="10515600" cy="4351338"/>
          </a:xfrm>
        </p:spPr>
        <p:txBody>
          <a:bodyPr/>
          <a:lstStyle/>
          <a:p>
            <a:r>
              <a:rPr lang="lt-LT" dirty="0" smtClean="0"/>
              <a:t>Elektros srovės šaltiniai: elektros mašina, galvaniniai elementai, akumuliatoriai.</a:t>
            </a:r>
          </a:p>
          <a:p>
            <a:r>
              <a:rPr lang="lt-LT" dirty="0" smtClean="0"/>
              <a:t>Galvaninį elementą sudaro: cinko cilindras, anglies strypelis, įdėtas į maišelį su mangano oksido ir anglies mišiniu. Kita cilindro dalis pripildyta tiršto </a:t>
            </a:r>
            <a:r>
              <a:rPr lang="lt-LT" dirty="0" err="1" smtClean="0"/>
              <a:t>kleisterio</a:t>
            </a:r>
            <a:r>
              <a:rPr lang="lt-LT" dirty="0" smtClean="0"/>
              <a:t>.</a:t>
            </a:r>
          </a:p>
          <a:p>
            <a:r>
              <a:rPr lang="lt-LT" dirty="0" err="1" smtClean="0"/>
              <a:t>Kleisteris</a:t>
            </a:r>
            <a:r>
              <a:rPr lang="lt-LT" dirty="0" smtClean="0"/>
              <a:t> – tirštos konsistencijos masė primenanti klijus, pagaminta iš miltų ir amonio chlorido tirpalo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9728" y="4242082"/>
            <a:ext cx="2513492" cy="251349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416" y="4242082"/>
            <a:ext cx="3423744" cy="22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Akumuliatoriai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Elektros akumuliatoriais vadinami įtaisai, kaupiantys cheminę energiją, kurią galima panaudoti vėliau.</a:t>
            </a:r>
          </a:p>
          <a:p>
            <a:r>
              <a:rPr lang="lt-LT" dirty="0" smtClean="0"/>
              <a:t>Kad akumuliatorius būtų srovės šaltinis, juo reikia praleisti elektros srovę, t. y. jį įkrauti.</a:t>
            </a:r>
          </a:p>
          <a:p>
            <a:r>
              <a:rPr lang="lt-LT" dirty="0" smtClean="0"/>
              <a:t>Labiausiai naudojami rūgštiniai (švino) akumuliatoriai. Juos sudaro indas su sieros rūgšties tirpalu, kuriame panardintos dvi švininės gardelės.</a:t>
            </a:r>
          </a:p>
          <a:p>
            <a:r>
              <a:rPr lang="lt-LT" dirty="0" smtClean="0"/>
              <a:t>Patvaresni ir lengvesni yra šarminiai akumuliatoriai. Kurių plokštelės panardintos šarmo skiedinyje.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698" y="291254"/>
            <a:ext cx="2145978" cy="214597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80" y="442382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</TotalTime>
  <Words>776</Words>
  <Application>Microsoft Office PowerPoint</Application>
  <PresentationFormat>Plačiaekranė</PresentationFormat>
  <Paragraphs>130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4" baseType="lpstr">
      <vt:lpstr>Arial</vt:lpstr>
      <vt:lpstr>Garamond</vt:lpstr>
      <vt:lpstr>Gamtinė</vt:lpstr>
      <vt:lpstr>Skyriaus „Elektros srovė“ apibendrinimas</vt:lpstr>
      <vt:lpstr>Turinys</vt:lpstr>
      <vt:lpstr>Elektringosios dalelės</vt:lpstr>
      <vt:lpstr>Kūnų įelektrinimas</vt:lpstr>
      <vt:lpstr>Elektroskopas </vt:lpstr>
      <vt:lpstr>Elektrinis laukas</vt:lpstr>
      <vt:lpstr>Elektros srovė</vt:lpstr>
      <vt:lpstr>Srovės šaltiniai</vt:lpstr>
      <vt:lpstr>Akumuliatoriai </vt:lpstr>
      <vt:lpstr>Elektros grandinė</vt:lpstr>
      <vt:lpstr>„PowerPoint“ pateiktis</vt:lpstr>
      <vt:lpstr>Bandymas </vt:lpstr>
      <vt:lpstr>„PowerPoint“ pateiktis</vt:lpstr>
      <vt:lpstr>Uždaviniai </vt:lpstr>
      <vt:lpstr>Uždaviniai  </vt:lpstr>
      <vt:lpstr>Testas</vt:lpstr>
      <vt:lpstr>„PowerPoint“ pateiktis</vt:lpstr>
      <vt:lpstr>„PowerPoint“ pateiktis</vt:lpstr>
      <vt:lpstr>„PowerPoint“ pateiktis</vt:lpstr>
      <vt:lpstr>Literatūra 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Skyriaus „Elektros srovė“ apibendrinimas</dc:title>
  <dc:creator>Pc</dc:creator>
  <cp:lastModifiedBy>Pc</cp:lastModifiedBy>
  <cp:revision>41</cp:revision>
  <dcterms:created xsi:type="dcterms:W3CDTF">2017-02-25T11:29:54Z</dcterms:created>
  <dcterms:modified xsi:type="dcterms:W3CDTF">2017-03-31T14:19:31Z</dcterms:modified>
</cp:coreProperties>
</file>