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327" r:id="rId3"/>
    <p:sldId id="257" r:id="rId4"/>
    <p:sldId id="258" r:id="rId5"/>
    <p:sldId id="333" r:id="rId6"/>
    <p:sldId id="306" r:id="rId7"/>
    <p:sldId id="334" r:id="rId8"/>
    <p:sldId id="324" r:id="rId9"/>
    <p:sldId id="261" r:id="rId10"/>
    <p:sldId id="260" r:id="rId11"/>
    <p:sldId id="262" r:id="rId12"/>
    <p:sldId id="310" r:id="rId13"/>
    <p:sldId id="264" r:id="rId14"/>
    <p:sldId id="265" r:id="rId15"/>
    <p:sldId id="266" r:id="rId16"/>
    <p:sldId id="267" r:id="rId17"/>
    <p:sldId id="329" r:id="rId18"/>
    <p:sldId id="276" r:id="rId19"/>
    <p:sldId id="277" r:id="rId20"/>
    <p:sldId id="32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31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05" r:id="rId45"/>
    <p:sldId id="332" r:id="rId4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Tamsus stilius1 – paryškinima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2" autoAdjust="0"/>
  </p:normalViewPr>
  <p:slideViewPr>
    <p:cSldViewPr>
      <p:cViewPr>
        <p:scale>
          <a:sx n="70" d="100"/>
          <a:sy n="70" d="100"/>
        </p:scale>
        <p:origin x="-32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9BE5-E418-4390-9966-88CA16F8999C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76466-20B8-49C4-AAF4-D11BE7E3802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54130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76466-20B8-49C4-AAF4-D11BE7E38027}" type="slidenum">
              <a:rPr lang="lt-LT" smtClean="0"/>
              <a:pPr/>
              <a:t>11</a:t>
            </a:fld>
            <a:endParaRPr lang="lt-L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76466-20B8-49C4-AAF4-D11BE7E38027}" type="slidenum">
              <a:rPr lang="lt-LT" smtClean="0"/>
              <a:pPr/>
              <a:t>13</a:t>
            </a:fld>
            <a:endParaRPr lang="lt-L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lt-L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Spustelėkite piktogramą, jei norite įtraukti paveikslėlį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8DDDC4-DD48-4308-A7E0-98165D63D553}" type="datetimeFigureOut">
              <a:rPr lang="lt-LT" smtClean="0"/>
              <a:pPr/>
              <a:t>2017-04-05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hyperlink" Target="https://www.youtube.com/watch?v=xoVlKeszT0s" TargetMode="Externa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search?q=vatmetras&amp;espv=2&amp;source=lnms&amp;tbm=isch&amp;sa=X&amp;ved=0ahUKEwjqjrKm-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hyperlink" Target="https://www.google.lt/search?q=elektros+skai%C4%8Diukai&amp;source=lnms&amp;tbm=isch&amp;sa=X&amp;ved=0ahUKEwj9vNOf-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29600" cy="18288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3100" dirty="0" err="1" smtClean="0">
                <a:solidFill>
                  <a:schemeClr val="bg1"/>
                </a:solidFill>
              </a:rPr>
              <a:t>Fizikos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lt-LT" sz="3100" dirty="0" smtClean="0">
                <a:solidFill>
                  <a:schemeClr val="bg1"/>
                </a:solidFill>
              </a:rPr>
              <a:t>Konkursas </a:t>
            </a: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lt-LT" sz="3100" dirty="0" smtClean="0">
                <a:solidFill>
                  <a:schemeClr val="bg1"/>
                </a:solidFill>
              </a:rPr>
              <a:t>„ Fizikos bandymai aplink mus 2017 “</a:t>
            </a:r>
            <a:r>
              <a:rPr lang="lt-LT" dirty="0" smtClean="0">
                <a:solidFill>
                  <a:schemeClr val="bg1"/>
                </a:solidFill>
              </a:rPr>
              <a:t/>
            </a:r>
            <a:br>
              <a:rPr lang="lt-LT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lt-LT" dirty="0" smtClean="0">
                <a:solidFill>
                  <a:schemeClr val="bg1"/>
                </a:solidFill>
              </a:rPr>
              <a:t>9-</a:t>
            </a:r>
            <a:r>
              <a:rPr lang="lt-LT" b="1" i="1" dirty="0" smtClean="0">
                <a:solidFill>
                  <a:schemeClr val="bg1"/>
                </a:solidFill>
              </a:rPr>
              <a:t>Elektros srovės galia</a:t>
            </a:r>
            <a:r>
              <a:rPr lang="en-US" b="1" i="1" dirty="0" smtClean="0">
                <a:solidFill>
                  <a:schemeClr val="bg1"/>
                </a:solidFill>
              </a:rPr>
              <a:t>- PPT- 37</a:t>
            </a:r>
            <a:r>
              <a:rPr lang="lt-LT" b="1" i="1" dirty="0" smtClean="0"/>
              <a:t/>
            </a:r>
            <a:br>
              <a:rPr lang="lt-LT" b="1" i="1" dirty="0" smtClean="0"/>
            </a:br>
            <a:endParaRPr lang="lt-LT" b="1" i="1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Rietavo Lauryno Ivinskio gimnazija</a:t>
            </a:r>
          </a:p>
          <a:p>
            <a:r>
              <a:rPr lang="lt-LT" dirty="0" smtClean="0">
                <a:solidFill>
                  <a:schemeClr val="bg1"/>
                </a:solidFill>
              </a:rPr>
              <a:t>Agnė </a:t>
            </a:r>
            <a:r>
              <a:rPr lang="lt-LT" dirty="0" err="1" smtClean="0">
                <a:solidFill>
                  <a:schemeClr val="bg1"/>
                </a:solidFill>
              </a:rPr>
              <a:t>Mačiulskaitė</a:t>
            </a:r>
            <a:r>
              <a:rPr lang="lt-LT" dirty="0" smtClean="0">
                <a:solidFill>
                  <a:schemeClr val="bg1"/>
                </a:solidFill>
              </a:rPr>
              <a:t> ir </a:t>
            </a:r>
            <a:r>
              <a:rPr lang="lt-LT" dirty="0" err="1" smtClean="0">
                <a:solidFill>
                  <a:schemeClr val="bg1"/>
                </a:solidFill>
              </a:rPr>
              <a:t>Eva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 err="1" smtClean="0">
                <a:solidFill>
                  <a:schemeClr val="bg1"/>
                </a:solidFill>
              </a:rPr>
              <a:t>Kupetytė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</a:p>
          <a:p>
            <a:r>
              <a:rPr lang="lt-LT" dirty="0" err="1" smtClean="0">
                <a:solidFill>
                  <a:schemeClr val="bg1"/>
                </a:solidFill>
              </a:rPr>
              <a:t>Ib</a:t>
            </a:r>
            <a:r>
              <a:rPr lang="lt-LT" dirty="0" smtClean="0">
                <a:solidFill>
                  <a:schemeClr val="bg1"/>
                </a:solidFill>
              </a:rPr>
              <a:t> klasė</a:t>
            </a:r>
          </a:p>
          <a:p>
            <a:r>
              <a:rPr lang="lt-LT" dirty="0" smtClean="0">
                <a:solidFill>
                  <a:schemeClr val="bg1"/>
                </a:solidFill>
              </a:rPr>
              <a:t>Mokytoja Rima </a:t>
            </a:r>
            <a:r>
              <a:rPr lang="lt-LT" dirty="0" err="1" smtClean="0">
                <a:solidFill>
                  <a:schemeClr val="bg1"/>
                </a:solidFill>
              </a:rPr>
              <a:t>Černeckienė</a:t>
            </a:r>
            <a:endParaRPr lang="lt-LT" dirty="0" smtClean="0">
              <a:solidFill>
                <a:schemeClr val="bg1"/>
              </a:solidFill>
            </a:endParaRPr>
          </a:p>
          <a:p>
            <a:r>
              <a:rPr lang="lt-LT" dirty="0" smtClean="0">
                <a:solidFill>
                  <a:schemeClr val="bg1"/>
                </a:solidFill>
              </a:rPr>
              <a:t>2017 metai.</a:t>
            </a: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Galios matavimo vienetai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sz="4400" dirty="0" smtClean="0">
                <a:solidFill>
                  <a:schemeClr val="bg1"/>
                </a:solidFill>
              </a:rPr>
              <a:t>[ P ] = 1V • 1A = 1W = 1J/s</a:t>
            </a:r>
          </a:p>
          <a:p>
            <a:pPr>
              <a:buBlip>
                <a:blip r:embed="rId2"/>
              </a:buBlip>
            </a:pPr>
            <a:endParaRPr lang="lt-LT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Hektovatas 1hW = 100W = 10² W</a:t>
            </a:r>
          </a:p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Kilovatas 1 kW = 1000 W = 10³ W</a:t>
            </a:r>
          </a:p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Megavatas 1 MW = 1000000 W = 10⁶ W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Arklio galia</a:t>
            </a:r>
            <a:r>
              <a:rPr lang="en-US" dirty="0">
                <a:solidFill>
                  <a:schemeClr val="bg1"/>
                </a:solidFill>
              </a:rPr>
              <a:t>  1 AG = </a:t>
            </a:r>
            <a:r>
              <a:rPr lang="en-US" dirty="0" smtClean="0">
                <a:solidFill>
                  <a:schemeClr val="bg1"/>
                </a:solidFill>
              </a:rPr>
              <a:t>735.49875 </a:t>
            </a:r>
            <a:r>
              <a:rPr lang="en-US" dirty="0">
                <a:solidFill>
                  <a:schemeClr val="bg1"/>
                </a:solidFill>
              </a:rPr>
              <a:t>W</a:t>
            </a:r>
            <a:endParaRPr lang="lt-LT" dirty="0" smtClean="0">
              <a:solidFill>
                <a:schemeClr val="bg1"/>
              </a:solidFill>
            </a:endParaRP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odyklė dešinėn 7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9464" y="28636"/>
            <a:ext cx="8229600" cy="1143000"/>
          </a:xfrm>
        </p:spPr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Galios matavimo prietaisai ( I )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>
          <a:xfrm>
            <a:off x="465931" y="1052736"/>
            <a:ext cx="4040188" cy="639762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bg1"/>
                </a:solidFill>
              </a:rPr>
              <a:t>Voltmetras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26211" y="1052736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Ampermetras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2"/>
          </p:nvPr>
        </p:nvSpPr>
        <p:spPr>
          <a:xfrm>
            <a:off x="571472" y="1428736"/>
            <a:ext cx="4429156" cy="4061017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lt-LT" sz="1800" dirty="0" smtClean="0">
                <a:solidFill>
                  <a:schemeClr val="bg1"/>
                </a:solidFill>
              </a:rPr>
              <a:t> Prietaisas, skirtas matuoti įtampą. Žymimas        .</a:t>
            </a:r>
          </a:p>
          <a:p>
            <a:pPr>
              <a:buNone/>
            </a:pPr>
            <a:r>
              <a:rPr lang="lt-LT" sz="1800" dirty="0" smtClean="0">
                <a:solidFill>
                  <a:schemeClr val="bg1"/>
                </a:solidFill>
              </a:rPr>
              <a:t>Voltmetras įjungiamas į grandinę </a:t>
            </a:r>
          </a:p>
          <a:p>
            <a:pPr>
              <a:buNone/>
            </a:pPr>
            <a:r>
              <a:rPr lang="lt-LT" sz="1800" dirty="0" smtClean="0">
                <a:solidFill>
                  <a:schemeClr val="bg1"/>
                </a:solidFill>
              </a:rPr>
              <a:t>lygiagrečiai.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4"/>
          </p:nvPr>
        </p:nvSpPr>
        <p:spPr>
          <a:xfrm>
            <a:off x="4624264" y="1524817"/>
            <a:ext cx="4041775" cy="3951288"/>
          </a:xfrm>
        </p:spPr>
        <p:txBody>
          <a:bodyPr/>
          <a:lstStyle/>
          <a:p>
            <a:pPr lvl="0">
              <a:buBlip>
                <a:blip r:embed="rId3"/>
              </a:buBlip>
            </a:pPr>
            <a:r>
              <a:rPr lang="lt-LT" sz="1800" dirty="0" smtClean="0">
                <a:solidFill>
                  <a:schemeClr val="bg1"/>
                </a:solidFill>
              </a:rPr>
              <a:t>Prietaisas</a:t>
            </a:r>
            <a:r>
              <a:rPr lang="lt-LT" sz="1800" dirty="0">
                <a:solidFill>
                  <a:schemeClr val="bg1"/>
                </a:solidFill>
              </a:rPr>
              <a:t>, skirtas matuoti elektros srovės stiprį grandinėje. </a:t>
            </a:r>
            <a:r>
              <a:rPr lang="lt-LT" sz="1800" dirty="0" smtClean="0">
                <a:solidFill>
                  <a:schemeClr val="bg1"/>
                </a:solidFill>
              </a:rPr>
              <a:t>Žymimas .  Ampermetras </a:t>
            </a:r>
            <a:r>
              <a:rPr lang="lt-LT" sz="1800" dirty="0">
                <a:solidFill>
                  <a:schemeClr val="bg1"/>
                </a:solidFill>
              </a:rPr>
              <a:t>į elektros grandinę jungiamas </a:t>
            </a:r>
            <a:r>
              <a:rPr lang="lt-LT" sz="1800" dirty="0" smtClean="0">
                <a:solidFill>
                  <a:schemeClr val="bg1"/>
                </a:solidFill>
              </a:rPr>
              <a:t>nuosekliai. </a:t>
            </a:r>
            <a:endParaRPr lang="lt-LT" sz="1800" dirty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3081408"/>
            <a:ext cx="24860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2685" y="3128323"/>
            <a:ext cx="218122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 descr="vatmetr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4071942"/>
            <a:ext cx="1676165" cy="212402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Stačiakampis 15"/>
          <p:cNvSpPr/>
          <p:nvPr/>
        </p:nvSpPr>
        <p:spPr>
          <a:xfrm>
            <a:off x="2786050" y="2928934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lt-LT" sz="2400" dirty="0" smtClean="0">
                <a:solidFill>
                  <a:schemeClr val="bg1"/>
                </a:solidFill>
              </a:rPr>
              <a:t> Vatmetras-</a:t>
            </a:r>
            <a:r>
              <a:rPr lang="lt-LT" dirty="0" smtClean="0">
                <a:solidFill>
                  <a:schemeClr val="bg1"/>
                </a:solidFill>
              </a:rPr>
              <a:t>  prietaisas, aktyviajai elektros galiai matuoti. Žymimas         .</a:t>
            </a:r>
            <a:endParaRPr lang="lt-LT" dirty="0"/>
          </a:p>
        </p:txBody>
      </p:sp>
      <p:sp>
        <p:nvSpPr>
          <p:cNvPr id="17" name="Rodyklė dešinėn 16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odyklė dešinėn 18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Stačiakampis 19">
            <a:hlinkClick r:id="rId7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Ovalas 17"/>
          <p:cNvSpPr/>
          <p:nvPr/>
        </p:nvSpPr>
        <p:spPr>
          <a:xfrm>
            <a:off x="2214546" y="171448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V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1" name="Ovalas 20"/>
          <p:cNvSpPr/>
          <p:nvPr/>
        </p:nvSpPr>
        <p:spPr>
          <a:xfrm>
            <a:off x="8001024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2" name="Ovalas 21"/>
          <p:cNvSpPr/>
          <p:nvPr/>
        </p:nvSpPr>
        <p:spPr>
          <a:xfrm>
            <a:off x="3929058" y="357187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W</a:t>
            </a: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Kai kurių elektrinių prietaisų galia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1842661"/>
              </p:ext>
            </p:extLst>
          </p:nvPr>
        </p:nvGraphicFramePr>
        <p:xfrm>
          <a:off x="251520" y="1772816"/>
          <a:ext cx="8517632" cy="3340666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258816"/>
                <a:gridCol w="4258816"/>
              </a:tblGrid>
              <a:tr h="864094"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/>
                        <a:t>Prietaisas</a:t>
                      </a:r>
                      <a:endParaRPr lang="lt-LT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/>
                        <a:t>Prietaiso galia</a:t>
                      </a:r>
                      <a:endParaRPr lang="lt-LT" sz="3200" dirty="0"/>
                    </a:p>
                  </a:txBody>
                  <a:tcPr anchor="ctr"/>
                </a:tc>
              </a:tr>
              <a:tr h="61914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2000" baseline="0" dirty="0" smtClean="0">
                          <a:solidFill>
                            <a:schemeClr val="bg1"/>
                          </a:solidFill>
                        </a:rPr>
                        <a:t>1. Kvarcinis laikrodis 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lt-LT" sz="2000" baseline="30000" dirty="0" smtClean="0">
                          <a:solidFill>
                            <a:schemeClr val="bg1"/>
                          </a:solidFill>
                        </a:rPr>
                        <a:t>-6</a:t>
                      </a:r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 W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19143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lt-LT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Elektrinis skambutis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15 W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191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3. Laidynė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2 kW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19143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4.</a:t>
                      </a:r>
                      <a:r>
                        <a:rPr lang="lt-LT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Dulkių siurblys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1300 W</a:t>
                      </a:r>
                      <a:endParaRPr lang="lt-L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dyklė dešinėn 6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odyklė dešinėn 8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Stačiakampis 9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4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74848" y="974159"/>
            <a:ext cx="8229600" cy="5328632"/>
          </a:xfrm>
          <a:blipFill rotWithShape="1">
            <a:blip r:embed="rId3"/>
            <a:stretch>
              <a:fillRect t="-1487" b="-1259"/>
            </a:stretch>
          </a:blipFill>
        </p:spPr>
        <p:txBody>
          <a:bodyPr/>
          <a:lstStyle/>
          <a:p>
            <a:pPr>
              <a:buNone/>
            </a:pPr>
            <a:r>
              <a:rPr lang="lt-LT" dirty="0" smtClean="0">
                <a:noFill/>
              </a:rPr>
              <a:t>  </a:t>
            </a:r>
            <a:r>
              <a:rPr lang="lt-LT" dirty="0">
                <a:noFill/>
              </a:rPr>
              <a:t> </a:t>
            </a: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8879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lt-LT" sz="4000" dirty="0" smtClean="0">
                <a:solidFill>
                  <a:schemeClr val="bg1"/>
                </a:solidFill>
              </a:rPr>
              <a:t>Elektros srovės darbo matavimo vienetai</a:t>
            </a:r>
            <a:endParaRPr lang="lt-LT" sz="4000" i="1" dirty="0">
              <a:solidFill>
                <a:schemeClr val="bg1"/>
              </a:solidFill>
            </a:endParaRPr>
          </a:p>
        </p:txBody>
      </p:sp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4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Elektros srovės darbo matavimo vienetai</a:t>
            </a:r>
            <a:endParaRPr lang="lt-LT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 Vatvalandė 1Wh = 1W • 3600s = 3600Ws = 3600 J</a:t>
            </a:r>
          </a:p>
          <a:p>
            <a:pPr>
              <a:buBlip>
                <a:blip r:embed="rId2"/>
              </a:buBlip>
            </a:pPr>
            <a:endParaRPr lang="lt-LT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Hektovatvalandė 1hWh = 100W • 3600s = 360000Ws = 360000J</a:t>
            </a:r>
          </a:p>
          <a:p>
            <a:pPr>
              <a:buBlip>
                <a:blip r:embed="rId2"/>
              </a:buBlip>
            </a:pPr>
            <a:endParaRPr lang="lt-LT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Kilovatvalandė 1kWh = 1000W • 3600s = 3600000Ws = 3600000J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odyklė dešinėn 7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 Labiausiai paplitęs elektros energijos matavimo vienetas yra kilovatvalandė. Kilovatvalandėmis matuojama ir mūsų suvartojama elektros energija. Energetikos įmonėms mokama už kilovatvalandes.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7" name="Paveikslėlis 6" descr="kw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857628"/>
            <a:ext cx="2714644" cy="2185288"/>
          </a:xfrm>
          <a:prstGeom prst="rect">
            <a:avLst/>
          </a:prstGeom>
        </p:spPr>
      </p:pic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4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1143000"/>
          </a:xfrm>
        </p:spPr>
        <p:txBody>
          <a:bodyPr/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Bandymas</a:t>
            </a:r>
            <a:endParaRPr lang="lt-LT" b="1" i="1" dirty="0">
              <a:solidFill>
                <a:schemeClr val="bg1"/>
              </a:solidFill>
            </a:endParaRPr>
          </a:p>
        </p:txBody>
      </p:sp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Galios matuoklis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728" y="928670"/>
            <a:ext cx="6278562" cy="4708525"/>
          </a:xfrm>
        </p:spPr>
      </p:pic>
      <p:sp>
        <p:nvSpPr>
          <p:cNvPr id="11" name="Rodyklė dešinėn 10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Stačiakampis 11">
            <a:hlinkClick r:id="rId5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2285984" y="5643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0" name="Stačiakampis 9"/>
          <p:cNvSpPr/>
          <p:nvPr/>
        </p:nvSpPr>
        <p:spPr>
          <a:xfrm>
            <a:off x="2214546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>
                <a:hlinkClick r:id="rId6"/>
              </a:rPr>
              <a:t>https://www.youtube.com/watch?v=xoVlKeszT0s</a:t>
            </a:r>
            <a:r>
              <a:rPr lang="lt-LT" dirty="0" smtClean="0"/>
              <a:t>  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Išvados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Elektros srovės galia - tai elektros srovės darbas, atliktas per laiko vienetą.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Elektros srovės galia apskaičiuojama pagal formules: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</a:p>
          <a:p>
            <a:pPr marL="651510" indent="-514350">
              <a:buNone/>
            </a:pPr>
            <a:r>
              <a:rPr lang="lt-LT" sz="4800" dirty="0" smtClean="0">
                <a:solidFill>
                  <a:srgbClr val="FF0000"/>
                </a:solidFill>
              </a:rPr>
              <a:t>          P= UI            P= </a:t>
            </a:r>
            <a:r>
              <a:rPr lang="lt-LT" sz="7100" baseline="30000" dirty="0" smtClean="0">
                <a:solidFill>
                  <a:srgbClr val="FF0000"/>
                </a:solidFill>
              </a:rPr>
              <a:t>A</a:t>
            </a:r>
          </a:p>
          <a:p>
            <a:pPr marL="651510" indent="-514350" algn="ctr">
              <a:buNone/>
            </a:pPr>
            <a:r>
              <a:rPr lang="lt-LT" sz="7100" baseline="48000" dirty="0" smtClean="0">
                <a:solidFill>
                  <a:srgbClr val="FF0000"/>
                </a:solidFill>
              </a:rPr>
              <a:t>                       t</a:t>
            </a:r>
          </a:p>
          <a:p>
            <a:pPr>
              <a:buNone/>
            </a:pPr>
            <a:r>
              <a:rPr lang="lt-LT" sz="4800" dirty="0" smtClean="0">
                <a:solidFill>
                  <a:srgbClr val="FF0000"/>
                </a:solidFill>
              </a:rPr>
              <a:t>          P=I</a:t>
            </a:r>
            <a:r>
              <a:rPr lang="lt-LT" sz="4800" baseline="30000" dirty="0" smtClean="0">
                <a:solidFill>
                  <a:srgbClr val="FF0000"/>
                </a:solidFill>
              </a:rPr>
              <a:t>2</a:t>
            </a:r>
            <a:r>
              <a:rPr lang="lt-LT" sz="4800" dirty="0" smtClean="0">
                <a:solidFill>
                  <a:srgbClr val="FF0000"/>
                </a:solidFill>
              </a:rPr>
              <a:t>R            P= </a:t>
            </a:r>
            <a:r>
              <a:rPr lang="lt-LT" sz="4800" baseline="50000" dirty="0" smtClean="0">
                <a:solidFill>
                  <a:srgbClr val="FF0000"/>
                </a:solidFill>
              </a:rPr>
              <a:t>U</a:t>
            </a:r>
            <a:r>
              <a:rPr lang="lt-LT" sz="4800" baseline="100000" dirty="0" smtClean="0">
                <a:solidFill>
                  <a:srgbClr val="FF0000"/>
                </a:solidFill>
              </a:rPr>
              <a:t>2</a:t>
            </a:r>
            <a:endParaRPr lang="lt-LT" sz="4800" baseline="100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lt-LT" sz="4800" baseline="30000" dirty="0" smtClean="0">
                <a:solidFill>
                  <a:schemeClr val="bg1"/>
                </a:solidFill>
              </a:rPr>
              <a:t>					</a:t>
            </a:r>
            <a:r>
              <a:rPr lang="lt-LT" sz="4800" baseline="56000" dirty="0" smtClean="0">
                <a:solidFill>
                  <a:schemeClr val="bg1"/>
                </a:solidFill>
              </a:rPr>
              <a:t>                    </a:t>
            </a:r>
            <a:r>
              <a:rPr lang="lt-LT" sz="4800" baseline="56000" dirty="0" smtClean="0">
                <a:solidFill>
                  <a:srgbClr val="FF0000"/>
                </a:solidFill>
              </a:rPr>
              <a:t>R</a:t>
            </a:r>
            <a:endParaRPr lang="lt-LT" baseline="560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Sprendžiant uždavinius taikomos elektros srovės darbo ir galios apskaičiavimo formulės.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7" name="Tiesioji jungtis 6"/>
          <p:cNvCxnSpPr/>
          <p:nvPr/>
        </p:nvCxnSpPr>
        <p:spPr>
          <a:xfrm>
            <a:off x="5929322" y="3357562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/>
          <p:cNvCxnSpPr/>
          <p:nvPr/>
        </p:nvCxnSpPr>
        <p:spPr>
          <a:xfrm>
            <a:off x="5857884" y="4714884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Stačiakampis 7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71425" y="116632"/>
            <a:ext cx="8229600" cy="1143000"/>
          </a:xfrm>
        </p:spPr>
        <p:txBody>
          <a:bodyPr/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Testas</a:t>
            </a:r>
            <a:endParaRPr lang="lt-LT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71425" y="1052736"/>
            <a:ext cx="8229600" cy="470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000" b="1" dirty="0" smtClean="0">
                <a:solidFill>
                  <a:schemeClr val="bg1"/>
                </a:solidFill>
              </a:rPr>
              <a:t> </a:t>
            </a:r>
            <a:endParaRPr lang="lt-LT" sz="4000" b="1" dirty="0">
              <a:solidFill>
                <a:schemeClr val="bg1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1928802"/>
            <a:ext cx="3960440" cy="368433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solidFill>
                  <a:schemeClr val="bg1"/>
                </a:solidFill>
              </a:rPr>
              <a:t>1. Ką </a:t>
            </a:r>
            <a:r>
              <a:rPr lang="lt-LT" sz="4000" b="1" i="1" dirty="0" smtClean="0">
                <a:solidFill>
                  <a:schemeClr val="bg1"/>
                </a:solidFill>
              </a:rPr>
              <a:t>apibūdina</a:t>
            </a:r>
            <a:r>
              <a:rPr lang="lt-LT" b="1" i="1" dirty="0" smtClean="0">
                <a:solidFill>
                  <a:schemeClr val="bg1"/>
                </a:solidFill>
              </a:rPr>
              <a:t> mechaninė galia?</a:t>
            </a:r>
            <a:endParaRPr lang="lt-LT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>
                <a:solidFill>
                  <a:schemeClr val="bg1"/>
                </a:solidFill>
              </a:rPr>
              <a:t> Medžiagos savybę priešintis elektros srovei.</a:t>
            </a:r>
          </a:p>
          <a:p>
            <a:pPr marL="514350" indent="-514350" algn="just">
              <a:buClr>
                <a:srgbClr val="FF0000"/>
              </a:buClr>
              <a:buSzPct val="80000"/>
              <a:buNone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 algn="just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 algn="just">
              <a:buClr>
                <a:srgbClr val="FF0000"/>
              </a:buClr>
              <a:buSzPct val="80000"/>
              <a:buNone/>
            </a:pPr>
            <a:r>
              <a:rPr lang="lt-LT" dirty="0" smtClean="0">
                <a:solidFill>
                  <a:srgbClr val="FF0000"/>
                </a:solidFill>
              </a:rPr>
              <a:t>B.   </a:t>
            </a:r>
            <a:r>
              <a:rPr lang="lt-LT" dirty="0" smtClean="0">
                <a:solidFill>
                  <a:schemeClr val="bg1"/>
                </a:solidFill>
              </a:rPr>
              <a:t>Darbą, atliktą per vienetinį laiko tarpą.</a:t>
            </a:r>
          </a:p>
          <a:p>
            <a:pPr marL="514350" indent="-514350" algn="just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 algn="just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 algn="just">
              <a:buClr>
                <a:srgbClr val="FF0000"/>
              </a:buClr>
              <a:buSzPct val="80000"/>
              <a:buNone/>
            </a:pPr>
            <a:r>
              <a:rPr lang="lt-LT" dirty="0" smtClean="0">
                <a:solidFill>
                  <a:srgbClr val="FF0000"/>
                </a:solidFill>
              </a:rPr>
              <a:t>C. </a:t>
            </a:r>
            <a:r>
              <a:rPr lang="lt-LT" dirty="0" smtClean="0">
                <a:solidFill>
                  <a:schemeClr val="bg1"/>
                </a:solidFill>
              </a:rPr>
              <a:t>Darbą, kurį atlieka vieno kulono elektros krūvis, </a:t>
            </a:r>
          </a:p>
          <a:p>
            <a:pPr marL="514350" indent="-514350" algn="just">
              <a:buClr>
                <a:srgbClr val="FF0000"/>
              </a:buClr>
              <a:buSzPct val="80000"/>
              <a:buNone/>
            </a:pPr>
            <a:r>
              <a:rPr lang="lt-LT" dirty="0" smtClean="0">
                <a:solidFill>
                  <a:schemeClr val="bg1"/>
                </a:solidFill>
              </a:rPr>
              <a:t>tekėdamas grandine.</a:t>
            </a:r>
          </a:p>
          <a:p>
            <a:pPr marL="0" indent="0" algn="ctr">
              <a:buNone/>
            </a:pP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" name="Rodyklė dešinėn 3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Stačiakampis 7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Darbo tikslas: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lt-LT" sz="4000" dirty="0" smtClean="0">
                <a:solidFill>
                  <a:schemeClr val="bg1"/>
                </a:solidFill>
              </a:rPr>
              <a:t>Išsiaiškinti sąvoką ,,elektros srovės galia“.</a:t>
            </a:r>
          </a:p>
          <a:p>
            <a:pPr>
              <a:buBlip>
                <a:blip r:embed="rId2"/>
              </a:buBlip>
            </a:pPr>
            <a:r>
              <a:rPr lang="lt-LT" sz="4000" dirty="0" smtClean="0">
                <a:solidFill>
                  <a:schemeClr val="bg1"/>
                </a:solidFill>
              </a:rPr>
              <a:t>Išmokti apskaičiuoti elektros srovės galią.</a:t>
            </a:r>
          </a:p>
          <a:p>
            <a:pPr>
              <a:buBlip>
                <a:blip r:embed="rId2"/>
              </a:buBlip>
            </a:pPr>
            <a:r>
              <a:rPr lang="lt-LT" sz="4000" dirty="0" smtClean="0">
                <a:solidFill>
                  <a:schemeClr val="bg1"/>
                </a:solidFill>
              </a:rPr>
              <a:t>Mokėti pritaikyti elektros srovės darbo ir galios formules uždavinių sprendimui.</a:t>
            </a:r>
          </a:p>
          <a:p>
            <a:pPr>
              <a:buBlip>
                <a:blip r:embed="rId2"/>
              </a:buBlip>
            </a:pP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2. Koks yra elektros srovės galios formulė?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709160"/>
          </a:xfrm>
        </p:spPr>
        <p:txBody>
          <a:bodyPr/>
          <a:lstStyle/>
          <a:p>
            <a:pPr marL="651510" indent="-514350">
              <a:buNone/>
            </a:pPr>
            <a:r>
              <a:rPr lang="lt-LT" dirty="0" smtClean="0">
                <a:solidFill>
                  <a:srgbClr val="FF0000"/>
                </a:solidFill>
              </a:rPr>
              <a:t>A. </a:t>
            </a:r>
            <a:r>
              <a:rPr lang="lt-LT" dirty="0" smtClean="0">
                <a:solidFill>
                  <a:schemeClr val="bg1"/>
                </a:solidFill>
              </a:rPr>
              <a:t>P=UI</a:t>
            </a:r>
          </a:p>
          <a:p>
            <a:pPr marL="651510" indent="-514350">
              <a:buAutoNum type="alphaUcPeriod"/>
            </a:pPr>
            <a:endParaRPr lang="lt-LT" dirty="0" smtClean="0">
              <a:solidFill>
                <a:srgbClr val="FF0000"/>
              </a:solidFill>
            </a:endParaRPr>
          </a:p>
          <a:p>
            <a:pPr marL="651510" indent="-514350">
              <a:buAutoNum type="alphaUcPeriod"/>
            </a:pPr>
            <a:endParaRPr lang="lt-LT" dirty="0" smtClean="0">
              <a:solidFill>
                <a:srgbClr val="FF0000"/>
              </a:solidFill>
            </a:endParaRPr>
          </a:p>
          <a:p>
            <a:pPr marL="651510" indent="-514350">
              <a:buNone/>
            </a:pPr>
            <a:r>
              <a:rPr lang="lt-LT" dirty="0" smtClean="0">
                <a:solidFill>
                  <a:srgbClr val="FF0000"/>
                </a:solidFill>
              </a:rPr>
              <a:t>B. </a:t>
            </a:r>
            <a:r>
              <a:rPr lang="lt-LT" dirty="0" smtClean="0">
                <a:solidFill>
                  <a:schemeClr val="bg1"/>
                </a:solidFill>
              </a:rPr>
              <a:t>U= </a:t>
            </a:r>
            <a:r>
              <a:rPr lang="lt-LT" sz="5400" baseline="30000" dirty="0" smtClean="0">
                <a:solidFill>
                  <a:schemeClr val="bg1"/>
                </a:solidFill>
              </a:rPr>
              <a:t> A</a:t>
            </a:r>
            <a:endParaRPr lang="lt-LT" sz="5400" baseline="-30000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lt-LT" baseline="-30000" dirty="0" smtClean="0">
                <a:solidFill>
                  <a:srgbClr val="FF0000"/>
                </a:solidFill>
              </a:rPr>
              <a:t>		</a:t>
            </a:r>
            <a:r>
              <a:rPr lang="lt-LT" sz="5400" baseline="60000" dirty="0" smtClean="0">
                <a:solidFill>
                  <a:srgbClr val="FF0000"/>
                </a:solidFill>
              </a:rPr>
              <a:t>  </a:t>
            </a:r>
            <a:r>
              <a:rPr lang="lt-LT" sz="5400" baseline="60000" dirty="0" smtClean="0">
                <a:solidFill>
                  <a:schemeClr val="bg1"/>
                </a:solidFill>
              </a:rPr>
              <a:t>  t</a:t>
            </a:r>
          </a:p>
          <a:p>
            <a:pPr marL="651510" indent="-514350">
              <a:buAutoNum type="alphaUcPeriod"/>
            </a:pPr>
            <a:endParaRPr lang="lt-LT" dirty="0" smtClean="0">
              <a:solidFill>
                <a:srgbClr val="FF0000"/>
              </a:solidFill>
            </a:endParaRPr>
          </a:p>
          <a:p>
            <a:pPr marL="651510" indent="-514350">
              <a:buNone/>
            </a:pPr>
            <a:r>
              <a:rPr lang="lt-LT" dirty="0" smtClean="0">
                <a:solidFill>
                  <a:srgbClr val="FF0000"/>
                </a:solidFill>
              </a:rPr>
              <a:t>C. </a:t>
            </a:r>
            <a:r>
              <a:rPr lang="lt-LT" dirty="0" smtClean="0">
                <a:solidFill>
                  <a:schemeClr val="bg1"/>
                </a:solidFill>
              </a:rPr>
              <a:t>A= Pt</a:t>
            </a:r>
          </a:p>
          <a:p>
            <a:pPr marL="651510" indent="-514350">
              <a:buAutoNum type="alphaUcPeriod"/>
            </a:pPr>
            <a:endParaRPr lang="lt-LT" dirty="0">
              <a:solidFill>
                <a:srgbClr val="FF000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1934" y="2071678"/>
            <a:ext cx="4541550" cy="378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dyklė dešinėn 4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tačiakampis 5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dyklė dešinėn 6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Tiesioji jungtis 8"/>
          <p:cNvCxnSpPr/>
          <p:nvPr/>
        </p:nvCxnSpPr>
        <p:spPr>
          <a:xfrm>
            <a:off x="1643042" y="3571876"/>
            <a:ext cx="50006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3. Kokią sąvoką sugalvojo Džeimsas Vatas?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>
                <a:solidFill>
                  <a:schemeClr val="bg1"/>
                </a:solidFill>
              </a:rPr>
              <a:t> Omo dėsnis.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Arklio galia.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Elektros srovė.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8941" y="1772816"/>
            <a:ext cx="302433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4. Kokia raide žymima elektros galia?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/>
              <a:t> </a:t>
            </a:r>
            <a:r>
              <a:rPr lang="lt-LT" dirty="0" smtClean="0">
                <a:solidFill>
                  <a:schemeClr val="bg1"/>
                </a:solidFill>
              </a:rPr>
              <a:t>A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M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P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1785926"/>
            <a:ext cx="4649491" cy="3516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dyklė dešinėn 6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5. Kuris prietaisas </a:t>
            </a:r>
            <a:r>
              <a:rPr lang="lt-LT" sz="4000" i="1" dirty="0" smtClean="0">
                <a:solidFill>
                  <a:schemeClr val="bg1"/>
                </a:solidFill>
              </a:rPr>
              <a:t>rodo</a:t>
            </a:r>
            <a:r>
              <a:rPr lang="lt-LT" sz="4000" b="1" i="1" dirty="0" smtClean="0">
                <a:solidFill>
                  <a:schemeClr val="bg1"/>
                </a:solidFill>
              </a:rPr>
              <a:t> elektros srovės galią?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92D050"/>
              </a:buClr>
              <a:buNone/>
            </a:pPr>
            <a:r>
              <a:rPr lang="lt-LT" dirty="0">
                <a:solidFill>
                  <a:srgbClr val="92D050"/>
                </a:solidFill>
              </a:rPr>
              <a:t> </a:t>
            </a:r>
            <a:r>
              <a:rPr lang="lt-LT" dirty="0" smtClean="0">
                <a:solidFill>
                  <a:srgbClr val="92D050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A.</a:t>
            </a:r>
            <a:r>
              <a:rPr lang="lt-LT" dirty="0" smtClean="0">
                <a:solidFill>
                  <a:srgbClr val="92D050"/>
                </a:solidFill>
              </a:rPr>
              <a:t>                   			</a:t>
            </a:r>
            <a:r>
              <a:rPr lang="lt-LT" dirty="0" smtClean="0">
                <a:solidFill>
                  <a:srgbClr val="FF0000"/>
                </a:solidFill>
              </a:rPr>
              <a:t>B.</a:t>
            </a:r>
          </a:p>
          <a:p>
            <a:pPr marL="0" indent="0">
              <a:buClr>
                <a:srgbClr val="92D050"/>
              </a:buClr>
              <a:buNone/>
            </a:pPr>
            <a:endParaRPr lang="lt-LT" dirty="0">
              <a:solidFill>
                <a:srgbClr val="92D050"/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endParaRPr lang="lt-LT" dirty="0" smtClean="0">
              <a:solidFill>
                <a:srgbClr val="92D050"/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endParaRPr lang="lt-LT" dirty="0">
              <a:solidFill>
                <a:srgbClr val="92D050"/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lt-LT" dirty="0" smtClean="0">
                <a:solidFill>
                  <a:srgbClr val="92D050"/>
                </a:solidFill>
              </a:rPr>
              <a:t>			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lt-LT" dirty="0" smtClean="0">
                <a:solidFill>
                  <a:srgbClr val="92D050"/>
                </a:solidFill>
              </a:rPr>
              <a:t>			</a:t>
            </a:r>
            <a:r>
              <a:rPr lang="lt-LT" dirty="0" smtClean="0">
                <a:solidFill>
                  <a:srgbClr val="FF0000"/>
                </a:solidFill>
              </a:rPr>
              <a:t>C.</a:t>
            </a:r>
            <a:endParaRPr lang="lt-LT" dirty="0">
              <a:solidFill>
                <a:srgbClr val="FF000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2486025" cy="1838325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6141"/>
            <a:ext cx="2181225" cy="1905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3972415"/>
            <a:ext cx="1800201" cy="2288698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odyklė dešinėn 9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odyklė dešinėn 12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Stačiakampis 13">
            <a:hlinkClick r:id="rId5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6. Koks yra galios matavimo vienetas?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/>
              <a:t> </a:t>
            </a:r>
            <a:r>
              <a:rPr lang="lt-LT" dirty="0" smtClean="0">
                <a:solidFill>
                  <a:schemeClr val="bg1"/>
                </a:solidFill>
              </a:rPr>
              <a:t>W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m/s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J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5"/>
            <a:ext cx="2759571" cy="3508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7. Kurio prietaiso galia didžiausia?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/>
              <a:t> </a:t>
            </a:r>
            <a:r>
              <a:rPr lang="lt-LT" dirty="0" smtClean="0">
                <a:solidFill>
                  <a:schemeClr val="bg1"/>
                </a:solidFill>
              </a:rPr>
              <a:t>Elektrinio skambučio.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/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/>
              <a:t> </a:t>
            </a:r>
            <a:r>
              <a:rPr lang="lt-LT" dirty="0" smtClean="0">
                <a:solidFill>
                  <a:schemeClr val="bg1"/>
                </a:solidFill>
              </a:rPr>
              <a:t>Dulkių siurblio.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/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/>
              <a:t> </a:t>
            </a:r>
            <a:r>
              <a:rPr lang="lt-LT" dirty="0" smtClean="0">
                <a:solidFill>
                  <a:schemeClr val="bg1"/>
                </a:solidFill>
              </a:rPr>
              <a:t>Laidynės.</a:t>
            </a:r>
            <a:endParaRPr lang="lt-LT" dirty="0"/>
          </a:p>
        </p:txBody>
      </p:sp>
      <p:pic>
        <p:nvPicPr>
          <p:cNvPr id="6" name="Paveikslėlis 5" descr="Klaustuk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214554"/>
            <a:ext cx="3929058" cy="29467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/>
            </a:r>
            <a:br>
              <a:rPr lang="lt-LT" sz="4000" b="1" i="1" dirty="0" smtClean="0">
                <a:solidFill>
                  <a:schemeClr val="bg1"/>
                </a:solidFill>
              </a:rPr>
            </a:br>
            <a:r>
              <a:rPr lang="lt-LT" sz="4000" b="1" i="1" dirty="0" smtClean="0">
                <a:solidFill>
                  <a:schemeClr val="bg1"/>
                </a:solidFill>
              </a:rPr>
              <a:t>8. K</a:t>
            </a:r>
            <a:r>
              <a:rPr lang="lt-LT" sz="4000" dirty="0" smtClean="0">
                <a:solidFill>
                  <a:schemeClr val="bg1"/>
                </a:solidFill>
              </a:rPr>
              <a:t>oks elektros srovės darbo matavimo vienetas populiariausias mūsų gyvenime?</a:t>
            </a:r>
            <a:endParaRPr lang="lt-LT" sz="4000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SzPct val="80000"/>
              <a:buNone/>
            </a:pPr>
            <a:r>
              <a:rPr lang="lt-LT" dirty="0" smtClean="0"/>
              <a:t> 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>
                <a:solidFill>
                  <a:schemeClr val="bg1"/>
                </a:solidFill>
              </a:rPr>
              <a:t>Vatvalandė.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/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/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/>
              <a:t> </a:t>
            </a:r>
            <a:r>
              <a:rPr lang="lt-LT" dirty="0" smtClean="0">
                <a:solidFill>
                  <a:schemeClr val="bg1"/>
                </a:solidFill>
              </a:rPr>
              <a:t>Kilovatvalandė. 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Hektovatvalandė. </a:t>
            </a:r>
            <a:endParaRPr lang="lt-LT" dirty="0"/>
          </a:p>
        </p:txBody>
      </p:sp>
      <p:pic>
        <p:nvPicPr>
          <p:cNvPr id="6" name="Paveikslėlis 5" descr="klaustukas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00372"/>
            <a:ext cx="2202645" cy="293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9.   35 kW</a:t>
            </a:r>
            <a:r>
              <a:rPr lang="en-US" sz="4000" b="1" i="1" dirty="0" smtClean="0">
                <a:solidFill>
                  <a:schemeClr val="bg1"/>
                </a:solidFill>
              </a:rPr>
              <a:t>= …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/>
              <a:t> </a:t>
            </a:r>
            <a:r>
              <a:rPr lang="lt-LT" dirty="0" smtClean="0">
                <a:solidFill>
                  <a:schemeClr val="bg1"/>
                </a:solidFill>
              </a:rPr>
              <a:t>35000 W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>
                <a:solidFill>
                  <a:schemeClr val="bg1"/>
                </a:solidFill>
              </a:rPr>
              <a:t> 3500 W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35000000 W</a:t>
            </a:r>
            <a:endParaRPr lang="lt-LT" dirty="0"/>
          </a:p>
        </p:txBody>
      </p:sp>
      <p:pic>
        <p:nvPicPr>
          <p:cNvPr id="7" name="Paveikslėlis 6" descr="atsisių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285860"/>
            <a:ext cx="3230647" cy="403429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odyklė dešinėn 8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odyklė dešinėn 11">
            <a:hlinkClick r:id="" action="ppaction://hlinkshowjump?jump=nextslide"/>
          </p:cNvPr>
          <p:cNvSpPr/>
          <p:nvPr/>
        </p:nvSpPr>
        <p:spPr>
          <a:xfrm>
            <a:off x="6323843" y="6117697"/>
            <a:ext cx="2718887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klausimas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tačiakampis 12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10. </a:t>
            </a:r>
            <a:r>
              <a:rPr lang="lt-LT" sz="4000" dirty="0" smtClean="0">
                <a:solidFill>
                  <a:schemeClr val="bg1"/>
                </a:solidFill>
              </a:rPr>
              <a:t>Koks elektros srovės darbo matavimo vienetas?</a:t>
            </a:r>
            <a:endParaRPr lang="lt-LT" sz="4000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 smtClean="0"/>
              <a:t> </a:t>
            </a:r>
            <a:r>
              <a:rPr lang="lt-LT" dirty="0" smtClean="0">
                <a:solidFill>
                  <a:schemeClr val="bg1"/>
                </a:solidFill>
              </a:rPr>
              <a:t>A 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s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J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857364"/>
            <a:ext cx="2330537" cy="3645024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odyklė dešinėn 5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Atsakymai</a:t>
            </a:r>
          </a:p>
        </p:txBody>
      </p:sp>
      <p:sp>
        <p:nvSpPr>
          <p:cNvPr id="7" name="Rodyklė dešinėn 6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</a:rPr>
              <a:t>Testo atsakymai</a:t>
            </a:r>
            <a:endParaRPr lang="lt-LT" sz="4000" b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lt-LT" dirty="0" smtClean="0">
                <a:solidFill>
                  <a:schemeClr val="bg1"/>
                </a:solidFill>
              </a:rPr>
              <a:t>B) Darbą, </a:t>
            </a:r>
            <a:r>
              <a:rPr lang="lt-LT" dirty="0">
                <a:solidFill>
                  <a:schemeClr val="bg1"/>
                </a:solidFill>
              </a:rPr>
              <a:t>atliktą per vienetinį laiko tarpą</a:t>
            </a:r>
            <a:r>
              <a:rPr lang="lt-LT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A) P=UI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B) </a:t>
            </a:r>
            <a:r>
              <a:rPr lang="lt-LT" dirty="0">
                <a:solidFill>
                  <a:schemeClr val="bg1"/>
                </a:solidFill>
              </a:rPr>
              <a:t>Arklio galia</a:t>
            </a:r>
            <a:r>
              <a:rPr lang="lt-LT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endParaRPr lang="lt-LT" dirty="0">
              <a:solidFill>
                <a:schemeClr val="bg1"/>
              </a:solidFill>
            </a:endParaRP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lt-LT" dirty="0" smtClean="0">
                <a:solidFill>
                  <a:schemeClr val="bg1"/>
                </a:solidFill>
              </a:rPr>
              <a:t> C) P</a:t>
            </a:r>
          </a:p>
          <a:p>
            <a:pPr marL="514350" indent="-514350">
              <a:buClr>
                <a:srgbClr val="FF0000"/>
              </a:buClr>
              <a:buSzPct val="80000"/>
              <a:buFont typeface="+mj-lt"/>
              <a:buAutoNum type="arabicPeriod"/>
            </a:pPr>
            <a:endParaRPr lang="lt-LT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endParaRPr lang="lt-LT" dirty="0" smtClean="0">
              <a:solidFill>
                <a:schemeClr val="bg1"/>
              </a:solidFill>
            </a:endParaRP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dirty="0" smtClean="0">
                <a:solidFill>
                  <a:srgbClr val="FF0000"/>
                </a:solidFill>
              </a:rPr>
              <a:t>5.  </a:t>
            </a:r>
            <a:r>
              <a:rPr lang="lt-LT" dirty="0" smtClean="0">
                <a:solidFill>
                  <a:schemeClr val="bg1"/>
                </a:solidFill>
              </a:rPr>
              <a:t>C) 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1714488"/>
            <a:ext cx="2228828" cy="2833635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Turinys</a:t>
            </a:r>
            <a:endParaRPr lang="lt-LT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217612" y="1124744"/>
            <a:ext cx="4244280" cy="452596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Darbo tikslas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Galia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Mechaninė galia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Elektrinė galia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Galios matavimo vienetai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Galios matavimo prietaisai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Elektros srovės darbas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Darbe naudojami </a:t>
            </a:r>
            <a:r>
              <a:rPr lang="lt-LT" sz="2800" dirty="0">
                <a:solidFill>
                  <a:schemeClr val="bg1"/>
                </a:solidFill>
              </a:rPr>
              <a:t>matavimo vienetai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Bandymas</a:t>
            </a: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Išvados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Testas</a:t>
            </a:r>
            <a:endParaRPr lang="lt-LT" sz="2800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lt-LT" sz="2800" dirty="0" smtClean="0">
                <a:solidFill>
                  <a:schemeClr val="bg1"/>
                </a:solidFill>
              </a:rPr>
              <a:t>Išbandymas su mokiniais</a:t>
            </a:r>
            <a:endParaRPr lang="lt-LT" sz="2800" dirty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</a:rPr>
              <a:t>Uždaviniai</a:t>
            </a:r>
          </a:p>
          <a:p>
            <a:pPr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</a:rPr>
              <a:t>Informacija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lt-LT" dirty="0"/>
          </a:p>
        </p:txBody>
      </p:sp>
      <p:sp>
        <p:nvSpPr>
          <p:cNvPr id="4" name="Rodyklė dešinėn 3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dyklė dešinėn 5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tačiakampis 6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Testo atsakymai ( I )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92D050"/>
              </a:buClr>
              <a:buNone/>
            </a:pPr>
            <a:r>
              <a:rPr lang="lt-LT" dirty="0" smtClean="0">
                <a:solidFill>
                  <a:srgbClr val="FF0000"/>
                </a:solidFill>
              </a:rPr>
              <a:t>6.  </a:t>
            </a:r>
            <a:r>
              <a:rPr lang="lt-LT" dirty="0" smtClean="0">
                <a:solidFill>
                  <a:schemeClr val="bg1"/>
                </a:solidFill>
              </a:rPr>
              <a:t>A) W</a:t>
            </a:r>
            <a:endParaRPr lang="lt-LT" dirty="0" smtClean="0">
              <a:solidFill>
                <a:srgbClr val="92D050"/>
              </a:solidFill>
            </a:endParaRP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endParaRPr lang="lt-LT" dirty="0" smtClean="0">
              <a:solidFill>
                <a:srgbClr val="92D050"/>
              </a:solidFill>
            </a:endParaRPr>
          </a:p>
          <a:p>
            <a:pPr marL="514350" indent="-514350">
              <a:buClr>
                <a:srgbClr val="92D050"/>
              </a:buClr>
              <a:buNone/>
            </a:pPr>
            <a:r>
              <a:rPr lang="lt-LT" dirty="0" smtClean="0">
                <a:solidFill>
                  <a:srgbClr val="FF0000"/>
                </a:solidFill>
              </a:rPr>
              <a:t>7.  </a:t>
            </a:r>
            <a:r>
              <a:rPr lang="lt-LT" dirty="0" smtClean="0">
                <a:solidFill>
                  <a:schemeClr val="bg1"/>
                </a:solidFill>
              </a:rPr>
              <a:t>C) Laidynės</a:t>
            </a:r>
            <a:r>
              <a:rPr lang="lt-LT" dirty="0" smtClean="0">
                <a:solidFill>
                  <a:srgbClr val="92D050"/>
                </a:solidFill>
              </a:rPr>
              <a:t>.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endParaRPr lang="lt-LT" dirty="0" smtClean="0">
              <a:solidFill>
                <a:srgbClr val="92D050"/>
              </a:solidFill>
            </a:endParaRPr>
          </a:p>
          <a:p>
            <a:pPr marL="514350" indent="-514350">
              <a:buClr>
                <a:srgbClr val="92D050"/>
              </a:buClr>
              <a:buNone/>
            </a:pPr>
            <a:r>
              <a:rPr lang="lt-LT" dirty="0" smtClean="0">
                <a:solidFill>
                  <a:srgbClr val="FF0000"/>
                </a:solidFill>
              </a:rPr>
              <a:t>8.  </a:t>
            </a:r>
            <a:r>
              <a:rPr lang="lt-LT" dirty="0" smtClean="0">
                <a:solidFill>
                  <a:schemeClr val="bg1"/>
                </a:solidFill>
              </a:rPr>
              <a:t>B) </a:t>
            </a:r>
            <a:r>
              <a:rPr lang="lt-LT" dirty="0">
                <a:solidFill>
                  <a:schemeClr val="bg1"/>
                </a:solidFill>
              </a:rPr>
              <a:t>Kilovatvalandė. </a:t>
            </a:r>
            <a:endParaRPr lang="lt-LT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endParaRPr lang="lt-LT" dirty="0" smtClean="0">
              <a:solidFill>
                <a:srgbClr val="92D050"/>
              </a:solidFill>
            </a:endParaRPr>
          </a:p>
          <a:p>
            <a:pPr marL="514350" indent="-514350">
              <a:buClr>
                <a:srgbClr val="92D050"/>
              </a:buClr>
              <a:buNone/>
            </a:pPr>
            <a:r>
              <a:rPr lang="lt-LT" dirty="0" smtClean="0">
                <a:solidFill>
                  <a:srgbClr val="FF0000"/>
                </a:solidFill>
              </a:rPr>
              <a:t>9. </a:t>
            </a:r>
            <a:r>
              <a:rPr lang="lt-LT" dirty="0" smtClean="0">
                <a:solidFill>
                  <a:schemeClr val="bg1"/>
                </a:solidFill>
              </a:rPr>
              <a:t> A) 35000 W</a:t>
            </a:r>
          </a:p>
          <a:p>
            <a:pPr marL="514350" indent="-514350">
              <a:buClr>
                <a:srgbClr val="92D050"/>
              </a:buClr>
              <a:buNone/>
            </a:pPr>
            <a:endParaRPr lang="lt-LT" dirty="0">
              <a:solidFill>
                <a:schemeClr val="bg1"/>
              </a:solidFill>
            </a:endParaRPr>
          </a:p>
          <a:p>
            <a:pPr marL="514350" indent="-514350">
              <a:buClr>
                <a:srgbClr val="92D050"/>
              </a:buClr>
              <a:buNone/>
            </a:pPr>
            <a:r>
              <a:rPr lang="lt-LT" dirty="0" smtClean="0">
                <a:solidFill>
                  <a:srgbClr val="FF0000"/>
                </a:solidFill>
              </a:rPr>
              <a:t>10. </a:t>
            </a:r>
            <a:r>
              <a:rPr lang="lt-LT" dirty="0" smtClean="0">
                <a:solidFill>
                  <a:schemeClr val="bg1"/>
                </a:solidFill>
              </a:rPr>
              <a:t>C) J</a:t>
            </a:r>
            <a:endParaRPr lang="lt-LT" dirty="0" smtClean="0">
              <a:solidFill>
                <a:srgbClr val="FF0000"/>
              </a:solidFill>
            </a:endParaRPr>
          </a:p>
          <a:p>
            <a:pPr marL="514350" indent="-514350">
              <a:buClr>
                <a:srgbClr val="92D050"/>
              </a:buClr>
              <a:buNone/>
            </a:pPr>
            <a:endParaRPr lang="lt-LT" dirty="0" smtClean="0">
              <a:solidFill>
                <a:srgbClr val="FF0000"/>
              </a:solidFill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>
          <a:xfrm>
            <a:off x="5436096" y="1600201"/>
            <a:ext cx="3250704" cy="1468760"/>
          </a:xfrm>
        </p:spPr>
        <p:txBody>
          <a:bodyPr/>
          <a:lstStyle/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 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357950" y="6143644"/>
            <a:ext cx="2143140" cy="7143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dyklė dešinėn 6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Išbandymas su mokiniais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lt-LT" sz="2400" dirty="0" smtClean="0">
                <a:solidFill>
                  <a:schemeClr val="bg1"/>
                </a:solidFill>
              </a:rPr>
              <a:t>Aptarus klasėje temą „ Elektros srovės galia “,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šį testą galite atlikti su mokiniais, naudodamiesi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išmaniaisiais telefonais. Testu pasinaudoti galite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Tinklalapyje:   </a:t>
            </a:r>
            <a:r>
              <a:rPr lang="lt-LT" sz="2400" dirty="0" smtClean="0">
                <a:solidFill>
                  <a:srgbClr val="00B0F0"/>
                </a:solidFill>
              </a:rPr>
              <a:t>kahoot.it</a:t>
            </a:r>
            <a:r>
              <a:rPr lang="lt-LT" sz="24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Nuoroda į svetainę:   </a:t>
            </a:r>
            <a:r>
              <a:rPr lang="lt-LT" sz="2400" dirty="0" smtClean="0">
                <a:solidFill>
                  <a:srgbClr val="00B0F0"/>
                </a:solidFill>
              </a:rPr>
              <a:t>https://create.kahoot.it/login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Prisijungimo vardas:   </a:t>
            </a:r>
            <a:r>
              <a:rPr lang="lt-LT" sz="2400" dirty="0" smtClean="0">
                <a:solidFill>
                  <a:srgbClr val="FF0000"/>
                </a:solidFill>
              </a:rPr>
              <a:t>maciulskaiteagne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Slaptažodis:   </a:t>
            </a:r>
            <a:r>
              <a:rPr lang="lt-LT" sz="2400" dirty="0" smtClean="0">
                <a:solidFill>
                  <a:srgbClr val="FF0000"/>
                </a:solidFill>
              </a:rPr>
              <a:t>arkliogalia</a:t>
            </a:r>
          </a:p>
          <a:p>
            <a:pPr algn="just">
              <a:buBlip>
                <a:blip r:embed="rId2"/>
              </a:buBlip>
            </a:pPr>
            <a:r>
              <a:rPr lang="lt-LT" sz="2400" dirty="0" smtClean="0">
                <a:solidFill>
                  <a:schemeClr val="bg1"/>
                </a:solidFill>
              </a:rPr>
              <a:t>Kaip naudotis tinklalapiu    </a:t>
            </a:r>
            <a:r>
              <a:rPr lang="lt-LT" sz="2400" dirty="0" smtClean="0">
                <a:solidFill>
                  <a:srgbClr val="00B0F0"/>
                </a:solidFill>
              </a:rPr>
              <a:t>kahoot.it</a:t>
            </a:r>
            <a:r>
              <a:rPr lang="lt-LT" sz="2400" dirty="0" smtClean="0">
                <a:solidFill>
                  <a:schemeClr val="bg1"/>
                </a:solidFill>
              </a:rPr>
              <a:t>?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Mokytojas, prisijungęs prie svetainės ir radęs testą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„ Elektros srovės galia“, gauna kodą, kuriuo mokiniai turi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prisijungti telefone, tinklalapyje    </a:t>
            </a:r>
            <a:r>
              <a:rPr lang="lt-LT" sz="2400" dirty="0" smtClean="0">
                <a:solidFill>
                  <a:srgbClr val="00B0F0"/>
                </a:solidFill>
              </a:rPr>
              <a:t>kahoot.it</a:t>
            </a:r>
            <a:r>
              <a:rPr lang="lt-LT" sz="2400" dirty="0" smtClean="0">
                <a:solidFill>
                  <a:schemeClr val="bg1"/>
                </a:solidFill>
              </a:rPr>
              <a:t>. Mokytojas gali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matyti prisijungusius mokinius. Ekrane rodomos užduotys.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Mokiniai, norėdami pasirinkti teisingą atsakymą, paspaudžia 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Pasirinktą figūrėlę.</a:t>
            </a:r>
          </a:p>
          <a:p>
            <a:pPr algn="just">
              <a:buNone/>
            </a:pPr>
            <a:r>
              <a:rPr lang="lt-LT" sz="2400" dirty="0" smtClean="0">
                <a:solidFill>
                  <a:schemeClr val="bg1"/>
                </a:solidFill>
              </a:rPr>
              <a:t>Testą išsprendus,  matomas  rezultatas.</a:t>
            </a:r>
          </a:p>
        </p:txBody>
      </p:sp>
      <p:sp>
        <p:nvSpPr>
          <p:cNvPr id="4" name="Rodyklė dešinėn 3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tačiakampis 5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dyklė dešinėn 6">
            <a:hlinkClick r:id="" action="ppaction://hlinkshowjump?jump=nextslide"/>
          </p:cNvPr>
          <p:cNvSpPr/>
          <p:nvPr/>
        </p:nvSpPr>
        <p:spPr>
          <a:xfrm>
            <a:off x="6286512" y="6137920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lt-LT" sz="9600" b="1" i="1" dirty="0" smtClean="0">
                <a:solidFill>
                  <a:schemeClr val="bg1"/>
                </a:solidFill>
              </a:rPr>
              <a:t>Uždaviniai</a:t>
            </a:r>
            <a:endParaRPr lang="lt-LT" sz="9600" b="1" i="1" dirty="0">
              <a:solidFill>
                <a:schemeClr val="bg1"/>
              </a:solidFill>
            </a:endParaRPr>
          </a:p>
        </p:txBody>
      </p:sp>
      <p:sp>
        <p:nvSpPr>
          <p:cNvPr id="4" name="Rodyklė dešinėn 3">
            <a:hlinkClick r:id="" action="ppaction://hlinkshowjump?jump=nextslide"/>
          </p:cNvPr>
          <p:cNvSpPr/>
          <p:nvPr/>
        </p:nvSpPr>
        <p:spPr>
          <a:xfrm>
            <a:off x="6444208" y="6115875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pradėti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dyklė dešinėn 4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tačiakampis 6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9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794322"/>
          </a:xfrm>
        </p:spPr>
        <p:txBody>
          <a:bodyPr>
            <a:normAutofit fontScale="90000"/>
          </a:bodyPr>
          <a:lstStyle/>
          <a:p>
            <a:pPr algn="l"/>
            <a:r>
              <a:rPr lang="lt-LT" sz="4000" b="1" i="1" dirty="0" smtClean="0">
                <a:solidFill>
                  <a:schemeClr val="bg1"/>
                </a:solidFill>
              </a:rPr>
              <a:t>1. Uždavinys</a:t>
            </a:r>
            <a:r>
              <a:rPr lang="lt-LT" sz="4000" dirty="0" smtClean="0">
                <a:solidFill>
                  <a:schemeClr val="bg1"/>
                </a:solidFill>
              </a:rPr>
              <a:t/>
            </a:r>
            <a:br>
              <a:rPr lang="lt-LT" sz="4000" dirty="0" smtClean="0">
                <a:solidFill>
                  <a:schemeClr val="bg1"/>
                </a:solidFill>
              </a:rPr>
            </a:br>
            <a:r>
              <a:rPr lang="lt-LT" sz="4000" dirty="0" smtClean="0">
                <a:solidFill>
                  <a:schemeClr val="bg1"/>
                </a:solidFill>
              </a:rPr>
              <a:t> Kai patalpoje įjungiamas didelės galios prietaisas, lempos šviečia silpniau. Kodėl?</a:t>
            </a:r>
            <a:endParaRPr lang="lt-LT" sz="4000" dirty="0">
              <a:solidFill>
                <a:schemeClr val="bg1"/>
              </a:solidFill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928934"/>
            <a:ext cx="5688632" cy="3185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atsakymas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Stačiakampis 7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4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099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4300" b="1" dirty="0" smtClean="0">
                <a:solidFill>
                  <a:schemeClr val="bg1"/>
                </a:solidFill>
                <a:latin typeface="+mj-lt"/>
              </a:rPr>
              <a:t>1. Atsakymas </a:t>
            </a:r>
          </a:p>
          <a:p>
            <a:pPr marL="0" indent="0">
              <a:buNone/>
            </a:pPr>
            <a:endParaRPr lang="lt-LT" sz="40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lt-LT" sz="4300" b="1" dirty="0" smtClean="0">
                <a:solidFill>
                  <a:schemeClr val="bg1"/>
                </a:solidFill>
                <a:latin typeface="+mj-lt"/>
              </a:rPr>
              <a:t>Įjungus didelės galios prietaisą, sumažėja bendra varža, vadinasi, sustiprėja srovė, ir padidėja įtampos kritimas jungiamuosiuose laiduose</a:t>
            </a:r>
            <a:r>
              <a:rPr lang="lt-LT" sz="4300" b="1" dirty="0" smtClean="0">
                <a:solidFill>
                  <a:schemeClr val="bg1"/>
                </a:solidFill>
              </a:rPr>
              <a:t>.</a:t>
            </a:r>
            <a:endParaRPr lang="lt-LT" sz="4300" b="1" dirty="0">
              <a:solidFill>
                <a:schemeClr val="bg1"/>
              </a:solidFill>
            </a:endParaRPr>
          </a:p>
        </p:txBody>
      </p:sp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228433" y="6122771"/>
            <a:ext cx="2664296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uždavinys</a:t>
            </a: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7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154362"/>
          </a:xfrm>
        </p:spPr>
        <p:txBody>
          <a:bodyPr>
            <a:normAutofit fontScale="90000"/>
          </a:bodyPr>
          <a:lstStyle/>
          <a:p>
            <a:pPr algn="l"/>
            <a:r>
              <a:rPr lang="lt-LT" sz="4000" b="1" i="1" dirty="0" smtClean="0">
                <a:solidFill>
                  <a:schemeClr val="bg1"/>
                </a:solidFill>
                <a:effectLst/>
              </a:rPr>
              <a:t>2. Uždavinys</a:t>
            </a:r>
            <a:br>
              <a:rPr lang="lt-LT" sz="4000" b="1" i="1" dirty="0" smtClean="0">
                <a:solidFill>
                  <a:schemeClr val="bg1"/>
                </a:solidFill>
                <a:effectLst/>
              </a:rPr>
            </a:br>
            <a:r>
              <a:rPr lang="lt-LT" sz="4000" dirty="0" smtClean="0">
                <a:solidFill>
                  <a:schemeClr val="bg1"/>
                </a:solidFill>
                <a:effectLst/>
              </a:rPr>
              <a:t> Dvi lempos, apskaičiuotos vienodai įtampai, bet vartojančios skirtingą galingumą, įjungtos į tinklą nuosekliai. Kodėl viena iš jų šviečia ryškiau?</a:t>
            </a:r>
            <a:endParaRPr lang="lt-LT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3714752"/>
            <a:ext cx="3518216" cy="2332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atsakymas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Stačiakampis 7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3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19256" cy="3600400"/>
          </a:xfrm>
        </p:spPr>
        <p:txBody>
          <a:bodyPr>
            <a:normAutofit fontScale="90000"/>
          </a:bodyPr>
          <a:lstStyle/>
          <a:p>
            <a:pPr algn="l"/>
            <a:r>
              <a:rPr lang="lt-LT" sz="4000" b="1" i="1" dirty="0" smtClean="0">
                <a:solidFill>
                  <a:schemeClr val="bg1"/>
                </a:solidFill>
                <a:effectLst/>
              </a:rPr>
              <a:t>2. Atsakymas</a:t>
            </a:r>
            <a:r>
              <a:rPr lang="lt-LT" sz="3700" dirty="0" smtClean="0">
                <a:solidFill>
                  <a:schemeClr val="bg1"/>
                </a:solidFill>
                <a:effectLst/>
              </a:rPr>
              <a:t/>
            </a:r>
            <a:br>
              <a:rPr lang="lt-LT" sz="3700" dirty="0" smtClean="0">
                <a:solidFill>
                  <a:schemeClr val="bg1"/>
                </a:solidFill>
                <a:effectLst/>
              </a:rPr>
            </a:br>
            <a:r>
              <a:rPr lang="lt-LT" sz="3700" dirty="0" smtClean="0">
                <a:solidFill>
                  <a:schemeClr val="bg1"/>
                </a:solidFill>
                <a:effectLst/>
              </a:rPr>
              <a:t/>
            </a:r>
            <a:br>
              <a:rPr lang="lt-LT" sz="3700" dirty="0" smtClean="0">
                <a:solidFill>
                  <a:schemeClr val="bg1"/>
                </a:solidFill>
                <a:effectLst/>
              </a:rPr>
            </a:br>
            <a:r>
              <a:rPr lang="lt-LT" sz="3700" dirty="0" smtClean="0">
                <a:solidFill>
                  <a:schemeClr val="bg1"/>
                </a:solidFill>
                <a:effectLst/>
              </a:rPr>
              <a:t/>
            </a:r>
            <a:br>
              <a:rPr lang="lt-LT" sz="3700" dirty="0" smtClean="0">
                <a:solidFill>
                  <a:schemeClr val="bg1"/>
                </a:solidFill>
                <a:effectLst/>
              </a:rPr>
            </a:br>
            <a:r>
              <a:rPr lang="lt-LT" sz="4400" dirty="0" smtClean="0">
                <a:solidFill>
                  <a:schemeClr val="bg1"/>
                </a:solidFill>
                <a:effectLst/>
              </a:rPr>
              <a:t>Lempos, vartojančios mažesnę galią, varža didesnė, todėl ji šviečia ryškiau. </a:t>
            </a:r>
            <a:endParaRPr lang="lt-LT" sz="44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282775" y="6088455"/>
            <a:ext cx="2664296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uždavinys</a:t>
            </a: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Stačiakampis 7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2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19256" cy="272231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lt-LT" sz="4000" b="1" i="1" dirty="0" smtClean="0">
                <a:solidFill>
                  <a:schemeClr val="bg1"/>
                </a:solidFill>
                <a:effectLst/>
              </a:rPr>
              <a:t>3. Uždavinys</a:t>
            </a:r>
            <a:r>
              <a:rPr lang="lt-LT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lt-LT" sz="4000" dirty="0" smtClean="0">
                <a:solidFill>
                  <a:schemeClr val="bg1"/>
                </a:solidFill>
                <a:effectLst/>
              </a:rPr>
            </a:br>
            <a:r>
              <a:rPr lang="lt-LT" sz="4000" dirty="0" smtClean="0">
                <a:solidFill>
                  <a:schemeClr val="bg1"/>
                </a:solidFill>
                <a:effectLst/>
              </a:rPr>
              <a:t> Voltmetras, lygiagrečiai prijungtas prie grandinės dalies, kurios varža 10 </a:t>
            </a:r>
            <a:r>
              <a:rPr lang="el-GR" sz="4000" dirty="0" smtClean="0">
                <a:solidFill>
                  <a:schemeClr val="bg1"/>
                </a:solidFill>
                <a:effectLst/>
              </a:rPr>
              <a:t>Ω</a:t>
            </a:r>
            <a:r>
              <a:rPr lang="lt-LT" sz="4000" dirty="0" smtClean="0">
                <a:solidFill>
                  <a:schemeClr val="bg1"/>
                </a:solidFill>
                <a:effectLst/>
              </a:rPr>
              <a:t>, rodo 5 V. Raskite šios grandinės dalies naudojamą galingumą.</a:t>
            </a:r>
            <a:endParaRPr lang="lt-LT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odyklė dešinėn 3">
            <a:hlinkClick r:id="" action="ppaction://hlinkshowjump?jump=nextslide"/>
          </p:cNvPr>
          <p:cNvSpPr/>
          <p:nvPr/>
        </p:nvSpPr>
        <p:spPr>
          <a:xfrm>
            <a:off x="6444208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atsakymas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dyklė dešinėn 4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tačiakampis 6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7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chemeClr val="bg1"/>
                </a:solidFill>
              </a:rPr>
              <a:t>3. </a:t>
            </a:r>
            <a:r>
              <a:rPr lang="lt-LT" sz="4000" b="1" i="1" dirty="0" smtClean="0">
                <a:solidFill>
                  <a:schemeClr val="bg1"/>
                </a:solidFill>
              </a:rPr>
              <a:t>Atsakymas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2777"/>
            <a:ext cx="8229600" cy="4713388"/>
          </a:xfrm>
          <a:blipFill rotWithShape="1">
            <a:blip r:embed="rId2"/>
            <a:stretch>
              <a:fillRect l="-1481" t="-1423"/>
            </a:stretch>
          </a:blipFill>
        </p:spPr>
        <p:txBody>
          <a:bodyPr/>
          <a:lstStyle/>
          <a:p>
            <a:pPr>
              <a:buNone/>
            </a:pPr>
            <a:r>
              <a:rPr lang="lt-LT" dirty="0" smtClean="0">
                <a:noFill/>
              </a:rPr>
              <a:t>   </a:t>
            </a:r>
            <a:r>
              <a:rPr lang="lt-LT" dirty="0">
                <a:noFill/>
              </a:rPr>
              <a:t> </a:t>
            </a:r>
          </a:p>
        </p:txBody>
      </p:sp>
      <p:sp>
        <p:nvSpPr>
          <p:cNvPr id="7" name="Rodyklė dešinėn 6">
            <a:hlinkClick r:id="" action="ppaction://hlinkshowjump?jump=nextslide"/>
          </p:cNvPr>
          <p:cNvSpPr/>
          <p:nvPr/>
        </p:nvSpPr>
        <p:spPr>
          <a:xfrm>
            <a:off x="6240527" y="6122771"/>
            <a:ext cx="2664296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uždavinys</a:t>
            </a: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7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292494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chemeClr val="bg1"/>
                </a:solidFill>
                <a:effectLst/>
              </a:rPr>
              <a:t>4. </a:t>
            </a:r>
            <a:r>
              <a:rPr lang="lt-LT" b="1" i="1" dirty="0" smtClean="0">
                <a:solidFill>
                  <a:schemeClr val="bg1"/>
                </a:solidFill>
                <a:effectLst/>
              </a:rPr>
              <a:t>Uždavinys</a:t>
            </a:r>
            <a:r>
              <a:rPr lang="lt-LT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lt-LT" sz="4000" dirty="0" smtClean="0">
                <a:solidFill>
                  <a:schemeClr val="bg1"/>
                </a:solidFill>
                <a:effectLst/>
              </a:rPr>
            </a:br>
            <a:r>
              <a:rPr lang="en-US" sz="4000" dirty="0" smtClean="0">
                <a:solidFill>
                  <a:schemeClr val="bg1"/>
                </a:solidFill>
                <a:effectLst/>
              </a:rPr>
              <a:t>Lau</a:t>
            </a:r>
            <a:r>
              <a:rPr lang="lt-LT" sz="4000" dirty="0" smtClean="0">
                <a:solidFill>
                  <a:schemeClr val="bg1"/>
                </a:solidFill>
                <a:effectLst/>
              </a:rPr>
              <a:t>kinio suvirinimo aparato srovė 500A, įtampa lygi 40 V. Apskaičiuokite vartojamą galingumą ir per 30 min atliktą elektros srovės darbą?</a:t>
            </a:r>
            <a:endParaRPr lang="lt-LT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3643314"/>
            <a:ext cx="3164778" cy="2373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291742" y="6098784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atsakymas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3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74848" y="-171400"/>
            <a:ext cx="8229600" cy="1143000"/>
          </a:xfrm>
        </p:spPr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Mechaninė galia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4" name="Rodyklė dešinėn 3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Tiesioji rodyklės jungtis 6"/>
          <p:cNvCxnSpPr/>
          <p:nvPr/>
        </p:nvCxnSpPr>
        <p:spPr>
          <a:xfrm flipH="1">
            <a:off x="2275283" y="3933056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odyklė dešinėn 8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Tiesioji rodyklės jungtis 9"/>
          <p:cNvCxnSpPr/>
          <p:nvPr/>
        </p:nvCxnSpPr>
        <p:spPr>
          <a:xfrm flipV="1">
            <a:off x="5092044" y="2699042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Tiesioji rodyklės jungtis 11"/>
          <p:cNvCxnSpPr/>
          <p:nvPr/>
        </p:nvCxnSpPr>
        <p:spPr>
          <a:xfrm>
            <a:off x="5092044" y="4289327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Stačiakampis 13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urinio vietos rezervavimo ženklas 5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764704"/>
            <a:ext cx="8712968" cy="5106039"/>
          </a:xfrm>
          <a:blipFill rotWithShape="1">
            <a:blip r:embed="rId3"/>
            <a:stretch>
              <a:fillRect l="-560" t="-1551"/>
            </a:stretch>
          </a:blipFill>
        </p:spPr>
        <p:txBody>
          <a:bodyPr/>
          <a:lstStyle/>
          <a:p>
            <a:pPr>
              <a:buBlip>
                <a:blip r:embed="rId4"/>
              </a:buBlip>
            </a:pPr>
            <a:r>
              <a:rPr lang="lt-LT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4000" b="1" i="1" dirty="0" smtClean="0">
                <a:solidFill>
                  <a:schemeClr val="bg1"/>
                </a:solidFill>
              </a:rPr>
              <a:t>4. Atsakymas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84204" cy="639762"/>
          </a:xfrm>
        </p:spPr>
        <p:txBody>
          <a:bodyPr>
            <a:normAutofit/>
          </a:bodyPr>
          <a:lstStyle/>
          <a:p>
            <a:r>
              <a:rPr lang="lt-LT" sz="3200" b="0" dirty="0" smtClean="0">
                <a:solidFill>
                  <a:schemeClr val="bg1"/>
                </a:solidFill>
              </a:rPr>
              <a:t>Duota: I</a:t>
            </a:r>
            <a:r>
              <a:rPr lang="en-US" sz="3200" b="0" dirty="0" smtClean="0">
                <a:solidFill>
                  <a:schemeClr val="bg1"/>
                </a:solidFill>
              </a:rPr>
              <a:t>= 500A</a:t>
            </a:r>
            <a:endParaRPr lang="lt-LT" sz="3200" b="0" dirty="0" smtClean="0">
              <a:solidFill>
                <a:schemeClr val="bg1"/>
              </a:solidFill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b="0" dirty="0" err="1" smtClean="0">
                <a:solidFill>
                  <a:schemeClr val="bg1"/>
                </a:solidFill>
              </a:rPr>
              <a:t>Rasti</a:t>
            </a:r>
            <a:r>
              <a:rPr lang="en-US" sz="3200" b="0" dirty="0" smtClean="0">
                <a:solidFill>
                  <a:schemeClr val="bg1"/>
                </a:solidFill>
              </a:rPr>
              <a:t>:</a:t>
            </a:r>
            <a:r>
              <a:rPr lang="lt-LT" sz="3200" dirty="0" smtClean="0">
                <a:solidFill>
                  <a:schemeClr val="bg1"/>
                </a:solidFill>
              </a:rPr>
              <a:t> </a:t>
            </a:r>
            <a:r>
              <a:rPr lang="lt-LT" sz="3200" cap="none" dirty="0" smtClean="0">
                <a:solidFill>
                  <a:schemeClr val="bg1"/>
                </a:solidFill>
              </a:rPr>
              <a:t>a</a:t>
            </a:r>
            <a:r>
              <a:rPr lang="lt-LT" sz="3200" b="0" dirty="0" smtClean="0">
                <a:solidFill>
                  <a:schemeClr val="bg1"/>
                </a:solidFill>
              </a:rPr>
              <a:t>) P</a:t>
            </a:r>
            <a:r>
              <a:rPr lang="en-US" sz="3200" b="0" dirty="0" smtClean="0">
                <a:solidFill>
                  <a:schemeClr val="bg1"/>
                </a:solidFill>
              </a:rPr>
              <a:t>= ?</a:t>
            </a:r>
            <a:endParaRPr lang="lt-LT" sz="3200" b="0" dirty="0" smtClean="0">
              <a:solidFill>
                <a:schemeClr val="bg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251520" y="1844824"/>
            <a:ext cx="4320479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U= 40 V</a:t>
            </a:r>
            <a:endParaRPr lang="lt-LT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t= 30 min= 1800s</a:t>
            </a:r>
            <a:endParaRPr lang="lt-LT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Sprendima</a:t>
            </a:r>
            <a:r>
              <a:rPr lang="lt-LT" sz="3200" dirty="0" smtClean="0">
                <a:solidFill>
                  <a:schemeClr val="bg1"/>
                </a:solidFill>
              </a:rPr>
              <a:t>s: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lt-LT" sz="3200" dirty="0" smtClean="0">
                <a:solidFill>
                  <a:schemeClr val="bg1"/>
                </a:solidFill>
              </a:rPr>
              <a:t>a) P</a:t>
            </a:r>
            <a:r>
              <a:rPr lang="en-US" sz="3200" dirty="0" smtClean="0">
                <a:solidFill>
                  <a:schemeClr val="bg1"/>
                </a:solidFill>
              </a:rPr>
              <a:t>=UI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P= 40 V* 500 A= =20000 W= </a:t>
            </a:r>
            <a:r>
              <a:rPr lang="en-US" sz="3200" u="sng" dirty="0" smtClean="0">
                <a:solidFill>
                  <a:schemeClr val="bg1"/>
                </a:solidFill>
              </a:rPr>
              <a:t>20kW</a:t>
            </a:r>
            <a:endParaRPr lang="lt-LT" sz="3200" u="sng" dirty="0">
              <a:solidFill>
                <a:schemeClr val="bg1"/>
              </a:solidFill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464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>
                <a:solidFill>
                  <a:schemeClr val="bg1"/>
                </a:solidFill>
              </a:rPr>
              <a:t>	     b) </a:t>
            </a:r>
            <a:r>
              <a:rPr lang="en-US" sz="3200" dirty="0" smtClean="0">
                <a:solidFill>
                  <a:schemeClr val="bg1"/>
                </a:solidFill>
              </a:rPr>
              <a:t>A= ?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t-LT" sz="3200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A=Pt</a:t>
            </a:r>
            <a:endParaRPr lang="lt-LT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A= 20000 W* 1800 s=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= 36* 10</a:t>
            </a:r>
            <a:r>
              <a:rPr lang="en-US" sz="3200" baseline="30000" dirty="0" smtClean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J= </a:t>
            </a:r>
            <a:r>
              <a:rPr lang="en-US" sz="3200" u="sng" dirty="0" smtClean="0">
                <a:solidFill>
                  <a:schemeClr val="bg1"/>
                </a:solidFill>
              </a:rPr>
              <a:t>36MJ</a:t>
            </a:r>
            <a:endParaRPr lang="en-US" sz="3200" u="sng" baseline="30000" dirty="0" smtClean="0">
              <a:solidFill>
                <a:schemeClr val="bg1"/>
              </a:solidFill>
            </a:endParaRPr>
          </a:p>
        </p:txBody>
      </p:sp>
      <p:sp>
        <p:nvSpPr>
          <p:cNvPr id="9" name="Rodyklė dešinėn 8">
            <a:hlinkClick r:id="" action="ppaction://hlinkshowjump?jump=nextslide"/>
          </p:cNvPr>
          <p:cNvSpPr/>
          <p:nvPr/>
        </p:nvSpPr>
        <p:spPr>
          <a:xfrm>
            <a:off x="6347369" y="6116947"/>
            <a:ext cx="2664296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Kitas uždavinys</a:t>
            </a:r>
          </a:p>
        </p:txBody>
      </p:sp>
      <p:sp>
        <p:nvSpPr>
          <p:cNvPr id="11" name="Rodyklė dešinėn 10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tačiakampis 12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lt-LT" sz="4000" b="1" i="1" dirty="0">
                <a:solidFill>
                  <a:schemeClr val="bg1"/>
                </a:solidFill>
              </a:rPr>
              <a:t>5</a:t>
            </a:r>
            <a:r>
              <a:rPr lang="lt-LT" sz="4000" b="1" i="1" dirty="0" smtClean="0">
                <a:solidFill>
                  <a:schemeClr val="bg1"/>
                </a:solidFill>
              </a:rPr>
              <a:t>. Uždavinys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sz="4000" b="1" i="1" dirty="0" smtClean="0">
                <a:solidFill>
                  <a:schemeClr val="bg1"/>
                </a:solidFill>
                <a:latin typeface="+mj-lt"/>
              </a:rPr>
              <a:t>Kaitinamosios elektros lempos siūlo varža 144 </a:t>
            </a:r>
            <a:r>
              <a:rPr lang="el-GR" sz="4000" b="1" i="1" dirty="0" smtClean="0">
                <a:solidFill>
                  <a:schemeClr val="bg1"/>
                </a:solidFill>
                <a:latin typeface="+mj-lt"/>
              </a:rPr>
              <a:t>Ω</a:t>
            </a:r>
            <a:r>
              <a:rPr lang="lt-LT" sz="4000" b="1" i="1" dirty="0" smtClean="0">
                <a:solidFill>
                  <a:schemeClr val="bg1"/>
                </a:solidFill>
                <a:latin typeface="+mj-lt"/>
              </a:rPr>
              <a:t>, įtampa 120 V. Apskaičiuokite lempa tekančią srovę, vartojamą galingumą ir per 10 h atliktą darbą.</a:t>
            </a:r>
          </a:p>
          <a:p>
            <a:pPr marL="0" indent="0">
              <a:buNone/>
            </a:pP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300192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atsakymas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dyklė dešinėn 5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Stačiakampis 7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5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4000" b="1" i="1" dirty="0" smtClean="0">
                <a:solidFill>
                  <a:schemeClr val="bg1"/>
                </a:solidFill>
              </a:rPr>
              <a:t>5. Atsakymas ( I )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5" name="Turinio vietos rezervavimo ženklas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323528" y="1600201"/>
            <a:ext cx="4172272" cy="4525963"/>
          </a:xfrm>
          <a:blipFill rotWithShape="1">
            <a:blip r:embed="rId2"/>
            <a:stretch>
              <a:fillRect l="-3650" t="-2156"/>
            </a:stretch>
          </a:blipFill>
        </p:spPr>
        <p:txBody>
          <a:bodyPr/>
          <a:lstStyle/>
          <a:p>
            <a:pPr>
              <a:buNone/>
            </a:pPr>
            <a:r>
              <a:rPr lang="lt-LT" dirty="0">
                <a:noFill/>
              </a:rPr>
              <a:t> </a:t>
            </a:r>
            <a:r>
              <a:rPr lang="lt-LT" dirty="0" smtClean="0">
                <a:noFill/>
              </a:rPr>
              <a:t> </a:t>
            </a:r>
            <a:endParaRPr lang="lt-LT" dirty="0">
              <a:noFill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Rasti</a:t>
            </a:r>
            <a:r>
              <a:rPr lang="en-US" sz="3200" dirty="0" smtClean="0">
                <a:solidFill>
                  <a:schemeClr val="bg1"/>
                </a:solidFill>
              </a:rPr>
              <a:t>: a) I= 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b) P= 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c) A= ?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b) P=UI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P= 120 V* 0,83 A= </a:t>
            </a:r>
            <a:r>
              <a:rPr lang="en-US" sz="3200" u="sng" dirty="0" smtClean="0">
                <a:solidFill>
                  <a:schemeClr val="bg1"/>
                </a:solidFill>
              </a:rPr>
              <a:t>99,6 W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8" name="Rodyklė dešinėn 7">
            <a:hlinkClick r:id="" action="ppaction://hlinkshowjump?jump=nextslide"/>
          </p:cNvPr>
          <p:cNvSpPr/>
          <p:nvPr/>
        </p:nvSpPr>
        <p:spPr>
          <a:xfrm>
            <a:off x="651621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</a:p>
        </p:txBody>
      </p:sp>
      <p:sp>
        <p:nvSpPr>
          <p:cNvPr id="9" name="Rodyklė dešinėn 8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tačiakampis 10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chemeClr val="bg1"/>
                </a:solidFill>
              </a:rPr>
              <a:t>5. </a:t>
            </a:r>
            <a:r>
              <a:rPr lang="lt-LT" sz="4000" b="1" i="1" dirty="0" smtClean="0">
                <a:solidFill>
                  <a:schemeClr val="bg1"/>
                </a:solidFill>
              </a:rPr>
              <a:t>Atsakymas ( I )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lt-L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t-LT" dirty="0" smtClean="0">
                <a:solidFill>
                  <a:schemeClr val="bg1"/>
                </a:solidFill>
              </a:rPr>
              <a:t>c) A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A= 99,6 W* 36000 s= 3585,6*10</a:t>
            </a:r>
            <a:r>
              <a:rPr lang="en-US" baseline="30000" dirty="0" smtClean="0">
                <a:solidFill>
                  <a:schemeClr val="bg1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J= </a:t>
            </a:r>
            <a:r>
              <a:rPr lang="en-US" u="sng" dirty="0" smtClean="0">
                <a:solidFill>
                  <a:schemeClr val="bg1"/>
                </a:solidFill>
              </a:rPr>
              <a:t>3585,6 kJ</a:t>
            </a:r>
            <a:endParaRPr lang="lt-LT" u="sng" baseline="30000" dirty="0">
              <a:solidFill>
                <a:schemeClr val="bg1"/>
              </a:solidFill>
            </a:endParaRPr>
          </a:p>
        </p:txBody>
      </p:sp>
      <p:sp>
        <p:nvSpPr>
          <p:cNvPr id="6" name="Rodyklė dešinėn 5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</a:p>
        </p:txBody>
      </p:sp>
      <p:sp>
        <p:nvSpPr>
          <p:cNvPr id="7" name="Rodyklė dešinėn 6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3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i="1" dirty="0" err="1" smtClean="0">
                <a:solidFill>
                  <a:schemeClr val="bg1"/>
                </a:solidFill>
              </a:rPr>
              <a:t>Informacij</a:t>
            </a:r>
            <a:r>
              <a:rPr lang="en-US" sz="4000" b="1" i="1" dirty="0" err="1" smtClean="0">
                <a:solidFill>
                  <a:schemeClr val="bg1"/>
                </a:solidFill>
              </a:rPr>
              <a:t>os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lt-LT" sz="4000" b="1" i="1" dirty="0" smtClean="0">
                <a:solidFill>
                  <a:schemeClr val="bg1"/>
                </a:solidFill>
              </a:rPr>
              <a:t>šaltiniai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lt-LT" dirty="0" smtClean="0">
                <a:solidFill>
                  <a:schemeClr val="bg1"/>
                </a:solidFill>
              </a:rPr>
              <a:t>Literatūra</a:t>
            </a:r>
          </a:p>
          <a:p>
            <a:pPr>
              <a:buClr>
                <a:srgbClr val="92D050"/>
              </a:buClr>
              <a:buBlip>
                <a:blip r:embed="rId2"/>
              </a:buBlip>
            </a:pPr>
            <a:r>
              <a:rPr lang="lt-LT" sz="1400" dirty="0" smtClean="0">
                <a:solidFill>
                  <a:schemeClr val="bg1"/>
                </a:solidFill>
              </a:rPr>
              <a:t>R. </a:t>
            </a:r>
            <a:r>
              <a:rPr lang="lt-LT" sz="1400" dirty="0" err="1" smtClean="0">
                <a:solidFill>
                  <a:schemeClr val="bg1"/>
                </a:solidFill>
              </a:rPr>
              <a:t>Gladkova</a:t>
            </a:r>
            <a:r>
              <a:rPr lang="lt-LT" sz="1400" dirty="0" smtClean="0">
                <a:solidFill>
                  <a:schemeClr val="bg1"/>
                </a:solidFill>
              </a:rPr>
              <a:t>, V. </a:t>
            </a:r>
            <a:r>
              <a:rPr lang="lt-LT" sz="1400" dirty="0" err="1" smtClean="0">
                <a:solidFill>
                  <a:schemeClr val="bg1"/>
                </a:solidFill>
              </a:rPr>
              <a:t>Dobronravovas</a:t>
            </a:r>
            <a:r>
              <a:rPr lang="lt-LT" sz="1400" dirty="0" smtClean="0">
                <a:solidFill>
                  <a:schemeClr val="bg1"/>
                </a:solidFill>
              </a:rPr>
              <a:t>, L. </a:t>
            </a:r>
            <a:r>
              <a:rPr lang="lt-LT" sz="1400" dirty="0" err="1" smtClean="0">
                <a:solidFill>
                  <a:schemeClr val="bg1"/>
                </a:solidFill>
              </a:rPr>
              <a:t>Žandovas</a:t>
            </a:r>
            <a:r>
              <a:rPr lang="lt-LT" sz="1400" dirty="0" smtClean="0">
                <a:solidFill>
                  <a:schemeClr val="bg1"/>
                </a:solidFill>
              </a:rPr>
              <a:t>, F. </a:t>
            </a:r>
            <a:r>
              <a:rPr lang="lt-LT" sz="1400" dirty="0" err="1" smtClean="0">
                <a:solidFill>
                  <a:schemeClr val="bg1"/>
                </a:solidFill>
              </a:rPr>
              <a:t>Codikovas</a:t>
            </a:r>
            <a:r>
              <a:rPr lang="lt-LT" sz="14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92D050"/>
              </a:buClr>
              <a:buBlip>
                <a:blip r:embed="rId2"/>
              </a:buBlip>
            </a:pPr>
            <a:r>
              <a:rPr lang="lt-LT" sz="1400" dirty="0" smtClean="0">
                <a:solidFill>
                  <a:schemeClr val="bg1"/>
                </a:solidFill>
              </a:rPr>
              <a:t>Fizikos uždavinynas specialiosioms vidurinėms mokykloms.</a:t>
            </a:r>
          </a:p>
          <a:p>
            <a:pPr>
              <a:buClr>
                <a:srgbClr val="92D050"/>
              </a:buClr>
              <a:buBlip>
                <a:blip r:embed="rId2"/>
              </a:buBlip>
            </a:pPr>
            <a:r>
              <a:rPr lang="lt-LT" sz="1400" dirty="0" smtClean="0">
                <a:solidFill>
                  <a:schemeClr val="bg1"/>
                </a:solidFill>
              </a:rPr>
              <a:t> P. </a:t>
            </a:r>
            <a:r>
              <a:rPr lang="lt-LT" sz="1400" dirty="0" err="1" smtClean="0">
                <a:solidFill>
                  <a:schemeClr val="bg1"/>
                </a:solidFill>
              </a:rPr>
              <a:t>Znamenskis</a:t>
            </a:r>
            <a:r>
              <a:rPr lang="lt-LT" sz="1400" dirty="0" smtClean="0">
                <a:solidFill>
                  <a:schemeClr val="bg1"/>
                </a:solidFill>
              </a:rPr>
              <a:t>, S. </a:t>
            </a:r>
            <a:r>
              <a:rPr lang="lt-LT" sz="1400" dirty="0" err="1" smtClean="0">
                <a:solidFill>
                  <a:schemeClr val="bg1"/>
                </a:solidFill>
              </a:rPr>
              <a:t>Moškovas</a:t>
            </a:r>
            <a:r>
              <a:rPr lang="lt-LT" sz="1400" dirty="0" smtClean="0">
                <a:solidFill>
                  <a:schemeClr val="bg1"/>
                </a:solidFill>
              </a:rPr>
              <a:t>, M. </a:t>
            </a:r>
            <a:r>
              <a:rPr lang="lt-LT" sz="1400" dirty="0" err="1" smtClean="0">
                <a:solidFill>
                  <a:schemeClr val="bg1"/>
                </a:solidFill>
              </a:rPr>
              <a:t>Piotrovskis</a:t>
            </a:r>
            <a:r>
              <a:rPr lang="lt-LT" sz="1400" dirty="0" smtClean="0">
                <a:solidFill>
                  <a:schemeClr val="bg1"/>
                </a:solidFill>
              </a:rPr>
              <a:t>, P. </a:t>
            </a:r>
            <a:r>
              <a:rPr lang="lt-LT" sz="1400" dirty="0" err="1" smtClean="0">
                <a:solidFill>
                  <a:schemeClr val="bg1"/>
                </a:solidFill>
              </a:rPr>
              <a:t>Rymkevičius</a:t>
            </a:r>
            <a:r>
              <a:rPr lang="lt-LT" sz="1400" dirty="0" smtClean="0">
                <a:solidFill>
                  <a:schemeClr val="bg1"/>
                </a:solidFill>
              </a:rPr>
              <a:t>, I. </a:t>
            </a:r>
          </a:p>
          <a:p>
            <a:pPr>
              <a:buClr>
                <a:srgbClr val="92D050"/>
              </a:buClr>
              <a:buBlip>
                <a:blip r:embed="rId2"/>
              </a:buBlip>
            </a:pPr>
            <a:r>
              <a:rPr lang="lt-LT" sz="1400" dirty="0" err="1" smtClean="0">
                <a:solidFill>
                  <a:schemeClr val="bg1"/>
                </a:solidFill>
              </a:rPr>
              <a:t>Švaičenka</a:t>
            </a:r>
            <a:r>
              <a:rPr lang="lt-LT" sz="1400" dirty="0" smtClean="0">
                <a:solidFill>
                  <a:schemeClr val="bg1"/>
                </a:solidFill>
              </a:rPr>
              <a:t>. Fizikos uždavinynas VIII-XI klasėms</a:t>
            </a:r>
          </a:p>
          <a:p>
            <a:pPr>
              <a:buClr>
                <a:srgbClr val="92D050"/>
              </a:buClr>
              <a:buBlip>
                <a:blip r:embed="rId2"/>
              </a:buBlip>
            </a:pPr>
            <a:r>
              <a:rPr lang="lt-LT" sz="1400" dirty="0" smtClean="0">
                <a:solidFill>
                  <a:schemeClr val="bg1"/>
                </a:solidFill>
              </a:rPr>
              <a:t> Vladas </a:t>
            </a:r>
            <a:r>
              <a:rPr lang="lt-LT" sz="1400" dirty="0" err="1" smtClean="0">
                <a:solidFill>
                  <a:schemeClr val="bg1"/>
                </a:solidFill>
              </a:rPr>
              <a:t>Valentinavičius</a:t>
            </a:r>
            <a:r>
              <a:rPr lang="lt-LT" sz="1400" dirty="0" smtClean="0">
                <a:solidFill>
                  <a:schemeClr val="bg1"/>
                </a:solidFill>
              </a:rPr>
              <a:t>. Fizika 9. </a:t>
            </a:r>
          </a:p>
          <a:p>
            <a:pPr>
              <a:buClr>
                <a:srgbClr val="92D050"/>
              </a:buClr>
              <a:buBlip>
                <a:blip r:embed="rId2"/>
              </a:buBlip>
            </a:pPr>
            <a:r>
              <a:rPr lang="lt-LT" sz="1400" dirty="0">
                <a:solidFill>
                  <a:schemeClr val="bg1"/>
                </a:solidFill>
              </a:rPr>
              <a:t> </a:t>
            </a:r>
            <a:r>
              <a:rPr lang="lt-LT" sz="1400" dirty="0" smtClean="0">
                <a:solidFill>
                  <a:schemeClr val="bg1"/>
                </a:solidFill>
              </a:rPr>
              <a:t>Nuotraukos : </a:t>
            </a:r>
          </a:p>
          <a:p>
            <a:pPr>
              <a:buClr>
                <a:srgbClr val="92D050"/>
              </a:buClr>
              <a:buNone/>
            </a:pPr>
            <a:r>
              <a:rPr lang="lt-LT" sz="1050" dirty="0" smtClean="0">
                <a:solidFill>
                  <a:schemeClr val="bg1"/>
                </a:solidFill>
              </a:rPr>
              <a:t>1</a:t>
            </a:r>
            <a:r>
              <a:rPr lang="lt-LT" sz="1050" dirty="0" smtClean="0">
                <a:solidFill>
                  <a:schemeClr val="bg1"/>
                </a:solidFill>
              </a:rPr>
              <a:t>)  https</a:t>
            </a:r>
            <a:r>
              <a:rPr lang="lt-LT" sz="1050" dirty="0" smtClean="0">
                <a:solidFill>
                  <a:schemeClr val="bg1"/>
                </a:solidFill>
              </a:rPr>
              <a:t>://</a:t>
            </a:r>
            <a:r>
              <a:rPr lang="lt-LT" sz="1100" dirty="0" smtClean="0">
                <a:solidFill>
                  <a:schemeClr val="bg1"/>
                </a:solidFill>
              </a:rPr>
              <a:t>www.google.lt/search?q=d%C5%BEeimsas+vatas&amp;espv=2&amp;site=webhp&amp;tbm=isch&amp;imgil=0pQIjO14hbaz1M%253</a:t>
            </a: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A%253BLk9tY8CWsPMySM%253Bhttps%25253A%25252F%25252Flt.wikipedia.org%25252Fwiki%25252FJames_Watt&amp;source=i</a:t>
            </a: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u&amp;pf=m&amp;fir=0pQIjO14hbaz1M%253A%252CLk9tY8CWsPMySM%252C_&amp;usg=__Ygy290UzW5l7iOpuO8xPSuKuxB8%3D&amp;bi</a:t>
            </a: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w=1280&amp;bih=894&amp;ved=0ahUKEwjNtpqh94zTAhUGBywKHUqpC6sQyjcIQA&amp;ei=Ua_kWI3KI4aOsAHK0q7YCg#imgrc=0pQIj</a:t>
            </a: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O14hbaz1M</a:t>
            </a:r>
            <a:r>
              <a:rPr lang="lt-LT" sz="1100" smtClean="0">
                <a:solidFill>
                  <a:schemeClr val="bg1"/>
                </a:solidFill>
              </a:rPr>
              <a:t>:           </a:t>
            </a:r>
            <a:endParaRPr lang="lt-LT" sz="11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2)https://www.google.lt/search?q=voltmetras&amp;espv=2&amp;source=lnms&amp;tbm=isch&amp;sa=X&amp;ved=0ahUKEwjzzbDD94zTAhXIDS</a:t>
            </a: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wKHTGnBtcQ_AUIBigB&amp;biw=1280&amp;bih=894#imgrc=uLsI-WslO0HhJM: </a:t>
            </a:r>
            <a:r>
              <a:rPr lang="lt-LT" sz="1100" dirty="0" smtClean="0">
                <a:solidFill>
                  <a:schemeClr val="bg1"/>
                </a:solidFill>
              </a:rPr>
              <a:t> </a:t>
            </a:r>
            <a:endParaRPr lang="lt-LT" sz="11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3)https://</a:t>
            </a:r>
            <a:r>
              <a:rPr lang="lt-LT" sz="1100" dirty="0" smtClean="0">
                <a:solidFill>
                  <a:schemeClr val="bg1"/>
                </a:solidFill>
              </a:rPr>
              <a:t>www.google.lt/search?q=ampermetras&amp;espv=2&amp;source=lnms&amp;tbm=isch&amp;sa=X&amp;ved=0ahUKEwj5uef694zTAhUEFy</a:t>
            </a:r>
            <a:endParaRPr lang="lt-LT" sz="11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wKHYjnCGwQ_AUIBigB&amp;biw=1280&amp;bih=894#imgrc=R0b6dFbYcwmZ4M: </a:t>
            </a: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4) </a:t>
            </a:r>
            <a:r>
              <a:rPr lang="lt-LT" sz="1100" dirty="0" smtClean="0">
                <a:solidFill>
                  <a:schemeClr val="bg1"/>
                </a:solidFill>
                <a:hlinkClick r:id="rId3"/>
              </a:rPr>
              <a:t>https://www.google.lt/search?q=vatmetras&amp;espv=2&amp;source=lnms&amp;tbm=isch&amp;sa=X&amp;ved=0ahUKEwjqjrKm-</a:t>
            </a:r>
            <a:endParaRPr lang="lt-LT" sz="11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IzTAhVBEywKHdcrCW8Q_AUIBigB&amp;biw=1280&amp;bih=894&amp;dpr=1#imgrc=sB9wmwF6NmL2nM:</a:t>
            </a: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5) </a:t>
            </a:r>
            <a:r>
              <a:rPr lang="lt-LT" sz="1100" dirty="0" smtClean="0">
                <a:solidFill>
                  <a:schemeClr val="bg1"/>
                </a:solidFill>
                <a:hlinkClick r:id="rId4"/>
              </a:rPr>
              <a:t>https://www.google.lt/search?q=elektros+skai%C4%8Diukai&amp;source=lnms&amp;tbm=isch&amp;sa=X&amp;ved=0ahUKEwj9vNOf-</a:t>
            </a:r>
            <a:endParaRPr lang="lt-LT" sz="11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None/>
            </a:pPr>
            <a:r>
              <a:rPr lang="lt-LT" sz="1100" dirty="0" smtClean="0">
                <a:solidFill>
                  <a:schemeClr val="bg1"/>
                </a:solidFill>
              </a:rPr>
              <a:t>_vSAhWHEiwKHS54D7IQ_AUIBigB&amp;biw=1280&amp;bih=894#imgrc=nMX5pKCqELnUcM</a:t>
            </a:r>
            <a:r>
              <a:rPr lang="lt-LT" sz="1100" dirty="0" smtClean="0">
                <a:solidFill>
                  <a:schemeClr val="bg1"/>
                </a:solidFill>
              </a:rPr>
              <a:t>: </a:t>
            </a:r>
            <a:endParaRPr lang="lt-LT" sz="11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Blip>
                <a:blip r:embed="rId2"/>
              </a:buBlip>
            </a:pPr>
            <a:r>
              <a:rPr lang="lt-LT" sz="1400" dirty="0" smtClean="0">
                <a:solidFill>
                  <a:schemeClr val="bg1"/>
                </a:solidFill>
              </a:rPr>
              <a:t>Bandymas:</a:t>
            </a:r>
            <a:r>
              <a:rPr lang="lt-LT" sz="1050" dirty="0" smtClean="0">
                <a:solidFill>
                  <a:schemeClr val="bg1"/>
                </a:solidFill>
              </a:rPr>
              <a:t> https://www.youtube.com/watch?v=xoVlKeszT0s</a:t>
            </a:r>
          </a:p>
          <a:p>
            <a:pPr>
              <a:buClr>
                <a:srgbClr val="92D050"/>
              </a:buClr>
              <a:buNone/>
            </a:pPr>
            <a:endParaRPr lang="lt-LT" sz="11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None/>
            </a:pPr>
            <a:endParaRPr lang="lt-LT" sz="1100" dirty="0" smtClean="0">
              <a:solidFill>
                <a:schemeClr val="bg1"/>
              </a:solidFill>
            </a:endParaRPr>
          </a:p>
        </p:txBody>
      </p:sp>
      <p:sp>
        <p:nvSpPr>
          <p:cNvPr id="5" name="Rodyklė dešinėn 4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tačiakampis 6">
            <a:hlinkClick r:id="rId5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571472" y="164305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AČIŪ UŽ DĖMESĮ!</a:t>
            </a:r>
            <a:endParaRPr lang="lt-L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6156" y="116632"/>
            <a:ext cx="8229600" cy="1143000"/>
          </a:xfrm>
        </p:spPr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Elektrinė srovės galia (I)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5" name="Tiesioji rodyklės jungtis 4"/>
          <p:cNvCxnSpPr/>
          <p:nvPr/>
        </p:nvCxnSpPr>
        <p:spPr>
          <a:xfrm flipH="1">
            <a:off x="2699792" y="321297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 flipV="1">
            <a:off x="4644008" y="1988840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>
            <a:off x="6156176" y="3212976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Tiesioji rodyklės jungtis 12"/>
          <p:cNvCxnSpPr/>
          <p:nvPr/>
        </p:nvCxnSpPr>
        <p:spPr>
          <a:xfrm flipH="1">
            <a:off x="3851920" y="3861048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Tiesioji rodyklės jungtis 14"/>
          <p:cNvCxnSpPr/>
          <p:nvPr/>
        </p:nvCxnSpPr>
        <p:spPr>
          <a:xfrm>
            <a:off x="5652120" y="3501008"/>
            <a:ext cx="7200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odyklė dešinėn 9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Stačiakampis 11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</a:t>
            </a:r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dyklė dešinėn 13">
            <a:hlinkClick r:id="" action="ppaction://hlinkshowjump?jump=nextslide"/>
          </p:cNvPr>
          <p:cNvSpPr/>
          <p:nvPr/>
        </p:nvSpPr>
        <p:spPr>
          <a:xfrm>
            <a:off x="6300192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urinio vietos rezervavimo ženklas 15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55749" y="764704"/>
            <a:ext cx="8214084" cy="5184576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lt-LT" dirty="0" smtClean="0">
                <a:noFill/>
              </a:rPr>
              <a:t>   </a:t>
            </a:r>
            <a:r>
              <a:rPr lang="lt-LT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Elektrinė srovės galia ( I</a:t>
            </a:r>
            <a:r>
              <a:rPr lang="en-US" sz="4000" b="1" i="1" dirty="0" smtClean="0">
                <a:solidFill>
                  <a:schemeClr val="bg1"/>
                </a:solidFill>
              </a:rPr>
              <a:t>I</a:t>
            </a:r>
            <a:r>
              <a:rPr lang="lt-LT" sz="4000" b="1" i="1" dirty="0" smtClean="0">
                <a:solidFill>
                  <a:schemeClr val="bg1"/>
                </a:solidFill>
              </a:rPr>
              <a:t> )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Nuosekliojo </a:t>
            </a:r>
            <a:r>
              <a:rPr lang="lt-LT" dirty="0">
                <a:solidFill>
                  <a:schemeClr val="bg1"/>
                </a:solidFill>
              </a:rPr>
              <a:t>jungimo grandinėje yra pastovus srovės stipris.</a:t>
            </a:r>
          </a:p>
          <a:p>
            <a:pPr marL="0" indent="0">
              <a:buBlip>
                <a:blip r:embed="rId2"/>
              </a:buBlip>
            </a:pPr>
            <a:r>
              <a:rPr lang="lt-LT" dirty="0" smtClean="0">
                <a:solidFill>
                  <a:schemeClr val="bg1"/>
                </a:solidFill>
              </a:rPr>
              <a:t>Prietaisus jungiant nuosekliai elektros srovės galia apskaičiuojama pagal šią formulę:</a:t>
            </a:r>
          </a:p>
          <a:p>
            <a:pPr marL="0" indent="0" algn="ctr">
              <a:buNone/>
            </a:pPr>
            <a:endParaRPr lang="lt-LT" sz="44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sz="4800" b="1" dirty="0" smtClean="0">
                <a:solidFill>
                  <a:srgbClr val="FF0000"/>
                </a:solidFill>
              </a:rPr>
              <a:t> </a:t>
            </a:r>
            <a:r>
              <a:rPr lang="lt-LT" sz="3200" dirty="0" smtClean="0">
                <a:solidFill>
                  <a:srgbClr val="FF0000"/>
                </a:solidFill>
              </a:rPr>
              <a:t>Galia ( W )</a:t>
            </a:r>
            <a:r>
              <a:rPr lang="lt-LT" sz="4800" b="1" dirty="0">
                <a:solidFill>
                  <a:srgbClr val="FF0000"/>
                </a:solidFill>
              </a:rPr>
              <a:t> </a:t>
            </a:r>
            <a:r>
              <a:rPr lang="lt-LT" sz="4800" b="1" dirty="0" smtClean="0">
                <a:solidFill>
                  <a:srgbClr val="FF0000"/>
                </a:solidFill>
              </a:rPr>
              <a:t>   	P</a:t>
            </a:r>
            <a:r>
              <a:rPr lang="en-US" sz="4800" b="1" dirty="0" smtClean="0">
                <a:solidFill>
                  <a:srgbClr val="FF0000"/>
                </a:solidFill>
              </a:rPr>
              <a:t>=</a:t>
            </a:r>
            <a:r>
              <a:rPr lang="lt-LT" sz="4800" b="1" dirty="0" smtClean="0">
                <a:solidFill>
                  <a:srgbClr val="FF0000"/>
                </a:solidFill>
              </a:rPr>
              <a:t>I</a:t>
            </a:r>
            <a:r>
              <a:rPr lang="lt-LT" sz="4800" b="1" baseline="30000" dirty="0" smtClean="0">
                <a:solidFill>
                  <a:srgbClr val="FF0000"/>
                </a:solidFill>
              </a:rPr>
              <a:t>2</a:t>
            </a:r>
            <a:r>
              <a:rPr lang="lt-LT" sz="4800" b="1" dirty="0" smtClean="0">
                <a:solidFill>
                  <a:srgbClr val="FF0000"/>
                </a:solidFill>
              </a:rPr>
              <a:t>R       </a:t>
            </a:r>
            <a:r>
              <a:rPr lang="lt-LT" sz="3200" dirty="0" smtClean="0">
                <a:solidFill>
                  <a:srgbClr val="FF0000"/>
                </a:solidFill>
              </a:rPr>
              <a:t>Varža ( </a:t>
            </a:r>
            <a:r>
              <a:rPr lang="el-GR" sz="3200" dirty="0" smtClean="0">
                <a:solidFill>
                  <a:srgbClr val="FF0000"/>
                </a:solidFill>
              </a:rPr>
              <a:t>Ω</a:t>
            </a:r>
            <a:r>
              <a:rPr lang="lt-LT" sz="3200" dirty="0" smtClean="0">
                <a:solidFill>
                  <a:srgbClr val="FF0000"/>
                </a:solidFill>
              </a:rPr>
              <a:t> )</a:t>
            </a:r>
            <a:endParaRPr lang="lt-LT" sz="48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lt-LT" b="1" baseline="30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sz="3200" b="1" baseline="30000" dirty="0" smtClean="0">
                <a:solidFill>
                  <a:srgbClr val="FF0000"/>
                </a:solidFill>
              </a:rPr>
              <a:t> </a:t>
            </a:r>
            <a:r>
              <a:rPr lang="lt-LT" sz="3200" b="1" dirty="0" smtClean="0">
                <a:solidFill>
                  <a:srgbClr val="FF0000"/>
                </a:solidFill>
              </a:rPr>
              <a:t>                </a:t>
            </a:r>
            <a:r>
              <a:rPr lang="lt-LT" sz="3200" dirty="0" smtClean="0">
                <a:solidFill>
                  <a:srgbClr val="FF0000"/>
                </a:solidFill>
              </a:rPr>
              <a:t>Srovės stipris ( A )</a:t>
            </a:r>
          </a:p>
        </p:txBody>
      </p:sp>
      <p:sp>
        <p:nvSpPr>
          <p:cNvPr id="4" name="Rodyklė dešinėn 3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300192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tačiakampis 5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</a:t>
            </a:r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Tiesioji rodyklės jungtis 7"/>
          <p:cNvCxnSpPr/>
          <p:nvPr/>
        </p:nvCxnSpPr>
        <p:spPr>
          <a:xfrm flipH="1">
            <a:off x="2771800" y="4653136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>
            <a:off x="5076056" y="4653136"/>
            <a:ext cx="8296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Tiesioji rodyklės jungtis 11"/>
          <p:cNvCxnSpPr/>
          <p:nvPr/>
        </p:nvCxnSpPr>
        <p:spPr>
          <a:xfrm>
            <a:off x="4139952" y="486916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87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Elektrinė srovės galia ( I</a:t>
            </a:r>
            <a:r>
              <a:rPr lang="en-US" sz="4000" b="1" i="1" dirty="0" smtClean="0">
                <a:solidFill>
                  <a:schemeClr val="bg1"/>
                </a:solidFill>
              </a:rPr>
              <a:t>I</a:t>
            </a:r>
            <a:r>
              <a:rPr lang="lt-LT" sz="4000" b="1" i="1" dirty="0" smtClean="0">
                <a:solidFill>
                  <a:schemeClr val="bg1"/>
                </a:solidFill>
              </a:rPr>
              <a:t>I )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4" name="Rodyklė dešinėn 3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dyklė dešinėn 4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tačiakampis 5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</a:t>
            </a:r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Tiesioji rodyklės jungtis 8"/>
          <p:cNvCxnSpPr/>
          <p:nvPr/>
        </p:nvCxnSpPr>
        <p:spPr>
          <a:xfrm flipH="1">
            <a:off x="2699792" y="45091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Tiesioji rodyklės jungtis 11"/>
          <p:cNvCxnSpPr/>
          <p:nvPr/>
        </p:nvCxnSpPr>
        <p:spPr>
          <a:xfrm flipV="1">
            <a:off x="5220072" y="3645024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Tiesioji rodyklės jungtis 15"/>
          <p:cNvCxnSpPr/>
          <p:nvPr/>
        </p:nvCxnSpPr>
        <p:spPr>
          <a:xfrm>
            <a:off x="5220072" y="4797152"/>
            <a:ext cx="79208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urinio vietos rezervavimo ženklas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00715" y="1088720"/>
            <a:ext cx="8229600" cy="5112608"/>
          </a:xfrm>
          <a:blipFill rotWithShape="1">
            <a:blip r:embed="rId3"/>
            <a:stretch>
              <a:fillRect t="-1193" r="-963"/>
            </a:stretch>
          </a:blipFill>
        </p:spPr>
        <p:txBody>
          <a:bodyPr/>
          <a:lstStyle/>
          <a:p>
            <a:pPr>
              <a:buNone/>
            </a:pPr>
            <a:r>
              <a:rPr lang="lt-LT" dirty="0" smtClean="0">
                <a:noFill/>
              </a:rPr>
              <a:t>  </a:t>
            </a:r>
            <a:r>
              <a:rPr lang="lt-LT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0433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Elektrinė srovės galia (IV)</a:t>
            </a:r>
            <a:endParaRPr lang="lt-LT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Kai taikomas mišrusis jungimas, tai elektros </a:t>
            </a:r>
          </a:p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srovės galia apskaičiuojama pagal šią formulę:</a:t>
            </a:r>
          </a:p>
          <a:p>
            <a:pPr>
              <a:buNone/>
            </a:pPr>
            <a:endParaRPr lang="lt-LT" dirty="0">
              <a:solidFill>
                <a:schemeClr val="bg1"/>
              </a:solidFill>
            </a:endParaRPr>
          </a:p>
          <a:p>
            <a:pPr>
              <a:buNone/>
            </a:pPr>
            <a:endParaRPr lang="lt-LT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Elektros</a:t>
            </a:r>
            <a:r>
              <a:rPr lang="lt-LT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galia</a:t>
            </a:r>
            <a:r>
              <a:rPr lang="lt-LT" sz="4800" b="1" dirty="0">
                <a:solidFill>
                  <a:srgbClr val="FF0000"/>
                </a:solidFill>
              </a:rPr>
              <a:t> </a:t>
            </a:r>
            <a:r>
              <a:rPr lang="lt-LT" sz="4800" b="1" dirty="0" smtClean="0">
                <a:solidFill>
                  <a:srgbClr val="FF0000"/>
                </a:solidFill>
              </a:rPr>
              <a:t>      P</a:t>
            </a:r>
            <a:r>
              <a:rPr lang="en-US" sz="4800" b="1" dirty="0" smtClean="0">
                <a:solidFill>
                  <a:srgbClr val="FF0000"/>
                </a:solidFill>
              </a:rPr>
              <a:t>=</a:t>
            </a:r>
            <a:r>
              <a:rPr lang="lt-LT" sz="4800" b="1" dirty="0" smtClean="0">
                <a:solidFill>
                  <a:srgbClr val="FF0000"/>
                </a:solidFill>
              </a:rPr>
              <a:t>UI       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</a:rPr>
              <a:t>Stipris</a:t>
            </a:r>
            <a:r>
              <a:rPr lang="lt-LT" sz="4800" b="1" dirty="0" smtClean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lt-LT" dirty="0" smtClean="0">
                <a:solidFill>
                  <a:schemeClr val="bg1"/>
                </a:solidFill>
              </a:rPr>
              <a:t>       </a:t>
            </a:r>
            <a:r>
              <a:rPr lang="lt-LT" dirty="0" smtClean="0">
                <a:solidFill>
                  <a:srgbClr val="FF0000"/>
                </a:solidFill>
              </a:rPr>
              <a:t>( W )  					      ( A )</a:t>
            </a:r>
          </a:p>
          <a:p>
            <a:pPr>
              <a:spcBef>
                <a:spcPts val="0"/>
              </a:spcBef>
              <a:buNone/>
            </a:pPr>
            <a:r>
              <a:rPr lang="lt-LT" dirty="0">
                <a:solidFill>
                  <a:srgbClr val="FF0000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  					Įtampa</a:t>
            </a:r>
          </a:p>
          <a:p>
            <a:pPr>
              <a:spcBef>
                <a:spcPts val="0"/>
              </a:spcBef>
              <a:buNone/>
            </a:pPr>
            <a:r>
              <a:rPr lang="lt-LT" dirty="0">
                <a:solidFill>
                  <a:srgbClr val="FF0000"/>
                </a:solidFill>
              </a:rPr>
              <a:t>	</a:t>
            </a:r>
            <a:r>
              <a:rPr lang="lt-LT" dirty="0" smtClean="0">
                <a:solidFill>
                  <a:srgbClr val="FF0000"/>
                </a:solidFill>
              </a:rPr>
              <a:t>				   ( V )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5" name="Tiesioji rodyklės jungtis 4"/>
          <p:cNvCxnSpPr/>
          <p:nvPr/>
        </p:nvCxnSpPr>
        <p:spPr>
          <a:xfrm flipH="1">
            <a:off x="2915816" y="4149080"/>
            <a:ext cx="86409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>
            <a:off x="5364088" y="4149080"/>
            <a:ext cx="792088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Tiesioji rodyklės jungtis 11"/>
          <p:cNvCxnSpPr/>
          <p:nvPr/>
        </p:nvCxnSpPr>
        <p:spPr>
          <a:xfrm>
            <a:off x="4788024" y="450912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2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</a:t>
            </a:r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odyklė dešinėn 10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71664"/>
            <a:ext cx="3168352" cy="403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lt-LT" sz="4000" b="1" i="1" dirty="0" smtClean="0">
                <a:solidFill>
                  <a:schemeClr val="bg1"/>
                </a:solidFill>
              </a:rPr>
              <a:t>Džeimsas Vatas</a:t>
            </a:r>
            <a:endParaRPr lang="lt-LT" sz="4000" b="1" i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500175"/>
            <a:ext cx="2614602" cy="4357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>
                <a:solidFill>
                  <a:schemeClr val="bg1"/>
                </a:solidFill>
              </a:rPr>
              <a:t>Džeimsas Vatas (angl. James </a:t>
            </a:r>
            <a:r>
              <a:rPr lang="lt-LT" dirty="0" smtClean="0">
                <a:solidFill>
                  <a:schemeClr val="bg1"/>
                </a:solidFill>
              </a:rPr>
              <a:t>Watt) britų inžinierius, išradęs garo mašiną, sugalvojęs sąvoką arklio galia.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sz="1600" dirty="0" smtClean="0">
                <a:solidFill>
                  <a:schemeClr val="bg1"/>
                </a:solidFill>
              </a:rPr>
              <a:t>(1736 </a:t>
            </a:r>
            <a:r>
              <a:rPr lang="lt-LT" sz="1600" dirty="0">
                <a:solidFill>
                  <a:schemeClr val="bg1"/>
                </a:solidFill>
              </a:rPr>
              <a:t>m. sausio 19 d. – 1819 m. rugpjūčio 19 d</a:t>
            </a:r>
            <a:r>
              <a:rPr lang="lt-LT" sz="1600" dirty="0" smtClean="0">
                <a:solidFill>
                  <a:schemeClr val="bg1"/>
                </a:solidFill>
              </a:rPr>
              <a:t>.)</a:t>
            </a:r>
            <a:endParaRPr lang="lt-LT" sz="1600" dirty="0">
              <a:solidFill>
                <a:schemeClr val="bg1"/>
              </a:solidFill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>
          <a:xfrm>
            <a:off x="6072198" y="1571612"/>
            <a:ext cx="2609840" cy="4597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Džeimso Vato </a:t>
            </a:r>
          </a:p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garbei, įtampos </a:t>
            </a:r>
          </a:p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matavimo </a:t>
            </a:r>
          </a:p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vienetas </a:t>
            </a:r>
          </a:p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vadinamas </a:t>
            </a:r>
          </a:p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vatu.</a:t>
            </a:r>
          </a:p>
          <a:p>
            <a:pPr>
              <a:buNone/>
            </a:pPr>
            <a:endParaRPr lang="lt-LT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lt-LT" dirty="0" smtClean="0">
                <a:solidFill>
                  <a:schemeClr val="bg1"/>
                </a:solidFill>
              </a:rPr>
              <a:t>[1V]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8" name="Rodyklė dešinėn 7">
            <a:hlinkClick r:id="" action="ppaction://hlinkshowjump?jump=previousslide"/>
          </p:cNvPr>
          <p:cNvSpPr/>
          <p:nvPr/>
        </p:nvSpPr>
        <p:spPr>
          <a:xfrm flipH="1">
            <a:off x="755576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atgal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ačiakampis 8">
            <a:hlinkClick r:id="rId3" action="ppaction://hlinksldjump"/>
          </p:cNvPr>
          <p:cNvSpPr/>
          <p:nvPr/>
        </p:nvSpPr>
        <p:spPr>
          <a:xfrm>
            <a:off x="3419872" y="6302791"/>
            <a:ext cx="248583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į</a:t>
            </a:r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turinį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dyklė dešinėn 9">
            <a:hlinkClick r:id="" action="ppaction://hlinkshowjump?jump=nextslide"/>
          </p:cNvPr>
          <p:cNvSpPr/>
          <p:nvPr/>
        </p:nvSpPr>
        <p:spPr>
          <a:xfrm>
            <a:off x="6372200" y="6122771"/>
            <a:ext cx="223224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toliau</a:t>
            </a:r>
            <a:endParaRPr lang="lt-L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šūnė">
  <a:themeElements>
    <a:clrScheme name="Viršūnė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iršūnė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šūnė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1256</TotalTime>
  <Words>1218</Words>
  <Application>Microsoft Office PowerPoint</Application>
  <PresentationFormat>Demonstracija ekrane (4:3)</PresentationFormat>
  <Paragraphs>420</Paragraphs>
  <Slides>45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45</vt:i4>
      </vt:variant>
    </vt:vector>
  </HeadingPairs>
  <TitlesOfParts>
    <vt:vector size="46" baseType="lpstr">
      <vt:lpstr>Viršūnė</vt:lpstr>
      <vt:lpstr>Fizikos Konkursas  „ Fizikos bandymai aplink mus 2017 “  9-Elektros srovės galia- PPT- 37 </vt:lpstr>
      <vt:lpstr>Darbo tikslas:</vt:lpstr>
      <vt:lpstr>Turinys</vt:lpstr>
      <vt:lpstr>Mechaninė galia</vt:lpstr>
      <vt:lpstr>Elektrinė srovės galia (I)</vt:lpstr>
      <vt:lpstr>Elektrinė srovės galia ( II )</vt:lpstr>
      <vt:lpstr>Elektrinė srovės galia ( III )</vt:lpstr>
      <vt:lpstr>Elektrinė srovės galia (IV)</vt:lpstr>
      <vt:lpstr>Džeimsas Vatas</vt:lpstr>
      <vt:lpstr>Galios matavimo vienetai</vt:lpstr>
      <vt:lpstr>Galios matavimo prietaisai ( I )</vt:lpstr>
      <vt:lpstr>Kai kurių elektrinių prietaisų galia</vt:lpstr>
      <vt:lpstr>Elektros srovės darbo matavimo vienetai</vt:lpstr>
      <vt:lpstr>Elektros srovės darbo matavimo vienetai</vt:lpstr>
      <vt:lpstr> </vt:lpstr>
      <vt:lpstr>Bandymas</vt:lpstr>
      <vt:lpstr>Išvados</vt:lpstr>
      <vt:lpstr>Testas</vt:lpstr>
      <vt:lpstr>1. Ką apibūdina mechaninė galia?</vt:lpstr>
      <vt:lpstr>2. Koks yra elektros srovės galios formulė?</vt:lpstr>
      <vt:lpstr>3. Kokią sąvoką sugalvojo Džeimsas Vatas?</vt:lpstr>
      <vt:lpstr>4. Kokia raide žymima elektros galia?</vt:lpstr>
      <vt:lpstr>5. Kuris prietaisas rodo elektros srovės galią?</vt:lpstr>
      <vt:lpstr>6. Koks yra galios matavimo vienetas?</vt:lpstr>
      <vt:lpstr>7. Kurio prietaiso galia didžiausia?</vt:lpstr>
      <vt:lpstr> 8. Koks elektros srovės darbo matavimo vienetas populiariausias mūsų gyvenime?</vt:lpstr>
      <vt:lpstr>9.   35 kW= …</vt:lpstr>
      <vt:lpstr>10. Koks elektros srovės darbo matavimo vienetas?</vt:lpstr>
      <vt:lpstr>Testo atsakymai</vt:lpstr>
      <vt:lpstr>Testo atsakymai ( I )</vt:lpstr>
      <vt:lpstr>Išbandymas su mokiniais</vt:lpstr>
      <vt:lpstr>Uždaviniai</vt:lpstr>
      <vt:lpstr>1. Uždavinys  Kai patalpoje įjungiamas didelės galios prietaisas, lempos šviečia silpniau. Kodėl?</vt:lpstr>
      <vt:lpstr>Skaidrė 34</vt:lpstr>
      <vt:lpstr>2. Uždavinys  Dvi lempos, apskaičiuotos vienodai įtampai, bet vartojančios skirtingą galingumą, įjungtos į tinklą nuosekliai. Kodėl viena iš jų šviečia ryškiau?</vt:lpstr>
      <vt:lpstr>2. Atsakymas   Lempos, vartojančios mažesnę galią, varža didesnė, todėl ji šviečia ryškiau. </vt:lpstr>
      <vt:lpstr>3. Uždavinys  Voltmetras, lygiagrečiai prijungtas prie grandinės dalies, kurios varža 10 Ω, rodo 5 V. Raskite šios grandinės dalies naudojamą galingumą.</vt:lpstr>
      <vt:lpstr>3. Atsakymas</vt:lpstr>
      <vt:lpstr>4. Uždavinys Laukinio suvirinimo aparato srovė 500A, įtampa lygi 40 V. Apskaičiuokite vartojamą galingumą ir per 30 min atliktą elektros srovės darbą?</vt:lpstr>
      <vt:lpstr>4. Atsakymas</vt:lpstr>
      <vt:lpstr>5. Uždavinys</vt:lpstr>
      <vt:lpstr>5. Atsakymas ( I )</vt:lpstr>
      <vt:lpstr>5. Atsakymas ( I )</vt:lpstr>
      <vt:lpstr>Informacijos šaltiniai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Konkursas „ Fizikos bandymai aplink mus 2017 “ Elektros srovės galia</dc:title>
  <dc:creator>User</dc:creator>
  <cp:lastModifiedBy>User</cp:lastModifiedBy>
  <cp:revision>164</cp:revision>
  <dcterms:created xsi:type="dcterms:W3CDTF">2017-03-15T14:40:00Z</dcterms:created>
  <dcterms:modified xsi:type="dcterms:W3CDTF">2017-04-05T18:08:17Z</dcterms:modified>
</cp:coreProperties>
</file>