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2" r:id="rId5"/>
    <p:sldId id="257" r:id="rId6"/>
    <p:sldId id="266"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091822" y="1415190"/>
            <a:ext cx="9976512" cy="2098226"/>
          </a:xfrm>
        </p:spPr>
        <p:txBody>
          <a:bodyPr/>
          <a:lstStyle/>
          <a:p>
            <a:r>
              <a:rPr lang="lt-LT" dirty="0" smtClean="0">
                <a:latin typeface="Times New Roman" panose="02020603050405020304" pitchFamily="18" charset="0"/>
                <a:cs typeface="Times New Roman" panose="02020603050405020304" pitchFamily="18" charset="0"/>
              </a:rPr>
              <a:t>10-</a:t>
            </a:r>
            <a:r>
              <a:rPr lang="lt-LT" dirty="0" smtClean="0">
                <a:latin typeface="Times New Roman" panose="02020603050405020304" pitchFamily="18" charset="0"/>
                <a:cs typeface="Times New Roman" panose="02020603050405020304" pitchFamily="18" charset="0"/>
              </a:rPr>
              <a:t>Leonardo </a:t>
            </a:r>
            <a:r>
              <a:rPr lang="lt-LT" dirty="0" smtClean="0">
                <a:latin typeface="Times New Roman" panose="02020603050405020304" pitchFamily="18" charset="0"/>
                <a:cs typeface="Times New Roman" panose="02020603050405020304" pitchFamily="18" charset="0"/>
              </a:rPr>
              <a:t>Da VINČIO </a:t>
            </a:r>
            <a:r>
              <a:rPr lang="lt-LT" dirty="0" smtClean="0">
                <a:latin typeface="Times New Roman" panose="02020603050405020304" pitchFamily="18" charset="0"/>
                <a:cs typeface="Times New Roman" panose="02020603050405020304" pitchFamily="18" charset="0"/>
              </a:rPr>
              <a:t>TANKAS-PPT</a:t>
            </a:r>
            <a:endParaRPr lang="lt-LT"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2664241" y="3667314"/>
            <a:ext cx="8226672" cy="1086237"/>
          </a:xfrm>
        </p:spPr>
        <p:txBody>
          <a:bodyPr/>
          <a:lstStyle/>
          <a:p>
            <a:pPr algn="r"/>
            <a:r>
              <a:rPr lang="lt-LT" dirty="0" smtClean="0">
                <a:latin typeface="Times New Roman" panose="02020603050405020304" pitchFamily="18" charset="0"/>
                <a:cs typeface="Times New Roman" panose="02020603050405020304" pitchFamily="18" charset="0"/>
              </a:rPr>
              <a:t>Darbą rengė: Rokas Gusarovas, KTU inžinerijos licėjus</a:t>
            </a:r>
          </a:p>
          <a:p>
            <a:pPr algn="r"/>
            <a:r>
              <a:rPr lang="lt-LT" dirty="0" smtClean="0">
                <a:latin typeface="Times New Roman" panose="02020603050405020304" pitchFamily="18" charset="0"/>
                <a:cs typeface="Times New Roman" panose="02020603050405020304" pitchFamily="18" charset="0"/>
              </a:rPr>
              <a:t>Mokytoja: Jurgita Vinciūnienė</a:t>
            </a:r>
            <a:endParaRPr lang="lt-LT" dirty="0">
              <a:latin typeface="Times New Roman" panose="02020603050405020304" pitchFamily="18" charset="0"/>
              <a:cs typeface="Times New Roman" panose="02020603050405020304" pitchFamily="18" charset="0"/>
            </a:endParaRPr>
          </a:p>
        </p:txBody>
      </p:sp>
      <p:pic>
        <p:nvPicPr>
          <p:cNvPr id="2050" name="Picture 2" descr="https://upload.wikimedia.org/wikipedia/commons/b/b9/Leonardo_t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29" y="4337386"/>
            <a:ext cx="3864212" cy="22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5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60059" y="415355"/>
            <a:ext cx="10836321" cy="4702569"/>
          </a:xfrm>
          <a:prstGeom prst="rect">
            <a:avLst/>
          </a:prstGeom>
        </p:spPr>
        <p:txBody>
          <a:bodyPr wrap="square">
            <a:spAutoFit/>
          </a:bodyPr>
          <a:lstStyle/>
          <a:p>
            <a:pPr algn="just">
              <a:lnSpc>
                <a:spcPct val="107000"/>
              </a:lnSpc>
              <a:spcAft>
                <a:spcPts val="0"/>
              </a:spcAft>
            </a:pPr>
            <a:r>
              <a:rPr lang="lt-LT"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Nors </a:t>
            </a:r>
            <a:r>
              <a:rPr lang="lt-LT" sz="2800" dirty="0">
                <a:latin typeface="Times New Roman" panose="02020603050405020304" pitchFamily="18" charset="0"/>
                <a:ea typeface="Calibri" panose="020F0502020204030204" pitchFamily="34" charset="0"/>
                <a:cs typeface="Times New Roman" panose="02020603050405020304" pitchFamily="18" charset="0"/>
              </a:rPr>
              <a:t>Leonardo </a:t>
            </a:r>
            <a:r>
              <a:rPr lang="lt-LT" sz="2800" dirty="0" err="1">
                <a:latin typeface="Times New Roman" panose="02020603050405020304" pitchFamily="18" charset="0"/>
                <a:ea typeface="Calibri" panose="020F0502020204030204" pitchFamily="34" charset="0"/>
                <a:cs typeface="Times New Roman" panose="02020603050405020304" pitchFamily="18" charset="0"/>
              </a:rPr>
              <a:t>da</a:t>
            </a:r>
            <a:r>
              <a:rPr lang="lt-LT" sz="2800" dirty="0">
                <a:latin typeface="Times New Roman" panose="02020603050405020304" pitchFamily="18" charset="0"/>
                <a:ea typeface="Calibri" panose="020F0502020204030204" pitchFamily="34" charset="0"/>
                <a:cs typeface="Times New Roman" panose="02020603050405020304" pitchFamily="18" charset="0"/>
              </a:rPr>
              <a:t> Vinči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yra žinomas </a:t>
            </a:r>
            <a:r>
              <a:rPr lang="lt-LT" sz="2800" dirty="0">
                <a:latin typeface="Times New Roman" panose="02020603050405020304" pitchFamily="18" charset="0"/>
                <a:ea typeface="Calibri" panose="020F0502020204030204" pitchFamily="34" charset="0"/>
                <a:cs typeface="Times New Roman" panose="02020603050405020304" pitchFamily="18" charset="0"/>
              </a:rPr>
              <a:t>dėl tokių meno kūrinių kaip „</a:t>
            </a:r>
            <a:r>
              <a:rPr lang="lt-LT" sz="2800" dirty="0" err="1">
                <a:latin typeface="Times New Roman" panose="02020603050405020304" pitchFamily="18" charset="0"/>
                <a:ea typeface="Calibri" panose="020F0502020204030204" pitchFamily="34" charset="0"/>
                <a:cs typeface="Times New Roman" panose="02020603050405020304" pitchFamily="18" charset="0"/>
              </a:rPr>
              <a:t>Mona</a:t>
            </a:r>
            <a:r>
              <a:rPr lang="lt-LT" sz="2800" dirty="0">
                <a:latin typeface="Times New Roman" panose="02020603050405020304" pitchFamily="18" charset="0"/>
                <a:ea typeface="Calibri" panose="020F0502020204030204" pitchFamily="34" charset="0"/>
                <a:cs typeface="Times New Roman" panose="02020603050405020304" pitchFamily="18" charset="0"/>
              </a:rPr>
              <a:t> Liza“ ar „Paskutinė vakarienė“, žymus italų menininkas taip pat laikomas vienu genialiausių pasaulio protų dėl savo </a:t>
            </a:r>
            <a:r>
              <a:rPr lang="lt-LT" sz="2800" dirty="0" smtClean="0">
                <a:latin typeface="Times New Roman" panose="02020603050405020304" pitchFamily="18" charset="0"/>
                <a:cs typeface="Times New Roman" panose="02020603050405020304" pitchFamily="18" charset="0"/>
              </a:rPr>
              <a:t>mokslinės - inžinerinės</a:t>
            </a:r>
            <a:r>
              <a:rPr lang="lt-LT" sz="2400" dirty="0" smtClean="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veiklos</a:t>
            </a:r>
            <a:r>
              <a:rPr lang="lt-LT" sz="2800" dirty="0">
                <a:latin typeface="Times New Roman" panose="02020603050405020304" pitchFamily="18" charset="0"/>
                <a:ea typeface="Calibri" panose="020F0502020204030204" pitchFamily="34" charset="0"/>
                <a:cs typeface="Times New Roman" panose="02020603050405020304" pitchFamily="18" charset="0"/>
              </a:rPr>
              <a:t>.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Da </a:t>
            </a:r>
            <a:r>
              <a:rPr lang="lt-LT" sz="2800" dirty="0" err="1">
                <a:latin typeface="Times New Roman" panose="02020603050405020304" pitchFamily="18" charset="0"/>
                <a:ea typeface="Calibri" panose="020F0502020204030204" pitchFamily="34" charset="0"/>
                <a:cs typeface="Times New Roman" panose="02020603050405020304" pitchFamily="18" charset="0"/>
              </a:rPr>
              <a:t>Vinčio</a:t>
            </a:r>
            <a:r>
              <a:rPr lang="lt-LT" sz="2800" dirty="0">
                <a:latin typeface="Times New Roman" panose="02020603050405020304" pitchFamily="18" charset="0"/>
                <a:ea typeface="Calibri" panose="020F0502020204030204" pitchFamily="34" charset="0"/>
                <a:cs typeface="Times New Roman" panose="02020603050405020304" pitchFamily="18" charset="0"/>
              </a:rPr>
              <a:t> kompetencija apėmė mechanikos inžineriją, karo inžineriją, fiziologiją ir biologiją.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lt-LT" sz="2800" dirty="0" smtClean="0">
                <a:latin typeface="Times New Roman" panose="02020603050405020304" pitchFamily="18" charset="0"/>
                <a:ea typeface="Calibri" panose="020F0502020204030204" pitchFamily="34" charset="0"/>
                <a:cs typeface="Times New Roman" panose="02020603050405020304" pitchFamily="18" charset="0"/>
              </a:rPr>
              <a:t>	1487 </a:t>
            </a:r>
            <a:r>
              <a:rPr lang="lt-LT" sz="2800" dirty="0">
                <a:latin typeface="Times New Roman" panose="02020603050405020304" pitchFamily="18" charset="0"/>
                <a:ea typeface="Calibri" panose="020F0502020204030204" pitchFamily="34" charset="0"/>
                <a:cs typeface="Times New Roman" panose="02020603050405020304" pitchFamily="18" charset="0"/>
              </a:rPr>
              <a:t>m Leonardo </a:t>
            </a:r>
            <a:r>
              <a:rPr lang="lt-LT" sz="2800" dirty="0" err="1">
                <a:latin typeface="Times New Roman" panose="02020603050405020304" pitchFamily="18" charset="0"/>
                <a:ea typeface="Calibri" panose="020F0502020204030204" pitchFamily="34" charset="0"/>
                <a:cs typeface="Times New Roman" panose="02020603050405020304" pitchFamily="18" charset="0"/>
              </a:rPr>
              <a:t>da</a:t>
            </a:r>
            <a:r>
              <a:rPr lang="lt-LT" sz="2800" dirty="0">
                <a:latin typeface="Times New Roman" panose="02020603050405020304" pitchFamily="18" charset="0"/>
                <a:ea typeface="Calibri" panose="020F0502020204030204" pitchFamily="34" charset="0"/>
                <a:cs typeface="Times New Roman" panose="02020603050405020304" pitchFamily="18" charset="0"/>
              </a:rPr>
              <a:t> </a:t>
            </a:r>
            <a:r>
              <a:rPr lang="lt-LT" sz="2800" dirty="0" err="1">
                <a:latin typeface="Times New Roman" panose="02020603050405020304" pitchFamily="18" charset="0"/>
                <a:ea typeface="Calibri" panose="020F0502020204030204" pitchFamily="34" charset="0"/>
                <a:cs typeface="Times New Roman" panose="02020603050405020304" pitchFamily="18" charset="0"/>
              </a:rPr>
              <a:t>Vinci</a:t>
            </a:r>
            <a:r>
              <a:rPr lang="lt-LT" sz="2800" dirty="0">
                <a:latin typeface="Times New Roman" panose="02020603050405020304" pitchFamily="18" charset="0"/>
                <a:ea typeface="Calibri" panose="020F0502020204030204" pitchFamily="34" charset="0"/>
                <a:cs typeface="Times New Roman" panose="02020603050405020304" pitchFamily="18" charset="0"/>
              </a:rPr>
              <a:t> laiške </a:t>
            </a:r>
            <a:r>
              <a:rPr lang="lt-LT" sz="2800" dirty="0" err="1">
                <a:latin typeface="Times New Roman" panose="02020603050405020304" pitchFamily="18" charset="0"/>
                <a:ea typeface="Calibri" panose="020F0502020204030204" pitchFamily="34" charset="0"/>
                <a:cs typeface="Times New Roman" panose="02020603050405020304" pitchFamily="18" charset="0"/>
              </a:rPr>
              <a:t>Sforzai</a:t>
            </a:r>
            <a:r>
              <a:rPr lang="lt-LT" sz="2800" dirty="0">
                <a:latin typeface="Times New Roman" panose="02020603050405020304" pitchFamily="18" charset="0"/>
                <a:ea typeface="Calibri" panose="020F0502020204030204" pitchFamily="34" charset="0"/>
                <a:cs typeface="Times New Roman" panose="02020603050405020304" pitchFamily="18" charset="0"/>
              </a:rPr>
              <a:t> rašė:</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lt-LT" sz="2800" dirty="0">
                <a:latin typeface="Times New Roman" panose="02020603050405020304" pitchFamily="18" charset="0"/>
                <a:ea typeface="Calibri" panose="020F0502020204030204" pitchFamily="34" charset="0"/>
                <a:cs typeface="Times New Roman" panose="02020603050405020304" pitchFamily="18" charset="0"/>
              </a:rPr>
              <a:t>„Gebu padirbdinti neprieinamus šarvuotus kovos vežimus, kurie galėtų įsiveržti į priešų gretas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su </a:t>
            </a:r>
            <a:r>
              <a:rPr lang="lt-LT" sz="2800" dirty="0">
                <a:latin typeface="Times New Roman" panose="02020603050405020304" pitchFamily="18" charset="0"/>
                <a:ea typeface="Calibri" panose="020F0502020204030204" pitchFamily="34" charset="0"/>
                <a:cs typeface="Times New Roman" panose="02020603050405020304" pitchFamily="18" charset="0"/>
              </a:rPr>
              <a:t>artilerijos ugnimi ir jų </a:t>
            </a:r>
            <a:r>
              <a:rPr lang="lt-LT" sz="2800" dirty="0" smtClean="0">
                <a:latin typeface="Times New Roman" panose="02020603050405020304" pitchFamily="18" charset="0"/>
                <a:ea typeface="Calibri" panose="020F0502020204030204" pitchFamily="34" charset="0"/>
                <a:cs typeface="Times New Roman" panose="02020603050405020304" pitchFamily="18" charset="0"/>
              </a:rPr>
              <a:t>neįstengtų </a:t>
            </a:r>
            <a:r>
              <a:rPr lang="lt-LT" sz="2800" dirty="0">
                <a:latin typeface="Times New Roman" panose="02020603050405020304" pitchFamily="18" charset="0"/>
                <a:ea typeface="Calibri" panose="020F0502020204030204" pitchFamily="34" charset="0"/>
                <a:cs typeface="Times New Roman" panose="02020603050405020304" pitchFamily="18" charset="0"/>
              </a:rPr>
              <a:t>sulaikyti net ir geriausi kariai. Paskui tokį vežimą galėtų žygiuoti visiškai gyvi ir sveiki pėstininkai.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aveikslėlis 2"/>
          <p:cNvPicPr>
            <a:picLocks noChangeAspect="1"/>
          </p:cNvPicPr>
          <p:nvPr/>
        </p:nvPicPr>
        <p:blipFill>
          <a:blip r:embed="rId2"/>
          <a:stretch>
            <a:fillRect/>
          </a:stretch>
        </p:blipFill>
        <p:spPr>
          <a:xfrm>
            <a:off x="8594772" y="4626591"/>
            <a:ext cx="3234411" cy="1944806"/>
          </a:xfrm>
          <a:prstGeom prst="rect">
            <a:avLst/>
          </a:prstGeom>
        </p:spPr>
      </p:pic>
    </p:spTree>
    <p:extLst>
      <p:ext uri="{BB962C8B-B14F-4D97-AF65-F5344CB8AC3E}">
        <p14:creationId xmlns:p14="http://schemas.microsoft.com/office/powerpoint/2010/main" val="1504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p:cNvSpPr>
            <a:spLocks noGrp="1"/>
          </p:cNvSpPr>
          <p:nvPr>
            <p:ph type="body" sz="half" idx="2"/>
          </p:nvPr>
        </p:nvSpPr>
        <p:spPr>
          <a:xfrm>
            <a:off x="232012" y="685801"/>
            <a:ext cx="4402199" cy="3011056"/>
          </a:xfrm>
        </p:spPr>
        <p:txBody>
          <a:bodyPr>
            <a:noAutofit/>
          </a:bodyPr>
          <a:lstStyle/>
          <a:p>
            <a:pPr algn="just"/>
            <a:r>
              <a:rPr lang="lt-LT" sz="2800" dirty="0" smtClean="0">
                <a:latin typeface="Times New Roman" panose="02020603050405020304" pitchFamily="18" charset="0"/>
                <a:cs typeface="Times New Roman" panose="02020603050405020304" pitchFamily="18" charset="0"/>
              </a:rPr>
              <a:t>Šiame darbe pabandžiau pagaminti Leonardo </a:t>
            </a:r>
            <a:r>
              <a:rPr lang="lt-LT" sz="2800" dirty="0" err="1">
                <a:latin typeface="Times New Roman" panose="02020603050405020304" pitchFamily="18" charset="0"/>
                <a:cs typeface="Times New Roman" panose="02020603050405020304" pitchFamily="18" charset="0"/>
              </a:rPr>
              <a:t>d</a:t>
            </a:r>
            <a:r>
              <a:rPr lang="lt-LT" sz="2800" dirty="0" err="1" smtClean="0">
                <a:latin typeface="Times New Roman" panose="02020603050405020304" pitchFamily="18" charset="0"/>
                <a:cs typeface="Times New Roman" panose="02020603050405020304" pitchFamily="18" charset="0"/>
              </a:rPr>
              <a:t>a</a:t>
            </a:r>
            <a:r>
              <a:rPr lang="lt-LT" sz="2800" dirty="0" smtClean="0">
                <a:latin typeface="Times New Roman" panose="02020603050405020304" pitchFamily="18" charset="0"/>
                <a:cs typeface="Times New Roman" panose="02020603050405020304" pitchFamily="18" charset="0"/>
              </a:rPr>
              <a:t> </a:t>
            </a:r>
            <a:r>
              <a:rPr lang="lt-LT" sz="2800" dirty="0" err="1" smtClean="0">
                <a:latin typeface="Times New Roman" panose="02020603050405020304" pitchFamily="18" charset="0"/>
                <a:cs typeface="Times New Roman" panose="02020603050405020304" pitchFamily="18" charset="0"/>
              </a:rPr>
              <a:t>Vinčio</a:t>
            </a:r>
            <a:r>
              <a:rPr lang="lt-LT" sz="2800" dirty="0" smtClean="0">
                <a:latin typeface="Times New Roman" panose="02020603050405020304" pitchFamily="18" charset="0"/>
                <a:cs typeface="Times New Roman" panose="02020603050405020304" pitchFamily="18" charset="0"/>
              </a:rPr>
              <a:t> tanko modelį.</a:t>
            </a:r>
          </a:p>
          <a:p>
            <a:pPr algn="just"/>
            <a:r>
              <a:rPr lang="lt-LT" sz="2800" dirty="0">
                <a:latin typeface="Times New Roman" panose="02020603050405020304" pitchFamily="18" charset="0"/>
                <a:cs typeface="Times New Roman" panose="02020603050405020304" pitchFamily="18" charset="0"/>
              </a:rPr>
              <a:t>	Š</a:t>
            </a:r>
            <a:r>
              <a:rPr lang="lt-LT" sz="2800" dirty="0" smtClean="0">
                <a:latin typeface="Times New Roman" panose="02020603050405020304" pitchFamily="18" charset="0"/>
                <a:cs typeface="Times New Roman" panose="02020603050405020304" pitchFamily="18" charset="0"/>
              </a:rPr>
              <a:t>arvuoto tanko, primenančio vėžlio ir skraidančios lėkštės hibridą matome, kad metalinės plokštelės pasvirusios nuožulniu kampu, leidžiančiu nukreipti priešo sviedinius.</a:t>
            </a:r>
            <a:endParaRPr lang="lt-LT" sz="2800" dirty="0">
              <a:latin typeface="Times New Roman" panose="02020603050405020304" pitchFamily="18" charset="0"/>
              <a:cs typeface="Times New Roman" panose="02020603050405020304" pitchFamily="18" charset="0"/>
            </a:endParaRPr>
          </a:p>
        </p:txBody>
      </p:sp>
      <p:pic>
        <p:nvPicPr>
          <p:cNvPr id="1026" name="Picture 2" descr="Leonardo's fighting vehicle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4578" y="364084"/>
            <a:ext cx="5211762" cy="303454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p:cNvPicPr>
            <a:picLocks noChangeAspect="1"/>
          </p:cNvPicPr>
          <p:nvPr/>
        </p:nvPicPr>
        <p:blipFill>
          <a:blip r:embed="rId3"/>
          <a:stretch>
            <a:fillRect/>
          </a:stretch>
        </p:blipFill>
        <p:spPr>
          <a:xfrm>
            <a:off x="5857072" y="3696857"/>
            <a:ext cx="2333951" cy="2953162"/>
          </a:xfrm>
          <a:prstGeom prst="rect">
            <a:avLst/>
          </a:prstGeom>
        </p:spPr>
      </p:pic>
      <p:pic>
        <p:nvPicPr>
          <p:cNvPr id="6" name="Paveikslėlis 5"/>
          <p:cNvPicPr>
            <a:picLocks noChangeAspect="1"/>
          </p:cNvPicPr>
          <p:nvPr/>
        </p:nvPicPr>
        <p:blipFill>
          <a:blip r:embed="rId4"/>
          <a:stretch>
            <a:fillRect/>
          </a:stretch>
        </p:blipFill>
        <p:spPr>
          <a:xfrm>
            <a:off x="9278600" y="3792120"/>
            <a:ext cx="2257740" cy="2762636"/>
          </a:xfrm>
          <a:prstGeom prst="rect">
            <a:avLst/>
          </a:prstGeom>
        </p:spPr>
      </p:pic>
    </p:spTree>
    <p:extLst>
      <p:ext uri="{BB962C8B-B14F-4D97-AF65-F5344CB8AC3E}">
        <p14:creationId xmlns:p14="http://schemas.microsoft.com/office/powerpoint/2010/main" val="329393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o vietos rezervavimo ženklas 6"/>
          <p:cNvSpPr>
            <a:spLocks noGrp="1"/>
          </p:cNvSpPr>
          <p:nvPr>
            <p:ph type="body" sz="half" idx="2"/>
          </p:nvPr>
        </p:nvSpPr>
        <p:spPr>
          <a:xfrm>
            <a:off x="259307" y="217501"/>
            <a:ext cx="4967786" cy="3011056"/>
          </a:xfrm>
        </p:spPr>
        <p:txBody>
          <a:bodyPr>
            <a:noAutofit/>
          </a:bodyPr>
          <a:lstStyle/>
          <a:p>
            <a:pPr algn="just"/>
            <a:r>
              <a:rPr lang="lt-LT" sz="2800" dirty="0" smtClean="0">
                <a:latin typeface="Times New Roman" panose="02020603050405020304" pitchFamily="18" charset="0"/>
                <a:cs typeface="Times New Roman" panose="02020603050405020304" pitchFamily="18" charset="0"/>
              </a:rPr>
              <a:t>	Viduje tilptų aštuoni vyrai: vieni suktų alkūninius svertus ir verstų tanką šliaužti pirmyn, o kiti šaudytų pabūklais, kyšančiais </a:t>
            </a:r>
            <a:r>
              <a:rPr lang="lt-LT" sz="2800" dirty="0" err="1" smtClean="0">
                <a:latin typeface="Times New Roman" panose="02020603050405020304" pitchFamily="18" charset="0"/>
                <a:cs typeface="Times New Roman" panose="02020603050405020304" pitchFamily="18" charset="0"/>
              </a:rPr>
              <a:t>visimis</a:t>
            </a:r>
            <a:r>
              <a:rPr lang="lt-LT" sz="2800" dirty="0" smtClean="0">
                <a:latin typeface="Times New Roman" panose="02020603050405020304" pitchFamily="18" charset="0"/>
                <a:cs typeface="Times New Roman" panose="02020603050405020304" pitchFamily="18" charset="0"/>
              </a:rPr>
              <a:t> kryptimis.</a:t>
            </a:r>
            <a:endParaRPr lang="lt-LT" sz="2800"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5587051" y="217501"/>
            <a:ext cx="4645286" cy="3514573"/>
          </a:xfrm>
          <a:prstGeom prst="rect">
            <a:avLst/>
          </a:prstGeom>
        </p:spPr>
      </p:pic>
      <p:pic>
        <p:nvPicPr>
          <p:cNvPr id="8" name="Paveikslėlis 7"/>
          <p:cNvPicPr>
            <a:picLocks noChangeAspect="1"/>
          </p:cNvPicPr>
          <p:nvPr/>
        </p:nvPicPr>
        <p:blipFill>
          <a:blip r:embed="rId3"/>
          <a:stretch>
            <a:fillRect/>
          </a:stretch>
        </p:blipFill>
        <p:spPr>
          <a:xfrm>
            <a:off x="370096" y="3437924"/>
            <a:ext cx="4576762" cy="3420076"/>
          </a:xfrm>
          <a:prstGeom prst="rect">
            <a:avLst/>
          </a:prstGeom>
        </p:spPr>
      </p:pic>
      <p:pic>
        <p:nvPicPr>
          <p:cNvPr id="9" name="Paveikslėlis 8"/>
          <p:cNvPicPr>
            <a:picLocks noChangeAspect="1"/>
          </p:cNvPicPr>
          <p:nvPr/>
        </p:nvPicPr>
        <p:blipFill>
          <a:blip r:embed="rId4"/>
          <a:stretch>
            <a:fillRect/>
          </a:stretch>
        </p:blipFill>
        <p:spPr>
          <a:xfrm>
            <a:off x="8919877" y="3760232"/>
            <a:ext cx="3143534" cy="3369146"/>
          </a:xfrm>
          <a:prstGeom prst="rect">
            <a:avLst/>
          </a:prstGeom>
        </p:spPr>
      </p:pic>
    </p:spTree>
    <p:extLst>
      <p:ext uri="{BB962C8B-B14F-4D97-AF65-F5344CB8AC3E}">
        <p14:creationId xmlns:p14="http://schemas.microsoft.com/office/powerpoint/2010/main" val="188437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o vietos rezervavimo ženklas 6"/>
          <p:cNvSpPr>
            <a:spLocks noGrp="1"/>
          </p:cNvSpPr>
          <p:nvPr>
            <p:ph type="body" sz="half" idx="2"/>
          </p:nvPr>
        </p:nvSpPr>
        <p:spPr>
          <a:xfrm>
            <a:off x="341195" y="194480"/>
            <a:ext cx="4872250" cy="3011056"/>
          </a:xfrm>
        </p:spPr>
        <p:txBody>
          <a:bodyPr>
            <a:noAutofit/>
          </a:bodyPr>
          <a:lstStyle/>
          <a:p>
            <a:pPr algn="just"/>
            <a:r>
              <a:rPr lang="lt-LT" sz="2800" dirty="0" smtClean="0">
                <a:latin typeface="Times New Roman" panose="02020603050405020304" pitchFamily="18" charset="0"/>
                <a:cs typeface="Times New Roman" panose="02020603050405020304" pitchFamily="18" charset="0"/>
              </a:rPr>
              <a:t>	Ši konstrukcija turėjo vieną trūkumą: atidžiau pažvelgus į svertą ir krumpliaračius matyti, kad jie suktų priekinius ir galinius ratus priešingomis kryptimis. Ar Leonardas šitaip nupiešė tyčia, kad įrenginio neišeitų lengvai sukonstruoti be jo atliktų pakeitimų? Galbūt. Tačiau mįslė lieka neįminta – šio tanko niekas taip ir nepagamino.</a:t>
            </a:r>
            <a:endParaRPr lang="lt-LT" sz="2800" dirty="0">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2"/>
          <a:stretch>
            <a:fillRect/>
          </a:stretch>
        </p:blipFill>
        <p:spPr>
          <a:xfrm>
            <a:off x="8048515" y="3205536"/>
            <a:ext cx="3906924" cy="3607636"/>
          </a:xfrm>
          <a:prstGeom prst="rect">
            <a:avLst/>
          </a:prstGeom>
        </p:spPr>
      </p:pic>
      <p:pic>
        <p:nvPicPr>
          <p:cNvPr id="8" name="Paveikslėlis 7"/>
          <p:cNvPicPr>
            <a:picLocks noChangeAspect="1"/>
          </p:cNvPicPr>
          <p:nvPr/>
        </p:nvPicPr>
        <p:blipFill>
          <a:blip r:embed="rId3"/>
          <a:stretch>
            <a:fillRect/>
          </a:stretch>
        </p:blipFill>
        <p:spPr>
          <a:xfrm>
            <a:off x="5756498" y="194480"/>
            <a:ext cx="3648433" cy="3011056"/>
          </a:xfrm>
          <a:prstGeom prst="rect">
            <a:avLst/>
          </a:prstGeom>
        </p:spPr>
      </p:pic>
    </p:spTree>
    <p:extLst>
      <p:ext uri="{BB962C8B-B14F-4D97-AF65-F5344CB8AC3E}">
        <p14:creationId xmlns:p14="http://schemas.microsoft.com/office/powerpoint/2010/main" val="69652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71600" y="180833"/>
            <a:ext cx="9601200" cy="1485900"/>
          </a:xfrm>
        </p:spPr>
        <p:txBody>
          <a:bodyPr anchor="ctr"/>
          <a:lstStyle/>
          <a:p>
            <a:pPr algn="ctr"/>
            <a:r>
              <a:rPr lang="lt-LT" dirty="0" smtClean="0">
                <a:latin typeface="Times New Roman" panose="02020603050405020304" pitchFamily="18" charset="0"/>
                <a:cs typeface="Times New Roman" panose="02020603050405020304" pitchFamily="18" charset="0"/>
              </a:rPr>
              <a:t>DARBO AKIMIRKOS</a:t>
            </a:r>
            <a:endParaRPr lang="lt-LT"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2"/>
          <a:stretch>
            <a:fillRect/>
          </a:stretch>
        </p:blipFill>
        <p:spPr>
          <a:xfrm>
            <a:off x="791570" y="2432314"/>
            <a:ext cx="2995062" cy="4021940"/>
          </a:xfrm>
          <a:prstGeom prst="rect">
            <a:avLst/>
          </a:prstGeom>
        </p:spPr>
      </p:pic>
      <p:pic>
        <p:nvPicPr>
          <p:cNvPr id="5" name="Paveikslėlis 4"/>
          <p:cNvPicPr>
            <a:picLocks noChangeAspect="1"/>
          </p:cNvPicPr>
          <p:nvPr/>
        </p:nvPicPr>
        <p:blipFill>
          <a:blip r:embed="rId3"/>
          <a:stretch>
            <a:fillRect/>
          </a:stretch>
        </p:blipFill>
        <p:spPr>
          <a:xfrm>
            <a:off x="3963055" y="1500755"/>
            <a:ext cx="3019846" cy="3943900"/>
          </a:xfrm>
          <a:prstGeom prst="rect">
            <a:avLst/>
          </a:prstGeom>
        </p:spPr>
      </p:pic>
      <p:pic>
        <p:nvPicPr>
          <p:cNvPr id="6" name="Paveikslėlis 5"/>
          <p:cNvPicPr>
            <a:picLocks noChangeAspect="1"/>
          </p:cNvPicPr>
          <p:nvPr/>
        </p:nvPicPr>
        <p:blipFill>
          <a:blip r:embed="rId4"/>
          <a:stretch>
            <a:fillRect/>
          </a:stretch>
        </p:blipFill>
        <p:spPr>
          <a:xfrm>
            <a:off x="8895860" y="1500755"/>
            <a:ext cx="2943636" cy="3953427"/>
          </a:xfrm>
          <a:prstGeom prst="rect">
            <a:avLst/>
          </a:prstGeom>
        </p:spPr>
      </p:pic>
      <p:pic>
        <p:nvPicPr>
          <p:cNvPr id="7" name="Paveikslėlis 6"/>
          <p:cNvPicPr>
            <a:picLocks noChangeAspect="1"/>
          </p:cNvPicPr>
          <p:nvPr/>
        </p:nvPicPr>
        <p:blipFill>
          <a:blip r:embed="rId5"/>
          <a:stretch>
            <a:fillRect/>
          </a:stretch>
        </p:blipFill>
        <p:spPr>
          <a:xfrm>
            <a:off x="6675872" y="3982165"/>
            <a:ext cx="2896004" cy="2743583"/>
          </a:xfrm>
          <a:prstGeom prst="rect">
            <a:avLst/>
          </a:prstGeom>
        </p:spPr>
      </p:pic>
    </p:spTree>
    <p:extLst>
      <p:ext uri="{BB962C8B-B14F-4D97-AF65-F5344CB8AC3E}">
        <p14:creationId xmlns:p14="http://schemas.microsoft.com/office/powerpoint/2010/main" val="16991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4371051" y="2720881"/>
            <a:ext cx="6943725" cy="3790950"/>
          </a:xfrm>
          <a:prstGeom prst="rect">
            <a:avLst/>
          </a:prstGeom>
        </p:spPr>
      </p:pic>
      <p:sp>
        <p:nvSpPr>
          <p:cNvPr id="3" name="Pavadinimas 2"/>
          <p:cNvSpPr>
            <a:spLocks noGrp="1"/>
          </p:cNvSpPr>
          <p:nvPr>
            <p:ph type="title"/>
          </p:nvPr>
        </p:nvSpPr>
        <p:spPr>
          <a:xfrm>
            <a:off x="955343" y="488144"/>
            <a:ext cx="11041039" cy="842749"/>
          </a:xfrm>
        </p:spPr>
        <p:txBody>
          <a:bodyPr>
            <a:normAutofit fontScale="90000"/>
          </a:bodyPr>
          <a:lstStyle/>
          <a:p>
            <a:pPr algn="just"/>
            <a:r>
              <a:rPr lang="lt-LT" sz="2800" dirty="0" smtClean="0">
                <a:latin typeface="Times New Roman" panose="02020603050405020304" pitchFamily="18" charset="0"/>
                <a:cs typeface="Times New Roman" panose="02020603050405020304" pitchFamily="18" charset="0"/>
              </a:rPr>
              <a:t>	</a:t>
            </a:r>
            <a:r>
              <a:rPr lang="lt-LT" sz="3100" dirty="0" smtClean="0">
                <a:latin typeface="Times New Roman" panose="02020603050405020304" pitchFamily="18" charset="0"/>
                <a:cs typeface="Times New Roman" panose="02020603050405020304" pitchFamily="18" charset="0"/>
              </a:rPr>
              <a:t>I</a:t>
            </a:r>
            <a:r>
              <a:rPr lang="en-US" sz="3100" dirty="0" smtClean="0">
                <a:latin typeface="Times New Roman" panose="02020603050405020304" pitchFamily="18" charset="0"/>
                <a:cs typeface="Times New Roman" panose="02020603050405020304" pitchFamily="18" charset="0"/>
              </a:rPr>
              <a:t>nteraktyvus </a:t>
            </a:r>
            <a:r>
              <a:rPr lang="en-US" sz="3100" dirty="0">
                <a:latin typeface="Times New Roman" panose="02020603050405020304" pitchFamily="18" charset="0"/>
                <a:cs typeface="Times New Roman" panose="02020603050405020304" pitchFamily="18" charset="0"/>
              </a:rPr>
              <a:t>Leonardo „tanko“ prototipas eksponuojamas Leonardo </a:t>
            </a:r>
            <a:r>
              <a:rPr lang="en-US" sz="3100" dirty="0" smtClean="0">
                <a:latin typeface="Times New Roman" panose="02020603050405020304" pitchFamily="18" charset="0"/>
                <a:cs typeface="Times New Roman" panose="02020603050405020304" pitchFamily="18" charset="0"/>
              </a:rPr>
              <a:t>in</a:t>
            </a:r>
            <a:r>
              <a:rPr lang="lt-LT" sz="3100" dirty="0" smtClean="0">
                <a:latin typeface="Times New Roman" panose="02020603050405020304" pitchFamily="18" charset="0"/>
                <a:cs typeface="Times New Roman" panose="02020603050405020304" pitchFamily="18" charset="0"/>
              </a:rPr>
              <a:t>t</a:t>
            </a:r>
            <a:r>
              <a:rPr lang="en-US" sz="3100" dirty="0" smtClean="0">
                <a:latin typeface="Times New Roman" panose="02020603050405020304" pitchFamily="18" charset="0"/>
                <a:cs typeface="Times New Roman" panose="02020603050405020304" pitchFamily="18" charset="0"/>
              </a:rPr>
              <a:t>eraktyviame </a:t>
            </a:r>
            <a:r>
              <a:rPr lang="en-US" sz="3100" dirty="0">
                <a:latin typeface="Times New Roman" panose="02020603050405020304" pitchFamily="18" charset="0"/>
                <a:cs typeface="Times New Roman" panose="02020603050405020304" pitchFamily="18" charset="0"/>
              </a:rPr>
              <a:t>muziejuje </a:t>
            </a:r>
            <a:r>
              <a:rPr lang="en-US" sz="3100" dirty="0" smtClean="0">
                <a:latin typeface="Times New Roman" panose="02020603050405020304" pitchFamily="18" charset="0"/>
                <a:cs typeface="Times New Roman" panose="02020603050405020304" pitchFamily="18" charset="0"/>
              </a:rPr>
              <a:t>Florencijoje</a:t>
            </a:r>
            <a:r>
              <a:rPr lang="lt-LT" sz="3100" dirty="0" smtClean="0">
                <a:latin typeface="Times New Roman" panose="02020603050405020304" pitchFamily="18" charset="0"/>
                <a:cs typeface="Times New Roman" panose="02020603050405020304" pitchFamily="18" charset="0"/>
              </a:rPr>
              <a:t>.</a:t>
            </a:r>
            <a:endParaRPr lang="lt-LT" sz="3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32514" y="1335886"/>
            <a:ext cx="11163868" cy="1384995"/>
          </a:xfrm>
          <a:prstGeom prst="rect">
            <a:avLst/>
          </a:prstGeom>
          <a:noFill/>
        </p:spPr>
        <p:txBody>
          <a:bodyPr wrap="square" rtlCol="0">
            <a:spAutoFit/>
          </a:bodyPr>
          <a:lstStyle/>
          <a:p>
            <a:pPr algn="just" fontAlgn="base"/>
            <a:r>
              <a:rPr lang="lt-LT" sz="2800" dirty="0" smtClean="0">
                <a:solidFill>
                  <a:srgbClr val="212529"/>
                </a:solidFill>
                <a:latin typeface="proxima-nova"/>
              </a:rPr>
              <a:t>	</a:t>
            </a:r>
            <a:r>
              <a:rPr lang="lt-LT" sz="2800" dirty="0" smtClean="0">
                <a:solidFill>
                  <a:srgbClr val="212529"/>
                </a:solidFill>
                <a:latin typeface="Times New Roman" panose="02020603050405020304" pitchFamily="18" charset="0"/>
                <a:cs typeface="Times New Roman" panose="02020603050405020304" pitchFamily="18" charset="0"/>
              </a:rPr>
              <a:t>Šiuolaikiniai </a:t>
            </a:r>
            <a:r>
              <a:rPr lang="lt-LT" sz="2800" dirty="0">
                <a:solidFill>
                  <a:srgbClr val="212529"/>
                </a:solidFill>
                <a:latin typeface="Times New Roman" panose="02020603050405020304" pitchFamily="18" charset="0"/>
                <a:cs typeface="Times New Roman" panose="02020603050405020304" pitchFamily="18" charset="0"/>
              </a:rPr>
              <a:t>ekspertai prognozuoja, kad dėl savo svorio jis būtų buvęs beveik nepajudinamas ir kad patranką būtų buvę nepaprastai nepraktiška naudoti konflikte.</a:t>
            </a:r>
          </a:p>
        </p:txBody>
      </p:sp>
    </p:spTree>
    <p:extLst>
      <p:ext uri="{BB962C8B-B14F-4D97-AF65-F5344CB8AC3E}">
        <p14:creationId xmlns:p14="http://schemas.microsoft.com/office/powerpoint/2010/main" val="3820068975"/>
      </p:ext>
    </p:extLst>
  </p:cSld>
  <p:clrMapOvr>
    <a:masterClrMapping/>
  </p:clrMapOvr>
</p:sld>
</file>

<file path=ppt/theme/theme1.xml><?xml version="1.0" encoding="utf-8"?>
<a:theme xmlns:a="http://schemas.openxmlformats.org/drawingml/2006/main" name="Crop">
  <a:themeElements>
    <a:clrScheme name="Geltonai oranžinė">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TM10001105[[fn=Apkirpimas]]</Template>
  <TotalTime>116</TotalTime>
  <Words>29</Words>
  <Application>Microsoft Office PowerPoint</Application>
  <PresentationFormat>Plačiaekranė</PresentationFormat>
  <Paragraphs>13</Paragraphs>
  <Slides>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7</vt:i4>
      </vt:variant>
    </vt:vector>
  </HeadingPairs>
  <TitlesOfParts>
    <vt:vector size="12" baseType="lpstr">
      <vt:lpstr>Calibri</vt:lpstr>
      <vt:lpstr>Franklin Gothic Book</vt:lpstr>
      <vt:lpstr>proxima-nova</vt:lpstr>
      <vt:lpstr>Times New Roman</vt:lpstr>
      <vt:lpstr>Crop</vt:lpstr>
      <vt:lpstr>10-Leonardo Da VINČIO TANKAS-PPT</vt:lpstr>
      <vt:lpstr>„PowerPoint“ pateiktis</vt:lpstr>
      <vt:lpstr>„PowerPoint“ pateiktis</vt:lpstr>
      <vt:lpstr>„PowerPoint“ pateiktis</vt:lpstr>
      <vt:lpstr>„PowerPoint“ pateiktis</vt:lpstr>
      <vt:lpstr>DARBO AKIMIRKOS</vt:lpstr>
      <vt:lpstr> Interaktyvus Leonardo „tanko“ prototipas eksponuojamas Leonardo interaktyviame muziejuje Florencijoje.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KTUIL</dc:creator>
  <cp:lastModifiedBy>KTUIL</cp:lastModifiedBy>
  <cp:revision>16</cp:revision>
  <dcterms:created xsi:type="dcterms:W3CDTF">2022-04-29T09:25:03Z</dcterms:created>
  <dcterms:modified xsi:type="dcterms:W3CDTF">2022-05-01T06:52:33Z</dcterms:modified>
</cp:coreProperties>
</file>