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59" r:id="rId6"/>
    <p:sldId id="260" r:id="rId7"/>
    <p:sldId id="266" r:id="rId8"/>
    <p:sldId id="267" r:id="rId9"/>
    <p:sldId id="268" r:id="rId10"/>
    <p:sldId id="272" r:id="rId11"/>
    <p:sldId id="279" r:id="rId12"/>
    <p:sldId id="270" r:id="rId13"/>
    <p:sldId id="273" r:id="rId14"/>
    <p:sldId id="275" r:id="rId15"/>
    <p:sldId id="280" r:id="rId16"/>
    <p:sldId id="281" r:id="rId17"/>
    <p:sldId id="277" r:id="rId18"/>
    <p:sldId id="284" r:id="rId19"/>
    <p:sldId id="274" r:id="rId20"/>
    <p:sldId id="276" r:id="rId21"/>
    <p:sldId id="282" r:id="rId22"/>
    <p:sldId id="283" r:id="rId23"/>
    <p:sldId id="278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2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9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8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2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5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6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8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D045-F241-4FED-BABE-C67F6965197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5A89D-067B-4F8C-B0FB-9F15FED7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27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science/light/Diffraction-effects" TargetMode="External"/><Relationship Id="rId2" Type="http://schemas.openxmlformats.org/officeDocument/2006/relationships/hyperlink" Target="https://lt.wikipedia.org/wiki/Difrakcij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t.lt/fizikos-formules/bangine-optika.html" TargetMode="External"/><Relationship Id="rId4" Type="http://schemas.openxmlformats.org/officeDocument/2006/relationships/hyperlink" Target="https://micro.magnet.fsu.edu/optics/lightandcolor/diffraction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Šviesos difrakcija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Kūrė Kauno „Vyturio“ gimnazijos mokinys Laimonas Čiapas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9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Šviesos difrakcija informacijos perdavime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Signalų laikinė bei erdvinė lokalizacija yra labai svarbi perduodant infromaciją bangomis. </a:t>
            </a:r>
            <a:endParaRPr lang="lt-LT" dirty="0"/>
          </a:p>
          <a:p>
            <a:r>
              <a:rPr lang="lt-LT" dirty="0" smtClean="0"/>
              <a:t>Laike lokalizuotos bangos yra vadinamos impulsais, o lokalizuotos erdvėje – pluoštais.</a:t>
            </a:r>
          </a:p>
          <a:p>
            <a:r>
              <a:rPr lang="lt-LT" dirty="0" smtClean="0"/>
              <a:t>Nepaisant kitų fizikinių procesų, kurie riboja informacijos perdavimo galimybes, pagrindiniai procesai, ribojantys informacijos perdavimą pluoštais ir impulsais, yra bangų difrakcija ir dispersija.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9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F</a:t>
            </a:r>
            <a:r>
              <a:rPr lang="lt-LT" dirty="0" smtClean="0"/>
              <a:t>ormulės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lt-LT" dirty="0" smtClean="0"/>
                  <a:t>Formulė difrakciniam maksimumui apskaičiuoti:</a:t>
                </a:r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lt-L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lt-L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lt-L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lt-L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lt-L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t-L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func>
                  </m:oMath>
                </a14:m>
                <a:r>
                  <a:rPr lang="en-US" dirty="0" smtClean="0"/>
                  <a:t> .</a:t>
                </a:r>
              </a:p>
              <a:p>
                <a:r>
                  <a:rPr lang="en-US" dirty="0" err="1" smtClean="0"/>
                  <a:t>Formul</a:t>
                </a:r>
                <a:r>
                  <a:rPr lang="lt-LT" dirty="0" smtClean="0"/>
                  <a:t>ė difrakciniam minimumui apskaičiuoti:</a:t>
                </a:r>
              </a:p>
              <a:p>
                <a14:m>
                  <m:oMath xmlns:m="http://schemas.openxmlformats.org/officeDocument/2006/math">
                    <m:r>
                      <a:rPr lang="lt-L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lt-L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lt-L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lt-LT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lt-L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lt-L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d – </a:t>
                </a:r>
                <a:r>
                  <a:rPr lang="en-US" dirty="0" err="1" smtClean="0"/>
                  <a:t>gardel</a:t>
                </a:r>
                <a:r>
                  <a:rPr lang="lt-LT" dirty="0" smtClean="0"/>
                  <a:t>ės konstanta, [d] = 1 m;</a:t>
                </a:r>
              </a:p>
              <a:p>
                <a:r>
                  <a:rPr lang="lt-LT" dirty="0" smtClean="0"/>
                  <a:t>k -  rėžių kiekis;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lt-LT" dirty="0" smtClean="0"/>
                  <a:t> – difrakcijos kampas;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lt-LT" dirty="0" smtClean="0"/>
                  <a:t> – bangos ilgis, [</a:t>
                </a:r>
                <a14:m>
                  <m:oMath xmlns:m="http://schemas.openxmlformats.org/officeDocument/2006/math">
                    <m:r>
                      <a:rPr lang="lt-L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lt-LT" dirty="0" smtClean="0"/>
                  <a:t>] = 1 m.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737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093" y="2801559"/>
            <a:ext cx="10515600" cy="1325563"/>
          </a:xfrm>
        </p:spPr>
        <p:txBody>
          <a:bodyPr/>
          <a:lstStyle/>
          <a:p>
            <a:pPr algn="ctr"/>
            <a:r>
              <a:rPr lang="lt-LT" dirty="0" smtClean="0"/>
              <a:t>Užduotys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5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898" y="1114978"/>
            <a:ext cx="10515600" cy="582890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Kuriais</a:t>
            </a:r>
            <a:r>
              <a:rPr lang="en-US" dirty="0" smtClean="0"/>
              <a:t> </a:t>
            </a:r>
            <a:r>
              <a:rPr lang="en-US" dirty="0" err="1" smtClean="0"/>
              <a:t>atv</a:t>
            </a:r>
            <a:r>
              <a:rPr lang="en-US" dirty="0" err="1"/>
              <a:t>e</a:t>
            </a:r>
            <a:r>
              <a:rPr lang="lt-LT" dirty="0" smtClean="0"/>
              <a:t>jais </a:t>
            </a:r>
            <a:r>
              <a:rPr lang="lt-LT" dirty="0" smtClean="0"/>
              <a:t>regime šviesos difrakciją, kuriais interferenciją, o kuriais – abu reiškinius?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Žiūrėdami į elektros lemputę per kaproninį audinį matome spalvotus ratilus.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Žiūrime į muilo burbulą.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Darome hologramą.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Prieš šviesą vabzdžiai mums atrodo spalvoti.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Žiūrime į DVD diską.</a:t>
            </a:r>
          </a:p>
          <a:p>
            <a:pPr marL="514350" indent="-514350">
              <a:buFont typeface="+mj-lt"/>
              <a:buAutoNum type="alphaLcPeriod"/>
            </a:pPr>
            <a:r>
              <a:rPr lang="lt-LT" dirty="0" smtClean="0"/>
              <a:t>Žvelgiam į baloje pasklidusią tepalų dėmę.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7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193" y="2783860"/>
            <a:ext cx="10515600" cy="1325563"/>
          </a:xfrm>
        </p:spPr>
        <p:txBody>
          <a:bodyPr/>
          <a:lstStyle/>
          <a:p>
            <a:r>
              <a:rPr lang="lt-LT" dirty="0" smtClean="0"/>
              <a:t>2. Ką gyvenime lengviau pastebėti – garso ar šviesos bangų difrakciją? Kodėl?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47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898" y="2966740"/>
            <a:ext cx="10515600" cy="1325563"/>
          </a:xfrm>
        </p:spPr>
        <p:txBody>
          <a:bodyPr/>
          <a:lstStyle/>
          <a:p>
            <a:r>
              <a:rPr lang="en-US" dirty="0" smtClean="0"/>
              <a:t>3. </a:t>
            </a:r>
            <a:r>
              <a:rPr lang="en-US" dirty="0" err="1" smtClean="0"/>
              <a:t>Kaip</a:t>
            </a:r>
            <a:r>
              <a:rPr lang="en-US" dirty="0" smtClean="0"/>
              <a:t> </a:t>
            </a:r>
            <a:r>
              <a:rPr lang="en-US" dirty="0" err="1" smtClean="0"/>
              <a:t>nuo</a:t>
            </a:r>
            <a:r>
              <a:rPr lang="en-US" dirty="0" smtClean="0"/>
              <a:t> </a:t>
            </a:r>
            <a:r>
              <a:rPr lang="en-US" dirty="0" err="1" smtClean="0"/>
              <a:t>difrakcin</a:t>
            </a:r>
            <a:r>
              <a:rPr lang="lt-LT" dirty="0" smtClean="0"/>
              <a:t>ės gardelės konstantos priklauso gaunamo spektro ryškumas?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38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09" y="27543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r>
              <a:rPr lang="lt-LT" dirty="0" smtClean="0"/>
              <a:t> Difraguodamas ir lūždamas šviesos spindulys keičia sklidimo kryptį. Kuo skiriasi difrakcijos ir lūžimo reiškianiai?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4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5</a:t>
            </a:r>
            <a:r>
              <a:rPr lang="lt-LT" dirty="0" smtClean="0"/>
              <a:t>. Į difrakcinę gardelę, kurios viename milimetre įrėžta 500 rėžių, krinta 680 nm bangos ilgio šviesa.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11396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lt-LT" dirty="0" smtClean="0"/>
              <a:t>Koks kampas susidaro tarp nulinės ir antrosios eilės maksimumų?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Koks kampas susidaro tarp antrosios ir trečiosios eilės maksimumų?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Kiek šviesių juostų matytume ekrane, jei šviesos bangos ilgis būtų 500nm?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49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310" y="2801560"/>
            <a:ext cx="10515600" cy="1325563"/>
          </a:xfrm>
        </p:spPr>
        <p:txBody>
          <a:bodyPr/>
          <a:lstStyle/>
          <a:p>
            <a:r>
              <a:rPr lang="lt-LT" dirty="0" smtClean="0"/>
              <a:t>Atsakymai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79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1 užduoties atsakymai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lt-LT" dirty="0" smtClean="0"/>
              <a:t>Difrakcija ir inteferencija.</a:t>
            </a:r>
          </a:p>
          <a:p>
            <a:pPr marL="514350" indent="-514350">
              <a:buFont typeface="+mj-lt"/>
              <a:buAutoNum type="alphaLcParenR"/>
            </a:pPr>
            <a:r>
              <a:rPr lang="lt-LT" dirty="0" smtClean="0"/>
              <a:t>Interferencija.</a:t>
            </a:r>
          </a:p>
          <a:p>
            <a:pPr marL="514350" indent="-514350">
              <a:buFont typeface="+mj-lt"/>
              <a:buAutoNum type="alphaLcParenR"/>
            </a:pPr>
            <a:r>
              <a:rPr lang="lt-LT" dirty="0" smtClean="0"/>
              <a:t>Difrakcija ir interferencija.</a:t>
            </a:r>
          </a:p>
          <a:p>
            <a:pPr marL="514350" indent="-514350">
              <a:buFont typeface="+mj-lt"/>
              <a:buAutoNum type="alphaLcParenR"/>
            </a:pPr>
            <a:r>
              <a:rPr lang="lt-LT" dirty="0" smtClean="0"/>
              <a:t>Interferencija.</a:t>
            </a:r>
          </a:p>
          <a:p>
            <a:pPr marL="514350" indent="-514350">
              <a:buFont typeface="+mj-lt"/>
              <a:buAutoNum type="alphaLcParenR"/>
            </a:pPr>
            <a:r>
              <a:rPr lang="lt-LT" dirty="0" smtClean="0"/>
              <a:t>Difrakcija ir interferencija.</a:t>
            </a:r>
          </a:p>
          <a:p>
            <a:pPr marL="514350" indent="-514350">
              <a:buFont typeface="+mj-lt"/>
              <a:buAutoNum type="alphaLcParenR"/>
            </a:pPr>
            <a:r>
              <a:rPr lang="lt-LT" dirty="0" smtClean="0"/>
              <a:t>Interferencija.</a:t>
            </a:r>
          </a:p>
        </p:txBody>
      </p:sp>
    </p:spTree>
    <p:extLst>
      <p:ext uri="{BB962C8B-B14F-4D97-AF65-F5344CB8AC3E}">
        <p14:creationId xmlns:p14="http://schemas.microsoft.com/office/powerpoint/2010/main" val="1176536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Kas yra šviesos difrakcija?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Šviesos difrakcija, tai šviesos bangos nukrypimas nuo jos tiesiaeigio sklidimo.</a:t>
            </a:r>
          </a:p>
          <a:p>
            <a:r>
              <a:rPr lang="lt-LT" dirty="0"/>
              <a:t>Šviesos difrakcija įvyksta šviesos bangai susitikus su kliūtimis. Kliūtys priverčia šviesos bangą nukrypti nuo savo pradinės trajektorijos ir taip įvyksta difrakcija.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24" y="4256698"/>
            <a:ext cx="5867207" cy="260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2 užduoties atsakymas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42048"/>
            <a:ext cx="10515600" cy="4351338"/>
          </a:xfrm>
        </p:spPr>
        <p:txBody>
          <a:bodyPr/>
          <a:lstStyle/>
          <a:p>
            <a:r>
              <a:rPr lang="lt-LT" dirty="0" smtClean="0"/>
              <a:t>Garso bangų difrakciją, nes garso bangos daug ilgesnės už šviesos.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16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3 užduoties atsakymas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82478"/>
            <a:ext cx="10515600" cy="4351338"/>
          </a:xfrm>
        </p:spPr>
        <p:txBody>
          <a:bodyPr/>
          <a:lstStyle/>
          <a:p>
            <a:r>
              <a:rPr lang="lt-LT" dirty="0" smtClean="0"/>
              <a:t>Kuo konstanta mažesnė (t.y. </a:t>
            </a:r>
            <a:r>
              <a:rPr lang="lt-LT" dirty="0"/>
              <a:t>k</a:t>
            </a:r>
            <a:r>
              <a:rPr lang="lt-LT" dirty="0" smtClean="0"/>
              <a:t>uo daugiau plyšių turi difrakcinė gardelė), tuo spektras ryškesnis.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79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4 užduoties atsakymas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77444"/>
            <a:ext cx="10515600" cy="4351338"/>
          </a:xfrm>
        </p:spPr>
        <p:txBody>
          <a:bodyPr/>
          <a:lstStyle/>
          <a:p>
            <a:r>
              <a:rPr lang="lt-LT" dirty="0" smtClean="0"/>
              <a:t>Bangų difrakcija vyksta toje pačioje terpėje, lūžis – pereinant iš vienos terpės į kitą.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25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5</a:t>
            </a:r>
            <a:r>
              <a:rPr lang="lt-LT" dirty="0" smtClean="0"/>
              <a:t> užduoties atsakymai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lt-L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lt-LT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lt-L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lt-L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lt-LT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lt-LT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lt-L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lt-LT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  <m:r>
                      <a:rPr lang="lt-L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lt-LT" dirty="0" smtClean="0"/>
                  <a:t> 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lt-LT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lt-LT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lt-L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×680 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−9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×500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=0,68</m:t>
                    </m:r>
                  </m:oMath>
                </a14:m>
                <a:r>
                  <a:rPr lang="en-US" dirty="0" smtClean="0"/>
                  <a:t> 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≈43°</m:t>
                    </m:r>
                  </m:oMath>
                </a14:m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lt-LT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lt-LT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lt-L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×680 ×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−9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×500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=1,02</m:t>
                    </m:r>
                  </m:oMath>
                </a14:m>
                <a:r>
                  <a:rPr lang="lt-LT" dirty="0" smtClean="0"/>
                  <a:t> ; trečiosios eilės maksimumas nesusidarys.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lt-L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500</m:t>
                            </m:r>
                          </m:den>
                        </m:f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−9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 smtClean="0"/>
                  <a:t>. </a:t>
                </a:r>
                <a:r>
                  <a:rPr lang="en-US" dirty="0" err="1" smtClean="0"/>
                  <a:t>Ekrane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matytume</a:t>
                </a:r>
                <a:r>
                  <a:rPr lang="en-US" dirty="0" smtClean="0"/>
                  <a:t> 9 </a:t>
                </a:r>
                <a:r>
                  <a:rPr lang="en-US" dirty="0" err="1" smtClean="0"/>
                  <a:t>juostas</a:t>
                </a:r>
                <a:r>
                  <a:rPr lang="en-US" dirty="0" smtClean="0"/>
                  <a:t> (</a:t>
                </a:r>
                <a:r>
                  <a:rPr lang="lt-LT" dirty="0" smtClean="0"/>
                  <a:t>įskaitant nulinės eilės maksimumą).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4931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Šaltiniai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Palmiros Pečiuliauskienės ir Alfonso Rimeikos vadovėlis „Fizika išplėstinis kursa 12 klasei“ II knyga;</a:t>
            </a:r>
          </a:p>
          <a:p>
            <a:r>
              <a:rPr lang="en-US" dirty="0" err="1"/>
              <a:t>Fizikos</a:t>
            </a:r>
            <a:r>
              <a:rPr lang="en-US" dirty="0"/>
              <a:t> </a:t>
            </a:r>
            <a:r>
              <a:rPr lang="en-US" dirty="0" err="1"/>
              <a:t>pasitikrinamieji</a:t>
            </a:r>
            <a:r>
              <a:rPr lang="en-US" dirty="0"/>
              <a:t> </a:t>
            </a:r>
            <a:r>
              <a:rPr lang="en-US" dirty="0" err="1"/>
              <a:t>testai</a:t>
            </a:r>
            <a:r>
              <a:rPr lang="en-US" dirty="0"/>
              <a:t> 12 </a:t>
            </a:r>
            <a:r>
              <a:rPr lang="en-US" dirty="0" err="1"/>
              <a:t>klasei</a:t>
            </a:r>
            <a:r>
              <a:rPr lang="en-US" dirty="0"/>
              <a:t> (</a:t>
            </a:r>
            <a:r>
              <a:rPr lang="en-US" dirty="0" err="1"/>
              <a:t>serija</a:t>
            </a:r>
            <a:r>
              <a:rPr lang="en-US" dirty="0"/>
              <a:t> „</a:t>
            </a:r>
            <a:r>
              <a:rPr lang="en-US" dirty="0" err="1"/>
              <a:t>Korepetitorius</a:t>
            </a:r>
            <a:r>
              <a:rPr lang="en-US" dirty="0" smtClean="0"/>
              <a:t>“)</a:t>
            </a:r>
            <a:r>
              <a:rPr lang="lt-LT" dirty="0" smtClean="0"/>
              <a:t>;</a:t>
            </a:r>
          </a:p>
          <a:p>
            <a:r>
              <a:rPr lang="en-US" dirty="0" err="1">
                <a:hlinkClick r:id="rId2"/>
              </a:rPr>
              <a:t>Difrakcija</a:t>
            </a:r>
            <a:r>
              <a:rPr lang="en-US" dirty="0">
                <a:hlinkClick r:id="rId2"/>
              </a:rPr>
              <a:t> – </a:t>
            </a:r>
            <a:r>
              <a:rPr lang="en-US" dirty="0" err="1">
                <a:hlinkClick r:id="rId2"/>
              </a:rPr>
              <a:t>Vikipedija</a:t>
            </a:r>
            <a:r>
              <a:rPr lang="en-US" dirty="0">
                <a:hlinkClick r:id="rId2"/>
              </a:rPr>
              <a:t> (wikipedia.org</a:t>
            </a:r>
            <a:r>
              <a:rPr lang="en-US" dirty="0" smtClean="0">
                <a:hlinkClick r:id="rId2"/>
              </a:rPr>
              <a:t>)</a:t>
            </a:r>
            <a:r>
              <a:rPr lang="lt-LT" dirty="0" smtClean="0"/>
              <a:t> ;</a:t>
            </a:r>
          </a:p>
          <a:p>
            <a:r>
              <a:rPr lang="en-US" dirty="0" smtClean="0">
                <a:hlinkClick r:id="rId3"/>
              </a:rPr>
              <a:t>light </a:t>
            </a:r>
            <a:r>
              <a:rPr lang="en-US" dirty="0">
                <a:hlinkClick r:id="rId3"/>
              </a:rPr>
              <a:t>- Diffraction effects | </a:t>
            </a:r>
            <a:r>
              <a:rPr lang="en-US" dirty="0" smtClean="0">
                <a:hlinkClick r:id="rId3"/>
              </a:rPr>
              <a:t>Britannica</a:t>
            </a:r>
            <a:r>
              <a:rPr lang="lt-LT" dirty="0" smtClean="0"/>
              <a:t> ;</a:t>
            </a:r>
          </a:p>
          <a:p>
            <a:r>
              <a:rPr lang="en-US" dirty="0">
                <a:hlinkClick r:id="rId4"/>
              </a:rPr>
              <a:t>Molecular Expressions: Science, Optics, and You: Light and Color - Diffraction of Light (fsu.edu</a:t>
            </a:r>
            <a:r>
              <a:rPr lang="en-US" dirty="0" smtClean="0">
                <a:hlinkClick r:id="rId4"/>
              </a:rPr>
              <a:t>)</a:t>
            </a:r>
            <a:r>
              <a:rPr lang="lt-LT" dirty="0" smtClean="0"/>
              <a:t> ;</a:t>
            </a:r>
          </a:p>
          <a:p>
            <a:r>
              <a:rPr lang="lt-LT" dirty="0">
                <a:hlinkClick r:id="rId5"/>
              </a:rPr>
              <a:t>Banginė optika | Fizikos formulės | </a:t>
            </a:r>
            <a:r>
              <a:rPr lang="lt-LT" dirty="0" smtClean="0">
                <a:hlinkClick r:id="rId5"/>
              </a:rPr>
              <a:t>Matematika</a:t>
            </a:r>
            <a:r>
              <a:rPr lang="lt-LT" dirty="0" smtClean="0"/>
              <a:t> ;</a:t>
            </a:r>
          </a:p>
          <a:p>
            <a:r>
              <a:rPr lang="lt-LT" dirty="0" smtClean="0"/>
              <a:t>Google vaizdai.</a:t>
            </a:r>
          </a:p>
          <a:p>
            <a:endParaRPr lang="lt-LT" dirty="0" smtClean="0"/>
          </a:p>
          <a:p>
            <a:endParaRPr lang="lt-LT" dirty="0" smtClean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1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Šviesos difrakcijos istorija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71077" cy="4856644"/>
          </a:xfrm>
        </p:spPr>
        <p:txBody>
          <a:bodyPr/>
          <a:lstStyle/>
          <a:p>
            <a:r>
              <a:rPr lang="lt-LT" sz="2400" dirty="0"/>
              <a:t>Difrakcijos teorijos pagrindas buvo pradėtas italų kunigo, matematiko ir fiziko Francesco Maria Grimaldi (1618-1663).</a:t>
            </a:r>
          </a:p>
          <a:p>
            <a:r>
              <a:rPr lang="lt-LT" sz="2400" dirty="0"/>
              <a:t>F.M. Grimaldi sukūrė terminą „difrakcija“. Šis žodis yra kilęs iš lotynų žodžio „diffringere“(„skaidyti į dalis“). Taip pat, F.M. Grimaldi apibūdino šviesos elgesį žodžiu „diffractio“(„šviesos nuokrypį nuo sklidimo tiesės“).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550" y="1208261"/>
            <a:ext cx="33051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0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Šviesos difrakcijos istorija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lt-LT" sz="2400" dirty="0"/>
              <a:t>Robertas Hukas (Robert Hooke, 1635-1703) , Kristianas Heigensas (Christiaan Huygens, 1629-1695) ir Tomas Jungas (Thomas Young, 1773-1829) prisidėjo prie difrakcijos teorijos.</a:t>
            </a:r>
          </a:p>
          <a:p>
            <a:r>
              <a:rPr lang="lt-LT" sz="2400" dirty="0" smtClean="0"/>
              <a:t>Jau ankščiau minėtas Augustinas-Jean‘as </a:t>
            </a:r>
            <a:r>
              <a:rPr lang="lt-LT" sz="2400" dirty="0"/>
              <a:t>Fresnelis (Augustin-Jean Fresnel, 1788-1827) suformulavo difrakcijos teoriją matematiškai.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803" y="457200"/>
            <a:ext cx="2519024" cy="251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3803" y="2961475"/>
            <a:ext cx="2173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Robertas Hukas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862" y="457200"/>
            <a:ext cx="1922413" cy="2519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84717" y="2976224"/>
            <a:ext cx="1893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Kristianas Heigensas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803" y="3313456"/>
            <a:ext cx="1875995" cy="2342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7245" y="5655739"/>
            <a:ext cx="1872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Tomas Jungas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308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Šviesos difrakcijos rūšys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24892" cy="4769854"/>
          </a:xfrm>
        </p:spPr>
        <p:txBody>
          <a:bodyPr>
            <a:normAutofit lnSpcReduction="10000"/>
          </a:bodyPr>
          <a:lstStyle/>
          <a:p>
            <a:r>
              <a:rPr lang="lt-LT" dirty="0" smtClean="0"/>
              <a:t>Optikoje šviesos difrakcija yra skirstoma į rutuliškųjų šviesos bangų difrakciją (Frenelio difrakcija) ir plokščiųjų šviesos bangų difrakciją(Fraunhoferio difrakcija).</a:t>
            </a:r>
          </a:p>
          <a:p>
            <a:r>
              <a:rPr lang="lt-LT" dirty="0" smtClean="0"/>
              <a:t>Šie pavadinimai kile iš dviejų mokslininkų – Agustno-Jean‘o Fresnelio (Augustin Fresnel) ir Jozefo Fraunhoferio (Joseph Fraunhofer) – pavardžių.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296" y="1825625"/>
            <a:ext cx="2088279" cy="2563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0297" y="4377321"/>
            <a:ext cx="2082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Augustinas-Jean‘as Fresnelis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125" y="1825625"/>
            <a:ext cx="2011363" cy="2563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20692" y="4377321"/>
            <a:ext cx="2011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Jozefas Fraunhoferis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190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Šviesos difrakcijos rūšys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Rutuliškųjų šviesos bangų difrakcija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03826" y="2505075"/>
            <a:ext cx="3629711" cy="368458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t-LT" dirty="0" smtClean="0"/>
              <a:t>Plokščiųjų šviesos bangų difrakcija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048559"/>
            <a:ext cx="5183188" cy="259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Šviesos difrakcija gamtoje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Kadangi šviesos difrakcijai būtini koherentiniai šviesos šaltiniai, šviesos difrakcija yra gana retas reiškinys gamtoje.</a:t>
            </a:r>
          </a:p>
          <a:p>
            <a:r>
              <a:rPr lang="lt-LT" dirty="0" smtClean="0"/>
              <a:t>Tačiau, Saulės šviesa savo kelyje gali būti laikoma koherentine.</a:t>
            </a:r>
          </a:p>
          <a:p>
            <a:r>
              <a:rPr lang="lt-LT" dirty="0" smtClean="0"/>
              <a:t>Šviesiai susiduriant su smulkiais vandens lašais, atmosferoje yra matomi šviesos difrakcijos reiškiniai – vainikai ir rūko lankai.</a:t>
            </a:r>
          </a:p>
          <a:p>
            <a:r>
              <a:rPr lang="lt-LT" dirty="0" smtClean="0"/>
              <a:t>Gamtoje taip pat yra sutinkamos difrakcinės gardelės – voratinkliai, vabzdžių sparnai.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7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Šviesos difrakcija gamtoje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929029" cy="1952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3643374"/>
            <a:ext cx="2860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Vainikas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552" y="1686783"/>
            <a:ext cx="3479882" cy="1960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4452" y="3643374"/>
            <a:ext cx="34629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Rūko lankas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965981"/>
            <a:ext cx="2929029" cy="22551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6212021"/>
            <a:ext cx="29290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Šviesos difrakcija voratinklyje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52" y="3965981"/>
            <a:ext cx="5509998" cy="2246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8552" y="6212021"/>
            <a:ext cx="5509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 smtClean="0"/>
              <a:t>Šviesos difrakcija vabzdžio sparne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8391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Šviesos difrakcija kasdienybėje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Šviesos difrakcija lengva pamatyti šviesai atsispindint nuo CD, DVD ar Blue-ray.</a:t>
            </a:r>
          </a:p>
          <a:p>
            <a:r>
              <a:rPr lang="lt-LT" dirty="0" smtClean="0"/>
              <a:t>Hologramos, kurios yra klijuojamos ant kreditinių kortelių, irgi veikia kaip difrakcinės gardelės.</a:t>
            </a:r>
          </a:p>
          <a:p>
            <a:endParaRPr lang="lt-LT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03" y="3668425"/>
            <a:ext cx="3265232" cy="282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537" y="3668425"/>
            <a:ext cx="4678494" cy="28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23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</TotalTime>
  <Words>711</Words>
  <Application>Microsoft Office PowerPoint</Application>
  <PresentationFormat>Widescreen</PresentationFormat>
  <Paragraphs>91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Office Theme</vt:lpstr>
      <vt:lpstr>Šviesos difrakcija</vt:lpstr>
      <vt:lpstr>Kas yra šviesos difrakcija?</vt:lpstr>
      <vt:lpstr>Šviesos difrakcijos istorija</vt:lpstr>
      <vt:lpstr>Šviesos difrakcijos istorija</vt:lpstr>
      <vt:lpstr>Šviesos difrakcijos rūšys</vt:lpstr>
      <vt:lpstr>Šviesos difrakcijos rūšys</vt:lpstr>
      <vt:lpstr>Šviesos difrakcija gamtoje</vt:lpstr>
      <vt:lpstr>Šviesos difrakcija gamtoje</vt:lpstr>
      <vt:lpstr>Šviesos difrakcija kasdienybėje</vt:lpstr>
      <vt:lpstr>Šviesos difrakcija informacijos perdavime</vt:lpstr>
      <vt:lpstr>Formulės</vt:lpstr>
      <vt:lpstr>Užduotys</vt:lpstr>
      <vt:lpstr>PowerPoint Presentation</vt:lpstr>
      <vt:lpstr>2. Ką gyvenime lengviau pastebėti – garso ar šviesos bangų difrakciją? Kodėl?</vt:lpstr>
      <vt:lpstr>3. Kaip nuo difrakcinės gardelės konstantos priklauso gaunamo spektro ryškumas?</vt:lpstr>
      <vt:lpstr>4. Difraguodamas ir lūždamas šviesos spindulys keičia sklidimo kryptį. Kuo skiriasi difrakcijos ir lūžimo reiškianiai? </vt:lpstr>
      <vt:lpstr>5. Į difrakcinę gardelę, kurios viename milimetre įrėžta 500 rėžių, krinta 680 nm bangos ilgio šviesa.</vt:lpstr>
      <vt:lpstr>Atsakymai</vt:lpstr>
      <vt:lpstr>1 užduoties atsakymai</vt:lpstr>
      <vt:lpstr>2 užduoties atsakymas</vt:lpstr>
      <vt:lpstr>3 užduoties atsakymas</vt:lpstr>
      <vt:lpstr>4 užduoties atsakymas</vt:lpstr>
      <vt:lpstr>5 užduoties atsakymai</vt:lpstr>
      <vt:lpstr>Šaltiniai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Šviesos difrakcija</dc:title>
  <dc:creator>Laimonas Čiapas</dc:creator>
  <cp:lastModifiedBy>Laimonas Čiapas</cp:lastModifiedBy>
  <cp:revision>27</cp:revision>
  <dcterms:created xsi:type="dcterms:W3CDTF">2022-03-22T15:32:37Z</dcterms:created>
  <dcterms:modified xsi:type="dcterms:W3CDTF">2022-04-11T14:16:49Z</dcterms:modified>
</cp:coreProperties>
</file>