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258" r:id="rId5"/>
    <p:sldId id="259" r:id="rId6"/>
    <p:sldId id="271" r:id="rId7"/>
    <p:sldId id="260" r:id="rId8"/>
    <p:sldId id="261" r:id="rId9"/>
    <p:sldId id="272" r:id="rId10"/>
    <p:sldId id="273" r:id="rId11"/>
    <p:sldId id="264" r:id="rId12"/>
    <p:sldId id="279" r:id="rId13"/>
    <p:sldId id="281" r:id="rId14"/>
    <p:sldId id="283" r:id="rId15"/>
    <p:sldId id="280" r:id="rId16"/>
    <p:sldId id="275" r:id="rId17"/>
    <p:sldId id="274" r:id="rId18"/>
    <p:sldId id="277" r:id="rId19"/>
    <p:sldId id="278" r:id="rId20"/>
    <p:sldId id="268" r:id="rId21"/>
    <p:sldId id="288" r:id="rId22"/>
    <p:sldId id="269" r:id="rId23"/>
    <p:sldId id="289" r:id="rId24"/>
    <p:sldId id="287" r:id="rId25"/>
    <p:sldId id="284" r:id="rId26"/>
    <p:sldId id="292" r:id="rId27"/>
    <p:sldId id="293" r:id="rId28"/>
    <p:sldId id="291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Vidutinis stilius 2 – paryškinima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Šviesus stilius 2 – paryškinima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Vidutinis stilius 4 – paryškinima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Be stiliaus, lentelės tinkleli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>
            <a:extLst>
              <a:ext uri="{FF2B5EF4-FFF2-40B4-BE49-F238E27FC236}">
                <a16:creationId xmlns:a16="http://schemas.microsoft.com/office/drawing/2014/main" id="{B8D533F2-EFE5-48FD-A4B9-2E87185A99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E03C3C84-213C-4BF6-BE9E-E3BA2D08E4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B7FC5-CFB9-4241-B440-4B57F3F8855A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82DCAB16-9371-4E8C-9372-AB5689EE46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3D815238-DB12-49AE-B106-FF01AE914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53FC5-748E-4699-807B-9A93BE00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4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68BA-30E6-4B48-BB97-EE72952206A9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598AC-0955-4473-84EE-1B821B5D4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98AC-0955-4473-84EE-1B821B5D4F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98AC-0955-4473-84EE-1B821B5D4F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98AC-0955-4473-84EE-1B821B5D4F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5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98AC-0955-4473-84EE-1B821B5D4F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2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598AC-0955-4473-84EE-1B821B5D4F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9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5D14DE6-0EB0-42C0-86D7-AA6D331B1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2378764-F087-43D3-8B98-563941847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45A0392-188C-4AF7-8856-6753C85B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7C75E98-3006-43B1-884F-8A69810B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6915F8-D571-49FA-B6F3-17E13ABA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3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77406C-11FE-40C1-91AB-14181BB4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472DE18-D3B8-45EB-A038-C599CA618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57B7838-E144-48AD-B00E-9F9EC909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1E2675A-4236-4AEC-8F7C-F3B6DF47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A414CF2-3E5B-4C5C-8F4E-BB3BAB23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AACBB51-409E-4BBC-AB7C-2EBB0DAE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842B5B0-144E-47C7-92D7-2905A99E9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84A97CB-4863-424A-8F72-2E2638976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722752C-1929-446E-996D-02A28589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BA55D13-04EA-401E-846B-535C9B47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A9746CC-45AE-44BA-BB71-B5221BCF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0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29B3B47-5FDA-4B53-8998-7D5DC523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BF155FB-C0C9-43D7-954B-5A7ED631E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A9B29A5-0DF9-4D96-905B-ADD590C1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401BBA23-6F3A-4C6B-958A-790CB4B55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EDCD2F16-CE7E-4BF9-B77E-0BA8EACBD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B9264086-E852-4636-8840-C2B888FD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77E238C5-1390-4927-A70E-9CCA6A4A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C5111674-745F-4674-964A-6C2C4DB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2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566E3D6-B2DF-44AD-AAAC-1E7030FB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4A4EF59F-66E0-4D38-B7C2-ED2B7E86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7119518E-ED5E-4587-B6F5-4531912E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3BCCDD2-852B-478F-9800-404802DB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1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D9347431-A8E0-4925-AA94-318031BB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FD80D09A-8B42-4007-AF29-EBFF3575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A330BBE8-76C6-4144-AEB1-6D05CBA8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6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F6DA4A-E8DD-4DA7-888A-21A3CFAE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9274601-8343-4964-B04D-535E919E2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FA2563E-A24F-4455-885B-27D7D6D15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C83FAD7-31E6-4305-BEA8-8613ADB5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677D252-9185-469D-A9D1-2BB83E4C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C0EAA32-35DA-4C29-8E5E-6CEE4395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E9AF64-DE3E-442A-BB1E-D8C5569C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7CD2B278-0B3D-462E-A378-917D6141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2844785-7BE1-452B-BD69-E532137B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2696386-D266-477D-9822-F527A2E7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D758900-61D8-4520-A556-6A525419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3C643C4-202D-4F0E-8150-1EE69CA3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4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D58F1C-EF0A-4A55-8647-8984B79E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3E04279-6491-4E5B-B214-A8FF5CD43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A1AB716-2AA1-45D5-B5BA-CB73F481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606BE6C-77B3-42D3-8EFE-64B8D82C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62A441C-F8DA-4F3E-8177-A3FB9355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7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5C67DD8C-86C9-4293-BA60-A23C984AA2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9602381-C83A-46A3-80CE-F87BF3703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DAD291-D30E-4321-BF4A-CA010A8D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2B32545-6B15-49BA-B034-16AA14DC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9B0F21D-F20A-4959-B5C0-DA110A71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4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C27D10-73DD-4701-99BB-C3A52C03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25A7591-3FB9-4269-909E-0CDE2B001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C8C2527-1962-4C38-9B81-36B5ECA9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E67E871-56FC-480D-8295-2AAB56D1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FC2FDFB-3886-4EE2-9FE5-AE614D62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1B538EA-CD09-4E5F-BCF2-EACCCA77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56DF9CB-6091-4D5B-8849-55606153F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DB9F1C8-8238-4728-AA4D-EF9C8CBD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25AFE62-7F24-4E62-A816-B85D10E5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3CDB327-8406-4879-9658-155C5443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2FD4765-7A98-42DC-B5D9-4EB6E0A0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8E2A598-32D3-4D7F-A43B-4705FE6A1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D420F13-1B64-42BB-9274-72149F0B8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18DF1A3-7004-4D4B-813C-74598634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855C4CF-3A2F-4417-8254-D33F06C9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9F0A4A4-A9F6-4723-BE23-88927422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6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3DE284D-72D0-496C-ABFF-89386C5B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BF88D91-ABD5-4DDB-95FC-047CD1D8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412D014D-035A-4B94-B04B-75D4C07B9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230BDD9-3115-48AC-8490-D6D2CA18F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8702444C-7C4A-4CC7-8041-527334A28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422169D-2BC3-49E6-9F4E-13E77788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EF103DAE-52B6-46EE-9E49-58B71838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19BDC443-B104-4B0C-9C52-B6C5376B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A79C756-AF9C-411E-BA51-B673A48F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8520D3B2-C8E5-4AC3-98D0-81BA7232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2459C84-1AE7-42F3-8008-9D01DFAC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D98A7286-344D-4066-8341-DF42639A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9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055A54A-0090-48EE-89A4-A5927B8A0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139" y="6335888"/>
            <a:ext cx="452928" cy="452928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476085E-6718-4C19-9D66-7C17A0A6F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" y="102549"/>
            <a:ext cx="452928" cy="4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BD007B-5C2C-456E-87C7-E88E3A2C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1623F3A5-8A4D-420A-91B6-5D8C62A54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B80C97E-E223-4C6A-B6CA-5F8A161C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D5A83C1-34AD-40C5-9F6D-6119F9F2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CED1CF7-4AFE-4E56-8195-62D3B159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8793CB-EFD7-493A-AC4A-71D2A065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950C4BA-24C4-4683-8596-E8D5C1E8D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685A3F2-A06A-4CA2-8D2D-06A32BAC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7DB0512-E70A-424F-825E-AD5FEC15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07F644D-A374-4562-92C2-73E13B90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8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6DAB385D-8BBA-46B4-9EE1-A585108C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3E666A4-C1DC-478C-81D6-6652A039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91F7870-95D3-4658-9199-C4E8A9D13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13B6E-B884-4BDF-ADE6-6F7DE8A1AAD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14DCF7E-7D04-40F4-A85C-12BD5F655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1516C2-2114-488D-9690-50B21F037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1878-A37D-43B5-B1A4-4CAFDD494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3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C2285045-3FD3-49D5-9171-68FC927F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1F42ACD-54E3-4B3D-A16B-6CF87372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B4E22B2-B1DE-44BC-B1CF-F448D1C030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1C660-4702-42C1-B64F-71F5DC926AA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B207D18-84A5-401A-AB3D-2CA3AE20D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364462F-7A78-40E3-B0C6-F455BA30F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7B0AD-CA38-4EC5-8964-97D887F51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4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sc.lt/radis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textbc.ca/chemistry/chapter/21-6-biological-effects-of-radiation/" TargetMode="External"/><Relationship Id="rId3" Type="http://schemas.openxmlformats.org/officeDocument/2006/relationships/hyperlink" Target="https://sciencenotes.org/difference-between-ionizing-and-non-ionizing-radiation/" TargetMode="External"/><Relationship Id="rId7" Type="http://schemas.openxmlformats.org/officeDocument/2006/relationships/hyperlink" Target="https://www.esmogas.lt/elktromagnetine-aplinka/jonizuojanti-radiacij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host.asu.lt/nm/l-projektas/Aplinkairsveikata/22.htm" TargetMode="External"/><Relationship Id="rId5" Type="http://schemas.openxmlformats.org/officeDocument/2006/relationships/hyperlink" Target="https://youtu.be/EuKzI3g5ra4?t=28" TargetMode="External"/><Relationship Id="rId4" Type="http://schemas.openxmlformats.org/officeDocument/2006/relationships/hyperlink" Target="https://www.shutterstock.com/image-vector/alpha-beta-gamma-radiation-symbols-2065837625" TargetMode="External"/><Relationship Id="rId9" Type="http://schemas.openxmlformats.org/officeDocument/2006/relationships/hyperlink" Target="https://pola.lt/kauno-kliniku-informacija-del-gama-peilio-metodo-taikym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2CAE60-318F-4F95-9C74-0F2EF3A905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6565" y="1064346"/>
            <a:ext cx="9798867" cy="3299423"/>
          </a:xfrm>
        </p:spPr>
        <p:txBody>
          <a:bodyPr>
            <a:normAutofit/>
          </a:bodyPr>
          <a:lstStyle/>
          <a:p>
            <a:pPr algn="ctr"/>
            <a:r>
              <a:rPr lang="lt-LT" sz="6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 spinduliuotės poveikis žmogui ir aplinkai</a:t>
            </a:r>
            <a:endParaRPr lang="en-US" sz="6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6F8371E-DE5D-4DCE-8050-809B450BDA7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3999" y="4788042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000" b="1" dirty="0">
                <a:solidFill>
                  <a:schemeClr val="bg1"/>
                </a:solidFill>
              </a:rPr>
              <a:t>Kauno „Vyturio“ gimnazijos</a:t>
            </a:r>
          </a:p>
          <a:p>
            <a:pPr marL="0" indent="0" algn="ctr">
              <a:buNone/>
            </a:pPr>
            <a:r>
              <a:rPr lang="lt-LT" sz="2000" b="1" dirty="0">
                <a:solidFill>
                  <a:schemeClr val="bg1"/>
                </a:solidFill>
              </a:rPr>
              <a:t>IV c klasės mokinys </a:t>
            </a:r>
          </a:p>
          <a:p>
            <a:pPr marL="0" indent="0" algn="ctr">
              <a:buNone/>
            </a:pPr>
            <a:r>
              <a:rPr lang="lt-LT" sz="2000" b="1" dirty="0">
                <a:solidFill>
                  <a:schemeClr val="bg1"/>
                </a:solidFill>
              </a:rPr>
              <a:t>Arnas Kovševič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2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Lentelė 2">
            <a:extLst>
              <a:ext uri="{FF2B5EF4-FFF2-40B4-BE49-F238E27FC236}">
                <a16:creationId xmlns:a16="http://schemas.microsoft.com/office/drawing/2014/main" id="{0ED97E06-0FFC-4C0D-B2BC-6279768D4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87225"/>
              </p:ext>
            </p:extLst>
          </p:nvPr>
        </p:nvGraphicFramePr>
        <p:xfrm>
          <a:off x="1047184" y="1647731"/>
          <a:ext cx="10097632" cy="4625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9251">
                  <a:extLst>
                    <a:ext uri="{9D8B030D-6E8A-4147-A177-3AD203B41FA5}">
                      <a16:colId xmlns:a16="http://schemas.microsoft.com/office/drawing/2014/main" val="3621122152"/>
                    </a:ext>
                  </a:extLst>
                </a:gridCol>
                <a:gridCol w="6708381">
                  <a:extLst>
                    <a:ext uri="{9D8B030D-6E8A-4147-A177-3AD203B41FA5}">
                      <a16:colId xmlns:a16="http://schemas.microsoft.com/office/drawing/2014/main" val="1570654007"/>
                    </a:ext>
                  </a:extLst>
                </a:gridCol>
              </a:tblGrid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400" b="1" dirty="0"/>
                        <a:t>Dozė, </a:t>
                      </a:r>
                      <a:r>
                        <a:rPr lang="lt-LT" sz="2400" b="1" dirty="0" err="1"/>
                        <a:t>Sv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400" b="1" dirty="0"/>
                        <a:t>Galimi padariniai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41633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Nuo 0 iki 0,25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Pastebimų efektų nėra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4090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Nuo 0,25 iki 0,50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Nedidelis baltųjų kraujo kūnelių sumažėjimas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85122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Nuo 0,50 iki 1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Žaizdos, ženklus baltųjų kraujo kūnelių mažėjimas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23187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Nuo 1 iki 2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Šleikštulys, vėmimas, plaukų slinkimas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6137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Nuo 2 iki 5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Kraujoplūdis, opos, galima mirtis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576487"/>
                  </a:ext>
                </a:extLst>
              </a:tr>
              <a:tr h="6608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5 ir daugiau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lt-LT" sz="2000" dirty="0"/>
                        <a:t>Mirtis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42050"/>
                  </a:ext>
                </a:extLst>
              </a:tr>
            </a:tbl>
          </a:graphicData>
        </a:graphic>
      </p:graphicFrame>
      <p:sp>
        <p:nvSpPr>
          <p:cNvPr id="3" name="Pavadinimas 1">
            <a:extLst>
              <a:ext uri="{FF2B5EF4-FFF2-40B4-BE49-F238E27FC236}">
                <a16:creationId xmlns:a16="http://schemas.microsoft.com/office/drawing/2014/main" id="{E5D1AEB0-4F42-4A32-B5C6-D823FEA06247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Vienkartinės </a:t>
            </a:r>
            <a:r>
              <a:rPr lang="lt-LT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apšvitos</a:t>
            </a:r>
            <a:r>
              <a:rPr lang="lt-LT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dozės ir jų sukeliami padariniai</a:t>
            </a:r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7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 spinduliuotės matavimo prietaisai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/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Jonizuojančios spinduliuotės žmogus nejunta. Jos poveikis pastebimas ne iš karto, o po tam tikro laiko.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Norint to išvengti, naudojami specialūs prietaisai jonizuojančiai spinduliuotei registruoti: Vilsono  burbulinė kamera, </a:t>
            </a:r>
            <a:r>
              <a:rPr lang="lt-LT" dirty="0" err="1">
                <a:solidFill>
                  <a:schemeClr val="bg1"/>
                </a:solidFill>
              </a:rPr>
              <a:t>storasluoksnės</a:t>
            </a:r>
            <a:r>
              <a:rPr lang="lt-LT" dirty="0">
                <a:solidFill>
                  <a:schemeClr val="bg1"/>
                </a:solidFill>
              </a:rPr>
              <a:t> </a:t>
            </a:r>
            <a:r>
              <a:rPr lang="lt-LT" dirty="0" err="1">
                <a:solidFill>
                  <a:schemeClr val="bg1"/>
                </a:solidFill>
              </a:rPr>
              <a:t>fotoemulsijos</a:t>
            </a:r>
            <a:r>
              <a:rPr lang="lt-LT" dirty="0">
                <a:solidFill>
                  <a:schemeClr val="bg1"/>
                </a:solidFill>
              </a:rPr>
              <a:t>, Geigerio skaitiklis, </a:t>
            </a:r>
            <a:r>
              <a:rPr lang="lt-LT" dirty="0" err="1">
                <a:solidFill>
                  <a:schemeClr val="bg1"/>
                </a:solidFill>
              </a:rPr>
              <a:t>integriniai</a:t>
            </a:r>
            <a:r>
              <a:rPr lang="lt-LT" dirty="0">
                <a:solidFill>
                  <a:schemeClr val="bg1"/>
                </a:solidFill>
              </a:rPr>
              <a:t> įrenginiai. Jie suteikia informaciją apie jonizuojančiąją spinduliuotę.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2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ilson expansion apparatus, a cloud chamber | Science Museum Group  Collection">
            <a:extLst>
              <a:ext uri="{FF2B5EF4-FFF2-40B4-BE49-F238E27FC236}">
                <a16:creationId xmlns:a16="http://schemas.microsoft.com/office/drawing/2014/main" id="{49D11F00-06BD-4A0C-AFF5-FDE5F864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5" y="363891"/>
            <a:ext cx="3665525" cy="51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5954CB8-1659-4C80-A1CD-0D5661CA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1" y="789157"/>
            <a:ext cx="5830850" cy="43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urinio vietos rezervavimo ženklas 2">
            <a:extLst>
              <a:ext uri="{FF2B5EF4-FFF2-40B4-BE49-F238E27FC236}">
                <a16:creationId xmlns:a16="http://schemas.microsoft.com/office/drawing/2014/main" id="{5EB69265-E5B3-4A60-AE58-CD907638EDF1}"/>
              </a:ext>
            </a:extLst>
          </p:cNvPr>
          <p:cNvSpPr txBox="1">
            <a:spLocks/>
          </p:cNvSpPr>
          <p:nvPr/>
        </p:nvSpPr>
        <p:spPr>
          <a:xfrm>
            <a:off x="1759726" y="5621525"/>
            <a:ext cx="2910745" cy="472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bg1"/>
              </a:buClr>
              <a:buNone/>
            </a:pPr>
            <a:r>
              <a:rPr lang="lt-LT" sz="2000" b="1" i="1" dirty="0">
                <a:solidFill>
                  <a:schemeClr val="bg1"/>
                </a:solidFill>
              </a:rPr>
              <a:t>Vilsono burbulinė kamera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urinio vietos rezervavimo ženklas 2">
            <a:extLst>
              <a:ext uri="{FF2B5EF4-FFF2-40B4-BE49-F238E27FC236}">
                <a16:creationId xmlns:a16="http://schemas.microsoft.com/office/drawing/2014/main" id="{4029FF3D-EA08-439A-B250-71A163E69BBE}"/>
              </a:ext>
            </a:extLst>
          </p:cNvPr>
          <p:cNvSpPr txBox="1">
            <a:spLocks/>
          </p:cNvSpPr>
          <p:nvPr/>
        </p:nvSpPr>
        <p:spPr>
          <a:xfrm>
            <a:off x="7357646" y="5621525"/>
            <a:ext cx="1999860" cy="472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bg1"/>
              </a:buClr>
              <a:buNone/>
            </a:pPr>
            <a:r>
              <a:rPr lang="lt-LT" sz="2000" b="1" i="1" dirty="0">
                <a:solidFill>
                  <a:schemeClr val="bg1"/>
                </a:solidFill>
              </a:rPr>
              <a:t>Geigerio skaitiklis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4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 spinduliuotės matavimo prietaisai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5879471" cy="4351338"/>
          </a:xfrm>
        </p:spPr>
        <p:txBody>
          <a:bodyPr>
            <a:normAutofit/>
          </a:bodyPr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bg1"/>
                </a:solidFill>
              </a:rPr>
              <a:t>Išorinės </a:t>
            </a:r>
            <a:r>
              <a:rPr lang="lt-LT" sz="2400" dirty="0" err="1">
                <a:solidFill>
                  <a:schemeClr val="bg1"/>
                </a:solidFill>
              </a:rPr>
              <a:t>apšvitos</a:t>
            </a:r>
            <a:r>
              <a:rPr lang="lt-LT" sz="2400" dirty="0">
                <a:solidFill>
                  <a:schemeClr val="bg1"/>
                </a:solidFill>
              </a:rPr>
              <a:t> dozė matuojama </a:t>
            </a:r>
            <a:r>
              <a:rPr lang="lt-LT" sz="2400" b="1" i="1" dirty="0" err="1">
                <a:solidFill>
                  <a:schemeClr val="bg1"/>
                </a:solidFill>
              </a:rPr>
              <a:t>dozimetrais</a:t>
            </a:r>
            <a:r>
              <a:rPr lang="lt-LT" sz="2400" dirty="0">
                <a:solidFill>
                  <a:schemeClr val="bg1"/>
                </a:solidFill>
              </a:rPr>
              <a:t>. Taip vadinami prietaisai, matuojantys </a:t>
            </a:r>
            <a:r>
              <a:rPr lang="lt-LT" sz="2400" dirty="0" err="1">
                <a:solidFill>
                  <a:schemeClr val="bg1"/>
                </a:solidFill>
              </a:rPr>
              <a:t>apšvitos</a:t>
            </a:r>
            <a:r>
              <a:rPr lang="lt-LT" sz="2400" dirty="0">
                <a:solidFill>
                  <a:schemeClr val="bg1"/>
                </a:solidFill>
              </a:rPr>
              <a:t> dozės galią arba pačią dozę.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bg1"/>
                </a:solidFill>
              </a:rPr>
              <a:t>Jie turi </a:t>
            </a:r>
            <a:r>
              <a:rPr lang="lt-LT" sz="2400" dirty="0" err="1">
                <a:solidFill>
                  <a:schemeClr val="bg1"/>
                </a:solidFill>
              </a:rPr>
              <a:t>fotoplėvelę</a:t>
            </a:r>
            <a:r>
              <a:rPr lang="lt-LT" sz="2400" dirty="0">
                <a:solidFill>
                  <a:schemeClr val="bg1"/>
                </a:solidFill>
              </a:rPr>
              <a:t>, kurią apšviečia jonizuojančioji spinduliuotė. Plėvelė periodiškai ryškinama, o jos patamsėjimas rodo gautą </a:t>
            </a:r>
            <a:r>
              <a:rPr lang="lt-LT" sz="2400" dirty="0" err="1">
                <a:solidFill>
                  <a:schemeClr val="bg1"/>
                </a:solidFill>
              </a:rPr>
              <a:t>apšvitos</a:t>
            </a:r>
            <a:r>
              <a:rPr lang="lt-LT" sz="2400" dirty="0">
                <a:solidFill>
                  <a:schemeClr val="bg1"/>
                </a:solidFill>
              </a:rPr>
              <a:t> dozę.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nemokamų dozimetras nuotraukų | Piqsels">
            <a:extLst>
              <a:ext uri="{FF2B5EF4-FFF2-40B4-BE49-F238E27FC236}">
                <a16:creationId xmlns:a16="http://schemas.microsoft.com/office/drawing/2014/main" id="{E4ED526C-94E0-487B-B818-238A8E52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46" y="1689823"/>
            <a:ext cx="4925090" cy="32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8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3410FF30-B9C5-4F3F-9B96-BE2577FC145F}"/>
              </a:ext>
            </a:extLst>
          </p:cNvPr>
          <p:cNvSpPr txBox="1">
            <a:spLocks/>
          </p:cNvSpPr>
          <p:nvPr/>
        </p:nvSpPr>
        <p:spPr>
          <a:xfrm>
            <a:off x="838200" y="16898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b="1" i="1" dirty="0">
                <a:solidFill>
                  <a:schemeClr val="bg1"/>
                </a:solidFill>
              </a:rPr>
              <a:t>Foninė spinduliuote </a:t>
            </a:r>
            <a:r>
              <a:rPr lang="lt-LT" dirty="0">
                <a:solidFill>
                  <a:schemeClr val="bg1"/>
                </a:solidFill>
              </a:rPr>
              <a:t>susideda iš visų gamtinių ir dirbtinių šaltinių Žemėje. Per metus žmogus apytiksliai gauna 0,001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r>
              <a:rPr lang="lt-LT" dirty="0">
                <a:solidFill>
                  <a:schemeClr val="bg1"/>
                </a:solidFill>
              </a:rPr>
              <a:t> dozę. Prie jos žmogaus organizmas jau yra prisitaikęs.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Tarptautiniu susitarimu nustatyta leidžiamoji metinė spinduliuotės dozės galia – 0,05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r>
              <a:rPr lang="lt-LT" dirty="0">
                <a:solidFill>
                  <a:schemeClr val="bg1"/>
                </a:solidFill>
              </a:rPr>
              <a:t>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Radiacinį foną Lietuvos miestuose galima stebėti Ankstyvojo radiacinio pavojaus perspėjimo sistemos (RADIS) tinkle:</a:t>
            </a:r>
          </a:p>
          <a:p>
            <a:pPr marL="0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https://www.rsc.lt/radis/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avadinimas 1">
            <a:extLst>
              <a:ext uri="{FF2B5EF4-FFF2-40B4-BE49-F238E27FC236}">
                <a16:creationId xmlns:a16="http://schemas.microsoft.com/office/drawing/2014/main" id="{92C6D216-C43B-47CD-9F7A-5F3132680371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Foninė spinduliuotė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3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2CAE60-318F-4F95-9C74-0F2EF3A905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6566" y="1779288"/>
            <a:ext cx="9798867" cy="3299423"/>
          </a:xfrm>
        </p:spPr>
        <p:txBody>
          <a:bodyPr>
            <a:normAutofit/>
          </a:bodyPr>
          <a:lstStyle/>
          <a:p>
            <a:pPr algn="ctr"/>
            <a:r>
              <a:rPr lang="lt-LT" sz="6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 spinduliuotės naudojimas medicinoje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4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2BAC6D0A-3613-4990-9F1F-D64B2B3FB768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Gama peilis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DAB5D-1B20-476A-A551-9D68DCE62ED7}"/>
              </a:ext>
            </a:extLst>
          </p:cNvPr>
          <p:cNvSpPr txBox="1"/>
          <p:nvPr/>
        </p:nvSpPr>
        <p:spPr>
          <a:xfrm>
            <a:off x="331772" y="1598568"/>
            <a:ext cx="6096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Gama peilis – </a:t>
            </a:r>
            <a:r>
              <a:rPr lang="lt-LT" sz="2000" b="0" i="0" dirty="0" err="1">
                <a:solidFill>
                  <a:schemeClr val="bg1"/>
                </a:solidFill>
                <a:effectLst/>
              </a:rPr>
              <a:t>radiochirurgijos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 gydymo metodas, skirtas pasirinktų konkrečių zonų gydymui galvos smegenyse. Pagrįstas labai tiksliai orientuotais jonizuojančių spindulių pluoštais, kurie nukreipiami į gydymo zoną galvos smegenyse.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Taikant gama peilio gydymą ypatingai sumažėja atviros operacijos metu galimų komplikacijų patyrimo rizika.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Gama peilį Lietuvoje ir Baltijos šalyse vienintelė turi Lietuvos sveikatos mokslų universiteto ligoninė Kauno klinikos. </a:t>
            </a:r>
          </a:p>
        </p:txBody>
      </p:sp>
      <p:pic>
        <p:nvPicPr>
          <p:cNvPr id="1026" name="Picture 2" descr="Kauno klinikose jau atlikta 50 gama peilio operacijų - DELFI Sveikata">
            <a:extLst>
              <a:ext uri="{FF2B5EF4-FFF2-40B4-BE49-F238E27FC236}">
                <a16:creationId xmlns:a16="http://schemas.microsoft.com/office/drawing/2014/main" id="{ADB26C76-0AA4-4D20-9892-E0306B0A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88" y="1679370"/>
            <a:ext cx="5156936" cy="34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F20FCA6-14A0-4828-8833-A83CE36CD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66" y="5115207"/>
            <a:ext cx="1345179" cy="13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3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2BAC6D0A-3613-4990-9F1F-D64B2B3FB768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Gama kamera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DAB5D-1B20-476A-A551-9D68DCE62ED7}"/>
              </a:ext>
            </a:extLst>
          </p:cNvPr>
          <p:cNvSpPr txBox="1"/>
          <p:nvPr/>
        </p:nvSpPr>
        <p:spPr>
          <a:xfrm>
            <a:off x="322718" y="1290750"/>
            <a:ext cx="6096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Gama kamera atliekami tyrimai vadinami </a:t>
            </a:r>
            <a:r>
              <a:rPr lang="lt-LT" sz="2000" b="1" i="1" dirty="0" err="1">
                <a:solidFill>
                  <a:schemeClr val="bg1"/>
                </a:solidFill>
                <a:effectLst/>
              </a:rPr>
              <a:t>scintigrafijomis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, jų metu naudojami santykinai maži radioaktyvių medžiagų kiekiai, siekiant įvertinti tiriamų vidaus organų, audinių ar kūno dalių funkcionavimą.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Branduolinio medicinos tyrimo metu naudojama radioaktyvi medžiaga (radionuklidas), kuri pacientui suleidžiama į veną, duodama nuryti ar įkvėpti. Radionuklidas per tam tikrą laiką susikaupia tiriamame organe ar kūno dalyje ir skleidžia nedidelį energijos kiekį kaip gama spindulius. Gama kamera aptinka šios energijos srautus ir</a:t>
            </a:r>
            <a:r>
              <a:rPr lang="lt-LT" sz="2000" dirty="0">
                <a:solidFill>
                  <a:schemeClr val="bg1"/>
                </a:solidFill>
              </a:rPr>
              <a:t> kompiuteryje sukuria tiriamo objekto (organo, audinio) struktūros ir funkcijos, medžiagų apykaitos vaizdus.</a:t>
            </a:r>
            <a:endParaRPr lang="lt-LT" sz="20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F20FCA6-14A0-4828-8833-A83CE36CD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64" y="4899304"/>
            <a:ext cx="1345179" cy="1345179"/>
          </a:xfrm>
          <a:prstGeom prst="rect">
            <a:avLst/>
          </a:prstGeom>
        </p:spPr>
      </p:pic>
      <p:pic>
        <p:nvPicPr>
          <p:cNvPr id="2050" name="Picture 2" descr="VMA&quot; dobio gama kameru, zakazivanje od ponedeljka - Alo.rs">
            <a:extLst>
              <a:ext uri="{FF2B5EF4-FFF2-40B4-BE49-F238E27FC236}">
                <a16:creationId xmlns:a16="http://schemas.microsoft.com/office/drawing/2014/main" id="{1A5C11A0-6A4D-43E6-8FCD-3AD38B53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95" y="1464351"/>
            <a:ext cx="5186919" cy="34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2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2BAC6D0A-3613-4990-9F1F-D64B2B3FB768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Rentgeno aparatas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DAB5D-1B20-476A-A551-9D68DCE62ED7}"/>
              </a:ext>
            </a:extLst>
          </p:cNvPr>
          <p:cNvSpPr txBox="1"/>
          <p:nvPr/>
        </p:nvSpPr>
        <p:spPr>
          <a:xfrm>
            <a:off x="331772" y="1598568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0" i="0" dirty="0" err="1">
                <a:solidFill>
                  <a:schemeClr val="bg1"/>
                </a:solidFill>
                <a:effectLst/>
              </a:rPr>
              <a:t>Rentgeninio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 tyrimo metu rentgeno spinduliuotės srautas iš rentgeno vamzdžio siunčiamas į tiriamąjį objektą ir pereina per žmogaus kūną. Šie spinduliai yra fiksuojami imtuve (detektoriuje) ir gaunamas dvimatis (2D) struktūrų vaizdas.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lt-LT" sz="2000" b="1" i="1" dirty="0" err="1">
                <a:solidFill>
                  <a:schemeClr val="bg1"/>
                </a:solidFill>
                <a:effectLst/>
              </a:rPr>
              <a:t>Rentgenoskopija</a:t>
            </a:r>
            <a:r>
              <a:rPr lang="lt-LT" sz="2000" dirty="0">
                <a:solidFill>
                  <a:schemeClr val="bg1"/>
                </a:solidFill>
              </a:rPr>
              <a:t> yra 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paprastas ir informatyvus tyrimo metodas, leidžiantis vizualizuoti kūno struktūras realiu laiku, stebėti organų judesius, įvertinti struktūrinius ir funkcinius pokyčius, kuriuos galima fiksuoti serijinėse rentgenogramose, vaizdo ar skaitmeniniame įraše.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F20FCA6-14A0-4828-8833-A83CE36CD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66" y="5115207"/>
            <a:ext cx="1345179" cy="1345179"/>
          </a:xfrm>
          <a:prstGeom prst="rect">
            <a:avLst/>
          </a:prstGeom>
        </p:spPr>
      </p:pic>
      <p:pic>
        <p:nvPicPr>
          <p:cNvPr id="3074" name="Picture 2" descr="Beveik milijoną kainavęs rentgeno aparatas Kauno klinikinėje ligoninėje  metus guli neišpakuotas - DELFI">
            <a:extLst>
              <a:ext uri="{FF2B5EF4-FFF2-40B4-BE49-F238E27FC236}">
                <a16:creationId xmlns:a16="http://schemas.microsoft.com/office/drawing/2014/main" id="{04ABD808-0182-48DE-9593-9BC5DC13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12" y="1598568"/>
            <a:ext cx="5141262" cy="33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4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3171FE0-31C5-4AEA-B0FC-6044B30DB9DE}"/>
              </a:ext>
            </a:extLst>
          </p:cNvPr>
          <p:cNvSpPr txBox="1">
            <a:spLocks/>
          </p:cNvSpPr>
          <p:nvPr/>
        </p:nvSpPr>
        <p:spPr>
          <a:xfrm>
            <a:off x="1196566" y="1779288"/>
            <a:ext cx="9798867" cy="3299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 spinduliuotės poveikis aplinkai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9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Kas yra jonizuojančioji spinduliuotė?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/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Visa mūsų aplinka sudaryta iš atomų – mažiausių nedalomų dalelių, turinčių visas medžiagos fizines-chemines savybes. 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Atomus sudaro branduoliai ir elektronų apvalkalai. Branduoliai sudaryti iš protonų ir neutronų. 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Kai branduolyje esančių protonų ir neutronų skaičiai skiriasi, branduoliai yra radioaktyvūs ir skyla. Jų skilimo metu išsiskiria energija ir spinduliuojama jonizuojančioji spinduliuotė.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3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/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Pasaulyje sparčiai plėtojama branduolinė energetika.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Branduolinė energija nesukelia šiltnamio efekto, negamina tiek daug kitokių sveikatai, augmenijai, pastatam pavojingų ir rūgščiuosius lietus sukeliančių dujų.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Tačiau didžiausi branduolinės energijos trūkumai yra avarijų rizika ir branduolinio kuro ir jo atliekų laikymas.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81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C3B25A4B-533A-4B3C-A22B-9D606BB727EA}"/>
              </a:ext>
            </a:extLst>
          </p:cNvPr>
          <p:cNvSpPr txBox="1">
            <a:spLocks/>
          </p:cNvSpPr>
          <p:nvPr/>
        </p:nvSpPr>
        <p:spPr>
          <a:xfrm>
            <a:off x="838200" y="16898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b="1" i="1" dirty="0">
                <a:solidFill>
                  <a:schemeClr val="bg1"/>
                </a:solidFill>
              </a:rPr>
              <a:t>Panaudotas branduolinis kuras </a:t>
            </a:r>
            <a:r>
              <a:rPr lang="lt-LT" dirty="0">
                <a:solidFill>
                  <a:schemeClr val="bg1"/>
                </a:solidFill>
              </a:rPr>
              <a:t>– kuras, po apšvitinimo išimtas iš reaktoriaus ir netinkantis toliau naudoti kaip energijos šaltinis tokio tipo reaktoriuje.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Jo perdirbimo technologija yra sudėtinga, nes tenka dirbti su dideliais kiekiais radioaktyviųjų medžiagų. Nemažą kuro kiekį perdirba tik keturios šalys: Didžioji Britanija, Prancūzija, Rusija ir Japonija.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Panaudoto branduolinio kuro kiekis kasmet padidėja 11-12 tūkst. tonų.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4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3174FB00-4358-4B78-9479-6F5EF9320BC6}"/>
              </a:ext>
            </a:extLst>
          </p:cNvPr>
          <p:cNvSpPr txBox="1">
            <a:spLocks/>
          </p:cNvSpPr>
          <p:nvPr/>
        </p:nvSpPr>
        <p:spPr>
          <a:xfrm>
            <a:off x="599492" y="603684"/>
            <a:ext cx="10993016" cy="827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bg1"/>
                </a:solidFill>
              </a:rPr>
              <a:t>Panaudotas branduolinis kuras yra saugomas specialiuose konteineriuose, laukiant, kol dauguma izotopų suskils į stabilius arba bent mažiau radioaktyvius (4 pav.).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2BB1561-2D46-4E75-A009-6BD6EA303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43" y="1606024"/>
            <a:ext cx="3318490" cy="4515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AA876-3855-437A-A03D-A295644C234C}"/>
              </a:ext>
            </a:extLst>
          </p:cNvPr>
          <p:cNvSpPr txBox="1"/>
          <p:nvPr/>
        </p:nvSpPr>
        <p:spPr>
          <a:xfrm>
            <a:off x="2022225" y="6254316"/>
            <a:ext cx="5429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pav.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 descr="Used Nuclear Fuel Storage">
            <a:extLst>
              <a:ext uri="{FF2B5EF4-FFF2-40B4-BE49-F238E27FC236}">
                <a16:creationId xmlns:a16="http://schemas.microsoft.com/office/drawing/2014/main" id="{9348A262-9045-41DA-A90B-D12BC15E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83" y="1606025"/>
            <a:ext cx="6769774" cy="45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urinio vietos rezervavimo ženklas 2">
            <a:extLst>
              <a:ext uri="{FF2B5EF4-FFF2-40B4-BE49-F238E27FC236}">
                <a16:creationId xmlns:a16="http://schemas.microsoft.com/office/drawing/2014/main" id="{7482DED9-25AB-47AF-A855-E7FB800890FC}"/>
              </a:ext>
            </a:extLst>
          </p:cNvPr>
          <p:cNvSpPr txBox="1">
            <a:spLocks/>
          </p:cNvSpPr>
          <p:nvPr/>
        </p:nvSpPr>
        <p:spPr>
          <a:xfrm>
            <a:off x="4886351" y="6153832"/>
            <a:ext cx="6572638" cy="47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bg1"/>
              </a:buClr>
              <a:buNone/>
            </a:pPr>
            <a:r>
              <a:rPr lang="lt-LT" sz="2400" dirty="0">
                <a:solidFill>
                  <a:schemeClr val="bg1"/>
                </a:solidFill>
              </a:rPr>
              <a:t>Panaudoto branduolinio kuro saugykla Kolumbijoje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9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254126-02CA-47AC-8646-9EE7B7DCEEF6}"/>
              </a:ext>
            </a:extLst>
          </p:cNvPr>
          <p:cNvSpPr txBox="1">
            <a:spLocks/>
          </p:cNvSpPr>
          <p:nvPr/>
        </p:nvSpPr>
        <p:spPr>
          <a:xfrm>
            <a:off x="1196566" y="1779288"/>
            <a:ext cx="9798867" cy="3299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6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Klausimai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8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101ED664-09F1-4DE9-AC46-945C918C37D7}"/>
              </a:ext>
            </a:extLst>
          </p:cNvPr>
          <p:cNvSpPr txBox="1">
            <a:spLocks/>
          </p:cNvSpPr>
          <p:nvPr/>
        </p:nvSpPr>
        <p:spPr>
          <a:xfrm>
            <a:off x="838200" y="407406"/>
            <a:ext cx="10515600" cy="6011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Clr>
                <a:schemeClr val="bg1"/>
              </a:buClr>
              <a:buFont typeface="+mj-lt"/>
              <a:buAutoNum type="arabicPeriod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Kurioje eilutėje išvardinti jonizuojančios spinduliuotės šaltiniai?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Rentgeno spinduliuotė, mikrobangos, beta dalelės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Ultravioletinė spinduliuotė, neutronai, radijo bangos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Gama spinduliuotė, neutronai, rentgeno spinduliuotė</a:t>
            </a:r>
          </a:p>
          <a:p>
            <a:pPr marL="514350" indent="-514350" algn="just">
              <a:buClr>
                <a:schemeClr val="bg1"/>
              </a:buClr>
              <a:buFont typeface="+mj-lt"/>
              <a:buAutoNum type="arabicPeriod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Kurių dalelių spinduliuotė yra labiausiai jonizuojanti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Alfa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Beta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Gama</a:t>
            </a:r>
          </a:p>
          <a:p>
            <a:pPr marL="514350" indent="-514350" algn="just">
              <a:buClr>
                <a:schemeClr val="bg1"/>
              </a:buClr>
              <a:buFont typeface="+mj-lt"/>
              <a:buAutoNum type="arabicPeriod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 ląstelės dalis yra jautriausia </a:t>
            </a:r>
            <a:r>
              <a:rPr lang="lt-L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jozinuojančiajai</a:t>
            </a: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spinduliuotei?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Ląstelės sienelė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Ląstelės branduolys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Ląstelės </a:t>
            </a:r>
            <a:r>
              <a:rPr lang="lt-LT" dirty="0" err="1">
                <a:solidFill>
                  <a:schemeClr val="bg1"/>
                </a:solidFill>
              </a:rPr>
              <a:t>mitochondrijos</a:t>
            </a:r>
            <a:endParaRPr 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5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101ED664-09F1-4DE9-AC46-945C918C37D7}"/>
              </a:ext>
            </a:extLst>
          </p:cNvPr>
          <p:cNvSpPr txBox="1">
            <a:spLocks/>
          </p:cNvSpPr>
          <p:nvPr/>
        </p:nvSpPr>
        <p:spPr>
          <a:xfrm>
            <a:off x="838200" y="407406"/>
            <a:ext cx="10515600" cy="6011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Clr>
                <a:schemeClr val="bg1"/>
              </a:buClr>
              <a:buFont typeface="+mj-lt"/>
              <a:buAutoNum type="arabicPeriod" startAt="4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Kuo matuojama sugertoji </a:t>
            </a:r>
            <a:r>
              <a:rPr lang="lt-L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apšvitos</a:t>
            </a: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dozė D?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 err="1">
                <a:solidFill>
                  <a:schemeClr val="bg1"/>
                </a:solidFill>
              </a:rPr>
              <a:t>Grėjais</a:t>
            </a:r>
            <a:r>
              <a:rPr lang="lt-LT" dirty="0">
                <a:solidFill>
                  <a:schemeClr val="bg1"/>
                </a:solidFill>
              </a:rPr>
              <a:t>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 err="1">
                <a:solidFill>
                  <a:schemeClr val="bg1"/>
                </a:solidFill>
              </a:rPr>
              <a:t>Džiauliais</a:t>
            </a:r>
            <a:r>
              <a:rPr lang="lt-LT" dirty="0">
                <a:solidFill>
                  <a:schemeClr val="bg1"/>
                </a:solidFill>
              </a:rPr>
              <a:t> J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Faradais F</a:t>
            </a: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4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4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Kokia </a:t>
            </a:r>
            <a:r>
              <a:rPr lang="lt-L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apšvitos</a:t>
            </a: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dozė žmogui yra mirtina?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3 </a:t>
            </a:r>
            <a:r>
              <a:rPr lang="lt-LT" dirty="0" err="1">
                <a:solidFill>
                  <a:schemeClr val="bg1"/>
                </a:solidFill>
              </a:rPr>
              <a:t>Sv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4 </a:t>
            </a:r>
            <a:r>
              <a:rPr lang="lt-LT" dirty="0" err="1">
                <a:solidFill>
                  <a:schemeClr val="bg1"/>
                </a:solidFill>
              </a:rPr>
              <a:t>Sv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5 </a:t>
            </a:r>
            <a:r>
              <a:rPr lang="lt-LT" dirty="0" err="1">
                <a:solidFill>
                  <a:schemeClr val="bg1"/>
                </a:solidFill>
              </a:rPr>
              <a:t>Sv</a:t>
            </a: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4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4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Kuris prietaisas yra skirtas jonizuojančiajai spinduliuotei matuoti?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 err="1">
                <a:solidFill>
                  <a:schemeClr val="bg1"/>
                </a:solidFill>
              </a:rPr>
              <a:t>Seismografas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 err="1">
                <a:solidFill>
                  <a:schemeClr val="bg1"/>
                </a:solidFill>
              </a:rPr>
              <a:t>Dozimetras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 err="1">
                <a:solidFill>
                  <a:schemeClr val="bg1"/>
                </a:solidFill>
              </a:rPr>
              <a:t>Ampermetras</a:t>
            </a:r>
            <a:endParaRPr lang="lt-L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9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2">
            <a:extLst>
              <a:ext uri="{FF2B5EF4-FFF2-40B4-BE49-F238E27FC236}">
                <a16:creationId xmlns:a16="http://schemas.microsoft.com/office/drawing/2014/main" id="{101ED664-09F1-4DE9-AC46-945C918C37D7}"/>
              </a:ext>
            </a:extLst>
          </p:cNvPr>
          <p:cNvSpPr txBox="1">
            <a:spLocks/>
          </p:cNvSpPr>
          <p:nvPr/>
        </p:nvSpPr>
        <p:spPr>
          <a:xfrm>
            <a:off x="838200" y="407406"/>
            <a:ext cx="10515600" cy="6011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Clr>
                <a:schemeClr val="bg1"/>
              </a:buClr>
              <a:buFont typeface="+mj-lt"/>
              <a:buAutoNum type="arabicPeriod" startAt="7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Kokio dydžio </a:t>
            </a:r>
            <a:r>
              <a:rPr lang="lt-L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apšvitą</a:t>
            </a: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žmogus gauna kasmet?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0,1 </a:t>
            </a:r>
            <a:r>
              <a:rPr lang="lt-LT" dirty="0" err="1">
                <a:solidFill>
                  <a:schemeClr val="bg1"/>
                </a:solidFill>
              </a:rPr>
              <a:t>Sv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1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endParaRPr lang="lt-LT" dirty="0">
              <a:solidFill>
                <a:schemeClr val="bg1"/>
              </a:solidFill>
            </a:endParaRP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0,001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7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7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 Lietuvos institucija turi gama peilį?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LSMU ligoninė Kauno Klinikos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Respublikinė Klaipėdos ligoninė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VšĮ Vilniaus miesto klinikinė ligoninė</a:t>
            </a: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7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Font typeface="+mj-lt"/>
              <a:buAutoNum type="arabicPeriod" startAt="7"/>
            </a:pPr>
            <a:r>
              <a:rPr lang="lt-L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Kuri šalis perdirba panaudotą branduolinį kurą?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Kinija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Prancūzija</a:t>
            </a:r>
          </a:p>
          <a:p>
            <a:pPr marL="971550" lvl="1" indent="-514350" algn="just">
              <a:buClr>
                <a:schemeClr val="bg1"/>
              </a:buClr>
              <a:buFont typeface="+mj-lt"/>
              <a:buAutoNum type="alphaLcParenR"/>
            </a:pPr>
            <a:r>
              <a:rPr lang="lt-LT" dirty="0">
                <a:solidFill>
                  <a:schemeClr val="bg1"/>
                </a:solidFill>
              </a:rPr>
              <a:t>Kanada</a:t>
            </a:r>
          </a:p>
        </p:txBody>
      </p:sp>
    </p:spTree>
    <p:extLst>
      <p:ext uri="{BB962C8B-B14F-4D97-AF65-F5344CB8AC3E}">
        <p14:creationId xmlns:p14="http://schemas.microsoft.com/office/powerpoint/2010/main" val="3811192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Atsakymai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C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A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B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A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C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B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C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A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r>
              <a:rPr lang="lt-LT" sz="3200" dirty="0">
                <a:solidFill>
                  <a:schemeClr val="bg1"/>
                </a:solidFill>
              </a:rPr>
              <a:t>B</a:t>
            </a:r>
          </a:p>
          <a:p>
            <a:pPr marL="514350" indent="-514350" algn="ctr">
              <a:buClr>
                <a:schemeClr val="bg1"/>
              </a:buClr>
              <a:buAutoNum type="arabicPeriod"/>
            </a:pPr>
            <a:endParaRPr lang="lt-LT" dirty="0">
              <a:solidFill>
                <a:schemeClr val="bg1"/>
              </a:solidFill>
            </a:endParaRPr>
          </a:p>
          <a:p>
            <a:pPr marL="514350" indent="-514350" algn="just">
              <a:buClr>
                <a:schemeClr val="bg1"/>
              </a:buClr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3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063E0-092B-480C-BA18-A782833A18AB}"/>
              </a:ext>
            </a:extLst>
          </p:cNvPr>
          <p:cNvSpPr txBox="1"/>
          <p:nvPr/>
        </p:nvSpPr>
        <p:spPr>
          <a:xfrm>
            <a:off x="3816035" y="117695"/>
            <a:ext cx="4925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 dirty="0">
                <a:solidFill>
                  <a:schemeClr val="bg1"/>
                </a:solidFill>
              </a:rPr>
              <a:t>Literatūros sąrašas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51083-3A18-4516-BF54-ABC963D5385E}"/>
              </a:ext>
            </a:extLst>
          </p:cNvPr>
          <p:cNvSpPr txBox="1"/>
          <p:nvPr/>
        </p:nvSpPr>
        <p:spPr>
          <a:xfrm>
            <a:off x="860078" y="1032095"/>
            <a:ext cx="1083699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chemeClr val="bg1"/>
                </a:solidFill>
              </a:rPr>
              <a:t>Informaciniams paveikslėliams:</a:t>
            </a:r>
          </a:p>
          <a:p>
            <a:pPr marL="342900" indent="-342900">
              <a:buAutoNum type="arabicParenR"/>
            </a:pPr>
            <a:endParaRPr lang="lt-LT" dirty="0">
              <a:solidFill>
                <a:schemeClr val="bg1"/>
              </a:solidFill>
              <a:hlinkClick r:id="rId3"/>
            </a:endParaRPr>
          </a:p>
          <a:p>
            <a:pPr marL="342900" indent="-342900">
              <a:buAutoNum type="arabicParenR"/>
            </a:pPr>
            <a:r>
              <a:rPr lang="lt-LT" sz="1600" dirty="0">
                <a:solidFill>
                  <a:schemeClr val="bg1"/>
                </a:solidFill>
                <a:hlinkClick r:id="rId3"/>
              </a:rPr>
              <a:t>https://sciencenotes.org/difference-between-ionizing-and-non-ionizing-radiation/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lt-LT" sz="1600" dirty="0">
                <a:solidFill>
                  <a:schemeClr val="bg1"/>
                </a:solidFill>
                <a:hlinkClick r:id="rId4"/>
              </a:rPr>
              <a:t>https://www.shutterstock.com/image-vector/alpha-beta-gamma-radiation-symbols-2065837625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lt-LT" sz="1600" dirty="0">
                <a:solidFill>
                  <a:schemeClr val="bg1"/>
                </a:solidFill>
              </a:rPr>
              <a:t>Pečiuliauskienė Palmira, Alfonsas Rimeika „Fizika. Išplėstinis kursas 12 klasei“ Antroji knyga</a:t>
            </a:r>
          </a:p>
          <a:p>
            <a:endParaRPr lang="lt-LT" sz="2800" b="1" dirty="0">
              <a:solidFill>
                <a:schemeClr val="bg1"/>
              </a:solidFill>
            </a:endParaRPr>
          </a:p>
          <a:p>
            <a:r>
              <a:rPr lang="lt-LT" sz="2400" b="1" dirty="0" err="1">
                <a:solidFill>
                  <a:schemeClr val="bg1"/>
                </a:solidFill>
              </a:rPr>
              <a:t>Video</a:t>
            </a:r>
            <a:r>
              <a:rPr lang="lt-LT" sz="2400" b="1" dirty="0">
                <a:solidFill>
                  <a:schemeClr val="bg1"/>
                </a:solidFill>
              </a:rPr>
              <a:t> medžiagai: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lt-LT" sz="1600" dirty="0">
                <a:solidFill>
                  <a:schemeClr val="bg1"/>
                </a:solidFill>
                <a:hlinkClick r:id="rId5"/>
              </a:rPr>
              <a:t>https://youtu.be/EuKzI3g5ra4?t=28</a:t>
            </a:r>
            <a:endParaRPr lang="lt-LT" sz="1600" dirty="0">
              <a:solidFill>
                <a:schemeClr val="bg1"/>
              </a:solidFill>
            </a:endParaRPr>
          </a:p>
          <a:p>
            <a:endParaRPr lang="lt-LT" sz="2800" b="1" dirty="0">
              <a:solidFill>
                <a:schemeClr val="bg1"/>
              </a:solidFill>
            </a:endParaRPr>
          </a:p>
          <a:p>
            <a:r>
              <a:rPr lang="lt-LT" sz="2400" b="1" dirty="0">
                <a:solidFill>
                  <a:schemeClr val="bg1"/>
                </a:solidFill>
              </a:rPr>
              <a:t>Informacijai:</a:t>
            </a:r>
          </a:p>
          <a:p>
            <a:endParaRPr lang="lt-LT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lt-LT" sz="1600" dirty="0">
                <a:solidFill>
                  <a:schemeClr val="bg1"/>
                </a:solidFill>
              </a:rPr>
              <a:t>Pečiuliauskienė Palmira, Alfonsas Rimeika „Fizika. Išplėstinis kursas 12 klasei“ Antroji knyga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  <a:hlinkClick r:id="rId6"/>
              </a:rPr>
              <a:t>http://vhost.asu.lt/nm/l-projektas/Aplinkairsveikata/22.htm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  <a:hlinkClick r:id="rId7"/>
              </a:rPr>
              <a:t>https://www.esmogas.lt/elktromagnetine-aplinka/jonizuojanti-radiacija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  <a:hlinkClick r:id="rId8"/>
              </a:rPr>
              <a:t>https://opentextbc.ca/chemistry/chapter/21-6-biological-effects-of-radiation/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600" dirty="0">
                <a:solidFill>
                  <a:schemeClr val="bg1"/>
                </a:solidFill>
                <a:hlinkClick r:id="rId9"/>
              </a:rPr>
              <a:t>https://pola.lt/kauno-kliniku-informacija-del-gama-peilio-metodo-taikymo/</a:t>
            </a:r>
            <a:endParaRPr lang="lt-LT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lt-LT" sz="1600" dirty="0">
                <a:solidFill>
                  <a:schemeClr val="bg1"/>
                </a:solidFill>
              </a:rPr>
              <a:t>Gama kamera - Eglė Urbonavičiūtė (2011m.)</a:t>
            </a:r>
          </a:p>
          <a:p>
            <a:pPr marL="342900" indent="-342900">
              <a:buFont typeface="+mj-lt"/>
              <a:buAutoNum type="arabicParenR"/>
            </a:pPr>
            <a:r>
              <a:rPr lang="lt-LT" sz="1600" dirty="0">
                <a:solidFill>
                  <a:schemeClr val="bg1"/>
                </a:solidFill>
              </a:rPr>
              <a:t>Diagnostinė rentgeno įranga - Eglė Urbonavičiūtė (2011m.)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arenR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5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C503CF7-A28B-4278-BF26-CD7BFFFFC4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6526" y="282792"/>
            <a:ext cx="10515600" cy="833437"/>
          </a:xfrm>
        </p:spPr>
        <p:txBody>
          <a:bodyPr/>
          <a:lstStyle/>
          <a:p>
            <a:pPr marL="0" indent="0">
              <a:buNone/>
            </a:pPr>
            <a:r>
              <a:rPr lang="lt-LT" dirty="0">
                <a:solidFill>
                  <a:schemeClr val="bg1"/>
                </a:solidFill>
              </a:rPr>
              <a:t>Gamtoje yra dvi spinduliuotės rūšys: nejonizuojančioji ir jonizuojančioji.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750A3A7-D430-4A85-9306-1088EA137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37" y="859958"/>
            <a:ext cx="9059726" cy="57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id="{2BAC6D0A-3613-4990-9F1F-D64B2B3FB768}"/>
              </a:ext>
            </a:extLst>
          </p:cNvPr>
          <p:cNvSpPr txBox="1">
            <a:spLocks/>
          </p:cNvSpPr>
          <p:nvPr/>
        </p:nvSpPr>
        <p:spPr>
          <a:xfrm>
            <a:off x="838200" y="138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Alfa, beta, gama spinduliuotė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ABF26F0-796C-48FD-81C4-6E1297193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66" y="2119009"/>
            <a:ext cx="5104265" cy="261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DAB5D-1B20-476A-A551-9D68DCE62ED7}"/>
              </a:ext>
            </a:extLst>
          </p:cNvPr>
          <p:cNvSpPr txBox="1"/>
          <p:nvPr/>
        </p:nvSpPr>
        <p:spPr>
          <a:xfrm>
            <a:off x="666750" y="2009129"/>
            <a:ext cx="6096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Alfa (</a:t>
            </a:r>
            <a:r>
              <a:rPr lang="el-GR" sz="2000" b="0" i="0" dirty="0">
                <a:solidFill>
                  <a:schemeClr val="bg1"/>
                </a:solidFill>
                <a:effectLst/>
              </a:rPr>
              <a:t>α) 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spinduliuotė – alfa dalelės, t. y. teigiamą krūvį turinčių helio branduoliai. Alfa dalelės pasižymi maža skvarba, tačiau jų jonizuojanti galia yra labai didelė. </a:t>
            </a:r>
            <a:r>
              <a:rPr lang="lt-LT" sz="2000" dirty="0">
                <a:solidFill>
                  <a:schemeClr val="bg1"/>
                </a:solidFill>
              </a:rPr>
              <a:t>J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os kelia didžiausią pavojų žmonėms.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Beta (</a:t>
            </a:r>
            <a:r>
              <a:rPr lang="el-GR" sz="2000" b="0" i="0" dirty="0">
                <a:solidFill>
                  <a:schemeClr val="bg1"/>
                </a:solidFill>
                <a:effectLst/>
              </a:rPr>
              <a:t>β) 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spinduliuotė – beta dalelės, t. y. neigiamą krūvį turinčių elektronų srautas, kurio </a:t>
            </a:r>
            <a:r>
              <a:rPr lang="lt-LT" sz="2000" b="0" i="0" dirty="0" err="1">
                <a:solidFill>
                  <a:schemeClr val="bg1"/>
                </a:solidFill>
                <a:effectLst/>
              </a:rPr>
              <a:t>skvarbumas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 yra didesnis už alfa dalelių, tačiau jonizuojanti galia mažesnė.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lt-LT" sz="2000" b="0" i="0" dirty="0">
              <a:solidFill>
                <a:schemeClr val="bg1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chemeClr val="bg1"/>
                </a:solidFill>
                <a:effectLst/>
              </a:rPr>
              <a:t>Gama (</a:t>
            </a:r>
            <a:r>
              <a:rPr lang="el-GR" sz="2000" b="0" i="0" dirty="0">
                <a:solidFill>
                  <a:schemeClr val="bg1"/>
                </a:solidFill>
                <a:effectLst/>
              </a:rPr>
              <a:t>γ) 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spinduliuotė – labai didelio dažnio ir labai trumpos elektromagnetinės bangos, pasižyminčios didele energija ir </a:t>
            </a:r>
            <a:r>
              <a:rPr lang="lt-LT" sz="2000" b="0" i="0" dirty="0" err="1">
                <a:solidFill>
                  <a:schemeClr val="bg1"/>
                </a:solidFill>
                <a:effectLst/>
              </a:rPr>
              <a:t>skvarbumu</a:t>
            </a:r>
            <a:r>
              <a:rPr lang="lt-LT" sz="2000" b="0" i="0" dirty="0">
                <a:solidFill>
                  <a:schemeClr val="bg1"/>
                </a:solidFill>
                <a:effectLst/>
              </a:rPr>
              <a:t>. Gama spindulių skvarba yra didžiausia, tačiau jonizuojantis poveikis yra mažiausias.</a:t>
            </a:r>
          </a:p>
        </p:txBody>
      </p:sp>
    </p:spTree>
    <p:extLst>
      <p:ext uri="{BB962C8B-B14F-4D97-AF65-F5344CB8AC3E}">
        <p14:creationId xmlns:p14="http://schemas.microsoft.com/office/powerpoint/2010/main" val="342192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9223" y="223261"/>
            <a:ext cx="5102351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Jonizuojančios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spinduliuotės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biologinis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poveikis</a:t>
            </a:r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9224" y="2438400"/>
            <a:ext cx="5102351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bg1"/>
                </a:solidFill>
              </a:rPr>
              <a:t>Jonizuojanti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spinduliuotė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jonizuoja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molekules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atomus</a:t>
            </a:r>
            <a:r>
              <a:rPr lang="en-US" sz="2000" dirty="0">
                <a:solidFill>
                  <a:schemeClr val="bg1"/>
                </a:solidFill>
              </a:rPr>
              <a:t> (1 pav.). </a:t>
            </a:r>
            <a:endParaRPr lang="lt-LT" sz="2000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sz="2000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bg1"/>
                </a:solidFill>
              </a:rPr>
              <a:t>Dėl</a:t>
            </a:r>
            <a:r>
              <a:rPr lang="en-US" sz="2000" dirty="0">
                <a:solidFill>
                  <a:schemeClr val="bg1"/>
                </a:solidFill>
              </a:rPr>
              <a:t> to </a:t>
            </a:r>
            <a:r>
              <a:rPr lang="en-US" sz="2000" dirty="0" err="1">
                <a:solidFill>
                  <a:schemeClr val="bg1"/>
                </a:solidFill>
              </a:rPr>
              <a:t>ląstelėje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prasideda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įvairūs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cheminiai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biologiniai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procesai</a:t>
            </a:r>
            <a:r>
              <a:rPr lang="en-US" sz="2000" dirty="0">
                <a:solidFill>
                  <a:schemeClr val="bg1"/>
                </a:solidFill>
              </a:rPr>
              <a:t> (2 pav.).</a:t>
            </a:r>
            <a:endParaRPr lang="lt-LT" sz="2000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lt-LT" sz="2000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bg1"/>
                </a:solidFill>
              </a:rPr>
              <a:t>Ląstelės netenka savo biologinio aktyvumo, jose sutrinka medžiagų apytaka ir dėl to jos gali žūti.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51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4525254-491E-4249-B78D-F018413D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998" y="515582"/>
            <a:ext cx="1332579" cy="2665158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A1C524F-F4E4-4A0F-921B-2C7FCECC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68" y="3841852"/>
            <a:ext cx="4206240" cy="208208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FA4419-7235-4254-853A-1B4184AD30F4}"/>
              </a:ext>
            </a:extLst>
          </p:cNvPr>
          <p:cNvSpPr txBox="1"/>
          <p:nvPr/>
        </p:nvSpPr>
        <p:spPr>
          <a:xfrm>
            <a:off x="8939593" y="6308053"/>
            <a:ext cx="5429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pav.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040EB3-FFC8-46D3-8CB5-FD298849A509}"/>
              </a:ext>
            </a:extLst>
          </p:cNvPr>
          <p:cNvSpPr txBox="1"/>
          <p:nvPr/>
        </p:nvSpPr>
        <p:spPr>
          <a:xfrm>
            <a:off x="8881681" y="155125"/>
            <a:ext cx="5429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pav.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49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57588-3138-4CDA-B97A-8C7B3CADF279}"/>
              </a:ext>
            </a:extLst>
          </p:cNvPr>
          <p:cNvSpPr txBox="1"/>
          <p:nvPr/>
        </p:nvSpPr>
        <p:spPr>
          <a:xfrm>
            <a:off x="930997" y="282567"/>
            <a:ext cx="103300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bg1"/>
                </a:solidFill>
              </a:rPr>
              <a:t>Jautriausias jonizuojančiai spinduliuotei yra ląstelių branduolys, ypač tų, kuriuos greitai dalijasi (pvz.: kaulų čiulpų). Nervų ir raumenų ląstelės yra atsparesnės.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bg1"/>
                </a:solidFill>
              </a:rPr>
              <a:t>Spinduliuotė gali pakenkti biologinėms sistemoms, pažeisdama ląstelių DNR.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2000" dirty="0">
                <a:solidFill>
                  <a:schemeClr val="bg1"/>
                </a:solidFill>
              </a:rPr>
              <a:t>Yra trys galimi atvejai: 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Ląstelės gali atsistatyti pačios.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Ląstelės gali pradėti nekontroliuojamai dalytis ir sukelti vėžį (3 pav.).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Ląstelės gali būti visiškai sunaikintos.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784F531-1247-4130-B6F7-4F7CE034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71" y="2787829"/>
            <a:ext cx="9487856" cy="3787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3705C-7984-42DB-8404-61C7704A4B36}"/>
              </a:ext>
            </a:extLst>
          </p:cNvPr>
          <p:cNvSpPr txBox="1"/>
          <p:nvPr/>
        </p:nvSpPr>
        <p:spPr>
          <a:xfrm>
            <a:off x="10297002" y="6298434"/>
            <a:ext cx="5429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pav.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ological Effects of Radiati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05DF22C-EAA8-4BD2-A1C3-5EDD93507D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Sugertoji </a:t>
            </a:r>
            <a:r>
              <a:rPr lang="lt-LT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apšvitos</a:t>
            </a:r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dozė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/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Spinduliuotės poveikį gyvajam organizmui apibūdina </a:t>
            </a:r>
            <a:r>
              <a:rPr lang="lt-LT" b="1" i="1" dirty="0">
                <a:solidFill>
                  <a:schemeClr val="bg1"/>
                </a:solidFill>
              </a:rPr>
              <a:t>sugertoji </a:t>
            </a:r>
            <a:r>
              <a:rPr lang="lt-LT" b="1" i="1" dirty="0" err="1">
                <a:solidFill>
                  <a:schemeClr val="bg1"/>
                </a:solidFill>
              </a:rPr>
              <a:t>apšvitos</a:t>
            </a:r>
            <a:r>
              <a:rPr lang="lt-LT" b="1" i="1" dirty="0">
                <a:solidFill>
                  <a:schemeClr val="bg1"/>
                </a:solidFill>
              </a:rPr>
              <a:t> dozė D.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SI sistemoje </a:t>
            </a:r>
            <a:r>
              <a:rPr lang="lt-LT" b="1" i="1" dirty="0">
                <a:solidFill>
                  <a:schemeClr val="bg1"/>
                </a:solidFill>
              </a:rPr>
              <a:t>D</a:t>
            </a:r>
            <a:r>
              <a:rPr lang="lt-LT" dirty="0">
                <a:solidFill>
                  <a:schemeClr val="bg1"/>
                </a:solidFill>
              </a:rPr>
              <a:t> matuojamas </a:t>
            </a:r>
            <a:r>
              <a:rPr lang="lt-LT" dirty="0" err="1">
                <a:solidFill>
                  <a:schemeClr val="bg1"/>
                </a:solidFill>
              </a:rPr>
              <a:t>grėjumi</a:t>
            </a:r>
            <a:r>
              <a:rPr lang="lt-LT" dirty="0">
                <a:solidFill>
                  <a:schemeClr val="bg1"/>
                </a:solidFill>
              </a:rPr>
              <a:t> (anglų fizikas L. </a:t>
            </a:r>
            <a:r>
              <a:rPr lang="lt-LT" dirty="0" err="1">
                <a:solidFill>
                  <a:schemeClr val="bg1"/>
                </a:solidFill>
              </a:rPr>
              <a:t>Gray</a:t>
            </a:r>
            <a:r>
              <a:rPr lang="lt-LT" dirty="0">
                <a:solidFill>
                  <a:schemeClr val="bg1"/>
                </a:solidFill>
              </a:rPr>
              <a:t>) ir žymimas </a:t>
            </a:r>
            <a:r>
              <a:rPr lang="lt-LT" b="1" i="1" dirty="0" err="1">
                <a:solidFill>
                  <a:schemeClr val="bg1"/>
                </a:solidFill>
              </a:rPr>
              <a:t>Gy</a:t>
            </a:r>
            <a:r>
              <a:rPr lang="lt-LT" dirty="0">
                <a:solidFill>
                  <a:schemeClr val="bg1"/>
                </a:solidFill>
              </a:rPr>
              <a:t>. 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 err="1">
                <a:solidFill>
                  <a:schemeClr val="bg1"/>
                </a:solidFill>
              </a:rPr>
              <a:t>Grėjus</a:t>
            </a:r>
            <a:r>
              <a:rPr lang="lt-LT" dirty="0">
                <a:solidFill>
                  <a:schemeClr val="bg1"/>
                </a:solidFill>
              </a:rPr>
              <a:t> atitinka </a:t>
            </a:r>
            <a:r>
              <a:rPr lang="lt-LT" dirty="0" err="1">
                <a:solidFill>
                  <a:schemeClr val="bg1"/>
                </a:solidFill>
              </a:rPr>
              <a:t>apšvitos</a:t>
            </a:r>
            <a:r>
              <a:rPr lang="lt-LT" dirty="0">
                <a:solidFill>
                  <a:schemeClr val="bg1"/>
                </a:solidFill>
              </a:rPr>
              <a:t> dozę, kuri 1 kg masės medžiagai suteikia 1 J energijos.</a:t>
            </a:r>
          </a:p>
          <a:p>
            <a:pPr marL="0" indent="0" algn="ctr">
              <a:buClr>
                <a:schemeClr val="bg1"/>
              </a:buClr>
              <a:buNone/>
            </a:pPr>
            <a:r>
              <a:rPr lang="lt-LT" dirty="0">
                <a:solidFill>
                  <a:schemeClr val="bg1"/>
                </a:solidFill>
              </a:rPr>
              <a:t>1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r>
              <a:rPr lang="lt-LT" dirty="0">
                <a:solidFill>
                  <a:schemeClr val="bg1"/>
                </a:solidFill>
              </a:rPr>
              <a:t> = 1 J / kg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3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3AC768-0E6B-4E90-BA35-2820ED749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8788"/>
            <a:ext cx="10515600" cy="1325563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Sugertosios </a:t>
            </a:r>
            <a:r>
              <a:rPr lang="lt-LT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apšvitos</a:t>
            </a:r>
            <a:r>
              <a:rPr lang="lt-L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dozės galia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F0CB5-B85A-4270-8EE0-FA7D89882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9823"/>
            <a:ext cx="10515600" cy="4351338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dirty="0">
                <a:solidFill>
                  <a:schemeClr val="bg1"/>
                </a:solidFill>
              </a:rPr>
              <a:t>Tą pačią spinduliuotės dozę kūnai gali sugerti per nevienodą laiką. Biologiniu požiūriu svarbu žinoti </a:t>
            </a:r>
            <a:r>
              <a:rPr lang="lt-LT" dirty="0" err="1">
                <a:solidFill>
                  <a:schemeClr val="bg1"/>
                </a:solidFill>
              </a:rPr>
              <a:t>apšvitos</a:t>
            </a:r>
            <a:r>
              <a:rPr lang="lt-LT" dirty="0">
                <a:solidFill>
                  <a:schemeClr val="bg1"/>
                </a:solidFill>
              </a:rPr>
              <a:t> dozės galią.</a:t>
            </a:r>
            <a:endParaRPr lang="lt-LT" b="1" i="1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b="1" i="1" dirty="0">
                <a:solidFill>
                  <a:schemeClr val="bg1"/>
                </a:solidFill>
              </a:rPr>
              <a:t>Sugertosios </a:t>
            </a:r>
            <a:r>
              <a:rPr lang="lt-LT" b="1" i="1" dirty="0" err="1">
                <a:solidFill>
                  <a:schemeClr val="bg1"/>
                </a:solidFill>
              </a:rPr>
              <a:t>apšvitos</a:t>
            </a:r>
            <a:r>
              <a:rPr lang="lt-LT" b="1" i="1" dirty="0">
                <a:solidFill>
                  <a:schemeClr val="bg1"/>
                </a:solidFill>
              </a:rPr>
              <a:t> dozės galia </a:t>
            </a:r>
            <a:r>
              <a:rPr lang="lt-LT" dirty="0">
                <a:solidFill>
                  <a:schemeClr val="bg1"/>
                </a:solidFill>
              </a:rPr>
              <a:t>– </a:t>
            </a:r>
            <a:r>
              <a:rPr lang="lt-LT" dirty="0" err="1">
                <a:solidFill>
                  <a:schemeClr val="bg1"/>
                </a:solidFill>
              </a:rPr>
              <a:t>apšvitos</a:t>
            </a:r>
            <a:r>
              <a:rPr lang="lt-LT" dirty="0">
                <a:solidFill>
                  <a:schemeClr val="bg1"/>
                </a:solidFill>
              </a:rPr>
              <a:t> dozė, sugerta per vienetinį laiką. SI sistemoje matuojama </a:t>
            </a:r>
            <a:r>
              <a:rPr lang="lt-LT" i="1" dirty="0" err="1">
                <a:solidFill>
                  <a:schemeClr val="bg1"/>
                </a:solidFill>
              </a:rPr>
              <a:t>grėjais</a:t>
            </a:r>
            <a:r>
              <a:rPr lang="lt-LT" i="1" dirty="0">
                <a:solidFill>
                  <a:schemeClr val="bg1"/>
                </a:solidFill>
              </a:rPr>
              <a:t> per sekundę</a:t>
            </a:r>
            <a:r>
              <a:rPr lang="lt-LT" dirty="0">
                <a:solidFill>
                  <a:schemeClr val="bg1"/>
                </a:solidFill>
              </a:rPr>
              <a:t> (1 </a:t>
            </a:r>
            <a:r>
              <a:rPr lang="lt-LT" dirty="0" err="1">
                <a:solidFill>
                  <a:schemeClr val="bg1"/>
                </a:solidFill>
              </a:rPr>
              <a:t>Gy</a:t>
            </a:r>
            <a:r>
              <a:rPr lang="lt-LT" dirty="0">
                <a:solidFill>
                  <a:schemeClr val="bg1"/>
                </a:solidFill>
              </a:rPr>
              <a:t> / s = 1 W / kg)</a:t>
            </a:r>
          </a:p>
          <a:p>
            <a:pPr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lt-LT" b="1" i="1" dirty="0">
                <a:solidFill>
                  <a:schemeClr val="bg1"/>
                </a:solidFill>
              </a:rPr>
              <a:t>Lygiavertė </a:t>
            </a:r>
            <a:r>
              <a:rPr lang="lt-LT" b="1" i="1" dirty="0" err="1">
                <a:solidFill>
                  <a:schemeClr val="bg1"/>
                </a:solidFill>
              </a:rPr>
              <a:t>apšvitos</a:t>
            </a:r>
            <a:r>
              <a:rPr lang="lt-LT" b="1" i="1" dirty="0">
                <a:solidFill>
                  <a:schemeClr val="bg1"/>
                </a:solidFill>
              </a:rPr>
              <a:t> dozė </a:t>
            </a:r>
            <a:r>
              <a:rPr lang="lt-LT" dirty="0">
                <a:solidFill>
                  <a:schemeClr val="bg1"/>
                </a:solidFill>
              </a:rPr>
              <a:t>– sugertoji dozė, nustatyta įvertinus spinduliuotės rūšį pagal jos pavojingumą. SI sistemoje matuojama </a:t>
            </a:r>
            <a:r>
              <a:rPr lang="lt-LT" b="1" i="1" dirty="0" err="1">
                <a:solidFill>
                  <a:schemeClr val="bg1"/>
                </a:solidFill>
              </a:rPr>
              <a:t>sivertais</a:t>
            </a:r>
            <a:r>
              <a:rPr lang="lt-LT" dirty="0">
                <a:solidFill>
                  <a:schemeClr val="bg1"/>
                </a:solidFill>
              </a:rPr>
              <a:t> (</a:t>
            </a:r>
            <a:r>
              <a:rPr lang="lt-LT" b="1" i="1" dirty="0" err="1">
                <a:solidFill>
                  <a:schemeClr val="bg1"/>
                </a:solidFill>
              </a:rPr>
              <a:t>Sv</a:t>
            </a:r>
            <a:r>
              <a:rPr lang="lt-LT" dirty="0">
                <a:solidFill>
                  <a:schemeClr val="bg1"/>
                </a:solidFill>
              </a:rPr>
              <a:t>), pavadintais švedų fiziko </a:t>
            </a:r>
            <a:r>
              <a:rPr lang="lt-LT" dirty="0" err="1">
                <a:solidFill>
                  <a:schemeClr val="bg1"/>
                </a:solidFill>
              </a:rPr>
              <a:t>Rolfo</a:t>
            </a:r>
            <a:r>
              <a:rPr lang="lt-LT" dirty="0">
                <a:solidFill>
                  <a:schemeClr val="bg1"/>
                </a:solidFill>
              </a:rPr>
              <a:t> </a:t>
            </a:r>
            <a:r>
              <a:rPr lang="lt-LT" dirty="0" err="1">
                <a:solidFill>
                  <a:schemeClr val="bg1"/>
                </a:solidFill>
              </a:rPr>
              <a:t>Siverto</a:t>
            </a:r>
            <a:r>
              <a:rPr lang="lt-LT" dirty="0">
                <a:solidFill>
                  <a:schemeClr val="bg1"/>
                </a:solidFill>
              </a:rPr>
              <a:t> garbei.</a:t>
            </a:r>
          </a:p>
          <a:p>
            <a:pPr marL="0" indent="0" algn="ctr">
              <a:buClr>
                <a:schemeClr val="bg1"/>
              </a:buClr>
              <a:buNone/>
            </a:pPr>
            <a:endParaRPr lang="lt-LT" dirty="0">
              <a:solidFill>
                <a:schemeClr val="bg1"/>
              </a:solidFill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lt-LT" dirty="0">
                <a:solidFill>
                  <a:schemeClr val="bg1"/>
                </a:solidFill>
              </a:rPr>
              <a:t>1 </a:t>
            </a:r>
            <a:r>
              <a:rPr lang="lt-LT" dirty="0" err="1">
                <a:solidFill>
                  <a:schemeClr val="bg1"/>
                </a:solidFill>
              </a:rPr>
              <a:t>Sv</a:t>
            </a:r>
            <a:r>
              <a:rPr lang="lt-LT" dirty="0">
                <a:solidFill>
                  <a:schemeClr val="bg1"/>
                </a:solidFill>
              </a:rPr>
              <a:t> = 1 J / kg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6587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rtotojo dizain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1349</Words>
  <Application>Microsoft Office PowerPoint</Application>
  <PresentationFormat>Plačiaekranė</PresentationFormat>
  <Paragraphs>181</Paragraphs>
  <Slides>28</Slides>
  <Notes>5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„Office“ tema</vt:lpstr>
      <vt:lpstr>Vartotojo dizainas</vt:lpstr>
      <vt:lpstr>Jonizuojančios spinduliuotės poveikis žmogui ir aplinkai</vt:lpstr>
      <vt:lpstr>Kas yra jonizuojančioji spinduliuotė?</vt:lpstr>
      <vt:lpstr>„PowerPoint“ pateiktis</vt:lpstr>
      <vt:lpstr>„PowerPoint“ pateiktis</vt:lpstr>
      <vt:lpstr>Jonizuojančios spinduliuotės biologinis poveikis</vt:lpstr>
      <vt:lpstr>„PowerPoint“ pateiktis</vt:lpstr>
      <vt:lpstr>„PowerPoint“ pateiktis</vt:lpstr>
      <vt:lpstr>Sugertoji apšvitos dozė</vt:lpstr>
      <vt:lpstr>Sugertosios apšvitos dozės galia</vt:lpstr>
      <vt:lpstr>„PowerPoint“ pateiktis</vt:lpstr>
      <vt:lpstr>Jonizuojančios spinduliuotės matavimo prietaisai</vt:lpstr>
      <vt:lpstr>„PowerPoint“ pateiktis</vt:lpstr>
      <vt:lpstr>Jonizuojančios spinduliuotės matavimo prietaisai</vt:lpstr>
      <vt:lpstr>„PowerPoint“ pateiktis</vt:lpstr>
      <vt:lpstr>Jonizuojančios spinduliuotės naudojimas medicinoje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Atsakymai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Jonizuojančios spinduliuotės poveikis žmogui ir aplinkai</dc:title>
  <dc:creator>Arnas Kovševič</dc:creator>
  <cp:lastModifiedBy>Arnas Kovševič</cp:lastModifiedBy>
  <cp:revision>56</cp:revision>
  <dcterms:created xsi:type="dcterms:W3CDTF">2022-04-09T05:35:36Z</dcterms:created>
  <dcterms:modified xsi:type="dcterms:W3CDTF">2022-04-16T18:04:19Z</dcterms:modified>
</cp:coreProperties>
</file>