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9" r:id="rId20"/>
    <p:sldId id="277" r:id="rId21"/>
    <p:sldId id="278" r:id="rId22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CC6600"/>
    <a:srgbClr val="AF7F1F"/>
    <a:srgbClr val="5D10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7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7041F-61B4-490A-B904-FBD4E6A6C6B0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956E6-4BDF-4156-B76E-F8AA3A951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48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2878037"/>
            <a:ext cx="9144000" cy="141393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lt-LT" smtClean="0"/>
              <a:t>Spustelėję redag. ruoš. pavad. stilių</a:t>
            </a:r>
            <a:endParaRPr lang="lt-LT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4416018"/>
            <a:ext cx="9144000" cy="868362"/>
          </a:xfrm>
        </p:spPr>
        <p:txBody>
          <a:bodyPr>
            <a:normAutofit/>
          </a:bodyPr>
          <a:lstStyle>
            <a:lvl1pPr marL="0" indent="0" algn="ctr">
              <a:buNone/>
              <a:defRPr sz="28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Spustelėkite norėdami redaguoti šablono paantraštės stilių</a:t>
            </a:r>
            <a:endParaRPr lang="lt-LT"/>
          </a:p>
        </p:txBody>
      </p:sp>
      <p:pic>
        <p:nvPicPr>
          <p:cNvPr id="6" name="Paveikslėlis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337" y="-324813"/>
            <a:ext cx="5991326" cy="357871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6524657"/>
            <a:ext cx="12191999" cy="333342"/>
          </a:xfrm>
          <a:prstGeom prst="rect">
            <a:avLst/>
          </a:prstGeom>
          <a:solidFill>
            <a:srgbClr val="5D1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8"/>
          <p:cNvSpPr/>
          <p:nvPr userDrawn="1"/>
        </p:nvSpPr>
        <p:spPr>
          <a:xfrm>
            <a:off x="0" y="6446496"/>
            <a:ext cx="12192000" cy="78161"/>
          </a:xfrm>
          <a:prstGeom prst="rect">
            <a:avLst/>
          </a:prstGeom>
          <a:solidFill>
            <a:srgbClr val="AF7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33805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3538" indent="-363538">
              <a:buFont typeface="Arial" panose="020B0604020202020204" pitchFamily="34" charset="0"/>
              <a:buChar char="•"/>
              <a:defRPr/>
            </a:lvl1pPr>
            <a:lvl8pPr marL="1582738" indent="-457200">
              <a:buFont typeface="Arial" panose="020B0604020202020204" pitchFamily="34" charset="0"/>
              <a:buChar char="•"/>
              <a:defRPr/>
            </a:lvl8pPr>
            <a:lvl9pPr marL="1938338" indent="-4572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4666" y="650876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12509E-C453-46B9-A3FC-2244ECB896FE}" type="datetime1">
              <a:rPr lang="lt-LT" smtClean="0"/>
              <a:t>2023-04-25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08766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Vardenis Pavardenis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4134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EC12D553-1FF7-4283-AF10-E708211548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64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4666" y="650876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5E420B-7335-43E5-8E2F-8AB5254B463A}" type="datetime1">
              <a:rPr lang="lt-LT" smtClean="0"/>
              <a:t>2023-04-25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08766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Vardenis Pavardenis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4134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EC12D553-1FF7-4283-AF10-E708211548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196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84666" y="650876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BC7F8D-F548-464F-88D8-B7B31798A462}" type="datetime1">
              <a:rPr lang="lt-LT" smtClean="0"/>
              <a:t>2023-04-25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08766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Vardenis Pavardenis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4134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EC12D553-1FF7-4283-AF10-E708211548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959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84666" y="650876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F91244-5503-4041-A6A8-B6837C7F690C}" type="datetime1">
              <a:rPr lang="lt-LT" smtClean="0"/>
              <a:t>2023-04-25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08766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Vardenis Pavardenis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4134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EC12D553-1FF7-4283-AF10-E708211548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9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196653"/>
            <a:ext cx="89557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dirty="0" smtClean="0"/>
              <a:t>Spustelėję redag. ruoš. pavad. stilių</a:t>
            </a:r>
            <a:endParaRPr lang="lt-LT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dirty="0" smtClean="0"/>
              <a:t>Spustelėję redag. ruoš. teksto stilių</a:t>
            </a:r>
          </a:p>
          <a:p>
            <a:pPr lvl="1"/>
            <a:r>
              <a:rPr lang="lt-LT" dirty="0" smtClean="0"/>
              <a:t>Antras lygmuo</a:t>
            </a:r>
          </a:p>
          <a:p>
            <a:pPr lvl="2"/>
            <a:r>
              <a:rPr lang="lt-LT" dirty="0" smtClean="0"/>
              <a:t>Trečias lygmuo</a:t>
            </a:r>
          </a:p>
          <a:p>
            <a:pPr lvl="3"/>
            <a:r>
              <a:rPr lang="lt-LT" dirty="0" smtClean="0"/>
              <a:t>Ketvirtas lygmuo</a:t>
            </a:r>
          </a:p>
          <a:p>
            <a:pPr lvl="4"/>
            <a:r>
              <a:rPr lang="lt-LT" dirty="0" smtClean="0"/>
              <a:t>Penktas lygmuo</a:t>
            </a:r>
          </a:p>
        </p:txBody>
      </p:sp>
      <p:pic>
        <p:nvPicPr>
          <p:cNvPr id="8" name="Paveikslėlis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321" y="-210282"/>
            <a:ext cx="2957185" cy="1766374"/>
          </a:xfrm>
          <a:prstGeom prst="rect">
            <a:avLst/>
          </a:prstGeom>
        </p:spPr>
      </p:pic>
      <p:sp>
        <p:nvSpPr>
          <p:cNvPr id="9" name="Rectangle 6"/>
          <p:cNvSpPr/>
          <p:nvPr userDrawn="1"/>
        </p:nvSpPr>
        <p:spPr>
          <a:xfrm>
            <a:off x="1" y="6524657"/>
            <a:ext cx="12191999" cy="333342"/>
          </a:xfrm>
          <a:prstGeom prst="rect">
            <a:avLst/>
          </a:prstGeom>
          <a:solidFill>
            <a:srgbClr val="5D1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8"/>
          <p:cNvSpPr/>
          <p:nvPr userDrawn="1"/>
        </p:nvSpPr>
        <p:spPr>
          <a:xfrm>
            <a:off x="0" y="6446496"/>
            <a:ext cx="12192000" cy="78161"/>
          </a:xfrm>
          <a:prstGeom prst="rect">
            <a:avLst/>
          </a:prstGeom>
          <a:solidFill>
            <a:srgbClr val="AF7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4666" y="650876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F1C909-5A3D-4FD9-AAFB-5DC624A4D5A1}" type="datetime1">
              <a:rPr lang="lt-LT" smtClean="0"/>
              <a:t>2023-04-25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08766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Vardenis Pavardenis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4134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EC12D553-1FF7-4283-AF10-E708211548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419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100000"/>
        </a:lnSpc>
        <a:spcBef>
          <a:spcPts val="1000"/>
        </a:spcBef>
        <a:buClr>
          <a:srgbClr val="AF7F1F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22263" algn="l" defTabSz="914400" rtl="0" eaLnBrk="1" latinLnBrk="0" hangingPunct="1">
        <a:lnSpc>
          <a:spcPct val="90000"/>
        </a:lnSpc>
        <a:spcBef>
          <a:spcPts val="500"/>
        </a:spcBef>
        <a:buClr>
          <a:srgbClr val="AF7F1F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500" indent="-368300" algn="l" defTabSz="914400" rtl="0" eaLnBrk="1" latinLnBrk="0" hangingPunct="1">
        <a:lnSpc>
          <a:spcPct val="100000"/>
        </a:lnSpc>
        <a:spcBef>
          <a:spcPts val="500"/>
        </a:spcBef>
        <a:buClr>
          <a:srgbClr val="AF7F1F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431925" indent="-373063" algn="l" defTabSz="914400" rtl="0" eaLnBrk="1" latinLnBrk="0" hangingPunct="1">
        <a:lnSpc>
          <a:spcPct val="90000"/>
        </a:lnSpc>
        <a:spcBef>
          <a:spcPts val="500"/>
        </a:spcBef>
        <a:buClr>
          <a:srgbClr val="AF7F1F"/>
        </a:buClr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5463" indent="-368300" algn="l" defTabSz="914400" rtl="0" eaLnBrk="1" latinLnBrk="0" hangingPunct="1">
        <a:lnSpc>
          <a:spcPct val="100000"/>
        </a:lnSpc>
        <a:spcBef>
          <a:spcPts val="500"/>
        </a:spcBef>
        <a:buClr>
          <a:srgbClr val="AF7F1F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125538" indent="0" algn="l" defTabSz="914400" rtl="0" eaLnBrk="1" latinLnBrk="0" hangingPunct="1">
        <a:lnSpc>
          <a:spcPct val="100000"/>
        </a:lnSpc>
        <a:spcBef>
          <a:spcPts val="500"/>
        </a:spcBef>
        <a:buClr>
          <a:srgbClr val="AF7F1F"/>
        </a:buClr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1481138" indent="0" algn="l" defTabSz="914400" rtl="0" eaLnBrk="1" latinLnBrk="0" hangingPunct="1">
        <a:lnSpc>
          <a:spcPct val="100000"/>
        </a:lnSpc>
        <a:spcBef>
          <a:spcPts val="500"/>
        </a:spcBef>
        <a:buClr>
          <a:srgbClr val="AF7F1F"/>
        </a:buClr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instagram.com/snoopy_l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471749" y="3261214"/>
            <a:ext cx="9144000" cy="1413933"/>
          </a:xfrm>
        </p:spPr>
        <p:txBody>
          <a:bodyPr>
            <a:normAutofit/>
          </a:bodyPr>
          <a:lstStyle/>
          <a:p>
            <a:r>
              <a:rPr lang="lt-LT" dirty="0" smtClean="0"/>
              <a:t>Verslumo klasės projektas</a:t>
            </a:r>
            <a:br>
              <a:rPr lang="lt-LT" dirty="0" smtClean="0"/>
            </a:br>
            <a:r>
              <a:rPr lang="lt-LT" dirty="0" smtClean="0"/>
              <a:t> Kauno Jono Jablonskio gimnazijoje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60873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238892" y="493141"/>
            <a:ext cx="3915097" cy="1325563"/>
          </a:xfrm>
        </p:spPr>
        <p:txBody>
          <a:bodyPr>
            <a:normAutofit/>
          </a:bodyPr>
          <a:lstStyle/>
          <a:p>
            <a:r>
              <a:rPr lang="lt-LT" dirty="0" smtClean="0"/>
              <a:t>Verslininkų </a:t>
            </a:r>
            <a:br>
              <a:rPr lang="lt-LT" dirty="0" smtClean="0"/>
            </a:br>
            <a:r>
              <a:rPr lang="lt-LT" dirty="0" smtClean="0"/>
              <a:t>sėkmės  istorijos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77932" y="2061077"/>
            <a:ext cx="4176354" cy="3770224"/>
          </a:xfrm>
        </p:spPr>
        <p:txBody>
          <a:bodyPr>
            <a:noAutofit/>
          </a:bodyPr>
          <a:lstStyle/>
          <a:p>
            <a:r>
              <a:rPr lang="lt-LT" sz="2000" dirty="0"/>
              <a:t>Verslumo klasės mokiniai vyko į susitikimą su Tarptautinės išmaniųjų ir </a:t>
            </a:r>
            <a:r>
              <a:rPr lang="lt-LT" sz="2000" dirty="0" err="1"/>
              <a:t>inovatyvių</a:t>
            </a:r>
            <a:r>
              <a:rPr lang="lt-LT" sz="2000" dirty="0"/>
              <a:t> IT paslaugų kompanijos „</a:t>
            </a:r>
            <a:r>
              <a:rPr lang="lt-LT" sz="2000" dirty="0" err="1"/>
              <a:t>Telesoftas</a:t>
            </a:r>
            <a:r>
              <a:rPr lang="lt-LT" sz="2000" dirty="0"/>
              <a:t>“ vadovu Algirdu Stoniu</a:t>
            </a:r>
            <a:r>
              <a:rPr lang="lt-LT" sz="2000" dirty="0" smtClean="0"/>
              <a:t>.</a:t>
            </a:r>
          </a:p>
          <a:p>
            <a:r>
              <a:rPr lang="lt-LT" sz="2000" dirty="0" smtClean="0"/>
              <a:t>Mokiniai </a:t>
            </a:r>
            <a:r>
              <a:rPr lang="lt-LT" sz="2000" dirty="0"/>
              <a:t>išgirdo puikią sėkmės istoriją. Subūręs draugų komandą, vadovas įkūrė įmonę „</a:t>
            </a:r>
            <a:r>
              <a:rPr lang="lt-LT" sz="2000" dirty="0" err="1"/>
              <a:t>TeleSoftas</a:t>
            </a:r>
            <a:r>
              <a:rPr lang="lt-LT" sz="2000" dirty="0"/>
              <a:t>“, kuri išaugo į kompaniją, kuriančią mobiliąsias programėles didžiausioms užsienio telekomunikacijų bendrovėms. </a:t>
            </a:r>
          </a:p>
        </p:txBody>
      </p:sp>
      <p:pic>
        <p:nvPicPr>
          <p:cNvPr id="8" name="Paveikslėlis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955" y="106852"/>
            <a:ext cx="5451565" cy="3168125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955" y="3335937"/>
            <a:ext cx="5451565" cy="300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3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5773782" y="297986"/>
            <a:ext cx="10515600" cy="1325563"/>
          </a:xfrm>
        </p:spPr>
        <p:txBody>
          <a:bodyPr>
            <a:normAutofit/>
          </a:bodyPr>
          <a:lstStyle/>
          <a:p>
            <a:r>
              <a:rPr lang="lt-LT" sz="4000" dirty="0" smtClean="0"/>
              <a:t>Tėvai verslininkai</a:t>
            </a:r>
            <a:br>
              <a:rPr lang="lt-LT" sz="4000" dirty="0" smtClean="0"/>
            </a:br>
            <a:r>
              <a:rPr lang="lt-LT" sz="4000" dirty="0" smtClean="0"/>
              <a:t>dalinasi savo patirtimi</a:t>
            </a:r>
            <a:endParaRPr lang="lt-LT" sz="40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7292558" y="1922794"/>
            <a:ext cx="4428744" cy="4351338"/>
          </a:xfrm>
        </p:spPr>
        <p:txBody>
          <a:bodyPr>
            <a:normAutofit/>
          </a:bodyPr>
          <a:lstStyle/>
          <a:p>
            <a:r>
              <a:rPr lang="lt-LT" dirty="0"/>
              <a:t>Verslumo klasė lankėsi baldų gamybos įmonėje AB „Freda“. </a:t>
            </a:r>
            <a:r>
              <a:rPr lang="lt-LT" dirty="0" smtClean="0"/>
              <a:t>Tai verslumo klasės mokinio tėvo vadovaujama įmonė. Mokiniai Išklausė </a:t>
            </a:r>
            <a:r>
              <a:rPr lang="lt-LT" dirty="0"/>
              <a:t>puikią paskaitą apie įmonės praeitį, dabartį bei ateities perspektyvas. </a:t>
            </a: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92" y="409572"/>
            <a:ext cx="5088818" cy="2691406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670" y="3272615"/>
            <a:ext cx="5088818" cy="293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6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757003" y="488362"/>
            <a:ext cx="10515600" cy="1325563"/>
          </a:xfrm>
        </p:spPr>
        <p:txBody>
          <a:bodyPr/>
          <a:lstStyle/>
          <a:p>
            <a:r>
              <a:rPr lang="lt-LT" dirty="0" smtClean="0"/>
              <a:t>Tėvų verslumo </a:t>
            </a:r>
            <a:br>
              <a:rPr lang="lt-LT" dirty="0" smtClean="0"/>
            </a:br>
            <a:r>
              <a:rPr lang="lt-LT" dirty="0" smtClean="0"/>
              <a:t>patirtis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8572" y="1945857"/>
            <a:ext cx="3828691" cy="4351338"/>
          </a:xfrm>
        </p:spPr>
        <p:txBody>
          <a:bodyPr>
            <a:normAutofit/>
          </a:bodyPr>
          <a:lstStyle/>
          <a:p>
            <a:r>
              <a:rPr lang="lt-LT" dirty="0" err="1" smtClean="0"/>
              <a:t>Parents</a:t>
            </a:r>
            <a:r>
              <a:rPr lang="lt-LT" dirty="0" smtClean="0"/>
              <a:t> </a:t>
            </a:r>
            <a:r>
              <a:rPr lang="lt-LT" dirty="0" err="1"/>
              <a:t>of</a:t>
            </a:r>
            <a:r>
              <a:rPr lang="lt-LT" dirty="0"/>
              <a:t> </a:t>
            </a:r>
            <a:r>
              <a:rPr lang="lt-LT" dirty="0" err="1"/>
              <a:t>entrepreneurship</a:t>
            </a:r>
            <a:r>
              <a:rPr lang="lt-LT" dirty="0"/>
              <a:t> </a:t>
            </a:r>
            <a:r>
              <a:rPr lang="lt-LT" dirty="0" err="1"/>
              <a:t>class</a:t>
            </a:r>
            <a:r>
              <a:rPr lang="lt-LT" dirty="0"/>
              <a:t> </a:t>
            </a:r>
            <a:r>
              <a:rPr lang="lt-LT" dirty="0" err="1"/>
              <a:t>students</a:t>
            </a:r>
            <a:r>
              <a:rPr lang="lt-LT" dirty="0"/>
              <a:t> </a:t>
            </a:r>
            <a:r>
              <a:rPr lang="lt-LT" dirty="0" err="1"/>
              <a:t>share</a:t>
            </a:r>
            <a:r>
              <a:rPr lang="lt-LT" dirty="0"/>
              <a:t> </a:t>
            </a:r>
            <a:r>
              <a:rPr lang="lt-LT" dirty="0" err="1"/>
              <a:t>entrepreneurial</a:t>
            </a:r>
            <a:r>
              <a:rPr lang="lt-LT" dirty="0"/>
              <a:t> </a:t>
            </a:r>
            <a:r>
              <a:rPr lang="lt-LT" dirty="0" err="1"/>
              <a:t>experience</a:t>
            </a:r>
            <a:r>
              <a:rPr lang="lt-LT" dirty="0"/>
              <a:t>.</a:t>
            </a:r>
          </a:p>
          <a:p>
            <a:r>
              <a:rPr lang="lt-LT" dirty="0" err="1"/>
              <a:t>The</a:t>
            </a:r>
            <a:r>
              <a:rPr lang="lt-LT" dirty="0"/>
              <a:t> </a:t>
            </a:r>
            <a:r>
              <a:rPr lang="lt-LT" dirty="0" err="1"/>
              <a:t>parent's</a:t>
            </a:r>
            <a:r>
              <a:rPr lang="lt-LT" dirty="0"/>
              <a:t> </a:t>
            </a:r>
            <a:r>
              <a:rPr lang="lt-LT" dirty="0" err="1"/>
              <a:t>tourism</a:t>
            </a:r>
            <a:r>
              <a:rPr lang="lt-LT" dirty="0"/>
              <a:t> </a:t>
            </a:r>
            <a:r>
              <a:rPr lang="lt-LT" dirty="0" err="1"/>
              <a:t>business</a:t>
            </a:r>
            <a:r>
              <a:rPr lang="lt-LT" dirty="0"/>
              <a:t> </a:t>
            </a:r>
            <a:r>
              <a:rPr lang="lt-LT" dirty="0" err="1"/>
              <a:t>opened</a:t>
            </a:r>
            <a:r>
              <a:rPr lang="lt-LT" dirty="0"/>
              <a:t> </a:t>
            </a:r>
            <a:r>
              <a:rPr lang="lt-LT" dirty="0" err="1"/>
              <a:t>the</a:t>
            </a:r>
            <a:r>
              <a:rPr lang="lt-LT" dirty="0"/>
              <a:t> </a:t>
            </a:r>
            <a:r>
              <a:rPr lang="lt-LT" dirty="0" err="1"/>
              <a:t>door</a:t>
            </a:r>
            <a:r>
              <a:rPr lang="lt-LT" dirty="0"/>
              <a:t> to </a:t>
            </a:r>
            <a:r>
              <a:rPr lang="lt-LT" dirty="0" err="1"/>
              <a:t>the</a:t>
            </a:r>
            <a:r>
              <a:rPr lang="lt-LT" dirty="0"/>
              <a:t> </a:t>
            </a:r>
            <a:r>
              <a:rPr lang="lt-LT" dirty="0" err="1"/>
              <a:t>entrepreneurial</a:t>
            </a:r>
            <a:r>
              <a:rPr lang="lt-LT" dirty="0"/>
              <a:t> </a:t>
            </a:r>
            <a:r>
              <a:rPr lang="lt-LT" dirty="0" err="1"/>
              <a:t>class</a:t>
            </a:r>
            <a:r>
              <a:rPr lang="lt-LT" dirty="0"/>
              <a:t>.</a:t>
            </a:r>
          </a:p>
          <a:p>
            <a:endParaRPr lang="lt-LT" dirty="0" smtClean="0"/>
          </a:p>
          <a:p>
            <a:endParaRPr lang="lt-LT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262" y="3539626"/>
            <a:ext cx="7494931" cy="2757569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983" y="157035"/>
            <a:ext cx="4857172" cy="33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8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708005" y="113217"/>
            <a:ext cx="10515600" cy="1325563"/>
          </a:xfrm>
        </p:spPr>
        <p:txBody>
          <a:bodyPr>
            <a:normAutofit/>
          </a:bodyPr>
          <a:lstStyle/>
          <a:p>
            <a:r>
              <a:rPr lang="lt-LT" sz="4000" dirty="0" smtClean="0"/>
              <a:t>Globalus švietimas – tausokime maistą</a:t>
            </a:r>
            <a:endParaRPr lang="lt-LT" sz="40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12787" y="1664284"/>
            <a:ext cx="2901696" cy="4351338"/>
          </a:xfrm>
        </p:spPr>
        <p:txBody>
          <a:bodyPr/>
          <a:lstStyle/>
          <a:p>
            <a:r>
              <a:rPr lang="lt-LT" dirty="0"/>
              <a:t>Mokiniai dalyvavo Lietuvos vaikų ir jaunimo centro skelbiamuose Globalaus švietimo savaitės konkursuose </a:t>
            </a: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392" y="1451953"/>
            <a:ext cx="7275374" cy="47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7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-74893" y="465220"/>
            <a:ext cx="557000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„JUNIOR ACHIEVMENT</a:t>
            </a:r>
            <a:r>
              <a:rPr lang="lt-LT" dirty="0" smtClean="0"/>
              <a:t>“</a:t>
            </a:r>
            <a:br>
              <a:rPr lang="lt-LT" dirty="0" smtClean="0"/>
            </a:br>
            <a:r>
              <a:rPr lang="lt-LT" dirty="0" smtClean="0"/>
              <a:t> </a:t>
            </a:r>
            <a:r>
              <a:rPr lang="lt-LT" dirty="0" err="1" smtClean="0"/>
              <a:t>startuolių</a:t>
            </a:r>
            <a:r>
              <a:rPr lang="lt-LT" dirty="0" smtClean="0"/>
              <a:t> apdovanojimai</a:t>
            </a:r>
            <a:r>
              <a:rPr lang="lt-LT" dirty="0"/>
              <a:t/>
            </a:r>
            <a:br>
              <a:rPr lang="lt-LT" dirty="0"/>
            </a:br>
            <a:r>
              <a:rPr lang="lt-LT" sz="2700" dirty="0" smtClean="0"/>
              <a:t>prieš kelis metus</a:t>
            </a:r>
            <a:endParaRPr lang="lt-LT" sz="27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60238" y="2026686"/>
            <a:ext cx="4890734" cy="4351338"/>
          </a:xfrm>
        </p:spPr>
        <p:txBody>
          <a:bodyPr>
            <a:normAutofit/>
          </a:bodyPr>
          <a:lstStyle/>
          <a:p>
            <a:r>
              <a:rPr lang="lt-LT" sz="2400" dirty="0" smtClean="0"/>
              <a:t>Verslumo klasės mokiniai pristatė ekologišką išorinę bateriją, kraunamą </a:t>
            </a:r>
            <a:r>
              <a:rPr lang="lt-LT" sz="2400" dirty="0"/>
              <a:t>saulės elementais. „Mūsų idėja – ekologišką energiją galima gauti ne tik iškėlus ant stogų ją gaminančius saulės modulius. </a:t>
            </a:r>
            <a:r>
              <a:rPr lang="lt-LT" sz="2400" dirty="0" smtClean="0"/>
              <a:t>Sukursime </a:t>
            </a:r>
            <a:r>
              <a:rPr lang="lt-LT" sz="2400" dirty="0"/>
              <a:t>produktą, kurį siūlysime dažnai keliaujantiems, stovyklaujantiems, važinėjantiems dviračiais </a:t>
            </a: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996" y="2713873"/>
            <a:ext cx="5557810" cy="3625522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996" y="160427"/>
            <a:ext cx="4289585" cy="240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0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674226" y="343344"/>
            <a:ext cx="10515600" cy="1325563"/>
          </a:xfrm>
        </p:spPr>
        <p:txBody>
          <a:bodyPr>
            <a:normAutofit/>
          </a:bodyPr>
          <a:lstStyle/>
          <a:p>
            <a:r>
              <a:rPr lang="lt-LT" sz="4000" dirty="0"/>
              <a:t>„JUNIOR ACHIEVMENT</a:t>
            </a:r>
            <a:r>
              <a:rPr lang="lt-LT" sz="4000" dirty="0" smtClean="0"/>
              <a:t>“ mugės dalyviai</a:t>
            </a:r>
            <a:r>
              <a:rPr lang="lt-LT" sz="4000" dirty="0"/>
              <a:t/>
            </a:r>
            <a:br>
              <a:rPr lang="lt-LT" sz="4000" dirty="0"/>
            </a:br>
            <a:endParaRPr lang="lt-LT" sz="40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128" y="1189971"/>
            <a:ext cx="9217492" cy="498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3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231371" y="39600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Kalėdinė mokomųjų mokinių </a:t>
            </a:r>
            <a:r>
              <a:rPr lang="lt-LT" dirty="0" smtClean="0"/>
              <a:t>bendrovių ir  </a:t>
            </a:r>
            <a:br>
              <a:rPr lang="lt-LT" dirty="0" smtClean="0"/>
            </a:br>
            <a:r>
              <a:rPr lang="lt-LT" dirty="0" err="1" smtClean="0"/>
              <a:t>startuolių</a:t>
            </a:r>
            <a:r>
              <a:rPr lang="lt-LT" dirty="0" smtClean="0"/>
              <a:t> mugė Vilniuje</a:t>
            </a:r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977" y="1537686"/>
            <a:ext cx="5275948" cy="456119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414" y="1626679"/>
            <a:ext cx="4442029" cy="2557132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414" y="4325860"/>
            <a:ext cx="4442029" cy="168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74354"/>
            <a:ext cx="10515600" cy="1325563"/>
          </a:xfrm>
        </p:spPr>
        <p:txBody>
          <a:bodyPr/>
          <a:lstStyle/>
          <a:p>
            <a:pPr algn="ctr"/>
            <a:r>
              <a:rPr lang="lt-LT" dirty="0" smtClean="0"/>
              <a:t>Verslumo mugės gimnazijoje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02" y="1262692"/>
            <a:ext cx="3455500" cy="4914271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408" y="1262692"/>
            <a:ext cx="3717058" cy="4916609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672" y="1262692"/>
            <a:ext cx="3657625" cy="497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3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73615" y="180341"/>
            <a:ext cx="10515600" cy="1325563"/>
          </a:xfrm>
        </p:spPr>
        <p:txBody>
          <a:bodyPr>
            <a:normAutofit/>
          </a:bodyPr>
          <a:lstStyle/>
          <a:p>
            <a:r>
              <a:rPr lang="lt-LT" sz="3600" dirty="0" smtClean="0"/>
              <a:t>Verslumo mugė gimnazijoje šių metų kovo mėnesį Mokomosios bendrovės pristatė savo produktus</a:t>
            </a:r>
            <a:endParaRPr lang="lt-LT" sz="3600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01" y="1455249"/>
            <a:ext cx="3047513" cy="2285635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22" y="1478271"/>
            <a:ext cx="3053661" cy="2290246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697" y="1463766"/>
            <a:ext cx="3053661" cy="2290246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697" y="3868363"/>
            <a:ext cx="3053661" cy="2290246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01" y="3868363"/>
            <a:ext cx="3047513" cy="2285635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65" y="3868363"/>
            <a:ext cx="3053661" cy="229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2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vadinimas 2"/>
          <p:cNvSpPr>
            <a:spLocks noGrp="1"/>
          </p:cNvSpPr>
          <p:nvPr>
            <p:ph type="title"/>
          </p:nvPr>
        </p:nvSpPr>
        <p:spPr>
          <a:xfrm>
            <a:off x="1094765" y="944888"/>
            <a:ext cx="8955795" cy="1325563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Mokiniai vykdo prekybą </a:t>
            </a:r>
            <a:r>
              <a:rPr lang="lt-LT" dirty="0" err="1" smtClean="0"/>
              <a:t>Instagramoje</a:t>
            </a:r>
            <a:r>
              <a:rPr lang="lt-LT" dirty="0"/>
              <a:t/>
            </a:r>
            <a:br>
              <a:rPr lang="lt-LT" dirty="0"/>
            </a:br>
            <a:r>
              <a:rPr lang="lt-LT" sz="2700" b="1" u="sng" dirty="0">
                <a:solidFill>
                  <a:srgbClr val="0070C0"/>
                </a:solidFill>
                <a:hlinkClick r:id="rId2"/>
              </a:rPr>
              <a:t>https://www.instagram.com/snoopy_lt</a:t>
            </a:r>
            <a:r>
              <a:rPr lang="lt-LT" sz="2700" b="1" u="sng" dirty="0" smtClean="0">
                <a:solidFill>
                  <a:srgbClr val="0070C0"/>
                </a:solidFill>
                <a:hlinkClick r:id="rId2"/>
              </a:rPr>
              <a:t>/</a:t>
            </a:r>
            <a:r>
              <a:rPr lang="lt-LT" sz="2700" b="1" u="sng" dirty="0" smtClean="0">
                <a:solidFill>
                  <a:srgbClr val="0070C0"/>
                </a:solidFill>
              </a:rPr>
              <a:t/>
            </a:r>
            <a:br>
              <a:rPr lang="lt-LT" sz="2700" b="1" u="sng" dirty="0" smtClean="0">
                <a:solidFill>
                  <a:srgbClr val="0070C0"/>
                </a:solidFill>
              </a:rPr>
            </a:br>
            <a:r>
              <a:rPr lang="lt-LT" dirty="0"/>
              <a:t/>
            </a:r>
            <a:br>
              <a:rPr lang="lt-LT" dirty="0"/>
            </a:b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> </a:t>
            </a:r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147" y="1393054"/>
            <a:ext cx="2025076" cy="940437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46" y="2396531"/>
            <a:ext cx="4861217" cy="3994381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908" y="1475608"/>
            <a:ext cx="4228396" cy="48452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61575" y="1386218"/>
            <a:ext cx="31227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 smtClean="0"/>
              <a:t>Mokinių </a:t>
            </a:r>
            <a:r>
              <a:rPr lang="lt-LT" sz="2800" dirty="0" smtClean="0"/>
              <a:t>mokomoji bendrovė</a:t>
            </a: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217065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203197" y="-820"/>
            <a:ext cx="10515600" cy="1325563"/>
          </a:xfrm>
        </p:spPr>
        <p:txBody>
          <a:bodyPr/>
          <a:lstStyle/>
          <a:p>
            <a:pPr algn="ctr"/>
            <a:r>
              <a:rPr lang="lt-LT" sz="4000" dirty="0" smtClean="0"/>
              <a:t>Pasirašytos sutartys su universitetais:</a:t>
            </a:r>
            <a:br>
              <a:rPr lang="lt-LT" sz="4000" dirty="0" smtClean="0"/>
            </a:br>
            <a:r>
              <a:rPr lang="lt-LT" sz="4000" dirty="0" smtClean="0"/>
              <a:t>KTU, VDU ir ISM </a:t>
            </a:r>
            <a:r>
              <a:rPr lang="lt-LT" sz="2800" dirty="0" smtClean="0"/>
              <a:t>(pradžia 2017 m.)</a:t>
            </a:r>
            <a:endParaRPr lang="lt-LT" sz="2800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997" y="1315204"/>
            <a:ext cx="3903758" cy="2158492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910" y="3615591"/>
            <a:ext cx="3653961" cy="2577871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910" y="1316896"/>
            <a:ext cx="3653961" cy="215680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997" y="3598340"/>
            <a:ext cx="3903758" cy="258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0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588034" y="209795"/>
            <a:ext cx="10515600" cy="1325563"/>
          </a:xfrm>
        </p:spPr>
        <p:txBody>
          <a:bodyPr>
            <a:normAutofit/>
          </a:bodyPr>
          <a:lstStyle/>
          <a:p>
            <a:r>
              <a:rPr lang="lt-LT" sz="4000" dirty="0" smtClean="0"/>
              <a:t>Sėkmingiausiai parduodamas produktas</a:t>
            </a:r>
            <a:br>
              <a:rPr lang="lt-LT" sz="4000" dirty="0" smtClean="0"/>
            </a:br>
            <a:r>
              <a:rPr lang="lt-LT" sz="4000" dirty="0" smtClean="0"/>
              <a:t> internete – laisvalaikio džemperiai „</a:t>
            </a:r>
            <a:r>
              <a:rPr lang="lt-LT" sz="4000" dirty="0" err="1" smtClean="0"/>
              <a:t>Valencija</a:t>
            </a:r>
            <a:r>
              <a:rPr lang="lt-LT" sz="4000" dirty="0" smtClean="0"/>
              <a:t>“</a:t>
            </a:r>
            <a:endParaRPr lang="lt-LT" sz="4000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551" y="1800414"/>
            <a:ext cx="5626100" cy="4219575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09" y="1800415"/>
            <a:ext cx="386715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7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-68146" y="1705219"/>
            <a:ext cx="7164695" cy="1325563"/>
          </a:xfrm>
        </p:spPr>
        <p:txBody>
          <a:bodyPr>
            <a:normAutofit/>
          </a:bodyPr>
          <a:lstStyle/>
          <a:p>
            <a:pPr algn="ctr"/>
            <a:r>
              <a:rPr lang="lt-LT" sz="2800" dirty="0">
                <a:solidFill>
                  <a:srgbClr val="996600"/>
                </a:solidFill>
                <a:latin typeface="+mn-lt"/>
                <a:ea typeface="+mn-ea"/>
                <a:cs typeface="+mn-cs"/>
              </a:rPr>
              <a:t>Verslumo klasės mokiniai </a:t>
            </a:r>
            <a:r>
              <a:rPr lang="lt-LT" sz="2800" dirty="0" err="1">
                <a:solidFill>
                  <a:srgbClr val="996600"/>
                </a:solidFill>
                <a:latin typeface="+mn-lt"/>
                <a:ea typeface="+mn-ea"/>
                <a:cs typeface="+mn-cs"/>
              </a:rPr>
              <a:t>Erasmus</a:t>
            </a:r>
            <a:r>
              <a:rPr lang="en-US" sz="2800" dirty="0">
                <a:solidFill>
                  <a:srgbClr val="996600"/>
                </a:solidFill>
                <a:latin typeface="+mn-lt"/>
                <a:ea typeface="+mn-ea"/>
                <a:cs typeface="+mn-cs"/>
              </a:rPr>
              <a:t>+</a:t>
            </a:r>
            <a:r>
              <a:rPr lang="lt-LT" sz="2800" dirty="0">
                <a:solidFill>
                  <a:srgbClr val="996600"/>
                </a:solidFill>
                <a:latin typeface="+mn-lt"/>
                <a:ea typeface="+mn-ea"/>
                <a:cs typeface="+mn-cs"/>
              </a:rPr>
              <a:t> projekte</a:t>
            </a: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486" y="117008"/>
            <a:ext cx="4395233" cy="163163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649" y="117008"/>
            <a:ext cx="1247419" cy="1669696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9951" y="99345"/>
            <a:ext cx="1245195" cy="1666955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9545" y="3964143"/>
            <a:ext cx="1677481" cy="2076881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9479" y="2042377"/>
            <a:ext cx="2582727" cy="1777439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4318" y="3964144"/>
            <a:ext cx="1525633" cy="2087185"/>
          </a:xfrm>
          <a:prstGeom prst="rect">
            <a:avLst/>
          </a:prstGeom>
        </p:spPr>
      </p:pic>
      <p:pic>
        <p:nvPicPr>
          <p:cNvPr id="14" name="Paveikslėlis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5346" y="3964143"/>
            <a:ext cx="1513054" cy="2076881"/>
          </a:xfrm>
          <a:prstGeom prst="rect">
            <a:avLst/>
          </a:prstGeom>
        </p:spPr>
      </p:pic>
      <p:pic>
        <p:nvPicPr>
          <p:cNvPr id="16" name="Paveikslėlis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2225" y="2045371"/>
            <a:ext cx="1920725" cy="1774445"/>
          </a:xfrm>
          <a:prstGeom prst="rect">
            <a:avLst/>
          </a:prstGeom>
        </p:spPr>
      </p:pic>
      <p:sp>
        <p:nvSpPr>
          <p:cNvPr id="15" name="Turinio vietos rezervavimo ženklas 1"/>
          <p:cNvSpPr>
            <a:spLocks noGrp="1"/>
          </p:cNvSpPr>
          <p:nvPr>
            <p:ph idx="1"/>
          </p:nvPr>
        </p:nvSpPr>
        <p:spPr>
          <a:xfrm>
            <a:off x="188924" y="2978914"/>
            <a:ext cx="10515600" cy="4351338"/>
          </a:xfrm>
        </p:spPr>
        <p:txBody>
          <a:bodyPr/>
          <a:lstStyle/>
          <a:p>
            <a:r>
              <a:rPr lang="en" dirty="0"/>
              <a:t>Oscalito — Italian clothing </a:t>
            </a:r>
            <a:r>
              <a:rPr lang="en" dirty="0" smtClean="0"/>
              <a:t>brand</a:t>
            </a:r>
            <a:r>
              <a:rPr lang="lt-LT" dirty="0" smtClean="0"/>
              <a:t>.</a:t>
            </a:r>
          </a:p>
          <a:p>
            <a:r>
              <a:rPr lang="en" dirty="0"/>
              <a:t>FabLab — digital fabrication </a:t>
            </a:r>
            <a:r>
              <a:rPr lang="en" dirty="0" smtClean="0"/>
              <a:t>laboratory</a:t>
            </a:r>
            <a:r>
              <a:rPr lang="lt-LT" dirty="0" smtClean="0"/>
              <a:t>.</a:t>
            </a:r>
          </a:p>
          <a:p>
            <a:r>
              <a:rPr lang="en" dirty="0"/>
              <a:t>Abito — clothing charity </a:t>
            </a:r>
            <a:r>
              <a:rPr lang="en" dirty="0" smtClean="0"/>
              <a:t>company</a:t>
            </a:r>
            <a:r>
              <a:rPr lang="lt-LT" dirty="0" smtClean="0"/>
              <a:t>.</a:t>
            </a:r>
          </a:p>
          <a:p>
            <a:r>
              <a:rPr lang="en" dirty="0"/>
              <a:t>Institute of Higher Education </a:t>
            </a:r>
            <a:r>
              <a:rPr lang="lt-LT" dirty="0" smtClean="0"/>
              <a:t>                                                                               </a:t>
            </a:r>
            <a:r>
              <a:rPr lang="en" dirty="0" smtClean="0"/>
              <a:t>Romolo Zerboni</a:t>
            </a:r>
            <a:r>
              <a:rPr lang="lt-LT" dirty="0" smtClean="0"/>
              <a:t>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81516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700571" y="148052"/>
            <a:ext cx="9889789" cy="1325563"/>
          </a:xfrm>
        </p:spPr>
        <p:txBody>
          <a:bodyPr>
            <a:normAutofit/>
          </a:bodyPr>
          <a:lstStyle/>
          <a:p>
            <a:r>
              <a:rPr lang="lt-LT" sz="4000" dirty="0" smtClean="0"/>
              <a:t>Paskaitos universitetuose: KTU, VDU ir ISM</a:t>
            </a:r>
            <a:endParaRPr lang="lt-LT" sz="4000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461" y="1473615"/>
            <a:ext cx="4841475" cy="4640899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71" y="1473616"/>
            <a:ext cx="4852470" cy="46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9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93761" y="181951"/>
            <a:ext cx="10317481" cy="1325563"/>
          </a:xfrm>
        </p:spPr>
        <p:txBody>
          <a:bodyPr>
            <a:normAutofit/>
          </a:bodyPr>
          <a:lstStyle/>
          <a:p>
            <a:pPr algn="ctr"/>
            <a:r>
              <a:rPr lang="lt-LT" sz="4000" dirty="0" smtClean="0"/>
              <a:t>Ekonomikas konkursas „MEKA“ </a:t>
            </a:r>
            <a:br>
              <a:rPr lang="lt-LT" sz="4000" dirty="0" smtClean="0"/>
            </a:br>
            <a:r>
              <a:rPr lang="lt-LT" sz="4000" dirty="0" smtClean="0"/>
              <a:t>KTU universitete</a:t>
            </a:r>
            <a:endParaRPr lang="lt-LT" sz="40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36" y="1825625"/>
            <a:ext cx="4560836" cy="3692105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806" y="1825625"/>
            <a:ext cx="6025005" cy="376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5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96144" y="782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sz="4000" dirty="0" smtClean="0"/>
              <a:t>Verslo paskaitos</a:t>
            </a:r>
            <a:br>
              <a:rPr lang="lt-LT" sz="4000" dirty="0" smtClean="0"/>
            </a:br>
            <a:r>
              <a:rPr lang="lt-LT" sz="4000" dirty="0" smtClean="0"/>
              <a:t> „Kaip susikurti savo verslą ir nuo ko pradėti“</a:t>
            </a:r>
            <a:endParaRPr lang="lt-LT" sz="4000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600" y="1575730"/>
            <a:ext cx="8923459" cy="433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96903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sz="3600" dirty="0" smtClean="0"/>
              <a:t>Milan – </a:t>
            </a:r>
            <a:r>
              <a:rPr lang="lt-LT" sz="3600" dirty="0" err="1" smtClean="0"/>
              <a:t>Bocconi</a:t>
            </a:r>
            <a:r>
              <a:rPr lang="lt-LT" sz="3600" dirty="0" smtClean="0"/>
              <a:t> </a:t>
            </a:r>
            <a:r>
              <a:rPr lang="lt-LT" sz="3600" dirty="0" err="1" smtClean="0"/>
              <a:t>university</a:t>
            </a:r>
            <a:endParaRPr lang="lt-LT" sz="3600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55" y="1193278"/>
            <a:ext cx="3743624" cy="2152076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105" y="3448601"/>
            <a:ext cx="4888458" cy="281857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160" y="1186328"/>
            <a:ext cx="4364500" cy="2131713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1260" y="3448601"/>
            <a:ext cx="2686264" cy="2818570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955" y="3448601"/>
            <a:ext cx="3065453" cy="2818570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4610" y="1193279"/>
            <a:ext cx="2986822" cy="215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0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94090" y="139761"/>
            <a:ext cx="6147816" cy="1325563"/>
          </a:xfrm>
        </p:spPr>
        <p:txBody>
          <a:bodyPr>
            <a:normAutofit/>
          </a:bodyPr>
          <a:lstStyle/>
          <a:p>
            <a:r>
              <a:rPr lang="lt-LT" sz="4000" dirty="0" smtClean="0"/>
              <a:t>Graikija – Atėnai</a:t>
            </a:r>
            <a:endParaRPr lang="lt-LT" sz="4000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789" y="3635598"/>
            <a:ext cx="4298696" cy="2700558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171" y="1209345"/>
            <a:ext cx="3415314" cy="2559011"/>
          </a:xfrm>
          <a:prstGeom prst="rect">
            <a:avLst/>
          </a:prstGeom>
        </p:spPr>
      </p:pic>
      <p:sp>
        <p:nvSpPr>
          <p:cNvPr id="9" name="Pavadinimas 1"/>
          <p:cNvSpPr txBox="1">
            <a:spLocks/>
          </p:cNvSpPr>
          <p:nvPr/>
        </p:nvSpPr>
        <p:spPr>
          <a:xfrm>
            <a:off x="439140" y="1209345"/>
            <a:ext cx="2992162" cy="2854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3200" dirty="0" smtClean="0"/>
              <a:t>Verslumo klasės paskaitos Atėnų universitetuose ir kolegijose verslumo tematika</a:t>
            </a:r>
            <a:endParaRPr lang="lt-LT" sz="3200" dirty="0"/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47" y="4310616"/>
            <a:ext cx="4272632" cy="2034246"/>
          </a:xfrm>
          <a:prstGeom prst="rect">
            <a:avLst/>
          </a:prstGeom>
        </p:spPr>
      </p:pic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872993" y="141291"/>
            <a:ext cx="4742178" cy="619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7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10557" y="92357"/>
            <a:ext cx="10884408" cy="1325563"/>
          </a:xfrm>
        </p:spPr>
        <p:txBody>
          <a:bodyPr>
            <a:normAutofit/>
          </a:bodyPr>
          <a:lstStyle/>
          <a:p>
            <a:r>
              <a:rPr lang="lt-LT" sz="4000" dirty="0" smtClean="0"/>
              <a:t>Restoranų verslo patirtis – „Jurgis ir drakonas“</a:t>
            </a:r>
            <a:endParaRPr lang="lt-LT" sz="4000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510" y="1215234"/>
            <a:ext cx="6158607" cy="3403440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892" y="1215234"/>
            <a:ext cx="2417644" cy="2196180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14" y="1215234"/>
            <a:ext cx="2417645" cy="2196181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103" y="3675184"/>
            <a:ext cx="2446556" cy="2048608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2127" y="3675184"/>
            <a:ext cx="2445174" cy="2048608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7428" y="4752242"/>
            <a:ext cx="2699972" cy="1451430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1813" y="4752242"/>
            <a:ext cx="2699972" cy="145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3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298268" y="197861"/>
            <a:ext cx="8955795" cy="1325563"/>
          </a:xfrm>
        </p:spPr>
        <p:txBody>
          <a:bodyPr/>
          <a:lstStyle/>
          <a:p>
            <a:r>
              <a:rPr lang="lt-LT" dirty="0" smtClean="0"/>
              <a:t>Tarptautiniai verslumo </a:t>
            </a:r>
            <a:br>
              <a:rPr lang="lt-LT" dirty="0" smtClean="0"/>
            </a:br>
            <a:r>
              <a:rPr lang="lt-LT" dirty="0" smtClean="0"/>
              <a:t>projektai </a:t>
            </a:r>
            <a:r>
              <a:rPr lang="lt-LT" dirty="0"/>
              <a:t>L</a:t>
            </a:r>
            <a:r>
              <a:rPr lang="lt-LT" dirty="0" smtClean="0"/>
              <a:t>atvijoje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93158" y="1782988"/>
            <a:ext cx="4644668" cy="4351338"/>
          </a:xfrm>
        </p:spPr>
        <p:txBody>
          <a:bodyPr>
            <a:normAutofit fontScale="92500" lnSpcReduction="20000"/>
          </a:bodyPr>
          <a:lstStyle/>
          <a:p>
            <a:r>
              <a:rPr lang="lt-LT" dirty="0"/>
              <a:t>Verslumo klasės mokiniai savo verslo idėjas </a:t>
            </a:r>
            <a:r>
              <a:rPr lang="lt-LT" dirty="0" smtClean="0"/>
              <a:t>pristatė </a:t>
            </a:r>
            <a:r>
              <a:rPr lang="lt-LT" dirty="0"/>
              <a:t>Tarptautiniame „Jaunųjų </a:t>
            </a:r>
            <a:r>
              <a:rPr lang="lt-LT" dirty="0" err="1"/>
              <a:t>inovatorių</a:t>
            </a:r>
            <a:r>
              <a:rPr lang="lt-LT" dirty="0"/>
              <a:t>“ konkurse Daugpilyje. Tai Latvijos ir Lietuvos bendradarbiavimo per sieną programos finansuojamas projektas. Jo pagrindinis tikslas – skatinti verslumą ir jaunimo verslų kūrimą Lietuvos ir Latvijos pasienio regionuose. </a:t>
            </a: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147" y="860642"/>
            <a:ext cx="4331128" cy="2477915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147" y="3473186"/>
            <a:ext cx="4331663" cy="259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1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„Office“ tema">
  <a:themeElements>
    <a:clrScheme name="Custom 5">
      <a:dk1>
        <a:sysClr val="windowText" lastClr="000000"/>
      </a:dk1>
      <a:lt1>
        <a:srgbClr val="FFFFFF"/>
      </a:lt1>
      <a:dk2>
        <a:srgbClr val="5D101D"/>
      </a:dk2>
      <a:lt2>
        <a:srgbClr val="AF7F1F"/>
      </a:lt2>
      <a:accent1>
        <a:srgbClr val="5D101D"/>
      </a:accent1>
      <a:accent2>
        <a:srgbClr val="AF7F1F"/>
      </a:accent2>
      <a:accent3>
        <a:srgbClr val="5D101D"/>
      </a:accent3>
      <a:accent4>
        <a:srgbClr val="FFFFFF"/>
      </a:accent4>
      <a:accent5>
        <a:srgbClr val="5D101D"/>
      </a:accent5>
      <a:accent6>
        <a:srgbClr val="FFFFFF"/>
      </a:accent6>
      <a:hlink>
        <a:srgbClr val="000000"/>
      </a:hlink>
      <a:folHlink>
        <a:srgbClr val="000000"/>
      </a:folHlink>
    </a:clrScheme>
    <a:fontScheme name="Custom 6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JG_sablonas_kaireje.potx" id="{C62DF594-B557-40FB-B530-487058B0192B}" vid="{E5FEC860-554C-44A0-9299-B3C8EC254A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JJG_sablonas_desineje</Template>
  <TotalTime>91</TotalTime>
  <Words>329</Words>
  <Application>Microsoft Office PowerPoint</Application>
  <PresentationFormat>Plačiaekranė</PresentationFormat>
  <Paragraphs>35</Paragraphs>
  <Slides>21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„Office“ tema</vt:lpstr>
      <vt:lpstr>Verslumo klasės projektas  Kauno Jono Jablonskio gimnazijoje</vt:lpstr>
      <vt:lpstr>Pasirašytos sutartys su universitetais: KTU, VDU ir ISM (pradžia 2017 m.)</vt:lpstr>
      <vt:lpstr>Paskaitos universitetuose: KTU, VDU ir ISM</vt:lpstr>
      <vt:lpstr>Ekonomikas konkursas „MEKA“  KTU universitete</vt:lpstr>
      <vt:lpstr>Verslo paskaitos  „Kaip susikurti savo verslą ir nuo ko pradėti“</vt:lpstr>
      <vt:lpstr>Milan – Bocconi university</vt:lpstr>
      <vt:lpstr>Graikija – Atėnai</vt:lpstr>
      <vt:lpstr>Restoranų verslo patirtis – „Jurgis ir drakonas“</vt:lpstr>
      <vt:lpstr>Tarptautiniai verslumo  projektai Latvijoje</vt:lpstr>
      <vt:lpstr>Verslininkų  sėkmės  istorijos</vt:lpstr>
      <vt:lpstr>Tėvai verslininkai dalinasi savo patirtimi</vt:lpstr>
      <vt:lpstr>Tėvų verslumo  patirtis</vt:lpstr>
      <vt:lpstr>Globalus švietimas – tausokime maistą</vt:lpstr>
      <vt:lpstr>„JUNIOR ACHIEVMENT“  startuolių apdovanojimai prieš kelis metus</vt:lpstr>
      <vt:lpstr>„JUNIOR ACHIEVMENT“ mugės dalyviai </vt:lpstr>
      <vt:lpstr>Kalėdinė mokomųjų mokinių bendrovių ir   startuolių mugė Vilniuje </vt:lpstr>
      <vt:lpstr>Verslumo mugės gimnazijoje</vt:lpstr>
      <vt:lpstr>Verslumo mugė gimnazijoje šių metų kovo mėnesį Mokomosios bendrovės pristatė savo produktus</vt:lpstr>
      <vt:lpstr>Mokiniai vykdo prekybą Instagramoje https://www.instagram.com/snoopy_lt/    </vt:lpstr>
      <vt:lpstr>Sėkmingiausiai parduodamas produktas  internete – laisvalaikio džemperiai „Valencija“</vt:lpstr>
      <vt:lpstr>Verslumo klasės mokiniai Erasmus+ projekte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Mokytojas</dc:creator>
  <cp:lastModifiedBy>„Microsoft“ abonementas</cp:lastModifiedBy>
  <cp:revision>13</cp:revision>
  <dcterms:created xsi:type="dcterms:W3CDTF">2023-04-25T14:19:58Z</dcterms:created>
  <dcterms:modified xsi:type="dcterms:W3CDTF">2023-04-25T19:45:06Z</dcterms:modified>
</cp:coreProperties>
</file>