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28"/>
  </p:notesMasterIdLst>
  <p:sldIdLst>
    <p:sldId id="256" r:id="rId2"/>
    <p:sldId id="299" r:id="rId3"/>
    <p:sldId id="291" r:id="rId4"/>
    <p:sldId id="259" r:id="rId5"/>
    <p:sldId id="258" r:id="rId6"/>
    <p:sldId id="260" r:id="rId7"/>
    <p:sldId id="296" r:id="rId8"/>
    <p:sldId id="300" r:id="rId9"/>
    <p:sldId id="264" r:id="rId10"/>
    <p:sldId id="257" r:id="rId11"/>
    <p:sldId id="262" r:id="rId12"/>
    <p:sldId id="263" r:id="rId13"/>
    <p:sldId id="293" r:id="rId14"/>
    <p:sldId id="265" r:id="rId15"/>
    <p:sldId id="266" r:id="rId16"/>
    <p:sldId id="267" r:id="rId17"/>
    <p:sldId id="287" r:id="rId18"/>
    <p:sldId id="290" r:id="rId19"/>
    <p:sldId id="292" r:id="rId20"/>
    <p:sldId id="295" r:id="rId21"/>
    <p:sldId id="288" r:id="rId22"/>
    <p:sldId id="289" r:id="rId23"/>
    <p:sldId id="286" r:id="rId24"/>
    <p:sldId id="285" r:id="rId25"/>
    <p:sldId id="297" r:id="rId26"/>
    <p:sldId id="298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6424AB-DA67-47EF-AB2D-7544DAF05737}">
  <a:tblStyle styleId="{976424AB-DA67-47EF-AB2D-7544DAF057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47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03T15:35:03.88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10141 6163 16383 0 0,'0'4'0'0'0,"0"4"0"0"0,0 4 0 0 0,0 4 0 0 0,0 3 0 0 0,3-2 0 0 0,2 0 0 0 0,-1 0 0 0 0,3-3 0 0 0,1 0 0 0 0,-2 1 0 0 0,2-2 0 0 0,-1 1 0 0 0,3 0 0 0 0,-1 3 0 0 0,1-3 0 0 0,0 0 0 0 0,-3 1 0 0 0,-1 2 0 0 0,-3 1 0 0 0,-2 2 0 0 0,-4-4 0 0 0,-5-3 0 0 0,-5-2 0 0 0,-4-1 0 0 0,-2 0 0 0 0,-1 2 0 0 0,-5 3 0 0 0,-4 2 0 0 0,-2 2 0 0 0,2-3 0 0 0,5-7 0 0 0,7-5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03T15:35:03.89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12746 7747 16383 0 0,'0'4'0'0'0,"0"4"0"0"0,0 4 0 0 0,0 4 0 0 0,0 3 0 0 0,0 2 0 0 0,4 0 0 0 0,1 0 0 0 0,-1 1 0 0 0,0-1 0 0 0,2 0 0 0 0,0-1 0 0 0,-1 1 0 0 0,-1 0 0 0 0,-1-1 0 0 0,-2 1 0 0 0,0 0 0 0 0,-5-4 0 0 0,-4-5 0 0 0,-5-4 0 0 0,-3-4 0 0 0,-3-2 0 0 0,-2-1 0 0 0,0-2 0 0 0,0 0 0 0 0,3 4 0 0 0,2 1 0 0 0,-1 0 0 0 0,0 2 0 0 0,-2 1 0 0 0,0-1 0 0 0,3-1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03T15:35:03.89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13865 9186 16383 0 0,'0'4'0'0'0,"0"4"0"0"0,0 5 0 0 0,0 3 0 0 0,0 3 0 0 0,0 1 0 0 0,0 1 0 0 0,0 1 0 0 0,0-1 0 0 0,0 0 0 0 0,0 4 0 0 0,0 1 0 0 0,0-2 0 0 0,0 0 0 0 0,0-1 0 0 0,0 0 0 0 0,0-2 0 0 0,0 0 0 0 0,0 0 0 0 0,0 3 0 0 0,-3-3 0 0 0,-5-4 0 0 0,-5-9 0 0 0,-3-6 0 0 0,1-7 0 0 0,-1-5 0 0 0,-1-2 0 0 0,-1-2 0 0 0,-1-2 0 0 0,-1-2 0 0 0,1 2 0 0 0,-2 4 0 0 0,1 0 0 0 0,-1-1 0 0 0,0 2 0 0 0,0 2 0 0 0,0 3 0 0 0,4-1 0 0 0,5 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03T15:35:03.90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4956 8996 16383 0 0,'0'3'0'0'0,"0"6"0"0"0,0 3 0 0 0,0 4 0 0 0,0 3 0 0 0,0 1 0 0 0,0 2 0 0 0,0-1 0 0 0,0 1 0 0 0,0-1 0 0 0,0-1 0 0 0,0 1 0 0 0,0 0 0 0 0,0 0 0 0 0,0-1 0 0 0,0 1 0 0 0,0-1 0 0 0,-3-3 0 0 0,-6-4 0 0 0,-3-5 0 0 0,-1-7 0 0 0,-1-4 0 0 0,-2-1 0 0 0,-1 0 0 0 0,-2-3 0 0 0,0 0 0 0 0,-2 1 0 0 0,0 1 0 0 0,0 2 0 0 0,0 2 0 0 0,0 0 0 0 0,4 1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4-03T15:35:03.90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6838 12192 16383 0 0,'0'4'0'0'0,"0"4"0"0"0,0 4 0 0 0,0 4 0 0 0,0 3 0 0 0,-3 2 0 0 0,-2 0 0 0 0,1 0 0 0 0,0 1 0 0 0,-2-1 0 0 0,0 0 0 0 0,1 0 0 0 0,1 0 0 0 0,-2-4 0 0 0,0-1 0 0 0,1 0 0 0 0,1 1 0 0 0,-2-2 0 0 0,-4-4 0 0 0,-3-4 0 0 0,0-7 0 0 0,0-6 0 0 0,-3-3 0 0 0,2-2 0 0 0,0-4 0 0 0,-1 1 0 0 0,-2-1 0 0 0,-1 3 0 0 0,-2-1 0 0 0,4-1 0 0 0,0 1 0 0 0,-1 3 0 0 0,0 4 0 0 0,2-1 0 0 0,1 0 0 0 0,2 2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3b317f03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3b317f03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9f2f57a71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9f2f57a71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214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f46cf3946d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f46cf3946d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f46cf3946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f46cf3946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440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f46cf3946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f46cf3946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748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f46cf3946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f46cf3946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505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f46cf3946d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f46cf3946d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f46cf3946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f46cf3946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344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f46cf3946d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f46cf3946d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f46cf3946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f46cf3946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9f2f57a71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9f2f57a71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70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3b317f035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3b317f035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99f2f57a71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99f2f57a71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352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27ae41f31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27ae41f31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728975" y="2646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88447" y="2790225"/>
            <a:ext cx="5285025" cy="38921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-3730925" y="-34758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75637" y="2340769"/>
            <a:ext cx="5285025" cy="468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1450" y="-469266"/>
            <a:ext cx="5495075" cy="19211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182950" y="1104900"/>
            <a:ext cx="47781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453500" y="3423075"/>
            <a:ext cx="4236900" cy="3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6060775" y="-174227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0" name="Google Shape;80;p11"/>
          <p:cNvSpPr/>
          <p:nvPr/>
        </p:nvSpPr>
        <p:spPr>
          <a:xfrm>
            <a:off x="-4683425" y="-21804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81" name="Google Shape;8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35019">
            <a:off x="-4384923" y="-138211"/>
            <a:ext cx="9143998" cy="420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607293">
            <a:off x="4309922" y="-1370850"/>
            <a:ext cx="9523533" cy="4375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526175">
            <a:off x="-538530" y="-3099576"/>
            <a:ext cx="9523535" cy="437579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 txBox="1">
            <a:spLocks noGrp="1"/>
          </p:cNvSpPr>
          <p:nvPr>
            <p:ph type="title" hasCustomPrompt="1"/>
          </p:nvPr>
        </p:nvSpPr>
        <p:spPr>
          <a:xfrm>
            <a:off x="2402350" y="1648166"/>
            <a:ext cx="4339200" cy="131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2402350" y="2998238"/>
            <a:ext cx="4339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-5038375" y="-6909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89" name="Google Shape;89;p13"/>
          <p:cNvSpPr/>
          <p:nvPr/>
        </p:nvSpPr>
        <p:spPr>
          <a:xfrm>
            <a:off x="4999525" y="-31263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94552">
            <a:off x="7365075" y="-435182"/>
            <a:ext cx="9143996" cy="356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5142150" y="790369"/>
            <a:ext cx="9143995" cy="356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216434">
            <a:off x="1661888" y="6134218"/>
            <a:ext cx="9143996" cy="356276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2"/>
          </p:nvPr>
        </p:nvSpPr>
        <p:spPr>
          <a:xfrm>
            <a:off x="1975875" y="1816675"/>
            <a:ext cx="2174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"/>
          </p:nvPr>
        </p:nvSpPr>
        <p:spPr>
          <a:xfrm>
            <a:off x="1975875" y="2146675"/>
            <a:ext cx="21741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3"/>
          </p:nvPr>
        </p:nvSpPr>
        <p:spPr>
          <a:xfrm>
            <a:off x="5959525" y="1816675"/>
            <a:ext cx="2174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4"/>
          </p:nvPr>
        </p:nvSpPr>
        <p:spPr>
          <a:xfrm>
            <a:off x="5959525" y="2146675"/>
            <a:ext cx="21741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5"/>
          </p:nvPr>
        </p:nvSpPr>
        <p:spPr>
          <a:xfrm>
            <a:off x="1975875" y="3331175"/>
            <a:ext cx="2174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6"/>
          </p:nvPr>
        </p:nvSpPr>
        <p:spPr>
          <a:xfrm>
            <a:off x="1975875" y="3661175"/>
            <a:ext cx="21741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7"/>
          </p:nvPr>
        </p:nvSpPr>
        <p:spPr>
          <a:xfrm>
            <a:off x="5959525" y="3331175"/>
            <a:ext cx="21741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8"/>
          </p:nvPr>
        </p:nvSpPr>
        <p:spPr>
          <a:xfrm>
            <a:off x="5959525" y="3661175"/>
            <a:ext cx="21741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9" hasCustomPrompt="1"/>
          </p:nvPr>
        </p:nvSpPr>
        <p:spPr>
          <a:xfrm>
            <a:off x="1010374" y="1979100"/>
            <a:ext cx="87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3" hasCustomPrompt="1"/>
          </p:nvPr>
        </p:nvSpPr>
        <p:spPr>
          <a:xfrm>
            <a:off x="1010374" y="3493625"/>
            <a:ext cx="87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14" hasCustomPrompt="1"/>
          </p:nvPr>
        </p:nvSpPr>
        <p:spPr>
          <a:xfrm>
            <a:off x="4914624" y="1979100"/>
            <a:ext cx="1044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15" hasCustomPrompt="1"/>
          </p:nvPr>
        </p:nvSpPr>
        <p:spPr>
          <a:xfrm>
            <a:off x="4914624" y="3493625"/>
            <a:ext cx="1044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/>
          <p:nvPr/>
        </p:nvSpPr>
        <p:spPr>
          <a:xfrm>
            <a:off x="174325" y="-543797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799998">
            <a:off x="-235348" y="-1544197"/>
            <a:ext cx="9069573" cy="416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16685">
            <a:off x="-4902750" y="2431768"/>
            <a:ext cx="9143996" cy="356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564635">
            <a:off x="5423975" y="1350419"/>
            <a:ext cx="9143995" cy="356276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2075838" y="3947200"/>
            <a:ext cx="4992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ubTitle" idx="1"/>
          </p:nvPr>
        </p:nvSpPr>
        <p:spPr>
          <a:xfrm>
            <a:off x="2075838" y="2392600"/>
            <a:ext cx="4992300" cy="14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/>
          <p:nvPr/>
        </p:nvSpPr>
        <p:spPr>
          <a:xfrm>
            <a:off x="-1024650" y="23506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-2108050" y="-492267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16" name="Google Shape;11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3097" y="-1788500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66297" y="3471800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624297" y="-719200"/>
            <a:ext cx="6077799" cy="37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4203450" y="2622588"/>
            <a:ext cx="424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title" idx="2" hasCustomPrompt="1"/>
          </p:nvPr>
        </p:nvSpPr>
        <p:spPr>
          <a:xfrm>
            <a:off x="5720400" y="1508838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1" name="Google Shape;121;p15"/>
          <p:cNvSpPr txBox="1">
            <a:spLocks noGrp="1"/>
          </p:cNvSpPr>
          <p:nvPr>
            <p:ph type="subTitle" idx="1"/>
          </p:nvPr>
        </p:nvSpPr>
        <p:spPr>
          <a:xfrm>
            <a:off x="4203450" y="3527713"/>
            <a:ext cx="4242600" cy="3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/>
          <p:nvPr/>
        </p:nvSpPr>
        <p:spPr>
          <a:xfrm>
            <a:off x="-4158150" y="20649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4" name="Google Shape;124;p16"/>
          <p:cNvSpPr/>
          <p:nvPr/>
        </p:nvSpPr>
        <p:spPr>
          <a:xfrm>
            <a:off x="5747850" y="18899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5" name="Google Shape;125;p16"/>
          <p:cNvSpPr/>
          <p:nvPr/>
        </p:nvSpPr>
        <p:spPr>
          <a:xfrm>
            <a:off x="5176350" y="-41620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26" name="Google Shape;126;p16"/>
          <p:cNvSpPr/>
          <p:nvPr/>
        </p:nvSpPr>
        <p:spPr>
          <a:xfrm>
            <a:off x="-4035725" y="-36858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27" name="Google Shape;12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34438">
            <a:off x="5596374" y="2281676"/>
            <a:ext cx="6524750" cy="480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59888">
            <a:off x="-1541699" y="3091419"/>
            <a:ext cx="5285024" cy="468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35180">
            <a:off x="-907567" y="-275896"/>
            <a:ext cx="4520309" cy="281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50338">
            <a:off x="5162483" y="-275896"/>
            <a:ext cx="4520310" cy="281787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2450700" y="2622588"/>
            <a:ext cx="424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title" idx="2" hasCustomPrompt="1"/>
          </p:nvPr>
        </p:nvSpPr>
        <p:spPr>
          <a:xfrm>
            <a:off x="3967650" y="1508888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" name="Google Shape;133;p16"/>
          <p:cNvSpPr txBox="1">
            <a:spLocks noGrp="1"/>
          </p:cNvSpPr>
          <p:nvPr>
            <p:ph type="subTitle" idx="1"/>
          </p:nvPr>
        </p:nvSpPr>
        <p:spPr>
          <a:xfrm>
            <a:off x="2450700" y="3527713"/>
            <a:ext cx="4242600" cy="3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/>
          <p:nvPr/>
        </p:nvSpPr>
        <p:spPr>
          <a:xfrm>
            <a:off x="4910075" y="-13165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36" name="Google Shape;136;p17"/>
          <p:cNvSpPr/>
          <p:nvPr/>
        </p:nvSpPr>
        <p:spPr>
          <a:xfrm>
            <a:off x="-4371625" y="-25890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37" name="Google Shape;13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114863">
            <a:off x="-4480174" y="-176310"/>
            <a:ext cx="9144000" cy="420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682154">
            <a:off x="4595671" y="-1389901"/>
            <a:ext cx="9523533" cy="437579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>
            <a:spLocks noGrp="1"/>
          </p:cNvSpPr>
          <p:nvPr>
            <p:ph type="title"/>
          </p:nvPr>
        </p:nvSpPr>
        <p:spPr>
          <a:xfrm>
            <a:off x="2194725" y="1558350"/>
            <a:ext cx="4754400" cy="142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2194725" y="2980050"/>
            <a:ext cx="47544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3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/>
          <p:nvPr/>
        </p:nvSpPr>
        <p:spPr>
          <a:xfrm>
            <a:off x="-840125" y="24218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3" name="Google Shape;143;p18"/>
          <p:cNvSpPr/>
          <p:nvPr/>
        </p:nvSpPr>
        <p:spPr>
          <a:xfrm>
            <a:off x="4384375" y="-54951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923497" y="3183850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44088">
            <a:off x="5944447" y="-1949325"/>
            <a:ext cx="6077800" cy="378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749753">
            <a:off x="-2429304" y="-1777725"/>
            <a:ext cx="6077801" cy="378875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713100" y="1525513"/>
            <a:ext cx="4275000" cy="10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1"/>
          </p:nvPr>
        </p:nvSpPr>
        <p:spPr>
          <a:xfrm>
            <a:off x="713100" y="2691275"/>
            <a:ext cx="38520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/>
          <p:nvPr/>
        </p:nvSpPr>
        <p:spPr>
          <a:xfrm>
            <a:off x="4572000" y="-602647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1" name="Google Shape;151;p19"/>
          <p:cNvSpPr/>
          <p:nvPr/>
        </p:nvSpPr>
        <p:spPr>
          <a:xfrm>
            <a:off x="2060275" y="139737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467747">
            <a:off x="-2356292" y="2447660"/>
            <a:ext cx="5009034" cy="312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3516097" y="2995475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467747">
            <a:off x="5835208" y="-1157415"/>
            <a:ext cx="5009034" cy="312253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4849800" y="1836450"/>
            <a:ext cx="34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1"/>
          </p:nvPr>
        </p:nvSpPr>
        <p:spPr>
          <a:xfrm>
            <a:off x="4849800" y="2485350"/>
            <a:ext cx="3410400" cy="8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/>
          <p:nvPr/>
        </p:nvSpPr>
        <p:spPr>
          <a:xfrm>
            <a:off x="-1349675" y="-623807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9" name="Google Shape;159;p20"/>
          <p:cNvSpPr/>
          <p:nvPr/>
        </p:nvSpPr>
        <p:spPr>
          <a:xfrm>
            <a:off x="-1481625" y="30791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60" name="Google Shape;16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38511">
            <a:off x="-1743915" y="2660676"/>
            <a:ext cx="697653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325" y="-1733874"/>
            <a:ext cx="5772150" cy="29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0"/>
          <p:cNvSpPr txBox="1">
            <a:spLocks noGrp="1"/>
          </p:cNvSpPr>
          <p:nvPr>
            <p:ph type="title"/>
          </p:nvPr>
        </p:nvSpPr>
        <p:spPr>
          <a:xfrm>
            <a:off x="1038375" y="1836450"/>
            <a:ext cx="34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1"/>
          </p:nvPr>
        </p:nvSpPr>
        <p:spPr>
          <a:xfrm>
            <a:off x="1038375" y="2485350"/>
            <a:ext cx="3410400" cy="8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3996150" y="-12579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39053" y="-1674200"/>
            <a:ext cx="6077799" cy="37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-4257325" y="-31458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0" name="Google Shape;20;p3"/>
          <p:cNvPicPr preferRelativeResize="0"/>
          <p:nvPr/>
        </p:nvPicPr>
        <p:blipFill rotWithShape="1">
          <a:blip r:embed="rId3">
            <a:alphaModFix/>
          </a:blip>
          <a:srcRect r="12572"/>
          <a:stretch/>
        </p:blipFill>
        <p:spPr>
          <a:xfrm rot="5400000">
            <a:off x="5051887" y="936375"/>
            <a:ext cx="3693275" cy="327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533097" y="3622000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44088">
            <a:off x="5391997" y="-2177925"/>
            <a:ext cx="6077800" cy="3788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13100" y="2622588"/>
            <a:ext cx="424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230050" y="1508875"/>
            <a:ext cx="120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713100" y="3527713"/>
            <a:ext cx="4242600" cy="3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/>
          <p:nvPr/>
        </p:nvSpPr>
        <p:spPr>
          <a:xfrm>
            <a:off x="5013025" y="-54394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66" name="Google Shape;166;p21"/>
          <p:cNvSpPr/>
          <p:nvPr/>
        </p:nvSpPr>
        <p:spPr>
          <a:xfrm>
            <a:off x="1907875" y="24091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303334">
            <a:off x="6054908" y="-834725"/>
            <a:ext cx="697653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208056">
            <a:off x="3497884" y="2606424"/>
            <a:ext cx="697653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564511">
            <a:off x="-3664916" y="-2032351"/>
            <a:ext cx="69765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>
            <a:spLocks noGrp="1"/>
          </p:cNvSpPr>
          <p:nvPr>
            <p:ph type="title"/>
          </p:nvPr>
        </p:nvSpPr>
        <p:spPr>
          <a:xfrm>
            <a:off x="4342213" y="1836450"/>
            <a:ext cx="34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1"/>
          </p:nvPr>
        </p:nvSpPr>
        <p:spPr>
          <a:xfrm>
            <a:off x="4342213" y="2485350"/>
            <a:ext cx="3410400" cy="8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4_1_1_2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/>
          <p:nvPr/>
        </p:nvSpPr>
        <p:spPr>
          <a:xfrm>
            <a:off x="5013025" y="-54394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74" name="Google Shape;174;p22"/>
          <p:cNvSpPr/>
          <p:nvPr/>
        </p:nvSpPr>
        <p:spPr>
          <a:xfrm>
            <a:off x="-1178225" y="30109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75" name="Google Shape;17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303334">
            <a:off x="6093008" y="-1898400"/>
            <a:ext cx="697653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208056">
            <a:off x="1630984" y="3292224"/>
            <a:ext cx="697653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564511">
            <a:off x="-3683966" y="-2661001"/>
            <a:ext cx="697653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1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○"/>
              <a:defRPr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■"/>
              <a:defRPr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●"/>
              <a:defRPr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○"/>
              <a:defRPr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■"/>
              <a:defRPr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●"/>
              <a:defRPr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○"/>
              <a:defRPr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Condensed Ligh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/>
          <p:nvPr/>
        </p:nvSpPr>
        <p:spPr>
          <a:xfrm>
            <a:off x="99150" y="28384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82" name="Google Shape;182;p23"/>
          <p:cNvSpPr/>
          <p:nvPr/>
        </p:nvSpPr>
        <p:spPr>
          <a:xfrm>
            <a:off x="-6720750" y="-48196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83" name="Google Shape;183;p23"/>
          <p:cNvSpPr/>
          <p:nvPr/>
        </p:nvSpPr>
        <p:spPr>
          <a:xfrm>
            <a:off x="6164500" y="-51244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84" name="Google Shape;18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494147" y="3526750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098153" y="-1674200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44088">
            <a:off x="6338572" y="-1835025"/>
            <a:ext cx="6077800" cy="378875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3"/>
          <p:cNvSpPr txBox="1">
            <a:spLocks noGrp="1"/>
          </p:cNvSpPr>
          <p:nvPr>
            <p:ph type="title" idx="2"/>
          </p:nvPr>
        </p:nvSpPr>
        <p:spPr>
          <a:xfrm>
            <a:off x="937700" y="2033875"/>
            <a:ext cx="217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subTitle" idx="1"/>
          </p:nvPr>
        </p:nvSpPr>
        <p:spPr>
          <a:xfrm>
            <a:off x="937700" y="23525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title" idx="3"/>
          </p:nvPr>
        </p:nvSpPr>
        <p:spPr>
          <a:xfrm>
            <a:off x="3484422" y="2033875"/>
            <a:ext cx="217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subTitle" idx="4"/>
          </p:nvPr>
        </p:nvSpPr>
        <p:spPr>
          <a:xfrm>
            <a:off x="3484421" y="23525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title" idx="5"/>
          </p:nvPr>
        </p:nvSpPr>
        <p:spPr>
          <a:xfrm>
            <a:off x="6031150" y="2033875"/>
            <a:ext cx="217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5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23"/>
          <p:cNvSpPr txBox="1">
            <a:spLocks noGrp="1"/>
          </p:cNvSpPr>
          <p:nvPr>
            <p:ph type="subTitle" idx="6"/>
          </p:nvPr>
        </p:nvSpPr>
        <p:spPr>
          <a:xfrm>
            <a:off x="6031149" y="23525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2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/>
          <p:nvPr/>
        </p:nvSpPr>
        <p:spPr>
          <a:xfrm>
            <a:off x="5122650" y="-57118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96" name="Google Shape;19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505803" y="3796250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60153" y="-1354975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458909">
            <a:off x="4284847" y="4005800"/>
            <a:ext cx="6077799" cy="37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/>
          <p:nvPr/>
        </p:nvSpPr>
        <p:spPr>
          <a:xfrm>
            <a:off x="720075" y="36036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44088">
            <a:off x="6205222" y="-1649150"/>
            <a:ext cx="6077800" cy="378875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title" idx="2"/>
          </p:nvPr>
        </p:nvSpPr>
        <p:spPr>
          <a:xfrm>
            <a:off x="937700" y="15310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subTitle" idx="1"/>
          </p:nvPr>
        </p:nvSpPr>
        <p:spPr>
          <a:xfrm>
            <a:off x="937700" y="3796250"/>
            <a:ext cx="2175300" cy="6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title" idx="3"/>
          </p:nvPr>
        </p:nvSpPr>
        <p:spPr>
          <a:xfrm>
            <a:off x="3484419" y="15310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subTitle" idx="4"/>
          </p:nvPr>
        </p:nvSpPr>
        <p:spPr>
          <a:xfrm>
            <a:off x="3484422" y="3796250"/>
            <a:ext cx="2175300" cy="6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title" idx="5"/>
          </p:nvPr>
        </p:nvSpPr>
        <p:spPr>
          <a:xfrm>
            <a:off x="6031146" y="153105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7" name="Google Shape;207;p24"/>
          <p:cNvSpPr txBox="1">
            <a:spLocks noGrp="1"/>
          </p:cNvSpPr>
          <p:nvPr>
            <p:ph type="subTitle" idx="6"/>
          </p:nvPr>
        </p:nvSpPr>
        <p:spPr>
          <a:xfrm>
            <a:off x="6031150" y="3796250"/>
            <a:ext cx="2175300" cy="6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/>
          <p:nvPr/>
        </p:nvSpPr>
        <p:spPr>
          <a:xfrm>
            <a:off x="6708475" y="-33994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10" name="Google Shape;210;p25"/>
          <p:cNvSpPr/>
          <p:nvPr/>
        </p:nvSpPr>
        <p:spPr>
          <a:xfrm>
            <a:off x="-4988225" y="-34758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11" name="Google Shape;211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420103" y="2709725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44088">
            <a:off x="6077797" y="-1920125"/>
            <a:ext cx="6077800" cy="378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44088">
            <a:off x="-3594178" y="-1832525"/>
            <a:ext cx="6077800" cy="378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44088">
            <a:off x="6414822" y="3690375"/>
            <a:ext cx="6077800" cy="378875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5"/>
          <p:cNvSpPr txBox="1">
            <a:spLocks noGrp="1"/>
          </p:cNvSpPr>
          <p:nvPr>
            <p:ph type="title" idx="2"/>
          </p:nvPr>
        </p:nvSpPr>
        <p:spPr>
          <a:xfrm>
            <a:off x="1732125" y="1844200"/>
            <a:ext cx="26166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7" name="Google Shape;217;p25"/>
          <p:cNvSpPr txBox="1">
            <a:spLocks noGrp="1"/>
          </p:cNvSpPr>
          <p:nvPr>
            <p:ph type="subTitle" idx="1"/>
          </p:nvPr>
        </p:nvSpPr>
        <p:spPr>
          <a:xfrm>
            <a:off x="1732125" y="2162800"/>
            <a:ext cx="261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5"/>
          <p:cNvSpPr txBox="1">
            <a:spLocks noGrp="1"/>
          </p:cNvSpPr>
          <p:nvPr>
            <p:ph type="title" idx="3"/>
          </p:nvPr>
        </p:nvSpPr>
        <p:spPr>
          <a:xfrm>
            <a:off x="4795473" y="1844200"/>
            <a:ext cx="26166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9" name="Google Shape;219;p25"/>
          <p:cNvSpPr txBox="1">
            <a:spLocks noGrp="1"/>
          </p:cNvSpPr>
          <p:nvPr>
            <p:ph type="subTitle" idx="4"/>
          </p:nvPr>
        </p:nvSpPr>
        <p:spPr>
          <a:xfrm>
            <a:off x="4795463" y="2162800"/>
            <a:ext cx="261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title" idx="5"/>
          </p:nvPr>
        </p:nvSpPr>
        <p:spPr>
          <a:xfrm>
            <a:off x="1732125" y="3278150"/>
            <a:ext cx="26166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1" name="Google Shape;221;p25"/>
          <p:cNvSpPr txBox="1">
            <a:spLocks noGrp="1"/>
          </p:cNvSpPr>
          <p:nvPr>
            <p:ph type="subTitle" idx="6"/>
          </p:nvPr>
        </p:nvSpPr>
        <p:spPr>
          <a:xfrm>
            <a:off x="1732125" y="3596750"/>
            <a:ext cx="261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title" idx="7"/>
          </p:nvPr>
        </p:nvSpPr>
        <p:spPr>
          <a:xfrm>
            <a:off x="4795473" y="3278150"/>
            <a:ext cx="26166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3" name="Google Shape;223;p25"/>
          <p:cNvSpPr txBox="1">
            <a:spLocks noGrp="1"/>
          </p:cNvSpPr>
          <p:nvPr>
            <p:ph type="subTitle" idx="8"/>
          </p:nvPr>
        </p:nvSpPr>
        <p:spPr>
          <a:xfrm>
            <a:off x="4795463" y="3596750"/>
            <a:ext cx="261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/>
          <p:nvPr/>
        </p:nvSpPr>
        <p:spPr>
          <a:xfrm>
            <a:off x="-6283625" y="-14188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26" name="Google Shape;226;p26"/>
          <p:cNvSpPr/>
          <p:nvPr/>
        </p:nvSpPr>
        <p:spPr>
          <a:xfrm>
            <a:off x="7965775" y="-23008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27" name="Google Shape;22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83499">
            <a:off x="-5271350" y="-176310"/>
            <a:ext cx="9143999" cy="420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33690">
            <a:off x="5381472" y="-1389900"/>
            <a:ext cx="9523533" cy="437579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6"/>
          <p:cNvSpPr txBox="1">
            <a:spLocks noGrp="1"/>
          </p:cNvSpPr>
          <p:nvPr>
            <p:ph type="title" idx="2"/>
          </p:nvPr>
        </p:nvSpPr>
        <p:spPr>
          <a:xfrm>
            <a:off x="1101175" y="1936391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subTitle" idx="1"/>
          </p:nvPr>
        </p:nvSpPr>
        <p:spPr>
          <a:xfrm>
            <a:off x="1101175" y="2254991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6"/>
          <p:cNvSpPr txBox="1">
            <a:spLocks noGrp="1"/>
          </p:cNvSpPr>
          <p:nvPr>
            <p:ph type="title" idx="3"/>
          </p:nvPr>
        </p:nvSpPr>
        <p:spPr>
          <a:xfrm>
            <a:off x="3578950" y="1936391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3" name="Google Shape;233;p26"/>
          <p:cNvSpPr txBox="1">
            <a:spLocks noGrp="1"/>
          </p:cNvSpPr>
          <p:nvPr>
            <p:ph type="subTitle" idx="4"/>
          </p:nvPr>
        </p:nvSpPr>
        <p:spPr>
          <a:xfrm>
            <a:off x="3578950" y="2254991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6"/>
          <p:cNvSpPr txBox="1">
            <a:spLocks noGrp="1"/>
          </p:cNvSpPr>
          <p:nvPr>
            <p:ph type="title" idx="5"/>
          </p:nvPr>
        </p:nvSpPr>
        <p:spPr>
          <a:xfrm>
            <a:off x="1101175" y="3709402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5" name="Google Shape;235;p26"/>
          <p:cNvSpPr txBox="1">
            <a:spLocks noGrp="1"/>
          </p:cNvSpPr>
          <p:nvPr>
            <p:ph type="subTitle" idx="6"/>
          </p:nvPr>
        </p:nvSpPr>
        <p:spPr>
          <a:xfrm>
            <a:off x="1101175" y="4028002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6"/>
          <p:cNvSpPr txBox="1">
            <a:spLocks noGrp="1"/>
          </p:cNvSpPr>
          <p:nvPr>
            <p:ph type="title" idx="7"/>
          </p:nvPr>
        </p:nvSpPr>
        <p:spPr>
          <a:xfrm>
            <a:off x="3578947" y="3709402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7" name="Google Shape;237;p26"/>
          <p:cNvSpPr txBox="1">
            <a:spLocks noGrp="1"/>
          </p:cNvSpPr>
          <p:nvPr>
            <p:ph type="subTitle" idx="8"/>
          </p:nvPr>
        </p:nvSpPr>
        <p:spPr>
          <a:xfrm>
            <a:off x="3578997" y="4028002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title" idx="9"/>
          </p:nvPr>
        </p:nvSpPr>
        <p:spPr>
          <a:xfrm>
            <a:off x="6056725" y="1936391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subTitle" idx="13"/>
          </p:nvPr>
        </p:nvSpPr>
        <p:spPr>
          <a:xfrm>
            <a:off x="6056725" y="2254991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title" idx="14"/>
          </p:nvPr>
        </p:nvSpPr>
        <p:spPr>
          <a:xfrm>
            <a:off x="6056725" y="3709402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1" name="Google Shape;241;p26"/>
          <p:cNvSpPr txBox="1">
            <a:spLocks noGrp="1"/>
          </p:cNvSpPr>
          <p:nvPr>
            <p:ph type="subTitle" idx="15"/>
          </p:nvPr>
        </p:nvSpPr>
        <p:spPr>
          <a:xfrm>
            <a:off x="6056825" y="4028002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6"/>
          <p:cNvSpPr txBox="1">
            <a:spLocks noGrp="1"/>
          </p:cNvSpPr>
          <p:nvPr>
            <p:ph type="title" idx="16" hasCustomPrompt="1"/>
          </p:nvPr>
        </p:nvSpPr>
        <p:spPr>
          <a:xfrm>
            <a:off x="1766625" y="1368341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43" name="Google Shape;243;p26"/>
          <p:cNvSpPr txBox="1">
            <a:spLocks noGrp="1"/>
          </p:cNvSpPr>
          <p:nvPr>
            <p:ph type="title" idx="17" hasCustomPrompt="1"/>
          </p:nvPr>
        </p:nvSpPr>
        <p:spPr>
          <a:xfrm>
            <a:off x="1766625" y="3141149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44" name="Google Shape;244;p26"/>
          <p:cNvSpPr txBox="1">
            <a:spLocks noGrp="1"/>
          </p:cNvSpPr>
          <p:nvPr>
            <p:ph type="title" idx="18" hasCustomPrompt="1"/>
          </p:nvPr>
        </p:nvSpPr>
        <p:spPr>
          <a:xfrm>
            <a:off x="4244350" y="1368341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45" name="Google Shape;245;p26"/>
          <p:cNvSpPr txBox="1">
            <a:spLocks noGrp="1"/>
          </p:cNvSpPr>
          <p:nvPr>
            <p:ph type="title" idx="19" hasCustomPrompt="1"/>
          </p:nvPr>
        </p:nvSpPr>
        <p:spPr>
          <a:xfrm>
            <a:off x="4244350" y="3141149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46" name="Google Shape;246;p26"/>
          <p:cNvSpPr txBox="1">
            <a:spLocks noGrp="1"/>
          </p:cNvSpPr>
          <p:nvPr>
            <p:ph type="title" idx="20" hasCustomPrompt="1"/>
          </p:nvPr>
        </p:nvSpPr>
        <p:spPr>
          <a:xfrm>
            <a:off x="6722075" y="1368341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47" name="Google Shape;247;p26"/>
          <p:cNvSpPr txBox="1">
            <a:spLocks noGrp="1"/>
          </p:cNvSpPr>
          <p:nvPr>
            <p:ph type="title" idx="21" hasCustomPrompt="1"/>
          </p:nvPr>
        </p:nvSpPr>
        <p:spPr>
          <a:xfrm>
            <a:off x="6722075" y="3141149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7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/>
          <p:nvPr/>
        </p:nvSpPr>
        <p:spPr>
          <a:xfrm>
            <a:off x="99150" y="28384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50" name="Google Shape;250;p27"/>
          <p:cNvSpPr/>
          <p:nvPr/>
        </p:nvSpPr>
        <p:spPr>
          <a:xfrm>
            <a:off x="-6720750" y="-48196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51" name="Google Shape;251;p27"/>
          <p:cNvSpPr/>
          <p:nvPr/>
        </p:nvSpPr>
        <p:spPr>
          <a:xfrm>
            <a:off x="6164500" y="-51244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52" name="Google Shape;25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378334">
            <a:off x="1938598" y="3665725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212453" y="-1700750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44088">
            <a:off x="6795772" y="-1838675"/>
            <a:ext cx="6077800" cy="378875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7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7"/>
          <p:cNvSpPr txBox="1">
            <a:spLocks noGrp="1"/>
          </p:cNvSpPr>
          <p:nvPr>
            <p:ph type="title" idx="2"/>
          </p:nvPr>
        </p:nvSpPr>
        <p:spPr>
          <a:xfrm>
            <a:off x="948775" y="1936391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27"/>
          <p:cNvSpPr txBox="1">
            <a:spLocks noGrp="1"/>
          </p:cNvSpPr>
          <p:nvPr>
            <p:ph type="subTitle" idx="1"/>
          </p:nvPr>
        </p:nvSpPr>
        <p:spPr>
          <a:xfrm>
            <a:off x="948775" y="2254991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7"/>
          <p:cNvSpPr txBox="1">
            <a:spLocks noGrp="1"/>
          </p:cNvSpPr>
          <p:nvPr>
            <p:ph type="title" idx="3"/>
          </p:nvPr>
        </p:nvSpPr>
        <p:spPr>
          <a:xfrm>
            <a:off x="3578950" y="2656041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9" name="Google Shape;259;p27"/>
          <p:cNvSpPr txBox="1">
            <a:spLocks noGrp="1"/>
          </p:cNvSpPr>
          <p:nvPr>
            <p:ph type="subTitle" idx="4"/>
          </p:nvPr>
        </p:nvSpPr>
        <p:spPr>
          <a:xfrm>
            <a:off x="3578950" y="2974641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7"/>
          <p:cNvSpPr txBox="1">
            <a:spLocks noGrp="1"/>
          </p:cNvSpPr>
          <p:nvPr>
            <p:ph type="title" idx="5"/>
          </p:nvPr>
        </p:nvSpPr>
        <p:spPr>
          <a:xfrm>
            <a:off x="948775" y="3709402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1" name="Google Shape;261;p27"/>
          <p:cNvSpPr txBox="1">
            <a:spLocks noGrp="1"/>
          </p:cNvSpPr>
          <p:nvPr>
            <p:ph type="subTitle" idx="6"/>
          </p:nvPr>
        </p:nvSpPr>
        <p:spPr>
          <a:xfrm>
            <a:off x="948775" y="4028002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7"/>
          <p:cNvSpPr txBox="1">
            <a:spLocks noGrp="1"/>
          </p:cNvSpPr>
          <p:nvPr>
            <p:ph type="title" idx="7"/>
          </p:nvPr>
        </p:nvSpPr>
        <p:spPr>
          <a:xfrm>
            <a:off x="6209125" y="1936391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3" name="Google Shape;263;p27"/>
          <p:cNvSpPr txBox="1">
            <a:spLocks noGrp="1"/>
          </p:cNvSpPr>
          <p:nvPr>
            <p:ph type="subTitle" idx="8"/>
          </p:nvPr>
        </p:nvSpPr>
        <p:spPr>
          <a:xfrm>
            <a:off x="6209125" y="2254991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7"/>
          <p:cNvSpPr txBox="1">
            <a:spLocks noGrp="1"/>
          </p:cNvSpPr>
          <p:nvPr>
            <p:ph type="title" idx="9"/>
          </p:nvPr>
        </p:nvSpPr>
        <p:spPr>
          <a:xfrm>
            <a:off x="6209125" y="3709402"/>
            <a:ext cx="19860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5" name="Google Shape;265;p27"/>
          <p:cNvSpPr txBox="1">
            <a:spLocks noGrp="1"/>
          </p:cNvSpPr>
          <p:nvPr>
            <p:ph type="subTitle" idx="13"/>
          </p:nvPr>
        </p:nvSpPr>
        <p:spPr>
          <a:xfrm>
            <a:off x="6209225" y="4028002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7"/>
          <p:cNvSpPr txBox="1">
            <a:spLocks noGrp="1"/>
          </p:cNvSpPr>
          <p:nvPr>
            <p:ph type="title" idx="14" hasCustomPrompt="1"/>
          </p:nvPr>
        </p:nvSpPr>
        <p:spPr>
          <a:xfrm>
            <a:off x="1614225" y="1368341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7" name="Google Shape;267;p27"/>
          <p:cNvSpPr txBox="1">
            <a:spLocks noGrp="1"/>
          </p:cNvSpPr>
          <p:nvPr>
            <p:ph type="title" idx="15" hasCustomPrompt="1"/>
          </p:nvPr>
        </p:nvSpPr>
        <p:spPr>
          <a:xfrm>
            <a:off x="1614225" y="3141149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8" name="Google Shape;268;p27"/>
          <p:cNvSpPr txBox="1">
            <a:spLocks noGrp="1"/>
          </p:cNvSpPr>
          <p:nvPr>
            <p:ph type="title" idx="16" hasCustomPrompt="1"/>
          </p:nvPr>
        </p:nvSpPr>
        <p:spPr>
          <a:xfrm>
            <a:off x="4244350" y="2087991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title" idx="17" hasCustomPrompt="1"/>
          </p:nvPr>
        </p:nvSpPr>
        <p:spPr>
          <a:xfrm>
            <a:off x="6874625" y="1368291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270" name="Google Shape;270;p27"/>
          <p:cNvSpPr txBox="1">
            <a:spLocks noGrp="1"/>
          </p:cNvSpPr>
          <p:nvPr>
            <p:ph type="title" idx="18" hasCustomPrompt="1"/>
          </p:nvPr>
        </p:nvSpPr>
        <p:spPr>
          <a:xfrm>
            <a:off x="6874475" y="3141149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"/>
          <p:cNvSpPr/>
          <p:nvPr/>
        </p:nvSpPr>
        <p:spPr>
          <a:xfrm>
            <a:off x="4918200" y="13173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73" name="Google Shape;273;p28"/>
          <p:cNvSpPr/>
          <p:nvPr/>
        </p:nvSpPr>
        <p:spPr>
          <a:xfrm>
            <a:off x="-5143500" y="10887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74" name="Google Shape;274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36951">
            <a:off x="-2575417" y="1577726"/>
            <a:ext cx="697653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66305">
            <a:off x="4447335" y="2158876"/>
            <a:ext cx="697653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350" y="-1733874"/>
            <a:ext cx="5772150" cy="29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8"/>
          <p:cNvSpPr txBox="1">
            <a:spLocks noGrp="1"/>
          </p:cNvSpPr>
          <p:nvPr>
            <p:ph type="title" hasCustomPrompt="1"/>
          </p:nvPr>
        </p:nvSpPr>
        <p:spPr>
          <a:xfrm>
            <a:off x="713100" y="1317350"/>
            <a:ext cx="3733200" cy="7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8" name="Google Shape;278;p28"/>
          <p:cNvSpPr txBox="1">
            <a:spLocks noGrp="1"/>
          </p:cNvSpPr>
          <p:nvPr>
            <p:ph type="subTitle" idx="1"/>
          </p:nvPr>
        </p:nvSpPr>
        <p:spPr>
          <a:xfrm>
            <a:off x="713100" y="2053804"/>
            <a:ext cx="37332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9" name="Google Shape;279;p28"/>
          <p:cNvSpPr txBox="1">
            <a:spLocks noGrp="1"/>
          </p:cNvSpPr>
          <p:nvPr>
            <p:ph type="title" idx="2" hasCustomPrompt="1"/>
          </p:nvPr>
        </p:nvSpPr>
        <p:spPr>
          <a:xfrm>
            <a:off x="4697700" y="1317325"/>
            <a:ext cx="3733200" cy="7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0" name="Google Shape;280;p28"/>
          <p:cNvSpPr txBox="1">
            <a:spLocks noGrp="1"/>
          </p:cNvSpPr>
          <p:nvPr>
            <p:ph type="subTitle" idx="3"/>
          </p:nvPr>
        </p:nvSpPr>
        <p:spPr>
          <a:xfrm>
            <a:off x="4697700" y="2053800"/>
            <a:ext cx="37332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1" name="Google Shape;281;p28"/>
          <p:cNvSpPr txBox="1">
            <a:spLocks noGrp="1"/>
          </p:cNvSpPr>
          <p:nvPr>
            <p:ph type="title" idx="4" hasCustomPrompt="1"/>
          </p:nvPr>
        </p:nvSpPr>
        <p:spPr>
          <a:xfrm>
            <a:off x="2705425" y="2946875"/>
            <a:ext cx="3733200" cy="73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2" name="Google Shape;282;p28"/>
          <p:cNvSpPr txBox="1">
            <a:spLocks noGrp="1"/>
          </p:cNvSpPr>
          <p:nvPr>
            <p:ph type="subTitle" idx="5"/>
          </p:nvPr>
        </p:nvSpPr>
        <p:spPr>
          <a:xfrm>
            <a:off x="2705425" y="3682450"/>
            <a:ext cx="3733200" cy="4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9"/>
          <p:cNvSpPr/>
          <p:nvPr/>
        </p:nvSpPr>
        <p:spPr>
          <a:xfrm>
            <a:off x="-5660675" y="-40854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85" name="Google Shape;285;p29"/>
          <p:cNvSpPr/>
          <p:nvPr/>
        </p:nvSpPr>
        <p:spPr>
          <a:xfrm>
            <a:off x="7102825" y="-45333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86" name="Google Shape;286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303334">
            <a:off x="6772608" y="-669475"/>
            <a:ext cx="697653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112213">
            <a:off x="-4173841" y="-845625"/>
            <a:ext cx="697653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720075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9"/>
          <p:cNvSpPr txBox="1">
            <a:spLocks noGrp="1"/>
          </p:cNvSpPr>
          <p:nvPr>
            <p:ph type="title" idx="2"/>
          </p:nvPr>
        </p:nvSpPr>
        <p:spPr>
          <a:xfrm>
            <a:off x="937700" y="2322123"/>
            <a:ext cx="217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0" name="Google Shape;290;p29"/>
          <p:cNvSpPr txBox="1">
            <a:spLocks noGrp="1"/>
          </p:cNvSpPr>
          <p:nvPr>
            <p:ph type="subTitle" idx="1"/>
          </p:nvPr>
        </p:nvSpPr>
        <p:spPr>
          <a:xfrm>
            <a:off x="937700" y="2671487"/>
            <a:ext cx="2175300" cy="7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title" idx="3"/>
          </p:nvPr>
        </p:nvSpPr>
        <p:spPr>
          <a:xfrm>
            <a:off x="3484422" y="2322123"/>
            <a:ext cx="217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subTitle" idx="4"/>
          </p:nvPr>
        </p:nvSpPr>
        <p:spPr>
          <a:xfrm>
            <a:off x="3484422" y="2671487"/>
            <a:ext cx="2175300" cy="7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title" idx="5"/>
          </p:nvPr>
        </p:nvSpPr>
        <p:spPr>
          <a:xfrm>
            <a:off x="6031150" y="2322123"/>
            <a:ext cx="21753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94" name="Google Shape;294;p29"/>
          <p:cNvSpPr txBox="1">
            <a:spLocks noGrp="1"/>
          </p:cNvSpPr>
          <p:nvPr>
            <p:ph type="subTitle" idx="6"/>
          </p:nvPr>
        </p:nvSpPr>
        <p:spPr>
          <a:xfrm>
            <a:off x="6031150" y="2671487"/>
            <a:ext cx="2175300" cy="7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29"/>
          <p:cNvSpPr txBox="1">
            <a:spLocks noGrp="1"/>
          </p:cNvSpPr>
          <p:nvPr>
            <p:ph type="title" idx="7" hasCustomPrompt="1"/>
          </p:nvPr>
        </p:nvSpPr>
        <p:spPr>
          <a:xfrm>
            <a:off x="1502000" y="4032263"/>
            <a:ext cx="1046700" cy="4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96" name="Google Shape;296;p29"/>
          <p:cNvSpPr txBox="1">
            <a:spLocks noGrp="1"/>
          </p:cNvSpPr>
          <p:nvPr>
            <p:ph type="title" idx="8" hasCustomPrompt="1"/>
          </p:nvPr>
        </p:nvSpPr>
        <p:spPr>
          <a:xfrm>
            <a:off x="4046975" y="4032338"/>
            <a:ext cx="1046700" cy="4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97" name="Google Shape;297;p29"/>
          <p:cNvSpPr txBox="1">
            <a:spLocks noGrp="1"/>
          </p:cNvSpPr>
          <p:nvPr>
            <p:ph type="title" idx="9" hasCustomPrompt="1"/>
          </p:nvPr>
        </p:nvSpPr>
        <p:spPr>
          <a:xfrm>
            <a:off x="6591950" y="4032338"/>
            <a:ext cx="1046700" cy="4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2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83499">
            <a:off x="-5423750" y="-176310"/>
            <a:ext cx="9143999" cy="420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33690">
            <a:off x="5533872" y="-1389900"/>
            <a:ext cx="9523533" cy="4375797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0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3728975" y="2646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88447" y="2790225"/>
            <a:ext cx="5285025" cy="389219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>
            <a:off x="6175075" y="-498077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0" name="Google Shape;3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7975" y="-591091"/>
            <a:ext cx="5495075" cy="192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88025" y="-325916"/>
            <a:ext cx="5495075" cy="192114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2_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/>
          <p:nvPr/>
        </p:nvSpPr>
        <p:spPr>
          <a:xfrm>
            <a:off x="5604600" y="30114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04" name="Google Shape;304;p31"/>
          <p:cNvSpPr/>
          <p:nvPr/>
        </p:nvSpPr>
        <p:spPr>
          <a:xfrm>
            <a:off x="-2186850" y="30114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05" name="Google Shape;305;p31"/>
          <p:cNvSpPr/>
          <p:nvPr/>
        </p:nvSpPr>
        <p:spPr>
          <a:xfrm>
            <a:off x="-6720750" y="-48196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06" name="Google Shape;306;p31"/>
          <p:cNvSpPr/>
          <p:nvPr/>
        </p:nvSpPr>
        <p:spPr>
          <a:xfrm>
            <a:off x="6164500" y="-51244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07" name="Google Shape;3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390653" y="3983950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535178" y="-1921850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6395722" y="-1921851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512647" y="3516450"/>
            <a:ext cx="6077799" cy="37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1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2"/>
          <p:cNvSpPr/>
          <p:nvPr/>
        </p:nvSpPr>
        <p:spPr>
          <a:xfrm>
            <a:off x="-3756650" y="24650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14" name="Google Shape;314;p32"/>
          <p:cNvSpPr/>
          <p:nvPr/>
        </p:nvSpPr>
        <p:spPr>
          <a:xfrm>
            <a:off x="5577750" y="21185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15" name="Google Shape;315;p32"/>
          <p:cNvSpPr/>
          <p:nvPr/>
        </p:nvSpPr>
        <p:spPr>
          <a:xfrm>
            <a:off x="5176350" y="-41620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-4035725" y="-36858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17" name="Google Shape;31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229771">
            <a:off x="4926999" y="2201488"/>
            <a:ext cx="6524749" cy="480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59888">
            <a:off x="-1821449" y="2691369"/>
            <a:ext cx="5285024" cy="468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270174">
            <a:off x="-1485042" y="-1086195"/>
            <a:ext cx="4520309" cy="281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50338">
            <a:off x="6369995" y="-869533"/>
            <a:ext cx="4520310" cy="281787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2"/>
          <p:cNvSpPr txBox="1">
            <a:spLocks noGrp="1"/>
          </p:cNvSpPr>
          <p:nvPr>
            <p:ph type="title"/>
          </p:nvPr>
        </p:nvSpPr>
        <p:spPr>
          <a:xfrm>
            <a:off x="3072000" y="697163"/>
            <a:ext cx="3000000" cy="78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32"/>
          <p:cNvSpPr txBox="1">
            <a:spLocks noGrp="1"/>
          </p:cNvSpPr>
          <p:nvPr>
            <p:ph type="subTitle" idx="1"/>
          </p:nvPr>
        </p:nvSpPr>
        <p:spPr>
          <a:xfrm>
            <a:off x="3072000" y="1480513"/>
            <a:ext cx="3000000" cy="13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2"/>
          <p:cNvSpPr txBox="1"/>
          <p:nvPr/>
        </p:nvSpPr>
        <p:spPr>
          <a:xfrm>
            <a:off x="3072000" y="34144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CREDITS: This presentation template was created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, including icons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" sz="10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and infographics &amp; images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/>
          <p:nvPr/>
        </p:nvSpPr>
        <p:spPr>
          <a:xfrm>
            <a:off x="4918200" y="13173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26" name="Google Shape;326;p33"/>
          <p:cNvSpPr/>
          <p:nvPr/>
        </p:nvSpPr>
        <p:spPr>
          <a:xfrm>
            <a:off x="-5143500" y="10887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27" name="Google Shape;327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36951">
            <a:off x="-2575417" y="1577726"/>
            <a:ext cx="697653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66305">
            <a:off x="4447335" y="2158876"/>
            <a:ext cx="697653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350" y="-1733874"/>
            <a:ext cx="5772150" cy="29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4"/>
          <p:cNvSpPr/>
          <p:nvPr/>
        </p:nvSpPr>
        <p:spPr>
          <a:xfrm>
            <a:off x="-6283625" y="-14188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32" name="Google Shape;332;p34"/>
          <p:cNvSpPr/>
          <p:nvPr/>
        </p:nvSpPr>
        <p:spPr>
          <a:xfrm>
            <a:off x="7965775" y="-23008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33" name="Google Shape;333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83499">
            <a:off x="-5271350" y="-176310"/>
            <a:ext cx="9143999" cy="420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33690">
            <a:off x="5381472" y="-1389900"/>
            <a:ext cx="9523533" cy="4375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"/>
          <p:cNvSpPr/>
          <p:nvPr/>
        </p:nvSpPr>
        <p:spPr>
          <a:xfrm>
            <a:off x="5604600" y="30114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37" name="Google Shape;337;p35"/>
          <p:cNvSpPr/>
          <p:nvPr/>
        </p:nvSpPr>
        <p:spPr>
          <a:xfrm>
            <a:off x="-2186850" y="30114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38" name="Google Shape;338;p35"/>
          <p:cNvSpPr/>
          <p:nvPr/>
        </p:nvSpPr>
        <p:spPr>
          <a:xfrm>
            <a:off x="-6720750" y="-48196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39" name="Google Shape;339;p35"/>
          <p:cNvSpPr/>
          <p:nvPr/>
        </p:nvSpPr>
        <p:spPr>
          <a:xfrm>
            <a:off x="6164500" y="-51244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40" name="Google Shape;340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390653" y="3983950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535178" y="-1921850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6395722" y="-1921851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512647" y="3516450"/>
            <a:ext cx="6077799" cy="378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3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013025" y="-54394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46" name="Google Shape;346;p36"/>
          <p:cNvSpPr/>
          <p:nvPr/>
        </p:nvSpPr>
        <p:spPr>
          <a:xfrm>
            <a:off x="1907875" y="24091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47" name="Google Shape;347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303334">
            <a:off x="6054908" y="-834725"/>
            <a:ext cx="697653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208056">
            <a:off x="3497884" y="2606424"/>
            <a:ext cx="697653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564511">
            <a:off x="-3664916" y="-2032351"/>
            <a:ext cx="697653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7080250" y="-33994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-5083325" y="-43060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65567" y="2739775"/>
            <a:ext cx="697653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303334">
            <a:off x="6131108" y="-682325"/>
            <a:ext cx="697653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08965">
            <a:off x="-4193994" y="-2032350"/>
            <a:ext cx="697653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 idx="2"/>
          </p:nvPr>
        </p:nvSpPr>
        <p:spPr>
          <a:xfrm>
            <a:off x="2099100" y="1918675"/>
            <a:ext cx="49458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2099100" y="2237282"/>
            <a:ext cx="49458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title" idx="3"/>
          </p:nvPr>
        </p:nvSpPr>
        <p:spPr>
          <a:xfrm>
            <a:off x="2099100" y="3240025"/>
            <a:ext cx="49458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 b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2099100" y="3558632"/>
            <a:ext cx="49458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5786375" y="-27453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7" name="Google Shape;47;p6"/>
          <p:cNvSpPr/>
          <p:nvPr/>
        </p:nvSpPr>
        <p:spPr>
          <a:xfrm>
            <a:off x="-5078550" y="-24600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48" name="Google Shape;4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467600" y="2742518"/>
            <a:ext cx="9143998" cy="356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85850" y="3466018"/>
            <a:ext cx="9143998" cy="356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54955">
            <a:off x="-224700" y="-2699931"/>
            <a:ext cx="9143997" cy="356276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663875" y="-619217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54" name="Google Shape;54;p7"/>
          <p:cNvSpPr/>
          <p:nvPr/>
        </p:nvSpPr>
        <p:spPr>
          <a:xfrm>
            <a:off x="-4226225" y="18010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55" name="Google Shape;5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39053" y="3052625"/>
            <a:ext cx="6077799" cy="37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8150" y="-1759074"/>
            <a:ext cx="5772150" cy="29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04897" y="3467100"/>
            <a:ext cx="6077799" cy="37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4810475" y="1755225"/>
            <a:ext cx="3620400" cy="22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4810475" y="1103175"/>
            <a:ext cx="36204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/>
          <p:nvPr/>
        </p:nvSpPr>
        <p:spPr>
          <a:xfrm>
            <a:off x="-4464900" y="86525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5203525" y="-36858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63" name="Google Shape;6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449599">
            <a:off x="4762498" y="-1495749"/>
            <a:ext cx="6524752" cy="480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59888">
            <a:off x="-1789362" y="2103894"/>
            <a:ext cx="5285024" cy="468370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2135525" y="1477650"/>
            <a:ext cx="4872900" cy="20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/>
          <p:nvPr/>
        </p:nvSpPr>
        <p:spPr>
          <a:xfrm>
            <a:off x="331650" y="-53365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68" name="Google Shape;6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514350" y="-1776509"/>
            <a:ext cx="9144003" cy="420141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/>
          <p:nvPr/>
        </p:nvSpPr>
        <p:spPr>
          <a:xfrm>
            <a:off x="-4869000" y="242490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0" name="Google Shape;70;p9"/>
          <p:cNvSpPr/>
          <p:nvPr/>
        </p:nvSpPr>
        <p:spPr>
          <a:xfrm>
            <a:off x="5532300" y="19024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71" name="Google Shape;7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16685">
            <a:off x="-5893350" y="1601568"/>
            <a:ext cx="9143996" cy="356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6290">
            <a:off x="6318150" y="1601568"/>
            <a:ext cx="9143997" cy="3562763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2241450" y="2501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241550" y="3342900"/>
            <a:ext cx="4661100" cy="1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/>
          <p:nvPr/>
        </p:nvSpPr>
        <p:spPr>
          <a:xfrm>
            <a:off x="3165175" y="2571750"/>
            <a:ext cx="8450400" cy="8450400"/>
          </a:xfrm>
          <a:prstGeom prst="ellipse">
            <a:avLst/>
          </a:prstGeom>
          <a:gradFill>
            <a:gsLst>
              <a:gs pos="0">
                <a:srgbClr val="B28B22">
                  <a:alpha val="49411"/>
                </a:srgbClr>
              </a:gs>
              <a:gs pos="69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4429525" y="2050050"/>
            <a:ext cx="3947400" cy="10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slide" Target="slide16.xml"/><Relationship Id="rId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png"/><Relationship Id="rId5" Type="http://schemas.openxmlformats.org/officeDocument/2006/relationships/customXml" Target="../ink/ink2.xml"/><Relationship Id="rId4" Type="http://schemas.openxmlformats.org/officeDocument/2006/relationships/image" Target="../media/image1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customXml" Target="../ink/ink5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4.xml"/><Relationship Id="rId7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18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ta5-6.mkp.emokykla.lt/lt/mo/zinynas/skaidrus_kuna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gamta5-6.mkp.emokykla.lt/lt/mo/zinynas/sviesos_spinduly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 txBox="1"/>
          <p:nvPr/>
        </p:nvSpPr>
        <p:spPr>
          <a:xfrm>
            <a:off x="6934475" y="539400"/>
            <a:ext cx="14964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600">
              <a:solidFill>
                <a:schemeClr val="dk2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361" name="Google Shape;361;p40"/>
          <p:cNvSpPr txBox="1">
            <a:spLocks noGrp="1"/>
          </p:cNvSpPr>
          <p:nvPr>
            <p:ph type="ctrTitle"/>
          </p:nvPr>
        </p:nvSpPr>
        <p:spPr>
          <a:xfrm>
            <a:off x="2182950" y="1754011"/>
            <a:ext cx="4778100" cy="115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4800" dirty="0" err="1">
                <a:latin typeface="Times New Roman"/>
              </a:rPr>
              <a:t>Šviesos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lūžis</a:t>
            </a:r>
            <a:endParaRPr lang="lt-LT" sz="4800">
              <a:latin typeface="Times New Roman"/>
            </a:endParaRPr>
          </a:p>
        </p:txBody>
      </p:sp>
      <p:sp>
        <p:nvSpPr>
          <p:cNvPr id="362" name="Google Shape;362;p40"/>
          <p:cNvSpPr txBox="1">
            <a:spLocks noGrp="1"/>
          </p:cNvSpPr>
          <p:nvPr>
            <p:ph type="subTitle" idx="1"/>
          </p:nvPr>
        </p:nvSpPr>
        <p:spPr>
          <a:xfrm>
            <a:off x="799022" y="3247578"/>
            <a:ext cx="7545955" cy="3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lt-LT" sz="2400" dirty="0"/>
              <a:t>Vilniaus Abraomo Kulviečio klasikinė gimnazija</a:t>
            </a:r>
          </a:p>
          <a:p>
            <a:pPr marL="0" indent="0"/>
            <a:r>
              <a:rPr lang="lt-LT" sz="2400" dirty="0"/>
              <a:t>10 klasė</a:t>
            </a:r>
          </a:p>
          <a:p>
            <a:pPr marL="0" indent="0"/>
            <a:r>
              <a:rPr lang="lt-LT" sz="2400" dirty="0"/>
              <a:t>Matas Jarmalis ir Dominykas Vaškas</a:t>
            </a:r>
          </a:p>
          <a:p>
            <a:pPr marL="0" indent="0"/>
            <a:r>
              <a:rPr lang="lt-LT" sz="2400" dirty="0"/>
              <a:t>Fizikos mokytojas </a:t>
            </a:r>
            <a:r>
              <a:rPr lang="lt-LT" sz="2400" dirty="0" err="1"/>
              <a:t>Igor</a:t>
            </a:r>
            <a:r>
              <a:rPr lang="lt-LT" sz="2400" dirty="0"/>
              <a:t> </a:t>
            </a:r>
            <a:r>
              <a:rPr lang="lt-LT" sz="2400" dirty="0" err="1"/>
              <a:t>Smirnov</a:t>
            </a:r>
            <a:endParaRPr lang="en" sz="2400" dirty="0"/>
          </a:p>
        </p:txBody>
      </p:sp>
      <p:cxnSp>
        <p:nvCxnSpPr>
          <p:cNvPr id="363" name="Google Shape;363;p40"/>
          <p:cNvCxnSpPr/>
          <p:nvPr/>
        </p:nvCxnSpPr>
        <p:spPr>
          <a:xfrm>
            <a:off x="2550300" y="3078244"/>
            <a:ext cx="4043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16460D-6825-633B-BBDC-2CD5E8781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44" y="214844"/>
            <a:ext cx="7704000" cy="572700"/>
          </a:xfrm>
        </p:spPr>
        <p:txBody>
          <a:bodyPr/>
          <a:lstStyle/>
          <a:p>
            <a:r>
              <a:rPr lang="en-US" sz="4800" dirty="0" err="1">
                <a:latin typeface="Times New Roman"/>
              </a:rPr>
              <a:t>Susiję</a:t>
            </a:r>
            <a:r>
              <a:rPr lang="en-US" sz="4800" dirty="0">
                <a:latin typeface="Times New Roman"/>
              </a:rPr>
              <a:t> </a:t>
            </a:r>
            <a:r>
              <a:rPr lang="en-US" sz="4800" dirty="0" err="1">
                <a:latin typeface="Times New Roman"/>
              </a:rPr>
              <a:t>su</a:t>
            </a:r>
            <a:r>
              <a:rPr lang="en-US" sz="4800" dirty="0">
                <a:latin typeface="Times New Roman"/>
              </a:rPr>
              <a:t> </a:t>
            </a:r>
            <a:r>
              <a:rPr lang="en-US" sz="4800" dirty="0" err="1">
                <a:latin typeface="Times New Roman"/>
              </a:rPr>
              <a:t>šviesos</a:t>
            </a:r>
            <a:r>
              <a:rPr lang="en-US" sz="4800" dirty="0">
                <a:latin typeface="Times New Roman"/>
              </a:rPr>
              <a:t> </a:t>
            </a:r>
            <a:r>
              <a:rPr lang="en-US" sz="4800" dirty="0" err="1">
                <a:latin typeface="Times New Roman"/>
              </a:rPr>
              <a:t>lūžiu</a:t>
            </a:r>
            <a:endParaRPr lang="en-US" sz="4800">
              <a:latin typeface="Times New Roman"/>
            </a:endParaRPr>
          </a:p>
        </p:txBody>
      </p:sp>
      <p:sp>
        <p:nvSpPr>
          <p:cNvPr id="5" name="Google Shape;414;p45">
            <a:extLst>
              <a:ext uri="{FF2B5EF4-FFF2-40B4-BE49-F238E27FC236}">
                <a16:creationId xmlns:a16="http://schemas.microsoft.com/office/drawing/2014/main" id="{9FB5A2A5-E2BE-6284-B20A-33EEA3D30AF9}"/>
              </a:ext>
            </a:extLst>
          </p:cNvPr>
          <p:cNvSpPr/>
          <p:nvPr/>
        </p:nvSpPr>
        <p:spPr>
          <a:xfrm>
            <a:off x="716511" y="1511491"/>
            <a:ext cx="1385700" cy="13857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7" name="Google Shape;414;p45">
            <a:extLst>
              <a:ext uri="{FF2B5EF4-FFF2-40B4-BE49-F238E27FC236}">
                <a16:creationId xmlns:a16="http://schemas.microsoft.com/office/drawing/2014/main" id="{895B8799-93C6-BCD3-C289-148FD4DB168C}"/>
              </a:ext>
            </a:extLst>
          </p:cNvPr>
          <p:cNvSpPr/>
          <p:nvPr/>
        </p:nvSpPr>
        <p:spPr>
          <a:xfrm>
            <a:off x="7040121" y="1511491"/>
            <a:ext cx="1385700" cy="13857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14;p45">
            <a:extLst>
              <a:ext uri="{FF2B5EF4-FFF2-40B4-BE49-F238E27FC236}">
                <a16:creationId xmlns:a16="http://schemas.microsoft.com/office/drawing/2014/main" id="{23533808-E381-EAC5-6770-7DE3694A60C9}"/>
              </a:ext>
            </a:extLst>
          </p:cNvPr>
          <p:cNvSpPr/>
          <p:nvPr/>
        </p:nvSpPr>
        <p:spPr>
          <a:xfrm>
            <a:off x="3878316" y="1511491"/>
            <a:ext cx="1385700" cy="13857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77312-65B3-4B9A-EAAD-97D9C401BC69}"/>
              </a:ext>
            </a:extLst>
          </p:cNvPr>
          <p:cNvSpPr txBox="1"/>
          <p:nvPr/>
        </p:nvSpPr>
        <p:spPr>
          <a:xfrm>
            <a:off x="624940" y="2816326"/>
            <a:ext cx="155566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err="1">
                <a:solidFill>
                  <a:srgbClr val="FFFFFF"/>
                </a:solidFill>
                <a:latin typeface="Times New Roman"/>
              </a:rPr>
              <a:t>Visiškasis</a:t>
            </a:r>
            <a:r>
              <a:rPr lang="en-US" sz="2400">
                <a:solidFill>
                  <a:srgbClr val="FFFFFF"/>
                </a:solidFill>
                <a:latin typeface="Times New Roman"/>
              </a:rPr>
              <a:t> </a:t>
            </a:r>
            <a:r>
              <a:rPr lang="en-US" sz="2400" err="1">
                <a:solidFill>
                  <a:srgbClr val="FFFFFF"/>
                </a:solidFill>
                <a:latin typeface="Times New Roman"/>
              </a:rPr>
              <a:t>atspindys</a:t>
            </a:r>
            <a:r>
              <a:rPr lang="en-US" sz="2400">
                <a:solidFill>
                  <a:srgbClr val="FFFFFF"/>
                </a:solidFill>
                <a:latin typeface="Times New Roman"/>
              </a:rPr>
              <a:t>​</a:t>
            </a:r>
            <a:endParaRPr lang="en-US" sz="2400">
              <a:latin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3F3A0D-CE70-C65B-A7A1-5FCFBA107B4D}"/>
              </a:ext>
            </a:extLst>
          </p:cNvPr>
          <p:cNvSpPr txBox="1"/>
          <p:nvPr/>
        </p:nvSpPr>
        <p:spPr>
          <a:xfrm>
            <a:off x="3660568" y="2815440"/>
            <a:ext cx="181544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err="1">
                <a:solidFill>
                  <a:srgbClr val="FFFFFF"/>
                </a:solidFill>
                <a:latin typeface="Times New Roman"/>
              </a:rPr>
              <a:t>Lęšiai</a:t>
            </a:r>
            <a:endParaRPr lang="en-US" sz="2400" err="1">
              <a:latin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424DD1-AF95-4295-DB6E-2277D9CE305A}"/>
              </a:ext>
            </a:extLst>
          </p:cNvPr>
          <p:cNvSpPr txBox="1"/>
          <p:nvPr/>
        </p:nvSpPr>
        <p:spPr>
          <a:xfrm>
            <a:off x="6822373" y="2816325"/>
            <a:ext cx="181544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err="1">
                <a:solidFill>
                  <a:srgbClr val="FFFFFF"/>
                </a:solidFill>
                <a:latin typeface="Times New Roman"/>
              </a:rPr>
              <a:t>Šviesos</a:t>
            </a:r>
            <a:r>
              <a:rPr lang="en-US" sz="240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"/>
              </a:rPr>
              <a:t>dispersija</a:t>
            </a:r>
            <a:endParaRPr lang="en-US" sz="240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080955-FE8D-0F90-EB64-0652BE168965}"/>
              </a:ext>
            </a:extLst>
          </p:cNvPr>
          <p:cNvSpPr txBox="1"/>
          <p:nvPr/>
        </p:nvSpPr>
        <p:spPr>
          <a:xfrm>
            <a:off x="1113312" y="1786865"/>
            <a:ext cx="50099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Times New Roman"/>
                <a:hlinkClick r:id="rId3" action="ppaction://hlinksldjump"/>
              </a:rPr>
              <a:t>1</a:t>
            </a:r>
            <a:endParaRPr lang="en-US" sz="4800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FE26FD-A4FC-E04C-29A2-3538000CB654}"/>
              </a:ext>
            </a:extLst>
          </p:cNvPr>
          <p:cNvSpPr txBox="1"/>
          <p:nvPr/>
        </p:nvSpPr>
        <p:spPr>
          <a:xfrm>
            <a:off x="4319649" y="1786865"/>
            <a:ext cx="50099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Times New Roman"/>
                <a:hlinkClick r:id="rId4" action="ppaction://hlinksldjump"/>
              </a:rPr>
              <a:t>2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85C42-5460-BEBE-F88F-A8A2C5F30588}"/>
              </a:ext>
            </a:extLst>
          </p:cNvPr>
          <p:cNvSpPr txBox="1"/>
          <p:nvPr/>
        </p:nvSpPr>
        <p:spPr>
          <a:xfrm>
            <a:off x="7479598" y="1786865"/>
            <a:ext cx="50099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Times New Roman"/>
                <a:hlinkClick r:id="rId5" action="ppaction://hlinksldjump"/>
              </a:rPr>
              <a:t>3</a:t>
            </a:r>
            <a:endParaRPr lang="en-US" sz="4800" dirty="0">
              <a:solidFill>
                <a:schemeClr val="bg1"/>
              </a:solidFill>
              <a:latin typeface="Times New Roman"/>
            </a:endParaRPr>
          </a:p>
        </p:txBody>
      </p:sp>
      <p:cxnSp>
        <p:nvCxnSpPr>
          <p:cNvPr id="4" name="Google Shape;438;p47">
            <a:extLst>
              <a:ext uri="{FF2B5EF4-FFF2-40B4-BE49-F238E27FC236}">
                <a16:creationId xmlns:a16="http://schemas.microsoft.com/office/drawing/2014/main" id="{944671DC-615C-F45D-7E35-2FE661D6D778}"/>
              </a:ext>
            </a:extLst>
          </p:cNvPr>
          <p:cNvCxnSpPr/>
          <p:nvPr/>
        </p:nvCxnSpPr>
        <p:spPr>
          <a:xfrm>
            <a:off x="307800" y="1058483"/>
            <a:ext cx="840845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6"/>
          <p:cNvSpPr txBox="1">
            <a:spLocks noGrp="1"/>
          </p:cNvSpPr>
          <p:nvPr>
            <p:ph type="title"/>
          </p:nvPr>
        </p:nvSpPr>
        <p:spPr>
          <a:xfrm>
            <a:off x="1411164" y="375812"/>
            <a:ext cx="6730250" cy="9913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4800" dirty="0" err="1">
                <a:latin typeface="Times New Roman"/>
              </a:rPr>
              <a:t>Visiškasis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atspindys</a:t>
            </a:r>
            <a:endParaRPr lang="en-US" sz="4800">
              <a:latin typeface="Times New Roman"/>
            </a:endParaRPr>
          </a:p>
        </p:txBody>
      </p:sp>
      <p:sp>
        <p:nvSpPr>
          <p:cNvPr id="424" name="Google Shape;424;p46"/>
          <p:cNvSpPr txBox="1">
            <a:spLocks noGrp="1"/>
          </p:cNvSpPr>
          <p:nvPr>
            <p:ph type="body" idx="1"/>
          </p:nvPr>
        </p:nvSpPr>
        <p:spPr>
          <a:xfrm>
            <a:off x="357228" y="1643894"/>
            <a:ext cx="3620400" cy="22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" sz="2400" err="1">
                <a:latin typeface="Times New Roman"/>
              </a:rPr>
              <a:t>Šviesa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sklisdama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iš</a:t>
            </a:r>
            <a:r>
              <a:rPr lang="en" sz="2400">
                <a:latin typeface="Times New Roman"/>
              </a:rPr>
              <a:t> </a:t>
            </a:r>
            <a:r>
              <a:rPr lang="en" sz="2400" err="1">
                <a:latin typeface="Times New Roman"/>
              </a:rPr>
              <a:t>tankesnės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terpės</a:t>
            </a:r>
            <a:r>
              <a:rPr lang="en" sz="2400">
                <a:latin typeface="Times New Roman"/>
              </a:rPr>
              <a:t> į </a:t>
            </a:r>
            <a:r>
              <a:rPr lang="en" sz="2400" err="1">
                <a:latin typeface="Times New Roman"/>
              </a:rPr>
              <a:t>retesnę</a:t>
            </a:r>
            <a:r>
              <a:rPr lang="en" sz="2400">
                <a:latin typeface="Times New Roman"/>
              </a:rPr>
              <a:t>, </a:t>
            </a:r>
            <a:r>
              <a:rPr lang="en" sz="2400" err="1">
                <a:latin typeface="Times New Roman"/>
              </a:rPr>
              <a:t>didesniu</a:t>
            </a:r>
            <a:r>
              <a:rPr lang="en" sz="2400">
                <a:latin typeface="Times New Roman"/>
              </a:rPr>
              <a:t> </a:t>
            </a:r>
            <a:r>
              <a:rPr lang="en" sz="2400" err="1">
                <a:latin typeface="Times New Roman"/>
              </a:rPr>
              <a:t>kampu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nei</a:t>
            </a:r>
            <a:r>
              <a:rPr lang="en" sz="2400">
                <a:latin typeface="Times New Roman"/>
              </a:rPr>
              <a:t> </a:t>
            </a:r>
            <a:r>
              <a:rPr lang="en" sz="2400" b="1" err="1">
                <a:latin typeface="Times New Roman"/>
              </a:rPr>
              <a:t>ribinis</a:t>
            </a:r>
            <a:r>
              <a:rPr lang="en" sz="2400" b="1">
                <a:latin typeface="Times New Roman"/>
              </a:rPr>
              <a:t> </a:t>
            </a:r>
            <a:r>
              <a:rPr lang="en" sz="2400" b="1" err="1">
                <a:latin typeface="Times New Roman"/>
              </a:rPr>
              <a:t>visiškojo</a:t>
            </a:r>
            <a:r>
              <a:rPr lang="en" sz="2400" b="1">
                <a:latin typeface="Times New Roman"/>
              </a:rPr>
              <a:t> </a:t>
            </a:r>
            <a:r>
              <a:rPr lang="en" sz="2400" b="1" err="1">
                <a:latin typeface="Times New Roman"/>
              </a:rPr>
              <a:t>atspindžio</a:t>
            </a:r>
            <a:r>
              <a:rPr lang="en" sz="2400" b="1">
                <a:latin typeface="Times New Roman"/>
              </a:rPr>
              <a:t> </a:t>
            </a:r>
            <a:r>
              <a:rPr lang="en" sz="2400" b="1" err="1">
                <a:latin typeface="Times New Roman"/>
              </a:rPr>
              <a:t>kampas</a:t>
            </a:r>
            <a:r>
              <a:rPr lang="en" sz="2400">
                <a:latin typeface="Times New Roman"/>
              </a:rPr>
              <a:t>, </a:t>
            </a:r>
            <a:r>
              <a:rPr lang="en" sz="2400" err="1">
                <a:latin typeface="Times New Roman"/>
              </a:rPr>
              <a:t>pradės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atsispindėti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ir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galiausiai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visiškai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atsisoindės</a:t>
            </a:r>
            <a:r>
              <a:rPr lang="en" sz="2400">
                <a:latin typeface="Times New Roman"/>
              </a:rPr>
              <a:t>.</a:t>
            </a:r>
            <a:endParaRPr lang="en-US" sz="2400">
              <a:latin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35CF64-87DB-1DA3-8A1B-EE65B074DDA5}"/>
              </a:ext>
            </a:extLst>
          </p:cNvPr>
          <p:cNvSpPr txBox="1"/>
          <p:nvPr/>
        </p:nvSpPr>
        <p:spPr>
          <a:xfrm>
            <a:off x="5195454" y="1640279"/>
            <a:ext cx="314510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Times New Roman"/>
              </a:rPr>
              <a:t>Ribinis</a:t>
            </a:r>
            <a:r>
              <a:rPr lang="en-US" sz="24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</a:rPr>
              <a:t>visiškojo</a:t>
            </a:r>
            <a:r>
              <a:rPr lang="en-US" sz="24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</a:rPr>
              <a:t>atspindžio</a:t>
            </a:r>
            <a:r>
              <a:rPr lang="en-US" sz="24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</a:rPr>
              <a:t>kampas</a:t>
            </a:r>
            <a:r>
              <a:rPr lang="en-US" sz="2400" dirty="0">
                <a:solidFill>
                  <a:srgbClr val="FFFFFF"/>
                </a:solidFill>
                <a:latin typeface="Times New Roman"/>
              </a:rPr>
              <a:t> – tai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</a:rPr>
              <a:t>spindulio</a:t>
            </a:r>
            <a:r>
              <a:rPr lang="en-US" sz="24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</a:rPr>
              <a:t>kritimo</a:t>
            </a:r>
            <a:r>
              <a:rPr lang="en-US" sz="24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</a:rPr>
              <a:t>kampas</a:t>
            </a:r>
            <a:r>
              <a:rPr lang="en-US" sz="2400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</a:rPr>
              <a:t>atitinkantis</a:t>
            </a:r>
            <a:r>
              <a:rPr lang="en-US" sz="2400" dirty="0">
                <a:solidFill>
                  <a:srgbClr val="FFFFFF"/>
                </a:solidFill>
                <a:latin typeface="Times New Roman"/>
              </a:rPr>
              <a:t> 90°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</a:rPr>
              <a:t>lūžio</a:t>
            </a:r>
            <a:r>
              <a:rPr lang="en-US" sz="24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/>
              </a:rPr>
              <a:t>kampą</a:t>
            </a:r>
            <a:r>
              <a:rPr lang="en-US" sz="2400" dirty="0">
                <a:solidFill>
                  <a:srgbClr val="FFFFFF"/>
                </a:solidFill>
                <a:latin typeface="Times New Roman"/>
              </a:rPr>
              <a:t>.</a:t>
            </a:r>
            <a:endParaRPr lang="en-US" sz="2400">
              <a:latin typeface="Times New Roman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0DEA2C8-C12B-384B-DD51-2C44E0C16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232" y="3793465"/>
            <a:ext cx="2546350" cy="689327"/>
          </a:xfrm>
          <a:prstGeom prst="rect">
            <a:avLst/>
          </a:prstGeom>
        </p:spPr>
      </p:pic>
      <p:cxnSp>
        <p:nvCxnSpPr>
          <p:cNvPr id="5" name="Google Shape;438;p47">
            <a:extLst>
              <a:ext uri="{FF2B5EF4-FFF2-40B4-BE49-F238E27FC236}">
                <a16:creationId xmlns:a16="http://schemas.microsoft.com/office/drawing/2014/main" id="{D7E3B5E6-F982-C0B1-A2B9-E0499D69C6C7}"/>
              </a:ext>
            </a:extLst>
          </p:cNvPr>
          <p:cNvCxnSpPr/>
          <p:nvPr/>
        </p:nvCxnSpPr>
        <p:spPr>
          <a:xfrm>
            <a:off x="1782411" y="1185483"/>
            <a:ext cx="5861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7"/>
          <p:cNvSpPr txBox="1">
            <a:spLocks noGrp="1"/>
          </p:cNvSpPr>
          <p:nvPr>
            <p:ph type="title"/>
          </p:nvPr>
        </p:nvSpPr>
        <p:spPr>
          <a:xfrm>
            <a:off x="748222" y="21484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dirty="0" err="1">
                <a:latin typeface="Times New Roman"/>
              </a:rPr>
              <a:t>Visiškojo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atspindžio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taikymas</a:t>
            </a:r>
            <a:endParaRPr lang="en-US" sz="4800">
              <a:latin typeface="Times New Roman"/>
            </a:endParaRPr>
          </a:p>
        </p:txBody>
      </p:sp>
      <p:sp>
        <p:nvSpPr>
          <p:cNvPr id="432" name="Google Shape;432;p47"/>
          <p:cNvSpPr/>
          <p:nvPr/>
        </p:nvSpPr>
        <p:spPr>
          <a:xfrm>
            <a:off x="645015" y="1441409"/>
            <a:ext cx="906600" cy="9066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7"/>
          <p:cNvSpPr/>
          <p:nvPr/>
        </p:nvSpPr>
        <p:spPr>
          <a:xfrm>
            <a:off x="4118841" y="1441629"/>
            <a:ext cx="906600" cy="9066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47"/>
          <p:cNvSpPr txBox="1">
            <a:spLocks noGrp="1"/>
          </p:cNvSpPr>
          <p:nvPr>
            <p:ph type="subTitle" idx="1"/>
          </p:nvPr>
        </p:nvSpPr>
        <p:spPr>
          <a:xfrm>
            <a:off x="-1348" y="2571276"/>
            <a:ext cx="2207054" cy="10705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/>
            <a:r>
              <a:rPr lang="en" sz="2400" err="1">
                <a:latin typeface="Times New Roman"/>
              </a:rPr>
              <a:t>Saulės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apšviestų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rasos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lašelių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spindesys</a:t>
            </a:r>
            <a:endParaRPr lang="en-US" sz="2400">
              <a:latin typeface="Times New Roman"/>
            </a:endParaRPr>
          </a:p>
        </p:txBody>
      </p:sp>
      <p:sp>
        <p:nvSpPr>
          <p:cNvPr id="437" name="Google Shape;437;p47"/>
          <p:cNvSpPr txBox="1">
            <a:spLocks noGrp="1"/>
          </p:cNvSpPr>
          <p:nvPr>
            <p:ph type="subTitle" idx="4"/>
          </p:nvPr>
        </p:nvSpPr>
        <p:spPr>
          <a:xfrm>
            <a:off x="3190144" y="2348834"/>
            <a:ext cx="2763710" cy="6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/>
            <a:r>
              <a:rPr lang="en" sz="2400" err="1">
                <a:latin typeface="Times New Roman"/>
              </a:rPr>
              <a:t>Miražų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susidarymas</a:t>
            </a:r>
            <a:endParaRPr lang="en-US" sz="2400">
              <a:latin typeface="Times New Roman"/>
            </a:endParaRPr>
          </a:p>
        </p:txBody>
      </p:sp>
      <p:sp>
        <p:nvSpPr>
          <p:cNvPr id="6" name="Google Shape;433;p47">
            <a:extLst>
              <a:ext uri="{FF2B5EF4-FFF2-40B4-BE49-F238E27FC236}">
                <a16:creationId xmlns:a16="http://schemas.microsoft.com/office/drawing/2014/main" id="{0329AC17-8810-BA24-7511-CC5A159BC25A}"/>
              </a:ext>
            </a:extLst>
          </p:cNvPr>
          <p:cNvSpPr/>
          <p:nvPr/>
        </p:nvSpPr>
        <p:spPr>
          <a:xfrm>
            <a:off x="7592373" y="1441628"/>
            <a:ext cx="906600" cy="9066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A8088A-2C7B-DFE4-6632-10BF4029E073}"/>
              </a:ext>
            </a:extLst>
          </p:cNvPr>
          <p:cNvSpPr txBox="1"/>
          <p:nvPr/>
        </p:nvSpPr>
        <p:spPr>
          <a:xfrm>
            <a:off x="7216114" y="2474377"/>
            <a:ext cx="15215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latin typeface="Times New Roman"/>
              </a:rPr>
              <a:t>Fontanų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švytėjimas</a:t>
            </a:r>
            <a:endParaRPr lang="en-US" sz="240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9" name="Google Shape;437;p47">
            <a:extLst>
              <a:ext uri="{FF2B5EF4-FFF2-40B4-BE49-F238E27FC236}">
                <a16:creationId xmlns:a16="http://schemas.microsoft.com/office/drawing/2014/main" id="{F5FE5091-D379-8F07-624A-CD0DEE205F30}"/>
              </a:ext>
            </a:extLst>
          </p:cNvPr>
          <p:cNvSpPr txBox="1">
            <a:spLocks/>
          </p:cNvSpPr>
          <p:nvPr/>
        </p:nvSpPr>
        <p:spPr>
          <a:xfrm>
            <a:off x="885836" y="1714494"/>
            <a:ext cx="425756" cy="36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 algn="ctr"/>
            <a:r>
              <a:rPr lang="en" sz="2400">
                <a:latin typeface="Times New Roman"/>
              </a:rPr>
              <a:t>1</a:t>
            </a:r>
          </a:p>
        </p:txBody>
      </p:sp>
      <p:sp>
        <p:nvSpPr>
          <p:cNvPr id="10" name="Google Shape;437;p47">
            <a:extLst>
              <a:ext uri="{FF2B5EF4-FFF2-40B4-BE49-F238E27FC236}">
                <a16:creationId xmlns:a16="http://schemas.microsoft.com/office/drawing/2014/main" id="{4DCC50D6-A0E8-226F-B80C-F100151F3802}"/>
              </a:ext>
            </a:extLst>
          </p:cNvPr>
          <p:cNvSpPr txBox="1">
            <a:spLocks/>
          </p:cNvSpPr>
          <p:nvPr/>
        </p:nvSpPr>
        <p:spPr>
          <a:xfrm>
            <a:off x="4359368" y="1714494"/>
            <a:ext cx="425756" cy="36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 algn="ctr"/>
            <a:r>
              <a:rPr lang="en" sz="2400">
                <a:latin typeface="Times New Roman"/>
              </a:rPr>
              <a:t>2</a:t>
            </a:r>
          </a:p>
        </p:txBody>
      </p:sp>
      <p:sp>
        <p:nvSpPr>
          <p:cNvPr id="11" name="Google Shape;437;p47">
            <a:extLst>
              <a:ext uri="{FF2B5EF4-FFF2-40B4-BE49-F238E27FC236}">
                <a16:creationId xmlns:a16="http://schemas.microsoft.com/office/drawing/2014/main" id="{4F646912-7549-2540-C79E-20D150D250AF}"/>
              </a:ext>
            </a:extLst>
          </p:cNvPr>
          <p:cNvSpPr txBox="1">
            <a:spLocks/>
          </p:cNvSpPr>
          <p:nvPr/>
        </p:nvSpPr>
        <p:spPr>
          <a:xfrm>
            <a:off x="7832900" y="1714493"/>
            <a:ext cx="425756" cy="36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 algn="ctr"/>
            <a:r>
              <a:rPr lang="en" sz="2400">
                <a:latin typeface="Times New Roman"/>
              </a:rPr>
              <a:t>3</a:t>
            </a:r>
          </a:p>
        </p:txBody>
      </p:sp>
      <p:sp>
        <p:nvSpPr>
          <p:cNvPr id="12" name="Google Shape;433;p47">
            <a:extLst>
              <a:ext uri="{FF2B5EF4-FFF2-40B4-BE49-F238E27FC236}">
                <a16:creationId xmlns:a16="http://schemas.microsoft.com/office/drawing/2014/main" id="{88AC8282-8C1C-96A9-7E3B-BEA1B4C328E8}"/>
              </a:ext>
            </a:extLst>
          </p:cNvPr>
          <p:cNvSpPr/>
          <p:nvPr/>
        </p:nvSpPr>
        <p:spPr>
          <a:xfrm>
            <a:off x="4118841" y="3052219"/>
            <a:ext cx="906600" cy="9066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37;p47">
            <a:extLst>
              <a:ext uri="{FF2B5EF4-FFF2-40B4-BE49-F238E27FC236}">
                <a16:creationId xmlns:a16="http://schemas.microsoft.com/office/drawing/2014/main" id="{EEF83C00-002E-29CC-97CD-84D3AE4677D3}"/>
              </a:ext>
            </a:extLst>
          </p:cNvPr>
          <p:cNvSpPr txBox="1">
            <a:spLocks/>
          </p:cNvSpPr>
          <p:nvPr/>
        </p:nvSpPr>
        <p:spPr>
          <a:xfrm>
            <a:off x="4351945" y="3325084"/>
            <a:ext cx="425756" cy="365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 algn="ctr"/>
            <a:r>
              <a:rPr lang="en" sz="2400">
                <a:latin typeface="Times New Roman"/>
              </a:rPr>
              <a:t>4</a:t>
            </a:r>
          </a:p>
        </p:txBody>
      </p:sp>
      <p:sp>
        <p:nvSpPr>
          <p:cNvPr id="15" name="Google Shape;437;p47">
            <a:extLst>
              <a:ext uri="{FF2B5EF4-FFF2-40B4-BE49-F238E27FC236}">
                <a16:creationId xmlns:a16="http://schemas.microsoft.com/office/drawing/2014/main" id="{E939A580-BA36-089E-C305-BB1D6DFA6270}"/>
              </a:ext>
            </a:extLst>
          </p:cNvPr>
          <p:cNvSpPr txBox="1">
            <a:spLocks/>
          </p:cNvSpPr>
          <p:nvPr/>
        </p:nvSpPr>
        <p:spPr>
          <a:xfrm>
            <a:off x="3186680" y="3955961"/>
            <a:ext cx="276371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mo"/>
              <a:buNone/>
              <a:defRPr sz="28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 algn="ctr"/>
            <a:r>
              <a:rPr lang="en" sz="2400" err="1">
                <a:latin typeface="Times New Roman"/>
              </a:rPr>
              <a:t>Optiniai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kabeliai</a:t>
            </a:r>
            <a:r>
              <a:rPr lang="en" sz="2400">
                <a:latin typeface="Times New Roman"/>
              </a:rPr>
              <a:t> - </a:t>
            </a:r>
            <a:r>
              <a:rPr lang="en" sz="2400" err="1">
                <a:latin typeface="Times New Roman"/>
              </a:rPr>
              <a:t>šviesolaidžiai</a:t>
            </a:r>
            <a:endParaRPr lang="en-US" err="1"/>
          </a:p>
        </p:txBody>
      </p:sp>
      <p:cxnSp>
        <p:nvCxnSpPr>
          <p:cNvPr id="3" name="Google Shape;438;p47">
            <a:extLst>
              <a:ext uri="{FF2B5EF4-FFF2-40B4-BE49-F238E27FC236}">
                <a16:creationId xmlns:a16="http://schemas.microsoft.com/office/drawing/2014/main" id="{EBF86E87-A5CE-73C9-1E02-98ECA00258CE}"/>
              </a:ext>
            </a:extLst>
          </p:cNvPr>
          <p:cNvCxnSpPr/>
          <p:nvPr/>
        </p:nvCxnSpPr>
        <p:spPr>
          <a:xfrm>
            <a:off x="307800" y="1058483"/>
            <a:ext cx="840845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EA03386-007C-4D36-949F-19F539E59C3A}"/>
              </a:ext>
            </a:extLst>
          </p:cNvPr>
          <p:cNvSpPr txBox="1"/>
          <p:nvPr/>
        </p:nvSpPr>
        <p:spPr>
          <a:xfrm>
            <a:off x="218950" y="4573854"/>
            <a:ext cx="5102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Google Shape;431;p47">
            <a:extLst>
              <a:ext uri="{FF2B5EF4-FFF2-40B4-BE49-F238E27FC236}">
                <a16:creationId xmlns:a16="http://schemas.microsoft.com/office/drawing/2014/main" id="{A85EDF48-C04D-9652-A56A-17A33C9E7A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445" y="221900"/>
            <a:ext cx="8106166" cy="5656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dirty="0" err="1">
                <a:latin typeface="Times New Roman"/>
              </a:rPr>
              <a:t>Visiškojo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atspindžio</a:t>
            </a:r>
            <a:r>
              <a:rPr lang="en" sz="4800" dirty="0">
                <a:latin typeface="Times New Roman"/>
              </a:rPr>
              <a:t> </a:t>
            </a:r>
            <a:r>
              <a:rPr lang="en" sz="4800" dirty="0" err="1">
                <a:latin typeface="Times New Roman"/>
              </a:rPr>
              <a:t>bandymas</a:t>
            </a:r>
            <a:endParaRPr lang="en" sz="4800" dirty="0">
              <a:latin typeface="Times New Roman"/>
            </a:endParaRPr>
          </a:p>
        </p:txBody>
      </p:sp>
      <p:pic>
        <p:nvPicPr>
          <p:cNvPr id="8" name="Reflection  and refraction of colored light in water air surface 2_ varying inci">
            <a:hlinkClick r:id="" action="ppaction://media"/>
            <a:extLst>
              <a:ext uri="{FF2B5EF4-FFF2-40B4-BE49-F238E27FC236}">
                <a16:creationId xmlns:a16="http://schemas.microsoft.com/office/drawing/2014/main" id="{B53D7992-2145-7487-459F-5D39C0434F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2145" y="1248658"/>
            <a:ext cx="4186766" cy="3478741"/>
          </a:xfrm>
          <a:prstGeom prst="rect">
            <a:avLst/>
          </a:prstGeom>
        </p:spPr>
      </p:pic>
      <p:cxnSp>
        <p:nvCxnSpPr>
          <p:cNvPr id="11" name="Google Shape;438;p47">
            <a:extLst>
              <a:ext uri="{FF2B5EF4-FFF2-40B4-BE49-F238E27FC236}">
                <a16:creationId xmlns:a16="http://schemas.microsoft.com/office/drawing/2014/main" id="{AEFA59FF-72CF-E548-6C74-991CADE6B01B}"/>
              </a:ext>
            </a:extLst>
          </p:cNvPr>
          <p:cNvCxnSpPr/>
          <p:nvPr/>
        </p:nvCxnSpPr>
        <p:spPr>
          <a:xfrm>
            <a:off x="307800" y="1058483"/>
            <a:ext cx="840845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2930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9"/>
          <p:cNvSpPr txBox="1">
            <a:spLocks noGrp="1"/>
          </p:cNvSpPr>
          <p:nvPr>
            <p:ph type="title"/>
          </p:nvPr>
        </p:nvSpPr>
        <p:spPr>
          <a:xfrm>
            <a:off x="720000" y="32773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err="1">
                <a:latin typeface="Times New Roman"/>
              </a:rPr>
              <a:t>Lęšiai</a:t>
            </a:r>
            <a:endParaRPr lang="en-US" sz="4800">
              <a:latin typeface="Times New Roman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6"/>
          </p:nvPr>
        </p:nvSpPr>
        <p:spPr>
          <a:xfrm>
            <a:off x="4537671" y="1949049"/>
            <a:ext cx="4605715" cy="12481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/>
            <a:r>
              <a:rPr lang="en" sz="2400" err="1">
                <a:latin typeface="Times New Roman"/>
              </a:rPr>
              <a:t>Įgaubtieji</a:t>
            </a:r>
            <a:r>
              <a:rPr lang="en" sz="2400">
                <a:latin typeface="Times New Roman"/>
              </a:rPr>
              <a:t> (</a:t>
            </a:r>
            <a:r>
              <a:rPr lang="en" sz="2400" err="1">
                <a:latin typeface="Times New Roman"/>
              </a:rPr>
              <a:t>sklaidomieji</a:t>
            </a:r>
            <a:r>
              <a:rPr lang="en" sz="2400">
                <a:latin typeface="Times New Roman"/>
              </a:rPr>
              <a:t>) - </a:t>
            </a:r>
            <a:r>
              <a:rPr lang="en" sz="2400" err="1">
                <a:latin typeface="Times New Roman"/>
              </a:rPr>
              <a:t>lęšis</a:t>
            </a:r>
            <a:r>
              <a:rPr lang="en" sz="2400">
                <a:latin typeface="Times New Roman"/>
              </a:rPr>
              <a:t>, </a:t>
            </a:r>
            <a:r>
              <a:rPr lang="en" sz="2400" err="1">
                <a:latin typeface="Times New Roman"/>
              </a:rPr>
              <a:t>kurio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kraštai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storesni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už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vidurį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ir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spindulius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sklindančius</a:t>
            </a:r>
            <a:r>
              <a:rPr lang="en" sz="2400">
                <a:latin typeface="Times New Roman"/>
              </a:rPr>
              <a:t> pro </a:t>
            </a:r>
            <a:r>
              <a:rPr lang="en" sz="2400" err="1">
                <a:latin typeface="Times New Roman"/>
              </a:rPr>
              <a:t>lęšį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išskleidžia</a:t>
            </a:r>
            <a:endParaRPr lang="en" sz="2400">
              <a:latin typeface="Times New Roman"/>
            </a:endParaRPr>
          </a:p>
        </p:txBody>
      </p:sp>
      <p:sp>
        <p:nvSpPr>
          <p:cNvPr id="489" name="Google Shape;489;p49"/>
          <p:cNvSpPr txBox="1">
            <a:spLocks noGrp="1"/>
          </p:cNvSpPr>
          <p:nvPr>
            <p:ph type="title" idx="2"/>
          </p:nvPr>
        </p:nvSpPr>
        <p:spPr>
          <a:xfrm>
            <a:off x="3847418" y="1243012"/>
            <a:ext cx="1443912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>
                <a:latin typeface="Times New Roman"/>
              </a:rPr>
              <a:t>Lęšiai</a:t>
            </a:r>
            <a:r>
              <a:rPr lang="en" sz="3200" dirty="0">
                <a:latin typeface="Times New Roman"/>
              </a:rPr>
              <a:t>:</a:t>
            </a:r>
            <a:endParaRPr lang="en-US" sz="3200">
              <a:latin typeface="Times New Roman"/>
            </a:endParaRPr>
          </a:p>
        </p:txBody>
      </p:sp>
      <p:sp>
        <p:nvSpPr>
          <p:cNvPr id="490" name="Google Shape;490;p49"/>
          <p:cNvSpPr txBox="1">
            <a:spLocks noGrp="1"/>
          </p:cNvSpPr>
          <p:nvPr>
            <p:ph type="subTitle" idx="1"/>
          </p:nvPr>
        </p:nvSpPr>
        <p:spPr>
          <a:xfrm>
            <a:off x="-71440" y="2170222"/>
            <a:ext cx="4605716" cy="8621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/>
            <a:r>
              <a:rPr lang="en" sz="2400" err="1">
                <a:latin typeface="Times New Roman"/>
              </a:rPr>
              <a:t>Iškilieji</a:t>
            </a:r>
            <a:r>
              <a:rPr lang="en" sz="2400">
                <a:latin typeface="Times New Roman"/>
              </a:rPr>
              <a:t> (</a:t>
            </a:r>
            <a:r>
              <a:rPr lang="en" sz="2400" err="1">
                <a:latin typeface="Times New Roman"/>
              </a:rPr>
              <a:t>glaudžiamieji</a:t>
            </a:r>
            <a:r>
              <a:rPr lang="en" sz="2400">
                <a:latin typeface="Times New Roman"/>
              </a:rPr>
              <a:t>) - </a:t>
            </a:r>
            <a:r>
              <a:rPr lang="en" sz="2400" err="1">
                <a:latin typeface="Times New Roman"/>
              </a:rPr>
              <a:t>lęšis</a:t>
            </a:r>
            <a:r>
              <a:rPr lang="en" sz="2400">
                <a:latin typeface="Times New Roman"/>
              </a:rPr>
              <a:t>, </a:t>
            </a:r>
            <a:r>
              <a:rPr lang="en" sz="2400" err="1">
                <a:latin typeface="Times New Roman"/>
              </a:rPr>
              <a:t>kurio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vidurys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yra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storesnis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už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kraštus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ir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spindulius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sklindančius</a:t>
            </a:r>
            <a:r>
              <a:rPr lang="en" sz="2400">
                <a:latin typeface="Times New Roman"/>
              </a:rPr>
              <a:t> pro </a:t>
            </a:r>
            <a:r>
              <a:rPr lang="en" sz="2400" err="1">
                <a:latin typeface="Times New Roman"/>
              </a:rPr>
              <a:t>lęšį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suglaudžia</a:t>
            </a:r>
            <a:endParaRPr lang="en" sz="2400">
              <a:latin typeface="Times New Roman"/>
            </a:endParaRPr>
          </a:p>
        </p:txBody>
      </p:sp>
      <p:cxnSp>
        <p:nvCxnSpPr>
          <p:cNvPr id="500" name="Google Shape;500;p49"/>
          <p:cNvCxnSpPr/>
          <p:nvPr/>
        </p:nvCxnSpPr>
        <p:spPr>
          <a:xfrm>
            <a:off x="2769900" y="1143150"/>
            <a:ext cx="3604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0"/>
          <p:cNvSpPr txBox="1">
            <a:spLocks noGrp="1"/>
          </p:cNvSpPr>
          <p:nvPr>
            <p:ph type="subTitle" idx="13"/>
          </p:nvPr>
        </p:nvSpPr>
        <p:spPr>
          <a:xfrm>
            <a:off x="6146156" y="1873808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err="1">
                <a:latin typeface="Times New Roman"/>
              </a:rPr>
              <a:t>Teleskopas</a:t>
            </a:r>
            <a:endParaRPr lang="en-US" sz="2400" err="1">
              <a:latin typeface="Times New Roman"/>
            </a:endParaRPr>
          </a:p>
        </p:txBody>
      </p:sp>
      <p:sp>
        <p:nvSpPr>
          <p:cNvPr id="537" name="Google Shape;537;p50"/>
          <p:cNvSpPr txBox="1">
            <a:spLocks noGrp="1"/>
          </p:cNvSpPr>
          <p:nvPr>
            <p:ph type="subTitle" idx="15"/>
          </p:nvPr>
        </p:nvSpPr>
        <p:spPr>
          <a:xfrm>
            <a:off x="6056825" y="3745780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err="1"/>
              <a:t>Mikroskopas</a:t>
            </a:r>
            <a:endParaRPr lang="en-US" sz="2400" err="1"/>
          </a:p>
        </p:txBody>
      </p:sp>
      <p:sp>
        <p:nvSpPr>
          <p:cNvPr id="540" name="Google Shape;540;p50"/>
          <p:cNvSpPr txBox="1">
            <a:spLocks noGrp="1"/>
          </p:cNvSpPr>
          <p:nvPr>
            <p:ph type="title"/>
          </p:nvPr>
        </p:nvSpPr>
        <p:spPr>
          <a:xfrm>
            <a:off x="720000" y="33478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dirty="0" err="1">
                <a:latin typeface="Times New Roman"/>
              </a:rPr>
              <a:t>Lęšių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taikymas</a:t>
            </a:r>
            <a:endParaRPr lang="en-US" sz="4800">
              <a:latin typeface="Times New Roman"/>
            </a:endParaRPr>
          </a:p>
        </p:txBody>
      </p:sp>
      <p:sp>
        <p:nvSpPr>
          <p:cNvPr id="542" name="Google Shape;542;p50"/>
          <p:cNvSpPr txBox="1">
            <a:spLocks noGrp="1"/>
          </p:cNvSpPr>
          <p:nvPr>
            <p:ph type="subTitle" idx="1"/>
          </p:nvPr>
        </p:nvSpPr>
        <p:spPr>
          <a:xfrm>
            <a:off x="1368003" y="1898731"/>
            <a:ext cx="1459034" cy="543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err="1">
                <a:latin typeface="Times New Roman"/>
              </a:rPr>
              <a:t>Akiniai</a:t>
            </a:r>
            <a:endParaRPr lang="en-US" sz="2400">
              <a:latin typeface="Times New Roman"/>
            </a:endParaRPr>
          </a:p>
        </p:txBody>
      </p:sp>
      <p:sp>
        <p:nvSpPr>
          <p:cNvPr id="544" name="Google Shape;544;p50"/>
          <p:cNvSpPr txBox="1">
            <a:spLocks noGrp="1"/>
          </p:cNvSpPr>
          <p:nvPr>
            <p:ph type="subTitle" idx="4"/>
          </p:nvPr>
        </p:nvSpPr>
        <p:spPr>
          <a:xfrm>
            <a:off x="3578950" y="1873808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err="1">
                <a:latin typeface="Times New Roman"/>
              </a:rPr>
              <a:t>Fotoaparatas</a:t>
            </a:r>
            <a:endParaRPr lang="en-US" sz="2400">
              <a:latin typeface="Times New Roman"/>
            </a:endParaRPr>
          </a:p>
        </p:txBody>
      </p:sp>
      <p:sp>
        <p:nvSpPr>
          <p:cNvPr id="546" name="Google Shape;546;p50"/>
          <p:cNvSpPr txBox="1">
            <a:spLocks noGrp="1"/>
          </p:cNvSpPr>
          <p:nvPr>
            <p:ph type="subTitle" idx="6"/>
          </p:nvPr>
        </p:nvSpPr>
        <p:spPr>
          <a:xfrm>
            <a:off x="1101175" y="3745780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Times New Roman"/>
              </a:rPr>
              <a:t>Lupa</a:t>
            </a:r>
          </a:p>
        </p:txBody>
      </p:sp>
      <p:sp>
        <p:nvSpPr>
          <p:cNvPr id="548" name="Google Shape;548;p50"/>
          <p:cNvSpPr txBox="1">
            <a:spLocks noGrp="1"/>
          </p:cNvSpPr>
          <p:nvPr>
            <p:ph type="subTitle" idx="8"/>
          </p:nvPr>
        </p:nvSpPr>
        <p:spPr>
          <a:xfrm>
            <a:off x="3579000" y="3745780"/>
            <a:ext cx="198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err="1">
                <a:latin typeface="Times New Roman"/>
              </a:rPr>
              <a:t>Projektorius</a:t>
            </a:r>
            <a:endParaRPr lang="en-US" sz="2400">
              <a:latin typeface="Times New Roman"/>
            </a:endParaRPr>
          </a:p>
        </p:txBody>
      </p:sp>
      <p:sp>
        <p:nvSpPr>
          <p:cNvPr id="549" name="Google Shape;549;p50"/>
          <p:cNvSpPr/>
          <p:nvPr/>
        </p:nvSpPr>
        <p:spPr>
          <a:xfrm>
            <a:off x="1766525" y="1243791"/>
            <a:ext cx="655200" cy="6552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50"/>
          <p:cNvSpPr/>
          <p:nvPr/>
        </p:nvSpPr>
        <p:spPr>
          <a:xfrm>
            <a:off x="1766575" y="3016649"/>
            <a:ext cx="655200" cy="6552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50"/>
          <p:cNvSpPr/>
          <p:nvPr/>
        </p:nvSpPr>
        <p:spPr>
          <a:xfrm>
            <a:off x="4244350" y="1243842"/>
            <a:ext cx="655200" cy="6552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50"/>
          <p:cNvSpPr/>
          <p:nvPr/>
        </p:nvSpPr>
        <p:spPr>
          <a:xfrm>
            <a:off x="4244350" y="3016649"/>
            <a:ext cx="655200" cy="6552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50"/>
          <p:cNvSpPr/>
          <p:nvPr/>
        </p:nvSpPr>
        <p:spPr>
          <a:xfrm>
            <a:off x="6722125" y="1243842"/>
            <a:ext cx="655200" cy="6552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50"/>
          <p:cNvSpPr/>
          <p:nvPr/>
        </p:nvSpPr>
        <p:spPr>
          <a:xfrm>
            <a:off x="6722125" y="3016649"/>
            <a:ext cx="655200" cy="6552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50"/>
          <p:cNvSpPr txBox="1">
            <a:spLocks noGrp="1"/>
          </p:cNvSpPr>
          <p:nvPr>
            <p:ph type="title" idx="16"/>
          </p:nvPr>
        </p:nvSpPr>
        <p:spPr>
          <a:xfrm>
            <a:off x="1766625" y="1368341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</a:rPr>
              <a:t>1</a:t>
            </a:r>
            <a:endParaRPr lang="en-US" dirty="0">
              <a:latin typeface="Times New Roman"/>
            </a:endParaRPr>
          </a:p>
        </p:txBody>
      </p:sp>
      <p:sp>
        <p:nvSpPr>
          <p:cNvPr id="556" name="Google Shape;556;p50"/>
          <p:cNvSpPr txBox="1">
            <a:spLocks noGrp="1"/>
          </p:cNvSpPr>
          <p:nvPr>
            <p:ph type="title" idx="17"/>
          </p:nvPr>
        </p:nvSpPr>
        <p:spPr>
          <a:xfrm>
            <a:off x="1766625" y="3141149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</a:rPr>
              <a:t>4</a:t>
            </a:r>
            <a:endParaRPr lang="en-US" dirty="0">
              <a:latin typeface="Times New Roman"/>
            </a:endParaRPr>
          </a:p>
        </p:txBody>
      </p:sp>
      <p:sp>
        <p:nvSpPr>
          <p:cNvPr id="557" name="Google Shape;557;p50"/>
          <p:cNvSpPr txBox="1">
            <a:spLocks noGrp="1"/>
          </p:cNvSpPr>
          <p:nvPr>
            <p:ph type="title" idx="18"/>
          </p:nvPr>
        </p:nvSpPr>
        <p:spPr>
          <a:xfrm>
            <a:off x="4244350" y="1368341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</a:rPr>
              <a:t>2</a:t>
            </a:r>
            <a:endParaRPr lang="en-US" dirty="0">
              <a:latin typeface="Times New Roman"/>
            </a:endParaRPr>
          </a:p>
        </p:txBody>
      </p:sp>
      <p:sp>
        <p:nvSpPr>
          <p:cNvPr id="558" name="Google Shape;558;p50"/>
          <p:cNvSpPr txBox="1">
            <a:spLocks noGrp="1"/>
          </p:cNvSpPr>
          <p:nvPr>
            <p:ph type="title" idx="19"/>
          </p:nvPr>
        </p:nvSpPr>
        <p:spPr>
          <a:xfrm>
            <a:off x="4244350" y="3141149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</a:rPr>
              <a:t>5</a:t>
            </a:r>
            <a:endParaRPr lang="en-US" dirty="0">
              <a:latin typeface="Times New Roman"/>
            </a:endParaRPr>
          </a:p>
        </p:txBody>
      </p:sp>
      <p:sp>
        <p:nvSpPr>
          <p:cNvPr id="559" name="Google Shape;559;p50"/>
          <p:cNvSpPr txBox="1">
            <a:spLocks noGrp="1"/>
          </p:cNvSpPr>
          <p:nvPr>
            <p:ph type="title" idx="20"/>
          </p:nvPr>
        </p:nvSpPr>
        <p:spPr>
          <a:xfrm>
            <a:off x="6722075" y="1368341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</a:rPr>
              <a:t>3</a:t>
            </a:r>
            <a:endParaRPr lang="en-US" dirty="0">
              <a:latin typeface="Times New Roman"/>
            </a:endParaRPr>
          </a:p>
        </p:txBody>
      </p:sp>
      <p:sp>
        <p:nvSpPr>
          <p:cNvPr id="560" name="Google Shape;560;p50"/>
          <p:cNvSpPr txBox="1">
            <a:spLocks noGrp="1"/>
          </p:cNvSpPr>
          <p:nvPr>
            <p:ph type="title" idx="21"/>
          </p:nvPr>
        </p:nvSpPr>
        <p:spPr>
          <a:xfrm>
            <a:off x="6722075" y="3141149"/>
            <a:ext cx="6552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</a:rPr>
              <a:t>6</a:t>
            </a:r>
            <a:endParaRPr lang="en-US" dirty="0">
              <a:latin typeface="Times New Roman"/>
            </a:endParaRPr>
          </a:p>
        </p:txBody>
      </p:sp>
      <p:cxnSp>
        <p:nvCxnSpPr>
          <p:cNvPr id="561" name="Google Shape;561;p50"/>
          <p:cNvCxnSpPr/>
          <p:nvPr/>
        </p:nvCxnSpPr>
        <p:spPr>
          <a:xfrm flipV="1">
            <a:off x="2573123" y="1150205"/>
            <a:ext cx="3997754" cy="1411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1"/>
          <p:cNvSpPr txBox="1">
            <a:spLocks noGrp="1"/>
          </p:cNvSpPr>
          <p:nvPr>
            <p:ph type="title"/>
          </p:nvPr>
        </p:nvSpPr>
        <p:spPr>
          <a:xfrm>
            <a:off x="1867413" y="80650"/>
            <a:ext cx="4872900" cy="8716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err="1">
                <a:latin typeface="Times New Roman"/>
              </a:rPr>
              <a:t>Šviesos</a:t>
            </a:r>
            <a:r>
              <a:rPr lang="en" sz="4800">
                <a:latin typeface="Times New Roman"/>
              </a:rPr>
              <a:t> </a:t>
            </a:r>
            <a:r>
              <a:rPr lang="en" sz="4800" err="1">
                <a:latin typeface="Times New Roman"/>
              </a:rPr>
              <a:t>dispersija</a:t>
            </a:r>
            <a:endParaRPr lang="en-US" sz="4800">
              <a:latin typeface="Times New Roman"/>
            </a:endParaRPr>
          </a:p>
        </p:txBody>
      </p:sp>
      <p:cxnSp>
        <p:nvCxnSpPr>
          <p:cNvPr id="567" name="Google Shape;567;p51"/>
          <p:cNvCxnSpPr/>
          <p:nvPr/>
        </p:nvCxnSpPr>
        <p:spPr>
          <a:xfrm>
            <a:off x="1973400" y="804116"/>
            <a:ext cx="4660977" cy="21167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DF35B61-F684-AD9D-A823-FAA83F153102}"/>
              </a:ext>
            </a:extLst>
          </p:cNvPr>
          <p:cNvSpPr txBox="1"/>
          <p:nvPr/>
        </p:nvSpPr>
        <p:spPr>
          <a:xfrm>
            <a:off x="139347" y="1042458"/>
            <a:ext cx="395111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/>
              </a:rPr>
              <a:t>Balta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šviesa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sklisdama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į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prizmę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 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lūžta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tačiau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 ji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išsiskaido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į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spalvas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nes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jos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lūžta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nevienodai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 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ir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todėl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iš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prizmės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išeina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išskleisdamos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 į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spektrą</a:t>
            </a:r>
            <a:endParaRPr lang="en-US" sz="240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3B8B2-06DA-BB4D-5955-D49A0223B0FD}"/>
              </a:ext>
            </a:extLst>
          </p:cNvPr>
          <p:cNvSpPr txBox="1"/>
          <p:nvPr/>
        </p:nvSpPr>
        <p:spPr>
          <a:xfrm>
            <a:off x="139348" y="3397250"/>
            <a:ext cx="327730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chemeClr val="bg1"/>
                </a:solidFill>
                <a:latin typeface="Times New Roman"/>
              </a:rPr>
              <a:t>Šviesos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dispersija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-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lūžio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rodiklio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nuo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šviesos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bangos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ilgio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reiškinys</a:t>
            </a:r>
            <a:endParaRPr lang="en-US" sz="240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BD4B1-9B05-6128-17A0-61BDDA2AF394}"/>
              </a:ext>
            </a:extLst>
          </p:cNvPr>
          <p:cNvSpPr txBox="1"/>
          <p:nvPr/>
        </p:nvSpPr>
        <p:spPr>
          <a:xfrm>
            <a:off x="4859514" y="1097140"/>
            <a:ext cx="3848804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solidFill>
                  <a:schemeClr val="bg1"/>
                </a:solidFill>
                <a:latin typeface="Times New Roman"/>
              </a:rPr>
              <a:t>Spektrą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sudarančios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spalvos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:</a:t>
            </a:r>
          </a:p>
          <a:p>
            <a:r>
              <a:rPr lang="en-US" sz="2400" err="1">
                <a:solidFill>
                  <a:srgbClr val="FF0000"/>
                </a:solidFill>
                <a:latin typeface="Times New Roman"/>
              </a:rPr>
              <a:t>Raudona</a:t>
            </a:r>
            <a:endParaRPr lang="en-US" sz="2400">
              <a:solidFill>
                <a:srgbClr val="FF0000"/>
              </a:solidFill>
              <a:latin typeface="Times New Roman"/>
            </a:endParaRPr>
          </a:p>
          <a:p>
            <a:r>
              <a:rPr lang="en-US" sz="2400" err="1">
                <a:solidFill>
                  <a:srgbClr val="FFC000"/>
                </a:solidFill>
                <a:latin typeface="Times New Roman"/>
              </a:rPr>
              <a:t>Oranžinė</a:t>
            </a:r>
            <a:endParaRPr lang="en-US" sz="2400">
              <a:solidFill>
                <a:srgbClr val="FFC000"/>
              </a:solidFill>
              <a:latin typeface="Times New Roman"/>
            </a:endParaRPr>
          </a:p>
          <a:p>
            <a:r>
              <a:rPr lang="en-US" sz="2400" err="1">
                <a:solidFill>
                  <a:srgbClr val="FFFF00"/>
                </a:solidFill>
                <a:latin typeface="Times New Roman"/>
              </a:rPr>
              <a:t>Geltona</a:t>
            </a:r>
            <a:endParaRPr lang="en-US" sz="2400">
              <a:solidFill>
                <a:srgbClr val="FFFF00"/>
              </a:solidFill>
              <a:latin typeface="Times New Roman"/>
            </a:endParaRPr>
          </a:p>
          <a:p>
            <a:r>
              <a:rPr lang="en-US" sz="2400" err="1">
                <a:solidFill>
                  <a:srgbClr val="00B050"/>
                </a:solidFill>
                <a:latin typeface="Times New Roman"/>
              </a:rPr>
              <a:t>Žalia</a:t>
            </a:r>
            <a:endParaRPr lang="en-US" sz="2400">
              <a:solidFill>
                <a:srgbClr val="00B050"/>
              </a:solidFill>
              <a:latin typeface="Times New Roman"/>
            </a:endParaRPr>
          </a:p>
          <a:p>
            <a:r>
              <a:rPr lang="en-US" sz="2400" err="1">
                <a:solidFill>
                  <a:srgbClr val="00B0F0"/>
                </a:solidFill>
                <a:latin typeface="Times New Roman"/>
              </a:rPr>
              <a:t>Žydra</a:t>
            </a:r>
            <a:endParaRPr lang="en-US" sz="2400">
              <a:solidFill>
                <a:srgbClr val="00B0F0"/>
              </a:solidFill>
              <a:latin typeface="Times New Roman"/>
            </a:endParaRPr>
          </a:p>
          <a:p>
            <a:r>
              <a:rPr lang="en-US" sz="2400" err="1">
                <a:solidFill>
                  <a:srgbClr val="0070C0"/>
                </a:solidFill>
                <a:latin typeface="Times New Roman"/>
              </a:rPr>
              <a:t>Mėlyna</a:t>
            </a:r>
            <a:endParaRPr lang="en-US" sz="2400">
              <a:solidFill>
                <a:srgbClr val="0070C0"/>
              </a:solidFill>
              <a:latin typeface="Times New Roman"/>
            </a:endParaRPr>
          </a:p>
          <a:p>
            <a:r>
              <a:rPr lang="en-US" sz="2400" err="1">
                <a:solidFill>
                  <a:srgbClr val="7030A0"/>
                </a:solidFill>
                <a:latin typeface="Times New Roman"/>
              </a:rPr>
              <a:t>Violetinė</a:t>
            </a:r>
            <a:endParaRPr lang="en-US" sz="2400">
              <a:solidFill>
                <a:srgbClr val="7030A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71"/>
          <p:cNvSpPr txBox="1">
            <a:spLocks noGrp="1"/>
          </p:cNvSpPr>
          <p:nvPr>
            <p:ph type="title"/>
          </p:nvPr>
        </p:nvSpPr>
        <p:spPr>
          <a:xfrm>
            <a:off x="720000" y="34184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err="1">
                <a:latin typeface="Times New Roman"/>
              </a:rPr>
              <a:t>Spektras</a:t>
            </a:r>
            <a:endParaRPr lang="en" sz="4800">
              <a:latin typeface="Times New Roman"/>
            </a:endParaRPr>
          </a:p>
        </p:txBody>
      </p:sp>
      <p:cxnSp>
        <p:nvCxnSpPr>
          <p:cNvPr id="983" name="Google Shape;983;p71"/>
          <p:cNvCxnSpPr/>
          <p:nvPr/>
        </p:nvCxnSpPr>
        <p:spPr>
          <a:xfrm>
            <a:off x="2048250" y="1143150"/>
            <a:ext cx="5047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4" name="Google Shape;984;p71"/>
          <p:cNvSpPr/>
          <p:nvPr/>
        </p:nvSpPr>
        <p:spPr>
          <a:xfrm>
            <a:off x="2249690" y="2287001"/>
            <a:ext cx="4644600" cy="887400"/>
          </a:xfrm>
          <a:prstGeom prst="rect">
            <a:avLst/>
          </a:prstGeom>
          <a:gradFill>
            <a:gsLst>
              <a:gs pos="0">
                <a:srgbClr val="5E4EA7"/>
              </a:gs>
              <a:gs pos="5000">
                <a:srgbClr val="5E4EA7"/>
              </a:gs>
              <a:gs pos="21000">
                <a:srgbClr val="1155CC"/>
              </a:gs>
              <a:gs pos="42000">
                <a:srgbClr val="38761D"/>
              </a:gs>
              <a:gs pos="58999">
                <a:srgbClr val="F1C232"/>
              </a:gs>
              <a:gs pos="81000">
                <a:srgbClr val="DF6119"/>
              </a:gs>
              <a:gs pos="100000">
                <a:srgbClr val="CC000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71"/>
          <p:cNvSpPr/>
          <p:nvPr/>
        </p:nvSpPr>
        <p:spPr>
          <a:xfrm rot="-5400000">
            <a:off x="1691225" y="2686599"/>
            <a:ext cx="885300" cy="85500"/>
          </a:xfrm>
          <a:prstGeom prst="triangle">
            <a:avLst>
              <a:gd name="adj" fmla="val 480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71"/>
          <p:cNvSpPr/>
          <p:nvPr/>
        </p:nvSpPr>
        <p:spPr>
          <a:xfrm rot="5400000">
            <a:off x="6567475" y="2686722"/>
            <a:ext cx="885300" cy="85500"/>
          </a:xfrm>
          <a:prstGeom prst="triangle">
            <a:avLst>
              <a:gd name="adj" fmla="val 480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71"/>
          <p:cNvSpPr txBox="1"/>
          <p:nvPr/>
        </p:nvSpPr>
        <p:spPr>
          <a:xfrm>
            <a:off x="7226172" y="3553250"/>
            <a:ext cx="1469388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Raudona</a:t>
            </a:r>
            <a:endParaRPr sz="2200" err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89" name="Google Shape;989;p71"/>
          <p:cNvSpPr txBox="1"/>
          <p:nvPr/>
        </p:nvSpPr>
        <p:spPr>
          <a:xfrm>
            <a:off x="240378" y="2491450"/>
            <a:ext cx="1850622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80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Ultravioletiniai</a:t>
            </a:r>
            <a:r>
              <a:rPr lang="en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80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spinduliai</a:t>
            </a:r>
            <a:endParaRPr sz="1800" err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0" name="Google Shape;990;p71"/>
          <p:cNvSpPr txBox="1"/>
          <p:nvPr/>
        </p:nvSpPr>
        <p:spPr>
          <a:xfrm>
            <a:off x="7053155" y="2491450"/>
            <a:ext cx="1850622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80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Infraraudonieji</a:t>
            </a:r>
            <a:r>
              <a:rPr lang="en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180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spidnuliai</a:t>
            </a:r>
            <a:endParaRPr sz="1800" err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1" name="Google Shape;991;p71"/>
          <p:cNvSpPr txBox="1"/>
          <p:nvPr/>
        </p:nvSpPr>
        <p:spPr>
          <a:xfrm>
            <a:off x="2249700" y="1598725"/>
            <a:ext cx="674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400</a:t>
            </a:r>
            <a:endParaRPr sz="1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nm</a:t>
            </a:r>
            <a:endParaRPr sz="1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2" name="Google Shape;992;p71"/>
          <p:cNvSpPr txBox="1"/>
          <p:nvPr/>
        </p:nvSpPr>
        <p:spPr>
          <a:xfrm>
            <a:off x="3573200" y="1598725"/>
            <a:ext cx="674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500</a:t>
            </a:r>
            <a:endParaRPr sz="1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nm</a:t>
            </a:r>
            <a:endParaRPr sz="1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3" name="Google Shape;993;p71"/>
          <p:cNvSpPr txBox="1"/>
          <p:nvPr/>
        </p:nvSpPr>
        <p:spPr>
          <a:xfrm>
            <a:off x="6220200" y="1598725"/>
            <a:ext cx="674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700</a:t>
            </a:r>
            <a:endParaRPr sz="1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nm</a:t>
            </a:r>
            <a:endParaRPr sz="1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4" name="Google Shape;994;p71"/>
          <p:cNvSpPr txBox="1"/>
          <p:nvPr/>
        </p:nvSpPr>
        <p:spPr>
          <a:xfrm>
            <a:off x="4896700" y="1598725"/>
            <a:ext cx="674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600</a:t>
            </a:r>
            <a:endParaRPr sz="1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nm</a:t>
            </a:r>
            <a:endParaRPr sz="18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5" name="Google Shape;995;p71"/>
          <p:cNvSpPr txBox="1"/>
          <p:nvPr/>
        </p:nvSpPr>
        <p:spPr>
          <a:xfrm>
            <a:off x="5864976" y="3553250"/>
            <a:ext cx="1448222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Oranžinė</a:t>
            </a:r>
            <a:endParaRPr sz="2200" err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7" name="Google Shape;997;p71"/>
          <p:cNvSpPr txBox="1"/>
          <p:nvPr/>
        </p:nvSpPr>
        <p:spPr>
          <a:xfrm>
            <a:off x="4567280" y="3553250"/>
            <a:ext cx="12930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Geltona</a:t>
            </a:r>
            <a:endParaRPr sz="2200" err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99" name="Google Shape;999;p71"/>
          <p:cNvSpPr txBox="1"/>
          <p:nvPr/>
        </p:nvSpPr>
        <p:spPr>
          <a:xfrm>
            <a:off x="3283695" y="3553250"/>
            <a:ext cx="12930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Žalia</a:t>
            </a:r>
            <a:endParaRPr sz="2200" err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1" name="Google Shape;1001;p71"/>
          <p:cNvSpPr txBox="1"/>
          <p:nvPr/>
        </p:nvSpPr>
        <p:spPr>
          <a:xfrm>
            <a:off x="2000110" y="3553250"/>
            <a:ext cx="12930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err="1">
                <a:solidFill>
                  <a:schemeClr val="dk2"/>
                </a:solidFill>
                <a:latin typeface="Poppins"/>
                <a:ea typeface="Poppins"/>
                <a:cs typeface="Poppins"/>
              </a:rPr>
              <a:t>Mėlyna</a:t>
            </a:r>
          </a:p>
        </p:txBody>
      </p:sp>
      <p:sp>
        <p:nvSpPr>
          <p:cNvPr id="1003" name="Google Shape;1003;p71"/>
          <p:cNvSpPr txBox="1"/>
          <p:nvPr/>
        </p:nvSpPr>
        <p:spPr>
          <a:xfrm>
            <a:off x="582470" y="3553250"/>
            <a:ext cx="14200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err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Violetinė</a:t>
            </a:r>
            <a:endParaRPr sz="2200" err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05" name="Google Shape;1005;p71"/>
          <p:cNvSpPr/>
          <p:nvPr/>
        </p:nvSpPr>
        <p:spPr>
          <a:xfrm>
            <a:off x="2323675" y="2684375"/>
            <a:ext cx="288600" cy="288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71"/>
          <p:cNvSpPr/>
          <p:nvPr/>
        </p:nvSpPr>
        <p:spPr>
          <a:xfrm>
            <a:off x="3165282" y="2684375"/>
            <a:ext cx="288600" cy="288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71"/>
          <p:cNvSpPr/>
          <p:nvPr/>
        </p:nvSpPr>
        <p:spPr>
          <a:xfrm>
            <a:off x="4006890" y="2684375"/>
            <a:ext cx="288600" cy="288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71"/>
          <p:cNvSpPr/>
          <p:nvPr/>
        </p:nvSpPr>
        <p:spPr>
          <a:xfrm>
            <a:off x="4848498" y="2684375"/>
            <a:ext cx="288600" cy="288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71"/>
          <p:cNvSpPr/>
          <p:nvPr/>
        </p:nvSpPr>
        <p:spPr>
          <a:xfrm>
            <a:off x="5690105" y="2684375"/>
            <a:ext cx="288600" cy="288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71"/>
          <p:cNvSpPr/>
          <p:nvPr/>
        </p:nvSpPr>
        <p:spPr>
          <a:xfrm>
            <a:off x="6531713" y="2684375"/>
            <a:ext cx="288600" cy="288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11" name="Google Shape;1011;p71"/>
          <p:cNvCxnSpPr>
            <a:stCxn id="1003" idx="0"/>
            <a:endCxn id="1005" idx="4"/>
          </p:cNvCxnSpPr>
          <p:nvPr/>
        </p:nvCxnSpPr>
        <p:spPr>
          <a:xfrm rot="5400000" flipH="1" flipV="1">
            <a:off x="1590085" y="2675361"/>
            <a:ext cx="580275" cy="117550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12" name="Google Shape;1012;p71"/>
          <p:cNvCxnSpPr>
            <a:stCxn id="1001" idx="0"/>
            <a:endCxn id="1006" idx="4"/>
          </p:cNvCxnSpPr>
          <p:nvPr/>
        </p:nvCxnSpPr>
        <p:spPr>
          <a:xfrm rot="-5400000">
            <a:off x="2688010" y="2931650"/>
            <a:ext cx="580200" cy="663000"/>
          </a:xfrm>
          <a:prstGeom prst="bentConnector3">
            <a:avLst>
              <a:gd name="adj1" fmla="val 50006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13" name="Google Shape;1013;p71"/>
          <p:cNvCxnSpPr>
            <a:stCxn id="999" idx="0"/>
            <a:endCxn id="1007" idx="4"/>
          </p:cNvCxnSpPr>
          <p:nvPr/>
        </p:nvCxnSpPr>
        <p:spPr>
          <a:xfrm rot="-5400000">
            <a:off x="3750645" y="3152600"/>
            <a:ext cx="580200" cy="221100"/>
          </a:xfrm>
          <a:prstGeom prst="bentConnector3">
            <a:avLst>
              <a:gd name="adj1" fmla="val 50006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14" name="Google Shape;1014;p71"/>
          <p:cNvCxnSpPr>
            <a:stCxn id="997" idx="0"/>
            <a:endCxn id="1008" idx="4"/>
          </p:cNvCxnSpPr>
          <p:nvPr/>
        </p:nvCxnSpPr>
        <p:spPr>
          <a:xfrm rot="5400000" flipH="1">
            <a:off x="4813130" y="3152600"/>
            <a:ext cx="580200" cy="221100"/>
          </a:xfrm>
          <a:prstGeom prst="bentConnector3">
            <a:avLst>
              <a:gd name="adj1" fmla="val 50006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15" name="Google Shape;1015;p71"/>
          <p:cNvCxnSpPr>
            <a:stCxn id="995" idx="0"/>
            <a:endCxn id="1009" idx="4"/>
          </p:cNvCxnSpPr>
          <p:nvPr/>
        </p:nvCxnSpPr>
        <p:spPr>
          <a:xfrm rot="16200000" flipV="1">
            <a:off x="5921609" y="2885772"/>
            <a:ext cx="580275" cy="754682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16" name="Google Shape;1016;p71"/>
          <p:cNvCxnSpPr>
            <a:stCxn id="987" idx="0"/>
            <a:endCxn id="1010" idx="4"/>
          </p:cNvCxnSpPr>
          <p:nvPr/>
        </p:nvCxnSpPr>
        <p:spPr>
          <a:xfrm rot="16200000" flipV="1">
            <a:off x="7028303" y="2620686"/>
            <a:ext cx="580275" cy="128485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561;p50">
            <a:extLst>
              <a:ext uri="{FF2B5EF4-FFF2-40B4-BE49-F238E27FC236}">
                <a16:creationId xmlns:a16="http://schemas.microsoft.com/office/drawing/2014/main" id="{1E336F73-3AB0-38A2-A40E-7C30DA9DD3CD}"/>
              </a:ext>
            </a:extLst>
          </p:cNvPr>
          <p:cNvCxnSpPr/>
          <p:nvPr/>
        </p:nvCxnSpPr>
        <p:spPr>
          <a:xfrm>
            <a:off x="2925900" y="1143150"/>
            <a:ext cx="3292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87B7B2-8018-1AB0-9D5F-CCFD0A5D3A55}"/>
              </a:ext>
            </a:extLst>
          </p:cNvPr>
          <p:cNvSpPr txBox="1"/>
          <p:nvPr/>
        </p:nvSpPr>
        <p:spPr>
          <a:xfrm>
            <a:off x="3522021" y="309113"/>
            <a:ext cx="20990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err="1">
                <a:solidFill>
                  <a:schemeClr val="bg1"/>
                </a:solidFill>
                <a:latin typeface="Times New Roman"/>
              </a:rPr>
              <a:t>Testas</a:t>
            </a:r>
            <a:endParaRPr lang="en-US" sz="480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B6D04B-CC12-FB53-51AE-9A1A49764D1C}"/>
              </a:ext>
            </a:extLst>
          </p:cNvPr>
          <p:cNvSpPr txBox="1"/>
          <p:nvPr/>
        </p:nvSpPr>
        <p:spPr>
          <a:xfrm>
            <a:off x="490148" y="1173094"/>
            <a:ext cx="8159437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1. Kas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yra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ribinis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visiškasis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atspindžio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kampas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?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A – Kampas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turintis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30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laipsnių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kampą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.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B –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Spindulio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kritimo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kampas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atitinkantis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90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laipsnių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lūžio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kampą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.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C – Kampas,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kuris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atsispindi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tik tam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tikrose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ribose.</a:t>
            </a:r>
          </a:p>
          <a:p>
            <a:endParaRPr lang="en-US" sz="1800">
              <a:solidFill>
                <a:schemeClr val="bg1"/>
              </a:solidFill>
              <a:latin typeface="Times New Roman"/>
            </a:endParaRP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2. Kaip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vadinamas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atspindys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kuris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išsisklaido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į visas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puses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?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A -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Sklaidžiuoju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.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B -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Įvairiapusis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. 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C –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Krintantysis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.</a:t>
            </a:r>
          </a:p>
          <a:p>
            <a:endParaRPr lang="en-US" sz="1800">
              <a:solidFill>
                <a:schemeClr val="bg1"/>
              </a:solidFill>
              <a:latin typeface="Times New Roman"/>
            </a:endParaRP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3. Oro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absoliutusis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lūžio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rodiklis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normaliomis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sąlygomis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yra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: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A – 1,036292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B – 1,000292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C – 2,000292</a:t>
            </a:r>
          </a:p>
          <a:p>
            <a:endParaRPr lang="en-US" sz="180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7816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561;p50">
            <a:extLst>
              <a:ext uri="{FF2B5EF4-FFF2-40B4-BE49-F238E27FC236}">
                <a16:creationId xmlns:a16="http://schemas.microsoft.com/office/drawing/2014/main" id="{1E336F73-3AB0-38A2-A40E-7C30DA9DD3CD}"/>
              </a:ext>
            </a:extLst>
          </p:cNvPr>
          <p:cNvCxnSpPr/>
          <p:nvPr/>
        </p:nvCxnSpPr>
        <p:spPr>
          <a:xfrm>
            <a:off x="2925900" y="1143150"/>
            <a:ext cx="3292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87B7B2-8018-1AB0-9D5F-CCFD0A5D3A55}"/>
              </a:ext>
            </a:extLst>
          </p:cNvPr>
          <p:cNvSpPr txBox="1"/>
          <p:nvPr/>
        </p:nvSpPr>
        <p:spPr>
          <a:xfrm>
            <a:off x="3522021" y="309113"/>
            <a:ext cx="20990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err="1">
                <a:solidFill>
                  <a:schemeClr val="bg1"/>
                </a:solidFill>
                <a:latin typeface="Times New Roman"/>
              </a:rPr>
              <a:t>Testas</a:t>
            </a:r>
            <a:endParaRPr lang="en-US" sz="480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B6D04B-CC12-FB53-51AE-9A1A49764D1C}"/>
              </a:ext>
            </a:extLst>
          </p:cNvPr>
          <p:cNvSpPr txBox="1"/>
          <p:nvPr/>
        </p:nvSpPr>
        <p:spPr>
          <a:xfrm>
            <a:off x="490148" y="1173094"/>
            <a:ext cx="8159437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4. 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Kokia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savybė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būdinga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šviesos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en-US" sz="2000" err="1">
                <a:solidFill>
                  <a:schemeClr val="bg1"/>
                </a:solidFill>
                <a:latin typeface="Times New Roman"/>
                <a:cs typeface="Times New Roman"/>
              </a:rPr>
              <a:t>spinduliui</a:t>
            </a:r>
            <a:r>
              <a:rPr lang="en-US" sz="2000">
                <a:solidFill>
                  <a:schemeClr val="bg1"/>
                </a:solidFill>
                <a:latin typeface="Times New Roman"/>
                <a:cs typeface="Times New Roman"/>
              </a:rPr>
              <a:t>?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A –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Atvirkštinė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.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B –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Įstrižoji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.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C –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Apgręžiamumo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.</a:t>
            </a:r>
          </a:p>
          <a:p>
            <a:endParaRPr lang="en-US" sz="1800">
              <a:solidFill>
                <a:schemeClr val="bg1"/>
              </a:solidFill>
              <a:latin typeface="Times New Roman"/>
            </a:endParaRP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5. Kuriame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amžiuje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Lietuvoje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atsirado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veidrodžiai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?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A – XIII a.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B – IX a. 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C – XI a.</a:t>
            </a:r>
          </a:p>
          <a:p>
            <a:endParaRPr lang="en-US" sz="1800">
              <a:solidFill>
                <a:schemeClr val="bg1"/>
              </a:solidFill>
              <a:latin typeface="Times New Roman"/>
            </a:endParaRP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6.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Kokia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medžiaga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vadinama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optiškai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tankesne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?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A – Kurios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lūžio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rodiklis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mažesnis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.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B – Kurios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lūžio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rodiklis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didesnis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.</a:t>
            </a:r>
          </a:p>
          <a:p>
            <a:r>
              <a:rPr lang="en-US" sz="1800">
                <a:solidFill>
                  <a:schemeClr val="bg1"/>
                </a:solidFill>
                <a:latin typeface="Times New Roman"/>
              </a:rPr>
              <a:t>C – Kurios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lūžio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rodiklis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mažesnis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1800" err="1">
                <a:solidFill>
                  <a:schemeClr val="bg1"/>
                </a:solidFill>
                <a:latin typeface="Times New Roman"/>
              </a:rPr>
              <a:t>už</a:t>
            </a:r>
            <a:r>
              <a:rPr lang="en-US" sz="1800">
                <a:solidFill>
                  <a:schemeClr val="bg1"/>
                </a:solidFill>
                <a:latin typeface="Times New Roman"/>
              </a:rPr>
              <a:t> 1.</a:t>
            </a:r>
          </a:p>
          <a:p>
            <a:endParaRPr lang="en-US" sz="180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9725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363;p40">
            <a:extLst>
              <a:ext uri="{FF2B5EF4-FFF2-40B4-BE49-F238E27FC236}">
                <a16:creationId xmlns:a16="http://schemas.microsoft.com/office/drawing/2014/main" id="{B61E9187-576B-911D-04D7-B2B61B831CF8}"/>
              </a:ext>
            </a:extLst>
          </p:cNvPr>
          <p:cNvCxnSpPr/>
          <p:nvPr/>
        </p:nvCxnSpPr>
        <p:spPr>
          <a:xfrm>
            <a:off x="2289244" y="1201466"/>
            <a:ext cx="4043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361;p40">
            <a:extLst>
              <a:ext uri="{FF2B5EF4-FFF2-40B4-BE49-F238E27FC236}">
                <a16:creationId xmlns:a16="http://schemas.microsoft.com/office/drawing/2014/main" id="{55CA0266-204F-53C8-AB12-181C6C638DFC}"/>
              </a:ext>
            </a:extLst>
          </p:cNvPr>
          <p:cNvSpPr txBox="1">
            <a:spLocks/>
          </p:cNvSpPr>
          <p:nvPr/>
        </p:nvSpPr>
        <p:spPr>
          <a:xfrm>
            <a:off x="1794895" y="166511"/>
            <a:ext cx="4778100" cy="1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50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36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4800" dirty="0" err="1">
                <a:latin typeface="Times New Roman"/>
              </a:rPr>
              <a:t>Tikslai</a:t>
            </a:r>
          </a:p>
        </p:txBody>
      </p:sp>
      <p:sp>
        <p:nvSpPr>
          <p:cNvPr id="10" name="Google Shape;362;p40">
            <a:extLst>
              <a:ext uri="{FF2B5EF4-FFF2-40B4-BE49-F238E27FC236}">
                <a16:creationId xmlns:a16="http://schemas.microsoft.com/office/drawing/2014/main" id="{6EC0560F-3F81-CBE6-113B-65F802EFD9B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4000" y="1652131"/>
            <a:ext cx="7545955" cy="3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Wingdings"/>
              <a:buChar char="q"/>
            </a:pPr>
            <a:r>
              <a:rPr lang="en" sz="2400" dirty="0" err="1">
                <a:latin typeface="Times New Roman"/>
              </a:rPr>
              <a:t>Išaiškinti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šviesos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lūžį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ir</a:t>
            </a:r>
            <a:r>
              <a:rPr lang="en" sz="2400" dirty="0">
                <a:latin typeface="Times New Roman"/>
              </a:rPr>
              <a:t> </a:t>
            </a:r>
            <a:r>
              <a:rPr lang="en" sz="2400" dirty="0" err="1">
                <a:latin typeface="Times New Roman"/>
              </a:rPr>
              <a:t>keletą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su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tuo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susijusių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reiškinių</a:t>
            </a:r>
            <a:endParaRPr lang="en" sz="2400" dirty="0">
              <a:latin typeface="Times New Roman"/>
            </a:endParaRPr>
          </a:p>
          <a:p>
            <a:pPr marL="285750" indent="-285750">
              <a:buFont typeface="Wingdings"/>
              <a:buChar char="q"/>
            </a:pPr>
            <a:r>
              <a:rPr lang="en" sz="2400" dirty="0" err="1">
                <a:latin typeface="Times New Roman"/>
              </a:rPr>
              <a:t>Išaiškinti</a:t>
            </a:r>
            <a:r>
              <a:rPr lang="en" sz="2400" dirty="0">
                <a:latin typeface="Times New Roman"/>
              </a:rPr>
              <a:t> </a:t>
            </a:r>
            <a:r>
              <a:rPr lang="en" sz="2400" dirty="0" err="1">
                <a:latin typeface="Times New Roman"/>
              </a:rPr>
              <a:t>šviesos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lūžio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ir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susijusių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reiškinių</a:t>
            </a:r>
            <a:r>
              <a:rPr lang="en" sz="2400" dirty="0">
                <a:latin typeface="Times New Roman"/>
              </a:rPr>
              <a:t> </a:t>
            </a:r>
            <a:r>
              <a:rPr lang="en" sz="2400" dirty="0" err="1">
                <a:latin typeface="Times New Roman"/>
              </a:rPr>
              <a:t>taikymą</a:t>
            </a:r>
            <a:endParaRPr lang="en" sz="2400" dirty="0">
              <a:latin typeface="Times New Roman"/>
            </a:endParaRPr>
          </a:p>
          <a:p>
            <a:pPr marL="285750" indent="-285750">
              <a:buFont typeface="Wingdings"/>
              <a:buChar char="q"/>
            </a:pPr>
            <a:endParaRPr lang="en" sz="24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7920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561;p50">
            <a:extLst>
              <a:ext uri="{FF2B5EF4-FFF2-40B4-BE49-F238E27FC236}">
                <a16:creationId xmlns:a16="http://schemas.microsoft.com/office/drawing/2014/main" id="{1E336F73-3AB0-38A2-A40E-7C30DA9DD3CD}"/>
              </a:ext>
            </a:extLst>
          </p:cNvPr>
          <p:cNvCxnSpPr/>
          <p:nvPr/>
        </p:nvCxnSpPr>
        <p:spPr>
          <a:xfrm>
            <a:off x="2100400" y="1136094"/>
            <a:ext cx="4943199" cy="14111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87B7B2-8018-1AB0-9D5F-CCFD0A5D3A55}"/>
              </a:ext>
            </a:extLst>
          </p:cNvPr>
          <p:cNvSpPr txBox="1"/>
          <p:nvPr/>
        </p:nvSpPr>
        <p:spPr>
          <a:xfrm>
            <a:off x="2336688" y="266779"/>
            <a:ext cx="446969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Times New Roman"/>
              </a:rPr>
              <a:t>Testo </a:t>
            </a:r>
            <a:r>
              <a:rPr lang="en-US" sz="4800" err="1">
                <a:solidFill>
                  <a:schemeClr val="bg1"/>
                </a:solidFill>
                <a:latin typeface="Times New Roman"/>
              </a:rPr>
              <a:t>atsakymai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B6D04B-CC12-FB53-51AE-9A1A49764D1C}"/>
              </a:ext>
            </a:extLst>
          </p:cNvPr>
          <p:cNvSpPr txBox="1"/>
          <p:nvPr/>
        </p:nvSpPr>
        <p:spPr>
          <a:xfrm>
            <a:off x="4130816" y="1417146"/>
            <a:ext cx="87810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1. B</a:t>
            </a:r>
          </a:p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2. A</a:t>
            </a:r>
          </a:p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3. B</a:t>
            </a:r>
          </a:p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4. C</a:t>
            </a:r>
          </a:p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5. A</a:t>
            </a:r>
          </a:p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6. B</a:t>
            </a:r>
          </a:p>
        </p:txBody>
      </p:sp>
    </p:spTree>
    <p:extLst>
      <p:ext uri="{BB962C8B-B14F-4D97-AF65-F5344CB8AC3E}">
        <p14:creationId xmlns:p14="http://schemas.microsoft.com/office/powerpoint/2010/main" val="1362596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72"/>
          <p:cNvSpPr txBox="1">
            <a:spLocks noGrp="1"/>
          </p:cNvSpPr>
          <p:nvPr>
            <p:ph type="title"/>
          </p:nvPr>
        </p:nvSpPr>
        <p:spPr>
          <a:xfrm>
            <a:off x="776443" y="334789"/>
            <a:ext cx="7591112" cy="9466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err="1">
                <a:latin typeface="Times New Roman"/>
              </a:rPr>
              <a:t>Uždaviniai</a:t>
            </a:r>
            <a:endParaRPr lang="en-US" sz="4800">
              <a:latin typeface="Times New Roman"/>
            </a:endParaRPr>
          </a:p>
        </p:txBody>
      </p:sp>
      <p:cxnSp>
        <p:nvCxnSpPr>
          <p:cNvPr id="1022" name="Google Shape;1022;p72"/>
          <p:cNvCxnSpPr/>
          <p:nvPr/>
        </p:nvCxnSpPr>
        <p:spPr>
          <a:xfrm>
            <a:off x="2103900" y="1143150"/>
            <a:ext cx="4936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7A4A818-B288-91F3-C2DC-81A61AE5F878}"/>
              </a:ext>
            </a:extLst>
          </p:cNvPr>
          <p:cNvSpPr txBox="1"/>
          <p:nvPr/>
        </p:nvSpPr>
        <p:spPr>
          <a:xfrm>
            <a:off x="141112" y="1217360"/>
            <a:ext cx="8045095" cy="452431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1.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 Koks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yra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šviesos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 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greitis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vandenyje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jei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vandens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lūžio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rodiklis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 </a:t>
            </a:r>
            <a:r>
              <a:rPr lang="lt" sz="2400" err="1">
                <a:solidFill>
                  <a:schemeClr val="bg1"/>
                </a:solidFill>
                <a:latin typeface="Times New Roman"/>
              </a:rPr>
              <a:t>n</a:t>
            </a:r>
            <a:r>
              <a:rPr lang="lt" sz="2400" baseline="-25000" err="1">
                <a:solidFill>
                  <a:schemeClr val="bg1"/>
                </a:solidFill>
                <a:latin typeface="Times New Roman"/>
              </a:rPr>
              <a:t>v</a:t>
            </a:r>
            <a:r>
              <a:rPr lang="lt" sz="2400" baseline="-25000">
                <a:solidFill>
                  <a:schemeClr val="bg1"/>
                </a:solidFill>
                <a:latin typeface="Times New Roman"/>
              </a:rPr>
              <a:t> </a:t>
            </a:r>
            <a:r>
              <a:rPr lang="lt" sz="2400">
                <a:solidFill>
                  <a:schemeClr val="bg1"/>
                </a:solidFill>
                <a:latin typeface="Times New Roman"/>
              </a:rPr>
              <a:t>= 1,33? (šviesos greitį ore laikykite c = 3 * 10</a:t>
            </a:r>
            <a:r>
              <a:rPr lang="lt" sz="2400" baseline="30000">
                <a:solidFill>
                  <a:schemeClr val="bg1"/>
                </a:solidFill>
                <a:latin typeface="Times New Roman"/>
              </a:rPr>
              <a:t>8</a:t>
            </a:r>
            <a:r>
              <a:rPr lang="lt" sz="2400">
                <a:solidFill>
                  <a:schemeClr val="bg1"/>
                </a:solidFill>
                <a:latin typeface="Times New Roman"/>
              </a:rPr>
              <a:t> m/s)</a:t>
            </a:r>
            <a:endParaRPr lang="en-US">
              <a:solidFill>
                <a:schemeClr val="bg1"/>
              </a:solidFill>
            </a:endParaRPr>
          </a:p>
          <a:p>
            <a:r>
              <a:rPr lang="lt" sz="2400">
                <a:solidFill>
                  <a:schemeClr val="bg1"/>
                </a:solidFill>
                <a:latin typeface="Times New Roman"/>
              </a:rPr>
              <a:t>2. Į stiklinį plokščiadugnį dubenį sklinda šviesos spindulys, kurio kritimo kampas 30°. Lūžęs spindulys dar karta lūžta dubens dugne, koks yra išėjusio spindulio kampas? (stiklo šviesos lūžio rodikliu laikykite </a:t>
            </a:r>
            <a:r>
              <a:rPr lang="lt" sz="2400" err="1">
                <a:solidFill>
                  <a:schemeClr val="bg1"/>
                </a:solidFill>
                <a:latin typeface="Times New Roman"/>
              </a:rPr>
              <a:t>n</a:t>
            </a:r>
            <a:r>
              <a:rPr lang="lt" sz="2400" baseline="-25000" err="1">
                <a:solidFill>
                  <a:schemeClr val="bg1"/>
                </a:solidFill>
                <a:latin typeface="Times New Roman"/>
              </a:rPr>
              <a:t>s</a:t>
            </a:r>
            <a:r>
              <a:rPr lang="lt" sz="2400">
                <a:solidFill>
                  <a:schemeClr val="bg1"/>
                </a:solidFill>
                <a:latin typeface="Times New Roman"/>
              </a:rPr>
              <a:t> = 1,5)</a:t>
            </a:r>
          </a:p>
          <a:p>
            <a:r>
              <a:rPr lang="lt" sz="2400">
                <a:solidFill>
                  <a:schemeClr val="bg1"/>
                </a:solidFill>
                <a:latin typeface="Times New Roman"/>
              </a:rPr>
              <a:t>3. Į vandenį įstatytas pagalys 5 metrų ilgio, kurio 1 metras kyšo virš vandens. Saulės spinduliai krenta į vandenį 40° kampu, kokio dydžio susidarys šešėlis ant dugno? </a:t>
            </a:r>
            <a:r>
              <a:rPr lang="lt" sz="2400">
                <a:solidFill>
                  <a:schemeClr val="bg1"/>
                </a:solidFill>
                <a:latin typeface="Times New Roman"/>
                <a:cs typeface="Times New Roman"/>
              </a:rPr>
              <a:t>(vandens šviesos lūžio rodiklis </a:t>
            </a:r>
            <a:r>
              <a:rPr lang="lt" sz="2400" err="1">
                <a:solidFill>
                  <a:schemeClr val="bg1"/>
                </a:solidFill>
                <a:latin typeface="Times New Roman"/>
                <a:cs typeface="Times New Roman"/>
              </a:rPr>
              <a:t>n</a:t>
            </a:r>
            <a:r>
              <a:rPr lang="lt" sz="2400" baseline="-25000" err="1">
                <a:solidFill>
                  <a:schemeClr val="bg1"/>
                </a:solidFill>
                <a:latin typeface="Times New Roman"/>
                <a:cs typeface="Times New Roman"/>
              </a:rPr>
              <a:t>v</a:t>
            </a:r>
            <a:r>
              <a:rPr lang="lt" sz="2400">
                <a:solidFill>
                  <a:schemeClr val="bg1"/>
                </a:solidFill>
                <a:latin typeface="Times New Roman"/>
                <a:cs typeface="Times New Roman"/>
              </a:rPr>
              <a:t> = 1,33)</a:t>
            </a:r>
            <a:endParaRPr lang="lt" sz="2400">
              <a:solidFill>
                <a:schemeClr val="bg1"/>
              </a:solidFill>
            </a:endParaRPr>
          </a:p>
          <a:p>
            <a:endParaRPr lang="lt" sz="2400">
              <a:solidFill>
                <a:schemeClr val="bg1"/>
              </a:solidFill>
              <a:latin typeface="Times New Roman"/>
            </a:endParaRPr>
          </a:p>
          <a:p>
            <a:pPr marL="457200" indent="-457200">
              <a:buFont typeface="Courier New"/>
              <a:buChar char="o"/>
            </a:pPr>
            <a:endParaRPr lang="en-US" sz="2400">
              <a:solidFill>
                <a:schemeClr val="bg1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73"/>
          <p:cNvSpPr txBox="1">
            <a:spLocks noGrp="1"/>
          </p:cNvSpPr>
          <p:nvPr>
            <p:ph type="title"/>
          </p:nvPr>
        </p:nvSpPr>
        <p:spPr>
          <a:xfrm>
            <a:off x="663556" y="56762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err="1"/>
              <a:t>Uždavinių</a:t>
            </a:r>
            <a:r>
              <a:rPr lang="en"/>
              <a:t> </a:t>
            </a:r>
            <a:r>
              <a:rPr lang="en" err="1"/>
              <a:t>sprendimai</a:t>
            </a:r>
          </a:p>
        </p:txBody>
      </p:sp>
      <p:cxnSp>
        <p:nvCxnSpPr>
          <p:cNvPr id="1051" name="Google Shape;1051;p73"/>
          <p:cNvCxnSpPr/>
          <p:nvPr/>
        </p:nvCxnSpPr>
        <p:spPr>
          <a:xfrm>
            <a:off x="2448000" y="1143150"/>
            <a:ext cx="4248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F5DC408-1005-0C78-B7BB-297F79550632}"/>
              </a:ext>
            </a:extLst>
          </p:cNvPr>
          <p:cNvSpPr txBox="1"/>
          <p:nvPr/>
        </p:nvSpPr>
        <p:spPr>
          <a:xfrm>
            <a:off x="-1763" y="1243541"/>
            <a:ext cx="914929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Times New Roman"/>
                <a:cs typeface="Times New Roman"/>
              </a:rPr>
              <a:t>1.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 D.                                                   Spr.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  <a:latin typeface="Times New Roman"/>
              </a:rPr>
              <a:t>c = 3 * 10</a:t>
            </a:r>
            <a:r>
              <a:rPr lang="en-US" sz="2400" baseline="30000">
                <a:solidFill>
                  <a:schemeClr val="bg1"/>
                </a:solidFill>
                <a:latin typeface="Times New Roman"/>
              </a:rPr>
              <a:t>8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m/s             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n</a:t>
            </a:r>
            <a:r>
              <a:rPr lang="en-US" sz="2400" baseline="-25000" err="1">
                <a:solidFill>
                  <a:schemeClr val="bg1"/>
                </a:solidFill>
                <a:latin typeface="Times New Roman"/>
              </a:rPr>
              <a:t>v</a:t>
            </a:r>
            <a:r>
              <a:rPr lang="en-US" sz="2400">
                <a:solidFill>
                  <a:schemeClr val="bg1"/>
                </a:solidFill>
                <a:latin typeface="Times New Roman"/>
              </a:rPr>
              <a:t> = c/</a:t>
            </a:r>
            <a:r>
              <a:rPr lang="en-US" sz="2400" err="1">
                <a:solidFill>
                  <a:schemeClr val="bg1"/>
                </a:solidFill>
                <a:latin typeface="Times New Roman"/>
              </a:rPr>
              <a:t>v</a:t>
            </a:r>
            <a:r>
              <a:rPr lang="en-US" sz="2400" baseline="-25000" err="1">
                <a:solidFill>
                  <a:schemeClr val="bg1"/>
                </a:solidFill>
                <a:latin typeface="Times New Roman"/>
              </a:rPr>
              <a:t>v</a:t>
            </a:r>
            <a:endParaRPr lang="en-US" sz="2400" baseline="-25000">
              <a:solidFill>
                <a:schemeClr val="bg1"/>
              </a:solidFill>
              <a:latin typeface="Times New Roman"/>
            </a:endParaRPr>
          </a:p>
          <a:p>
            <a:r>
              <a:rPr lang="lt" sz="2400" err="1">
                <a:solidFill>
                  <a:schemeClr val="bg1"/>
                </a:solidFill>
                <a:latin typeface="Times New Roman"/>
                <a:cs typeface="Times New Roman"/>
              </a:rPr>
              <a:t>n</a:t>
            </a:r>
            <a:r>
              <a:rPr lang="lt" sz="2400" baseline="-25000" err="1">
                <a:solidFill>
                  <a:schemeClr val="bg1"/>
                </a:solidFill>
                <a:latin typeface="Times New Roman"/>
                <a:cs typeface="Times New Roman"/>
              </a:rPr>
              <a:t>v</a:t>
            </a:r>
            <a:r>
              <a:rPr lang="lt" sz="2400">
                <a:solidFill>
                  <a:schemeClr val="bg1"/>
                </a:solidFill>
                <a:latin typeface="Times New Roman"/>
                <a:cs typeface="Times New Roman"/>
              </a:rPr>
              <a:t> = 1,33                       </a:t>
            </a:r>
            <a:r>
              <a:rPr lang="lt" sz="2400" err="1">
                <a:solidFill>
                  <a:schemeClr val="bg1"/>
                </a:solidFill>
                <a:latin typeface="Times New Roman"/>
                <a:cs typeface="Times New Roman"/>
              </a:rPr>
              <a:t>v</a:t>
            </a:r>
            <a:r>
              <a:rPr lang="lt" sz="2400" baseline="-25000" err="1">
                <a:solidFill>
                  <a:schemeClr val="bg1"/>
                </a:solidFill>
                <a:latin typeface="Times New Roman"/>
                <a:cs typeface="Times New Roman"/>
              </a:rPr>
              <a:t>v</a:t>
            </a:r>
            <a:r>
              <a:rPr lang="lt" sz="2400">
                <a:solidFill>
                  <a:schemeClr val="bg1"/>
                </a:solidFill>
                <a:latin typeface="Times New Roman"/>
                <a:cs typeface="Times New Roman"/>
              </a:rPr>
              <a:t> = c/</a:t>
            </a:r>
            <a:r>
              <a:rPr lang="lt" sz="2400" err="1">
                <a:solidFill>
                  <a:schemeClr val="bg1"/>
                </a:solidFill>
                <a:latin typeface="Times New Roman"/>
                <a:cs typeface="Times New Roman"/>
              </a:rPr>
              <a:t>n</a:t>
            </a:r>
            <a:r>
              <a:rPr lang="lt" sz="2400" baseline="-25000" err="1">
                <a:solidFill>
                  <a:schemeClr val="bg1"/>
                </a:solidFill>
                <a:latin typeface="Times New Roman"/>
                <a:cs typeface="Times New Roman"/>
              </a:rPr>
              <a:t>v</a:t>
            </a:r>
            <a:endParaRPr lang="lt" sz="2400" baseline="-250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lt" sz="2400">
                <a:solidFill>
                  <a:schemeClr val="bg1"/>
                </a:solidFill>
                <a:latin typeface="Times New Roman"/>
                <a:cs typeface="Times New Roman"/>
              </a:rPr>
              <a:t>R. </a:t>
            </a:r>
            <a:r>
              <a:rPr lang="lt" sz="2400" err="1">
                <a:solidFill>
                  <a:schemeClr val="bg1"/>
                </a:solidFill>
                <a:latin typeface="Times New Roman"/>
                <a:cs typeface="Times New Roman"/>
              </a:rPr>
              <a:t>v</a:t>
            </a:r>
            <a:r>
              <a:rPr lang="lt" sz="2400" baseline="-25000" err="1">
                <a:solidFill>
                  <a:schemeClr val="bg1"/>
                </a:solidFill>
                <a:latin typeface="Times New Roman"/>
                <a:cs typeface="Times New Roman"/>
              </a:rPr>
              <a:t>v</a:t>
            </a:r>
            <a:r>
              <a:rPr lang="lt" sz="2400" baseline="-25000">
                <a:solidFill>
                  <a:schemeClr val="bg1"/>
                </a:solidFill>
                <a:latin typeface="Times New Roman"/>
                <a:cs typeface="Times New Roman"/>
              </a:rPr>
              <a:t>                                            </a:t>
            </a:r>
            <a:r>
              <a:rPr lang="lt" sz="2400" err="1">
                <a:solidFill>
                  <a:schemeClr val="bg1"/>
                </a:solidFill>
                <a:latin typeface="Times New Roman"/>
                <a:cs typeface="Times New Roman"/>
              </a:rPr>
              <a:t>v</a:t>
            </a:r>
            <a:r>
              <a:rPr lang="lt" sz="2400" baseline="-25000" err="1">
                <a:solidFill>
                  <a:schemeClr val="bg1"/>
                </a:solidFill>
                <a:latin typeface="Times New Roman"/>
                <a:cs typeface="Times New Roman"/>
              </a:rPr>
              <a:t>v</a:t>
            </a:r>
            <a:r>
              <a:rPr lang="lt" sz="2400" baseline="-2500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lt" sz="2400">
                <a:solidFill>
                  <a:schemeClr val="bg1"/>
                </a:solidFill>
                <a:latin typeface="Times New Roman"/>
                <a:cs typeface="Times New Roman"/>
              </a:rPr>
              <a:t>= 3 * 10</a:t>
            </a:r>
            <a:r>
              <a:rPr lang="lt" sz="2400" baseline="30000">
                <a:solidFill>
                  <a:schemeClr val="bg1"/>
                </a:solidFill>
                <a:latin typeface="Times New Roman"/>
                <a:cs typeface="Times New Roman"/>
              </a:rPr>
              <a:t>8</a:t>
            </a:r>
            <a:r>
              <a:rPr lang="lt" sz="2400">
                <a:solidFill>
                  <a:schemeClr val="bg1"/>
                </a:solidFill>
                <a:latin typeface="Times New Roman"/>
                <a:cs typeface="Times New Roman"/>
              </a:rPr>
              <a:t> / 1,33 </a:t>
            </a:r>
            <a:r>
              <a:rPr lang="lt" sz="2400">
                <a:solidFill>
                  <a:schemeClr val="bg1"/>
                </a:solidFill>
                <a:latin typeface="Times New Roman"/>
              </a:rPr>
              <a:t>≈ 225563909 m/s</a:t>
            </a:r>
          </a:p>
          <a:p>
            <a:r>
              <a:rPr lang="lt" sz="2400">
                <a:solidFill>
                  <a:schemeClr val="bg1"/>
                </a:solidFill>
                <a:latin typeface="Times New Roman"/>
              </a:rPr>
              <a:t>                                     </a:t>
            </a:r>
            <a:r>
              <a:rPr lang="lt" sz="2400" err="1">
                <a:solidFill>
                  <a:schemeClr val="bg1"/>
                </a:solidFill>
                <a:latin typeface="Times New Roman"/>
              </a:rPr>
              <a:t>Ats</a:t>
            </a:r>
            <a:r>
              <a:rPr lang="lt" sz="2400">
                <a:solidFill>
                  <a:schemeClr val="bg1"/>
                </a:solidFill>
                <a:latin typeface="Times New Roman"/>
              </a:rPr>
              <a:t>.: šviesos greitis vandenyje 225563909 m/s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242A3F8-34F0-310F-7751-B1120D25B027}"/>
              </a:ext>
            </a:extLst>
          </p:cNvPr>
          <p:cNvCxnSpPr/>
          <p:nvPr/>
        </p:nvCxnSpPr>
        <p:spPr>
          <a:xfrm>
            <a:off x="2006953" y="1241426"/>
            <a:ext cx="11288" cy="1725786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4752BA8-F76F-DC91-11F9-D9290671FCD6}"/>
              </a:ext>
            </a:extLst>
          </p:cNvPr>
          <p:cNvCxnSpPr>
            <a:cxnSpLocks/>
          </p:cNvCxnSpPr>
          <p:nvPr/>
        </p:nvCxnSpPr>
        <p:spPr>
          <a:xfrm flipH="1">
            <a:off x="352" y="2476148"/>
            <a:ext cx="2521656" cy="4231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97F6A3-D171-6DE6-32CC-2D1E1CC2801B}"/>
              </a:ext>
            </a:extLst>
          </p:cNvPr>
          <p:cNvCxnSpPr>
            <a:cxnSpLocks/>
          </p:cNvCxnSpPr>
          <p:nvPr/>
        </p:nvCxnSpPr>
        <p:spPr>
          <a:xfrm>
            <a:off x="1094681" y="3616397"/>
            <a:ext cx="547506" cy="469899"/>
          </a:xfrm>
          <a:prstGeom prst="straightConnector1">
            <a:avLst/>
          </a:prstGeom>
          <a:ln>
            <a:solidFill>
              <a:srgbClr val="FFFF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D8AA42DC-C552-7420-7EFC-8CCC70634873}"/>
              </a:ext>
            </a:extLst>
          </p:cNvPr>
          <p:cNvSpPr/>
          <p:nvPr/>
        </p:nvSpPr>
        <p:spPr>
          <a:xfrm rot="5520000">
            <a:off x="1111349" y="3549905"/>
            <a:ext cx="232836" cy="7056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E9BD2D-9206-D7EF-6ED7-41B569300BF3}"/>
              </a:ext>
            </a:extLst>
          </p:cNvPr>
          <p:cNvCxnSpPr>
            <a:cxnSpLocks/>
          </p:cNvCxnSpPr>
          <p:nvPr/>
        </p:nvCxnSpPr>
        <p:spPr>
          <a:xfrm>
            <a:off x="1629437" y="4059432"/>
            <a:ext cx="357007" cy="808564"/>
          </a:xfrm>
          <a:prstGeom prst="straightConnector1">
            <a:avLst/>
          </a:prstGeom>
          <a:ln>
            <a:solidFill>
              <a:srgbClr val="FFFF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A9A3966-B306-DB3A-857B-4CACF848F235}"/>
                  </a:ext>
                </a:extLst>
              </p14:cNvPr>
              <p14:cNvContentPartPr/>
              <p14:nvPr/>
            </p14:nvContentPartPr>
            <p14:xfrm>
              <a:off x="449886" y="3197060"/>
              <a:ext cx="85054" cy="16625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A9A3966-B306-DB3A-857B-4CACF848F2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942" y="3179106"/>
                <a:ext cx="120583" cy="201798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E659EF8-AA34-95A4-F033-BD33397CD01D}"/>
              </a:ext>
            </a:extLst>
          </p:cNvPr>
          <p:cNvSpPr txBox="1"/>
          <p:nvPr/>
        </p:nvSpPr>
        <p:spPr>
          <a:xfrm>
            <a:off x="228481" y="226236"/>
            <a:ext cx="863125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/>
              </a:rPr>
              <a:t>2. D.                                         Spr.</a:t>
            </a:r>
          </a:p>
          <a:p>
            <a:r>
              <a:rPr lang="lt" sz="2400" dirty="0">
                <a:solidFill>
                  <a:schemeClr val="bg1"/>
                </a:solidFill>
                <a:latin typeface="Times New Roman"/>
              </a:rPr>
              <a:t>α</a:t>
            </a:r>
            <a:r>
              <a:rPr lang="lt" sz="2400" baseline="-25000" dirty="0">
                <a:solidFill>
                  <a:schemeClr val="bg1"/>
                </a:solidFill>
                <a:latin typeface="Times New Roman"/>
              </a:rPr>
              <a:t>1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 = 30</a:t>
            </a:r>
            <a:r>
              <a:rPr lang="en-US" sz="2400" dirty="0">
                <a:solidFill>
                  <a:schemeClr val="bg1"/>
                </a:solidFill>
                <a:latin typeface="Times New Roman"/>
              </a:rPr>
              <a:t>°                         n  = sin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α/sinβ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/>
              </a:rPr>
              <a:t>n</a:t>
            </a:r>
            <a:r>
              <a:rPr lang="en-US" sz="2400" baseline="-25000" dirty="0">
                <a:solidFill>
                  <a:schemeClr val="bg1"/>
                </a:solidFill>
                <a:latin typeface="Times New Roman"/>
              </a:rPr>
              <a:t>s</a:t>
            </a:r>
            <a:r>
              <a:rPr lang="en-US" sz="2400" dirty="0">
                <a:solidFill>
                  <a:schemeClr val="bg1"/>
                </a:solidFill>
                <a:latin typeface="Times New Roman"/>
              </a:rPr>
              <a:t> = 1,5                          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sinβ</a:t>
            </a:r>
            <a:r>
              <a:rPr lang="lt" sz="2400" baseline="-25000" dirty="0">
                <a:solidFill>
                  <a:schemeClr val="bg1"/>
                </a:solidFill>
                <a:latin typeface="Times New Roman"/>
              </a:rPr>
              <a:t>1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 = sinα</a:t>
            </a:r>
            <a:r>
              <a:rPr lang="lt" sz="2400" baseline="-25000" dirty="0">
                <a:solidFill>
                  <a:schemeClr val="bg1"/>
                </a:solidFill>
                <a:latin typeface="Times New Roman"/>
              </a:rPr>
              <a:t>1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 / n</a:t>
            </a:r>
            <a:r>
              <a:rPr lang="lt" sz="2400" baseline="-25000" dirty="0">
                <a:solidFill>
                  <a:schemeClr val="bg1"/>
                </a:solidFill>
                <a:latin typeface="Times New Roman"/>
              </a:rPr>
              <a:t>s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 = sin30° / 1,5 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≈ 0,334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 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/>
              </a:rPr>
              <a:t>R. 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β</a:t>
            </a:r>
            <a:r>
              <a:rPr lang="lt" sz="2400" baseline="-25000" dirty="0">
                <a:solidFill>
                  <a:schemeClr val="bg1"/>
                </a:solidFill>
                <a:latin typeface="Times New Roman"/>
              </a:rPr>
              <a:t>2                                             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β</a:t>
            </a:r>
            <a:r>
              <a:rPr lang="lt" sz="2400" baseline="-25000" dirty="0">
                <a:solidFill>
                  <a:schemeClr val="bg1"/>
                </a:solidFill>
                <a:latin typeface="Times New Roman"/>
              </a:rPr>
              <a:t>1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 = arc sin0,334 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≈ 19,5°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/>
              </a:rPr>
              <a:t>                                      </a:t>
            </a:r>
            <a:r>
              <a:rPr lang="el-GR" sz="2400" dirty="0">
                <a:solidFill>
                  <a:schemeClr val="bg1"/>
                </a:solidFill>
                <a:latin typeface="Times New Roman"/>
              </a:rPr>
              <a:t>α</a:t>
            </a:r>
            <a:r>
              <a:rPr lang="lt" sz="2400" baseline="-25000" dirty="0" smtClean="0">
                <a:solidFill>
                  <a:schemeClr val="bg1"/>
                </a:solidFill>
                <a:latin typeface="Times New Roman"/>
              </a:rPr>
              <a:t>2</a:t>
            </a:r>
            <a:r>
              <a:rPr lang="lt" sz="24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= </a:t>
            </a:r>
            <a:r>
              <a:rPr lang="lt" sz="2400" dirty="0" smtClean="0">
                <a:solidFill>
                  <a:schemeClr val="bg1"/>
                </a:solidFill>
                <a:latin typeface="Times New Roman"/>
              </a:rPr>
              <a:t>90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° - 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19,5</a:t>
            </a:r>
            <a:r>
              <a:rPr lang="l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°</a:t>
            </a:r>
            <a:r>
              <a:rPr lang="lt" sz="2400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= 70,5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°</a:t>
            </a:r>
            <a:endParaRPr lang="lt" sz="2400" dirty="0">
              <a:solidFill>
                <a:schemeClr val="bg1"/>
              </a:solidFill>
              <a:latin typeface="Times New Roman"/>
            </a:endParaRPr>
          </a:p>
          <a:p>
            <a:r>
              <a:rPr lang="lt" sz="2400" dirty="0">
                <a:solidFill>
                  <a:schemeClr val="bg1"/>
                </a:solidFill>
                <a:latin typeface="Times New Roman"/>
              </a:rPr>
              <a:t>                                      sinβ</a:t>
            </a:r>
            <a:r>
              <a:rPr lang="lt" sz="2400" baseline="-25000" dirty="0">
                <a:solidFill>
                  <a:schemeClr val="bg1"/>
                </a:solidFill>
                <a:latin typeface="Times New Roman"/>
              </a:rPr>
              <a:t>2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 = sinα</a:t>
            </a:r>
            <a:r>
              <a:rPr lang="lt" sz="2400" baseline="-25000" dirty="0">
                <a:solidFill>
                  <a:schemeClr val="bg1"/>
                </a:solidFill>
                <a:latin typeface="Times New Roman"/>
              </a:rPr>
              <a:t>2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 / n</a:t>
            </a:r>
            <a:r>
              <a:rPr lang="lt" sz="2400" baseline="-25000" dirty="0">
                <a:solidFill>
                  <a:schemeClr val="bg1"/>
                </a:solidFill>
                <a:latin typeface="Times New Roman"/>
              </a:rPr>
              <a:t>s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 = sin70,5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° / 1,5 ≈ 0,628</a:t>
            </a:r>
          </a:p>
          <a:p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                                      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β</a:t>
            </a:r>
            <a:r>
              <a:rPr lang="lt" sz="2400" baseline="-25000" dirty="0">
                <a:solidFill>
                  <a:schemeClr val="bg1"/>
                </a:solidFill>
                <a:latin typeface="Times New Roman"/>
              </a:rPr>
              <a:t>2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 = arc sin0,628 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≈</a:t>
            </a:r>
            <a:r>
              <a:rPr lang="lt" sz="2400" dirty="0">
                <a:solidFill>
                  <a:schemeClr val="bg1"/>
                </a:solidFill>
                <a:latin typeface="Times New Roman"/>
              </a:rPr>
              <a:t> 38,9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°</a:t>
            </a:r>
            <a:endParaRPr lang="lt" dirty="0">
              <a:solidFill>
                <a:schemeClr val="bg1"/>
              </a:solidFill>
            </a:endParaRPr>
          </a:p>
          <a:p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                                      Ats.: spindulys išeis 38,9° kampu.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A4A2BD-5801-70B9-EF66-DBF820BB3C49}"/>
              </a:ext>
            </a:extLst>
          </p:cNvPr>
          <p:cNvGrpSpPr/>
          <p:nvPr/>
        </p:nvGrpSpPr>
        <p:grpSpPr>
          <a:xfrm>
            <a:off x="83903" y="3106565"/>
            <a:ext cx="2798231" cy="1874463"/>
            <a:chOff x="2021065" y="1770591"/>
            <a:chExt cx="2798231" cy="187446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5F95AF0-5A1F-A3E6-C4A3-5EA55A698DFC}"/>
                </a:ext>
              </a:extLst>
            </p:cNvPr>
            <p:cNvCxnSpPr/>
            <p:nvPr/>
          </p:nvCxnSpPr>
          <p:spPr>
            <a:xfrm>
              <a:off x="3008841" y="1925815"/>
              <a:ext cx="4233" cy="808564"/>
            </a:xfrm>
            <a:prstGeom prst="straightConnector1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5F8A487-986B-844A-60E5-B372AAE344AD}"/>
                </a:ext>
              </a:extLst>
            </p:cNvPr>
            <p:cNvCxnSpPr/>
            <p:nvPr/>
          </p:nvCxnSpPr>
          <p:spPr>
            <a:xfrm>
              <a:off x="3015897" y="2737204"/>
              <a:ext cx="1796342" cy="4231"/>
            </a:xfrm>
            <a:prstGeom prst="straightConnector1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2163E94-65CC-DB29-3617-062B896B8CD2}"/>
                </a:ext>
              </a:extLst>
            </p:cNvPr>
            <p:cNvCxnSpPr/>
            <p:nvPr/>
          </p:nvCxnSpPr>
          <p:spPr>
            <a:xfrm>
              <a:off x="4815063" y="1925815"/>
              <a:ext cx="4233" cy="808564"/>
            </a:xfrm>
            <a:prstGeom prst="straightConnector1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19E5E06F-EFFF-DF01-A1BE-3A92B730DB59}"/>
                </a:ext>
              </a:extLst>
            </p:cNvPr>
            <p:cNvCxnSpPr/>
            <p:nvPr/>
          </p:nvCxnSpPr>
          <p:spPr>
            <a:xfrm>
              <a:off x="2021065" y="1770591"/>
              <a:ext cx="1006118" cy="498121"/>
            </a:xfrm>
            <a:prstGeom prst="straightConnector1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D479CF9-F178-44B0-59D9-0AE8D7A6F38B}"/>
                </a:ext>
              </a:extLst>
            </p:cNvPr>
            <p:cNvCxnSpPr/>
            <p:nvPr/>
          </p:nvCxnSpPr>
          <p:spPr>
            <a:xfrm>
              <a:off x="2400301" y="2248605"/>
              <a:ext cx="1415342" cy="4233"/>
            </a:xfrm>
            <a:prstGeom prst="straightConnector1">
              <a:avLst/>
            </a:prstGeom>
            <a:ln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DDBB26D-BD3A-F199-BC6C-0E8419BAFE3D}"/>
                </a:ext>
              </a:extLst>
            </p:cNvPr>
            <p:cNvCxnSpPr>
              <a:cxnSpLocks/>
            </p:cNvCxnSpPr>
            <p:nvPr/>
          </p:nvCxnSpPr>
          <p:spPr>
            <a:xfrm>
              <a:off x="3550356" y="2248605"/>
              <a:ext cx="39509" cy="1090786"/>
            </a:xfrm>
            <a:prstGeom prst="straightConnector1">
              <a:avLst/>
            </a:prstGeom>
            <a:ln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474EDD4-B1B4-CBC0-642D-AD536C7F52C4}"/>
                </a:ext>
              </a:extLst>
            </p:cNvPr>
            <p:cNvSpPr txBox="1"/>
            <p:nvPr/>
          </p:nvSpPr>
          <p:spPr>
            <a:xfrm>
              <a:off x="2079624" y="1869723"/>
              <a:ext cx="407458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lt">
                  <a:solidFill>
                    <a:schemeClr val="bg1"/>
                  </a:solidFill>
                </a:rPr>
                <a:t>α</a:t>
              </a:r>
              <a:r>
                <a:rPr lang="lt" baseline="-25000">
                  <a:solidFill>
                    <a:schemeClr val="bg1"/>
                  </a:solidFill>
                </a:rPr>
                <a:t>1</a:t>
              </a:r>
              <a:endParaRPr lang="en-US" baseline="-25000">
                <a:solidFill>
                  <a:schemeClr val="bg1"/>
                </a:solidFill>
              </a:endParaRPr>
            </a:p>
          </p:txBody>
        </p:sp>
        <p:sp>
          <p:nvSpPr>
            <p:cNvPr id="3" name="Arc 2">
              <a:extLst>
                <a:ext uri="{FF2B5EF4-FFF2-40B4-BE49-F238E27FC236}">
                  <a16:creationId xmlns:a16="http://schemas.microsoft.com/office/drawing/2014/main" id="{4D225977-B225-4496-D89F-A135FE8101A5}"/>
                </a:ext>
              </a:extLst>
            </p:cNvPr>
            <p:cNvSpPr/>
            <p:nvPr/>
          </p:nvSpPr>
          <p:spPr>
            <a:xfrm rot="15360000">
              <a:off x="2517069" y="2053166"/>
              <a:ext cx="310444" cy="31750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108B9B-5835-3DF6-9582-79B08BE42BA5}"/>
                </a:ext>
              </a:extLst>
            </p:cNvPr>
            <p:cNvSpPr txBox="1"/>
            <p:nvPr/>
          </p:nvSpPr>
          <p:spPr>
            <a:xfrm>
              <a:off x="3201457" y="1975555"/>
              <a:ext cx="407458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lt">
                  <a:solidFill>
                    <a:schemeClr val="bg1"/>
                  </a:solidFill>
                </a:rPr>
                <a:t>β</a:t>
              </a:r>
              <a:r>
                <a:rPr lang="lt" baseline="-25000">
                  <a:solidFill>
                    <a:schemeClr val="bg1"/>
                  </a:solidFill>
                </a:rPr>
                <a:t>1</a:t>
              </a:r>
              <a:endParaRPr lang="en-US" baseline="-25000">
                <a:solidFill>
                  <a:schemeClr val="bg1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D8C8F0DB-CD53-87E3-8BC7-73BF8C4FB7C6}"/>
                </a:ext>
              </a:extLst>
            </p:cNvPr>
            <p:cNvSpPr/>
            <p:nvPr/>
          </p:nvSpPr>
          <p:spPr>
            <a:xfrm rot="15360000">
              <a:off x="3441347" y="2441221"/>
              <a:ext cx="310444" cy="31750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EF7F2A3C-967B-8009-6A32-0A468146CA81}"/>
                </a:ext>
              </a:extLst>
            </p:cNvPr>
            <p:cNvSpPr/>
            <p:nvPr/>
          </p:nvSpPr>
          <p:spPr>
            <a:xfrm rot="6420000">
              <a:off x="3469569" y="2963332"/>
              <a:ext cx="310444" cy="31750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788EC1-3916-3C6B-274B-DCDB6512AA6F}"/>
                </a:ext>
              </a:extLst>
            </p:cNvPr>
            <p:cNvSpPr txBox="1"/>
            <p:nvPr/>
          </p:nvSpPr>
          <p:spPr>
            <a:xfrm>
              <a:off x="3511901" y="3337277"/>
              <a:ext cx="407458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lt">
                  <a:solidFill>
                    <a:schemeClr val="bg1"/>
                  </a:solidFill>
                </a:rPr>
                <a:t>β</a:t>
              </a:r>
              <a:r>
                <a:rPr lang="lt" baseline="-25000">
                  <a:solidFill>
                    <a:schemeClr val="bg1"/>
                  </a:solidFill>
                </a:rPr>
                <a:t>2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0EBAAB-407B-F8F3-236A-C1FCD4F4C79C}"/>
                </a:ext>
              </a:extLst>
            </p:cNvPr>
            <p:cNvSpPr txBox="1"/>
            <p:nvPr/>
          </p:nvSpPr>
          <p:spPr>
            <a:xfrm>
              <a:off x="3201457" y="2215445"/>
              <a:ext cx="407458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lt">
                  <a:solidFill>
                    <a:schemeClr val="bg1"/>
                  </a:solidFill>
                </a:rPr>
                <a:t>α</a:t>
              </a:r>
              <a:r>
                <a:rPr lang="lt" baseline="-25000">
                  <a:solidFill>
                    <a:schemeClr val="bg1"/>
                  </a:solidFill>
                </a:rPr>
                <a:t>2</a:t>
              </a:r>
              <a:endParaRPr lang="en-US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618DA0C-18A0-3B11-8383-EA27D9418DAD}"/>
                    </a:ext>
                  </a:extLst>
                </p14:cNvPr>
                <p14:cNvContentPartPr/>
                <p14:nvPr/>
              </p14:nvContentPartPr>
              <p14:xfrm>
                <a:off x="3266673" y="2447429"/>
                <a:ext cx="88505" cy="139565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618DA0C-18A0-3B11-8383-EA27D9418DA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48757" y="2429490"/>
                  <a:ext cx="123979" cy="17508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30D8A25-8C0F-0EA1-2CE7-04C7D3CA51A8}"/>
                  </a:ext>
                </a:extLst>
              </p14:cNvPr>
              <p14:cNvContentPartPr/>
              <p14:nvPr/>
            </p14:nvContentPartPr>
            <p14:xfrm>
              <a:off x="1695987" y="4258417"/>
              <a:ext cx="114999" cy="160405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30D8A25-8C0F-0EA1-2CE7-04C7D3CA51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78018" y="4240475"/>
                <a:ext cx="150577" cy="195931"/>
              </a:xfrm>
              <a:prstGeom prst="rect">
                <a:avLst/>
              </a:prstGeom>
            </p:spPr>
          </p:pic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D23B79-8FB8-D5EA-4021-F5C929293764}"/>
              </a:ext>
            </a:extLst>
          </p:cNvPr>
          <p:cNvCxnSpPr/>
          <p:nvPr/>
        </p:nvCxnSpPr>
        <p:spPr>
          <a:xfrm>
            <a:off x="1472563" y="24206"/>
            <a:ext cx="11288" cy="1725786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106B2E5-D0EF-8B05-9646-058F0EAB6D2C}"/>
              </a:ext>
            </a:extLst>
          </p:cNvPr>
          <p:cNvCxnSpPr>
            <a:cxnSpLocks/>
          </p:cNvCxnSpPr>
          <p:nvPr/>
        </p:nvCxnSpPr>
        <p:spPr>
          <a:xfrm flipH="1">
            <a:off x="352" y="1444479"/>
            <a:ext cx="2076332" cy="11653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9" name="Google Shape;939;p69"/>
          <p:cNvCxnSpPr/>
          <p:nvPr/>
        </p:nvCxnSpPr>
        <p:spPr>
          <a:xfrm flipV="1">
            <a:off x="478206" y="4601838"/>
            <a:ext cx="1574517" cy="14844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FD18791-00C1-27CD-124A-E73972C26627}"/>
              </a:ext>
            </a:extLst>
          </p:cNvPr>
          <p:cNvSpPr txBox="1"/>
          <p:nvPr/>
        </p:nvSpPr>
        <p:spPr>
          <a:xfrm>
            <a:off x="282038" y="150296"/>
            <a:ext cx="8984424" cy="416982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Times New Roman"/>
              </a:rPr>
              <a:t>3. D.                                   Spr.</a:t>
            </a:r>
          </a:p>
          <a:p>
            <a:r>
              <a:rPr lang="en-US" sz="2400" dirty="0">
                <a:solidFill>
                  <a:srgbClr val="FFFFFF"/>
                </a:solidFill>
                <a:latin typeface="Times New Roman"/>
              </a:rPr>
              <a:t>AC = 5m           BF = AE = BC </a:t>
            </a:r>
            <a:r>
              <a:rPr lang="en-US" sz="2400" dirty="0">
                <a:solidFill>
                  <a:srgbClr val="FFFFFF"/>
                </a:solidFill>
                <a:latin typeface="Times New Roman"/>
              </a:rPr>
              <a:t>* </a:t>
            </a:r>
            <a:r>
              <a:rPr lang="en-US" sz="2400" dirty="0" err="1" smtClean="0">
                <a:solidFill>
                  <a:srgbClr val="FFFFFF"/>
                </a:solidFill>
                <a:latin typeface="Times New Roman"/>
              </a:rPr>
              <a:t>tg</a:t>
            </a:r>
            <a:r>
              <a:rPr lang="lt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α</a:t>
            </a:r>
            <a:endParaRPr lang="en-US" sz="2400" dirty="0">
              <a:latin typeface="Times New Roman"/>
            </a:endParaRPr>
          </a:p>
          <a:p>
            <a:r>
              <a:rPr lang="en-US" sz="2400" dirty="0">
                <a:solidFill>
                  <a:srgbClr val="FFFFFF"/>
                </a:solidFill>
                <a:latin typeface="Times New Roman"/>
              </a:rPr>
              <a:t>BC = 1 m          BF = AE = 1 </a:t>
            </a:r>
            <a:r>
              <a:rPr lang="en-US" sz="2400" dirty="0">
                <a:solidFill>
                  <a:srgbClr val="FFFFFF"/>
                </a:solidFill>
                <a:latin typeface="Times New Roman"/>
              </a:rPr>
              <a:t>*</a:t>
            </a:r>
            <a:r>
              <a:rPr lang="en-US" sz="2400">
                <a:solidFill>
                  <a:srgbClr val="FFFFFF"/>
                </a:solidFill>
                <a:latin typeface="Times New Roman"/>
              </a:rPr>
              <a:t> </a:t>
            </a:r>
            <a:r>
              <a:rPr lang="en-US" sz="2400" smtClean="0">
                <a:solidFill>
                  <a:srgbClr val="FFFFFF"/>
                </a:solidFill>
                <a:latin typeface="Times New Roman"/>
              </a:rPr>
              <a:t>tg</a:t>
            </a:r>
            <a:r>
              <a:rPr lang="en-US" sz="2400" smtClean="0">
                <a:solidFill>
                  <a:schemeClr val="bg1"/>
                </a:solidFill>
                <a:latin typeface="Times New Roman"/>
              </a:rPr>
              <a:t>40</a:t>
            </a:r>
            <a:r>
              <a:rPr lang="en-US" sz="2400" smtClean="0">
                <a:solidFill>
                  <a:schemeClr val="bg1"/>
                </a:solidFill>
                <a:latin typeface="Times New Roman"/>
                <a:cs typeface="Times New Roman"/>
              </a:rPr>
              <a:t>°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≈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 0,839 m</a:t>
            </a:r>
            <a:endParaRPr lang="en-US" sz="2400" dirty="0">
              <a:solidFill>
                <a:schemeClr val="bg1"/>
              </a:solidFill>
              <a:latin typeface="Times New Roman"/>
            </a:endParaRPr>
          </a:p>
          <a:p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α = 40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°              AB = AC – BC = 5 – 1 = 4 m</a:t>
            </a:r>
            <a:endParaRPr lang="en-US" sz="2400" dirty="0">
              <a:solidFill>
                <a:schemeClr val="bg1"/>
              </a:solidFill>
              <a:latin typeface="Times New Roman"/>
            </a:endParaRPr>
          </a:p>
          <a:p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n</a:t>
            </a:r>
            <a:r>
              <a:rPr lang="lt" sz="2400" baseline="-25000" dirty="0">
                <a:solidFill>
                  <a:schemeClr val="bg1"/>
                </a:solidFill>
                <a:latin typeface="Times New Roman"/>
                <a:cs typeface="Times New Roman"/>
              </a:rPr>
              <a:t>v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 = 1,33           AB = EF = 4 m</a:t>
            </a:r>
          </a:p>
          <a:p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R. AD                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n</a:t>
            </a:r>
            <a:r>
              <a:rPr lang="en-US" sz="2400" baseline="-25000" dirty="0" err="1">
                <a:solidFill>
                  <a:schemeClr val="bg1"/>
                </a:solidFill>
                <a:latin typeface="Times New Roman"/>
                <a:cs typeface="Times New Roman"/>
              </a:rPr>
              <a:t>v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  = sin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α/sinβ</a:t>
            </a:r>
          </a:p>
          <a:p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                          sinβ = sinα / n</a:t>
            </a:r>
            <a:r>
              <a:rPr lang="lt" sz="2400" baseline="-25000" dirty="0">
                <a:solidFill>
                  <a:schemeClr val="bg1"/>
                </a:solidFill>
                <a:latin typeface="Times New Roman"/>
                <a:cs typeface="Times New Roman"/>
              </a:rPr>
              <a:t>v 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= sin40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°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 / 1,33 ≈ 0,483</a:t>
            </a:r>
            <a:endParaRPr lang="lt" sz="2400" dirty="0">
              <a:solidFill>
                <a:schemeClr val="bg1"/>
              </a:solidFill>
              <a:latin typeface="Times New Roman"/>
            </a:endParaRPr>
          </a:p>
          <a:p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                          β = arc sin 0,483 ≈ 28,9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°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                          ED =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tg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β * EF = tg 28,9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° * 4 </a:t>
            </a:r>
            <a:r>
              <a:rPr lang="lt" sz="2400" dirty="0">
                <a:solidFill>
                  <a:schemeClr val="bg1"/>
                </a:solidFill>
                <a:latin typeface="Times New Roman"/>
                <a:cs typeface="Times New Roman"/>
              </a:rPr>
              <a:t>≈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 2,208 m</a:t>
            </a:r>
            <a:endParaRPr lang="lt" sz="2400" dirty="0">
              <a:solidFill>
                <a:schemeClr val="bg1"/>
              </a:solidFill>
              <a:latin typeface="Times New Roman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                          AD = ED + AE = 2,208 + 0,839 = 3,047 m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                           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Ats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.: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šešėlio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cs typeface="Times New Roman"/>
              </a:rPr>
              <a:t>ilgis</a:t>
            </a:r>
            <a:r>
              <a:rPr lang="en-US" sz="2400" dirty="0">
                <a:solidFill>
                  <a:schemeClr val="bg1"/>
                </a:solidFill>
                <a:latin typeface="Times New Roman"/>
                <a:cs typeface="Times New Roman"/>
              </a:rPr>
              <a:t> 3,047 metro.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BE5A218-3E62-1343-884E-63E464F25889}"/>
              </a:ext>
            </a:extLst>
          </p:cNvPr>
          <p:cNvCxnSpPr/>
          <p:nvPr/>
        </p:nvCxnSpPr>
        <p:spPr>
          <a:xfrm>
            <a:off x="470582" y="2881706"/>
            <a:ext cx="11288" cy="1725786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Google Shape;939;p69">
            <a:extLst>
              <a:ext uri="{FF2B5EF4-FFF2-40B4-BE49-F238E27FC236}">
                <a16:creationId xmlns:a16="http://schemas.microsoft.com/office/drawing/2014/main" id="{CB07844D-505E-46D1-32DB-F58BE515B55C}"/>
              </a:ext>
            </a:extLst>
          </p:cNvPr>
          <p:cNvCxnSpPr>
            <a:cxnSpLocks/>
          </p:cNvCxnSpPr>
          <p:nvPr/>
        </p:nvCxnSpPr>
        <p:spPr>
          <a:xfrm>
            <a:off x="478206" y="3325240"/>
            <a:ext cx="1574518" cy="0"/>
          </a:xfrm>
          <a:prstGeom prst="straightConnector1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FED826-0144-ADA1-2CAC-D3BBC0591F77}"/>
              </a:ext>
            </a:extLst>
          </p:cNvPr>
          <p:cNvCxnSpPr/>
          <p:nvPr/>
        </p:nvCxnSpPr>
        <p:spPr>
          <a:xfrm>
            <a:off x="188520" y="2596984"/>
            <a:ext cx="832757" cy="765958"/>
          </a:xfrm>
          <a:prstGeom prst="straightConnector1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D6CEFB-1172-FDA7-FA97-840C92C2387A}"/>
              </a:ext>
            </a:extLst>
          </p:cNvPr>
          <p:cNvCxnSpPr/>
          <p:nvPr/>
        </p:nvCxnSpPr>
        <p:spPr>
          <a:xfrm>
            <a:off x="1012370" y="3368880"/>
            <a:ext cx="372588" cy="1233548"/>
          </a:xfrm>
          <a:prstGeom prst="straightConnector1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3E4AFE2-2F1A-F314-8875-0D85609066AF}"/>
              </a:ext>
            </a:extLst>
          </p:cNvPr>
          <p:cNvCxnSpPr/>
          <p:nvPr/>
        </p:nvCxnSpPr>
        <p:spPr>
          <a:xfrm>
            <a:off x="1012394" y="2659043"/>
            <a:ext cx="11288" cy="1948448"/>
          </a:xfrm>
          <a:prstGeom prst="straightConnector1">
            <a:avLst/>
          </a:prstGeom>
          <a:ln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EA03386-007C-4D36-949F-19F539E59C3A}"/>
              </a:ext>
            </a:extLst>
          </p:cNvPr>
          <p:cNvSpPr txBox="1"/>
          <p:nvPr/>
        </p:nvSpPr>
        <p:spPr>
          <a:xfrm>
            <a:off x="218950" y="4573854"/>
            <a:ext cx="5102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AC0C16-4642-C1F5-E5CB-CFCBEFC4C9EC}"/>
              </a:ext>
            </a:extLst>
          </p:cNvPr>
          <p:cNvSpPr txBox="1"/>
          <p:nvPr/>
        </p:nvSpPr>
        <p:spPr>
          <a:xfrm>
            <a:off x="166995" y="3230457"/>
            <a:ext cx="5102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F3E1F-F0F6-A26B-35B8-457EF4B6F640}"/>
              </a:ext>
            </a:extLst>
          </p:cNvPr>
          <p:cNvSpPr txBox="1"/>
          <p:nvPr/>
        </p:nvSpPr>
        <p:spPr>
          <a:xfrm>
            <a:off x="92774" y="2725756"/>
            <a:ext cx="5102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287B3E-C938-F93E-4DF0-ACD228F5D7D5}"/>
              </a:ext>
            </a:extLst>
          </p:cNvPr>
          <p:cNvSpPr txBox="1"/>
          <p:nvPr/>
        </p:nvSpPr>
        <p:spPr>
          <a:xfrm>
            <a:off x="1235774" y="4685185"/>
            <a:ext cx="5102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81FAA5-81D3-3751-08B2-A60ED401AB9E}"/>
              </a:ext>
            </a:extLst>
          </p:cNvPr>
          <p:cNvSpPr txBox="1"/>
          <p:nvPr/>
        </p:nvSpPr>
        <p:spPr>
          <a:xfrm>
            <a:off x="842404" y="4685184"/>
            <a:ext cx="5102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1979796-5517-FEBF-1666-4DFB7A70D67F}"/>
                  </a:ext>
                </a:extLst>
              </p14:cNvPr>
              <p14:cNvContentPartPr/>
              <p14:nvPr/>
            </p14:nvContentPartPr>
            <p14:xfrm>
              <a:off x="520434" y="2885333"/>
              <a:ext cx="88175" cy="125622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1979796-5517-FEBF-1666-4DFB7A70D6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2512" y="2867387"/>
                <a:ext cx="123660" cy="161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72C986A-B98E-F50B-AAAB-38F32F40B2A9}"/>
                  </a:ext>
                </a:extLst>
              </p14:cNvPr>
              <p14:cNvContentPartPr/>
              <p14:nvPr/>
            </p14:nvContentPartPr>
            <p14:xfrm>
              <a:off x="1148615" y="4006066"/>
              <a:ext cx="120560" cy="117882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72C986A-B98E-F50B-AAAB-38F32F40B2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0621" y="3988096"/>
                <a:ext cx="156188" cy="153462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F87DF55F-A5E3-3950-22ED-144E1769A832}"/>
              </a:ext>
            </a:extLst>
          </p:cNvPr>
          <p:cNvSpPr txBox="1"/>
          <p:nvPr/>
        </p:nvSpPr>
        <p:spPr>
          <a:xfrm>
            <a:off x="716229" y="2792555"/>
            <a:ext cx="5102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lt">
                <a:solidFill>
                  <a:schemeClr val="bg1"/>
                </a:solidFill>
                <a:latin typeface="Times New Roman"/>
                <a:cs typeface="Times New Roman"/>
              </a:rPr>
              <a:t>α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194C06-0240-A5CA-F7B5-1E8571C0AD68}"/>
              </a:ext>
            </a:extLst>
          </p:cNvPr>
          <p:cNvSpPr txBox="1"/>
          <p:nvPr/>
        </p:nvSpPr>
        <p:spPr>
          <a:xfrm>
            <a:off x="1013111" y="4076574"/>
            <a:ext cx="5102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">
                <a:solidFill>
                  <a:schemeClr val="bg1"/>
                </a:solidFill>
                <a:latin typeface="Times New Roman"/>
                <a:cs typeface="Times New Roman"/>
              </a:rPr>
              <a:t>β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E25264E8-16C5-052F-47A8-F682FD7A04D3}"/>
              </a:ext>
            </a:extLst>
          </p:cNvPr>
          <p:cNvSpPr/>
          <p:nvPr/>
        </p:nvSpPr>
        <p:spPr>
          <a:xfrm rot="-4920000">
            <a:off x="849827" y="3056040"/>
            <a:ext cx="319149" cy="34883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6AA5C96-768B-F101-8244-70D94C32D697}"/>
              </a:ext>
            </a:extLst>
          </p:cNvPr>
          <p:cNvSpPr/>
          <p:nvPr/>
        </p:nvSpPr>
        <p:spPr>
          <a:xfrm rot="5940000">
            <a:off x="919416" y="3716068"/>
            <a:ext cx="267195" cy="23750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BC3B97-1245-C352-19F1-2F8CFC5F731F}"/>
              </a:ext>
            </a:extLst>
          </p:cNvPr>
          <p:cNvSpPr txBox="1"/>
          <p:nvPr/>
        </p:nvSpPr>
        <p:spPr>
          <a:xfrm>
            <a:off x="1065066" y="2978106"/>
            <a:ext cx="5102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F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80234F6-08E8-B222-668B-091878B0EF41}"/>
              </a:ext>
            </a:extLst>
          </p:cNvPr>
          <p:cNvCxnSpPr>
            <a:cxnSpLocks/>
          </p:cNvCxnSpPr>
          <p:nvPr/>
        </p:nvCxnSpPr>
        <p:spPr>
          <a:xfrm flipH="1" flipV="1">
            <a:off x="-59024" y="2087009"/>
            <a:ext cx="2150552" cy="3191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8E98380-136F-9831-332E-AAF0FBC3C446}"/>
              </a:ext>
            </a:extLst>
          </p:cNvPr>
          <p:cNvCxnSpPr/>
          <p:nvPr/>
        </p:nvCxnSpPr>
        <p:spPr>
          <a:xfrm>
            <a:off x="1747180" y="1941"/>
            <a:ext cx="3866" cy="2371505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8"/>
          <p:cNvSpPr txBox="1">
            <a:spLocks noGrp="1"/>
          </p:cNvSpPr>
          <p:nvPr>
            <p:ph type="title"/>
          </p:nvPr>
        </p:nvSpPr>
        <p:spPr>
          <a:xfrm>
            <a:off x="720075" y="31362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dirty="0" err="1">
                <a:latin typeface="Times New Roman"/>
              </a:rPr>
              <a:t>Išvada</a:t>
            </a:r>
          </a:p>
        </p:txBody>
      </p:sp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xfrm>
            <a:off x="281535" y="1442333"/>
            <a:ext cx="8581743" cy="23440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400" dirty="0">
                <a:latin typeface="Times New Roman"/>
              </a:rPr>
              <a:t>Taigi </a:t>
            </a:r>
            <a:r>
              <a:rPr lang="en" sz="2400" dirty="0" err="1">
                <a:latin typeface="Times New Roman"/>
              </a:rPr>
              <a:t>pagal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mūsų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pateiktą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informaciją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galime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teigti</a:t>
            </a:r>
            <a:r>
              <a:rPr lang="en" sz="2400" dirty="0">
                <a:latin typeface="Times New Roman"/>
              </a:rPr>
              <a:t>, jog </a:t>
            </a:r>
            <a:r>
              <a:rPr lang="en" sz="2400" dirty="0" err="1">
                <a:latin typeface="Times New Roman"/>
              </a:rPr>
              <a:t>šviesa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gali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lūžti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arba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atsispindėti</a:t>
            </a:r>
            <a:r>
              <a:rPr lang="en" sz="2400" dirty="0">
                <a:latin typeface="Times New Roman"/>
              </a:rPr>
              <a:t>. Taip pat </a:t>
            </a:r>
            <a:r>
              <a:rPr lang="en" sz="2400" dirty="0" err="1">
                <a:latin typeface="Times New Roman"/>
              </a:rPr>
              <a:t>visiškojo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atspindžio</a:t>
            </a:r>
            <a:r>
              <a:rPr lang="en" sz="2400" dirty="0">
                <a:latin typeface="Times New Roman"/>
              </a:rPr>
              <a:t>, </a:t>
            </a:r>
            <a:r>
              <a:rPr lang="en" sz="2400" dirty="0" err="1">
                <a:latin typeface="Times New Roman"/>
              </a:rPr>
              <a:t>lęšių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taikymas</a:t>
            </a:r>
            <a:r>
              <a:rPr lang="en" sz="2400" dirty="0">
                <a:latin typeface="Times New Roman"/>
              </a:rPr>
              <a:t> </a:t>
            </a:r>
            <a:r>
              <a:rPr lang="en" sz="2400" dirty="0" err="1">
                <a:latin typeface="Times New Roman"/>
              </a:rPr>
              <a:t>yra</a:t>
            </a:r>
            <a:r>
              <a:rPr lang="en" sz="2400" dirty="0">
                <a:latin typeface="Times New Roman"/>
              </a:rPr>
              <a:t> </a:t>
            </a:r>
            <a:r>
              <a:rPr lang="en" sz="2400" dirty="0" err="1">
                <a:latin typeface="Times New Roman"/>
              </a:rPr>
              <a:t>labai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naudingas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šiandieniniame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pasaulyje</a:t>
            </a:r>
            <a:r>
              <a:rPr lang="en" sz="2400" dirty="0">
                <a:latin typeface="Times New Roman"/>
              </a:rPr>
              <a:t>.</a:t>
            </a:r>
          </a:p>
        </p:txBody>
      </p:sp>
      <p:cxnSp>
        <p:nvCxnSpPr>
          <p:cNvPr id="469" name="Google Shape;469;p48"/>
          <p:cNvCxnSpPr/>
          <p:nvPr/>
        </p:nvCxnSpPr>
        <p:spPr>
          <a:xfrm>
            <a:off x="2207475" y="1143150"/>
            <a:ext cx="4729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47712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3D2B47E-24FB-CCFD-5DA5-0AE8BC9BA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Literatūros šaltiniai</a:t>
            </a:r>
          </a:p>
        </p:txBody>
      </p:sp>
      <p:sp>
        <p:nvSpPr>
          <p:cNvPr id="6" name="Antrinis pavadinimas 5">
            <a:extLst>
              <a:ext uri="{FF2B5EF4-FFF2-40B4-BE49-F238E27FC236}">
                <a16:creationId xmlns:a16="http://schemas.microsoft.com/office/drawing/2014/main" id="{8C5446AA-B4D4-A5DF-D11E-74D85F259080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23254" y="1569333"/>
            <a:ext cx="7304687" cy="1920677"/>
          </a:xfrm>
        </p:spPr>
        <p:txBody>
          <a:bodyPr/>
          <a:lstStyle/>
          <a:p>
            <a:pPr algn="l"/>
            <a:r>
              <a:rPr lang="lt-LT" sz="2400" dirty="0">
                <a:latin typeface="Times New Roman"/>
              </a:rPr>
              <a:t>Vladas </a:t>
            </a:r>
            <a:r>
              <a:rPr lang="lt-LT" sz="2400" dirty="0" err="1">
                <a:latin typeface="Times New Roman"/>
              </a:rPr>
              <a:t>Valentinavičius</a:t>
            </a:r>
            <a:r>
              <a:rPr lang="lt-LT" sz="2400" dirty="0">
                <a:latin typeface="Times New Roman"/>
              </a:rPr>
              <a:t>, "Fizika", 2006 "Šviesa"</a:t>
            </a:r>
            <a:endParaRPr lang="lt-LT" dirty="0"/>
          </a:p>
          <a:p>
            <a:pPr algn="l"/>
            <a:r>
              <a:rPr lang="lt-LT" sz="2400" dirty="0"/>
              <a:t>https://www.mat.lt/</a:t>
            </a:r>
            <a:endParaRPr lang="lt-LT" dirty="0"/>
          </a:p>
          <a:p>
            <a:pPr algn="l"/>
            <a:endParaRPr lang="lt-LT" sz="24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8364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561;p50">
            <a:extLst>
              <a:ext uri="{FF2B5EF4-FFF2-40B4-BE49-F238E27FC236}">
                <a16:creationId xmlns:a16="http://schemas.microsoft.com/office/drawing/2014/main" id="{1E336F73-3AB0-38A2-A40E-7C30DA9DD3CD}"/>
              </a:ext>
            </a:extLst>
          </p:cNvPr>
          <p:cNvCxnSpPr/>
          <p:nvPr/>
        </p:nvCxnSpPr>
        <p:spPr>
          <a:xfrm>
            <a:off x="2925900" y="1143150"/>
            <a:ext cx="3292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87B7B2-8018-1AB0-9D5F-CCFD0A5D3A55}"/>
              </a:ext>
            </a:extLst>
          </p:cNvPr>
          <p:cNvSpPr txBox="1"/>
          <p:nvPr/>
        </p:nvSpPr>
        <p:spPr>
          <a:xfrm>
            <a:off x="3289653" y="302833"/>
            <a:ext cx="20990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err="1">
                <a:solidFill>
                  <a:schemeClr val="bg1"/>
                </a:solidFill>
                <a:latin typeface="Times New Roman"/>
              </a:rPr>
              <a:t>Tūrinys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B6D04B-CC12-FB53-51AE-9A1A49764D1C}"/>
              </a:ext>
            </a:extLst>
          </p:cNvPr>
          <p:cNvSpPr txBox="1"/>
          <p:nvPr/>
        </p:nvSpPr>
        <p:spPr>
          <a:xfrm>
            <a:off x="-68792" y="1686944"/>
            <a:ext cx="209902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40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" name="Google Shape;414;p45">
            <a:extLst>
              <a:ext uri="{FF2B5EF4-FFF2-40B4-BE49-F238E27FC236}">
                <a16:creationId xmlns:a16="http://schemas.microsoft.com/office/drawing/2014/main" id="{DDF56F5A-464A-ACC3-077B-D129065DA5D5}"/>
              </a:ext>
            </a:extLst>
          </p:cNvPr>
          <p:cNvSpPr/>
          <p:nvPr/>
        </p:nvSpPr>
        <p:spPr>
          <a:xfrm>
            <a:off x="643115" y="1179972"/>
            <a:ext cx="1385700" cy="13857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414;p45">
            <a:extLst>
              <a:ext uri="{FF2B5EF4-FFF2-40B4-BE49-F238E27FC236}">
                <a16:creationId xmlns:a16="http://schemas.microsoft.com/office/drawing/2014/main" id="{740C9665-BF63-5FCB-88DA-DC18BC8C5C52}"/>
              </a:ext>
            </a:extLst>
          </p:cNvPr>
          <p:cNvSpPr/>
          <p:nvPr/>
        </p:nvSpPr>
        <p:spPr>
          <a:xfrm>
            <a:off x="7113059" y="1179972"/>
            <a:ext cx="1385700" cy="13857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14;p45">
            <a:extLst>
              <a:ext uri="{FF2B5EF4-FFF2-40B4-BE49-F238E27FC236}">
                <a16:creationId xmlns:a16="http://schemas.microsoft.com/office/drawing/2014/main" id="{37D1A7D8-ED73-2D25-263A-F56AB3F4EF2A}"/>
              </a:ext>
            </a:extLst>
          </p:cNvPr>
          <p:cNvSpPr/>
          <p:nvPr/>
        </p:nvSpPr>
        <p:spPr>
          <a:xfrm>
            <a:off x="3648781" y="1179972"/>
            <a:ext cx="1385700" cy="13857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16;p45">
            <a:extLst>
              <a:ext uri="{FF2B5EF4-FFF2-40B4-BE49-F238E27FC236}">
                <a16:creationId xmlns:a16="http://schemas.microsoft.com/office/drawing/2014/main" id="{27018D85-DA8B-B8AF-9226-3C3F24E52240}"/>
              </a:ext>
            </a:extLst>
          </p:cNvPr>
          <p:cNvSpPr txBox="1">
            <a:spLocks/>
          </p:cNvSpPr>
          <p:nvPr/>
        </p:nvSpPr>
        <p:spPr>
          <a:xfrm>
            <a:off x="731615" y="1458661"/>
            <a:ext cx="1208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2400" dirty="0">
                <a:latin typeface="Times New Roman"/>
                <a:hlinkClick r:id="rId3" action="ppaction://hlinksldjump"/>
              </a:rPr>
              <a:t>1</a:t>
            </a:r>
            <a:endParaRPr lang="en" sz="2400" dirty="0">
              <a:latin typeface="Times New Roman"/>
            </a:endParaRPr>
          </a:p>
        </p:txBody>
      </p:sp>
      <p:sp>
        <p:nvSpPr>
          <p:cNvPr id="10" name="Google Shape;416;p45">
            <a:extLst>
              <a:ext uri="{FF2B5EF4-FFF2-40B4-BE49-F238E27FC236}">
                <a16:creationId xmlns:a16="http://schemas.microsoft.com/office/drawing/2014/main" id="{1D2E90CF-14AD-0A4D-D6E4-86ED3FE65AE9}"/>
              </a:ext>
            </a:extLst>
          </p:cNvPr>
          <p:cNvSpPr txBox="1">
            <a:spLocks/>
          </p:cNvSpPr>
          <p:nvPr/>
        </p:nvSpPr>
        <p:spPr>
          <a:xfrm>
            <a:off x="3737282" y="1500994"/>
            <a:ext cx="1208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2400" dirty="0">
                <a:latin typeface="Times New Roman"/>
                <a:hlinkClick r:id="rId4" action="ppaction://hlinksldjump"/>
              </a:rPr>
              <a:t>2</a:t>
            </a:r>
            <a:endParaRPr lang="en" sz="2400" dirty="0">
              <a:latin typeface="Times New Roman"/>
            </a:endParaRPr>
          </a:p>
        </p:txBody>
      </p:sp>
      <p:sp>
        <p:nvSpPr>
          <p:cNvPr id="11" name="Google Shape;416;p45">
            <a:extLst>
              <a:ext uri="{FF2B5EF4-FFF2-40B4-BE49-F238E27FC236}">
                <a16:creationId xmlns:a16="http://schemas.microsoft.com/office/drawing/2014/main" id="{C8FBDD40-790A-7EA9-FCF5-2760AC82CE72}"/>
              </a:ext>
            </a:extLst>
          </p:cNvPr>
          <p:cNvSpPr txBox="1">
            <a:spLocks/>
          </p:cNvSpPr>
          <p:nvPr/>
        </p:nvSpPr>
        <p:spPr>
          <a:xfrm>
            <a:off x="7201559" y="1458661"/>
            <a:ext cx="1208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2400" dirty="0">
                <a:latin typeface="Times New Roman"/>
                <a:hlinkClick r:id="rId5" action="ppaction://hlinksldjump"/>
              </a:rPr>
              <a:t>3</a:t>
            </a:r>
            <a:endParaRPr lang="en" sz="2400" dirty="0">
              <a:latin typeface="Times New Roman"/>
            </a:endParaRPr>
          </a:p>
        </p:txBody>
      </p:sp>
      <p:sp>
        <p:nvSpPr>
          <p:cNvPr id="13" name="Google Shape;414;p45">
            <a:extLst>
              <a:ext uri="{FF2B5EF4-FFF2-40B4-BE49-F238E27FC236}">
                <a16:creationId xmlns:a16="http://schemas.microsoft.com/office/drawing/2014/main" id="{873BB0C4-CECB-DA0C-3BF8-9AB8E3234457}"/>
              </a:ext>
            </a:extLst>
          </p:cNvPr>
          <p:cNvSpPr/>
          <p:nvPr/>
        </p:nvSpPr>
        <p:spPr>
          <a:xfrm>
            <a:off x="643114" y="3127305"/>
            <a:ext cx="1385700" cy="13857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14;p45">
            <a:extLst>
              <a:ext uri="{FF2B5EF4-FFF2-40B4-BE49-F238E27FC236}">
                <a16:creationId xmlns:a16="http://schemas.microsoft.com/office/drawing/2014/main" id="{BB6D9E9C-6878-6D83-59E4-1420B779B489}"/>
              </a:ext>
            </a:extLst>
          </p:cNvPr>
          <p:cNvSpPr/>
          <p:nvPr/>
        </p:nvSpPr>
        <p:spPr>
          <a:xfrm>
            <a:off x="3648781" y="3127305"/>
            <a:ext cx="1385700" cy="13857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414;p45">
            <a:extLst>
              <a:ext uri="{FF2B5EF4-FFF2-40B4-BE49-F238E27FC236}">
                <a16:creationId xmlns:a16="http://schemas.microsoft.com/office/drawing/2014/main" id="{3FB1A3EC-7601-C13A-2BDB-DB734309F8C6}"/>
              </a:ext>
            </a:extLst>
          </p:cNvPr>
          <p:cNvSpPr/>
          <p:nvPr/>
        </p:nvSpPr>
        <p:spPr>
          <a:xfrm>
            <a:off x="7113058" y="3127305"/>
            <a:ext cx="1385700" cy="13857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416;p45">
            <a:extLst>
              <a:ext uri="{FF2B5EF4-FFF2-40B4-BE49-F238E27FC236}">
                <a16:creationId xmlns:a16="http://schemas.microsoft.com/office/drawing/2014/main" id="{682FC219-68CB-C038-2F2C-6C0A0FC2CADB}"/>
              </a:ext>
            </a:extLst>
          </p:cNvPr>
          <p:cNvSpPr txBox="1">
            <a:spLocks/>
          </p:cNvSpPr>
          <p:nvPr/>
        </p:nvSpPr>
        <p:spPr>
          <a:xfrm>
            <a:off x="3737282" y="3405994"/>
            <a:ext cx="1208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2400" dirty="0">
                <a:latin typeface="Times New Roman"/>
                <a:hlinkClick r:id="rId6" action="ppaction://hlinksldjump"/>
              </a:rPr>
              <a:t>5</a:t>
            </a:r>
            <a:endParaRPr lang="en" sz="2400" dirty="0">
              <a:latin typeface="Times New Roman"/>
            </a:endParaRPr>
          </a:p>
        </p:txBody>
      </p:sp>
      <p:sp>
        <p:nvSpPr>
          <p:cNvPr id="20" name="Google Shape;416;p45">
            <a:extLst>
              <a:ext uri="{FF2B5EF4-FFF2-40B4-BE49-F238E27FC236}">
                <a16:creationId xmlns:a16="http://schemas.microsoft.com/office/drawing/2014/main" id="{34729D04-EB0E-FDDF-F035-494416DAB686}"/>
              </a:ext>
            </a:extLst>
          </p:cNvPr>
          <p:cNvSpPr txBox="1">
            <a:spLocks/>
          </p:cNvSpPr>
          <p:nvPr/>
        </p:nvSpPr>
        <p:spPr>
          <a:xfrm>
            <a:off x="731615" y="3405994"/>
            <a:ext cx="1208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2400" dirty="0">
                <a:latin typeface="Times New Roman"/>
                <a:hlinkClick r:id="rId7" action="ppaction://hlinksldjump"/>
              </a:rPr>
              <a:t>4</a:t>
            </a:r>
            <a:endParaRPr lang="en" sz="2400" dirty="0">
              <a:latin typeface="Times New Roman"/>
            </a:endParaRPr>
          </a:p>
        </p:txBody>
      </p:sp>
      <p:sp>
        <p:nvSpPr>
          <p:cNvPr id="21" name="Google Shape;416;p45">
            <a:extLst>
              <a:ext uri="{FF2B5EF4-FFF2-40B4-BE49-F238E27FC236}">
                <a16:creationId xmlns:a16="http://schemas.microsoft.com/office/drawing/2014/main" id="{8B011084-D231-1598-0C4F-DC3C34F4FE38}"/>
              </a:ext>
            </a:extLst>
          </p:cNvPr>
          <p:cNvSpPr txBox="1">
            <a:spLocks/>
          </p:cNvSpPr>
          <p:nvPr/>
        </p:nvSpPr>
        <p:spPr>
          <a:xfrm>
            <a:off x="7201560" y="3405994"/>
            <a:ext cx="1208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2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"/>
              <a:buNone/>
              <a:defRPr sz="25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2400" dirty="0">
                <a:latin typeface="Times New Roman"/>
                <a:hlinkClick r:id="rId8" action="ppaction://hlinksldjump"/>
              </a:rPr>
              <a:t>6</a:t>
            </a:r>
            <a:endParaRPr lang="en" sz="2400" dirty="0">
              <a:latin typeface="Times New Roman"/>
            </a:endParaRPr>
          </a:p>
        </p:txBody>
      </p:sp>
      <p:sp>
        <p:nvSpPr>
          <p:cNvPr id="23" name="Google Shape;417;p45">
            <a:extLst>
              <a:ext uri="{FF2B5EF4-FFF2-40B4-BE49-F238E27FC236}">
                <a16:creationId xmlns:a16="http://schemas.microsoft.com/office/drawing/2014/main" id="{E57DFA10-2153-3E98-F38F-BFA58838E1E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44776" y="2572006"/>
            <a:ext cx="2182378" cy="3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" sz="2400" err="1">
                <a:latin typeface="Times New Roman"/>
              </a:rPr>
              <a:t>Šviesos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lūžis</a:t>
            </a:r>
            <a:endParaRPr lang="en" sz="2400">
              <a:latin typeface="Times New Roman"/>
            </a:endParaRPr>
          </a:p>
        </p:txBody>
      </p:sp>
      <p:sp>
        <p:nvSpPr>
          <p:cNvPr id="25" name="Google Shape;417;p45">
            <a:extLst>
              <a:ext uri="{FF2B5EF4-FFF2-40B4-BE49-F238E27FC236}">
                <a16:creationId xmlns:a16="http://schemas.microsoft.com/office/drawing/2014/main" id="{C8C1E33A-03A7-9726-483F-2F0E5ADE282D}"/>
              </a:ext>
            </a:extLst>
          </p:cNvPr>
          <p:cNvSpPr txBox="1">
            <a:spLocks/>
          </p:cNvSpPr>
          <p:nvPr/>
        </p:nvSpPr>
        <p:spPr>
          <a:xfrm>
            <a:off x="2972454" y="2562128"/>
            <a:ext cx="273271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/>
            <a:r>
              <a:rPr lang="en" sz="2400" err="1">
                <a:latin typeface="Times New Roman"/>
              </a:rPr>
              <a:t>Šviesos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lūžio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dėsnis</a:t>
            </a:r>
          </a:p>
        </p:txBody>
      </p:sp>
      <p:sp>
        <p:nvSpPr>
          <p:cNvPr id="29" name="Google Shape;417;p45">
            <a:extLst>
              <a:ext uri="{FF2B5EF4-FFF2-40B4-BE49-F238E27FC236}">
                <a16:creationId xmlns:a16="http://schemas.microsoft.com/office/drawing/2014/main" id="{BE3DB67E-16F1-14A1-7149-5E6DDDB7DED0}"/>
              </a:ext>
            </a:extLst>
          </p:cNvPr>
          <p:cNvSpPr txBox="1">
            <a:spLocks/>
          </p:cNvSpPr>
          <p:nvPr/>
        </p:nvSpPr>
        <p:spPr>
          <a:xfrm>
            <a:off x="6436731" y="2562128"/>
            <a:ext cx="273271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/>
            <a:r>
              <a:rPr lang="en" sz="2400" err="1">
                <a:latin typeface="Times New Roman"/>
              </a:rPr>
              <a:t>Lūžio</a:t>
            </a:r>
            <a:r>
              <a:rPr lang="en" sz="2400">
                <a:latin typeface="Times New Roman"/>
              </a:rPr>
              <a:t> </a:t>
            </a:r>
            <a:r>
              <a:rPr lang="en" sz="2400" err="1">
                <a:latin typeface="Times New Roman"/>
              </a:rPr>
              <a:t>rodiklis</a:t>
            </a:r>
          </a:p>
        </p:txBody>
      </p:sp>
      <p:sp>
        <p:nvSpPr>
          <p:cNvPr id="30" name="Google Shape;417;p45">
            <a:extLst>
              <a:ext uri="{FF2B5EF4-FFF2-40B4-BE49-F238E27FC236}">
                <a16:creationId xmlns:a16="http://schemas.microsoft.com/office/drawing/2014/main" id="{97A280BA-E7D0-E3C6-C166-B1823F835BB9}"/>
              </a:ext>
            </a:extLst>
          </p:cNvPr>
          <p:cNvSpPr txBox="1">
            <a:spLocks/>
          </p:cNvSpPr>
          <p:nvPr/>
        </p:nvSpPr>
        <p:spPr>
          <a:xfrm>
            <a:off x="-89657" y="4516517"/>
            <a:ext cx="2845598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/>
            <a:r>
              <a:rPr lang="en" sz="2400" dirty="0">
                <a:latin typeface="Times New Roman"/>
              </a:rPr>
              <a:t>Susiję su šviesos lūžiu</a:t>
            </a:r>
          </a:p>
        </p:txBody>
      </p:sp>
      <p:sp>
        <p:nvSpPr>
          <p:cNvPr id="31" name="Google Shape;417;p45">
            <a:extLst>
              <a:ext uri="{FF2B5EF4-FFF2-40B4-BE49-F238E27FC236}">
                <a16:creationId xmlns:a16="http://schemas.microsoft.com/office/drawing/2014/main" id="{0F6CE16F-E893-F397-1F46-7AD24725BDE7}"/>
              </a:ext>
            </a:extLst>
          </p:cNvPr>
          <p:cNvSpPr txBox="1">
            <a:spLocks/>
          </p:cNvSpPr>
          <p:nvPr/>
        </p:nvSpPr>
        <p:spPr>
          <a:xfrm>
            <a:off x="2916009" y="4516516"/>
            <a:ext cx="2845598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/>
            <a:r>
              <a:rPr lang="en" sz="2400" err="1">
                <a:latin typeface="Times New Roman"/>
              </a:rPr>
              <a:t>Testas</a:t>
            </a:r>
          </a:p>
        </p:txBody>
      </p:sp>
      <p:sp>
        <p:nvSpPr>
          <p:cNvPr id="32" name="Google Shape;417;p45">
            <a:extLst>
              <a:ext uri="{FF2B5EF4-FFF2-40B4-BE49-F238E27FC236}">
                <a16:creationId xmlns:a16="http://schemas.microsoft.com/office/drawing/2014/main" id="{50B91A7D-722B-6005-9F19-D983FC554394}"/>
              </a:ext>
            </a:extLst>
          </p:cNvPr>
          <p:cNvSpPr txBox="1">
            <a:spLocks/>
          </p:cNvSpPr>
          <p:nvPr/>
        </p:nvSpPr>
        <p:spPr>
          <a:xfrm>
            <a:off x="6380288" y="4516517"/>
            <a:ext cx="2845598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imo"/>
              <a:buNone/>
              <a:defRPr sz="1400" b="0" i="0" u="none" strike="noStrike" cap="none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pPr marL="0" indent="0"/>
            <a:r>
              <a:rPr lang="en" sz="2400" err="1">
                <a:latin typeface="Times New Roman"/>
              </a:rPr>
              <a:t>Uždaviniai</a:t>
            </a:r>
          </a:p>
        </p:txBody>
      </p:sp>
    </p:spTree>
    <p:extLst>
      <p:ext uri="{BB962C8B-B14F-4D97-AF65-F5344CB8AC3E}">
        <p14:creationId xmlns:p14="http://schemas.microsoft.com/office/powerpoint/2010/main" val="3343391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>
            <a:spLocks noGrp="1"/>
          </p:cNvSpPr>
          <p:nvPr>
            <p:ph type="title"/>
          </p:nvPr>
        </p:nvSpPr>
        <p:spPr>
          <a:xfrm>
            <a:off x="1700836" y="725794"/>
            <a:ext cx="5572844" cy="142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4800" dirty="0">
                <a:latin typeface="Times New Roman"/>
              </a:rPr>
              <a:t>Kas </a:t>
            </a:r>
            <a:r>
              <a:rPr lang="en" sz="4800" dirty="0" err="1">
                <a:latin typeface="Times New Roman"/>
              </a:rPr>
              <a:t>yra</a:t>
            </a:r>
            <a:r>
              <a:rPr lang="en" sz="4800" dirty="0">
                <a:latin typeface="Times New Roman"/>
              </a:rPr>
              <a:t> </a:t>
            </a:r>
            <a:r>
              <a:rPr lang="en" sz="4800" dirty="0" err="1">
                <a:latin typeface="Times New Roman"/>
              </a:rPr>
              <a:t>šviesos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lūžis</a:t>
            </a:r>
            <a:r>
              <a:rPr lang="en" sz="4800" dirty="0">
                <a:latin typeface="Times New Roman"/>
              </a:rPr>
              <a:t>?</a:t>
            </a:r>
            <a:endParaRPr lang="lt-LT" sz="4800">
              <a:latin typeface="Times New Roman"/>
            </a:endParaRPr>
          </a:p>
        </p:txBody>
      </p:sp>
      <p:sp>
        <p:nvSpPr>
          <p:cNvPr id="401" name="Google Shape;401;p43"/>
          <p:cNvSpPr txBox="1">
            <a:spLocks noGrp="1"/>
          </p:cNvSpPr>
          <p:nvPr>
            <p:ph type="subTitle" idx="1"/>
          </p:nvPr>
        </p:nvSpPr>
        <p:spPr>
          <a:xfrm>
            <a:off x="1136392" y="2232161"/>
            <a:ext cx="6871066" cy="23337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400" dirty="0" err="1">
                <a:latin typeface="Times New Roman"/>
              </a:rPr>
              <a:t>Šviesa</a:t>
            </a:r>
            <a:r>
              <a:rPr lang="en" sz="2400" dirty="0">
                <a:latin typeface="Times New Roman"/>
              </a:rPr>
              <a:t>, </a:t>
            </a:r>
            <a:r>
              <a:rPr lang="en" sz="2400" dirty="0" err="1">
                <a:latin typeface="Times New Roman"/>
              </a:rPr>
              <a:t>pereidama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iš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vienos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>
                <a:latin typeface="Times New Roman"/>
                <a:hlinkClick r:id="rId3"/>
              </a:rPr>
              <a:t>skaidriosios medžiagos</a:t>
            </a:r>
            <a:r>
              <a:rPr lang="en" sz="2400" dirty="0">
                <a:latin typeface="Times New Roman"/>
              </a:rPr>
              <a:t> į </a:t>
            </a:r>
            <a:r>
              <a:rPr lang="en" sz="2400" dirty="0" err="1">
                <a:latin typeface="Times New Roman"/>
              </a:rPr>
              <a:t>kitą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skaidriąją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medžiagą</a:t>
            </a:r>
            <a:r>
              <a:rPr lang="en" sz="2400" dirty="0">
                <a:latin typeface="Times New Roman"/>
              </a:rPr>
              <a:t>, </a:t>
            </a:r>
            <a:r>
              <a:rPr lang="en" sz="2400" dirty="0" err="1">
                <a:latin typeface="Times New Roman"/>
              </a:rPr>
              <a:t>pakeičia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savo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sklidimo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kryptį</a:t>
            </a:r>
            <a:r>
              <a:rPr lang="en" sz="2400" dirty="0">
                <a:latin typeface="Times New Roman"/>
              </a:rPr>
              <a:t> – </a:t>
            </a:r>
            <a:r>
              <a:rPr lang="en" sz="2400" dirty="0" err="1">
                <a:latin typeface="Times New Roman"/>
              </a:rPr>
              <a:t>lūžta</a:t>
            </a:r>
            <a:r>
              <a:rPr lang="en" sz="2400" dirty="0">
                <a:latin typeface="Times New Roman"/>
              </a:rPr>
              <a:t>. Tai </a:t>
            </a:r>
            <a:r>
              <a:rPr lang="en" sz="2400" dirty="0" err="1">
                <a:latin typeface="Times New Roman"/>
              </a:rPr>
              <a:t>suklaidina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akis</a:t>
            </a:r>
            <a:r>
              <a:rPr lang="en" sz="2400" dirty="0">
                <a:latin typeface="Times New Roman"/>
              </a:rPr>
              <a:t>. Regime </a:t>
            </a:r>
            <a:r>
              <a:rPr lang="en" sz="2400" dirty="0" err="1">
                <a:latin typeface="Times New Roman"/>
              </a:rPr>
              <a:t>daiktus</a:t>
            </a:r>
            <a:r>
              <a:rPr lang="en" sz="2400" dirty="0">
                <a:latin typeface="Times New Roman"/>
              </a:rPr>
              <a:t> ta </a:t>
            </a:r>
            <a:r>
              <a:rPr lang="en" sz="2400" dirty="0" err="1">
                <a:latin typeface="Times New Roman"/>
              </a:rPr>
              <a:t>kryptimi</a:t>
            </a:r>
            <a:r>
              <a:rPr lang="en" sz="2400" dirty="0">
                <a:latin typeface="Times New Roman"/>
              </a:rPr>
              <a:t>, </a:t>
            </a:r>
            <a:r>
              <a:rPr lang="en" sz="2400" dirty="0" err="1">
                <a:latin typeface="Times New Roman"/>
              </a:rPr>
              <a:t>iš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kurios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sklinda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>
                <a:latin typeface="Times New Roman"/>
                <a:hlinkClick r:id="rId4"/>
              </a:rPr>
              <a:t>šviesos spinduliai</a:t>
            </a:r>
            <a:r>
              <a:rPr lang="en" sz="2400" dirty="0">
                <a:latin typeface="Times New Roman"/>
              </a:rPr>
              <a:t>. </a:t>
            </a:r>
            <a:r>
              <a:rPr lang="en" sz="2400" dirty="0" err="1">
                <a:latin typeface="Times New Roman"/>
              </a:rPr>
              <a:t>Akys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nemato</a:t>
            </a:r>
            <a:r>
              <a:rPr lang="en" sz="2400" dirty="0">
                <a:latin typeface="Times New Roman"/>
              </a:rPr>
              <a:t>, </a:t>
            </a:r>
            <a:r>
              <a:rPr lang="en" sz="2400" dirty="0" err="1">
                <a:latin typeface="Times New Roman"/>
              </a:rPr>
              <a:t>kad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šviesos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spinduliai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lūždami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pakeitė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kryptį</a:t>
            </a:r>
            <a:r>
              <a:rPr lang="en" sz="2400" dirty="0">
                <a:latin typeface="Times New Roman"/>
              </a:rPr>
              <a:t>.</a:t>
            </a:r>
            <a:endParaRPr lang="lt-LT" sz="2400">
              <a:latin typeface="Times New Roman"/>
            </a:endParaRPr>
          </a:p>
        </p:txBody>
      </p:sp>
      <p:cxnSp>
        <p:nvCxnSpPr>
          <p:cNvPr id="402" name="Google Shape;402;p43"/>
          <p:cNvCxnSpPr/>
          <p:nvPr/>
        </p:nvCxnSpPr>
        <p:spPr>
          <a:xfrm>
            <a:off x="1476951" y="1999004"/>
            <a:ext cx="6239487" cy="21166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"/>
          <p:cNvSpPr/>
          <p:nvPr/>
        </p:nvSpPr>
        <p:spPr>
          <a:xfrm>
            <a:off x="1010399" y="1805425"/>
            <a:ext cx="875100" cy="8751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2"/>
          <p:cNvSpPr/>
          <p:nvPr/>
        </p:nvSpPr>
        <p:spPr>
          <a:xfrm>
            <a:off x="1010399" y="3319925"/>
            <a:ext cx="875100" cy="8751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2"/>
          <p:cNvSpPr txBox="1">
            <a:spLocks noGrp="1"/>
          </p:cNvSpPr>
          <p:nvPr>
            <p:ph type="title"/>
          </p:nvPr>
        </p:nvSpPr>
        <p:spPr>
          <a:xfrm>
            <a:off x="720000" y="37006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dirty="0" err="1">
                <a:latin typeface="Times New Roman"/>
              </a:rPr>
              <a:t>Šviesos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lūžio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dėsnis</a:t>
            </a:r>
            <a:endParaRPr lang="en-US" sz="4800">
              <a:latin typeface="Times New Roman"/>
            </a:endParaRPr>
          </a:p>
        </p:txBody>
      </p:sp>
      <p:sp>
        <p:nvSpPr>
          <p:cNvPr id="384" name="Google Shape;384;p42"/>
          <p:cNvSpPr txBox="1">
            <a:spLocks noGrp="1"/>
          </p:cNvSpPr>
          <p:nvPr>
            <p:ph type="subTitle" idx="1"/>
          </p:nvPr>
        </p:nvSpPr>
        <p:spPr>
          <a:xfrm>
            <a:off x="1947653" y="1808009"/>
            <a:ext cx="6647321" cy="10517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400" dirty="0" err="1">
                <a:latin typeface="Times New Roman"/>
              </a:rPr>
              <a:t>Krintantysis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spindulys</a:t>
            </a:r>
            <a:r>
              <a:rPr lang="en" sz="2400" dirty="0">
                <a:latin typeface="Times New Roman"/>
              </a:rPr>
              <a:t>, </a:t>
            </a:r>
            <a:r>
              <a:rPr lang="en" sz="2400" dirty="0" err="1">
                <a:latin typeface="Times New Roman"/>
              </a:rPr>
              <a:t>lūžęs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spindulys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ir</a:t>
            </a:r>
            <a:r>
              <a:rPr lang="en" sz="2400" dirty="0">
                <a:latin typeface="Times New Roman"/>
              </a:rPr>
              <a:t> per </a:t>
            </a:r>
            <a:r>
              <a:rPr lang="en" sz="2400" dirty="0" err="1">
                <a:latin typeface="Times New Roman"/>
              </a:rPr>
              <a:t>kritimo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tašką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nubrėžtas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statmuo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terpes</a:t>
            </a:r>
            <a:r>
              <a:rPr lang="en" sz="2400" dirty="0">
                <a:latin typeface="Times New Roman"/>
              </a:rPr>
              <a:t> </a:t>
            </a:r>
            <a:r>
              <a:rPr lang="en" sz="2400" dirty="0" err="1">
                <a:latin typeface="Times New Roman"/>
              </a:rPr>
              <a:t>skiriančiam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paviršiui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yra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vienoje</a:t>
            </a:r>
            <a:r>
              <a:rPr lang="en" sz="2400" dirty="0">
                <a:latin typeface="Times New Roman"/>
              </a:rPr>
              <a:t> </a:t>
            </a:r>
            <a:r>
              <a:rPr lang="en" sz="2400" dirty="0" err="1">
                <a:latin typeface="Times New Roman"/>
              </a:rPr>
              <a:t>plokštumoje</a:t>
            </a:r>
            <a:r>
              <a:rPr lang="en" sz="2400" dirty="0">
                <a:latin typeface="Times New Roman"/>
              </a:rPr>
              <a:t>.</a:t>
            </a:r>
            <a:endParaRPr lang="lt-LT" sz="2400">
              <a:latin typeface="Times New Roman"/>
            </a:endParaRPr>
          </a:p>
        </p:txBody>
      </p:sp>
      <p:sp>
        <p:nvSpPr>
          <p:cNvPr id="388" name="Google Shape;388;p42"/>
          <p:cNvSpPr txBox="1">
            <a:spLocks noGrp="1"/>
          </p:cNvSpPr>
          <p:nvPr>
            <p:ph type="subTitle" idx="6"/>
          </p:nvPr>
        </p:nvSpPr>
        <p:spPr>
          <a:xfrm>
            <a:off x="1947653" y="3386008"/>
            <a:ext cx="6188711" cy="8118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400" dirty="0" err="1">
                <a:latin typeface="Times New Roman"/>
              </a:rPr>
              <a:t>Kritimo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kampo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sinuso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ir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lūžio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kampo</a:t>
            </a:r>
            <a:r>
              <a:rPr lang="en" sz="2400" dirty="0">
                <a:latin typeface="Times New Roman"/>
              </a:rPr>
              <a:t> </a:t>
            </a:r>
            <a:r>
              <a:rPr lang="en" sz="2400" dirty="0" err="1">
                <a:latin typeface="Times New Roman"/>
              </a:rPr>
              <a:t>sinuso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santykis</a:t>
            </a:r>
            <a:r>
              <a:rPr lang="en" sz="2400" dirty="0">
                <a:latin typeface="Times New Roman"/>
              </a:rPr>
              <a:t> toms </a:t>
            </a:r>
            <a:r>
              <a:rPr lang="en" sz="2400" dirty="0" err="1">
                <a:latin typeface="Times New Roman"/>
              </a:rPr>
              <a:t>dviem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terpėms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yra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pastovus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dydis</a:t>
            </a:r>
            <a:r>
              <a:rPr lang="en" sz="2400" dirty="0">
                <a:latin typeface="Times New Roman"/>
              </a:rPr>
              <a:t>.</a:t>
            </a:r>
          </a:p>
        </p:txBody>
      </p:sp>
      <p:sp>
        <p:nvSpPr>
          <p:cNvPr id="391" name="Google Shape;391;p42"/>
          <p:cNvSpPr txBox="1">
            <a:spLocks noGrp="1"/>
          </p:cNvSpPr>
          <p:nvPr>
            <p:ph type="title" idx="9"/>
          </p:nvPr>
        </p:nvSpPr>
        <p:spPr>
          <a:xfrm>
            <a:off x="1010374" y="1979100"/>
            <a:ext cx="87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</a:rPr>
              <a:t>1.</a:t>
            </a:r>
          </a:p>
        </p:txBody>
      </p:sp>
      <p:sp>
        <p:nvSpPr>
          <p:cNvPr id="392" name="Google Shape;392;p42"/>
          <p:cNvSpPr txBox="1">
            <a:spLocks noGrp="1"/>
          </p:cNvSpPr>
          <p:nvPr>
            <p:ph type="title" idx="13"/>
          </p:nvPr>
        </p:nvSpPr>
        <p:spPr>
          <a:xfrm>
            <a:off x="1010374" y="3493625"/>
            <a:ext cx="875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/>
              </a:rPr>
              <a:t>2.</a:t>
            </a:r>
          </a:p>
        </p:txBody>
      </p:sp>
      <p:cxnSp>
        <p:nvCxnSpPr>
          <p:cNvPr id="395" name="Google Shape;395;p42"/>
          <p:cNvCxnSpPr/>
          <p:nvPr/>
        </p:nvCxnSpPr>
        <p:spPr>
          <a:xfrm flipV="1">
            <a:off x="1987512" y="1150206"/>
            <a:ext cx="5239532" cy="705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4"/>
          <p:cNvSpPr txBox="1">
            <a:spLocks noGrp="1"/>
          </p:cNvSpPr>
          <p:nvPr>
            <p:ph type="subTitle" idx="1"/>
          </p:nvPr>
        </p:nvSpPr>
        <p:spPr>
          <a:xfrm>
            <a:off x="82549" y="1818900"/>
            <a:ext cx="4498822" cy="13529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" sz="2400" dirty="0">
                <a:latin typeface="Times New Roman"/>
              </a:rPr>
              <a:t>    α - </a:t>
            </a:r>
            <a:r>
              <a:rPr lang="en" sz="2400" dirty="0" err="1">
                <a:latin typeface="Times New Roman"/>
              </a:rPr>
              <a:t>kritimo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kampas</a:t>
            </a:r>
            <a:r>
              <a:rPr lang="en" sz="2400" dirty="0">
                <a:latin typeface="Times New Roman"/>
              </a:rPr>
              <a:t/>
            </a:r>
            <a:br>
              <a:rPr lang="en" sz="2400" dirty="0">
                <a:latin typeface="Times New Roman"/>
              </a:rPr>
            </a:br>
            <a:r>
              <a:rPr lang="en" sz="2400" dirty="0">
                <a:latin typeface="Times New Roman"/>
              </a:rPr>
              <a:t>γ - </a:t>
            </a:r>
            <a:r>
              <a:rPr lang="en" sz="2400" dirty="0" err="1">
                <a:latin typeface="Times New Roman"/>
              </a:rPr>
              <a:t>lūžio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kampas</a:t>
            </a:r>
            <a:r>
              <a:rPr lang="en" sz="2400" dirty="0">
                <a:latin typeface="Times New Roman"/>
              </a:rPr>
              <a:t/>
            </a:r>
            <a:br>
              <a:rPr lang="en" sz="2400" dirty="0">
                <a:latin typeface="Times New Roman"/>
              </a:rPr>
            </a:br>
            <a:r>
              <a:rPr lang="en" sz="2400" dirty="0">
                <a:latin typeface="Times New Roman"/>
              </a:rPr>
              <a:t> n - </a:t>
            </a:r>
            <a:r>
              <a:rPr lang="en" sz="2400" dirty="0" err="1">
                <a:latin typeface="Times New Roman"/>
              </a:rPr>
              <a:t>santykinis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lūžio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rodiklis</a:t>
            </a:r>
            <a:endParaRPr lang="lt-LT" sz="2400" dirty="0">
              <a:latin typeface="Times New Roman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</p:txBody>
      </p:sp>
      <p:pic>
        <p:nvPicPr>
          <p:cNvPr id="4" name="Paveikslėlis 4">
            <a:extLst>
              <a:ext uri="{FF2B5EF4-FFF2-40B4-BE49-F238E27FC236}">
                <a16:creationId xmlns:a16="http://schemas.microsoft.com/office/drawing/2014/main" id="{F5B017E1-BA30-1224-7A4A-548B7F0DB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68" y="3171294"/>
            <a:ext cx="2344208" cy="1362075"/>
          </a:xfrm>
          <a:prstGeom prst="rect">
            <a:avLst/>
          </a:prstGeom>
        </p:spPr>
      </p:pic>
      <p:pic>
        <p:nvPicPr>
          <p:cNvPr id="5" name="Paveikslėlis 5" descr="Paveikslėlis, kuriame yra diagrama&#10;&#10;Automatiškai sugeneruotas aprašymas">
            <a:extLst>
              <a:ext uri="{FF2B5EF4-FFF2-40B4-BE49-F238E27FC236}">
                <a16:creationId xmlns:a16="http://schemas.microsoft.com/office/drawing/2014/main" id="{42CE00A1-07AA-0B64-7523-C0EF5DF57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39" y="1820333"/>
            <a:ext cx="2095500" cy="209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9F0C88-CC8F-DA21-A174-440D2B589A31}"/>
              </a:ext>
            </a:extLst>
          </p:cNvPr>
          <p:cNvSpPr txBox="1"/>
          <p:nvPr/>
        </p:nvSpPr>
        <p:spPr>
          <a:xfrm>
            <a:off x="1931458" y="603248"/>
            <a:ext cx="515055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4800" dirty="0">
                <a:solidFill>
                  <a:schemeClr val="bg1"/>
                </a:solidFill>
                <a:latin typeface="Times New Roman"/>
              </a:rPr>
              <a:t>Šviesos lūžio dėsnis</a:t>
            </a:r>
          </a:p>
        </p:txBody>
      </p:sp>
      <p:cxnSp>
        <p:nvCxnSpPr>
          <p:cNvPr id="8" name="Google Shape;402;p43">
            <a:extLst>
              <a:ext uri="{FF2B5EF4-FFF2-40B4-BE49-F238E27FC236}">
                <a16:creationId xmlns:a16="http://schemas.microsoft.com/office/drawing/2014/main" id="{EDAAA361-4FFD-CA64-79C3-755282323413}"/>
              </a:ext>
            </a:extLst>
          </p:cNvPr>
          <p:cNvCxnSpPr/>
          <p:nvPr/>
        </p:nvCxnSpPr>
        <p:spPr>
          <a:xfrm>
            <a:off x="1907339" y="1286393"/>
            <a:ext cx="519526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EA03386-007C-4D36-949F-19F539E59C3A}"/>
              </a:ext>
            </a:extLst>
          </p:cNvPr>
          <p:cNvSpPr txBox="1"/>
          <p:nvPr/>
        </p:nvSpPr>
        <p:spPr>
          <a:xfrm>
            <a:off x="218950" y="4573854"/>
            <a:ext cx="5102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" name="Google Shape;438;p47">
            <a:extLst>
              <a:ext uri="{FF2B5EF4-FFF2-40B4-BE49-F238E27FC236}">
                <a16:creationId xmlns:a16="http://schemas.microsoft.com/office/drawing/2014/main" id="{3493F21B-0F5C-6409-CB2F-8FBCE4F55689}"/>
              </a:ext>
            </a:extLst>
          </p:cNvPr>
          <p:cNvCxnSpPr/>
          <p:nvPr/>
        </p:nvCxnSpPr>
        <p:spPr>
          <a:xfrm>
            <a:off x="307800" y="1058483"/>
            <a:ext cx="840845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431;p47">
            <a:extLst>
              <a:ext uri="{FF2B5EF4-FFF2-40B4-BE49-F238E27FC236}">
                <a16:creationId xmlns:a16="http://schemas.microsoft.com/office/drawing/2014/main" id="{A85EDF48-C04D-9652-A56A-17A33C9E7A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056" y="250122"/>
            <a:ext cx="8656499" cy="5656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dirty="0" err="1">
                <a:latin typeface="Times New Roman"/>
              </a:rPr>
              <a:t>Šviesos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lūžis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realiame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pasaulyje</a:t>
            </a:r>
            <a:r>
              <a:rPr lang="en" sz="4800" dirty="0">
                <a:latin typeface="Times New Roman"/>
              </a:rPr>
              <a:t> 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E5623F9-50D4-FB6C-CAFB-74050A12F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566" y="1103969"/>
            <a:ext cx="5628922" cy="377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91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1;p47">
            <a:extLst>
              <a:ext uri="{FF2B5EF4-FFF2-40B4-BE49-F238E27FC236}">
                <a16:creationId xmlns:a16="http://schemas.microsoft.com/office/drawing/2014/main" id="{7D0D7178-46BA-CB86-B3EC-F6CA2E034936}"/>
              </a:ext>
            </a:extLst>
          </p:cNvPr>
          <p:cNvSpPr txBox="1">
            <a:spLocks/>
          </p:cNvSpPr>
          <p:nvPr/>
        </p:nvSpPr>
        <p:spPr>
          <a:xfrm>
            <a:off x="183779" y="214844"/>
            <a:ext cx="8656499" cy="565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en" sz="4800" dirty="0" err="1">
                <a:latin typeface="Times New Roman"/>
              </a:rPr>
              <a:t>Šviesos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lūžis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realiame</a:t>
            </a:r>
            <a:r>
              <a:rPr lang="en" sz="4800" dirty="0">
                <a:latin typeface="Times New Roman"/>
              </a:rPr>
              <a:t> </a:t>
            </a:r>
            <a:r>
              <a:rPr lang="en" sz="4800" dirty="0" err="1">
                <a:latin typeface="Times New Roman"/>
              </a:rPr>
              <a:t>pasaulyje</a:t>
            </a:r>
            <a:r>
              <a:rPr lang="en" sz="4800" dirty="0">
                <a:latin typeface="Times New Roman"/>
              </a:rPr>
              <a:t> </a:t>
            </a:r>
          </a:p>
        </p:txBody>
      </p:sp>
      <p:cxnSp>
        <p:nvCxnSpPr>
          <p:cNvPr id="6" name="Google Shape;438;p47">
            <a:extLst>
              <a:ext uri="{FF2B5EF4-FFF2-40B4-BE49-F238E27FC236}">
                <a16:creationId xmlns:a16="http://schemas.microsoft.com/office/drawing/2014/main" id="{039EA8E7-BD62-EEAC-40EE-CD0282353334}"/>
              </a:ext>
            </a:extLst>
          </p:cNvPr>
          <p:cNvCxnSpPr/>
          <p:nvPr/>
        </p:nvCxnSpPr>
        <p:spPr>
          <a:xfrm>
            <a:off x="307800" y="1058483"/>
            <a:ext cx="840845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Refraction Of Light in water - Disappearing Coin Trick - Исчезающая м">
            <a:hlinkClick r:id="" action="ppaction://media"/>
            <a:extLst>
              <a:ext uri="{FF2B5EF4-FFF2-40B4-BE49-F238E27FC236}">
                <a16:creationId xmlns:a16="http://schemas.microsoft.com/office/drawing/2014/main" id="{169B0B11-C700-8749-AB61-79D726DA6E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0811" y="1091495"/>
            <a:ext cx="5922433" cy="38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5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8"/>
          <p:cNvSpPr txBox="1">
            <a:spLocks noGrp="1"/>
          </p:cNvSpPr>
          <p:nvPr>
            <p:ph type="title"/>
          </p:nvPr>
        </p:nvSpPr>
        <p:spPr>
          <a:xfrm>
            <a:off x="720075" y="31362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dirty="0" err="1">
                <a:latin typeface="Times New Roman"/>
              </a:rPr>
              <a:t>Lūžio</a:t>
            </a:r>
            <a:r>
              <a:rPr lang="en" sz="4800" dirty="0">
                <a:latin typeface="Times New Roman"/>
              </a:rPr>
              <a:t> </a:t>
            </a:r>
            <a:r>
              <a:rPr lang="en-US" sz="4800" dirty="0" err="1">
                <a:latin typeface="Times New Roman"/>
              </a:rPr>
              <a:t>rodiklis</a:t>
            </a:r>
            <a:endParaRPr lang="en-US" sz="4800">
              <a:latin typeface="Times New Roman"/>
            </a:endParaRPr>
          </a:p>
        </p:txBody>
      </p:sp>
      <p:sp>
        <p:nvSpPr>
          <p:cNvPr id="460" name="Google Shape;460;p48"/>
          <p:cNvSpPr txBox="1">
            <a:spLocks noGrp="1"/>
          </p:cNvSpPr>
          <p:nvPr>
            <p:ph type="title" idx="2"/>
          </p:nvPr>
        </p:nvSpPr>
        <p:spPr>
          <a:xfrm>
            <a:off x="718978" y="1801042"/>
            <a:ext cx="2436355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3200" dirty="0" err="1">
                <a:latin typeface="Times New Roman"/>
              </a:rPr>
              <a:t>Santykinis</a:t>
            </a:r>
            <a:r>
              <a:rPr lang="en" sz="3200" dirty="0">
                <a:latin typeface="Times New Roman"/>
              </a:rPr>
              <a:t> </a:t>
            </a:r>
            <a:r>
              <a:rPr lang="en" sz="3200" dirty="0" err="1">
                <a:latin typeface="Times New Roman"/>
              </a:rPr>
              <a:t>lūžio</a:t>
            </a:r>
            <a:r>
              <a:rPr lang="en" sz="3200" dirty="0">
                <a:latin typeface="Times New Roman"/>
              </a:rPr>
              <a:t> </a:t>
            </a:r>
            <a:r>
              <a:rPr lang="en" sz="3200" dirty="0" err="1">
                <a:latin typeface="Times New Roman"/>
              </a:rPr>
              <a:t>rodiklis</a:t>
            </a:r>
            <a:endParaRPr lang="lt-LT" sz="3200">
              <a:latin typeface="Times New Roman"/>
            </a:endParaRPr>
          </a:p>
        </p:txBody>
      </p:sp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xfrm>
            <a:off x="309757" y="2006778"/>
            <a:ext cx="3261855" cy="14550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400" dirty="0" err="1">
                <a:latin typeface="Times New Roman"/>
              </a:rPr>
              <a:t>Jį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galima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išreikšti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pirmosios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ir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antrosios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terpės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absoliučiaisiais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lūžio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rodikliais</a:t>
            </a:r>
            <a:r>
              <a:rPr lang="en" sz="2400" dirty="0">
                <a:latin typeface="Times New Roman"/>
              </a:rPr>
              <a:t> n1 </a:t>
            </a:r>
            <a:r>
              <a:rPr lang="en" sz="2400" dirty="0" err="1">
                <a:latin typeface="Times New Roman"/>
              </a:rPr>
              <a:t>ir</a:t>
            </a:r>
            <a:r>
              <a:rPr lang="en" sz="2400" dirty="0">
                <a:latin typeface="Times New Roman"/>
              </a:rPr>
              <a:t> n2.</a:t>
            </a:r>
            <a:endParaRPr lang="lt-LT" sz="2400">
              <a:latin typeface="Times New Roman"/>
            </a:endParaRPr>
          </a:p>
        </p:txBody>
      </p:sp>
      <p:sp>
        <p:nvSpPr>
          <p:cNvPr id="462" name="Google Shape;462;p48"/>
          <p:cNvSpPr txBox="1">
            <a:spLocks noGrp="1"/>
          </p:cNvSpPr>
          <p:nvPr>
            <p:ph type="title" idx="3"/>
          </p:nvPr>
        </p:nvSpPr>
        <p:spPr>
          <a:xfrm>
            <a:off x="5996199" y="1801042"/>
            <a:ext cx="2429299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3200" dirty="0" err="1">
                <a:latin typeface="Times New Roman"/>
              </a:rPr>
              <a:t>Absoliutusis</a:t>
            </a:r>
            <a:r>
              <a:rPr lang="en" sz="3200" dirty="0">
                <a:latin typeface="Times New Roman"/>
              </a:rPr>
              <a:t> </a:t>
            </a:r>
            <a:r>
              <a:rPr lang="en" sz="3200" dirty="0" err="1">
                <a:latin typeface="Times New Roman"/>
              </a:rPr>
              <a:t>lūžio</a:t>
            </a:r>
            <a:r>
              <a:rPr lang="en" sz="3200" dirty="0">
                <a:latin typeface="Times New Roman"/>
              </a:rPr>
              <a:t> </a:t>
            </a:r>
            <a:r>
              <a:rPr lang="en" sz="3200" dirty="0" err="1">
                <a:latin typeface="Times New Roman"/>
              </a:rPr>
              <a:t>rodiklis</a:t>
            </a:r>
            <a:endParaRPr lang="lt-LT" sz="3200">
              <a:latin typeface="Times New Roman"/>
            </a:endParaRPr>
          </a:p>
        </p:txBody>
      </p:sp>
      <p:sp>
        <p:nvSpPr>
          <p:cNvPr id="463" name="Google Shape;463;p48"/>
          <p:cNvSpPr txBox="1">
            <a:spLocks noGrp="1"/>
          </p:cNvSpPr>
          <p:nvPr>
            <p:ph type="subTitle" idx="4"/>
          </p:nvPr>
        </p:nvSpPr>
        <p:spPr>
          <a:xfrm>
            <a:off x="5213034" y="2006778"/>
            <a:ext cx="3995634" cy="18007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400" dirty="0" err="1">
                <a:latin typeface="Times New Roman"/>
              </a:rPr>
              <a:t>Absoliutusis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lūžio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rodiklis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rodo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kiek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kartų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šviesos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greitis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vakuume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yra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didesnis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už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šviesos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greitį</a:t>
            </a:r>
            <a:r>
              <a:rPr lang="en" sz="2400" dirty="0">
                <a:latin typeface="Times New Roman"/>
              </a:rPr>
              <a:t> v </a:t>
            </a:r>
            <a:r>
              <a:rPr lang="en" sz="2400" dirty="0" err="1">
                <a:latin typeface="Times New Roman"/>
              </a:rPr>
              <a:t>atitinkamoje</a:t>
            </a:r>
            <a:r>
              <a:rPr lang="en" sz="2400" dirty="0">
                <a:latin typeface="Times New Roman"/>
              </a:rPr>
              <a:t> </a:t>
            </a:r>
            <a:r>
              <a:rPr lang="en" sz="2400" dirty="0" err="1">
                <a:latin typeface="Times New Roman"/>
              </a:rPr>
              <a:t>medžiagoje</a:t>
            </a:r>
            <a:r>
              <a:rPr lang="en" sz="2400" dirty="0">
                <a:latin typeface="Times New Roman"/>
              </a:rPr>
              <a:t>.</a:t>
            </a:r>
          </a:p>
        </p:txBody>
      </p:sp>
      <p:sp>
        <p:nvSpPr>
          <p:cNvPr id="466" name="Google Shape;466;p48"/>
          <p:cNvSpPr/>
          <p:nvPr/>
        </p:nvSpPr>
        <p:spPr>
          <a:xfrm>
            <a:off x="1487384" y="3907001"/>
            <a:ext cx="906600" cy="9066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8"/>
          <p:cNvSpPr/>
          <p:nvPr/>
        </p:nvSpPr>
        <p:spPr>
          <a:xfrm>
            <a:off x="6757478" y="3907000"/>
            <a:ext cx="906600" cy="906600"/>
          </a:xfrm>
          <a:prstGeom prst="ellipse">
            <a:avLst/>
          </a:prstGeom>
          <a:gradFill>
            <a:gsLst>
              <a:gs pos="0">
                <a:srgbClr val="B28B22">
                  <a:alpha val="54901"/>
                </a:srgbClr>
              </a:gs>
              <a:gs pos="46000">
                <a:srgbClr val="B28B22">
                  <a:alpha val="49411"/>
                </a:srgbClr>
              </a:gs>
              <a:gs pos="7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lt-LT"/>
          </a:p>
        </p:txBody>
      </p:sp>
      <p:cxnSp>
        <p:nvCxnSpPr>
          <p:cNvPr id="469" name="Google Shape;469;p48"/>
          <p:cNvCxnSpPr/>
          <p:nvPr/>
        </p:nvCxnSpPr>
        <p:spPr>
          <a:xfrm>
            <a:off x="2207475" y="1143150"/>
            <a:ext cx="4729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aveikslėlis 3">
            <a:extLst>
              <a:ext uri="{FF2B5EF4-FFF2-40B4-BE49-F238E27FC236}">
                <a16:creationId xmlns:a16="http://schemas.microsoft.com/office/drawing/2014/main" id="{DDEA3E34-A737-4166-F22D-2B792241E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101" y="3964869"/>
            <a:ext cx="1390296" cy="861483"/>
          </a:xfrm>
          <a:prstGeom prst="rect">
            <a:avLst/>
          </a:prstGeom>
        </p:spPr>
      </p:pic>
      <p:pic>
        <p:nvPicPr>
          <p:cNvPr id="4" name="Paveikslėlis 4">
            <a:extLst>
              <a:ext uri="{FF2B5EF4-FFF2-40B4-BE49-F238E27FC236}">
                <a16:creationId xmlns:a16="http://schemas.microsoft.com/office/drawing/2014/main" id="{2AEFD72D-FF6A-60BE-54E6-863FD6271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074" y="3966808"/>
            <a:ext cx="1391355" cy="8434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cience Subject for Highschool - 11th Grade: Light by Slidesgo">
  <a:themeElements>
    <a:clrScheme name="Simple Light">
      <a:dk1>
        <a:srgbClr val="0F0D24"/>
      </a:dk1>
      <a:lt1>
        <a:srgbClr val="FFFFFF"/>
      </a:lt1>
      <a:dk2>
        <a:srgbClr val="E8DCAA"/>
      </a:dk2>
      <a:lt2>
        <a:srgbClr val="B28B22"/>
      </a:lt2>
      <a:accent1>
        <a:srgbClr val="DB611D"/>
      </a:accent1>
      <a:accent2>
        <a:srgbClr val="DD961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460</Words>
  <Application>Microsoft Office PowerPoint</Application>
  <PresentationFormat>Demonstracija ekrane (16:9)</PresentationFormat>
  <Paragraphs>185</Paragraphs>
  <Slides>26</Slides>
  <Notes>23</Notes>
  <HiddenSlides>0</HiddenSlides>
  <MMClips>2</MMClips>
  <ScaleCrop>false</ScaleCrop>
  <HeadingPairs>
    <vt:vector size="6" baseType="variant">
      <vt:variant>
        <vt:lpstr>Naudojami šriftai</vt:lpstr>
      </vt:variant>
      <vt:variant>
        <vt:i4>8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26</vt:i4>
      </vt:variant>
    </vt:vector>
  </HeadingPairs>
  <TitlesOfParts>
    <vt:vector size="35" baseType="lpstr">
      <vt:lpstr>Arial</vt:lpstr>
      <vt:lpstr>Arimo</vt:lpstr>
      <vt:lpstr>Courier New</vt:lpstr>
      <vt:lpstr>Poppins</vt:lpstr>
      <vt:lpstr>PT Sans</vt:lpstr>
      <vt:lpstr>Roboto Condensed Light</vt:lpstr>
      <vt:lpstr>Times New Roman</vt:lpstr>
      <vt:lpstr>Wingdings</vt:lpstr>
      <vt:lpstr>Science Subject for Highschool - 11th Grade: Light by Slidesgo</vt:lpstr>
      <vt:lpstr>Šviesos lūžis</vt:lpstr>
      <vt:lpstr>„PowerPoint“ pateiktis</vt:lpstr>
      <vt:lpstr>„PowerPoint“ pateiktis</vt:lpstr>
      <vt:lpstr>Kas yra šviesos lūžis?</vt:lpstr>
      <vt:lpstr>Šviesos lūžio dėsnis</vt:lpstr>
      <vt:lpstr>„PowerPoint“ pateiktis</vt:lpstr>
      <vt:lpstr>Šviesos lūžis realiame pasaulyje </vt:lpstr>
      <vt:lpstr>„PowerPoint“ pateiktis</vt:lpstr>
      <vt:lpstr>Lūžio rodiklis</vt:lpstr>
      <vt:lpstr>Susiję su šviesos lūžiu</vt:lpstr>
      <vt:lpstr>Visiškasis atspindys</vt:lpstr>
      <vt:lpstr>Visiškojo atspindžio taikymas</vt:lpstr>
      <vt:lpstr>Visiškojo atspindžio bandymas</vt:lpstr>
      <vt:lpstr>Lęšiai</vt:lpstr>
      <vt:lpstr>Lęšių taikymas</vt:lpstr>
      <vt:lpstr>Šviesos dispersija</vt:lpstr>
      <vt:lpstr>Spektras</vt:lpstr>
      <vt:lpstr>„PowerPoint“ pateiktis</vt:lpstr>
      <vt:lpstr>„PowerPoint“ pateiktis</vt:lpstr>
      <vt:lpstr>„PowerPoint“ pateiktis</vt:lpstr>
      <vt:lpstr>Uždaviniai</vt:lpstr>
      <vt:lpstr>Uždavinių sprendimai</vt:lpstr>
      <vt:lpstr>„PowerPoint“ pateiktis</vt:lpstr>
      <vt:lpstr>„PowerPoint“ pateiktis</vt:lpstr>
      <vt:lpstr>Išvada</vt:lpstr>
      <vt:lpstr>Literatūros šaltiniai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Šviesos lūžis</dc:title>
  <dc:creator>Dominykas Vaskas</dc:creator>
  <cp:lastModifiedBy>Igor Smirnov</cp:lastModifiedBy>
  <cp:revision>357</cp:revision>
  <dcterms:modified xsi:type="dcterms:W3CDTF">2023-04-24T05:43:39Z</dcterms:modified>
</cp:coreProperties>
</file>