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5" r:id="rId8"/>
    <p:sldId id="266" r:id="rId9"/>
    <p:sldId id="262" r:id="rId10"/>
    <p:sldId id="263" r:id="rId11"/>
    <p:sldId id="267" r:id="rId12"/>
    <p:sldId id="272" r:id="rId13"/>
    <p:sldId id="273" r:id="rId14"/>
    <p:sldId id="264" r:id="rId15"/>
    <p:sldId id="268" r:id="rId16"/>
    <p:sldId id="269" r:id="rId17"/>
    <p:sldId id="270" r:id="rId18"/>
    <p:sldId id="271" r:id="rId19"/>
    <p:sldId id="279" r:id="rId20"/>
    <p:sldId id="274" r:id="rId21"/>
    <p:sldId id="275" r:id="rId22"/>
    <p:sldId id="276" r:id="rId23"/>
    <p:sldId id="277" r:id="rId24"/>
    <p:sldId id="278"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98" autoAdjust="0"/>
    <p:restoredTop sz="94660"/>
  </p:normalViewPr>
  <p:slideViewPr>
    <p:cSldViewPr>
      <p:cViewPr varScale="1">
        <p:scale>
          <a:sx n="101" d="100"/>
          <a:sy n="101" d="100"/>
        </p:scale>
        <p:origin x="-84"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1B1C6AB9-F978-4C5A-96CE-AC97DB6BDAA4}"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1C6AB9-F978-4C5A-96CE-AC97DB6BDAA4}"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B1C6AB9-F978-4C5A-96CE-AC97DB6BDAA4}"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C82F5624-80F0-4887-B3FA-BF45D664F92E}" type="datetimeFigureOut">
              <a:rPr lang="en-US" smtClean="0"/>
              <a:pPr/>
              <a:t>3/18/2015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82F5624-80F0-4887-B3FA-BF45D664F92E}" type="datetimeFigureOut">
              <a:rPr lang="en-US" smtClean="0"/>
              <a:pPr/>
              <a:t>3/18/2015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B1C6AB9-F978-4C5A-96CE-AC97DB6BDAA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C82F5624-80F0-4887-B3FA-BF45D664F92E}" type="datetimeFigureOut">
              <a:rPr lang="en-US" smtClean="0"/>
              <a:pPr/>
              <a:t>3/18/2015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1B1C6AB9-F978-4C5A-96CE-AC97DB6BDAA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wikipedia.org/" TargetMode="External"/><Relationship Id="rId2" Type="http://schemas.openxmlformats.org/officeDocument/2006/relationships/hyperlink" Target="http://www.google.com/images" TargetMode="External"/><Relationship Id="rId1" Type="http://schemas.openxmlformats.org/officeDocument/2006/relationships/slideLayout" Target="../slideLayouts/slideLayout1.xml"/><Relationship Id="rId5" Type="http://schemas.openxmlformats.org/officeDocument/2006/relationships/hyperlink" Target="http://image0-rubylane.s3.amazonaws.com/shops/dorlandantiques" TargetMode="External"/><Relationship Id="rId4" Type="http://schemas.openxmlformats.org/officeDocument/2006/relationships/hyperlink" Target="http://ak1.ostkcdn.com/imag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8153400" cy="2051304"/>
          </a:xfrm>
        </p:spPr>
        <p:txBody>
          <a:bodyPr/>
          <a:lstStyle/>
          <a:p>
            <a:r>
              <a:rPr lang="lt-LT" sz="6000" dirty="0" smtClean="0">
                <a:latin typeface="Times New Roman" pitchFamily="18" charset="0"/>
                <a:cs typeface="Times New Roman" pitchFamily="18" charset="0"/>
              </a:rPr>
              <a:t>Šviesos atspindys</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685800" y="4038600"/>
            <a:ext cx="8153400" cy="2118360"/>
          </a:xfrm>
        </p:spPr>
        <p:txBody>
          <a:bodyPr>
            <a:normAutofit/>
          </a:bodyPr>
          <a:lstStyle/>
          <a:p>
            <a:r>
              <a:rPr lang="lt-LT" dirty="0" smtClean="0"/>
              <a:t>Darbą atliko :</a:t>
            </a:r>
          </a:p>
          <a:p>
            <a:r>
              <a:rPr lang="en-US" dirty="0" err="1" smtClean="0"/>
              <a:t>Elektr</a:t>
            </a:r>
            <a:r>
              <a:rPr lang="lt-LT" dirty="0" smtClean="0"/>
              <a:t>ėnų savivaldybės </a:t>
            </a:r>
          </a:p>
          <a:p>
            <a:r>
              <a:rPr lang="lt-LT" dirty="0" smtClean="0"/>
              <a:t>Semeliškių gimnazijos</a:t>
            </a:r>
          </a:p>
          <a:p>
            <a:r>
              <a:rPr lang="lt-LT" dirty="0" smtClean="0"/>
              <a:t>10 klasės mokinys</a:t>
            </a:r>
          </a:p>
          <a:p>
            <a:r>
              <a:rPr lang="lt-LT" dirty="0" smtClean="0"/>
              <a:t>Rytis Klimovič</a:t>
            </a:r>
          </a:p>
          <a:p>
            <a:r>
              <a:rPr lang="lt-LT" dirty="0" smtClean="0"/>
              <a:t>Mokytoja Snieguolė Klimovičienė</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Turinys</a:t>
            </a:r>
            <a:endParaRPr lang="en-US" dirty="0"/>
          </a:p>
        </p:txBody>
      </p:sp>
      <p:sp>
        <p:nvSpPr>
          <p:cNvPr id="3" name="Content Placeholder 2"/>
          <p:cNvSpPr>
            <a:spLocks noGrp="1"/>
          </p:cNvSpPr>
          <p:nvPr>
            <p:ph idx="1"/>
          </p:nvPr>
        </p:nvSpPr>
        <p:spPr/>
        <p:txBody>
          <a:bodyPr>
            <a:normAutofit fontScale="92500"/>
          </a:bodyPr>
          <a:lstStyle/>
          <a:p>
            <a:pPr marL="582930" indent="-514350">
              <a:buNone/>
            </a:pPr>
            <a:r>
              <a:rPr lang="lt-LT" sz="1800" dirty="0" smtClean="0"/>
              <a:t>Tikslai...............................................................................................................3</a:t>
            </a:r>
          </a:p>
          <a:p>
            <a:pPr marL="582930" indent="-514350">
              <a:buNone/>
            </a:pPr>
            <a:r>
              <a:rPr lang="lt-LT" sz="1800" dirty="0" smtClean="0"/>
              <a:t>Įvadas...............................................................................................................4</a:t>
            </a:r>
          </a:p>
          <a:p>
            <a:pPr marL="582930" indent="-514350">
              <a:buNone/>
            </a:pPr>
            <a:r>
              <a:rPr lang="lt-LT" sz="1800" dirty="0" smtClean="0"/>
              <a:t>Šviesos atspindžio sąvokos...............................................................................5</a:t>
            </a:r>
          </a:p>
          <a:p>
            <a:pPr marL="582930" indent="-514350">
              <a:buNone/>
            </a:pPr>
            <a:r>
              <a:rPr lang="lt-LT" sz="1800" dirty="0" smtClean="0"/>
              <a:t>Veidrodinis atspindys...................................................................................... 6</a:t>
            </a:r>
          </a:p>
          <a:p>
            <a:pPr marL="582930" indent="-514350">
              <a:buNone/>
            </a:pPr>
            <a:r>
              <a:rPr lang="lt-LT" sz="1800" dirty="0" smtClean="0"/>
              <a:t>Difuzinis atspindys............................................................................................7</a:t>
            </a:r>
          </a:p>
          <a:p>
            <a:pPr marL="582930" indent="-514350">
              <a:buNone/>
            </a:pPr>
            <a:r>
              <a:rPr lang="lt-LT" sz="1800" dirty="0" smtClean="0"/>
              <a:t>Bandymas su optiniu disku.............................................................................. 8</a:t>
            </a:r>
          </a:p>
          <a:p>
            <a:pPr marL="582930" indent="-514350">
              <a:buNone/>
            </a:pPr>
            <a:r>
              <a:rPr lang="lt-LT" sz="1800" dirty="0" smtClean="0"/>
              <a:t>Šviesos atspindžio dėsnis................................................................................ 9</a:t>
            </a:r>
          </a:p>
          <a:p>
            <a:pPr marL="582930" indent="-514350">
              <a:buNone/>
            </a:pPr>
            <a:r>
              <a:rPr lang="lt-LT" sz="1800" dirty="0" smtClean="0"/>
              <a:t>Apgręžiamumo </a:t>
            </a:r>
            <a:r>
              <a:rPr lang="lt-LT" sz="1800" dirty="0" smtClean="0"/>
              <a:t>sąvybė................................................................................... 10</a:t>
            </a:r>
          </a:p>
          <a:p>
            <a:pPr marL="582930" indent="-514350">
              <a:buNone/>
            </a:pPr>
            <a:r>
              <a:rPr lang="lt-LT" sz="1800" dirty="0" smtClean="0"/>
              <a:t>Atvaizdo susidarymas plokščiajame </a:t>
            </a:r>
            <a:r>
              <a:rPr lang="lt-LT" sz="1800" dirty="0" smtClean="0"/>
              <a:t>veidrodyje............................................... 11</a:t>
            </a:r>
          </a:p>
          <a:p>
            <a:pPr marL="582930" indent="-514350">
              <a:buNone/>
            </a:pPr>
            <a:r>
              <a:rPr lang="lt-LT" sz="1800" dirty="0" smtClean="0"/>
              <a:t>Tai įdomu</a:t>
            </a:r>
            <a:r>
              <a:rPr lang="lt-LT" sz="1800" dirty="0" smtClean="0"/>
              <a:t>........................................................................................................ 12</a:t>
            </a:r>
          </a:p>
          <a:p>
            <a:pPr marL="582930" indent="-514350">
              <a:buNone/>
            </a:pPr>
            <a:r>
              <a:rPr lang="lt-LT" sz="1800" dirty="0" smtClean="0"/>
              <a:t>Bandymai........................................................................................................ 14</a:t>
            </a:r>
          </a:p>
          <a:p>
            <a:pPr marL="582930" indent="-514350">
              <a:buNone/>
            </a:pPr>
            <a:r>
              <a:rPr lang="lt-LT" sz="1800" dirty="0" smtClean="0"/>
              <a:t>Uždaviniai ir klausimai..................................................................................... 19</a:t>
            </a:r>
          </a:p>
          <a:p>
            <a:pPr marL="582930" indent="-514350">
              <a:buNone/>
            </a:pPr>
            <a:r>
              <a:rPr lang="lt-LT" sz="1800" dirty="0" smtClean="0"/>
              <a:t>Informacijos šaltiniai........................................................................................ 30</a:t>
            </a:r>
          </a:p>
          <a:p>
            <a:pPr marL="582930" indent="-514350">
              <a:buNone/>
            </a:pPr>
            <a:endParaRPr lang="lt-LT" sz="1800" dirty="0" smtClean="0"/>
          </a:p>
          <a:p>
            <a:pPr marL="582930" indent="-514350">
              <a:buNone/>
            </a:pPr>
            <a:endParaRPr lang="lt-LT" sz="2400" dirty="0" smtClean="0"/>
          </a:p>
          <a:p>
            <a:pPr marL="582930" indent="-514350">
              <a:buNone/>
            </a:pPr>
            <a:endParaRPr lang="lt-LT" dirty="0" smtClean="0"/>
          </a:p>
          <a:p>
            <a:pPr marL="582930" indent="-514350">
              <a:buNone/>
            </a:pPr>
            <a:endParaRPr lang="lt-LT" dirty="0" smtClean="0"/>
          </a:p>
          <a:p>
            <a:pPr marL="582930" indent="-514350">
              <a:buNone/>
            </a:pPr>
            <a:endParaRPr lang="lt-LT" dirty="0" smtClean="0"/>
          </a:p>
          <a:p>
            <a:pPr marL="582930" indent="-514350">
              <a:buNone/>
            </a:pPr>
            <a:endParaRPr lang="lt-LT" dirty="0" smtClean="0"/>
          </a:p>
          <a:p>
            <a:pPr marL="582930" indent="-514350">
              <a:buNone/>
            </a:pPr>
            <a:endParaRPr lang="lt-LT" dirty="0" smtClean="0"/>
          </a:p>
          <a:p>
            <a:pPr marL="582930" indent="-514350">
              <a:buNone/>
            </a:pPr>
            <a:endParaRPr lang="lt-LT" dirty="0" smtClean="0"/>
          </a:p>
          <a:p>
            <a:pPr marL="582930" indent="-514350">
              <a:buAutoNum type="arabicPeriod"/>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Tikslai</a:t>
            </a:r>
            <a:endParaRPr lang="en-US" dirty="0"/>
          </a:p>
        </p:txBody>
      </p:sp>
      <p:sp>
        <p:nvSpPr>
          <p:cNvPr id="3" name="Content Placeholder 2"/>
          <p:cNvSpPr>
            <a:spLocks noGrp="1"/>
          </p:cNvSpPr>
          <p:nvPr>
            <p:ph idx="1"/>
          </p:nvPr>
        </p:nvSpPr>
        <p:spPr/>
        <p:txBody>
          <a:bodyPr/>
          <a:lstStyle/>
          <a:p>
            <a:r>
              <a:rPr lang="lt-LT" dirty="0" smtClean="0"/>
              <a:t>Supažindinti su šviesos atspindžio dėsningumais;</a:t>
            </a:r>
          </a:p>
          <a:p>
            <a:r>
              <a:rPr lang="lt-LT" dirty="0" smtClean="0"/>
              <a:t>Paaiškinti , kaip susidaro atvaizdas veidrodyje</a:t>
            </a:r>
            <a:r>
              <a:rPr lang="en-US" dirty="0" smtClean="0"/>
              <a:t>.</a:t>
            </a:r>
            <a:endParaRPr lang="en-US" dirty="0"/>
          </a:p>
        </p:txBody>
      </p:sp>
      <p:pic>
        <p:nvPicPr>
          <p:cNvPr id="1026" name="Picture 2" descr="D:\fizika visiems\perfect_reflection_1316.jpg"/>
          <p:cNvPicPr>
            <a:picLocks noChangeAspect="1" noChangeArrowheads="1"/>
          </p:cNvPicPr>
          <p:nvPr/>
        </p:nvPicPr>
        <p:blipFill>
          <a:blip r:embed="rId2" cstate="print"/>
          <a:srcRect/>
          <a:stretch>
            <a:fillRect/>
          </a:stretch>
        </p:blipFill>
        <p:spPr bwMode="auto">
          <a:xfrm>
            <a:off x="1828800" y="4193488"/>
            <a:ext cx="5334000" cy="26645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Įvadas</a:t>
            </a:r>
            <a:endParaRPr lang="en-US" dirty="0"/>
          </a:p>
        </p:txBody>
      </p:sp>
      <p:sp>
        <p:nvSpPr>
          <p:cNvPr id="3" name="Content Placeholder 2"/>
          <p:cNvSpPr>
            <a:spLocks noGrp="1"/>
          </p:cNvSpPr>
          <p:nvPr>
            <p:ph idx="1"/>
          </p:nvPr>
        </p:nvSpPr>
        <p:spPr/>
        <p:txBody>
          <a:bodyPr/>
          <a:lstStyle/>
          <a:p>
            <a:r>
              <a:rPr lang="lt-LT" dirty="0" smtClean="0"/>
              <a:t>Iš šaltinio tiesiai sklindanti šviesa, pasiekusi kūnų paviršių, nuo jo atsispindi. Iš tikrųjų kūnai atspindi tik dalį krintančios į juos šviesos. Kita jos dalis prasiskverbia pro tuos kūnus arba yra sugeriama. Nagrinėsime tik tą šviesos dalį , kuri atsispindi.</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Šviesos atspindžio sąvokos</a:t>
            </a:r>
            <a:endParaRPr lang="en-US" dirty="0"/>
          </a:p>
        </p:txBody>
      </p:sp>
      <p:sp>
        <p:nvSpPr>
          <p:cNvPr id="3" name="Content Placeholder 2"/>
          <p:cNvSpPr>
            <a:spLocks noGrp="1"/>
          </p:cNvSpPr>
          <p:nvPr>
            <p:ph idx="1"/>
          </p:nvPr>
        </p:nvSpPr>
        <p:spPr>
          <a:xfrm>
            <a:off x="762000" y="1524000"/>
            <a:ext cx="7772400" cy="4572000"/>
          </a:xfrm>
        </p:spPr>
        <p:txBody>
          <a:bodyPr>
            <a:normAutofit fontScale="92500" lnSpcReduction="20000"/>
          </a:bodyPr>
          <a:lstStyle/>
          <a:p>
            <a:r>
              <a:rPr lang="lt-LT" b="1" dirty="0" smtClean="0"/>
              <a:t>Krintantysis spindulys </a:t>
            </a:r>
            <a:r>
              <a:rPr lang="lt-LT" dirty="0" smtClean="0"/>
              <a:t>– spindulys krintantis į veidrodžio paviršių.</a:t>
            </a:r>
          </a:p>
          <a:p>
            <a:r>
              <a:rPr lang="lt-LT" b="1" dirty="0" smtClean="0"/>
              <a:t>Atsispindėjęs spindulys </a:t>
            </a:r>
            <a:r>
              <a:rPr lang="lt-LT" dirty="0" smtClean="0"/>
              <a:t>– spindulys , atsispindėjęs nuo veidrodžio paviršiaus.</a:t>
            </a:r>
          </a:p>
          <a:p>
            <a:r>
              <a:rPr lang="lt-LT" b="1" dirty="0" smtClean="0"/>
              <a:t>Statmuo</a:t>
            </a:r>
            <a:r>
              <a:rPr lang="lt-LT" dirty="0" smtClean="0"/>
              <a:t> – statmena tiese veidrodžio plokštumai.</a:t>
            </a:r>
          </a:p>
          <a:p>
            <a:r>
              <a:rPr lang="lt-LT" dirty="0" smtClean="0"/>
              <a:t>Kampas </a:t>
            </a:r>
            <a:r>
              <a:rPr lang="el-GR" dirty="0" smtClean="0"/>
              <a:t>α</a:t>
            </a:r>
            <a:r>
              <a:rPr lang="lt-LT" dirty="0" smtClean="0"/>
              <a:t> , kurį sudaro krintantysis spindulys ir iš jo kritimo taško iškeltas statmuo paviršiui, vadinamas </a:t>
            </a:r>
            <a:r>
              <a:rPr lang="lt-LT" b="1" dirty="0" smtClean="0"/>
              <a:t>kritimo kampu.</a:t>
            </a:r>
            <a:endParaRPr lang="lt-LT" dirty="0" smtClean="0"/>
          </a:p>
          <a:p>
            <a:r>
              <a:rPr lang="lt-LT" dirty="0" smtClean="0"/>
              <a:t>Kampas </a:t>
            </a:r>
            <a:r>
              <a:rPr lang="el-GR" dirty="0" smtClean="0"/>
              <a:t>β</a:t>
            </a:r>
            <a:r>
              <a:rPr lang="lt-LT" dirty="0" smtClean="0"/>
              <a:t> tarp statmens ir atsispindėjusio spindulio vadinamas </a:t>
            </a:r>
            <a:r>
              <a:rPr lang="lt-LT" b="1" dirty="0" smtClean="0"/>
              <a:t>atspindžio kampu</a:t>
            </a:r>
            <a:r>
              <a:rPr lang="lt-LT" dirty="0"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Veidrodinis atspindys</a:t>
            </a:r>
            <a:endParaRPr lang="en-US" dirty="0"/>
          </a:p>
        </p:txBody>
      </p:sp>
      <p:sp>
        <p:nvSpPr>
          <p:cNvPr id="3" name="Content Placeholder 2"/>
          <p:cNvSpPr>
            <a:spLocks noGrp="1"/>
          </p:cNvSpPr>
          <p:nvPr>
            <p:ph idx="1"/>
          </p:nvPr>
        </p:nvSpPr>
        <p:spPr>
          <a:xfrm>
            <a:off x="914400" y="1600200"/>
            <a:ext cx="7772400" cy="4572000"/>
          </a:xfrm>
        </p:spPr>
        <p:txBody>
          <a:bodyPr/>
          <a:lstStyle/>
          <a:p>
            <a:pPr>
              <a:buFont typeface="Wingdings" pitchFamily="2" charset="2"/>
              <a:buChar char="§"/>
            </a:pPr>
            <a:r>
              <a:rPr lang="en-US" dirty="0" smtClean="0"/>
              <a:t>V</a:t>
            </a:r>
            <a:r>
              <a:rPr lang="lt-LT" dirty="0" smtClean="0"/>
              <a:t>eidrodinis atspindys</a:t>
            </a:r>
            <a:r>
              <a:rPr lang="en-US" dirty="0" smtClean="0"/>
              <a:t> </a:t>
            </a:r>
            <a:r>
              <a:rPr lang="lt-LT" dirty="0" smtClean="0"/>
              <a:t>susidaro , kai lygiagr</a:t>
            </a:r>
            <a:r>
              <a:rPr lang="en-US" dirty="0" smtClean="0"/>
              <a:t>e</a:t>
            </a:r>
            <a:r>
              <a:rPr lang="lt-LT" dirty="0" smtClean="0"/>
              <a:t>čių spind</a:t>
            </a:r>
            <a:r>
              <a:rPr lang="en-US" dirty="0" smtClean="0"/>
              <a:t>u</a:t>
            </a:r>
            <a:r>
              <a:rPr lang="lt-LT" dirty="0" smtClean="0"/>
              <a:t>lių pluoštas atsispindi nuo lygaus paviršiaus, pakeičia sklidimo kryptį , bet išlieka lygiagretūs. </a:t>
            </a:r>
          </a:p>
          <a:p>
            <a:pPr>
              <a:buNone/>
            </a:pPr>
            <a:r>
              <a:rPr lang="lt-LT" dirty="0" smtClean="0"/>
              <a:t>    </a:t>
            </a:r>
          </a:p>
        </p:txBody>
      </p:sp>
      <p:pic>
        <p:nvPicPr>
          <p:cNvPr id="2050" name="Picture 2" descr="D:\fizika visiems\Reflexao.png"/>
          <p:cNvPicPr>
            <a:picLocks noChangeAspect="1" noChangeArrowheads="1"/>
          </p:cNvPicPr>
          <p:nvPr/>
        </p:nvPicPr>
        <p:blipFill>
          <a:blip r:embed="rId2" cstate="print"/>
          <a:srcRect/>
          <a:stretch>
            <a:fillRect/>
          </a:stretch>
        </p:blipFill>
        <p:spPr bwMode="auto">
          <a:xfrm>
            <a:off x="2286000" y="3810000"/>
            <a:ext cx="4572000" cy="26751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Difuzinis</a:t>
            </a:r>
            <a:r>
              <a:rPr lang="en-US" dirty="0" smtClean="0"/>
              <a:t> </a:t>
            </a:r>
            <a:r>
              <a:rPr lang="en-US" dirty="0" err="1" smtClean="0"/>
              <a:t>atspindys</a:t>
            </a:r>
            <a:endParaRPr lang="en-US" dirty="0"/>
          </a:p>
        </p:txBody>
      </p:sp>
      <p:sp>
        <p:nvSpPr>
          <p:cNvPr id="3" name="Content Placeholder 2"/>
          <p:cNvSpPr>
            <a:spLocks noGrp="1"/>
          </p:cNvSpPr>
          <p:nvPr>
            <p:ph idx="1"/>
          </p:nvPr>
        </p:nvSpPr>
        <p:spPr/>
        <p:txBody>
          <a:bodyPr/>
          <a:lstStyle/>
          <a:p>
            <a:r>
              <a:rPr lang="en-US" dirty="0" smtClean="0"/>
              <a:t>D</a:t>
            </a:r>
            <a:r>
              <a:rPr lang="lt-LT" dirty="0" smtClean="0"/>
              <a:t>ifuzinis atspindys</a:t>
            </a:r>
            <a:r>
              <a:rPr lang="en-US" dirty="0" smtClean="0"/>
              <a:t> (</a:t>
            </a:r>
            <a:r>
              <a:rPr lang="en-US" dirty="0" err="1" smtClean="0"/>
              <a:t>sklaidusis</a:t>
            </a:r>
            <a:r>
              <a:rPr lang="en-US" dirty="0" smtClean="0"/>
              <a:t>) </a:t>
            </a:r>
            <a:r>
              <a:rPr lang="lt-LT" dirty="0" smtClean="0"/>
              <a:t>susidaro , kai lygiagr</a:t>
            </a:r>
            <a:r>
              <a:rPr lang="en-US" dirty="0" smtClean="0"/>
              <a:t>e</a:t>
            </a:r>
            <a:r>
              <a:rPr lang="lt-LT" dirty="0" smtClean="0"/>
              <a:t>čių spind</a:t>
            </a:r>
            <a:r>
              <a:rPr lang="en-US" dirty="0" smtClean="0"/>
              <a:t>u</a:t>
            </a:r>
            <a:r>
              <a:rPr lang="lt-LT" dirty="0" smtClean="0"/>
              <a:t>lių pluoštas atsispin</a:t>
            </a:r>
            <a:r>
              <a:rPr lang="en-US" dirty="0" err="1" smtClean="0"/>
              <a:t>di</a:t>
            </a:r>
            <a:r>
              <a:rPr lang="lt-LT" dirty="0" smtClean="0"/>
              <a:t> nuo nelygaus paviršiaus</a:t>
            </a:r>
            <a:r>
              <a:rPr lang="en-US" dirty="0" smtClean="0"/>
              <a:t> </a:t>
            </a:r>
            <a:r>
              <a:rPr lang="en-US" dirty="0" err="1" smtClean="0"/>
              <a:t>ir</a:t>
            </a:r>
            <a:r>
              <a:rPr lang="en-US" dirty="0" smtClean="0"/>
              <a:t> </a:t>
            </a:r>
            <a:r>
              <a:rPr lang="en-US" dirty="0" err="1" smtClean="0"/>
              <a:t>sklinda</a:t>
            </a:r>
            <a:r>
              <a:rPr lang="en-US" dirty="0" smtClean="0"/>
              <a:t> </a:t>
            </a:r>
            <a:r>
              <a:rPr lang="lt-LT" dirty="0" smtClean="0"/>
              <a:t>įvairiomis kryptimis.</a:t>
            </a:r>
          </a:p>
          <a:p>
            <a:endParaRPr lang="en-US" dirty="0"/>
          </a:p>
        </p:txBody>
      </p:sp>
      <p:pic>
        <p:nvPicPr>
          <p:cNvPr id="3074" name="Picture 2" descr="D:\fizika visiems\diffuse.gif"/>
          <p:cNvPicPr>
            <a:picLocks noChangeAspect="1" noChangeArrowheads="1"/>
          </p:cNvPicPr>
          <p:nvPr/>
        </p:nvPicPr>
        <p:blipFill>
          <a:blip r:embed="rId2" cstate="print"/>
          <a:srcRect/>
          <a:stretch>
            <a:fillRect/>
          </a:stretch>
        </p:blipFill>
        <p:spPr bwMode="auto">
          <a:xfrm>
            <a:off x="2590800" y="4114800"/>
            <a:ext cx="3838194" cy="2628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Bandymas</a:t>
            </a:r>
            <a:r>
              <a:rPr lang="en-US" dirty="0" smtClean="0"/>
              <a:t> </a:t>
            </a:r>
            <a:r>
              <a:rPr lang="en-US" dirty="0" err="1" smtClean="0"/>
              <a:t>su</a:t>
            </a:r>
            <a:r>
              <a:rPr lang="en-US" dirty="0" smtClean="0"/>
              <a:t> </a:t>
            </a:r>
            <a:r>
              <a:rPr lang="en-US" dirty="0" err="1" smtClean="0"/>
              <a:t>optiniu</a:t>
            </a:r>
            <a:r>
              <a:rPr lang="en-US" dirty="0" smtClean="0"/>
              <a:t> </a:t>
            </a:r>
            <a:r>
              <a:rPr lang="en-US" dirty="0" err="1" smtClean="0"/>
              <a:t>disku</a:t>
            </a:r>
            <a:endParaRPr lang="en-US" dirty="0"/>
          </a:p>
        </p:txBody>
      </p:sp>
      <p:sp>
        <p:nvSpPr>
          <p:cNvPr id="3" name="Content Placeholder 2"/>
          <p:cNvSpPr>
            <a:spLocks noGrp="1"/>
          </p:cNvSpPr>
          <p:nvPr>
            <p:ph idx="1"/>
          </p:nvPr>
        </p:nvSpPr>
        <p:spPr/>
        <p:txBody>
          <a:bodyPr>
            <a:normAutofit/>
          </a:bodyPr>
          <a:lstStyle/>
          <a:p>
            <a:r>
              <a:rPr lang="lt-LT" sz="2000" dirty="0" smtClean="0"/>
              <a:t>Iš optinio disko šviestuvo sklindantį spindulį nukreipkime į disko centre įtvirtintą veidrodėlį. Pagal skritulio pakraštyje pažymėtas padalas išmatuojame spindulio kritimo ir atspindžio kampą. Jie yra lygūs. Šviestuvą pastumiame į kitą vietą ir vėl išmatuojame. Dar kartą įsitikinsime , kad jie yra lygūs. Atliekant šį bandymą, matyti, jog krintantysis ir atsispindėjęs spindulys yra disko plokštumoje.</a:t>
            </a:r>
            <a:endParaRPr lang="en-US" sz="2000" dirty="0"/>
          </a:p>
        </p:txBody>
      </p:sp>
      <p:pic>
        <p:nvPicPr>
          <p:cNvPr id="1028" name="Picture 4" descr="D:\fizika visiems\bandymai\Screenshot_1.jpg"/>
          <p:cNvPicPr>
            <a:picLocks noChangeAspect="1" noChangeArrowheads="1"/>
          </p:cNvPicPr>
          <p:nvPr/>
        </p:nvPicPr>
        <p:blipFill>
          <a:blip r:embed="rId2" cstate="print"/>
          <a:srcRect/>
          <a:stretch>
            <a:fillRect/>
          </a:stretch>
        </p:blipFill>
        <p:spPr bwMode="auto">
          <a:xfrm>
            <a:off x="533400" y="4267200"/>
            <a:ext cx="2667000" cy="24219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descr="D:\fizika visiems\bandymai\Screenshot_2.jpg"/>
          <p:cNvPicPr>
            <a:picLocks noChangeAspect="1" noChangeArrowheads="1"/>
          </p:cNvPicPr>
          <p:nvPr/>
        </p:nvPicPr>
        <p:blipFill>
          <a:blip r:embed="rId3" cstate="print"/>
          <a:srcRect/>
          <a:stretch>
            <a:fillRect/>
          </a:stretch>
        </p:blipFill>
        <p:spPr bwMode="auto">
          <a:xfrm>
            <a:off x="3429000" y="4267200"/>
            <a:ext cx="2667000" cy="24231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D:\fizika visiems\bandymai\Screenshot_3.jpg"/>
          <p:cNvPicPr>
            <a:picLocks noChangeAspect="1" noChangeArrowheads="1"/>
          </p:cNvPicPr>
          <p:nvPr/>
        </p:nvPicPr>
        <p:blipFill>
          <a:blip r:embed="rId4" cstate="print"/>
          <a:srcRect/>
          <a:stretch>
            <a:fillRect/>
          </a:stretch>
        </p:blipFill>
        <p:spPr bwMode="auto">
          <a:xfrm>
            <a:off x="6324600" y="4267200"/>
            <a:ext cx="2650331" cy="24231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Šviesos atspindžio dėsnis</a:t>
            </a:r>
            <a:endParaRPr lang="en-US" dirty="0"/>
          </a:p>
        </p:txBody>
      </p:sp>
      <p:sp>
        <p:nvSpPr>
          <p:cNvPr id="3" name="Content Placeholder 2"/>
          <p:cNvSpPr>
            <a:spLocks noGrp="1"/>
          </p:cNvSpPr>
          <p:nvPr>
            <p:ph idx="1"/>
          </p:nvPr>
        </p:nvSpPr>
        <p:spPr/>
        <p:txBody>
          <a:bodyPr>
            <a:normAutofit/>
          </a:bodyPr>
          <a:lstStyle/>
          <a:p>
            <a:r>
              <a:rPr lang="lt-LT" sz="2800" dirty="0" smtClean="0"/>
              <a:t>Krintantysis spindulys, atsispindėjęs spindulys ir per kritimo tašką nubrėžtas statmuo veidrodžio paviršiui yra vienoje plokštumoje.</a:t>
            </a:r>
          </a:p>
          <a:p>
            <a:r>
              <a:rPr lang="lt-LT" sz="2800" dirty="0" smtClean="0"/>
              <a:t>Atspindžio kampas lygus spindulio kritimo kampui.</a:t>
            </a:r>
            <a:r>
              <a:rPr lang="en-US" sz="2800" dirty="0" smtClean="0"/>
              <a:t> </a:t>
            </a:r>
            <a:r>
              <a:rPr lang="el-GR" sz="2800" dirty="0" smtClean="0"/>
              <a:t>β</a:t>
            </a:r>
            <a:r>
              <a:rPr lang="en-US" sz="2800" dirty="0" smtClean="0"/>
              <a:t> =</a:t>
            </a:r>
            <a:r>
              <a:rPr lang="lt-LT" sz="2800" dirty="0" smtClean="0"/>
              <a:t> </a:t>
            </a:r>
            <a:r>
              <a:rPr lang="el-GR" sz="2800" dirty="0" smtClean="0"/>
              <a:t>α</a:t>
            </a:r>
            <a:r>
              <a:rPr lang="en-US" sz="2800" dirty="0" smtClean="0"/>
              <a:t> </a:t>
            </a:r>
            <a:endParaRPr lang="en-US" sz="2800" dirty="0"/>
          </a:p>
        </p:txBody>
      </p:sp>
      <p:pic>
        <p:nvPicPr>
          <p:cNvPr id="1026" name="Picture 2" descr="D:\fizika visiems\desnis.png"/>
          <p:cNvPicPr>
            <a:picLocks noChangeAspect="1" noChangeArrowheads="1"/>
          </p:cNvPicPr>
          <p:nvPr/>
        </p:nvPicPr>
        <p:blipFill>
          <a:blip r:embed="rId2" cstate="print"/>
          <a:srcRect/>
          <a:stretch>
            <a:fillRect/>
          </a:stretch>
        </p:blipFill>
        <p:spPr bwMode="auto">
          <a:xfrm>
            <a:off x="4191000" y="3986923"/>
            <a:ext cx="4060928" cy="2871077"/>
          </a:xfrm>
          <a:prstGeom prst="roundRect">
            <a:avLst>
              <a:gd name="adj" fmla="val 8965"/>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Apgręžiamumo sąvybė</a:t>
            </a:r>
            <a:endParaRPr lang="en-US" dirty="0"/>
          </a:p>
        </p:txBody>
      </p:sp>
      <p:sp>
        <p:nvSpPr>
          <p:cNvPr id="3" name="Content Placeholder 2"/>
          <p:cNvSpPr>
            <a:spLocks noGrp="1"/>
          </p:cNvSpPr>
          <p:nvPr>
            <p:ph idx="1"/>
          </p:nvPr>
        </p:nvSpPr>
        <p:spPr/>
        <p:txBody>
          <a:bodyPr/>
          <a:lstStyle/>
          <a:p>
            <a:pPr>
              <a:buFont typeface="Wingdings" pitchFamily="2" charset="2"/>
              <a:buChar char="§"/>
            </a:pPr>
            <a:r>
              <a:rPr lang="lt-LT" dirty="0" smtClean="0"/>
              <a:t>Jeigu šviesos spindulys sklistų atvirkščia kryptimi, tai atsispindėjęs spindulys taptų krintančiuoju, o krintantysis – atsispindėjusiu.</a:t>
            </a:r>
            <a:endParaRPr lang="en-US" dirty="0"/>
          </a:p>
        </p:txBody>
      </p:sp>
      <p:pic>
        <p:nvPicPr>
          <p:cNvPr id="4098" name="Picture 2" descr="D:\fizika visiems\atgrezimas.png"/>
          <p:cNvPicPr>
            <a:picLocks noChangeAspect="1" noChangeArrowheads="1"/>
          </p:cNvPicPr>
          <p:nvPr/>
        </p:nvPicPr>
        <p:blipFill>
          <a:blip r:embed="rId2" cstate="print"/>
          <a:srcRect/>
          <a:stretch>
            <a:fillRect/>
          </a:stretch>
        </p:blipFill>
        <p:spPr bwMode="auto">
          <a:xfrm>
            <a:off x="2514600" y="3886200"/>
            <a:ext cx="3990975" cy="2628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z="2800" dirty="0" smtClean="0"/>
              <a:t>Atvaizdo susidarymas plokščiajame veidrodyje</a:t>
            </a:r>
            <a:endParaRPr lang="en-US" sz="2800" dirty="0"/>
          </a:p>
        </p:txBody>
      </p:sp>
      <p:sp>
        <p:nvSpPr>
          <p:cNvPr id="3" name="Content Placeholder 2"/>
          <p:cNvSpPr>
            <a:spLocks noGrp="1"/>
          </p:cNvSpPr>
          <p:nvPr>
            <p:ph idx="1"/>
          </p:nvPr>
        </p:nvSpPr>
        <p:spPr/>
        <p:txBody>
          <a:bodyPr>
            <a:normAutofit/>
          </a:bodyPr>
          <a:lstStyle/>
          <a:p>
            <a:r>
              <a:rPr lang="lt-LT" sz="2400" dirty="0" smtClean="0"/>
              <a:t>Prieš veidrodį yra rodyklė AB. Norėdami rasti jos atvaizdą, iš kraštinių taškų nubrėžiame statmenis veidrodžio paviršiui ir pratęsiame juos už veidrodžio tokiu pat atstumu. Gauname taškus CD. Sujungę juos atkarpa, turime rodyklės AB atvaizdą CD.</a:t>
            </a:r>
          </a:p>
        </p:txBody>
      </p:sp>
      <p:pic>
        <p:nvPicPr>
          <p:cNvPr id="2051" name="Picture 3" descr="D:\fizika visiems\veidrodis.png"/>
          <p:cNvPicPr>
            <a:picLocks noChangeAspect="1" noChangeArrowheads="1"/>
          </p:cNvPicPr>
          <p:nvPr/>
        </p:nvPicPr>
        <p:blipFill>
          <a:blip r:embed="rId2" cstate="print"/>
          <a:srcRect/>
          <a:stretch>
            <a:fillRect/>
          </a:stretch>
        </p:blipFill>
        <p:spPr bwMode="auto">
          <a:xfrm>
            <a:off x="5486400" y="4038600"/>
            <a:ext cx="3470413"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066800" y="4038600"/>
            <a:ext cx="4114800" cy="1846659"/>
          </a:xfrm>
          <a:prstGeom prst="rect">
            <a:avLst/>
          </a:prstGeom>
          <a:noFill/>
        </p:spPr>
        <p:txBody>
          <a:bodyPr wrap="square" rtlCol="0">
            <a:spAutoFit/>
          </a:bodyPr>
          <a:lstStyle/>
          <a:p>
            <a:pPr>
              <a:buFont typeface="Wingdings" pitchFamily="2" charset="2"/>
              <a:buChar char="§"/>
            </a:pPr>
            <a:r>
              <a:rPr lang="lt-LT" sz="2400" dirty="0" smtClean="0"/>
              <a:t>  Plokščiasis veidrodis sudaro menamą, tokio pat dydžio kaip daiktas ir simetrišką atvaizdą veidrodžio paviršiaus atžvilgiu.</a:t>
            </a:r>
            <a:endParaRPr lang="en-US" sz="2400"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Tai įdomu...</a:t>
            </a:r>
            <a:endParaRPr lang="en-US" dirty="0"/>
          </a:p>
        </p:txBody>
      </p:sp>
      <p:sp>
        <p:nvSpPr>
          <p:cNvPr id="3" name="Content Placeholder 2"/>
          <p:cNvSpPr>
            <a:spLocks noGrp="1"/>
          </p:cNvSpPr>
          <p:nvPr>
            <p:ph idx="1"/>
          </p:nvPr>
        </p:nvSpPr>
        <p:spPr>
          <a:xfrm>
            <a:off x="914400" y="1783560"/>
            <a:ext cx="4724400" cy="4572000"/>
          </a:xfrm>
        </p:spPr>
        <p:txBody>
          <a:bodyPr>
            <a:normAutofit fontScale="85000" lnSpcReduction="10000"/>
          </a:bodyPr>
          <a:lstStyle/>
          <a:p>
            <a:r>
              <a:rPr lang="en-US" dirty="0" err="1" smtClean="0"/>
              <a:t>Pirmasis</a:t>
            </a:r>
            <a:r>
              <a:rPr lang="en-US" dirty="0" smtClean="0"/>
              <a:t> </a:t>
            </a:r>
            <a:r>
              <a:rPr lang="en-US" dirty="0" err="1" smtClean="0"/>
              <a:t>veidrodis</a:t>
            </a:r>
            <a:r>
              <a:rPr lang="en-US" dirty="0" smtClean="0"/>
              <a:t> </a:t>
            </a:r>
            <a:r>
              <a:rPr lang="lt-LT" dirty="0" smtClean="0"/>
              <a:t>žmogui buvo lygus vandens paviršius.</a:t>
            </a:r>
          </a:p>
          <a:p>
            <a:r>
              <a:rPr lang="lt-LT" dirty="0" smtClean="0"/>
              <a:t>Seniausias dirbtinis veidrodis rastas Konijos regione Turkijoje. Anatolijos akmens amžiaus žmonės jį pagamino iš vulkaninės kilmės stiklo – obsidiano. Jam gali būti 8000-9000 metų.</a:t>
            </a:r>
          </a:p>
          <a:p>
            <a:r>
              <a:rPr lang="lt-LT" dirty="0" smtClean="0"/>
              <a:t>Senovės Egipte buvo populiarūs aukso ir sidabro veidrodžiai.</a:t>
            </a:r>
            <a:endParaRPr lang="en-US" dirty="0"/>
          </a:p>
        </p:txBody>
      </p:sp>
      <p:pic>
        <p:nvPicPr>
          <p:cNvPr id="1026" name="Picture 2" descr="D:\fizika visiems\42410.1L.jpg"/>
          <p:cNvPicPr>
            <a:picLocks noChangeAspect="1" noChangeArrowheads="1"/>
          </p:cNvPicPr>
          <p:nvPr/>
        </p:nvPicPr>
        <p:blipFill>
          <a:blip r:embed="rId2" cstate="print"/>
          <a:srcRect/>
          <a:stretch>
            <a:fillRect/>
          </a:stretch>
        </p:blipFill>
        <p:spPr bwMode="auto">
          <a:xfrm>
            <a:off x="5638800" y="1828800"/>
            <a:ext cx="3371850" cy="4495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Tai įdomu...</a:t>
            </a:r>
            <a:endParaRPr lang="en-US" dirty="0"/>
          </a:p>
        </p:txBody>
      </p:sp>
      <p:sp>
        <p:nvSpPr>
          <p:cNvPr id="3" name="Content Placeholder 2"/>
          <p:cNvSpPr>
            <a:spLocks noGrp="1"/>
          </p:cNvSpPr>
          <p:nvPr>
            <p:ph idx="1"/>
          </p:nvPr>
        </p:nvSpPr>
        <p:spPr>
          <a:xfrm>
            <a:off x="762000" y="1676400"/>
            <a:ext cx="4267200" cy="4572000"/>
          </a:xfrm>
        </p:spPr>
        <p:txBody>
          <a:bodyPr>
            <a:noAutofit/>
          </a:bodyPr>
          <a:lstStyle/>
          <a:p>
            <a:r>
              <a:rPr lang="lt-LT" sz="1800" dirty="0" smtClean="0"/>
              <a:t>I amžiuje romėnai pasigamino pirmąjį veidrodį iš stiklo. Veidrodžio kūrėjai išlydytam švinui leido sustingti ant stiklo: tokiu būdu susidarė blizgantis metalo paviršius, kuris per stiklą atspindėjo šviesą.</a:t>
            </a:r>
          </a:p>
          <a:p>
            <a:r>
              <a:rPr lang="lt-LT" sz="1800" dirty="0" smtClean="0"/>
              <a:t>Lietuvoje pirmieji veidrodžiai atsirado XIII amžiuje.</a:t>
            </a:r>
          </a:p>
          <a:p>
            <a:r>
              <a:rPr lang="lt-LT" sz="1800" dirty="0" smtClean="0"/>
              <a:t>Apie 2000-uosius lietuviai pradėjo gaminti ir  vakarų šalyse dar naujove laikytus veidrodžius su integruotu apšvietimu. Dabar namuose galite turėti į grimo kambario veidrodį panašų veidrodį, kuriame nematysite nereikalingų ar nepageidaujamų šešėlių.</a:t>
            </a:r>
            <a:endParaRPr lang="en-US" sz="1800" dirty="0"/>
          </a:p>
        </p:txBody>
      </p:sp>
      <p:pic>
        <p:nvPicPr>
          <p:cNvPr id="2050" name="Picture 2" descr="D:\fizika visiems\Athena-Wall-Mirror-P14123616.jpg"/>
          <p:cNvPicPr>
            <a:picLocks noChangeAspect="1" noChangeArrowheads="1"/>
          </p:cNvPicPr>
          <p:nvPr/>
        </p:nvPicPr>
        <p:blipFill>
          <a:blip r:embed="rId2" cstate="print"/>
          <a:srcRect/>
          <a:stretch>
            <a:fillRect/>
          </a:stretch>
        </p:blipFill>
        <p:spPr bwMode="auto">
          <a:xfrm>
            <a:off x="5334000" y="1752600"/>
            <a:ext cx="3454400" cy="3886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1 </a:t>
            </a:r>
            <a:r>
              <a:rPr lang="en-US" dirty="0" err="1" smtClean="0"/>
              <a:t>Bandymas</a:t>
            </a:r>
            <a:endParaRPr lang="en-US" dirty="0"/>
          </a:p>
        </p:txBody>
      </p:sp>
      <p:sp>
        <p:nvSpPr>
          <p:cNvPr id="3" name="Content Placeholder 2"/>
          <p:cNvSpPr>
            <a:spLocks noGrp="1"/>
          </p:cNvSpPr>
          <p:nvPr>
            <p:ph idx="1"/>
          </p:nvPr>
        </p:nvSpPr>
        <p:spPr>
          <a:xfrm>
            <a:off x="914400" y="1783560"/>
            <a:ext cx="5029200" cy="4572000"/>
          </a:xfrm>
        </p:spPr>
        <p:txBody>
          <a:bodyPr/>
          <a:lstStyle/>
          <a:p>
            <a:r>
              <a:rPr lang="en-US" dirty="0" err="1" smtClean="0"/>
              <a:t>Priemon</a:t>
            </a:r>
            <a:r>
              <a:rPr lang="lt-LT" dirty="0" smtClean="0"/>
              <a:t>ės : du veidrodžiai, žvakė, matlankis.</a:t>
            </a:r>
          </a:p>
          <a:p>
            <a:r>
              <a:rPr lang="lt-LT" dirty="0" smtClean="0"/>
              <a:t>Pastačius du veidrodžius 90</a:t>
            </a:r>
            <a:r>
              <a:rPr lang="lt-LT" dirty="0" smtClean="0">
                <a:latin typeface="Times New Roman"/>
                <a:cs typeface="Times New Roman"/>
              </a:rPr>
              <a:t>◦ </a:t>
            </a:r>
            <a:r>
              <a:rPr lang="lt-LT" dirty="0" smtClean="0">
                <a:cs typeface="Times New Roman"/>
              </a:rPr>
              <a:t>kampu ir žvakę tarp jų, matome </a:t>
            </a:r>
            <a:r>
              <a:rPr lang="en-US" dirty="0" smtClean="0">
                <a:cs typeface="Times New Roman"/>
              </a:rPr>
              <a:t>3</a:t>
            </a:r>
            <a:r>
              <a:rPr lang="lt-LT" dirty="0" smtClean="0">
                <a:cs typeface="Times New Roman"/>
              </a:rPr>
              <a:t> žvakės atvaizdus.</a:t>
            </a:r>
            <a:endParaRPr lang="en-US" dirty="0"/>
          </a:p>
        </p:txBody>
      </p:sp>
      <p:pic>
        <p:nvPicPr>
          <p:cNvPr id="3074" name="Picture 2" descr="D:\fizika visiems\bandymai\20150209_193741.jpg"/>
          <p:cNvPicPr>
            <a:picLocks noChangeAspect="1" noChangeArrowheads="1"/>
          </p:cNvPicPr>
          <p:nvPr/>
        </p:nvPicPr>
        <p:blipFill>
          <a:blip r:embed="rId2" cstate="print"/>
          <a:srcRect/>
          <a:stretch>
            <a:fillRect/>
          </a:stretch>
        </p:blipFill>
        <p:spPr bwMode="auto">
          <a:xfrm>
            <a:off x="6019800" y="1600200"/>
            <a:ext cx="2860524" cy="4191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83560"/>
            <a:ext cx="4495800" cy="4572000"/>
          </a:xfrm>
        </p:spPr>
        <p:txBody>
          <a:bodyPr/>
          <a:lstStyle/>
          <a:p>
            <a:r>
              <a:rPr lang="en-US" dirty="0" smtClean="0"/>
              <a:t>Pasta</a:t>
            </a:r>
            <a:r>
              <a:rPr lang="lt-LT" dirty="0" smtClean="0"/>
              <a:t>čius du veidrodžius 60</a:t>
            </a:r>
            <a:r>
              <a:rPr lang="en-US" dirty="0" smtClean="0">
                <a:latin typeface="Times New Roman"/>
                <a:cs typeface="Times New Roman"/>
              </a:rPr>
              <a:t>◦ </a:t>
            </a:r>
            <a:r>
              <a:rPr lang="en-US" dirty="0" err="1" smtClean="0">
                <a:cs typeface="Times New Roman"/>
              </a:rPr>
              <a:t>kampu</a:t>
            </a:r>
            <a:r>
              <a:rPr lang="en-US" dirty="0" smtClean="0">
                <a:cs typeface="Times New Roman"/>
              </a:rPr>
              <a:t>, </a:t>
            </a:r>
            <a:r>
              <a:rPr lang="en-US" dirty="0" err="1" smtClean="0">
                <a:cs typeface="Times New Roman"/>
              </a:rPr>
              <a:t>matome</a:t>
            </a:r>
            <a:r>
              <a:rPr lang="en-US" dirty="0" smtClean="0">
                <a:cs typeface="Times New Roman"/>
              </a:rPr>
              <a:t> 5 </a:t>
            </a:r>
            <a:r>
              <a:rPr lang="en-US" dirty="0" err="1" smtClean="0">
                <a:cs typeface="Times New Roman"/>
              </a:rPr>
              <a:t>atvaizdus</a:t>
            </a:r>
            <a:r>
              <a:rPr lang="en-US" dirty="0" smtClean="0">
                <a:cs typeface="Times New Roman"/>
              </a:rPr>
              <a:t>.</a:t>
            </a:r>
            <a:endParaRPr lang="en-US" dirty="0"/>
          </a:p>
        </p:txBody>
      </p:sp>
      <p:pic>
        <p:nvPicPr>
          <p:cNvPr id="4098" name="Picture 2" descr="D:\fizika visiems\bandymai\20150209_193951.jpg"/>
          <p:cNvPicPr>
            <a:picLocks noChangeAspect="1" noChangeArrowheads="1"/>
          </p:cNvPicPr>
          <p:nvPr/>
        </p:nvPicPr>
        <p:blipFill>
          <a:blip r:embed="rId2" cstate="print"/>
          <a:srcRect/>
          <a:stretch>
            <a:fillRect/>
          </a:stretch>
        </p:blipFill>
        <p:spPr bwMode="auto">
          <a:xfrm>
            <a:off x="5867400" y="1752600"/>
            <a:ext cx="3006969" cy="4343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783560"/>
            <a:ext cx="3962400" cy="4572000"/>
          </a:xfrm>
        </p:spPr>
        <p:txBody>
          <a:bodyPr/>
          <a:lstStyle/>
          <a:p>
            <a:r>
              <a:rPr lang="en-US" dirty="0" smtClean="0"/>
              <a:t>Pasta</a:t>
            </a:r>
            <a:r>
              <a:rPr lang="lt-LT" dirty="0" smtClean="0"/>
              <a:t>čius du veidrodžius 50</a:t>
            </a:r>
            <a:r>
              <a:rPr lang="en-US" dirty="0" smtClean="0">
                <a:latin typeface="Times New Roman"/>
                <a:cs typeface="Times New Roman"/>
              </a:rPr>
              <a:t>◦</a:t>
            </a:r>
            <a:r>
              <a:rPr lang="lt-LT" dirty="0" smtClean="0">
                <a:latin typeface="Times New Roman"/>
                <a:cs typeface="Times New Roman"/>
              </a:rPr>
              <a:t> </a:t>
            </a:r>
            <a:r>
              <a:rPr lang="lt-LT" dirty="0" smtClean="0">
                <a:cs typeface="Times New Roman"/>
              </a:rPr>
              <a:t>kampu, matome 6 atvaizdus.</a:t>
            </a:r>
          </a:p>
        </p:txBody>
      </p:sp>
      <p:pic>
        <p:nvPicPr>
          <p:cNvPr id="5122" name="Picture 2" descr="D:\fizika visiems\bandymai\20150209_193951.jpg"/>
          <p:cNvPicPr>
            <a:picLocks noChangeAspect="1" noChangeArrowheads="1"/>
          </p:cNvPicPr>
          <p:nvPr/>
        </p:nvPicPr>
        <p:blipFill>
          <a:blip r:embed="rId2" cstate="print"/>
          <a:srcRect/>
          <a:stretch>
            <a:fillRect/>
          </a:stretch>
        </p:blipFill>
        <p:spPr bwMode="auto">
          <a:xfrm>
            <a:off x="5791200" y="1905000"/>
            <a:ext cx="3048000" cy="40639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2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126"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12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129" name="Rectangle 9"/>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lt-LT" dirty="0" smtClean="0">
                <a:cs typeface="Times New Roman"/>
              </a:rPr>
              <a:t>Tarp dviejų veidrodžių gaunamų atvaizdų skaičių galime išreikšti bendra taisykle :</a:t>
            </a:r>
            <a:r>
              <a:rPr lang="lt-LT" dirty="0" smtClean="0"/>
              <a:t> </a:t>
            </a:r>
            <a:endParaRPr lang="lt-LT" dirty="0" smtClean="0">
              <a:cs typeface="Times New Roman"/>
            </a:endParaRPr>
          </a:p>
          <a:p>
            <a:endParaRPr lang="en-US" dirty="0"/>
          </a:p>
        </p:txBody>
      </p:sp>
      <p:sp>
        <p:nvSpPr>
          <p:cNvPr id="276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765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457200"/>
            <a:ext cx="3419475" cy="1333500"/>
          </a:xfrm>
          <a:prstGeom prst="rect">
            <a:avLst/>
          </a:prstGeom>
          <a:noFill/>
        </p:spPr>
      </p:pic>
      <p:sp>
        <p:nvSpPr>
          <p:cNvPr id="27653" name="Rectangle 5"/>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6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7654" name="Picture 6"/>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057400" y="3657600"/>
            <a:ext cx="3419475" cy="1333500"/>
          </a:xfrm>
          <a:prstGeom prst="rect">
            <a:avLst/>
          </a:prstGeom>
          <a:noFill/>
        </p:spPr>
      </p:pic>
      <p:sp>
        <p:nvSpPr>
          <p:cNvPr id="27656" name="Rectangle 8"/>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658"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9" name="Rectangle 11"/>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661"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112" tIns="914112" rIns="914112" bIns="914112" numCol="1" anchor="ctr" anchorCtr="0" compatLnSpc="1">
            <a:prstTxWarp prst="textNoShape">
              <a:avLst/>
            </a:prstTxWarp>
            <a:spAutoFit/>
          </a:bodyPr>
          <a:lstStyle/>
          <a:p>
            <a:endParaRPr lang="en-US"/>
          </a:p>
        </p:txBody>
      </p:sp>
      <p:sp>
        <p:nvSpPr>
          <p:cNvPr id="27662" name="Rectangle 14"/>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664"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65" name="Rectangle 17"/>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667" name="Rectangle 1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7666" name="Picture 1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43200" y="3124200"/>
            <a:ext cx="3419475" cy="1333500"/>
          </a:xfrm>
          <a:prstGeom prst="rect">
            <a:avLst/>
          </a:prstGeom>
          <a:noFill/>
        </p:spPr>
      </p:pic>
      <p:sp>
        <p:nvSpPr>
          <p:cNvPr id="27668" name="Rectangle 20"/>
          <p:cNvSpPr>
            <a:spLocks noChangeArrowheads="1"/>
          </p:cNvSpPr>
          <p:nvPr/>
        </p:nvSpPr>
        <p:spPr bwMode="auto">
          <a:xfrm>
            <a:off x="0" y="1790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TextBox 24"/>
          <p:cNvSpPr txBox="1"/>
          <p:nvPr/>
        </p:nvSpPr>
        <p:spPr>
          <a:xfrm>
            <a:off x="1371600" y="5638800"/>
            <a:ext cx="5594801" cy="553998"/>
          </a:xfrm>
          <a:prstGeom prst="rect">
            <a:avLst/>
          </a:prstGeom>
          <a:noFill/>
        </p:spPr>
        <p:txBody>
          <a:bodyPr wrap="none" rtlCol="0">
            <a:spAutoFit/>
          </a:bodyPr>
          <a:lstStyle/>
          <a:p>
            <a:r>
              <a:rPr lang="el-GR" sz="3000" dirty="0" smtClean="0"/>
              <a:t>α</a:t>
            </a:r>
            <a:r>
              <a:rPr lang="en-US" sz="3000" dirty="0" smtClean="0"/>
              <a:t> – </a:t>
            </a:r>
            <a:r>
              <a:rPr lang="en-US" sz="3000" dirty="0" err="1" smtClean="0"/>
              <a:t>kampas</a:t>
            </a:r>
            <a:r>
              <a:rPr lang="en-US" sz="3000" dirty="0" smtClean="0"/>
              <a:t> tarp </a:t>
            </a:r>
            <a:r>
              <a:rPr lang="en-US" sz="3000" dirty="0" err="1" smtClean="0"/>
              <a:t>dviej</a:t>
            </a:r>
            <a:r>
              <a:rPr lang="lt-LT" sz="3000" dirty="0" smtClean="0"/>
              <a:t>ų veidrodžių.</a:t>
            </a:r>
            <a:endParaRPr lang="en-US" sz="3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2 bandymas</a:t>
            </a:r>
            <a:endParaRPr lang="en-US" dirty="0"/>
          </a:p>
        </p:txBody>
      </p:sp>
      <p:sp>
        <p:nvSpPr>
          <p:cNvPr id="3" name="Content Placeholder 2"/>
          <p:cNvSpPr>
            <a:spLocks noGrp="1"/>
          </p:cNvSpPr>
          <p:nvPr>
            <p:ph idx="1"/>
          </p:nvPr>
        </p:nvSpPr>
        <p:spPr>
          <a:xfrm>
            <a:off x="914400" y="1783560"/>
            <a:ext cx="4572000" cy="4572000"/>
          </a:xfrm>
        </p:spPr>
        <p:txBody>
          <a:bodyPr/>
          <a:lstStyle/>
          <a:p>
            <a:r>
              <a:rPr lang="lt-LT" dirty="0" smtClean="0"/>
              <a:t>Priemonės : stiklo plokštelė, dvi žvakutės.</a:t>
            </a:r>
          </a:p>
          <a:p>
            <a:r>
              <a:rPr lang="lt-LT" dirty="0" smtClean="0"/>
              <a:t>Prieš stiklą pastatykime degančia žvakutę, už stiklo – nedegančią.</a:t>
            </a:r>
          </a:p>
          <a:p>
            <a:r>
              <a:rPr lang="lt-LT" dirty="0" smtClean="0"/>
              <a:t>Jeigu abi žvakutės yra vienodu atstumu nuo stiklo, atrodo, kad jos abi dega.</a:t>
            </a:r>
            <a:endParaRPr lang="en-US" dirty="0"/>
          </a:p>
        </p:txBody>
      </p:sp>
      <p:pic>
        <p:nvPicPr>
          <p:cNvPr id="28674" name="Picture 2" descr="D:\fizika visiems\bandymai\20150209_194752.jpg"/>
          <p:cNvPicPr>
            <a:picLocks noChangeAspect="1" noChangeArrowheads="1"/>
          </p:cNvPicPr>
          <p:nvPr/>
        </p:nvPicPr>
        <p:blipFill>
          <a:blip r:embed="rId2" cstate="print"/>
          <a:srcRect/>
          <a:stretch>
            <a:fillRect/>
          </a:stretch>
        </p:blipFill>
        <p:spPr bwMode="auto">
          <a:xfrm>
            <a:off x="5486400" y="1524000"/>
            <a:ext cx="3543301" cy="47244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5400" dirty="0" smtClean="0"/>
              <a:t>U</a:t>
            </a:r>
            <a:r>
              <a:rPr lang="lt-LT" sz="5400" dirty="0" smtClean="0"/>
              <a:t>ždaviniai ir klausimai</a:t>
            </a:r>
            <a:endParaRPr lang="en-US" sz="5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609600"/>
            <a:ext cx="8077200" cy="4572000"/>
          </a:xfrm>
        </p:spPr>
        <p:txBody>
          <a:bodyPr>
            <a:normAutofit fontScale="92500" lnSpcReduction="20000"/>
          </a:bodyPr>
          <a:lstStyle/>
          <a:p>
            <a:pPr>
              <a:buNone/>
            </a:pPr>
            <a:r>
              <a:rPr lang="lt-LT" dirty="0" smtClean="0"/>
              <a:t>     </a:t>
            </a:r>
            <a:r>
              <a:rPr lang="en-US" dirty="0" smtClean="0"/>
              <a:t>1.</a:t>
            </a:r>
            <a:r>
              <a:rPr lang="lt-LT" dirty="0" smtClean="0"/>
              <a:t>Į veidrodį krintantysis šviesos spindulys ir atsispindėjęs tarpusavyje sudaro 90</a:t>
            </a:r>
            <a:r>
              <a:rPr lang="lt-LT" dirty="0" smtClean="0">
                <a:latin typeface="Times New Roman"/>
                <a:cs typeface="Times New Roman"/>
              </a:rPr>
              <a:t>◦ </a:t>
            </a:r>
            <a:r>
              <a:rPr lang="lt-LT" dirty="0" smtClean="0">
                <a:cs typeface="Times New Roman"/>
              </a:rPr>
              <a:t>kampą</a:t>
            </a:r>
            <a:r>
              <a:rPr lang="lt-LT" dirty="0" smtClean="0">
                <a:latin typeface="Times New Roman"/>
                <a:cs typeface="Times New Roman"/>
              </a:rPr>
              <a:t> </a:t>
            </a:r>
            <a:r>
              <a:rPr lang="lt-LT" dirty="0" smtClean="0">
                <a:cs typeface="Times New Roman"/>
              </a:rPr>
              <a:t>. Koks spindulio kritimo ir koks atspindžio </a:t>
            </a:r>
            <a:r>
              <a:rPr lang="lt-LT" dirty="0" smtClean="0">
                <a:cs typeface="Times New Roman"/>
              </a:rPr>
              <a:t>kampas ? </a:t>
            </a:r>
            <a:r>
              <a:rPr lang="lt-LT" dirty="0" smtClean="0">
                <a:cs typeface="Times New Roman"/>
              </a:rPr>
              <a:t>Pavaizduokite brėžiniu.</a:t>
            </a:r>
          </a:p>
          <a:p>
            <a:pPr>
              <a:buNone/>
            </a:pPr>
            <a:endParaRPr lang="lt-LT" dirty="0" smtClean="0">
              <a:cs typeface="Times New Roman"/>
            </a:endParaRPr>
          </a:p>
          <a:p>
            <a:pPr>
              <a:buNone/>
            </a:pPr>
            <a:r>
              <a:rPr lang="lt-LT" dirty="0" smtClean="0">
                <a:cs typeface="Times New Roman"/>
              </a:rPr>
              <a:t>     </a:t>
            </a:r>
            <a:r>
              <a:rPr lang="en-US" dirty="0" err="1" smtClean="0">
                <a:cs typeface="Times New Roman"/>
              </a:rPr>
              <a:t>Atsakymas</a:t>
            </a:r>
            <a:r>
              <a:rPr lang="en-US" dirty="0" smtClean="0">
                <a:cs typeface="Times New Roman"/>
              </a:rPr>
              <a:t>: i</a:t>
            </a:r>
            <a:r>
              <a:rPr lang="lt-LT" dirty="0" smtClean="0">
                <a:cs typeface="Times New Roman"/>
              </a:rPr>
              <a:t>š šviesos atspindžio dėsnio žinome, kad spindulio atspindžio kampas lygus kritimo kampui. Pagal uždavinio sąlygą šie spinduliai sudaro 90</a:t>
            </a:r>
            <a:r>
              <a:rPr lang="lt-LT" dirty="0" smtClean="0">
                <a:latin typeface="Times New Roman"/>
                <a:cs typeface="Times New Roman"/>
              </a:rPr>
              <a:t>◦ </a:t>
            </a:r>
            <a:r>
              <a:rPr lang="lt-LT" dirty="0" smtClean="0">
                <a:cs typeface="Times New Roman"/>
              </a:rPr>
              <a:t>laipsnių kampą. Todėl kritimo ir atspindžio kampai yra lygūs 45</a:t>
            </a:r>
            <a:r>
              <a:rPr lang="lt-LT" dirty="0" smtClean="0">
                <a:latin typeface="Times New Roman"/>
                <a:cs typeface="Times New Roman"/>
              </a:rPr>
              <a:t>◦. </a:t>
            </a:r>
          </a:p>
          <a:p>
            <a:pPr>
              <a:buNone/>
            </a:pPr>
            <a:r>
              <a:rPr lang="lt-LT" dirty="0" smtClean="0">
                <a:latin typeface="Times New Roman"/>
                <a:cs typeface="Times New Roman"/>
              </a:rPr>
              <a:t>    </a:t>
            </a:r>
            <a:r>
              <a:rPr lang="lt-LT" dirty="0" smtClean="0">
                <a:cs typeface="Times New Roman"/>
              </a:rPr>
              <a:t>Padarome brėžinį.</a:t>
            </a:r>
          </a:p>
          <a:p>
            <a:pPr>
              <a:buNone/>
            </a:pPr>
            <a:endParaRPr lang="lt-LT" dirty="0" smtClean="0">
              <a:cs typeface="Times New Roman"/>
            </a:endParaRPr>
          </a:p>
        </p:txBody>
      </p:sp>
      <p:pic>
        <p:nvPicPr>
          <p:cNvPr id="2050" name="Picture 2" descr="D:\fizika visiems\5.png"/>
          <p:cNvPicPr>
            <a:picLocks noChangeAspect="1" noChangeArrowheads="1"/>
          </p:cNvPicPr>
          <p:nvPr/>
        </p:nvPicPr>
        <p:blipFill>
          <a:blip r:embed="rId2" cstate="print"/>
          <a:srcRect/>
          <a:stretch>
            <a:fillRect/>
          </a:stretch>
        </p:blipFill>
        <p:spPr bwMode="auto">
          <a:xfrm>
            <a:off x="4953000" y="4495800"/>
            <a:ext cx="3129147" cy="22320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72400" cy="914400"/>
          </a:xfrm>
        </p:spPr>
        <p:txBody>
          <a:bodyPr/>
          <a:lstStyle/>
          <a:p>
            <a:endParaRPr lang="en-US" dirty="0"/>
          </a:p>
        </p:txBody>
      </p:sp>
      <p:sp>
        <p:nvSpPr>
          <p:cNvPr id="3" name="Content Placeholder 2"/>
          <p:cNvSpPr>
            <a:spLocks noGrp="1"/>
          </p:cNvSpPr>
          <p:nvPr>
            <p:ph idx="1"/>
          </p:nvPr>
        </p:nvSpPr>
        <p:spPr>
          <a:xfrm>
            <a:off x="914400" y="838200"/>
            <a:ext cx="7848600" cy="6019800"/>
          </a:xfrm>
        </p:spPr>
        <p:txBody>
          <a:bodyPr>
            <a:normAutofit/>
          </a:bodyPr>
          <a:lstStyle/>
          <a:p>
            <a:pPr>
              <a:buNone/>
            </a:pPr>
            <a:r>
              <a:rPr lang="lt-LT" sz="2400" dirty="0" smtClean="0"/>
              <a:t>     </a:t>
            </a:r>
            <a:r>
              <a:rPr lang="en-US" sz="2400" dirty="0" smtClean="0"/>
              <a:t>2. </a:t>
            </a:r>
            <a:r>
              <a:rPr lang="lt-LT" sz="2400" dirty="0" smtClean="0"/>
              <a:t>Kampas tarp krintačio spindulio ir veidrodžio plokštumos lygus 30</a:t>
            </a:r>
            <a:r>
              <a:rPr lang="lt-LT" sz="2400" dirty="0" smtClean="0">
                <a:latin typeface="Times New Roman"/>
                <a:cs typeface="Times New Roman"/>
              </a:rPr>
              <a:t>◦</a:t>
            </a:r>
            <a:r>
              <a:rPr lang="lt-LT" sz="2400" dirty="0" smtClean="0"/>
              <a:t> . Koks spindulio kritimo ir koks atspindžio </a:t>
            </a:r>
            <a:r>
              <a:rPr lang="lt-LT" sz="2400" dirty="0" smtClean="0"/>
              <a:t>kampas ? </a:t>
            </a:r>
            <a:r>
              <a:rPr lang="lt-LT" sz="2400" dirty="0" smtClean="0"/>
              <a:t>Pavaizduokite brėžiniu.</a:t>
            </a:r>
          </a:p>
          <a:p>
            <a:pPr>
              <a:buNone/>
            </a:pPr>
            <a:endParaRPr lang="lt-LT" sz="2400" dirty="0" smtClean="0"/>
          </a:p>
          <a:p>
            <a:pPr>
              <a:buNone/>
            </a:pPr>
            <a:r>
              <a:rPr lang="lt-LT" sz="2400" dirty="0" smtClean="0"/>
              <a:t>    </a:t>
            </a:r>
            <a:r>
              <a:rPr lang="en-US" sz="2400" dirty="0" smtClean="0"/>
              <a:t>  </a:t>
            </a:r>
            <a:r>
              <a:rPr lang="en-US" sz="2400" dirty="0" err="1" smtClean="0"/>
              <a:t>Atsakymas</a:t>
            </a:r>
            <a:r>
              <a:rPr lang="en-US" sz="2400" dirty="0" smtClean="0"/>
              <a:t>:</a:t>
            </a:r>
            <a:r>
              <a:rPr lang="lt-LT" sz="2400" dirty="0" smtClean="0"/>
              <a:t> </a:t>
            </a:r>
            <a:r>
              <a:rPr lang="en-US" sz="2400" dirty="0" smtClean="0"/>
              <a:t>p</a:t>
            </a:r>
            <a:r>
              <a:rPr lang="lt-LT" sz="2400" dirty="0" smtClean="0"/>
              <a:t>adarome brėžinį. Pavaizduojame krintantį, atsispindėjusį spindulį, pažymime kampą </a:t>
            </a:r>
            <a:r>
              <a:rPr lang="el-GR" sz="2400" dirty="0" smtClean="0"/>
              <a:t>γ</a:t>
            </a:r>
            <a:r>
              <a:rPr lang="lt-LT" sz="2400" dirty="0" smtClean="0"/>
              <a:t> tarp krintančio spindulio ir veidrodžio plokštumos, kritimo kampą </a:t>
            </a:r>
            <a:r>
              <a:rPr lang="el-GR" sz="2400" dirty="0" smtClean="0"/>
              <a:t>α</a:t>
            </a:r>
            <a:r>
              <a:rPr lang="lt-LT" sz="2400" dirty="0" smtClean="0"/>
              <a:t> ir atspindžio kampą </a:t>
            </a:r>
            <a:r>
              <a:rPr lang="el-GR" sz="2400" dirty="0" smtClean="0"/>
              <a:t>β</a:t>
            </a:r>
            <a:r>
              <a:rPr lang="lt-LT" sz="2400" dirty="0" smtClean="0"/>
              <a:t>.</a:t>
            </a:r>
          </a:p>
          <a:p>
            <a:pPr>
              <a:buNone/>
            </a:pPr>
            <a:endParaRPr lang="lt-LT" dirty="0" smtClean="0"/>
          </a:p>
          <a:p>
            <a:pPr>
              <a:buNone/>
            </a:pPr>
            <a:endParaRPr lang="lt-LT" dirty="0" smtClean="0"/>
          </a:p>
          <a:p>
            <a:pPr>
              <a:buNone/>
            </a:pPr>
            <a:r>
              <a:rPr lang="lt-LT" sz="2400" dirty="0" smtClean="0"/>
              <a:t>      Žinome, kad ka</a:t>
            </a:r>
            <a:r>
              <a:rPr lang="en-US" sz="2400" dirty="0" smtClean="0"/>
              <a:t>m</a:t>
            </a:r>
            <a:r>
              <a:rPr lang="lt-LT" sz="2400" dirty="0" smtClean="0"/>
              <a:t>pas tarp veidrodžio plokštumos ir stamens iškelto į kritimo tašką lygus 90</a:t>
            </a:r>
            <a:r>
              <a:rPr lang="lt-LT" sz="2400" dirty="0" smtClean="0">
                <a:latin typeface="Times New Roman"/>
                <a:cs typeface="Times New Roman"/>
              </a:rPr>
              <a:t>◦</a:t>
            </a:r>
            <a:r>
              <a:rPr lang="lt-LT" sz="2400" dirty="0" smtClean="0"/>
              <a:t> . Kadangi kampas </a:t>
            </a:r>
            <a:r>
              <a:rPr lang="el-GR" sz="2400" dirty="0" smtClean="0"/>
              <a:t>γ</a:t>
            </a:r>
            <a:r>
              <a:rPr lang="en-US" sz="2400" dirty="0" smtClean="0"/>
              <a:t> = 30</a:t>
            </a:r>
            <a:r>
              <a:rPr lang="lt-LT" sz="2400" dirty="0" smtClean="0">
                <a:latin typeface="Times New Roman"/>
                <a:cs typeface="Times New Roman"/>
              </a:rPr>
              <a:t>◦</a:t>
            </a:r>
            <a:r>
              <a:rPr lang="en-US" sz="2400" dirty="0" smtClean="0">
                <a:latin typeface="Times New Roman"/>
                <a:cs typeface="Times New Roman"/>
              </a:rPr>
              <a:t> , </a:t>
            </a:r>
            <a:r>
              <a:rPr lang="en-US" sz="2400" dirty="0" smtClean="0">
                <a:cs typeface="Times New Roman"/>
              </a:rPr>
              <a:t>tai </a:t>
            </a:r>
            <a:r>
              <a:rPr lang="en-US" sz="2400" dirty="0" err="1" smtClean="0">
                <a:cs typeface="Times New Roman"/>
              </a:rPr>
              <a:t>kritimo</a:t>
            </a:r>
            <a:r>
              <a:rPr lang="en-US" sz="2400" dirty="0" smtClean="0">
                <a:cs typeface="Times New Roman"/>
              </a:rPr>
              <a:t> </a:t>
            </a:r>
            <a:r>
              <a:rPr lang="en-US" sz="2400" dirty="0" err="1" smtClean="0">
                <a:cs typeface="Times New Roman"/>
              </a:rPr>
              <a:t>kampas</a:t>
            </a:r>
            <a:r>
              <a:rPr lang="en-US" sz="2400" dirty="0" smtClean="0">
                <a:cs typeface="Times New Roman"/>
              </a:rPr>
              <a:t> </a:t>
            </a:r>
            <a:r>
              <a:rPr lang="el-GR" sz="2400" dirty="0" smtClean="0"/>
              <a:t>α</a:t>
            </a:r>
            <a:r>
              <a:rPr lang="en-US" sz="2400" dirty="0" smtClean="0"/>
              <a:t> = 90</a:t>
            </a:r>
            <a:r>
              <a:rPr lang="lt-LT" sz="2400" dirty="0" smtClean="0">
                <a:latin typeface="Times New Roman"/>
                <a:cs typeface="Times New Roman"/>
              </a:rPr>
              <a:t>◦</a:t>
            </a:r>
            <a:r>
              <a:rPr lang="en-US" sz="2400" dirty="0" smtClean="0"/>
              <a:t> – 30</a:t>
            </a:r>
            <a:r>
              <a:rPr lang="lt-LT" sz="2400" dirty="0" smtClean="0">
                <a:latin typeface="Times New Roman"/>
                <a:cs typeface="Times New Roman"/>
              </a:rPr>
              <a:t>◦</a:t>
            </a:r>
            <a:r>
              <a:rPr lang="en-US" sz="2400" dirty="0" smtClean="0"/>
              <a:t> = 60</a:t>
            </a:r>
            <a:r>
              <a:rPr lang="lt-LT" sz="2400" dirty="0" smtClean="0">
                <a:latin typeface="Times New Roman"/>
                <a:cs typeface="Times New Roman"/>
              </a:rPr>
              <a:t>◦</a:t>
            </a:r>
            <a:r>
              <a:rPr lang="en-US" sz="2400" dirty="0" smtClean="0"/>
              <a:t> . </a:t>
            </a:r>
            <a:r>
              <a:rPr lang="en-US" sz="2400" dirty="0" err="1" smtClean="0"/>
              <a:t>Toks</a:t>
            </a:r>
            <a:r>
              <a:rPr lang="en-US" sz="2400" dirty="0" smtClean="0"/>
              <a:t> pat </a:t>
            </a:r>
            <a:r>
              <a:rPr lang="en-US" sz="2400" dirty="0" err="1" smtClean="0"/>
              <a:t>ir</a:t>
            </a:r>
            <a:r>
              <a:rPr lang="en-US" sz="2400" dirty="0" smtClean="0"/>
              <a:t> </a:t>
            </a:r>
            <a:r>
              <a:rPr lang="en-US" sz="2400" dirty="0" err="1" smtClean="0"/>
              <a:t>atspind</a:t>
            </a:r>
            <a:r>
              <a:rPr lang="lt-LT" sz="2400" dirty="0" smtClean="0"/>
              <a:t>žio kampas.</a:t>
            </a:r>
            <a:endParaRPr lang="en-US" sz="2400" dirty="0"/>
          </a:p>
        </p:txBody>
      </p:sp>
      <p:pic>
        <p:nvPicPr>
          <p:cNvPr id="2050" name="Picture 2" descr="D:\fizika visiems\6.png"/>
          <p:cNvPicPr>
            <a:picLocks noChangeAspect="1" noChangeArrowheads="1"/>
          </p:cNvPicPr>
          <p:nvPr/>
        </p:nvPicPr>
        <p:blipFill>
          <a:blip r:embed="rId2" cstate="print"/>
          <a:srcRect/>
          <a:stretch>
            <a:fillRect/>
          </a:stretch>
        </p:blipFill>
        <p:spPr bwMode="auto">
          <a:xfrm>
            <a:off x="4495800" y="3810000"/>
            <a:ext cx="3390901" cy="1171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1+#ppt_w/2"/>
                                          </p:val>
                                        </p:tav>
                                        <p:tav tm="100000">
                                          <p:val>
                                            <p:strVal val="#ppt_x"/>
                                          </p:val>
                                        </p:tav>
                                      </p:tavLst>
                                    </p:anim>
                                    <p:anim calcmode="lin" valueType="num">
                                      <p:cBhvr additive="base">
                                        <p:cTn id="20"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772400" cy="914400"/>
          </a:xfrm>
        </p:spPr>
        <p:txBody>
          <a:bodyPr/>
          <a:lstStyle/>
          <a:p>
            <a:endParaRPr lang="en-US" dirty="0"/>
          </a:p>
        </p:txBody>
      </p:sp>
      <p:sp>
        <p:nvSpPr>
          <p:cNvPr id="3" name="Content Placeholder 2"/>
          <p:cNvSpPr>
            <a:spLocks noGrp="1"/>
          </p:cNvSpPr>
          <p:nvPr>
            <p:ph idx="1"/>
          </p:nvPr>
        </p:nvSpPr>
        <p:spPr>
          <a:xfrm>
            <a:off x="685800" y="609600"/>
            <a:ext cx="7848600" cy="6050760"/>
          </a:xfrm>
        </p:spPr>
        <p:txBody>
          <a:bodyPr>
            <a:normAutofit/>
          </a:bodyPr>
          <a:lstStyle/>
          <a:p>
            <a:pPr>
              <a:buNone/>
            </a:pPr>
            <a:r>
              <a:rPr lang="lt-LT" sz="2400" dirty="0" smtClean="0"/>
              <a:t>     </a:t>
            </a:r>
            <a:r>
              <a:rPr lang="en-US" sz="2400" dirty="0" smtClean="0"/>
              <a:t>3.</a:t>
            </a:r>
            <a:r>
              <a:rPr lang="lt-LT" sz="2400" dirty="0" smtClean="0"/>
              <a:t> Kampas tarp atsispindėjusio spindulio ir veidrodžio plokštumos lygus 120</a:t>
            </a:r>
            <a:r>
              <a:rPr lang="lt-LT" sz="2400" dirty="0" smtClean="0">
                <a:latin typeface="Times New Roman"/>
                <a:cs typeface="Times New Roman"/>
              </a:rPr>
              <a:t>◦. </a:t>
            </a:r>
            <a:r>
              <a:rPr lang="lt-LT" sz="2400" dirty="0" smtClean="0">
                <a:cs typeface="Times New Roman"/>
              </a:rPr>
              <a:t>Koks spindulio kritimo ir koks atspindžio </a:t>
            </a:r>
            <a:r>
              <a:rPr lang="lt-LT" sz="2400" dirty="0" smtClean="0">
                <a:cs typeface="Times New Roman"/>
              </a:rPr>
              <a:t>kampas ? </a:t>
            </a:r>
            <a:r>
              <a:rPr lang="lt-LT" sz="2400" dirty="0" smtClean="0">
                <a:cs typeface="Times New Roman"/>
              </a:rPr>
              <a:t>Pavaizduokite brėžiniu.</a:t>
            </a:r>
          </a:p>
          <a:p>
            <a:pPr>
              <a:buNone/>
            </a:pPr>
            <a:r>
              <a:rPr lang="lt-LT" sz="2400" dirty="0" smtClean="0">
                <a:cs typeface="Times New Roman"/>
              </a:rPr>
              <a:t>      </a:t>
            </a:r>
          </a:p>
          <a:p>
            <a:pPr>
              <a:buNone/>
            </a:pPr>
            <a:r>
              <a:rPr lang="lt-LT" sz="2400" dirty="0" smtClean="0">
                <a:cs typeface="Times New Roman"/>
              </a:rPr>
              <a:t>    </a:t>
            </a:r>
            <a:r>
              <a:rPr lang="en-US" sz="2400" dirty="0" smtClean="0">
                <a:cs typeface="Times New Roman"/>
              </a:rPr>
              <a:t>  </a:t>
            </a:r>
            <a:r>
              <a:rPr lang="en-US" sz="2400" dirty="0" err="1" smtClean="0">
                <a:cs typeface="Times New Roman"/>
              </a:rPr>
              <a:t>Atsakymas</a:t>
            </a:r>
            <a:r>
              <a:rPr lang="en-US" sz="2400" dirty="0" smtClean="0">
                <a:cs typeface="Times New Roman"/>
              </a:rPr>
              <a:t>:</a:t>
            </a:r>
            <a:r>
              <a:rPr lang="lt-LT" sz="2400" dirty="0" smtClean="0">
                <a:cs typeface="Times New Roman"/>
              </a:rPr>
              <a:t>  </a:t>
            </a:r>
            <a:r>
              <a:rPr lang="en-US" sz="2400" dirty="0" smtClean="0"/>
              <a:t>p</a:t>
            </a:r>
            <a:r>
              <a:rPr lang="lt-LT" sz="2400" dirty="0" smtClean="0"/>
              <a:t>adarome brėžinį. Pavaizduojame krintantį, atsispindėjusį spindulį, pažymime kampą </a:t>
            </a:r>
            <a:r>
              <a:rPr lang="el-GR" sz="2400" dirty="0" smtClean="0"/>
              <a:t>γ</a:t>
            </a:r>
            <a:r>
              <a:rPr lang="lt-LT" sz="2400" dirty="0" smtClean="0"/>
              <a:t> tarp atsispindėjusio spindulio ir veidrodžio plokštumos, kritimo kampą </a:t>
            </a:r>
            <a:r>
              <a:rPr lang="el-GR" sz="2400" dirty="0" smtClean="0"/>
              <a:t>α</a:t>
            </a:r>
            <a:r>
              <a:rPr lang="lt-LT" sz="2400" dirty="0" smtClean="0"/>
              <a:t> ir atspindžio kampą </a:t>
            </a:r>
            <a:r>
              <a:rPr lang="el-GR" sz="2400" dirty="0" smtClean="0"/>
              <a:t>β</a:t>
            </a:r>
            <a:r>
              <a:rPr lang="lt-LT" sz="2400" dirty="0" smtClean="0"/>
              <a:t>.</a:t>
            </a:r>
          </a:p>
          <a:p>
            <a:pPr>
              <a:buNone/>
            </a:pPr>
            <a:r>
              <a:rPr lang="lt-LT" sz="2400" dirty="0" smtClean="0"/>
              <a:t> </a:t>
            </a:r>
            <a:endParaRPr lang="en-US" sz="2400" dirty="0"/>
          </a:p>
        </p:txBody>
      </p:sp>
      <p:sp>
        <p:nvSpPr>
          <p:cNvPr id="5" name="TextBox 4"/>
          <p:cNvSpPr txBox="1"/>
          <p:nvPr/>
        </p:nvSpPr>
        <p:spPr>
          <a:xfrm>
            <a:off x="1143000" y="4114800"/>
            <a:ext cx="5029200" cy="2308324"/>
          </a:xfrm>
          <a:prstGeom prst="rect">
            <a:avLst/>
          </a:prstGeom>
          <a:noFill/>
        </p:spPr>
        <p:txBody>
          <a:bodyPr wrap="square" rtlCol="0">
            <a:spAutoFit/>
          </a:bodyPr>
          <a:lstStyle/>
          <a:p>
            <a:r>
              <a:rPr lang="lt-LT" sz="2400" dirty="0" smtClean="0"/>
              <a:t>Žinome, kad kampas tarp veidrodžio plokštumos ir statmens iškelto į kritimo tašką lygus 90</a:t>
            </a:r>
            <a:r>
              <a:rPr lang="lt-LT" sz="2400" dirty="0" smtClean="0">
                <a:cs typeface="Times New Roman"/>
              </a:rPr>
              <a:t>◦. Kadangi </a:t>
            </a:r>
            <a:r>
              <a:rPr lang="el-GR" sz="2400" dirty="0" smtClean="0"/>
              <a:t>γ</a:t>
            </a:r>
            <a:r>
              <a:rPr lang="en-US" sz="2400" dirty="0" smtClean="0"/>
              <a:t> =</a:t>
            </a:r>
            <a:r>
              <a:rPr lang="lt-LT" sz="2400" dirty="0" smtClean="0"/>
              <a:t> 120</a:t>
            </a:r>
            <a:r>
              <a:rPr lang="lt-LT" sz="2400" dirty="0" smtClean="0">
                <a:cs typeface="Times New Roman"/>
              </a:rPr>
              <a:t>◦</a:t>
            </a:r>
            <a:r>
              <a:rPr lang="lt-LT" sz="2400" dirty="0" smtClean="0"/>
              <a:t> </a:t>
            </a:r>
            <a:r>
              <a:rPr lang="en-US" sz="2400" dirty="0" smtClean="0"/>
              <a:t>= 90</a:t>
            </a:r>
            <a:r>
              <a:rPr lang="lt-LT" sz="2400" dirty="0" smtClean="0">
                <a:cs typeface="Times New Roman"/>
              </a:rPr>
              <a:t>◦</a:t>
            </a:r>
            <a:r>
              <a:rPr lang="en-US" sz="2400" dirty="0" smtClean="0"/>
              <a:t> +</a:t>
            </a:r>
            <a:r>
              <a:rPr lang="lt-LT" sz="2400" dirty="0" smtClean="0"/>
              <a:t> </a:t>
            </a:r>
            <a:r>
              <a:rPr lang="en-US" sz="2400" dirty="0" smtClean="0"/>
              <a:t>30</a:t>
            </a:r>
            <a:r>
              <a:rPr lang="lt-LT" sz="2400" dirty="0" smtClean="0">
                <a:cs typeface="Times New Roman"/>
              </a:rPr>
              <a:t>◦</a:t>
            </a:r>
            <a:r>
              <a:rPr lang="en-US" sz="2400" dirty="0" smtClean="0">
                <a:cs typeface="Times New Roman"/>
              </a:rPr>
              <a:t> , </a:t>
            </a:r>
            <a:r>
              <a:rPr lang="en-US" sz="2400" dirty="0" err="1" smtClean="0">
                <a:cs typeface="Times New Roman"/>
              </a:rPr>
              <a:t>tod</a:t>
            </a:r>
            <a:r>
              <a:rPr lang="lt-LT" sz="2400" dirty="0" smtClean="0">
                <a:cs typeface="Times New Roman"/>
              </a:rPr>
              <a:t>ėl atspindžio kampas </a:t>
            </a:r>
            <a:r>
              <a:rPr lang="el-GR" sz="2400" dirty="0" smtClean="0"/>
              <a:t>β</a:t>
            </a:r>
            <a:r>
              <a:rPr lang="lt-LT" sz="2400" dirty="0" smtClean="0"/>
              <a:t> </a:t>
            </a:r>
            <a:r>
              <a:rPr lang="en-US" sz="2400" dirty="0" smtClean="0"/>
              <a:t>= 30</a:t>
            </a:r>
            <a:r>
              <a:rPr lang="lt-LT" sz="2400" dirty="0" smtClean="0">
                <a:cs typeface="Times New Roman"/>
              </a:rPr>
              <a:t>◦</a:t>
            </a:r>
            <a:r>
              <a:rPr lang="en-US" sz="2400" dirty="0" smtClean="0">
                <a:cs typeface="Times New Roman"/>
              </a:rPr>
              <a:t> . </a:t>
            </a:r>
            <a:r>
              <a:rPr lang="en-US" sz="2400" dirty="0" err="1" smtClean="0">
                <a:cs typeface="Times New Roman"/>
              </a:rPr>
              <a:t>Toks</a:t>
            </a:r>
            <a:r>
              <a:rPr lang="en-US" sz="2400" dirty="0" smtClean="0">
                <a:cs typeface="Times New Roman"/>
              </a:rPr>
              <a:t> pat </a:t>
            </a:r>
            <a:r>
              <a:rPr lang="en-US" sz="2400" dirty="0" err="1" smtClean="0">
                <a:cs typeface="Times New Roman"/>
              </a:rPr>
              <a:t>ir</a:t>
            </a:r>
            <a:r>
              <a:rPr lang="en-US" sz="2400" dirty="0" smtClean="0">
                <a:cs typeface="Times New Roman"/>
              </a:rPr>
              <a:t> </a:t>
            </a:r>
            <a:r>
              <a:rPr lang="en-US" sz="2400" dirty="0" err="1" smtClean="0">
                <a:cs typeface="Times New Roman"/>
              </a:rPr>
              <a:t>kritimo</a:t>
            </a:r>
            <a:r>
              <a:rPr lang="en-US" sz="2400" dirty="0" smtClean="0">
                <a:cs typeface="Times New Roman"/>
              </a:rPr>
              <a:t> </a:t>
            </a:r>
            <a:r>
              <a:rPr lang="en-US" sz="2400" dirty="0" err="1" smtClean="0">
                <a:cs typeface="Times New Roman"/>
              </a:rPr>
              <a:t>kampas</a:t>
            </a:r>
            <a:r>
              <a:rPr lang="en-US" sz="2400" dirty="0" smtClean="0">
                <a:cs typeface="Times New Roman"/>
              </a:rPr>
              <a:t>.</a:t>
            </a:r>
            <a:endParaRPr lang="en-US" sz="2400" dirty="0"/>
          </a:p>
        </p:txBody>
      </p:sp>
      <p:pic>
        <p:nvPicPr>
          <p:cNvPr id="1026" name="Picture 2" descr="D:\fizika visiems\7.png"/>
          <p:cNvPicPr>
            <a:picLocks noChangeAspect="1" noChangeArrowheads="1"/>
          </p:cNvPicPr>
          <p:nvPr/>
        </p:nvPicPr>
        <p:blipFill>
          <a:blip r:embed="rId2" cstate="print"/>
          <a:srcRect/>
          <a:stretch>
            <a:fillRect/>
          </a:stretch>
        </p:blipFill>
        <p:spPr bwMode="auto">
          <a:xfrm>
            <a:off x="6248400" y="3733800"/>
            <a:ext cx="2633185" cy="2011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914400"/>
          </a:xfrm>
        </p:spPr>
        <p:txBody>
          <a:bodyPr/>
          <a:lstStyle/>
          <a:p>
            <a:endParaRPr lang="en-US" dirty="0"/>
          </a:p>
        </p:txBody>
      </p:sp>
      <p:sp>
        <p:nvSpPr>
          <p:cNvPr id="3" name="Content Placeholder 2"/>
          <p:cNvSpPr>
            <a:spLocks noGrp="1"/>
          </p:cNvSpPr>
          <p:nvPr>
            <p:ph idx="1"/>
          </p:nvPr>
        </p:nvSpPr>
        <p:spPr>
          <a:xfrm>
            <a:off x="762000" y="457200"/>
            <a:ext cx="7848600" cy="5822160"/>
          </a:xfrm>
        </p:spPr>
        <p:txBody>
          <a:bodyPr>
            <a:normAutofit/>
          </a:bodyPr>
          <a:lstStyle/>
          <a:p>
            <a:pPr>
              <a:buNone/>
            </a:pPr>
            <a:r>
              <a:rPr lang="lt-LT" sz="2400" dirty="0" smtClean="0"/>
              <a:t>    </a:t>
            </a:r>
            <a:r>
              <a:rPr lang="en-US" sz="2400" dirty="0" smtClean="0"/>
              <a:t>4.</a:t>
            </a:r>
            <a:r>
              <a:rPr lang="lt-LT" sz="2400" dirty="0" smtClean="0"/>
              <a:t> </a:t>
            </a:r>
            <a:r>
              <a:rPr lang="en-US" sz="2400" dirty="0" err="1" smtClean="0"/>
              <a:t>Nubrai</a:t>
            </a:r>
            <a:r>
              <a:rPr lang="lt-LT" sz="2400" dirty="0" smtClean="0"/>
              <a:t>žykite žodžio FIZIKA atvaizdą plokščiame veidrodyje.</a:t>
            </a:r>
            <a:endParaRPr lang="en-US" sz="2400" dirty="0"/>
          </a:p>
        </p:txBody>
      </p:sp>
      <p:pic>
        <p:nvPicPr>
          <p:cNvPr id="4098" name="Picture 2" descr="D:\fizika visiems\9.png"/>
          <p:cNvPicPr>
            <a:picLocks noChangeAspect="1" noChangeArrowheads="1"/>
          </p:cNvPicPr>
          <p:nvPr/>
        </p:nvPicPr>
        <p:blipFill>
          <a:blip r:embed="rId2" cstate="print"/>
          <a:srcRect/>
          <a:stretch>
            <a:fillRect/>
          </a:stretch>
        </p:blipFill>
        <p:spPr bwMode="auto">
          <a:xfrm>
            <a:off x="2209800" y="1752600"/>
            <a:ext cx="4953000" cy="28517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143000" y="5105400"/>
            <a:ext cx="7239000" cy="1569660"/>
          </a:xfrm>
          <a:prstGeom prst="rect">
            <a:avLst/>
          </a:prstGeom>
          <a:noFill/>
        </p:spPr>
        <p:txBody>
          <a:bodyPr wrap="square" rtlCol="0">
            <a:spAutoFit/>
          </a:bodyPr>
          <a:lstStyle/>
          <a:p>
            <a:r>
              <a:rPr lang="en-US" sz="2400" dirty="0" err="1" smtClean="0"/>
              <a:t>Atsakymas</a:t>
            </a:r>
            <a:r>
              <a:rPr lang="en-US" sz="2400" dirty="0" smtClean="0"/>
              <a:t>: a</a:t>
            </a:r>
            <a:r>
              <a:rPr lang="lt-LT" sz="2400" dirty="0" smtClean="0"/>
              <a:t>tvaizdas už veidrodžio susidaro tokiu atstumu, kaip ir daiktas nuo veidrodžio. T</a:t>
            </a:r>
            <a:r>
              <a:rPr lang="en-US" sz="2400" dirty="0" err="1" smtClean="0"/>
              <a:t>i</a:t>
            </a:r>
            <a:r>
              <a:rPr lang="lt-LT" sz="2400" dirty="0" smtClean="0"/>
              <a:t>ksliai atidėję už veidrodžio kiekvieno žodžio FIZIKA tašką, gauname atvaizdą.</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1+#ppt_w/2"/>
                                          </p:val>
                                        </p:tav>
                                        <p:tav tm="100000">
                                          <p:val>
                                            <p:strVal val="#ppt_x"/>
                                          </p:val>
                                        </p:tav>
                                      </p:tavLst>
                                    </p:anim>
                                    <p:anim calcmode="lin" valueType="num">
                                      <p:cBhvr additive="base">
                                        <p:cTn id="14" dur="5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772400" cy="914400"/>
          </a:xfrm>
        </p:spPr>
        <p:txBody>
          <a:bodyPr/>
          <a:lstStyle/>
          <a:p>
            <a:endParaRPr lang="en-US" dirty="0"/>
          </a:p>
        </p:txBody>
      </p:sp>
      <p:sp>
        <p:nvSpPr>
          <p:cNvPr id="3" name="Content Placeholder 2"/>
          <p:cNvSpPr>
            <a:spLocks noGrp="1"/>
          </p:cNvSpPr>
          <p:nvPr>
            <p:ph idx="1"/>
          </p:nvPr>
        </p:nvSpPr>
        <p:spPr>
          <a:xfrm>
            <a:off x="914400" y="533400"/>
            <a:ext cx="7772400" cy="6324600"/>
          </a:xfrm>
        </p:spPr>
        <p:txBody>
          <a:bodyPr>
            <a:normAutofit fontScale="92500" lnSpcReduction="20000"/>
          </a:bodyPr>
          <a:lstStyle/>
          <a:p>
            <a:pPr>
              <a:buNone/>
            </a:pPr>
            <a:r>
              <a:rPr lang="lt-LT" dirty="0" smtClean="0"/>
              <a:t>   </a:t>
            </a:r>
            <a:r>
              <a:rPr lang="en-US" dirty="0" smtClean="0"/>
              <a:t>5.</a:t>
            </a:r>
            <a:r>
              <a:rPr lang="lt-LT" dirty="0" smtClean="0"/>
              <a:t> </a:t>
            </a:r>
            <a:r>
              <a:rPr lang="lt-LT" sz="2400" dirty="0" smtClean="0"/>
              <a:t>Kas yra saulės </a:t>
            </a:r>
            <a:r>
              <a:rPr lang="lt-LT" sz="2400" dirty="0" smtClean="0"/>
              <a:t>zuikutis ? </a:t>
            </a:r>
            <a:r>
              <a:rPr lang="lt-LT" sz="2400" dirty="0" smtClean="0"/>
              <a:t>Kaip jį </a:t>
            </a:r>
            <a:r>
              <a:rPr lang="lt-LT" sz="2400" dirty="0" smtClean="0"/>
              <a:t>gauti ? </a:t>
            </a:r>
            <a:r>
              <a:rPr lang="lt-LT" sz="2400" dirty="0" smtClean="0"/>
              <a:t>Kaip senovės graikų mokslininkas Archimedas  (214 m. </a:t>
            </a:r>
            <a:r>
              <a:rPr lang="en-US" sz="2400" dirty="0" smtClean="0"/>
              <a:t>p</a:t>
            </a:r>
            <a:r>
              <a:rPr lang="lt-LT" sz="2400" dirty="0" smtClean="0"/>
              <a:t>r. Kr.) pritaikė saulės zuikutį gimtajam miestui </a:t>
            </a:r>
            <a:r>
              <a:rPr lang="lt-LT" sz="2400" dirty="0" smtClean="0"/>
              <a:t>ginti ?</a:t>
            </a:r>
            <a:endParaRPr lang="lt-LT" sz="2400" dirty="0" smtClean="0"/>
          </a:p>
          <a:p>
            <a:pPr>
              <a:buNone/>
            </a:pPr>
            <a:endParaRPr lang="lt-LT" sz="2400" dirty="0" smtClean="0"/>
          </a:p>
          <a:p>
            <a:pPr>
              <a:buNone/>
            </a:pPr>
            <a:r>
              <a:rPr lang="lt-LT" sz="2400" dirty="0" smtClean="0"/>
              <a:t>     </a:t>
            </a:r>
            <a:r>
              <a:rPr lang="en-US" sz="2400" dirty="0" smtClean="0"/>
              <a:t>  </a:t>
            </a:r>
            <a:r>
              <a:rPr lang="en-US" sz="2400" dirty="0" err="1" smtClean="0"/>
              <a:t>Atsakymas</a:t>
            </a:r>
            <a:r>
              <a:rPr lang="en-US" sz="2400" dirty="0" smtClean="0"/>
              <a:t>: </a:t>
            </a:r>
            <a:r>
              <a:rPr lang="lt-LT" sz="2400" dirty="0" smtClean="0"/>
              <a:t> </a:t>
            </a:r>
            <a:r>
              <a:rPr lang="en-US" sz="2400" dirty="0" smtClean="0"/>
              <a:t>s</a:t>
            </a:r>
            <a:r>
              <a:rPr lang="lt-LT" sz="2400" dirty="0" smtClean="0"/>
              <a:t>aulės zuikutis, tai veidrodžio atspindėti saulės spinduliai. Jei veidrodį nukreipsime į Saulę, gausime jos spindulių atspindį, kurį galime nukreipti norima linkme. Saulės zuikutis ne tik šviečia, bet ir šildo. Senovės graikų mokslininkas šią savybę pritaikė gimtajam miestui ginti. Romėnai (214 m. Pr. Kr.) , valdę didelę dalį Sicilijos, ketino užkariauti ir S</a:t>
            </a:r>
            <a:r>
              <a:rPr lang="en-US" sz="2400" dirty="0" err="1" smtClean="0"/>
              <a:t>i</a:t>
            </a:r>
            <a:r>
              <a:rPr lang="lt-LT" sz="2400" dirty="0" smtClean="0"/>
              <a:t>rakūzus. Miesto gyventojai iš anksto ruošėsi atremti romėnų puolimą. Tuo metu jau buvo plitusios karo mašinos tvirtovių sienoms griauti ir sviediniams mėtyti. Romėnų kariuomenė iš sausumos ir laivynas iš jūros pusės apsupo Sirakūzus. Romėnai gabenosi nemažai priemonių miesto sienoms įveikti, tad jų vadas konsulas Marcelas gyrėsi užimsiąs miestą per savaitę. Romėnų nuostabai, Sirakūzų gynėjai turėjo gerokai tobulesnes mašinas – jos svaidė akmenis ir strėles dideliu atstumu. Kai kurie istorikai tvirtina, kad laivams padegti buvo naudojami Archimedo sukonstruoti įgaubti metaliniai veidrodžiai. Daugeliu tokių veidrodžių sukoncentravus saulės spindulius į der</a:t>
            </a:r>
            <a:r>
              <a:rPr lang="en-US" sz="2400" dirty="0" smtClean="0"/>
              <a:t>v</a:t>
            </a:r>
            <a:r>
              <a:rPr lang="lt-LT" sz="2400" dirty="0" smtClean="0"/>
              <a:t>uotą lai</a:t>
            </a:r>
            <a:r>
              <a:rPr lang="en-US" sz="2400" dirty="0" smtClean="0"/>
              <a:t>v</a:t>
            </a:r>
            <a:r>
              <a:rPr lang="lt-LT" sz="2400" dirty="0" smtClean="0"/>
              <a:t>o šoną, šis imdavęs smilkti ir užsidegdavęs.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772400" cy="914400"/>
          </a:xfrm>
        </p:spPr>
        <p:txBody>
          <a:bodyPr/>
          <a:lstStyle/>
          <a:p>
            <a:endParaRPr lang="en-US" dirty="0"/>
          </a:p>
        </p:txBody>
      </p:sp>
      <p:sp>
        <p:nvSpPr>
          <p:cNvPr id="3" name="Content Placeholder 2"/>
          <p:cNvSpPr>
            <a:spLocks noGrp="1"/>
          </p:cNvSpPr>
          <p:nvPr>
            <p:ph idx="1"/>
          </p:nvPr>
        </p:nvSpPr>
        <p:spPr>
          <a:xfrm>
            <a:off x="914400" y="1066800"/>
            <a:ext cx="7772400" cy="4572000"/>
          </a:xfrm>
        </p:spPr>
        <p:txBody>
          <a:bodyPr>
            <a:normAutofit fontScale="92500" lnSpcReduction="20000"/>
          </a:bodyPr>
          <a:lstStyle/>
          <a:p>
            <a:pPr>
              <a:buNone/>
            </a:pPr>
            <a:r>
              <a:rPr lang="lt-LT" dirty="0" smtClean="0"/>
              <a:t>6. Kodėl automobilio žibintų šviesoje ant asfalto esantys vandens klanai naktį vairuotojui atrodo kaip tamsios dėmės</a:t>
            </a:r>
            <a:r>
              <a:rPr lang="en-US" dirty="0" smtClean="0"/>
              <a:t> </a:t>
            </a:r>
            <a:r>
              <a:rPr lang="lt-LT" dirty="0" smtClean="0"/>
              <a:t>?</a:t>
            </a:r>
          </a:p>
          <a:p>
            <a:pPr>
              <a:buNone/>
            </a:pPr>
            <a:endParaRPr lang="lt-LT" dirty="0" smtClean="0"/>
          </a:p>
          <a:p>
            <a:pPr>
              <a:buNone/>
            </a:pPr>
            <a:r>
              <a:rPr lang="lt-LT" dirty="0" smtClean="0"/>
              <a:t>     </a:t>
            </a:r>
            <a:r>
              <a:rPr lang="en-US" dirty="0" err="1" smtClean="0"/>
              <a:t>Atsakymas</a:t>
            </a:r>
            <a:r>
              <a:rPr lang="en-US" dirty="0" smtClean="0"/>
              <a:t>: v</a:t>
            </a:r>
            <a:r>
              <a:rPr lang="lt-LT" dirty="0" smtClean="0"/>
              <a:t>andens klano paviršius atpindi šviesą veidrodiškai. Atsispindėjusi šviesa pratiškai nepatenka į vairuotojo akis; asfaltas, turintis nelygų paviršių, atspindi šviesą difuziškai, todėl dalis atsispindėjusios šviesos patenka į vairuotojo akis.</a:t>
            </a:r>
          </a:p>
          <a:p>
            <a:pPr>
              <a:buNone/>
            </a:pPr>
            <a:endParaRPr lang="lt-LT" dirty="0" smtClean="0"/>
          </a:p>
          <a:p>
            <a:pPr>
              <a:buNone/>
            </a:pPr>
            <a:r>
              <a:rPr lang="lt-LT"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914400"/>
          </a:xfrm>
        </p:spPr>
        <p:txBody>
          <a:bodyPr/>
          <a:lstStyle/>
          <a:p>
            <a:endParaRPr lang="en-US" dirty="0"/>
          </a:p>
        </p:txBody>
      </p:sp>
      <p:sp>
        <p:nvSpPr>
          <p:cNvPr id="3" name="Content Placeholder 2"/>
          <p:cNvSpPr>
            <a:spLocks noGrp="1"/>
          </p:cNvSpPr>
          <p:nvPr>
            <p:ph idx="1"/>
          </p:nvPr>
        </p:nvSpPr>
        <p:spPr>
          <a:xfrm>
            <a:off x="838200" y="1112040"/>
            <a:ext cx="7772400" cy="5745960"/>
          </a:xfrm>
        </p:spPr>
        <p:txBody>
          <a:bodyPr/>
          <a:lstStyle/>
          <a:p>
            <a:pPr>
              <a:buNone/>
            </a:pPr>
            <a:r>
              <a:rPr lang="lt-LT" dirty="0" smtClean="0"/>
              <a:t>   7.Į atsispindinčią nuo ramaus vandens paviršiaus Saulę galima žiūrėti neprisimerkus ir vidurdienį. Tačiau rytą ir pavakarį šis atspindys yra akinančiai ryškus . Paaiškinkite šį reiškinį.</a:t>
            </a:r>
          </a:p>
          <a:p>
            <a:pPr>
              <a:buNone/>
            </a:pPr>
            <a:endParaRPr lang="lt-LT" dirty="0" smtClean="0"/>
          </a:p>
          <a:p>
            <a:pPr>
              <a:buNone/>
            </a:pPr>
            <a:r>
              <a:rPr lang="lt-LT" dirty="0" smtClean="0"/>
              <a:t>    </a:t>
            </a:r>
            <a:r>
              <a:rPr lang="en-US" dirty="0" err="1" smtClean="0"/>
              <a:t>Atsakymas</a:t>
            </a:r>
            <a:r>
              <a:rPr lang="en-US" dirty="0" smtClean="0"/>
              <a:t>: k</a:t>
            </a:r>
            <a:r>
              <a:rPr lang="lt-LT" dirty="0" smtClean="0"/>
              <a:t>uo mažesnis šviesos spindulių kritimo kampas, tuo mažesnė šviesos dalis atsispindi.</a:t>
            </a:r>
          </a:p>
          <a:p>
            <a:pPr>
              <a:buNone/>
            </a:pPr>
            <a:endParaRPr lang="lt-LT"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914400"/>
          </a:xfrm>
        </p:spPr>
        <p:txBody>
          <a:bodyPr/>
          <a:lstStyle/>
          <a:p>
            <a:endParaRPr lang="en-US" dirty="0"/>
          </a:p>
        </p:txBody>
      </p:sp>
      <p:sp>
        <p:nvSpPr>
          <p:cNvPr id="3" name="Content Placeholder 2"/>
          <p:cNvSpPr>
            <a:spLocks noGrp="1"/>
          </p:cNvSpPr>
          <p:nvPr>
            <p:ph idx="1"/>
          </p:nvPr>
        </p:nvSpPr>
        <p:spPr>
          <a:xfrm>
            <a:off x="914400" y="1066800"/>
            <a:ext cx="7772400" cy="6324600"/>
          </a:xfrm>
        </p:spPr>
        <p:txBody>
          <a:bodyPr/>
          <a:lstStyle/>
          <a:p>
            <a:pPr>
              <a:buNone/>
            </a:pPr>
            <a:r>
              <a:rPr lang="lt-LT" dirty="0" smtClean="0"/>
              <a:t>    8.Šviečiantis taškas artėja prie plokščio veidrodžio greičiu </a:t>
            </a:r>
            <a:r>
              <a:rPr lang="en-US" dirty="0" smtClean="0"/>
              <a:t>v</a:t>
            </a:r>
            <a:r>
              <a:rPr lang="en-US" baseline="-25000" dirty="0" smtClean="0"/>
              <a:t>0</a:t>
            </a:r>
            <a:r>
              <a:rPr lang="lt-LT" baseline="-25000" dirty="0" smtClean="0"/>
              <a:t> </a:t>
            </a:r>
            <a:r>
              <a:rPr lang="lt-LT" dirty="0" smtClean="0"/>
              <a:t> . Kokiu greičiu judės to taško atvaizdas, jei stebėsime atskaitos sistemos atžvilgiu, kai ji susijusi su veidrodžiu?  su šviečiančiu tašku ?</a:t>
            </a:r>
          </a:p>
          <a:p>
            <a:pPr>
              <a:buNone/>
            </a:pPr>
            <a:endParaRPr lang="lt-LT" dirty="0" smtClean="0"/>
          </a:p>
          <a:p>
            <a:pPr>
              <a:buNone/>
            </a:pPr>
            <a:r>
              <a:rPr lang="lt-LT" dirty="0" smtClean="0"/>
              <a:t>     </a:t>
            </a:r>
            <a:r>
              <a:rPr lang="en-US" dirty="0" err="1" smtClean="0"/>
              <a:t>Atsakymas</a:t>
            </a:r>
            <a:r>
              <a:rPr lang="en-US" dirty="0" smtClean="0"/>
              <a:t>: a</a:t>
            </a:r>
            <a:r>
              <a:rPr lang="lt-LT" dirty="0" smtClean="0"/>
              <a:t>tskaitos sistemoje, susijusioje su veidrodžiu – greičiu </a:t>
            </a:r>
            <a:r>
              <a:rPr lang="en-US" dirty="0" smtClean="0"/>
              <a:t>v</a:t>
            </a:r>
            <a:r>
              <a:rPr lang="en-US" baseline="-25000" dirty="0" smtClean="0"/>
              <a:t>0</a:t>
            </a:r>
            <a:r>
              <a:rPr lang="lt-LT" baseline="-25000" dirty="0" smtClean="0"/>
              <a:t>,</a:t>
            </a:r>
            <a:r>
              <a:rPr lang="lt-LT" dirty="0" smtClean="0"/>
              <a:t> o sistemoje, susijusioje sus šviečiančiu tašku, - greičiu 2</a:t>
            </a:r>
            <a:r>
              <a:rPr lang="en-US" dirty="0" smtClean="0"/>
              <a:t>v</a:t>
            </a:r>
            <a:r>
              <a:rPr lang="en-US" baseline="-25000" dirty="0" smtClean="0"/>
              <a:t>0</a:t>
            </a:r>
            <a:r>
              <a:rPr lang="lt-LT" baseline="-25000" dirty="0" smtClean="0"/>
              <a:t>.</a:t>
            </a: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914400"/>
            <a:ext cx="7772400" cy="914400"/>
          </a:xfrm>
        </p:spPr>
        <p:txBody>
          <a:bodyPr/>
          <a:lstStyle/>
          <a:p>
            <a:endParaRPr lang="en-US" dirty="0"/>
          </a:p>
        </p:txBody>
      </p:sp>
      <p:sp>
        <p:nvSpPr>
          <p:cNvPr id="3" name="Content Placeholder 2"/>
          <p:cNvSpPr>
            <a:spLocks noGrp="1"/>
          </p:cNvSpPr>
          <p:nvPr>
            <p:ph idx="1"/>
          </p:nvPr>
        </p:nvSpPr>
        <p:spPr>
          <a:xfrm>
            <a:off x="914400" y="883440"/>
            <a:ext cx="7772400" cy="5974560"/>
          </a:xfrm>
        </p:spPr>
        <p:txBody>
          <a:bodyPr/>
          <a:lstStyle/>
          <a:p>
            <a:pPr>
              <a:buNone/>
            </a:pPr>
            <a:r>
              <a:rPr lang="lt-LT" dirty="0" smtClean="0"/>
              <a:t>    9. Kodėl dangaus ir krantų atspindys vandenyje visada būna tamsesnis negu tikrovėje ?</a:t>
            </a:r>
          </a:p>
          <a:p>
            <a:pPr>
              <a:buNone/>
            </a:pPr>
            <a:endParaRPr lang="lt-LT" dirty="0" smtClean="0"/>
          </a:p>
          <a:p>
            <a:pPr>
              <a:buNone/>
            </a:pPr>
            <a:r>
              <a:rPr lang="lt-LT" dirty="0" smtClean="0"/>
              <a:t>     </a:t>
            </a:r>
            <a:r>
              <a:rPr lang="en-US" dirty="0" err="1" smtClean="0"/>
              <a:t>Atsakymas</a:t>
            </a:r>
            <a:r>
              <a:rPr lang="en-US" dirty="0" smtClean="0"/>
              <a:t>: t</a:t>
            </a:r>
            <a:r>
              <a:rPr lang="lt-LT" dirty="0" smtClean="0"/>
              <a:t>ik dalis spindulių atsispindi nuo vandens paviršiaus, o likusieji lūžę nukrypsta į vandenį.</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772400" cy="914400"/>
          </a:xfrm>
        </p:spPr>
        <p:txBody>
          <a:bodyPr/>
          <a:lstStyle/>
          <a:p>
            <a:endParaRPr lang="en-US" dirty="0"/>
          </a:p>
        </p:txBody>
      </p:sp>
      <p:sp>
        <p:nvSpPr>
          <p:cNvPr id="3" name="Content Placeholder 2"/>
          <p:cNvSpPr>
            <a:spLocks noGrp="1"/>
          </p:cNvSpPr>
          <p:nvPr>
            <p:ph idx="1"/>
          </p:nvPr>
        </p:nvSpPr>
        <p:spPr>
          <a:xfrm>
            <a:off x="914400" y="1143000"/>
            <a:ext cx="7772400" cy="5441160"/>
          </a:xfrm>
        </p:spPr>
        <p:txBody>
          <a:bodyPr/>
          <a:lstStyle/>
          <a:p>
            <a:pPr>
              <a:buNone/>
            </a:pPr>
            <a:r>
              <a:rPr lang="lt-LT" dirty="0" smtClean="0"/>
              <a:t>    10. Kaip paaiškinti, kad saulėtą dieną būdami apytamsėje aplinkoje galime matyti pro langą sklindančių spindulių pluoštus</a:t>
            </a:r>
            <a:r>
              <a:rPr lang="en-US" dirty="0" smtClean="0"/>
              <a:t> </a:t>
            </a:r>
            <a:r>
              <a:rPr lang="lt-LT" dirty="0" smtClean="0"/>
              <a:t>?</a:t>
            </a:r>
          </a:p>
          <a:p>
            <a:pPr>
              <a:buNone/>
            </a:pPr>
            <a:endParaRPr lang="lt-LT" dirty="0" smtClean="0"/>
          </a:p>
          <a:p>
            <a:pPr>
              <a:buNone/>
            </a:pPr>
            <a:r>
              <a:rPr lang="lt-LT" dirty="0" smtClean="0"/>
              <a:t>   </a:t>
            </a:r>
            <a:r>
              <a:rPr lang="en-US" dirty="0" err="1" smtClean="0"/>
              <a:t>Atsakymas</a:t>
            </a:r>
            <a:r>
              <a:rPr lang="en-US" dirty="0" smtClean="0"/>
              <a:t>: </a:t>
            </a:r>
            <a:r>
              <a:rPr lang="lt-LT" dirty="0" smtClean="0"/>
              <a:t> šviesa krinta ant dulkelių, kurios ją atspindi į visas puses.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143000"/>
            <a:ext cx="7772400" cy="2743200"/>
          </a:xfrm>
        </p:spPr>
        <p:txBody>
          <a:bodyPr>
            <a:normAutofit/>
          </a:bodyPr>
          <a:lstStyle/>
          <a:p>
            <a:pPr algn="ctr"/>
            <a:r>
              <a:rPr lang="lt-LT" dirty="0" smtClean="0"/>
              <a:t>Informacijos šaltiniai</a:t>
            </a:r>
          </a:p>
          <a:p>
            <a:pPr algn="ctr"/>
            <a:endParaRPr lang="lt-LT" dirty="0" smtClean="0"/>
          </a:p>
          <a:p>
            <a:pPr>
              <a:buFont typeface="Wingdings" pitchFamily="2" charset="2"/>
              <a:buChar char="§"/>
            </a:pPr>
            <a:r>
              <a:rPr lang="lt-LT" dirty="0" smtClean="0"/>
              <a:t>   V.Valentinavičius, Fizika 10 kl. , Šviesa, 2006.</a:t>
            </a:r>
          </a:p>
          <a:p>
            <a:pPr>
              <a:buFont typeface="Wingdings" pitchFamily="2" charset="2"/>
              <a:buChar char="§"/>
            </a:pPr>
            <a:r>
              <a:rPr lang="lt-LT" dirty="0" smtClean="0"/>
              <a:t>  “Fizikos </a:t>
            </a:r>
            <a:r>
              <a:rPr lang="lt-LT" dirty="0" smtClean="0"/>
              <a:t>į</a:t>
            </a:r>
            <a:r>
              <a:rPr lang="lt-LT" dirty="0" smtClean="0"/>
              <a:t>domieji </a:t>
            </a:r>
            <a:r>
              <a:rPr lang="lt-LT" dirty="0" smtClean="0"/>
              <a:t>eksperimentiniai uždaviniai”, Šiauliai, 1998.</a:t>
            </a:r>
          </a:p>
          <a:p>
            <a:pPr>
              <a:buFont typeface="Wingdings" pitchFamily="2" charset="2"/>
              <a:buChar char="§"/>
            </a:pPr>
            <a:r>
              <a:rPr lang="lt-LT" dirty="0" smtClean="0">
                <a:hlinkClick r:id="rId2"/>
              </a:rPr>
              <a:t>  www.google.com/images</a:t>
            </a:r>
            <a:endParaRPr lang="lt-LT" dirty="0" smtClean="0"/>
          </a:p>
          <a:p>
            <a:pPr>
              <a:buFont typeface="Wingdings" pitchFamily="2" charset="2"/>
              <a:buChar char="§"/>
            </a:pPr>
            <a:r>
              <a:rPr lang="lt-LT" dirty="0" smtClean="0">
                <a:hlinkClick r:id="rId3"/>
              </a:rPr>
              <a:t>  </a:t>
            </a:r>
            <a:r>
              <a:rPr lang="lt-LT" dirty="0" smtClean="0">
                <a:hlinkClick r:id="rId3"/>
              </a:rPr>
              <a:t>www.wikipedia.org</a:t>
            </a:r>
            <a:endParaRPr lang="lt-LT" dirty="0" smtClean="0"/>
          </a:p>
          <a:p>
            <a:pPr>
              <a:buFont typeface="Wingdings" pitchFamily="2" charset="2"/>
              <a:buChar char="§"/>
            </a:pPr>
            <a:r>
              <a:rPr lang="lt-LT" dirty="0" smtClean="0">
                <a:hlinkClick r:id="rId4"/>
              </a:rPr>
              <a:t> http</a:t>
            </a:r>
            <a:r>
              <a:rPr lang="lt-LT" dirty="0" smtClean="0">
                <a:hlinkClick r:id="rId4"/>
              </a:rPr>
              <a:t>://</a:t>
            </a:r>
            <a:r>
              <a:rPr lang="lt-LT" dirty="0" smtClean="0">
                <a:hlinkClick r:id="rId4"/>
              </a:rPr>
              <a:t>ak1.ostkcdn.com/images</a:t>
            </a:r>
            <a:endParaRPr lang="lt-LT" dirty="0" smtClean="0"/>
          </a:p>
          <a:p>
            <a:pPr>
              <a:buFont typeface="Wingdings" pitchFamily="2" charset="2"/>
              <a:buChar char="§"/>
            </a:pPr>
            <a:r>
              <a:rPr lang="lt-LT" dirty="0" smtClean="0"/>
              <a:t> </a:t>
            </a:r>
            <a:r>
              <a:rPr lang="lt-LT" dirty="0" smtClean="0">
                <a:hlinkClick r:id="rId5"/>
              </a:rPr>
              <a:t>http</a:t>
            </a:r>
            <a:r>
              <a:rPr lang="lt-LT" dirty="0" smtClean="0">
                <a:hlinkClick r:id="rId5"/>
              </a:rPr>
              <a:t>://</a:t>
            </a:r>
            <a:r>
              <a:rPr lang="lt-LT" dirty="0" smtClean="0">
                <a:hlinkClick r:id="rId5"/>
              </a:rPr>
              <a:t>image0-rubylane.s3.amazonaws.com/shops/dorlandantiques</a:t>
            </a:r>
            <a:endParaRPr lang="lt-LT" dirty="0" smtClean="0"/>
          </a:p>
          <a:p>
            <a:endParaRPr lang="lt-LT" dirty="0" smtClean="0"/>
          </a:p>
          <a:p>
            <a:pPr>
              <a:buFont typeface="Wingdings" pitchFamily="2" charset="2"/>
              <a:buChar char="§"/>
            </a:pPr>
            <a:endParaRPr lang="lt-LT" dirty="0" smtClean="0"/>
          </a:p>
          <a:p>
            <a:endParaRPr lang="lt-LT"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386</TotalTime>
  <Words>1463</Words>
  <Application>Microsoft Office PowerPoint</Application>
  <PresentationFormat>On-screen Show (4:3)</PresentationFormat>
  <Paragraphs>120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Metro</vt:lpstr>
      <vt:lpstr>Šviesos atspindys</vt:lpstr>
      <vt:lpstr>Turinys</vt:lpstr>
      <vt:lpstr>Tikslai</vt:lpstr>
      <vt:lpstr>Įvadas</vt:lpstr>
      <vt:lpstr>Šviesos atspindžio sąvokos</vt:lpstr>
      <vt:lpstr>Veidrodinis atspindys</vt:lpstr>
      <vt:lpstr>Difuzinis atspindys</vt:lpstr>
      <vt:lpstr>Bandymas su optiniu disku</vt:lpstr>
      <vt:lpstr>Šviesos atspindžio dėsnis</vt:lpstr>
      <vt:lpstr>Apgręžiamumo sąvybė</vt:lpstr>
      <vt:lpstr>Atvaizdo susidarymas plokščiajame veidrodyje</vt:lpstr>
      <vt:lpstr>Tai įdomu...</vt:lpstr>
      <vt:lpstr>Tai įdomu...</vt:lpstr>
      <vt:lpstr>1 Bandymas</vt:lpstr>
      <vt:lpstr>Slide 15</vt:lpstr>
      <vt:lpstr>Slide 16</vt:lpstr>
      <vt:lpstr>Slide 17</vt:lpstr>
      <vt:lpstr>2 bandymas</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Šviesos atspindys</dc:title>
  <dc:creator>vartotojas</dc:creator>
  <cp:lastModifiedBy>vartotojas</cp:lastModifiedBy>
  <cp:revision>82</cp:revision>
  <dcterms:created xsi:type="dcterms:W3CDTF">2015-03-11T13:53:04Z</dcterms:created>
  <dcterms:modified xsi:type="dcterms:W3CDTF">2015-03-18T17:36:29Z</dcterms:modified>
</cp:coreProperties>
</file>