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0" r:id="rId25"/>
    <p:sldId id="279" r:id="rId26"/>
    <p:sldId id="280" r:id="rId27"/>
    <p:sldId id="281" r:id="rId28"/>
    <p:sldId id="282" r:id="rId29"/>
    <p:sldId id="283" r:id="rId30"/>
    <p:sldId id="284" r:id="rId31"/>
    <p:sldId id="285" r:id="rId32"/>
    <p:sldId id="286" r:id="rId33"/>
    <p:sldId id="287" r:id="rId34"/>
    <p:sldId id="288" r:id="rId35"/>
    <p:sldId id="292" r:id="rId3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62"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95D6E9-18F6-4568-998F-0151316315F3}" type="datetimeFigureOut">
              <a:rPr lang="lt-LT" smtClean="0"/>
              <a:t>2015.03.19</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BED969-2AD2-460E-8E65-42E74EAE4A96}" type="slidenum">
              <a:rPr lang="lt-LT" smtClean="0"/>
              <a:t>‹#›</a:t>
            </a:fld>
            <a:endParaRPr lang="lt-LT"/>
          </a:p>
        </p:txBody>
      </p:sp>
    </p:spTree>
    <p:extLst>
      <p:ext uri="{BB962C8B-B14F-4D97-AF65-F5344CB8AC3E}">
        <p14:creationId xmlns:p14="http://schemas.microsoft.com/office/powerpoint/2010/main" val="286103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2BED969-2AD2-460E-8E65-42E74EAE4A96}" type="slidenum">
              <a:rPr lang="lt-LT" smtClean="0"/>
              <a:t>16</a:t>
            </a:fld>
            <a:endParaRPr lang="lt-LT"/>
          </a:p>
        </p:txBody>
      </p:sp>
    </p:spTree>
    <p:extLst>
      <p:ext uri="{BB962C8B-B14F-4D97-AF65-F5344CB8AC3E}">
        <p14:creationId xmlns:p14="http://schemas.microsoft.com/office/powerpoint/2010/main" val="25134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53DDC901-C530-4C98-B9A1-D660AA1422B1}" type="datetimeFigureOut">
              <a:rPr lang="lt-LT" smtClean="0"/>
              <a:t>2015.03.19</a:t>
            </a:fld>
            <a:endParaRPr lang="lt-LT"/>
          </a:p>
        </p:txBody>
      </p:sp>
      <p:sp>
        <p:nvSpPr>
          <p:cNvPr id="16" name="Slide Number Placeholder 15"/>
          <p:cNvSpPr>
            <a:spLocks noGrp="1"/>
          </p:cNvSpPr>
          <p:nvPr>
            <p:ph type="sldNum" sz="quarter" idx="11"/>
          </p:nvPr>
        </p:nvSpPr>
        <p:spPr/>
        <p:txBody>
          <a:bodyPr/>
          <a:lstStyle/>
          <a:p>
            <a:fld id="{5385D7AB-A0D0-4C16-BC90-E5C8CCA440FE}" type="slidenum">
              <a:rPr lang="lt-LT" smtClean="0"/>
              <a:t>‹#›</a:t>
            </a:fld>
            <a:endParaRPr lang="lt-LT"/>
          </a:p>
        </p:txBody>
      </p:sp>
      <p:sp>
        <p:nvSpPr>
          <p:cNvPr id="17" name="Footer Placeholder 16"/>
          <p:cNvSpPr>
            <a:spLocks noGrp="1"/>
          </p:cNvSpPr>
          <p:nvPr>
            <p:ph type="ftr" sz="quarter" idx="12"/>
          </p:nvPr>
        </p:nvSpPr>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53DDC901-C530-4C98-B9A1-D660AA1422B1}" type="datetimeFigureOut">
              <a:rPr lang="lt-LT" smtClean="0"/>
              <a:t>2015.03.19</a:t>
            </a:fld>
            <a:endParaRPr lang="lt-LT"/>
          </a:p>
        </p:txBody>
      </p:sp>
      <p:sp>
        <p:nvSpPr>
          <p:cNvPr id="15" name="Slide Number Placeholder 14"/>
          <p:cNvSpPr>
            <a:spLocks noGrp="1"/>
          </p:cNvSpPr>
          <p:nvPr>
            <p:ph type="sldNum" sz="quarter" idx="15"/>
          </p:nvPr>
        </p:nvSpPr>
        <p:spPr/>
        <p:txBody>
          <a:bodyPr/>
          <a:lstStyle>
            <a:lvl1pPr algn="ctr">
              <a:defRPr/>
            </a:lvl1pPr>
          </a:lstStyle>
          <a:p>
            <a:fld id="{5385D7AB-A0D0-4C16-BC90-E5C8CCA440FE}" type="slidenum">
              <a:rPr lang="lt-LT" smtClean="0"/>
              <a:t>‹#›</a:t>
            </a:fld>
            <a:endParaRPr lang="lt-LT"/>
          </a:p>
        </p:txBody>
      </p:sp>
      <p:sp>
        <p:nvSpPr>
          <p:cNvPr id="16" name="Footer Placeholder 15"/>
          <p:cNvSpPr>
            <a:spLocks noGrp="1"/>
          </p:cNvSpPr>
          <p:nvPr>
            <p:ph type="ftr" sz="quarter" idx="16"/>
          </p:nvPr>
        </p:nvSpPr>
        <p:spPr/>
        <p:txBody>
          <a:bodyPr/>
          <a:lstStyle/>
          <a:p>
            <a:endParaRPr lang="lt-LT"/>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3DDC901-C530-4C98-B9A1-D660AA1422B1}" type="datetimeFigureOut">
              <a:rPr lang="lt-LT" smtClean="0"/>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385D7AB-A0D0-4C16-BC90-E5C8CCA440FE}" type="slidenum">
              <a:rPr lang="lt-LT" smtClean="0"/>
              <a:t>‹#›</a:t>
            </a:fld>
            <a:endParaRPr lang="lt-LT"/>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3DDC901-C530-4C98-B9A1-D660AA1422B1}" type="datetimeFigureOut">
              <a:rPr lang="lt-LT" smtClean="0"/>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5385D7AB-A0D0-4C16-BC90-E5C8CCA440FE}" type="slidenum">
              <a:rPr lang="lt-LT" smtClean="0"/>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385D7AB-A0D0-4C16-BC90-E5C8CCA440FE}" type="slidenum">
              <a:rPr lang="lt-LT" smtClean="0"/>
              <a:t>‹#›</a:t>
            </a:fld>
            <a:endParaRPr lang="lt-LT"/>
          </a:p>
        </p:txBody>
      </p:sp>
      <p:sp>
        <p:nvSpPr>
          <p:cNvPr id="8" name="Footer Placeholder 7"/>
          <p:cNvSpPr>
            <a:spLocks noGrp="1"/>
          </p:cNvSpPr>
          <p:nvPr>
            <p:ph type="ftr" sz="quarter" idx="11"/>
          </p:nvPr>
        </p:nvSpPr>
        <p:spPr/>
        <p:txBody>
          <a:bodyPr/>
          <a:lstStyle/>
          <a:p>
            <a:endParaRPr lang="lt-LT"/>
          </a:p>
        </p:txBody>
      </p:sp>
      <p:sp>
        <p:nvSpPr>
          <p:cNvPr id="7" name="Date Placeholder 6"/>
          <p:cNvSpPr>
            <a:spLocks noGrp="1"/>
          </p:cNvSpPr>
          <p:nvPr>
            <p:ph type="dt" sz="half" idx="10"/>
          </p:nvPr>
        </p:nvSpPr>
        <p:spPr/>
        <p:txBody>
          <a:bodyPr/>
          <a:lstStyle/>
          <a:p>
            <a:fld id="{53DDC901-C530-4C98-B9A1-D660AA1422B1}" type="datetimeFigureOut">
              <a:rPr lang="lt-LT" smtClean="0"/>
              <a:t>2015.03.19</a:t>
            </a:fld>
            <a:endParaRPr lang="lt-LT"/>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3DDC901-C530-4C98-B9A1-D660AA1422B1}" type="datetimeFigureOut">
              <a:rPr lang="lt-LT" smtClean="0"/>
              <a:t>2015.03.19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5385D7AB-A0D0-4C16-BC90-E5C8CCA440FE}" type="slidenum">
              <a:rPr lang="lt-LT" smtClean="0"/>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DDC901-C530-4C98-B9A1-D660AA1422B1}" type="datetimeFigureOut">
              <a:rPr lang="lt-LT" smtClean="0"/>
              <a:t>2015.03.19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5385D7AB-A0D0-4C16-BC90-E5C8CCA440FE}"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53DDC901-C530-4C98-B9A1-D660AA1422B1}" type="datetimeFigureOut">
              <a:rPr lang="lt-LT" smtClean="0"/>
              <a:t>2015.03.19</a:t>
            </a:fld>
            <a:endParaRPr lang="lt-LT"/>
          </a:p>
        </p:txBody>
      </p:sp>
      <p:sp>
        <p:nvSpPr>
          <p:cNvPr id="9" name="Slide Number Placeholder 8"/>
          <p:cNvSpPr>
            <a:spLocks noGrp="1"/>
          </p:cNvSpPr>
          <p:nvPr>
            <p:ph type="sldNum" sz="quarter" idx="15"/>
          </p:nvPr>
        </p:nvSpPr>
        <p:spPr/>
        <p:txBody>
          <a:bodyPr/>
          <a:lstStyle/>
          <a:p>
            <a:fld id="{5385D7AB-A0D0-4C16-BC90-E5C8CCA440FE}" type="slidenum">
              <a:rPr lang="lt-LT" smtClean="0"/>
              <a:t>‹#›</a:t>
            </a:fld>
            <a:endParaRPr lang="lt-LT"/>
          </a:p>
        </p:txBody>
      </p:sp>
      <p:sp>
        <p:nvSpPr>
          <p:cNvPr id="10" name="Footer Placeholder 9"/>
          <p:cNvSpPr>
            <a:spLocks noGrp="1"/>
          </p:cNvSpPr>
          <p:nvPr>
            <p:ph type="ftr" sz="quarter" idx="16"/>
          </p:nvPr>
        </p:nvSpPr>
        <p:spPr/>
        <p:txBody>
          <a:bodyPr/>
          <a:lstStyle/>
          <a:p>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53DDC901-C530-4C98-B9A1-D660AA1422B1}" type="datetimeFigureOut">
              <a:rPr lang="lt-LT" smtClean="0"/>
              <a:t>2015.03.19</a:t>
            </a:fld>
            <a:endParaRPr lang="lt-LT"/>
          </a:p>
        </p:txBody>
      </p:sp>
      <p:sp>
        <p:nvSpPr>
          <p:cNvPr id="9" name="Slide Number Placeholder 8"/>
          <p:cNvSpPr>
            <a:spLocks noGrp="1"/>
          </p:cNvSpPr>
          <p:nvPr>
            <p:ph type="sldNum" sz="quarter" idx="11"/>
          </p:nvPr>
        </p:nvSpPr>
        <p:spPr/>
        <p:txBody>
          <a:bodyPr/>
          <a:lstStyle/>
          <a:p>
            <a:fld id="{5385D7AB-A0D0-4C16-BC90-E5C8CCA440FE}" type="slidenum">
              <a:rPr lang="lt-LT" smtClean="0"/>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DDC901-C530-4C98-B9A1-D660AA1422B1}" type="datetimeFigureOut">
              <a:rPr lang="lt-LT" smtClean="0"/>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385D7AB-A0D0-4C16-BC90-E5C8CCA440FE}"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DDC901-C530-4C98-B9A1-D660AA1422B1}" type="datetimeFigureOut">
              <a:rPr lang="lt-LT" smtClean="0"/>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5385D7AB-A0D0-4C16-BC90-E5C8CCA440FE}"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3DDC901-C530-4C98-B9A1-D660AA1422B1}" type="datetimeFigureOut">
              <a:rPr lang="lt-LT" smtClean="0"/>
              <a:t>2015.03.19</a:t>
            </a:fld>
            <a:endParaRPr lang="lt-LT"/>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lt-LT"/>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385D7AB-A0D0-4C16-BC90-E5C8CCA440FE}" type="slidenum">
              <a:rPr lang="lt-LT" smtClean="0"/>
              <a:t>‹#›</a:t>
            </a:fld>
            <a:endParaRPr lang="lt-LT"/>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0.png"/><Relationship Id="rId4" Type="http://schemas.openxmlformats.org/officeDocument/2006/relationships/image" Target="../media/image90.png"/></Relationships>
</file>

<file path=ppt/slides/_rels/slide1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20.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41.png"/></Relationships>
</file>

<file path=ppt/slides/_rels/slide1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5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0.png"/><Relationship Id="rId1" Type="http://schemas.openxmlformats.org/officeDocument/2006/relationships/slideLayout" Target="../slideLayouts/slideLayout2.xml"/><Relationship Id="rId5" Type="http://schemas.openxmlformats.org/officeDocument/2006/relationships/image" Target="../media/image160.png"/><Relationship Id="rId4" Type="http://schemas.openxmlformats.org/officeDocument/2006/relationships/image" Target="../media/image150.pn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lt-LT" dirty="0" smtClean="0"/>
              <a:t>Anykščių rajono Kavarsko pagrindinė mokykla – daugiafunkcis centras</a:t>
            </a:r>
          </a:p>
          <a:p>
            <a:r>
              <a:rPr lang="lt-LT" dirty="0" smtClean="0"/>
              <a:t>Parengė: Mindaugas Balamutas 10 kl.</a:t>
            </a:r>
          </a:p>
          <a:p>
            <a:r>
              <a:rPr lang="lt-LT" dirty="0" smtClean="0"/>
              <a:t>Fizikos mokytoja Birutė Bukauskienė </a:t>
            </a:r>
          </a:p>
          <a:p>
            <a:r>
              <a:rPr lang="lt-LT" dirty="0" smtClean="0"/>
              <a:t>2015</a:t>
            </a:r>
            <a:endParaRPr lang="lt-LT" dirty="0"/>
          </a:p>
        </p:txBody>
      </p:sp>
      <p:sp>
        <p:nvSpPr>
          <p:cNvPr id="2" name="Title 1"/>
          <p:cNvSpPr>
            <a:spLocks noGrp="1"/>
          </p:cNvSpPr>
          <p:nvPr>
            <p:ph type="ctrTitle"/>
          </p:nvPr>
        </p:nvSpPr>
        <p:spPr/>
        <p:txBody>
          <a:bodyPr/>
          <a:lstStyle/>
          <a:p>
            <a:r>
              <a:rPr lang="lt-LT" dirty="0" smtClean="0"/>
              <a:t>Kondensatoriai</a:t>
            </a:r>
            <a:endParaRPr lang="lt-LT"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4221088"/>
            <a:ext cx="5715798" cy="571579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8680" y="4240484"/>
            <a:ext cx="3430387" cy="3430387"/>
          </a:xfrm>
          <a:prstGeom prst="rect">
            <a:avLst/>
          </a:prstGeom>
        </p:spPr>
      </p:pic>
    </p:spTree>
    <p:extLst>
      <p:ext uri="{BB962C8B-B14F-4D97-AF65-F5344CB8AC3E}">
        <p14:creationId xmlns:p14="http://schemas.microsoft.com/office/powerpoint/2010/main" val="38086070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lt-LT" dirty="0" smtClean="0"/>
              <a:t>Tikslai</a:t>
            </a:r>
          </a:p>
          <a:p>
            <a:pPr marL="514350" indent="-514350">
              <a:buFont typeface="+mj-lt"/>
              <a:buAutoNum type="arabicPeriod"/>
            </a:pPr>
            <a:r>
              <a:rPr lang="lt-LT" dirty="0" smtClean="0"/>
              <a:t>Kondensatorių atradimas</a:t>
            </a:r>
          </a:p>
          <a:p>
            <a:pPr marL="514350" indent="-514350">
              <a:buFont typeface="+mj-lt"/>
              <a:buAutoNum type="arabicPeriod"/>
            </a:pPr>
            <a:r>
              <a:rPr lang="lt-LT" dirty="0" smtClean="0"/>
              <a:t>Bandymas</a:t>
            </a:r>
          </a:p>
          <a:p>
            <a:pPr marL="514350" indent="-514350">
              <a:buFont typeface="+mj-lt"/>
              <a:buAutoNum type="arabicPeriod"/>
            </a:pPr>
            <a:r>
              <a:rPr lang="lt-LT" dirty="0" smtClean="0"/>
              <a:t>Kas yra kondensatorius, kaip jis veikia</a:t>
            </a:r>
          </a:p>
          <a:p>
            <a:pPr marL="514350" indent="-514350">
              <a:buFont typeface="+mj-lt"/>
              <a:buAutoNum type="arabicPeriod"/>
            </a:pPr>
            <a:r>
              <a:rPr lang="lt-LT" dirty="0" smtClean="0"/>
              <a:t>Kas yra elektrinė talpa, nuo ko ji priklausoma, kokiais matavimo vienetais matuojama</a:t>
            </a:r>
          </a:p>
          <a:p>
            <a:pPr marL="514350" indent="-514350">
              <a:buFont typeface="+mj-lt"/>
              <a:buAutoNum type="arabicPeriod"/>
            </a:pPr>
            <a:r>
              <a:rPr lang="lt-LT" dirty="0" smtClean="0"/>
              <a:t>Kondensatorių naudojimas</a:t>
            </a:r>
          </a:p>
          <a:p>
            <a:pPr marL="514350" indent="-514350">
              <a:buFont typeface="+mj-lt"/>
              <a:buAutoNum type="arabicPeriod"/>
            </a:pPr>
            <a:r>
              <a:rPr lang="lt-LT" dirty="0" smtClean="0"/>
              <a:t>Užduočių sprendimas</a:t>
            </a:r>
          </a:p>
          <a:p>
            <a:pPr marL="514350" indent="-514350">
              <a:buFont typeface="+mj-lt"/>
              <a:buAutoNum type="arabicPeriod"/>
            </a:pPr>
            <a:r>
              <a:rPr lang="lt-LT" dirty="0" smtClean="0"/>
              <a:t>Testas</a:t>
            </a:r>
          </a:p>
          <a:p>
            <a:pPr marL="514350" indent="-514350">
              <a:buFont typeface="+mj-lt"/>
              <a:buAutoNum type="arabicPeriod"/>
            </a:pPr>
            <a:r>
              <a:rPr lang="lt-LT" dirty="0" smtClean="0"/>
              <a:t>Naudota literatūra</a:t>
            </a:r>
            <a:endParaRPr lang="lt-LT" dirty="0"/>
          </a:p>
        </p:txBody>
      </p:sp>
      <p:sp>
        <p:nvSpPr>
          <p:cNvPr id="2" name="Title 1"/>
          <p:cNvSpPr>
            <a:spLocks noGrp="1"/>
          </p:cNvSpPr>
          <p:nvPr>
            <p:ph type="title"/>
          </p:nvPr>
        </p:nvSpPr>
        <p:spPr/>
        <p:txBody>
          <a:bodyPr/>
          <a:lstStyle/>
          <a:p>
            <a:r>
              <a:rPr lang="lt-LT" dirty="0" smtClean="0"/>
              <a:t>Turinys</a:t>
            </a:r>
            <a:endParaRPr lang="lt-LT"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4365104"/>
            <a:ext cx="2857899" cy="2657846"/>
          </a:xfrm>
          <a:prstGeom prst="rect">
            <a:avLst/>
          </a:prstGeom>
        </p:spPr>
      </p:pic>
    </p:spTree>
    <p:extLst>
      <p:ext uri="{BB962C8B-B14F-4D97-AF65-F5344CB8AC3E}">
        <p14:creationId xmlns:p14="http://schemas.microsoft.com/office/powerpoint/2010/main" val="37064616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Font typeface="+mj-lt"/>
              <a:buAutoNum type="arabicPeriod"/>
            </a:pPr>
            <a:r>
              <a:rPr lang="lt-LT" dirty="0" smtClean="0"/>
              <a:t>Prisiminti kondensatorių atsiradimą</a:t>
            </a:r>
          </a:p>
          <a:p>
            <a:pPr marL="514350" indent="-514350">
              <a:buFont typeface="+mj-lt"/>
              <a:buAutoNum type="arabicPeriod"/>
            </a:pPr>
            <a:r>
              <a:rPr lang="lt-LT" dirty="0" smtClean="0"/>
              <a:t>Paaiškinti, kas yra kondensatorius, kaip jis pasikrauna ir išsikrauna</a:t>
            </a:r>
          </a:p>
          <a:p>
            <a:pPr marL="514350" indent="-514350">
              <a:buFont typeface="+mj-lt"/>
              <a:buAutoNum type="arabicPeriod"/>
            </a:pPr>
            <a:r>
              <a:rPr lang="lt-LT" dirty="0" smtClean="0"/>
              <a:t>Papasakoti ,kas yra elektrinė talpa, nuo ko ji priklauso ir kokiais matavimo vienetais matuojama</a:t>
            </a:r>
          </a:p>
          <a:p>
            <a:pPr marL="514350" indent="-514350">
              <a:buFont typeface="+mj-lt"/>
              <a:buAutoNum type="arabicPeriod"/>
            </a:pPr>
            <a:r>
              <a:rPr lang="lt-LT" dirty="0" smtClean="0"/>
              <a:t>Paaiškinti, kur jie naudojami</a:t>
            </a:r>
          </a:p>
          <a:p>
            <a:pPr marL="514350" indent="-514350">
              <a:buFont typeface="+mj-lt"/>
              <a:buAutoNum type="arabicPeriod"/>
            </a:pPr>
            <a:endParaRPr lang="lt-LT" dirty="0"/>
          </a:p>
        </p:txBody>
      </p:sp>
      <p:sp>
        <p:nvSpPr>
          <p:cNvPr id="2" name="Title 1"/>
          <p:cNvSpPr>
            <a:spLocks noGrp="1"/>
          </p:cNvSpPr>
          <p:nvPr>
            <p:ph type="title"/>
          </p:nvPr>
        </p:nvSpPr>
        <p:spPr/>
        <p:txBody>
          <a:bodyPr/>
          <a:lstStyle/>
          <a:p>
            <a:r>
              <a:rPr lang="lt-LT" dirty="0" smtClean="0"/>
              <a:t>Tikslai</a:t>
            </a:r>
            <a:endParaRPr lang="lt-LT"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49" y="3284984"/>
            <a:ext cx="9160647" cy="3960950"/>
          </a:xfrm>
          <a:prstGeom prst="rect">
            <a:avLst/>
          </a:prstGeom>
        </p:spPr>
      </p:pic>
    </p:spTree>
    <p:extLst>
      <p:ext uri="{BB962C8B-B14F-4D97-AF65-F5344CB8AC3E}">
        <p14:creationId xmlns:p14="http://schemas.microsoft.com/office/powerpoint/2010/main" val="2155937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lt-LT" dirty="0" smtClean="0"/>
              <a:t>	Pirmąjį </a:t>
            </a:r>
            <a:r>
              <a:rPr lang="lt-LT" dirty="0"/>
              <a:t>kondensatorių 1745 m. sukūrė ir išbandė Leideno universiteto </a:t>
            </a:r>
            <a:r>
              <a:rPr lang="lt-LT" dirty="0" smtClean="0"/>
              <a:t>(Olandija) fizikas </a:t>
            </a:r>
            <a:r>
              <a:rPr lang="lt-LT" dirty="0"/>
              <a:t>Piteris Mušenbrukas (</a:t>
            </a:r>
            <a:r>
              <a:rPr lang="lt-LT" dirty="0" smtClean="0"/>
              <a:t>1692–1761).Norėdamas „ištirpinti elektrą vandenyje“ jis didele elektros mašina elektrino vandenį, įleidęs viela į butelį.</a:t>
            </a:r>
          </a:p>
          <a:p>
            <a:pPr marL="0" indent="0">
              <a:buNone/>
            </a:pPr>
            <a:r>
              <a:rPr lang="lt-LT" dirty="0"/>
              <a:t>	</a:t>
            </a:r>
            <a:r>
              <a:rPr lang="lt-LT" dirty="0" smtClean="0"/>
              <a:t>Atjungęs vielą nuo mašinos ir laikydamas ją vienoje rankoje, kita paėmė butelį ir gavo smarkų elektros smūgį. </a:t>
            </a:r>
          </a:p>
          <a:p>
            <a:pPr marL="0" indent="0">
              <a:buNone/>
            </a:pPr>
            <a:r>
              <a:rPr lang="lt-LT" dirty="0"/>
              <a:t>	</a:t>
            </a:r>
            <a:r>
              <a:rPr lang="lt-LT" dirty="0" smtClean="0"/>
              <a:t>Atsigavęs Mušenbrukas suprato, kas atsitiko ir sukūrė kondensatorių, kurį šiandien vadiname leideno stikline.</a:t>
            </a:r>
            <a:endParaRPr lang="lt-LT" dirty="0"/>
          </a:p>
        </p:txBody>
      </p:sp>
      <p:sp>
        <p:nvSpPr>
          <p:cNvPr id="2" name="Title 1"/>
          <p:cNvSpPr>
            <a:spLocks noGrp="1"/>
          </p:cNvSpPr>
          <p:nvPr>
            <p:ph type="title"/>
          </p:nvPr>
        </p:nvSpPr>
        <p:spPr/>
        <p:txBody>
          <a:bodyPr>
            <a:normAutofit/>
          </a:bodyPr>
          <a:lstStyle/>
          <a:p>
            <a:r>
              <a:rPr lang="lt-LT" dirty="0" smtClean="0"/>
              <a:t>Kondensatorių atradimas</a:t>
            </a:r>
            <a:endParaRPr lang="lt-LT" dirty="0"/>
          </a:p>
        </p:txBody>
      </p:sp>
    </p:spTree>
    <p:extLst>
      <p:ext uri="{BB962C8B-B14F-4D97-AF65-F5344CB8AC3E}">
        <p14:creationId xmlns:p14="http://schemas.microsoft.com/office/powerpoint/2010/main" val="526870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lt-LT" dirty="0" smtClean="0"/>
                  <a:t>Leideno stiklinę sudaro:</a:t>
                </a:r>
              </a:p>
              <a:p>
                <a:pPr marL="0" indent="0">
                  <a:buNone/>
                </a:pPr>
                <a:r>
                  <a:rPr lang="lt-LT" dirty="0"/>
                  <a:t>	</a:t>
                </a:r>
                <a:r>
                  <a:rPr lang="lt-LT" dirty="0" smtClean="0"/>
                  <a:t>Stiklinis indas, iš abiejų pusių iki </a:t>
                </a:r>
                <a14:m>
                  <m:oMath xmlns:m="http://schemas.openxmlformats.org/officeDocument/2006/math">
                    <m:f>
                      <m:fPr>
                        <m:ctrlPr>
                          <a:rPr lang="lt-LT" i="1" smtClean="0">
                            <a:latin typeface="Cambria Math"/>
                          </a:rPr>
                        </m:ctrlPr>
                      </m:fPr>
                      <m:num>
                        <m:r>
                          <a:rPr lang="lt-LT" b="0" i="1" smtClean="0">
                            <a:latin typeface="Cambria Math"/>
                          </a:rPr>
                          <m:t>2</m:t>
                        </m:r>
                      </m:num>
                      <m:den>
                        <m:r>
                          <a:rPr lang="lt-LT" b="0" i="1" smtClean="0">
                            <a:latin typeface="Cambria Math"/>
                          </a:rPr>
                          <m:t>3</m:t>
                        </m:r>
                      </m:den>
                    </m:f>
                  </m:oMath>
                </a14:m>
                <a:r>
                  <a:rPr lang="lt-LT" dirty="0" smtClean="0"/>
                  <a:t> aukščio apklijuotas metaline folija. </a:t>
                </a:r>
              </a:p>
              <a:p>
                <a:pPr marL="0" indent="0">
                  <a:buNone/>
                </a:pPr>
                <a:r>
                  <a:rPr lang="lt-LT" dirty="0"/>
                  <a:t>	</a:t>
                </a:r>
                <a:r>
                  <a:rPr lang="lt-LT" dirty="0" smtClean="0"/>
                  <a:t>Folija sudaro kondensatoriaus elektrodus. Išorinis elektrodas įžeminimas, o vidinis kontaktiniu strypu prijungiamas prie elektros šaltinio poliaus ir įkraunamas.</a:t>
                </a:r>
              </a:p>
              <a:p>
                <a:pPr marL="0" indent="0">
                  <a:buNone/>
                </a:pPr>
                <a:r>
                  <a:rPr lang="lt-LT" dirty="0"/>
                  <a:t>	</a:t>
                </a:r>
                <a:r>
                  <a:rPr lang="lt-LT" dirty="0" smtClean="0"/>
                  <a:t>Šiuo metu plačiai naudojami plokštieji kondensatoriai.</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259" t="-1067" r="-2296"/>
                </a:stretch>
              </a:blipFill>
            </p:spPr>
            <p:txBody>
              <a:bodyPr/>
              <a:lstStyle/>
              <a:p>
                <a:r>
                  <a:rPr lang="lt-LT">
                    <a:noFill/>
                  </a:rPr>
                  <a:t> </a:t>
                </a:r>
              </a:p>
            </p:txBody>
          </p:sp>
        </mc:Fallback>
      </mc:AlternateContent>
      <p:sp>
        <p:nvSpPr>
          <p:cNvPr id="2" name="Title 1"/>
          <p:cNvSpPr>
            <a:spLocks noGrp="1"/>
          </p:cNvSpPr>
          <p:nvPr>
            <p:ph type="title"/>
          </p:nvPr>
        </p:nvSpPr>
        <p:spPr/>
        <p:txBody>
          <a:bodyPr/>
          <a:lstStyle/>
          <a:p>
            <a:r>
              <a:rPr lang="lt-LT" dirty="0" smtClean="0"/>
              <a:t>Leideno stiklinė</a:t>
            </a:r>
            <a:endParaRPr lang="lt-LT"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4834363"/>
            <a:ext cx="4061177" cy="1732768"/>
          </a:xfrm>
          <a:prstGeom prst="rect">
            <a:avLst/>
          </a:prstGeom>
        </p:spPr>
      </p:pic>
    </p:spTree>
    <p:extLst>
      <p:ext uri="{BB962C8B-B14F-4D97-AF65-F5344CB8AC3E}">
        <p14:creationId xmlns:p14="http://schemas.microsoft.com/office/powerpoint/2010/main" val="39349812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dirty="0" smtClean="0"/>
              <a:t>Pagal formą kondensatoriai skirstomi į: </a:t>
            </a:r>
          </a:p>
          <a:p>
            <a:pPr marL="0" indent="0">
              <a:buNone/>
            </a:pPr>
            <a:r>
              <a:rPr lang="lt-LT" dirty="0"/>
              <a:t>	</a:t>
            </a:r>
            <a:r>
              <a:rPr lang="lt-LT" dirty="0" smtClean="0"/>
              <a:t>1. Plokščiuosius </a:t>
            </a:r>
          </a:p>
          <a:p>
            <a:pPr marL="0" indent="0">
              <a:buNone/>
            </a:pPr>
            <a:r>
              <a:rPr lang="lt-LT" dirty="0"/>
              <a:t>	</a:t>
            </a:r>
            <a:r>
              <a:rPr lang="lt-LT" dirty="0" smtClean="0"/>
              <a:t>2. Sferinius</a:t>
            </a:r>
          </a:p>
          <a:p>
            <a:pPr marL="0" indent="0">
              <a:buNone/>
            </a:pPr>
            <a:r>
              <a:rPr lang="lt-LT" dirty="0"/>
              <a:t>	</a:t>
            </a:r>
            <a:r>
              <a:rPr lang="lt-LT" dirty="0" smtClean="0"/>
              <a:t>3. Cilindrinius</a:t>
            </a:r>
          </a:p>
          <a:p>
            <a:pPr marL="0" indent="0">
              <a:buNone/>
            </a:pPr>
            <a:r>
              <a:rPr lang="lt-LT" dirty="0"/>
              <a:t>Pagal naudojamą dielektriką dažniausiai skirstomi į dvi grupes:</a:t>
            </a:r>
          </a:p>
          <a:p>
            <a:pPr marL="0" indent="0">
              <a:buNone/>
            </a:pPr>
            <a:r>
              <a:rPr lang="lt-LT" dirty="0" smtClean="0"/>
              <a:t>	1. Elektrolitinius</a:t>
            </a:r>
            <a:endParaRPr lang="lt-LT" dirty="0"/>
          </a:p>
          <a:p>
            <a:pPr marL="0" indent="0">
              <a:buNone/>
            </a:pPr>
            <a:r>
              <a:rPr lang="lt-LT" dirty="0" smtClean="0"/>
              <a:t>	2. Keramikinius</a:t>
            </a:r>
            <a:endParaRPr lang="lt-LT" dirty="0"/>
          </a:p>
          <a:p>
            <a:pPr marL="0" indent="0">
              <a:buNone/>
            </a:pPr>
            <a:endParaRPr lang="lt-LT" dirty="0"/>
          </a:p>
        </p:txBody>
      </p:sp>
      <p:sp>
        <p:nvSpPr>
          <p:cNvPr id="2" name="Title 1"/>
          <p:cNvSpPr>
            <a:spLocks noGrp="1"/>
          </p:cNvSpPr>
          <p:nvPr>
            <p:ph type="title"/>
          </p:nvPr>
        </p:nvSpPr>
        <p:spPr/>
        <p:txBody>
          <a:bodyPr/>
          <a:lstStyle/>
          <a:p>
            <a:endParaRPr lang="lt-LT"/>
          </a:p>
        </p:txBody>
      </p:sp>
    </p:spTree>
    <p:extLst>
      <p:ext uri="{BB962C8B-B14F-4D97-AF65-F5344CB8AC3E}">
        <p14:creationId xmlns:p14="http://schemas.microsoft.com/office/powerpoint/2010/main" val="3920835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Priemonės :</a:t>
            </a:r>
          </a:p>
          <a:p>
            <a:pPr marL="971550" lvl="1" indent="-514350">
              <a:buFont typeface="+mj-lt"/>
              <a:buAutoNum type="arabicPeriod"/>
            </a:pPr>
            <a:r>
              <a:rPr lang="lt-LT" dirty="0" smtClean="0"/>
              <a:t>Paprastas fotoparatas</a:t>
            </a:r>
          </a:p>
          <a:p>
            <a:pPr marL="971550" lvl="1" indent="-514350">
              <a:buFont typeface="+mj-lt"/>
              <a:buAutoNum type="arabicPeriod"/>
            </a:pPr>
            <a:r>
              <a:rPr lang="lt-LT" dirty="0" smtClean="0"/>
              <a:t>Fotoparatas su blykste</a:t>
            </a:r>
          </a:p>
          <a:p>
            <a:pPr marL="57150" indent="0">
              <a:buNone/>
            </a:pPr>
            <a:r>
              <a:rPr lang="lt-LT" dirty="0" smtClean="0"/>
              <a:t>Bandymo tikslas:</a:t>
            </a:r>
          </a:p>
          <a:p>
            <a:pPr marL="57150" indent="0">
              <a:buNone/>
            </a:pPr>
            <a:r>
              <a:rPr lang="lt-LT" dirty="0"/>
              <a:t>	</a:t>
            </a:r>
            <a:r>
              <a:rPr lang="lt-LT" dirty="0" smtClean="0"/>
              <a:t>Įrodyti, kad su blykste nufotografuota nuotrauka kokybiškesnė.</a:t>
            </a:r>
            <a:endParaRPr lang="lt-LT" dirty="0"/>
          </a:p>
        </p:txBody>
      </p:sp>
      <p:sp>
        <p:nvSpPr>
          <p:cNvPr id="2" name="Title 1"/>
          <p:cNvSpPr>
            <a:spLocks noGrp="1"/>
          </p:cNvSpPr>
          <p:nvPr>
            <p:ph type="title"/>
          </p:nvPr>
        </p:nvSpPr>
        <p:spPr/>
        <p:txBody>
          <a:bodyPr/>
          <a:lstStyle/>
          <a:p>
            <a:r>
              <a:rPr lang="lt-LT" dirty="0" smtClean="0"/>
              <a:t>Bandymas</a:t>
            </a:r>
            <a:endParaRPr lang="lt-LT" dirty="0"/>
          </a:p>
        </p:txBody>
      </p:sp>
      <p:pic>
        <p:nvPicPr>
          <p:cNvPr id="1026" name="Picture 2" descr="C:\Users\Admin\Pictures\20150309_1309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4417121"/>
            <a:ext cx="2536576" cy="142682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Pictures\20150309_1310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4437112"/>
            <a:ext cx="2536575" cy="14268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27584" y="6093296"/>
            <a:ext cx="3096344" cy="369332"/>
          </a:xfrm>
          <a:prstGeom prst="rect">
            <a:avLst/>
          </a:prstGeom>
          <a:noFill/>
        </p:spPr>
        <p:txBody>
          <a:bodyPr wrap="square" rtlCol="0">
            <a:spAutoFit/>
          </a:bodyPr>
          <a:lstStyle/>
          <a:p>
            <a:r>
              <a:rPr lang="lt-LT" dirty="0" smtClean="0"/>
              <a:t>Be blykstės</a:t>
            </a:r>
            <a:endParaRPr lang="lt-LT" dirty="0"/>
          </a:p>
        </p:txBody>
      </p:sp>
      <p:sp>
        <p:nvSpPr>
          <p:cNvPr id="5" name="TextBox 4"/>
          <p:cNvSpPr txBox="1"/>
          <p:nvPr/>
        </p:nvSpPr>
        <p:spPr>
          <a:xfrm>
            <a:off x="5004048" y="6093296"/>
            <a:ext cx="2952328" cy="369332"/>
          </a:xfrm>
          <a:prstGeom prst="rect">
            <a:avLst/>
          </a:prstGeom>
          <a:noFill/>
        </p:spPr>
        <p:txBody>
          <a:bodyPr wrap="square" rtlCol="0">
            <a:spAutoFit/>
          </a:bodyPr>
          <a:lstStyle/>
          <a:p>
            <a:r>
              <a:rPr lang="lt-LT" dirty="0" smtClean="0"/>
              <a:t>Su blykste</a:t>
            </a:r>
            <a:endParaRPr lang="lt-LT" dirty="0"/>
          </a:p>
        </p:txBody>
      </p:sp>
    </p:spTree>
    <p:extLst>
      <p:ext uri="{BB962C8B-B14F-4D97-AF65-F5344CB8AC3E}">
        <p14:creationId xmlns:p14="http://schemas.microsoft.com/office/powerpoint/2010/main" val="36905400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dirty="0" smtClean="0"/>
              <a:t>Fotoaparato blykstei reikia laiko sukaupti  pakankamai energijos, kad lemputė skaisčiai blykstelėtų. Šiai energijai kaupti blykstės mazgas turi įtaisytą kondensatorių.</a:t>
            </a:r>
          </a:p>
          <a:p>
            <a:pPr marL="0" indent="0">
              <a:buNone/>
            </a:pPr>
            <a:r>
              <a:rPr lang="lt-LT" u="sng" dirty="0" smtClean="0"/>
              <a:t>Kondensatorius skirtas sukaupti tam tikrą krūvį ir prireikus jį atiduoti.</a:t>
            </a:r>
          </a:p>
          <a:p>
            <a:pPr marL="0" indent="0">
              <a:buNone/>
            </a:pPr>
            <a:r>
              <a:rPr lang="lt-LT" dirty="0" smtClean="0"/>
              <a:t>Kondensatorius sudarytas:</a:t>
            </a:r>
          </a:p>
          <a:p>
            <a:pPr marL="0" indent="0">
              <a:buNone/>
            </a:pPr>
            <a:r>
              <a:rPr lang="lt-LT" dirty="0"/>
              <a:t>	</a:t>
            </a:r>
            <a:r>
              <a:rPr lang="lt-LT" dirty="0" smtClean="0"/>
              <a:t>1. Iš dviejų laidžių plokštelių(elektrodų)</a:t>
            </a:r>
          </a:p>
          <a:p>
            <a:pPr marL="0" indent="0">
              <a:buNone/>
            </a:pPr>
            <a:r>
              <a:rPr lang="lt-LT" dirty="0"/>
              <a:t>	</a:t>
            </a:r>
            <a:r>
              <a:rPr lang="lt-LT" dirty="0" smtClean="0"/>
              <a:t>2. Izoliacinio sluoksnio (dieletriko)</a:t>
            </a:r>
            <a:endParaRPr lang="lt-LT" dirty="0"/>
          </a:p>
        </p:txBody>
      </p:sp>
      <p:sp>
        <p:nvSpPr>
          <p:cNvPr id="2" name="Title 1"/>
          <p:cNvSpPr>
            <a:spLocks noGrp="1"/>
          </p:cNvSpPr>
          <p:nvPr>
            <p:ph type="title"/>
          </p:nvPr>
        </p:nvSpPr>
        <p:spPr/>
        <p:txBody>
          <a:bodyPr/>
          <a:lstStyle/>
          <a:p>
            <a:r>
              <a:rPr lang="lt-LT" dirty="0" smtClean="0"/>
              <a:t>Išvada</a:t>
            </a:r>
            <a:endParaRPr lang="lt-LT"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5886314"/>
            <a:ext cx="1819529" cy="97168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593045">
            <a:off x="3383058" y="5522968"/>
            <a:ext cx="1943371" cy="153373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180" y="5085184"/>
            <a:ext cx="1981477" cy="273405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4128" y="5222608"/>
            <a:ext cx="2562583" cy="299126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27543" y="3542115"/>
            <a:ext cx="6351447" cy="4369796"/>
          </a:xfrm>
          <a:prstGeom prst="rect">
            <a:avLst/>
          </a:prstGeom>
        </p:spPr>
      </p:pic>
    </p:spTree>
    <p:extLst>
      <p:ext uri="{BB962C8B-B14F-4D97-AF65-F5344CB8AC3E}">
        <p14:creationId xmlns:p14="http://schemas.microsoft.com/office/powerpoint/2010/main" val="1397575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lnSpcReduction="10000"/>
          </a:bodyPr>
          <a:lstStyle/>
          <a:p>
            <a:pPr marL="0" indent="0">
              <a:buNone/>
            </a:pPr>
            <a:r>
              <a:rPr lang="lt-LT" dirty="0" smtClean="0"/>
              <a:t>Schemose kondensatorius žymimas sutartiniu simboliu</a:t>
            </a:r>
          </a:p>
          <a:p>
            <a:pPr marL="0" indent="0">
              <a:buNone/>
            </a:pPr>
            <a:endParaRPr lang="lt-LT" dirty="0" smtClean="0"/>
          </a:p>
          <a:p>
            <a:pPr marL="0" indent="0">
              <a:buNone/>
            </a:pPr>
            <a:r>
              <a:rPr lang="lt-LT" dirty="0" smtClean="0"/>
              <a:t>Prie srovės šaltinio prijungtos kondensatoriaus plokštelės vadinamos elektrodais.</a:t>
            </a:r>
          </a:p>
          <a:p>
            <a:pPr marL="0" indent="0">
              <a:buNone/>
            </a:pPr>
            <a:r>
              <a:rPr lang="lt-LT" dirty="0" smtClean="0"/>
              <a:t>Prijungus kondensatorių prie nuolatinės įtampos šaltinio, jo plokštelės įsielektrina priešingo ženklo krūviais, o elektrine grandine teka trumpalaikė įkrovos srovė.</a:t>
            </a:r>
          </a:p>
          <a:p>
            <a:pPr marL="0" indent="0">
              <a:buNone/>
            </a:pPr>
            <a:r>
              <a:rPr lang="lt-LT" dirty="0" smtClean="0"/>
              <a:t>Įsikrovus kondensatoriui ir atjungus įtampos šaltinį, krūviai išlieka elektroduose.</a:t>
            </a:r>
          </a:p>
          <a:p>
            <a:pPr marL="0" indent="0">
              <a:buNone/>
            </a:pPr>
            <a:r>
              <a:rPr lang="lt-LT" dirty="0" smtClean="0"/>
              <a:t>Kondensatorius išsikrauna prie jo elektrodų prijungus laidininką.</a:t>
            </a:r>
          </a:p>
          <a:p>
            <a:pPr marL="0" indent="0">
              <a:buNone/>
            </a:pPr>
            <a:r>
              <a:rPr lang="lt-LT" dirty="0" smtClean="0"/>
              <a:t>Tuomet pertekliniai elektronai pereina iš vieno elektrodo į kitą, o grandine teka trumpalaikė iškrovos srovė.</a:t>
            </a:r>
          </a:p>
          <a:p>
            <a:pPr marL="0" indent="0">
              <a:buNone/>
            </a:pPr>
            <a:endParaRPr lang="lt-LT" dirty="0"/>
          </a:p>
        </p:txBody>
      </p:sp>
      <p:cxnSp>
        <p:nvCxnSpPr>
          <p:cNvPr id="4" name="Straight Connector 3"/>
          <p:cNvCxnSpPr/>
          <p:nvPr/>
        </p:nvCxnSpPr>
        <p:spPr>
          <a:xfrm>
            <a:off x="683568" y="836712"/>
            <a:ext cx="648072"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1331640" y="659963"/>
            <a:ext cx="0" cy="3600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1403648" y="659963"/>
            <a:ext cx="0" cy="36004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1403648" y="836712"/>
            <a:ext cx="648072"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228182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332656"/>
                <a:ext cx="8229600" cy="5793507"/>
              </a:xfrm>
            </p:spPr>
            <p:txBody>
              <a:bodyPr>
                <a:normAutofit/>
              </a:bodyPr>
              <a:lstStyle/>
              <a:p>
                <a:pPr marL="0" indent="0">
                  <a:buNone/>
                </a:pPr>
                <a:r>
                  <a:rPr lang="lt-LT" dirty="0" smtClean="0"/>
                  <a:t>Kondensatoriaus savybė kaupti elektros krūvius apibūdinama fizikiniu dydžiu, vadinamu elektrine talpa.</a:t>
                </a:r>
              </a:p>
              <a:p>
                <a:pPr marL="0" indent="0">
                  <a:buNone/>
                </a:pPr>
                <a:r>
                  <a:rPr lang="lt-LT" dirty="0"/>
                  <a:t>	</a:t>
                </a:r>
                <a:r>
                  <a:rPr lang="lt-LT" dirty="0" smtClean="0"/>
                  <a:t>C=</a:t>
                </a:r>
                <a14:m>
                  <m:oMath xmlns:m="http://schemas.openxmlformats.org/officeDocument/2006/math">
                    <m:f>
                      <m:fPr>
                        <m:ctrlPr>
                          <a:rPr lang="lt-LT" i="1" smtClean="0">
                            <a:latin typeface="Cambria Math"/>
                          </a:rPr>
                        </m:ctrlPr>
                      </m:fPr>
                      <m:num>
                        <m:r>
                          <a:rPr lang="lt-LT" b="0" i="1" smtClean="0">
                            <a:latin typeface="Cambria Math"/>
                          </a:rPr>
                          <m:t>𝑞</m:t>
                        </m:r>
                      </m:num>
                      <m:den>
                        <m:r>
                          <a:rPr lang="lt-LT" b="0" i="1" smtClean="0">
                            <a:latin typeface="Cambria Math"/>
                          </a:rPr>
                          <m:t>𝑈</m:t>
                        </m:r>
                      </m:den>
                    </m:f>
                  </m:oMath>
                </a14:m>
                <a:endParaRPr lang="lt-LT" dirty="0" smtClean="0"/>
              </a:p>
              <a:p>
                <a:pPr marL="0" indent="0">
                  <a:buNone/>
                </a:pPr>
                <a:r>
                  <a:rPr lang="lt-LT" dirty="0" smtClean="0"/>
                  <a:t>Dviejų laidininkų elektrinė talpa vadinamas vieno laidininko krūvio ir įtampos tarp abiejų laidininkų santykis.</a:t>
                </a:r>
              </a:p>
              <a:p>
                <a:pPr marL="0" indent="0">
                  <a:buNone/>
                </a:pPr>
                <a:r>
                  <a:rPr lang="lt-LT" dirty="0" smtClean="0"/>
                  <a:t>Elektrinė talpa priklauso nuo:</a:t>
                </a:r>
              </a:p>
              <a:p>
                <a:pPr marL="0" indent="0">
                  <a:buNone/>
                </a:pPr>
                <a:r>
                  <a:rPr lang="lt-LT" dirty="0"/>
                  <a:t>	</a:t>
                </a:r>
                <a:r>
                  <a:rPr lang="lt-LT" dirty="0" smtClean="0"/>
                  <a:t>1. laidininkų formos</a:t>
                </a:r>
              </a:p>
              <a:p>
                <a:pPr marL="0" indent="0">
                  <a:buNone/>
                </a:pPr>
                <a:r>
                  <a:rPr lang="lt-LT" dirty="0"/>
                  <a:t>	</a:t>
                </a:r>
                <a:r>
                  <a:rPr lang="lt-LT" dirty="0" smtClean="0"/>
                  <a:t>2. jų tarpusavio padėties</a:t>
                </a:r>
              </a:p>
              <a:p>
                <a:pPr marL="0" indent="0">
                  <a:buNone/>
                </a:pPr>
                <a:r>
                  <a:rPr lang="lt-LT" dirty="0"/>
                  <a:t>	</a:t>
                </a:r>
                <a:r>
                  <a:rPr lang="lt-LT" dirty="0" smtClean="0"/>
                  <a:t>3. aplinkos elektrinių savybių</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332656"/>
                <a:ext cx="8229600" cy="5793507"/>
              </a:xfrm>
              <a:blipFill rotWithShape="1">
                <a:blip r:embed="rId2"/>
                <a:stretch>
                  <a:fillRect l="-1852" t="-2211" r="-74" b="-1684"/>
                </a:stretch>
              </a:blipFill>
            </p:spPr>
            <p:txBody>
              <a:bodyPr/>
              <a:lstStyle/>
              <a:p>
                <a:r>
                  <a:rPr lang="lt-LT">
                    <a:noFill/>
                  </a:rPr>
                  <a:t> </a:t>
                </a:r>
              </a:p>
            </p:txBody>
          </p:sp>
        </mc:Fallback>
      </mc:AlternateContent>
    </p:spTree>
    <p:extLst>
      <p:ext uri="{BB962C8B-B14F-4D97-AF65-F5344CB8AC3E}">
        <p14:creationId xmlns:p14="http://schemas.microsoft.com/office/powerpoint/2010/main" val="32879027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260648"/>
                <a:ext cx="8229600" cy="5865515"/>
              </a:xfrm>
            </p:spPr>
            <p:txBody>
              <a:bodyPr>
                <a:normAutofit/>
              </a:bodyPr>
              <a:lstStyle/>
              <a:p>
                <a:pPr marL="0" indent="0">
                  <a:buNone/>
                </a:pPr>
                <a:r>
                  <a:rPr lang="lt-LT" sz="3000" dirty="0" smtClean="0"/>
                  <a:t>Laidininkų elektrinė talpa matuojama faradais (F)</a:t>
                </a:r>
              </a:p>
              <a:p>
                <a:pPr marL="0" indent="0">
                  <a:buNone/>
                </a:pPr>
                <a:r>
                  <a:rPr lang="lt-LT" sz="3000" dirty="0" smtClean="0"/>
                  <a:t>1 F talpa nepaprastai didelė, todėl praktikoje dažniausiai vartojami daliniai jos vienetai:</a:t>
                </a:r>
              </a:p>
              <a:p>
                <a:pPr marL="0" indent="0">
                  <a:buNone/>
                </a:pPr>
                <a:r>
                  <a:rPr lang="lt-LT" sz="3000" dirty="0" smtClean="0"/>
                  <a:t>1 </a:t>
                </a:r>
                <a:r>
                  <a:rPr lang="el-GR" sz="3000" dirty="0" smtClean="0"/>
                  <a:t>μ</a:t>
                </a:r>
                <a:r>
                  <a:rPr lang="lt-LT" sz="3000" dirty="0" smtClean="0"/>
                  <a:t>F = </a:t>
                </a:r>
                <a14:m>
                  <m:oMath xmlns:m="http://schemas.openxmlformats.org/officeDocument/2006/math">
                    <m:sSup>
                      <m:sSupPr>
                        <m:ctrlPr>
                          <a:rPr lang="lt-LT" sz="3000" i="1" smtClean="0">
                            <a:latin typeface="Cambria Math"/>
                          </a:rPr>
                        </m:ctrlPr>
                      </m:sSupPr>
                      <m:e>
                        <m:r>
                          <a:rPr lang="lt-LT" sz="3000" b="0" i="1" smtClean="0">
                            <a:latin typeface="Cambria Math"/>
                          </a:rPr>
                          <m:t>10</m:t>
                        </m:r>
                      </m:e>
                      <m:sup>
                        <m:r>
                          <a:rPr lang="lt-LT" sz="3000" b="0" i="1" smtClean="0">
                            <a:latin typeface="Cambria Math"/>
                          </a:rPr>
                          <m:t>−6</m:t>
                        </m:r>
                      </m:sup>
                    </m:sSup>
                  </m:oMath>
                </a14:m>
                <a:r>
                  <a:rPr lang="lt-LT" sz="3000" dirty="0" smtClean="0"/>
                  <a:t> F</a:t>
                </a:r>
              </a:p>
              <a:p>
                <a:pPr marL="0" indent="0">
                  <a:buNone/>
                </a:pPr>
                <a:r>
                  <a:rPr lang="lt-LT" sz="3000" dirty="0" smtClean="0"/>
                  <a:t>1 nF = </a:t>
                </a:r>
                <a14:m>
                  <m:oMath xmlns:m="http://schemas.openxmlformats.org/officeDocument/2006/math">
                    <m:sSup>
                      <m:sSupPr>
                        <m:ctrlPr>
                          <a:rPr lang="lt-LT" sz="3000" i="1" smtClean="0">
                            <a:latin typeface="Cambria Math"/>
                          </a:rPr>
                        </m:ctrlPr>
                      </m:sSupPr>
                      <m:e>
                        <m:r>
                          <a:rPr lang="lt-LT" sz="3000" b="0" i="1" smtClean="0">
                            <a:latin typeface="Cambria Math"/>
                          </a:rPr>
                          <m:t>10</m:t>
                        </m:r>
                      </m:e>
                      <m:sup>
                        <m:r>
                          <a:rPr lang="lt-LT" sz="3000" b="0" i="1" smtClean="0">
                            <a:latin typeface="Cambria Math"/>
                          </a:rPr>
                          <m:t>−9</m:t>
                        </m:r>
                      </m:sup>
                    </m:sSup>
                  </m:oMath>
                </a14:m>
                <a:r>
                  <a:rPr lang="lt-LT" sz="3000" dirty="0" smtClean="0"/>
                  <a:t> F</a:t>
                </a:r>
              </a:p>
              <a:p>
                <a:pPr marL="0" indent="0">
                  <a:buNone/>
                </a:pPr>
                <a:r>
                  <a:rPr lang="lt-LT" sz="3000" dirty="0" smtClean="0"/>
                  <a:t>1 pF = </a:t>
                </a:r>
                <a14:m>
                  <m:oMath xmlns:m="http://schemas.openxmlformats.org/officeDocument/2006/math">
                    <m:sSup>
                      <m:sSupPr>
                        <m:ctrlPr>
                          <a:rPr lang="lt-LT" sz="3000" i="1" smtClean="0">
                            <a:latin typeface="Cambria Math"/>
                          </a:rPr>
                        </m:ctrlPr>
                      </m:sSupPr>
                      <m:e>
                        <m:r>
                          <a:rPr lang="lt-LT" sz="3000" b="0" i="1" smtClean="0">
                            <a:latin typeface="Cambria Math"/>
                          </a:rPr>
                          <m:t>10</m:t>
                        </m:r>
                      </m:e>
                      <m:sup>
                        <m:r>
                          <a:rPr lang="lt-LT" sz="3000" b="0" i="1" smtClean="0">
                            <a:latin typeface="Cambria Math"/>
                          </a:rPr>
                          <m:t>−12</m:t>
                        </m:r>
                      </m:sup>
                    </m:sSup>
                  </m:oMath>
                </a14:m>
                <a:r>
                  <a:rPr lang="lt-LT" sz="3000" dirty="0" smtClean="0"/>
                  <a:t> F</a:t>
                </a:r>
              </a:p>
              <a:p>
                <a:pPr marL="0" indent="0">
                  <a:buNone/>
                </a:pPr>
                <a:r>
                  <a:rPr lang="lt-LT" sz="3000" dirty="0" smtClean="0"/>
                  <a:t>1 F lygus elektriniai talpai tokio kondensatoriaus, kurio elektrodams suteikus 1 C ivairiaženklius krūvius, įtampa tarp elektrodo yra 1 V.</a:t>
                </a:r>
                <a:endParaRPr lang="lt-LT" sz="3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260648"/>
                <a:ext cx="8229600" cy="5865515"/>
              </a:xfrm>
              <a:blipFill rotWithShape="1">
                <a:blip r:embed="rId2"/>
                <a:stretch>
                  <a:fillRect l="-1704" t="-1247" r="-2148"/>
                </a:stretch>
              </a:blipFill>
            </p:spPr>
            <p:txBody>
              <a:bodyPr/>
              <a:lstStyle/>
              <a:p>
                <a:r>
                  <a:rPr lang="lt-LT">
                    <a:noFill/>
                  </a:rPr>
                  <a:t> </a:t>
                </a:r>
              </a:p>
            </p:txBody>
          </p:sp>
        </mc:Fallback>
      </mc:AlternateContent>
    </p:spTree>
    <p:extLst>
      <p:ext uri="{BB962C8B-B14F-4D97-AF65-F5344CB8AC3E}">
        <p14:creationId xmlns:p14="http://schemas.microsoft.com/office/powerpoint/2010/main" val="3228571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sz="2000" dirty="0" smtClean="0"/>
              <a:t>Jie plačiai naudojami:</a:t>
            </a:r>
          </a:p>
          <a:p>
            <a:pPr marL="514350" indent="-514350">
              <a:buFont typeface="+mj-lt"/>
              <a:buAutoNum type="arabicPeriod"/>
            </a:pPr>
            <a:r>
              <a:rPr lang="lt-LT" sz="2000" dirty="0" smtClean="0"/>
              <a:t>Elektrotechnikoje</a:t>
            </a:r>
          </a:p>
          <a:p>
            <a:pPr marL="514350" indent="-514350">
              <a:buFont typeface="+mj-lt"/>
              <a:buAutoNum type="arabicPeriod"/>
            </a:pPr>
            <a:r>
              <a:rPr lang="lt-LT" sz="2000" dirty="0" smtClean="0"/>
              <a:t>Radiotechnikoje</a:t>
            </a:r>
          </a:p>
          <a:p>
            <a:pPr marL="514350" indent="-514350">
              <a:buFont typeface="+mj-lt"/>
              <a:buAutoNum type="arabicPeriod"/>
            </a:pPr>
            <a:r>
              <a:rPr lang="lt-LT" sz="2000" dirty="0" smtClean="0"/>
              <a:t>Laidiniame ryšyje</a:t>
            </a:r>
          </a:p>
          <a:p>
            <a:pPr marL="514350" indent="-514350">
              <a:buFont typeface="+mj-lt"/>
              <a:buAutoNum type="arabicPeriod"/>
            </a:pPr>
            <a:r>
              <a:rPr lang="lt-LT" sz="2000" dirty="0" smtClean="0"/>
              <a:t>Skaičiavimo technikoje</a:t>
            </a:r>
          </a:p>
          <a:p>
            <a:pPr marL="514350" indent="-514350">
              <a:buFont typeface="+mj-lt"/>
              <a:buAutoNum type="arabicPeriod"/>
            </a:pPr>
            <a:r>
              <a:rPr lang="lt-LT" sz="2000" dirty="0" smtClean="0"/>
              <a:t>Impulsinės technikos prietaisuose.</a:t>
            </a:r>
          </a:p>
          <a:p>
            <a:pPr marL="0" indent="0">
              <a:buNone/>
            </a:pPr>
            <a:r>
              <a:rPr lang="lt-LT" sz="2000" dirty="0" smtClean="0"/>
              <a:t>Kondensatoriai padeda orkestro muziką išskaidyti į sudėtinius dažnius ir paversti juos į įvairiaspalvius šviesos impulsus.</a:t>
            </a:r>
            <a:endParaRPr lang="lt-LT" sz="2000" dirty="0"/>
          </a:p>
        </p:txBody>
      </p:sp>
      <p:sp>
        <p:nvSpPr>
          <p:cNvPr id="2" name="Title 1"/>
          <p:cNvSpPr>
            <a:spLocks noGrp="1"/>
          </p:cNvSpPr>
          <p:nvPr>
            <p:ph type="title"/>
          </p:nvPr>
        </p:nvSpPr>
        <p:spPr/>
        <p:txBody>
          <a:bodyPr/>
          <a:lstStyle/>
          <a:p>
            <a:r>
              <a:rPr lang="lt-LT" dirty="0" smtClean="0"/>
              <a:t>Kondensatorių naudojimas</a:t>
            </a:r>
            <a:endParaRPr lang="lt-LT" dirty="0"/>
          </a:p>
        </p:txBody>
      </p:sp>
    </p:spTree>
    <p:extLst>
      <p:ext uri="{BB962C8B-B14F-4D97-AF65-F5344CB8AC3E}">
        <p14:creationId xmlns:p14="http://schemas.microsoft.com/office/powerpoint/2010/main" val="33312388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Kiek kartų padidėtų traukos jėga tarp kondensatoriaus elektrodų, jeigu jų elektros krūvius patrigubintume?</a:t>
            </a:r>
          </a:p>
          <a:p>
            <a:pPr marL="0" indent="0">
              <a:buNone/>
            </a:pPr>
            <a:endParaRPr lang="lt-LT" dirty="0"/>
          </a:p>
          <a:p>
            <a:pPr marL="0" indent="0">
              <a:buNone/>
            </a:pPr>
            <a:r>
              <a:rPr lang="lt-LT" dirty="0" smtClean="0"/>
              <a:t>Atsakymas:</a:t>
            </a:r>
          </a:p>
          <a:p>
            <a:pPr marL="0" indent="0">
              <a:buNone/>
            </a:pPr>
            <a:r>
              <a:rPr lang="lt-LT" dirty="0" smtClean="0"/>
              <a:t>Patrigubinus krūvį tarp elektrodų, trauka tarp jų padidės 9 kartus.</a:t>
            </a:r>
            <a:endParaRPr lang="lt-LT" dirty="0"/>
          </a:p>
        </p:txBody>
      </p:sp>
      <p:sp>
        <p:nvSpPr>
          <p:cNvPr id="2" name="Title 1"/>
          <p:cNvSpPr>
            <a:spLocks noGrp="1"/>
          </p:cNvSpPr>
          <p:nvPr>
            <p:ph type="title"/>
          </p:nvPr>
        </p:nvSpPr>
        <p:spPr/>
        <p:txBody>
          <a:bodyPr>
            <a:normAutofit fontScale="90000"/>
          </a:bodyPr>
          <a:lstStyle/>
          <a:p>
            <a:r>
              <a:rPr lang="lt-LT" dirty="0" smtClean="0"/>
              <a:t>Uždavinių sprendimas</a:t>
            </a:r>
            <a:br>
              <a:rPr lang="lt-LT" dirty="0" smtClean="0"/>
            </a:br>
            <a:r>
              <a:rPr lang="lt-LT" dirty="0" smtClean="0"/>
              <a:t>Nr. 1</a:t>
            </a:r>
            <a:endParaRPr lang="lt-LT" dirty="0"/>
          </a:p>
        </p:txBody>
      </p:sp>
    </p:spTree>
    <p:extLst>
      <p:ext uri="{BB962C8B-B14F-4D97-AF65-F5344CB8AC3E}">
        <p14:creationId xmlns:p14="http://schemas.microsoft.com/office/powerpoint/2010/main" val="25666652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sz="2400" dirty="0" smtClean="0"/>
              <a:t>Kiek elektros lauko energijos turi kondensatorius, kurio talpa yra 2 mikrofaradai, o krūvis 5 mikrokulonai?</a:t>
            </a:r>
          </a:p>
          <a:p>
            <a:pPr marL="0" indent="0">
              <a:buNone/>
            </a:pPr>
            <a:endParaRPr lang="lt-LT" dirty="0"/>
          </a:p>
        </p:txBody>
      </p:sp>
      <p:sp>
        <p:nvSpPr>
          <p:cNvPr id="2" name="Title 1"/>
          <p:cNvSpPr>
            <a:spLocks noGrp="1"/>
          </p:cNvSpPr>
          <p:nvPr>
            <p:ph type="title"/>
          </p:nvPr>
        </p:nvSpPr>
        <p:spPr/>
        <p:txBody>
          <a:bodyPr>
            <a:normAutofit fontScale="90000"/>
          </a:bodyPr>
          <a:lstStyle/>
          <a:p>
            <a:r>
              <a:rPr lang="lt-LT" dirty="0" smtClean="0"/>
              <a:t>Uždavinių sprendimas</a:t>
            </a:r>
            <a:br>
              <a:rPr lang="lt-LT" dirty="0" smtClean="0"/>
            </a:br>
            <a:r>
              <a:rPr lang="lt-LT" dirty="0" smtClean="0"/>
              <a:t>Nr. 2</a:t>
            </a:r>
            <a:endParaRPr lang="lt-LT" dirty="0"/>
          </a:p>
        </p:txBody>
      </p:sp>
      <p:cxnSp>
        <p:nvCxnSpPr>
          <p:cNvPr id="5" name="Straight Connector 4"/>
          <p:cNvCxnSpPr/>
          <p:nvPr/>
        </p:nvCxnSpPr>
        <p:spPr>
          <a:xfrm>
            <a:off x="2164099" y="2758057"/>
            <a:ext cx="0" cy="789674"/>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flipH="1">
            <a:off x="1372011" y="2744676"/>
            <a:ext cx="2767941" cy="0"/>
          </a:xfrm>
          <a:prstGeom prst="line">
            <a:avLst/>
          </a:prstGeom>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1372011" y="2968228"/>
            <a:ext cx="792088" cy="369332"/>
          </a:xfrm>
          <a:prstGeom prst="rect">
            <a:avLst/>
          </a:prstGeom>
          <a:noFill/>
        </p:spPr>
        <p:txBody>
          <a:bodyPr wrap="square" rtlCol="0">
            <a:spAutoFit/>
          </a:bodyPr>
          <a:lstStyle/>
          <a:p>
            <a:r>
              <a:rPr lang="lt-LT" dirty="0" smtClean="0"/>
              <a:t>W</a:t>
            </a:r>
            <a:endParaRPr lang="lt-LT" dirty="0"/>
          </a:p>
        </p:txBody>
      </p:sp>
      <mc:AlternateContent xmlns:mc="http://schemas.openxmlformats.org/markup-compatibility/2006" xmlns:a14="http://schemas.microsoft.com/office/drawing/2010/main">
        <mc:Choice Requires="a14">
          <p:sp>
            <p:nvSpPr>
              <p:cNvPr id="10" name="TextBox 9"/>
              <p:cNvSpPr txBox="1"/>
              <p:nvPr/>
            </p:nvSpPr>
            <p:spPr>
              <a:xfrm>
                <a:off x="2164099" y="2829727"/>
                <a:ext cx="2479909" cy="646331"/>
              </a:xfrm>
              <a:prstGeom prst="rect">
                <a:avLst/>
              </a:prstGeom>
              <a:noFill/>
            </p:spPr>
            <p:txBody>
              <a:bodyPr wrap="square" rtlCol="0">
                <a:spAutoFit/>
              </a:bodyPr>
              <a:lstStyle/>
              <a:p>
                <a:r>
                  <a:rPr lang="lt-LT" dirty="0" smtClean="0"/>
                  <a:t>C = 2</a:t>
                </a:r>
                <a:r>
                  <a:rPr lang="el-GR" dirty="0" smtClean="0"/>
                  <a:t>μ</a:t>
                </a:r>
                <a:r>
                  <a:rPr lang="lt-LT" dirty="0" smtClean="0"/>
                  <a:t>F=2*</a:t>
                </a:r>
                <a14:m>
                  <m:oMath xmlns:m="http://schemas.openxmlformats.org/officeDocument/2006/math">
                    <m:sSup>
                      <m:sSupPr>
                        <m:ctrlPr>
                          <a:rPr lang="lt-LT" i="1" smtClean="0">
                            <a:latin typeface="Cambria Math"/>
                          </a:rPr>
                        </m:ctrlPr>
                      </m:sSupPr>
                      <m:e>
                        <m:r>
                          <a:rPr lang="lt-LT" b="0" i="1" smtClean="0">
                            <a:latin typeface="Cambria Math"/>
                          </a:rPr>
                          <m:t>10</m:t>
                        </m:r>
                      </m:e>
                      <m:sup>
                        <m:r>
                          <a:rPr lang="lt-LT" b="0" i="1" smtClean="0">
                            <a:latin typeface="Cambria Math"/>
                          </a:rPr>
                          <m:t>−6</m:t>
                        </m:r>
                      </m:sup>
                    </m:sSup>
                  </m:oMath>
                </a14:m>
                <a:r>
                  <a:rPr lang="lt-LT" dirty="0" smtClean="0"/>
                  <a:t>F</a:t>
                </a:r>
              </a:p>
              <a:p>
                <a:r>
                  <a:rPr lang="lt-LT" dirty="0" smtClean="0"/>
                  <a:t>q </a:t>
                </a:r>
                <a:r>
                  <a:rPr lang="lt-LT" dirty="0"/>
                  <a:t>= </a:t>
                </a:r>
                <a:r>
                  <a:rPr lang="lt-LT" dirty="0" smtClean="0"/>
                  <a:t>5</a:t>
                </a:r>
                <a:r>
                  <a:rPr lang="el-GR" dirty="0" smtClean="0"/>
                  <a:t>μ</a:t>
                </a:r>
                <a:r>
                  <a:rPr lang="lt-LT" dirty="0" smtClean="0"/>
                  <a:t>C=5</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i="1">
                            <a:latin typeface="Cambria Math"/>
                          </a:rPr>
                          <m:t>−6</m:t>
                        </m:r>
                      </m:sup>
                    </m:sSup>
                    <m:r>
                      <m:rPr>
                        <m:sty m:val="p"/>
                      </m:rPr>
                      <a:rPr lang="lt-LT" b="0" i="0" smtClean="0">
                        <a:latin typeface="Cambria Math"/>
                      </a:rPr>
                      <m:t>C</m:t>
                    </m:r>
                  </m:oMath>
                </a14:m>
                <a:endParaRPr lang="lt-LT" dirty="0"/>
              </a:p>
            </p:txBody>
          </p:sp>
        </mc:Choice>
        <mc:Fallback xmlns="">
          <p:sp>
            <p:nvSpPr>
              <p:cNvPr id="10" name="TextBox 9"/>
              <p:cNvSpPr txBox="1">
                <a:spLocks noRot="1" noChangeAspect="1" noMove="1" noResize="1" noEditPoints="1" noAdjustHandles="1" noChangeArrowheads="1" noChangeShapeType="1" noTextEdit="1"/>
              </p:cNvSpPr>
              <p:nvPr/>
            </p:nvSpPr>
            <p:spPr>
              <a:xfrm>
                <a:off x="2164099" y="2829727"/>
                <a:ext cx="2479909" cy="646331"/>
              </a:xfrm>
              <a:prstGeom prst="rect">
                <a:avLst/>
              </a:prstGeom>
              <a:blipFill rotWithShape="1">
                <a:blip r:embed="rId2"/>
                <a:stretch>
                  <a:fillRect l="-1966" t="-4717" b="-14151"/>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700121" y="4149080"/>
                <a:ext cx="7920880" cy="2111732"/>
              </a:xfrm>
              <a:prstGeom prst="rect">
                <a:avLst/>
              </a:prstGeom>
              <a:noFill/>
            </p:spPr>
            <p:txBody>
              <a:bodyPr wrap="square" rtlCol="0">
                <a:spAutoFit/>
              </a:bodyPr>
              <a:lstStyle/>
              <a:p>
                <a:r>
                  <a:rPr lang="lt-LT" sz="2000" dirty="0" smtClean="0"/>
                  <a:t>Pasinaudosime antrąja kondensatoriaus formule:</a:t>
                </a:r>
                <a:endParaRPr lang="lt-LT" sz="2000" dirty="0"/>
              </a:p>
              <a:p>
                <a:r>
                  <a:rPr lang="lt-LT" sz="2000" dirty="0" smtClean="0"/>
                  <a:t>	W=</a:t>
                </a:r>
                <a14:m>
                  <m:oMath xmlns:m="http://schemas.openxmlformats.org/officeDocument/2006/math">
                    <m:f>
                      <m:fPr>
                        <m:ctrlPr>
                          <a:rPr lang="lt-LT" sz="2000" i="1" smtClean="0">
                            <a:latin typeface="Cambria Math"/>
                          </a:rPr>
                        </m:ctrlPr>
                      </m:fPr>
                      <m:num>
                        <m:sSup>
                          <m:sSupPr>
                            <m:ctrlPr>
                              <a:rPr lang="lt-LT" sz="2000" i="1" smtClean="0">
                                <a:latin typeface="Cambria Math"/>
                              </a:rPr>
                            </m:ctrlPr>
                          </m:sSupPr>
                          <m:e>
                            <m:r>
                              <a:rPr lang="lt-LT" sz="2000" b="0" i="1" smtClean="0">
                                <a:latin typeface="Cambria Math"/>
                              </a:rPr>
                              <m:t>𝑞</m:t>
                            </m:r>
                          </m:e>
                          <m:sup>
                            <m:r>
                              <a:rPr lang="lt-LT" sz="2000" b="0" i="1" smtClean="0">
                                <a:latin typeface="Cambria Math"/>
                              </a:rPr>
                              <m:t>2</m:t>
                            </m:r>
                          </m:sup>
                        </m:sSup>
                      </m:num>
                      <m:den>
                        <m:r>
                          <a:rPr lang="lt-LT" sz="2000" b="0" i="1" smtClean="0">
                            <a:latin typeface="Cambria Math"/>
                          </a:rPr>
                          <m:t>2</m:t>
                        </m:r>
                        <m:r>
                          <a:rPr lang="lt-LT" sz="2000" b="0" i="1" smtClean="0">
                            <a:latin typeface="Cambria Math"/>
                          </a:rPr>
                          <m:t>𝐶</m:t>
                        </m:r>
                      </m:den>
                    </m:f>
                  </m:oMath>
                </a14:m>
                <a:endParaRPr lang="lt-LT" sz="2000" dirty="0" smtClean="0"/>
              </a:p>
              <a:p>
                <a:r>
                  <a:rPr lang="lt-LT" sz="2000" dirty="0"/>
                  <a:t>	</a:t>
                </a:r>
                <a:endParaRPr lang="lt-LT" sz="2000" dirty="0" smtClean="0"/>
              </a:p>
              <a:p>
                <a:r>
                  <a:rPr lang="lt-LT" sz="2000" dirty="0"/>
                  <a:t>	</a:t>
                </a:r>
                <a:r>
                  <a:rPr lang="lt-LT" sz="2000" dirty="0" smtClean="0"/>
                  <a:t>W=6,25 </a:t>
                </a:r>
                <a:r>
                  <a:rPr lang="el-GR" sz="2000" dirty="0" smtClean="0"/>
                  <a:t>μ</a:t>
                </a:r>
                <a:r>
                  <a:rPr lang="lt-LT" sz="2000" dirty="0" smtClean="0"/>
                  <a:t>J</a:t>
                </a:r>
              </a:p>
              <a:p>
                <a:endParaRPr lang="lt-LT" sz="2000" dirty="0" smtClean="0"/>
              </a:p>
              <a:p>
                <a:r>
                  <a:rPr lang="lt-LT" sz="2000" dirty="0" smtClean="0"/>
                  <a:t>Kondensatoriaus elektrinė energija - tik 6,25 mikrojaudžiaulio.</a:t>
                </a:r>
                <a:endParaRPr lang="lt-LT" sz="2000" dirty="0"/>
              </a:p>
            </p:txBody>
          </p:sp>
        </mc:Choice>
        <mc:Fallback xmlns="">
          <p:sp>
            <p:nvSpPr>
              <p:cNvPr id="12" name="TextBox 11"/>
              <p:cNvSpPr txBox="1">
                <a:spLocks noRot="1" noChangeAspect="1" noMove="1" noResize="1" noEditPoints="1" noAdjustHandles="1" noChangeArrowheads="1" noChangeShapeType="1" noTextEdit="1"/>
              </p:cNvSpPr>
              <p:nvPr/>
            </p:nvSpPr>
            <p:spPr>
              <a:xfrm>
                <a:off x="700121" y="4149080"/>
                <a:ext cx="7920880" cy="2111732"/>
              </a:xfrm>
              <a:prstGeom prst="rect">
                <a:avLst/>
              </a:prstGeom>
              <a:blipFill rotWithShape="1">
                <a:blip r:embed="rId3"/>
                <a:stretch>
                  <a:fillRect l="-847" t="-1445" b="-4335"/>
                </a:stretch>
              </a:blipFill>
            </p:spPr>
            <p:txBody>
              <a:bodyPr/>
              <a:lstStyle/>
              <a:p>
                <a:r>
                  <a:rPr lang="lt-LT">
                    <a:noFill/>
                  </a:rPr>
                  <a:t> </a:t>
                </a:r>
              </a:p>
            </p:txBody>
          </p:sp>
        </mc:Fallback>
      </mc:AlternateContent>
    </p:spTree>
    <p:extLst>
      <p:ext uri="{BB962C8B-B14F-4D97-AF65-F5344CB8AC3E}">
        <p14:creationId xmlns:p14="http://schemas.microsoft.com/office/powerpoint/2010/main" val="25884782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sz="2400" dirty="0" smtClean="0"/>
              <a:t>Kokia įtampa turi 200 pikofaradų talpos kondensatorius, pakrautas 5 mikrokulonų?</a:t>
            </a:r>
            <a:endParaRPr lang="lt-LT" sz="2400" dirty="0"/>
          </a:p>
        </p:txBody>
      </p:sp>
      <p:sp>
        <p:nvSpPr>
          <p:cNvPr id="2" name="Title 1"/>
          <p:cNvSpPr>
            <a:spLocks noGrp="1"/>
          </p:cNvSpPr>
          <p:nvPr>
            <p:ph type="title"/>
          </p:nvPr>
        </p:nvSpPr>
        <p:spPr/>
        <p:txBody>
          <a:bodyPr>
            <a:normAutofit fontScale="90000"/>
          </a:bodyPr>
          <a:lstStyle/>
          <a:p>
            <a:r>
              <a:rPr lang="lt-LT" dirty="0"/>
              <a:t>Uždavinių sprendimas</a:t>
            </a:r>
            <a:br>
              <a:rPr lang="lt-LT" dirty="0"/>
            </a:br>
            <a:r>
              <a:rPr lang="lt-LT" dirty="0"/>
              <a:t>Nr. </a:t>
            </a:r>
            <a:r>
              <a:rPr lang="lt-LT" dirty="0" smtClean="0"/>
              <a:t>3</a:t>
            </a:r>
            <a:endParaRPr lang="lt-LT" dirty="0"/>
          </a:p>
        </p:txBody>
      </p:sp>
      <p:cxnSp>
        <p:nvCxnSpPr>
          <p:cNvPr id="4" name="Straight Connector 3"/>
          <p:cNvCxnSpPr/>
          <p:nvPr/>
        </p:nvCxnSpPr>
        <p:spPr>
          <a:xfrm flipH="1">
            <a:off x="1372011" y="2744676"/>
            <a:ext cx="2767941"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flipH="1">
            <a:off x="2411761" y="2744676"/>
            <a:ext cx="1" cy="799830"/>
          </a:xfrm>
          <a:prstGeom prst="line">
            <a:avLst/>
          </a:prstGeom>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1547664" y="2898175"/>
            <a:ext cx="1039749" cy="369332"/>
          </a:xfrm>
          <a:prstGeom prst="rect">
            <a:avLst/>
          </a:prstGeom>
          <a:noFill/>
        </p:spPr>
        <p:txBody>
          <a:bodyPr wrap="square" rtlCol="0">
            <a:spAutoFit/>
          </a:bodyPr>
          <a:lstStyle/>
          <a:p>
            <a:r>
              <a:rPr lang="lt-LT" dirty="0" smtClean="0"/>
              <a:t>U</a:t>
            </a:r>
            <a:endParaRPr lang="lt-LT" dirty="0"/>
          </a:p>
        </p:txBody>
      </p:sp>
      <mc:AlternateContent xmlns:mc="http://schemas.openxmlformats.org/markup-compatibility/2006" xmlns:a14="http://schemas.microsoft.com/office/drawing/2010/main">
        <mc:Choice Requires="a14">
          <p:sp>
            <p:nvSpPr>
              <p:cNvPr id="10" name="TextBox 9"/>
              <p:cNvSpPr txBox="1"/>
              <p:nvPr/>
            </p:nvSpPr>
            <p:spPr>
              <a:xfrm>
                <a:off x="2483769" y="2898175"/>
                <a:ext cx="4176463" cy="646331"/>
              </a:xfrm>
              <a:prstGeom prst="rect">
                <a:avLst/>
              </a:prstGeom>
              <a:noFill/>
            </p:spPr>
            <p:txBody>
              <a:bodyPr wrap="square" rtlCol="0">
                <a:spAutoFit/>
              </a:bodyPr>
              <a:lstStyle/>
              <a:p>
                <a:r>
                  <a:rPr lang="lt-LT" dirty="0" smtClean="0"/>
                  <a:t>C = 200 pF= 200*</a:t>
                </a:r>
                <a14:m>
                  <m:oMath xmlns:m="http://schemas.openxmlformats.org/officeDocument/2006/math">
                    <m:sSup>
                      <m:sSupPr>
                        <m:ctrlPr>
                          <a:rPr lang="lt-LT" i="1" smtClean="0">
                            <a:latin typeface="Cambria Math"/>
                          </a:rPr>
                        </m:ctrlPr>
                      </m:sSupPr>
                      <m:e>
                        <m:r>
                          <a:rPr lang="lt-LT" b="0" i="1" smtClean="0">
                            <a:latin typeface="Cambria Math"/>
                          </a:rPr>
                          <m:t>10</m:t>
                        </m:r>
                      </m:e>
                      <m:sup>
                        <m:r>
                          <a:rPr lang="lt-LT" b="0" i="1" smtClean="0">
                            <a:latin typeface="Cambria Math"/>
                          </a:rPr>
                          <m:t>−12</m:t>
                        </m:r>
                      </m:sup>
                    </m:sSup>
                  </m:oMath>
                </a14:m>
                <a:r>
                  <a:rPr lang="lt-LT" dirty="0" smtClean="0"/>
                  <a:t>F</a:t>
                </a:r>
              </a:p>
              <a:p>
                <a:r>
                  <a:rPr lang="lt-LT" dirty="0" smtClean="0"/>
                  <a:t>q </a:t>
                </a:r>
                <a:r>
                  <a:rPr lang="lt-LT" dirty="0"/>
                  <a:t>= </a:t>
                </a:r>
                <a:r>
                  <a:rPr lang="lt-LT" dirty="0" smtClean="0"/>
                  <a:t>5 </a:t>
                </a:r>
                <a:r>
                  <a:rPr lang="el-GR" dirty="0" smtClean="0"/>
                  <a:t>μ</a:t>
                </a:r>
                <a:r>
                  <a:rPr lang="lt-LT" dirty="0" smtClean="0"/>
                  <a:t>C = 5</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i="1">
                            <a:latin typeface="Cambria Math"/>
                          </a:rPr>
                          <m:t>−6</m:t>
                        </m:r>
                      </m:sup>
                    </m:sSup>
                    <m:r>
                      <m:rPr>
                        <m:sty m:val="p"/>
                      </m:rPr>
                      <a:rPr lang="lt-LT" b="0" i="0" smtClean="0">
                        <a:latin typeface="Cambria Math"/>
                      </a:rPr>
                      <m:t>C</m:t>
                    </m:r>
                  </m:oMath>
                </a14:m>
                <a:endParaRPr lang="lt-LT" dirty="0"/>
              </a:p>
            </p:txBody>
          </p:sp>
        </mc:Choice>
        <mc:Fallback xmlns="">
          <p:sp>
            <p:nvSpPr>
              <p:cNvPr id="10" name="TextBox 9"/>
              <p:cNvSpPr txBox="1">
                <a:spLocks noRot="1" noChangeAspect="1" noMove="1" noResize="1" noEditPoints="1" noAdjustHandles="1" noChangeArrowheads="1" noChangeShapeType="1" noTextEdit="1"/>
              </p:cNvSpPr>
              <p:nvPr/>
            </p:nvSpPr>
            <p:spPr>
              <a:xfrm>
                <a:off x="2483769" y="2898175"/>
                <a:ext cx="4176463" cy="646331"/>
              </a:xfrm>
              <a:prstGeom prst="rect">
                <a:avLst/>
              </a:prstGeom>
              <a:blipFill rotWithShape="1">
                <a:blip r:embed="rId2"/>
                <a:stretch>
                  <a:fillRect l="-1166" t="-4717" b="-14151"/>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683568" y="4290177"/>
                <a:ext cx="6912768" cy="2086469"/>
              </a:xfrm>
              <a:prstGeom prst="rect">
                <a:avLst/>
              </a:prstGeom>
              <a:noFill/>
            </p:spPr>
            <p:txBody>
              <a:bodyPr wrap="square" rtlCol="0">
                <a:spAutoFit/>
              </a:bodyPr>
              <a:lstStyle/>
              <a:p>
                <a:r>
                  <a:rPr lang="lt-LT" sz="2000" dirty="0" smtClean="0"/>
                  <a:t>Įtampą rasime iš kondensatoriaus talpos formulės:</a:t>
                </a:r>
              </a:p>
              <a:p>
                <a:r>
                  <a:rPr lang="lt-LT" sz="2000" dirty="0"/>
                  <a:t>	</a:t>
                </a:r>
                <a:r>
                  <a:rPr lang="lt-LT" sz="2000" dirty="0" smtClean="0"/>
                  <a:t>C=</a:t>
                </a:r>
                <a14:m>
                  <m:oMath xmlns:m="http://schemas.openxmlformats.org/officeDocument/2006/math">
                    <m:f>
                      <m:fPr>
                        <m:ctrlPr>
                          <a:rPr lang="lt-LT" sz="2000" i="1" smtClean="0">
                            <a:latin typeface="Cambria Math"/>
                          </a:rPr>
                        </m:ctrlPr>
                      </m:fPr>
                      <m:num>
                        <m:r>
                          <a:rPr lang="lt-LT" sz="2000" b="0" i="1" smtClean="0">
                            <a:latin typeface="Cambria Math"/>
                          </a:rPr>
                          <m:t>𝑞</m:t>
                        </m:r>
                      </m:num>
                      <m:den>
                        <m:r>
                          <a:rPr lang="lt-LT" sz="2000" b="0" i="1" smtClean="0">
                            <a:latin typeface="Cambria Math"/>
                          </a:rPr>
                          <m:t>𝑈</m:t>
                        </m:r>
                      </m:den>
                    </m:f>
                  </m:oMath>
                </a14:m>
                <a:endParaRPr lang="lt-LT" sz="2000" dirty="0" smtClean="0"/>
              </a:p>
              <a:p>
                <a:r>
                  <a:rPr lang="lt-LT" sz="2000" dirty="0"/>
                  <a:t>	</a:t>
                </a:r>
                <a:r>
                  <a:rPr lang="lt-LT" sz="2000" dirty="0" smtClean="0"/>
                  <a:t>U=</a:t>
                </a:r>
                <a14:m>
                  <m:oMath xmlns:m="http://schemas.openxmlformats.org/officeDocument/2006/math">
                    <m:f>
                      <m:fPr>
                        <m:ctrlPr>
                          <a:rPr lang="lt-LT" sz="2000" i="1" smtClean="0">
                            <a:latin typeface="Cambria Math"/>
                          </a:rPr>
                        </m:ctrlPr>
                      </m:fPr>
                      <m:num>
                        <m:r>
                          <a:rPr lang="lt-LT" sz="2000" b="0" i="1" smtClean="0">
                            <a:latin typeface="Cambria Math"/>
                          </a:rPr>
                          <m:t>𝑞</m:t>
                        </m:r>
                      </m:num>
                      <m:den>
                        <m:r>
                          <a:rPr lang="lt-LT" sz="2000" b="0" i="1" smtClean="0">
                            <a:latin typeface="Cambria Math"/>
                          </a:rPr>
                          <m:t>𝐶</m:t>
                        </m:r>
                      </m:den>
                    </m:f>
                  </m:oMath>
                </a14:m>
                <a:endParaRPr lang="lt-LT" sz="2000" dirty="0" smtClean="0"/>
              </a:p>
              <a:p>
                <a:r>
                  <a:rPr lang="lt-LT" sz="2000" dirty="0" smtClean="0"/>
                  <a:t>	U=25 kV</a:t>
                </a:r>
              </a:p>
              <a:p>
                <a:r>
                  <a:rPr lang="lt-LT" dirty="0" smtClean="0"/>
                  <a:t>Kondensatoriaus įtampa grėsminga – net 25 kilovoltai. Verčiau tokio neliesti.</a:t>
                </a:r>
                <a:endParaRPr lang="lt-LT" dirty="0"/>
              </a:p>
            </p:txBody>
          </p:sp>
        </mc:Choice>
        <mc:Fallback xmlns="">
          <p:sp>
            <p:nvSpPr>
              <p:cNvPr id="12" name="TextBox 11"/>
              <p:cNvSpPr txBox="1">
                <a:spLocks noRot="1" noChangeAspect="1" noMove="1" noResize="1" noEditPoints="1" noAdjustHandles="1" noChangeArrowheads="1" noChangeShapeType="1" noTextEdit="1"/>
              </p:cNvSpPr>
              <p:nvPr/>
            </p:nvSpPr>
            <p:spPr>
              <a:xfrm>
                <a:off x="683568" y="4290177"/>
                <a:ext cx="6912768" cy="2086469"/>
              </a:xfrm>
              <a:prstGeom prst="rect">
                <a:avLst/>
              </a:prstGeom>
              <a:blipFill rotWithShape="1">
                <a:blip r:embed="rId3"/>
                <a:stretch>
                  <a:fillRect l="-882" t="-1462" r="-882" b="-3801"/>
                </a:stretch>
              </a:blipFill>
            </p:spPr>
            <p:txBody>
              <a:bodyPr/>
              <a:lstStyle/>
              <a:p>
                <a:r>
                  <a:rPr lang="lt-LT">
                    <a:noFill/>
                  </a:rPr>
                  <a:t> </a:t>
                </a:r>
              </a:p>
            </p:txBody>
          </p:sp>
        </mc:Fallback>
      </mc:AlternateContent>
    </p:spTree>
    <p:extLst>
      <p:ext uri="{BB962C8B-B14F-4D97-AF65-F5344CB8AC3E}">
        <p14:creationId xmlns:p14="http://schemas.microsoft.com/office/powerpoint/2010/main" val="602705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sz="2400" dirty="0" smtClean="0"/>
              <a:t>Kiek kartų padidėtų virpesių dažnis, jeigu kontūro talpą sumažintume 9 kartus, o induktyvumą – 4 kartus?</a:t>
            </a:r>
            <a:endParaRPr lang="lt-LT" sz="2400" dirty="0"/>
          </a:p>
        </p:txBody>
      </p:sp>
      <p:sp>
        <p:nvSpPr>
          <p:cNvPr id="2" name="Title 1"/>
          <p:cNvSpPr>
            <a:spLocks noGrp="1"/>
          </p:cNvSpPr>
          <p:nvPr>
            <p:ph type="title"/>
          </p:nvPr>
        </p:nvSpPr>
        <p:spPr/>
        <p:txBody>
          <a:bodyPr>
            <a:normAutofit fontScale="90000"/>
          </a:bodyPr>
          <a:lstStyle/>
          <a:p>
            <a:r>
              <a:rPr lang="lt-LT" dirty="0"/>
              <a:t>Uždavinių sprendimas</a:t>
            </a:r>
            <a:br>
              <a:rPr lang="lt-LT" dirty="0"/>
            </a:br>
            <a:r>
              <a:rPr lang="lt-LT" dirty="0"/>
              <a:t>Nr. </a:t>
            </a:r>
            <a:r>
              <a:rPr lang="lt-LT" dirty="0" smtClean="0"/>
              <a:t>4</a:t>
            </a:r>
            <a:endParaRPr lang="lt-LT" dirty="0"/>
          </a:p>
        </p:txBody>
      </p:sp>
      <p:cxnSp>
        <p:nvCxnSpPr>
          <p:cNvPr id="6" name="Straight Connector 5"/>
          <p:cNvCxnSpPr/>
          <p:nvPr/>
        </p:nvCxnSpPr>
        <p:spPr>
          <a:xfrm>
            <a:off x="1871700" y="2564904"/>
            <a:ext cx="0" cy="1296144"/>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755576" y="2564904"/>
            <a:ext cx="2232248" cy="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431540" y="2587521"/>
                <a:ext cx="1440160" cy="6124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lt-LT" i="1" smtClean="0">
                              <a:latin typeface="Cambria Math"/>
                            </a:rPr>
                          </m:ctrlPr>
                        </m:sSubPr>
                        <m:e>
                          <m:r>
                            <a:rPr lang="lt-LT" b="0" i="1" smtClean="0">
                              <a:latin typeface="Cambria Math"/>
                            </a:rPr>
                            <m:t>𝑛</m:t>
                          </m:r>
                        </m:e>
                        <m:sub>
                          <m:r>
                            <a:rPr lang="lt-LT" b="0" i="1" smtClean="0">
                              <a:latin typeface="Cambria Math"/>
                            </a:rPr>
                            <m:t>2</m:t>
                          </m:r>
                        </m:sub>
                      </m:sSub>
                      <m:r>
                        <a:rPr lang="lt-LT" b="0" i="1" smtClean="0">
                          <a:latin typeface="Cambria Math"/>
                        </a:rPr>
                        <m:t>=</m:t>
                      </m:r>
                      <m:f>
                        <m:fPr>
                          <m:ctrlPr>
                            <a:rPr lang="lt-LT" b="0" i="1" smtClean="0">
                              <a:latin typeface="Cambria Math"/>
                            </a:rPr>
                          </m:ctrlPr>
                        </m:fPr>
                        <m:num>
                          <m:sSub>
                            <m:sSubPr>
                              <m:ctrlPr>
                                <a:rPr lang="lt-LT" b="0" i="1" smtClean="0">
                                  <a:latin typeface="Cambria Math"/>
                                </a:rPr>
                              </m:ctrlPr>
                            </m:sSubPr>
                            <m:e>
                              <m:r>
                                <a:rPr lang="lt-LT" b="0" i="1" smtClean="0">
                                  <a:latin typeface="Cambria Math"/>
                                </a:rPr>
                                <m:t>𝑣</m:t>
                              </m:r>
                            </m:e>
                            <m:sub>
                              <m:r>
                                <a:rPr lang="lt-LT" b="0" i="1" smtClean="0">
                                  <a:latin typeface="Cambria Math"/>
                                </a:rPr>
                                <m:t>2</m:t>
                              </m:r>
                            </m:sub>
                          </m:sSub>
                        </m:num>
                        <m:den>
                          <m:sSub>
                            <m:sSubPr>
                              <m:ctrlPr>
                                <a:rPr lang="lt-LT" b="0" i="1" smtClean="0">
                                  <a:latin typeface="Cambria Math"/>
                                </a:rPr>
                              </m:ctrlPr>
                            </m:sSubPr>
                            <m:e>
                              <m:r>
                                <a:rPr lang="lt-LT" b="0" i="1" smtClean="0">
                                  <a:latin typeface="Cambria Math"/>
                                </a:rPr>
                                <m:t>𝑣</m:t>
                              </m:r>
                            </m:e>
                            <m:sub>
                              <m:r>
                                <a:rPr lang="lt-LT" b="0" i="1" smtClean="0">
                                  <a:latin typeface="Cambria Math"/>
                                </a:rPr>
                                <m:t>1</m:t>
                              </m:r>
                            </m:sub>
                          </m:sSub>
                        </m:den>
                      </m:f>
                    </m:oMath>
                  </m:oMathPara>
                </a14:m>
                <a:endParaRPr lang="lt-LT" dirty="0"/>
              </a:p>
            </p:txBody>
          </p:sp>
        </mc:Choice>
        <mc:Fallback xmlns="">
          <p:sp>
            <p:nvSpPr>
              <p:cNvPr id="10" name="TextBox 9"/>
              <p:cNvSpPr txBox="1">
                <a:spLocks noRot="1" noChangeAspect="1" noMove="1" noResize="1" noEditPoints="1" noAdjustHandles="1" noChangeArrowheads="1" noChangeShapeType="1" noTextEdit="1"/>
              </p:cNvSpPr>
              <p:nvPr/>
            </p:nvSpPr>
            <p:spPr>
              <a:xfrm>
                <a:off x="431540" y="2587521"/>
                <a:ext cx="1440160" cy="612475"/>
              </a:xfrm>
              <a:prstGeom prst="rect">
                <a:avLst/>
              </a:prstGeom>
              <a:blipFill rotWithShape="1">
                <a:blip r:embed="rId3"/>
                <a:stretch>
                  <a:fillRect/>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024100" y="2667553"/>
                <a:ext cx="1440160" cy="506870"/>
              </a:xfrm>
              <a:prstGeom prst="rect">
                <a:avLst/>
              </a:prstGeom>
              <a:noFill/>
            </p:spPr>
            <p:txBody>
              <a:bodyPr wrap="square" rtlCol="0">
                <a:spAutoFit/>
              </a:bodyPr>
              <a:lstStyle/>
              <a:p>
                <a:r>
                  <a:rPr lang="lt-LT" dirty="0" smtClean="0"/>
                  <a:t>  n</a:t>
                </a:r>
                <a14:m>
                  <m:oMath xmlns:m="http://schemas.openxmlformats.org/officeDocument/2006/math">
                    <m:r>
                      <a:rPr lang="lt-LT" b="0" i="1" smtClean="0">
                        <a:latin typeface="Cambria Math"/>
                      </a:rPr>
                      <m:t>=</m:t>
                    </m:r>
                    <m:f>
                      <m:fPr>
                        <m:ctrlPr>
                          <a:rPr lang="lt-LT" b="0" i="1" smtClean="0">
                            <a:latin typeface="Cambria Math"/>
                          </a:rPr>
                        </m:ctrlPr>
                      </m:fPr>
                      <m:num>
                        <m:sSub>
                          <m:sSubPr>
                            <m:ctrlPr>
                              <a:rPr lang="lt-LT" b="0" i="1" smtClean="0">
                                <a:latin typeface="Cambria Math"/>
                              </a:rPr>
                            </m:ctrlPr>
                          </m:sSubPr>
                          <m:e>
                            <m:r>
                              <a:rPr lang="lt-LT" b="0" i="1" smtClean="0">
                                <a:latin typeface="Cambria Math"/>
                              </a:rPr>
                              <m:t>𝑐</m:t>
                            </m:r>
                          </m:e>
                          <m:sub>
                            <m:r>
                              <a:rPr lang="lt-LT" b="0" i="1" smtClean="0">
                                <a:latin typeface="Cambria Math"/>
                              </a:rPr>
                              <m:t>1</m:t>
                            </m:r>
                          </m:sub>
                        </m:sSub>
                      </m:num>
                      <m:den>
                        <m:sSub>
                          <m:sSubPr>
                            <m:ctrlPr>
                              <a:rPr lang="lt-LT" b="0" i="1" smtClean="0">
                                <a:latin typeface="Cambria Math"/>
                              </a:rPr>
                            </m:ctrlPr>
                          </m:sSubPr>
                          <m:e>
                            <m:r>
                              <a:rPr lang="lt-LT" b="0" i="1" smtClean="0">
                                <a:latin typeface="Cambria Math"/>
                              </a:rPr>
                              <m:t>𝑐</m:t>
                            </m:r>
                          </m:e>
                          <m:sub>
                            <m:r>
                              <a:rPr lang="lt-LT" b="0" i="1" smtClean="0">
                                <a:latin typeface="Cambria Math"/>
                              </a:rPr>
                              <m:t>2</m:t>
                            </m:r>
                          </m:sub>
                        </m:sSub>
                      </m:den>
                    </m:f>
                  </m:oMath>
                </a14:m>
                <a:r>
                  <a:rPr lang="lt-LT" dirty="0" smtClean="0"/>
                  <a:t>=9</a:t>
                </a:r>
                <a:endParaRPr lang="lt-LT" dirty="0"/>
              </a:p>
            </p:txBody>
          </p:sp>
        </mc:Choice>
        <mc:Fallback xmlns="">
          <p:sp>
            <p:nvSpPr>
              <p:cNvPr id="12" name="TextBox 11"/>
              <p:cNvSpPr txBox="1">
                <a:spLocks noRot="1" noChangeAspect="1" noMove="1" noResize="1" noEditPoints="1" noAdjustHandles="1" noChangeArrowheads="1" noChangeShapeType="1" noTextEdit="1"/>
              </p:cNvSpPr>
              <p:nvPr/>
            </p:nvSpPr>
            <p:spPr>
              <a:xfrm>
                <a:off x="2024100" y="2667553"/>
                <a:ext cx="1440160" cy="506870"/>
              </a:xfrm>
              <a:prstGeom prst="rect">
                <a:avLst/>
              </a:prstGeom>
              <a:blipFill rotWithShape="1">
                <a:blip r:embed="rId4"/>
                <a:stretch>
                  <a:fillRect l="-3390"/>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2024100" y="3215775"/>
                <a:ext cx="1440160" cy="529569"/>
              </a:xfrm>
              <a:prstGeom prst="rect">
                <a:avLst/>
              </a:prstGeom>
              <a:noFill/>
            </p:spPr>
            <p:txBody>
              <a:bodyPr wrap="square" rtlCol="0">
                <a:spAutoFit/>
              </a:bodyPr>
              <a:lstStyle/>
              <a:p>
                <a:r>
                  <a:rPr lang="lt-LT" dirty="0" smtClean="0"/>
                  <a:t>  </a:t>
                </a:r>
                <a:r>
                  <a:rPr lang="lt-LT" b="0" dirty="0" smtClean="0"/>
                  <a:t>n</a:t>
                </a:r>
                <a14:m>
                  <m:oMath xmlns:m="http://schemas.openxmlformats.org/officeDocument/2006/math">
                    <m:r>
                      <a:rPr lang="lt-LT" b="0" i="1" smtClean="0">
                        <a:latin typeface="Cambria Math"/>
                      </a:rPr>
                      <m:t>=</m:t>
                    </m:r>
                    <m:f>
                      <m:fPr>
                        <m:ctrlPr>
                          <a:rPr lang="lt-LT" b="0" i="1" smtClean="0">
                            <a:latin typeface="Cambria Math"/>
                          </a:rPr>
                        </m:ctrlPr>
                      </m:fPr>
                      <m:num>
                        <m:sSub>
                          <m:sSubPr>
                            <m:ctrlPr>
                              <a:rPr lang="lt-LT" b="0" i="1" smtClean="0">
                                <a:latin typeface="Cambria Math"/>
                              </a:rPr>
                            </m:ctrlPr>
                          </m:sSubPr>
                          <m:e>
                            <m:r>
                              <a:rPr lang="lt-LT" b="0" i="1" smtClean="0">
                                <a:latin typeface="Cambria Math"/>
                              </a:rPr>
                              <m:t>𝐿</m:t>
                            </m:r>
                          </m:e>
                          <m:sub>
                            <m:r>
                              <a:rPr lang="lt-LT" b="0" i="1" smtClean="0">
                                <a:latin typeface="Cambria Math"/>
                              </a:rPr>
                              <m:t>1</m:t>
                            </m:r>
                          </m:sub>
                        </m:sSub>
                      </m:num>
                      <m:den>
                        <m:sSub>
                          <m:sSubPr>
                            <m:ctrlPr>
                              <a:rPr lang="lt-LT" b="0" i="1" smtClean="0">
                                <a:latin typeface="Cambria Math"/>
                              </a:rPr>
                            </m:ctrlPr>
                          </m:sSubPr>
                          <m:e>
                            <m:r>
                              <a:rPr lang="lt-LT" b="0" i="1" smtClean="0">
                                <a:latin typeface="Cambria Math"/>
                              </a:rPr>
                              <m:t>𝐿</m:t>
                            </m:r>
                          </m:e>
                          <m:sub>
                            <m:r>
                              <a:rPr lang="lt-LT" b="0" i="1" smtClean="0">
                                <a:latin typeface="Cambria Math"/>
                              </a:rPr>
                              <m:t>2</m:t>
                            </m:r>
                          </m:sub>
                        </m:sSub>
                      </m:den>
                    </m:f>
                  </m:oMath>
                </a14:m>
                <a:r>
                  <a:rPr lang="lt-LT" dirty="0" smtClean="0"/>
                  <a:t>=4</a:t>
                </a:r>
                <a:endParaRPr lang="lt-LT" dirty="0"/>
              </a:p>
            </p:txBody>
          </p:sp>
        </mc:Choice>
        <mc:Fallback xmlns="">
          <p:sp>
            <p:nvSpPr>
              <p:cNvPr id="13" name="TextBox 12"/>
              <p:cNvSpPr txBox="1">
                <a:spLocks noRot="1" noChangeAspect="1" noMove="1" noResize="1" noEditPoints="1" noAdjustHandles="1" noChangeArrowheads="1" noChangeShapeType="1" noTextEdit="1"/>
              </p:cNvSpPr>
              <p:nvPr/>
            </p:nvSpPr>
            <p:spPr>
              <a:xfrm>
                <a:off x="2024100" y="3215775"/>
                <a:ext cx="1440160" cy="529569"/>
              </a:xfrm>
              <a:prstGeom prst="rect">
                <a:avLst/>
              </a:prstGeom>
              <a:blipFill rotWithShape="1">
                <a:blip r:embed="rId5"/>
                <a:stretch>
                  <a:fillRect l="-3390"/>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31540" y="4437112"/>
                <a:ext cx="8244916" cy="1591461"/>
              </a:xfrm>
              <a:prstGeom prst="rect">
                <a:avLst/>
              </a:prstGeom>
              <a:noFill/>
            </p:spPr>
            <p:txBody>
              <a:bodyPr wrap="square" rtlCol="0">
                <a:spAutoFit/>
              </a:bodyPr>
              <a:lstStyle/>
              <a:p>
                <a:r>
                  <a:rPr lang="lt-LT" dirty="0" smtClean="0"/>
                  <a:t>Virpesių periodas apskaičiuojamas iš Tomsono formulės</a:t>
                </a:r>
              </a:p>
              <a:p>
                <a:r>
                  <a:rPr lang="lt-LT" dirty="0"/>
                  <a:t>	 T=</a:t>
                </a:r>
                <a14:m>
                  <m:oMath xmlns:m="http://schemas.openxmlformats.org/officeDocument/2006/math">
                    <m:r>
                      <a:rPr lang="lt-LT" i="1">
                        <a:latin typeface="Cambria Math"/>
                      </a:rPr>
                      <m:t>2</m:t>
                    </m:r>
                    <m:r>
                      <a:rPr lang="lt-LT" i="1">
                        <a:latin typeface="Cambria Math"/>
                        <a:ea typeface="Cambria Math"/>
                      </a:rPr>
                      <m:t>𝜋</m:t>
                    </m:r>
                    <m:rad>
                      <m:radPr>
                        <m:degHide m:val="on"/>
                        <m:ctrlPr>
                          <a:rPr lang="lt-LT" i="1">
                            <a:latin typeface="Cambria Math"/>
                            <a:ea typeface="Cambria Math"/>
                          </a:rPr>
                        </m:ctrlPr>
                      </m:radPr>
                      <m:deg/>
                      <m:e>
                        <m:r>
                          <a:rPr lang="lt-LT" i="1">
                            <a:latin typeface="Cambria Math"/>
                            <a:ea typeface="Cambria Math"/>
                          </a:rPr>
                          <m:t>𝐿𝐶</m:t>
                        </m:r>
                      </m:e>
                    </m:rad>
                  </m:oMath>
                </a14:m>
                <a:r>
                  <a:rPr lang="lt-LT" dirty="0" smtClean="0"/>
                  <a:t>, dažnis v=</a:t>
                </a:r>
                <a14:m>
                  <m:oMath xmlns:m="http://schemas.openxmlformats.org/officeDocument/2006/math">
                    <m:f>
                      <m:fPr>
                        <m:ctrlPr>
                          <a:rPr lang="lt-LT" i="1" smtClean="0">
                            <a:latin typeface="Cambria Math"/>
                          </a:rPr>
                        </m:ctrlPr>
                      </m:fPr>
                      <m:num>
                        <m:r>
                          <a:rPr lang="lt-LT" b="0" i="1" smtClean="0">
                            <a:latin typeface="Cambria Math"/>
                          </a:rPr>
                          <m:t>1</m:t>
                        </m:r>
                      </m:num>
                      <m:den>
                        <m:r>
                          <a:rPr lang="lt-LT" b="0" i="1" smtClean="0">
                            <a:latin typeface="Cambria Math"/>
                          </a:rPr>
                          <m:t>𝑇</m:t>
                        </m:r>
                      </m:den>
                    </m:f>
                    <m:r>
                      <a:rPr lang="lt-LT" b="0" i="0" smtClean="0">
                        <a:latin typeface="Cambria Math"/>
                      </a:rPr>
                      <m:t>,</m:t>
                    </m:r>
                  </m:oMath>
                </a14:m>
                <a:endParaRPr lang="lt-LT" b="0" dirty="0" smtClean="0"/>
              </a:p>
              <a:p>
                <a:r>
                  <a:rPr lang="lt-LT" dirty="0" smtClean="0"/>
                  <a:t>Teigiančios, kad periodas tiesiog proporcingas ir induktyvumo L, ir talpos C kvadratiniai šakniai. Su dažniu – atvirksčiai: sumažinus talpą 9 kartus ir induktyvumą 4 kartus, dažnis padidės 6 kartus. Kuo mažesnis, tuo vikresnis.</a:t>
                </a:r>
                <a:endParaRPr lang="lt-LT" dirty="0"/>
              </a:p>
            </p:txBody>
          </p:sp>
        </mc:Choice>
        <mc:Fallback xmlns="">
          <p:sp>
            <p:nvSpPr>
              <p:cNvPr id="14" name="TextBox 13"/>
              <p:cNvSpPr txBox="1">
                <a:spLocks noRot="1" noChangeAspect="1" noMove="1" noResize="1" noEditPoints="1" noAdjustHandles="1" noChangeArrowheads="1" noChangeShapeType="1" noTextEdit="1"/>
              </p:cNvSpPr>
              <p:nvPr/>
            </p:nvSpPr>
            <p:spPr>
              <a:xfrm>
                <a:off x="431540" y="4437112"/>
                <a:ext cx="8244916" cy="1591461"/>
              </a:xfrm>
              <a:prstGeom prst="rect">
                <a:avLst/>
              </a:prstGeom>
              <a:blipFill rotWithShape="1">
                <a:blip r:embed="rId6"/>
                <a:stretch>
                  <a:fillRect l="-666" t="-1916" r="-592" b="-5364"/>
                </a:stretch>
              </a:blipFill>
            </p:spPr>
            <p:txBody>
              <a:bodyPr/>
              <a:lstStyle/>
              <a:p>
                <a:r>
                  <a:rPr lang="lt-LT">
                    <a:noFill/>
                  </a:rPr>
                  <a:t> </a:t>
                </a:r>
              </a:p>
            </p:txBody>
          </p:sp>
        </mc:Fallback>
      </mc:AlternateContent>
    </p:spTree>
    <p:extLst>
      <p:ext uri="{BB962C8B-B14F-4D97-AF65-F5344CB8AC3E}">
        <p14:creationId xmlns:p14="http://schemas.microsoft.com/office/powerpoint/2010/main" val="28111489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1760984"/>
          </a:xfrm>
        </p:spPr>
        <p:txBody>
          <a:bodyPr>
            <a:normAutofit/>
          </a:bodyPr>
          <a:lstStyle/>
          <a:p>
            <a:pPr marL="0" indent="0">
              <a:buNone/>
            </a:pPr>
            <a:r>
              <a:rPr lang="lt-LT" sz="2400" dirty="0" smtClean="0"/>
              <a:t>Į virpesių kontūrą įjungianti ritė, kurios induktyvumas kinta nuo 50 iki 1000 pH ir kintamos talpos kondensatorius, kurio talpa kinta nuo 10 iki 5000 pF. Kokiame dažnių ir bangų diapazone dirba toks kontūras?</a:t>
            </a:r>
            <a:endParaRPr lang="lt-LT" sz="2400" dirty="0"/>
          </a:p>
        </p:txBody>
      </p:sp>
      <p:sp>
        <p:nvSpPr>
          <p:cNvPr id="2" name="Title 1"/>
          <p:cNvSpPr>
            <a:spLocks noGrp="1"/>
          </p:cNvSpPr>
          <p:nvPr>
            <p:ph type="title"/>
          </p:nvPr>
        </p:nvSpPr>
        <p:spPr/>
        <p:txBody>
          <a:bodyPr>
            <a:normAutofit fontScale="90000"/>
          </a:bodyPr>
          <a:lstStyle/>
          <a:p>
            <a:r>
              <a:rPr lang="lt-LT" dirty="0"/>
              <a:t>Uždavinių sprendimas</a:t>
            </a:r>
            <a:br>
              <a:rPr lang="lt-LT" dirty="0"/>
            </a:br>
            <a:r>
              <a:rPr lang="lt-LT" dirty="0"/>
              <a:t>Nr. </a:t>
            </a:r>
            <a:r>
              <a:rPr lang="lt-LT" dirty="0" smtClean="0"/>
              <a:t>5</a:t>
            </a:r>
            <a:endParaRPr lang="lt-LT" dirty="0"/>
          </a:p>
        </p:txBody>
      </p:sp>
      <p:cxnSp>
        <p:nvCxnSpPr>
          <p:cNvPr id="5" name="Straight Connector 4"/>
          <p:cNvCxnSpPr/>
          <p:nvPr/>
        </p:nvCxnSpPr>
        <p:spPr>
          <a:xfrm>
            <a:off x="1259632" y="3284984"/>
            <a:ext cx="2952328"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flipV="1">
            <a:off x="2267744" y="3284984"/>
            <a:ext cx="0" cy="108012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1403648" y="3284984"/>
                <a:ext cx="864096" cy="12003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lt-LT" i="1" smtClean="0">
                              <a:latin typeface="Cambria Math"/>
                            </a:rPr>
                          </m:ctrlPr>
                        </m:sSubPr>
                        <m:e>
                          <m:r>
                            <m:rPr>
                              <m:sty m:val="p"/>
                            </m:rPr>
                            <a:rPr lang="el-GR" i="1" smtClean="0">
                              <a:latin typeface="Cambria Math"/>
                            </a:rPr>
                            <m:t>ν</m:t>
                          </m:r>
                        </m:e>
                        <m:sub>
                          <m:r>
                            <a:rPr lang="lt-LT" b="0" i="1" smtClean="0">
                              <a:latin typeface="Cambria Math"/>
                            </a:rPr>
                            <m:t>1</m:t>
                          </m:r>
                        </m:sub>
                      </m:sSub>
                    </m:oMath>
                  </m:oMathPara>
                </a14:m>
                <a:endParaRPr lang="lt-LT" i="1" dirty="0" smtClean="0">
                  <a:latin typeface="Cambria Math"/>
                </a:endParaRPr>
              </a:p>
              <a:p>
                <a:pPr/>
                <a14:m>
                  <m:oMathPara xmlns:m="http://schemas.openxmlformats.org/officeDocument/2006/math">
                    <m:oMathParaPr>
                      <m:jc m:val="centerGroup"/>
                    </m:oMathParaPr>
                    <m:oMath xmlns:m="http://schemas.openxmlformats.org/officeDocument/2006/math">
                      <m:sSub>
                        <m:sSubPr>
                          <m:ctrlPr>
                            <a:rPr lang="lt-LT" i="1" smtClean="0">
                              <a:latin typeface="Cambria Math"/>
                            </a:rPr>
                          </m:ctrlPr>
                        </m:sSubPr>
                        <m:e>
                          <m:r>
                            <m:rPr>
                              <m:sty m:val="p"/>
                            </m:rPr>
                            <a:rPr lang="el-GR" i="1" smtClean="0">
                              <a:latin typeface="Cambria Math"/>
                            </a:rPr>
                            <m:t>ν</m:t>
                          </m:r>
                        </m:e>
                        <m:sub>
                          <m:r>
                            <a:rPr lang="lt-LT" b="0" i="1" smtClean="0">
                              <a:latin typeface="Cambria Math"/>
                            </a:rPr>
                            <m:t>2</m:t>
                          </m:r>
                        </m:sub>
                      </m:sSub>
                    </m:oMath>
                  </m:oMathPara>
                </a14:m>
                <a:endParaRPr lang="lt-LT" i="1" dirty="0" smtClean="0">
                  <a:latin typeface="Cambria Math"/>
                </a:endParaRPr>
              </a:p>
              <a:p>
                <a:pPr/>
                <a14:m>
                  <m:oMathPara xmlns:m="http://schemas.openxmlformats.org/officeDocument/2006/math">
                    <m:oMathParaPr>
                      <m:jc m:val="centerGroup"/>
                    </m:oMathParaPr>
                    <m:oMath xmlns:m="http://schemas.openxmlformats.org/officeDocument/2006/math">
                      <m:sSub>
                        <m:sSubPr>
                          <m:ctrlPr>
                            <a:rPr lang="lt-LT" i="1" smtClean="0">
                              <a:latin typeface="Cambria Math"/>
                            </a:rPr>
                          </m:ctrlPr>
                        </m:sSubPr>
                        <m:e>
                          <m:r>
                            <m:rPr>
                              <m:sty m:val="p"/>
                            </m:rPr>
                            <a:rPr lang="el-GR" i="1" smtClean="0">
                              <a:latin typeface="Cambria Math"/>
                            </a:rPr>
                            <m:t>λ</m:t>
                          </m:r>
                        </m:e>
                        <m:sub>
                          <m:r>
                            <a:rPr lang="lt-LT" b="0" i="1" smtClean="0">
                              <a:latin typeface="Cambria Math"/>
                            </a:rPr>
                            <m:t>1</m:t>
                          </m:r>
                        </m:sub>
                      </m:sSub>
                    </m:oMath>
                  </m:oMathPara>
                </a14:m>
                <a:endParaRPr lang="lt-LT" i="1" dirty="0" smtClean="0">
                  <a:latin typeface="Cambria Math"/>
                </a:endParaRPr>
              </a:p>
              <a:p>
                <a:pPr/>
                <a14:m>
                  <m:oMathPara xmlns:m="http://schemas.openxmlformats.org/officeDocument/2006/math">
                    <m:oMathParaPr>
                      <m:jc m:val="centerGroup"/>
                    </m:oMathParaPr>
                    <m:oMath xmlns:m="http://schemas.openxmlformats.org/officeDocument/2006/math">
                      <m:sSub>
                        <m:sSubPr>
                          <m:ctrlPr>
                            <a:rPr lang="lt-LT" i="1" smtClean="0">
                              <a:latin typeface="Cambria Math"/>
                            </a:rPr>
                          </m:ctrlPr>
                        </m:sSubPr>
                        <m:e>
                          <m:r>
                            <m:rPr>
                              <m:sty m:val="p"/>
                            </m:rPr>
                            <a:rPr lang="el-GR" i="1" smtClean="0">
                              <a:latin typeface="Cambria Math"/>
                            </a:rPr>
                            <m:t>λ</m:t>
                          </m:r>
                        </m:e>
                        <m:sub>
                          <m:r>
                            <a:rPr lang="lt-LT" b="0" i="1" smtClean="0">
                              <a:latin typeface="Cambria Math"/>
                            </a:rPr>
                            <m:t>2</m:t>
                          </m:r>
                        </m:sub>
                      </m:sSub>
                    </m:oMath>
                  </m:oMathPara>
                </a14:m>
                <a:endParaRPr lang="lt-LT" dirty="0"/>
              </a:p>
            </p:txBody>
          </p:sp>
        </mc:Choice>
        <mc:Fallback xmlns="">
          <p:sp>
            <p:nvSpPr>
              <p:cNvPr id="8" name="TextBox 7"/>
              <p:cNvSpPr txBox="1">
                <a:spLocks noRot="1" noChangeAspect="1" noMove="1" noResize="1" noEditPoints="1" noAdjustHandles="1" noChangeArrowheads="1" noChangeShapeType="1" noTextEdit="1"/>
              </p:cNvSpPr>
              <p:nvPr/>
            </p:nvSpPr>
            <p:spPr>
              <a:xfrm>
                <a:off x="1403648" y="3284984"/>
                <a:ext cx="864096" cy="1200329"/>
              </a:xfrm>
              <a:prstGeom prst="rect">
                <a:avLst/>
              </a:prstGeom>
              <a:blipFill rotWithShape="1">
                <a:blip r:embed="rId2"/>
                <a:stretch>
                  <a:fillRect t="-3046" b="-7107"/>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286000" y="3317378"/>
                <a:ext cx="4572000" cy="1777987"/>
              </a:xfrm>
              <a:prstGeom prst="rect">
                <a:avLst/>
              </a:prstGeom>
            </p:spPr>
            <p:txBody>
              <a:bodyPr>
                <a:spAutoFit/>
              </a:bodyPr>
              <a:lstStyle/>
              <a:p>
                <a14:m>
                  <m:oMath xmlns:m="http://schemas.openxmlformats.org/officeDocument/2006/math">
                    <m:sSub>
                      <m:sSubPr>
                        <m:ctrlPr>
                          <a:rPr lang="lt-LT" i="1" smtClean="0">
                            <a:latin typeface="Cambria Math"/>
                          </a:rPr>
                        </m:ctrlPr>
                      </m:sSubPr>
                      <m:e>
                        <m:r>
                          <a:rPr lang="lt-LT" b="0" i="1" smtClean="0">
                            <a:latin typeface="Cambria Math"/>
                          </a:rPr>
                          <m:t>𝐿</m:t>
                        </m:r>
                      </m:e>
                      <m:sub>
                        <m:r>
                          <a:rPr lang="lt-LT" i="1">
                            <a:latin typeface="Cambria Math"/>
                          </a:rPr>
                          <m:t>1</m:t>
                        </m:r>
                      </m:sub>
                    </m:sSub>
                  </m:oMath>
                </a14:m>
                <a:r>
                  <a:rPr lang="lt-LT" i="1" dirty="0" smtClean="0">
                    <a:latin typeface="Cambria Math"/>
                  </a:rPr>
                  <a:t>=50 pH</a:t>
                </a:r>
                <a:endParaRPr lang="lt-LT" i="1" dirty="0">
                  <a:latin typeface="Cambria Math"/>
                </a:endParaRPr>
              </a:p>
              <a:p>
                <a14:m>
                  <m:oMath xmlns:m="http://schemas.openxmlformats.org/officeDocument/2006/math">
                    <m:sSub>
                      <m:sSubPr>
                        <m:ctrlPr>
                          <a:rPr lang="lt-LT" i="1">
                            <a:latin typeface="Cambria Math"/>
                          </a:rPr>
                        </m:ctrlPr>
                      </m:sSubPr>
                      <m:e>
                        <m:r>
                          <a:rPr lang="lt-LT" b="0" i="1" smtClean="0">
                            <a:latin typeface="Cambria Math"/>
                          </a:rPr>
                          <m:t>𝐿</m:t>
                        </m:r>
                      </m:e>
                      <m:sub>
                        <m:r>
                          <a:rPr lang="lt-LT" i="1">
                            <a:latin typeface="Cambria Math"/>
                          </a:rPr>
                          <m:t>2</m:t>
                        </m:r>
                      </m:sub>
                    </m:sSub>
                  </m:oMath>
                </a14:m>
                <a:r>
                  <a:rPr lang="lt-LT" i="1" dirty="0" smtClean="0">
                    <a:latin typeface="Cambria Math"/>
                  </a:rPr>
                  <a:t>=1000 pH</a:t>
                </a:r>
                <a:endParaRPr lang="lt-LT" i="1" dirty="0">
                  <a:latin typeface="Cambria Math"/>
                </a:endParaRPr>
              </a:p>
              <a:p>
                <a14:m>
                  <m:oMath xmlns:m="http://schemas.openxmlformats.org/officeDocument/2006/math">
                    <m:sSub>
                      <m:sSubPr>
                        <m:ctrlPr>
                          <a:rPr lang="lt-LT" i="1">
                            <a:latin typeface="Cambria Math"/>
                          </a:rPr>
                        </m:ctrlPr>
                      </m:sSubPr>
                      <m:e>
                        <m:r>
                          <a:rPr lang="lt-LT" b="0" i="1" smtClean="0">
                            <a:latin typeface="Cambria Math"/>
                          </a:rPr>
                          <m:t>𝐶</m:t>
                        </m:r>
                      </m:e>
                      <m:sub>
                        <m:r>
                          <a:rPr lang="lt-LT" i="1">
                            <a:latin typeface="Cambria Math"/>
                          </a:rPr>
                          <m:t>1</m:t>
                        </m:r>
                      </m:sub>
                    </m:sSub>
                  </m:oMath>
                </a14:m>
                <a:r>
                  <a:rPr lang="lt-LT" i="1" dirty="0" smtClean="0">
                    <a:latin typeface="Cambria Math"/>
                  </a:rPr>
                  <a:t>=10 pF</a:t>
                </a:r>
                <a:endParaRPr lang="lt-LT" i="1" dirty="0">
                  <a:latin typeface="Cambria Math"/>
                </a:endParaRPr>
              </a:p>
              <a:p>
                <a14:m>
                  <m:oMath xmlns:m="http://schemas.openxmlformats.org/officeDocument/2006/math">
                    <m:sSub>
                      <m:sSubPr>
                        <m:ctrlPr>
                          <a:rPr lang="lt-LT" i="1">
                            <a:latin typeface="Cambria Math"/>
                          </a:rPr>
                        </m:ctrlPr>
                      </m:sSubPr>
                      <m:e>
                        <m:r>
                          <a:rPr lang="lt-LT" b="0" i="1" smtClean="0">
                            <a:latin typeface="Cambria Math"/>
                          </a:rPr>
                          <m:t>𝐶</m:t>
                        </m:r>
                      </m:e>
                      <m:sub>
                        <m:r>
                          <a:rPr lang="lt-LT" i="1">
                            <a:latin typeface="Cambria Math"/>
                          </a:rPr>
                          <m:t>2</m:t>
                        </m:r>
                      </m:sub>
                    </m:sSub>
                  </m:oMath>
                </a14:m>
                <a:r>
                  <a:rPr lang="lt-LT" dirty="0" smtClean="0"/>
                  <a:t>=5000 pF</a:t>
                </a:r>
              </a:p>
              <a:p>
                <a:r>
                  <a:rPr lang="lt-LT" dirty="0"/>
                  <a:t>c</a:t>
                </a:r>
                <a:r>
                  <a:rPr lang="lt-LT" dirty="0" smtClean="0"/>
                  <a:t>=3</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b="0" i="1" smtClean="0">
                            <a:latin typeface="Cambria Math"/>
                          </a:rPr>
                          <m:t>8</m:t>
                        </m:r>
                      </m:sup>
                    </m:sSup>
                    <m:r>
                      <a:rPr lang="lt-LT" b="0" i="0" smtClean="0">
                        <a:latin typeface="Cambria Math"/>
                      </a:rPr>
                      <m:t> </m:t>
                    </m:r>
                  </m:oMath>
                </a14:m>
                <a:r>
                  <a:rPr lang="lt-LT" dirty="0" smtClean="0"/>
                  <a:t>m/s</a:t>
                </a:r>
                <a:endParaRPr lang="lt-LT" dirty="0"/>
              </a:p>
              <a:p>
                <a:endParaRPr lang="lt-LT" dirty="0"/>
              </a:p>
            </p:txBody>
          </p:sp>
        </mc:Choice>
        <mc:Fallback xmlns="">
          <p:sp>
            <p:nvSpPr>
              <p:cNvPr id="9" name="Rectangle 8"/>
              <p:cNvSpPr>
                <a:spLocks noRot="1" noChangeAspect="1" noMove="1" noResize="1" noEditPoints="1" noAdjustHandles="1" noChangeArrowheads="1" noChangeShapeType="1" noTextEdit="1"/>
              </p:cNvSpPr>
              <p:nvPr/>
            </p:nvSpPr>
            <p:spPr>
              <a:xfrm>
                <a:off x="2286000" y="3317378"/>
                <a:ext cx="4572000" cy="1777987"/>
              </a:xfrm>
              <a:prstGeom prst="rect">
                <a:avLst/>
              </a:prstGeom>
              <a:blipFill rotWithShape="1">
                <a:blip r:embed="rId3"/>
                <a:stretch>
                  <a:fillRect l="-1067" t="-2055" b="-3082"/>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683568" y="5095365"/>
                <a:ext cx="7272808" cy="1470595"/>
              </a:xfrm>
              <a:prstGeom prst="rect">
                <a:avLst/>
              </a:prstGeom>
              <a:noFill/>
            </p:spPr>
            <p:txBody>
              <a:bodyPr wrap="square" rtlCol="0">
                <a:spAutoFit/>
              </a:bodyPr>
              <a:lstStyle/>
              <a:p>
                <a:r>
                  <a:rPr lang="lt-LT" dirty="0" smtClean="0"/>
                  <a:t>Dažnį apskaičiojame iš formulės:</a:t>
                </a:r>
              </a:p>
              <a:p>
                <a:r>
                  <a:rPr lang="el-GR" dirty="0" smtClean="0"/>
                  <a:t>ν</a:t>
                </a:r>
                <a:r>
                  <a:rPr lang="lt-LT" dirty="0" smtClean="0"/>
                  <a:t> = </a:t>
                </a:r>
                <a14:m>
                  <m:oMath xmlns:m="http://schemas.openxmlformats.org/officeDocument/2006/math">
                    <m:f>
                      <m:fPr>
                        <m:ctrlPr>
                          <a:rPr lang="lt-LT" i="1" smtClean="0">
                            <a:latin typeface="Cambria Math"/>
                          </a:rPr>
                        </m:ctrlPr>
                      </m:fPr>
                      <m:num>
                        <m:r>
                          <a:rPr lang="lt-LT" b="0" i="1" smtClean="0">
                            <a:latin typeface="Cambria Math"/>
                          </a:rPr>
                          <m:t>1</m:t>
                        </m:r>
                      </m:num>
                      <m:den>
                        <m:r>
                          <a:rPr lang="lt-LT" b="0" i="1" smtClean="0">
                            <a:latin typeface="Cambria Math"/>
                          </a:rPr>
                          <m:t>2</m:t>
                        </m:r>
                        <m:r>
                          <a:rPr lang="lt-LT" b="0" i="1" smtClean="0">
                            <a:latin typeface="Cambria Math"/>
                            <a:ea typeface="Cambria Math"/>
                          </a:rPr>
                          <m:t>𝜋</m:t>
                        </m:r>
                        <m:rad>
                          <m:radPr>
                            <m:degHide m:val="on"/>
                            <m:ctrlPr>
                              <a:rPr lang="lt-LT" b="0" i="1" smtClean="0">
                                <a:latin typeface="Cambria Math"/>
                                <a:ea typeface="Cambria Math"/>
                              </a:rPr>
                            </m:ctrlPr>
                          </m:radPr>
                          <m:deg/>
                          <m:e>
                            <m:r>
                              <a:rPr lang="lt-LT" b="0" i="1" smtClean="0">
                                <a:latin typeface="Cambria Math"/>
                                <a:ea typeface="Cambria Math"/>
                              </a:rPr>
                              <m:t>𝐿𝐶</m:t>
                            </m:r>
                          </m:e>
                        </m:rad>
                      </m:den>
                    </m:f>
                  </m:oMath>
                </a14:m>
                <a:endParaRPr lang="lt-LT" dirty="0" smtClean="0"/>
              </a:p>
              <a:p>
                <a:r>
                  <a:rPr lang="lt-LT" dirty="0" smtClean="0"/>
                  <a:t>O bangos ilgį </a:t>
                </a:r>
              </a:p>
              <a:p>
                <a:r>
                  <a:rPr lang="el-GR" dirty="0" smtClean="0"/>
                  <a:t>λ</a:t>
                </a:r>
                <a:r>
                  <a:rPr lang="lt-LT" dirty="0" smtClean="0"/>
                  <a:t> = </a:t>
                </a:r>
                <a14:m>
                  <m:oMath xmlns:m="http://schemas.openxmlformats.org/officeDocument/2006/math">
                    <m:f>
                      <m:fPr>
                        <m:ctrlPr>
                          <a:rPr lang="lt-LT" i="1" smtClean="0">
                            <a:latin typeface="Cambria Math"/>
                          </a:rPr>
                        </m:ctrlPr>
                      </m:fPr>
                      <m:num>
                        <m:r>
                          <a:rPr lang="lt-LT" b="0" i="1" smtClean="0">
                            <a:latin typeface="Cambria Math"/>
                          </a:rPr>
                          <m:t>𝑐</m:t>
                        </m:r>
                      </m:num>
                      <m:den>
                        <m:r>
                          <m:rPr>
                            <m:sty m:val="p"/>
                          </m:rPr>
                          <a:rPr lang="el-GR" i="1" smtClean="0">
                            <a:latin typeface="Cambria Math"/>
                          </a:rPr>
                          <m:t>ν</m:t>
                        </m:r>
                      </m:den>
                    </m:f>
                  </m:oMath>
                </a14:m>
                <a:endParaRPr lang="lt-LT" dirty="0" smtClean="0"/>
              </a:p>
            </p:txBody>
          </p:sp>
        </mc:Choice>
        <mc:Fallback xmlns="">
          <p:sp>
            <p:nvSpPr>
              <p:cNvPr id="10" name="TextBox 9"/>
              <p:cNvSpPr txBox="1">
                <a:spLocks noRot="1" noChangeAspect="1" noMove="1" noResize="1" noEditPoints="1" noAdjustHandles="1" noChangeArrowheads="1" noChangeShapeType="1" noTextEdit="1"/>
              </p:cNvSpPr>
              <p:nvPr/>
            </p:nvSpPr>
            <p:spPr>
              <a:xfrm>
                <a:off x="683568" y="5095365"/>
                <a:ext cx="7272808" cy="1470595"/>
              </a:xfrm>
              <a:prstGeom prst="rect">
                <a:avLst/>
              </a:prstGeom>
              <a:blipFill rotWithShape="1">
                <a:blip r:embed="rId4"/>
                <a:stretch>
                  <a:fillRect l="-671" t="-2075"/>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067944" y="5291916"/>
                <a:ext cx="3924436" cy="923330"/>
              </a:xfrm>
              <a:prstGeom prst="rect">
                <a:avLst/>
              </a:prstGeom>
              <a:noFill/>
            </p:spPr>
            <p:txBody>
              <a:bodyPr wrap="square" rtlCol="0">
                <a:spAutoFit/>
              </a:bodyPr>
              <a:lstStyle/>
              <a:p>
                <a14:m>
                  <m:oMath xmlns:m="http://schemas.openxmlformats.org/officeDocument/2006/math">
                    <m:sSub>
                      <m:sSubPr>
                        <m:ctrlPr>
                          <a:rPr lang="lt-LT" i="1" smtClean="0">
                            <a:latin typeface="Cambria Math"/>
                          </a:rPr>
                        </m:ctrlPr>
                      </m:sSubPr>
                      <m:e>
                        <m:r>
                          <m:rPr>
                            <m:nor/>
                          </m:rPr>
                          <a:rPr lang="el-GR" dirty="0"/>
                          <m:t>ν</m:t>
                        </m:r>
                      </m:e>
                      <m:sub>
                        <m:r>
                          <a:rPr lang="lt-LT" i="0">
                            <a:latin typeface="Cambria Math"/>
                          </a:rPr>
                          <m:t>1</m:t>
                        </m:r>
                      </m:sub>
                    </m:sSub>
                  </m:oMath>
                </a14:m>
                <a:r>
                  <a:rPr lang="lt-LT" dirty="0" smtClean="0">
                    <a:latin typeface="Cambria Math"/>
                  </a:rPr>
                  <a:t>= 7120MHz,    </a:t>
                </a:r>
                <a14:m>
                  <m:oMath xmlns:m="http://schemas.openxmlformats.org/officeDocument/2006/math">
                    <m:r>
                      <a:rPr lang="lt-LT" b="0" i="0" smtClean="0">
                        <a:latin typeface="Cambria Math"/>
                      </a:rPr>
                      <m:t> </m:t>
                    </m:r>
                    <m:sSub>
                      <m:sSubPr>
                        <m:ctrlPr>
                          <a:rPr lang="lt-LT" i="1">
                            <a:latin typeface="Cambria Math"/>
                          </a:rPr>
                        </m:ctrlPr>
                      </m:sSubPr>
                      <m:e>
                        <m:r>
                          <m:rPr>
                            <m:nor/>
                          </m:rPr>
                          <a:rPr lang="el-GR" dirty="0"/>
                          <m:t>ν</m:t>
                        </m:r>
                      </m:e>
                      <m:sub>
                        <m:r>
                          <a:rPr lang="lt-LT" b="0" i="1" dirty="0" smtClean="0">
                            <a:latin typeface="Cambria Math"/>
                          </a:rPr>
                          <m:t>2</m:t>
                        </m:r>
                      </m:sub>
                    </m:sSub>
                  </m:oMath>
                </a14:m>
                <a:r>
                  <a:rPr lang="lt-LT" dirty="0" smtClean="0">
                    <a:latin typeface="Cambria Math"/>
                  </a:rPr>
                  <a:t>=71.2 MHz,</a:t>
                </a:r>
                <a:endParaRPr lang="lt-LT" i="1" dirty="0" smtClean="0">
                  <a:latin typeface="Cambria Math"/>
                </a:endParaRPr>
              </a:p>
              <a:p>
                <a:endParaRPr lang="lt-LT" i="1" dirty="0">
                  <a:latin typeface="Cambria Math"/>
                </a:endParaRPr>
              </a:p>
              <a:p>
                <a14:m>
                  <m:oMath xmlns:m="http://schemas.openxmlformats.org/officeDocument/2006/math">
                    <m:sSub>
                      <m:sSubPr>
                        <m:ctrlPr>
                          <a:rPr lang="lt-LT" i="1" smtClean="0">
                            <a:latin typeface="Cambria Math"/>
                          </a:rPr>
                        </m:ctrlPr>
                      </m:sSubPr>
                      <m:e>
                        <m:r>
                          <m:rPr>
                            <m:nor/>
                          </m:rPr>
                          <a:rPr lang="el-GR" dirty="0"/>
                          <m:t>λ</m:t>
                        </m:r>
                      </m:e>
                      <m:sub>
                        <m:r>
                          <a:rPr lang="lt-LT" b="0" i="1" smtClean="0">
                            <a:latin typeface="Cambria Math"/>
                          </a:rPr>
                          <m:t>1</m:t>
                        </m:r>
                      </m:sub>
                    </m:sSub>
                  </m:oMath>
                </a14:m>
                <a:r>
                  <a:rPr lang="lt-LT" dirty="0" smtClean="0"/>
                  <a:t>=0.421 m, </a:t>
                </a:r>
                <a14:m>
                  <m:oMath xmlns:m="http://schemas.openxmlformats.org/officeDocument/2006/math">
                    <m:sSub>
                      <m:sSubPr>
                        <m:ctrlPr>
                          <a:rPr lang="lt-LT" i="1">
                            <a:latin typeface="Cambria Math"/>
                          </a:rPr>
                        </m:ctrlPr>
                      </m:sSubPr>
                      <m:e>
                        <m:r>
                          <m:rPr>
                            <m:nor/>
                          </m:rPr>
                          <a:rPr lang="el-GR" dirty="0"/>
                          <m:t>λ</m:t>
                        </m:r>
                      </m:e>
                      <m:sub>
                        <m:r>
                          <a:rPr lang="lt-LT" b="0" i="1" dirty="0" smtClean="0">
                            <a:latin typeface="Cambria Math"/>
                          </a:rPr>
                          <m:t>2</m:t>
                        </m:r>
                      </m:sub>
                    </m:sSub>
                  </m:oMath>
                </a14:m>
                <a:r>
                  <a:rPr lang="lt-LT" dirty="0" smtClean="0"/>
                  <a:t>=4.21 m.</a:t>
                </a:r>
                <a:endParaRPr lang="lt-LT" dirty="0"/>
              </a:p>
            </p:txBody>
          </p:sp>
        </mc:Choice>
        <mc:Fallback xmlns="">
          <p:sp>
            <p:nvSpPr>
              <p:cNvPr id="4" name="TextBox 3"/>
              <p:cNvSpPr txBox="1">
                <a:spLocks noRot="1" noChangeAspect="1" noMove="1" noResize="1" noEditPoints="1" noAdjustHandles="1" noChangeArrowheads="1" noChangeShapeType="1" noTextEdit="1"/>
              </p:cNvSpPr>
              <p:nvPr/>
            </p:nvSpPr>
            <p:spPr>
              <a:xfrm>
                <a:off x="4067944" y="5291916"/>
                <a:ext cx="3924436" cy="923330"/>
              </a:xfrm>
              <a:prstGeom prst="rect">
                <a:avLst/>
              </a:prstGeom>
              <a:blipFill rotWithShape="1">
                <a:blip r:embed="rId5"/>
                <a:stretch>
                  <a:fillRect l="-1242" t="-3947" b="-9211"/>
                </a:stretch>
              </a:blipFill>
            </p:spPr>
            <p:txBody>
              <a:bodyPr/>
              <a:lstStyle/>
              <a:p>
                <a:r>
                  <a:rPr lang="lt-LT">
                    <a:noFill/>
                  </a:rPr>
                  <a:t> </a:t>
                </a:r>
              </a:p>
            </p:txBody>
          </p:sp>
        </mc:Fallback>
      </mc:AlternateContent>
    </p:spTree>
    <p:extLst>
      <p:ext uri="{BB962C8B-B14F-4D97-AF65-F5344CB8AC3E}">
        <p14:creationId xmlns:p14="http://schemas.microsoft.com/office/powerpoint/2010/main" val="16643151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sz="2400" dirty="0" smtClean="0"/>
              <a:t>Kokia turi būti kondensatoriaus talpa, kad sujungęs jį su rite, kurios induktyvumas L=25 </a:t>
            </a:r>
            <a:r>
              <a:rPr lang="el-GR" sz="2400" dirty="0" smtClean="0"/>
              <a:t>μ</a:t>
            </a:r>
            <a:r>
              <a:rPr lang="lt-LT" sz="2400" dirty="0" smtClean="0"/>
              <a:t>H, gauname kontūrą, suderintą </a:t>
            </a:r>
            <a:r>
              <a:rPr lang="el-GR" sz="2400" dirty="0" smtClean="0"/>
              <a:t>λ</a:t>
            </a:r>
            <a:r>
              <a:rPr lang="lt-LT" sz="2400" dirty="0" smtClean="0"/>
              <a:t>=100 m bangai?</a:t>
            </a:r>
            <a:endParaRPr lang="lt-LT" sz="2400" dirty="0"/>
          </a:p>
        </p:txBody>
      </p:sp>
      <p:sp>
        <p:nvSpPr>
          <p:cNvPr id="2" name="Title 1"/>
          <p:cNvSpPr>
            <a:spLocks noGrp="1"/>
          </p:cNvSpPr>
          <p:nvPr>
            <p:ph type="title"/>
          </p:nvPr>
        </p:nvSpPr>
        <p:spPr/>
        <p:txBody>
          <a:bodyPr>
            <a:normAutofit fontScale="90000"/>
          </a:bodyPr>
          <a:lstStyle/>
          <a:p>
            <a:r>
              <a:rPr lang="lt-LT" dirty="0"/>
              <a:t>Uždavinių sprendimas</a:t>
            </a:r>
            <a:br>
              <a:rPr lang="lt-LT" dirty="0"/>
            </a:br>
            <a:r>
              <a:rPr lang="lt-LT" dirty="0"/>
              <a:t>Nr</a:t>
            </a:r>
            <a:r>
              <a:rPr lang="lt-LT" dirty="0" smtClean="0"/>
              <a:t>. 6</a:t>
            </a:r>
            <a:endParaRPr lang="lt-LT" dirty="0"/>
          </a:p>
        </p:txBody>
      </p:sp>
      <p:cxnSp>
        <p:nvCxnSpPr>
          <p:cNvPr id="4" name="Straight Connector 3"/>
          <p:cNvCxnSpPr/>
          <p:nvPr/>
        </p:nvCxnSpPr>
        <p:spPr>
          <a:xfrm>
            <a:off x="1259632" y="3284984"/>
            <a:ext cx="2952328"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flipV="1">
            <a:off x="2267744" y="3284984"/>
            <a:ext cx="0" cy="108012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1763688" y="3373019"/>
            <a:ext cx="720080" cy="369332"/>
          </a:xfrm>
          <a:prstGeom prst="rect">
            <a:avLst/>
          </a:prstGeom>
          <a:noFill/>
        </p:spPr>
        <p:txBody>
          <a:bodyPr wrap="square" rtlCol="0">
            <a:spAutoFit/>
          </a:bodyPr>
          <a:lstStyle/>
          <a:p>
            <a:r>
              <a:rPr lang="lt-LT" dirty="0" smtClean="0"/>
              <a:t>C</a:t>
            </a:r>
            <a:endParaRPr lang="lt-LT" dirty="0"/>
          </a:p>
        </p:txBody>
      </p:sp>
      <mc:AlternateContent xmlns:mc="http://schemas.openxmlformats.org/markup-compatibility/2006" xmlns:a14="http://schemas.microsoft.com/office/drawing/2010/main">
        <mc:Choice Requires="a14">
          <p:sp>
            <p:nvSpPr>
              <p:cNvPr id="7" name="Rectangle 6"/>
              <p:cNvSpPr/>
              <p:nvPr/>
            </p:nvSpPr>
            <p:spPr>
              <a:xfrm>
                <a:off x="2295058" y="3286020"/>
                <a:ext cx="2299797" cy="923330"/>
              </a:xfrm>
              <a:prstGeom prst="rect">
                <a:avLst/>
              </a:prstGeom>
            </p:spPr>
            <p:txBody>
              <a:bodyPr wrap="none">
                <a:spAutoFit/>
              </a:bodyPr>
              <a:lstStyle/>
              <a:p>
                <a:r>
                  <a:rPr lang="lt-LT" dirty="0" smtClean="0"/>
                  <a:t>L = 25 </a:t>
                </a:r>
                <a:r>
                  <a:rPr lang="el-GR" dirty="0" smtClean="0"/>
                  <a:t>μ</a:t>
                </a:r>
                <a:r>
                  <a:rPr lang="lt-LT" dirty="0" smtClean="0"/>
                  <a:t>H=25</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b="0" i="1" smtClean="0">
                            <a:latin typeface="Cambria Math"/>
                          </a:rPr>
                          <m:t>−6</m:t>
                        </m:r>
                      </m:sup>
                    </m:sSup>
                    <m:r>
                      <a:rPr lang="lt-LT">
                        <a:latin typeface="Cambria Math"/>
                      </a:rPr>
                      <m:t> </m:t>
                    </m:r>
                  </m:oMath>
                </a14:m>
                <a:r>
                  <a:rPr lang="lt-LT" dirty="0" smtClean="0"/>
                  <a:t>H</a:t>
                </a:r>
              </a:p>
              <a:p>
                <a:r>
                  <a:rPr lang="el-GR" dirty="0" smtClean="0"/>
                  <a:t>λ</a:t>
                </a:r>
                <a:r>
                  <a:rPr lang="lt-LT" dirty="0" smtClean="0"/>
                  <a:t> = 100 m</a:t>
                </a:r>
                <a:endParaRPr lang="lt-LT" dirty="0"/>
              </a:p>
              <a:p>
                <a:r>
                  <a:rPr lang="lt-LT" dirty="0"/>
                  <a:t>c</a:t>
                </a:r>
                <a:r>
                  <a:rPr lang="lt-LT" dirty="0" smtClean="0"/>
                  <a:t> = 3</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b="0" i="1" smtClean="0">
                            <a:latin typeface="Cambria Math"/>
                          </a:rPr>
                          <m:t>8</m:t>
                        </m:r>
                      </m:sup>
                    </m:sSup>
                  </m:oMath>
                </a14:m>
                <a:r>
                  <a:rPr lang="lt-LT" dirty="0" smtClean="0"/>
                  <a:t> m/s</a:t>
                </a:r>
                <a:endParaRPr lang="lt-LT" dirty="0"/>
              </a:p>
            </p:txBody>
          </p:sp>
        </mc:Choice>
        <mc:Fallback xmlns="">
          <p:sp>
            <p:nvSpPr>
              <p:cNvPr id="7" name="Rectangle 6"/>
              <p:cNvSpPr>
                <a:spLocks noRot="1" noChangeAspect="1" noMove="1" noResize="1" noEditPoints="1" noAdjustHandles="1" noChangeArrowheads="1" noChangeShapeType="1" noTextEdit="1"/>
              </p:cNvSpPr>
              <p:nvPr/>
            </p:nvSpPr>
            <p:spPr>
              <a:xfrm>
                <a:off x="2295058" y="3286020"/>
                <a:ext cx="2299797" cy="923330"/>
              </a:xfrm>
              <a:prstGeom prst="rect">
                <a:avLst/>
              </a:prstGeom>
              <a:blipFill rotWithShape="1">
                <a:blip r:embed="rId2"/>
                <a:stretch>
                  <a:fillRect l="-2116" t="-3289" r="-3968" b="-9211"/>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686693" y="4477877"/>
                <a:ext cx="4572000" cy="672428"/>
              </a:xfrm>
              <a:prstGeom prst="rect">
                <a:avLst/>
              </a:prstGeom>
            </p:spPr>
            <p:txBody>
              <a:bodyPr>
                <a:spAutoFit/>
              </a:bodyPr>
              <a:lstStyle/>
              <a:p>
                <a:r>
                  <a:rPr lang="lt-LT" dirty="0" smtClean="0"/>
                  <a:t>Iš </a:t>
                </a:r>
                <a:r>
                  <a:rPr lang="lt-LT" dirty="0"/>
                  <a:t>Tomsono formulės</a:t>
                </a:r>
              </a:p>
              <a:p>
                <a:r>
                  <a:rPr lang="lt-LT" dirty="0"/>
                  <a:t>	</a:t>
                </a:r>
                <a:r>
                  <a:rPr lang="lt-LT" dirty="0" smtClean="0"/>
                  <a:t> </a:t>
                </a:r>
                <a:r>
                  <a:rPr lang="lt-LT" dirty="0"/>
                  <a:t>T=</a:t>
                </a:r>
                <a14:m>
                  <m:oMath xmlns:m="http://schemas.openxmlformats.org/officeDocument/2006/math">
                    <m:r>
                      <a:rPr lang="lt-LT" i="1">
                        <a:latin typeface="Cambria Math"/>
                      </a:rPr>
                      <m:t>2</m:t>
                    </m:r>
                    <m:r>
                      <a:rPr lang="lt-LT" i="1">
                        <a:latin typeface="Cambria Math"/>
                        <a:ea typeface="Cambria Math"/>
                      </a:rPr>
                      <m:t>𝜋</m:t>
                    </m:r>
                    <m:rad>
                      <m:radPr>
                        <m:degHide m:val="on"/>
                        <m:ctrlPr>
                          <a:rPr lang="lt-LT" i="1">
                            <a:latin typeface="Cambria Math"/>
                            <a:ea typeface="Cambria Math"/>
                          </a:rPr>
                        </m:ctrlPr>
                      </m:radPr>
                      <m:deg/>
                      <m:e>
                        <m:r>
                          <a:rPr lang="lt-LT" i="1">
                            <a:latin typeface="Cambria Math"/>
                            <a:ea typeface="Cambria Math"/>
                          </a:rPr>
                          <m:t>𝐿𝐶</m:t>
                        </m:r>
                      </m:e>
                    </m:rad>
                  </m:oMath>
                </a14:m>
                <a:r>
                  <a:rPr lang="lt-LT" dirty="0"/>
                  <a:t>, </a:t>
                </a:r>
              </a:p>
            </p:txBody>
          </p:sp>
        </mc:Choice>
        <mc:Fallback xmlns="">
          <p:sp>
            <p:nvSpPr>
              <p:cNvPr id="8" name="Rectangle 7"/>
              <p:cNvSpPr>
                <a:spLocks noRot="1" noChangeAspect="1" noMove="1" noResize="1" noEditPoints="1" noAdjustHandles="1" noChangeArrowheads="1" noChangeShapeType="1" noTextEdit="1"/>
              </p:cNvSpPr>
              <p:nvPr/>
            </p:nvSpPr>
            <p:spPr>
              <a:xfrm>
                <a:off x="686693" y="4477877"/>
                <a:ext cx="4572000" cy="672428"/>
              </a:xfrm>
              <a:prstGeom prst="rect">
                <a:avLst/>
              </a:prstGeom>
              <a:blipFill rotWithShape="1">
                <a:blip r:embed="rId3"/>
                <a:stretch>
                  <a:fillRect l="-1200" t="-4545" b="-14545"/>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549427" y="5691571"/>
                <a:ext cx="1211614" cy="524182"/>
              </a:xfrm>
              <a:prstGeom prst="rect">
                <a:avLst/>
              </a:prstGeom>
            </p:spPr>
            <p:txBody>
              <a:bodyPr wrap="none">
                <a:spAutoFit/>
              </a:bodyPr>
              <a:lstStyle/>
              <a:p>
                <a:r>
                  <a:rPr lang="lt-LT" dirty="0" smtClean="0"/>
                  <a:t>C</a:t>
                </a:r>
                <a14:m>
                  <m:oMath xmlns:m="http://schemas.openxmlformats.org/officeDocument/2006/math">
                    <m:r>
                      <a:rPr lang="lt-LT" i="1">
                        <a:latin typeface="Cambria Math"/>
                      </a:rPr>
                      <m:t>=</m:t>
                    </m:r>
                    <m:f>
                      <m:fPr>
                        <m:ctrlPr>
                          <a:rPr lang="lt-LT" i="1" smtClean="0">
                            <a:latin typeface="Cambria Math"/>
                          </a:rPr>
                        </m:ctrlPr>
                      </m:fPr>
                      <m:num>
                        <m:sSup>
                          <m:sSupPr>
                            <m:ctrlPr>
                              <a:rPr lang="lt-LT" i="1" smtClean="0">
                                <a:latin typeface="Cambria Math"/>
                              </a:rPr>
                            </m:ctrlPr>
                          </m:sSupPr>
                          <m:e>
                            <m:r>
                              <m:rPr>
                                <m:sty m:val="p"/>
                              </m:rPr>
                              <a:rPr lang="el-GR" i="1" smtClean="0">
                                <a:latin typeface="Cambria Math"/>
                              </a:rPr>
                              <m:t>λ</m:t>
                            </m:r>
                          </m:e>
                          <m:sup>
                            <m:r>
                              <a:rPr lang="lt-LT" b="0" i="1" smtClean="0">
                                <a:latin typeface="Cambria Math"/>
                              </a:rPr>
                              <m:t>2</m:t>
                            </m:r>
                          </m:sup>
                        </m:sSup>
                      </m:num>
                      <m:den>
                        <m:r>
                          <a:rPr lang="lt-LT" i="1">
                            <a:latin typeface="Cambria Math"/>
                          </a:rPr>
                          <m:t>4</m:t>
                        </m:r>
                        <m:sSup>
                          <m:sSupPr>
                            <m:ctrlPr>
                              <a:rPr lang="lt-LT" i="1">
                                <a:latin typeface="Cambria Math"/>
                              </a:rPr>
                            </m:ctrlPr>
                          </m:sSupPr>
                          <m:e>
                            <m:r>
                              <a:rPr lang="lt-LT" i="1">
                                <a:latin typeface="Cambria Math"/>
                                <a:ea typeface="Cambria Math"/>
                              </a:rPr>
                              <m:t>𝜋</m:t>
                            </m:r>
                          </m:e>
                          <m:sup>
                            <m:r>
                              <a:rPr lang="lt-LT" i="1">
                                <a:latin typeface="Cambria Math"/>
                              </a:rPr>
                              <m:t>2</m:t>
                            </m:r>
                          </m:sup>
                        </m:sSup>
                        <m:sSup>
                          <m:sSupPr>
                            <m:ctrlPr>
                              <a:rPr lang="lt-LT" i="1">
                                <a:latin typeface="Cambria Math"/>
                              </a:rPr>
                            </m:ctrlPr>
                          </m:sSupPr>
                          <m:e>
                            <m:r>
                              <a:rPr lang="lt-LT" b="0" i="1" smtClean="0">
                                <a:latin typeface="Cambria Math"/>
                              </a:rPr>
                              <m:t>𝑐</m:t>
                            </m:r>
                          </m:e>
                          <m:sup>
                            <m:r>
                              <a:rPr lang="lt-LT" i="1">
                                <a:latin typeface="Cambria Math"/>
                              </a:rPr>
                              <m:t>2</m:t>
                            </m:r>
                          </m:sup>
                        </m:sSup>
                        <m:r>
                          <a:rPr lang="lt-LT" i="1">
                            <a:latin typeface="Cambria Math"/>
                          </a:rPr>
                          <m:t>𝐿</m:t>
                        </m:r>
                      </m:den>
                    </m:f>
                  </m:oMath>
                </a14:m>
                <a:r>
                  <a:rPr lang="lt-LT" dirty="0"/>
                  <a:t>.</a:t>
                </a:r>
              </a:p>
            </p:txBody>
          </p:sp>
        </mc:Choice>
        <mc:Fallback xmlns="">
          <p:sp>
            <p:nvSpPr>
              <p:cNvPr id="9" name="Rectangle 8"/>
              <p:cNvSpPr>
                <a:spLocks noRot="1" noChangeAspect="1" noMove="1" noResize="1" noEditPoints="1" noAdjustHandles="1" noChangeArrowheads="1" noChangeShapeType="1" noTextEdit="1"/>
              </p:cNvSpPr>
              <p:nvPr/>
            </p:nvSpPr>
            <p:spPr>
              <a:xfrm>
                <a:off x="2549427" y="5691571"/>
                <a:ext cx="1211614" cy="524182"/>
              </a:xfrm>
              <a:prstGeom prst="rect">
                <a:avLst/>
              </a:prstGeom>
              <a:blipFill rotWithShape="1">
                <a:blip r:embed="rId4"/>
                <a:stretch>
                  <a:fillRect l="-4020" r="-9045" b="-6977"/>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2879970" y="4477877"/>
                <a:ext cx="4501232" cy="761106"/>
              </a:xfrm>
              <a:prstGeom prst="rect">
                <a:avLst/>
              </a:prstGeom>
              <a:noFill/>
            </p:spPr>
            <p:txBody>
              <a:bodyPr wrap="none" rtlCol="0">
                <a:spAutoFit/>
              </a:bodyPr>
              <a:lstStyle/>
              <a:p>
                <a:r>
                  <a:rPr lang="lt-LT" dirty="0" smtClean="0"/>
                  <a:t>ir ryšio tarp periodo  dažnio ir bangos ilgio</a:t>
                </a:r>
              </a:p>
              <a:p>
                <a:r>
                  <a:rPr lang="lt-LT" dirty="0" smtClean="0"/>
                  <a:t>	            T=</a:t>
                </a:r>
                <a14:m>
                  <m:oMath xmlns:m="http://schemas.openxmlformats.org/officeDocument/2006/math">
                    <m:f>
                      <m:fPr>
                        <m:ctrlPr>
                          <a:rPr lang="lt-LT" i="1" smtClean="0">
                            <a:latin typeface="Cambria Math"/>
                          </a:rPr>
                        </m:ctrlPr>
                      </m:fPr>
                      <m:num>
                        <m:r>
                          <a:rPr lang="lt-LT" b="0" i="1" smtClean="0">
                            <a:latin typeface="Cambria Math"/>
                          </a:rPr>
                          <m:t>1</m:t>
                        </m:r>
                      </m:num>
                      <m:den>
                        <m:r>
                          <m:rPr>
                            <m:sty m:val="p"/>
                          </m:rPr>
                          <a:rPr lang="el-GR" i="1" smtClean="0">
                            <a:latin typeface="Cambria Math"/>
                          </a:rPr>
                          <m:t>ν</m:t>
                        </m:r>
                      </m:den>
                    </m:f>
                    <m:r>
                      <a:rPr lang="lt-LT" b="0" i="0" smtClean="0">
                        <a:latin typeface="Cambria Math"/>
                      </a:rPr>
                      <m:t> </m:t>
                    </m:r>
                  </m:oMath>
                </a14:m>
                <a:r>
                  <a:rPr lang="lt-LT" dirty="0" smtClean="0"/>
                  <a:t>     	                   </a:t>
                </a:r>
                <a:r>
                  <a:rPr lang="el-GR" dirty="0" smtClean="0"/>
                  <a:t>λ</a:t>
                </a:r>
                <a:r>
                  <a:rPr lang="lt-LT" dirty="0" smtClean="0"/>
                  <a:t>=</a:t>
                </a:r>
                <a14:m>
                  <m:oMath xmlns:m="http://schemas.openxmlformats.org/officeDocument/2006/math">
                    <m:f>
                      <m:fPr>
                        <m:ctrlPr>
                          <a:rPr lang="lt-LT" i="1" smtClean="0">
                            <a:latin typeface="Cambria Math"/>
                          </a:rPr>
                        </m:ctrlPr>
                      </m:fPr>
                      <m:num>
                        <m:r>
                          <a:rPr lang="lt-LT" b="0" i="1" smtClean="0">
                            <a:latin typeface="Cambria Math"/>
                          </a:rPr>
                          <m:t>𝑐</m:t>
                        </m:r>
                      </m:num>
                      <m:den>
                        <m:r>
                          <m:rPr>
                            <m:sty m:val="p"/>
                          </m:rPr>
                          <a:rPr lang="el-GR" i="1" smtClean="0">
                            <a:latin typeface="Cambria Math"/>
                          </a:rPr>
                          <m:t>ν</m:t>
                        </m:r>
                      </m:den>
                    </m:f>
                  </m:oMath>
                </a14:m>
                <a:endParaRPr lang="lt-LT" dirty="0"/>
              </a:p>
            </p:txBody>
          </p:sp>
        </mc:Choice>
        <mc:Fallback xmlns="">
          <p:sp>
            <p:nvSpPr>
              <p:cNvPr id="10" name="TextBox 9"/>
              <p:cNvSpPr txBox="1">
                <a:spLocks noRot="1" noChangeAspect="1" noMove="1" noResize="1" noEditPoints="1" noAdjustHandles="1" noChangeArrowheads="1" noChangeShapeType="1" noTextEdit="1"/>
              </p:cNvSpPr>
              <p:nvPr/>
            </p:nvSpPr>
            <p:spPr>
              <a:xfrm>
                <a:off x="2879970" y="4477877"/>
                <a:ext cx="4501232" cy="761106"/>
              </a:xfrm>
              <a:prstGeom prst="rect">
                <a:avLst/>
              </a:prstGeom>
              <a:blipFill rotWithShape="1">
                <a:blip r:embed="rId5"/>
                <a:stretch>
                  <a:fillRect l="-1083" t="-4032" b="-5645"/>
                </a:stretch>
              </a:blipFill>
            </p:spPr>
            <p:txBody>
              <a:bodyPr/>
              <a:lstStyle/>
              <a:p>
                <a:r>
                  <a:rPr lang="lt-LT">
                    <a:noFill/>
                  </a:rPr>
                  <a:t> </a:t>
                </a:r>
              </a:p>
            </p:txBody>
          </p:sp>
        </mc:Fallback>
      </mc:AlternateContent>
      <p:sp>
        <p:nvSpPr>
          <p:cNvPr id="11" name="TextBox 10"/>
          <p:cNvSpPr txBox="1"/>
          <p:nvPr/>
        </p:nvSpPr>
        <p:spPr>
          <a:xfrm>
            <a:off x="686693" y="5322239"/>
            <a:ext cx="4653710" cy="369332"/>
          </a:xfrm>
          <a:prstGeom prst="rect">
            <a:avLst/>
          </a:prstGeom>
          <a:noFill/>
        </p:spPr>
        <p:txBody>
          <a:bodyPr wrap="none" rtlCol="0">
            <a:spAutoFit/>
          </a:bodyPr>
          <a:lstStyle/>
          <a:p>
            <a:r>
              <a:rPr lang="lt-LT" dirty="0" smtClean="0"/>
              <a:t>Gauname tokią talpos apskaičiavimo formulę</a:t>
            </a:r>
            <a:endParaRPr lang="lt-LT" dirty="0"/>
          </a:p>
        </p:txBody>
      </p:sp>
      <mc:AlternateContent xmlns:mc="http://schemas.openxmlformats.org/markup-compatibility/2006" xmlns:a14="http://schemas.microsoft.com/office/drawing/2010/main">
        <mc:Choice Requires="a14">
          <p:sp>
            <p:nvSpPr>
              <p:cNvPr id="12" name="Rectangle 11"/>
              <p:cNvSpPr/>
              <p:nvPr/>
            </p:nvSpPr>
            <p:spPr>
              <a:xfrm>
                <a:off x="3913441" y="5691571"/>
                <a:ext cx="1065484" cy="369332"/>
              </a:xfrm>
              <a:prstGeom prst="rect">
                <a:avLst/>
              </a:prstGeom>
            </p:spPr>
            <p:txBody>
              <a:bodyPr wrap="none">
                <a:spAutoFit/>
              </a:bodyPr>
              <a:lstStyle/>
              <a:p>
                <a:r>
                  <a:rPr lang="lt-LT" dirty="0" smtClean="0"/>
                  <a:t>C</a:t>
                </a:r>
                <a14:m>
                  <m:oMath xmlns:m="http://schemas.openxmlformats.org/officeDocument/2006/math">
                    <m:r>
                      <a:rPr lang="lt-LT" i="1">
                        <a:latin typeface="Cambria Math"/>
                      </a:rPr>
                      <m:t>=</m:t>
                    </m:r>
                  </m:oMath>
                </a14:m>
                <a:r>
                  <a:rPr lang="lt-LT" dirty="0" smtClean="0"/>
                  <a:t>113 pF</a:t>
                </a:r>
                <a:endParaRPr lang="lt-LT" dirty="0"/>
              </a:p>
            </p:txBody>
          </p:sp>
        </mc:Choice>
        <mc:Fallback xmlns="">
          <p:sp>
            <p:nvSpPr>
              <p:cNvPr id="12" name="Rectangle 11"/>
              <p:cNvSpPr>
                <a:spLocks noRot="1" noChangeAspect="1" noMove="1" noResize="1" noEditPoints="1" noAdjustHandles="1" noChangeArrowheads="1" noChangeShapeType="1" noTextEdit="1"/>
              </p:cNvSpPr>
              <p:nvPr/>
            </p:nvSpPr>
            <p:spPr>
              <a:xfrm>
                <a:off x="3913441" y="5691571"/>
                <a:ext cx="1065484" cy="369332"/>
              </a:xfrm>
              <a:prstGeom prst="rect">
                <a:avLst/>
              </a:prstGeom>
              <a:blipFill rotWithShape="1">
                <a:blip r:embed="rId6"/>
                <a:stretch>
                  <a:fillRect l="-5143" t="-8333" r="-9143" b="-26667"/>
                </a:stretch>
              </a:blipFill>
            </p:spPr>
            <p:txBody>
              <a:bodyPr/>
              <a:lstStyle/>
              <a:p>
                <a:r>
                  <a:rPr lang="lt-LT">
                    <a:noFill/>
                  </a:rPr>
                  <a:t> </a:t>
                </a:r>
              </a:p>
            </p:txBody>
          </p:sp>
        </mc:Fallback>
      </mc:AlternateContent>
    </p:spTree>
    <p:extLst>
      <p:ext uri="{BB962C8B-B14F-4D97-AF65-F5344CB8AC3E}">
        <p14:creationId xmlns:p14="http://schemas.microsoft.com/office/powerpoint/2010/main" val="39405557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sz="2400" dirty="0" smtClean="0"/>
              <a:t>Radiolokatorius veikia 15 cm banga ir siunčia 4000 impulsų per sekundę. Kiekvieno impulso trukmė 2 </a:t>
            </a:r>
            <a:r>
              <a:rPr lang="el-GR" sz="2400" dirty="0" smtClean="0"/>
              <a:t>μ</a:t>
            </a:r>
            <a:r>
              <a:rPr lang="lt-LT" sz="2400" dirty="0" smtClean="0"/>
              <a:t>s. Kiek virpesių yra kiekviename impulse? Koks dydžiausias lokatoriaus žvalgymo gylis?</a:t>
            </a:r>
            <a:endParaRPr lang="lt-LT" sz="2400" dirty="0"/>
          </a:p>
        </p:txBody>
      </p:sp>
      <p:sp>
        <p:nvSpPr>
          <p:cNvPr id="2" name="Title 1"/>
          <p:cNvSpPr>
            <a:spLocks noGrp="1"/>
          </p:cNvSpPr>
          <p:nvPr>
            <p:ph type="title"/>
          </p:nvPr>
        </p:nvSpPr>
        <p:spPr/>
        <p:txBody>
          <a:bodyPr>
            <a:normAutofit fontScale="90000"/>
          </a:bodyPr>
          <a:lstStyle/>
          <a:p>
            <a:r>
              <a:rPr lang="lt-LT" dirty="0"/>
              <a:t>Uždavinių sprendimas</a:t>
            </a:r>
            <a:br>
              <a:rPr lang="lt-LT" dirty="0"/>
            </a:br>
            <a:r>
              <a:rPr lang="lt-LT" dirty="0"/>
              <a:t>Nr. </a:t>
            </a:r>
            <a:r>
              <a:rPr lang="lt-LT" dirty="0" smtClean="0"/>
              <a:t>7</a:t>
            </a:r>
            <a:endParaRPr lang="lt-LT" dirty="0"/>
          </a:p>
        </p:txBody>
      </p:sp>
      <p:cxnSp>
        <p:nvCxnSpPr>
          <p:cNvPr id="4" name="Straight Connector 3"/>
          <p:cNvCxnSpPr/>
          <p:nvPr/>
        </p:nvCxnSpPr>
        <p:spPr>
          <a:xfrm>
            <a:off x="1259632" y="3284984"/>
            <a:ext cx="2952328"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flipV="1">
            <a:off x="2267744" y="3284984"/>
            <a:ext cx="0" cy="108012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1620682" y="3257556"/>
            <a:ext cx="720080" cy="646331"/>
          </a:xfrm>
          <a:prstGeom prst="rect">
            <a:avLst/>
          </a:prstGeom>
          <a:noFill/>
        </p:spPr>
        <p:txBody>
          <a:bodyPr wrap="square" rtlCol="0">
            <a:spAutoFit/>
          </a:bodyPr>
          <a:lstStyle/>
          <a:p>
            <a:r>
              <a:rPr lang="lt-LT" dirty="0" smtClean="0"/>
              <a:t>N</a:t>
            </a:r>
          </a:p>
          <a:p>
            <a:r>
              <a:rPr lang="lt-LT" dirty="0" smtClean="0"/>
              <a:t>h</a:t>
            </a:r>
            <a:endParaRPr lang="lt-LT" dirty="0"/>
          </a:p>
        </p:txBody>
      </p:sp>
      <mc:AlternateContent xmlns:mc="http://schemas.openxmlformats.org/markup-compatibility/2006" xmlns:a14="http://schemas.microsoft.com/office/drawing/2010/main">
        <mc:Choice Requires="a14">
          <p:sp>
            <p:nvSpPr>
              <p:cNvPr id="7" name="Rectangle 6"/>
              <p:cNvSpPr/>
              <p:nvPr/>
            </p:nvSpPr>
            <p:spPr>
              <a:xfrm>
                <a:off x="2295058" y="3286020"/>
                <a:ext cx="2117375" cy="1477328"/>
              </a:xfrm>
              <a:prstGeom prst="rect">
                <a:avLst/>
              </a:prstGeom>
            </p:spPr>
            <p:txBody>
              <a:bodyPr wrap="none">
                <a:spAutoFit/>
              </a:bodyPr>
              <a:lstStyle/>
              <a:p>
                <a:r>
                  <a:rPr lang="el-GR" dirty="0" smtClean="0"/>
                  <a:t>λ</a:t>
                </a:r>
                <a:r>
                  <a:rPr lang="lt-LT" dirty="0" smtClean="0"/>
                  <a:t> = 15 cm = 0.15 m</a:t>
                </a:r>
              </a:p>
              <a:p>
                <a:r>
                  <a:rPr lang="lt-LT" dirty="0" smtClean="0"/>
                  <a:t>n =4000</a:t>
                </a:r>
                <a:endParaRPr lang="lt-LT" dirty="0"/>
              </a:p>
              <a:p>
                <a14:m>
                  <m:oMath xmlns:m="http://schemas.openxmlformats.org/officeDocument/2006/math">
                    <m:sSub>
                      <m:sSubPr>
                        <m:ctrlPr>
                          <a:rPr lang="lt-LT" i="1" smtClean="0">
                            <a:latin typeface="Cambria Math"/>
                          </a:rPr>
                        </m:ctrlPr>
                      </m:sSubPr>
                      <m:e>
                        <m:r>
                          <a:rPr lang="lt-LT" b="0" i="1" smtClean="0">
                            <a:latin typeface="Cambria Math"/>
                          </a:rPr>
                          <m:t>𝑡</m:t>
                        </m:r>
                      </m:e>
                      <m:sub>
                        <m:r>
                          <a:rPr lang="lt-LT" b="0" i="1" smtClean="0">
                            <a:latin typeface="Cambria Math"/>
                          </a:rPr>
                          <m:t>𝑖</m:t>
                        </m:r>
                      </m:sub>
                    </m:sSub>
                  </m:oMath>
                </a14:m>
                <a:r>
                  <a:rPr lang="lt-LT" dirty="0" smtClean="0"/>
                  <a:t> = 2 </a:t>
                </a:r>
                <a:r>
                  <a:rPr lang="el-GR" dirty="0" smtClean="0"/>
                  <a:t>μ</a:t>
                </a:r>
                <a:r>
                  <a:rPr lang="lt-LT" dirty="0" smtClean="0"/>
                  <a:t>s = 2</a:t>
                </a:r>
                <a:r>
                  <a:rPr lang="lt-LT" dirty="0"/>
                  <a:t> *</a:t>
                </a:r>
                <a14:m>
                  <m:oMath xmlns:m="http://schemas.openxmlformats.org/officeDocument/2006/math">
                    <m:sSup>
                      <m:sSupPr>
                        <m:ctrlPr>
                          <a:rPr lang="lt-LT" i="1">
                            <a:latin typeface="Cambria Math"/>
                          </a:rPr>
                        </m:ctrlPr>
                      </m:sSupPr>
                      <m:e>
                        <m:r>
                          <a:rPr lang="lt-LT" i="1">
                            <a:latin typeface="Cambria Math"/>
                          </a:rPr>
                          <m:t>10</m:t>
                        </m:r>
                      </m:e>
                      <m:sup>
                        <m:r>
                          <a:rPr lang="lt-LT" b="0" i="1" smtClean="0">
                            <a:latin typeface="Cambria Math"/>
                          </a:rPr>
                          <m:t>−6</m:t>
                        </m:r>
                      </m:sup>
                    </m:sSup>
                  </m:oMath>
                </a14:m>
                <a:r>
                  <a:rPr lang="lt-LT" dirty="0" smtClean="0"/>
                  <a:t> s</a:t>
                </a:r>
              </a:p>
              <a:p>
                <a:r>
                  <a:rPr lang="lt-LT" dirty="0" smtClean="0"/>
                  <a:t>c=3</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b="0" i="1" smtClean="0">
                            <a:latin typeface="Cambria Math"/>
                          </a:rPr>
                          <m:t>8</m:t>
                        </m:r>
                      </m:sup>
                    </m:sSup>
                  </m:oMath>
                </a14:m>
                <a:r>
                  <a:rPr lang="lt-LT" dirty="0" smtClean="0"/>
                  <a:t> m/s</a:t>
                </a:r>
              </a:p>
              <a:p>
                <a:r>
                  <a:rPr lang="lt-LT" dirty="0" smtClean="0"/>
                  <a:t>t = 1 s</a:t>
                </a:r>
                <a:endParaRPr lang="lt-LT" dirty="0"/>
              </a:p>
            </p:txBody>
          </p:sp>
        </mc:Choice>
        <mc:Fallback xmlns="">
          <p:sp>
            <p:nvSpPr>
              <p:cNvPr id="7" name="Rectangle 6"/>
              <p:cNvSpPr>
                <a:spLocks noRot="1" noChangeAspect="1" noMove="1" noResize="1" noEditPoints="1" noAdjustHandles="1" noChangeArrowheads="1" noChangeShapeType="1" noTextEdit="1"/>
              </p:cNvSpPr>
              <p:nvPr/>
            </p:nvSpPr>
            <p:spPr>
              <a:xfrm>
                <a:off x="2295058" y="3286020"/>
                <a:ext cx="2117375" cy="1477328"/>
              </a:xfrm>
              <a:prstGeom prst="rect">
                <a:avLst/>
              </a:prstGeom>
              <a:blipFill rotWithShape="1">
                <a:blip r:embed="rId2"/>
                <a:stretch>
                  <a:fillRect l="-2299" t="-2066" r="-4310" b="-5785"/>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899592" y="4869160"/>
                <a:ext cx="6336704" cy="1469505"/>
              </a:xfrm>
              <a:prstGeom prst="rect">
                <a:avLst/>
              </a:prstGeom>
              <a:noFill/>
            </p:spPr>
            <p:txBody>
              <a:bodyPr wrap="square" rtlCol="0">
                <a:spAutoFit/>
              </a:bodyPr>
              <a:lstStyle/>
              <a:p>
                <a:r>
                  <a:rPr lang="lt-LT" dirty="0" smtClean="0"/>
                  <a:t>Iš formulės </a:t>
                </a:r>
                <a:r>
                  <a:rPr lang="el-GR" dirty="0" smtClean="0"/>
                  <a:t>λ</a:t>
                </a:r>
                <a:r>
                  <a:rPr lang="lt-LT" dirty="0" smtClean="0"/>
                  <a:t> = cT apskaičiuojame bangos perioda T:</a:t>
                </a:r>
              </a:p>
              <a:p>
                <a:r>
                  <a:rPr lang="lt-LT" dirty="0" smtClean="0"/>
                  <a:t>T=</a:t>
                </a:r>
                <a14:m>
                  <m:oMath xmlns:m="http://schemas.openxmlformats.org/officeDocument/2006/math">
                    <m:f>
                      <m:fPr>
                        <m:ctrlPr>
                          <a:rPr lang="lt-LT" i="1" smtClean="0">
                            <a:latin typeface="Cambria Math"/>
                          </a:rPr>
                        </m:ctrlPr>
                      </m:fPr>
                      <m:num>
                        <m:r>
                          <m:rPr>
                            <m:sty m:val="p"/>
                          </m:rPr>
                          <a:rPr lang="el-GR" i="1" smtClean="0">
                            <a:latin typeface="Cambria Math"/>
                          </a:rPr>
                          <m:t>λ</m:t>
                        </m:r>
                      </m:num>
                      <m:den>
                        <m:r>
                          <a:rPr lang="lt-LT" b="0" i="1" smtClean="0">
                            <a:latin typeface="Cambria Math"/>
                          </a:rPr>
                          <m:t>𝑐</m:t>
                        </m:r>
                      </m:den>
                    </m:f>
                  </m:oMath>
                </a14:m>
                <a:r>
                  <a:rPr lang="lt-LT" dirty="0" smtClean="0"/>
                  <a:t> </a:t>
                </a:r>
              </a:p>
              <a:p>
                <a:r>
                  <a:rPr lang="lt-LT" dirty="0" smtClean="0"/>
                  <a:t>Apskaičiuojame, kiek tokių periodų telpa viename impulse:</a:t>
                </a:r>
              </a:p>
              <a:p>
                <a:r>
                  <a:rPr lang="lt-LT" dirty="0" smtClean="0"/>
                  <a:t>N = </a:t>
                </a:r>
                <a14:m>
                  <m:oMath xmlns:m="http://schemas.openxmlformats.org/officeDocument/2006/math">
                    <m:f>
                      <m:fPr>
                        <m:ctrlPr>
                          <a:rPr lang="lt-LT" i="1" smtClean="0">
                            <a:latin typeface="Cambria Math"/>
                          </a:rPr>
                        </m:ctrlPr>
                      </m:fPr>
                      <m:num>
                        <m:sSub>
                          <m:sSubPr>
                            <m:ctrlPr>
                              <a:rPr lang="lt-LT" i="1" smtClean="0">
                                <a:latin typeface="Cambria Math"/>
                              </a:rPr>
                            </m:ctrlPr>
                          </m:sSubPr>
                          <m:e>
                            <m:r>
                              <a:rPr lang="lt-LT" b="0" i="1" smtClean="0">
                                <a:latin typeface="Cambria Math"/>
                              </a:rPr>
                              <m:t>𝑡</m:t>
                            </m:r>
                          </m:e>
                          <m:sub>
                            <m:r>
                              <a:rPr lang="lt-LT" b="0" i="1" smtClean="0">
                                <a:latin typeface="Cambria Math"/>
                              </a:rPr>
                              <m:t>𝑖</m:t>
                            </m:r>
                          </m:sub>
                        </m:sSub>
                        <m:r>
                          <a:rPr lang="lt-LT" b="0" i="1" smtClean="0">
                            <a:latin typeface="Cambria Math"/>
                          </a:rPr>
                          <m:t>∗</m:t>
                        </m:r>
                        <m:r>
                          <a:rPr lang="lt-LT" b="0" i="1" smtClean="0">
                            <a:latin typeface="Cambria Math"/>
                          </a:rPr>
                          <m:t>𝑐</m:t>
                        </m:r>
                      </m:num>
                      <m:den>
                        <m:r>
                          <m:rPr>
                            <m:sty m:val="p"/>
                          </m:rPr>
                          <a:rPr lang="el-GR" i="1" smtClean="0">
                            <a:latin typeface="Cambria Math"/>
                          </a:rPr>
                          <m:t>λ</m:t>
                        </m:r>
                      </m:den>
                    </m:f>
                  </m:oMath>
                </a14:m>
                <a:endParaRPr lang="lt-LT" dirty="0"/>
              </a:p>
            </p:txBody>
          </p:sp>
        </mc:Choice>
        <mc:Fallback xmlns="">
          <p:sp>
            <p:nvSpPr>
              <p:cNvPr id="8" name="TextBox 7"/>
              <p:cNvSpPr txBox="1">
                <a:spLocks noRot="1" noChangeAspect="1" noMove="1" noResize="1" noEditPoints="1" noAdjustHandles="1" noChangeArrowheads="1" noChangeShapeType="1" noTextEdit="1"/>
              </p:cNvSpPr>
              <p:nvPr/>
            </p:nvSpPr>
            <p:spPr>
              <a:xfrm>
                <a:off x="899592" y="4869160"/>
                <a:ext cx="6336704" cy="1469505"/>
              </a:xfrm>
              <a:prstGeom prst="rect">
                <a:avLst/>
              </a:prstGeom>
              <a:blipFill rotWithShape="1">
                <a:blip r:embed="rId3"/>
                <a:stretch>
                  <a:fillRect l="-866" t="-2075"/>
                </a:stretch>
              </a:blipFill>
            </p:spPr>
            <p:txBody>
              <a:bodyPr/>
              <a:lstStyle/>
              <a:p>
                <a:r>
                  <a:rPr lang="lt-LT">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2735796" y="5836622"/>
                <a:ext cx="2988332" cy="369332"/>
              </a:xfrm>
              <a:prstGeom prst="rect">
                <a:avLst/>
              </a:prstGeom>
              <a:noFill/>
            </p:spPr>
            <p:txBody>
              <a:bodyPr wrap="square" rtlCol="0">
                <a:spAutoFit/>
              </a:bodyPr>
              <a:lstStyle/>
              <a:p>
                <a:r>
                  <a:rPr lang="lt-LT" dirty="0" smtClean="0"/>
                  <a:t>N=4*</a:t>
                </a:r>
                <a14:m>
                  <m:oMath xmlns:m="http://schemas.openxmlformats.org/officeDocument/2006/math">
                    <m:sSup>
                      <m:sSupPr>
                        <m:ctrlPr>
                          <a:rPr lang="lt-LT" i="1" smtClean="0">
                            <a:latin typeface="Cambria Math"/>
                          </a:rPr>
                        </m:ctrlPr>
                      </m:sSupPr>
                      <m:e>
                        <m:r>
                          <a:rPr lang="lt-LT" b="0" i="1" smtClean="0">
                            <a:latin typeface="Cambria Math"/>
                          </a:rPr>
                          <m:t>10</m:t>
                        </m:r>
                      </m:e>
                      <m:sup>
                        <m:r>
                          <a:rPr lang="lt-LT" b="0" i="1" smtClean="0">
                            <a:latin typeface="Cambria Math"/>
                          </a:rPr>
                          <m:t>3</m:t>
                        </m:r>
                      </m:sup>
                    </m:sSup>
                  </m:oMath>
                </a14:m>
                <a:endParaRPr lang="lt-LT" dirty="0"/>
              </a:p>
            </p:txBody>
          </p:sp>
        </mc:Choice>
        <mc:Fallback>
          <p:sp>
            <p:nvSpPr>
              <p:cNvPr id="9" name="TextBox 8"/>
              <p:cNvSpPr txBox="1">
                <a:spLocks noRot="1" noChangeAspect="1" noMove="1" noResize="1" noEditPoints="1" noAdjustHandles="1" noChangeArrowheads="1" noChangeShapeType="1" noTextEdit="1"/>
              </p:cNvSpPr>
              <p:nvPr/>
            </p:nvSpPr>
            <p:spPr>
              <a:xfrm>
                <a:off x="2735796" y="5836622"/>
                <a:ext cx="2988332" cy="369332"/>
              </a:xfrm>
              <a:prstGeom prst="rect">
                <a:avLst/>
              </a:prstGeom>
              <a:blipFill rotWithShape="1">
                <a:blip r:embed="rId4"/>
                <a:stretch>
                  <a:fillRect l="-1837" t="-8197" b="-24590"/>
                </a:stretch>
              </a:blipFill>
            </p:spPr>
            <p:txBody>
              <a:bodyPr/>
              <a:lstStyle/>
              <a:p>
                <a:r>
                  <a:rPr lang="lt-LT">
                    <a:noFill/>
                  </a:rPr>
                  <a:t> </a:t>
                </a:r>
              </a:p>
            </p:txBody>
          </p:sp>
        </mc:Fallback>
      </mc:AlternateContent>
    </p:spTree>
    <p:extLst>
      <p:ext uri="{BB962C8B-B14F-4D97-AF65-F5344CB8AC3E}">
        <p14:creationId xmlns:p14="http://schemas.microsoft.com/office/powerpoint/2010/main" val="1125413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sz="2400" dirty="0" smtClean="0"/>
              <a:t>Radijo imtuvo virpesių kontūro ritės induktyvumas L =24 mH, kondensatorius nustatytas talpai C=48 pF. 1) Kokio dažnio </a:t>
            </a:r>
            <a:r>
              <a:rPr lang="el-GR" sz="2400" dirty="0" smtClean="0"/>
              <a:t>ν</a:t>
            </a:r>
            <a:r>
              <a:rPr lang="lt-LT" sz="2400" dirty="0" smtClean="0"/>
              <a:t> laisvieji virpesiai susikuria tame kontūre? 2) kokio ilgio </a:t>
            </a:r>
            <a:r>
              <a:rPr lang="el-GR" sz="2400" dirty="0" smtClean="0"/>
              <a:t>λ</a:t>
            </a:r>
            <a:r>
              <a:rPr lang="lt-LT" sz="2400" dirty="0" smtClean="0"/>
              <a:t> radijo bangas priima imtuvas?</a:t>
            </a:r>
            <a:endParaRPr lang="lt-LT" sz="2400" dirty="0"/>
          </a:p>
        </p:txBody>
      </p:sp>
      <p:sp>
        <p:nvSpPr>
          <p:cNvPr id="2" name="Title 1"/>
          <p:cNvSpPr>
            <a:spLocks noGrp="1"/>
          </p:cNvSpPr>
          <p:nvPr>
            <p:ph type="title"/>
          </p:nvPr>
        </p:nvSpPr>
        <p:spPr/>
        <p:txBody>
          <a:bodyPr>
            <a:normAutofit fontScale="90000"/>
          </a:bodyPr>
          <a:lstStyle/>
          <a:p>
            <a:r>
              <a:rPr lang="lt-LT" dirty="0"/>
              <a:t>Uždavinių sprendimas</a:t>
            </a:r>
            <a:br>
              <a:rPr lang="lt-LT" dirty="0"/>
            </a:br>
            <a:r>
              <a:rPr lang="lt-LT" dirty="0"/>
              <a:t>Nr. </a:t>
            </a:r>
            <a:r>
              <a:rPr lang="lt-LT" dirty="0" smtClean="0"/>
              <a:t>8</a:t>
            </a:r>
            <a:endParaRPr lang="lt-LT" dirty="0"/>
          </a:p>
        </p:txBody>
      </p:sp>
      <p:cxnSp>
        <p:nvCxnSpPr>
          <p:cNvPr id="4" name="Straight Connector 3"/>
          <p:cNvCxnSpPr/>
          <p:nvPr/>
        </p:nvCxnSpPr>
        <p:spPr>
          <a:xfrm>
            <a:off x="1259632" y="3284984"/>
            <a:ext cx="2952328"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flipV="1">
            <a:off x="2267744" y="3284984"/>
            <a:ext cx="0" cy="108012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1691680" y="3284984"/>
            <a:ext cx="864096" cy="923330"/>
          </a:xfrm>
          <a:prstGeom prst="rect">
            <a:avLst/>
          </a:prstGeom>
          <a:noFill/>
        </p:spPr>
        <p:txBody>
          <a:bodyPr wrap="square" rtlCol="0">
            <a:spAutoFit/>
          </a:bodyPr>
          <a:lstStyle/>
          <a:p>
            <a:r>
              <a:rPr lang="el-GR" dirty="0"/>
              <a:t>ν</a:t>
            </a:r>
            <a:endParaRPr lang="lt-LT" dirty="0" smtClean="0"/>
          </a:p>
          <a:p>
            <a:r>
              <a:rPr lang="el-GR" dirty="0" smtClean="0"/>
              <a:t>λ</a:t>
            </a:r>
            <a:endParaRPr lang="lt-LT" dirty="0" smtClean="0"/>
          </a:p>
          <a:p>
            <a:endParaRPr lang="lt-LT" dirty="0"/>
          </a:p>
        </p:txBody>
      </p:sp>
      <mc:AlternateContent xmlns:mc="http://schemas.openxmlformats.org/markup-compatibility/2006" xmlns:a14="http://schemas.microsoft.com/office/drawing/2010/main">
        <mc:Choice Requires="a14">
          <p:sp>
            <p:nvSpPr>
              <p:cNvPr id="7" name="Rectangle 6"/>
              <p:cNvSpPr/>
              <p:nvPr/>
            </p:nvSpPr>
            <p:spPr>
              <a:xfrm>
                <a:off x="2295058" y="3286020"/>
                <a:ext cx="2420599" cy="946991"/>
              </a:xfrm>
              <a:prstGeom prst="rect">
                <a:avLst/>
              </a:prstGeom>
            </p:spPr>
            <p:txBody>
              <a:bodyPr wrap="none">
                <a:spAutoFit/>
              </a:bodyPr>
              <a:lstStyle/>
              <a:p>
                <a:r>
                  <a:rPr lang="lt-LT" dirty="0" smtClean="0"/>
                  <a:t>C= 48 pF = 48</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b="0" i="1" smtClean="0">
                            <a:latin typeface="Cambria Math"/>
                          </a:rPr>
                          <m:t>−12</m:t>
                        </m:r>
                      </m:sup>
                    </m:sSup>
                    <m:r>
                      <a:rPr lang="lt-LT" b="0" i="0" smtClean="0">
                        <a:latin typeface="Cambria Math"/>
                      </a:rPr>
                      <m:t> </m:t>
                    </m:r>
                  </m:oMath>
                </a14:m>
                <a:r>
                  <a:rPr lang="lt-LT" dirty="0" smtClean="0"/>
                  <a:t>F</a:t>
                </a:r>
              </a:p>
              <a:p>
                <a:r>
                  <a:rPr lang="lt-LT" dirty="0" smtClean="0"/>
                  <a:t>L= 24 </a:t>
                </a:r>
                <a:r>
                  <a:rPr lang="el-GR" dirty="0" smtClean="0"/>
                  <a:t>μ</a:t>
                </a:r>
                <a:r>
                  <a:rPr lang="lt-LT" dirty="0" smtClean="0"/>
                  <a:t>H=24</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b="0" i="1" smtClean="0">
                            <a:latin typeface="Cambria Math"/>
                          </a:rPr>
                          <m:t>−6</m:t>
                        </m:r>
                      </m:sup>
                    </m:sSup>
                    <m:r>
                      <a:rPr lang="lt-LT">
                        <a:latin typeface="Cambria Math"/>
                      </a:rPr>
                      <m:t> </m:t>
                    </m:r>
                  </m:oMath>
                </a14:m>
                <a:r>
                  <a:rPr lang="lt-LT" dirty="0" smtClean="0"/>
                  <a:t>H</a:t>
                </a:r>
                <a:endParaRPr lang="lt-LT" dirty="0"/>
              </a:p>
              <a:p>
                <a:r>
                  <a:rPr lang="lt-LT" dirty="0"/>
                  <a:t>c</a:t>
                </a:r>
                <a:r>
                  <a:rPr lang="lt-LT" dirty="0" smtClean="0"/>
                  <a:t>=3</a:t>
                </a:r>
                <a:r>
                  <a:rPr lang="lt-LT" dirty="0"/>
                  <a:t>*</a:t>
                </a:r>
                <a14:m>
                  <m:oMath xmlns:m="http://schemas.openxmlformats.org/officeDocument/2006/math">
                    <m:sSup>
                      <m:sSupPr>
                        <m:ctrlPr>
                          <a:rPr lang="lt-LT" i="1">
                            <a:latin typeface="Cambria Math"/>
                          </a:rPr>
                        </m:ctrlPr>
                      </m:sSupPr>
                      <m:e>
                        <m:r>
                          <a:rPr lang="lt-LT" i="1">
                            <a:latin typeface="Cambria Math"/>
                          </a:rPr>
                          <m:t>10</m:t>
                        </m:r>
                      </m:e>
                      <m:sup>
                        <m:r>
                          <a:rPr lang="lt-LT" b="0" i="1" smtClean="0">
                            <a:latin typeface="Cambria Math"/>
                          </a:rPr>
                          <m:t>8</m:t>
                        </m:r>
                      </m:sup>
                    </m:sSup>
                  </m:oMath>
                </a14:m>
                <a:r>
                  <a:rPr lang="lt-LT" dirty="0" smtClean="0"/>
                  <a:t> m/s</a:t>
                </a:r>
                <a:endParaRPr lang="lt-LT" dirty="0"/>
              </a:p>
            </p:txBody>
          </p:sp>
        </mc:Choice>
        <mc:Fallback xmlns="">
          <p:sp>
            <p:nvSpPr>
              <p:cNvPr id="7" name="Rectangle 6"/>
              <p:cNvSpPr>
                <a:spLocks noRot="1" noChangeAspect="1" noMove="1" noResize="1" noEditPoints="1" noAdjustHandles="1" noChangeArrowheads="1" noChangeShapeType="1" noTextEdit="1"/>
              </p:cNvSpPr>
              <p:nvPr/>
            </p:nvSpPr>
            <p:spPr>
              <a:xfrm>
                <a:off x="2295058" y="3286020"/>
                <a:ext cx="2420599" cy="946991"/>
              </a:xfrm>
              <a:prstGeom prst="rect">
                <a:avLst/>
              </a:prstGeom>
              <a:blipFill rotWithShape="1">
                <a:blip r:embed="rId2"/>
                <a:stretch>
                  <a:fillRect l="-2010" t="-3226" r="-3518" b="-7097"/>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49796" y="4369916"/>
                <a:ext cx="4572000" cy="1987339"/>
              </a:xfrm>
              <a:prstGeom prst="rect">
                <a:avLst/>
              </a:prstGeom>
            </p:spPr>
            <p:txBody>
              <a:bodyPr>
                <a:spAutoFit/>
              </a:bodyPr>
              <a:lstStyle/>
              <a:p>
                <a:r>
                  <a:rPr lang="lt-LT" dirty="0" smtClean="0"/>
                  <a:t>Virpesių periodą randame iš Tomsono formulės      </a:t>
                </a:r>
                <a:r>
                  <a:rPr lang="lt-LT" dirty="0"/>
                  <a:t>T=</a:t>
                </a:r>
                <a14:m>
                  <m:oMath xmlns:m="http://schemas.openxmlformats.org/officeDocument/2006/math">
                    <m:r>
                      <a:rPr lang="lt-LT" i="1">
                        <a:latin typeface="Cambria Math"/>
                      </a:rPr>
                      <m:t>2</m:t>
                    </m:r>
                    <m:r>
                      <a:rPr lang="lt-LT" i="1">
                        <a:latin typeface="Cambria Math"/>
                        <a:ea typeface="Cambria Math"/>
                      </a:rPr>
                      <m:t>𝜋</m:t>
                    </m:r>
                    <m:rad>
                      <m:radPr>
                        <m:degHide m:val="on"/>
                        <m:ctrlPr>
                          <a:rPr lang="lt-LT" i="1">
                            <a:latin typeface="Cambria Math"/>
                            <a:ea typeface="Cambria Math"/>
                          </a:rPr>
                        </m:ctrlPr>
                      </m:radPr>
                      <m:deg/>
                      <m:e>
                        <m:r>
                          <a:rPr lang="lt-LT" i="1">
                            <a:latin typeface="Cambria Math"/>
                            <a:ea typeface="Cambria Math"/>
                          </a:rPr>
                          <m:t>𝐿𝐶</m:t>
                        </m:r>
                      </m:e>
                    </m:rad>
                  </m:oMath>
                </a14:m>
                <a:r>
                  <a:rPr lang="lt-LT" dirty="0" smtClean="0"/>
                  <a:t>    T  </a:t>
                </a:r>
                <a14:m>
                  <m:oMath xmlns:m="http://schemas.openxmlformats.org/officeDocument/2006/math">
                    <m:r>
                      <a:rPr lang="lt-LT" i="1" smtClean="0">
                        <a:latin typeface="Cambria Math"/>
                        <a:ea typeface="Cambria Math"/>
                      </a:rPr>
                      <m:t>≈</m:t>
                    </m:r>
                  </m:oMath>
                </a14:m>
                <a:r>
                  <a:rPr lang="lt-LT" dirty="0" smtClean="0"/>
                  <a:t> 67.2 * </a:t>
                </a:r>
                <a14:m>
                  <m:oMath xmlns:m="http://schemas.openxmlformats.org/officeDocument/2006/math">
                    <m:sSup>
                      <m:sSupPr>
                        <m:ctrlPr>
                          <a:rPr lang="lt-LT" i="1" smtClean="0">
                            <a:latin typeface="Cambria Math"/>
                          </a:rPr>
                        </m:ctrlPr>
                      </m:sSupPr>
                      <m:e>
                        <m:r>
                          <a:rPr lang="lt-LT" b="0" i="1" smtClean="0">
                            <a:latin typeface="Cambria Math"/>
                          </a:rPr>
                          <m:t>10</m:t>
                        </m:r>
                      </m:e>
                      <m:sup>
                        <m:r>
                          <a:rPr lang="lt-LT" b="0" i="1" smtClean="0">
                            <a:latin typeface="Cambria Math"/>
                          </a:rPr>
                          <m:t>−7</m:t>
                        </m:r>
                      </m:sup>
                    </m:sSup>
                  </m:oMath>
                </a14:m>
                <a:r>
                  <a:rPr lang="lt-LT" dirty="0" smtClean="0"/>
                  <a:t> s.</a:t>
                </a:r>
              </a:p>
              <a:p>
                <a:r>
                  <a:rPr lang="lt-LT" dirty="0" smtClean="0"/>
                  <a:t>Apskaičiuojame virpesių dažnį:</a:t>
                </a:r>
              </a:p>
              <a:p>
                <a14:m>
                  <m:oMath xmlns:m="http://schemas.openxmlformats.org/officeDocument/2006/math">
                    <m:r>
                      <m:rPr>
                        <m:sty m:val="p"/>
                      </m:rPr>
                      <a:rPr lang="el-GR" i="1">
                        <a:latin typeface="Cambria Math"/>
                      </a:rPr>
                      <m:t>ν</m:t>
                    </m:r>
                    <m:r>
                      <a:rPr lang="el-GR" i="1">
                        <a:latin typeface="Cambria Math"/>
                      </a:rPr>
                      <m:t> =</m:t>
                    </m:r>
                    <m:f>
                      <m:fPr>
                        <m:ctrlPr>
                          <a:rPr lang="lt-LT" i="1">
                            <a:latin typeface="Cambria Math"/>
                          </a:rPr>
                        </m:ctrlPr>
                      </m:fPr>
                      <m:num>
                        <m:r>
                          <a:rPr lang="lt-LT" i="1">
                            <a:latin typeface="Cambria Math"/>
                          </a:rPr>
                          <m:t>1</m:t>
                        </m:r>
                      </m:num>
                      <m:den>
                        <m:r>
                          <a:rPr lang="lt-LT" b="0" i="1" smtClean="0">
                            <a:latin typeface="Cambria Math"/>
                          </a:rPr>
                          <m:t>𝑇</m:t>
                        </m:r>
                      </m:den>
                    </m:f>
                  </m:oMath>
                </a14:m>
                <a:r>
                  <a:rPr lang="lt-LT" dirty="0" smtClean="0"/>
                  <a:t> </a:t>
                </a:r>
                <a14:m>
                  <m:oMath xmlns:m="http://schemas.openxmlformats.org/officeDocument/2006/math">
                    <m:r>
                      <a:rPr lang="lt-LT" b="0" i="0" smtClean="0">
                        <a:latin typeface="Cambria Math"/>
                      </a:rPr>
                      <m:t>  </m:t>
                    </m:r>
                    <m:r>
                      <m:rPr>
                        <m:sty m:val="p"/>
                      </m:rPr>
                      <a:rPr lang="el-GR" i="1">
                        <a:latin typeface="Cambria Math"/>
                      </a:rPr>
                      <m:t>ν</m:t>
                    </m:r>
                  </m:oMath>
                </a14:m>
                <a:r>
                  <a:rPr lang="lt-LT" dirty="0" smtClean="0"/>
                  <a:t>=148.8 kHz</a:t>
                </a:r>
              </a:p>
              <a:p>
                <a:r>
                  <a:rPr lang="lt-LT" dirty="0" smtClean="0"/>
                  <a:t>Randame radijo bangų ilgį</a:t>
                </a:r>
              </a:p>
              <a:p>
                <a:r>
                  <a:rPr lang="el-GR" dirty="0" smtClean="0"/>
                  <a:t>λ</a:t>
                </a:r>
                <a:r>
                  <a:rPr lang="lt-LT" dirty="0" smtClean="0"/>
                  <a:t> = </a:t>
                </a:r>
                <a14:m>
                  <m:oMath xmlns:m="http://schemas.openxmlformats.org/officeDocument/2006/math">
                    <m:f>
                      <m:fPr>
                        <m:ctrlPr>
                          <a:rPr lang="lt-LT" i="1" smtClean="0">
                            <a:latin typeface="Cambria Math"/>
                          </a:rPr>
                        </m:ctrlPr>
                      </m:fPr>
                      <m:num>
                        <m:r>
                          <a:rPr lang="lt-LT" b="0" i="1" smtClean="0">
                            <a:latin typeface="Cambria Math"/>
                          </a:rPr>
                          <m:t>𝑐</m:t>
                        </m:r>
                      </m:num>
                      <m:den>
                        <m:r>
                          <m:rPr>
                            <m:sty m:val="p"/>
                          </m:rPr>
                          <a:rPr lang="el-GR" i="1">
                            <a:latin typeface="Cambria Math"/>
                          </a:rPr>
                          <m:t>ν</m:t>
                        </m:r>
                      </m:den>
                    </m:f>
                  </m:oMath>
                </a14:m>
                <a:r>
                  <a:rPr lang="lt-LT" dirty="0" smtClean="0"/>
                  <a:t>     </a:t>
                </a:r>
                <a:r>
                  <a:rPr lang="el-GR" dirty="0" smtClean="0"/>
                  <a:t>λ</a:t>
                </a:r>
                <a:r>
                  <a:rPr lang="lt-LT" dirty="0" smtClean="0"/>
                  <a:t> = 2016 m.</a:t>
                </a:r>
                <a:endParaRPr lang="lt-LT" dirty="0"/>
              </a:p>
            </p:txBody>
          </p:sp>
        </mc:Choice>
        <mc:Fallback xmlns="">
          <p:sp>
            <p:nvSpPr>
              <p:cNvPr id="8" name="Rectangle 7"/>
              <p:cNvSpPr>
                <a:spLocks noRot="1" noChangeAspect="1" noMove="1" noResize="1" noEditPoints="1" noAdjustHandles="1" noChangeArrowheads="1" noChangeShapeType="1" noTextEdit="1"/>
              </p:cNvSpPr>
              <p:nvPr/>
            </p:nvSpPr>
            <p:spPr>
              <a:xfrm>
                <a:off x="449796" y="4369916"/>
                <a:ext cx="4572000" cy="1987339"/>
              </a:xfrm>
              <a:prstGeom prst="rect">
                <a:avLst/>
              </a:prstGeom>
              <a:blipFill rotWithShape="1">
                <a:blip r:embed="rId3"/>
                <a:stretch>
                  <a:fillRect l="-1200" t="-1534" b="-1227"/>
                </a:stretch>
              </a:blipFill>
            </p:spPr>
            <p:txBody>
              <a:bodyPr/>
              <a:lstStyle/>
              <a:p>
                <a:r>
                  <a:rPr lang="lt-LT">
                    <a:noFill/>
                  </a:rPr>
                  <a:t> </a:t>
                </a:r>
              </a:p>
            </p:txBody>
          </p:sp>
        </mc:Fallback>
      </mc:AlternateContent>
    </p:spTree>
    <p:extLst>
      <p:ext uri="{BB962C8B-B14F-4D97-AF65-F5344CB8AC3E}">
        <p14:creationId xmlns:p14="http://schemas.microsoft.com/office/powerpoint/2010/main" val="1545225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lt-LT" sz="2400" dirty="0" smtClean="0"/>
                  <a:t>Kaip pasikeis svyravimų periodas ir dažnis virpesių kontūre padidinus atstumą tarp kontūro kondensatoriaus plokštelių? Įkišus geležinę šerdį į kontūro ritę?</a:t>
                </a:r>
              </a:p>
              <a:p>
                <a:pPr marL="0" indent="0">
                  <a:buNone/>
                </a:pPr>
                <a:r>
                  <a:rPr lang="lt-LT" sz="2000" dirty="0" smtClean="0"/>
                  <a:t>Kontūro virpesių periodą apskaičiuojame pagal formulę:</a:t>
                </a:r>
              </a:p>
              <a:p>
                <a:pPr marL="0" indent="0">
                  <a:buNone/>
                </a:pPr>
                <a:r>
                  <a:rPr lang="lt-LT" sz="2000" dirty="0" smtClean="0"/>
                  <a:t>	T=</a:t>
                </a:r>
                <a14:m>
                  <m:oMath xmlns:m="http://schemas.openxmlformats.org/officeDocument/2006/math">
                    <m:r>
                      <a:rPr lang="lt-LT" sz="2000" b="0" i="1" smtClean="0">
                        <a:latin typeface="Cambria Math"/>
                      </a:rPr>
                      <m:t>2</m:t>
                    </m:r>
                    <m:r>
                      <a:rPr lang="lt-LT" sz="2000" b="0" i="1" smtClean="0">
                        <a:latin typeface="Cambria Math"/>
                        <a:ea typeface="Cambria Math"/>
                      </a:rPr>
                      <m:t>𝜋</m:t>
                    </m:r>
                    <m:rad>
                      <m:radPr>
                        <m:degHide m:val="on"/>
                        <m:ctrlPr>
                          <a:rPr lang="lt-LT" sz="2000" b="0" i="1" smtClean="0">
                            <a:latin typeface="Cambria Math"/>
                            <a:ea typeface="Cambria Math"/>
                          </a:rPr>
                        </m:ctrlPr>
                      </m:radPr>
                      <m:deg/>
                      <m:e>
                        <m:r>
                          <a:rPr lang="lt-LT" sz="2000" b="0" i="1" smtClean="0">
                            <a:latin typeface="Cambria Math"/>
                            <a:ea typeface="Cambria Math"/>
                          </a:rPr>
                          <m:t>𝐿𝐶</m:t>
                        </m:r>
                      </m:e>
                    </m:rad>
                  </m:oMath>
                </a14:m>
                <a:endParaRPr lang="lt-LT" sz="2400" dirty="0" smtClean="0"/>
              </a:p>
              <a:p>
                <a:pPr marL="0" indent="0">
                  <a:buNone/>
                </a:pPr>
                <a:r>
                  <a:rPr lang="lt-LT" sz="2000" dirty="0" smtClean="0"/>
                  <a:t>Didinant atstumą d tarp kondensatoriaus plokštelių, jo talpa mažėja(Labai padidinus artima 0).</a:t>
                </a:r>
              </a:p>
              <a:p>
                <a:pPr marL="0" indent="0">
                  <a:buNone/>
                </a:pPr>
                <a:r>
                  <a:rPr lang="lt-LT" sz="2000" dirty="0" smtClean="0"/>
                  <a:t>Todėl didinant atstumą d tarp plokštelių, talpa C ir virpesių periodas T mažėja, o dažnis </a:t>
                </a:r>
                <a:r>
                  <a:rPr lang="el-GR" sz="2000" dirty="0" smtClean="0"/>
                  <a:t>ν</a:t>
                </a:r>
                <a:r>
                  <a:rPr lang="lt-LT" sz="2000" dirty="0" smtClean="0"/>
                  <a:t> didėja, nes </a:t>
                </a:r>
                <a:r>
                  <a:rPr lang="el-GR" sz="2000" dirty="0"/>
                  <a:t>ν</a:t>
                </a:r>
                <a:r>
                  <a:rPr lang="lt-LT" sz="2000" dirty="0" smtClean="0"/>
                  <a:t>=</a:t>
                </a:r>
                <a14:m>
                  <m:oMath xmlns:m="http://schemas.openxmlformats.org/officeDocument/2006/math">
                    <m:f>
                      <m:fPr>
                        <m:ctrlPr>
                          <a:rPr lang="lt-LT" sz="2000" i="1" smtClean="0">
                            <a:latin typeface="Cambria Math"/>
                          </a:rPr>
                        </m:ctrlPr>
                      </m:fPr>
                      <m:num>
                        <m:r>
                          <a:rPr lang="lt-LT" sz="2000" b="0" i="1" smtClean="0">
                            <a:latin typeface="Cambria Math"/>
                          </a:rPr>
                          <m:t>1</m:t>
                        </m:r>
                      </m:num>
                      <m:den>
                        <m:r>
                          <a:rPr lang="lt-LT" sz="2000" b="0" i="1" smtClean="0">
                            <a:latin typeface="Cambria Math"/>
                          </a:rPr>
                          <m:t>𝑇</m:t>
                        </m:r>
                      </m:den>
                    </m:f>
                  </m:oMath>
                </a14:m>
                <a:r>
                  <a:rPr lang="lt-LT" sz="2000" dirty="0" smtClean="0"/>
                  <a:t>.</a:t>
                </a:r>
              </a:p>
              <a:p>
                <a:pPr marL="0" indent="0">
                  <a:buNone/>
                </a:pPr>
                <a:r>
                  <a:rPr lang="lt-LT" sz="2000" dirty="0" smtClean="0"/>
                  <a:t>Įkišus geležinę šerdį į ritę, jos induktyvumas L didėja, didėja ir virpesių periodas T.</a:t>
                </a:r>
                <a:endParaRPr lang="lt-LT"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1067" r="-593"/>
                </a:stretch>
              </a:blipFill>
            </p:spPr>
            <p:txBody>
              <a:bodyPr/>
              <a:lstStyle/>
              <a:p>
                <a:r>
                  <a:rPr lang="lt-LT">
                    <a:noFill/>
                  </a:rPr>
                  <a:t> </a:t>
                </a:r>
              </a:p>
            </p:txBody>
          </p:sp>
        </mc:Fallback>
      </mc:AlternateContent>
      <p:sp>
        <p:nvSpPr>
          <p:cNvPr id="2" name="Title 1"/>
          <p:cNvSpPr>
            <a:spLocks noGrp="1"/>
          </p:cNvSpPr>
          <p:nvPr>
            <p:ph type="title"/>
          </p:nvPr>
        </p:nvSpPr>
        <p:spPr/>
        <p:txBody>
          <a:bodyPr>
            <a:normAutofit fontScale="90000"/>
          </a:bodyPr>
          <a:lstStyle/>
          <a:p>
            <a:r>
              <a:rPr lang="lt-LT" dirty="0"/>
              <a:t>Uždavinių sprendimas</a:t>
            </a:r>
            <a:br>
              <a:rPr lang="lt-LT" dirty="0"/>
            </a:br>
            <a:r>
              <a:rPr lang="lt-LT" dirty="0"/>
              <a:t>Nr. </a:t>
            </a:r>
            <a:r>
              <a:rPr lang="lt-LT" dirty="0" smtClean="0"/>
              <a:t>9</a:t>
            </a:r>
            <a:endParaRPr lang="lt-LT" dirty="0"/>
          </a:p>
        </p:txBody>
      </p:sp>
    </p:spTree>
    <p:extLst>
      <p:ext uri="{BB962C8B-B14F-4D97-AF65-F5344CB8AC3E}">
        <p14:creationId xmlns:p14="http://schemas.microsoft.com/office/powerpoint/2010/main" val="35649968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5192" y="1052736"/>
                <a:ext cx="8229600" cy="1324744"/>
              </a:xfrm>
            </p:spPr>
            <p:txBody>
              <a:bodyPr>
                <a:normAutofit/>
              </a:bodyPr>
              <a:lstStyle/>
              <a:p>
                <a:pPr marL="0" indent="0">
                  <a:buNone/>
                </a:pPr>
                <a:r>
                  <a:rPr lang="lt-LT" sz="1600" dirty="0" smtClean="0"/>
                  <a:t>Radijo imtuvas priima v=4*</a:t>
                </a:r>
                <a14:m>
                  <m:oMath xmlns:m="http://schemas.openxmlformats.org/officeDocument/2006/math">
                    <m:sSup>
                      <m:sSupPr>
                        <m:ctrlPr>
                          <a:rPr lang="lt-LT" sz="1600" i="1" smtClean="0">
                            <a:latin typeface="Cambria Math"/>
                          </a:rPr>
                        </m:ctrlPr>
                      </m:sSupPr>
                      <m:e>
                        <m:r>
                          <a:rPr lang="lt-LT" sz="1600" b="0" i="1" smtClean="0">
                            <a:latin typeface="Cambria Math"/>
                          </a:rPr>
                          <m:t>10</m:t>
                        </m:r>
                      </m:e>
                      <m:sup>
                        <m:r>
                          <a:rPr lang="lt-LT" sz="1600" b="0" i="1" smtClean="0">
                            <a:latin typeface="Cambria Math"/>
                          </a:rPr>
                          <m:t>−6</m:t>
                        </m:r>
                      </m:sup>
                    </m:sSup>
                    <m:r>
                      <a:rPr lang="lt-LT" sz="1600" b="0" i="1" smtClean="0">
                        <a:latin typeface="Cambria Math"/>
                      </a:rPr>
                      <m:t> </m:t>
                    </m:r>
                  </m:oMath>
                </a14:m>
                <a:r>
                  <a:rPr lang="lt-LT" sz="1600" dirty="0" smtClean="0"/>
                  <a:t>Hz dažnio bangas. Kiek turi pasikeisti imtuvo virpesių kontūro kondensatoriaus talpa, kad būtų galima priimti bangas, kurių ilgis </a:t>
                </a:r>
                <a:r>
                  <a:rPr lang="el-GR" sz="1600" dirty="0" smtClean="0"/>
                  <a:t>λ</a:t>
                </a:r>
                <a:r>
                  <a:rPr lang="lt-LT" sz="1600" dirty="0" smtClean="0"/>
                  <a:t>=100m?</a:t>
                </a:r>
              </a:p>
              <a:p>
                <a:pPr marL="0" indent="0">
                  <a:buNone/>
                </a:pPr>
                <a:endParaRPr lang="lt-LT"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5192" y="1052736"/>
                <a:ext cx="8229600" cy="1324744"/>
              </a:xfrm>
              <a:blipFill rotWithShape="1">
                <a:blip r:embed="rId2"/>
                <a:stretch>
                  <a:fillRect l="-1111" t="-1382"/>
                </a:stretch>
              </a:blipFill>
            </p:spPr>
            <p:txBody>
              <a:bodyPr/>
              <a:lstStyle/>
              <a:p>
                <a:r>
                  <a:rPr lang="lt-LT">
                    <a:noFill/>
                  </a:rPr>
                  <a:t> </a:t>
                </a:r>
              </a:p>
            </p:txBody>
          </p:sp>
        </mc:Fallback>
      </mc:AlternateContent>
      <p:sp>
        <p:nvSpPr>
          <p:cNvPr id="2" name="Title 1"/>
          <p:cNvSpPr>
            <a:spLocks noGrp="1"/>
          </p:cNvSpPr>
          <p:nvPr>
            <p:ph type="title"/>
          </p:nvPr>
        </p:nvSpPr>
        <p:spPr>
          <a:xfrm>
            <a:off x="457200" y="274638"/>
            <a:ext cx="8229600" cy="706090"/>
          </a:xfrm>
        </p:spPr>
        <p:txBody>
          <a:bodyPr>
            <a:noAutofit/>
          </a:bodyPr>
          <a:lstStyle/>
          <a:p>
            <a:r>
              <a:rPr lang="lt-LT" sz="2800" dirty="0"/>
              <a:t>Uždavinių sprendimas</a:t>
            </a:r>
            <a:br>
              <a:rPr lang="lt-LT" sz="2800" dirty="0"/>
            </a:br>
            <a:r>
              <a:rPr lang="lt-LT" sz="2800" dirty="0"/>
              <a:t>Nr. </a:t>
            </a:r>
            <a:r>
              <a:rPr lang="lt-LT" sz="2800" dirty="0" smtClean="0"/>
              <a:t>10</a:t>
            </a:r>
            <a:endParaRPr lang="lt-LT" sz="2800" dirty="0"/>
          </a:p>
        </p:txBody>
      </p:sp>
      <mc:AlternateContent xmlns:mc="http://schemas.openxmlformats.org/markup-compatibility/2006" xmlns:a14="http://schemas.microsoft.com/office/drawing/2010/main">
        <mc:Choice Requires="a14">
          <p:sp>
            <p:nvSpPr>
              <p:cNvPr id="4" name="TextBox 3"/>
              <p:cNvSpPr txBox="1"/>
              <p:nvPr/>
            </p:nvSpPr>
            <p:spPr>
              <a:xfrm>
                <a:off x="179512" y="1517989"/>
                <a:ext cx="2232248" cy="6580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lt-LT" i="1" smtClean="0">
                              <a:latin typeface="Cambria Math"/>
                            </a:rPr>
                          </m:ctrlPr>
                        </m:fPr>
                        <m:num>
                          <m:sSub>
                            <m:sSubPr>
                              <m:ctrlPr>
                                <a:rPr lang="lt-LT" i="1" smtClean="0">
                                  <a:latin typeface="Cambria Math"/>
                                </a:rPr>
                              </m:ctrlPr>
                            </m:sSubPr>
                            <m:e>
                              <m:r>
                                <a:rPr lang="lt-LT" b="0" i="1" smtClean="0">
                                  <a:latin typeface="Cambria Math"/>
                                </a:rPr>
                                <m:t>𝐶</m:t>
                              </m:r>
                            </m:e>
                            <m:sub>
                              <m:r>
                                <a:rPr lang="lt-LT" b="0" i="1" smtClean="0">
                                  <a:latin typeface="Cambria Math"/>
                                </a:rPr>
                                <m:t>2</m:t>
                              </m:r>
                            </m:sub>
                          </m:sSub>
                        </m:num>
                        <m:den>
                          <m:sSub>
                            <m:sSubPr>
                              <m:ctrlPr>
                                <a:rPr lang="lt-LT" i="1" smtClean="0">
                                  <a:latin typeface="Cambria Math"/>
                                </a:rPr>
                              </m:ctrlPr>
                            </m:sSubPr>
                            <m:e>
                              <m:r>
                                <a:rPr lang="lt-LT" b="0" i="1" smtClean="0">
                                  <a:latin typeface="Cambria Math"/>
                                </a:rPr>
                                <m:t>𝐶</m:t>
                              </m:r>
                            </m:e>
                            <m:sub>
                              <m:r>
                                <a:rPr lang="lt-LT" b="0" i="1" smtClean="0">
                                  <a:latin typeface="Cambria Math"/>
                                </a:rPr>
                                <m:t>1</m:t>
                              </m:r>
                            </m:sub>
                          </m:sSub>
                        </m:den>
                      </m:f>
                    </m:oMath>
                  </m:oMathPara>
                </a14:m>
                <a:endParaRPr lang="lt-LT" dirty="0"/>
              </a:p>
            </p:txBody>
          </p:sp>
        </mc:Choice>
        <mc:Fallback xmlns="">
          <p:sp>
            <p:nvSpPr>
              <p:cNvPr id="4" name="TextBox 3"/>
              <p:cNvSpPr txBox="1">
                <a:spLocks noRot="1" noChangeAspect="1" noMove="1" noResize="1" noEditPoints="1" noAdjustHandles="1" noChangeArrowheads="1" noChangeShapeType="1" noTextEdit="1"/>
              </p:cNvSpPr>
              <p:nvPr/>
            </p:nvSpPr>
            <p:spPr>
              <a:xfrm>
                <a:off x="179512" y="1517989"/>
                <a:ext cx="2232248" cy="658065"/>
              </a:xfrm>
              <a:prstGeom prst="rect">
                <a:avLst/>
              </a:prstGeom>
              <a:blipFill rotWithShape="1">
                <a:blip r:embed="rId3"/>
                <a:stretch>
                  <a:fillRect/>
                </a:stretch>
              </a:blipFill>
            </p:spPr>
            <p:txBody>
              <a:bodyPr/>
              <a:lstStyle/>
              <a:p>
                <a:r>
                  <a:rPr lang="lt-LT">
                    <a:noFill/>
                  </a:rPr>
                  <a:t> </a:t>
                </a:r>
              </a:p>
            </p:txBody>
          </p:sp>
        </mc:Fallback>
      </mc:AlternateContent>
      <p:cxnSp>
        <p:nvCxnSpPr>
          <p:cNvPr id="6" name="Straight Connector 5"/>
          <p:cNvCxnSpPr/>
          <p:nvPr/>
        </p:nvCxnSpPr>
        <p:spPr>
          <a:xfrm>
            <a:off x="879174" y="1556792"/>
            <a:ext cx="2664296"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flipV="1">
            <a:off x="1635029" y="1556792"/>
            <a:ext cx="30715" cy="792088"/>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1635029" y="1507240"/>
                <a:ext cx="2880320" cy="946991"/>
              </a:xfrm>
              <a:prstGeom prst="rect">
                <a:avLst/>
              </a:prstGeom>
              <a:noFill/>
            </p:spPr>
            <p:txBody>
              <a:bodyPr wrap="square" rtlCol="0">
                <a:spAutoFit/>
              </a:bodyPr>
              <a:lstStyle/>
              <a:p>
                <a:r>
                  <a:rPr lang="el-GR" dirty="0" smtClean="0"/>
                  <a:t>ν</a:t>
                </a:r>
                <a:r>
                  <a:rPr lang="lt-LT" dirty="0" smtClean="0"/>
                  <a:t>=4*</a:t>
                </a:r>
                <a14:m>
                  <m:oMath xmlns:m="http://schemas.openxmlformats.org/officeDocument/2006/math">
                    <m:sSup>
                      <m:sSupPr>
                        <m:ctrlPr>
                          <a:rPr lang="lt-LT" i="1" smtClean="0">
                            <a:latin typeface="Cambria Math"/>
                          </a:rPr>
                        </m:ctrlPr>
                      </m:sSupPr>
                      <m:e>
                        <m:r>
                          <a:rPr lang="lt-LT" b="0" i="1" smtClean="0">
                            <a:latin typeface="Cambria Math"/>
                          </a:rPr>
                          <m:t>10</m:t>
                        </m:r>
                      </m:e>
                      <m:sup>
                        <m:r>
                          <a:rPr lang="lt-LT" b="0" i="1" smtClean="0">
                            <a:latin typeface="Cambria Math"/>
                          </a:rPr>
                          <m:t>6</m:t>
                        </m:r>
                      </m:sup>
                    </m:sSup>
                  </m:oMath>
                </a14:m>
                <a:r>
                  <a:rPr lang="lt-LT" dirty="0" smtClean="0"/>
                  <a:t> Hz</a:t>
                </a:r>
              </a:p>
              <a:p>
                <a:r>
                  <a:rPr lang="el-GR" dirty="0" smtClean="0"/>
                  <a:t>λ</a:t>
                </a:r>
                <a:r>
                  <a:rPr lang="lt-LT" dirty="0" smtClean="0"/>
                  <a:t>=100m</a:t>
                </a:r>
              </a:p>
              <a:p>
                <a:r>
                  <a:rPr lang="lt-LT" dirty="0" smtClean="0"/>
                  <a:t>c=3*</a:t>
                </a:r>
                <a14:m>
                  <m:oMath xmlns:m="http://schemas.openxmlformats.org/officeDocument/2006/math">
                    <m:sSup>
                      <m:sSupPr>
                        <m:ctrlPr>
                          <a:rPr lang="lt-LT" i="1" smtClean="0">
                            <a:latin typeface="Cambria Math"/>
                          </a:rPr>
                        </m:ctrlPr>
                      </m:sSupPr>
                      <m:e>
                        <m:r>
                          <a:rPr lang="lt-LT" b="0" i="1" smtClean="0">
                            <a:latin typeface="Cambria Math"/>
                          </a:rPr>
                          <m:t>10</m:t>
                        </m:r>
                      </m:e>
                      <m:sup>
                        <m:r>
                          <a:rPr lang="lt-LT" b="0" i="1" smtClean="0">
                            <a:latin typeface="Cambria Math"/>
                          </a:rPr>
                          <m:t>8</m:t>
                        </m:r>
                      </m:sup>
                    </m:sSup>
                  </m:oMath>
                </a14:m>
                <a:r>
                  <a:rPr lang="lt-LT" dirty="0" smtClean="0"/>
                  <a:t> m/s</a:t>
                </a:r>
                <a:endParaRPr lang="lt-LT" dirty="0"/>
              </a:p>
            </p:txBody>
          </p:sp>
        </mc:Choice>
        <mc:Fallback xmlns="">
          <p:sp>
            <p:nvSpPr>
              <p:cNvPr id="9" name="TextBox 8"/>
              <p:cNvSpPr txBox="1">
                <a:spLocks noRot="1" noChangeAspect="1" noMove="1" noResize="1" noEditPoints="1" noAdjustHandles="1" noChangeArrowheads="1" noChangeShapeType="1" noTextEdit="1"/>
              </p:cNvSpPr>
              <p:nvPr/>
            </p:nvSpPr>
            <p:spPr>
              <a:xfrm>
                <a:off x="1635029" y="1507240"/>
                <a:ext cx="2880320" cy="946991"/>
              </a:xfrm>
              <a:prstGeom prst="rect">
                <a:avLst/>
              </a:prstGeom>
              <a:blipFill rotWithShape="1">
                <a:blip r:embed="rId4"/>
                <a:stretch>
                  <a:fillRect l="-1691" t="-3205" b="-6410"/>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531552" y="2295172"/>
                <a:ext cx="8424936" cy="4808945"/>
              </a:xfrm>
              <a:prstGeom prst="rect">
                <a:avLst/>
              </a:prstGeom>
              <a:noFill/>
            </p:spPr>
            <p:txBody>
              <a:bodyPr wrap="square" rtlCol="0">
                <a:spAutoFit/>
              </a:bodyPr>
              <a:lstStyle/>
              <a:p>
                <a:r>
                  <a:rPr lang="lt-LT" sz="1600" dirty="0" smtClean="0"/>
                  <a:t>Virpesių periodą aprašo formulė:</a:t>
                </a:r>
              </a:p>
              <a:p>
                <a:r>
                  <a:rPr lang="lt-LT" sz="1600" dirty="0"/>
                  <a:t>	 T=</a:t>
                </a:r>
                <a14:m>
                  <m:oMath xmlns:m="http://schemas.openxmlformats.org/officeDocument/2006/math">
                    <m:r>
                      <a:rPr lang="lt-LT" sz="1600" i="1">
                        <a:latin typeface="Cambria Math"/>
                      </a:rPr>
                      <m:t>2</m:t>
                    </m:r>
                    <m:r>
                      <a:rPr lang="lt-LT" sz="1600" i="1">
                        <a:latin typeface="Cambria Math"/>
                        <a:ea typeface="Cambria Math"/>
                      </a:rPr>
                      <m:t>𝜋</m:t>
                    </m:r>
                    <m:rad>
                      <m:radPr>
                        <m:degHide m:val="on"/>
                        <m:ctrlPr>
                          <a:rPr lang="lt-LT" sz="1600" i="1">
                            <a:latin typeface="Cambria Math"/>
                            <a:ea typeface="Cambria Math"/>
                          </a:rPr>
                        </m:ctrlPr>
                      </m:radPr>
                      <m:deg/>
                      <m:e>
                        <m:r>
                          <a:rPr lang="lt-LT" sz="1600" i="1">
                            <a:latin typeface="Cambria Math"/>
                            <a:ea typeface="Cambria Math"/>
                          </a:rPr>
                          <m:t>𝐿𝐶</m:t>
                        </m:r>
                      </m:e>
                    </m:rad>
                  </m:oMath>
                </a14:m>
                <a:endParaRPr lang="lt-LT" sz="1600" dirty="0" smtClean="0"/>
              </a:p>
              <a:p>
                <a:r>
                  <a:rPr lang="lt-LT" sz="1600" dirty="0" smtClean="0"/>
                  <a:t>Išreiškiame kontūro kondensatoriaus talpą </a:t>
                </a:r>
                <a14:m>
                  <m:oMath xmlns:m="http://schemas.openxmlformats.org/officeDocument/2006/math">
                    <m:sSub>
                      <m:sSubPr>
                        <m:ctrlPr>
                          <a:rPr lang="lt-LT" sz="1600" i="1" smtClean="0">
                            <a:latin typeface="Cambria Math"/>
                          </a:rPr>
                        </m:ctrlPr>
                      </m:sSubPr>
                      <m:e>
                        <m:r>
                          <a:rPr lang="lt-LT" sz="1600" b="0" i="1" smtClean="0">
                            <a:latin typeface="Cambria Math"/>
                          </a:rPr>
                          <m:t>𝐶</m:t>
                        </m:r>
                      </m:e>
                      <m:sub>
                        <m:r>
                          <a:rPr lang="lt-LT" sz="1600" b="0" i="1" smtClean="0">
                            <a:latin typeface="Cambria Math"/>
                          </a:rPr>
                          <m:t>1</m:t>
                        </m:r>
                      </m:sub>
                    </m:sSub>
                  </m:oMath>
                </a14:m>
                <a:r>
                  <a:rPr lang="lt-LT" sz="1600" dirty="0" smtClean="0"/>
                  <a:t>:</a:t>
                </a:r>
              </a:p>
              <a:p>
                <a:r>
                  <a:rPr lang="lt-LT" sz="1600" dirty="0"/>
                  <a:t>	</a:t>
                </a:r>
                <a14:m>
                  <m:oMath xmlns:m="http://schemas.openxmlformats.org/officeDocument/2006/math">
                    <m:sSub>
                      <m:sSubPr>
                        <m:ctrlPr>
                          <a:rPr lang="lt-LT" sz="1600" i="1" smtClean="0">
                            <a:latin typeface="Cambria Math"/>
                          </a:rPr>
                        </m:ctrlPr>
                      </m:sSubPr>
                      <m:e>
                        <m:r>
                          <a:rPr lang="lt-LT" sz="1600" b="0" i="1" smtClean="0">
                            <a:latin typeface="Cambria Math"/>
                          </a:rPr>
                          <m:t>𝐶</m:t>
                        </m:r>
                      </m:e>
                      <m:sub>
                        <m:r>
                          <a:rPr lang="lt-LT" sz="1600" b="0" i="1" smtClean="0">
                            <a:latin typeface="Cambria Math"/>
                          </a:rPr>
                          <m:t>1</m:t>
                        </m:r>
                      </m:sub>
                    </m:sSub>
                  </m:oMath>
                </a14:m>
                <a:r>
                  <a:rPr lang="lt-LT" sz="1600" dirty="0" smtClean="0"/>
                  <a:t>=</a:t>
                </a:r>
                <a14:m>
                  <m:oMath xmlns:m="http://schemas.openxmlformats.org/officeDocument/2006/math">
                    <m:f>
                      <m:fPr>
                        <m:ctrlPr>
                          <a:rPr lang="lt-LT" sz="1600" i="1" dirty="0" smtClean="0">
                            <a:latin typeface="Cambria Math"/>
                          </a:rPr>
                        </m:ctrlPr>
                      </m:fPr>
                      <m:num>
                        <m:sSup>
                          <m:sSupPr>
                            <m:ctrlPr>
                              <a:rPr lang="lt-LT" sz="1600" i="1" dirty="0" smtClean="0">
                                <a:latin typeface="Cambria Math"/>
                              </a:rPr>
                            </m:ctrlPr>
                          </m:sSupPr>
                          <m:e>
                            <m:r>
                              <a:rPr lang="lt-LT" sz="1600" b="0" i="1" dirty="0" smtClean="0">
                                <a:latin typeface="Cambria Math"/>
                              </a:rPr>
                              <m:t>𝑇</m:t>
                            </m:r>
                          </m:e>
                          <m:sup>
                            <m:r>
                              <a:rPr lang="lt-LT" sz="1600" b="0" i="1" dirty="0" smtClean="0">
                                <a:latin typeface="Cambria Math"/>
                              </a:rPr>
                              <m:t>2</m:t>
                            </m:r>
                          </m:sup>
                        </m:sSup>
                      </m:num>
                      <m:den>
                        <m:r>
                          <a:rPr lang="lt-LT" sz="1600" b="0" i="1" dirty="0" smtClean="0">
                            <a:latin typeface="Cambria Math"/>
                          </a:rPr>
                          <m:t>4</m:t>
                        </m:r>
                        <m:sSup>
                          <m:sSupPr>
                            <m:ctrlPr>
                              <a:rPr lang="lt-LT" sz="1600" b="0" i="1" dirty="0" smtClean="0">
                                <a:latin typeface="Cambria Math"/>
                              </a:rPr>
                            </m:ctrlPr>
                          </m:sSupPr>
                          <m:e>
                            <m:r>
                              <a:rPr lang="lt-LT" sz="1600" b="0" i="1" dirty="0" smtClean="0">
                                <a:latin typeface="Cambria Math"/>
                                <a:ea typeface="Cambria Math"/>
                              </a:rPr>
                              <m:t>𝜋</m:t>
                            </m:r>
                          </m:e>
                          <m:sup>
                            <m:r>
                              <a:rPr lang="lt-LT" sz="1600" b="0" i="1" dirty="0" smtClean="0">
                                <a:latin typeface="Cambria Math"/>
                              </a:rPr>
                              <m:t>2</m:t>
                            </m:r>
                          </m:sup>
                        </m:sSup>
                        <m:r>
                          <a:rPr lang="lt-LT" sz="1600" b="0" i="1" dirty="0" smtClean="0">
                            <a:latin typeface="Cambria Math"/>
                          </a:rPr>
                          <m:t>𝐿</m:t>
                        </m:r>
                      </m:den>
                    </m:f>
                  </m:oMath>
                </a14:m>
                <a:endParaRPr lang="lt-LT" sz="1600" dirty="0" smtClean="0"/>
              </a:p>
              <a:p>
                <a:r>
                  <a:rPr lang="lt-LT" sz="1600" dirty="0" smtClean="0"/>
                  <a:t>Kadangi žinomas radijo imtuvo priimamų virpesių dažnis, tai:</a:t>
                </a:r>
              </a:p>
              <a:p>
                <a:r>
                  <a:rPr lang="lt-LT" sz="1600" dirty="0" smtClean="0"/>
                  <a:t>	</a:t>
                </a:r>
                <a14:m>
                  <m:oMath xmlns:m="http://schemas.openxmlformats.org/officeDocument/2006/math">
                    <m:sSub>
                      <m:sSubPr>
                        <m:ctrlPr>
                          <a:rPr lang="lt-LT" sz="1600" i="1" smtClean="0">
                            <a:latin typeface="Cambria Math"/>
                          </a:rPr>
                        </m:ctrlPr>
                      </m:sSubPr>
                      <m:e>
                        <m:r>
                          <a:rPr lang="lt-LT" sz="1600" b="0" i="1" smtClean="0">
                            <a:latin typeface="Cambria Math"/>
                          </a:rPr>
                          <m:t>𝑇</m:t>
                        </m:r>
                      </m:e>
                      <m:sub>
                        <m:r>
                          <a:rPr lang="lt-LT" sz="1600" b="0" i="1" smtClean="0">
                            <a:latin typeface="Cambria Math"/>
                          </a:rPr>
                          <m:t>1</m:t>
                        </m:r>
                      </m:sub>
                    </m:sSub>
                    <m:r>
                      <a:rPr lang="lt-LT" sz="1600" b="0" i="1" smtClean="0">
                        <a:latin typeface="Cambria Math"/>
                      </a:rPr>
                      <m:t>=</m:t>
                    </m:r>
                    <m:f>
                      <m:fPr>
                        <m:ctrlPr>
                          <a:rPr lang="lt-LT" sz="1600" b="0" i="1" smtClean="0">
                            <a:latin typeface="Cambria Math"/>
                          </a:rPr>
                        </m:ctrlPr>
                      </m:fPr>
                      <m:num>
                        <m:r>
                          <a:rPr lang="lt-LT" sz="1600" b="0" i="1" smtClean="0">
                            <a:latin typeface="Cambria Math"/>
                          </a:rPr>
                          <m:t>1</m:t>
                        </m:r>
                      </m:num>
                      <m:den>
                        <m:r>
                          <m:rPr>
                            <m:sty m:val="p"/>
                          </m:rPr>
                          <a:rPr lang="el-GR" sz="1600" b="0" i="1" smtClean="0">
                            <a:latin typeface="Cambria Math"/>
                          </a:rPr>
                          <m:t>ν</m:t>
                        </m:r>
                      </m:den>
                    </m:f>
                  </m:oMath>
                </a14:m>
                <a:endParaRPr lang="lt-LT" sz="1600" dirty="0" smtClean="0"/>
              </a:p>
              <a:p>
                <a:r>
                  <a:rPr lang="lt-LT" sz="1600" dirty="0" smtClean="0"/>
                  <a:t>Tada kondensatoriaus talpa:</a:t>
                </a:r>
              </a:p>
              <a:p>
                <a:r>
                  <a:rPr lang="lt-LT" sz="1600" dirty="0"/>
                  <a:t>	</a:t>
                </a:r>
                <a14:m>
                  <m:oMath xmlns:m="http://schemas.openxmlformats.org/officeDocument/2006/math">
                    <m:sSub>
                      <m:sSubPr>
                        <m:ctrlPr>
                          <a:rPr lang="lt-LT" sz="1600" i="1" smtClean="0">
                            <a:latin typeface="Cambria Math"/>
                          </a:rPr>
                        </m:ctrlPr>
                      </m:sSubPr>
                      <m:e>
                        <m:r>
                          <a:rPr lang="lt-LT" sz="1600" b="0" i="1" smtClean="0">
                            <a:latin typeface="Cambria Math"/>
                          </a:rPr>
                          <m:t>𝐶</m:t>
                        </m:r>
                      </m:e>
                      <m:sub>
                        <m:r>
                          <a:rPr lang="lt-LT" sz="1600" b="0" i="1" smtClean="0">
                            <a:latin typeface="Cambria Math"/>
                          </a:rPr>
                          <m:t>1</m:t>
                        </m:r>
                      </m:sub>
                    </m:sSub>
                    <m:r>
                      <a:rPr lang="lt-LT" sz="1600" b="0" i="1" smtClean="0">
                        <a:latin typeface="Cambria Math"/>
                      </a:rPr>
                      <m:t>=</m:t>
                    </m:r>
                    <m:f>
                      <m:fPr>
                        <m:ctrlPr>
                          <a:rPr lang="lt-LT" sz="1600" b="0" i="1" smtClean="0">
                            <a:latin typeface="Cambria Math"/>
                          </a:rPr>
                        </m:ctrlPr>
                      </m:fPr>
                      <m:num>
                        <m:r>
                          <a:rPr lang="lt-LT" sz="1600" b="0" i="1" smtClean="0">
                            <a:latin typeface="Cambria Math"/>
                          </a:rPr>
                          <m:t>1</m:t>
                        </m:r>
                      </m:num>
                      <m:den>
                        <m:r>
                          <a:rPr lang="lt-LT" sz="1600" b="0" i="1" smtClean="0">
                            <a:latin typeface="Cambria Math"/>
                          </a:rPr>
                          <m:t>4</m:t>
                        </m:r>
                        <m:sSup>
                          <m:sSupPr>
                            <m:ctrlPr>
                              <a:rPr lang="lt-LT" sz="1600" b="0" i="1" smtClean="0">
                                <a:latin typeface="Cambria Math"/>
                              </a:rPr>
                            </m:ctrlPr>
                          </m:sSupPr>
                          <m:e>
                            <m:r>
                              <a:rPr lang="lt-LT" sz="1600" b="0" i="1" smtClean="0">
                                <a:latin typeface="Cambria Math"/>
                                <a:ea typeface="Cambria Math"/>
                              </a:rPr>
                              <m:t>𝜋</m:t>
                            </m:r>
                          </m:e>
                          <m:sup>
                            <m:r>
                              <a:rPr lang="lt-LT" sz="1600" b="0" i="1" smtClean="0">
                                <a:latin typeface="Cambria Math"/>
                              </a:rPr>
                              <m:t>2</m:t>
                            </m:r>
                          </m:sup>
                        </m:sSup>
                        <m:sSup>
                          <m:sSupPr>
                            <m:ctrlPr>
                              <a:rPr lang="lt-LT" sz="1600" b="0" i="1" smtClean="0">
                                <a:latin typeface="Cambria Math"/>
                              </a:rPr>
                            </m:ctrlPr>
                          </m:sSupPr>
                          <m:e>
                            <m:r>
                              <m:rPr>
                                <m:sty m:val="p"/>
                              </m:rPr>
                              <a:rPr lang="el-GR" sz="1600" b="0" i="1" smtClean="0">
                                <a:latin typeface="Cambria Math"/>
                              </a:rPr>
                              <m:t>ν</m:t>
                            </m:r>
                          </m:e>
                          <m:sup>
                            <m:r>
                              <a:rPr lang="lt-LT" sz="1600" b="0" i="1" smtClean="0">
                                <a:latin typeface="Cambria Math"/>
                              </a:rPr>
                              <m:t>2</m:t>
                            </m:r>
                          </m:sup>
                        </m:sSup>
                        <m:r>
                          <a:rPr lang="lt-LT" sz="1600" b="0" i="1" smtClean="0">
                            <a:latin typeface="Cambria Math"/>
                          </a:rPr>
                          <m:t>𝐿</m:t>
                        </m:r>
                      </m:den>
                    </m:f>
                  </m:oMath>
                </a14:m>
                <a:r>
                  <a:rPr lang="lt-LT" sz="1600" dirty="0" smtClean="0"/>
                  <a:t>.</a:t>
                </a:r>
              </a:p>
              <a:p>
                <a:r>
                  <a:rPr lang="lt-LT" sz="1600" dirty="0" smtClean="0"/>
                  <a:t>Išreiškiame pakeistą kontūro kondensatoriaus talpą </a:t>
                </a:r>
                <a14:m>
                  <m:oMath xmlns:m="http://schemas.openxmlformats.org/officeDocument/2006/math">
                    <m:sSub>
                      <m:sSubPr>
                        <m:ctrlPr>
                          <a:rPr lang="lt-LT" sz="1600" i="1" smtClean="0">
                            <a:latin typeface="Cambria Math"/>
                          </a:rPr>
                        </m:ctrlPr>
                      </m:sSubPr>
                      <m:e>
                        <m:r>
                          <a:rPr lang="lt-LT" sz="1600" b="0" i="1" smtClean="0">
                            <a:latin typeface="Cambria Math"/>
                          </a:rPr>
                          <m:t>𝐶</m:t>
                        </m:r>
                      </m:e>
                      <m:sub>
                        <m:r>
                          <a:rPr lang="lt-LT" sz="1600" b="0" i="1" smtClean="0">
                            <a:latin typeface="Cambria Math"/>
                          </a:rPr>
                          <m:t>2</m:t>
                        </m:r>
                      </m:sub>
                    </m:sSub>
                  </m:oMath>
                </a14:m>
                <a:r>
                  <a:rPr lang="lt-LT" sz="1600" dirty="0" smtClean="0"/>
                  <a:t>:</a:t>
                </a:r>
              </a:p>
              <a:p>
                <a:r>
                  <a:rPr lang="lt-LT" sz="1600" dirty="0"/>
                  <a:t>	</a:t>
                </a:r>
                <a14:m>
                  <m:oMath xmlns:m="http://schemas.openxmlformats.org/officeDocument/2006/math">
                    <m:sSub>
                      <m:sSubPr>
                        <m:ctrlPr>
                          <a:rPr lang="lt-LT" sz="1600" i="1" smtClean="0">
                            <a:latin typeface="Cambria Math"/>
                          </a:rPr>
                        </m:ctrlPr>
                      </m:sSubPr>
                      <m:e>
                        <m:r>
                          <a:rPr lang="lt-LT" sz="1600" b="0" i="1" smtClean="0">
                            <a:latin typeface="Cambria Math"/>
                          </a:rPr>
                          <m:t>𝐶</m:t>
                        </m:r>
                      </m:e>
                      <m:sub>
                        <m:r>
                          <a:rPr lang="lt-LT" sz="1600" b="0" i="1" smtClean="0">
                            <a:latin typeface="Cambria Math"/>
                          </a:rPr>
                          <m:t>2</m:t>
                        </m:r>
                      </m:sub>
                    </m:sSub>
                    <m:r>
                      <a:rPr lang="lt-LT" sz="1600" b="0" i="1" smtClean="0">
                        <a:latin typeface="Cambria Math"/>
                      </a:rPr>
                      <m:t>=</m:t>
                    </m:r>
                    <m:f>
                      <m:fPr>
                        <m:ctrlPr>
                          <a:rPr lang="lt-LT" sz="1600" b="0" i="1" smtClean="0">
                            <a:latin typeface="Cambria Math"/>
                          </a:rPr>
                        </m:ctrlPr>
                      </m:fPr>
                      <m:num>
                        <m:sSup>
                          <m:sSupPr>
                            <m:ctrlPr>
                              <a:rPr lang="lt-LT" sz="1600" b="0" i="1" smtClean="0">
                                <a:latin typeface="Cambria Math"/>
                              </a:rPr>
                            </m:ctrlPr>
                          </m:sSupPr>
                          <m:e>
                            <m:r>
                              <a:rPr lang="lt-LT" sz="1600" b="0" i="1" smtClean="0">
                                <a:latin typeface="Cambria Math"/>
                              </a:rPr>
                              <m:t>𝑇</m:t>
                            </m:r>
                          </m:e>
                          <m:sup>
                            <m:r>
                              <a:rPr lang="lt-LT" sz="1600" b="0" i="1" smtClean="0">
                                <a:latin typeface="Cambria Math"/>
                              </a:rPr>
                              <m:t>2</m:t>
                            </m:r>
                          </m:sup>
                        </m:sSup>
                      </m:num>
                      <m:den>
                        <m:r>
                          <a:rPr lang="lt-LT" sz="1600" b="0" i="1" smtClean="0">
                            <a:latin typeface="Cambria Math"/>
                          </a:rPr>
                          <m:t>4</m:t>
                        </m:r>
                        <m:sSup>
                          <m:sSupPr>
                            <m:ctrlPr>
                              <a:rPr lang="lt-LT" sz="1600" b="0" i="1" smtClean="0">
                                <a:latin typeface="Cambria Math"/>
                              </a:rPr>
                            </m:ctrlPr>
                          </m:sSupPr>
                          <m:e>
                            <m:r>
                              <a:rPr lang="lt-LT" sz="1600" b="0" i="1" smtClean="0">
                                <a:latin typeface="Cambria Math"/>
                                <a:ea typeface="Cambria Math"/>
                              </a:rPr>
                              <m:t>𝜋</m:t>
                            </m:r>
                          </m:e>
                          <m:sup>
                            <m:r>
                              <a:rPr lang="lt-LT" sz="1600" b="0" i="1" smtClean="0">
                                <a:latin typeface="Cambria Math"/>
                              </a:rPr>
                              <m:t>2</m:t>
                            </m:r>
                          </m:sup>
                        </m:sSup>
                        <m:r>
                          <a:rPr lang="lt-LT" sz="1600" b="0" i="1" smtClean="0">
                            <a:latin typeface="Cambria Math"/>
                          </a:rPr>
                          <m:t>𝐿</m:t>
                        </m:r>
                      </m:den>
                    </m:f>
                  </m:oMath>
                </a14:m>
                <a:endParaRPr lang="lt-LT" sz="1600" dirty="0" smtClean="0"/>
              </a:p>
              <a:p>
                <a:r>
                  <a:rPr lang="lt-LT" sz="1600" dirty="0" smtClean="0"/>
                  <a:t>Šiuo atveju </a:t>
                </a:r>
                <a14:m>
                  <m:oMath xmlns:m="http://schemas.openxmlformats.org/officeDocument/2006/math">
                    <m:sSub>
                      <m:sSubPr>
                        <m:ctrlPr>
                          <a:rPr lang="lt-LT" sz="1600" i="1" smtClean="0">
                            <a:latin typeface="Cambria Math"/>
                          </a:rPr>
                        </m:ctrlPr>
                      </m:sSubPr>
                      <m:e>
                        <m:r>
                          <a:rPr lang="lt-LT" sz="1600" b="0" i="1" smtClean="0">
                            <a:latin typeface="Cambria Math"/>
                          </a:rPr>
                          <m:t>𝑇</m:t>
                        </m:r>
                      </m:e>
                      <m:sub>
                        <m:r>
                          <a:rPr lang="lt-LT" sz="1600" b="0" i="1" smtClean="0">
                            <a:latin typeface="Cambria Math"/>
                          </a:rPr>
                          <m:t>2</m:t>
                        </m:r>
                      </m:sub>
                    </m:sSub>
                    <m:r>
                      <a:rPr lang="lt-LT" sz="1600" b="0" i="1" smtClean="0">
                        <a:latin typeface="Cambria Math"/>
                      </a:rPr>
                      <m:t>=</m:t>
                    </m:r>
                    <m:f>
                      <m:fPr>
                        <m:ctrlPr>
                          <a:rPr lang="lt-LT" sz="1600" b="0" i="1" smtClean="0">
                            <a:latin typeface="Cambria Math"/>
                          </a:rPr>
                        </m:ctrlPr>
                      </m:fPr>
                      <m:num>
                        <m:r>
                          <m:rPr>
                            <m:sty m:val="p"/>
                          </m:rPr>
                          <a:rPr lang="el-GR" sz="1600" b="0" i="1" smtClean="0">
                            <a:latin typeface="Cambria Math"/>
                          </a:rPr>
                          <m:t>λ</m:t>
                        </m:r>
                      </m:num>
                      <m:den>
                        <m:r>
                          <a:rPr lang="lt-LT" sz="1600" b="0" i="1" smtClean="0">
                            <a:latin typeface="Cambria Math"/>
                          </a:rPr>
                          <m:t>𝑐</m:t>
                        </m:r>
                      </m:den>
                    </m:f>
                    <m:r>
                      <a:rPr lang="lt-LT" sz="1600" b="0" i="1" smtClean="0">
                        <a:latin typeface="Cambria Math"/>
                      </a:rPr>
                      <m:t>, </m:t>
                    </m:r>
                  </m:oMath>
                </a14:m>
                <a:r>
                  <a:rPr lang="lt-LT" sz="1600" dirty="0" smtClean="0"/>
                  <a:t>nes žinomas bangos ilgis, kuriam turi būti suderintas virpesių kontūras.</a:t>
                </a:r>
              </a:p>
              <a:p>
                <a:r>
                  <a:rPr lang="lt-LT" sz="1600" dirty="0"/>
                  <a:t>	</a:t>
                </a:r>
                <a14:m>
                  <m:oMath xmlns:m="http://schemas.openxmlformats.org/officeDocument/2006/math">
                    <m:sSub>
                      <m:sSubPr>
                        <m:ctrlPr>
                          <a:rPr lang="lt-LT" sz="1600" i="1" smtClean="0">
                            <a:latin typeface="Cambria Math"/>
                          </a:rPr>
                        </m:ctrlPr>
                      </m:sSubPr>
                      <m:e>
                        <m:r>
                          <a:rPr lang="lt-LT" sz="1600" b="0" i="1" smtClean="0">
                            <a:latin typeface="Cambria Math"/>
                          </a:rPr>
                          <m:t>𝐶</m:t>
                        </m:r>
                      </m:e>
                      <m:sub>
                        <m:r>
                          <a:rPr lang="lt-LT" sz="1600" b="0" i="1" smtClean="0">
                            <a:latin typeface="Cambria Math"/>
                          </a:rPr>
                          <m:t>2</m:t>
                        </m:r>
                      </m:sub>
                    </m:sSub>
                    <m:r>
                      <a:rPr lang="lt-LT" sz="1600" b="0" i="1" smtClean="0">
                        <a:latin typeface="Cambria Math"/>
                      </a:rPr>
                      <m:t>=</m:t>
                    </m:r>
                    <m:f>
                      <m:fPr>
                        <m:ctrlPr>
                          <a:rPr lang="lt-LT" sz="1600" b="0" i="1" smtClean="0">
                            <a:latin typeface="Cambria Math"/>
                          </a:rPr>
                        </m:ctrlPr>
                      </m:fPr>
                      <m:num>
                        <m:sSup>
                          <m:sSupPr>
                            <m:ctrlPr>
                              <a:rPr lang="lt-LT" sz="1600" b="0" i="1" smtClean="0">
                                <a:latin typeface="Cambria Math"/>
                              </a:rPr>
                            </m:ctrlPr>
                          </m:sSupPr>
                          <m:e>
                            <m:r>
                              <m:rPr>
                                <m:sty m:val="p"/>
                              </m:rPr>
                              <a:rPr lang="el-GR" sz="1600" b="0" i="1" smtClean="0">
                                <a:latin typeface="Cambria Math"/>
                              </a:rPr>
                              <m:t>λ</m:t>
                            </m:r>
                          </m:e>
                          <m:sup>
                            <m:r>
                              <a:rPr lang="lt-LT" sz="1600" b="0" i="1" smtClean="0">
                                <a:latin typeface="Cambria Math"/>
                              </a:rPr>
                              <m:t>2</m:t>
                            </m:r>
                          </m:sup>
                        </m:sSup>
                      </m:num>
                      <m:den>
                        <m:r>
                          <a:rPr lang="lt-LT" sz="1600" b="0" i="1" smtClean="0">
                            <a:latin typeface="Cambria Math"/>
                          </a:rPr>
                          <m:t>4</m:t>
                        </m:r>
                        <m:sSup>
                          <m:sSupPr>
                            <m:ctrlPr>
                              <a:rPr lang="lt-LT" sz="1600" b="0" i="1" smtClean="0">
                                <a:latin typeface="Cambria Math"/>
                              </a:rPr>
                            </m:ctrlPr>
                          </m:sSupPr>
                          <m:e>
                            <m:r>
                              <a:rPr lang="lt-LT" sz="1600" b="0" i="1" smtClean="0">
                                <a:latin typeface="Cambria Math"/>
                                <a:ea typeface="Cambria Math"/>
                              </a:rPr>
                              <m:t>𝜋</m:t>
                            </m:r>
                          </m:e>
                          <m:sup>
                            <m:r>
                              <a:rPr lang="lt-LT" sz="1600" b="0" i="1" smtClean="0">
                                <a:latin typeface="Cambria Math"/>
                              </a:rPr>
                              <m:t>2</m:t>
                            </m:r>
                          </m:sup>
                        </m:sSup>
                        <m:sSup>
                          <m:sSupPr>
                            <m:ctrlPr>
                              <a:rPr lang="lt-LT" sz="1600" b="0" i="1" smtClean="0">
                                <a:latin typeface="Cambria Math"/>
                              </a:rPr>
                            </m:ctrlPr>
                          </m:sSupPr>
                          <m:e>
                            <m:r>
                              <a:rPr lang="lt-LT" sz="1600" b="0" i="1" smtClean="0">
                                <a:latin typeface="Cambria Math"/>
                              </a:rPr>
                              <m:t>𝑐</m:t>
                            </m:r>
                          </m:e>
                          <m:sup>
                            <m:r>
                              <a:rPr lang="lt-LT" sz="1600" b="0" i="1" smtClean="0">
                                <a:latin typeface="Cambria Math"/>
                              </a:rPr>
                              <m:t>2</m:t>
                            </m:r>
                          </m:sup>
                        </m:sSup>
                        <m:r>
                          <a:rPr lang="lt-LT" sz="1600" b="0" i="1" smtClean="0">
                            <a:latin typeface="Cambria Math"/>
                          </a:rPr>
                          <m:t>𝐿</m:t>
                        </m:r>
                      </m:den>
                    </m:f>
                  </m:oMath>
                </a14:m>
                <a:endParaRPr lang="lt-LT" sz="1600" b="0" dirty="0" smtClean="0"/>
              </a:p>
              <a:p>
                <a:r>
                  <a:rPr lang="lt-LT" sz="1600" dirty="0" smtClean="0"/>
                  <a:t>Kadangi abiem atvejais ritės induktyvumas išlieka toks pat, galime parašti:</a:t>
                </a:r>
              </a:p>
              <a:p>
                <a14:m>
                  <m:oMath xmlns:m="http://schemas.openxmlformats.org/officeDocument/2006/math">
                    <m:f>
                      <m:fPr>
                        <m:ctrlPr>
                          <a:rPr lang="lt-LT" sz="1600" i="1" smtClean="0">
                            <a:latin typeface="Cambria Math"/>
                          </a:rPr>
                        </m:ctrlPr>
                      </m:fPr>
                      <m:num>
                        <m:sSub>
                          <m:sSubPr>
                            <m:ctrlPr>
                              <a:rPr lang="lt-LT" sz="1600" i="1" smtClean="0">
                                <a:latin typeface="Cambria Math"/>
                              </a:rPr>
                            </m:ctrlPr>
                          </m:sSubPr>
                          <m:e>
                            <m:r>
                              <a:rPr lang="lt-LT" sz="1600" b="0" i="1" smtClean="0">
                                <a:latin typeface="Cambria Math"/>
                              </a:rPr>
                              <m:t>𝐶</m:t>
                            </m:r>
                          </m:e>
                          <m:sub>
                            <m:r>
                              <a:rPr lang="lt-LT" sz="1600" b="0" i="1" smtClean="0">
                                <a:latin typeface="Cambria Math"/>
                              </a:rPr>
                              <m:t>2</m:t>
                            </m:r>
                          </m:sub>
                        </m:sSub>
                      </m:num>
                      <m:den>
                        <m:sSub>
                          <m:sSubPr>
                            <m:ctrlPr>
                              <a:rPr lang="lt-LT" sz="1600" i="1" smtClean="0">
                                <a:latin typeface="Cambria Math"/>
                              </a:rPr>
                            </m:ctrlPr>
                          </m:sSubPr>
                          <m:e>
                            <m:r>
                              <a:rPr lang="lt-LT" sz="1600" b="0" i="1" smtClean="0">
                                <a:latin typeface="Cambria Math"/>
                              </a:rPr>
                              <m:t>𝐶</m:t>
                            </m:r>
                          </m:e>
                          <m:sub>
                            <m:r>
                              <a:rPr lang="lt-LT" sz="1600" b="0" i="1" smtClean="0">
                                <a:latin typeface="Cambria Math"/>
                              </a:rPr>
                              <m:t>1</m:t>
                            </m:r>
                          </m:sub>
                        </m:sSub>
                      </m:den>
                    </m:f>
                  </m:oMath>
                </a14:m>
                <a:r>
                  <a:rPr lang="lt-LT" sz="1600" dirty="0" smtClean="0"/>
                  <a:t>=</a:t>
                </a:r>
                <a14:m>
                  <m:oMath xmlns:m="http://schemas.openxmlformats.org/officeDocument/2006/math">
                    <m:f>
                      <m:fPr>
                        <m:ctrlPr>
                          <a:rPr lang="lt-LT" sz="1600" i="1" dirty="0" smtClean="0">
                            <a:latin typeface="Cambria Math"/>
                          </a:rPr>
                        </m:ctrlPr>
                      </m:fPr>
                      <m:num>
                        <m:sSup>
                          <m:sSupPr>
                            <m:ctrlPr>
                              <a:rPr lang="lt-LT" sz="1600" i="1" dirty="0" smtClean="0">
                                <a:latin typeface="Cambria Math"/>
                              </a:rPr>
                            </m:ctrlPr>
                          </m:sSupPr>
                          <m:e>
                            <m:r>
                              <m:rPr>
                                <m:sty m:val="p"/>
                              </m:rPr>
                              <a:rPr lang="el-GR" sz="1600" i="1" dirty="0" smtClean="0">
                                <a:latin typeface="Cambria Math"/>
                              </a:rPr>
                              <m:t>λ</m:t>
                            </m:r>
                          </m:e>
                          <m:sup>
                            <m:r>
                              <a:rPr lang="lt-LT" sz="1600" b="0" i="1" dirty="0" smtClean="0">
                                <a:latin typeface="Cambria Math"/>
                              </a:rPr>
                              <m:t>2</m:t>
                            </m:r>
                          </m:sup>
                        </m:sSup>
                        <m:sSup>
                          <m:sSupPr>
                            <m:ctrlPr>
                              <a:rPr lang="lt-LT" sz="1600" i="1" dirty="0" smtClean="0">
                                <a:latin typeface="Cambria Math"/>
                              </a:rPr>
                            </m:ctrlPr>
                          </m:sSupPr>
                          <m:e>
                            <m:r>
                              <m:rPr>
                                <m:sty m:val="p"/>
                              </m:rPr>
                              <a:rPr lang="el-GR" sz="1600" i="1" dirty="0" smtClean="0">
                                <a:latin typeface="Cambria Math"/>
                              </a:rPr>
                              <m:t>ν</m:t>
                            </m:r>
                          </m:e>
                          <m:sup>
                            <m:r>
                              <a:rPr lang="lt-LT" sz="1600" b="0" i="1" dirty="0" smtClean="0">
                                <a:latin typeface="Cambria Math"/>
                              </a:rPr>
                              <m:t>2</m:t>
                            </m:r>
                          </m:sup>
                        </m:sSup>
                      </m:num>
                      <m:den>
                        <m:sSup>
                          <m:sSupPr>
                            <m:ctrlPr>
                              <a:rPr lang="lt-LT" sz="1600" i="1" dirty="0" smtClean="0">
                                <a:latin typeface="Cambria Math"/>
                              </a:rPr>
                            </m:ctrlPr>
                          </m:sSupPr>
                          <m:e>
                            <m:r>
                              <a:rPr lang="lt-LT" sz="1600" b="0" i="1" dirty="0" smtClean="0">
                                <a:latin typeface="Cambria Math"/>
                              </a:rPr>
                              <m:t>𝑐</m:t>
                            </m:r>
                          </m:e>
                          <m:sup>
                            <m:r>
                              <a:rPr lang="lt-LT" sz="1600" b="0" i="1" dirty="0" smtClean="0">
                                <a:latin typeface="Cambria Math"/>
                              </a:rPr>
                              <m:t>2</m:t>
                            </m:r>
                          </m:sup>
                        </m:sSup>
                      </m:den>
                    </m:f>
                  </m:oMath>
                </a14:m>
                <a:r>
                  <a:rPr lang="lt-LT" sz="1600" dirty="0" smtClean="0"/>
                  <a:t>	</a:t>
                </a:r>
                <a:r>
                  <a:rPr lang="lt-LT" sz="1600" dirty="0"/>
                  <a:t> </a:t>
                </a:r>
                <a14:m>
                  <m:oMath xmlns:m="http://schemas.openxmlformats.org/officeDocument/2006/math">
                    <m:f>
                      <m:fPr>
                        <m:ctrlPr>
                          <a:rPr lang="lt-LT" sz="1600" i="1">
                            <a:latin typeface="Cambria Math"/>
                          </a:rPr>
                        </m:ctrlPr>
                      </m:fPr>
                      <m:num>
                        <m:sSub>
                          <m:sSubPr>
                            <m:ctrlPr>
                              <a:rPr lang="lt-LT" sz="1600" i="1">
                                <a:latin typeface="Cambria Math"/>
                              </a:rPr>
                            </m:ctrlPr>
                          </m:sSubPr>
                          <m:e>
                            <m:r>
                              <a:rPr lang="lt-LT" sz="1600" i="1">
                                <a:latin typeface="Cambria Math"/>
                              </a:rPr>
                              <m:t>𝐶</m:t>
                            </m:r>
                          </m:e>
                          <m:sub>
                            <m:r>
                              <a:rPr lang="lt-LT" sz="1600" i="1">
                                <a:latin typeface="Cambria Math"/>
                              </a:rPr>
                              <m:t>2</m:t>
                            </m:r>
                          </m:sub>
                        </m:sSub>
                      </m:num>
                      <m:den>
                        <m:sSub>
                          <m:sSubPr>
                            <m:ctrlPr>
                              <a:rPr lang="lt-LT" sz="1600" i="1">
                                <a:latin typeface="Cambria Math"/>
                              </a:rPr>
                            </m:ctrlPr>
                          </m:sSubPr>
                          <m:e>
                            <m:r>
                              <a:rPr lang="lt-LT" sz="1600" i="1">
                                <a:latin typeface="Cambria Math"/>
                              </a:rPr>
                              <m:t>𝐶</m:t>
                            </m:r>
                          </m:e>
                          <m:sub>
                            <m:r>
                              <a:rPr lang="lt-LT" sz="1600" i="1">
                                <a:latin typeface="Cambria Math"/>
                              </a:rPr>
                              <m:t>1</m:t>
                            </m:r>
                          </m:sub>
                        </m:sSub>
                      </m:den>
                    </m:f>
                  </m:oMath>
                </a14:m>
                <a:r>
                  <a:rPr lang="lt-LT" sz="1600" dirty="0"/>
                  <a:t>=</a:t>
                </a:r>
                <a:r>
                  <a:rPr lang="lt-LT" sz="1600" dirty="0" smtClean="0"/>
                  <a:t>1.78.</a:t>
                </a:r>
              </a:p>
              <a:p>
                <a:endParaRPr lang="lt-LT" dirty="0"/>
              </a:p>
            </p:txBody>
          </p:sp>
        </mc:Choice>
        <mc:Fallback xmlns="">
          <p:sp>
            <p:nvSpPr>
              <p:cNvPr id="10" name="TextBox 9"/>
              <p:cNvSpPr txBox="1">
                <a:spLocks noRot="1" noChangeAspect="1" noMove="1" noResize="1" noEditPoints="1" noAdjustHandles="1" noChangeArrowheads="1" noChangeShapeType="1" noTextEdit="1"/>
              </p:cNvSpPr>
              <p:nvPr/>
            </p:nvSpPr>
            <p:spPr>
              <a:xfrm>
                <a:off x="531552" y="2295172"/>
                <a:ext cx="8424936" cy="4808945"/>
              </a:xfrm>
              <a:prstGeom prst="rect">
                <a:avLst/>
              </a:prstGeom>
              <a:blipFill rotWithShape="1">
                <a:blip r:embed="rId5"/>
                <a:stretch>
                  <a:fillRect l="-579" t="-381"/>
                </a:stretch>
              </a:blipFill>
            </p:spPr>
            <p:txBody>
              <a:bodyPr/>
              <a:lstStyle/>
              <a:p>
                <a:r>
                  <a:rPr lang="lt-LT">
                    <a:noFill/>
                  </a:rPr>
                  <a:t> </a:t>
                </a:r>
              </a:p>
            </p:txBody>
          </p:sp>
        </mc:Fallback>
      </mc:AlternateContent>
    </p:spTree>
    <p:extLst>
      <p:ext uri="{BB962C8B-B14F-4D97-AF65-F5344CB8AC3E}">
        <p14:creationId xmlns:p14="http://schemas.microsoft.com/office/powerpoint/2010/main" val="25711374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1. Kokiu simboliu kondensatorius žymimas elektrinėje schemoje?</a:t>
            </a:r>
            <a:endParaRPr lang="lt-LT" dirty="0"/>
          </a:p>
          <a:p>
            <a:pPr marL="514350" indent="-514350">
              <a:buFont typeface="+mj-lt"/>
              <a:buAutoNum type="alphaUcPeriod"/>
            </a:pPr>
            <a:r>
              <a:rPr lang="lt-LT" dirty="0"/>
              <a:t> </a:t>
            </a:r>
            <a:endParaRPr lang="lt-LT" dirty="0" smtClean="0"/>
          </a:p>
          <a:p>
            <a:pPr marL="514350" indent="-514350">
              <a:buFont typeface="+mj-lt"/>
              <a:buAutoNum type="alphaUcPeriod"/>
            </a:pPr>
            <a:r>
              <a:rPr lang="lt-LT" dirty="0"/>
              <a:t> </a:t>
            </a:r>
            <a:endParaRPr lang="lt-LT" dirty="0" smtClean="0"/>
          </a:p>
          <a:p>
            <a:pPr marL="514350" indent="-514350">
              <a:buFont typeface="+mj-lt"/>
              <a:buAutoNum type="alphaUcPeriod"/>
            </a:pPr>
            <a:r>
              <a:rPr lang="lt-LT" dirty="0"/>
              <a:t> </a:t>
            </a:r>
            <a:endParaRPr lang="lt-LT" dirty="0" smtClean="0"/>
          </a:p>
          <a:p>
            <a:pPr marL="514350" indent="-514350">
              <a:buFont typeface="+mj-lt"/>
              <a:buAutoNum type="alphaUcPeriod"/>
            </a:pPr>
            <a:r>
              <a:rPr lang="lt-LT" dirty="0"/>
              <a:t> </a:t>
            </a:r>
          </a:p>
        </p:txBody>
      </p:sp>
      <p:sp>
        <p:nvSpPr>
          <p:cNvPr id="2" name="Title 1"/>
          <p:cNvSpPr>
            <a:spLocks noGrp="1"/>
          </p:cNvSpPr>
          <p:nvPr>
            <p:ph type="title"/>
          </p:nvPr>
        </p:nvSpPr>
        <p:spPr/>
        <p:txBody>
          <a:bodyPr/>
          <a:lstStyle/>
          <a:p>
            <a:pPr algn="ctr"/>
            <a:r>
              <a:rPr lang="lt-LT" dirty="0" smtClean="0"/>
              <a:t>Testas</a:t>
            </a:r>
            <a:endParaRPr lang="lt-LT" dirty="0"/>
          </a:p>
        </p:txBody>
      </p:sp>
      <p:cxnSp>
        <p:nvCxnSpPr>
          <p:cNvPr id="5" name="Straight Connector 4"/>
          <p:cNvCxnSpPr/>
          <p:nvPr/>
        </p:nvCxnSpPr>
        <p:spPr>
          <a:xfrm>
            <a:off x="971600" y="4077072"/>
            <a:ext cx="1224136" cy="0"/>
          </a:xfrm>
          <a:prstGeom prst="line">
            <a:avLst/>
          </a:prstGeom>
        </p:spPr>
        <p:style>
          <a:lnRef idx="1">
            <a:schemeClr val="dk1"/>
          </a:lnRef>
          <a:fillRef idx="0">
            <a:schemeClr val="dk1"/>
          </a:fillRef>
          <a:effectRef idx="0">
            <a:schemeClr val="dk1"/>
          </a:effectRef>
          <a:fontRef idx="minor">
            <a:schemeClr val="tx1"/>
          </a:fontRef>
        </p:style>
      </p:cxnSp>
      <p:sp>
        <p:nvSpPr>
          <p:cNvPr id="6" name="Oval 5"/>
          <p:cNvSpPr/>
          <p:nvPr/>
        </p:nvSpPr>
        <p:spPr>
          <a:xfrm>
            <a:off x="1514233" y="4054212"/>
            <a:ext cx="45719" cy="4571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cxnSp>
        <p:nvCxnSpPr>
          <p:cNvPr id="8" name="Straight Connector 7"/>
          <p:cNvCxnSpPr/>
          <p:nvPr/>
        </p:nvCxnSpPr>
        <p:spPr>
          <a:xfrm>
            <a:off x="971600" y="3573016"/>
            <a:ext cx="36004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1727684" y="3573016"/>
            <a:ext cx="468052"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V="1">
            <a:off x="1331640" y="3356992"/>
            <a:ext cx="360040" cy="216024"/>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971600" y="3140968"/>
            <a:ext cx="465079"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1511660" y="3140968"/>
            <a:ext cx="684076"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1436679" y="3068960"/>
            <a:ext cx="0" cy="144016"/>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1511660" y="2952338"/>
            <a:ext cx="0" cy="360040"/>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899592" y="2636912"/>
            <a:ext cx="532335"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1519985" y="2636912"/>
            <a:ext cx="684076" cy="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1431927" y="2456892"/>
            <a:ext cx="0" cy="36004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a:off x="1519985" y="2456892"/>
            <a:ext cx="0" cy="360040"/>
          </a:xfrm>
          <a:prstGeom prst="line">
            <a:avLst/>
          </a:prstGeom>
        </p:spPr>
        <p:style>
          <a:lnRef idx="1">
            <a:schemeClr val="dk1"/>
          </a:lnRef>
          <a:fillRef idx="0">
            <a:schemeClr val="dk1"/>
          </a:fillRef>
          <a:effectRef idx="0">
            <a:schemeClr val="dk1"/>
          </a:effectRef>
          <a:fontRef idx="minor">
            <a:schemeClr val="tx1"/>
          </a:fontRef>
        </p:style>
      </p:cxn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4060874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2. Koks elektrinės talpos matavimo vienetas?</a:t>
            </a:r>
          </a:p>
          <a:p>
            <a:pPr marL="514350" indent="-514350">
              <a:buFont typeface="+mj-lt"/>
              <a:buAutoNum type="alphaUcPeriod"/>
            </a:pPr>
            <a:r>
              <a:rPr lang="lt-LT" dirty="0"/>
              <a:t> </a:t>
            </a:r>
            <a:r>
              <a:rPr lang="lt-LT" dirty="0" smtClean="0"/>
              <a:t>( N )</a:t>
            </a:r>
          </a:p>
          <a:p>
            <a:pPr marL="514350" indent="-514350">
              <a:buFont typeface="+mj-lt"/>
              <a:buAutoNum type="alphaUcPeriod"/>
            </a:pPr>
            <a:r>
              <a:rPr lang="lt-LT" dirty="0" smtClean="0"/>
              <a:t> ( F )</a:t>
            </a:r>
          </a:p>
          <a:p>
            <a:pPr marL="514350" indent="-514350">
              <a:buFont typeface="+mj-lt"/>
              <a:buAutoNum type="alphaUcPeriod"/>
            </a:pPr>
            <a:r>
              <a:rPr lang="lt-LT" dirty="0"/>
              <a:t> </a:t>
            </a:r>
            <a:r>
              <a:rPr lang="lt-LT" dirty="0" smtClean="0"/>
              <a:t>( A )</a:t>
            </a:r>
          </a:p>
          <a:p>
            <a:pPr marL="514350" indent="-514350">
              <a:buFont typeface="+mj-lt"/>
              <a:buAutoNum type="alphaUcPeriod"/>
            </a:pPr>
            <a:r>
              <a:rPr lang="lt-LT" dirty="0"/>
              <a:t> </a:t>
            </a:r>
            <a:r>
              <a:rPr lang="lt-LT" dirty="0" smtClean="0"/>
              <a:t>( V )</a:t>
            </a:r>
            <a:endParaRPr lang="lt-LT" dirty="0"/>
          </a:p>
        </p:txBody>
      </p:sp>
      <p:sp>
        <p:nvSpPr>
          <p:cNvPr id="2" name="Title 1"/>
          <p:cNvSpPr>
            <a:spLocks noGrp="1"/>
          </p:cNvSpPr>
          <p:nvPr>
            <p:ph type="title"/>
          </p:nvPr>
        </p:nvSpPr>
        <p:spPr/>
        <p:txBody>
          <a:bodyPr/>
          <a:lstStyle/>
          <a:p>
            <a:pPr algn="ctr"/>
            <a:r>
              <a:rPr lang="lt-LT" dirty="0" smtClean="0"/>
              <a:t>Testas</a:t>
            </a:r>
            <a:endParaRPr lang="lt-LT"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lt-LT" dirty="0" smtClean="0"/>
                  <a:t>3. Kaip pakis laisvųjų elektrmagnetinių virpesių periodas kontūre, sudarytame iš ritės ir kondensatoriaus, kai ritės induktyvumas sumažės 2 kartus, o kondensatoriaus talpa nepasikeis</a:t>
                </a:r>
              </a:p>
              <a:p>
                <a:pPr marL="514350" indent="-514350">
                  <a:buFont typeface="+mj-lt"/>
                  <a:buAutoNum type="alphaUcPeriod"/>
                </a:pPr>
                <a:r>
                  <a:rPr lang="lt-LT" dirty="0" smtClean="0"/>
                  <a:t>Padidės 2 kartus</a:t>
                </a:r>
              </a:p>
              <a:p>
                <a:pPr marL="514350" indent="-514350">
                  <a:buFont typeface="+mj-lt"/>
                  <a:buAutoNum type="alphaUcPeriod"/>
                </a:pPr>
                <a:r>
                  <a:rPr lang="lt-LT" dirty="0" smtClean="0"/>
                  <a:t>Sumažės 2 kartus</a:t>
                </a:r>
              </a:p>
              <a:p>
                <a:pPr marL="514350" indent="-514350">
                  <a:buFont typeface="+mj-lt"/>
                  <a:buAutoNum type="alphaUcPeriod"/>
                </a:pPr>
                <a:r>
                  <a:rPr lang="lt-LT" dirty="0" smtClean="0"/>
                  <a:t>Sumažės </a:t>
                </a:r>
                <a14:m>
                  <m:oMath xmlns:m="http://schemas.openxmlformats.org/officeDocument/2006/math">
                    <m:rad>
                      <m:radPr>
                        <m:degHide m:val="on"/>
                        <m:ctrlPr>
                          <a:rPr lang="lt-LT" i="1" smtClean="0">
                            <a:latin typeface="Cambria Math"/>
                          </a:rPr>
                        </m:ctrlPr>
                      </m:radPr>
                      <m:deg/>
                      <m:e>
                        <m:r>
                          <a:rPr lang="lt-LT" b="0" i="1" smtClean="0">
                            <a:latin typeface="Cambria Math"/>
                          </a:rPr>
                          <m:t>2</m:t>
                        </m:r>
                      </m:e>
                    </m:rad>
                  </m:oMath>
                </a14:m>
                <a:r>
                  <a:rPr lang="lt-LT" dirty="0" smtClean="0"/>
                  <a:t> 2 karto</a:t>
                </a:r>
              </a:p>
              <a:p>
                <a:pPr marL="514350" indent="-514350">
                  <a:buFont typeface="+mj-lt"/>
                  <a:buAutoNum type="alphaUcPeriod"/>
                </a:pPr>
                <a:r>
                  <a:rPr lang="lt-LT" dirty="0" smtClean="0"/>
                  <a:t>Padidės </a:t>
                </a:r>
                <a14:m>
                  <m:oMath xmlns:m="http://schemas.openxmlformats.org/officeDocument/2006/math">
                    <m:rad>
                      <m:radPr>
                        <m:degHide m:val="on"/>
                        <m:ctrlPr>
                          <a:rPr lang="lt-LT" i="1">
                            <a:latin typeface="Cambria Math"/>
                          </a:rPr>
                        </m:ctrlPr>
                      </m:radPr>
                      <m:deg/>
                      <m:e>
                        <m:r>
                          <a:rPr lang="lt-LT" i="1">
                            <a:latin typeface="Cambria Math"/>
                          </a:rPr>
                          <m:t>2</m:t>
                        </m:r>
                      </m:e>
                    </m:rad>
                  </m:oMath>
                </a14:m>
                <a:r>
                  <a:rPr lang="lt-LT" dirty="0" smtClean="0"/>
                  <a:t> karto</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259" t="-1067" r="-1778"/>
                </a:stretch>
              </a:blipFill>
            </p:spPr>
            <p:txBody>
              <a:bodyPr/>
              <a:lstStyle/>
              <a:p>
                <a:r>
                  <a:rPr lang="lt-LT">
                    <a:noFill/>
                  </a:rPr>
                  <a:t> </a:t>
                </a:r>
              </a:p>
            </p:txBody>
          </p:sp>
        </mc:Fallback>
      </mc:AlternateContent>
      <p:sp>
        <p:nvSpPr>
          <p:cNvPr id="2" name="Title 1"/>
          <p:cNvSpPr>
            <a:spLocks noGrp="1"/>
          </p:cNvSpPr>
          <p:nvPr>
            <p:ph type="title"/>
          </p:nvPr>
        </p:nvSpPr>
        <p:spPr/>
        <p:txBody>
          <a:bodyPr/>
          <a:lstStyle/>
          <a:p>
            <a:pPr algn="ctr"/>
            <a:r>
              <a:rPr lang="lt-LT" dirty="0" smtClean="0"/>
              <a:t>Testas</a:t>
            </a:r>
            <a:endParaRPr lang="lt-LT"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lt-LT" dirty="0" smtClean="0"/>
                  <a:t>4. Kaip pasikeis laisvųjų virpesių periodas kontūre, kurio R = 0, jeigu induktyvumas padidės dvigubai, o talpa – keturgubai?</a:t>
                </a:r>
              </a:p>
              <a:p>
                <a:pPr marL="514350" indent="-514350">
                  <a:buFont typeface="+mj-lt"/>
                  <a:buAutoNum type="alphaUcPeriod"/>
                </a:pPr>
                <a:r>
                  <a:rPr lang="lt-LT" dirty="0" smtClean="0"/>
                  <a:t>Padidės 8 kartus</a:t>
                </a:r>
              </a:p>
              <a:p>
                <a:pPr marL="514350" indent="-514350">
                  <a:buFont typeface="+mj-lt"/>
                  <a:buAutoNum type="alphaUcPeriod"/>
                </a:pPr>
                <a:r>
                  <a:rPr lang="lt-LT" dirty="0" smtClean="0"/>
                  <a:t>Sumažės 8 kartus</a:t>
                </a:r>
              </a:p>
              <a:p>
                <a:pPr marL="514350" indent="-514350">
                  <a:buFont typeface="+mj-lt"/>
                  <a:buAutoNum type="alphaUcPeriod"/>
                </a:pPr>
                <a:r>
                  <a:rPr lang="lt-LT" dirty="0" smtClean="0"/>
                  <a:t>Padidės </a:t>
                </a:r>
                <a14:m>
                  <m:oMath xmlns:m="http://schemas.openxmlformats.org/officeDocument/2006/math">
                    <m:rad>
                      <m:radPr>
                        <m:degHide m:val="on"/>
                        <m:ctrlPr>
                          <a:rPr lang="lt-LT" i="1">
                            <a:latin typeface="Cambria Math"/>
                          </a:rPr>
                        </m:ctrlPr>
                      </m:radPr>
                      <m:deg/>
                      <m:e>
                        <m:r>
                          <a:rPr lang="lt-LT" b="0" i="1" smtClean="0">
                            <a:latin typeface="Cambria Math"/>
                          </a:rPr>
                          <m:t>8</m:t>
                        </m:r>
                      </m:e>
                    </m:rad>
                  </m:oMath>
                </a14:m>
                <a:r>
                  <a:rPr lang="lt-LT" dirty="0" smtClean="0"/>
                  <a:t> kartus</a:t>
                </a:r>
              </a:p>
              <a:p>
                <a:pPr marL="514350" indent="-514350">
                  <a:buFont typeface="+mj-lt"/>
                  <a:buAutoNum type="alphaUcPeriod"/>
                </a:pPr>
                <a:r>
                  <a:rPr lang="lt-LT" dirty="0" smtClean="0"/>
                  <a:t>Padidės </a:t>
                </a:r>
                <a14:m>
                  <m:oMath xmlns:m="http://schemas.openxmlformats.org/officeDocument/2006/math">
                    <m:rad>
                      <m:radPr>
                        <m:degHide m:val="on"/>
                        <m:ctrlPr>
                          <a:rPr lang="lt-LT" i="1">
                            <a:latin typeface="Cambria Math"/>
                          </a:rPr>
                        </m:ctrlPr>
                      </m:radPr>
                      <m:deg/>
                      <m:e>
                        <m:r>
                          <a:rPr lang="lt-LT" i="1">
                            <a:latin typeface="Cambria Math"/>
                          </a:rPr>
                          <m:t>2</m:t>
                        </m:r>
                      </m:e>
                    </m:rad>
                  </m:oMath>
                </a14:m>
                <a:r>
                  <a:rPr lang="lt-LT" dirty="0" smtClean="0"/>
                  <a:t> kartų</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259" t="-1067" r="-1630"/>
                </a:stretch>
              </a:blipFill>
            </p:spPr>
            <p:txBody>
              <a:bodyPr/>
              <a:lstStyle/>
              <a:p>
                <a:r>
                  <a:rPr lang="lt-LT">
                    <a:noFill/>
                  </a:rPr>
                  <a:t> </a:t>
                </a:r>
              </a:p>
            </p:txBody>
          </p:sp>
        </mc:Fallback>
      </mc:AlternateContent>
      <p:sp>
        <p:nvSpPr>
          <p:cNvPr id="2" name="Title 1"/>
          <p:cNvSpPr>
            <a:spLocks noGrp="1"/>
          </p:cNvSpPr>
          <p:nvPr>
            <p:ph type="title"/>
          </p:nvPr>
        </p:nvSpPr>
        <p:spPr/>
        <p:txBody>
          <a:bodyPr/>
          <a:lstStyle/>
          <a:p>
            <a:pPr algn="ctr"/>
            <a:r>
              <a:rPr lang="lt-LT" dirty="0" smtClean="0"/>
              <a:t>Testas</a:t>
            </a:r>
            <a:endParaRPr lang="lt-LT"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lt-LT" dirty="0" smtClean="0"/>
                  <a:t>5. Kondensatorių, kurių elektrinės talpos </a:t>
                </a:r>
                <a14:m>
                  <m:oMath xmlns:m="http://schemas.openxmlformats.org/officeDocument/2006/math">
                    <m:sSub>
                      <m:sSubPr>
                        <m:ctrlPr>
                          <a:rPr lang="lt-LT" i="1" smtClean="0">
                            <a:latin typeface="Cambria Math"/>
                          </a:rPr>
                        </m:ctrlPr>
                      </m:sSubPr>
                      <m:e>
                        <m:r>
                          <a:rPr lang="lt-LT" b="0" i="1" smtClean="0">
                            <a:latin typeface="Cambria Math"/>
                          </a:rPr>
                          <m:t>𝐶</m:t>
                        </m:r>
                      </m:e>
                      <m:sub>
                        <m:r>
                          <a:rPr lang="lt-LT" b="0" i="1" smtClean="0">
                            <a:latin typeface="Cambria Math"/>
                          </a:rPr>
                          <m:t>1</m:t>
                        </m:r>
                      </m:sub>
                    </m:sSub>
                  </m:oMath>
                </a14:m>
                <a:r>
                  <a:rPr lang="lt-LT" dirty="0" smtClean="0"/>
                  <a:t> ir  </a:t>
                </a:r>
                <a14:m>
                  <m:oMath xmlns:m="http://schemas.openxmlformats.org/officeDocument/2006/math">
                    <m:sSub>
                      <m:sSubPr>
                        <m:ctrlPr>
                          <a:rPr lang="lt-LT" i="1" dirty="0" smtClean="0">
                            <a:latin typeface="Cambria Math"/>
                          </a:rPr>
                        </m:ctrlPr>
                      </m:sSubPr>
                      <m:e>
                        <m:r>
                          <a:rPr lang="lt-LT" b="0" i="1" dirty="0" smtClean="0">
                            <a:latin typeface="Cambria Math"/>
                          </a:rPr>
                          <m:t>𝐶</m:t>
                        </m:r>
                      </m:e>
                      <m:sub>
                        <m:r>
                          <a:rPr lang="lt-LT" b="0" i="1" dirty="0" smtClean="0">
                            <a:latin typeface="Cambria Math"/>
                          </a:rPr>
                          <m:t>2</m:t>
                        </m:r>
                      </m:sub>
                    </m:sSub>
                  </m:oMath>
                </a14:m>
                <a:r>
                  <a:rPr lang="lt-LT" dirty="0" smtClean="0"/>
                  <a:t>, energija vienoda. Koks šių kondensatorių įtampų santykis?</a:t>
                </a:r>
              </a:p>
              <a:p>
                <a:pPr marL="514350" indent="-514350">
                  <a:buFont typeface="+mj-lt"/>
                  <a:buAutoNum type="alphaUcPeriod"/>
                </a:pPr>
                <a14:m>
                  <m:oMath xmlns:m="http://schemas.openxmlformats.org/officeDocument/2006/math">
                    <m:f>
                      <m:fPr>
                        <m:ctrlPr>
                          <a:rPr lang="lt-LT" i="1" smtClean="0">
                            <a:latin typeface="Cambria Math"/>
                          </a:rPr>
                        </m:ctrlPr>
                      </m:fPr>
                      <m:num>
                        <m:sSub>
                          <m:sSubPr>
                            <m:ctrlPr>
                              <a:rPr lang="lt-LT" i="1">
                                <a:latin typeface="Cambria Math"/>
                              </a:rPr>
                            </m:ctrlPr>
                          </m:sSubPr>
                          <m:e>
                            <m:r>
                              <a:rPr lang="lt-LT" b="0" i="1" smtClean="0">
                                <a:latin typeface="Cambria Math"/>
                              </a:rPr>
                              <m:t>𝑈</m:t>
                            </m:r>
                          </m:e>
                          <m:sub>
                            <m:r>
                              <a:rPr lang="lt-LT" i="1">
                                <a:latin typeface="Cambria Math"/>
                              </a:rPr>
                              <m:t>1</m:t>
                            </m:r>
                          </m:sub>
                        </m:sSub>
                      </m:num>
                      <m:den>
                        <m:sSub>
                          <m:sSubPr>
                            <m:ctrlPr>
                              <a:rPr lang="lt-LT" i="1">
                                <a:latin typeface="Cambria Math"/>
                              </a:rPr>
                            </m:ctrlPr>
                          </m:sSubPr>
                          <m:e>
                            <m:r>
                              <a:rPr lang="lt-LT" b="0" i="1" smtClean="0">
                                <a:latin typeface="Cambria Math"/>
                              </a:rPr>
                              <m:t>𝑈</m:t>
                            </m:r>
                          </m:e>
                          <m:sub>
                            <m:r>
                              <a:rPr lang="lt-LT" b="0" i="1" smtClean="0">
                                <a:latin typeface="Cambria Math"/>
                              </a:rPr>
                              <m:t>2</m:t>
                            </m:r>
                          </m:sub>
                        </m:sSub>
                      </m:den>
                    </m:f>
                  </m:oMath>
                </a14:m>
                <a:r>
                  <a:rPr lang="lt-LT" dirty="0" smtClean="0"/>
                  <a:t>=</a:t>
                </a:r>
                <a14:m>
                  <m:oMath xmlns:m="http://schemas.openxmlformats.org/officeDocument/2006/math">
                    <m:rad>
                      <m:radPr>
                        <m:degHide m:val="on"/>
                        <m:ctrlPr>
                          <a:rPr lang="lt-LT" i="1" dirty="0" smtClean="0">
                            <a:latin typeface="Cambria Math"/>
                          </a:rPr>
                        </m:ctrlPr>
                      </m:radPr>
                      <m:deg/>
                      <m:e>
                        <m:f>
                          <m:fPr>
                            <m:ctrlPr>
                              <a:rPr lang="lt-LT" i="1" dirty="0" smtClean="0">
                                <a:latin typeface="Cambria Math"/>
                              </a:rPr>
                            </m:ctrlPr>
                          </m:fPr>
                          <m:num>
                            <m:sSub>
                              <m:sSubPr>
                                <m:ctrlPr>
                                  <a:rPr lang="lt-LT" i="1">
                                    <a:latin typeface="Cambria Math"/>
                                  </a:rPr>
                                </m:ctrlPr>
                              </m:sSubPr>
                              <m:e>
                                <m:r>
                                  <a:rPr lang="lt-LT" i="1">
                                    <a:latin typeface="Cambria Math"/>
                                  </a:rPr>
                                  <m:t>𝐶</m:t>
                                </m:r>
                              </m:e>
                              <m:sub>
                                <m:r>
                                  <a:rPr lang="lt-LT" i="1">
                                    <a:latin typeface="Cambria Math"/>
                                  </a:rPr>
                                  <m:t>1</m:t>
                                </m:r>
                              </m:sub>
                            </m:sSub>
                          </m:num>
                          <m:den>
                            <m:sSub>
                              <m:sSubPr>
                                <m:ctrlPr>
                                  <a:rPr lang="lt-LT" i="1">
                                    <a:latin typeface="Cambria Math"/>
                                  </a:rPr>
                                </m:ctrlPr>
                              </m:sSubPr>
                              <m:e>
                                <m:r>
                                  <a:rPr lang="lt-LT" i="1">
                                    <a:latin typeface="Cambria Math"/>
                                  </a:rPr>
                                  <m:t>𝐶</m:t>
                                </m:r>
                              </m:e>
                              <m:sub>
                                <m:r>
                                  <a:rPr lang="lt-LT" b="0" i="1" smtClean="0">
                                    <a:latin typeface="Cambria Math"/>
                                  </a:rPr>
                                  <m:t>2</m:t>
                                </m:r>
                              </m:sub>
                            </m:sSub>
                          </m:den>
                        </m:f>
                      </m:e>
                    </m:rad>
                  </m:oMath>
                </a14:m>
                <a:endParaRPr lang="lt-LT" dirty="0" smtClean="0"/>
              </a:p>
              <a:p>
                <a:pPr marL="514350" indent="-514350">
                  <a:buFont typeface="+mj-lt"/>
                  <a:buAutoNum type="alphaUcPeriod"/>
                </a:pPr>
                <a14:m>
                  <m:oMath xmlns:m="http://schemas.openxmlformats.org/officeDocument/2006/math">
                    <m:f>
                      <m:fPr>
                        <m:ctrlPr>
                          <a:rPr lang="lt-LT" i="1">
                            <a:latin typeface="Cambria Math"/>
                          </a:rPr>
                        </m:ctrlPr>
                      </m:fPr>
                      <m:num>
                        <m:sSub>
                          <m:sSubPr>
                            <m:ctrlPr>
                              <a:rPr lang="lt-LT" i="1">
                                <a:latin typeface="Cambria Math"/>
                              </a:rPr>
                            </m:ctrlPr>
                          </m:sSubPr>
                          <m:e>
                            <m:r>
                              <a:rPr lang="lt-LT" i="1">
                                <a:latin typeface="Cambria Math"/>
                              </a:rPr>
                              <m:t>𝑈</m:t>
                            </m:r>
                          </m:e>
                          <m:sub>
                            <m:r>
                              <a:rPr lang="lt-LT" i="1">
                                <a:latin typeface="Cambria Math"/>
                              </a:rPr>
                              <m:t>1</m:t>
                            </m:r>
                          </m:sub>
                        </m:sSub>
                      </m:num>
                      <m:den>
                        <m:sSub>
                          <m:sSubPr>
                            <m:ctrlPr>
                              <a:rPr lang="lt-LT" i="1">
                                <a:latin typeface="Cambria Math"/>
                              </a:rPr>
                            </m:ctrlPr>
                          </m:sSubPr>
                          <m:e>
                            <m:r>
                              <a:rPr lang="lt-LT" i="1">
                                <a:latin typeface="Cambria Math"/>
                              </a:rPr>
                              <m:t>𝑈</m:t>
                            </m:r>
                          </m:e>
                          <m:sub>
                            <m:r>
                              <a:rPr lang="lt-LT" i="1">
                                <a:latin typeface="Cambria Math"/>
                              </a:rPr>
                              <m:t>2</m:t>
                            </m:r>
                          </m:sub>
                        </m:sSub>
                      </m:den>
                    </m:f>
                  </m:oMath>
                </a14:m>
                <a:r>
                  <a:rPr lang="lt-LT" dirty="0"/>
                  <a:t>=</a:t>
                </a:r>
                <a14:m>
                  <m:oMath xmlns:m="http://schemas.openxmlformats.org/officeDocument/2006/math">
                    <m:sSup>
                      <m:sSupPr>
                        <m:ctrlPr>
                          <a:rPr lang="lt-LT" i="1" dirty="0" smtClean="0">
                            <a:latin typeface="Cambria Math"/>
                          </a:rPr>
                        </m:ctrlPr>
                      </m:sSupPr>
                      <m:e>
                        <m:d>
                          <m:dPr>
                            <m:ctrlPr>
                              <a:rPr lang="lt-LT" i="1" dirty="0" smtClean="0">
                                <a:latin typeface="Cambria Math"/>
                              </a:rPr>
                            </m:ctrlPr>
                          </m:dPr>
                          <m:e>
                            <m:f>
                              <m:fPr>
                                <m:ctrlPr>
                                  <a:rPr lang="lt-LT" i="1" dirty="0">
                                    <a:latin typeface="Cambria Math"/>
                                  </a:rPr>
                                </m:ctrlPr>
                              </m:fPr>
                              <m:num>
                                <m:sSub>
                                  <m:sSubPr>
                                    <m:ctrlPr>
                                      <a:rPr lang="lt-LT" i="1">
                                        <a:latin typeface="Cambria Math"/>
                                      </a:rPr>
                                    </m:ctrlPr>
                                  </m:sSubPr>
                                  <m:e>
                                    <m:r>
                                      <a:rPr lang="lt-LT" i="1">
                                        <a:latin typeface="Cambria Math"/>
                                      </a:rPr>
                                      <m:t>𝐶</m:t>
                                    </m:r>
                                  </m:e>
                                  <m:sub>
                                    <m:r>
                                      <a:rPr lang="lt-LT" i="1">
                                        <a:latin typeface="Cambria Math"/>
                                      </a:rPr>
                                      <m:t>1</m:t>
                                    </m:r>
                                  </m:sub>
                                </m:sSub>
                              </m:num>
                              <m:den>
                                <m:sSub>
                                  <m:sSubPr>
                                    <m:ctrlPr>
                                      <a:rPr lang="lt-LT" i="1">
                                        <a:latin typeface="Cambria Math"/>
                                      </a:rPr>
                                    </m:ctrlPr>
                                  </m:sSubPr>
                                  <m:e>
                                    <m:r>
                                      <a:rPr lang="lt-LT" i="1">
                                        <a:latin typeface="Cambria Math"/>
                                      </a:rPr>
                                      <m:t>𝐶</m:t>
                                    </m:r>
                                  </m:e>
                                  <m:sub>
                                    <m:r>
                                      <a:rPr lang="lt-LT" i="1">
                                        <a:latin typeface="Cambria Math"/>
                                      </a:rPr>
                                      <m:t>2</m:t>
                                    </m:r>
                                  </m:sub>
                                </m:sSub>
                              </m:den>
                            </m:f>
                          </m:e>
                        </m:d>
                      </m:e>
                      <m:sup>
                        <m:r>
                          <a:rPr lang="lt-LT" b="0" i="1" dirty="0" smtClean="0">
                            <a:latin typeface="Cambria Math"/>
                          </a:rPr>
                          <m:t>2</m:t>
                        </m:r>
                      </m:sup>
                    </m:sSup>
                  </m:oMath>
                </a14:m>
                <a:endParaRPr lang="lt-LT" dirty="0" smtClean="0"/>
              </a:p>
              <a:p>
                <a:pPr marL="514350" indent="-514350">
                  <a:buFont typeface="+mj-lt"/>
                  <a:buAutoNum type="alphaUcPeriod"/>
                </a:pPr>
                <a14:m>
                  <m:oMath xmlns:m="http://schemas.openxmlformats.org/officeDocument/2006/math">
                    <m:f>
                      <m:fPr>
                        <m:ctrlPr>
                          <a:rPr lang="lt-LT" i="1">
                            <a:latin typeface="Cambria Math"/>
                          </a:rPr>
                        </m:ctrlPr>
                      </m:fPr>
                      <m:num>
                        <m:sSub>
                          <m:sSubPr>
                            <m:ctrlPr>
                              <a:rPr lang="lt-LT" i="1">
                                <a:latin typeface="Cambria Math"/>
                              </a:rPr>
                            </m:ctrlPr>
                          </m:sSubPr>
                          <m:e>
                            <m:r>
                              <a:rPr lang="lt-LT" i="1">
                                <a:latin typeface="Cambria Math"/>
                              </a:rPr>
                              <m:t>𝑈</m:t>
                            </m:r>
                          </m:e>
                          <m:sub>
                            <m:r>
                              <a:rPr lang="lt-LT" i="1">
                                <a:latin typeface="Cambria Math"/>
                              </a:rPr>
                              <m:t>1</m:t>
                            </m:r>
                          </m:sub>
                        </m:sSub>
                      </m:num>
                      <m:den>
                        <m:sSub>
                          <m:sSubPr>
                            <m:ctrlPr>
                              <a:rPr lang="lt-LT" i="1">
                                <a:latin typeface="Cambria Math"/>
                              </a:rPr>
                            </m:ctrlPr>
                          </m:sSubPr>
                          <m:e>
                            <m:r>
                              <a:rPr lang="lt-LT" i="1">
                                <a:latin typeface="Cambria Math"/>
                              </a:rPr>
                              <m:t>𝑈</m:t>
                            </m:r>
                          </m:e>
                          <m:sub>
                            <m:r>
                              <a:rPr lang="lt-LT" i="1">
                                <a:latin typeface="Cambria Math"/>
                              </a:rPr>
                              <m:t>2</m:t>
                            </m:r>
                          </m:sub>
                        </m:sSub>
                      </m:den>
                    </m:f>
                  </m:oMath>
                </a14:m>
                <a:r>
                  <a:rPr lang="lt-LT" dirty="0"/>
                  <a:t>=</a:t>
                </a:r>
                <a14:m>
                  <m:oMath xmlns:m="http://schemas.openxmlformats.org/officeDocument/2006/math">
                    <m:f>
                      <m:fPr>
                        <m:ctrlPr>
                          <a:rPr lang="lt-LT" i="1" dirty="0">
                            <a:latin typeface="Cambria Math"/>
                          </a:rPr>
                        </m:ctrlPr>
                      </m:fPr>
                      <m:num>
                        <m:sSub>
                          <m:sSubPr>
                            <m:ctrlPr>
                              <a:rPr lang="lt-LT" i="1">
                                <a:latin typeface="Cambria Math"/>
                              </a:rPr>
                            </m:ctrlPr>
                          </m:sSubPr>
                          <m:e>
                            <m:r>
                              <a:rPr lang="lt-LT" i="1">
                                <a:latin typeface="Cambria Math"/>
                              </a:rPr>
                              <m:t>𝐶</m:t>
                            </m:r>
                          </m:e>
                          <m:sub>
                            <m:r>
                              <a:rPr lang="lt-LT" b="0" i="1" smtClean="0">
                                <a:latin typeface="Cambria Math"/>
                              </a:rPr>
                              <m:t>2</m:t>
                            </m:r>
                          </m:sub>
                        </m:sSub>
                      </m:num>
                      <m:den>
                        <m:sSub>
                          <m:sSubPr>
                            <m:ctrlPr>
                              <a:rPr lang="lt-LT" i="1">
                                <a:latin typeface="Cambria Math"/>
                              </a:rPr>
                            </m:ctrlPr>
                          </m:sSubPr>
                          <m:e>
                            <m:r>
                              <a:rPr lang="lt-LT" i="1">
                                <a:latin typeface="Cambria Math"/>
                              </a:rPr>
                              <m:t>𝐶</m:t>
                            </m:r>
                          </m:e>
                          <m:sub>
                            <m:r>
                              <a:rPr lang="lt-LT" b="0" i="1" smtClean="0">
                                <a:latin typeface="Cambria Math"/>
                              </a:rPr>
                              <m:t>1</m:t>
                            </m:r>
                          </m:sub>
                        </m:sSub>
                      </m:den>
                    </m:f>
                  </m:oMath>
                </a14:m>
                <a:endParaRPr lang="lt-LT" dirty="0" smtClean="0"/>
              </a:p>
              <a:p>
                <a:pPr marL="514350" indent="-514350">
                  <a:buFont typeface="+mj-lt"/>
                  <a:buAutoNum type="alphaUcPeriod"/>
                </a:pPr>
                <a14:m>
                  <m:oMath xmlns:m="http://schemas.openxmlformats.org/officeDocument/2006/math">
                    <m:f>
                      <m:fPr>
                        <m:ctrlPr>
                          <a:rPr lang="lt-LT" i="1">
                            <a:latin typeface="Cambria Math"/>
                          </a:rPr>
                        </m:ctrlPr>
                      </m:fPr>
                      <m:num>
                        <m:sSub>
                          <m:sSubPr>
                            <m:ctrlPr>
                              <a:rPr lang="lt-LT" i="1">
                                <a:latin typeface="Cambria Math"/>
                              </a:rPr>
                            </m:ctrlPr>
                          </m:sSubPr>
                          <m:e>
                            <m:r>
                              <a:rPr lang="lt-LT" i="1">
                                <a:latin typeface="Cambria Math"/>
                              </a:rPr>
                              <m:t>𝑈</m:t>
                            </m:r>
                          </m:e>
                          <m:sub>
                            <m:r>
                              <a:rPr lang="lt-LT" i="1">
                                <a:latin typeface="Cambria Math"/>
                              </a:rPr>
                              <m:t>1</m:t>
                            </m:r>
                          </m:sub>
                        </m:sSub>
                      </m:num>
                      <m:den>
                        <m:sSub>
                          <m:sSubPr>
                            <m:ctrlPr>
                              <a:rPr lang="lt-LT" i="1">
                                <a:latin typeface="Cambria Math"/>
                              </a:rPr>
                            </m:ctrlPr>
                          </m:sSubPr>
                          <m:e>
                            <m:r>
                              <a:rPr lang="lt-LT" i="1">
                                <a:latin typeface="Cambria Math"/>
                              </a:rPr>
                              <m:t>𝑈</m:t>
                            </m:r>
                          </m:e>
                          <m:sub>
                            <m:r>
                              <a:rPr lang="lt-LT" i="1">
                                <a:latin typeface="Cambria Math"/>
                              </a:rPr>
                              <m:t>2</m:t>
                            </m:r>
                          </m:sub>
                        </m:sSub>
                      </m:den>
                    </m:f>
                  </m:oMath>
                </a14:m>
                <a:r>
                  <a:rPr lang="lt-LT" dirty="0"/>
                  <a:t>= </a:t>
                </a:r>
                <a:r>
                  <a:rPr lang="lt-LT" dirty="0" smtClean="0"/>
                  <a:t>1</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259" t="-1067"/>
                </a:stretch>
              </a:blipFill>
            </p:spPr>
            <p:txBody>
              <a:bodyPr/>
              <a:lstStyle/>
              <a:p>
                <a:r>
                  <a:rPr lang="lt-LT">
                    <a:noFill/>
                  </a:rPr>
                  <a:t> </a:t>
                </a:r>
              </a:p>
            </p:txBody>
          </p:sp>
        </mc:Fallback>
      </mc:AlternateContent>
      <p:sp>
        <p:nvSpPr>
          <p:cNvPr id="2" name="Title 1"/>
          <p:cNvSpPr>
            <a:spLocks noGrp="1"/>
          </p:cNvSpPr>
          <p:nvPr>
            <p:ph type="title"/>
          </p:nvPr>
        </p:nvSpPr>
        <p:spPr/>
        <p:txBody>
          <a:bodyPr/>
          <a:lstStyle/>
          <a:p>
            <a:pPr algn="ctr"/>
            <a:r>
              <a:rPr lang="lt-LT" dirty="0" smtClean="0"/>
              <a:t>Testas</a:t>
            </a:r>
            <a:endParaRPr lang="lt-LT"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6. Kaip uždarame virpesių kontūre pakinta elektromagnetinų virpesių dažnis, padidinus atstumą tarp kondensatoriaus plokščių?</a:t>
            </a:r>
          </a:p>
          <a:p>
            <a:pPr marL="514350" indent="-514350">
              <a:buFont typeface="+mj-lt"/>
              <a:buAutoNum type="alphaUcPeriod"/>
            </a:pPr>
            <a:r>
              <a:rPr lang="lt-LT" dirty="0" smtClean="0"/>
              <a:t>Sumažėja </a:t>
            </a:r>
          </a:p>
          <a:p>
            <a:pPr marL="514350" indent="-514350">
              <a:buFont typeface="+mj-lt"/>
              <a:buAutoNum type="alphaUcPeriod"/>
            </a:pPr>
            <a:r>
              <a:rPr lang="lt-LT" dirty="0" smtClean="0"/>
              <a:t>Nepakinta</a:t>
            </a:r>
          </a:p>
          <a:p>
            <a:pPr marL="514350" indent="-514350">
              <a:buFont typeface="+mj-lt"/>
              <a:buAutoNum type="alphaUcPeriod"/>
            </a:pPr>
            <a:r>
              <a:rPr lang="lt-LT" dirty="0" smtClean="0"/>
              <a:t>Padidėja</a:t>
            </a:r>
          </a:p>
          <a:p>
            <a:pPr marL="514350" indent="-514350">
              <a:buFont typeface="+mj-lt"/>
              <a:buAutoNum type="alphaUcPeriod"/>
            </a:pPr>
            <a:r>
              <a:rPr lang="lt-LT" dirty="0" smtClean="0"/>
              <a:t>Gali padidėti arba sumažėti</a:t>
            </a:r>
            <a:endParaRPr lang="lt-LT" dirty="0"/>
          </a:p>
        </p:txBody>
      </p:sp>
      <p:sp>
        <p:nvSpPr>
          <p:cNvPr id="2" name="Title 1"/>
          <p:cNvSpPr>
            <a:spLocks noGrp="1"/>
          </p:cNvSpPr>
          <p:nvPr>
            <p:ph type="title"/>
          </p:nvPr>
        </p:nvSpPr>
        <p:spPr/>
        <p:txBody>
          <a:bodyPr/>
          <a:lstStyle/>
          <a:p>
            <a:pPr algn="ctr"/>
            <a:r>
              <a:rPr lang="lt-LT" dirty="0" smtClean="0"/>
              <a:t>Testas</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7. Kaip pakis plokščiojo kondensatoriaus talpa, atstumą tarp plokštelių padidinus 4 kartus?</a:t>
            </a:r>
          </a:p>
          <a:p>
            <a:pPr marL="514350" indent="-514350">
              <a:buFont typeface="+mj-lt"/>
              <a:buAutoNum type="alphaUcPeriod"/>
            </a:pPr>
            <a:r>
              <a:rPr lang="lt-LT" dirty="0" smtClean="0"/>
              <a:t>Nepakis</a:t>
            </a:r>
          </a:p>
          <a:p>
            <a:pPr marL="514350" indent="-514350">
              <a:buFont typeface="+mj-lt"/>
              <a:buAutoNum type="alphaUcPeriod"/>
            </a:pPr>
            <a:r>
              <a:rPr lang="lt-LT" dirty="0" smtClean="0"/>
              <a:t>Padidės 4 kartus</a:t>
            </a:r>
          </a:p>
          <a:p>
            <a:pPr marL="514350" indent="-514350">
              <a:buFont typeface="+mj-lt"/>
              <a:buAutoNum type="alphaUcPeriod"/>
            </a:pPr>
            <a:r>
              <a:rPr lang="lt-LT" dirty="0" smtClean="0"/>
              <a:t>Sumažės 4 kartus</a:t>
            </a:r>
          </a:p>
          <a:p>
            <a:pPr marL="514350" indent="-514350">
              <a:buFont typeface="+mj-lt"/>
              <a:buAutoNum type="alphaUcPeriod"/>
            </a:pPr>
            <a:r>
              <a:rPr lang="lt-LT" dirty="0" smtClean="0"/>
              <a:t>Padidės 16 kartų</a:t>
            </a:r>
            <a:endParaRPr lang="lt-LT" dirty="0"/>
          </a:p>
        </p:txBody>
      </p:sp>
      <p:sp>
        <p:nvSpPr>
          <p:cNvPr id="2" name="Title 1"/>
          <p:cNvSpPr>
            <a:spLocks noGrp="1"/>
          </p:cNvSpPr>
          <p:nvPr>
            <p:ph type="title"/>
          </p:nvPr>
        </p:nvSpPr>
        <p:spPr/>
        <p:txBody>
          <a:bodyPr/>
          <a:lstStyle/>
          <a:p>
            <a:pPr algn="ctr"/>
            <a:r>
              <a:rPr lang="lt-LT" dirty="0" smtClean="0"/>
              <a:t>Testas</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8. Kaip kinta prijungto prie šaltinio kondensatoriaus krūvis, keičiant atstumą tarp jo plokštelių?</a:t>
            </a:r>
          </a:p>
          <a:p>
            <a:pPr marL="514350" indent="-514350">
              <a:buFont typeface="+mj-lt"/>
              <a:buAutoNum type="alphaUcPeriod"/>
            </a:pPr>
            <a:r>
              <a:rPr lang="lt-LT" dirty="0" smtClean="0"/>
              <a:t>Proporcingai atstumo kvadratui</a:t>
            </a:r>
          </a:p>
          <a:p>
            <a:pPr marL="514350" indent="-514350">
              <a:buFont typeface="+mj-lt"/>
              <a:buAutoNum type="alphaUcPeriod"/>
            </a:pPr>
            <a:r>
              <a:rPr lang="lt-LT" dirty="0" smtClean="0"/>
              <a:t>Atvirkščiai proporcingai atstumo kvadratui</a:t>
            </a:r>
          </a:p>
          <a:p>
            <a:pPr marL="514350" indent="-514350">
              <a:buFont typeface="+mj-lt"/>
              <a:buAutoNum type="alphaUcPeriod"/>
            </a:pPr>
            <a:r>
              <a:rPr lang="lt-LT" dirty="0" smtClean="0"/>
              <a:t>Proporcingai atstumui</a:t>
            </a:r>
          </a:p>
          <a:p>
            <a:pPr marL="514350" indent="-514350">
              <a:buFont typeface="+mj-lt"/>
              <a:buAutoNum type="alphaUcPeriod"/>
            </a:pPr>
            <a:r>
              <a:rPr lang="lt-LT" dirty="0" smtClean="0"/>
              <a:t>Atvirkščiai proporcingai atstumui</a:t>
            </a:r>
            <a:endParaRPr lang="lt-LT" dirty="0"/>
          </a:p>
        </p:txBody>
      </p:sp>
      <p:sp>
        <p:nvSpPr>
          <p:cNvPr id="2" name="Title 1"/>
          <p:cNvSpPr>
            <a:spLocks noGrp="1"/>
          </p:cNvSpPr>
          <p:nvPr>
            <p:ph type="title"/>
          </p:nvPr>
        </p:nvSpPr>
        <p:spPr/>
        <p:txBody>
          <a:bodyPr/>
          <a:lstStyle/>
          <a:p>
            <a:pPr algn="ctr"/>
            <a:r>
              <a:rPr lang="lt-LT" dirty="0" smtClean="0"/>
              <a:t>Testas</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9. Kaip pasikeis laisvųjų elektromagnetinių virpesių periodas kontūre, jeigu vienu metu induktyvumą ir talpą padidinsime 2 kartus?</a:t>
            </a:r>
          </a:p>
          <a:p>
            <a:pPr marL="514350" indent="-514350">
              <a:buFont typeface="+mj-lt"/>
              <a:buAutoNum type="alphaUcPeriod"/>
            </a:pPr>
            <a:r>
              <a:rPr lang="lt-LT" dirty="0" smtClean="0"/>
              <a:t>Nepasikeis</a:t>
            </a:r>
          </a:p>
          <a:p>
            <a:pPr marL="514350" indent="-514350">
              <a:buFont typeface="+mj-lt"/>
              <a:buAutoNum type="alphaUcPeriod"/>
            </a:pPr>
            <a:r>
              <a:rPr lang="lt-LT" dirty="0" smtClean="0"/>
              <a:t>Padidės 2 kartus</a:t>
            </a:r>
          </a:p>
          <a:p>
            <a:pPr marL="514350" indent="-514350">
              <a:buFont typeface="+mj-lt"/>
              <a:buAutoNum type="alphaUcPeriod"/>
            </a:pPr>
            <a:r>
              <a:rPr lang="lt-LT" dirty="0" smtClean="0"/>
              <a:t>Sumažės 2 kartus</a:t>
            </a:r>
          </a:p>
          <a:p>
            <a:pPr marL="514350" indent="-514350">
              <a:buFont typeface="+mj-lt"/>
              <a:buAutoNum type="alphaUcPeriod"/>
            </a:pPr>
            <a:r>
              <a:rPr lang="lt-LT" dirty="0" smtClean="0"/>
              <a:t>Padidės 4 kartus</a:t>
            </a:r>
            <a:endParaRPr lang="lt-LT" dirty="0"/>
          </a:p>
        </p:txBody>
      </p:sp>
      <p:sp>
        <p:nvSpPr>
          <p:cNvPr id="2" name="Title 1"/>
          <p:cNvSpPr>
            <a:spLocks noGrp="1"/>
          </p:cNvSpPr>
          <p:nvPr>
            <p:ph type="title"/>
          </p:nvPr>
        </p:nvSpPr>
        <p:spPr/>
        <p:txBody>
          <a:bodyPr/>
          <a:lstStyle/>
          <a:p>
            <a:pPr algn="ctr"/>
            <a:r>
              <a:rPr lang="lt-LT" dirty="0" smtClean="0"/>
              <a:t>Testas</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10. Vienos kondensatoriaus plokštės elektros krūvis +2 C, kitos -2 C. Kam lygus potencialų skirtumas tarp kondensatoriaus plokščių, kai jo elektrinė talpa 1 F?</a:t>
            </a:r>
          </a:p>
          <a:p>
            <a:pPr marL="514350" indent="-514350">
              <a:buFont typeface="+mj-lt"/>
              <a:buAutoNum type="alphaUcPeriod"/>
            </a:pPr>
            <a:r>
              <a:rPr lang="lt-LT" dirty="0"/>
              <a:t>0 (V)</a:t>
            </a:r>
          </a:p>
          <a:p>
            <a:pPr marL="514350" indent="-514350">
              <a:buFont typeface="+mj-lt"/>
              <a:buAutoNum type="alphaUcPeriod"/>
            </a:pPr>
            <a:r>
              <a:rPr lang="lt-LT" dirty="0" smtClean="0"/>
              <a:t>0,5 </a:t>
            </a:r>
            <a:r>
              <a:rPr lang="lt-LT" dirty="0"/>
              <a:t>(V)</a:t>
            </a:r>
          </a:p>
          <a:p>
            <a:pPr marL="514350" indent="-514350">
              <a:buFont typeface="+mj-lt"/>
              <a:buAutoNum type="alphaUcPeriod"/>
            </a:pPr>
            <a:r>
              <a:rPr lang="lt-LT" dirty="0" smtClean="0"/>
              <a:t>2 </a:t>
            </a:r>
            <a:r>
              <a:rPr lang="lt-LT" dirty="0"/>
              <a:t>(V)</a:t>
            </a:r>
          </a:p>
          <a:p>
            <a:pPr marL="514350" indent="-514350">
              <a:buFont typeface="+mj-lt"/>
              <a:buAutoNum type="alphaUcPeriod"/>
            </a:pPr>
            <a:r>
              <a:rPr lang="lt-LT" dirty="0" smtClean="0"/>
              <a:t>4 </a:t>
            </a:r>
            <a:r>
              <a:rPr lang="lt-LT" dirty="0"/>
              <a:t>(V)</a:t>
            </a:r>
          </a:p>
          <a:p>
            <a:pPr marL="514350" indent="-514350">
              <a:buFont typeface="+mj-lt"/>
              <a:buAutoNum type="alphaUcPeriod"/>
            </a:pPr>
            <a:endParaRPr lang="lt-LT" dirty="0" smtClean="0"/>
          </a:p>
        </p:txBody>
      </p:sp>
      <p:sp>
        <p:nvSpPr>
          <p:cNvPr id="2" name="Title 1"/>
          <p:cNvSpPr>
            <a:spLocks noGrp="1"/>
          </p:cNvSpPr>
          <p:nvPr>
            <p:ph type="title"/>
          </p:nvPr>
        </p:nvSpPr>
        <p:spPr/>
        <p:txBody>
          <a:bodyPr/>
          <a:lstStyle/>
          <a:p>
            <a:pPr algn="ctr"/>
            <a:r>
              <a:rPr lang="lt-LT" dirty="0" smtClean="0"/>
              <a:t>Testas</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lt-LT" dirty="0" smtClean="0"/>
              <a:t>A</a:t>
            </a:r>
          </a:p>
          <a:p>
            <a:pPr marL="514350" indent="-514350">
              <a:buFont typeface="+mj-lt"/>
              <a:buAutoNum type="arabicPeriod"/>
            </a:pPr>
            <a:r>
              <a:rPr lang="lt-LT" dirty="0" smtClean="0"/>
              <a:t>B</a:t>
            </a:r>
          </a:p>
          <a:p>
            <a:pPr marL="514350" indent="-514350">
              <a:buFont typeface="+mj-lt"/>
              <a:buAutoNum type="arabicPeriod"/>
            </a:pPr>
            <a:r>
              <a:rPr lang="lt-LT" dirty="0" smtClean="0"/>
              <a:t>C</a:t>
            </a:r>
          </a:p>
          <a:p>
            <a:pPr marL="514350" indent="-514350">
              <a:buFont typeface="+mj-lt"/>
              <a:buAutoNum type="arabicPeriod"/>
            </a:pPr>
            <a:r>
              <a:rPr lang="lt-LT" dirty="0" smtClean="0"/>
              <a:t>C</a:t>
            </a:r>
          </a:p>
          <a:p>
            <a:pPr marL="514350" indent="-514350">
              <a:buFont typeface="+mj-lt"/>
              <a:buAutoNum type="arabicPeriod"/>
            </a:pPr>
            <a:r>
              <a:rPr lang="lt-LT" dirty="0" smtClean="0"/>
              <a:t>A</a:t>
            </a:r>
          </a:p>
          <a:p>
            <a:pPr marL="514350" indent="-514350">
              <a:buFont typeface="+mj-lt"/>
              <a:buAutoNum type="arabicPeriod"/>
            </a:pPr>
            <a:r>
              <a:rPr lang="lt-LT" dirty="0" smtClean="0"/>
              <a:t>C</a:t>
            </a:r>
          </a:p>
          <a:p>
            <a:pPr marL="514350" indent="-514350">
              <a:buFont typeface="+mj-lt"/>
              <a:buAutoNum type="arabicPeriod"/>
            </a:pPr>
            <a:r>
              <a:rPr lang="lt-LT" dirty="0" smtClean="0"/>
              <a:t>C</a:t>
            </a:r>
          </a:p>
          <a:p>
            <a:pPr marL="514350" indent="-514350">
              <a:buFont typeface="+mj-lt"/>
              <a:buAutoNum type="arabicPeriod"/>
            </a:pPr>
            <a:r>
              <a:rPr lang="lt-LT" dirty="0" smtClean="0"/>
              <a:t>D</a:t>
            </a:r>
          </a:p>
          <a:p>
            <a:pPr marL="514350" indent="-514350">
              <a:buFont typeface="+mj-lt"/>
              <a:buAutoNum type="arabicPeriod"/>
            </a:pPr>
            <a:r>
              <a:rPr lang="lt-LT" dirty="0" smtClean="0"/>
              <a:t>B</a:t>
            </a:r>
          </a:p>
          <a:p>
            <a:pPr marL="514350" indent="-514350">
              <a:buFont typeface="+mj-lt"/>
              <a:buAutoNum type="arabicPeriod"/>
            </a:pPr>
            <a:r>
              <a:rPr lang="lt-LT" dirty="0"/>
              <a:t>C</a:t>
            </a:r>
          </a:p>
        </p:txBody>
      </p:sp>
      <p:sp>
        <p:nvSpPr>
          <p:cNvPr id="2" name="Title 1"/>
          <p:cNvSpPr>
            <a:spLocks noGrp="1"/>
          </p:cNvSpPr>
          <p:nvPr>
            <p:ph type="title"/>
          </p:nvPr>
        </p:nvSpPr>
        <p:spPr/>
        <p:txBody>
          <a:bodyPr/>
          <a:lstStyle/>
          <a:p>
            <a:pPr algn="ctr"/>
            <a:r>
              <a:rPr lang="lt-LT" dirty="0" smtClean="0"/>
              <a:t>Testo atsakymai</a:t>
            </a:r>
            <a:endParaRPr lang="lt-LT"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293096"/>
            <a:ext cx="4478560" cy="2286924"/>
          </a:xfrm>
          <a:prstGeom prst="rect">
            <a:avLst/>
          </a:prstGeom>
        </p:spPr>
      </p:pic>
    </p:spTree>
    <p:extLst>
      <p:ext uri="{BB962C8B-B14F-4D97-AF65-F5344CB8AC3E}">
        <p14:creationId xmlns:p14="http://schemas.microsoft.com/office/powerpoint/2010/main" val="30917257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a:pPr>
            <a:r>
              <a:rPr lang="lt-LT" dirty="0" smtClean="0"/>
              <a:t>Vl. Valentinavičius, Fizika, 10 kl., šviesa, 2006 m.</a:t>
            </a:r>
          </a:p>
          <a:p>
            <a:pPr marL="514350" indent="-514350">
              <a:buFont typeface="+mj-lt"/>
              <a:buAutoNum type="arabicPeriod"/>
            </a:pPr>
            <a:r>
              <a:rPr lang="lt-LT" dirty="0" smtClean="0"/>
              <a:t>St. Jakutis, Fizikos uždavinynas, X-XII kl., Kaunas, šviesa, 1994 m.</a:t>
            </a:r>
          </a:p>
          <a:p>
            <a:pPr marL="514350" indent="-514350">
              <a:buFont typeface="+mj-lt"/>
              <a:buAutoNum type="arabicPeriod"/>
            </a:pPr>
            <a:r>
              <a:rPr lang="lt-LT" dirty="0" smtClean="0"/>
              <a:t>Jaunesniųjų fizikų mokykla „Fotonas“</a:t>
            </a:r>
          </a:p>
          <a:p>
            <a:pPr marL="514350" indent="-514350">
              <a:buFont typeface="+mj-lt"/>
              <a:buAutoNum type="arabicPeriod"/>
            </a:pPr>
            <a:r>
              <a:rPr lang="lt-LT" dirty="0" smtClean="0"/>
              <a:t>http://lt.wikipedia.org</a:t>
            </a:r>
          </a:p>
          <a:p>
            <a:pPr marL="514350" indent="-514350">
              <a:buFont typeface="+mj-lt"/>
              <a:buAutoNum type="arabicPeriod"/>
            </a:pPr>
            <a:r>
              <a:rPr lang="lt-LT" dirty="0" smtClean="0"/>
              <a:t>V. Tarasonis, Fizika, Vilniaus mokslo ir enciklopedijų leidykla, 1995 m.</a:t>
            </a:r>
            <a:endParaRPr lang="lt-LT" dirty="0"/>
          </a:p>
        </p:txBody>
      </p:sp>
      <p:sp>
        <p:nvSpPr>
          <p:cNvPr id="3" name="Title 2"/>
          <p:cNvSpPr>
            <a:spLocks noGrp="1"/>
          </p:cNvSpPr>
          <p:nvPr>
            <p:ph type="title"/>
          </p:nvPr>
        </p:nvSpPr>
        <p:spPr/>
        <p:txBody>
          <a:bodyPr>
            <a:normAutofit/>
          </a:bodyPr>
          <a:lstStyle/>
          <a:p>
            <a:r>
              <a:rPr lang="lt-LT" dirty="0" smtClean="0"/>
              <a:t>Naudota literatūra:</a:t>
            </a:r>
            <a:endParaRPr lang="lt-LT" dirty="0"/>
          </a:p>
        </p:txBody>
      </p:sp>
    </p:spTree>
    <p:extLst>
      <p:ext uri="{BB962C8B-B14F-4D97-AF65-F5344CB8AC3E}">
        <p14:creationId xmlns:p14="http://schemas.microsoft.com/office/powerpoint/2010/main" val="5236237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797717"/>
            <a:ext cx="7488832" cy="5616626"/>
          </a:xfrm>
        </p:spPr>
      </p:pic>
      <p:sp>
        <p:nvSpPr>
          <p:cNvPr id="3" name="Title 2"/>
          <p:cNvSpPr>
            <a:spLocks noGrp="1"/>
          </p:cNvSpPr>
          <p:nvPr>
            <p:ph type="title"/>
          </p:nvPr>
        </p:nvSpPr>
        <p:spPr/>
        <p:txBody>
          <a:bodyPr/>
          <a:lstStyle/>
          <a:p>
            <a:endParaRPr lang="lt-LT" dirty="0"/>
          </a:p>
        </p:txBody>
      </p:sp>
      <p:sp>
        <p:nvSpPr>
          <p:cNvPr id="4" name="Rectangle 3"/>
          <p:cNvSpPr/>
          <p:nvPr/>
        </p:nvSpPr>
        <p:spPr>
          <a:xfrm>
            <a:off x="180000" y="1046075"/>
            <a:ext cx="8964000" cy="14465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lt-LT" sz="8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Ačiū </a:t>
            </a:r>
            <a:r>
              <a:rPr lang="lt-LT"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už dėmesį</a:t>
            </a:r>
            <a:endParaRPr lang="en-US" sz="8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9110582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AFAFA"/>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AFAFA"/>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403</TotalTime>
  <Words>1575</Words>
  <Application>Microsoft Office PowerPoint</Application>
  <PresentationFormat>On-screen Show (4:3)</PresentationFormat>
  <Paragraphs>275</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Paper</vt:lpstr>
      <vt:lpstr>Kondensatoriai</vt:lpstr>
      <vt:lpstr>Turinys</vt:lpstr>
      <vt:lpstr>Tikslai</vt:lpstr>
      <vt:lpstr>Kondensatorių atradimas</vt:lpstr>
      <vt:lpstr>Leideno stiklinė</vt:lpstr>
      <vt:lpstr>PowerPoint Presentation</vt:lpstr>
      <vt:lpstr>Bandymas</vt:lpstr>
      <vt:lpstr>Išvada</vt:lpstr>
      <vt:lpstr>PowerPoint Presentation</vt:lpstr>
      <vt:lpstr>PowerPoint Presentation</vt:lpstr>
      <vt:lpstr>PowerPoint Presentation</vt:lpstr>
      <vt:lpstr>Kondensatorių naudojimas</vt:lpstr>
      <vt:lpstr>Uždavinių sprendimas Nr. 1</vt:lpstr>
      <vt:lpstr>Uždavinių sprendimas Nr. 2</vt:lpstr>
      <vt:lpstr>Uždavinių sprendimas Nr. 3</vt:lpstr>
      <vt:lpstr>Uždavinių sprendimas Nr. 4</vt:lpstr>
      <vt:lpstr>Uždavinių sprendimas Nr. 5</vt:lpstr>
      <vt:lpstr>Uždavinių sprendimas Nr. 6</vt:lpstr>
      <vt:lpstr>Uždavinių sprendimas Nr. 7</vt:lpstr>
      <vt:lpstr>Uždavinių sprendimas Nr. 8</vt:lpstr>
      <vt:lpstr>Uždavinių sprendimas Nr. 9</vt:lpstr>
      <vt:lpstr>Uždavinių sprendimas Nr. 10</vt:lpstr>
      <vt:lpstr>Testas</vt:lpstr>
      <vt:lpstr>Testas</vt:lpstr>
      <vt:lpstr>Testas</vt:lpstr>
      <vt:lpstr>Testas</vt:lpstr>
      <vt:lpstr>Testas</vt:lpstr>
      <vt:lpstr>Testas</vt:lpstr>
      <vt:lpstr>Testas</vt:lpstr>
      <vt:lpstr>Testas</vt:lpstr>
      <vt:lpstr>Testas</vt:lpstr>
      <vt:lpstr>Testas</vt:lpstr>
      <vt:lpstr>Testo atsakymai</vt:lpstr>
      <vt:lpstr>Naudota literatūra:</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Kondensatoriai</dc:title>
  <dc:creator>Admin</dc:creator>
  <cp:lastModifiedBy>Admin</cp:lastModifiedBy>
  <cp:revision>41</cp:revision>
  <dcterms:created xsi:type="dcterms:W3CDTF">2015-02-28T10:24:23Z</dcterms:created>
  <dcterms:modified xsi:type="dcterms:W3CDTF">2015-03-19T18:10:32Z</dcterms:modified>
</cp:coreProperties>
</file>