
<file path=[Content_Types].xml><?xml version="1.0" encoding="utf-8"?>
<Types xmlns="http://schemas.openxmlformats.org/package/2006/content-types">
  <Default Extension="png" ContentType="image/png"/>
  <Default Extension="00_gif_srz" ContentType="image/gif"/>
  <Default Extension="jpeg" ContentType="image/jpeg"/>
  <Default Extension="rels" ContentType="application/vnd.openxmlformats-package.relationships+xml"/>
  <Default Extension="xml" ContentType="application/xml"/>
  <Default Extension="gif" ContentType="image/gif"/>
  <Default Extension="avi" ContentType="video/avi"/>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5"/>
  </p:notesMasterIdLst>
  <p:sldIdLst>
    <p:sldId id="256" r:id="rId2"/>
    <p:sldId id="257" r:id="rId3"/>
    <p:sldId id="296" r:id="rId4"/>
    <p:sldId id="297" r:id="rId5"/>
    <p:sldId id="298" r:id="rId6"/>
    <p:sldId id="299" r:id="rId7"/>
    <p:sldId id="275" r:id="rId8"/>
    <p:sldId id="258" r:id="rId9"/>
    <p:sldId id="259" r:id="rId10"/>
    <p:sldId id="260" r:id="rId11"/>
    <p:sldId id="261" r:id="rId12"/>
    <p:sldId id="262" r:id="rId13"/>
    <p:sldId id="276" r:id="rId14"/>
    <p:sldId id="263" r:id="rId15"/>
    <p:sldId id="264" r:id="rId16"/>
    <p:sldId id="300" r:id="rId17"/>
    <p:sldId id="265" r:id="rId18"/>
    <p:sldId id="266" r:id="rId19"/>
    <p:sldId id="277" r:id="rId20"/>
    <p:sldId id="278" r:id="rId21"/>
    <p:sldId id="267" r:id="rId22"/>
    <p:sldId id="279" r:id="rId23"/>
    <p:sldId id="272" r:id="rId24"/>
    <p:sldId id="283" r:id="rId25"/>
    <p:sldId id="284" r:id="rId26"/>
    <p:sldId id="282" r:id="rId27"/>
    <p:sldId id="269" r:id="rId28"/>
    <p:sldId id="270" r:id="rId29"/>
    <p:sldId id="271" r:id="rId30"/>
    <p:sldId id="294" r:id="rId31"/>
    <p:sldId id="295" r:id="rId32"/>
    <p:sldId id="273" r:id="rId33"/>
    <p:sldId id="280" r:id="rId34"/>
    <p:sldId id="285" r:id="rId35"/>
    <p:sldId id="286" r:id="rId36"/>
    <p:sldId id="287" r:id="rId37"/>
    <p:sldId id="288" r:id="rId38"/>
    <p:sldId id="289" r:id="rId39"/>
    <p:sldId id="290" r:id="rId40"/>
    <p:sldId id="291" r:id="rId41"/>
    <p:sldId id="292" r:id="rId42"/>
    <p:sldId id="293" r:id="rId43"/>
    <p:sldId id="301" r:id="rId4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1250" autoAdjust="0"/>
    <p:restoredTop sz="94660"/>
  </p:normalViewPr>
  <p:slideViewPr>
    <p:cSldViewPr>
      <p:cViewPr varScale="1">
        <p:scale>
          <a:sx n="69" d="100"/>
          <a:sy n="69" d="100"/>
        </p:scale>
        <p:origin x="-118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86809E-42B9-4512-B155-1A01BDC44C50}" type="datetimeFigureOut">
              <a:rPr lang="ru-RU" smtClean="0"/>
              <a:t>20.03.2015</a:t>
            </a:fld>
            <a:endParaRPr lang="ru-R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53F4A5-939E-4AFC-A25E-E8B609244FE2}" type="slidenum">
              <a:rPr lang="ru-RU" smtClean="0"/>
              <a:t>‹#›</a:t>
            </a:fld>
            <a:endParaRPr lang="ru-RU"/>
          </a:p>
        </p:txBody>
      </p:sp>
    </p:spTree>
    <p:extLst>
      <p:ext uri="{BB962C8B-B14F-4D97-AF65-F5344CB8AC3E}">
        <p14:creationId xmlns:p14="http://schemas.microsoft.com/office/powerpoint/2010/main" val="1276176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2A53F4A5-939E-4AFC-A25E-E8B609244FE2}" type="slidenum">
              <a:rPr lang="ru-RU" smtClean="0"/>
              <a:t>4</a:t>
            </a:fld>
            <a:endParaRPr lang="ru-RU"/>
          </a:p>
        </p:txBody>
      </p:sp>
    </p:spTree>
    <p:extLst>
      <p:ext uri="{BB962C8B-B14F-4D97-AF65-F5344CB8AC3E}">
        <p14:creationId xmlns:p14="http://schemas.microsoft.com/office/powerpoint/2010/main" val="2430584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2A53F4A5-939E-4AFC-A25E-E8B609244FE2}" type="slidenum">
              <a:rPr lang="ru-RU" smtClean="0"/>
              <a:t>10</a:t>
            </a:fld>
            <a:endParaRPr lang="ru-RU"/>
          </a:p>
        </p:txBody>
      </p:sp>
    </p:spTree>
    <p:extLst>
      <p:ext uri="{BB962C8B-B14F-4D97-AF65-F5344CB8AC3E}">
        <p14:creationId xmlns:p14="http://schemas.microsoft.com/office/powerpoint/2010/main" val="4005288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2A53F4A5-939E-4AFC-A25E-E8B609244FE2}" type="slidenum">
              <a:rPr lang="ru-RU" smtClean="0"/>
              <a:t>11</a:t>
            </a:fld>
            <a:endParaRPr lang="ru-RU"/>
          </a:p>
        </p:txBody>
      </p:sp>
    </p:spTree>
    <p:extLst>
      <p:ext uri="{BB962C8B-B14F-4D97-AF65-F5344CB8AC3E}">
        <p14:creationId xmlns:p14="http://schemas.microsoft.com/office/powerpoint/2010/main" val="1934142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2A53F4A5-939E-4AFC-A25E-E8B609244FE2}" type="slidenum">
              <a:rPr lang="ru-RU" smtClean="0"/>
              <a:t>19</a:t>
            </a:fld>
            <a:endParaRPr lang="ru-RU"/>
          </a:p>
        </p:txBody>
      </p:sp>
    </p:spTree>
    <p:extLst>
      <p:ext uri="{BB962C8B-B14F-4D97-AF65-F5344CB8AC3E}">
        <p14:creationId xmlns:p14="http://schemas.microsoft.com/office/powerpoint/2010/main" val="37970953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148ED398-36CE-4189-941E-3B3458B25A6C}" type="datetimeFigureOut">
              <a:rPr lang="ru-RU" smtClean="0"/>
              <a:t>20.03.2015</a:t>
            </a:fld>
            <a:endParaRPr lang="ru-RU"/>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ru-RU"/>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B1F7826A-23C2-4902-A091-FB91EE7C0DBA}" type="slidenum">
              <a:rPr lang="ru-RU" smtClean="0"/>
              <a:t>‹#›</a:t>
            </a:fld>
            <a:endParaRPr lang="ru-RU"/>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8ED398-36CE-4189-941E-3B3458B25A6C}" type="datetimeFigureOut">
              <a:rPr lang="ru-RU" smtClean="0"/>
              <a:t>20.03.2015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F7826A-23C2-4902-A091-FB91EE7C0DBA}" type="slidenum">
              <a:rPr lang="ru-RU" smtClean="0"/>
              <a:t>‹#›</a:t>
            </a:fld>
            <a:endParaRPr lang="ru-RU"/>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8ED398-36CE-4189-941E-3B3458B25A6C}" type="datetimeFigureOut">
              <a:rPr lang="ru-RU" smtClean="0"/>
              <a:t>20.03.2015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F7826A-23C2-4902-A091-FB91EE7C0DBA}"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48ED398-36CE-4189-941E-3B3458B25A6C}" type="datetimeFigureOut">
              <a:rPr lang="ru-RU" smtClean="0"/>
              <a:t>20.03.2015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F7826A-23C2-4902-A091-FB91EE7C0DBA}" type="slidenum">
              <a:rPr lang="ru-RU" smtClean="0"/>
              <a:t>‹#›</a:t>
            </a:fld>
            <a:endParaRPr lang="ru-RU"/>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48ED398-36CE-4189-941E-3B3458B25A6C}" type="datetimeFigureOut">
              <a:rPr lang="ru-RU" smtClean="0"/>
              <a:t>20.03.2015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F7826A-23C2-4902-A091-FB91EE7C0DBA}" type="slidenum">
              <a:rPr lang="ru-RU" smtClean="0"/>
              <a:t>‹#›</a:t>
            </a:fld>
            <a:endParaRPr lang="ru-RU"/>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48ED398-36CE-4189-941E-3B3458B25A6C}" type="datetimeFigureOut">
              <a:rPr lang="ru-RU" smtClean="0"/>
              <a:t>20.03.2015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F7826A-23C2-4902-A091-FB91EE7C0DBA}" type="slidenum">
              <a:rPr lang="ru-RU" smtClean="0"/>
              <a:t>‹#›</a:t>
            </a:fld>
            <a:endParaRPr lang="ru-RU"/>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8ED398-36CE-4189-941E-3B3458B25A6C}" type="datetimeFigureOut">
              <a:rPr lang="ru-RU" smtClean="0"/>
              <a:t>20.03.2015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F7826A-23C2-4902-A091-FB91EE7C0DBA}"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8ED398-36CE-4189-941E-3B3458B25A6C}" type="datetimeFigureOut">
              <a:rPr lang="ru-RU" smtClean="0"/>
              <a:t>20.03.2015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F7826A-23C2-4902-A091-FB91EE7C0DBA}"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8ED398-36CE-4189-941E-3B3458B25A6C}" type="datetimeFigureOut">
              <a:rPr lang="ru-RU" smtClean="0"/>
              <a:t>20.03.2015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F7826A-23C2-4902-A091-FB91EE7C0DBA}"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8ED398-36CE-4189-941E-3B3458B25A6C}" type="datetimeFigureOut">
              <a:rPr lang="ru-RU" smtClean="0"/>
              <a:t>20.03.2015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F7826A-23C2-4902-A091-FB91EE7C0DBA}" type="slidenum">
              <a:rPr lang="ru-RU" smtClean="0"/>
              <a:t>‹#›</a:t>
            </a:fld>
            <a:endParaRPr lang="ru-RU"/>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8ED398-36CE-4189-941E-3B3458B25A6C}" type="datetimeFigureOut">
              <a:rPr lang="ru-RU" smtClean="0"/>
              <a:t>20.03.2015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F7826A-23C2-4902-A091-FB91EE7C0DBA}" type="slidenum">
              <a:rPr lang="ru-RU" smtClean="0"/>
              <a:t>‹#›</a:t>
            </a:fld>
            <a:endParaRPr lang="ru-RU"/>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148ED398-36CE-4189-941E-3B3458B25A6C}" type="datetimeFigureOut">
              <a:rPr lang="ru-RU" smtClean="0"/>
              <a:t>20.03.2015</a:t>
            </a:fld>
            <a:endParaRPr lang="ru-RU"/>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B1F7826A-23C2-4902-A091-FB91EE7C0DBA}"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00_gif_srz"/><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png"/><Relationship Id="rId1" Type="http://schemas.openxmlformats.org/officeDocument/2006/relationships/slideLayout" Target="../slideLayouts/slideLayout4.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avi"/><Relationship Id="rId1" Type="http://schemas.microsoft.com/office/2007/relationships/media" Target="../media/media2.avi"/><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47.png"/></Relationships>
</file>

<file path=ppt/slides/_rels/slide3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gif"/></Relationships>
</file>

<file path=ppt/slides/_rels/slide43.xml.rels><?xml version="1.0" encoding="UTF-8" standalone="yes"?>
<Relationships xmlns="http://schemas.openxmlformats.org/package/2006/relationships"><Relationship Id="rId2" Type="http://schemas.openxmlformats.org/officeDocument/2006/relationships/image" Target="../media/image58.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lt-LT" dirty="0" smtClean="0"/>
              <a:t>Apibendrinimas „Švesos banginės savybės“</a:t>
            </a:r>
            <a:endParaRPr lang="ru-RU" dirty="0"/>
          </a:p>
        </p:txBody>
      </p:sp>
      <p:sp>
        <p:nvSpPr>
          <p:cNvPr id="3" name="Subtitle 2"/>
          <p:cNvSpPr>
            <a:spLocks noGrp="1"/>
          </p:cNvSpPr>
          <p:nvPr>
            <p:ph type="subTitle" idx="1"/>
          </p:nvPr>
        </p:nvSpPr>
        <p:spPr>
          <a:xfrm>
            <a:off x="1371600" y="3886200"/>
            <a:ext cx="6400800" cy="2567136"/>
          </a:xfrm>
        </p:spPr>
        <p:txBody>
          <a:bodyPr>
            <a:normAutofit/>
          </a:bodyPr>
          <a:lstStyle/>
          <a:p>
            <a:r>
              <a:rPr lang="lt-LT" dirty="0" smtClean="0"/>
              <a:t>Rudenko Aleksandra, Julija Polevaja</a:t>
            </a:r>
          </a:p>
          <a:p>
            <a:r>
              <a:rPr lang="ru-RU" dirty="0" smtClean="0"/>
              <a:t>«</a:t>
            </a:r>
            <a:r>
              <a:rPr lang="lt-LT" dirty="0" smtClean="0"/>
              <a:t>Žaliakalnio</a:t>
            </a:r>
            <a:r>
              <a:rPr lang="ru-RU" dirty="0" smtClean="0"/>
              <a:t>»</a:t>
            </a:r>
            <a:r>
              <a:rPr lang="lt-LT" dirty="0" smtClean="0"/>
              <a:t> gimnazijos</a:t>
            </a:r>
          </a:p>
          <a:p>
            <a:r>
              <a:rPr lang="lt-LT" dirty="0" smtClean="0"/>
              <a:t>lla klasės mokinės.</a:t>
            </a:r>
            <a:endParaRPr lang="en-US" dirty="0" smtClean="0"/>
          </a:p>
          <a:p>
            <a:r>
              <a:rPr lang="en-US" dirty="0" err="1" smtClean="0"/>
              <a:t>Mokytoja</a:t>
            </a:r>
            <a:r>
              <a:rPr lang="en-US" dirty="0" smtClean="0"/>
              <a:t> Irina </a:t>
            </a:r>
            <a:r>
              <a:rPr lang="en-US" dirty="0" err="1" smtClean="0"/>
              <a:t>Kiseliova</a:t>
            </a:r>
            <a:r>
              <a:rPr lang="en-US" dirty="0" smtClean="0"/>
              <a:t>.</a:t>
            </a:r>
            <a:endParaRPr lang="ru-RU" dirty="0"/>
          </a:p>
        </p:txBody>
      </p:sp>
    </p:spTree>
    <p:extLst>
      <p:ext uri="{BB962C8B-B14F-4D97-AF65-F5344CB8AC3E}">
        <p14:creationId xmlns:p14="http://schemas.microsoft.com/office/powerpoint/2010/main" val="697674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2060848"/>
            <a:ext cx="7745505" cy="3877815"/>
          </a:xfrm>
        </p:spPr>
        <p:txBody>
          <a:bodyPr/>
          <a:lstStyle/>
          <a:p>
            <a:r>
              <a:rPr lang="en-US" dirty="0" err="1" smtClean="0"/>
              <a:t>Spektrai</a:t>
            </a:r>
            <a:endParaRPr lang="en-US" dirty="0" smtClean="0"/>
          </a:p>
          <a:p>
            <a:r>
              <a:rPr lang="lt-LT" dirty="0" smtClean="0"/>
              <a:t>Dispersija</a:t>
            </a:r>
          </a:p>
          <a:p>
            <a:r>
              <a:rPr lang="lt-LT" dirty="0" smtClean="0"/>
              <a:t>Difrakcija</a:t>
            </a:r>
          </a:p>
          <a:p>
            <a:r>
              <a:rPr lang="lt-LT" dirty="0" smtClean="0"/>
              <a:t>Interferencija</a:t>
            </a:r>
          </a:p>
          <a:p>
            <a:r>
              <a:rPr lang="lt-LT" dirty="0" smtClean="0"/>
              <a:t>Klausimai</a:t>
            </a:r>
            <a:endParaRPr lang="ru-RU" dirty="0"/>
          </a:p>
        </p:txBody>
      </p:sp>
      <p:sp>
        <p:nvSpPr>
          <p:cNvPr id="2" name="Title 1"/>
          <p:cNvSpPr>
            <a:spLocks noGrp="1"/>
          </p:cNvSpPr>
          <p:nvPr>
            <p:ph type="title"/>
          </p:nvPr>
        </p:nvSpPr>
        <p:spPr/>
        <p:txBody>
          <a:bodyPr/>
          <a:lstStyle/>
          <a:p>
            <a:r>
              <a:rPr lang="lt-LT" dirty="0" smtClean="0"/>
              <a:t>Planas.</a:t>
            </a:r>
            <a:endParaRPr lang="ru-R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2492896"/>
            <a:ext cx="7620000" cy="5715000"/>
          </a:xfrm>
          <a:prstGeom prst="rect">
            <a:avLst/>
          </a:prstGeom>
        </p:spPr>
      </p:pic>
    </p:spTree>
    <p:extLst>
      <p:ext uri="{BB962C8B-B14F-4D97-AF65-F5344CB8AC3E}">
        <p14:creationId xmlns:p14="http://schemas.microsoft.com/office/powerpoint/2010/main" val="185251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par>
                          <p:cTn id="28" fill="hold">
                            <p:stCondLst>
                              <p:cond delay="3000"/>
                            </p:stCondLst>
                            <p:childTnLst>
                              <p:par>
                                <p:cTn id="29" presetID="26"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580">
                                          <p:stCondLst>
                                            <p:cond delay="0"/>
                                          </p:stCondLst>
                                        </p:cTn>
                                        <p:tgtEl>
                                          <p:spTgt spid="4"/>
                                        </p:tgtEl>
                                      </p:cBhvr>
                                    </p:animEffect>
                                    <p:anim calcmode="lin" valueType="num">
                                      <p:cBhvr>
                                        <p:cTn id="3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7" dur="26">
                                          <p:stCondLst>
                                            <p:cond delay="650"/>
                                          </p:stCondLst>
                                        </p:cTn>
                                        <p:tgtEl>
                                          <p:spTgt spid="4"/>
                                        </p:tgtEl>
                                      </p:cBhvr>
                                      <p:to x="100000" y="60000"/>
                                    </p:animScale>
                                    <p:animScale>
                                      <p:cBhvr>
                                        <p:cTn id="38" dur="166" decel="50000">
                                          <p:stCondLst>
                                            <p:cond delay="676"/>
                                          </p:stCondLst>
                                        </p:cTn>
                                        <p:tgtEl>
                                          <p:spTgt spid="4"/>
                                        </p:tgtEl>
                                      </p:cBhvr>
                                      <p:to x="100000" y="100000"/>
                                    </p:animScale>
                                    <p:animScale>
                                      <p:cBhvr>
                                        <p:cTn id="39" dur="26">
                                          <p:stCondLst>
                                            <p:cond delay="1312"/>
                                          </p:stCondLst>
                                        </p:cTn>
                                        <p:tgtEl>
                                          <p:spTgt spid="4"/>
                                        </p:tgtEl>
                                      </p:cBhvr>
                                      <p:to x="100000" y="80000"/>
                                    </p:animScale>
                                    <p:animScale>
                                      <p:cBhvr>
                                        <p:cTn id="40" dur="166" decel="50000">
                                          <p:stCondLst>
                                            <p:cond delay="1338"/>
                                          </p:stCondLst>
                                        </p:cTn>
                                        <p:tgtEl>
                                          <p:spTgt spid="4"/>
                                        </p:tgtEl>
                                      </p:cBhvr>
                                      <p:to x="100000" y="100000"/>
                                    </p:animScale>
                                    <p:animScale>
                                      <p:cBhvr>
                                        <p:cTn id="41" dur="26">
                                          <p:stCondLst>
                                            <p:cond delay="1642"/>
                                          </p:stCondLst>
                                        </p:cTn>
                                        <p:tgtEl>
                                          <p:spTgt spid="4"/>
                                        </p:tgtEl>
                                      </p:cBhvr>
                                      <p:to x="100000" y="90000"/>
                                    </p:animScale>
                                    <p:animScale>
                                      <p:cBhvr>
                                        <p:cTn id="42" dur="166" decel="50000">
                                          <p:stCondLst>
                                            <p:cond delay="1668"/>
                                          </p:stCondLst>
                                        </p:cTn>
                                        <p:tgtEl>
                                          <p:spTgt spid="4"/>
                                        </p:tgtEl>
                                      </p:cBhvr>
                                      <p:to x="100000" y="100000"/>
                                    </p:animScale>
                                    <p:animScale>
                                      <p:cBhvr>
                                        <p:cTn id="43" dur="26">
                                          <p:stCondLst>
                                            <p:cond delay="1808"/>
                                          </p:stCondLst>
                                        </p:cTn>
                                        <p:tgtEl>
                                          <p:spTgt spid="4"/>
                                        </p:tgtEl>
                                      </p:cBhvr>
                                      <p:to x="100000" y="95000"/>
                                    </p:animScale>
                                    <p:animScale>
                                      <p:cBhvr>
                                        <p:cTn id="44"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Spektrai</a:t>
            </a:r>
            <a:endParaRPr lang="ru-RU" dirty="0"/>
          </a:p>
        </p:txBody>
      </p:sp>
      <p:cxnSp>
        <p:nvCxnSpPr>
          <p:cNvPr id="5" name="Straight Arrow Connector 4"/>
          <p:cNvCxnSpPr/>
          <p:nvPr/>
        </p:nvCxnSpPr>
        <p:spPr>
          <a:xfrm flipH="1">
            <a:off x="1619672" y="2132856"/>
            <a:ext cx="936104" cy="1800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4319971" y="2120662"/>
            <a:ext cx="36004" cy="30963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6516216" y="2120662"/>
            <a:ext cx="1045782" cy="182205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69676" y="4509120"/>
            <a:ext cx="1923925" cy="707886"/>
          </a:xfrm>
          <a:prstGeom prst="rect">
            <a:avLst/>
          </a:prstGeom>
          <a:noFill/>
        </p:spPr>
        <p:txBody>
          <a:bodyPr wrap="none" rtlCol="0">
            <a:spAutoFit/>
          </a:bodyPr>
          <a:lstStyle/>
          <a:p>
            <a:r>
              <a:rPr lang="en-US" sz="4000" dirty="0" err="1" smtClean="0"/>
              <a:t>Ištisinis</a:t>
            </a:r>
            <a:endParaRPr lang="en-US" dirty="0"/>
          </a:p>
        </p:txBody>
      </p:sp>
      <p:sp>
        <p:nvSpPr>
          <p:cNvPr id="11" name="Rectangle 10"/>
          <p:cNvSpPr/>
          <p:nvPr/>
        </p:nvSpPr>
        <p:spPr>
          <a:xfrm>
            <a:off x="3254552" y="5517232"/>
            <a:ext cx="2202847" cy="707886"/>
          </a:xfrm>
          <a:prstGeom prst="rect">
            <a:avLst/>
          </a:prstGeom>
        </p:spPr>
        <p:txBody>
          <a:bodyPr wrap="none">
            <a:spAutoFit/>
          </a:bodyPr>
          <a:lstStyle/>
          <a:p>
            <a:r>
              <a:rPr lang="en-US" sz="4000" dirty="0" err="1" smtClean="0"/>
              <a:t>Juostinis</a:t>
            </a:r>
            <a:r>
              <a:rPr lang="en-US" dirty="0" smtClean="0"/>
              <a:t> </a:t>
            </a:r>
            <a:endParaRPr lang="ru-RU" dirty="0"/>
          </a:p>
        </p:txBody>
      </p:sp>
      <p:sp>
        <p:nvSpPr>
          <p:cNvPr id="12" name="Rectangle 11"/>
          <p:cNvSpPr/>
          <p:nvPr/>
        </p:nvSpPr>
        <p:spPr>
          <a:xfrm>
            <a:off x="6655974" y="4365104"/>
            <a:ext cx="2028119" cy="707886"/>
          </a:xfrm>
          <a:prstGeom prst="rect">
            <a:avLst/>
          </a:prstGeom>
        </p:spPr>
        <p:txBody>
          <a:bodyPr wrap="none">
            <a:spAutoFit/>
          </a:bodyPr>
          <a:lstStyle/>
          <a:p>
            <a:r>
              <a:rPr lang="en-US" sz="4000" dirty="0" err="1" smtClean="0"/>
              <a:t>Linijinis</a:t>
            </a:r>
            <a:endParaRPr lang="en-US" sz="4000" dirty="0"/>
          </a:p>
        </p:txBody>
      </p:sp>
    </p:spTree>
    <p:extLst>
      <p:ext uri="{BB962C8B-B14F-4D97-AF65-F5344CB8AC3E}">
        <p14:creationId xmlns:p14="http://schemas.microsoft.com/office/powerpoint/2010/main" val="2319993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dirty="0" smtClean="0"/>
              <a:t>Ištisinis</a:t>
            </a:r>
            <a:endParaRPr lang="ru-RU" dirty="0"/>
          </a:p>
        </p:txBody>
      </p:sp>
      <p:sp>
        <p:nvSpPr>
          <p:cNvPr id="3" name="Content Placeholder 2"/>
          <p:cNvSpPr>
            <a:spLocks noGrp="1"/>
          </p:cNvSpPr>
          <p:nvPr>
            <p:ph idx="1"/>
          </p:nvPr>
        </p:nvSpPr>
        <p:spPr>
          <a:xfrm>
            <a:off x="418717" y="2636912"/>
            <a:ext cx="8291264" cy="1684784"/>
          </a:xfrm>
        </p:spPr>
        <p:txBody>
          <a:bodyPr>
            <a:normAutofit fontScale="92500"/>
          </a:bodyPr>
          <a:lstStyle/>
          <a:p>
            <a:pPr marL="0" indent="0">
              <a:buNone/>
            </a:pPr>
            <a:r>
              <a:rPr lang="lt-LT" dirty="0" smtClean="0"/>
              <a:t>Ištisinis spektras yra kietų kūnų, skysčių ir pakankamai tankių dujų spektras. Šiam spektrui būdingas tolygus perėjimas nuo vienų dažnio bangų prie kitų. Pagal ištisinį spektrą neįmanoma nustatyti šviečiančio kūno medžiagos sudėties.</a:t>
            </a:r>
            <a:endParaRPr lang="ru-RU" dirty="0"/>
          </a:p>
        </p:txBody>
      </p:sp>
      <p:pic>
        <p:nvPicPr>
          <p:cNvPr id="35844" name="Picture 4" descr="http://dic.academic.ru/pictures/wiki/files/52/400px-spectrum441pxwithnm.png"/>
          <p:cNvPicPr>
            <a:picLocks noChangeAspect="1" noChangeArrowheads="1"/>
          </p:cNvPicPr>
          <p:nvPr/>
        </p:nvPicPr>
        <p:blipFill>
          <a:blip r:embed="rId3" cstate="print"/>
          <a:srcRect/>
          <a:stretch>
            <a:fillRect/>
          </a:stretch>
        </p:blipFill>
        <p:spPr bwMode="auto">
          <a:xfrm>
            <a:off x="1475656" y="5085184"/>
            <a:ext cx="6177386" cy="112737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769128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26" presetClass="entr" presetSubtype="0" fill="hold" nodeType="afterEffect">
                                  <p:stCondLst>
                                    <p:cond delay="0"/>
                                  </p:stCondLst>
                                  <p:childTnLst>
                                    <p:set>
                                      <p:cBhvr>
                                        <p:cTn id="14" dur="1" fill="hold">
                                          <p:stCondLst>
                                            <p:cond delay="0"/>
                                          </p:stCondLst>
                                        </p:cTn>
                                        <p:tgtEl>
                                          <p:spTgt spid="35844"/>
                                        </p:tgtEl>
                                        <p:attrNameLst>
                                          <p:attrName>style.visibility</p:attrName>
                                        </p:attrNameLst>
                                      </p:cBhvr>
                                      <p:to>
                                        <p:strVal val="visible"/>
                                      </p:to>
                                    </p:set>
                                    <p:animEffect transition="in" filter="wipe(down)">
                                      <p:cBhvr>
                                        <p:cTn id="15" dur="580">
                                          <p:stCondLst>
                                            <p:cond delay="0"/>
                                          </p:stCondLst>
                                        </p:cTn>
                                        <p:tgtEl>
                                          <p:spTgt spid="35844"/>
                                        </p:tgtEl>
                                      </p:cBhvr>
                                    </p:animEffect>
                                    <p:anim calcmode="lin" valueType="num">
                                      <p:cBhvr>
                                        <p:cTn id="16" dur="1822" tmFilter="0,0; 0.14,0.36; 0.43,0.73; 0.71,0.91; 1.0,1.0">
                                          <p:stCondLst>
                                            <p:cond delay="0"/>
                                          </p:stCondLst>
                                        </p:cTn>
                                        <p:tgtEl>
                                          <p:spTgt spid="35844"/>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5844"/>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5844"/>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5844"/>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5844"/>
                                        </p:tgtEl>
                                        <p:attrNameLst>
                                          <p:attrName>ppt_y</p:attrName>
                                        </p:attrNameLst>
                                      </p:cBhvr>
                                      <p:tavLst>
                                        <p:tav tm="0" fmla="#ppt_y-sin(pi*$)/81">
                                          <p:val>
                                            <p:fltVal val="0"/>
                                          </p:val>
                                        </p:tav>
                                        <p:tav tm="100000">
                                          <p:val>
                                            <p:fltVal val="1"/>
                                          </p:val>
                                        </p:tav>
                                      </p:tavLst>
                                    </p:anim>
                                    <p:animScale>
                                      <p:cBhvr>
                                        <p:cTn id="21" dur="26">
                                          <p:stCondLst>
                                            <p:cond delay="650"/>
                                          </p:stCondLst>
                                        </p:cTn>
                                        <p:tgtEl>
                                          <p:spTgt spid="35844"/>
                                        </p:tgtEl>
                                      </p:cBhvr>
                                      <p:to x="100000" y="60000"/>
                                    </p:animScale>
                                    <p:animScale>
                                      <p:cBhvr>
                                        <p:cTn id="22" dur="166" decel="50000">
                                          <p:stCondLst>
                                            <p:cond delay="676"/>
                                          </p:stCondLst>
                                        </p:cTn>
                                        <p:tgtEl>
                                          <p:spTgt spid="35844"/>
                                        </p:tgtEl>
                                      </p:cBhvr>
                                      <p:to x="100000" y="100000"/>
                                    </p:animScale>
                                    <p:animScale>
                                      <p:cBhvr>
                                        <p:cTn id="23" dur="26">
                                          <p:stCondLst>
                                            <p:cond delay="1312"/>
                                          </p:stCondLst>
                                        </p:cTn>
                                        <p:tgtEl>
                                          <p:spTgt spid="35844"/>
                                        </p:tgtEl>
                                      </p:cBhvr>
                                      <p:to x="100000" y="80000"/>
                                    </p:animScale>
                                    <p:animScale>
                                      <p:cBhvr>
                                        <p:cTn id="24" dur="166" decel="50000">
                                          <p:stCondLst>
                                            <p:cond delay="1338"/>
                                          </p:stCondLst>
                                        </p:cTn>
                                        <p:tgtEl>
                                          <p:spTgt spid="35844"/>
                                        </p:tgtEl>
                                      </p:cBhvr>
                                      <p:to x="100000" y="100000"/>
                                    </p:animScale>
                                    <p:animScale>
                                      <p:cBhvr>
                                        <p:cTn id="25" dur="26">
                                          <p:stCondLst>
                                            <p:cond delay="1642"/>
                                          </p:stCondLst>
                                        </p:cTn>
                                        <p:tgtEl>
                                          <p:spTgt spid="35844"/>
                                        </p:tgtEl>
                                      </p:cBhvr>
                                      <p:to x="100000" y="90000"/>
                                    </p:animScale>
                                    <p:animScale>
                                      <p:cBhvr>
                                        <p:cTn id="26" dur="166" decel="50000">
                                          <p:stCondLst>
                                            <p:cond delay="1668"/>
                                          </p:stCondLst>
                                        </p:cTn>
                                        <p:tgtEl>
                                          <p:spTgt spid="35844"/>
                                        </p:tgtEl>
                                      </p:cBhvr>
                                      <p:to x="100000" y="100000"/>
                                    </p:animScale>
                                    <p:animScale>
                                      <p:cBhvr>
                                        <p:cTn id="27" dur="26">
                                          <p:stCondLst>
                                            <p:cond delay="1808"/>
                                          </p:stCondLst>
                                        </p:cTn>
                                        <p:tgtEl>
                                          <p:spTgt spid="35844"/>
                                        </p:tgtEl>
                                      </p:cBhvr>
                                      <p:to x="100000" y="95000"/>
                                    </p:animScale>
                                    <p:animScale>
                                      <p:cBhvr>
                                        <p:cTn id="28" dur="166" decel="50000">
                                          <p:stCondLst>
                                            <p:cond delay="1834"/>
                                          </p:stCondLst>
                                        </p:cTn>
                                        <p:tgtEl>
                                          <p:spTgt spid="3584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Linijinis</a:t>
            </a:r>
            <a:endParaRPr lang="ru-RU" dirty="0"/>
          </a:p>
        </p:txBody>
      </p:sp>
      <p:sp>
        <p:nvSpPr>
          <p:cNvPr id="3" name="Content Placeholder 2"/>
          <p:cNvSpPr>
            <a:spLocks noGrp="1"/>
          </p:cNvSpPr>
          <p:nvPr>
            <p:ph idx="1"/>
          </p:nvPr>
        </p:nvSpPr>
        <p:spPr>
          <a:xfrm>
            <a:off x="342020" y="2204864"/>
            <a:ext cx="8363272" cy="1684784"/>
          </a:xfrm>
        </p:spPr>
        <p:txBody>
          <a:bodyPr>
            <a:normAutofit fontScale="85000" lnSpcReduction="10000"/>
          </a:bodyPr>
          <a:lstStyle/>
          <a:p>
            <a:pPr>
              <a:buNone/>
            </a:pPr>
            <a:r>
              <a:rPr lang="lt-LT" dirty="0" smtClean="0"/>
              <a:t>Linijinį spektrą sudaro atskiros siauros spalvotos linijos, kurias skiria plačios tamsios juostos. Tai įkaitintų nedidelio slėgio atominių dujų skleidžiamų spindulių spektras. Kiekvienam cheminiam elementui būdingas vis kitoks linijinis spektras, todėl pagal jį galima atpažinti įvairiose medžiagose esančius elementus. </a:t>
            </a:r>
            <a:endParaRPr lang="ru-RU" dirty="0"/>
          </a:p>
        </p:txBody>
      </p:sp>
      <p:pic>
        <p:nvPicPr>
          <p:cNvPr id="40962" name="Picture 2" descr="http://900igr.net/datai/fizika/Vidy-spektrov/0006-007-Vidy-spektrov.jpg"/>
          <p:cNvPicPr>
            <a:picLocks noChangeAspect="1" noChangeArrowheads="1"/>
          </p:cNvPicPr>
          <p:nvPr/>
        </p:nvPicPr>
        <p:blipFill>
          <a:blip r:embed="rId2" cstate="print"/>
          <a:srcRect/>
          <a:stretch>
            <a:fillRect/>
          </a:stretch>
        </p:blipFill>
        <p:spPr bwMode="auto">
          <a:xfrm>
            <a:off x="1475656" y="4005064"/>
            <a:ext cx="6096000" cy="23812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028667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26" presetClass="entr" presetSubtype="0" fill="hold" nodeType="afterEffect">
                                  <p:stCondLst>
                                    <p:cond delay="0"/>
                                  </p:stCondLst>
                                  <p:childTnLst>
                                    <p:set>
                                      <p:cBhvr>
                                        <p:cTn id="14" dur="1" fill="hold">
                                          <p:stCondLst>
                                            <p:cond delay="0"/>
                                          </p:stCondLst>
                                        </p:cTn>
                                        <p:tgtEl>
                                          <p:spTgt spid="40962"/>
                                        </p:tgtEl>
                                        <p:attrNameLst>
                                          <p:attrName>style.visibility</p:attrName>
                                        </p:attrNameLst>
                                      </p:cBhvr>
                                      <p:to>
                                        <p:strVal val="visible"/>
                                      </p:to>
                                    </p:set>
                                    <p:animEffect transition="in" filter="wipe(down)">
                                      <p:cBhvr>
                                        <p:cTn id="15" dur="580">
                                          <p:stCondLst>
                                            <p:cond delay="0"/>
                                          </p:stCondLst>
                                        </p:cTn>
                                        <p:tgtEl>
                                          <p:spTgt spid="40962"/>
                                        </p:tgtEl>
                                      </p:cBhvr>
                                    </p:animEffect>
                                    <p:anim calcmode="lin" valueType="num">
                                      <p:cBhvr>
                                        <p:cTn id="16" dur="1822" tmFilter="0,0; 0.14,0.36; 0.43,0.73; 0.71,0.91; 1.0,1.0">
                                          <p:stCondLst>
                                            <p:cond delay="0"/>
                                          </p:stCondLst>
                                        </p:cTn>
                                        <p:tgtEl>
                                          <p:spTgt spid="40962"/>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40962"/>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40962"/>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40962"/>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40962"/>
                                        </p:tgtEl>
                                        <p:attrNameLst>
                                          <p:attrName>ppt_y</p:attrName>
                                        </p:attrNameLst>
                                      </p:cBhvr>
                                      <p:tavLst>
                                        <p:tav tm="0" fmla="#ppt_y-sin(pi*$)/81">
                                          <p:val>
                                            <p:fltVal val="0"/>
                                          </p:val>
                                        </p:tav>
                                        <p:tav tm="100000">
                                          <p:val>
                                            <p:fltVal val="1"/>
                                          </p:val>
                                        </p:tav>
                                      </p:tavLst>
                                    </p:anim>
                                    <p:animScale>
                                      <p:cBhvr>
                                        <p:cTn id="21" dur="26">
                                          <p:stCondLst>
                                            <p:cond delay="650"/>
                                          </p:stCondLst>
                                        </p:cTn>
                                        <p:tgtEl>
                                          <p:spTgt spid="40962"/>
                                        </p:tgtEl>
                                      </p:cBhvr>
                                      <p:to x="100000" y="60000"/>
                                    </p:animScale>
                                    <p:animScale>
                                      <p:cBhvr>
                                        <p:cTn id="22" dur="166" decel="50000">
                                          <p:stCondLst>
                                            <p:cond delay="676"/>
                                          </p:stCondLst>
                                        </p:cTn>
                                        <p:tgtEl>
                                          <p:spTgt spid="40962"/>
                                        </p:tgtEl>
                                      </p:cBhvr>
                                      <p:to x="100000" y="100000"/>
                                    </p:animScale>
                                    <p:animScale>
                                      <p:cBhvr>
                                        <p:cTn id="23" dur="26">
                                          <p:stCondLst>
                                            <p:cond delay="1312"/>
                                          </p:stCondLst>
                                        </p:cTn>
                                        <p:tgtEl>
                                          <p:spTgt spid="40962"/>
                                        </p:tgtEl>
                                      </p:cBhvr>
                                      <p:to x="100000" y="80000"/>
                                    </p:animScale>
                                    <p:animScale>
                                      <p:cBhvr>
                                        <p:cTn id="24" dur="166" decel="50000">
                                          <p:stCondLst>
                                            <p:cond delay="1338"/>
                                          </p:stCondLst>
                                        </p:cTn>
                                        <p:tgtEl>
                                          <p:spTgt spid="40962"/>
                                        </p:tgtEl>
                                      </p:cBhvr>
                                      <p:to x="100000" y="100000"/>
                                    </p:animScale>
                                    <p:animScale>
                                      <p:cBhvr>
                                        <p:cTn id="25" dur="26">
                                          <p:stCondLst>
                                            <p:cond delay="1642"/>
                                          </p:stCondLst>
                                        </p:cTn>
                                        <p:tgtEl>
                                          <p:spTgt spid="40962"/>
                                        </p:tgtEl>
                                      </p:cBhvr>
                                      <p:to x="100000" y="90000"/>
                                    </p:animScale>
                                    <p:animScale>
                                      <p:cBhvr>
                                        <p:cTn id="26" dur="166" decel="50000">
                                          <p:stCondLst>
                                            <p:cond delay="1668"/>
                                          </p:stCondLst>
                                        </p:cTn>
                                        <p:tgtEl>
                                          <p:spTgt spid="40962"/>
                                        </p:tgtEl>
                                      </p:cBhvr>
                                      <p:to x="100000" y="100000"/>
                                    </p:animScale>
                                    <p:animScale>
                                      <p:cBhvr>
                                        <p:cTn id="27" dur="26">
                                          <p:stCondLst>
                                            <p:cond delay="1808"/>
                                          </p:stCondLst>
                                        </p:cTn>
                                        <p:tgtEl>
                                          <p:spTgt spid="40962"/>
                                        </p:tgtEl>
                                      </p:cBhvr>
                                      <p:to x="100000" y="95000"/>
                                    </p:animScale>
                                    <p:animScale>
                                      <p:cBhvr>
                                        <p:cTn id="28" dur="166" decel="50000">
                                          <p:stCondLst>
                                            <p:cond delay="1834"/>
                                          </p:stCondLst>
                                        </p:cTn>
                                        <p:tgtEl>
                                          <p:spTgt spid="4096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135" y="476672"/>
            <a:ext cx="7756263" cy="1054250"/>
          </a:xfrm>
        </p:spPr>
        <p:txBody>
          <a:bodyPr/>
          <a:lstStyle/>
          <a:p>
            <a:r>
              <a:rPr lang="lt-LT" dirty="0" smtClean="0"/>
              <a:t>Juostinis</a:t>
            </a:r>
            <a:endParaRPr lang="ru-RU" dirty="0"/>
          </a:p>
        </p:txBody>
      </p:sp>
      <p:sp>
        <p:nvSpPr>
          <p:cNvPr id="3" name="Content Placeholder 2"/>
          <p:cNvSpPr>
            <a:spLocks noGrp="1"/>
          </p:cNvSpPr>
          <p:nvPr>
            <p:ph idx="1"/>
          </p:nvPr>
        </p:nvSpPr>
        <p:spPr>
          <a:xfrm>
            <a:off x="523764" y="2348880"/>
            <a:ext cx="8219256" cy="1612775"/>
          </a:xfrm>
        </p:spPr>
        <p:txBody>
          <a:bodyPr>
            <a:normAutofit fontScale="85000" lnSpcReduction="20000"/>
          </a:bodyPr>
          <a:lstStyle/>
          <a:p>
            <a:pPr>
              <a:buNone/>
            </a:pPr>
            <a:r>
              <a:rPr lang="lt-LT" dirty="0" smtClean="0"/>
              <a:t>Molekulinių dujų skleidžiamų spindulių spektras yra juostinis. Dažniausiai jis gaunamas liepsnoje švytint garams ar išlydžio metu švytint dujoms. Juostinį spektrą sudaro atskiros spalvotos juostos, perskirtos tamsiu tarpu . Gerais prietaisais galima nustatyti, kad kiekviena juosta susideda iš daugybės linijų, išsidėsčiusių arti viena kitos.</a:t>
            </a:r>
            <a:endParaRPr lang="ru-RU" dirty="0"/>
          </a:p>
        </p:txBody>
      </p:sp>
      <p:pic>
        <p:nvPicPr>
          <p:cNvPr id="41986" name="Picture 2" descr="Виды спектров:"/>
          <p:cNvPicPr>
            <a:picLocks noChangeAspect="1" noChangeArrowheads="1"/>
          </p:cNvPicPr>
          <p:nvPr/>
        </p:nvPicPr>
        <p:blipFill>
          <a:blip r:embed="rId2" cstate="print"/>
          <a:srcRect/>
          <a:stretch>
            <a:fillRect/>
          </a:stretch>
        </p:blipFill>
        <p:spPr bwMode="auto">
          <a:xfrm>
            <a:off x="907798" y="4653136"/>
            <a:ext cx="7467600" cy="12241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130050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26" presetClass="entr" presetSubtype="0" fill="hold" nodeType="afterEffect">
                                  <p:stCondLst>
                                    <p:cond delay="0"/>
                                  </p:stCondLst>
                                  <p:childTnLst>
                                    <p:set>
                                      <p:cBhvr>
                                        <p:cTn id="14" dur="1" fill="hold">
                                          <p:stCondLst>
                                            <p:cond delay="0"/>
                                          </p:stCondLst>
                                        </p:cTn>
                                        <p:tgtEl>
                                          <p:spTgt spid="41986"/>
                                        </p:tgtEl>
                                        <p:attrNameLst>
                                          <p:attrName>style.visibility</p:attrName>
                                        </p:attrNameLst>
                                      </p:cBhvr>
                                      <p:to>
                                        <p:strVal val="visible"/>
                                      </p:to>
                                    </p:set>
                                    <p:animEffect transition="in" filter="wipe(down)">
                                      <p:cBhvr>
                                        <p:cTn id="15" dur="580">
                                          <p:stCondLst>
                                            <p:cond delay="0"/>
                                          </p:stCondLst>
                                        </p:cTn>
                                        <p:tgtEl>
                                          <p:spTgt spid="41986"/>
                                        </p:tgtEl>
                                      </p:cBhvr>
                                    </p:animEffect>
                                    <p:anim calcmode="lin" valueType="num">
                                      <p:cBhvr>
                                        <p:cTn id="16" dur="1822" tmFilter="0,0; 0.14,0.36; 0.43,0.73; 0.71,0.91; 1.0,1.0">
                                          <p:stCondLst>
                                            <p:cond delay="0"/>
                                          </p:stCondLst>
                                        </p:cTn>
                                        <p:tgtEl>
                                          <p:spTgt spid="41986"/>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41986"/>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41986"/>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41986"/>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41986"/>
                                        </p:tgtEl>
                                        <p:attrNameLst>
                                          <p:attrName>ppt_y</p:attrName>
                                        </p:attrNameLst>
                                      </p:cBhvr>
                                      <p:tavLst>
                                        <p:tav tm="0" fmla="#ppt_y-sin(pi*$)/81">
                                          <p:val>
                                            <p:fltVal val="0"/>
                                          </p:val>
                                        </p:tav>
                                        <p:tav tm="100000">
                                          <p:val>
                                            <p:fltVal val="1"/>
                                          </p:val>
                                        </p:tav>
                                      </p:tavLst>
                                    </p:anim>
                                    <p:animScale>
                                      <p:cBhvr>
                                        <p:cTn id="21" dur="26">
                                          <p:stCondLst>
                                            <p:cond delay="650"/>
                                          </p:stCondLst>
                                        </p:cTn>
                                        <p:tgtEl>
                                          <p:spTgt spid="41986"/>
                                        </p:tgtEl>
                                      </p:cBhvr>
                                      <p:to x="100000" y="60000"/>
                                    </p:animScale>
                                    <p:animScale>
                                      <p:cBhvr>
                                        <p:cTn id="22" dur="166" decel="50000">
                                          <p:stCondLst>
                                            <p:cond delay="676"/>
                                          </p:stCondLst>
                                        </p:cTn>
                                        <p:tgtEl>
                                          <p:spTgt spid="41986"/>
                                        </p:tgtEl>
                                      </p:cBhvr>
                                      <p:to x="100000" y="100000"/>
                                    </p:animScale>
                                    <p:animScale>
                                      <p:cBhvr>
                                        <p:cTn id="23" dur="26">
                                          <p:stCondLst>
                                            <p:cond delay="1312"/>
                                          </p:stCondLst>
                                        </p:cTn>
                                        <p:tgtEl>
                                          <p:spTgt spid="41986"/>
                                        </p:tgtEl>
                                      </p:cBhvr>
                                      <p:to x="100000" y="80000"/>
                                    </p:animScale>
                                    <p:animScale>
                                      <p:cBhvr>
                                        <p:cTn id="24" dur="166" decel="50000">
                                          <p:stCondLst>
                                            <p:cond delay="1338"/>
                                          </p:stCondLst>
                                        </p:cTn>
                                        <p:tgtEl>
                                          <p:spTgt spid="41986"/>
                                        </p:tgtEl>
                                      </p:cBhvr>
                                      <p:to x="100000" y="100000"/>
                                    </p:animScale>
                                    <p:animScale>
                                      <p:cBhvr>
                                        <p:cTn id="25" dur="26">
                                          <p:stCondLst>
                                            <p:cond delay="1642"/>
                                          </p:stCondLst>
                                        </p:cTn>
                                        <p:tgtEl>
                                          <p:spTgt spid="41986"/>
                                        </p:tgtEl>
                                      </p:cBhvr>
                                      <p:to x="100000" y="90000"/>
                                    </p:animScale>
                                    <p:animScale>
                                      <p:cBhvr>
                                        <p:cTn id="26" dur="166" decel="50000">
                                          <p:stCondLst>
                                            <p:cond delay="1668"/>
                                          </p:stCondLst>
                                        </p:cTn>
                                        <p:tgtEl>
                                          <p:spTgt spid="41986"/>
                                        </p:tgtEl>
                                      </p:cBhvr>
                                      <p:to x="100000" y="100000"/>
                                    </p:animScale>
                                    <p:animScale>
                                      <p:cBhvr>
                                        <p:cTn id="27" dur="26">
                                          <p:stCondLst>
                                            <p:cond delay="1808"/>
                                          </p:stCondLst>
                                        </p:cTn>
                                        <p:tgtEl>
                                          <p:spTgt spid="41986"/>
                                        </p:tgtEl>
                                      </p:cBhvr>
                                      <p:to x="100000" y="95000"/>
                                    </p:animScale>
                                    <p:animScale>
                                      <p:cBhvr>
                                        <p:cTn id="28" dur="166" decel="50000">
                                          <p:stCondLst>
                                            <p:cond delay="1834"/>
                                          </p:stCondLst>
                                        </p:cTn>
                                        <p:tgtEl>
                                          <p:spTgt spid="4198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1867" y="959286"/>
            <a:ext cx="8229600" cy="4525963"/>
          </a:xfrm>
        </p:spPr>
        <p:txBody>
          <a:bodyPr/>
          <a:lstStyle/>
          <a:p>
            <a:pPr>
              <a:buNone/>
            </a:pPr>
            <a:r>
              <a:rPr lang="en-US" dirty="0" err="1" smtClean="0"/>
              <a:t>Baltos</a:t>
            </a:r>
            <a:r>
              <a:rPr lang="en-US" dirty="0" smtClean="0"/>
              <a:t> </a:t>
            </a:r>
            <a:r>
              <a:rPr lang="en-US" dirty="0" err="1" smtClean="0"/>
              <a:t>šviesos</a:t>
            </a:r>
            <a:r>
              <a:rPr lang="en-US" dirty="0" smtClean="0"/>
              <a:t> </a:t>
            </a:r>
            <a:r>
              <a:rPr lang="en-US" dirty="0" err="1" smtClean="0"/>
              <a:t>skaidymasis</a:t>
            </a:r>
            <a:r>
              <a:rPr lang="en-US" dirty="0" smtClean="0"/>
              <a:t> į </a:t>
            </a:r>
            <a:r>
              <a:rPr lang="en-US" dirty="0" err="1" smtClean="0"/>
              <a:t>spektrą</a:t>
            </a:r>
            <a:r>
              <a:rPr lang="en-US" dirty="0" smtClean="0"/>
              <a:t>, </a:t>
            </a:r>
            <a:r>
              <a:rPr lang="en-US" dirty="0" err="1" smtClean="0"/>
              <a:t>vadinamas</a:t>
            </a:r>
            <a:r>
              <a:rPr lang="en-US" dirty="0" smtClean="0"/>
              <a:t> </a:t>
            </a:r>
            <a:r>
              <a:rPr lang="en-US" dirty="0" err="1" smtClean="0"/>
              <a:t>šviesos</a:t>
            </a:r>
            <a:r>
              <a:rPr lang="en-US" dirty="0" smtClean="0"/>
              <a:t> </a:t>
            </a:r>
            <a:r>
              <a:rPr lang="en-US" dirty="0" err="1" smtClean="0"/>
              <a:t>dispersija</a:t>
            </a:r>
            <a:r>
              <a:rPr lang="en-US" dirty="0" smtClean="0"/>
              <a:t>.</a:t>
            </a:r>
            <a:endParaRPr lang="ru-RU" dirty="0"/>
          </a:p>
        </p:txBody>
      </p:sp>
      <p:sp>
        <p:nvSpPr>
          <p:cNvPr id="2" name="Title 1"/>
          <p:cNvSpPr>
            <a:spLocks noGrp="1"/>
          </p:cNvSpPr>
          <p:nvPr>
            <p:ph type="title"/>
          </p:nvPr>
        </p:nvSpPr>
        <p:spPr>
          <a:xfrm>
            <a:off x="508064" y="404664"/>
            <a:ext cx="8229600" cy="1143000"/>
          </a:xfrm>
        </p:spPr>
        <p:txBody>
          <a:bodyPr>
            <a:normAutofit fontScale="90000"/>
          </a:bodyPr>
          <a:lstStyle/>
          <a:p>
            <a:pPr marL="742950" indent="-742950"/>
            <a:r>
              <a:rPr lang="en-US" dirty="0" err="1" smtClean="0"/>
              <a:t>Šviesos</a:t>
            </a:r>
            <a:r>
              <a:rPr lang="en-US" dirty="0" smtClean="0"/>
              <a:t> </a:t>
            </a:r>
            <a:r>
              <a:rPr lang="en-US" dirty="0" err="1" smtClean="0"/>
              <a:t>dispersija</a:t>
            </a:r>
            <a:r>
              <a:rPr lang="lt-LT" dirty="0" smtClean="0"/>
              <a:t/>
            </a:r>
            <a:br>
              <a:rPr lang="lt-LT" dirty="0" smtClean="0"/>
            </a:br>
            <a:endParaRPr lang="ru-RU" dirty="0"/>
          </a:p>
        </p:txBody>
      </p:sp>
      <p:pic>
        <p:nvPicPr>
          <p:cNvPr id="4098" name="Picture 2" descr="Дисперсия света "/>
          <p:cNvPicPr>
            <a:picLocks noChangeAspect="1" noChangeArrowheads="1"/>
          </p:cNvPicPr>
          <p:nvPr/>
        </p:nvPicPr>
        <p:blipFill>
          <a:blip r:embed="rId2" cstate="print"/>
          <a:srcRect/>
          <a:stretch>
            <a:fillRect/>
          </a:stretch>
        </p:blipFill>
        <p:spPr bwMode="auto">
          <a:xfrm>
            <a:off x="3031399" y="3302213"/>
            <a:ext cx="3182930" cy="19097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TextBox 4"/>
          <p:cNvSpPr txBox="1"/>
          <p:nvPr/>
        </p:nvSpPr>
        <p:spPr>
          <a:xfrm>
            <a:off x="3131840" y="2488152"/>
            <a:ext cx="3819683" cy="369332"/>
          </a:xfrm>
          <a:prstGeom prst="rect">
            <a:avLst/>
          </a:prstGeom>
          <a:noFill/>
        </p:spPr>
        <p:txBody>
          <a:bodyPr wrap="square" rtlCol="0">
            <a:spAutoFit/>
          </a:bodyPr>
          <a:lstStyle/>
          <a:p>
            <a:r>
              <a:rPr lang="lt-LT" dirty="0" smtClean="0"/>
              <a:t>1666 m.  Šviesos bandymas</a:t>
            </a:r>
            <a:endParaRPr lang="ru-RU" dirty="0"/>
          </a:p>
        </p:txBody>
      </p:sp>
      <p:pic>
        <p:nvPicPr>
          <p:cNvPr id="4100" name="Picture 4" descr="https://upload.wikimedia.org/wikipedia/commons/thumb/3/39/GodfreyKneller-IsaacNewton-1689.jpg/250px-GodfreyKneller-IsaacNewton-1689.jpg"/>
          <p:cNvPicPr>
            <a:picLocks noChangeAspect="1" noChangeArrowheads="1"/>
          </p:cNvPicPr>
          <p:nvPr/>
        </p:nvPicPr>
        <p:blipFill>
          <a:blip r:embed="rId3" cstate="print"/>
          <a:srcRect/>
          <a:stretch>
            <a:fillRect/>
          </a:stretch>
        </p:blipFill>
        <p:spPr bwMode="auto">
          <a:xfrm>
            <a:off x="374640" y="2852936"/>
            <a:ext cx="2046875" cy="28083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Rectangle 6"/>
          <p:cNvSpPr/>
          <p:nvPr/>
        </p:nvSpPr>
        <p:spPr>
          <a:xfrm>
            <a:off x="611560" y="5877272"/>
            <a:ext cx="1811265" cy="923330"/>
          </a:xfrm>
          <a:prstGeom prst="rect">
            <a:avLst/>
          </a:prstGeom>
        </p:spPr>
        <p:txBody>
          <a:bodyPr wrap="none">
            <a:spAutoFit/>
          </a:bodyPr>
          <a:lstStyle/>
          <a:p>
            <a:r>
              <a:rPr lang="en-US" dirty="0" err="1" smtClean="0"/>
              <a:t>Izaokas</a:t>
            </a:r>
            <a:r>
              <a:rPr lang="en-US" dirty="0" smtClean="0"/>
              <a:t> </a:t>
            </a:r>
            <a:r>
              <a:rPr lang="en-US" dirty="0" err="1" smtClean="0"/>
              <a:t>Niutonas</a:t>
            </a:r>
            <a:r>
              <a:rPr lang="lt-LT" dirty="0" smtClean="0"/>
              <a:t> </a:t>
            </a:r>
          </a:p>
          <a:p>
            <a:r>
              <a:rPr lang="en-US" dirty="0" smtClean="0"/>
              <a:t>1643 – 1727 m.</a:t>
            </a:r>
            <a:endParaRPr lang="lt-LT" dirty="0" smtClean="0"/>
          </a:p>
          <a:p>
            <a:endParaRPr lang="ru-RU" dirty="0"/>
          </a:p>
        </p:txBody>
      </p:sp>
      <p:pic>
        <p:nvPicPr>
          <p:cNvPr id="4102" name="Picture 6" descr="https://upload.wikimedia.org/wikipedia/commons/thumb/6/6f/Opticks_by_Sir_Isaac_Newton.png/220px-Opticks_by_Sir_Isaac_Newton.png"/>
          <p:cNvPicPr>
            <a:picLocks noChangeAspect="1" noChangeArrowheads="1"/>
          </p:cNvPicPr>
          <p:nvPr/>
        </p:nvPicPr>
        <p:blipFill>
          <a:blip r:embed="rId4" cstate="print"/>
          <a:srcRect/>
          <a:stretch>
            <a:fillRect/>
          </a:stretch>
        </p:blipFill>
        <p:spPr bwMode="auto">
          <a:xfrm>
            <a:off x="6924348" y="2636912"/>
            <a:ext cx="1831383" cy="32132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TextBox 10"/>
          <p:cNvSpPr txBox="1"/>
          <p:nvPr/>
        </p:nvSpPr>
        <p:spPr>
          <a:xfrm>
            <a:off x="7308304" y="5805264"/>
            <a:ext cx="1835696" cy="923330"/>
          </a:xfrm>
          <a:prstGeom prst="rect">
            <a:avLst/>
          </a:prstGeom>
          <a:noFill/>
        </p:spPr>
        <p:txBody>
          <a:bodyPr wrap="square" rtlCol="0">
            <a:spAutoFit/>
          </a:bodyPr>
          <a:lstStyle/>
          <a:p>
            <a:r>
              <a:rPr lang="lt-LT" dirty="0" smtClean="0"/>
              <a:t>“Optikos” Niutono titulinis labas </a:t>
            </a:r>
            <a:endParaRPr lang="ru-RU" dirty="0"/>
          </a:p>
        </p:txBody>
      </p:sp>
      <p:sp>
        <p:nvSpPr>
          <p:cNvPr id="12" name="TextBox 11"/>
          <p:cNvSpPr txBox="1"/>
          <p:nvPr/>
        </p:nvSpPr>
        <p:spPr>
          <a:xfrm>
            <a:off x="3131840" y="5445224"/>
            <a:ext cx="3528392" cy="923330"/>
          </a:xfrm>
          <a:prstGeom prst="rect">
            <a:avLst/>
          </a:prstGeom>
          <a:noFill/>
        </p:spPr>
        <p:txBody>
          <a:bodyPr wrap="square" rtlCol="0">
            <a:spAutoFit/>
          </a:bodyPr>
          <a:lstStyle/>
          <a:p>
            <a:r>
              <a:rPr lang="lt-LT" dirty="0" smtClean="0"/>
              <a:t>Izaokas Niutonas įrodė, kad </a:t>
            </a:r>
            <a:r>
              <a:rPr lang="lt-LT" dirty="0"/>
              <a:t>b</a:t>
            </a:r>
            <a:r>
              <a:rPr lang="lt-LT" dirty="0" smtClean="0"/>
              <a:t>alta šviesa yra sudėtinė ir praėjusi prizmę suskyla į 7 skirtingas spalvas</a:t>
            </a:r>
            <a:endParaRPr lang="ru-RU" dirty="0"/>
          </a:p>
        </p:txBody>
      </p:sp>
    </p:spTree>
    <p:extLst>
      <p:ext uri="{BB962C8B-B14F-4D97-AF65-F5344CB8AC3E}">
        <p14:creationId xmlns:p14="http://schemas.microsoft.com/office/powerpoint/2010/main" val="1413307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26" presetClass="entr" presetSubtype="0" fill="hold" nodeType="afterEffect">
                                  <p:stCondLst>
                                    <p:cond delay="0"/>
                                  </p:stCondLst>
                                  <p:childTnLst>
                                    <p:set>
                                      <p:cBhvr>
                                        <p:cTn id="14" dur="1" fill="hold">
                                          <p:stCondLst>
                                            <p:cond delay="0"/>
                                          </p:stCondLst>
                                        </p:cTn>
                                        <p:tgtEl>
                                          <p:spTgt spid="4100"/>
                                        </p:tgtEl>
                                        <p:attrNameLst>
                                          <p:attrName>style.visibility</p:attrName>
                                        </p:attrNameLst>
                                      </p:cBhvr>
                                      <p:to>
                                        <p:strVal val="visible"/>
                                      </p:to>
                                    </p:set>
                                    <p:animEffect transition="in" filter="wipe(down)">
                                      <p:cBhvr>
                                        <p:cTn id="15" dur="580">
                                          <p:stCondLst>
                                            <p:cond delay="0"/>
                                          </p:stCondLst>
                                        </p:cTn>
                                        <p:tgtEl>
                                          <p:spTgt spid="4100"/>
                                        </p:tgtEl>
                                      </p:cBhvr>
                                    </p:animEffect>
                                    <p:anim calcmode="lin" valueType="num">
                                      <p:cBhvr>
                                        <p:cTn id="16" dur="1822" tmFilter="0,0; 0.14,0.36; 0.43,0.73; 0.71,0.91; 1.0,1.0">
                                          <p:stCondLst>
                                            <p:cond delay="0"/>
                                          </p:stCondLst>
                                        </p:cTn>
                                        <p:tgtEl>
                                          <p:spTgt spid="4100"/>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4100"/>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4100"/>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4100"/>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4100"/>
                                        </p:tgtEl>
                                        <p:attrNameLst>
                                          <p:attrName>ppt_y</p:attrName>
                                        </p:attrNameLst>
                                      </p:cBhvr>
                                      <p:tavLst>
                                        <p:tav tm="0" fmla="#ppt_y-sin(pi*$)/81">
                                          <p:val>
                                            <p:fltVal val="0"/>
                                          </p:val>
                                        </p:tav>
                                        <p:tav tm="100000">
                                          <p:val>
                                            <p:fltVal val="1"/>
                                          </p:val>
                                        </p:tav>
                                      </p:tavLst>
                                    </p:anim>
                                    <p:animScale>
                                      <p:cBhvr>
                                        <p:cTn id="21" dur="26">
                                          <p:stCondLst>
                                            <p:cond delay="650"/>
                                          </p:stCondLst>
                                        </p:cTn>
                                        <p:tgtEl>
                                          <p:spTgt spid="4100"/>
                                        </p:tgtEl>
                                      </p:cBhvr>
                                      <p:to x="100000" y="60000"/>
                                    </p:animScale>
                                    <p:animScale>
                                      <p:cBhvr>
                                        <p:cTn id="22" dur="166" decel="50000">
                                          <p:stCondLst>
                                            <p:cond delay="676"/>
                                          </p:stCondLst>
                                        </p:cTn>
                                        <p:tgtEl>
                                          <p:spTgt spid="4100"/>
                                        </p:tgtEl>
                                      </p:cBhvr>
                                      <p:to x="100000" y="100000"/>
                                    </p:animScale>
                                    <p:animScale>
                                      <p:cBhvr>
                                        <p:cTn id="23" dur="26">
                                          <p:stCondLst>
                                            <p:cond delay="1312"/>
                                          </p:stCondLst>
                                        </p:cTn>
                                        <p:tgtEl>
                                          <p:spTgt spid="4100"/>
                                        </p:tgtEl>
                                      </p:cBhvr>
                                      <p:to x="100000" y="80000"/>
                                    </p:animScale>
                                    <p:animScale>
                                      <p:cBhvr>
                                        <p:cTn id="24" dur="166" decel="50000">
                                          <p:stCondLst>
                                            <p:cond delay="1338"/>
                                          </p:stCondLst>
                                        </p:cTn>
                                        <p:tgtEl>
                                          <p:spTgt spid="4100"/>
                                        </p:tgtEl>
                                      </p:cBhvr>
                                      <p:to x="100000" y="100000"/>
                                    </p:animScale>
                                    <p:animScale>
                                      <p:cBhvr>
                                        <p:cTn id="25" dur="26">
                                          <p:stCondLst>
                                            <p:cond delay="1642"/>
                                          </p:stCondLst>
                                        </p:cTn>
                                        <p:tgtEl>
                                          <p:spTgt spid="4100"/>
                                        </p:tgtEl>
                                      </p:cBhvr>
                                      <p:to x="100000" y="90000"/>
                                    </p:animScale>
                                    <p:animScale>
                                      <p:cBhvr>
                                        <p:cTn id="26" dur="166" decel="50000">
                                          <p:stCondLst>
                                            <p:cond delay="1668"/>
                                          </p:stCondLst>
                                        </p:cTn>
                                        <p:tgtEl>
                                          <p:spTgt spid="4100"/>
                                        </p:tgtEl>
                                      </p:cBhvr>
                                      <p:to x="100000" y="100000"/>
                                    </p:animScale>
                                    <p:animScale>
                                      <p:cBhvr>
                                        <p:cTn id="27" dur="26">
                                          <p:stCondLst>
                                            <p:cond delay="1808"/>
                                          </p:stCondLst>
                                        </p:cTn>
                                        <p:tgtEl>
                                          <p:spTgt spid="4100"/>
                                        </p:tgtEl>
                                      </p:cBhvr>
                                      <p:to x="100000" y="95000"/>
                                    </p:animScale>
                                    <p:animScale>
                                      <p:cBhvr>
                                        <p:cTn id="28" dur="166" decel="50000">
                                          <p:stCondLst>
                                            <p:cond delay="1834"/>
                                          </p:stCondLst>
                                        </p:cTn>
                                        <p:tgtEl>
                                          <p:spTgt spid="4100"/>
                                        </p:tgtEl>
                                      </p:cBhvr>
                                      <p:to x="100000" y="100000"/>
                                    </p:animScale>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par>
                          <p:cTn id="33" fill="hold">
                            <p:stCondLst>
                              <p:cond delay="3500"/>
                            </p:stCondLst>
                            <p:childTnLst>
                              <p:par>
                                <p:cTn id="34" presetID="26" presetClass="entr" presetSubtype="0" fill="hold" nodeType="afterEffect">
                                  <p:stCondLst>
                                    <p:cond delay="0"/>
                                  </p:stCondLst>
                                  <p:childTnLst>
                                    <p:set>
                                      <p:cBhvr>
                                        <p:cTn id="35" dur="1" fill="hold">
                                          <p:stCondLst>
                                            <p:cond delay="0"/>
                                          </p:stCondLst>
                                        </p:cTn>
                                        <p:tgtEl>
                                          <p:spTgt spid="4098"/>
                                        </p:tgtEl>
                                        <p:attrNameLst>
                                          <p:attrName>style.visibility</p:attrName>
                                        </p:attrNameLst>
                                      </p:cBhvr>
                                      <p:to>
                                        <p:strVal val="visible"/>
                                      </p:to>
                                    </p:set>
                                    <p:animEffect transition="in" filter="wipe(down)">
                                      <p:cBhvr>
                                        <p:cTn id="36" dur="580">
                                          <p:stCondLst>
                                            <p:cond delay="0"/>
                                          </p:stCondLst>
                                        </p:cTn>
                                        <p:tgtEl>
                                          <p:spTgt spid="4098"/>
                                        </p:tgtEl>
                                      </p:cBhvr>
                                    </p:animEffect>
                                    <p:anim calcmode="lin" valueType="num">
                                      <p:cBhvr>
                                        <p:cTn id="37" dur="1822" tmFilter="0,0; 0.14,0.36; 0.43,0.73; 0.71,0.91; 1.0,1.0">
                                          <p:stCondLst>
                                            <p:cond delay="0"/>
                                          </p:stCondLst>
                                        </p:cTn>
                                        <p:tgtEl>
                                          <p:spTgt spid="4098"/>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4098"/>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4098"/>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4098"/>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4098"/>
                                        </p:tgtEl>
                                        <p:attrNameLst>
                                          <p:attrName>ppt_y</p:attrName>
                                        </p:attrNameLst>
                                      </p:cBhvr>
                                      <p:tavLst>
                                        <p:tav tm="0" fmla="#ppt_y-sin(pi*$)/81">
                                          <p:val>
                                            <p:fltVal val="0"/>
                                          </p:val>
                                        </p:tav>
                                        <p:tav tm="100000">
                                          <p:val>
                                            <p:fltVal val="1"/>
                                          </p:val>
                                        </p:tav>
                                      </p:tavLst>
                                    </p:anim>
                                    <p:animScale>
                                      <p:cBhvr>
                                        <p:cTn id="42" dur="26">
                                          <p:stCondLst>
                                            <p:cond delay="650"/>
                                          </p:stCondLst>
                                        </p:cTn>
                                        <p:tgtEl>
                                          <p:spTgt spid="4098"/>
                                        </p:tgtEl>
                                      </p:cBhvr>
                                      <p:to x="100000" y="60000"/>
                                    </p:animScale>
                                    <p:animScale>
                                      <p:cBhvr>
                                        <p:cTn id="43" dur="166" decel="50000">
                                          <p:stCondLst>
                                            <p:cond delay="676"/>
                                          </p:stCondLst>
                                        </p:cTn>
                                        <p:tgtEl>
                                          <p:spTgt spid="4098"/>
                                        </p:tgtEl>
                                      </p:cBhvr>
                                      <p:to x="100000" y="100000"/>
                                    </p:animScale>
                                    <p:animScale>
                                      <p:cBhvr>
                                        <p:cTn id="44" dur="26">
                                          <p:stCondLst>
                                            <p:cond delay="1312"/>
                                          </p:stCondLst>
                                        </p:cTn>
                                        <p:tgtEl>
                                          <p:spTgt spid="4098"/>
                                        </p:tgtEl>
                                      </p:cBhvr>
                                      <p:to x="100000" y="80000"/>
                                    </p:animScale>
                                    <p:animScale>
                                      <p:cBhvr>
                                        <p:cTn id="45" dur="166" decel="50000">
                                          <p:stCondLst>
                                            <p:cond delay="1338"/>
                                          </p:stCondLst>
                                        </p:cTn>
                                        <p:tgtEl>
                                          <p:spTgt spid="4098"/>
                                        </p:tgtEl>
                                      </p:cBhvr>
                                      <p:to x="100000" y="100000"/>
                                    </p:animScale>
                                    <p:animScale>
                                      <p:cBhvr>
                                        <p:cTn id="46" dur="26">
                                          <p:stCondLst>
                                            <p:cond delay="1642"/>
                                          </p:stCondLst>
                                        </p:cTn>
                                        <p:tgtEl>
                                          <p:spTgt spid="4098"/>
                                        </p:tgtEl>
                                      </p:cBhvr>
                                      <p:to x="100000" y="90000"/>
                                    </p:animScale>
                                    <p:animScale>
                                      <p:cBhvr>
                                        <p:cTn id="47" dur="166" decel="50000">
                                          <p:stCondLst>
                                            <p:cond delay="1668"/>
                                          </p:stCondLst>
                                        </p:cTn>
                                        <p:tgtEl>
                                          <p:spTgt spid="4098"/>
                                        </p:tgtEl>
                                      </p:cBhvr>
                                      <p:to x="100000" y="100000"/>
                                    </p:animScale>
                                    <p:animScale>
                                      <p:cBhvr>
                                        <p:cTn id="48" dur="26">
                                          <p:stCondLst>
                                            <p:cond delay="1808"/>
                                          </p:stCondLst>
                                        </p:cTn>
                                        <p:tgtEl>
                                          <p:spTgt spid="4098"/>
                                        </p:tgtEl>
                                      </p:cBhvr>
                                      <p:to x="100000" y="95000"/>
                                    </p:animScale>
                                    <p:animScale>
                                      <p:cBhvr>
                                        <p:cTn id="49" dur="166" decel="50000">
                                          <p:stCondLst>
                                            <p:cond delay="1834"/>
                                          </p:stCondLst>
                                        </p:cTn>
                                        <p:tgtEl>
                                          <p:spTgt spid="4098"/>
                                        </p:tgtEl>
                                      </p:cBhvr>
                                      <p:to x="100000" y="100000"/>
                                    </p:animScale>
                                  </p:childTnLst>
                                </p:cTn>
                              </p:par>
                            </p:childTnLst>
                          </p:cTn>
                        </p:par>
                        <p:par>
                          <p:cTn id="50" fill="hold">
                            <p:stCondLst>
                              <p:cond delay="5500"/>
                            </p:stCondLst>
                            <p:childTnLst>
                              <p:par>
                                <p:cTn id="51" presetID="10" presetClass="entr" presetSubtype="0"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fade">
                                      <p:cBhvr>
                                        <p:cTn id="53" dur="500"/>
                                        <p:tgtEl>
                                          <p:spTgt spid="5"/>
                                        </p:tgtEl>
                                      </p:cBhvr>
                                    </p:animEffect>
                                  </p:childTnLst>
                                </p:cTn>
                              </p:par>
                            </p:childTnLst>
                          </p:cTn>
                        </p:par>
                        <p:par>
                          <p:cTn id="54" fill="hold">
                            <p:stCondLst>
                              <p:cond delay="6000"/>
                            </p:stCondLst>
                            <p:childTnLst>
                              <p:par>
                                <p:cTn id="55" presetID="10" presetClass="entr" presetSubtype="0"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childTnLst>
                                </p:cTn>
                              </p:par>
                            </p:childTnLst>
                          </p:cTn>
                        </p:par>
                        <p:par>
                          <p:cTn id="58" fill="hold">
                            <p:stCondLst>
                              <p:cond delay="6500"/>
                            </p:stCondLst>
                            <p:childTnLst>
                              <p:par>
                                <p:cTn id="59" presetID="26" presetClass="entr" presetSubtype="0" fill="hold" nodeType="afterEffect">
                                  <p:stCondLst>
                                    <p:cond delay="0"/>
                                  </p:stCondLst>
                                  <p:childTnLst>
                                    <p:set>
                                      <p:cBhvr>
                                        <p:cTn id="60" dur="1" fill="hold">
                                          <p:stCondLst>
                                            <p:cond delay="0"/>
                                          </p:stCondLst>
                                        </p:cTn>
                                        <p:tgtEl>
                                          <p:spTgt spid="4102"/>
                                        </p:tgtEl>
                                        <p:attrNameLst>
                                          <p:attrName>style.visibility</p:attrName>
                                        </p:attrNameLst>
                                      </p:cBhvr>
                                      <p:to>
                                        <p:strVal val="visible"/>
                                      </p:to>
                                    </p:set>
                                    <p:animEffect transition="in" filter="wipe(down)">
                                      <p:cBhvr>
                                        <p:cTn id="61" dur="580">
                                          <p:stCondLst>
                                            <p:cond delay="0"/>
                                          </p:stCondLst>
                                        </p:cTn>
                                        <p:tgtEl>
                                          <p:spTgt spid="4102"/>
                                        </p:tgtEl>
                                      </p:cBhvr>
                                    </p:animEffect>
                                    <p:anim calcmode="lin" valueType="num">
                                      <p:cBhvr>
                                        <p:cTn id="62" dur="1822" tmFilter="0,0; 0.14,0.36; 0.43,0.73; 0.71,0.91; 1.0,1.0">
                                          <p:stCondLst>
                                            <p:cond delay="0"/>
                                          </p:stCondLst>
                                        </p:cTn>
                                        <p:tgtEl>
                                          <p:spTgt spid="4102"/>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4102"/>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4102"/>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4102"/>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4102"/>
                                        </p:tgtEl>
                                        <p:attrNameLst>
                                          <p:attrName>ppt_y</p:attrName>
                                        </p:attrNameLst>
                                      </p:cBhvr>
                                      <p:tavLst>
                                        <p:tav tm="0" fmla="#ppt_y-sin(pi*$)/81">
                                          <p:val>
                                            <p:fltVal val="0"/>
                                          </p:val>
                                        </p:tav>
                                        <p:tav tm="100000">
                                          <p:val>
                                            <p:fltVal val="1"/>
                                          </p:val>
                                        </p:tav>
                                      </p:tavLst>
                                    </p:anim>
                                    <p:animScale>
                                      <p:cBhvr>
                                        <p:cTn id="67" dur="26">
                                          <p:stCondLst>
                                            <p:cond delay="650"/>
                                          </p:stCondLst>
                                        </p:cTn>
                                        <p:tgtEl>
                                          <p:spTgt spid="4102"/>
                                        </p:tgtEl>
                                      </p:cBhvr>
                                      <p:to x="100000" y="60000"/>
                                    </p:animScale>
                                    <p:animScale>
                                      <p:cBhvr>
                                        <p:cTn id="68" dur="166" decel="50000">
                                          <p:stCondLst>
                                            <p:cond delay="676"/>
                                          </p:stCondLst>
                                        </p:cTn>
                                        <p:tgtEl>
                                          <p:spTgt spid="4102"/>
                                        </p:tgtEl>
                                      </p:cBhvr>
                                      <p:to x="100000" y="100000"/>
                                    </p:animScale>
                                    <p:animScale>
                                      <p:cBhvr>
                                        <p:cTn id="69" dur="26">
                                          <p:stCondLst>
                                            <p:cond delay="1312"/>
                                          </p:stCondLst>
                                        </p:cTn>
                                        <p:tgtEl>
                                          <p:spTgt spid="4102"/>
                                        </p:tgtEl>
                                      </p:cBhvr>
                                      <p:to x="100000" y="80000"/>
                                    </p:animScale>
                                    <p:animScale>
                                      <p:cBhvr>
                                        <p:cTn id="70" dur="166" decel="50000">
                                          <p:stCondLst>
                                            <p:cond delay="1338"/>
                                          </p:stCondLst>
                                        </p:cTn>
                                        <p:tgtEl>
                                          <p:spTgt spid="4102"/>
                                        </p:tgtEl>
                                      </p:cBhvr>
                                      <p:to x="100000" y="100000"/>
                                    </p:animScale>
                                    <p:animScale>
                                      <p:cBhvr>
                                        <p:cTn id="71" dur="26">
                                          <p:stCondLst>
                                            <p:cond delay="1642"/>
                                          </p:stCondLst>
                                        </p:cTn>
                                        <p:tgtEl>
                                          <p:spTgt spid="4102"/>
                                        </p:tgtEl>
                                      </p:cBhvr>
                                      <p:to x="100000" y="90000"/>
                                    </p:animScale>
                                    <p:animScale>
                                      <p:cBhvr>
                                        <p:cTn id="72" dur="166" decel="50000">
                                          <p:stCondLst>
                                            <p:cond delay="1668"/>
                                          </p:stCondLst>
                                        </p:cTn>
                                        <p:tgtEl>
                                          <p:spTgt spid="4102"/>
                                        </p:tgtEl>
                                      </p:cBhvr>
                                      <p:to x="100000" y="100000"/>
                                    </p:animScale>
                                    <p:animScale>
                                      <p:cBhvr>
                                        <p:cTn id="73" dur="26">
                                          <p:stCondLst>
                                            <p:cond delay="1808"/>
                                          </p:stCondLst>
                                        </p:cTn>
                                        <p:tgtEl>
                                          <p:spTgt spid="4102"/>
                                        </p:tgtEl>
                                      </p:cBhvr>
                                      <p:to x="100000" y="95000"/>
                                    </p:animScale>
                                    <p:animScale>
                                      <p:cBhvr>
                                        <p:cTn id="74" dur="166" decel="50000">
                                          <p:stCondLst>
                                            <p:cond delay="1834"/>
                                          </p:stCondLst>
                                        </p:cTn>
                                        <p:tgtEl>
                                          <p:spTgt spid="4102"/>
                                        </p:tgtEl>
                                      </p:cBhvr>
                                      <p:to x="100000" y="100000"/>
                                    </p:animScale>
                                  </p:childTnLst>
                                </p:cTn>
                              </p:par>
                            </p:childTnLst>
                          </p:cTn>
                        </p:par>
                        <p:par>
                          <p:cTn id="75" fill="hold">
                            <p:stCondLst>
                              <p:cond delay="8500"/>
                            </p:stCondLst>
                            <p:childTnLst>
                              <p:par>
                                <p:cTn id="76" presetID="10" presetClass="entr" presetSubtype="0" fill="hold" grpId="0" nodeType="after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fade">
                                      <p:cBhvr>
                                        <p:cTn id="7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5" grpId="0"/>
      <p:bldP spid="7"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Что такое радуга. Почемучка 7 класс.avi (online-video-cutter.com).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835696" y="2276872"/>
            <a:ext cx="5016538" cy="4104288"/>
          </a:xfrm>
        </p:spPr>
      </p:pic>
      <p:sp>
        <p:nvSpPr>
          <p:cNvPr id="2" name="Title 1"/>
          <p:cNvSpPr>
            <a:spLocks noGrp="1"/>
          </p:cNvSpPr>
          <p:nvPr>
            <p:ph type="title"/>
          </p:nvPr>
        </p:nvSpPr>
        <p:spPr/>
        <p:txBody>
          <a:bodyPr>
            <a:normAutofit fontScale="90000"/>
          </a:bodyPr>
          <a:lstStyle/>
          <a:p>
            <a:r>
              <a:rPr lang="lt-LT" sz="6600" dirty="0" smtClean="0"/>
              <a:t>Dispersija</a:t>
            </a:r>
            <a:endParaRPr lang="ru-RU" sz="6600" dirty="0"/>
          </a:p>
        </p:txBody>
      </p:sp>
    </p:spTree>
    <p:extLst>
      <p:ext uri="{BB962C8B-B14F-4D97-AF65-F5344CB8AC3E}">
        <p14:creationId xmlns:p14="http://schemas.microsoft.com/office/powerpoint/2010/main" val="3874781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video>
              <p:cMediaNode vol="80000">
                <p:cTn id="13" fill="hold" display="0">
                  <p:stCondLst>
                    <p:cond delay="indefinite"/>
                  </p:stCondLst>
                </p:cTn>
                <p:tgtEl>
                  <p:spTgt spid="4"/>
                </p:tgtEl>
              </p:cMediaNode>
            </p:video>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V</a:t>
            </a:r>
            <a:r>
              <a:rPr lang="lt-LT" dirty="0" smtClean="0"/>
              <a:t>aivorykštė</a:t>
            </a:r>
          </a:p>
          <a:p>
            <a:r>
              <a:rPr lang="lt-LT" dirty="0"/>
              <a:t>H</a:t>
            </a:r>
            <a:r>
              <a:rPr lang="lt-LT" dirty="0" smtClean="0"/>
              <a:t>alas</a:t>
            </a:r>
          </a:p>
          <a:p>
            <a:r>
              <a:rPr lang="en-US" dirty="0" smtClean="0"/>
              <a:t>M</a:t>
            </a:r>
            <a:r>
              <a:rPr lang="lt-LT" dirty="0" smtClean="0"/>
              <a:t>ėlynos spalvos dangus</a:t>
            </a:r>
          </a:p>
          <a:p>
            <a:r>
              <a:rPr lang="en-US" dirty="0"/>
              <a:t>S</a:t>
            </a:r>
            <a:r>
              <a:rPr lang="lt-LT" dirty="0" smtClean="0"/>
              <a:t>aulėlydis</a:t>
            </a:r>
            <a:endParaRPr lang="ru-RU" dirty="0"/>
          </a:p>
        </p:txBody>
      </p:sp>
      <p:sp>
        <p:nvSpPr>
          <p:cNvPr id="2" name="Title 1"/>
          <p:cNvSpPr>
            <a:spLocks noGrp="1"/>
          </p:cNvSpPr>
          <p:nvPr>
            <p:ph type="title"/>
          </p:nvPr>
        </p:nvSpPr>
        <p:spPr/>
        <p:txBody>
          <a:bodyPr/>
          <a:lstStyle/>
          <a:p>
            <a:r>
              <a:rPr lang="lt-LT" dirty="0" smtClean="0"/>
              <a:t>Dispersija gamtoje:</a:t>
            </a:r>
            <a:endParaRPr lang="ru-R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3789038"/>
            <a:ext cx="3744416" cy="2710957"/>
          </a:xfrm>
          <a:prstGeom prst="rect">
            <a:avLst/>
          </a:prstGeom>
        </p:spPr>
      </p:pic>
    </p:spTree>
    <p:extLst>
      <p:ext uri="{BB962C8B-B14F-4D97-AF65-F5344CB8AC3E}">
        <p14:creationId xmlns:p14="http://schemas.microsoft.com/office/powerpoint/2010/main" val="3559911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par>
                                <p:cTn id="24" presetID="26" presetClass="entr" presetSubtype="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down)">
                                      <p:cBhvr>
                                        <p:cTn id="26" dur="580">
                                          <p:stCondLst>
                                            <p:cond delay="0"/>
                                          </p:stCondLst>
                                        </p:cTn>
                                        <p:tgtEl>
                                          <p:spTgt spid="4"/>
                                        </p:tgtEl>
                                      </p:cBhvr>
                                    </p:animEffect>
                                    <p:anim calcmode="lin" valueType="num">
                                      <p:cBhvr>
                                        <p:cTn id="27"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2" dur="26">
                                          <p:stCondLst>
                                            <p:cond delay="650"/>
                                          </p:stCondLst>
                                        </p:cTn>
                                        <p:tgtEl>
                                          <p:spTgt spid="4"/>
                                        </p:tgtEl>
                                      </p:cBhvr>
                                      <p:to x="100000" y="60000"/>
                                    </p:animScale>
                                    <p:animScale>
                                      <p:cBhvr>
                                        <p:cTn id="33" dur="166" decel="50000">
                                          <p:stCondLst>
                                            <p:cond delay="676"/>
                                          </p:stCondLst>
                                        </p:cTn>
                                        <p:tgtEl>
                                          <p:spTgt spid="4"/>
                                        </p:tgtEl>
                                      </p:cBhvr>
                                      <p:to x="100000" y="100000"/>
                                    </p:animScale>
                                    <p:animScale>
                                      <p:cBhvr>
                                        <p:cTn id="34" dur="26">
                                          <p:stCondLst>
                                            <p:cond delay="1312"/>
                                          </p:stCondLst>
                                        </p:cTn>
                                        <p:tgtEl>
                                          <p:spTgt spid="4"/>
                                        </p:tgtEl>
                                      </p:cBhvr>
                                      <p:to x="100000" y="80000"/>
                                    </p:animScale>
                                    <p:animScale>
                                      <p:cBhvr>
                                        <p:cTn id="35" dur="166" decel="50000">
                                          <p:stCondLst>
                                            <p:cond delay="1338"/>
                                          </p:stCondLst>
                                        </p:cTn>
                                        <p:tgtEl>
                                          <p:spTgt spid="4"/>
                                        </p:tgtEl>
                                      </p:cBhvr>
                                      <p:to x="100000" y="100000"/>
                                    </p:animScale>
                                    <p:animScale>
                                      <p:cBhvr>
                                        <p:cTn id="36" dur="26">
                                          <p:stCondLst>
                                            <p:cond delay="1642"/>
                                          </p:stCondLst>
                                        </p:cTn>
                                        <p:tgtEl>
                                          <p:spTgt spid="4"/>
                                        </p:tgtEl>
                                      </p:cBhvr>
                                      <p:to x="100000" y="90000"/>
                                    </p:animScale>
                                    <p:animScale>
                                      <p:cBhvr>
                                        <p:cTn id="37" dur="166" decel="50000">
                                          <p:stCondLst>
                                            <p:cond delay="1668"/>
                                          </p:stCondLst>
                                        </p:cTn>
                                        <p:tgtEl>
                                          <p:spTgt spid="4"/>
                                        </p:tgtEl>
                                      </p:cBhvr>
                                      <p:to x="100000" y="100000"/>
                                    </p:animScale>
                                    <p:animScale>
                                      <p:cBhvr>
                                        <p:cTn id="38" dur="26">
                                          <p:stCondLst>
                                            <p:cond delay="1808"/>
                                          </p:stCondLst>
                                        </p:cTn>
                                        <p:tgtEl>
                                          <p:spTgt spid="4"/>
                                        </p:tgtEl>
                                      </p:cBhvr>
                                      <p:to x="100000" y="95000"/>
                                    </p:animScale>
                                    <p:animScale>
                                      <p:cBhvr>
                                        <p:cTn id="39"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317438"/>
            <a:ext cx="4320480" cy="4525963"/>
          </a:xfrm>
        </p:spPr>
        <p:txBody>
          <a:bodyPr>
            <a:normAutofit/>
          </a:bodyPr>
          <a:lstStyle/>
          <a:p>
            <a:pPr marL="0" indent="0">
              <a:buNone/>
            </a:pPr>
            <a:r>
              <a:rPr lang="lt-LT" sz="2800" dirty="0" smtClean="0"/>
              <a:t>Vaivorykštę sudaro ištisinis spalvų spektras, tačiau paprastai matoma tokia spalvų seka: raudona, oranžinė, geltona, žalia, žydra, mėlyna ir violetinė.</a:t>
            </a:r>
            <a:endParaRPr lang="ru-RU" sz="2800" dirty="0"/>
          </a:p>
        </p:txBody>
      </p:sp>
      <p:sp>
        <p:nvSpPr>
          <p:cNvPr id="2" name="Title 1"/>
          <p:cNvSpPr>
            <a:spLocks noGrp="1"/>
          </p:cNvSpPr>
          <p:nvPr>
            <p:ph type="title"/>
          </p:nvPr>
        </p:nvSpPr>
        <p:spPr>
          <a:xfrm>
            <a:off x="457200" y="274638"/>
            <a:ext cx="8229600" cy="1714202"/>
          </a:xfrm>
        </p:spPr>
        <p:txBody>
          <a:bodyPr>
            <a:noAutofit/>
          </a:bodyPr>
          <a:lstStyle/>
          <a:p>
            <a:r>
              <a:rPr lang="lt-LT" sz="3600" dirty="0" smtClean="0"/>
              <a:t>Vaivorykštė</a:t>
            </a:r>
            <a:r>
              <a:rPr lang="lt-LT" sz="2400" dirty="0" smtClean="0"/>
              <a:t> yra optinis ir meteorologinis reiškinys, kuomet Saulei apšvietus atmosferoje esančius vandens lašelius, danguje atsiranda ištisinė spalvų spektro juosta</a:t>
            </a:r>
            <a:br>
              <a:rPr lang="lt-LT" sz="2400" dirty="0" smtClean="0"/>
            </a:br>
            <a:endParaRPr lang="ru-RU" sz="24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7191" y="3831895"/>
            <a:ext cx="5796136" cy="3018821"/>
          </a:xfrm>
          <a:prstGeom prst="rect">
            <a:avLst/>
          </a:prstGeom>
        </p:spPr>
      </p:pic>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1450" y="2132856"/>
            <a:ext cx="2793113" cy="18722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90767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26" presetClass="entr" presetSubtype="0" fill="hold" nodeType="withEffect">
                                  <p:stCondLst>
                                    <p:cond delay="0"/>
                                  </p:stCondLst>
                                  <p:childTnLst>
                                    <p:set>
                                      <p:cBhvr>
                                        <p:cTn id="13" dur="1" fill="hold">
                                          <p:stCondLst>
                                            <p:cond delay="0"/>
                                          </p:stCondLst>
                                        </p:cTn>
                                        <p:tgtEl>
                                          <p:spTgt spid="8194"/>
                                        </p:tgtEl>
                                        <p:attrNameLst>
                                          <p:attrName>style.visibility</p:attrName>
                                        </p:attrNameLst>
                                      </p:cBhvr>
                                      <p:to>
                                        <p:strVal val="visible"/>
                                      </p:to>
                                    </p:set>
                                    <p:animEffect transition="in" filter="wipe(down)">
                                      <p:cBhvr>
                                        <p:cTn id="14" dur="580">
                                          <p:stCondLst>
                                            <p:cond delay="0"/>
                                          </p:stCondLst>
                                        </p:cTn>
                                        <p:tgtEl>
                                          <p:spTgt spid="8194"/>
                                        </p:tgtEl>
                                      </p:cBhvr>
                                    </p:animEffect>
                                    <p:anim calcmode="lin" valueType="num">
                                      <p:cBhvr>
                                        <p:cTn id="15" dur="1822" tmFilter="0,0; 0.14,0.36; 0.43,0.73; 0.71,0.91; 1.0,1.0">
                                          <p:stCondLst>
                                            <p:cond delay="0"/>
                                          </p:stCondLst>
                                        </p:cTn>
                                        <p:tgtEl>
                                          <p:spTgt spid="8194"/>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8194"/>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8194"/>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8194"/>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8194"/>
                                        </p:tgtEl>
                                        <p:attrNameLst>
                                          <p:attrName>ppt_y</p:attrName>
                                        </p:attrNameLst>
                                      </p:cBhvr>
                                      <p:tavLst>
                                        <p:tav tm="0" fmla="#ppt_y-sin(pi*$)/81">
                                          <p:val>
                                            <p:fltVal val="0"/>
                                          </p:val>
                                        </p:tav>
                                        <p:tav tm="100000">
                                          <p:val>
                                            <p:fltVal val="1"/>
                                          </p:val>
                                        </p:tav>
                                      </p:tavLst>
                                    </p:anim>
                                    <p:animScale>
                                      <p:cBhvr>
                                        <p:cTn id="20" dur="26">
                                          <p:stCondLst>
                                            <p:cond delay="650"/>
                                          </p:stCondLst>
                                        </p:cTn>
                                        <p:tgtEl>
                                          <p:spTgt spid="8194"/>
                                        </p:tgtEl>
                                      </p:cBhvr>
                                      <p:to x="100000" y="60000"/>
                                    </p:animScale>
                                    <p:animScale>
                                      <p:cBhvr>
                                        <p:cTn id="21" dur="166" decel="50000">
                                          <p:stCondLst>
                                            <p:cond delay="676"/>
                                          </p:stCondLst>
                                        </p:cTn>
                                        <p:tgtEl>
                                          <p:spTgt spid="8194"/>
                                        </p:tgtEl>
                                      </p:cBhvr>
                                      <p:to x="100000" y="100000"/>
                                    </p:animScale>
                                    <p:animScale>
                                      <p:cBhvr>
                                        <p:cTn id="22" dur="26">
                                          <p:stCondLst>
                                            <p:cond delay="1312"/>
                                          </p:stCondLst>
                                        </p:cTn>
                                        <p:tgtEl>
                                          <p:spTgt spid="8194"/>
                                        </p:tgtEl>
                                      </p:cBhvr>
                                      <p:to x="100000" y="80000"/>
                                    </p:animScale>
                                    <p:animScale>
                                      <p:cBhvr>
                                        <p:cTn id="23" dur="166" decel="50000">
                                          <p:stCondLst>
                                            <p:cond delay="1338"/>
                                          </p:stCondLst>
                                        </p:cTn>
                                        <p:tgtEl>
                                          <p:spTgt spid="8194"/>
                                        </p:tgtEl>
                                      </p:cBhvr>
                                      <p:to x="100000" y="100000"/>
                                    </p:animScale>
                                    <p:animScale>
                                      <p:cBhvr>
                                        <p:cTn id="24" dur="26">
                                          <p:stCondLst>
                                            <p:cond delay="1642"/>
                                          </p:stCondLst>
                                        </p:cTn>
                                        <p:tgtEl>
                                          <p:spTgt spid="8194"/>
                                        </p:tgtEl>
                                      </p:cBhvr>
                                      <p:to x="100000" y="90000"/>
                                    </p:animScale>
                                    <p:animScale>
                                      <p:cBhvr>
                                        <p:cTn id="25" dur="166" decel="50000">
                                          <p:stCondLst>
                                            <p:cond delay="1668"/>
                                          </p:stCondLst>
                                        </p:cTn>
                                        <p:tgtEl>
                                          <p:spTgt spid="8194"/>
                                        </p:tgtEl>
                                      </p:cBhvr>
                                      <p:to x="100000" y="100000"/>
                                    </p:animScale>
                                    <p:animScale>
                                      <p:cBhvr>
                                        <p:cTn id="26" dur="26">
                                          <p:stCondLst>
                                            <p:cond delay="1808"/>
                                          </p:stCondLst>
                                        </p:cTn>
                                        <p:tgtEl>
                                          <p:spTgt spid="8194"/>
                                        </p:tgtEl>
                                      </p:cBhvr>
                                      <p:to x="100000" y="95000"/>
                                    </p:animScale>
                                    <p:animScale>
                                      <p:cBhvr>
                                        <p:cTn id="27" dur="166" decel="50000">
                                          <p:stCondLst>
                                            <p:cond delay="1834"/>
                                          </p:stCondLst>
                                        </p:cTn>
                                        <p:tgtEl>
                                          <p:spTgt spid="8194"/>
                                        </p:tgtEl>
                                      </p:cBhvr>
                                      <p:to x="100000" y="100000"/>
                                    </p:animScale>
                                  </p:childTnLst>
                                </p:cTn>
                              </p:par>
                            </p:childTnLst>
                          </p:cTn>
                        </p:par>
                        <p:par>
                          <p:cTn id="28" fill="hold">
                            <p:stCondLst>
                              <p:cond delay="2500"/>
                            </p:stCondLst>
                            <p:childTnLst>
                              <p:par>
                                <p:cTn id="29" presetID="26"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580">
                                          <p:stCondLst>
                                            <p:cond delay="0"/>
                                          </p:stCondLst>
                                        </p:cTn>
                                        <p:tgtEl>
                                          <p:spTgt spid="4"/>
                                        </p:tgtEl>
                                      </p:cBhvr>
                                    </p:animEffect>
                                    <p:anim calcmode="lin" valueType="num">
                                      <p:cBhvr>
                                        <p:cTn id="3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7" dur="26">
                                          <p:stCondLst>
                                            <p:cond delay="650"/>
                                          </p:stCondLst>
                                        </p:cTn>
                                        <p:tgtEl>
                                          <p:spTgt spid="4"/>
                                        </p:tgtEl>
                                      </p:cBhvr>
                                      <p:to x="100000" y="60000"/>
                                    </p:animScale>
                                    <p:animScale>
                                      <p:cBhvr>
                                        <p:cTn id="38" dur="166" decel="50000">
                                          <p:stCondLst>
                                            <p:cond delay="676"/>
                                          </p:stCondLst>
                                        </p:cTn>
                                        <p:tgtEl>
                                          <p:spTgt spid="4"/>
                                        </p:tgtEl>
                                      </p:cBhvr>
                                      <p:to x="100000" y="100000"/>
                                    </p:animScale>
                                    <p:animScale>
                                      <p:cBhvr>
                                        <p:cTn id="39" dur="26">
                                          <p:stCondLst>
                                            <p:cond delay="1312"/>
                                          </p:stCondLst>
                                        </p:cTn>
                                        <p:tgtEl>
                                          <p:spTgt spid="4"/>
                                        </p:tgtEl>
                                      </p:cBhvr>
                                      <p:to x="100000" y="80000"/>
                                    </p:animScale>
                                    <p:animScale>
                                      <p:cBhvr>
                                        <p:cTn id="40" dur="166" decel="50000">
                                          <p:stCondLst>
                                            <p:cond delay="1338"/>
                                          </p:stCondLst>
                                        </p:cTn>
                                        <p:tgtEl>
                                          <p:spTgt spid="4"/>
                                        </p:tgtEl>
                                      </p:cBhvr>
                                      <p:to x="100000" y="100000"/>
                                    </p:animScale>
                                    <p:animScale>
                                      <p:cBhvr>
                                        <p:cTn id="41" dur="26">
                                          <p:stCondLst>
                                            <p:cond delay="1642"/>
                                          </p:stCondLst>
                                        </p:cTn>
                                        <p:tgtEl>
                                          <p:spTgt spid="4"/>
                                        </p:tgtEl>
                                      </p:cBhvr>
                                      <p:to x="100000" y="90000"/>
                                    </p:animScale>
                                    <p:animScale>
                                      <p:cBhvr>
                                        <p:cTn id="42" dur="166" decel="50000">
                                          <p:stCondLst>
                                            <p:cond delay="1668"/>
                                          </p:stCondLst>
                                        </p:cTn>
                                        <p:tgtEl>
                                          <p:spTgt spid="4"/>
                                        </p:tgtEl>
                                      </p:cBhvr>
                                      <p:to x="100000" y="100000"/>
                                    </p:animScale>
                                    <p:animScale>
                                      <p:cBhvr>
                                        <p:cTn id="43" dur="26">
                                          <p:stCondLst>
                                            <p:cond delay="1808"/>
                                          </p:stCondLst>
                                        </p:cTn>
                                        <p:tgtEl>
                                          <p:spTgt spid="4"/>
                                        </p:tgtEl>
                                      </p:cBhvr>
                                      <p:to x="100000" y="95000"/>
                                    </p:animScale>
                                    <p:animScale>
                                      <p:cBhvr>
                                        <p:cTn id="44"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276872"/>
            <a:ext cx="4392488" cy="3917032"/>
          </a:xfrm>
        </p:spPr>
        <p:txBody>
          <a:bodyPr>
            <a:normAutofit/>
          </a:bodyPr>
          <a:lstStyle/>
          <a:p>
            <a:pPr marL="0" indent="0">
              <a:buNone/>
            </a:pPr>
            <a:r>
              <a:rPr lang="lt-LT" sz="2800" dirty="0"/>
              <a:t>S</a:t>
            </a:r>
            <a:r>
              <a:rPr lang="lt-LT" sz="2800" dirty="0" smtClean="0"/>
              <a:t>usidaro lūžtant ir atsispindint šviesos spinduliams plunksninių ir plunksninių sluoksninių debesų šešiabriauniuose prizmės formos ledo kristaluose.</a:t>
            </a:r>
            <a:endParaRPr lang="ru-RU" sz="2800" dirty="0"/>
          </a:p>
        </p:txBody>
      </p:sp>
      <p:sp>
        <p:nvSpPr>
          <p:cNvPr id="2" name="Title 1"/>
          <p:cNvSpPr>
            <a:spLocks noGrp="1"/>
          </p:cNvSpPr>
          <p:nvPr>
            <p:ph type="title"/>
          </p:nvPr>
        </p:nvSpPr>
        <p:spPr>
          <a:xfrm>
            <a:off x="457200" y="274638"/>
            <a:ext cx="8229600" cy="994122"/>
          </a:xfrm>
        </p:spPr>
        <p:txBody>
          <a:bodyPr>
            <a:normAutofit/>
          </a:bodyPr>
          <a:lstStyle/>
          <a:p>
            <a:r>
              <a:rPr lang="lt-LT" dirty="0" smtClean="0"/>
              <a:t>Halas</a:t>
            </a:r>
            <a:r>
              <a:rPr lang="lt-LT" sz="2800" dirty="0" smtClean="0"/>
              <a:t> – tai optinis reiškinys.</a:t>
            </a:r>
            <a:endParaRPr lang="ru-RU" sz="2800"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2450" y="1916832"/>
            <a:ext cx="3017837" cy="23653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4969" y="4632224"/>
            <a:ext cx="2706687" cy="218281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588224" y="4797152"/>
            <a:ext cx="2016224" cy="1569660"/>
          </a:xfrm>
          <a:prstGeom prst="rect">
            <a:avLst/>
          </a:prstGeom>
          <a:noFill/>
        </p:spPr>
        <p:txBody>
          <a:bodyPr wrap="square" rtlCol="0">
            <a:spAutoFit/>
          </a:bodyPr>
          <a:lstStyle/>
          <a:p>
            <a:r>
              <a:rPr lang="lt-LT" sz="2400" dirty="0" smtClean="0"/>
              <a:t>(iš graik. kalbos </a:t>
            </a:r>
            <a:r>
              <a:rPr lang="el-GR" sz="2400" dirty="0" smtClean="0"/>
              <a:t>ἅλως – </a:t>
            </a:r>
            <a:r>
              <a:rPr lang="lt-LT" sz="2400" dirty="0" smtClean="0"/>
              <a:t>ratilas, aura, aureolė)</a:t>
            </a:r>
            <a:endParaRPr lang="ru-RU" sz="2400" dirty="0"/>
          </a:p>
        </p:txBody>
      </p:sp>
    </p:spTree>
    <p:extLst>
      <p:ext uri="{BB962C8B-B14F-4D97-AF65-F5344CB8AC3E}">
        <p14:creationId xmlns:p14="http://schemas.microsoft.com/office/powerpoint/2010/main" val="1023777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9218"/>
                                        </p:tgtEl>
                                        <p:attrNameLst>
                                          <p:attrName>style.visibility</p:attrName>
                                        </p:attrNameLst>
                                      </p:cBhvr>
                                      <p:to>
                                        <p:strVal val="visible"/>
                                      </p:to>
                                    </p:set>
                                    <p:animEffect transition="in" filter="wipe(down)">
                                      <p:cBhvr>
                                        <p:cTn id="11" dur="580">
                                          <p:stCondLst>
                                            <p:cond delay="0"/>
                                          </p:stCondLst>
                                        </p:cTn>
                                        <p:tgtEl>
                                          <p:spTgt spid="9218"/>
                                        </p:tgtEl>
                                      </p:cBhvr>
                                    </p:animEffect>
                                    <p:anim calcmode="lin" valueType="num">
                                      <p:cBhvr>
                                        <p:cTn id="12" dur="1822" tmFilter="0,0; 0.14,0.36; 0.43,0.73; 0.71,0.91; 1.0,1.0">
                                          <p:stCondLst>
                                            <p:cond delay="0"/>
                                          </p:stCondLst>
                                        </p:cTn>
                                        <p:tgtEl>
                                          <p:spTgt spid="9218"/>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9218"/>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9218"/>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9218"/>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9218"/>
                                        </p:tgtEl>
                                        <p:attrNameLst>
                                          <p:attrName>ppt_y</p:attrName>
                                        </p:attrNameLst>
                                      </p:cBhvr>
                                      <p:tavLst>
                                        <p:tav tm="0" fmla="#ppt_y-sin(pi*$)/81">
                                          <p:val>
                                            <p:fltVal val="0"/>
                                          </p:val>
                                        </p:tav>
                                        <p:tav tm="100000">
                                          <p:val>
                                            <p:fltVal val="1"/>
                                          </p:val>
                                        </p:tav>
                                      </p:tavLst>
                                    </p:anim>
                                    <p:animScale>
                                      <p:cBhvr>
                                        <p:cTn id="17" dur="26">
                                          <p:stCondLst>
                                            <p:cond delay="650"/>
                                          </p:stCondLst>
                                        </p:cTn>
                                        <p:tgtEl>
                                          <p:spTgt spid="9218"/>
                                        </p:tgtEl>
                                      </p:cBhvr>
                                      <p:to x="100000" y="60000"/>
                                    </p:animScale>
                                    <p:animScale>
                                      <p:cBhvr>
                                        <p:cTn id="18" dur="166" decel="50000">
                                          <p:stCondLst>
                                            <p:cond delay="676"/>
                                          </p:stCondLst>
                                        </p:cTn>
                                        <p:tgtEl>
                                          <p:spTgt spid="9218"/>
                                        </p:tgtEl>
                                      </p:cBhvr>
                                      <p:to x="100000" y="100000"/>
                                    </p:animScale>
                                    <p:animScale>
                                      <p:cBhvr>
                                        <p:cTn id="19" dur="26">
                                          <p:stCondLst>
                                            <p:cond delay="1312"/>
                                          </p:stCondLst>
                                        </p:cTn>
                                        <p:tgtEl>
                                          <p:spTgt spid="9218"/>
                                        </p:tgtEl>
                                      </p:cBhvr>
                                      <p:to x="100000" y="80000"/>
                                    </p:animScale>
                                    <p:animScale>
                                      <p:cBhvr>
                                        <p:cTn id="20" dur="166" decel="50000">
                                          <p:stCondLst>
                                            <p:cond delay="1338"/>
                                          </p:stCondLst>
                                        </p:cTn>
                                        <p:tgtEl>
                                          <p:spTgt spid="9218"/>
                                        </p:tgtEl>
                                      </p:cBhvr>
                                      <p:to x="100000" y="100000"/>
                                    </p:animScale>
                                    <p:animScale>
                                      <p:cBhvr>
                                        <p:cTn id="21" dur="26">
                                          <p:stCondLst>
                                            <p:cond delay="1642"/>
                                          </p:stCondLst>
                                        </p:cTn>
                                        <p:tgtEl>
                                          <p:spTgt spid="9218"/>
                                        </p:tgtEl>
                                      </p:cBhvr>
                                      <p:to x="100000" y="90000"/>
                                    </p:animScale>
                                    <p:animScale>
                                      <p:cBhvr>
                                        <p:cTn id="22" dur="166" decel="50000">
                                          <p:stCondLst>
                                            <p:cond delay="1668"/>
                                          </p:stCondLst>
                                        </p:cTn>
                                        <p:tgtEl>
                                          <p:spTgt spid="9218"/>
                                        </p:tgtEl>
                                      </p:cBhvr>
                                      <p:to x="100000" y="100000"/>
                                    </p:animScale>
                                    <p:animScale>
                                      <p:cBhvr>
                                        <p:cTn id="23" dur="26">
                                          <p:stCondLst>
                                            <p:cond delay="1808"/>
                                          </p:stCondLst>
                                        </p:cTn>
                                        <p:tgtEl>
                                          <p:spTgt spid="9218"/>
                                        </p:tgtEl>
                                      </p:cBhvr>
                                      <p:to x="100000" y="95000"/>
                                    </p:animScale>
                                    <p:animScale>
                                      <p:cBhvr>
                                        <p:cTn id="24" dur="166" decel="50000">
                                          <p:stCondLst>
                                            <p:cond delay="1834"/>
                                          </p:stCondLst>
                                        </p:cTn>
                                        <p:tgtEl>
                                          <p:spTgt spid="9218"/>
                                        </p:tgtEl>
                                      </p:cBhvr>
                                      <p:to x="100000" y="100000"/>
                                    </p:animScale>
                                  </p:childTnLst>
                                </p:cTn>
                              </p:par>
                            </p:childTnLst>
                          </p:cTn>
                        </p:par>
                        <p:par>
                          <p:cTn id="25" fill="hold">
                            <p:stCondLst>
                              <p:cond delay="2500"/>
                            </p:stCondLst>
                            <p:childTnLst>
                              <p:par>
                                <p:cTn id="26" presetID="26" presetClass="entr" presetSubtype="0" fill="hold" nodeType="afterEffect">
                                  <p:stCondLst>
                                    <p:cond delay="0"/>
                                  </p:stCondLst>
                                  <p:childTnLst>
                                    <p:set>
                                      <p:cBhvr>
                                        <p:cTn id="27" dur="1" fill="hold">
                                          <p:stCondLst>
                                            <p:cond delay="0"/>
                                          </p:stCondLst>
                                        </p:cTn>
                                        <p:tgtEl>
                                          <p:spTgt spid="9219"/>
                                        </p:tgtEl>
                                        <p:attrNameLst>
                                          <p:attrName>style.visibility</p:attrName>
                                        </p:attrNameLst>
                                      </p:cBhvr>
                                      <p:to>
                                        <p:strVal val="visible"/>
                                      </p:to>
                                    </p:set>
                                    <p:animEffect transition="in" filter="wipe(down)">
                                      <p:cBhvr>
                                        <p:cTn id="28" dur="580">
                                          <p:stCondLst>
                                            <p:cond delay="0"/>
                                          </p:stCondLst>
                                        </p:cTn>
                                        <p:tgtEl>
                                          <p:spTgt spid="9219"/>
                                        </p:tgtEl>
                                      </p:cBhvr>
                                    </p:animEffect>
                                    <p:anim calcmode="lin" valueType="num">
                                      <p:cBhvr>
                                        <p:cTn id="29" dur="1822" tmFilter="0,0; 0.14,0.36; 0.43,0.73; 0.71,0.91; 1.0,1.0">
                                          <p:stCondLst>
                                            <p:cond delay="0"/>
                                          </p:stCondLst>
                                        </p:cTn>
                                        <p:tgtEl>
                                          <p:spTgt spid="9219"/>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9219"/>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9219"/>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9219"/>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9219"/>
                                        </p:tgtEl>
                                        <p:attrNameLst>
                                          <p:attrName>ppt_y</p:attrName>
                                        </p:attrNameLst>
                                      </p:cBhvr>
                                      <p:tavLst>
                                        <p:tav tm="0" fmla="#ppt_y-sin(pi*$)/81">
                                          <p:val>
                                            <p:fltVal val="0"/>
                                          </p:val>
                                        </p:tav>
                                        <p:tav tm="100000">
                                          <p:val>
                                            <p:fltVal val="1"/>
                                          </p:val>
                                        </p:tav>
                                      </p:tavLst>
                                    </p:anim>
                                    <p:animScale>
                                      <p:cBhvr>
                                        <p:cTn id="34" dur="26">
                                          <p:stCondLst>
                                            <p:cond delay="650"/>
                                          </p:stCondLst>
                                        </p:cTn>
                                        <p:tgtEl>
                                          <p:spTgt spid="9219"/>
                                        </p:tgtEl>
                                      </p:cBhvr>
                                      <p:to x="100000" y="60000"/>
                                    </p:animScale>
                                    <p:animScale>
                                      <p:cBhvr>
                                        <p:cTn id="35" dur="166" decel="50000">
                                          <p:stCondLst>
                                            <p:cond delay="676"/>
                                          </p:stCondLst>
                                        </p:cTn>
                                        <p:tgtEl>
                                          <p:spTgt spid="9219"/>
                                        </p:tgtEl>
                                      </p:cBhvr>
                                      <p:to x="100000" y="100000"/>
                                    </p:animScale>
                                    <p:animScale>
                                      <p:cBhvr>
                                        <p:cTn id="36" dur="26">
                                          <p:stCondLst>
                                            <p:cond delay="1312"/>
                                          </p:stCondLst>
                                        </p:cTn>
                                        <p:tgtEl>
                                          <p:spTgt spid="9219"/>
                                        </p:tgtEl>
                                      </p:cBhvr>
                                      <p:to x="100000" y="80000"/>
                                    </p:animScale>
                                    <p:animScale>
                                      <p:cBhvr>
                                        <p:cTn id="37" dur="166" decel="50000">
                                          <p:stCondLst>
                                            <p:cond delay="1338"/>
                                          </p:stCondLst>
                                        </p:cTn>
                                        <p:tgtEl>
                                          <p:spTgt spid="9219"/>
                                        </p:tgtEl>
                                      </p:cBhvr>
                                      <p:to x="100000" y="100000"/>
                                    </p:animScale>
                                    <p:animScale>
                                      <p:cBhvr>
                                        <p:cTn id="38" dur="26">
                                          <p:stCondLst>
                                            <p:cond delay="1642"/>
                                          </p:stCondLst>
                                        </p:cTn>
                                        <p:tgtEl>
                                          <p:spTgt spid="9219"/>
                                        </p:tgtEl>
                                      </p:cBhvr>
                                      <p:to x="100000" y="90000"/>
                                    </p:animScale>
                                    <p:animScale>
                                      <p:cBhvr>
                                        <p:cTn id="39" dur="166" decel="50000">
                                          <p:stCondLst>
                                            <p:cond delay="1668"/>
                                          </p:stCondLst>
                                        </p:cTn>
                                        <p:tgtEl>
                                          <p:spTgt spid="9219"/>
                                        </p:tgtEl>
                                      </p:cBhvr>
                                      <p:to x="100000" y="100000"/>
                                    </p:animScale>
                                    <p:animScale>
                                      <p:cBhvr>
                                        <p:cTn id="40" dur="26">
                                          <p:stCondLst>
                                            <p:cond delay="1808"/>
                                          </p:stCondLst>
                                        </p:cTn>
                                        <p:tgtEl>
                                          <p:spTgt spid="9219"/>
                                        </p:tgtEl>
                                      </p:cBhvr>
                                      <p:to x="100000" y="95000"/>
                                    </p:animScale>
                                    <p:animScale>
                                      <p:cBhvr>
                                        <p:cTn id="41" dur="166" decel="50000">
                                          <p:stCondLst>
                                            <p:cond delay="1834"/>
                                          </p:stCondLst>
                                        </p:cTn>
                                        <p:tgtEl>
                                          <p:spTgt spid="9219"/>
                                        </p:tgtEl>
                                      </p:cBhvr>
                                      <p:to x="100000" y="100000"/>
                                    </p:animScale>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500"/>
                                        <p:tgtEl>
                                          <p:spTgt spid="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
                                            <p:txEl>
                                              <p:pRg st="0" end="0"/>
                                            </p:txEl>
                                          </p:spTgt>
                                        </p:tgtEl>
                                        <p:attrNameLst>
                                          <p:attrName>style.visibility</p:attrName>
                                        </p:attrNameLst>
                                      </p:cBhvr>
                                      <p:to>
                                        <p:strVal val="visible"/>
                                      </p:to>
                                    </p:set>
                                    <p:animEffect transition="in" filter="fade">
                                      <p:cBhvr>
                                        <p:cTn id="48"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3068960"/>
            <a:ext cx="7745505" cy="3877815"/>
          </a:xfrm>
        </p:spPr>
        <p:txBody>
          <a:bodyPr>
            <a:normAutofit/>
          </a:bodyPr>
          <a:lstStyle/>
          <a:p>
            <a:pPr marL="0" indent="0">
              <a:buNone/>
            </a:pPr>
            <a:r>
              <a:rPr lang="pt-BR" sz="5400" dirty="0" smtClean="0"/>
              <a:t>Halo formos gali b</a:t>
            </a:r>
            <a:r>
              <a:rPr lang="lt-LT" sz="5400" dirty="0" smtClean="0"/>
              <a:t>ū</a:t>
            </a:r>
            <a:r>
              <a:rPr lang="pt-BR" sz="5400" dirty="0" smtClean="0"/>
              <a:t>ti</a:t>
            </a:r>
            <a:r>
              <a:rPr lang="lt-LT" sz="5400" dirty="0" smtClean="0"/>
              <a:t>:</a:t>
            </a:r>
            <a:endParaRPr lang="ru-RU" sz="5400" dirty="0"/>
          </a:p>
        </p:txBody>
      </p:sp>
      <p:sp>
        <p:nvSpPr>
          <p:cNvPr id="2" name="Title 1"/>
          <p:cNvSpPr>
            <a:spLocks noGrp="1"/>
          </p:cNvSpPr>
          <p:nvPr>
            <p:ph type="title"/>
          </p:nvPr>
        </p:nvSpPr>
        <p:spPr/>
        <p:txBody>
          <a:bodyPr>
            <a:noAutofit/>
          </a:bodyPr>
          <a:lstStyle/>
          <a:p>
            <a:r>
              <a:rPr lang="lt-LT" sz="2800" dirty="0" smtClean="0"/>
              <a:t>Iš viso yra užfiksuota apie </a:t>
            </a:r>
            <a:r>
              <a:rPr lang="lt-LT" sz="4000" dirty="0" smtClean="0"/>
              <a:t>50</a:t>
            </a:r>
            <a:r>
              <a:rPr lang="lt-LT" sz="2800" dirty="0" smtClean="0"/>
              <a:t> įvairių </a:t>
            </a:r>
            <a:r>
              <a:rPr lang="lt-LT" sz="4000" dirty="0" smtClean="0"/>
              <a:t>halo</a:t>
            </a:r>
            <a:r>
              <a:rPr lang="lt-LT" sz="2800" dirty="0" smtClean="0"/>
              <a:t> formų.</a:t>
            </a:r>
            <a:endParaRPr lang="ru-RU" sz="2800" dirty="0"/>
          </a:p>
        </p:txBody>
      </p:sp>
    </p:spTree>
    <p:extLst>
      <p:ext uri="{BB962C8B-B14F-4D97-AF65-F5344CB8AC3E}">
        <p14:creationId xmlns:p14="http://schemas.microsoft.com/office/powerpoint/2010/main" val="347245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6021288"/>
            <a:ext cx="2880917" cy="369332"/>
          </a:xfrm>
          <a:prstGeom prst="rect">
            <a:avLst/>
          </a:prstGeom>
        </p:spPr>
        <p:txBody>
          <a:bodyPr wrap="none">
            <a:spAutoFit/>
          </a:bodyPr>
          <a:lstStyle/>
          <a:p>
            <a:r>
              <a:rPr lang="lt-LT" dirty="0"/>
              <a:t>Netikros saulės (parheliai)</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504759"/>
            <a:ext cx="4400489" cy="28803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6156176" y="2875002"/>
            <a:ext cx="1803699" cy="369332"/>
          </a:xfrm>
          <a:prstGeom prst="rect">
            <a:avLst/>
          </a:prstGeom>
        </p:spPr>
        <p:txBody>
          <a:bodyPr wrap="none">
            <a:spAutoFit/>
          </a:bodyPr>
          <a:lstStyle/>
          <a:p>
            <a:r>
              <a:rPr lang="lt-LT" dirty="0"/>
              <a:t>Saulės parheliai</a:t>
            </a:r>
            <a:endParaRPr lang="ru-RU"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1336" y="3717032"/>
            <a:ext cx="3333378" cy="24889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195736" y="692696"/>
            <a:ext cx="4451860" cy="1015663"/>
          </a:xfrm>
          <a:prstGeom prst="rect">
            <a:avLst/>
          </a:prstGeom>
          <a:noFill/>
        </p:spPr>
        <p:txBody>
          <a:bodyPr wrap="none" rtlCol="0">
            <a:spAutoFit/>
          </a:bodyPr>
          <a:lstStyle/>
          <a:p>
            <a:r>
              <a:rPr lang="lt-LT" sz="6000" dirty="0" smtClean="0">
                <a:solidFill>
                  <a:schemeClr val="bg1">
                    <a:lumMod val="50000"/>
                  </a:schemeClr>
                </a:solidFill>
              </a:rPr>
              <a:t>Halo formos</a:t>
            </a:r>
            <a:endParaRPr lang="ru-RU" sz="6000" dirty="0">
              <a:solidFill>
                <a:schemeClr val="bg1">
                  <a:lumMod val="50000"/>
                </a:schemeClr>
              </a:solidFill>
            </a:endParaRPr>
          </a:p>
        </p:txBody>
      </p:sp>
    </p:spTree>
    <p:extLst>
      <p:ext uri="{BB962C8B-B14F-4D97-AF65-F5344CB8AC3E}">
        <p14:creationId xmlns:p14="http://schemas.microsoft.com/office/powerpoint/2010/main" val="2727467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wipe(down)">
                                      <p:cBhvr>
                                        <p:cTn id="11" dur="580">
                                          <p:stCondLst>
                                            <p:cond delay="0"/>
                                          </p:stCondLst>
                                        </p:cTn>
                                        <p:tgtEl>
                                          <p:spTgt spid="2050"/>
                                        </p:tgtEl>
                                      </p:cBhvr>
                                    </p:animEffect>
                                    <p:anim calcmode="lin" valueType="num">
                                      <p:cBhvr>
                                        <p:cTn id="12"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17" dur="26">
                                          <p:stCondLst>
                                            <p:cond delay="650"/>
                                          </p:stCondLst>
                                        </p:cTn>
                                        <p:tgtEl>
                                          <p:spTgt spid="2050"/>
                                        </p:tgtEl>
                                      </p:cBhvr>
                                      <p:to x="100000" y="60000"/>
                                    </p:animScale>
                                    <p:animScale>
                                      <p:cBhvr>
                                        <p:cTn id="18" dur="166" decel="50000">
                                          <p:stCondLst>
                                            <p:cond delay="676"/>
                                          </p:stCondLst>
                                        </p:cTn>
                                        <p:tgtEl>
                                          <p:spTgt spid="2050"/>
                                        </p:tgtEl>
                                      </p:cBhvr>
                                      <p:to x="100000" y="100000"/>
                                    </p:animScale>
                                    <p:animScale>
                                      <p:cBhvr>
                                        <p:cTn id="19" dur="26">
                                          <p:stCondLst>
                                            <p:cond delay="1312"/>
                                          </p:stCondLst>
                                        </p:cTn>
                                        <p:tgtEl>
                                          <p:spTgt spid="2050"/>
                                        </p:tgtEl>
                                      </p:cBhvr>
                                      <p:to x="100000" y="80000"/>
                                    </p:animScale>
                                    <p:animScale>
                                      <p:cBhvr>
                                        <p:cTn id="20" dur="166" decel="50000">
                                          <p:stCondLst>
                                            <p:cond delay="1338"/>
                                          </p:stCondLst>
                                        </p:cTn>
                                        <p:tgtEl>
                                          <p:spTgt spid="2050"/>
                                        </p:tgtEl>
                                      </p:cBhvr>
                                      <p:to x="100000" y="100000"/>
                                    </p:animScale>
                                    <p:animScale>
                                      <p:cBhvr>
                                        <p:cTn id="21" dur="26">
                                          <p:stCondLst>
                                            <p:cond delay="1642"/>
                                          </p:stCondLst>
                                        </p:cTn>
                                        <p:tgtEl>
                                          <p:spTgt spid="2050"/>
                                        </p:tgtEl>
                                      </p:cBhvr>
                                      <p:to x="100000" y="90000"/>
                                    </p:animScale>
                                    <p:animScale>
                                      <p:cBhvr>
                                        <p:cTn id="22" dur="166" decel="50000">
                                          <p:stCondLst>
                                            <p:cond delay="1668"/>
                                          </p:stCondLst>
                                        </p:cTn>
                                        <p:tgtEl>
                                          <p:spTgt spid="2050"/>
                                        </p:tgtEl>
                                      </p:cBhvr>
                                      <p:to x="100000" y="100000"/>
                                    </p:animScale>
                                    <p:animScale>
                                      <p:cBhvr>
                                        <p:cTn id="23" dur="26">
                                          <p:stCondLst>
                                            <p:cond delay="1808"/>
                                          </p:stCondLst>
                                        </p:cTn>
                                        <p:tgtEl>
                                          <p:spTgt spid="2050"/>
                                        </p:tgtEl>
                                      </p:cBhvr>
                                      <p:to x="100000" y="95000"/>
                                    </p:animScale>
                                    <p:animScale>
                                      <p:cBhvr>
                                        <p:cTn id="24" dur="166" decel="50000">
                                          <p:stCondLst>
                                            <p:cond delay="1834"/>
                                          </p:stCondLst>
                                        </p:cTn>
                                        <p:tgtEl>
                                          <p:spTgt spid="2050"/>
                                        </p:tgtEl>
                                      </p:cBhvr>
                                      <p:to x="100000" y="100000"/>
                                    </p:animScale>
                                  </p:childTnLst>
                                </p:cTn>
                              </p:par>
                              <p:par>
                                <p:cTn id="25" presetID="10" presetClass="entr" presetSubtype="0"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par>
                          <p:cTn id="28" fill="hold">
                            <p:stCondLst>
                              <p:cond delay="2500"/>
                            </p:stCondLst>
                            <p:childTnLst>
                              <p:par>
                                <p:cTn id="29" presetID="26" presetClass="entr" presetSubtype="0" fill="hold" nodeType="afterEffect">
                                  <p:stCondLst>
                                    <p:cond delay="0"/>
                                  </p:stCondLst>
                                  <p:childTnLst>
                                    <p:set>
                                      <p:cBhvr>
                                        <p:cTn id="30" dur="1" fill="hold">
                                          <p:stCondLst>
                                            <p:cond delay="0"/>
                                          </p:stCondLst>
                                        </p:cTn>
                                        <p:tgtEl>
                                          <p:spTgt spid="2051"/>
                                        </p:tgtEl>
                                        <p:attrNameLst>
                                          <p:attrName>style.visibility</p:attrName>
                                        </p:attrNameLst>
                                      </p:cBhvr>
                                      <p:to>
                                        <p:strVal val="visible"/>
                                      </p:to>
                                    </p:set>
                                    <p:animEffect transition="in" filter="wipe(down)">
                                      <p:cBhvr>
                                        <p:cTn id="31" dur="580">
                                          <p:stCondLst>
                                            <p:cond delay="0"/>
                                          </p:stCondLst>
                                        </p:cTn>
                                        <p:tgtEl>
                                          <p:spTgt spid="2051"/>
                                        </p:tgtEl>
                                      </p:cBhvr>
                                    </p:animEffect>
                                    <p:anim calcmode="lin" valueType="num">
                                      <p:cBhvr>
                                        <p:cTn id="32" dur="1822" tmFilter="0,0; 0.14,0.36; 0.43,0.73; 0.71,0.91; 1.0,1.0">
                                          <p:stCondLst>
                                            <p:cond delay="0"/>
                                          </p:stCondLst>
                                        </p:cTn>
                                        <p:tgtEl>
                                          <p:spTgt spid="2051"/>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2051"/>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2051"/>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2051"/>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2051"/>
                                        </p:tgtEl>
                                        <p:attrNameLst>
                                          <p:attrName>ppt_y</p:attrName>
                                        </p:attrNameLst>
                                      </p:cBhvr>
                                      <p:tavLst>
                                        <p:tav tm="0" fmla="#ppt_y-sin(pi*$)/81">
                                          <p:val>
                                            <p:fltVal val="0"/>
                                          </p:val>
                                        </p:tav>
                                        <p:tav tm="100000">
                                          <p:val>
                                            <p:fltVal val="1"/>
                                          </p:val>
                                        </p:tav>
                                      </p:tavLst>
                                    </p:anim>
                                    <p:animScale>
                                      <p:cBhvr>
                                        <p:cTn id="37" dur="26">
                                          <p:stCondLst>
                                            <p:cond delay="650"/>
                                          </p:stCondLst>
                                        </p:cTn>
                                        <p:tgtEl>
                                          <p:spTgt spid="2051"/>
                                        </p:tgtEl>
                                      </p:cBhvr>
                                      <p:to x="100000" y="60000"/>
                                    </p:animScale>
                                    <p:animScale>
                                      <p:cBhvr>
                                        <p:cTn id="38" dur="166" decel="50000">
                                          <p:stCondLst>
                                            <p:cond delay="676"/>
                                          </p:stCondLst>
                                        </p:cTn>
                                        <p:tgtEl>
                                          <p:spTgt spid="2051"/>
                                        </p:tgtEl>
                                      </p:cBhvr>
                                      <p:to x="100000" y="100000"/>
                                    </p:animScale>
                                    <p:animScale>
                                      <p:cBhvr>
                                        <p:cTn id="39" dur="26">
                                          <p:stCondLst>
                                            <p:cond delay="1312"/>
                                          </p:stCondLst>
                                        </p:cTn>
                                        <p:tgtEl>
                                          <p:spTgt spid="2051"/>
                                        </p:tgtEl>
                                      </p:cBhvr>
                                      <p:to x="100000" y="80000"/>
                                    </p:animScale>
                                    <p:animScale>
                                      <p:cBhvr>
                                        <p:cTn id="40" dur="166" decel="50000">
                                          <p:stCondLst>
                                            <p:cond delay="1338"/>
                                          </p:stCondLst>
                                        </p:cTn>
                                        <p:tgtEl>
                                          <p:spTgt spid="2051"/>
                                        </p:tgtEl>
                                      </p:cBhvr>
                                      <p:to x="100000" y="100000"/>
                                    </p:animScale>
                                    <p:animScale>
                                      <p:cBhvr>
                                        <p:cTn id="41" dur="26">
                                          <p:stCondLst>
                                            <p:cond delay="1642"/>
                                          </p:stCondLst>
                                        </p:cTn>
                                        <p:tgtEl>
                                          <p:spTgt spid="2051"/>
                                        </p:tgtEl>
                                      </p:cBhvr>
                                      <p:to x="100000" y="90000"/>
                                    </p:animScale>
                                    <p:animScale>
                                      <p:cBhvr>
                                        <p:cTn id="42" dur="166" decel="50000">
                                          <p:stCondLst>
                                            <p:cond delay="1668"/>
                                          </p:stCondLst>
                                        </p:cTn>
                                        <p:tgtEl>
                                          <p:spTgt spid="2051"/>
                                        </p:tgtEl>
                                      </p:cBhvr>
                                      <p:to x="100000" y="100000"/>
                                    </p:animScale>
                                    <p:animScale>
                                      <p:cBhvr>
                                        <p:cTn id="43" dur="26">
                                          <p:stCondLst>
                                            <p:cond delay="1808"/>
                                          </p:stCondLst>
                                        </p:cTn>
                                        <p:tgtEl>
                                          <p:spTgt spid="2051"/>
                                        </p:tgtEl>
                                      </p:cBhvr>
                                      <p:to x="100000" y="95000"/>
                                    </p:animScale>
                                    <p:animScale>
                                      <p:cBhvr>
                                        <p:cTn id="44" dur="166" decel="50000">
                                          <p:stCondLst>
                                            <p:cond delay="1834"/>
                                          </p:stCondLst>
                                        </p:cTn>
                                        <p:tgtEl>
                                          <p:spTgt spid="2051"/>
                                        </p:tgtEl>
                                      </p:cBhvr>
                                      <p:to x="100000" y="100000"/>
                                    </p:animScale>
                                  </p:childTnLst>
                                </p:cTn>
                              </p:par>
                              <p:par>
                                <p:cTn id="45" presetID="10" presetClass="entr" presetSubtype="0" fill="hold" grpId="0" nodeType="with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ru-RU" dirty="0"/>
          </a:p>
        </p:txBody>
      </p:sp>
      <p:sp>
        <p:nvSpPr>
          <p:cNvPr id="2" name="Title 1"/>
          <p:cNvSpPr>
            <a:spLocks noGrp="1"/>
          </p:cNvSpPr>
          <p:nvPr>
            <p:ph type="title"/>
          </p:nvPr>
        </p:nvSpPr>
        <p:spPr/>
        <p:txBody>
          <a:bodyPr/>
          <a:lstStyle/>
          <a:p>
            <a:r>
              <a:rPr lang="lt-LT" dirty="0" smtClean="0"/>
              <a:t>Halo formos</a:t>
            </a:r>
            <a:endParaRPr lang="ru-RU" dirty="0"/>
          </a:p>
        </p:txBody>
      </p:sp>
      <p:sp>
        <p:nvSpPr>
          <p:cNvPr id="4" name="Rectangle 3"/>
          <p:cNvSpPr/>
          <p:nvPr/>
        </p:nvSpPr>
        <p:spPr>
          <a:xfrm>
            <a:off x="1547664" y="5620598"/>
            <a:ext cx="1627369" cy="369332"/>
          </a:xfrm>
          <a:prstGeom prst="rect">
            <a:avLst/>
          </a:prstGeom>
        </p:spPr>
        <p:txBody>
          <a:bodyPr wrap="none">
            <a:spAutoFit/>
          </a:bodyPr>
          <a:lstStyle/>
          <a:p>
            <a:r>
              <a:rPr lang="lt-LT" dirty="0"/>
              <a:t>Saulės stulpas</a:t>
            </a:r>
            <a:endParaRPr lang="ru-RU" dirty="0"/>
          </a:p>
        </p:txBody>
      </p:sp>
      <p:sp>
        <p:nvSpPr>
          <p:cNvPr id="5" name="Rectangle 4"/>
          <p:cNvSpPr/>
          <p:nvPr/>
        </p:nvSpPr>
        <p:spPr>
          <a:xfrm>
            <a:off x="5700820" y="2042601"/>
            <a:ext cx="2653290" cy="369332"/>
          </a:xfrm>
          <a:prstGeom prst="rect">
            <a:avLst/>
          </a:prstGeom>
        </p:spPr>
        <p:txBody>
          <a:bodyPr wrap="none">
            <a:spAutoFit/>
          </a:bodyPr>
          <a:lstStyle/>
          <a:p>
            <a:r>
              <a:rPr lang="en-US" dirty="0" err="1"/>
              <a:t>Zenitinis</a:t>
            </a:r>
            <a:r>
              <a:rPr lang="en-US" dirty="0"/>
              <a:t> </a:t>
            </a:r>
            <a:r>
              <a:rPr lang="en-US" dirty="0" err="1"/>
              <a:t>liestinis</a:t>
            </a:r>
            <a:r>
              <a:rPr lang="en-US" dirty="0"/>
              <a:t> </a:t>
            </a:r>
            <a:r>
              <a:rPr lang="en-US" dirty="0" err="1"/>
              <a:t>lankas</a:t>
            </a:r>
            <a:endParaRPr lang="ru-RU"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2510497"/>
            <a:ext cx="4216753" cy="26642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4140" y="2564904"/>
            <a:ext cx="2886649" cy="38473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33911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wipe(down)">
                                      <p:cBhvr>
                                        <p:cTn id="11" dur="580">
                                          <p:stCondLst>
                                            <p:cond delay="0"/>
                                          </p:stCondLst>
                                        </p:cTn>
                                        <p:tgtEl>
                                          <p:spTgt spid="3074"/>
                                        </p:tgtEl>
                                      </p:cBhvr>
                                    </p:animEffect>
                                    <p:anim calcmode="lin" valueType="num">
                                      <p:cBhvr>
                                        <p:cTn id="12" dur="1822" tmFilter="0,0; 0.14,0.36; 0.43,0.73; 0.71,0.91; 1.0,1.0">
                                          <p:stCondLst>
                                            <p:cond delay="0"/>
                                          </p:stCondLst>
                                        </p:cTn>
                                        <p:tgtEl>
                                          <p:spTgt spid="3074"/>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074"/>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074"/>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074"/>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074"/>
                                        </p:tgtEl>
                                        <p:attrNameLst>
                                          <p:attrName>ppt_y</p:attrName>
                                        </p:attrNameLst>
                                      </p:cBhvr>
                                      <p:tavLst>
                                        <p:tav tm="0" fmla="#ppt_y-sin(pi*$)/81">
                                          <p:val>
                                            <p:fltVal val="0"/>
                                          </p:val>
                                        </p:tav>
                                        <p:tav tm="100000">
                                          <p:val>
                                            <p:fltVal val="1"/>
                                          </p:val>
                                        </p:tav>
                                      </p:tavLst>
                                    </p:anim>
                                    <p:animScale>
                                      <p:cBhvr>
                                        <p:cTn id="17" dur="26">
                                          <p:stCondLst>
                                            <p:cond delay="650"/>
                                          </p:stCondLst>
                                        </p:cTn>
                                        <p:tgtEl>
                                          <p:spTgt spid="3074"/>
                                        </p:tgtEl>
                                      </p:cBhvr>
                                      <p:to x="100000" y="60000"/>
                                    </p:animScale>
                                    <p:animScale>
                                      <p:cBhvr>
                                        <p:cTn id="18" dur="166" decel="50000">
                                          <p:stCondLst>
                                            <p:cond delay="676"/>
                                          </p:stCondLst>
                                        </p:cTn>
                                        <p:tgtEl>
                                          <p:spTgt spid="3074"/>
                                        </p:tgtEl>
                                      </p:cBhvr>
                                      <p:to x="100000" y="100000"/>
                                    </p:animScale>
                                    <p:animScale>
                                      <p:cBhvr>
                                        <p:cTn id="19" dur="26">
                                          <p:stCondLst>
                                            <p:cond delay="1312"/>
                                          </p:stCondLst>
                                        </p:cTn>
                                        <p:tgtEl>
                                          <p:spTgt spid="3074"/>
                                        </p:tgtEl>
                                      </p:cBhvr>
                                      <p:to x="100000" y="80000"/>
                                    </p:animScale>
                                    <p:animScale>
                                      <p:cBhvr>
                                        <p:cTn id="20" dur="166" decel="50000">
                                          <p:stCondLst>
                                            <p:cond delay="1338"/>
                                          </p:stCondLst>
                                        </p:cTn>
                                        <p:tgtEl>
                                          <p:spTgt spid="3074"/>
                                        </p:tgtEl>
                                      </p:cBhvr>
                                      <p:to x="100000" y="100000"/>
                                    </p:animScale>
                                    <p:animScale>
                                      <p:cBhvr>
                                        <p:cTn id="21" dur="26">
                                          <p:stCondLst>
                                            <p:cond delay="1642"/>
                                          </p:stCondLst>
                                        </p:cTn>
                                        <p:tgtEl>
                                          <p:spTgt spid="3074"/>
                                        </p:tgtEl>
                                      </p:cBhvr>
                                      <p:to x="100000" y="90000"/>
                                    </p:animScale>
                                    <p:animScale>
                                      <p:cBhvr>
                                        <p:cTn id="22" dur="166" decel="50000">
                                          <p:stCondLst>
                                            <p:cond delay="1668"/>
                                          </p:stCondLst>
                                        </p:cTn>
                                        <p:tgtEl>
                                          <p:spTgt spid="3074"/>
                                        </p:tgtEl>
                                      </p:cBhvr>
                                      <p:to x="100000" y="100000"/>
                                    </p:animScale>
                                    <p:animScale>
                                      <p:cBhvr>
                                        <p:cTn id="23" dur="26">
                                          <p:stCondLst>
                                            <p:cond delay="1808"/>
                                          </p:stCondLst>
                                        </p:cTn>
                                        <p:tgtEl>
                                          <p:spTgt spid="3074"/>
                                        </p:tgtEl>
                                      </p:cBhvr>
                                      <p:to x="100000" y="95000"/>
                                    </p:animScale>
                                    <p:animScale>
                                      <p:cBhvr>
                                        <p:cTn id="24" dur="166" decel="50000">
                                          <p:stCondLst>
                                            <p:cond delay="1834"/>
                                          </p:stCondLst>
                                        </p:cTn>
                                        <p:tgtEl>
                                          <p:spTgt spid="3074"/>
                                        </p:tgtEl>
                                      </p:cBhvr>
                                      <p:to x="100000" y="100000"/>
                                    </p:animScale>
                                  </p:childTnLst>
                                </p:cTn>
                              </p:par>
                              <p:par>
                                <p:cTn id="25" presetID="10"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2500"/>
                            </p:stCondLst>
                            <p:childTnLst>
                              <p:par>
                                <p:cTn id="29" presetID="26" presetClass="entr" presetSubtype="0" fill="hold" nodeType="afterEffect">
                                  <p:stCondLst>
                                    <p:cond delay="0"/>
                                  </p:stCondLst>
                                  <p:childTnLst>
                                    <p:set>
                                      <p:cBhvr>
                                        <p:cTn id="30" dur="1" fill="hold">
                                          <p:stCondLst>
                                            <p:cond delay="0"/>
                                          </p:stCondLst>
                                        </p:cTn>
                                        <p:tgtEl>
                                          <p:spTgt spid="3075"/>
                                        </p:tgtEl>
                                        <p:attrNameLst>
                                          <p:attrName>style.visibility</p:attrName>
                                        </p:attrNameLst>
                                      </p:cBhvr>
                                      <p:to>
                                        <p:strVal val="visible"/>
                                      </p:to>
                                    </p:set>
                                    <p:animEffect transition="in" filter="wipe(down)">
                                      <p:cBhvr>
                                        <p:cTn id="31" dur="580">
                                          <p:stCondLst>
                                            <p:cond delay="0"/>
                                          </p:stCondLst>
                                        </p:cTn>
                                        <p:tgtEl>
                                          <p:spTgt spid="3075"/>
                                        </p:tgtEl>
                                      </p:cBhvr>
                                    </p:animEffect>
                                    <p:anim calcmode="lin" valueType="num">
                                      <p:cBhvr>
                                        <p:cTn id="32" dur="1822" tmFilter="0,0; 0.14,0.36; 0.43,0.73; 0.71,0.91; 1.0,1.0">
                                          <p:stCondLst>
                                            <p:cond delay="0"/>
                                          </p:stCondLst>
                                        </p:cTn>
                                        <p:tgtEl>
                                          <p:spTgt spid="3075"/>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3075"/>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3075"/>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3075"/>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3075"/>
                                        </p:tgtEl>
                                        <p:attrNameLst>
                                          <p:attrName>ppt_y</p:attrName>
                                        </p:attrNameLst>
                                      </p:cBhvr>
                                      <p:tavLst>
                                        <p:tav tm="0" fmla="#ppt_y-sin(pi*$)/81">
                                          <p:val>
                                            <p:fltVal val="0"/>
                                          </p:val>
                                        </p:tav>
                                        <p:tav tm="100000">
                                          <p:val>
                                            <p:fltVal val="1"/>
                                          </p:val>
                                        </p:tav>
                                      </p:tavLst>
                                    </p:anim>
                                    <p:animScale>
                                      <p:cBhvr>
                                        <p:cTn id="37" dur="26">
                                          <p:stCondLst>
                                            <p:cond delay="650"/>
                                          </p:stCondLst>
                                        </p:cTn>
                                        <p:tgtEl>
                                          <p:spTgt spid="3075"/>
                                        </p:tgtEl>
                                      </p:cBhvr>
                                      <p:to x="100000" y="60000"/>
                                    </p:animScale>
                                    <p:animScale>
                                      <p:cBhvr>
                                        <p:cTn id="38" dur="166" decel="50000">
                                          <p:stCondLst>
                                            <p:cond delay="676"/>
                                          </p:stCondLst>
                                        </p:cTn>
                                        <p:tgtEl>
                                          <p:spTgt spid="3075"/>
                                        </p:tgtEl>
                                      </p:cBhvr>
                                      <p:to x="100000" y="100000"/>
                                    </p:animScale>
                                    <p:animScale>
                                      <p:cBhvr>
                                        <p:cTn id="39" dur="26">
                                          <p:stCondLst>
                                            <p:cond delay="1312"/>
                                          </p:stCondLst>
                                        </p:cTn>
                                        <p:tgtEl>
                                          <p:spTgt spid="3075"/>
                                        </p:tgtEl>
                                      </p:cBhvr>
                                      <p:to x="100000" y="80000"/>
                                    </p:animScale>
                                    <p:animScale>
                                      <p:cBhvr>
                                        <p:cTn id="40" dur="166" decel="50000">
                                          <p:stCondLst>
                                            <p:cond delay="1338"/>
                                          </p:stCondLst>
                                        </p:cTn>
                                        <p:tgtEl>
                                          <p:spTgt spid="3075"/>
                                        </p:tgtEl>
                                      </p:cBhvr>
                                      <p:to x="100000" y="100000"/>
                                    </p:animScale>
                                    <p:animScale>
                                      <p:cBhvr>
                                        <p:cTn id="41" dur="26">
                                          <p:stCondLst>
                                            <p:cond delay="1642"/>
                                          </p:stCondLst>
                                        </p:cTn>
                                        <p:tgtEl>
                                          <p:spTgt spid="3075"/>
                                        </p:tgtEl>
                                      </p:cBhvr>
                                      <p:to x="100000" y="90000"/>
                                    </p:animScale>
                                    <p:animScale>
                                      <p:cBhvr>
                                        <p:cTn id="42" dur="166" decel="50000">
                                          <p:stCondLst>
                                            <p:cond delay="1668"/>
                                          </p:stCondLst>
                                        </p:cTn>
                                        <p:tgtEl>
                                          <p:spTgt spid="3075"/>
                                        </p:tgtEl>
                                      </p:cBhvr>
                                      <p:to x="100000" y="100000"/>
                                    </p:animScale>
                                    <p:animScale>
                                      <p:cBhvr>
                                        <p:cTn id="43" dur="26">
                                          <p:stCondLst>
                                            <p:cond delay="1808"/>
                                          </p:stCondLst>
                                        </p:cTn>
                                        <p:tgtEl>
                                          <p:spTgt spid="3075"/>
                                        </p:tgtEl>
                                      </p:cBhvr>
                                      <p:to x="100000" y="95000"/>
                                    </p:animScale>
                                    <p:animScale>
                                      <p:cBhvr>
                                        <p:cTn id="44" dur="166" decel="50000">
                                          <p:stCondLst>
                                            <p:cond delay="1834"/>
                                          </p:stCondLst>
                                        </p:cTn>
                                        <p:tgtEl>
                                          <p:spTgt spid="3075"/>
                                        </p:tgtEl>
                                      </p:cBhvr>
                                      <p:to x="100000" y="100000"/>
                                    </p:animScale>
                                  </p:childTnLst>
                                </p:cTn>
                              </p:par>
                              <p:par>
                                <p:cTn id="45" presetID="10" presetClass="entr" presetSubtype="0"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2204864"/>
            <a:ext cx="8229600" cy="4525963"/>
          </a:xfrm>
        </p:spPr>
        <p:txBody>
          <a:bodyPr>
            <a:normAutofit/>
          </a:bodyPr>
          <a:lstStyle/>
          <a:p>
            <a:pPr marL="0" indent="0">
              <a:buNone/>
            </a:pPr>
            <a:r>
              <a:rPr lang="lt-LT" sz="2800" dirty="0" smtClean="0"/>
              <a:t>Šviesa yra elektromagnetinės bangos ,tik gerokai trumpesnės. Trumpiausios jo bangos sudaro violetinės spalvos įspūdį, o ilgiausios – raudonos. Labai smulkios oro molekulės geriau sklaido trumpesnė šviesą (violetinę, mėlyną) – todėl atmosferos išsklaidytoje šviesoje vyrauja mėlyna šviesa (violetinius spindulius blogai mato mūsų akis).</a:t>
            </a:r>
            <a:endParaRPr lang="ru-RU" sz="2800" dirty="0"/>
          </a:p>
        </p:txBody>
      </p:sp>
      <p:sp>
        <p:nvSpPr>
          <p:cNvPr id="2" name="Title 1"/>
          <p:cNvSpPr>
            <a:spLocks noGrp="1"/>
          </p:cNvSpPr>
          <p:nvPr>
            <p:ph type="title"/>
          </p:nvPr>
        </p:nvSpPr>
        <p:spPr>
          <a:xfrm>
            <a:off x="467544" y="476672"/>
            <a:ext cx="8229600" cy="1143000"/>
          </a:xfrm>
        </p:spPr>
        <p:txBody>
          <a:bodyPr>
            <a:normAutofit/>
          </a:bodyPr>
          <a:lstStyle/>
          <a:p>
            <a:r>
              <a:rPr lang="lt-LT" sz="2800" dirty="0" smtClean="0"/>
              <a:t>Kodėl </a:t>
            </a:r>
            <a:r>
              <a:rPr lang="lt-LT" dirty="0" smtClean="0"/>
              <a:t>dangus mėlynas</a:t>
            </a:r>
            <a:r>
              <a:rPr lang="lt-LT" sz="2800" dirty="0" smtClean="0"/>
              <a:t>?</a:t>
            </a:r>
            <a:endParaRPr lang="ru-RU" sz="2800" dirty="0"/>
          </a:p>
        </p:txBody>
      </p:sp>
    </p:spTree>
    <p:extLst>
      <p:ext uri="{BB962C8B-B14F-4D97-AF65-F5344CB8AC3E}">
        <p14:creationId xmlns:p14="http://schemas.microsoft.com/office/powerpoint/2010/main" val="1934643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ru-RU"/>
          </a:p>
        </p:txBody>
      </p:sp>
      <p:pic>
        <p:nvPicPr>
          <p:cNvPr id="10" name="Content Placeholder 9"/>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1" y="0"/>
            <a:ext cx="9153711" cy="6865284"/>
          </a:xfrm>
        </p:spPr>
      </p:pic>
    </p:spTree>
    <p:extLst>
      <p:ext uri="{BB962C8B-B14F-4D97-AF65-F5344CB8AC3E}">
        <p14:creationId xmlns:p14="http://schemas.microsoft.com/office/powerpoint/2010/main" val="6610665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lt-LT" dirty="0" smtClean="0"/>
              <a:t>Vakare ir ryte saulės spinduliai skverbiasi per gerokai storesnį atmosferos sluoksnį, todėl mus pasiekia mažiausiai išsklaidyta raudona šviesa.</a:t>
            </a:r>
            <a:endParaRPr lang="ru-RU" dirty="0"/>
          </a:p>
        </p:txBody>
      </p:sp>
      <p:sp>
        <p:nvSpPr>
          <p:cNvPr id="2" name="Title 1"/>
          <p:cNvSpPr>
            <a:spLocks noGrp="1"/>
          </p:cNvSpPr>
          <p:nvPr>
            <p:ph type="title"/>
          </p:nvPr>
        </p:nvSpPr>
        <p:spPr/>
        <p:txBody>
          <a:bodyPr>
            <a:noAutofit/>
          </a:bodyPr>
          <a:lstStyle/>
          <a:p>
            <a:r>
              <a:rPr lang="lt-LT" sz="2800" dirty="0" smtClean="0"/>
              <a:t>Kodėl </a:t>
            </a:r>
            <a:r>
              <a:rPr lang="lt-LT" dirty="0" smtClean="0"/>
              <a:t>saulėlydis</a:t>
            </a:r>
            <a:r>
              <a:rPr lang="lt-LT" sz="2800" dirty="0" smtClean="0"/>
              <a:t> raudonas?</a:t>
            </a:r>
            <a:br>
              <a:rPr lang="lt-LT" sz="2800" dirty="0" smtClean="0"/>
            </a:br>
            <a:endParaRPr lang="ru-RU" sz="2800" dirty="0"/>
          </a:p>
        </p:txBody>
      </p:sp>
      <p:pic>
        <p:nvPicPr>
          <p:cNvPr id="1229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3562337"/>
            <a:ext cx="6480720" cy="31713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6488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26" presetClass="entr" presetSubtype="0" fill="hold" nodeType="afterEffect">
                                  <p:stCondLst>
                                    <p:cond delay="0"/>
                                  </p:stCondLst>
                                  <p:childTnLst>
                                    <p:set>
                                      <p:cBhvr>
                                        <p:cTn id="14" dur="1" fill="hold">
                                          <p:stCondLst>
                                            <p:cond delay="0"/>
                                          </p:stCondLst>
                                        </p:cTn>
                                        <p:tgtEl>
                                          <p:spTgt spid="12291"/>
                                        </p:tgtEl>
                                        <p:attrNameLst>
                                          <p:attrName>style.visibility</p:attrName>
                                        </p:attrNameLst>
                                      </p:cBhvr>
                                      <p:to>
                                        <p:strVal val="visible"/>
                                      </p:to>
                                    </p:set>
                                    <p:animEffect transition="in" filter="wipe(down)">
                                      <p:cBhvr>
                                        <p:cTn id="15" dur="580">
                                          <p:stCondLst>
                                            <p:cond delay="0"/>
                                          </p:stCondLst>
                                        </p:cTn>
                                        <p:tgtEl>
                                          <p:spTgt spid="12291"/>
                                        </p:tgtEl>
                                      </p:cBhvr>
                                    </p:animEffect>
                                    <p:anim calcmode="lin" valueType="num">
                                      <p:cBhvr>
                                        <p:cTn id="16" dur="1822" tmFilter="0,0; 0.14,0.36; 0.43,0.73; 0.71,0.91; 1.0,1.0">
                                          <p:stCondLst>
                                            <p:cond delay="0"/>
                                          </p:stCondLst>
                                        </p:cTn>
                                        <p:tgtEl>
                                          <p:spTgt spid="12291"/>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2291"/>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2291"/>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2291"/>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2291"/>
                                        </p:tgtEl>
                                        <p:attrNameLst>
                                          <p:attrName>ppt_y</p:attrName>
                                        </p:attrNameLst>
                                      </p:cBhvr>
                                      <p:tavLst>
                                        <p:tav tm="0" fmla="#ppt_y-sin(pi*$)/81">
                                          <p:val>
                                            <p:fltVal val="0"/>
                                          </p:val>
                                        </p:tav>
                                        <p:tav tm="100000">
                                          <p:val>
                                            <p:fltVal val="1"/>
                                          </p:val>
                                        </p:tav>
                                      </p:tavLst>
                                    </p:anim>
                                    <p:animScale>
                                      <p:cBhvr>
                                        <p:cTn id="21" dur="26">
                                          <p:stCondLst>
                                            <p:cond delay="650"/>
                                          </p:stCondLst>
                                        </p:cTn>
                                        <p:tgtEl>
                                          <p:spTgt spid="12291"/>
                                        </p:tgtEl>
                                      </p:cBhvr>
                                      <p:to x="100000" y="60000"/>
                                    </p:animScale>
                                    <p:animScale>
                                      <p:cBhvr>
                                        <p:cTn id="22" dur="166" decel="50000">
                                          <p:stCondLst>
                                            <p:cond delay="676"/>
                                          </p:stCondLst>
                                        </p:cTn>
                                        <p:tgtEl>
                                          <p:spTgt spid="12291"/>
                                        </p:tgtEl>
                                      </p:cBhvr>
                                      <p:to x="100000" y="100000"/>
                                    </p:animScale>
                                    <p:animScale>
                                      <p:cBhvr>
                                        <p:cTn id="23" dur="26">
                                          <p:stCondLst>
                                            <p:cond delay="1312"/>
                                          </p:stCondLst>
                                        </p:cTn>
                                        <p:tgtEl>
                                          <p:spTgt spid="12291"/>
                                        </p:tgtEl>
                                      </p:cBhvr>
                                      <p:to x="100000" y="80000"/>
                                    </p:animScale>
                                    <p:animScale>
                                      <p:cBhvr>
                                        <p:cTn id="24" dur="166" decel="50000">
                                          <p:stCondLst>
                                            <p:cond delay="1338"/>
                                          </p:stCondLst>
                                        </p:cTn>
                                        <p:tgtEl>
                                          <p:spTgt spid="12291"/>
                                        </p:tgtEl>
                                      </p:cBhvr>
                                      <p:to x="100000" y="100000"/>
                                    </p:animScale>
                                    <p:animScale>
                                      <p:cBhvr>
                                        <p:cTn id="25" dur="26">
                                          <p:stCondLst>
                                            <p:cond delay="1642"/>
                                          </p:stCondLst>
                                        </p:cTn>
                                        <p:tgtEl>
                                          <p:spTgt spid="12291"/>
                                        </p:tgtEl>
                                      </p:cBhvr>
                                      <p:to x="100000" y="90000"/>
                                    </p:animScale>
                                    <p:animScale>
                                      <p:cBhvr>
                                        <p:cTn id="26" dur="166" decel="50000">
                                          <p:stCondLst>
                                            <p:cond delay="1668"/>
                                          </p:stCondLst>
                                        </p:cTn>
                                        <p:tgtEl>
                                          <p:spTgt spid="12291"/>
                                        </p:tgtEl>
                                      </p:cBhvr>
                                      <p:to x="100000" y="100000"/>
                                    </p:animScale>
                                    <p:animScale>
                                      <p:cBhvr>
                                        <p:cTn id="27" dur="26">
                                          <p:stCondLst>
                                            <p:cond delay="1808"/>
                                          </p:stCondLst>
                                        </p:cTn>
                                        <p:tgtEl>
                                          <p:spTgt spid="12291"/>
                                        </p:tgtEl>
                                      </p:cBhvr>
                                      <p:to x="100000" y="95000"/>
                                    </p:animScale>
                                    <p:animScale>
                                      <p:cBhvr>
                                        <p:cTn id="28" dur="166" decel="50000">
                                          <p:stCondLst>
                                            <p:cond delay="1834"/>
                                          </p:stCondLst>
                                        </p:cTn>
                                        <p:tgtEl>
                                          <p:spTgt spid="1229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Dif</a:t>
            </a:r>
            <a:r>
              <a:rPr lang="en-US" dirty="0" smtClean="0"/>
              <a:t>r</a:t>
            </a:r>
            <a:r>
              <a:rPr lang="lt-LT" dirty="0" smtClean="0"/>
              <a:t>akcija</a:t>
            </a:r>
            <a:endParaRPr lang="ru-RU"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23728" y="2492896"/>
            <a:ext cx="4742751" cy="3596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4222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wipe(down)">
                                      <p:cBhvr>
                                        <p:cTn id="11" dur="580">
                                          <p:stCondLst>
                                            <p:cond delay="0"/>
                                          </p:stCondLst>
                                        </p:cTn>
                                        <p:tgtEl>
                                          <p:spTgt spid="4098"/>
                                        </p:tgtEl>
                                      </p:cBhvr>
                                    </p:animEffect>
                                    <p:anim calcmode="lin" valueType="num">
                                      <p:cBhvr>
                                        <p:cTn id="12" dur="1822" tmFilter="0,0; 0.14,0.36; 0.43,0.73; 0.71,0.91; 1.0,1.0">
                                          <p:stCondLst>
                                            <p:cond delay="0"/>
                                          </p:stCondLst>
                                        </p:cTn>
                                        <p:tgtEl>
                                          <p:spTgt spid="4098"/>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4098"/>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4098"/>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4098"/>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4098"/>
                                        </p:tgtEl>
                                        <p:attrNameLst>
                                          <p:attrName>ppt_y</p:attrName>
                                        </p:attrNameLst>
                                      </p:cBhvr>
                                      <p:tavLst>
                                        <p:tav tm="0" fmla="#ppt_y-sin(pi*$)/81">
                                          <p:val>
                                            <p:fltVal val="0"/>
                                          </p:val>
                                        </p:tav>
                                        <p:tav tm="100000">
                                          <p:val>
                                            <p:fltVal val="1"/>
                                          </p:val>
                                        </p:tav>
                                      </p:tavLst>
                                    </p:anim>
                                    <p:animScale>
                                      <p:cBhvr>
                                        <p:cTn id="17" dur="26">
                                          <p:stCondLst>
                                            <p:cond delay="650"/>
                                          </p:stCondLst>
                                        </p:cTn>
                                        <p:tgtEl>
                                          <p:spTgt spid="4098"/>
                                        </p:tgtEl>
                                      </p:cBhvr>
                                      <p:to x="100000" y="60000"/>
                                    </p:animScale>
                                    <p:animScale>
                                      <p:cBhvr>
                                        <p:cTn id="18" dur="166" decel="50000">
                                          <p:stCondLst>
                                            <p:cond delay="676"/>
                                          </p:stCondLst>
                                        </p:cTn>
                                        <p:tgtEl>
                                          <p:spTgt spid="4098"/>
                                        </p:tgtEl>
                                      </p:cBhvr>
                                      <p:to x="100000" y="100000"/>
                                    </p:animScale>
                                    <p:animScale>
                                      <p:cBhvr>
                                        <p:cTn id="19" dur="26">
                                          <p:stCondLst>
                                            <p:cond delay="1312"/>
                                          </p:stCondLst>
                                        </p:cTn>
                                        <p:tgtEl>
                                          <p:spTgt spid="4098"/>
                                        </p:tgtEl>
                                      </p:cBhvr>
                                      <p:to x="100000" y="80000"/>
                                    </p:animScale>
                                    <p:animScale>
                                      <p:cBhvr>
                                        <p:cTn id="20" dur="166" decel="50000">
                                          <p:stCondLst>
                                            <p:cond delay="1338"/>
                                          </p:stCondLst>
                                        </p:cTn>
                                        <p:tgtEl>
                                          <p:spTgt spid="4098"/>
                                        </p:tgtEl>
                                      </p:cBhvr>
                                      <p:to x="100000" y="100000"/>
                                    </p:animScale>
                                    <p:animScale>
                                      <p:cBhvr>
                                        <p:cTn id="21" dur="26">
                                          <p:stCondLst>
                                            <p:cond delay="1642"/>
                                          </p:stCondLst>
                                        </p:cTn>
                                        <p:tgtEl>
                                          <p:spTgt spid="4098"/>
                                        </p:tgtEl>
                                      </p:cBhvr>
                                      <p:to x="100000" y="90000"/>
                                    </p:animScale>
                                    <p:animScale>
                                      <p:cBhvr>
                                        <p:cTn id="22" dur="166" decel="50000">
                                          <p:stCondLst>
                                            <p:cond delay="1668"/>
                                          </p:stCondLst>
                                        </p:cTn>
                                        <p:tgtEl>
                                          <p:spTgt spid="4098"/>
                                        </p:tgtEl>
                                      </p:cBhvr>
                                      <p:to x="100000" y="100000"/>
                                    </p:animScale>
                                    <p:animScale>
                                      <p:cBhvr>
                                        <p:cTn id="23" dur="26">
                                          <p:stCondLst>
                                            <p:cond delay="1808"/>
                                          </p:stCondLst>
                                        </p:cTn>
                                        <p:tgtEl>
                                          <p:spTgt spid="4098"/>
                                        </p:tgtEl>
                                      </p:cBhvr>
                                      <p:to x="100000" y="95000"/>
                                    </p:animScale>
                                    <p:animScale>
                                      <p:cBhvr>
                                        <p:cTn id="24" dur="166" decel="50000">
                                          <p:stCondLst>
                                            <p:cond delay="1834"/>
                                          </p:stCondLst>
                                        </p:cTn>
                                        <p:tgtEl>
                                          <p:spTgt spid="409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67544" y="2082551"/>
            <a:ext cx="8075240" cy="1252735"/>
          </a:xfrm>
        </p:spPr>
        <p:txBody>
          <a:bodyPr>
            <a:normAutofit/>
          </a:bodyPr>
          <a:lstStyle/>
          <a:p>
            <a:pPr>
              <a:buNone/>
            </a:pPr>
            <a:r>
              <a:rPr lang="lt-LT" dirty="0" smtClean="0"/>
              <a:t>– bet koks nuokrypis nuo bangų tiesaeigio sklidimo, nepaaiškinamas bangos atspindžiu arba lūžiu. (nuo lot. „diffringere“, „skaidyti į dalis“, „sklaidyti“)</a:t>
            </a:r>
            <a:endParaRPr lang="ru-RU" dirty="0"/>
          </a:p>
        </p:txBody>
      </p:sp>
      <p:sp>
        <p:nvSpPr>
          <p:cNvPr id="2" name="Title 1"/>
          <p:cNvSpPr>
            <a:spLocks noGrp="1"/>
          </p:cNvSpPr>
          <p:nvPr>
            <p:ph type="title"/>
          </p:nvPr>
        </p:nvSpPr>
        <p:spPr/>
        <p:txBody>
          <a:bodyPr/>
          <a:lstStyle/>
          <a:p>
            <a:r>
              <a:rPr lang="en-US" dirty="0" err="1" smtClean="0"/>
              <a:t>Šviesos</a:t>
            </a:r>
            <a:r>
              <a:rPr lang="en-US" dirty="0" smtClean="0"/>
              <a:t> </a:t>
            </a:r>
            <a:r>
              <a:rPr lang="en-US" dirty="0" err="1" smtClean="0"/>
              <a:t>difrakcija</a:t>
            </a:r>
            <a:r>
              <a:rPr lang="en-US" dirty="0" smtClean="0"/>
              <a:t>-</a:t>
            </a:r>
            <a:endParaRPr lang="ru-RU" dirty="0"/>
          </a:p>
        </p:txBody>
      </p:sp>
      <p:pic>
        <p:nvPicPr>
          <p:cNvPr id="50178" name="Picture 2"/>
          <p:cNvPicPr>
            <a:picLocks noChangeAspect="1" noChangeArrowheads="1"/>
          </p:cNvPicPr>
          <p:nvPr/>
        </p:nvPicPr>
        <p:blipFill>
          <a:blip r:embed="rId3" cstate="print"/>
          <a:srcRect/>
          <a:stretch>
            <a:fillRect/>
          </a:stretch>
        </p:blipFill>
        <p:spPr bwMode="auto">
          <a:xfrm>
            <a:off x="3131840" y="3643625"/>
            <a:ext cx="3169274" cy="22679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0182" name="Picture 6" descr="http://dic.academic.ru/pictures/wiki/files/76/Laser_Interference.JPG"/>
          <p:cNvPicPr>
            <a:picLocks noChangeAspect="1" noChangeArrowheads="1"/>
          </p:cNvPicPr>
          <p:nvPr/>
        </p:nvPicPr>
        <p:blipFill>
          <a:blip r:embed="rId4" cstate="print"/>
          <a:srcRect/>
          <a:stretch>
            <a:fillRect/>
          </a:stretch>
        </p:blipFill>
        <p:spPr bwMode="auto">
          <a:xfrm>
            <a:off x="1079790" y="5020447"/>
            <a:ext cx="2376264" cy="17821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0184" name="Picture 8" descr="http://4.bp.blogspot.com/-oBdd5vhW_Zc/UVgfXcNtcvI/AAAAAAAAAB8/3boPbhiIa8E/s1600/Mitch-Payne-0.jpg"/>
          <p:cNvPicPr>
            <a:picLocks noChangeAspect="1" noChangeArrowheads="1"/>
          </p:cNvPicPr>
          <p:nvPr/>
        </p:nvPicPr>
        <p:blipFill>
          <a:blip r:embed="rId5" cstate="print"/>
          <a:srcRect/>
          <a:stretch>
            <a:fillRect/>
          </a:stretch>
        </p:blipFill>
        <p:spPr bwMode="auto">
          <a:xfrm>
            <a:off x="7269630" y="4361963"/>
            <a:ext cx="1874370" cy="24960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0186" name="Picture 10" descr="http://2.bp.blogspot.com/-JWgGHIcoFvE/UVgfg_qfkyI/AAAAAAAAACE/M-xgYfjs4i0/s1600/Mitch-Payne-1.jpg"/>
          <p:cNvPicPr>
            <a:picLocks noChangeAspect="1" noChangeArrowheads="1"/>
          </p:cNvPicPr>
          <p:nvPr/>
        </p:nvPicPr>
        <p:blipFill>
          <a:blip r:embed="rId6" cstate="print"/>
          <a:srcRect/>
          <a:stretch>
            <a:fillRect/>
          </a:stretch>
        </p:blipFill>
        <p:spPr bwMode="auto">
          <a:xfrm>
            <a:off x="143686" y="3262383"/>
            <a:ext cx="1872208" cy="24931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74031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par>
                          <p:cTn id="12" fill="hold">
                            <p:stCondLst>
                              <p:cond delay="1000"/>
                            </p:stCondLst>
                            <p:childTnLst>
                              <p:par>
                                <p:cTn id="13" presetID="26" presetClass="entr" presetSubtype="0" fill="hold" nodeType="afterEffect">
                                  <p:stCondLst>
                                    <p:cond delay="0"/>
                                  </p:stCondLst>
                                  <p:childTnLst>
                                    <p:set>
                                      <p:cBhvr>
                                        <p:cTn id="14" dur="1" fill="hold">
                                          <p:stCondLst>
                                            <p:cond delay="0"/>
                                          </p:stCondLst>
                                        </p:cTn>
                                        <p:tgtEl>
                                          <p:spTgt spid="50186"/>
                                        </p:tgtEl>
                                        <p:attrNameLst>
                                          <p:attrName>style.visibility</p:attrName>
                                        </p:attrNameLst>
                                      </p:cBhvr>
                                      <p:to>
                                        <p:strVal val="visible"/>
                                      </p:to>
                                    </p:set>
                                    <p:animEffect transition="in" filter="wipe(down)">
                                      <p:cBhvr>
                                        <p:cTn id="15" dur="580">
                                          <p:stCondLst>
                                            <p:cond delay="0"/>
                                          </p:stCondLst>
                                        </p:cTn>
                                        <p:tgtEl>
                                          <p:spTgt spid="50186"/>
                                        </p:tgtEl>
                                      </p:cBhvr>
                                    </p:animEffect>
                                    <p:anim calcmode="lin" valueType="num">
                                      <p:cBhvr>
                                        <p:cTn id="16" dur="1822" tmFilter="0,0; 0.14,0.36; 0.43,0.73; 0.71,0.91; 1.0,1.0">
                                          <p:stCondLst>
                                            <p:cond delay="0"/>
                                          </p:stCondLst>
                                        </p:cTn>
                                        <p:tgtEl>
                                          <p:spTgt spid="50186"/>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50186"/>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50186"/>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50186"/>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50186"/>
                                        </p:tgtEl>
                                        <p:attrNameLst>
                                          <p:attrName>ppt_y</p:attrName>
                                        </p:attrNameLst>
                                      </p:cBhvr>
                                      <p:tavLst>
                                        <p:tav tm="0" fmla="#ppt_y-sin(pi*$)/81">
                                          <p:val>
                                            <p:fltVal val="0"/>
                                          </p:val>
                                        </p:tav>
                                        <p:tav tm="100000">
                                          <p:val>
                                            <p:fltVal val="1"/>
                                          </p:val>
                                        </p:tav>
                                      </p:tavLst>
                                    </p:anim>
                                    <p:animScale>
                                      <p:cBhvr>
                                        <p:cTn id="21" dur="26">
                                          <p:stCondLst>
                                            <p:cond delay="650"/>
                                          </p:stCondLst>
                                        </p:cTn>
                                        <p:tgtEl>
                                          <p:spTgt spid="50186"/>
                                        </p:tgtEl>
                                      </p:cBhvr>
                                      <p:to x="100000" y="60000"/>
                                    </p:animScale>
                                    <p:animScale>
                                      <p:cBhvr>
                                        <p:cTn id="22" dur="166" decel="50000">
                                          <p:stCondLst>
                                            <p:cond delay="676"/>
                                          </p:stCondLst>
                                        </p:cTn>
                                        <p:tgtEl>
                                          <p:spTgt spid="50186"/>
                                        </p:tgtEl>
                                      </p:cBhvr>
                                      <p:to x="100000" y="100000"/>
                                    </p:animScale>
                                    <p:animScale>
                                      <p:cBhvr>
                                        <p:cTn id="23" dur="26">
                                          <p:stCondLst>
                                            <p:cond delay="1312"/>
                                          </p:stCondLst>
                                        </p:cTn>
                                        <p:tgtEl>
                                          <p:spTgt spid="50186"/>
                                        </p:tgtEl>
                                      </p:cBhvr>
                                      <p:to x="100000" y="80000"/>
                                    </p:animScale>
                                    <p:animScale>
                                      <p:cBhvr>
                                        <p:cTn id="24" dur="166" decel="50000">
                                          <p:stCondLst>
                                            <p:cond delay="1338"/>
                                          </p:stCondLst>
                                        </p:cTn>
                                        <p:tgtEl>
                                          <p:spTgt spid="50186"/>
                                        </p:tgtEl>
                                      </p:cBhvr>
                                      <p:to x="100000" y="100000"/>
                                    </p:animScale>
                                    <p:animScale>
                                      <p:cBhvr>
                                        <p:cTn id="25" dur="26">
                                          <p:stCondLst>
                                            <p:cond delay="1642"/>
                                          </p:stCondLst>
                                        </p:cTn>
                                        <p:tgtEl>
                                          <p:spTgt spid="50186"/>
                                        </p:tgtEl>
                                      </p:cBhvr>
                                      <p:to x="100000" y="90000"/>
                                    </p:animScale>
                                    <p:animScale>
                                      <p:cBhvr>
                                        <p:cTn id="26" dur="166" decel="50000">
                                          <p:stCondLst>
                                            <p:cond delay="1668"/>
                                          </p:stCondLst>
                                        </p:cTn>
                                        <p:tgtEl>
                                          <p:spTgt spid="50186"/>
                                        </p:tgtEl>
                                      </p:cBhvr>
                                      <p:to x="100000" y="100000"/>
                                    </p:animScale>
                                    <p:animScale>
                                      <p:cBhvr>
                                        <p:cTn id="27" dur="26">
                                          <p:stCondLst>
                                            <p:cond delay="1808"/>
                                          </p:stCondLst>
                                        </p:cTn>
                                        <p:tgtEl>
                                          <p:spTgt spid="50186"/>
                                        </p:tgtEl>
                                      </p:cBhvr>
                                      <p:to x="100000" y="95000"/>
                                    </p:animScale>
                                    <p:animScale>
                                      <p:cBhvr>
                                        <p:cTn id="28" dur="166" decel="50000">
                                          <p:stCondLst>
                                            <p:cond delay="1834"/>
                                          </p:stCondLst>
                                        </p:cTn>
                                        <p:tgtEl>
                                          <p:spTgt spid="50186"/>
                                        </p:tgtEl>
                                      </p:cBhvr>
                                      <p:to x="100000" y="100000"/>
                                    </p:animScale>
                                  </p:childTnLst>
                                </p:cTn>
                              </p:par>
                            </p:childTnLst>
                          </p:cTn>
                        </p:par>
                        <p:par>
                          <p:cTn id="29" fill="hold">
                            <p:stCondLst>
                              <p:cond delay="3000"/>
                            </p:stCondLst>
                            <p:childTnLst>
                              <p:par>
                                <p:cTn id="30" presetID="26" presetClass="entr" presetSubtype="0" fill="hold" nodeType="afterEffect">
                                  <p:stCondLst>
                                    <p:cond delay="0"/>
                                  </p:stCondLst>
                                  <p:childTnLst>
                                    <p:set>
                                      <p:cBhvr>
                                        <p:cTn id="31" dur="1" fill="hold">
                                          <p:stCondLst>
                                            <p:cond delay="0"/>
                                          </p:stCondLst>
                                        </p:cTn>
                                        <p:tgtEl>
                                          <p:spTgt spid="50178"/>
                                        </p:tgtEl>
                                        <p:attrNameLst>
                                          <p:attrName>style.visibility</p:attrName>
                                        </p:attrNameLst>
                                      </p:cBhvr>
                                      <p:to>
                                        <p:strVal val="visible"/>
                                      </p:to>
                                    </p:set>
                                    <p:animEffect transition="in" filter="wipe(down)">
                                      <p:cBhvr>
                                        <p:cTn id="32" dur="580">
                                          <p:stCondLst>
                                            <p:cond delay="0"/>
                                          </p:stCondLst>
                                        </p:cTn>
                                        <p:tgtEl>
                                          <p:spTgt spid="50178"/>
                                        </p:tgtEl>
                                      </p:cBhvr>
                                    </p:animEffect>
                                    <p:anim calcmode="lin" valueType="num">
                                      <p:cBhvr>
                                        <p:cTn id="33" dur="1822" tmFilter="0,0; 0.14,0.36; 0.43,0.73; 0.71,0.91; 1.0,1.0">
                                          <p:stCondLst>
                                            <p:cond delay="0"/>
                                          </p:stCondLst>
                                        </p:cTn>
                                        <p:tgtEl>
                                          <p:spTgt spid="50178"/>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50178"/>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50178"/>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50178"/>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50178"/>
                                        </p:tgtEl>
                                        <p:attrNameLst>
                                          <p:attrName>ppt_y</p:attrName>
                                        </p:attrNameLst>
                                      </p:cBhvr>
                                      <p:tavLst>
                                        <p:tav tm="0" fmla="#ppt_y-sin(pi*$)/81">
                                          <p:val>
                                            <p:fltVal val="0"/>
                                          </p:val>
                                        </p:tav>
                                        <p:tav tm="100000">
                                          <p:val>
                                            <p:fltVal val="1"/>
                                          </p:val>
                                        </p:tav>
                                      </p:tavLst>
                                    </p:anim>
                                    <p:animScale>
                                      <p:cBhvr>
                                        <p:cTn id="38" dur="26">
                                          <p:stCondLst>
                                            <p:cond delay="650"/>
                                          </p:stCondLst>
                                        </p:cTn>
                                        <p:tgtEl>
                                          <p:spTgt spid="50178"/>
                                        </p:tgtEl>
                                      </p:cBhvr>
                                      <p:to x="100000" y="60000"/>
                                    </p:animScale>
                                    <p:animScale>
                                      <p:cBhvr>
                                        <p:cTn id="39" dur="166" decel="50000">
                                          <p:stCondLst>
                                            <p:cond delay="676"/>
                                          </p:stCondLst>
                                        </p:cTn>
                                        <p:tgtEl>
                                          <p:spTgt spid="50178"/>
                                        </p:tgtEl>
                                      </p:cBhvr>
                                      <p:to x="100000" y="100000"/>
                                    </p:animScale>
                                    <p:animScale>
                                      <p:cBhvr>
                                        <p:cTn id="40" dur="26">
                                          <p:stCondLst>
                                            <p:cond delay="1312"/>
                                          </p:stCondLst>
                                        </p:cTn>
                                        <p:tgtEl>
                                          <p:spTgt spid="50178"/>
                                        </p:tgtEl>
                                      </p:cBhvr>
                                      <p:to x="100000" y="80000"/>
                                    </p:animScale>
                                    <p:animScale>
                                      <p:cBhvr>
                                        <p:cTn id="41" dur="166" decel="50000">
                                          <p:stCondLst>
                                            <p:cond delay="1338"/>
                                          </p:stCondLst>
                                        </p:cTn>
                                        <p:tgtEl>
                                          <p:spTgt spid="50178"/>
                                        </p:tgtEl>
                                      </p:cBhvr>
                                      <p:to x="100000" y="100000"/>
                                    </p:animScale>
                                    <p:animScale>
                                      <p:cBhvr>
                                        <p:cTn id="42" dur="26">
                                          <p:stCondLst>
                                            <p:cond delay="1642"/>
                                          </p:stCondLst>
                                        </p:cTn>
                                        <p:tgtEl>
                                          <p:spTgt spid="50178"/>
                                        </p:tgtEl>
                                      </p:cBhvr>
                                      <p:to x="100000" y="90000"/>
                                    </p:animScale>
                                    <p:animScale>
                                      <p:cBhvr>
                                        <p:cTn id="43" dur="166" decel="50000">
                                          <p:stCondLst>
                                            <p:cond delay="1668"/>
                                          </p:stCondLst>
                                        </p:cTn>
                                        <p:tgtEl>
                                          <p:spTgt spid="50178"/>
                                        </p:tgtEl>
                                      </p:cBhvr>
                                      <p:to x="100000" y="100000"/>
                                    </p:animScale>
                                    <p:animScale>
                                      <p:cBhvr>
                                        <p:cTn id="44" dur="26">
                                          <p:stCondLst>
                                            <p:cond delay="1808"/>
                                          </p:stCondLst>
                                        </p:cTn>
                                        <p:tgtEl>
                                          <p:spTgt spid="50178"/>
                                        </p:tgtEl>
                                      </p:cBhvr>
                                      <p:to x="100000" y="95000"/>
                                    </p:animScale>
                                    <p:animScale>
                                      <p:cBhvr>
                                        <p:cTn id="45" dur="166" decel="50000">
                                          <p:stCondLst>
                                            <p:cond delay="1834"/>
                                          </p:stCondLst>
                                        </p:cTn>
                                        <p:tgtEl>
                                          <p:spTgt spid="50178"/>
                                        </p:tgtEl>
                                      </p:cBhvr>
                                      <p:to x="100000" y="100000"/>
                                    </p:animScale>
                                  </p:childTnLst>
                                </p:cTn>
                              </p:par>
                            </p:childTnLst>
                          </p:cTn>
                        </p:par>
                        <p:par>
                          <p:cTn id="46" fill="hold">
                            <p:stCondLst>
                              <p:cond delay="5000"/>
                            </p:stCondLst>
                            <p:childTnLst>
                              <p:par>
                                <p:cTn id="47" presetID="26" presetClass="entr" presetSubtype="0" fill="hold" nodeType="afterEffect">
                                  <p:stCondLst>
                                    <p:cond delay="0"/>
                                  </p:stCondLst>
                                  <p:childTnLst>
                                    <p:set>
                                      <p:cBhvr>
                                        <p:cTn id="48" dur="1" fill="hold">
                                          <p:stCondLst>
                                            <p:cond delay="0"/>
                                          </p:stCondLst>
                                        </p:cTn>
                                        <p:tgtEl>
                                          <p:spTgt spid="50182"/>
                                        </p:tgtEl>
                                        <p:attrNameLst>
                                          <p:attrName>style.visibility</p:attrName>
                                        </p:attrNameLst>
                                      </p:cBhvr>
                                      <p:to>
                                        <p:strVal val="visible"/>
                                      </p:to>
                                    </p:set>
                                    <p:animEffect transition="in" filter="wipe(down)">
                                      <p:cBhvr>
                                        <p:cTn id="49" dur="580">
                                          <p:stCondLst>
                                            <p:cond delay="0"/>
                                          </p:stCondLst>
                                        </p:cTn>
                                        <p:tgtEl>
                                          <p:spTgt spid="50182"/>
                                        </p:tgtEl>
                                      </p:cBhvr>
                                    </p:animEffect>
                                    <p:anim calcmode="lin" valueType="num">
                                      <p:cBhvr>
                                        <p:cTn id="50" dur="1822" tmFilter="0,0; 0.14,0.36; 0.43,0.73; 0.71,0.91; 1.0,1.0">
                                          <p:stCondLst>
                                            <p:cond delay="0"/>
                                          </p:stCondLst>
                                        </p:cTn>
                                        <p:tgtEl>
                                          <p:spTgt spid="50182"/>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50182"/>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50182"/>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50182"/>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50182"/>
                                        </p:tgtEl>
                                        <p:attrNameLst>
                                          <p:attrName>ppt_y</p:attrName>
                                        </p:attrNameLst>
                                      </p:cBhvr>
                                      <p:tavLst>
                                        <p:tav tm="0" fmla="#ppt_y-sin(pi*$)/81">
                                          <p:val>
                                            <p:fltVal val="0"/>
                                          </p:val>
                                        </p:tav>
                                        <p:tav tm="100000">
                                          <p:val>
                                            <p:fltVal val="1"/>
                                          </p:val>
                                        </p:tav>
                                      </p:tavLst>
                                    </p:anim>
                                    <p:animScale>
                                      <p:cBhvr>
                                        <p:cTn id="55" dur="26">
                                          <p:stCondLst>
                                            <p:cond delay="650"/>
                                          </p:stCondLst>
                                        </p:cTn>
                                        <p:tgtEl>
                                          <p:spTgt spid="50182"/>
                                        </p:tgtEl>
                                      </p:cBhvr>
                                      <p:to x="100000" y="60000"/>
                                    </p:animScale>
                                    <p:animScale>
                                      <p:cBhvr>
                                        <p:cTn id="56" dur="166" decel="50000">
                                          <p:stCondLst>
                                            <p:cond delay="676"/>
                                          </p:stCondLst>
                                        </p:cTn>
                                        <p:tgtEl>
                                          <p:spTgt spid="50182"/>
                                        </p:tgtEl>
                                      </p:cBhvr>
                                      <p:to x="100000" y="100000"/>
                                    </p:animScale>
                                    <p:animScale>
                                      <p:cBhvr>
                                        <p:cTn id="57" dur="26">
                                          <p:stCondLst>
                                            <p:cond delay="1312"/>
                                          </p:stCondLst>
                                        </p:cTn>
                                        <p:tgtEl>
                                          <p:spTgt spid="50182"/>
                                        </p:tgtEl>
                                      </p:cBhvr>
                                      <p:to x="100000" y="80000"/>
                                    </p:animScale>
                                    <p:animScale>
                                      <p:cBhvr>
                                        <p:cTn id="58" dur="166" decel="50000">
                                          <p:stCondLst>
                                            <p:cond delay="1338"/>
                                          </p:stCondLst>
                                        </p:cTn>
                                        <p:tgtEl>
                                          <p:spTgt spid="50182"/>
                                        </p:tgtEl>
                                      </p:cBhvr>
                                      <p:to x="100000" y="100000"/>
                                    </p:animScale>
                                    <p:animScale>
                                      <p:cBhvr>
                                        <p:cTn id="59" dur="26">
                                          <p:stCondLst>
                                            <p:cond delay="1642"/>
                                          </p:stCondLst>
                                        </p:cTn>
                                        <p:tgtEl>
                                          <p:spTgt spid="50182"/>
                                        </p:tgtEl>
                                      </p:cBhvr>
                                      <p:to x="100000" y="90000"/>
                                    </p:animScale>
                                    <p:animScale>
                                      <p:cBhvr>
                                        <p:cTn id="60" dur="166" decel="50000">
                                          <p:stCondLst>
                                            <p:cond delay="1668"/>
                                          </p:stCondLst>
                                        </p:cTn>
                                        <p:tgtEl>
                                          <p:spTgt spid="50182"/>
                                        </p:tgtEl>
                                      </p:cBhvr>
                                      <p:to x="100000" y="100000"/>
                                    </p:animScale>
                                    <p:animScale>
                                      <p:cBhvr>
                                        <p:cTn id="61" dur="26">
                                          <p:stCondLst>
                                            <p:cond delay="1808"/>
                                          </p:stCondLst>
                                        </p:cTn>
                                        <p:tgtEl>
                                          <p:spTgt spid="50182"/>
                                        </p:tgtEl>
                                      </p:cBhvr>
                                      <p:to x="100000" y="95000"/>
                                    </p:animScale>
                                    <p:animScale>
                                      <p:cBhvr>
                                        <p:cTn id="62" dur="166" decel="50000">
                                          <p:stCondLst>
                                            <p:cond delay="1834"/>
                                          </p:stCondLst>
                                        </p:cTn>
                                        <p:tgtEl>
                                          <p:spTgt spid="50182"/>
                                        </p:tgtEl>
                                      </p:cBhvr>
                                      <p:to x="100000" y="100000"/>
                                    </p:animScale>
                                  </p:childTnLst>
                                </p:cTn>
                              </p:par>
                            </p:childTnLst>
                          </p:cTn>
                        </p:par>
                        <p:par>
                          <p:cTn id="63" fill="hold">
                            <p:stCondLst>
                              <p:cond delay="7000"/>
                            </p:stCondLst>
                            <p:childTnLst>
                              <p:par>
                                <p:cTn id="64" presetID="26" presetClass="entr" presetSubtype="0" fill="hold" nodeType="afterEffect">
                                  <p:stCondLst>
                                    <p:cond delay="0"/>
                                  </p:stCondLst>
                                  <p:childTnLst>
                                    <p:set>
                                      <p:cBhvr>
                                        <p:cTn id="65" dur="1" fill="hold">
                                          <p:stCondLst>
                                            <p:cond delay="0"/>
                                          </p:stCondLst>
                                        </p:cTn>
                                        <p:tgtEl>
                                          <p:spTgt spid="50184"/>
                                        </p:tgtEl>
                                        <p:attrNameLst>
                                          <p:attrName>style.visibility</p:attrName>
                                        </p:attrNameLst>
                                      </p:cBhvr>
                                      <p:to>
                                        <p:strVal val="visible"/>
                                      </p:to>
                                    </p:set>
                                    <p:animEffect transition="in" filter="wipe(down)">
                                      <p:cBhvr>
                                        <p:cTn id="66" dur="580">
                                          <p:stCondLst>
                                            <p:cond delay="0"/>
                                          </p:stCondLst>
                                        </p:cTn>
                                        <p:tgtEl>
                                          <p:spTgt spid="50184"/>
                                        </p:tgtEl>
                                      </p:cBhvr>
                                    </p:animEffect>
                                    <p:anim calcmode="lin" valueType="num">
                                      <p:cBhvr>
                                        <p:cTn id="67" dur="1822" tmFilter="0,0; 0.14,0.36; 0.43,0.73; 0.71,0.91; 1.0,1.0">
                                          <p:stCondLst>
                                            <p:cond delay="0"/>
                                          </p:stCondLst>
                                        </p:cTn>
                                        <p:tgtEl>
                                          <p:spTgt spid="50184"/>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50184"/>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50184"/>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50184"/>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50184"/>
                                        </p:tgtEl>
                                        <p:attrNameLst>
                                          <p:attrName>ppt_y</p:attrName>
                                        </p:attrNameLst>
                                      </p:cBhvr>
                                      <p:tavLst>
                                        <p:tav tm="0" fmla="#ppt_y-sin(pi*$)/81">
                                          <p:val>
                                            <p:fltVal val="0"/>
                                          </p:val>
                                        </p:tav>
                                        <p:tav tm="100000">
                                          <p:val>
                                            <p:fltVal val="1"/>
                                          </p:val>
                                        </p:tav>
                                      </p:tavLst>
                                    </p:anim>
                                    <p:animScale>
                                      <p:cBhvr>
                                        <p:cTn id="72" dur="26">
                                          <p:stCondLst>
                                            <p:cond delay="650"/>
                                          </p:stCondLst>
                                        </p:cTn>
                                        <p:tgtEl>
                                          <p:spTgt spid="50184"/>
                                        </p:tgtEl>
                                      </p:cBhvr>
                                      <p:to x="100000" y="60000"/>
                                    </p:animScale>
                                    <p:animScale>
                                      <p:cBhvr>
                                        <p:cTn id="73" dur="166" decel="50000">
                                          <p:stCondLst>
                                            <p:cond delay="676"/>
                                          </p:stCondLst>
                                        </p:cTn>
                                        <p:tgtEl>
                                          <p:spTgt spid="50184"/>
                                        </p:tgtEl>
                                      </p:cBhvr>
                                      <p:to x="100000" y="100000"/>
                                    </p:animScale>
                                    <p:animScale>
                                      <p:cBhvr>
                                        <p:cTn id="74" dur="26">
                                          <p:stCondLst>
                                            <p:cond delay="1312"/>
                                          </p:stCondLst>
                                        </p:cTn>
                                        <p:tgtEl>
                                          <p:spTgt spid="50184"/>
                                        </p:tgtEl>
                                      </p:cBhvr>
                                      <p:to x="100000" y="80000"/>
                                    </p:animScale>
                                    <p:animScale>
                                      <p:cBhvr>
                                        <p:cTn id="75" dur="166" decel="50000">
                                          <p:stCondLst>
                                            <p:cond delay="1338"/>
                                          </p:stCondLst>
                                        </p:cTn>
                                        <p:tgtEl>
                                          <p:spTgt spid="50184"/>
                                        </p:tgtEl>
                                      </p:cBhvr>
                                      <p:to x="100000" y="100000"/>
                                    </p:animScale>
                                    <p:animScale>
                                      <p:cBhvr>
                                        <p:cTn id="76" dur="26">
                                          <p:stCondLst>
                                            <p:cond delay="1642"/>
                                          </p:stCondLst>
                                        </p:cTn>
                                        <p:tgtEl>
                                          <p:spTgt spid="50184"/>
                                        </p:tgtEl>
                                      </p:cBhvr>
                                      <p:to x="100000" y="90000"/>
                                    </p:animScale>
                                    <p:animScale>
                                      <p:cBhvr>
                                        <p:cTn id="77" dur="166" decel="50000">
                                          <p:stCondLst>
                                            <p:cond delay="1668"/>
                                          </p:stCondLst>
                                        </p:cTn>
                                        <p:tgtEl>
                                          <p:spTgt spid="50184"/>
                                        </p:tgtEl>
                                      </p:cBhvr>
                                      <p:to x="100000" y="100000"/>
                                    </p:animScale>
                                    <p:animScale>
                                      <p:cBhvr>
                                        <p:cTn id="78" dur="26">
                                          <p:stCondLst>
                                            <p:cond delay="1808"/>
                                          </p:stCondLst>
                                        </p:cTn>
                                        <p:tgtEl>
                                          <p:spTgt spid="50184"/>
                                        </p:tgtEl>
                                      </p:cBhvr>
                                      <p:to x="100000" y="95000"/>
                                    </p:animScale>
                                    <p:animScale>
                                      <p:cBhvr>
                                        <p:cTn id="79" dur="166" decel="50000">
                                          <p:stCondLst>
                                            <p:cond delay="1834"/>
                                          </p:stCondLst>
                                        </p:cTn>
                                        <p:tgtEl>
                                          <p:spTgt spid="5018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51520" y="5805264"/>
            <a:ext cx="3347864" cy="864096"/>
          </a:xfrm>
        </p:spPr>
        <p:txBody>
          <a:bodyPr>
            <a:normAutofit fontScale="62500" lnSpcReduction="20000"/>
          </a:bodyPr>
          <a:lstStyle/>
          <a:p>
            <a:pPr>
              <a:buNone/>
            </a:pPr>
            <a:r>
              <a:rPr lang="lt-LT" b="1" dirty="0" smtClean="0"/>
              <a:t>Tomo Jungo </a:t>
            </a:r>
            <a:r>
              <a:rPr lang="lt-LT" dirty="0" smtClean="0"/>
              <a:t>dvejų plyšių difrakcijos brėžinys, pristatytas 1803 m. Karališkajai Draugijai.</a:t>
            </a:r>
            <a:endParaRPr lang="ru-RU" dirty="0"/>
          </a:p>
        </p:txBody>
      </p:sp>
      <p:pic>
        <p:nvPicPr>
          <p:cNvPr id="55298" name="Picture 2" descr="http://upload.wikimedia.org/wikipedia/commons/8/8a/Young_Diffraction.png"/>
          <p:cNvPicPr>
            <a:picLocks noChangeAspect="1" noChangeArrowheads="1"/>
          </p:cNvPicPr>
          <p:nvPr/>
        </p:nvPicPr>
        <p:blipFill>
          <a:blip r:embed="rId2" cstate="print"/>
          <a:srcRect/>
          <a:stretch>
            <a:fillRect/>
          </a:stretch>
        </p:blipFill>
        <p:spPr bwMode="auto">
          <a:xfrm>
            <a:off x="323528" y="4365104"/>
            <a:ext cx="2880320" cy="14422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5300" name="Picture 4" descr="http://upload.wikimedia.org/wikipedia/commons/c/ca/Francesco_Maria_Grimaldi.jpg"/>
          <p:cNvPicPr>
            <a:picLocks noChangeAspect="1" noChangeArrowheads="1"/>
          </p:cNvPicPr>
          <p:nvPr/>
        </p:nvPicPr>
        <p:blipFill>
          <a:blip r:embed="rId3" cstate="print"/>
          <a:srcRect/>
          <a:stretch>
            <a:fillRect/>
          </a:stretch>
        </p:blipFill>
        <p:spPr bwMode="auto">
          <a:xfrm>
            <a:off x="467544" y="1268760"/>
            <a:ext cx="1512168" cy="193487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p:cNvSpPr txBox="1"/>
          <p:nvPr/>
        </p:nvSpPr>
        <p:spPr>
          <a:xfrm>
            <a:off x="251520" y="548680"/>
            <a:ext cx="3168352" cy="646331"/>
          </a:xfrm>
          <a:prstGeom prst="rect">
            <a:avLst/>
          </a:prstGeom>
          <a:noFill/>
        </p:spPr>
        <p:txBody>
          <a:bodyPr wrap="square" rtlCol="0">
            <a:spAutoFit/>
          </a:bodyPr>
          <a:lstStyle/>
          <a:p>
            <a:r>
              <a:rPr lang="lt-LT" dirty="0" smtClean="0"/>
              <a:t>Optinių bangų difrakcijos teorijos pagrindą padėjo </a:t>
            </a:r>
            <a:endParaRPr lang="ru-RU" dirty="0"/>
          </a:p>
        </p:txBody>
      </p:sp>
      <p:sp>
        <p:nvSpPr>
          <p:cNvPr id="9" name="TextBox 8"/>
          <p:cNvSpPr txBox="1"/>
          <p:nvPr/>
        </p:nvSpPr>
        <p:spPr>
          <a:xfrm>
            <a:off x="395536" y="3356992"/>
            <a:ext cx="1656184" cy="923330"/>
          </a:xfrm>
          <a:prstGeom prst="rect">
            <a:avLst/>
          </a:prstGeom>
          <a:noFill/>
        </p:spPr>
        <p:txBody>
          <a:bodyPr wrap="square" rtlCol="0">
            <a:spAutoFit/>
          </a:bodyPr>
          <a:lstStyle/>
          <a:p>
            <a:r>
              <a:rPr lang="en-US" b="1" dirty="0" smtClean="0"/>
              <a:t>Francesco Maria </a:t>
            </a:r>
            <a:r>
              <a:rPr lang="en-US" b="1" dirty="0" err="1" smtClean="0"/>
              <a:t>Grimaldi</a:t>
            </a:r>
            <a:r>
              <a:rPr lang="en-US" b="1" dirty="0" smtClean="0"/>
              <a:t> </a:t>
            </a:r>
            <a:r>
              <a:rPr lang="lt-LT" dirty="0" smtClean="0"/>
              <a:t>(1618-1663)</a:t>
            </a:r>
            <a:endParaRPr lang="ru-RU" dirty="0"/>
          </a:p>
        </p:txBody>
      </p:sp>
      <p:sp>
        <p:nvSpPr>
          <p:cNvPr id="10" name="Curved Left Arrow 9"/>
          <p:cNvSpPr/>
          <p:nvPr/>
        </p:nvSpPr>
        <p:spPr>
          <a:xfrm rot="2365355">
            <a:off x="2288456" y="1168007"/>
            <a:ext cx="462783" cy="911390"/>
          </a:xfrm>
          <a:prstGeom prst="curvedLeftArrow">
            <a:avLst>
              <a:gd name="adj1" fmla="val 25000"/>
              <a:gd name="adj2" fmla="val 50000"/>
              <a:gd name="adj3" fmla="val 507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4" name="TextBox 13"/>
          <p:cNvSpPr txBox="1"/>
          <p:nvPr/>
        </p:nvSpPr>
        <p:spPr>
          <a:xfrm>
            <a:off x="2555776" y="1916832"/>
            <a:ext cx="3528392" cy="1200329"/>
          </a:xfrm>
          <a:prstGeom prst="rect">
            <a:avLst/>
          </a:prstGeom>
          <a:noFill/>
        </p:spPr>
        <p:txBody>
          <a:bodyPr wrap="square" rtlCol="0">
            <a:spAutoFit/>
          </a:bodyPr>
          <a:lstStyle/>
          <a:p>
            <a:r>
              <a:rPr lang="lt-LT" dirty="0" smtClean="0"/>
              <a:t>sukūręs terminą „difrakcija” bei apibūdino šviesos elgesį žodžiu „diffractio“, kas reiškė „šviesos nuokrypį nuo sklidimo tiesė“.</a:t>
            </a:r>
            <a:endParaRPr lang="ru-RU" dirty="0"/>
          </a:p>
        </p:txBody>
      </p:sp>
      <p:sp>
        <p:nvSpPr>
          <p:cNvPr id="15" name="Curved Up Arrow 14"/>
          <p:cNvSpPr/>
          <p:nvPr/>
        </p:nvSpPr>
        <p:spPr>
          <a:xfrm rot="19821081">
            <a:off x="2085076" y="3302656"/>
            <a:ext cx="1054387" cy="413914"/>
          </a:xfrm>
          <a:prstGeom prst="curvedUpArrow">
            <a:avLst>
              <a:gd name="adj1" fmla="val 25000"/>
              <a:gd name="adj2" fmla="val 59171"/>
              <a:gd name="adj3" fmla="val 6712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6" name="Rectangle 15"/>
          <p:cNvSpPr/>
          <p:nvPr/>
        </p:nvSpPr>
        <p:spPr>
          <a:xfrm>
            <a:off x="7236296" y="2204864"/>
            <a:ext cx="1672766" cy="369332"/>
          </a:xfrm>
          <a:prstGeom prst="rect">
            <a:avLst/>
          </a:prstGeom>
        </p:spPr>
        <p:txBody>
          <a:bodyPr wrap="none">
            <a:spAutoFit/>
          </a:bodyPr>
          <a:lstStyle/>
          <a:p>
            <a:r>
              <a:rPr lang="en-US" b="1" dirty="0" err="1" smtClean="0"/>
              <a:t>Robertas</a:t>
            </a:r>
            <a:r>
              <a:rPr lang="en-US" b="1" dirty="0" smtClean="0"/>
              <a:t> </a:t>
            </a:r>
            <a:r>
              <a:rPr lang="en-US" b="1" dirty="0" err="1" smtClean="0"/>
              <a:t>Hukas</a:t>
            </a:r>
            <a:endParaRPr lang="ru-RU" dirty="0"/>
          </a:p>
        </p:txBody>
      </p:sp>
      <p:pic>
        <p:nvPicPr>
          <p:cNvPr id="55302" name="Picture 6" descr="http://www.krugosvet.ru/images/1000456_0456_201.jpg"/>
          <p:cNvPicPr>
            <a:picLocks noChangeAspect="1" noChangeArrowheads="1"/>
          </p:cNvPicPr>
          <p:nvPr/>
        </p:nvPicPr>
        <p:blipFill>
          <a:blip r:embed="rId4" cstate="print"/>
          <a:srcRect/>
          <a:stretch>
            <a:fillRect/>
          </a:stretch>
        </p:blipFill>
        <p:spPr bwMode="auto">
          <a:xfrm>
            <a:off x="7524328" y="476672"/>
            <a:ext cx="1296144" cy="16314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8" name="Rectangle 17"/>
          <p:cNvSpPr/>
          <p:nvPr/>
        </p:nvSpPr>
        <p:spPr>
          <a:xfrm>
            <a:off x="7524328" y="2492896"/>
            <a:ext cx="1377300" cy="369332"/>
          </a:xfrm>
          <a:prstGeom prst="rect">
            <a:avLst/>
          </a:prstGeom>
        </p:spPr>
        <p:txBody>
          <a:bodyPr wrap="none">
            <a:spAutoFit/>
          </a:bodyPr>
          <a:lstStyle/>
          <a:p>
            <a:r>
              <a:rPr lang="lt-LT" dirty="0" smtClean="0"/>
              <a:t>(1635–1703)</a:t>
            </a:r>
            <a:endParaRPr lang="ru-RU" dirty="0"/>
          </a:p>
        </p:txBody>
      </p:sp>
      <p:sp>
        <p:nvSpPr>
          <p:cNvPr id="20" name="Curved Down Arrow 19"/>
          <p:cNvSpPr/>
          <p:nvPr/>
        </p:nvSpPr>
        <p:spPr>
          <a:xfrm rot="17788628">
            <a:off x="4137936" y="899194"/>
            <a:ext cx="1103863" cy="518000"/>
          </a:xfrm>
          <a:prstGeom prst="curvedDownArrow">
            <a:avLst>
              <a:gd name="adj1" fmla="val 25000"/>
              <a:gd name="adj2" fmla="val 49126"/>
              <a:gd name="adj3" fmla="val 5580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1" name="Rectangle 20"/>
          <p:cNvSpPr/>
          <p:nvPr/>
        </p:nvSpPr>
        <p:spPr>
          <a:xfrm>
            <a:off x="6228184" y="5157192"/>
            <a:ext cx="3096344" cy="1200329"/>
          </a:xfrm>
          <a:prstGeom prst="rect">
            <a:avLst/>
          </a:prstGeom>
        </p:spPr>
        <p:txBody>
          <a:bodyPr wrap="square">
            <a:spAutoFit/>
          </a:bodyPr>
          <a:lstStyle/>
          <a:p>
            <a:r>
              <a:rPr lang="lt-LT" dirty="0" smtClean="0"/>
              <a:t>Taip pat prisidėjo prie difrakcijos teorijos vystymosi, o matematiškai teoriją suformulavo </a:t>
            </a:r>
            <a:endParaRPr lang="ru-RU" dirty="0"/>
          </a:p>
        </p:txBody>
      </p:sp>
      <p:sp>
        <p:nvSpPr>
          <p:cNvPr id="23" name="Rectangle 22"/>
          <p:cNvSpPr/>
          <p:nvPr/>
        </p:nvSpPr>
        <p:spPr>
          <a:xfrm>
            <a:off x="6858887" y="4365104"/>
            <a:ext cx="2285113" cy="369332"/>
          </a:xfrm>
          <a:prstGeom prst="rect">
            <a:avLst/>
          </a:prstGeom>
        </p:spPr>
        <p:txBody>
          <a:bodyPr wrap="none">
            <a:spAutoFit/>
          </a:bodyPr>
          <a:lstStyle/>
          <a:p>
            <a:r>
              <a:rPr lang="en-US" b="1" i="1" dirty="0" err="1" smtClean="0"/>
              <a:t>Christianas</a:t>
            </a:r>
            <a:r>
              <a:rPr lang="en-US" b="1" i="1" dirty="0" smtClean="0"/>
              <a:t> </a:t>
            </a:r>
            <a:r>
              <a:rPr lang="en-US" b="1" i="1" dirty="0" err="1" smtClean="0"/>
              <a:t>Hiugensas</a:t>
            </a:r>
            <a:endParaRPr lang="ru-RU" dirty="0"/>
          </a:p>
        </p:txBody>
      </p:sp>
      <p:sp>
        <p:nvSpPr>
          <p:cNvPr id="24" name="Rectangle 23"/>
          <p:cNvSpPr/>
          <p:nvPr/>
        </p:nvSpPr>
        <p:spPr>
          <a:xfrm>
            <a:off x="7380312" y="4653136"/>
            <a:ext cx="1377300" cy="369332"/>
          </a:xfrm>
          <a:prstGeom prst="rect">
            <a:avLst/>
          </a:prstGeom>
        </p:spPr>
        <p:txBody>
          <a:bodyPr wrap="none">
            <a:spAutoFit/>
          </a:bodyPr>
          <a:lstStyle/>
          <a:p>
            <a:r>
              <a:rPr lang="lt-LT" dirty="0" smtClean="0"/>
              <a:t>(1629–1695)</a:t>
            </a:r>
            <a:endParaRPr lang="ru-RU" dirty="0"/>
          </a:p>
        </p:txBody>
      </p:sp>
      <p:pic>
        <p:nvPicPr>
          <p:cNvPr id="55306" name="Picture 10" descr="http://100big.ru/wp-content/uploads/2010/07/7-d185d180d0b8d181d182d0b8d0b0d0bd-d0b3d18ed0b9d0b3d0b5d0bdd181.jpg"/>
          <p:cNvPicPr>
            <a:picLocks noChangeAspect="1" noChangeArrowheads="1"/>
          </p:cNvPicPr>
          <p:nvPr/>
        </p:nvPicPr>
        <p:blipFill>
          <a:blip r:embed="rId5" cstate="print"/>
          <a:srcRect/>
          <a:stretch>
            <a:fillRect/>
          </a:stretch>
        </p:blipFill>
        <p:spPr bwMode="auto">
          <a:xfrm>
            <a:off x="7524328" y="2852936"/>
            <a:ext cx="1224136" cy="14812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7" name="Rectangle 26"/>
          <p:cNvSpPr/>
          <p:nvPr/>
        </p:nvSpPr>
        <p:spPr>
          <a:xfrm>
            <a:off x="5724128" y="2276872"/>
            <a:ext cx="1481624" cy="369332"/>
          </a:xfrm>
          <a:prstGeom prst="rect">
            <a:avLst/>
          </a:prstGeom>
        </p:spPr>
        <p:txBody>
          <a:bodyPr wrap="none">
            <a:spAutoFit/>
          </a:bodyPr>
          <a:lstStyle/>
          <a:p>
            <a:r>
              <a:rPr lang="en-US" b="1" dirty="0" smtClean="0"/>
              <a:t>Tomas </a:t>
            </a:r>
            <a:r>
              <a:rPr lang="en-US" b="1" dirty="0" err="1" smtClean="0"/>
              <a:t>Jungas</a:t>
            </a:r>
            <a:endParaRPr lang="ru-RU" dirty="0"/>
          </a:p>
        </p:txBody>
      </p:sp>
      <p:sp>
        <p:nvSpPr>
          <p:cNvPr id="28" name="Rectangle 27"/>
          <p:cNvSpPr/>
          <p:nvPr/>
        </p:nvSpPr>
        <p:spPr>
          <a:xfrm>
            <a:off x="5796136" y="2564904"/>
            <a:ext cx="1430200" cy="369332"/>
          </a:xfrm>
          <a:prstGeom prst="rect">
            <a:avLst/>
          </a:prstGeom>
        </p:spPr>
        <p:txBody>
          <a:bodyPr wrap="none">
            <a:spAutoFit/>
          </a:bodyPr>
          <a:lstStyle/>
          <a:p>
            <a:r>
              <a:rPr lang="lt-LT" dirty="0" smtClean="0"/>
              <a:t>(1773–1829) </a:t>
            </a:r>
            <a:endParaRPr lang="ru-RU" dirty="0"/>
          </a:p>
        </p:txBody>
      </p:sp>
      <p:pic>
        <p:nvPicPr>
          <p:cNvPr id="55308" name="Picture 12" descr="http://upload.wikimedia.org/wikipedia/commons/thumb/6/61/Young_Thomas_Lawrence.jpg/250px-Young_Thomas_Lawrence.jpg"/>
          <p:cNvPicPr>
            <a:picLocks noChangeAspect="1" noChangeArrowheads="1"/>
          </p:cNvPicPr>
          <p:nvPr/>
        </p:nvPicPr>
        <p:blipFill>
          <a:blip r:embed="rId6" cstate="print"/>
          <a:srcRect/>
          <a:stretch>
            <a:fillRect/>
          </a:stretch>
        </p:blipFill>
        <p:spPr bwMode="auto">
          <a:xfrm>
            <a:off x="5940152" y="512964"/>
            <a:ext cx="1296144" cy="16175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2" name="Curved Right Arrow 31"/>
          <p:cNvSpPr/>
          <p:nvPr/>
        </p:nvSpPr>
        <p:spPr>
          <a:xfrm rot="1397469">
            <a:off x="6408384" y="3946742"/>
            <a:ext cx="663717" cy="1124756"/>
          </a:xfrm>
          <a:prstGeom prst="curvedRightArrow">
            <a:avLst>
              <a:gd name="adj1" fmla="val 25000"/>
              <a:gd name="adj2" fmla="val 50000"/>
              <a:gd name="adj3" fmla="val 6865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pic>
        <p:nvPicPr>
          <p:cNvPr id="2" name="Picture 2" descr="Augustin Fresnel.jpg"/>
          <p:cNvPicPr>
            <a:picLocks noChangeAspect="1" noChangeArrowheads="1"/>
          </p:cNvPicPr>
          <p:nvPr/>
        </p:nvPicPr>
        <p:blipFill>
          <a:blip r:embed="rId7" cstate="print"/>
          <a:srcRect/>
          <a:stretch>
            <a:fillRect/>
          </a:stretch>
        </p:blipFill>
        <p:spPr bwMode="auto">
          <a:xfrm>
            <a:off x="3563888" y="3645024"/>
            <a:ext cx="1800200" cy="221064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 name="Rectangle 25"/>
          <p:cNvSpPr/>
          <p:nvPr/>
        </p:nvSpPr>
        <p:spPr>
          <a:xfrm>
            <a:off x="3419872" y="5877272"/>
            <a:ext cx="2324354" cy="369332"/>
          </a:xfrm>
          <a:prstGeom prst="rect">
            <a:avLst/>
          </a:prstGeom>
        </p:spPr>
        <p:txBody>
          <a:bodyPr wrap="none">
            <a:spAutoFit/>
          </a:bodyPr>
          <a:lstStyle/>
          <a:p>
            <a:r>
              <a:rPr lang="en-US" b="1" dirty="0" err="1" smtClean="0"/>
              <a:t>Augustin</a:t>
            </a:r>
            <a:r>
              <a:rPr lang="en-US" b="1" dirty="0" smtClean="0"/>
              <a:t>-Jean </a:t>
            </a:r>
            <a:r>
              <a:rPr lang="en-US" b="1" dirty="0" err="1" smtClean="0"/>
              <a:t>Frenelis</a:t>
            </a:r>
            <a:endParaRPr lang="ru-RU" b="1" dirty="0"/>
          </a:p>
        </p:txBody>
      </p:sp>
      <p:sp>
        <p:nvSpPr>
          <p:cNvPr id="29" name="Rectangle 28"/>
          <p:cNvSpPr/>
          <p:nvPr/>
        </p:nvSpPr>
        <p:spPr>
          <a:xfrm>
            <a:off x="3995936" y="6237312"/>
            <a:ext cx="1306768" cy="369332"/>
          </a:xfrm>
          <a:prstGeom prst="rect">
            <a:avLst/>
          </a:prstGeom>
        </p:spPr>
        <p:txBody>
          <a:bodyPr wrap="none">
            <a:spAutoFit/>
          </a:bodyPr>
          <a:lstStyle/>
          <a:p>
            <a:r>
              <a:rPr lang="lt-LT" dirty="0" smtClean="0"/>
              <a:t>(1788–1827</a:t>
            </a:r>
            <a:endParaRPr lang="ru-RU" dirty="0"/>
          </a:p>
        </p:txBody>
      </p:sp>
      <p:sp>
        <p:nvSpPr>
          <p:cNvPr id="33" name="Curved Down Arrow 32"/>
          <p:cNvSpPr/>
          <p:nvPr/>
        </p:nvSpPr>
        <p:spPr>
          <a:xfrm rot="1797024" flipH="1">
            <a:off x="5365455" y="5010538"/>
            <a:ext cx="1005381" cy="562862"/>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668588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5300"/>
                                        </p:tgtEl>
                                        <p:attrNameLst>
                                          <p:attrName>style.visibility</p:attrName>
                                        </p:attrNameLst>
                                      </p:cBhvr>
                                      <p:to>
                                        <p:strVal val="visible"/>
                                      </p:to>
                                    </p:set>
                                    <p:animEffect transition="in" filter="wipe(down)">
                                      <p:cBhvr>
                                        <p:cTn id="17" dur="500"/>
                                        <p:tgtEl>
                                          <p:spTgt spid="55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76872"/>
            <a:ext cx="4906888" cy="3849291"/>
          </a:xfrm>
        </p:spPr>
        <p:txBody>
          <a:bodyPr>
            <a:normAutofit/>
          </a:bodyPr>
          <a:lstStyle/>
          <a:p>
            <a:pPr marL="0" indent="0">
              <a:buNone/>
            </a:pPr>
            <a:r>
              <a:rPr lang="en-US" sz="2800" dirty="0" err="1" smtClean="0"/>
              <a:t>Taikymas</a:t>
            </a:r>
            <a:r>
              <a:rPr lang="lt-LT" sz="2800" dirty="0" smtClean="0"/>
              <a:t>:</a:t>
            </a:r>
          </a:p>
          <a:p>
            <a:pPr marL="0" indent="0">
              <a:buNone/>
            </a:pPr>
            <a:r>
              <a:rPr lang="en-US" sz="2800" dirty="0" smtClean="0"/>
              <a:t>1.</a:t>
            </a:r>
            <a:r>
              <a:rPr lang="lt-LT" sz="2800" dirty="0" smtClean="0"/>
              <a:t>infraraudonųjų spindulių filtrai</a:t>
            </a:r>
          </a:p>
          <a:p>
            <a:pPr marL="0" indent="0">
              <a:buNone/>
            </a:pPr>
            <a:r>
              <a:rPr lang="en-US" sz="2800" dirty="0" smtClean="0"/>
              <a:t>2. </a:t>
            </a:r>
            <a:r>
              <a:rPr lang="lt-LT" sz="2800" dirty="0" smtClean="0"/>
              <a:t>„neatspindintis" akiniai</a:t>
            </a:r>
          </a:p>
          <a:p>
            <a:pPr marL="0" indent="0">
              <a:buNone/>
            </a:pPr>
            <a:r>
              <a:rPr lang="en-US" sz="2800" dirty="0" smtClean="0"/>
              <a:t>3. </a:t>
            </a:r>
            <a:r>
              <a:rPr lang="lt-LT" sz="2800" dirty="0" smtClean="0"/>
              <a:t>spektrinės priemonės</a:t>
            </a:r>
          </a:p>
          <a:p>
            <a:pPr marL="0" indent="0">
              <a:buNone/>
            </a:pPr>
            <a:r>
              <a:rPr lang="en-US" sz="2800" dirty="0" smtClean="0"/>
              <a:t>4. </a:t>
            </a:r>
            <a:r>
              <a:rPr lang="lt-LT" sz="2800" dirty="0" smtClean="0"/>
              <a:t>optiniai davikliai </a:t>
            </a:r>
          </a:p>
        </p:txBody>
      </p:sp>
      <p:sp>
        <p:nvSpPr>
          <p:cNvPr id="2" name="Title 1"/>
          <p:cNvSpPr>
            <a:spLocks noGrp="1"/>
          </p:cNvSpPr>
          <p:nvPr>
            <p:ph type="title"/>
          </p:nvPr>
        </p:nvSpPr>
        <p:spPr>
          <a:xfrm>
            <a:off x="467544" y="260648"/>
            <a:ext cx="8229600" cy="1642194"/>
          </a:xfrm>
        </p:spPr>
        <p:txBody>
          <a:bodyPr>
            <a:noAutofit/>
          </a:bodyPr>
          <a:lstStyle/>
          <a:p>
            <a:r>
              <a:rPr lang="lt-LT" sz="4400" dirty="0" smtClean="0"/>
              <a:t>Difrakcinė gardelė </a:t>
            </a:r>
            <a:r>
              <a:rPr lang="lt-LT" sz="2800" dirty="0" smtClean="0"/>
              <a:t>yra sudaryta iš daug siaurų plyšelių arba griovelių, dažniausiai atskirtų tarpais, palyginamais su šviesos bangos ilgiu.</a:t>
            </a:r>
            <a:endParaRPr lang="ru-RU" sz="2800"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2852936"/>
            <a:ext cx="3250866" cy="21630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0958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par>
                          <p:cTn id="28" fill="hold">
                            <p:stCondLst>
                              <p:cond delay="3000"/>
                            </p:stCondLst>
                            <p:childTnLst>
                              <p:par>
                                <p:cTn id="29" presetID="26" presetClass="entr" presetSubtype="0" fill="hold" nodeType="afterEffect">
                                  <p:stCondLst>
                                    <p:cond delay="0"/>
                                  </p:stCondLst>
                                  <p:childTnLst>
                                    <p:set>
                                      <p:cBhvr>
                                        <p:cTn id="30" dur="1" fill="hold">
                                          <p:stCondLst>
                                            <p:cond delay="0"/>
                                          </p:stCondLst>
                                        </p:cTn>
                                        <p:tgtEl>
                                          <p:spTgt spid="3075"/>
                                        </p:tgtEl>
                                        <p:attrNameLst>
                                          <p:attrName>style.visibility</p:attrName>
                                        </p:attrNameLst>
                                      </p:cBhvr>
                                      <p:to>
                                        <p:strVal val="visible"/>
                                      </p:to>
                                    </p:set>
                                    <p:animEffect transition="in" filter="wipe(down)">
                                      <p:cBhvr>
                                        <p:cTn id="31" dur="580">
                                          <p:stCondLst>
                                            <p:cond delay="0"/>
                                          </p:stCondLst>
                                        </p:cTn>
                                        <p:tgtEl>
                                          <p:spTgt spid="3075"/>
                                        </p:tgtEl>
                                      </p:cBhvr>
                                    </p:animEffect>
                                    <p:anim calcmode="lin" valueType="num">
                                      <p:cBhvr>
                                        <p:cTn id="32" dur="1822" tmFilter="0,0; 0.14,0.36; 0.43,0.73; 0.71,0.91; 1.0,1.0">
                                          <p:stCondLst>
                                            <p:cond delay="0"/>
                                          </p:stCondLst>
                                        </p:cTn>
                                        <p:tgtEl>
                                          <p:spTgt spid="3075"/>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3075"/>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3075"/>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3075"/>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3075"/>
                                        </p:tgtEl>
                                        <p:attrNameLst>
                                          <p:attrName>ppt_y</p:attrName>
                                        </p:attrNameLst>
                                      </p:cBhvr>
                                      <p:tavLst>
                                        <p:tav tm="0" fmla="#ppt_y-sin(pi*$)/81">
                                          <p:val>
                                            <p:fltVal val="0"/>
                                          </p:val>
                                        </p:tav>
                                        <p:tav tm="100000">
                                          <p:val>
                                            <p:fltVal val="1"/>
                                          </p:val>
                                        </p:tav>
                                      </p:tavLst>
                                    </p:anim>
                                    <p:animScale>
                                      <p:cBhvr>
                                        <p:cTn id="37" dur="26">
                                          <p:stCondLst>
                                            <p:cond delay="650"/>
                                          </p:stCondLst>
                                        </p:cTn>
                                        <p:tgtEl>
                                          <p:spTgt spid="3075"/>
                                        </p:tgtEl>
                                      </p:cBhvr>
                                      <p:to x="100000" y="60000"/>
                                    </p:animScale>
                                    <p:animScale>
                                      <p:cBhvr>
                                        <p:cTn id="38" dur="166" decel="50000">
                                          <p:stCondLst>
                                            <p:cond delay="676"/>
                                          </p:stCondLst>
                                        </p:cTn>
                                        <p:tgtEl>
                                          <p:spTgt spid="3075"/>
                                        </p:tgtEl>
                                      </p:cBhvr>
                                      <p:to x="100000" y="100000"/>
                                    </p:animScale>
                                    <p:animScale>
                                      <p:cBhvr>
                                        <p:cTn id="39" dur="26">
                                          <p:stCondLst>
                                            <p:cond delay="1312"/>
                                          </p:stCondLst>
                                        </p:cTn>
                                        <p:tgtEl>
                                          <p:spTgt spid="3075"/>
                                        </p:tgtEl>
                                      </p:cBhvr>
                                      <p:to x="100000" y="80000"/>
                                    </p:animScale>
                                    <p:animScale>
                                      <p:cBhvr>
                                        <p:cTn id="40" dur="166" decel="50000">
                                          <p:stCondLst>
                                            <p:cond delay="1338"/>
                                          </p:stCondLst>
                                        </p:cTn>
                                        <p:tgtEl>
                                          <p:spTgt spid="3075"/>
                                        </p:tgtEl>
                                      </p:cBhvr>
                                      <p:to x="100000" y="100000"/>
                                    </p:animScale>
                                    <p:animScale>
                                      <p:cBhvr>
                                        <p:cTn id="41" dur="26">
                                          <p:stCondLst>
                                            <p:cond delay="1642"/>
                                          </p:stCondLst>
                                        </p:cTn>
                                        <p:tgtEl>
                                          <p:spTgt spid="3075"/>
                                        </p:tgtEl>
                                      </p:cBhvr>
                                      <p:to x="100000" y="90000"/>
                                    </p:animScale>
                                    <p:animScale>
                                      <p:cBhvr>
                                        <p:cTn id="42" dur="166" decel="50000">
                                          <p:stCondLst>
                                            <p:cond delay="1668"/>
                                          </p:stCondLst>
                                        </p:cTn>
                                        <p:tgtEl>
                                          <p:spTgt spid="3075"/>
                                        </p:tgtEl>
                                      </p:cBhvr>
                                      <p:to x="100000" y="100000"/>
                                    </p:animScale>
                                    <p:animScale>
                                      <p:cBhvr>
                                        <p:cTn id="43" dur="26">
                                          <p:stCondLst>
                                            <p:cond delay="1808"/>
                                          </p:stCondLst>
                                        </p:cTn>
                                        <p:tgtEl>
                                          <p:spTgt spid="3075"/>
                                        </p:tgtEl>
                                      </p:cBhvr>
                                      <p:to x="100000" y="95000"/>
                                    </p:animScale>
                                    <p:animScale>
                                      <p:cBhvr>
                                        <p:cTn id="44" dur="166" decel="50000">
                                          <p:stCondLst>
                                            <p:cond delay="1834"/>
                                          </p:stCondLst>
                                        </p:cTn>
                                        <p:tgtEl>
                                          <p:spTgt spid="307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574220" y="2334580"/>
            <a:ext cx="4402832" cy="3917032"/>
          </a:xfrm>
        </p:spPr>
        <p:txBody>
          <a:bodyPr/>
          <a:lstStyle/>
          <a:p>
            <a:pPr>
              <a:buNone/>
            </a:pPr>
            <a:r>
              <a:rPr lang="lt-LT" dirty="0" smtClean="0"/>
              <a:t>– reiškinys, kai dvi ar kelios erdvėje sklindančios koherentinės bangos susideda sudarydamos iš eilės besikeičiančias šviesias ir tamsias juostas.</a:t>
            </a:r>
            <a:endParaRPr lang="ru-RU" dirty="0"/>
          </a:p>
        </p:txBody>
      </p:sp>
      <p:sp>
        <p:nvSpPr>
          <p:cNvPr id="2" name="Title 1"/>
          <p:cNvSpPr>
            <a:spLocks noGrp="1"/>
          </p:cNvSpPr>
          <p:nvPr>
            <p:ph type="title"/>
          </p:nvPr>
        </p:nvSpPr>
        <p:spPr/>
        <p:txBody>
          <a:bodyPr>
            <a:normAutofit/>
          </a:bodyPr>
          <a:lstStyle/>
          <a:p>
            <a:r>
              <a:rPr lang="en-US" dirty="0" err="1" smtClean="0"/>
              <a:t>Šviesos</a:t>
            </a:r>
            <a:r>
              <a:rPr lang="en-US" dirty="0" smtClean="0"/>
              <a:t> </a:t>
            </a:r>
            <a:r>
              <a:rPr lang="en-US" dirty="0" err="1" smtClean="0"/>
              <a:t>interferencija</a:t>
            </a:r>
            <a:endParaRPr lang="ru-RU" dirty="0"/>
          </a:p>
        </p:txBody>
      </p:sp>
      <p:pic>
        <p:nvPicPr>
          <p:cNvPr id="43010" name="Picture 2" descr="Vaizdas:Michelson Interferometer Green Laser Interference.jpg"/>
          <p:cNvPicPr>
            <a:picLocks noChangeAspect="1" noChangeArrowheads="1"/>
          </p:cNvPicPr>
          <p:nvPr/>
        </p:nvPicPr>
        <p:blipFill>
          <a:blip r:embed="rId2" cstate="print"/>
          <a:srcRect/>
          <a:stretch>
            <a:fillRect/>
          </a:stretch>
        </p:blipFill>
        <p:spPr bwMode="auto">
          <a:xfrm>
            <a:off x="5165964" y="2420888"/>
            <a:ext cx="3240360" cy="2627026"/>
          </a:xfrm>
          <a:prstGeom prst="rect">
            <a:avLst/>
          </a:prstGeom>
          <a:noFill/>
        </p:spPr>
      </p:pic>
      <p:sp>
        <p:nvSpPr>
          <p:cNvPr id="5" name="Rectangle 4"/>
          <p:cNvSpPr/>
          <p:nvPr/>
        </p:nvSpPr>
        <p:spPr>
          <a:xfrm>
            <a:off x="4806280" y="5661248"/>
            <a:ext cx="3923928" cy="923330"/>
          </a:xfrm>
          <a:prstGeom prst="rect">
            <a:avLst/>
          </a:prstGeom>
        </p:spPr>
        <p:txBody>
          <a:bodyPr wrap="square">
            <a:spAutoFit/>
          </a:bodyPr>
          <a:lstStyle/>
          <a:p>
            <a:r>
              <a:rPr lang="en-US" dirty="0" err="1" smtClean="0"/>
              <a:t>Interferencijos</a:t>
            </a:r>
            <a:r>
              <a:rPr lang="en-US" dirty="0" smtClean="0"/>
              <a:t> </a:t>
            </a:r>
            <a:r>
              <a:rPr lang="en-US" dirty="0" err="1" smtClean="0"/>
              <a:t>atvaizdas</a:t>
            </a:r>
            <a:r>
              <a:rPr lang="en-US" dirty="0" smtClean="0"/>
              <a:t>, </a:t>
            </a:r>
            <a:r>
              <a:rPr lang="en-US" dirty="0" err="1" smtClean="0"/>
              <a:t>gautas</a:t>
            </a:r>
            <a:r>
              <a:rPr lang="en-US" dirty="0" smtClean="0"/>
              <a:t> </a:t>
            </a:r>
            <a:r>
              <a:rPr lang="en-US" dirty="0" err="1" smtClean="0"/>
              <a:t>naudojant</a:t>
            </a:r>
            <a:r>
              <a:rPr lang="en-US" dirty="0" smtClean="0"/>
              <a:t> </a:t>
            </a:r>
            <a:r>
              <a:rPr lang="en-US" dirty="0" err="1" smtClean="0"/>
              <a:t>Michelsono</a:t>
            </a:r>
            <a:r>
              <a:rPr lang="en-US" dirty="0" smtClean="0"/>
              <a:t> </a:t>
            </a:r>
            <a:r>
              <a:rPr lang="en-US" dirty="0" err="1" smtClean="0"/>
              <a:t>interferometrą</a:t>
            </a:r>
            <a:r>
              <a:rPr lang="en-US" dirty="0" smtClean="0"/>
              <a:t> </a:t>
            </a:r>
            <a:r>
              <a:rPr lang="en-US" dirty="0" err="1" smtClean="0"/>
              <a:t>su</a:t>
            </a:r>
            <a:r>
              <a:rPr lang="en-US" dirty="0" smtClean="0"/>
              <a:t> </a:t>
            </a:r>
            <a:r>
              <a:rPr lang="en-US" dirty="0" err="1" smtClean="0"/>
              <a:t>žaliu</a:t>
            </a:r>
            <a:r>
              <a:rPr lang="en-US" dirty="0" smtClean="0"/>
              <a:t> </a:t>
            </a:r>
            <a:r>
              <a:rPr lang="en-US" dirty="0" err="1" smtClean="0"/>
              <a:t>lazeriu</a:t>
            </a:r>
            <a:r>
              <a:rPr lang="lt-LT" dirty="0" smtClean="0"/>
              <a:t>.</a:t>
            </a:r>
            <a:endParaRPr lang="ru-RU" dirty="0"/>
          </a:p>
        </p:txBody>
      </p:sp>
    </p:spTree>
    <p:extLst>
      <p:ext uri="{BB962C8B-B14F-4D97-AF65-F5344CB8AC3E}">
        <p14:creationId xmlns:p14="http://schemas.microsoft.com/office/powerpoint/2010/main" val="3402915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500"/>
                                        <p:tgtEl>
                                          <p:spTgt spid="6">
                                            <p:txEl>
                                              <p:pRg st="0" end="0"/>
                                            </p:txEl>
                                          </p:spTgt>
                                        </p:tgtEl>
                                      </p:cBhvr>
                                    </p:animEffect>
                                  </p:childTnLst>
                                </p:cTn>
                              </p:par>
                            </p:childTnLst>
                          </p:cTn>
                        </p:par>
                        <p:par>
                          <p:cTn id="12" fill="hold">
                            <p:stCondLst>
                              <p:cond delay="1000"/>
                            </p:stCondLst>
                            <p:childTnLst>
                              <p:par>
                                <p:cTn id="13" presetID="26" presetClass="entr" presetSubtype="0" fill="hold" nodeType="afterEffect">
                                  <p:stCondLst>
                                    <p:cond delay="0"/>
                                  </p:stCondLst>
                                  <p:childTnLst>
                                    <p:set>
                                      <p:cBhvr>
                                        <p:cTn id="14" dur="1" fill="hold">
                                          <p:stCondLst>
                                            <p:cond delay="0"/>
                                          </p:stCondLst>
                                        </p:cTn>
                                        <p:tgtEl>
                                          <p:spTgt spid="43010"/>
                                        </p:tgtEl>
                                        <p:attrNameLst>
                                          <p:attrName>style.visibility</p:attrName>
                                        </p:attrNameLst>
                                      </p:cBhvr>
                                      <p:to>
                                        <p:strVal val="visible"/>
                                      </p:to>
                                    </p:set>
                                    <p:animEffect transition="in" filter="wipe(down)">
                                      <p:cBhvr>
                                        <p:cTn id="15" dur="580">
                                          <p:stCondLst>
                                            <p:cond delay="0"/>
                                          </p:stCondLst>
                                        </p:cTn>
                                        <p:tgtEl>
                                          <p:spTgt spid="43010"/>
                                        </p:tgtEl>
                                      </p:cBhvr>
                                    </p:animEffect>
                                    <p:anim calcmode="lin" valueType="num">
                                      <p:cBhvr>
                                        <p:cTn id="16" dur="1822" tmFilter="0,0; 0.14,0.36; 0.43,0.73; 0.71,0.91; 1.0,1.0">
                                          <p:stCondLst>
                                            <p:cond delay="0"/>
                                          </p:stCondLst>
                                        </p:cTn>
                                        <p:tgtEl>
                                          <p:spTgt spid="43010"/>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43010"/>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43010"/>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43010"/>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43010"/>
                                        </p:tgtEl>
                                        <p:attrNameLst>
                                          <p:attrName>ppt_y</p:attrName>
                                        </p:attrNameLst>
                                      </p:cBhvr>
                                      <p:tavLst>
                                        <p:tav tm="0" fmla="#ppt_y-sin(pi*$)/81">
                                          <p:val>
                                            <p:fltVal val="0"/>
                                          </p:val>
                                        </p:tav>
                                        <p:tav tm="100000">
                                          <p:val>
                                            <p:fltVal val="1"/>
                                          </p:val>
                                        </p:tav>
                                      </p:tavLst>
                                    </p:anim>
                                    <p:animScale>
                                      <p:cBhvr>
                                        <p:cTn id="21" dur="26">
                                          <p:stCondLst>
                                            <p:cond delay="650"/>
                                          </p:stCondLst>
                                        </p:cTn>
                                        <p:tgtEl>
                                          <p:spTgt spid="43010"/>
                                        </p:tgtEl>
                                      </p:cBhvr>
                                      <p:to x="100000" y="60000"/>
                                    </p:animScale>
                                    <p:animScale>
                                      <p:cBhvr>
                                        <p:cTn id="22" dur="166" decel="50000">
                                          <p:stCondLst>
                                            <p:cond delay="676"/>
                                          </p:stCondLst>
                                        </p:cTn>
                                        <p:tgtEl>
                                          <p:spTgt spid="43010"/>
                                        </p:tgtEl>
                                      </p:cBhvr>
                                      <p:to x="100000" y="100000"/>
                                    </p:animScale>
                                    <p:animScale>
                                      <p:cBhvr>
                                        <p:cTn id="23" dur="26">
                                          <p:stCondLst>
                                            <p:cond delay="1312"/>
                                          </p:stCondLst>
                                        </p:cTn>
                                        <p:tgtEl>
                                          <p:spTgt spid="43010"/>
                                        </p:tgtEl>
                                      </p:cBhvr>
                                      <p:to x="100000" y="80000"/>
                                    </p:animScale>
                                    <p:animScale>
                                      <p:cBhvr>
                                        <p:cTn id="24" dur="166" decel="50000">
                                          <p:stCondLst>
                                            <p:cond delay="1338"/>
                                          </p:stCondLst>
                                        </p:cTn>
                                        <p:tgtEl>
                                          <p:spTgt spid="43010"/>
                                        </p:tgtEl>
                                      </p:cBhvr>
                                      <p:to x="100000" y="100000"/>
                                    </p:animScale>
                                    <p:animScale>
                                      <p:cBhvr>
                                        <p:cTn id="25" dur="26">
                                          <p:stCondLst>
                                            <p:cond delay="1642"/>
                                          </p:stCondLst>
                                        </p:cTn>
                                        <p:tgtEl>
                                          <p:spTgt spid="43010"/>
                                        </p:tgtEl>
                                      </p:cBhvr>
                                      <p:to x="100000" y="90000"/>
                                    </p:animScale>
                                    <p:animScale>
                                      <p:cBhvr>
                                        <p:cTn id="26" dur="166" decel="50000">
                                          <p:stCondLst>
                                            <p:cond delay="1668"/>
                                          </p:stCondLst>
                                        </p:cTn>
                                        <p:tgtEl>
                                          <p:spTgt spid="43010"/>
                                        </p:tgtEl>
                                      </p:cBhvr>
                                      <p:to x="100000" y="100000"/>
                                    </p:animScale>
                                    <p:animScale>
                                      <p:cBhvr>
                                        <p:cTn id="27" dur="26">
                                          <p:stCondLst>
                                            <p:cond delay="1808"/>
                                          </p:stCondLst>
                                        </p:cTn>
                                        <p:tgtEl>
                                          <p:spTgt spid="43010"/>
                                        </p:tgtEl>
                                      </p:cBhvr>
                                      <p:to x="100000" y="95000"/>
                                    </p:animScale>
                                    <p:animScale>
                                      <p:cBhvr>
                                        <p:cTn id="28" dur="166" decel="50000">
                                          <p:stCondLst>
                                            <p:cond delay="1834"/>
                                          </p:stCondLst>
                                        </p:cTn>
                                        <p:tgtEl>
                                          <p:spTgt spid="43010"/>
                                        </p:tgtEl>
                                      </p:cBhvr>
                                      <p:to x="100000" y="100000"/>
                                    </p:animScale>
                                  </p:childTnLst>
                                </p:cTn>
                              </p:par>
                              <p:par>
                                <p:cTn id="29" presetID="10"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2"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uzir1.avi">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835696" y="2204864"/>
            <a:ext cx="5472981" cy="4104456"/>
          </a:xfrm>
        </p:spPr>
      </p:pic>
      <p:sp>
        <p:nvSpPr>
          <p:cNvPr id="2" name="Title 1"/>
          <p:cNvSpPr>
            <a:spLocks noGrp="1"/>
          </p:cNvSpPr>
          <p:nvPr>
            <p:ph type="title"/>
          </p:nvPr>
        </p:nvSpPr>
        <p:spPr/>
        <p:txBody>
          <a:bodyPr/>
          <a:lstStyle/>
          <a:p>
            <a:r>
              <a:rPr lang="en-US" dirty="0" err="1" smtClean="0"/>
              <a:t>Interferencija</a:t>
            </a:r>
            <a:endParaRPr lang="ru-RU" dirty="0"/>
          </a:p>
        </p:txBody>
      </p:sp>
    </p:spTree>
    <p:extLst>
      <p:ext uri="{BB962C8B-B14F-4D97-AF65-F5344CB8AC3E}">
        <p14:creationId xmlns:p14="http://schemas.microsoft.com/office/powerpoint/2010/main" val="1363946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video>
              <p:cMediaNode vol="80000">
                <p:cTn id="13" fill="hold" display="0">
                  <p:stCondLst>
                    <p:cond delay="indefinite"/>
                  </p:stCondLst>
                </p:cTn>
                <p:tgtEl>
                  <p:spTgt spid="4"/>
                </p:tgtEl>
              </p:cMediaNode>
            </p:video>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7544" y="548680"/>
            <a:ext cx="8507288" cy="1417638"/>
          </a:xfrm>
        </p:spPr>
        <p:txBody>
          <a:bodyPr>
            <a:normAutofit fontScale="90000"/>
          </a:bodyPr>
          <a:lstStyle/>
          <a:p>
            <a:r>
              <a:rPr lang="lt-LT" sz="3100" dirty="0" smtClean="0">
                <a:latin typeface="Arial" charset="0"/>
              </a:rPr>
              <a:t>Interferencijos pasėkoje gaunami atstojamieji </a:t>
            </a:r>
            <a:r>
              <a:rPr lang="lt-LT" dirty="0" smtClean="0">
                <a:solidFill>
                  <a:srgbClr val="FF0000"/>
                </a:solidFill>
                <a:latin typeface="Arial" charset="0"/>
              </a:rPr>
              <a:t>maksimumai</a:t>
            </a:r>
            <a:r>
              <a:rPr lang="lt-LT" sz="3100" dirty="0" smtClean="0">
                <a:latin typeface="Arial" charset="0"/>
              </a:rPr>
              <a:t> arba minimumai.</a:t>
            </a:r>
            <a:r>
              <a:rPr lang="lt-LT" dirty="0" smtClean="0">
                <a:latin typeface="Arial" charset="0"/>
              </a:rPr>
              <a:t/>
            </a:r>
            <a:br>
              <a:rPr lang="lt-LT" dirty="0" smtClean="0">
                <a:latin typeface="Arial" charset="0"/>
              </a:rPr>
            </a:br>
            <a:endParaRPr lang="ru-RU" dirty="0"/>
          </a:p>
        </p:txBody>
      </p:sp>
      <p:sp>
        <p:nvSpPr>
          <p:cNvPr id="9" name="Text Placeholder 8"/>
          <p:cNvSpPr>
            <a:spLocks noGrp="1"/>
          </p:cNvSpPr>
          <p:nvPr>
            <p:ph type="body" idx="1"/>
          </p:nvPr>
        </p:nvSpPr>
        <p:spPr>
          <a:xfrm>
            <a:off x="539552" y="1844824"/>
            <a:ext cx="4040188" cy="639762"/>
          </a:xfrm>
        </p:spPr>
        <p:txBody>
          <a:bodyPr/>
          <a:lstStyle/>
          <a:p>
            <a:r>
              <a:rPr lang="en-US" dirty="0" smtClean="0"/>
              <a:t>Max</a:t>
            </a:r>
            <a:endParaRPr lang="ru-RU" dirty="0"/>
          </a:p>
        </p:txBody>
      </p:sp>
      <p:sp>
        <p:nvSpPr>
          <p:cNvPr id="3" name="Content Placeholder 2"/>
          <p:cNvSpPr>
            <a:spLocks noGrp="1"/>
          </p:cNvSpPr>
          <p:nvPr>
            <p:ph sz="half" idx="2"/>
          </p:nvPr>
        </p:nvSpPr>
        <p:spPr>
          <a:xfrm>
            <a:off x="467544" y="2492896"/>
            <a:ext cx="4040188" cy="3951288"/>
          </a:xfrm>
        </p:spPr>
        <p:txBody>
          <a:bodyPr/>
          <a:lstStyle/>
          <a:p>
            <a:pPr>
              <a:buNone/>
            </a:pPr>
            <a:r>
              <a:rPr lang="lt-LT" dirty="0" smtClean="0"/>
              <a:t>susidarys tose erdvės vietose, kur bangų eigos (kitaip tariant, nueito kelio) skirtumas </a:t>
            </a:r>
            <a:r>
              <a:rPr lang="el-GR" dirty="0" smtClean="0"/>
              <a:t>Δ</a:t>
            </a:r>
            <a:r>
              <a:rPr lang="lt-LT" dirty="0" smtClean="0"/>
              <a:t>d lygus lyginiam pusbangių skaičiui. (</a:t>
            </a:r>
            <a:r>
              <a:rPr lang="el-GR" dirty="0" smtClean="0"/>
              <a:t>λ – </a:t>
            </a:r>
            <a:r>
              <a:rPr lang="lt-LT" dirty="0" smtClean="0"/>
              <a:t>šviesos bangos ilgis)</a:t>
            </a:r>
            <a:endParaRPr lang="ru-RU" dirty="0"/>
          </a:p>
        </p:txBody>
      </p:sp>
      <p:pic>
        <p:nvPicPr>
          <p:cNvPr id="45057" name="Picture 1"/>
          <p:cNvPicPr>
            <a:picLocks noChangeAspect="1" noChangeArrowheads="1"/>
          </p:cNvPicPr>
          <p:nvPr/>
        </p:nvPicPr>
        <p:blipFill>
          <a:blip r:embed="rId2" cstate="print"/>
          <a:srcRect/>
          <a:stretch>
            <a:fillRect/>
          </a:stretch>
        </p:blipFill>
        <p:spPr bwMode="auto">
          <a:xfrm>
            <a:off x="1055618" y="5305241"/>
            <a:ext cx="2384911" cy="942645"/>
          </a:xfrm>
          <a:prstGeom prst="rect">
            <a:avLst/>
          </a:prstGeom>
          <a:noFill/>
          <a:ln w="9525">
            <a:noFill/>
            <a:miter lim="800000"/>
            <a:headEnd/>
            <a:tailEnd/>
          </a:ln>
        </p:spPr>
      </p:pic>
      <p:grpSp>
        <p:nvGrpSpPr>
          <p:cNvPr id="18" name="Group 56"/>
          <p:cNvGrpSpPr>
            <a:grpSpLocks/>
          </p:cNvGrpSpPr>
          <p:nvPr/>
        </p:nvGrpSpPr>
        <p:grpSpPr bwMode="auto">
          <a:xfrm>
            <a:off x="4283968" y="3501008"/>
            <a:ext cx="4525962" cy="2228850"/>
            <a:chOff x="3010" y="433"/>
            <a:chExt cx="2851" cy="1404"/>
          </a:xfrm>
        </p:grpSpPr>
        <p:grpSp>
          <p:nvGrpSpPr>
            <p:cNvPr id="19" name="Group 11"/>
            <p:cNvGrpSpPr>
              <a:grpSpLocks/>
            </p:cNvGrpSpPr>
            <p:nvPr/>
          </p:nvGrpSpPr>
          <p:grpSpPr bwMode="auto">
            <a:xfrm>
              <a:off x="3010" y="705"/>
              <a:ext cx="985" cy="864"/>
              <a:chOff x="975" y="1672"/>
              <a:chExt cx="985" cy="864"/>
            </a:xfrm>
          </p:grpSpPr>
          <p:grpSp>
            <p:nvGrpSpPr>
              <p:cNvPr id="29" name="Group 28"/>
              <p:cNvGrpSpPr>
                <a:grpSpLocks/>
              </p:cNvGrpSpPr>
              <p:nvPr/>
            </p:nvGrpSpPr>
            <p:grpSpPr bwMode="auto">
              <a:xfrm>
                <a:off x="975" y="1672"/>
                <a:ext cx="985" cy="672"/>
                <a:chOff x="1278" y="3024"/>
                <a:chExt cx="2606" cy="984"/>
              </a:xfrm>
            </p:grpSpPr>
            <p:sp>
              <p:nvSpPr>
                <p:cNvPr id="37" name="Freeform 13"/>
                <p:cNvSpPr>
                  <a:spLocks/>
                </p:cNvSpPr>
                <p:nvPr/>
              </p:nvSpPr>
              <p:spPr bwMode="auto">
                <a:xfrm>
                  <a:off x="1392" y="3024"/>
                  <a:ext cx="598" cy="504"/>
                </a:xfrm>
                <a:custGeom>
                  <a:avLst/>
                  <a:gdLst/>
                  <a:ahLst/>
                  <a:cxnLst>
                    <a:cxn ang="0">
                      <a:pos x="0" y="1260"/>
                    </a:cxn>
                    <a:cxn ang="0">
                      <a:pos x="1080" y="0"/>
                    </a:cxn>
                    <a:cxn ang="0">
                      <a:pos x="2160" y="1260"/>
                    </a:cxn>
                  </a:cxnLst>
                  <a:rect l="0" t="0" r="r" b="b"/>
                  <a:pathLst>
                    <a:path w="2160" h="1260">
                      <a:moveTo>
                        <a:pt x="0" y="1260"/>
                      </a:moveTo>
                      <a:cubicBezTo>
                        <a:pt x="360" y="630"/>
                        <a:pt x="720" y="0"/>
                        <a:pt x="1080" y="0"/>
                      </a:cubicBezTo>
                      <a:cubicBezTo>
                        <a:pt x="1440" y="0"/>
                        <a:pt x="1800" y="630"/>
                        <a:pt x="2160" y="1260"/>
                      </a:cubicBezTo>
                    </a:path>
                  </a:pathLst>
                </a:custGeom>
                <a:noFill/>
                <a:ln w="19050">
                  <a:solidFill>
                    <a:schemeClr val="tx1"/>
                  </a:solidFill>
                  <a:round/>
                  <a:headEnd/>
                  <a:tailEnd/>
                </a:ln>
              </p:spPr>
              <p:txBody>
                <a:bodyPr/>
                <a:lstStyle/>
                <a:p>
                  <a:endParaRPr lang="ru-RU"/>
                </a:p>
              </p:txBody>
            </p:sp>
            <p:sp>
              <p:nvSpPr>
                <p:cNvPr id="38" name="Freeform 14"/>
                <p:cNvSpPr>
                  <a:spLocks/>
                </p:cNvSpPr>
                <p:nvPr/>
              </p:nvSpPr>
              <p:spPr bwMode="auto">
                <a:xfrm flipV="1">
                  <a:off x="1990" y="3528"/>
                  <a:ext cx="598" cy="480"/>
                </a:xfrm>
                <a:custGeom>
                  <a:avLst/>
                  <a:gdLst/>
                  <a:ahLst/>
                  <a:cxnLst>
                    <a:cxn ang="0">
                      <a:pos x="0" y="1260"/>
                    </a:cxn>
                    <a:cxn ang="0">
                      <a:pos x="1080" y="0"/>
                    </a:cxn>
                    <a:cxn ang="0">
                      <a:pos x="2160" y="1260"/>
                    </a:cxn>
                  </a:cxnLst>
                  <a:rect l="0" t="0" r="r" b="b"/>
                  <a:pathLst>
                    <a:path w="2160" h="1260">
                      <a:moveTo>
                        <a:pt x="0" y="1260"/>
                      </a:moveTo>
                      <a:cubicBezTo>
                        <a:pt x="360" y="630"/>
                        <a:pt x="720" y="0"/>
                        <a:pt x="1080" y="0"/>
                      </a:cubicBezTo>
                      <a:cubicBezTo>
                        <a:pt x="1440" y="0"/>
                        <a:pt x="1800" y="630"/>
                        <a:pt x="2160" y="1260"/>
                      </a:cubicBezTo>
                    </a:path>
                  </a:pathLst>
                </a:custGeom>
                <a:noFill/>
                <a:ln w="19050">
                  <a:solidFill>
                    <a:schemeClr val="tx1"/>
                  </a:solidFill>
                  <a:round/>
                  <a:headEnd/>
                  <a:tailEnd/>
                </a:ln>
              </p:spPr>
              <p:txBody>
                <a:bodyPr/>
                <a:lstStyle/>
                <a:p>
                  <a:endParaRPr lang="ru-RU"/>
                </a:p>
              </p:txBody>
            </p:sp>
            <p:sp>
              <p:nvSpPr>
                <p:cNvPr id="39" name="Freeform 15"/>
                <p:cNvSpPr>
                  <a:spLocks/>
                </p:cNvSpPr>
                <p:nvPr/>
              </p:nvSpPr>
              <p:spPr bwMode="auto">
                <a:xfrm>
                  <a:off x="2588" y="3024"/>
                  <a:ext cx="598" cy="504"/>
                </a:xfrm>
                <a:custGeom>
                  <a:avLst/>
                  <a:gdLst/>
                  <a:ahLst/>
                  <a:cxnLst>
                    <a:cxn ang="0">
                      <a:pos x="0" y="1260"/>
                    </a:cxn>
                    <a:cxn ang="0">
                      <a:pos x="1080" y="0"/>
                    </a:cxn>
                    <a:cxn ang="0">
                      <a:pos x="2160" y="1260"/>
                    </a:cxn>
                  </a:cxnLst>
                  <a:rect l="0" t="0" r="r" b="b"/>
                  <a:pathLst>
                    <a:path w="2160" h="1260">
                      <a:moveTo>
                        <a:pt x="0" y="1260"/>
                      </a:moveTo>
                      <a:cubicBezTo>
                        <a:pt x="360" y="630"/>
                        <a:pt x="720" y="0"/>
                        <a:pt x="1080" y="0"/>
                      </a:cubicBezTo>
                      <a:cubicBezTo>
                        <a:pt x="1440" y="0"/>
                        <a:pt x="1800" y="630"/>
                        <a:pt x="2160" y="1260"/>
                      </a:cubicBezTo>
                    </a:path>
                  </a:pathLst>
                </a:custGeom>
                <a:noFill/>
                <a:ln w="19050">
                  <a:solidFill>
                    <a:schemeClr val="tx1"/>
                  </a:solidFill>
                  <a:round/>
                  <a:headEnd/>
                  <a:tailEnd/>
                </a:ln>
              </p:spPr>
              <p:txBody>
                <a:bodyPr/>
                <a:lstStyle/>
                <a:p>
                  <a:endParaRPr lang="ru-RU"/>
                </a:p>
              </p:txBody>
            </p:sp>
            <p:sp>
              <p:nvSpPr>
                <p:cNvPr id="40" name="Freeform 16"/>
                <p:cNvSpPr>
                  <a:spLocks/>
                </p:cNvSpPr>
                <p:nvPr/>
              </p:nvSpPr>
              <p:spPr bwMode="auto">
                <a:xfrm flipV="1">
                  <a:off x="3186" y="3528"/>
                  <a:ext cx="599" cy="480"/>
                </a:xfrm>
                <a:custGeom>
                  <a:avLst/>
                  <a:gdLst/>
                  <a:ahLst/>
                  <a:cxnLst>
                    <a:cxn ang="0">
                      <a:pos x="0" y="1260"/>
                    </a:cxn>
                    <a:cxn ang="0">
                      <a:pos x="1080" y="0"/>
                    </a:cxn>
                    <a:cxn ang="0">
                      <a:pos x="2160" y="1260"/>
                    </a:cxn>
                  </a:cxnLst>
                  <a:rect l="0" t="0" r="r" b="b"/>
                  <a:pathLst>
                    <a:path w="2160" h="1260">
                      <a:moveTo>
                        <a:pt x="0" y="1260"/>
                      </a:moveTo>
                      <a:cubicBezTo>
                        <a:pt x="360" y="630"/>
                        <a:pt x="720" y="0"/>
                        <a:pt x="1080" y="0"/>
                      </a:cubicBezTo>
                      <a:cubicBezTo>
                        <a:pt x="1440" y="0"/>
                        <a:pt x="1800" y="630"/>
                        <a:pt x="2160" y="1260"/>
                      </a:cubicBezTo>
                    </a:path>
                  </a:pathLst>
                </a:custGeom>
                <a:noFill/>
                <a:ln w="19050">
                  <a:solidFill>
                    <a:schemeClr val="tx1"/>
                  </a:solidFill>
                  <a:round/>
                  <a:headEnd/>
                  <a:tailEnd/>
                </a:ln>
              </p:spPr>
              <p:txBody>
                <a:bodyPr/>
                <a:lstStyle/>
                <a:p>
                  <a:endParaRPr lang="ru-RU"/>
                </a:p>
              </p:txBody>
            </p:sp>
            <p:sp>
              <p:nvSpPr>
                <p:cNvPr id="41" name="Line 17"/>
                <p:cNvSpPr>
                  <a:spLocks noChangeShapeType="1"/>
                </p:cNvSpPr>
                <p:nvPr/>
              </p:nvSpPr>
              <p:spPr bwMode="auto">
                <a:xfrm>
                  <a:off x="1392" y="3528"/>
                  <a:ext cx="2492" cy="0"/>
                </a:xfrm>
                <a:prstGeom prst="line">
                  <a:avLst/>
                </a:prstGeom>
                <a:noFill/>
                <a:ln w="9525">
                  <a:solidFill>
                    <a:schemeClr val="tx1"/>
                  </a:solidFill>
                  <a:round/>
                  <a:headEnd/>
                  <a:tailEnd type="triangle" w="med" len="med"/>
                </a:ln>
              </p:spPr>
              <p:txBody>
                <a:bodyPr/>
                <a:lstStyle/>
                <a:p>
                  <a:endParaRPr lang="ru-RU"/>
                </a:p>
              </p:txBody>
            </p:sp>
            <p:sp>
              <p:nvSpPr>
                <p:cNvPr id="42" name="Line 18"/>
                <p:cNvSpPr>
                  <a:spLocks noChangeShapeType="1"/>
                </p:cNvSpPr>
                <p:nvPr/>
              </p:nvSpPr>
              <p:spPr bwMode="auto">
                <a:xfrm flipH="1">
                  <a:off x="1278" y="3528"/>
                  <a:ext cx="407" cy="0"/>
                </a:xfrm>
                <a:prstGeom prst="line">
                  <a:avLst/>
                </a:prstGeom>
                <a:noFill/>
                <a:ln w="9525">
                  <a:solidFill>
                    <a:schemeClr val="tx1"/>
                  </a:solidFill>
                  <a:round/>
                  <a:headEnd/>
                  <a:tailEnd/>
                </a:ln>
              </p:spPr>
              <p:txBody>
                <a:bodyPr/>
                <a:lstStyle/>
                <a:p>
                  <a:endParaRPr lang="ru-RU"/>
                </a:p>
              </p:txBody>
            </p:sp>
          </p:grpSp>
          <p:grpSp>
            <p:nvGrpSpPr>
              <p:cNvPr id="30" name="Group 19"/>
              <p:cNvGrpSpPr>
                <a:grpSpLocks/>
              </p:cNvGrpSpPr>
              <p:nvPr/>
            </p:nvGrpSpPr>
            <p:grpSpPr bwMode="auto">
              <a:xfrm>
                <a:off x="975" y="1864"/>
                <a:ext cx="985" cy="672"/>
                <a:chOff x="1278" y="3024"/>
                <a:chExt cx="2606" cy="984"/>
              </a:xfrm>
            </p:grpSpPr>
            <p:sp>
              <p:nvSpPr>
                <p:cNvPr id="31" name="Freeform 20"/>
                <p:cNvSpPr>
                  <a:spLocks/>
                </p:cNvSpPr>
                <p:nvPr/>
              </p:nvSpPr>
              <p:spPr bwMode="auto">
                <a:xfrm>
                  <a:off x="1392" y="3024"/>
                  <a:ext cx="598" cy="504"/>
                </a:xfrm>
                <a:custGeom>
                  <a:avLst/>
                  <a:gdLst/>
                  <a:ahLst/>
                  <a:cxnLst>
                    <a:cxn ang="0">
                      <a:pos x="0" y="1260"/>
                    </a:cxn>
                    <a:cxn ang="0">
                      <a:pos x="1080" y="0"/>
                    </a:cxn>
                    <a:cxn ang="0">
                      <a:pos x="2160" y="1260"/>
                    </a:cxn>
                  </a:cxnLst>
                  <a:rect l="0" t="0" r="r" b="b"/>
                  <a:pathLst>
                    <a:path w="2160" h="1260">
                      <a:moveTo>
                        <a:pt x="0" y="1260"/>
                      </a:moveTo>
                      <a:cubicBezTo>
                        <a:pt x="360" y="630"/>
                        <a:pt x="720" y="0"/>
                        <a:pt x="1080" y="0"/>
                      </a:cubicBezTo>
                      <a:cubicBezTo>
                        <a:pt x="1440" y="0"/>
                        <a:pt x="1800" y="630"/>
                        <a:pt x="2160" y="1260"/>
                      </a:cubicBezTo>
                    </a:path>
                  </a:pathLst>
                </a:custGeom>
                <a:noFill/>
                <a:ln w="19050">
                  <a:solidFill>
                    <a:schemeClr val="tx1"/>
                  </a:solidFill>
                  <a:round/>
                  <a:headEnd/>
                  <a:tailEnd/>
                </a:ln>
              </p:spPr>
              <p:txBody>
                <a:bodyPr/>
                <a:lstStyle/>
                <a:p>
                  <a:endParaRPr lang="ru-RU"/>
                </a:p>
              </p:txBody>
            </p:sp>
            <p:sp>
              <p:nvSpPr>
                <p:cNvPr id="32" name="Freeform 21"/>
                <p:cNvSpPr>
                  <a:spLocks/>
                </p:cNvSpPr>
                <p:nvPr/>
              </p:nvSpPr>
              <p:spPr bwMode="auto">
                <a:xfrm flipV="1">
                  <a:off x="1990" y="3528"/>
                  <a:ext cx="598" cy="480"/>
                </a:xfrm>
                <a:custGeom>
                  <a:avLst/>
                  <a:gdLst/>
                  <a:ahLst/>
                  <a:cxnLst>
                    <a:cxn ang="0">
                      <a:pos x="0" y="1260"/>
                    </a:cxn>
                    <a:cxn ang="0">
                      <a:pos x="1080" y="0"/>
                    </a:cxn>
                    <a:cxn ang="0">
                      <a:pos x="2160" y="1260"/>
                    </a:cxn>
                  </a:cxnLst>
                  <a:rect l="0" t="0" r="r" b="b"/>
                  <a:pathLst>
                    <a:path w="2160" h="1260">
                      <a:moveTo>
                        <a:pt x="0" y="1260"/>
                      </a:moveTo>
                      <a:cubicBezTo>
                        <a:pt x="360" y="630"/>
                        <a:pt x="720" y="0"/>
                        <a:pt x="1080" y="0"/>
                      </a:cubicBezTo>
                      <a:cubicBezTo>
                        <a:pt x="1440" y="0"/>
                        <a:pt x="1800" y="630"/>
                        <a:pt x="2160" y="1260"/>
                      </a:cubicBezTo>
                    </a:path>
                  </a:pathLst>
                </a:custGeom>
                <a:noFill/>
                <a:ln w="19050">
                  <a:solidFill>
                    <a:schemeClr val="tx1"/>
                  </a:solidFill>
                  <a:round/>
                  <a:headEnd/>
                  <a:tailEnd/>
                </a:ln>
              </p:spPr>
              <p:txBody>
                <a:bodyPr/>
                <a:lstStyle/>
                <a:p>
                  <a:endParaRPr lang="ru-RU"/>
                </a:p>
              </p:txBody>
            </p:sp>
            <p:sp>
              <p:nvSpPr>
                <p:cNvPr id="33" name="Freeform 22"/>
                <p:cNvSpPr>
                  <a:spLocks/>
                </p:cNvSpPr>
                <p:nvPr/>
              </p:nvSpPr>
              <p:spPr bwMode="auto">
                <a:xfrm>
                  <a:off x="2588" y="3024"/>
                  <a:ext cx="598" cy="504"/>
                </a:xfrm>
                <a:custGeom>
                  <a:avLst/>
                  <a:gdLst/>
                  <a:ahLst/>
                  <a:cxnLst>
                    <a:cxn ang="0">
                      <a:pos x="0" y="1260"/>
                    </a:cxn>
                    <a:cxn ang="0">
                      <a:pos x="1080" y="0"/>
                    </a:cxn>
                    <a:cxn ang="0">
                      <a:pos x="2160" y="1260"/>
                    </a:cxn>
                  </a:cxnLst>
                  <a:rect l="0" t="0" r="r" b="b"/>
                  <a:pathLst>
                    <a:path w="2160" h="1260">
                      <a:moveTo>
                        <a:pt x="0" y="1260"/>
                      </a:moveTo>
                      <a:cubicBezTo>
                        <a:pt x="360" y="630"/>
                        <a:pt x="720" y="0"/>
                        <a:pt x="1080" y="0"/>
                      </a:cubicBezTo>
                      <a:cubicBezTo>
                        <a:pt x="1440" y="0"/>
                        <a:pt x="1800" y="630"/>
                        <a:pt x="2160" y="1260"/>
                      </a:cubicBezTo>
                    </a:path>
                  </a:pathLst>
                </a:custGeom>
                <a:noFill/>
                <a:ln w="19050">
                  <a:solidFill>
                    <a:schemeClr val="tx1"/>
                  </a:solidFill>
                  <a:round/>
                  <a:headEnd/>
                  <a:tailEnd/>
                </a:ln>
              </p:spPr>
              <p:txBody>
                <a:bodyPr/>
                <a:lstStyle/>
                <a:p>
                  <a:endParaRPr lang="ru-RU"/>
                </a:p>
              </p:txBody>
            </p:sp>
            <p:sp>
              <p:nvSpPr>
                <p:cNvPr id="34" name="Freeform 23"/>
                <p:cNvSpPr>
                  <a:spLocks/>
                </p:cNvSpPr>
                <p:nvPr/>
              </p:nvSpPr>
              <p:spPr bwMode="auto">
                <a:xfrm flipV="1">
                  <a:off x="3186" y="3528"/>
                  <a:ext cx="599" cy="480"/>
                </a:xfrm>
                <a:custGeom>
                  <a:avLst/>
                  <a:gdLst/>
                  <a:ahLst/>
                  <a:cxnLst>
                    <a:cxn ang="0">
                      <a:pos x="0" y="1260"/>
                    </a:cxn>
                    <a:cxn ang="0">
                      <a:pos x="1080" y="0"/>
                    </a:cxn>
                    <a:cxn ang="0">
                      <a:pos x="2160" y="1260"/>
                    </a:cxn>
                  </a:cxnLst>
                  <a:rect l="0" t="0" r="r" b="b"/>
                  <a:pathLst>
                    <a:path w="2160" h="1260">
                      <a:moveTo>
                        <a:pt x="0" y="1260"/>
                      </a:moveTo>
                      <a:cubicBezTo>
                        <a:pt x="360" y="630"/>
                        <a:pt x="720" y="0"/>
                        <a:pt x="1080" y="0"/>
                      </a:cubicBezTo>
                      <a:cubicBezTo>
                        <a:pt x="1440" y="0"/>
                        <a:pt x="1800" y="630"/>
                        <a:pt x="2160" y="1260"/>
                      </a:cubicBezTo>
                    </a:path>
                  </a:pathLst>
                </a:custGeom>
                <a:noFill/>
                <a:ln w="19050">
                  <a:solidFill>
                    <a:schemeClr val="tx1"/>
                  </a:solidFill>
                  <a:round/>
                  <a:headEnd/>
                  <a:tailEnd/>
                </a:ln>
              </p:spPr>
              <p:txBody>
                <a:bodyPr/>
                <a:lstStyle/>
                <a:p>
                  <a:endParaRPr lang="ru-RU"/>
                </a:p>
              </p:txBody>
            </p:sp>
            <p:sp>
              <p:nvSpPr>
                <p:cNvPr id="35" name="Line 24"/>
                <p:cNvSpPr>
                  <a:spLocks noChangeShapeType="1"/>
                </p:cNvSpPr>
                <p:nvPr/>
              </p:nvSpPr>
              <p:spPr bwMode="auto">
                <a:xfrm>
                  <a:off x="1392" y="3528"/>
                  <a:ext cx="2492" cy="0"/>
                </a:xfrm>
                <a:prstGeom prst="line">
                  <a:avLst/>
                </a:prstGeom>
                <a:noFill/>
                <a:ln w="9525">
                  <a:solidFill>
                    <a:schemeClr val="tx1"/>
                  </a:solidFill>
                  <a:round/>
                  <a:headEnd/>
                  <a:tailEnd type="triangle" w="med" len="med"/>
                </a:ln>
              </p:spPr>
              <p:txBody>
                <a:bodyPr/>
                <a:lstStyle/>
                <a:p>
                  <a:endParaRPr lang="ru-RU"/>
                </a:p>
              </p:txBody>
            </p:sp>
            <p:sp>
              <p:nvSpPr>
                <p:cNvPr id="36" name="Line 25"/>
                <p:cNvSpPr>
                  <a:spLocks noChangeShapeType="1"/>
                </p:cNvSpPr>
                <p:nvPr/>
              </p:nvSpPr>
              <p:spPr bwMode="auto">
                <a:xfrm flipH="1">
                  <a:off x="1278" y="3528"/>
                  <a:ext cx="407" cy="0"/>
                </a:xfrm>
                <a:prstGeom prst="line">
                  <a:avLst/>
                </a:prstGeom>
                <a:noFill/>
                <a:ln w="9525">
                  <a:solidFill>
                    <a:schemeClr val="tx1"/>
                  </a:solidFill>
                  <a:round/>
                  <a:headEnd/>
                  <a:tailEnd/>
                </a:ln>
              </p:spPr>
              <p:txBody>
                <a:bodyPr/>
                <a:lstStyle/>
                <a:p>
                  <a:endParaRPr lang="ru-RU"/>
                </a:p>
              </p:txBody>
            </p:sp>
          </p:grpSp>
        </p:grpSp>
        <p:sp>
          <p:nvSpPr>
            <p:cNvPr id="20" name="Line 26"/>
            <p:cNvSpPr>
              <a:spLocks noChangeShapeType="1"/>
            </p:cNvSpPr>
            <p:nvPr/>
          </p:nvSpPr>
          <p:spPr bwMode="auto">
            <a:xfrm>
              <a:off x="4055" y="1148"/>
              <a:ext cx="318" cy="1"/>
            </a:xfrm>
            <a:prstGeom prst="line">
              <a:avLst/>
            </a:prstGeom>
            <a:noFill/>
            <a:ln w="9525">
              <a:solidFill>
                <a:schemeClr val="tx1"/>
              </a:solidFill>
              <a:round/>
              <a:headEnd/>
              <a:tailEnd type="triangle" w="med" len="med"/>
            </a:ln>
            <a:effectLst/>
          </p:spPr>
          <p:txBody>
            <a:bodyPr wrap="none"/>
            <a:lstStyle/>
            <a:p>
              <a:endParaRPr lang="ru-RU"/>
            </a:p>
          </p:txBody>
        </p:sp>
        <p:grpSp>
          <p:nvGrpSpPr>
            <p:cNvPr id="21" name="Group 27"/>
            <p:cNvGrpSpPr>
              <a:grpSpLocks/>
            </p:cNvGrpSpPr>
            <p:nvPr/>
          </p:nvGrpSpPr>
          <p:grpSpPr bwMode="auto">
            <a:xfrm>
              <a:off x="4416" y="433"/>
              <a:ext cx="985" cy="1404"/>
              <a:chOff x="1278" y="3024"/>
              <a:chExt cx="2606" cy="984"/>
            </a:xfrm>
          </p:grpSpPr>
          <p:sp>
            <p:nvSpPr>
              <p:cNvPr id="23" name="Freeform 28"/>
              <p:cNvSpPr>
                <a:spLocks/>
              </p:cNvSpPr>
              <p:nvPr/>
            </p:nvSpPr>
            <p:spPr bwMode="auto">
              <a:xfrm>
                <a:off x="1392" y="3024"/>
                <a:ext cx="598" cy="504"/>
              </a:xfrm>
              <a:custGeom>
                <a:avLst/>
                <a:gdLst/>
                <a:ahLst/>
                <a:cxnLst>
                  <a:cxn ang="0">
                    <a:pos x="0" y="1260"/>
                  </a:cxn>
                  <a:cxn ang="0">
                    <a:pos x="1080" y="0"/>
                  </a:cxn>
                  <a:cxn ang="0">
                    <a:pos x="2160" y="1260"/>
                  </a:cxn>
                </a:cxnLst>
                <a:rect l="0" t="0" r="r" b="b"/>
                <a:pathLst>
                  <a:path w="2160" h="1260">
                    <a:moveTo>
                      <a:pt x="0" y="1260"/>
                    </a:moveTo>
                    <a:cubicBezTo>
                      <a:pt x="360" y="630"/>
                      <a:pt x="720" y="0"/>
                      <a:pt x="1080" y="0"/>
                    </a:cubicBezTo>
                    <a:cubicBezTo>
                      <a:pt x="1440" y="0"/>
                      <a:pt x="1800" y="630"/>
                      <a:pt x="2160" y="1260"/>
                    </a:cubicBezTo>
                  </a:path>
                </a:pathLst>
              </a:custGeom>
              <a:noFill/>
              <a:ln w="19050">
                <a:solidFill>
                  <a:schemeClr val="tx1"/>
                </a:solidFill>
                <a:round/>
                <a:headEnd/>
                <a:tailEnd/>
              </a:ln>
            </p:spPr>
            <p:txBody>
              <a:bodyPr/>
              <a:lstStyle/>
              <a:p>
                <a:endParaRPr lang="ru-RU"/>
              </a:p>
            </p:txBody>
          </p:sp>
          <p:sp>
            <p:nvSpPr>
              <p:cNvPr id="24" name="Freeform 29"/>
              <p:cNvSpPr>
                <a:spLocks/>
              </p:cNvSpPr>
              <p:nvPr/>
            </p:nvSpPr>
            <p:spPr bwMode="auto">
              <a:xfrm flipV="1">
                <a:off x="1990" y="3528"/>
                <a:ext cx="598" cy="480"/>
              </a:xfrm>
              <a:custGeom>
                <a:avLst/>
                <a:gdLst/>
                <a:ahLst/>
                <a:cxnLst>
                  <a:cxn ang="0">
                    <a:pos x="0" y="1260"/>
                  </a:cxn>
                  <a:cxn ang="0">
                    <a:pos x="1080" y="0"/>
                  </a:cxn>
                  <a:cxn ang="0">
                    <a:pos x="2160" y="1260"/>
                  </a:cxn>
                </a:cxnLst>
                <a:rect l="0" t="0" r="r" b="b"/>
                <a:pathLst>
                  <a:path w="2160" h="1260">
                    <a:moveTo>
                      <a:pt x="0" y="1260"/>
                    </a:moveTo>
                    <a:cubicBezTo>
                      <a:pt x="360" y="630"/>
                      <a:pt x="720" y="0"/>
                      <a:pt x="1080" y="0"/>
                    </a:cubicBezTo>
                    <a:cubicBezTo>
                      <a:pt x="1440" y="0"/>
                      <a:pt x="1800" y="630"/>
                      <a:pt x="2160" y="1260"/>
                    </a:cubicBezTo>
                  </a:path>
                </a:pathLst>
              </a:custGeom>
              <a:noFill/>
              <a:ln w="19050">
                <a:solidFill>
                  <a:schemeClr val="tx1"/>
                </a:solidFill>
                <a:round/>
                <a:headEnd/>
                <a:tailEnd/>
              </a:ln>
            </p:spPr>
            <p:txBody>
              <a:bodyPr/>
              <a:lstStyle/>
              <a:p>
                <a:endParaRPr lang="ru-RU"/>
              </a:p>
            </p:txBody>
          </p:sp>
          <p:sp>
            <p:nvSpPr>
              <p:cNvPr id="25" name="Freeform 30"/>
              <p:cNvSpPr>
                <a:spLocks/>
              </p:cNvSpPr>
              <p:nvPr/>
            </p:nvSpPr>
            <p:spPr bwMode="auto">
              <a:xfrm>
                <a:off x="2588" y="3024"/>
                <a:ext cx="598" cy="504"/>
              </a:xfrm>
              <a:custGeom>
                <a:avLst/>
                <a:gdLst/>
                <a:ahLst/>
                <a:cxnLst>
                  <a:cxn ang="0">
                    <a:pos x="0" y="1260"/>
                  </a:cxn>
                  <a:cxn ang="0">
                    <a:pos x="1080" y="0"/>
                  </a:cxn>
                  <a:cxn ang="0">
                    <a:pos x="2160" y="1260"/>
                  </a:cxn>
                </a:cxnLst>
                <a:rect l="0" t="0" r="r" b="b"/>
                <a:pathLst>
                  <a:path w="2160" h="1260">
                    <a:moveTo>
                      <a:pt x="0" y="1260"/>
                    </a:moveTo>
                    <a:cubicBezTo>
                      <a:pt x="360" y="630"/>
                      <a:pt x="720" y="0"/>
                      <a:pt x="1080" y="0"/>
                    </a:cubicBezTo>
                    <a:cubicBezTo>
                      <a:pt x="1440" y="0"/>
                      <a:pt x="1800" y="630"/>
                      <a:pt x="2160" y="1260"/>
                    </a:cubicBezTo>
                  </a:path>
                </a:pathLst>
              </a:custGeom>
              <a:noFill/>
              <a:ln w="19050">
                <a:solidFill>
                  <a:schemeClr val="tx1"/>
                </a:solidFill>
                <a:round/>
                <a:headEnd/>
                <a:tailEnd/>
              </a:ln>
            </p:spPr>
            <p:txBody>
              <a:bodyPr/>
              <a:lstStyle/>
              <a:p>
                <a:endParaRPr lang="ru-RU"/>
              </a:p>
            </p:txBody>
          </p:sp>
          <p:sp>
            <p:nvSpPr>
              <p:cNvPr id="26" name="Freeform 31"/>
              <p:cNvSpPr>
                <a:spLocks/>
              </p:cNvSpPr>
              <p:nvPr/>
            </p:nvSpPr>
            <p:spPr bwMode="auto">
              <a:xfrm flipV="1">
                <a:off x="3186" y="3528"/>
                <a:ext cx="599" cy="480"/>
              </a:xfrm>
              <a:custGeom>
                <a:avLst/>
                <a:gdLst/>
                <a:ahLst/>
                <a:cxnLst>
                  <a:cxn ang="0">
                    <a:pos x="0" y="1260"/>
                  </a:cxn>
                  <a:cxn ang="0">
                    <a:pos x="1080" y="0"/>
                  </a:cxn>
                  <a:cxn ang="0">
                    <a:pos x="2160" y="1260"/>
                  </a:cxn>
                </a:cxnLst>
                <a:rect l="0" t="0" r="r" b="b"/>
                <a:pathLst>
                  <a:path w="2160" h="1260">
                    <a:moveTo>
                      <a:pt x="0" y="1260"/>
                    </a:moveTo>
                    <a:cubicBezTo>
                      <a:pt x="360" y="630"/>
                      <a:pt x="720" y="0"/>
                      <a:pt x="1080" y="0"/>
                    </a:cubicBezTo>
                    <a:cubicBezTo>
                      <a:pt x="1440" y="0"/>
                      <a:pt x="1800" y="630"/>
                      <a:pt x="2160" y="1260"/>
                    </a:cubicBezTo>
                  </a:path>
                </a:pathLst>
              </a:custGeom>
              <a:noFill/>
              <a:ln w="19050">
                <a:solidFill>
                  <a:schemeClr val="tx1"/>
                </a:solidFill>
                <a:round/>
                <a:headEnd/>
                <a:tailEnd/>
              </a:ln>
            </p:spPr>
            <p:txBody>
              <a:bodyPr/>
              <a:lstStyle/>
              <a:p>
                <a:endParaRPr lang="ru-RU"/>
              </a:p>
            </p:txBody>
          </p:sp>
          <p:sp>
            <p:nvSpPr>
              <p:cNvPr id="27" name="Line 32"/>
              <p:cNvSpPr>
                <a:spLocks noChangeShapeType="1"/>
              </p:cNvSpPr>
              <p:nvPr/>
            </p:nvSpPr>
            <p:spPr bwMode="auto">
              <a:xfrm>
                <a:off x="1392" y="3528"/>
                <a:ext cx="2492" cy="0"/>
              </a:xfrm>
              <a:prstGeom prst="line">
                <a:avLst/>
              </a:prstGeom>
              <a:noFill/>
              <a:ln w="9525">
                <a:solidFill>
                  <a:schemeClr val="tx1"/>
                </a:solidFill>
                <a:round/>
                <a:headEnd/>
                <a:tailEnd type="triangle" w="med" len="med"/>
              </a:ln>
            </p:spPr>
            <p:txBody>
              <a:bodyPr/>
              <a:lstStyle/>
              <a:p>
                <a:endParaRPr lang="ru-RU"/>
              </a:p>
            </p:txBody>
          </p:sp>
          <p:sp>
            <p:nvSpPr>
              <p:cNvPr id="28" name="Line 33"/>
              <p:cNvSpPr>
                <a:spLocks noChangeShapeType="1"/>
              </p:cNvSpPr>
              <p:nvPr/>
            </p:nvSpPr>
            <p:spPr bwMode="auto">
              <a:xfrm flipH="1">
                <a:off x="1278" y="3528"/>
                <a:ext cx="407" cy="0"/>
              </a:xfrm>
              <a:prstGeom prst="line">
                <a:avLst/>
              </a:prstGeom>
              <a:noFill/>
              <a:ln w="9525">
                <a:solidFill>
                  <a:schemeClr val="tx1"/>
                </a:solidFill>
                <a:round/>
                <a:headEnd/>
                <a:tailEnd/>
              </a:ln>
            </p:spPr>
            <p:txBody>
              <a:bodyPr/>
              <a:lstStyle/>
              <a:p>
                <a:endParaRPr lang="ru-RU"/>
              </a:p>
            </p:txBody>
          </p:sp>
        </p:grpSp>
        <p:sp>
          <p:nvSpPr>
            <p:cNvPr id="22" name="Text Box 34"/>
            <p:cNvSpPr txBox="1">
              <a:spLocks noChangeArrowheads="1"/>
            </p:cNvSpPr>
            <p:nvPr/>
          </p:nvSpPr>
          <p:spPr bwMode="auto">
            <a:xfrm>
              <a:off x="5181" y="741"/>
              <a:ext cx="680" cy="250"/>
            </a:xfrm>
            <a:prstGeom prst="rect">
              <a:avLst/>
            </a:prstGeom>
            <a:noFill/>
            <a:ln w="9525">
              <a:noFill/>
              <a:miter lim="800000"/>
              <a:headEnd/>
              <a:tailEnd/>
            </a:ln>
            <a:effectLst/>
          </p:spPr>
          <p:txBody>
            <a:bodyPr>
              <a:spAutoFit/>
            </a:bodyPr>
            <a:lstStyle/>
            <a:p>
              <a:pPr eaLnBrk="1" hangingPunct="1">
                <a:spcBef>
                  <a:spcPct val="50000"/>
                </a:spcBef>
              </a:pPr>
              <a:r>
                <a:rPr lang="lt-LT" sz="2000"/>
                <a:t>MAX</a:t>
              </a:r>
            </a:p>
          </p:txBody>
        </p:sp>
      </p:grpSp>
    </p:spTree>
    <p:extLst>
      <p:ext uri="{BB962C8B-B14F-4D97-AF65-F5344CB8AC3E}">
        <p14:creationId xmlns:p14="http://schemas.microsoft.com/office/powerpoint/2010/main" val="2958950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fade">
                                      <p:cBhvr>
                                        <p:cTn id="11" dur="500"/>
                                        <p:tgtEl>
                                          <p:spTgt spid="9">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1500"/>
                            </p:stCondLst>
                            <p:childTnLst>
                              <p:par>
                                <p:cTn id="17" presetID="26"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down)">
                                      <p:cBhvr>
                                        <p:cTn id="19" dur="580">
                                          <p:stCondLst>
                                            <p:cond delay="0"/>
                                          </p:stCondLst>
                                        </p:cTn>
                                        <p:tgtEl>
                                          <p:spTgt spid="18"/>
                                        </p:tgtEl>
                                      </p:cBhvr>
                                    </p:animEffect>
                                    <p:anim calcmode="lin" valueType="num">
                                      <p:cBhvr>
                                        <p:cTn id="20"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25" dur="26">
                                          <p:stCondLst>
                                            <p:cond delay="650"/>
                                          </p:stCondLst>
                                        </p:cTn>
                                        <p:tgtEl>
                                          <p:spTgt spid="18"/>
                                        </p:tgtEl>
                                      </p:cBhvr>
                                      <p:to x="100000" y="60000"/>
                                    </p:animScale>
                                    <p:animScale>
                                      <p:cBhvr>
                                        <p:cTn id="26" dur="166" decel="50000">
                                          <p:stCondLst>
                                            <p:cond delay="676"/>
                                          </p:stCondLst>
                                        </p:cTn>
                                        <p:tgtEl>
                                          <p:spTgt spid="18"/>
                                        </p:tgtEl>
                                      </p:cBhvr>
                                      <p:to x="100000" y="100000"/>
                                    </p:animScale>
                                    <p:animScale>
                                      <p:cBhvr>
                                        <p:cTn id="27" dur="26">
                                          <p:stCondLst>
                                            <p:cond delay="1312"/>
                                          </p:stCondLst>
                                        </p:cTn>
                                        <p:tgtEl>
                                          <p:spTgt spid="18"/>
                                        </p:tgtEl>
                                      </p:cBhvr>
                                      <p:to x="100000" y="80000"/>
                                    </p:animScale>
                                    <p:animScale>
                                      <p:cBhvr>
                                        <p:cTn id="28" dur="166" decel="50000">
                                          <p:stCondLst>
                                            <p:cond delay="1338"/>
                                          </p:stCondLst>
                                        </p:cTn>
                                        <p:tgtEl>
                                          <p:spTgt spid="18"/>
                                        </p:tgtEl>
                                      </p:cBhvr>
                                      <p:to x="100000" y="100000"/>
                                    </p:animScale>
                                    <p:animScale>
                                      <p:cBhvr>
                                        <p:cTn id="29" dur="26">
                                          <p:stCondLst>
                                            <p:cond delay="1642"/>
                                          </p:stCondLst>
                                        </p:cTn>
                                        <p:tgtEl>
                                          <p:spTgt spid="18"/>
                                        </p:tgtEl>
                                      </p:cBhvr>
                                      <p:to x="100000" y="90000"/>
                                    </p:animScale>
                                    <p:animScale>
                                      <p:cBhvr>
                                        <p:cTn id="30" dur="166" decel="50000">
                                          <p:stCondLst>
                                            <p:cond delay="1668"/>
                                          </p:stCondLst>
                                        </p:cTn>
                                        <p:tgtEl>
                                          <p:spTgt spid="18"/>
                                        </p:tgtEl>
                                      </p:cBhvr>
                                      <p:to x="100000" y="100000"/>
                                    </p:animScale>
                                    <p:animScale>
                                      <p:cBhvr>
                                        <p:cTn id="31" dur="26">
                                          <p:stCondLst>
                                            <p:cond delay="1808"/>
                                          </p:stCondLst>
                                        </p:cTn>
                                        <p:tgtEl>
                                          <p:spTgt spid="18"/>
                                        </p:tgtEl>
                                      </p:cBhvr>
                                      <p:to x="100000" y="95000"/>
                                    </p:animScale>
                                    <p:animScale>
                                      <p:cBhvr>
                                        <p:cTn id="32" dur="166" decel="50000">
                                          <p:stCondLst>
                                            <p:cond delay="1834"/>
                                          </p:stCondLst>
                                        </p:cTn>
                                        <p:tgtEl>
                                          <p:spTgt spid="18"/>
                                        </p:tgtEl>
                                      </p:cBhvr>
                                      <p:to x="100000" y="100000"/>
                                    </p:animScale>
                                  </p:childTnLst>
                                </p:cTn>
                              </p:par>
                              <p:par>
                                <p:cTn id="33" presetID="10" presetClass="entr" presetSubtype="0" fill="hold" nodeType="withEffect">
                                  <p:stCondLst>
                                    <p:cond delay="0"/>
                                  </p:stCondLst>
                                  <p:childTnLst>
                                    <p:set>
                                      <p:cBhvr>
                                        <p:cTn id="34" dur="1" fill="hold">
                                          <p:stCondLst>
                                            <p:cond delay="0"/>
                                          </p:stCondLst>
                                        </p:cTn>
                                        <p:tgtEl>
                                          <p:spTgt spid="45057"/>
                                        </p:tgtEl>
                                        <p:attrNameLst>
                                          <p:attrName>style.visibility</p:attrName>
                                        </p:attrNameLst>
                                      </p:cBhvr>
                                      <p:to>
                                        <p:strVal val="visible"/>
                                      </p:to>
                                    </p:set>
                                    <p:animEffect transition="in" filter="fade">
                                      <p:cBhvr>
                                        <p:cTn id="35" dur="500"/>
                                        <p:tgtEl>
                                          <p:spTgt spid="450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323528" y="2348880"/>
            <a:ext cx="3826768" cy="2088232"/>
          </a:xfrm>
        </p:spPr>
        <p:txBody>
          <a:bodyPr>
            <a:normAutofit fontScale="92500" lnSpcReduction="20000"/>
          </a:bodyPr>
          <a:lstStyle/>
          <a:p>
            <a:pPr>
              <a:buNone/>
            </a:pPr>
            <a:r>
              <a:rPr lang="lt-LT" dirty="0" smtClean="0"/>
              <a:t>susidarys tose erdvės vietose, kur bangų eigos (kitaip tariant, nueito kelio) skirtumas </a:t>
            </a:r>
            <a:r>
              <a:rPr lang="el-GR" dirty="0" smtClean="0"/>
              <a:t>Δ</a:t>
            </a:r>
            <a:r>
              <a:rPr lang="lt-LT" dirty="0" smtClean="0"/>
              <a:t>d lygus nelyginiam pusbangių skaičiui. (</a:t>
            </a:r>
            <a:r>
              <a:rPr lang="el-GR" dirty="0" smtClean="0"/>
              <a:t>λ – </a:t>
            </a:r>
            <a:r>
              <a:rPr lang="lt-LT" dirty="0" smtClean="0"/>
              <a:t>šviesos bangos ilgis)</a:t>
            </a:r>
            <a:endParaRPr lang="ru-RU" dirty="0" smtClean="0"/>
          </a:p>
          <a:p>
            <a:endParaRPr lang="ru-RU" dirty="0"/>
          </a:p>
        </p:txBody>
      </p:sp>
      <p:sp>
        <p:nvSpPr>
          <p:cNvPr id="7" name="Title 6"/>
          <p:cNvSpPr>
            <a:spLocks noGrp="1"/>
          </p:cNvSpPr>
          <p:nvPr>
            <p:ph type="title"/>
          </p:nvPr>
        </p:nvSpPr>
        <p:spPr>
          <a:xfrm>
            <a:off x="467544" y="620688"/>
            <a:ext cx="8229600" cy="1143000"/>
          </a:xfrm>
        </p:spPr>
        <p:txBody>
          <a:bodyPr>
            <a:noAutofit/>
          </a:bodyPr>
          <a:lstStyle/>
          <a:p>
            <a:r>
              <a:rPr lang="lt-LT" sz="2800" dirty="0" smtClean="0">
                <a:latin typeface="Arial" charset="0"/>
              </a:rPr>
              <a:t>Interferencijos pasėkoje gaunami atstojamieji maksimumai arba </a:t>
            </a:r>
            <a:r>
              <a:rPr lang="lt-LT" sz="4000" dirty="0" smtClean="0">
                <a:solidFill>
                  <a:srgbClr val="FF0000"/>
                </a:solidFill>
                <a:latin typeface="Arial" charset="0"/>
              </a:rPr>
              <a:t>minimumai.</a:t>
            </a:r>
            <a:endParaRPr lang="ru-RU" sz="4000" dirty="0">
              <a:solidFill>
                <a:srgbClr val="FF0000"/>
              </a:solidFill>
            </a:endParaRPr>
          </a:p>
        </p:txBody>
      </p:sp>
      <p:pic>
        <p:nvPicPr>
          <p:cNvPr id="11" name="Picture 2"/>
          <p:cNvPicPr>
            <a:picLocks noChangeAspect="1" noChangeArrowheads="1"/>
          </p:cNvPicPr>
          <p:nvPr/>
        </p:nvPicPr>
        <p:blipFill>
          <a:blip r:embed="rId2" cstate="print"/>
          <a:srcRect/>
          <a:stretch>
            <a:fillRect/>
          </a:stretch>
        </p:blipFill>
        <p:spPr bwMode="auto">
          <a:xfrm>
            <a:off x="6156176" y="2132856"/>
            <a:ext cx="2374441" cy="952187"/>
          </a:xfrm>
          <a:prstGeom prst="rect">
            <a:avLst/>
          </a:prstGeom>
          <a:noFill/>
          <a:ln w="9525">
            <a:noFill/>
            <a:miter lim="800000"/>
            <a:headEnd/>
            <a:tailEnd/>
          </a:ln>
        </p:spPr>
      </p:pic>
      <p:grpSp>
        <p:nvGrpSpPr>
          <p:cNvPr id="12" name="Group 57"/>
          <p:cNvGrpSpPr>
            <a:grpSpLocks/>
          </p:cNvGrpSpPr>
          <p:nvPr/>
        </p:nvGrpSpPr>
        <p:grpSpPr bwMode="auto">
          <a:xfrm>
            <a:off x="3491880" y="4149080"/>
            <a:ext cx="4896544" cy="1553840"/>
            <a:chOff x="2992" y="2568"/>
            <a:chExt cx="2768" cy="752"/>
          </a:xfrm>
        </p:grpSpPr>
        <p:grpSp>
          <p:nvGrpSpPr>
            <p:cNvPr id="13" name="Group 35"/>
            <p:cNvGrpSpPr>
              <a:grpSpLocks/>
            </p:cNvGrpSpPr>
            <p:nvPr/>
          </p:nvGrpSpPr>
          <p:grpSpPr bwMode="auto">
            <a:xfrm>
              <a:off x="2992" y="2648"/>
              <a:ext cx="1043" cy="672"/>
              <a:chOff x="192" y="2832"/>
              <a:chExt cx="1818" cy="672"/>
            </a:xfrm>
          </p:grpSpPr>
          <p:sp>
            <p:nvSpPr>
              <p:cNvPr id="17" name="Freeform 36"/>
              <p:cNvSpPr>
                <a:spLocks/>
              </p:cNvSpPr>
              <p:nvPr/>
            </p:nvSpPr>
            <p:spPr bwMode="auto">
              <a:xfrm>
                <a:off x="587" y="2832"/>
                <a:ext cx="342" cy="344"/>
              </a:xfrm>
              <a:custGeom>
                <a:avLst/>
                <a:gdLst/>
                <a:ahLst/>
                <a:cxnLst>
                  <a:cxn ang="0">
                    <a:pos x="0" y="1260"/>
                  </a:cxn>
                  <a:cxn ang="0">
                    <a:pos x="1080" y="0"/>
                  </a:cxn>
                  <a:cxn ang="0">
                    <a:pos x="2160" y="1260"/>
                  </a:cxn>
                </a:cxnLst>
                <a:rect l="0" t="0" r="r" b="b"/>
                <a:pathLst>
                  <a:path w="2160" h="1260">
                    <a:moveTo>
                      <a:pt x="0" y="1260"/>
                    </a:moveTo>
                    <a:cubicBezTo>
                      <a:pt x="360" y="630"/>
                      <a:pt x="720" y="0"/>
                      <a:pt x="1080" y="0"/>
                    </a:cubicBezTo>
                    <a:cubicBezTo>
                      <a:pt x="1440" y="0"/>
                      <a:pt x="1800" y="630"/>
                      <a:pt x="2160" y="1260"/>
                    </a:cubicBezTo>
                  </a:path>
                </a:pathLst>
              </a:custGeom>
              <a:noFill/>
              <a:ln w="19050">
                <a:solidFill>
                  <a:schemeClr val="tx1"/>
                </a:solidFill>
                <a:round/>
                <a:headEnd/>
                <a:tailEnd/>
              </a:ln>
            </p:spPr>
            <p:txBody>
              <a:bodyPr/>
              <a:lstStyle/>
              <a:p>
                <a:endParaRPr lang="ru-RU"/>
              </a:p>
            </p:txBody>
          </p:sp>
          <p:sp>
            <p:nvSpPr>
              <p:cNvPr id="18" name="Freeform 37"/>
              <p:cNvSpPr>
                <a:spLocks/>
              </p:cNvSpPr>
              <p:nvPr/>
            </p:nvSpPr>
            <p:spPr bwMode="auto">
              <a:xfrm flipV="1">
                <a:off x="929" y="3176"/>
                <a:ext cx="341" cy="328"/>
              </a:xfrm>
              <a:custGeom>
                <a:avLst/>
                <a:gdLst/>
                <a:ahLst/>
                <a:cxnLst>
                  <a:cxn ang="0">
                    <a:pos x="0" y="1260"/>
                  </a:cxn>
                  <a:cxn ang="0">
                    <a:pos x="1080" y="0"/>
                  </a:cxn>
                  <a:cxn ang="0">
                    <a:pos x="2160" y="1260"/>
                  </a:cxn>
                </a:cxnLst>
                <a:rect l="0" t="0" r="r" b="b"/>
                <a:pathLst>
                  <a:path w="2160" h="1260">
                    <a:moveTo>
                      <a:pt x="0" y="1260"/>
                    </a:moveTo>
                    <a:cubicBezTo>
                      <a:pt x="360" y="630"/>
                      <a:pt x="720" y="0"/>
                      <a:pt x="1080" y="0"/>
                    </a:cubicBezTo>
                    <a:cubicBezTo>
                      <a:pt x="1440" y="0"/>
                      <a:pt x="1800" y="630"/>
                      <a:pt x="2160" y="1260"/>
                    </a:cubicBezTo>
                  </a:path>
                </a:pathLst>
              </a:custGeom>
              <a:noFill/>
              <a:ln w="19050">
                <a:solidFill>
                  <a:schemeClr val="tx1"/>
                </a:solidFill>
                <a:round/>
                <a:headEnd/>
                <a:tailEnd/>
              </a:ln>
            </p:spPr>
            <p:txBody>
              <a:bodyPr/>
              <a:lstStyle/>
              <a:p>
                <a:endParaRPr lang="ru-RU"/>
              </a:p>
            </p:txBody>
          </p:sp>
          <p:sp>
            <p:nvSpPr>
              <p:cNvPr id="19" name="Freeform 38"/>
              <p:cNvSpPr>
                <a:spLocks/>
              </p:cNvSpPr>
              <p:nvPr/>
            </p:nvSpPr>
            <p:spPr bwMode="auto">
              <a:xfrm>
                <a:off x="1270" y="2832"/>
                <a:ext cx="341" cy="344"/>
              </a:xfrm>
              <a:custGeom>
                <a:avLst/>
                <a:gdLst/>
                <a:ahLst/>
                <a:cxnLst>
                  <a:cxn ang="0">
                    <a:pos x="0" y="1260"/>
                  </a:cxn>
                  <a:cxn ang="0">
                    <a:pos x="1080" y="0"/>
                  </a:cxn>
                  <a:cxn ang="0">
                    <a:pos x="2160" y="1260"/>
                  </a:cxn>
                </a:cxnLst>
                <a:rect l="0" t="0" r="r" b="b"/>
                <a:pathLst>
                  <a:path w="2160" h="1260">
                    <a:moveTo>
                      <a:pt x="0" y="1260"/>
                    </a:moveTo>
                    <a:cubicBezTo>
                      <a:pt x="360" y="630"/>
                      <a:pt x="720" y="0"/>
                      <a:pt x="1080" y="0"/>
                    </a:cubicBezTo>
                    <a:cubicBezTo>
                      <a:pt x="1440" y="0"/>
                      <a:pt x="1800" y="630"/>
                      <a:pt x="2160" y="1260"/>
                    </a:cubicBezTo>
                  </a:path>
                </a:pathLst>
              </a:custGeom>
              <a:noFill/>
              <a:ln w="19050">
                <a:solidFill>
                  <a:schemeClr val="tx1"/>
                </a:solidFill>
                <a:round/>
                <a:headEnd/>
                <a:tailEnd/>
              </a:ln>
            </p:spPr>
            <p:txBody>
              <a:bodyPr/>
              <a:lstStyle/>
              <a:p>
                <a:endParaRPr lang="ru-RU"/>
              </a:p>
            </p:txBody>
          </p:sp>
          <p:sp>
            <p:nvSpPr>
              <p:cNvPr id="20" name="Freeform 39"/>
              <p:cNvSpPr>
                <a:spLocks/>
              </p:cNvSpPr>
              <p:nvPr/>
            </p:nvSpPr>
            <p:spPr bwMode="auto">
              <a:xfrm flipV="1">
                <a:off x="1611" y="3176"/>
                <a:ext cx="342" cy="328"/>
              </a:xfrm>
              <a:custGeom>
                <a:avLst/>
                <a:gdLst/>
                <a:ahLst/>
                <a:cxnLst>
                  <a:cxn ang="0">
                    <a:pos x="0" y="1260"/>
                  </a:cxn>
                  <a:cxn ang="0">
                    <a:pos x="1080" y="0"/>
                  </a:cxn>
                  <a:cxn ang="0">
                    <a:pos x="2160" y="1260"/>
                  </a:cxn>
                </a:cxnLst>
                <a:rect l="0" t="0" r="r" b="b"/>
                <a:pathLst>
                  <a:path w="2160" h="1260">
                    <a:moveTo>
                      <a:pt x="0" y="1260"/>
                    </a:moveTo>
                    <a:cubicBezTo>
                      <a:pt x="360" y="630"/>
                      <a:pt x="720" y="0"/>
                      <a:pt x="1080" y="0"/>
                    </a:cubicBezTo>
                    <a:cubicBezTo>
                      <a:pt x="1440" y="0"/>
                      <a:pt x="1800" y="630"/>
                      <a:pt x="2160" y="1260"/>
                    </a:cubicBezTo>
                  </a:path>
                </a:pathLst>
              </a:custGeom>
              <a:noFill/>
              <a:ln w="19050">
                <a:solidFill>
                  <a:schemeClr val="tx1"/>
                </a:solidFill>
                <a:round/>
                <a:headEnd/>
                <a:tailEnd/>
              </a:ln>
            </p:spPr>
            <p:txBody>
              <a:bodyPr/>
              <a:lstStyle/>
              <a:p>
                <a:endParaRPr lang="ru-RU"/>
              </a:p>
            </p:txBody>
          </p:sp>
          <p:sp>
            <p:nvSpPr>
              <p:cNvPr id="21" name="Line 40"/>
              <p:cNvSpPr>
                <a:spLocks noChangeShapeType="1"/>
              </p:cNvSpPr>
              <p:nvPr/>
            </p:nvSpPr>
            <p:spPr bwMode="auto">
              <a:xfrm>
                <a:off x="587" y="3176"/>
                <a:ext cx="1423" cy="0"/>
              </a:xfrm>
              <a:prstGeom prst="line">
                <a:avLst/>
              </a:prstGeom>
              <a:noFill/>
              <a:ln w="9525">
                <a:solidFill>
                  <a:schemeClr val="tx1"/>
                </a:solidFill>
                <a:round/>
                <a:headEnd/>
                <a:tailEnd type="triangle" w="med" len="med"/>
              </a:ln>
            </p:spPr>
            <p:txBody>
              <a:bodyPr/>
              <a:lstStyle/>
              <a:p>
                <a:endParaRPr lang="ru-RU"/>
              </a:p>
            </p:txBody>
          </p:sp>
          <p:sp>
            <p:nvSpPr>
              <p:cNvPr id="22" name="Line 41"/>
              <p:cNvSpPr>
                <a:spLocks noChangeShapeType="1"/>
              </p:cNvSpPr>
              <p:nvPr/>
            </p:nvSpPr>
            <p:spPr bwMode="auto">
              <a:xfrm flipH="1">
                <a:off x="522" y="3176"/>
                <a:ext cx="232" cy="0"/>
              </a:xfrm>
              <a:prstGeom prst="line">
                <a:avLst/>
              </a:prstGeom>
              <a:noFill/>
              <a:ln w="9525">
                <a:solidFill>
                  <a:schemeClr val="tx1"/>
                </a:solidFill>
                <a:round/>
                <a:headEnd/>
                <a:tailEnd/>
              </a:ln>
            </p:spPr>
            <p:txBody>
              <a:bodyPr/>
              <a:lstStyle/>
              <a:p>
                <a:endParaRPr lang="ru-RU"/>
              </a:p>
            </p:txBody>
          </p:sp>
          <p:grpSp>
            <p:nvGrpSpPr>
              <p:cNvPr id="23" name="Group 42"/>
              <p:cNvGrpSpPr>
                <a:grpSpLocks/>
              </p:cNvGrpSpPr>
              <p:nvPr/>
            </p:nvGrpSpPr>
            <p:grpSpPr bwMode="auto">
              <a:xfrm>
                <a:off x="192" y="2832"/>
                <a:ext cx="1488" cy="672"/>
                <a:chOff x="192" y="2832"/>
                <a:chExt cx="1488" cy="672"/>
              </a:xfrm>
            </p:grpSpPr>
            <p:sp>
              <p:nvSpPr>
                <p:cNvPr id="24" name="Freeform 43"/>
                <p:cNvSpPr>
                  <a:spLocks/>
                </p:cNvSpPr>
                <p:nvPr/>
              </p:nvSpPr>
              <p:spPr bwMode="auto">
                <a:xfrm>
                  <a:off x="257" y="2832"/>
                  <a:ext cx="342" cy="344"/>
                </a:xfrm>
                <a:custGeom>
                  <a:avLst/>
                  <a:gdLst/>
                  <a:ahLst/>
                  <a:cxnLst>
                    <a:cxn ang="0">
                      <a:pos x="0" y="1260"/>
                    </a:cxn>
                    <a:cxn ang="0">
                      <a:pos x="1080" y="0"/>
                    </a:cxn>
                    <a:cxn ang="0">
                      <a:pos x="2160" y="1260"/>
                    </a:cxn>
                  </a:cxnLst>
                  <a:rect l="0" t="0" r="r" b="b"/>
                  <a:pathLst>
                    <a:path w="2160" h="1260">
                      <a:moveTo>
                        <a:pt x="0" y="1260"/>
                      </a:moveTo>
                      <a:cubicBezTo>
                        <a:pt x="360" y="630"/>
                        <a:pt x="720" y="0"/>
                        <a:pt x="1080" y="0"/>
                      </a:cubicBezTo>
                      <a:cubicBezTo>
                        <a:pt x="1440" y="0"/>
                        <a:pt x="1800" y="630"/>
                        <a:pt x="2160" y="1260"/>
                      </a:cubicBezTo>
                    </a:path>
                  </a:pathLst>
                </a:custGeom>
                <a:noFill/>
                <a:ln w="19050">
                  <a:solidFill>
                    <a:schemeClr val="tx1"/>
                  </a:solidFill>
                  <a:round/>
                  <a:headEnd/>
                  <a:tailEnd/>
                </a:ln>
              </p:spPr>
              <p:txBody>
                <a:bodyPr/>
                <a:lstStyle/>
                <a:p>
                  <a:endParaRPr lang="ru-RU"/>
                </a:p>
              </p:txBody>
            </p:sp>
            <p:sp>
              <p:nvSpPr>
                <p:cNvPr id="25" name="Freeform 44"/>
                <p:cNvSpPr>
                  <a:spLocks/>
                </p:cNvSpPr>
                <p:nvPr/>
              </p:nvSpPr>
              <p:spPr bwMode="auto">
                <a:xfrm flipV="1">
                  <a:off x="599" y="3176"/>
                  <a:ext cx="341" cy="328"/>
                </a:xfrm>
                <a:custGeom>
                  <a:avLst/>
                  <a:gdLst/>
                  <a:ahLst/>
                  <a:cxnLst>
                    <a:cxn ang="0">
                      <a:pos x="0" y="1260"/>
                    </a:cxn>
                    <a:cxn ang="0">
                      <a:pos x="1080" y="0"/>
                    </a:cxn>
                    <a:cxn ang="0">
                      <a:pos x="2160" y="1260"/>
                    </a:cxn>
                  </a:cxnLst>
                  <a:rect l="0" t="0" r="r" b="b"/>
                  <a:pathLst>
                    <a:path w="2160" h="1260">
                      <a:moveTo>
                        <a:pt x="0" y="1260"/>
                      </a:moveTo>
                      <a:cubicBezTo>
                        <a:pt x="360" y="630"/>
                        <a:pt x="720" y="0"/>
                        <a:pt x="1080" y="0"/>
                      </a:cubicBezTo>
                      <a:cubicBezTo>
                        <a:pt x="1440" y="0"/>
                        <a:pt x="1800" y="630"/>
                        <a:pt x="2160" y="1260"/>
                      </a:cubicBezTo>
                    </a:path>
                  </a:pathLst>
                </a:custGeom>
                <a:noFill/>
                <a:ln w="19050">
                  <a:solidFill>
                    <a:schemeClr val="tx1"/>
                  </a:solidFill>
                  <a:round/>
                  <a:headEnd/>
                  <a:tailEnd/>
                </a:ln>
              </p:spPr>
              <p:txBody>
                <a:bodyPr/>
                <a:lstStyle/>
                <a:p>
                  <a:endParaRPr lang="ru-RU"/>
                </a:p>
              </p:txBody>
            </p:sp>
            <p:sp>
              <p:nvSpPr>
                <p:cNvPr id="26" name="Freeform 45"/>
                <p:cNvSpPr>
                  <a:spLocks/>
                </p:cNvSpPr>
                <p:nvPr/>
              </p:nvSpPr>
              <p:spPr bwMode="auto">
                <a:xfrm>
                  <a:off x="940" y="2832"/>
                  <a:ext cx="341" cy="344"/>
                </a:xfrm>
                <a:custGeom>
                  <a:avLst/>
                  <a:gdLst/>
                  <a:ahLst/>
                  <a:cxnLst>
                    <a:cxn ang="0">
                      <a:pos x="0" y="1260"/>
                    </a:cxn>
                    <a:cxn ang="0">
                      <a:pos x="1080" y="0"/>
                    </a:cxn>
                    <a:cxn ang="0">
                      <a:pos x="2160" y="1260"/>
                    </a:cxn>
                  </a:cxnLst>
                  <a:rect l="0" t="0" r="r" b="b"/>
                  <a:pathLst>
                    <a:path w="2160" h="1260">
                      <a:moveTo>
                        <a:pt x="0" y="1260"/>
                      </a:moveTo>
                      <a:cubicBezTo>
                        <a:pt x="360" y="630"/>
                        <a:pt x="720" y="0"/>
                        <a:pt x="1080" y="0"/>
                      </a:cubicBezTo>
                      <a:cubicBezTo>
                        <a:pt x="1440" y="0"/>
                        <a:pt x="1800" y="630"/>
                        <a:pt x="2160" y="1260"/>
                      </a:cubicBezTo>
                    </a:path>
                  </a:pathLst>
                </a:custGeom>
                <a:noFill/>
                <a:ln w="19050">
                  <a:solidFill>
                    <a:schemeClr val="tx1"/>
                  </a:solidFill>
                  <a:round/>
                  <a:headEnd/>
                  <a:tailEnd/>
                </a:ln>
              </p:spPr>
              <p:txBody>
                <a:bodyPr/>
                <a:lstStyle/>
                <a:p>
                  <a:endParaRPr lang="ru-RU"/>
                </a:p>
              </p:txBody>
            </p:sp>
            <p:sp>
              <p:nvSpPr>
                <p:cNvPr id="27" name="Freeform 46"/>
                <p:cNvSpPr>
                  <a:spLocks/>
                </p:cNvSpPr>
                <p:nvPr/>
              </p:nvSpPr>
              <p:spPr bwMode="auto">
                <a:xfrm flipV="1">
                  <a:off x="1281" y="3176"/>
                  <a:ext cx="342" cy="328"/>
                </a:xfrm>
                <a:custGeom>
                  <a:avLst/>
                  <a:gdLst/>
                  <a:ahLst/>
                  <a:cxnLst>
                    <a:cxn ang="0">
                      <a:pos x="0" y="1260"/>
                    </a:cxn>
                    <a:cxn ang="0">
                      <a:pos x="1080" y="0"/>
                    </a:cxn>
                    <a:cxn ang="0">
                      <a:pos x="2160" y="1260"/>
                    </a:cxn>
                  </a:cxnLst>
                  <a:rect l="0" t="0" r="r" b="b"/>
                  <a:pathLst>
                    <a:path w="2160" h="1260">
                      <a:moveTo>
                        <a:pt x="0" y="1260"/>
                      </a:moveTo>
                      <a:cubicBezTo>
                        <a:pt x="360" y="630"/>
                        <a:pt x="720" y="0"/>
                        <a:pt x="1080" y="0"/>
                      </a:cubicBezTo>
                      <a:cubicBezTo>
                        <a:pt x="1440" y="0"/>
                        <a:pt x="1800" y="630"/>
                        <a:pt x="2160" y="1260"/>
                      </a:cubicBezTo>
                    </a:path>
                  </a:pathLst>
                </a:custGeom>
                <a:noFill/>
                <a:ln w="19050">
                  <a:solidFill>
                    <a:schemeClr val="tx1"/>
                  </a:solidFill>
                  <a:round/>
                  <a:headEnd/>
                  <a:tailEnd/>
                </a:ln>
              </p:spPr>
              <p:txBody>
                <a:bodyPr/>
                <a:lstStyle/>
                <a:p>
                  <a:endParaRPr lang="ru-RU"/>
                </a:p>
              </p:txBody>
            </p:sp>
            <p:sp>
              <p:nvSpPr>
                <p:cNvPr id="28" name="Line 47"/>
                <p:cNvSpPr>
                  <a:spLocks noChangeShapeType="1"/>
                </p:cNvSpPr>
                <p:nvPr/>
              </p:nvSpPr>
              <p:spPr bwMode="auto">
                <a:xfrm>
                  <a:off x="257" y="3176"/>
                  <a:ext cx="1423" cy="0"/>
                </a:xfrm>
                <a:prstGeom prst="line">
                  <a:avLst/>
                </a:prstGeom>
                <a:noFill/>
                <a:ln w="9525">
                  <a:solidFill>
                    <a:schemeClr val="tx1"/>
                  </a:solidFill>
                  <a:round/>
                  <a:headEnd/>
                  <a:tailEnd type="triangle" w="med" len="med"/>
                </a:ln>
              </p:spPr>
              <p:txBody>
                <a:bodyPr/>
                <a:lstStyle/>
                <a:p>
                  <a:endParaRPr lang="ru-RU"/>
                </a:p>
              </p:txBody>
            </p:sp>
            <p:sp>
              <p:nvSpPr>
                <p:cNvPr id="29" name="Line 48"/>
                <p:cNvSpPr>
                  <a:spLocks noChangeShapeType="1"/>
                </p:cNvSpPr>
                <p:nvPr/>
              </p:nvSpPr>
              <p:spPr bwMode="auto">
                <a:xfrm flipH="1">
                  <a:off x="192" y="3176"/>
                  <a:ext cx="232" cy="0"/>
                </a:xfrm>
                <a:prstGeom prst="line">
                  <a:avLst/>
                </a:prstGeom>
                <a:noFill/>
                <a:ln w="9525">
                  <a:solidFill>
                    <a:schemeClr val="tx1"/>
                  </a:solidFill>
                  <a:round/>
                  <a:headEnd/>
                  <a:tailEnd/>
                </a:ln>
              </p:spPr>
              <p:txBody>
                <a:bodyPr/>
                <a:lstStyle/>
                <a:p>
                  <a:endParaRPr lang="ru-RU"/>
                </a:p>
              </p:txBody>
            </p:sp>
          </p:grpSp>
        </p:grpSp>
        <p:sp>
          <p:nvSpPr>
            <p:cNvPr id="14" name="Line 49"/>
            <p:cNvSpPr>
              <a:spLocks noChangeShapeType="1"/>
            </p:cNvSpPr>
            <p:nvPr/>
          </p:nvSpPr>
          <p:spPr bwMode="auto">
            <a:xfrm flipV="1">
              <a:off x="4452" y="2982"/>
              <a:ext cx="1002" cy="0"/>
            </a:xfrm>
            <a:prstGeom prst="line">
              <a:avLst/>
            </a:prstGeom>
            <a:noFill/>
            <a:ln w="9525">
              <a:solidFill>
                <a:schemeClr val="tx1"/>
              </a:solidFill>
              <a:round/>
              <a:headEnd/>
              <a:tailEnd type="triangle" w="med" len="med"/>
            </a:ln>
            <a:effectLst/>
          </p:spPr>
          <p:txBody>
            <a:bodyPr wrap="none"/>
            <a:lstStyle/>
            <a:p>
              <a:endParaRPr lang="ru-RU"/>
            </a:p>
          </p:txBody>
        </p:sp>
        <p:sp>
          <p:nvSpPr>
            <p:cNvPr id="15" name="Text Box 50"/>
            <p:cNvSpPr txBox="1">
              <a:spLocks noChangeArrowheads="1"/>
            </p:cNvSpPr>
            <p:nvPr/>
          </p:nvSpPr>
          <p:spPr bwMode="auto">
            <a:xfrm>
              <a:off x="5232" y="2568"/>
              <a:ext cx="528" cy="250"/>
            </a:xfrm>
            <a:prstGeom prst="rect">
              <a:avLst/>
            </a:prstGeom>
            <a:noFill/>
            <a:ln w="9525">
              <a:noFill/>
              <a:miter lim="800000"/>
              <a:headEnd/>
              <a:tailEnd/>
            </a:ln>
            <a:effectLst/>
          </p:spPr>
          <p:txBody>
            <a:bodyPr>
              <a:spAutoFit/>
            </a:bodyPr>
            <a:lstStyle/>
            <a:p>
              <a:pPr eaLnBrk="1" hangingPunct="1">
                <a:spcBef>
                  <a:spcPct val="50000"/>
                </a:spcBef>
              </a:pPr>
              <a:r>
                <a:rPr lang="lt-LT" sz="2000" dirty="0"/>
                <a:t>MIN</a:t>
              </a:r>
            </a:p>
          </p:txBody>
        </p:sp>
        <p:sp>
          <p:nvSpPr>
            <p:cNvPr id="16" name="Line 51"/>
            <p:cNvSpPr>
              <a:spLocks noChangeShapeType="1"/>
            </p:cNvSpPr>
            <p:nvPr/>
          </p:nvSpPr>
          <p:spPr bwMode="auto">
            <a:xfrm>
              <a:off x="4089" y="2988"/>
              <a:ext cx="318" cy="1"/>
            </a:xfrm>
            <a:prstGeom prst="line">
              <a:avLst/>
            </a:prstGeom>
            <a:noFill/>
            <a:ln w="9525">
              <a:solidFill>
                <a:schemeClr val="tx1"/>
              </a:solidFill>
              <a:round/>
              <a:headEnd/>
              <a:tailEnd type="triangle" w="med" len="med"/>
            </a:ln>
            <a:effectLst/>
          </p:spPr>
          <p:txBody>
            <a:bodyPr wrap="none"/>
            <a:lstStyle/>
            <a:p>
              <a:endParaRPr lang="ru-RU"/>
            </a:p>
          </p:txBody>
        </p:sp>
      </p:grpSp>
    </p:spTree>
    <p:extLst>
      <p:ext uri="{BB962C8B-B14F-4D97-AF65-F5344CB8AC3E}">
        <p14:creationId xmlns:p14="http://schemas.microsoft.com/office/powerpoint/2010/main" val="3949646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500"/>
                                        <p:tgtEl>
                                          <p:spTgt spid="10">
                                            <p:txEl>
                                              <p:pRg st="0" end="0"/>
                                            </p:txEl>
                                          </p:spTgt>
                                        </p:tgtEl>
                                      </p:cBhvr>
                                    </p:animEffect>
                                  </p:childTnLst>
                                </p:cTn>
                              </p:par>
                            </p:childTnLst>
                          </p:cTn>
                        </p:par>
                        <p:par>
                          <p:cTn id="12" fill="hold">
                            <p:stCondLst>
                              <p:cond delay="1000"/>
                            </p:stCondLst>
                            <p:childTnLst>
                              <p:par>
                                <p:cTn id="13" presetID="26"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80">
                                          <p:stCondLst>
                                            <p:cond delay="0"/>
                                          </p:stCondLst>
                                        </p:cTn>
                                        <p:tgtEl>
                                          <p:spTgt spid="12"/>
                                        </p:tgtEl>
                                      </p:cBhvr>
                                    </p:animEffect>
                                    <p:anim calcmode="lin" valueType="num">
                                      <p:cBhvr>
                                        <p:cTn id="16"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1" dur="26">
                                          <p:stCondLst>
                                            <p:cond delay="650"/>
                                          </p:stCondLst>
                                        </p:cTn>
                                        <p:tgtEl>
                                          <p:spTgt spid="12"/>
                                        </p:tgtEl>
                                      </p:cBhvr>
                                      <p:to x="100000" y="60000"/>
                                    </p:animScale>
                                    <p:animScale>
                                      <p:cBhvr>
                                        <p:cTn id="22" dur="166" decel="50000">
                                          <p:stCondLst>
                                            <p:cond delay="676"/>
                                          </p:stCondLst>
                                        </p:cTn>
                                        <p:tgtEl>
                                          <p:spTgt spid="12"/>
                                        </p:tgtEl>
                                      </p:cBhvr>
                                      <p:to x="100000" y="100000"/>
                                    </p:animScale>
                                    <p:animScale>
                                      <p:cBhvr>
                                        <p:cTn id="23" dur="26">
                                          <p:stCondLst>
                                            <p:cond delay="1312"/>
                                          </p:stCondLst>
                                        </p:cTn>
                                        <p:tgtEl>
                                          <p:spTgt spid="12"/>
                                        </p:tgtEl>
                                      </p:cBhvr>
                                      <p:to x="100000" y="80000"/>
                                    </p:animScale>
                                    <p:animScale>
                                      <p:cBhvr>
                                        <p:cTn id="24" dur="166" decel="50000">
                                          <p:stCondLst>
                                            <p:cond delay="1338"/>
                                          </p:stCondLst>
                                        </p:cTn>
                                        <p:tgtEl>
                                          <p:spTgt spid="12"/>
                                        </p:tgtEl>
                                      </p:cBhvr>
                                      <p:to x="100000" y="100000"/>
                                    </p:animScale>
                                    <p:animScale>
                                      <p:cBhvr>
                                        <p:cTn id="25" dur="26">
                                          <p:stCondLst>
                                            <p:cond delay="1642"/>
                                          </p:stCondLst>
                                        </p:cTn>
                                        <p:tgtEl>
                                          <p:spTgt spid="12"/>
                                        </p:tgtEl>
                                      </p:cBhvr>
                                      <p:to x="100000" y="90000"/>
                                    </p:animScale>
                                    <p:animScale>
                                      <p:cBhvr>
                                        <p:cTn id="26" dur="166" decel="50000">
                                          <p:stCondLst>
                                            <p:cond delay="1668"/>
                                          </p:stCondLst>
                                        </p:cTn>
                                        <p:tgtEl>
                                          <p:spTgt spid="12"/>
                                        </p:tgtEl>
                                      </p:cBhvr>
                                      <p:to x="100000" y="100000"/>
                                    </p:animScale>
                                    <p:animScale>
                                      <p:cBhvr>
                                        <p:cTn id="27" dur="26">
                                          <p:stCondLst>
                                            <p:cond delay="1808"/>
                                          </p:stCondLst>
                                        </p:cTn>
                                        <p:tgtEl>
                                          <p:spTgt spid="12"/>
                                        </p:tgtEl>
                                      </p:cBhvr>
                                      <p:to x="100000" y="95000"/>
                                    </p:animScale>
                                    <p:animScale>
                                      <p:cBhvr>
                                        <p:cTn id="28" dur="166" decel="50000">
                                          <p:stCondLst>
                                            <p:cond delay="1834"/>
                                          </p:stCondLst>
                                        </p:cTn>
                                        <p:tgtEl>
                                          <p:spTgt spid="12"/>
                                        </p:tgtEl>
                                      </p:cBhvr>
                                      <p:to x="100000" y="100000"/>
                                    </p:animScale>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2204864"/>
            <a:ext cx="8229600" cy="4525963"/>
          </a:xfrm>
        </p:spPr>
        <p:txBody>
          <a:bodyPr>
            <a:normAutofit/>
          </a:bodyPr>
          <a:lstStyle/>
          <a:p>
            <a:r>
              <a:rPr lang="lt-LT" dirty="0" smtClean="0">
                <a:latin typeface="Arial" charset="0"/>
              </a:rPr>
              <a:t>Interferuoti gali tik koherentinės bangos.</a:t>
            </a:r>
          </a:p>
          <a:p>
            <a:endParaRPr lang="lt-LT" dirty="0" smtClean="0">
              <a:latin typeface="Arial" charset="0"/>
            </a:endParaRPr>
          </a:p>
          <a:p>
            <a:r>
              <a:rPr lang="lt-LT" dirty="0" smtClean="0">
                <a:latin typeface="Arial" charset="0"/>
              </a:rPr>
              <a:t>Koherentinėmis bangomis vadiname bangas, kurių virpesiai susikirtimo taške yra</a:t>
            </a:r>
            <a:r>
              <a:rPr lang="en-US" dirty="0" smtClean="0">
                <a:latin typeface="Arial" charset="0"/>
              </a:rPr>
              <a:t> </a:t>
            </a:r>
            <a:r>
              <a:rPr lang="lt-LT" dirty="0" smtClean="0">
                <a:latin typeface="Arial" charset="0"/>
              </a:rPr>
              <a:t>nestatmeni, o fazių skirtumas nekinta. </a:t>
            </a:r>
          </a:p>
          <a:p>
            <a:endParaRPr lang="lt-LT" dirty="0" smtClean="0">
              <a:latin typeface="Arial" charset="0"/>
            </a:endParaRPr>
          </a:p>
          <a:p>
            <a:r>
              <a:rPr lang="lt-LT" dirty="0" smtClean="0">
                <a:latin typeface="Arial" charset="0"/>
              </a:rPr>
              <a:t>Kadangi fazių skirtumas nekinta, galime sakyti, kad koherentinės bangos turi būti </a:t>
            </a:r>
            <a:r>
              <a:rPr lang="en-US" dirty="0" smtClean="0">
                <a:latin typeface="Arial" charset="0"/>
              </a:rPr>
              <a:t> </a:t>
            </a:r>
            <a:r>
              <a:rPr lang="lt-LT" dirty="0" smtClean="0">
                <a:latin typeface="Arial" charset="0"/>
              </a:rPr>
              <a:t>vienodo dažnio, o sklidimo kryptis – panaši.</a:t>
            </a:r>
            <a:endParaRPr lang="ru-RU" dirty="0"/>
          </a:p>
        </p:txBody>
      </p:sp>
      <p:sp>
        <p:nvSpPr>
          <p:cNvPr id="2" name="Title 1"/>
          <p:cNvSpPr>
            <a:spLocks noGrp="1"/>
          </p:cNvSpPr>
          <p:nvPr>
            <p:ph type="title"/>
          </p:nvPr>
        </p:nvSpPr>
        <p:spPr>
          <a:xfrm>
            <a:off x="395536" y="476672"/>
            <a:ext cx="8229600" cy="1143000"/>
          </a:xfrm>
        </p:spPr>
        <p:txBody>
          <a:bodyPr>
            <a:noAutofit/>
          </a:bodyPr>
          <a:lstStyle/>
          <a:p>
            <a:r>
              <a:rPr lang="en-US" sz="4400" dirty="0" err="1" smtClean="0"/>
              <a:t>Šviesos</a:t>
            </a:r>
            <a:r>
              <a:rPr lang="en-US" sz="4400" dirty="0" smtClean="0"/>
              <a:t> </a:t>
            </a:r>
            <a:r>
              <a:rPr lang="en-US" sz="4400" dirty="0" err="1" smtClean="0"/>
              <a:t>interferencija</a:t>
            </a:r>
            <a:r>
              <a:rPr lang="en-US" sz="4400" dirty="0" smtClean="0"/>
              <a:t> </a:t>
            </a:r>
            <a:r>
              <a:rPr lang="en-US" sz="4400" dirty="0" err="1" smtClean="0"/>
              <a:t>ir</a:t>
            </a:r>
            <a:r>
              <a:rPr lang="en-US" sz="4400" dirty="0" smtClean="0"/>
              <a:t> </a:t>
            </a:r>
            <a:r>
              <a:rPr lang="en-US" sz="4400" dirty="0" err="1" smtClean="0"/>
              <a:t>koherentin</a:t>
            </a:r>
            <a:r>
              <a:rPr lang="lt-LT" sz="4400" dirty="0" smtClean="0"/>
              <a:t>ės bangos</a:t>
            </a:r>
            <a:endParaRPr lang="ru-RU" sz="4400" dirty="0"/>
          </a:p>
        </p:txBody>
      </p:sp>
    </p:spTree>
    <p:extLst>
      <p:ext uri="{BB962C8B-B14F-4D97-AF65-F5344CB8AC3E}">
        <p14:creationId xmlns:p14="http://schemas.microsoft.com/office/powerpoint/2010/main" val="2654860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2332037"/>
            <a:ext cx="4258816" cy="4525963"/>
          </a:xfrm>
        </p:spPr>
        <p:txBody>
          <a:bodyPr/>
          <a:lstStyle/>
          <a:p>
            <a:pPr marL="0" indent="0">
              <a:buNone/>
            </a:pPr>
            <a:r>
              <a:rPr lang="lt-LT" dirty="0" smtClean="0"/>
              <a:t>Interferencinis vaizdas priklauso nuo:</a:t>
            </a:r>
          </a:p>
          <a:p>
            <a:pPr marL="0" indent="0">
              <a:buNone/>
            </a:pPr>
            <a:r>
              <a:rPr lang="lt-LT" dirty="0" smtClean="0"/>
              <a:t>1. Kampo, kuriuo plėvelė yra stebima</a:t>
            </a:r>
          </a:p>
          <a:p>
            <a:pPr marL="0" indent="0">
              <a:buNone/>
            </a:pPr>
            <a:r>
              <a:rPr lang="lt-LT" dirty="0" smtClean="0"/>
              <a:t>2. Plėvelės storio</a:t>
            </a:r>
            <a:endParaRPr lang="ru-RU" dirty="0"/>
          </a:p>
        </p:txBody>
      </p:sp>
      <p:sp>
        <p:nvSpPr>
          <p:cNvPr id="2" name="Title 1"/>
          <p:cNvSpPr>
            <a:spLocks noGrp="1"/>
          </p:cNvSpPr>
          <p:nvPr>
            <p:ph type="title"/>
          </p:nvPr>
        </p:nvSpPr>
        <p:spPr>
          <a:xfrm>
            <a:off x="611560" y="404664"/>
            <a:ext cx="7756263" cy="1054250"/>
          </a:xfrm>
        </p:spPr>
        <p:txBody>
          <a:bodyPr>
            <a:noAutofit/>
          </a:bodyPr>
          <a:lstStyle/>
          <a:p>
            <a:r>
              <a:rPr lang="lt-LT" sz="2400" dirty="0" smtClean="0"/>
              <a:t>Baltoje švesoje  </a:t>
            </a:r>
            <a:r>
              <a:rPr lang="lt-LT" sz="4000" dirty="0" smtClean="0"/>
              <a:t>interferencijos juostos </a:t>
            </a:r>
            <a:r>
              <a:rPr lang="lt-LT" sz="2400" dirty="0" smtClean="0"/>
              <a:t>atsispindinčios nuo </a:t>
            </a:r>
            <a:r>
              <a:rPr lang="lt-LT" sz="4000" dirty="0" smtClean="0"/>
              <a:t>plonos plėvelės </a:t>
            </a:r>
            <a:r>
              <a:rPr lang="lt-LT" sz="2400" dirty="0" smtClean="0"/>
              <a:t>nusidažo .</a:t>
            </a:r>
            <a:endParaRPr lang="ru-RU" sz="2400"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2132856"/>
            <a:ext cx="2543219" cy="24482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4077072"/>
            <a:ext cx="3164582" cy="25044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8922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par>
                          <p:cTn id="20" fill="hold">
                            <p:stCondLst>
                              <p:cond delay="2000"/>
                            </p:stCondLst>
                            <p:childTnLst>
                              <p:par>
                                <p:cTn id="21" presetID="26" presetClass="entr" presetSubtype="0" fill="hold" nodeType="afterEffect">
                                  <p:stCondLst>
                                    <p:cond delay="0"/>
                                  </p:stCondLst>
                                  <p:childTnLst>
                                    <p:set>
                                      <p:cBhvr>
                                        <p:cTn id="22" dur="1" fill="hold">
                                          <p:stCondLst>
                                            <p:cond delay="0"/>
                                          </p:stCondLst>
                                        </p:cTn>
                                        <p:tgtEl>
                                          <p:spTgt spid="13314"/>
                                        </p:tgtEl>
                                        <p:attrNameLst>
                                          <p:attrName>style.visibility</p:attrName>
                                        </p:attrNameLst>
                                      </p:cBhvr>
                                      <p:to>
                                        <p:strVal val="visible"/>
                                      </p:to>
                                    </p:set>
                                    <p:animEffect transition="in" filter="wipe(down)">
                                      <p:cBhvr>
                                        <p:cTn id="23" dur="580">
                                          <p:stCondLst>
                                            <p:cond delay="0"/>
                                          </p:stCondLst>
                                        </p:cTn>
                                        <p:tgtEl>
                                          <p:spTgt spid="13314"/>
                                        </p:tgtEl>
                                      </p:cBhvr>
                                    </p:animEffect>
                                    <p:anim calcmode="lin" valueType="num">
                                      <p:cBhvr>
                                        <p:cTn id="24" dur="1822" tmFilter="0,0; 0.14,0.36; 0.43,0.73; 0.71,0.91; 1.0,1.0">
                                          <p:stCondLst>
                                            <p:cond delay="0"/>
                                          </p:stCondLst>
                                        </p:cTn>
                                        <p:tgtEl>
                                          <p:spTgt spid="1331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331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331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331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3314"/>
                                        </p:tgtEl>
                                        <p:attrNameLst>
                                          <p:attrName>ppt_y</p:attrName>
                                        </p:attrNameLst>
                                      </p:cBhvr>
                                      <p:tavLst>
                                        <p:tav tm="0" fmla="#ppt_y-sin(pi*$)/81">
                                          <p:val>
                                            <p:fltVal val="0"/>
                                          </p:val>
                                        </p:tav>
                                        <p:tav tm="100000">
                                          <p:val>
                                            <p:fltVal val="1"/>
                                          </p:val>
                                        </p:tav>
                                      </p:tavLst>
                                    </p:anim>
                                    <p:animScale>
                                      <p:cBhvr>
                                        <p:cTn id="29" dur="26">
                                          <p:stCondLst>
                                            <p:cond delay="650"/>
                                          </p:stCondLst>
                                        </p:cTn>
                                        <p:tgtEl>
                                          <p:spTgt spid="13314"/>
                                        </p:tgtEl>
                                      </p:cBhvr>
                                      <p:to x="100000" y="60000"/>
                                    </p:animScale>
                                    <p:animScale>
                                      <p:cBhvr>
                                        <p:cTn id="30" dur="166" decel="50000">
                                          <p:stCondLst>
                                            <p:cond delay="676"/>
                                          </p:stCondLst>
                                        </p:cTn>
                                        <p:tgtEl>
                                          <p:spTgt spid="13314"/>
                                        </p:tgtEl>
                                      </p:cBhvr>
                                      <p:to x="100000" y="100000"/>
                                    </p:animScale>
                                    <p:animScale>
                                      <p:cBhvr>
                                        <p:cTn id="31" dur="26">
                                          <p:stCondLst>
                                            <p:cond delay="1312"/>
                                          </p:stCondLst>
                                        </p:cTn>
                                        <p:tgtEl>
                                          <p:spTgt spid="13314"/>
                                        </p:tgtEl>
                                      </p:cBhvr>
                                      <p:to x="100000" y="80000"/>
                                    </p:animScale>
                                    <p:animScale>
                                      <p:cBhvr>
                                        <p:cTn id="32" dur="166" decel="50000">
                                          <p:stCondLst>
                                            <p:cond delay="1338"/>
                                          </p:stCondLst>
                                        </p:cTn>
                                        <p:tgtEl>
                                          <p:spTgt spid="13314"/>
                                        </p:tgtEl>
                                      </p:cBhvr>
                                      <p:to x="100000" y="100000"/>
                                    </p:animScale>
                                    <p:animScale>
                                      <p:cBhvr>
                                        <p:cTn id="33" dur="26">
                                          <p:stCondLst>
                                            <p:cond delay="1642"/>
                                          </p:stCondLst>
                                        </p:cTn>
                                        <p:tgtEl>
                                          <p:spTgt spid="13314"/>
                                        </p:tgtEl>
                                      </p:cBhvr>
                                      <p:to x="100000" y="90000"/>
                                    </p:animScale>
                                    <p:animScale>
                                      <p:cBhvr>
                                        <p:cTn id="34" dur="166" decel="50000">
                                          <p:stCondLst>
                                            <p:cond delay="1668"/>
                                          </p:stCondLst>
                                        </p:cTn>
                                        <p:tgtEl>
                                          <p:spTgt spid="13314"/>
                                        </p:tgtEl>
                                      </p:cBhvr>
                                      <p:to x="100000" y="100000"/>
                                    </p:animScale>
                                    <p:animScale>
                                      <p:cBhvr>
                                        <p:cTn id="35" dur="26">
                                          <p:stCondLst>
                                            <p:cond delay="1808"/>
                                          </p:stCondLst>
                                        </p:cTn>
                                        <p:tgtEl>
                                          <p:spTgt spid="13314"/>
                                        </p:tgtEl>
                                      </p:cBhvr>
                                      <p:to x="100000" y="95000"/>
                                    </p:animScale>
                                    <p:animScale>
                                      <p:cBhvr>
                                        <p:cTn id="36" dur="166" decel="50000">
                                          <p:stCondLst>
                                            <p:cond delay="1834"/>
                                          </p:stCondLst>
                                        </p:cTn>
                                        <p:tgtEl>
                                          <p:spTgt spid="13314"/>
                                        </p:tgtEl>
                                      </p:cBhvr>
                                      <p:to x="100000" y="100000"/>
                                    </p:animScale>
                                  </p:childTnLst>
                                </p:cTn>
                              </p:par>
                            </p:childTnLst>
                          </p:cTn>
                        </p:par>
                        <p:par>
                          <p:cTn id="37" fill="hold">
                            <p:stCondLst>
                              <p:cond delay="4000"/>
                            </p:stCondLst>
                            <p:childTnLst>
                              <p:par>
                                <p:cTn id="38" presetID="26" presetClass="entr" presetSubtype="0" fill="hold" nodeType="afterEffect">
                                  <p:stCondLst>
                                    <p:cond delay="0"/>
                                  </p:stCondLst>
                                  <p:childTnLst>
                                    <p:set>
                                      <p:cBhvr>
                                        <p:cTn id="39" dur="1" fill="hold">
                                          <p:stCondLst>
                                            <p:cond delay="0"/>
                                          </p:stCondLst>
                                        </p:cTn>
                                        <p:tgtEl>
                                          <p:spTgt spid="13315"/>
                                        </p:tgtEl>
                                        <p:attrNameLst>
                                          <p:attrName>style.visibility</p:attrName>
                                        </p:attrNameLst>
                                      </p:cBhvr>
                                      <p:to>
                                        <p:strVal val="visible"/>
                                      </p:to>
                                    </p:set>
                                    <p:animEffect transition="in" filter="wipe(down)">
                                      <p:cBhvr>
                                        <p:cTn id="40" dur="580">
                                          <p:stCondLst>
                                            <p:cond delay="0"/>
                                          </p:stCondLst>
                                        </p:cTn>
                                        <p:tgtEl>
                                          <p:spTgt spid="13315"/>
                                        </p:tgtEl>
                                      </p:cBhvr>
                                    </p:animEffect>
                                    <p:anim calcmode="lin" valueType="num">
                                      <p:cBhvr>
                                        <p:cTn id="41" dur="1822" tmFilter="0,0; 0.14,0.36; 0.43,0.73; 0.71,0.91; 1.0,1.0">
                                          <p:stCondLst>
                                            <p:cond delay="0"/>
                                          </p:stCondLst>
                                        </p:cTn>
                                        <p:tgtEl>
                                          <p:spTgt spid="13315"/>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13315"/>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13315"/>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13315"/>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13315"/>
                                        </p:tgtEl>
                                        <p:attrNameLst>
                                          <p:attrName>ppt_y</p:attrName>
                                        </p:attrNameLst>
                                      </p:cBhvr>
                                      <p:tavLst>
                                        <p:tav tm="0" fmla="#ppt_y-sin(pi*$)/81">
                                          <p:val>
                                            <p:fltVal val="0"/>
                                          </p:val>
                                        </p:tav>
                                        <p:tav tm="100000">
                                          <p:val>
                                            <p:fltVal val="1"/>
                                          </p:val>
                                        </p:tav>
                                      </p:tavLst>
                                    </p:anim>
                                    <p:animScale>
                                      <p:cBhvr>
                                        <p:cTn id="46" dur="26">
                                          <p:stCondLst>
                                            <p:cond delay="650"/>
                                          </p:stCondLst>
                                        </p:cTn>
                                        <p:tgtEl>
                                          <p:spTgt spid="13315"/>
                                        </p:tgtEl>
                                      </p:cBhvr>
                                      <p:to x="100000" y="60000"/>
                                    </p:animScale>
                                    <p:animScale>
                                      <p:cBhvr>
                                        <p:cTn id="47" dur="166" decel="50000">
                                          <p:stCondLst>
                                            <p:cond delay="676"/>
                                          </p:stCondLst>
                                        </p:cTn>
                                        <p:tgtEl>
                                          <p:spTgt spid="13315"/>
                                        </p:tgtEl>
                                      </p:cBhvr>
                                      <p:to x="100000" y="100000"/>
                                    </p:animScale>
                                    <p:animScale>
                                      <p:cBhvr>
                                        <p:cTn id="48" dur="26">
                                          <p:stCondLst>
                                            <p:cond delay="1312"/>
                                          </p:stCondLst>
                                        </p:cTn>
                                        <p:tgtEl>
                                          <p:spTgt spid="13315"/>
                                        </p:tgtEl>
                                      </p:cBhvr>
                                      <p:to x="100000" y="80000"/>
                                    </p:animScale>
                                    <p:animScale>
                                      <p:cBhvr>
                                        <p:cTn id="49" dur="166" decel="50000">
                                          <p:stCondLst>
                                            <p:cond delay="1338"/>
                                          </p:stCondLst>
                                        </p:cTn>
                                        <p:tgtEl>
                                          <p:spTgt spid="13315"/>
                                        </p:tgtEl>
                                      </p:cBhvr>
                                      <p:to x="100000" y="100000"/>
                                    </p:animScale>
                                    <p:animScale>
                                      <p:cBhvr>
                                        <p:cTn id="50" dur="26">
                                          <p:stCondLst>
                                            <p:cond delay="1642"/>
                                          </p:stCondLst>
                                        </p:cTn>
                                        <p:tgtEl>
                                          <p:spTgt spid="13315"/>
                                        </p:tgtEl>
                                      </p:cBhvr>
                                      <p:to x="100000" y="90000"/>
                                    </p:animScale>
                                    <p:animScale>
                                      <p:cBhvr>
                                        <p:cTn id="51" dur="166" decel="50000">
                                          <p:stCondLst>
                                            <p:cond delay="1668"/>
                                          </p:stCondLst>
                                        </p:cTn>
                                        <p:tgtEl>
                                          <p:spTgt spid="13315"/>
                                        </p:tgtEl>
                                      </p:cBhvr>
                                      <p:to x="100000" y="100000"/>
                                    </p:animScale>
                                    <p:animScale>
                                      <p:cBhvr>
                                        <p:cTn id="52" dur="26">
                                          <p:stCondLst>
                                            <p:cond delay="1808"/>
                                          </p:stCondLst>
                                        </p:cTn>
                                        <p:tgtEl>
                                          <p:spTgt spid="13315"/>
                                        </p:tgtEl>
                                      </p:cBhvr>
                                      <p:to x="100000" y="95000"/>
                                    </p:animScale>
                                    <p:animScale>
                                      <p:cBhvr>
                                        <p:cTn id="53" dur="166" decel="50000">
                                          <p:stCondLst>
                                            <p:cond delay="1834"/>
                                          </p:stCondLst>
                                        </p:cTn>
                                        <p:tgtEl>
                                          <p:spTgt spid="133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8" y="2420888"/>
            <a:ext cx="3592882" cy="39604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lt-LT" dirty="0" smtClean="0"/>
              <a:t>Interferencijos pavyzdžiai:</a:t>
            </a:r>
            <a:endParaRPr lang="ru-RU" dirty="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2420888"/>
            <a:ext cx="4346291" cy="32403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8327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6146"/>
                                        </p:tgtEl>
                                        <p:attrNameLst>
                                          <p:attrName>style.visibility</p:attrName>
                                        </p:attrNameLst>
                                      </p:cBhvr>
                                      <p:to>
                                        <p:strVal val="visible"/>
                                      </p:to>
                                    </p:set>
                                    <p:animEffect transition="in" filter="wipe(down)">
                                      <p:cBhvr>
                                        <p:cTn id="11" dur="580">
                                          <p:stCondLst>
                                            <p:cond delay="0"/>
                                          </p:stCondLst>
                                        </p:cTn>
                                        <p:tgtEl>
                                          <p:spTgt spid="6146"/>
                                        </p:tgtEl>
                                      </p:cBhvr>
                                    </p:animEffect>
                                    <p:anim calcmode="lin" valueType="num">
                                      <p:cBhvr>
                                        <p:cTn id="12" dur="1822" tmFilter="0,0; 0.14,0.36; 0.43,0.73; 0.71,0.91; 1.0,1.0">
                                          <p:stCondLst>
                                            <p:cond delay="0"/>
                                          </p:stCondLst>
                                        </p:cTn>
                                        <p:tgtEl>
                                          <p:spTgt spid="6146"/>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6146"/>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6146"/>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6146"/>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6146"/>
                                        </p:tgtEl>
                                        <p:attrNameLst>
                                          <p:attrName>ppt_y</p:attrName>
                                        </p:attrNameLst>
                                      </p:cBhvr>
                                      <p:tavLst>
                                        <p:tav tm="0" fmla="#ppt_y-sin(pi*$)/81">
                                          <p:val>
                                            <p:fltVal val="0"/>
                                          </p:val>
                                        </p:tav>
                                        <p:tav tm="100000">
                                          <p:val>
                                            <p:fltVal val="1"/>
                                          </p:val>
                                        </p:tav>
                                      </p:tavLst>
                                    </p:anim>
                                    <p:animScale>
                                      <p:cBhvr>
                                        <p:cTn id="17" dur="26">
                                          <p:stCondLst>
                                            <p:cond delay="650"/>
                                          </p:stCondLst>
                                        </p:cTn>
                                        <p:tgtEl>
                                          <p:spTgt spid="6146"/>
                                        </p:tgtEl>
                                      </p:cBhvr>
                                      <p:to x="100000" y="60000"/>
                                    </p:animScale>
                                    <p:animScale>
                                      <p:cBhvr>
                                        <p:cTn id="18" dur="166" decel="50000">
                                          <p:stCondLst>
                                            <p:cond delay="676"/>
                                          </p:stCondLst>
                                        </p:cTn>
                                        <p:tgtEl>
                                          <p:spTgt spid="6146"/>
                                        </p:tgtEl>
                                      </p:cBhvr>
                                      <p:to x="100000" y="100000"/>
                                    </p:animScale>
                                    <p:animScale>
                                      <p:cBhvr>
                                        <p:cTn id="19" dur="26">
                                          <p:stCondLst>
                                            <p:cond delay="1312"/>
                                          </p:stCondLst>
                                        </p:cTn>
                                        <p:tgtEl>
                                          <p:spTgt spid="6146"/>
                                        </p:tgtEl>
                                      </p:cBhvr>
                                      <p:to x="100000" y="80000"/>
                                    </p:animScale>
                                    <p:animScale>
                                      <p:cBhvr>
                                        <p:cTn id="20" dur="166" decel="50000">
                                          <p:stCondLst>
                                            <p:cond delay="1338"/>
                                          </p:stCondLst>
                                        </p:cTn>
                                        <p:tgtEl>
                                          <p:spTgt spid="6146"/>
                                        </p:tgtEl>
                                      </p:cBhvr>
                                      <p:to x="100000" y="100000"/>
                                    </p:animScale>
                                    <p:animScale>
                                      <p:cBhvr>
                                        <p:cTn id="21" dur="26">
                                          <p:stCondLst>
                                            <p:cond delay="1642"/>
                                          </p:stCondLst>
                                        </p:cTn>
                                        <p:tgtEl>
                                          <p:spTgt spid="6146"/>
                                        </p:tgtEl>
                                      </p:cBhvr>
                                      <p:to x="100000" y="90000"/>
                                    </p:animScale>
                                    <p:animScale>
                                      <p:cBhvr>
                                        <p:cTn id="22" dur="166" decel="50000">
                                          <p:stCondLst>
                                            <p:cond delay="1668"/>
                                          </p:stCondLst>
                                        </p:cTn>
                                        <p:tgtEl>
                                          <p:spTgt spid="6146"/>
                                        </p:tgtEl>
                                      </p:cBhvr>
                                      <p:to x="100000" y="100000"/>
                                    </p:animScale>
                                    <p:animScale>
                                      <p:cBhvr>
                                        <p:cTn id="23" dur="26">
                                          <p:stCondLst>
                                            <p:cond delay="1808"/>
                                          </p:stCondLst>
                                        </p:cTn>
                                        <p:tgtEl>
                                          <p:spTgt spid="6146"/>
                                        </p:tgtEl>
                                      </p:cBhvr>
                                      <p:to x="100000" y="95000"/>
                                    </p:animScale>
                                    <p:animScale>
                                      <p:cBhvr>
                                        <p:cTn id="24" dur="166" decel="50000">
                                          <p:stCondLst>
                                            <p:cond delay="1834"/>
                                          </p:stCondLst>
                                        </p:cTn>
                                        <p:tgtEl>
                                          <p:spTgt spid="6146"/>
                                        </p:tgtEl>
                                      </p:cBhvr>
                                      <p:to x="100000" y="100000"/>
                                    </p:animScale>
                                  </p:childTnLst>
                                </p:cTn>
                              </p:par>
                            </p:childTnLst>
                          </p:cTn>
                        </p:par>
                        <p:par>
                          <p:cTn id="25" fill="hold">
                            <p:stCondLst>
                              <p:cond delay="2500"/>
                            </p:stCondLst>
                            <p:childTnLst>
                              <p:par>
                                <p:cTn id="26" presetID="26" presetClass="entr" presetSubtype="0" fill="hold" nodeType="afterEffect">
                                  <p:stCondLst>
                                    <p:cond delay="0"/>
                                  </p:stCondLst>
                                  <p:childTnLst>
                                    <p:set>
                                      <p:cBhvr>
                                        <p:cTn id="27" dur="1" fill="hold">
                                          <p:stCondLst>
                                            <p:cond delay="0"/>
                                          </p:stCondLst>
                                        </p:cTn>
                                        <p:tgtEl>
                                          <p:spTgt spid="6147"/>
                                        </p:tgtEl>
                                        <p:attrNameLst>
                                          <p:attrName>style.visibility</p:attrName>
                                        </p:attrNameLst>
                                      </p:cBhvr>
                                      <p:to>
                                        <p:strVal val="visible"/>
                                      </p:to>
                                    </p:set>
                                    <p:animEffect transition="in" filter="wipe(down)">
                                      <p:cBhvr>
                                        <p:cTn id="28" dur="580">
                                          <p:stCondLst>
                                            <p:cond delay="0"/>
                                          </p:stCondLst>
                                        </p:cTn>
                                        <p:tgtEl>
                                          <p:spTgt spid="6147"/>
                                        </p:tgtEl>
                                      </p:cBhvr>
                                    </p:animEffect>
                                    <p:anim calcmode="lin" valueType="num">
                                      <p:cBhvr>
                                        <p:cTn id="29" dur="1822" tmFilter="0,0; 0.14,0.36; 0.43,0.73; 0.71,0.91; 1.0,1.0">
                                          <p:stCondLst>
                                            <p:cond delay="0"/>
                                          </p:stCondLst>
                                        </p:cTn>
                                        <p:tgtEl>
                                          <p:spTgt spid="6147"/>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6147"/>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6147"/>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6147"/>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6147"/>
                                        </p:tgtEl>
                                        <p:attrNameLst>
                                          <p:attrName>ppt_y</p:attrName>
                                        </p:attrNameLst>
                                      </p:cBhvr>
                                      <p:tavLst>
                                        <p:tav tm="0" fmla="#ppt_y-sin(pi*$)/81">
                                          <p:val>
                                            <p:fltVal val="0"/>
                                          </p:val>
                                        </p:tav>
                                        <p:tav tm="100000">
                                          <p:val>
                                            <p:fltVal val="1"/>
                                          </p:val>
                                        </p:tav>
                                      </p:tavLst>
                                    </p:anim>
                                    <p:animScale>
                                      <p:cBhvr>
                                        <p:cTn id="34" dur="26">
                                          <p:stCondLst>
                                            <p:cond delay="650"/>
                                          </p:stCondLst>
                                        </p:cTn>
                                        <p:tgtEl>
                                          <p:spTgt spid="6147"/>
                                        </p:tgtEl>
                                      </p:cBhvr>
                                      <p:to x="100000" y="60000"/>
                                    </p:animScale>
                                    <p:animScale>
                                      <p:cBhvr>
                                        <p:cTn id="35" dur="166" decel="50000">
                                          <p:stCondLst>
                                            <p:cond delay="676"/>
                                          </p:stCondLst>
                                        </p:cTn>
                                        <p:tgtEl>
                                          <p:spTgt spid="6147"/>
                                        </p:tgtEl>
                                      </p:cBhvr>
                                      <p:to x="100000" y="100000"/>
                                    </p:animScale>
                                    <p:animScale>
                                      <p:cBhvr>
                                        <p:cTn id="36" dur="26">
                                          <p:stCondLst>
                                            <p:cond delay="1312"/>
                                          </p:stCondLst>
                                        </p:cTn>
                                        <p:tgtEl>
                                          <p:spTgt spid="6147"/>
                                        </p:tgtEl>
                                      </p:cBhvr>
                                      <p:to x="100000" y="80000"/>
                                    </p:animScale>
                                    <p:animScale>
                                      <p:cBhvr>
                                        <p:cTn id="37" dur="166" decel="50000">
                                          <p:stCondLst>
                                            <p:cond delay="1338"/>
                                          </p:stCondLst>
                                        </p:cTn>
                                        <p:tgtEl>
                                          <p:spTgt spid="6147"/>
                                        </p:tgtEl>
                                      </p:cBhvr>
                                      <p:to x="100000" y="100000"/>
                                    </p:animScale>
                                    <p:animScale>
                                      <p:cBhvr>
                                        <p:cTn id="38" dur="26">
                                          <p:stCondLst>
                                            <p:cond delay="1642"/>
                                          </p:stCondLst>
                                        </p:cTn>
                                        <p:tgtEl>
                                          <p:spTgt spid="6147"/>
                                        </p:tgtEl>
                                      </p:cBhvr>
                                      <p:to x="100000" y="90000"/>
                                    </p:animScale>
                                    <p:animScale>
                                      <p:cBhvr>
                                        <p:cTn id="39" dur="166" decel="50000">
                                          <p:stCondLst>
                                            <p:cond delay="1668"/>
                                          </p:stCondLst>
                                        </p:cTn>
                                        <p:tgtEl>
                                          <p:spTgt spid="6147"/>
                                        </p:tgtEl>
                                      </p:cBhvr>
                                      <p:to x="100000" y="100000"/>
                                    </p:animScale>
                                    <p:animScale>
                                      <p:cBhvr>
                                        <p:cTn id="40" dur="26">
                                          <p:stCondLst>
                                            <p:cond delay="1808"/>
                                          </p:stCondLst>
                                        </p:cTn>
                                        <p:tgtEl>
                                          <p:spTgt spid="6147"/>
                                        </p:tgtEl>
                                      </p:cBhvr>
                                      <p:to x="100000" y="95000"/>
                                    </p:animScale>
                                    <p:animScale>
                                      <p:cBhvr>
                                        <p:cTn id="41" dur="166" decel="50000">
                                          <p:stCondLst>
                                            <p:cond delay="1834"/>
                                          </p:stCondLst>
                                        </p:cTn>
                                        <p:tgtEl>
                                          <p:spTgt spid="614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301190" y="4293096"/>
            <a:ext cx="4608512" cy="21581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endParaRPr lang="ru-RU"/>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501" y="842721"/>
            <a:ext cx="4075945" cy="30642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040" y="912794"/>
            <a:ext cx="3991249" cy="299419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2201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wipe(down)">
                                      <p:cBhvr>
                                        <p:cTn id="7" dur="580">
                                          <p:stCondLst>
                                            <p:cond delay="0"/>
                                          </p:stCondLst>
                                        </p:cTn>
                                        <p:tgtEl>
                                          <p:spTgt spid="7171"/>
                                        </p:tgtEl>
                                      </p:cBhvr>
                                    </p:animEffect>
                                    <p:anim calcmode="lin" valueType="num">
                                      <p:cBhvr>
                                        <p:cTn id="8" dur="1822" tmFilter="0,0; 0.14,0.36; 0.43,0.73; 0.71,0.91; 1.0,1.0">
                                          <p:stCondLst>
                                            <p:cond delay="0"/>
                                          </p:stCondLst>
                                        </p:cTn>
                                        <p:tgtEl>
                                          <p:spTgt spid="717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17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17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17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171"/>
                                        </p:tgtEl>
                                        <p:attrNameLst>
                                          <p:attrName>ppt_y</p:attrName>
                                        </p:attrNameLst>
                                      </p:cBhvr>
                                      <p:tavLst>
                                        <p:tav tm="0" fmla="#ppt_y-sin(pi*$)/81">
                                          <p:val>
                                            <p:fltVal val="0"/>
                                          </p:val>
                                        </p:tav>
                                        <p:tav tm="100000">
                                          <p:val>
                                            <p:fltVal val="1"/>
                                          </p:val>
                                        </p:tav>
                                      </p:tavLst>
                                    </p:anim>
                                    <p:animScale>
                                      <p:cBhvr>
                                        <p:cTn id="13" dur="26">
                                          <p:stCondLst>
                                            <p:cond delay="650"/>
                                          </p:stCondLst>
                                        </p:cTn>
                                        <p:tgtEl>
                                          <p:spTgt spid="7171"/>
                                        </p:tgtEl>
                                      </p:cBhvr>
                                      <p:to x="100000" y="60000"/>
                                    </p:animScale>
                                    <p:animScale>
                                      <p:cBhvr>
                                        <p:cTn id="14" dur="166" decel="50000">
                                          <p:stCondLst>
                                            <p:cond delay="676"/>
                                          </p:stCondLst>
                                        </p:cTn>
                                        <p:tgtEl>
                                          <p:spTgt spid="7171"/>
                                        </p:tgtEl>
                                      </p:cBhvr>
                                      <p:to x="100000" y="100000"/>
                                    </p:animScale>
                                    <p:animScale>
                                      <p:cBhvr>
                                        <p:cTn id="15" dur="26">
                                          <p:stCondLst>
                                            <p:cond delay="1312"/>
                                          </p:stCondLst>
                                        </p:cTn>
                                        <p:tgtEl>
                                          <p:spTgt spid="7171"/>
                                        </p:tgtEl>
                                      </p:cBhvr>
                                      <p:to x="100000" y="80000"/>
                                    </p:animScale>
                                    <p:animScale>
                                      <p:cBhvr>
                                        <p:cTn id="16" dur="166" decel="50000">
                                          <p:stCondLst>
                                            <p:cond delay="1338"/>
                                          </p:stCondLst>
                                        </p:cTn>
                                        <p:tgtEl>
                                          <p:spTgt spid="7171"/>
                                        </p:tgtEl>
                                      </p:cBhvr>
                                      <p:to x="100000" y="100000"/>
                                    </p:animScale>
                                    <p:animScale>
                                      <p:cBhvr>
                                        <p:cTn id="17" dur="26">
                                          <p:stCondLst>
                                            <p:cond delay="1642"/>
                                          </p:stCondLst>
                                        </p:cTn>
                                        <p:tgtEl>
                                          <p:spTgt spid="7171"/>
                                        </p:tgtEl>
                                      </p:cBhvr>
                                      <p:to x="100000" y="90000"/>
                                    </p:animScale>
                                    <p:animScale>
                                      <p:cBhvr>
                                        <p:cTn id="18" dur="166" decel="50000">
                                          <p:stCondLst>
                                            <p:cond delay="1668"/>
                                          </p:stCondLst>
                                        </p:cTn>
                                        <p:tgtEl>
                                          <p:spTgt spid="7171"/>
                                        </p:tgtEl>
                                      </p:cBhvr>
                                      <p:to x="100000" y="100000"/>
                                    </p:animScale>
                                    <p:animScale>
                                      <p:cBhvr>
                                        <p:cTn id="19" dur="26">
                                          <p:stCondLst>
                                            <p:cond delay="1808"/>
                                          </p:stCondLst>
                                        </p:cTn>
                                        <p:tgtEl>
                                          <p:spTgt spid="7171"/>
                                        </p:tgtEl>
                                      </p:cBhvr>
                                      <p:to x="100000" y="95000"/>
                                    </p:animScale>
                                    <p:animScale>
                                      <p:cBhvr>
                                        <p:cTn id="20" dur="166" decel="50000">
                                          <p:stCondLst>
                                            <p:cond delay="1834"/>
                                          </p:stCondLst>
                                        </p:cTn>
                                        <p:tgtEl>
                                          <p:spTgt spid="7171"/>
                                        </p:tgtEl>
                                      </p:cBhvr>
                                      <p:to x="100000" y="100000"/>
                                    </p:animScale>
                                  </p:childTnLst>
                                </p:cTn>
                              </p:par>
                            </p:childTnLst>
                          </p:cTn>
                        </p:par>
                        <p:par>
                          <p:cTn id="21" fill="hold">
                            <p:stCondLst>
                              <p:cond delay="2000"/>
                            </p:stCondLst>
                            <p:childTnLst>
                              <p:par>
                                <p:cTn id="22" presetID="26" presetClass="entr" presetSubtype="0" fill="hold" nodeType="afterEffect">
                                  <p:stCondLst>
                                    <p:cond delay="0"/>
                                  </p:stCondLst>
                                  <p:childTnLst>
                                    <p:set>
                                      <p:cBhvr>
                                        <p:cTn id="23" dur="1" fill="hold">
                                          <p:stCondLst>
                                            <p:cond delay="0"/>
                                          </p:stCondLst>
                                        </p:cTn>
                                        <p:tgtEl>
                                          <p:spTgt spid="7172"/>
                                        </p:tgtEl>
                                        <p:attrNameLst>
                                          <p:attrName>style.visibility</p:attrName>
                                        </p:attrNameLst>
                                      </p:cBhvr>
                                      <p:to>
                                        <p:strVal val="visible"/>
                                      </p:to>
                                    </p:set>
                                    <p:animEffect transition="in" filter="wipe(down)">
                                      <p:cBhvr>
                                        <p:cTn id="24" dur="580">
                                          <p:stCondLst>
                                            <p:cond delay="0"/>
                                          </p:stCondLst>
                                        </p:cTn>
                                        <p:tgtEl>
                                          <p:spTgt spid="7172"/>
                                        </p:tgtEl>
                                      </p:cBhvr>
                                    </p:animEffect>
                                    <p:anim calcmode="lin" valueType="num">
                                      <p:cBhvr>
                                        <p:cTn id="25" dur="1822" tmFilter="0,0; 0.14,0.36; 0.43,0.73; 0.71,0.91; 1.0,1.0">
                                          <p:stCondLst>
                                            <p:cond delay="0"/>
                                          </p:stCondLst>
                                        </p:cTn>
                                        <p:tgtEl>
                                          <p:spTgt spid="717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717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717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717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7172"/>
                                        </p:tgtEl>
                                        <p:attrNameLst>
                                          <p:attrName>ppt_y</p:attrName>
                                        </p:attrNameLst>
                                      </p:cBhvr>
                                      <p:tavLst>
                                        <p:tav tm="0" fmla="#ppt_y-sin(pi*$)/81">
                                          <p:val>
                                            <p:fltVal val="0"/>
                                          </p:val>
                                        </p:tav>
                                        <p:tav tm="100000">
                                          <p:val>
                                            <p:fltVal val="1"/>
                                          </p:val>
                                        </p:tav>
                                      </p:tavLst>
                                    </p:anim>
                                    <p:animScale>
                                      <p:cBhvr>
                                        <p:cTn id="30" dur="26">
                                          <p:stCondLst>
                                            <p:cond delay="650"/>
                                          </p:stCondLst>
                                        </p:cTn>
                                        <p:tgtEl>
                                          <p:spTgt spid="7172"/>
                                        </p:tgtEl>
                                      </p:cBhvr>
                                      <p:to x="100000" y="60000"/>
                                    </p:animScale>
                                    <p:animScale>
                                      <p:cBhvr>
                                        <p:cTn id="31" dur="166" decel="50000">
                                          <p:stCondLst>
                                            <p:cond delay="676"/>
                                          </p:stCondLst>
                                        </p:cTn>
                                        <p:tgtEl>
                                          <p:spTgt spid="7172"/>
                                        </p:tgtEl>
                                      </p:cBhvr>
                                      <p:to x="100000" y="100000"/>
                                    </p:animScale>
                                    <p:animScale>
                                      <p:cBhvr>
                                        <p:cTn id="32" dur="26">
                                          <p:stCondLst>
                                            <p:cond delay="1312"/>
                                          </p:stCondLst>
                                        </p:cTn>
                                        <p:tgtEl>
                                          <p:spTgt spid="7172"/>
                                        </p:tgtEl>
                                      </p:cBhvr>
                                      <p:to x="100000" y="80000"/>
                                    </p:animScale>
                                    <p:animScale>
                                      <p:cBhvr>
                                        <p:cTn id="33" dur="166" decel="50000">
                                          <p:stCondLst>
                                            <p:cond delay="1338"/>
                                          </p:stCondLst>
                                        </p:cTn>
                                        <p:tgtEl>
                                          <p:spTgt spid="7172"/>
                                        </p:tgtEl>
                                      </p:cBhvr>
                                      <p:to x="100000" y="100000"/>
                                    </p:animScale>
                                    <p:animScale>
                                      <p:cBhvr>
                                        <p:cTn id="34" dur="26">
                                          <p:stCondLst>
                                            <p:cond delay="1642"/>
                                          </p:stCondLst>
                                        </p:cTn>
                                        <p:tgtEl>
                                          <p:spTgt spid="7172"/>
                                        </p:tgtEl>
                                      </p:cBhvr>
                                      <p:to x="100000" y="90000"/>
                                    </p:animScale>
                                    <p:animScale>
                                      <p:cBhvr>
                                        <p:cTn id="35" dur="166" decel="50000">
                                          <p:stCondLst>
                                            <p:cond delay="1668"/>
                                          </p:stCondLst>
                                        </p:cTn>
                                        <p:tgtEl>
                                          <p:spTgt spid="7172"/>
                                        </p:tgtEl>
                                      </p:cBhvr>
                                      <p:to x="100000" y="100000"/>
                                    </p:animScale>
                                    <p:animScale>
                                      <p:cBhvr>
                                        <p:cTn id="36" dur="26">
                                          <p:stCondLst>
                                            <p:cond delay="1808"/>
                                          </p:stCondLst>
                                        </p:cTn>
                                        <p:tgtEl>
                                          <p:spTgt spid="7172"/>
                                        </p:tgtEl>
                                      </p:cBhvr>
                                      <p:to x="100000" y="95000"/>
                                    </p:animScale>
                                    <p:animScale>
                                      <p:cBhvr>
                                        <p:cTn id="37" dur="166" decel="50000">
                                          <p:stCondLst>
                                            <p:cond delay="1834"/>
                                          </p:stCondLst>
                                        </p:cTn>
                                        <p:tgtEl>
                                          <p:spTgt spid="7172"/>
                                        </p:tgtEl>
                                      </p:cBhvr>
                                      <p:to x="100000" y="100000"/>
                                    </p:animScale>
                                  </p:childTnLst>
                                </p:cTn>
                              </p:par>
                            </p:childTnLst>
                          </p:cTn>
                        </p:par>
                        <p:par>
                          <p:cTn id="38" fill="hold">
                            <p:stCondLst>
                              <p:cond delay="4000"/>
                            </p:stCondLst>
                            <p:childTnLst>
                              <p:par>
                                <p:cTn id="39" presetID="26" presetClass="entr" presetSubtype="0" fill="hold" nodeType="afterEffect">
                                  <p:stCondLst>
                                    <p:cond delay="0"/>
                                  </p:stCondLst>
                                  <p:childTnLst>
                                    <p:set>
                                      <p:cBhvr>
                                        <p:cTn id="40" dur="1" fill="hold">
                                          <p:stCondLst>
                                            <p:cond delay="0"/>
                                          </p:stCondLst>
                                        </p:cTn>
                                        <p:tgtEl>
                                          <p:spTgt spid="7170"/>
                                        </p:tgtEl>
                                        <p:attrNameLst>
                                          <p:attrName>style.visibility</p:attrName>
                                        </p:attrNameLst>
                                      </p:cBhvr>
                                      <p:to>
                                        <p:strVal val="visible"/>
                                      </p:to>
                                    </p:set>
                                    <p:animEffect transition="in" filter="wipe(down)">
                                      <p:cBhvr>
                                        <p:cTn id="41" dur="580">
                                          <p:stCondLst>
                                            <p:cond delay="0"/>
                                          </p:stCondLst>
                                        </p:cTn>
                                        <p:tgtEl>
                                          <p:spTgt spid="7170"/>
                                        </p:tgtEl>
                                      </p:cBhvr>
                                    </p:animEffect>
                                    <p:anim calcmode="lin" valueType="num">
                                      <p:cBhvr>
                                        <p:cTn id="42" dur="1822" tmFilter="0,0; 0.14,0.36; 0.43,0.73; 0.71,0.91; 1.0,1.0">
                                          <p:stCondLst>
                                            <p:cond delay="0"/>
                                          </p:stCondLst>
                                        </p:cTn>
                                        <p:tgtEl>
                                          <p:spTgt spid="7170"/>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7170"/>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7170"/>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7170"/>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7170"/>
                                        </p:tgtEl>
                                        <p:attrNameLst>
                                          <p:attrName>ppt_y</p:attrName>
                                        </p:attrNameLst>
                                      </p:cBhvr>
                                      <p:tavLst>
                                        <p:tav tm="0" fmla="#ppt_y-sin(pi*$)/81">
                                          <p:val>
                                            <p:fltVal val="0"/>
                                          </p:val>
                                        </p:tav>
                                        <p:tav tm="100000">
                                          <p:val>
                                            <p:fltVal val="1"/>
                                          </p:val>
                                        </p:tav>
                                      </p:tavLst>
                                    </p:anim>
                                    <p:animScale>
                                      <p:cBhvr>
                                        <p:cTn id="47" dur="26">
                                          <p:stCondLst>
                                            <p:cond delay="650"/>
                                          </p:stCondLst>
                                        </p:cTn>
                                        <p:tgtEl>
                                          <p:spTgt spid="7170"/>
                                        </p:tgtEl>
                                      </p:cBhvr>
                                      <p:to x="100000" y="60000"/>
                                    </p:animScale>
                                    <p:animScale>
                                      <p:cBhvr>
                                        <p:cTn id="48" dur="166" decel="50000">
                                          <p:stCondLst>
                                            <p:cond delay="676"/>
                                          </p:stCondLst>
                                        </p:cTn>
                                        <p:tgtEl>
                                          <p:spTgt spid="7170"/>
                                        </p:tgtEl>
                                      </p:cBhvr>
                                      <p:to x="100000" y="100000"/>
                                    </p:animScale>
                                    <p:animScale>
                                      <p:cBhvr>
                                        <p:cTn id="49" dur="26">
                                          <p:stCondLst>
                                            <p:cond delay="1312"/>
                                          </p:stCondLst>
                                        </p:cTn>
                                        <p:tgtEl>
                                          <p:spTgt spid="7170"/>
                                        </p:tgtEl>
                                      </p:cBhvr>
                                      <p:to x="100000" y="80000"/>
                                    </p:animScale>
                                    <p:animScale>
                                      <p:cBhvr>
                                        <p:cTn id="50" dur="166" decel="50000">
                                          <p:stCondLst>
                                            <p:cond delay="1338"/>
                                          </p:stCondLst>
                                        </p:cTn>
                                        <p:tgtEl>
                                          <p:spTgt spid="7170"/>
                                        </p:tgtEl>
                                      </p:cBhvr>
                                      <p:to x="100000" y="100000"/>
                                    </p:animScale>
                                    <p:animScale>
                                      <p:cBhvr>
                                        <p:cTn id="51" dur="26">
                                          <p:stCondLst>
                                            <p:cond delay="1642"/>
                                          </p:stCondLst>
                                        </p:cTn>
                                        <p:tgtEl>
                                          <p:spTgt spid="7170"/>
                                        </p:tgtEl>
                                      </p:cBhvr>
                                      <p:to x="100000" y="90000"/>
                                    </p:animScale>
                                    <p:animScale>
                                      <p:cBhvr>
                                        <p:cTn id="52" dur="166" decel="50000">
                                          <p:stCondLst>
                                            <p:cond delay="1668"/>
                                          </p:stCondLst>
                                        </p:cTn>
                                        <p:tgtEl>
                                          <p:spTgt spid="7170"/>
                                        </p:tgtEl>
                                      </p:cBhvr>
                                      <p:to x="100000" y="100000"/>
                                    </p:animScale>
                                    <p:animScale>
                                      <p:cBhvr>
                                        <p:cTn id="53" dur="26">
                                          <p:stCondLst>
                                            <p:cond delay="1808"/>
                                          </p:stCondLst>
                                        </p:cTn>
                                        <p:tgtEl>
                                          <p:spTgt spid="7170"/>
                                        </p:tgtEl>
                                      </p:cBhvr>
                                      <p:to x="100000" y="95000"/>
                                    </p:animScale>
                                    <p:animScale>
                                      <p:cBhvr>
                                        <p:cTn id="54" dur="166" decel="50000">
                                          <p:stCondLst>
                                            <p:cond delay="1834"/>
                                          </p:stCondLst>
                                        </p:cTn>
                                        <p:tgtEl>
                                          <p:spTgt spid="717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4485" y="2323265"/>
            <a:ext cx="4690864" cy="4525963"/>
          </a:xfrm>
        </p:spPr>
        <p:txBody>
          <a:bodyPr/>
          <a:lstStyle/>
          <a:p>
            <a:pPr marL="0" indent="0">
              <a:buNone/>
            </a:pPr>
            <a:r>
              <a:rPr lang="en-US" dirty="0"/>
              <a:t>t</a:t>
            </a:r>
            <a:r>
              <a:rPr lang="en-US" dirty="0" smtClean="0"/>
              <a:t>ai </a:t>
            </a:r>
            <a:r>
              <a:rPr lang="lt-LT" dirty="0" smtClean="0"/>
              <a:t>erdvinės informacijos apie objektą užrašymo ir atkūrimo metodas</a:t>
            </a:r>
            <a:r>
              <a:rPr lang="en-US" dirty="0" smtClean="0"/>
              <a:t>.</a:t>
            </a:r>
            <a:endParaRPr lang="ru-RU" dirty="0"/>
          </a:p>
        </p:txBody>
      </p:sp>
      <p:sp>
        <p:nvSpPr>
          <p:cNvPr id="2" name="Title 1"/>
          <p:cNvSpPr>
            <a:spLocks noGrp="1"/>
          </p:cNvSpPr>
          <p:nvPr>
            <p:ph type="title"/>
          </p:nvPr>
        </p:nvSpPr>
        <p:spPr/>
        <p:txBody>
          <a:bodyPr/>
          <a:lstStyle/>
          <a:p>
            <a:r>
              <a:rPr lang="en-US" dirty="0" err="1" smtClean="0"/>
              <a:t>Holografija</a:t>
            </a:r>
            <a:r>
              <a:rPr lang="en-US" dirty="0" smtClean="0"/>
              <a:t>-</a:t>
            </a:r>
            <a:endParaRPr lang="ru-RU" dirty="0"/>
          </a:p>
        </p:txBody>
      </p:sp>
      <p:sp>
        <p:nvSpPr>
          <p:cNvPr id="4" name="TextBox 3"/>
          <p:cNvSpPr txBox="1"/>
          <p:nvPr/>
        </p:nvSpPr>
        <p:spPr>
          <a:xfrm>
            <a:off x="5220071" y="2348880"/>
            <a:ext cx="3456383" cy="3970318"/>
          </a:xfrm>
          <a:prstGeom prst="rect">
            <a:avLst/>
          </a:prstGeom>
          <a:noFill/>
        </p:spPr>
        <p:txBody>
          <a:bodyPr wrap="square" rtlCol="0">
            <a:spAutoFit/>
          </a:bodyPr>
          <a:lstStyle/>
          <a:p>
            <a:r>
              <a:rPr lang="en-US" sz="2800" dirty="0" err="1" smtClean="0"/>
              <a:t>Netiesiogiai</a:t>
            </a:r>
            <a:r>
              <a:rPr lang="en-US" sz="2800" dirty="0" smtClean="0"/>
              <a:t> </a:t>
            </a:r>
            <a:r>
              <a:rPr lang="en-US" sz="2800" dirty="0" err="1" smtClean="0"/>
              <a:t>holografiją</a:t>
            </a:r>
            <a:r>
              <a:rPr lang="en-US" sz="2800" dirty="0" smtClean="0"/>
              <a:t> </a:t>
            </a:r>
            <a:r>
              <a:rPr lang="en-US" sz="2800" dirty="0" err="1" smtClean="0"/>
              <a:t>galima</a:t>
            </a:r>
            <a:r>
              <a:rPr lang="en-US" sz="2800" dirty="0" smtClean="0"/>
              <a:t> </a:t>
            </a:r>
            <a:r>
              <a:rPr lang="en-US" sz="2800" dirty="0" err="1" smtClean="0"/>
              <a:t>vadinti</a:t>
            </a:r>
            <a:r>
              <a:rPr lang="en-US" sz="2800" dirty="0" smtClean="0"/>
              <a:t> </a:t>
            </a:r>
            <a:r>
              <a:rPr lang="en-US" sz="2800" dirty="0" err="1" smtClean="0"/>
              <a:t>trimate</a:t>
            </a:r>
            <a:r>
              <a:rPr lang="en-US" sz="2800" dirty="0" smtClean="0"/>
              <a:t> </a:t>
            </a:r>
            <a:r>
              <a:rPr lang="en-US" sz="2800" dirty="0" err="1" smtClean="0"/>
              <a:t>fotografija</a:t>
            </a:r>
            <a:r>
              <a:rPr lang="en-US" sz="2800" dirty="0" smtClean="0"/>
              <a:t>, </a:t>
            </a:r>
            <a:r>
              <a:rPr lang="en-US" sz="2800" dirty="0" err="1" smtClean="0"/>
              <a:t>kadangi</a:t>
            </a:r>
            <a:r>
              <a:rPr lang="en-US" sz="2800" dirty="0" smtClean="0"/>
              <a:t> </a:t>
            </a:r>
            <a:r>
              <a:rPr lang="en-US" sz="2800" dirty="0" err="1" smtClean="0"/>
              <a:t>skirtingai</a:t>
            </a:r>
            <a:r>
              <a:rPr lang="en-US" sz="2800" dirty="0" smtClean="0"/>
              <a:t> </a:t>
            </a:r>
            <a:r>
              <a:rPr lang="en-US" sz="2800" dirty="0" err="1" smtClean="0"/>
              <a:t>nuo</a:t>
            </a:r>
            <a:r>
              <a:rPr lang="en-US" sz="2800" dirty="0" smtClean="0"/>
              <a:t> </a:t>
            </a:r>
            <a:r>
              <a:rPr lang="en-US" sz="2800" dirty="0" err="1" smtClean="0"/>
              <a:t>nuotraukos</a:t>
            </a:r>
            <a:r>
              <a:rPr lang="en-US" sz="2800" dirty="0" smtClean="0"/>
              <a:t>, </a:t>
            </a:r>
            <a:r>
              <a:rPr lang="en-US" sz="2800" dirty="0" err="1" smtClean="0"/>
              <a:t>holograma</a:t>
            </a:r>
            <a:r>
              <a:rPr lang="en-US" sz="2800" dirty="0" smtClean="0"/>
              <a:t> </a:t>
            </a:r>
            <a:r>
              <a:rPr lang="en-US" sz="2800" dirty="0" err="1" smtClean="0"/>
              <a:t>išsaugo</a:t>
            </a:r>
            <a:r>
              <a:rPr lang="en-US" sz="2800" dirty="0" smtClean="0"/>
              <a:t> </a:t>
            </a:r>
            <a:r>
              <a:rPr lang="en-US" sz="2800" dirty="0" err="1" smtClean="0"/>
              <a:t>objekto</a:t>
            </a:r>
            <a:r>
              <a:rPr lang="en-US" sz="2800" dirty="0" smtClean="0"/>
              <a:t> </a:t>
            </a:r>
            <a:r>
              <a:rPr lang="en-US" sz="2800" dirty="0" err="1" smtClean="0"/>
              <a:t>tūrinį</a:t>
            </a:r>
            <a:r>
              <a:rPr lang="en-US" sz="2800" dirty="0" smtClean="0"/>
              <a:t> </a:t>
            </a:r>
            <a:r>
              <a:rPr lang="en-US" sz="2800" dirty="0" err="1" smtClean="0"/>
              <a:t>vaizdą</a:t>
            </a:r>
            <a:r>
              <a:rPr lang="en-US" sz="2800" dirty="0" smtClean="0"/>
              <a:t>. </a:t>
            </a:r>
            <a:endParaRPr lang="ru-RU" sz="2800"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828822"/>
            <a:ext cx="3755142" cy="28539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94450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26" presetClass="entr" presetSubtype="0" fill="hold" nodeType="afterEffect">
                                  <p:stCondLst>
                                    <p:cond delay="0"/>
                                  </p:stCondLst>
                                  <p:childTnLst>
                                    <p:set>
                                      <p:cBhvr>
                                        <p:cTn id="14" dur="1" fill="hold">
                                          <p:stCondLst>
                                            <p:cond delay="0"/>
                                          </p:stCondLst>
                                        </p:cTn>
                                        <p:tgtEl>
                                          <p:spTgt spid="5123"/>
                                        </p:tgtEl>
                                        <p:attrNameLst>
                                          <p:attrName>style.visibility</p:attrName>
                                        </p:attrNameLst>
                                      </p:cBhvr>
                                      <p:to>
                                        <p:strVal val="visible"/>
                                      </p:to>
                                    </p:set>
                                    <p:animEffect transition="in" filter="wipe(down)">
                                      <p:cBhvr>
                                        <p:cTn id="15" dur="580">
                                          <p:stCondLst>
                                            <p:cond delay="0"/>
                                          </p:stCondLst>
                                        </p:cTn>
                                        <p:tgtEl>
                                          <p:spTgt spid="5123"/>
                                        </p:tgtEl>
                                      </p:cBhvr>
                                    </p:animEffect>
                                    <p:anim calcmode="lin" valueType="num">
                                      <p:cBhvr>
                                        <p:cTn id="16" dur="1822" tmFilter="0,0; 0.14,0.36; 0.43,0.73; 0.71,0.91; 1.0,1.0">
                                          <p:stCondLst>
                                            <p:cond delay="0"/>
                                          </p:stCondLst>
                                        </p:cTn>
                                        <p:tgtEl>
                                          <p:spTgt spid="5123"/>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5123"/>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5123"/>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5123"/>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5123"/>
                                        </p:tgtEl>
                                        <p:attrNameLst>
                                          <p:attrName>ppt_y</p:attrName>
                                        </p:attrNameLst>
                                      </p:cBhvr>
                                      <p:tavLst>
                                        <p:tav tm="0" fmla="#ppt_y-sin(pi*$)/81">
                                          <p:val>
                                            <p:fltVal val="0"/>
                                          </p:val>
                                        </p:tav>
                                        <p:tav tm="100000">
                                          <p:val>
                                            <p:fltVal val="1"/>
                                          </p:val>
                                        </p:tav>
                                      </p:tavLst>
                                    </p:anim>
                                    <p:animScale>
                                      <p:cBhvr>
                                        <p:cTn id="21" dur="26">
                                          <p:stCondLst>
                                            <p:cond delay="650"/>
                                          </p:stCondLst>
                                        </p:cTn>
                                        <p:tgtEl>
                                          <p:spTgt spid="5123"/>
                                        </p:tgtEl>
                                      </p:cBhvr>
                                      <p:to x="100000" y="60000"/>
                                    </p:animScale>
                                    <p:animScale>
                                      <p:cBhvr>
                                        <p:cTn id="22" dur="166" decel="50000">
                                          <p:stCondLst>
                                            <p:cond delay="676"/>
                                          </p:stCondLst>
                                        </p:cTn>
                                        <p:tgtEl>
                                          <p:spTgt spid="5123"/>
                                        </p:tgtEl>
                                      </p:cBhvr>
                                      <p:to x="100000" y="100000"/>
                                    </p:animScale>
                                    <p:animScale>
                                      <p:cBhvr>
                                        <p:cTn id="23" dur="26">
                                          <p:stCondLst>
                                            <p:cond delay="1312"/>
                                          </p:stCondLst>
                                        </p:cTn>
                                        <p:tgtEl>
                                          <p:spTgt spid="5123"/>
                                        </p:tgtEl>
                                      </p:cBhvr>
                                      <p:to x="100000" y="80000"/>
                                    </p:animScale>
                                    <p:animScale>
                                      <p:cBhvr>
                                        <p:cTn id="24" dur="166" decel="50000">
                                          <p:stCondLst>
                                            <p:cond delay="1338"/>
                                          </p:stCondLst>
                                        </p:cTn>
                                        <p:tgtEl>
                                          <p:spTgt spid="5123"/>
                                        </p:tgtEl>
                                      </p:cBhvr>
                                      <p:to x="100000" y="100000"/>
                                    </p:animScale>
                                    <p:animScale>
                                      <p:cBhvr>
                                        <p:cTn id="25" dur="26">
                                          <p:stCondLst>
                                            <p:cond delay="1642"/>
                                          </p:stCondLst>
                                        </p:cTn>
                                        <p:tgtEl>
                                          <p:spTgt spid="5123"/>
                                        </p:tgtEl>
                                      </p:cBhvr>
                                      <p:to x="100000" y="90000"/>
                                    </p:animScale>
                                    <p:animScale>
                                      <p:cBhvr>
                                        <p:cTn id="26" dur="166" decel="50000">
                                          <p:stCondLst>
                                            <p:cond delay="1668"/>
                                          </p:stCondLst>
                                        </p:cTn>
                                        <p:tgtEl>
                                          <p:spTgt spid="5123"/>
                                        </p:tgtEl>
                                      </p:cBhvr>
                                      <p:to x="100000" y="100000"/>
                                    </p:animScale>
                                    <p:animScale>
                                      <p:cBhvr>
                                        <p:cTn id="27" dur="26">
                                          <p:stCondLst>
                                            <p:cond delay="1808"/>
                                          </p:stCondLst>
                                        </p:cTn>
                                        <p:tgtEl>
                                          <p:spTgt spid="5123"/>
                                        </p:tgtEl>
                                      </p:cBhvr>
                                      <p:to x="100000" y="95000"/>
                                    </p:animScale>
                                    <p:animScale>
                                      <p:cBhvr>
                                        <p:cTn id="28" dur="166" decel="50000">
                                          <p:stCondLst>
                                            <p:cond delay="1834"/>
                                          </p:stCondLst>
                                        </p:cTn>
                                        <p:tgtEl>
                                          <p:spTgt spid="5123"/>
                                        </p:tgtEl>
                                      </p:cBhvr>
                                      <p:to x="100000" y="100000"/>
                                    </p:animScale>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lografija.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23850" y="1341438"/>
            <a:ext cx="8505825" cy="4784725"/>
          </a:xfrm>
        </p:spPr>
      </p:pic>
      <p:sp>
        <p:nvSpPr>
          <p:cNvPr id="2" name="Title 1"/>
          <p:cNvSpPr>
            <a:spLocks noGrp="1"/>
          </p:cNvSpPr>
          <p:nvPr>
            <p:ph type="title"/>
          </p:nvPr>
        </p:nvSpPr>
        <p:spPr>
          <a:xfrm>
            <a:off x="683568" y="260648"/>
            <a:ext cx="7756263" cy="1054250"/>
          </a:xfrm>
        </p:spPr>
        <p:txBody>
          <a:bodyPr/>
          <a:lstStyle/>
          <a:p>
            <a:r>
              <a:rPr lang="en-US" dirty="0" err="1" smtClean="0"/>
              <a:t>Holografija</a:t>
            </a:r>
            <a:endParaRPr lang="ru-RU" dirty="0"/>
          </a:p>
        </p:txBody>
      </p:sp>
    </p:spTree>
    <p:extLst>
      <p:ext uri="{BB962C8B-B14F-4D97-AF65-F5344CB8AC3E}">
        <p14:creationId xmlns:p14="http://schemas.microsoft.com/office/powerpoint/2010/main" val="2498611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video>
              <p:cMediaNode vol="80000">
                <p:cTn id="13" fill="hold" display="0">
                  <p:stCondLst>
                    <p:cond delay="indefinite"/>
                  </p:stCondLst>
                </p:cTn>
                <p:tgtEl>
                  <p:spTgt spid="4"/>
                </p:tgtEl>
              </p:cMediaNode>
            </p:video>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204864"/>
            <a:ext cx="7756263" cy="1054250"/>
          </a:xfrm>
        </p:spPr>
        <p:txBody>
          <a:bodyPr/>
          <a:lstStyle/>
          <a:p>
            <a:r>
              <a:rPr lang="lt-LT" sz="11500" dirty="0" smtClean="0"/>
              <a:t>Klausimai</a:t>
            </a:r>
            <a:endParaRPr lang="ru-RU" dirty="0"/>
          </a:p>
        </p:txBody>
      </p:sp>
      <p:pic>
        <p:nvPicPr>
          <p:cNvPr id="1433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156176" y="3429000"/>
            <a:ext cx="6757952" cy="506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9956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14338"/>
                                        </p:tgtEl>
                                        <p:attrNameLst>
                                          <p:attrName>style.visibility</p:attrName>
                                        </p:attrNameLst>
                                      </p:cBhvr>
                                      <p:to>
                                        <p:strVal val="visible"/>
                                      </p:to>
                                    </p:set>
                                    <p:animEffect transition="in" filter="wipe(down)">
                                      <p:cBhvr>
                                        <p:cTn id="11" dur="580">
                                          <p:stCondLst>
                                            <p:cond delay="0"/>
                                          </p:stCondLst>
                                        </p:cTn>
                                        <p:tgtEl>
                                          <p:spTgt spid="14338"/>
                                        </p:tgtEl>
                                      </p:cBhvr>
                                    </p:animEffect>
                                    <p:anim calcmode="lin" valueType="num">
                                      <p:cBhvr>
                                        <p:cTn id="12" dur="1822" tmFilter="0,0; 0.14,0.36; 0.43,0.73; 0.71,0.91; 1.0,1.0">
                                          <p:stCondLst>
                                            <p:cond delay="0"/>
                                          </p:stCondLst>
                                        </p:cTn>
                                        <p:tgtEl>
                                          <p:spTgt spid="14338"/>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14338"/>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14338"/>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14338"/>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14338"/>
                                        </p:tgtEl>
                                        <p:attrNameLst>
                                          <p:attrName>ppt_y</p:attrName>
                                        </p:attrNameLst>
                                      </p:cBhvr>
                                      <p:tavLst>
                                        <p:tav tm="0" fmla="#ppt_y-sin(pi*$)/81">
                                          <p:val>
                                            <p:fltVal val="0"/>
                                          </p:val>
                                        </p:tav>
                                        <p:tav tm="100000">
                                          <p:val>
                                            <p:fltVal val="1"/>
                                          </p:val>
                                        </p:tav>
                                      </p:tavLst>
                                    </p:anim>
                                    <p:animScale>
                                      <p:cBhvr>
                                        <p:cTn id="17" dur="26">
                                          <p:stCondLst>
                                            <p:cond delay="650"/>
                                          </p:stCondLst>
                                        </p:cTn>
                                        <p:tgtEl>
                                          <p:spTgt spid="14338"/>
                                        </p:tgtEl>
                                      </p:cBhvr>
                                      <p:to x="100000" y="60000"/>
                                    </p:animScale>
                                    <p:animScale>
                                      <p:cBhvr>
                                        <p:cTn id="18" dur="166" decel="50000">
                                          <p:stCondLst>
                                            <p:cond delay="676"/>
                                          </p:stCondLst>
                                        </p:cTn>
                                        <p:tgtEl>
                                          <p:spTgt spid="14338"/>
                                        </p:tgtEl>
                                      </p:cBhvr>
                                      <p:to x="100000" y="100000"/>
                                    </p:animScale>
                                    <p:animScale>
                                      <p:cBhvr>
                                        <p:cTn id="19" dur="26">
                                          <p:stCondLst>
                                            <p:cond delay="1312"/>
                                          </p:stCondLst>
                                        </p:cTn>
                                        <p:tgtEl>
                                          <p:spTgt spid="14338"/>
                                        </p:tgtEl>
                                      </p:cBhvr>
                                      <p:to x="100000" y="80000"/>
                                    </p:animScale>
                                    <p:animScale>
                                      <p:cBhvr>
                                        <p:cTn id="20" dur="166" decel="50000">
                                          <p:stCondLst>
                                            <p:cond delay="1338"/>
                                          </p:stCondLst>
                                        </p:cTn>
                                        <p:tgtEl>
                                          <p:spTgt spid="14338"/>
                                        </p:tgtEl>
                                      </p:cBhvr>
                                      <p:to x="100000" y="100000"/>
                                    </p:animScale>
                                    <p:animScale>
                                      <p:cBhvr>
                                        <p:cTn id="21" dur="26">
                                          <p:stCondLst>
                                            <p:cond delay="1642"/>
                                          </p:stCondLst>
                                        </p:cTn>
                                        <p:tgtEl>
                                          <p:spTgt spid="14338"/>
                                        </p:tgtEl>
                                      </p:cBhvr>
                                      <p:to x="100000" y="90000"/>
                                    </p:animScale>
                                    <p:animScale>
                                      <p:cBhvr>
                                        <p:cTn id="22" dur="166" decel="50000">
                                          <p:stCondLst>
                                            <p:cond delay="1668"/>
                                          </p:stCondLst>
                                        </p:cTn>
                                        <p:tgtEl>
                                          <p:spTgt spid="14338"/>
                                        </p:tgtEl>
                                      </p:cBhvr>
                                      <p:to x="100000" y="100000"/>
                                    </p:animScale>
                                    <p:animScale>
                                      <p:cBhvr>
                                        <p:cTn id="23" dur="26">
                                          <p:stCondLst>
                                            <p:cond delay="1808"/>
                                          </p:stCondLst>
                                        </p:cTn>
                                        <p:tgtEl>
                                          <p:spTgt spid="14338"/>
                                        </p:tgtEl>
                                      </p:cBhvr>
                                      <p:to x="100000" y="95000"/>
                                    </p:animScale>
                                    <p:animScale>
                                      <p:cBhvr>
                                        <p:cTn id="24" dur="166" decel="50000">
                                          <p:stCondLst>
                                            <p:cond delay="1834"/>
                                          </p:stCondLst>
                                        </p:cTn>
                                        <p:tgtEl>
                                          <p:spTgt spid="1433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4368" y="3861048"/>
            <a:ext cx="8229600" cy="5112568"/>
          </a:xfrm>
        </p:spPr>
        <p:txBody>
          <a:bodyPr/>
          <a:lstStyle/>
          <a:p>
            <a:pPr marL="0" indent="0">
              <a:buNone/>
            </a:pPr>
            <a:r>
              <a:rPr lang="lt-LT" sz="4400" dirty="0" smtClean="0"/>
              <a:t>Kas įrodė, kad balta šviesa yra sudėtinė ir praėjusi prizmę suskyla į 7 skirtingas spalvas?</a:t>
            </a:r>
          </a:p>
          <a:p>
            <a:endParaRPr lang="ru-RU"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0192" y="44624"/>
            <a:ext cx="7620000" cy="5715000"/>
          </a:xfrm>
          <a:prstGeom prst="rect">
            <a:avLst/>
          </a:prstGeom>
        </p:spPr>
      </p:pic>
    </p:spTree>
    <p:extLst>
      <p:ext uri="{BB962C8B-B14F-4D97-AF65-F5344CB8AC3E}">
        <p14:creationId xmlns:p14="http://schemas.microsoft.com/office/powerpoint/2010/main" val="831016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620688"/>
            <a:ext cx="7745505" cy="3877815"/>
          </a:xfrm>
        </p:spPr>
        <p:txBody>
          <a:bodyPr/>
          <a:lstStyle/>
          <a:p>
            <a:pPr marL="0" indent="0" algn="ctr">
              <a:buNone/>
            </a:pPr>
            <a:r>
              <a:rPr lang="en-US" sz="4400" dirty="0" err="1" smtClean="0"/>
              <a:t>Izaokas</a:t>
            </a:r>
            <a:r>
              <a:rPr lang="en-US" sz="4400" dirty="0" smtClean="0"/>
              <a:t> </a:t>
            </a:r>
            <a:r>
              <a:rPr lang="en-US" sz="4400" dirty="0" err="1" smtClean="0"/>
              <a:t>Niutonas</a:t>
            </a:r>
            <a:endParaRPr lang="en-US" sz="4400" dirty="0" smtClean="0"/>
          </a:p>
          <a:p>
            <a:endParaRPr lang="ru-RU"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2765438"/>
            <a:ext cx="4680520" cy="35010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2709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15362"/>
                                        </p:tgtEl>
                                        <p:attrNameLst>
                                          <p:attrName>style.visibility</p:attrName>
                                        </p:attrNameLst>
                                      </p:cBhvr>
                                      <p:to>
                                        <p:strVal val="visible"/>
                                      </p:to>
                                    </p:set>
                                    <p:animEffect transition="in" filter="wipe(down)">
                                      <p:cBhvr>
                                        <p:cTn id="11" dur="580">
                                          <p:stCondLst>
                                            <p:cond delay="0"/>
                                          </p:stCondLst>
                                        </p:cTn>
                                        <p:tgtEl>
                                          <p:spTgt spid="15362"/>
                                        </p:tgtEl>
                                      </p:cBhvr>
                                    </p:animEffect>
                                    <p:anim calcmode="lin" valueType="num">
                                      <p:cBhvr>
                                        <p:cTn id="12" dur="1822" tmFilter="0,0; 0.14,0.36; 0.43,0.73; 0.71,0.91; 1.0,1.0">
                                          <p:stCondLst>
                                            <p:cond delay="0"/>
                                          </p:stCondLst>
                                        </p:cTn>
                                        <p:tgtEl>
                                          <p:spTgt spid="15362"/>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15362"/>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15362"/>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15362"/>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15362"/>
                                        </p:tgtEl>
                                        <p:attrNameLst>
                                          <p:attrName>ppt_y</p:attrName>
                                        </p:attrNameLst>
                                      </p:cBhvr>
                                      <p:tavLst>
                                        <p:tav tm="0" fmla="#ppt_y-sin(pi*$)/81">
                                          <p:val>
                                            <p:fltVal val="0"/>
                                          </p:val>
                                        </p:tav>
                                        <p:tav tm="100000">
                                          <p:val>
                                            <p:fltVal val="1"/>
                                          </p:val>
                                        </p:tav>
                                      </p:tavLst>
                                    </p:anim>
                                    <p:animScale>
                                      <p:cBhvr>
                                        <p:cTn id="17" dur="26">
                                          <p:stCondLst>
                                            <p:cond delay="650"/>
                                          </p:stCondLst>
                                        </p:cTn>
                                        <p:tgtEl>
                                          <p:spTgt spid="15362"/>
                                        </p:tgtEl>
                                      </p:cBhvr>
                                      <p:to x="100000" y="60000"/>
                                    </p:animScale>
                                    <p:animScale>
                                      <p:cBhvr>
                                        <p:cTn id="18" dur="166" decel="50000">
                                          <p:stCondLst>
                                            <p:cond delay="676"/>
                                          </p:stCondLst>
                                        </p:cTn>
                                        <p:tgtEl>
                                          <p:spTgt spid="15362"/>
                                        </p:tgtEl>
                                      </p:cBhvr>
                                      <p:to x="100000" y="100000"/>
                                    </p:animScale>
                                    <p:animScale>
                                      <p:cBhvr>
                                        <p:cTn id="19" dur="26">
                                          <p:stCondLst>
                                            <p:cond delay="1312"/>
                                          </p:stCondLst>
                                        </p:cTn>
                                        <p:tgtEl>
                                          <p:spTgt spid="15362"/>
                                        </p:tgtEl>
                                      </p:cBhvr>
                                      <p:to x="100000" y="80000"/>
                                    </p:animScale>
                                    <p:animScale>
                                      <p:cBhvr>
                                        <p:cTn id="20" dur="166" decel="50000">
                                          <p:stCondLst>
                                            <p:cond delay="1338"/>
                                          </p:stCondLst>
                                        </p:cTn>
                                        <p:tgtEl>
                                          <p:spTgt spid="15362"/>
                                        </p:tgtEl>
                                      </p:cBhvr>
                                      <p:to x="100000" y="100000"/>
                                    </p:animScale>
                                    <p:animScale>
                                      <p:cBhvr>
                                        <p:cTn id="21" dur="26">
                                          <p:stCondLst>
                                            <p:cond delay="1642"/>
                                          </p:stCondLst>
                                        </p:cTn>
                                        <p:tgtEl>
                                          <p:spTgt spid="15362"/>
                                        </p:tgtEl>
                                      </p:cBhvr>
                                      <p:to x="100000" y="90000"/>
                                    </p:animScale>
                                    <p:animScale>
                                      <p:cBhvr>
                                        <p:cTn id="22" dur="166" decel="50000">
                                          <p:stCondLst>
                                            <p:cond delay="1668"/>
                                          </p:stCondLst>
                                        </p:cTn>
                                        <p:tgtEl>
                                          <p:spTgt spid="15362"/>
                                        </p:tgtEl>
                                      </p:cBhvr>
                                      <p:to x="100000" y="100000"/>
                                    </p:animScale>
                                    <p:animScale>
                                      <p:cBhvr>
                                        <p:cTn id="23" dur="26">
                                          <p:stCondLst>
                                            <p:cond delay="1808"/>
                                          </p:stCondLst>
                                        </p:cTn>
                                        <p:tgtEl>
                                          <p:spTgt spid="15362"/>
                                        </p:tgtEl>
                                      </p:cBhvr>
                                      <p:to x="100000" y="95000"/>
                                    </p:animScale>
                                    <p:animScale>
                                      <p:cBhvr>
                                        <p:cTn id="24" dur="166" decel="50000">
                                          <p:stCondLst>
                                            <p:cond delay="1834"/>
                                          </p:stCondLst>
                                        </p:cTn>
                                        <p:tgtEl>
                                          <p:spTgt spid="1536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4221088"/>
            <a:ext cx="7745505" cy="3877815"/>
          </a:xfrm>
        </p:spPr>
        <p:txBody>
          <a:bodyPr>
            <a:normAutofit/>
          </a:bodyPr>
          <a:lstStyle/>
          <a:p>
            <a:pPr marL="0" indent="0">
              <a:buNone/>
            </a:pPr>
            <a:r>
              <a:rPr lang="lt-LT" sz="4800" dirty="0" smtClean="0"/>
              <a:t>Kiek yra užfiksuotu halo formu?</a:t>
            </a:r>
            <a:endParaRPr lang="ru-RU" sz="48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404664"/>
            <a:ext cx="7620000" cy="571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3252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548680"/>
            <a:ext cx="7745505" cy="3877815"/>
          </a:xfrm>
        </p:spPr>
        <p:txBody>
          <a:bodyPr>
            <a:normAutofit/>
          </a:bodyPr>
          <a:lstStyle/>
          <a:p>
            <a:pPr marL="0" indent="0" algn="ctr">
              <a:buNone/>
            </a:pPr>
            <a:r>
              <a:rPr lang="lt-LT" sz="3200" dirty="0" smtClean="0"/>
              <a:t>Iš viso yra užfiksuota apie 50 įvairių formų.</a:t>
            </a:r>
            <a:endParaRPr lang="ru-RU" sz="3200" dirty="0"/>
          </a:p>
        </p:txBody>
      </p:sp>
      <p:sp>
        <p:nvSpPr>
          <p:cNvPr id="2" name="Title 1"/>
          <p:cNvSpPr>
            <a:spLocks noGrp="1"/>
          </p:cNvSpPr>
          <p:nvPr>
            <p:ph type="title"/>
          </p:nvPr>
        </p:nvSpPr>
        <p:spPr/>
        <p:txBody>
          <a:bodyPr/>
          <a:lstStyle/>
          <a:p>
            <a:endParaRPr lang="ru-RU"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402485"/>
            <a:ext cx="6858000" cy="38576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03480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6146"/>
                                        </p:tgtEl>
                                        <p:attrNameLst>
                                          <p:attrName>style.visibility</p:attrName>
                                        </p:attrNameLst>
                                      </p:cBhvr>
                                      <p:to>
                                        <p:strVal val="visible"/>
                                      </p:to>
                                    </p:set>
                                    <p:animEffect transition="in" filter="wipe(down)">
                                      <p:cBhvr>
                                        <p:cTn id="11" dur="580">
                                          <p:stCondLst>
                                            <p:cond delay="0"/>
                                          </p:stCondLst>
                                        </p:cTn>
                                        <p:tgtEl>
                                          <p:spTgt spid="6146"/>
                                        </p:tgtEl>
                                      </p:cBhvr>
                                    </p:animEffect>
                                    <p:anim calcmode="lin" valueType="num">
                                      <p:cBhvr>
                                        <p:cTn id="12" dur="1822" tmFilter="0,0; 0.14,0.36; 0.43,0.73; 0.71,0.91; 1.0,1.0">
                                          <p:stCondLst>
                                            <p:cond delay="0"/>
                                          </p:stCondLst>
                                        </p:cTn>
                                        <p:tgtEl>
                                          <p:spTgt spid="6146"/>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6146"/>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6146"/>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6146"/>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6146"/>
                                        </p:tgtEl>
                                        <p:attrNameLst>
                                          <p:attrName>ppt_y</p:attrName>
                                        </p:attrNameLst>
                                      </p:cBhvr>
                                      <p:tavLst>
                                        <p:tav tm="0" fmla="#ppt_y-sin(pi*$)/81">
                                          <p:val>
                                            <p:fltVal val="0"/>
                                          </p:val>
                                        </p:tav>
                                        <p:tav tm="100000">
                                          <p:val>
                                            <p:fltVal val="1"/>
                                          </p:val>
                                        </p:tav>
                                      </p:tavLst>
                                    </p:anim>
                                    <p:animScale>
                                      <p:cBhvr>
                                        <p:cTn id="17" dur="26">
                                          <p:stCondLst>
                                            <p:cond delay="650"/>
                                          </p:stCondLst>
                                        </p:cTn>
                                        <p:tgtEl>
                                          <p:spTgt spid="6146"/>
                                        </p:tgtEl>
                                      </p:cBhvr>
                                      <p:to x="100000" y="60000"/>
                                    </p:animScale>
                                    <p:animScale>
                                      <p:cBhvr>
                                        <p:cTn id="18" dur="166" decel="50000">
                                          <p:stCondLst>
                                            <p:cond delay="676"/>
                                          </p:stCondLst>
                                        </p:cTn>
                                        <p:tgtEl>
                                          <p:spTgt spid="6146"/>
                                        </p:tgtEl>
                                      </p:cBhvr>
                                      <p:to x="100000" y="100000"/>
                                    </p:animScale>
                                    <p:animScale>
                                      <p:cBhvr>
                                        <p:cTn id="19" dur="26">
                                          <p:stCondLst>
                                            <p:cond delay="1312"/>
                                          </p:stCondLst>
                                        </p:cTn>
                                        <p:tgtEl>
                                          <p:spTgt spid="6146"/>
                                        </p:tgtEl>
                                      </p:cBhvr>
                                      <p:to x="100000" y="80000"/>
                                    </p:animScale>
                                    <p:animScale>
                                      <p:cBhvr>
                                        <p:cTn id="20" dur="166" decel="50000">
                                          <p:stCondLst>
                                            <p:cond delay="1338"/>
                                          </p:stCondLst>
                                        </p:cTn>
                                        <p:tgtEl>
                                          <p:spTgt spid="6146"/>
                                        </p:tgtEl>
                                      </p:cBhvr>
                                      <p:to x="100000" y="100000"/>
                                    </p:animScale>
                                    <p:animScale>
                                      <p:cBhvr>
                                        <p:cTn id="21" dur="26">
                                          <p:stCondLst>
                                            <p:cond delay="1642"/>
                                          </p:stCondLst>
                                        </p:cTn>
                                        <p:tgtEl>
                                          <p:spTgt spid="6146"/>
                                        </p:tgtEl>
                                      </p:cBhvr>
                                      <p:to x="100000" y="90000"/>
                                    </p:animScale>
                                    <p:animScale>
                                      <p:cBhvr>
                                        <p:cTn id="22" dur="166" decel="50000">
                                          <p:stCondLst>
                                            <p:cond delay="1668"/>
                                          </p:stCondLst>
                                        </p:cTn>
                                        <p:tgtEl>
                                          <p:spTgt spid="6146"/>
                                        </p:tgtEl>
                                      </p:cBhvr>
                                      <p:to x="100000" y="100000"/>
                                    </p:animScale>
                                    <p:animScale>
                                      <p:cBhvr>
                                        <p:cTn id="23" dur="26">
                                          <p:stCondLst>
                                            <p:cond delay="1808"/>
                                          </p:stCondLst>
                                        </p:cTn>
                                        <p:tgtEl>
                                          <p:spTgt spid="6146"/>
                                        </p:tgtEl>
                                      </p:cBhvr>
                                      <p:to x="100000" y="95000"/>
                                    </p:animScale>
                                    <p:animScale>
                                      <p:cBhvr>
                                        <p:cTn id="24" dur="166" decel="50000">
                                          <p:stCondLst>
                                            <p:cond delay="1834"/>
                                          </p:stCondLst>
                                        </p:cTn>
                                        <p:tgtEl>
                                          <p:spTgt spid="614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4069258"/>
            <a:ext cx="8229600" cy="5577483"/>
          </a:xfrm>
        </p:spPr>
        <p:txBody>
          <a:bodyPr>
            <a:normAutofit/>
          </a:bodyPr>
          <a:lstStyle/>
          <a:p>
            <a:pPr marL="0" indent="0">
              <a:buNone/>
            </a:pPr>
            <a:r>
              <a:rPr lang="lt-LT" sz="4400" dirty="0" smtClean="0"/>
              <a:t>Kaip yra verčiamas lotiniškas difrakcijos pavadinimas „diffringere“?</a:t>
            </a:r>
            <a:endParaRPr lang="ru-RU" sz="4400"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260648"/>
            <a:ext cx="7620000" cy="571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436141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lstStyle/>
          <a:p>
            <a:pPr marL="0" indent="0" algn="ctr">
              <a:buNone/>
            </a:pPr>
            <a:r>
              <a:rPr lang="lt-LT" sz="3200" dirty="0" smtClean="0"/>
              <a:t>Pavadinimas reiškia </a:t>
            </a:r>
            <a:r>
              <a:rPr lang="en-US" sz="3200" dirty="0" smtClean="0"/>
              <a:t>„</a:t>
            </a:r>
            <a:r>
              <a:rPr lang="en-US" sz="3200" dirty="0" err="1" smtClean="0"/>
              <a:t>skaidyti</a:t>
            </a:r>
            <a:r>
              <a:rPr lang="en-US" sz="3200" dirty="0" smtClean="0"/>
              <a:t> į </a:t>
            </a:r>
            <a:r>
              <a:rPr lang="en-US" sz="3200" dirty="0" err="1" smtClean="0"/>
              <a:t>dalis</a:t>
            </a:r>
            <a:r>
              <a:rPr lang="en-US" sz="3200" dirty="0" smtClean="0"/>
              <a:t>“, „</a:t>
            </a:r>
            <a:r>
              <a:rPr lang="en-US" sz="3200" dirty="0" err="1" smtClean="0"/>
              <a:t>sklaidyti</a:t>
            </a:r>
            <a:r>
              <a:rPr lang="en-US" sz="3200" dirty="0" smtClean="0"/>
              <a:t>“</a:t>
            </a:r>
            <a:r>
              <a:rPr lang="lt-LT" sz="3200" dirty="0" smtClean="0"/>
              <a:t>.</a:t>
            </a:r>
            <a:endParaRPr lang="en-US" sz="3200" dirty="0" smtClean="0"/>
          </a:p>
          <a:p>
            <a:pPr marL="0" indent="0">
              <a:buNone/>
            </a:pPr>
            <a:endParaRPr lang="ru-RU"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0678" y="2348880"/>
            <a:ext cx="5337519"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3572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10242"/>
                                        </p:tgtEl>
                                        <p:attrNameLst>
                                          <p:attrName>style.visibility</p:attrName>
                                        </p:attrNameLst>
                                      </p:cBhvr>
                                      <p:to>
                                        <p:strVal val="visible"/>
                                      </p:to>
                                    </p:set>
                                    <p:animEffect transition="in" filter="wipe(down)">
                                      <p:cBhvr>
                                        <p:cTn id="11" dur="580">
                                          <p:stCondLst>
                                            <p:cond delay="0"/>
                                          </p:stCondLst>
                                        </p:cTn>
                                        <p:tgtEl>
                                          <p:spTgt spid="10242"/>
                                        </p:tgtEl>
                                      </p:cBhvr>
                                    </p:animEffect>
                                    <p:anim calcmode="lin" valueType="num">
                                      <p:cBhvr>
                                        <p:cTn id="12" dur="1822" tmFilter="0,0; 0.14,0.36; 0.43,0.73; 0.71,0.91; 1.0,1.0">
                                          <p:stCondLst>
                                            <p:cond delay="0"/>
                                          </p:stCondLst>
                                        </p:cTn>
                                        <p:tgtEl>
                                          <p:spTgt spid="10242"/>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10242"/>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10242"/>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10242"/>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10242"/>
                                        </p:tgtEl>
                                        <p:attrNameLst>
                                          <p:attrName>ppt_y</p:attrName>
                                        </p:attrNameLst>
                                      </p:cBhvr>
                                      <p:tavLst>
                                        <p:tav tm="0" fmla="#ppt_y-sin(pi*$)/81">
                                          <p:val>
                                            <p:fltVal val="0"/>
                                          </p:val>
                                        </p:tav>
                                        <p:tav tm="100000">
                                          <p:val>
                                            <p:fltVal val="1"/>
                                          </p:val>
                                        </p:tav>
                                      </p:tavLst>
                                    </p:anim>
                                    <p:animScale>
                                      <p:cBhvr>
                                        <p:cTn id="17" dur="26">
                                          <p:stCondLst>
                                            <p:cond delay="650"/>
                                          </p:stCondLst>
                                        </p:cTn>
                                        <p:tgtEl>
                                          <p:spTgt spid="10242"/>
                                        </p:tgtEl>
                                      </p:cBhvr>
                                      <p:to x="100000" y="60000"/>
                                    </p:animScale>
                                    <p:animScale>
                                      <p:cBhvr>
                                        <p:cTn id="18" dur="166" decel="50000">
                                          <p:stCondLst>
                                            <p:cond delay="676"/>
                                          </p:stCondLst>
                                        </p:cTn>
                                        <p:tgtEl>
                                          <p:spTgt spid="10242"/>
                                        </p:tgtEl>
                                      </p:cBhvr>
                                      <p:to x="100000" y="100000"/>
                                    </p:animScale>
                                    <p:animScale>
                                      <p:cBhvr>
                                        <p:cTn id="19" dur="26">
                                          <p:stCondLst>
                                            <p:cond delay="1312"/>
                                          </p:stCondLst>
                                        </p:cTn>
                                        <p:tgtEl>
                                          <p:spTgt spid="10242"/>
                                        </p:tgtEl>
                                      </p:cBhvr>
                                      <p:to x="100000" y="80000"/>
                                    </p:animScale>
                                    <p:animScale>
                                      <p:cBhvr>
                                        <p:cTn id="20" dur="166" decel="50000">
                                          <p:stCondLst>
                                            <p:cond delay="1338"/>
                                          </p:stCondLst>
                                        </p:cTn>
                                        <p:tgtEl>
                                          <p:spTgt spid="10242"/>
                                        </p:tgtEl>
                                      </p:cBhvr>
                                      <p:to x="100000" y="100000"/>
                                    </p:animScale>
                                    <p:animScale>
                                      <p:cBhvr>
                                        <p:cTn id="21" dur="26">
                                          <p:stCondLst>
                                            <p:cond delay="1642"/>
                                          </p:stCondLst>
                                        </p:cTn>
                                        <p:tgtEl>
                                          <p:spTgt spid="10242"/>
                                        </p:tgtEl>
                                      </p:cBhvr>
                                      <p:to x="100000" y="90000"/>
                                    </p:animScale>
                                    <p:animScale>
                                      <p:cBhvr>
                                        <p:cTn id="22" dur="166" decel="50000">
                                          <p:stCondLst>
                                            <p:cond delay="1668"/>
                                          </p:stCondLst>
                                        </p:cTn>
                                        <p:tgtEl>
                                          <p:spTgt spid="10242"/>
                                        </p:tgtEl>
                                      </p:cBhvr>
                                      <p:to x="100000" y="100000"/>
                                    </p:animScale>
                                    <p:animScale>
                                      <p:cBhvr>
                                        <p:cTn id="23" dur="26">
                                          <p:stCondLst>
                                            <p:cond delay="1808"/>
                                          </p:stCondLst>
                                        </p:cTn>
                                        <p:tgtEl>
                                          <p:spTgt spid="10242"/>
                                        </p:tgtEl>
                                      </p:cBhvr>
                                      <p:to x="100000" y="95000"/>
                                    </p:animScale>
                                    <p:animScale>
                                      <p:cBhvr>
                                        <p:cTn id="24" dur="166" decel="50000">
                                          <p:stCondLst>
                                            <p:cond delay="1834"/>
                                          </p:stCondLst>
                                        </p:cTn>
                                        <p:tgtEl>
                                          <p:spTgt spid="1024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4293096"/>
            <a:ext cx="8229600" cy="5289451"/>
          </a:xfrm>
        </p:spPr>
        <p:txBody>
          <a:bodyPr>
            <a:normAutofit/>
          </a:bodyPr>
          <a:lstStyle/>
          <a:p>
            <a:pPr marL="0" indent="0">
              <a:buNone/>
            </a:pPr>
            <a:r>
              <a:rPr lang="lt-LT" sz="4000" dirty="0" smtClean="0"/>
              <a:t>Kokios bangos gali interferuoti? </a:t>
            </a:r>
            <a:endParaRPr lang="ru-RU" sz="40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260648"/>
            <a:ext cx="7620000" cy="571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0376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normAutofit/>
          </a:bodyPr>
          <a:lstStyle/>
          <a:p>
            <a:pPr marL="0" indent="0" algn="ctr">
              <a:buNone/>
            </a:pPr>
            <a:r>
              <a:rPr lang="lt-LT" sz="4000" dirty="0" smtClean="0"/>
              <a:t>Tik koherentinės bangos.</a:t>
            </a:r>
            <a:endParaRPr lang="ru-RU" sz="4000"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2492896"/>
            <a:ext cx="5649595" cy="35074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47178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11266"/>
                                        </p:tgtEl>
                                        <p:attrNameLst>
                                          <p:attrName>style.visibility</p:attrName>
                                        </p:attrNameLst>
                                      </p:cBhvr>
                                      <p:to>
                                        <p:strVal val="visible"/>
                                      </p:to>
                                    </p:set>
                                    <p:animEffect transition="in" filter="wipe(down)">
                                      <p:cBhvr>
                                        <p:cTn id="11" dur="580">
                                          <p:stCondLst>
                                            <p:cond delay="0"/>
                                          </p:stCondLst>
                                        </p:cTn>
                                        <p:tgtEl>
                                          <p:spTgt spid="11266"/>
                                        </p:tgtEl>
                                      </p:cBhvr>
                                    </p:animEffect>
                                    <p:anim calcmode="lin" valueType="num">
                                      <p:cBhvr>
                                        <p:cTn id="12" dur="1822" tmFilter="0,0; 0.14,0.36; 0.43,0.73; 0.71,0.91; 1.0,1.0">
                                          <p:stCondLst>
                                            <p:cond delay="0"/>
                                          </p:stCondLst>
                                        </p:cTn>
                                        <p:tgtEl>
                                          <p:spTgt spid="11266"/>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11266"/>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11266"/>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11266"/>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11266"/>
                                        </p:tgtEl>
                                        <p:attrNameLst>
                                          <p:attrName>ppt_y</p:attrName>
                                        </p:attrNameLst>
                                      </p:cBhvr>
                                      <p:tavLst>
                                        <p:tav tm="0" fmla="#ppt_y-sin(pi*$)/81">
                                          <p:val>
                                            <p:fltVal val="0"/>
                                          </p:val>
                                        </p:tav>
                                        <p:tav tm="100000">
                                          <p:val>
                                            <p:fltVal val="1"/>
                                          </p:val>
                                        </p:tav>
                                      </p:tavLst>
                                    </p:anim>
                                    <p:animScale>
                                      <p:cBhvr>
                                        <p:cTn id="17" dur="26">
                                          <p:stCondLst>
                                            <p:cond delay="650"/>
                                          </p:stCondLst>
                                        </p:cTn>
                                        <p:tgtEl>
                                          <p:spTgt spid="11266"/>
                                        </p:tgtEl>
                                      </p:cBhvr>
                                      <p:to x="100000" y="60000"/>
                                    </p:animScale>
                                    <p:animScale>
                                      <p:cBhvr>
                                        <p:cTn id="18" dur="166" decel="50000">
                                          <p:stCondLst>
                                            <p:cond delay="676"/>
                                          </p:stCondLst>
                                        </p:cTn>
                                        <p:tgtEl>
                                          <p:spTgt spid="11266"/>
                                        </p:tgtEl>
                                      </p:cBhvr>
                                      <p:to x="100000" y="100000"/>
                                    </p:animScale>
                                    <p:animScale>
                                      <p:cBhvr>
                                        <p:cTn id="19" dur="26">
                                          <p:stCondLst>
                                            <p:cond delay="1312"/>
                                          </p:stCondLst>
                                        </p:cTn>
                                        <p:tgtEl>
                                          <p:spTgt spid="11266"/>
                                        </p:tgtEl>
                                      </p:cBhvr>
                                      <p:to x="100000" y="80000"/>
                                    </p:animScale>
                                    <p:animScale>
                                      <p:cBhvr>
                                        <p:cTn id="20" dur="166" decel="50000">
                                          <p:stCondLst>
                                            <p:cond delay="1338"/>
                                          </p:stCondLst>
                                        </p:cTn>
                                        <p:tgtEl>
                                          <p:spTgt spid="11266"/>
                                        </p:tgtEl>
                                      </p:cBhvr>
                                      <p:to x="100000" y="100000"/>
                                    </p:animScale>
                                    <p:animScale>
                                      <p:cBhvr>
                                        <p:cTn id="21" dur="26">
                                          <p:stCondLst>
                                            <p:cond delay="1642"/>
                                          </p:stCondLst>
                                        </p:cTn>
                                        <p:tgtEl>
                                          <p:spTgt spid="11266"/>
                                        </p:tgtEl>
                                      </p:cBhvr>
                                      <p:to x="100000" y="90000"/>
                                    </p:animScale>
                                    <p:animScale>
                                      <p:cBhvr>
                                        <p:cTn id="22" dur="166" decel="50000">
                                          <p:stCondLst>
                                            <p:cond delay="1668"/>
                                          </p:stCondLst>
                                        </p:cTn>
                                        <p:tgtEl>
                                          <p:spTgt spid="11266"/>
                                        </p:tgtEl>
                                      </p:cBhvr>
                                      <p:to x="100000" y="100000"/>
                                    </p:animScale>
                                    <p:animScale>
                                      <p:cBhvr>
                                        <p:cTn id="23" dur="26">
                                          <p:stCondLst>
                                            <p:cond delay="1808"/>
                                          </p:stCondLst>
                                        </p:cTn>
                                        <p:tgtEl>
                                          <p:spTgt spid="11266"/>
                                        </p:tgtEl>
                                      </p:cBhvr>
                                      <p:to x="100000" y="95000"/>
                                    </p:animScale>
                                    <p:animScale>
                                      <p:cBhvr>
                                        <p:cTn id="24" dur="166" decel="50000">
                                          <p:stCondLst>
                                            <p:cond delay="1834"/>
                                          </p:stCondLst>
                                        </p:cTn>
                                        <p:tgtEl>
                                          <p:spTgt spid="1126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4437112"/>
            <a:ext cx="8229600" cy="5649491"/>
          </a:xfrm>
        </p:spPr>
        <p:txBody>
          <a:bodyPr>
            <a:normAutofit/>
          </a:bodyPr>
          <a:lstStyle/>
          <a:p>
            <a:pPr marL="0" indent="0">
              <a:buNone/>
            </a:pPr>
            <a:r>
              <a:rPr lang="lt-LT" sz="4000" dirty="0" smtClean="0"/>
              <a:t>Kokius interferencijos pavyzdžius galima sutikti gamtoje?</a:t>
            </a:r>
            <a:endParaRPr lang="ru-RU" sz="40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235946"/>
            <a:ext cx="7620000" cy="571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0798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332656"/>
            <a:ext cx="8229600" cy="5505475"/>
          </a:xfrm>
        </p:spPr>
        <p:txBody>
          <a:bodyPr>
            <a:normAutofit/>
          </a:bodyPr>
          <a:lstStyle/>
          <a:p>
            <a:pPr marL="0" indent="0">
              <a:buNone/>
            </a:pPr>
            <a:r>
              <a:rPr lang="en-US" sz="3600" dirty="0" smtClean="0"/>
              <a:t>1.Muilo </a:t>
            </a:r>
            <a:r>
              <a:rPr lang="en-US" sz="3600" dirty="0" err="1" smtClean="0"/>
              <a:t>burbulai</a:t>
            </a:r>
            <a:endParaRPr lang="en-US" sz="3600" dirty="0"/>
          </a:p>
          <a:p>
            <a:pPr marL="0" indent="0">
              <a:buNone/>
            </a:pPr>
            <a:r>
              <a:rPr lang="en-US" sz="3600" dirty="0" smtClean="0"/>
              <a:t>2. </a:t>
            </a:r>
            <a:r>
              <a:rPr lang="en-US" sz="3600" dirty="0" err="1" smtClean="0"/>
              <a:t>Plonu</a:t>
            </a:r>
            <a:r>
              <a:rPr lang="en-US" sz="3600" dirty="0" smtClean="0"/>
              <a:t> </a:t>
            </a:r>
            <a:r>
              <a:rPr lang="en-US" sz="3600" dirty="0" err="1" smtClean="0"/>
              <a:t>sluoksniu</a:t>
            </a:r>
            <a:r>
              <a:rPr lang="en-US" sz="3600" dirty="0" smtClean="0"/>
              <a:t> </a:t>
            </a:r>
            <a:r>
              <a:rPr lang="en-US" sz="3600" dirty="0" err="1" smtClean="0"/>
              <a:t>išsiliejęs</a:t>
            </a:r>
            <a:r>
              <a:rPr lang="en-US" sz="3600" dirty="0" smtClean="0"/>
              <a:t> </a:t>
            </a:r>
            <a:r>
              <a:rPr lang="en-US" sz="3600" dirty="0" err="1" smtClean="0"/>
              <a:t>benzinas</a:t>
            </a:r>
            <a:r>
              <a:rPr lang="en-US" sz="3600" dirty="0" smtClean="0"/>
              <a:t>.</a:t>
            </a:r>
            <a:endParaRPr lang="ru-RU" sz="3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7347" y="4077072"/>
            <a:ext cx="4028093" cy="26642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2276872"/>
            <a:ext cx="3810000" cy="26384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552" y="2109786"/>
            <a:ext cx="1714500" cy="1714500"/>
          </a:xfrm>
          <a:prstGeom prst="rect">
            <a:avLst/>
          </a:prstGeom>
        </p:spPr>
      </p:pic>
    </p:spTree>
    <p:extLst>
      <p:ext uri="{BB962C8B-B14F-4D97-AF65-F5344CB8AC3E}">
        <p14:creationId xmlns:p14="http://schemas.microsoft.com/office/powerpoint/2010/main" val="4150422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wipe(down)">
                                      <p:cBhvr>
                                        <p:cTn id="17" dur="580">
                                          <p:stCondLst>
                                            <p:cond delay="0"/>
                                          </p:stCondLst>
                                        </p:cTn>
                                        <p:tgtEl>
                                          <p:spTgt spid="1026"/>
                                        </p:tgtEl>
                                      </p:cBhvr>
                                    </p:animEffect>
                                    <p:anim calcmode="lin" valueType="num">
                                      <p:cBhvr>
                                        <p:cTn id="1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23" dur="26">
                                          <p:stCondLst>
                                            <p:cond delay="650"/>
                                          </p:stCondLst>
                                        </p:cTn>
                                        <p:tgtEl>
                                          <p:spTgt spid="1026"/>
                                        </p:tgtEl>
                                      </p:cBhvr>
                                      <p:to x="100000" y="60000"/>
                                    </p:animScale>
                                    <p:animScale>
                                      <p:cBhvr>
                                        <p:cTn id="24" dur="166" decel="50000">
                                          <p:stCondLst>
                                            <p:cond delay="676"/>
                                          </p:stCondLst>
                                        </p:cTn>
                                        <p:tgtEl>
                                          <p:spTgt spid="1026"/>
                                        </p:tgtEl>
                                      </p:cBhvr>
                                      <p:to x="100000" y="100000"/>
                                    </p:animScale>
                                    <p:animScale>
                                      <p:cBhvr>
                                        <p:cTn id="25" dur="26">
                                          <p:stCondLst>
                                            <p:cond delay="1312"/>
                                          </p:stCondLst>
                                        </p:cTn>
                                        <p:tgtEl>
                                          <p:spTgt spid="1026"/>
                                        </p:tgtEl>
                                      </p:cBhvr>
                                      <p:to x="100000" y="80000"/>
                                    </p:animScale>
                                    <p:animScale>
                                      <p:cBhvr>
                                        <p:cTn id="26" dur="166" decel="50000">
                                          <p:stCondLst>
                                            <p:cond delay="1338"/>
                                          </p:stCondLst>
                                        </p:cTn>
                                        <p:tgtEl>
                                          <p:spTgt spid="1026"/>
                                        </p:tgtEl>
                                      </p:cBhvr>
                                      <p:to x="100000" y="100000"/>
                                    </p:animScale>
                                    <p:animScale>
                                      <p:cBhvr>
                                        <p:cTn id="27" dur="26">
                                          <p:stCondLst>
                                            <p:cond delay="1642"/>
                                          </p:stCondLst>
                                        </p:cTn>
                                        <p:tgtEl>
                                          <p:spTgt spid="1026"/>
                                        </p:tgtEl>
                                      </p:cBhvr>
                                      <p:to x="100000" y="90000"/>
                                    </p:animScale>
                                    <p:animScale>
                                      <p:cBhvr>
                                        <p:cTn id="28" dur="166" decel="50000">
                                          <p:stCondLst>
                                            <p:cond delay="1668"/>
                                          </p:stCondLst>
                                        </p:cTn>
                                        <p:tgtEl>
                                          <p:spTgt spid="1026"/>
                                        </p:tgtEl>
                                      </p:cBhvr>
                                      <p:to x="100000" y="100000"/>
                                    </p:animScale>
                                    <p:animScale>
                                      <p:cBhvr>
                                        <p:cTn id="29" dur="26">
                                          <p:stCondLst>
                                            <p:cond delay="1808"/>
                                          </p:stCondLst>
                                        </p:cTn>
                                        <p:tgtEl>
                                          <p:spTgt spid="1026"/>
                                        </p:tgtEl>
                                      </p:cBhvr>
                                      <p:to x="100000" y="95000"/>
                                    </p:animScale>
                                    <p:animScale>
                                      <p:cBhvr>
                                        <p:cTn id="30" dur="166" decel="50000">
                                          <p:stCondLst>
                                            <p:cond delay="1834"/>
                                          </p:stCondLst>
                                        </p:cTn>
                                        <p:tgtEl>
                                          <p:spTgt spid="1026"/>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nodeType="clickEffect">
                                  <p:stCondLst>
                                    <p:cond delay="0"/>
                                  </p:stCondLst>
                                  <p:childTnLst>
                                    <p:set>
                                      <p:cBhvr>
                                        <p:cTn id="34" dur="1" fill="hold">
                                          <p:stCondLst>
                                            <p:cond delay="0"/>
                                          </p:stCondLst>
                                        </p:cTn>
                                        <p:tgtEl>
                                          <p:spTgt spid="1027"/>
                                        </p:tgtEl>
                                        <p:attrNameLst>
                                          <p:attrName>style.visibility</p:attrName>
                                        </p:attrNameLst>
                                      </p:cBhvr>
                                      <p:to>
                                        <p:strVal val="visible"/>
                                      </p:to>
                                    </p:set>
                                    <p:animEffect transition="in" filter="wipe(down)">
                                      <p:cBhvr>
                                        <p:cTn id="35" dur="580">
                                          <p:stCondLst>
                                            <p:cond delay="0"/>
                                          </p:stCondLst>
                                        </p:cTn>
                                        <p:tgtEl>
                                          <p:spTgt spid="1027"/>
                                        </p:tgtEl>
                                      </p:cBhvr>
                                    </p:animEffect>
                                    <p:anim calcmode="lin" valueType="num">
                                      <p:cBhvr>
                                        <p:cTn id="36"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41" dur="26">
                                          <p:stCondLst>
                                            <p:cond delay="650"/>
                                          </p:stCondLst>
                                        </p:cTn>
                                        <p:tgtEl>
                                          <p:spTgt spid="1027"/>
                                        </p:tgtEl>
                                      </p:cBhvr>
                                      <p:to x="100000" y="60000"/>
                                    </p:animScale>
                                    <p:animScale>
                                      <p:cBhvr>
                                        <p:cTn id="42" dur="166" decel="50000">
                                          <p:stCondLst>
                                            <p:cond delay="676"/>
                                          </p:stCondLst>
                                        </p:cTn>
                                        <p:tgtEl>
                                          <p:spTgt spid="1027"/>
                                        </p:tgtEl>
                                      </p:cBhvr>
                                      <p:to x="100000" y="100000"/>
                                    </p:animScale>
                                    <p:animScale>
                                      <p:cBhvr>
                                        <p:cTn id="43" dur="26">
                                          <p:stCondLst>
                                            <p:cond delay="1312"/>
                                          </p:stCondLst>
                                        </p:cTn>
                                        <p:tgtEl>
                                          <p:spTgt spid="1027"/>
                                        </p:tgtEl>
                                      </p:cBhvr>
                                      <p:to x="100000" y="80000"/>
                                    </p:animScale>
                                    <p:animScale>
                                      <p:cBhvr>
                                        <p:cTn id="44" dur="166" decel="50000">
                                          <p:stCondLst>
                                            <p:cond delay="1338"/>
                                          </p:stCondLst>
                                        </p:cTn>
                                        <p:tgtEl>
                                          <p:spTgt spid="1027"/>
                                        </p:tgtEl>
                                      </p:cBhvr>
                                      <p:to x="100000" y="100000"/>
                                    </p:animScale>
                                    <p:animScale>
                                      <p:cBhvr>
                                        <p:cTn id="45" dur="26">
                                          <p:stCondLst>
                                            <p:cond delay="1642"/>
                                          </p:stCondLst>
                                        </p:cTn>
                                        <p:tgtEl>
                                          <p:spTgt spid="1027"/>
                                        </p:tgtEl>
                                      </p:cBhvr>
                                      <p:to x="100000" y="90000"/>
                                    </p:animScale>
                                    <p:animScale>
                                      <p:cBhvr>
                                        <p:cTn id="46" dur="166" decel="50000">
                                          <p:stCondLst>
                                            <p:cond delay="1668"/>
                                          </p:stCondLst>
                                        </p:cTn>
                                        <p:tgtEl>
                                          <p:spTgt spid="1027"/>
                                        </p:tgtEl>
                                      </p:cBhvr>
                                      <p:to x="100000" y="100000"/>
                                    </p:animScale>
                                    <p:animScale>
                                      <p:cBhvr>
                                        <p:cTn id="47" dur="26">
                                          <p:stCondLst>
                                            <p:cond delay="1808"/>
                                          </p:stCondLst>
                                        </p:cTn>
                                        <p:tgtEl>
                                          <p:spTgt spid="1027"/>
                                        </p:tgtEl>
                                      </p:cBhvr>
                                      <p:to x="100000" y="95000"/>
                                    </p:animScale>
                                    <p:animScale>
                                      <p:cBhvr>
                                        <p:cTn id="48" dur="166" decel="50000">
                                          <p:stCondLst>
                                            <p:cond delay="1834"/>
                                          </p:stCondLst>
                                        </p:cTn>
                                        <p:tgtEl>
                                          <p:spTgt spid="1027"/>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nodeType="click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ipe(down)">
                                      <p:cBhvr>
                                        <p:cTn id="53" dur="580">
                                          <p:stCondLst>
                                            <p:cond delay="0"/>
                                          </p:stCondLst>
                                        </p:cTn>
                                        <p:tgtEl>
                                          <p:spTgt spid="2"/>
                                        </p:tgtEl>
                                      </p:cBhvr>
                                    </p:animEffect>
                                    <p:anim calcmode="lin" valueType="num">
                                      <p:cBhvr>
                                        <p:cTn id="5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59" dur="26">
                                          <p:stCondLst>
                                            <p:cond delay="650"/>
                                          </p:stCondLst>
                                        </p:cTn>
                                        <p:tgtEl>
                                          <p:spTgt spid="2"/>
                                        </p:tgtEl>
                                      </p:cBhvr>
                                      <p:to x="100000" y="60000"/>
                                    </p:animScale>
                                    <p:animScale>
                                      <p:cBhvr>
                                        <p:cTn id="60" dur="166" decel="50000">
                                          <p:stCondLst>
                                            <p:cond delay="676"/>
                                          </p:stCondLst>
                                        </p:cTn>
                                        <p:tgtEl>
                                          <p:spTgt spid="2"/>
                                        </p:tgtEl>
                                      </p:cBhvr>
                                      <p:to x="100000" y="100000"/>
                                    </p:animScale>
                                    <p:animScale>
                                      <p:cBhvr>
                                        <p:cTn id="61" dur="26">
                                          <p:stCondLst>
                                            <p:cond delay="1312"/>
                                          </p:stCondLst>
                                        </p:cTn>
                                        <p:tgtEl>
                                          <p:spTgt spid="2"/>
                                        </p:tgtEl>
                                      </p:cBhvr>
                                      <p:to x="100000" y="80000"/>
                                    </p:animScale>
                                    <p:animScale>
                                      <p:cBhvr>
                                        <p:cTn id="62" dur="166" decel="50000">
                                          <p:stCondLst>
                                            <p:cond delay="1338"/>
                                          </p:stCondLst>
                                        </p:cTn>
                                        <p:tgtEl>
                                          <p:spTgt spid="2"/>
                                        </p:tgtEl>
                                      </p:cBhvr>
                                      <p:to x="100000" y="100000"/>
                                    </p:animScale>
                                    <p:animScale>
                                      <p:cBhvr>
                                        <p:cTn id="63" dur="26">
                                          <p:stCondLst>
                                            <p:cond delay="1642"/>
                                          </p:stCondLst>
                                        </p:cTn>
                                        <p:tgtEl>
                                          <p:spTgt spid="2"/>
                                        </p:tgtEl>
                                      </p:cBhvr>
                                      <p:to x="100000" y="90000"/>
                                    </p:animScale>
                                    <p:animScale>
                                      <p:cBhvr>
                                        <p:cTn id="64" dur="166" decel="50000">
                                          <p:stCondLst>
                                            <p:cond delay="1668"/>
                                          </p:stCondLst>
                                        </p:cTn>
                                        <p:tgtEl>
                                          <p:spTgt spid="2"/>
                                        </p:tgtEl>
                                      </p:cBhvr>
                                      <p:to x="100000" y="100000"/>
                                    </p:animScale>
                                    <p:animScale>
                                      <p:cBhvr>
                                        <p:cTn id="65" dur="26">
                                          <p:stCondLst>
                                            <p:cond delay="1808"/>
                                          </p:stCondLst>
                                        </p:cTn>
                                        <p:tgtEl>
                                          <p:spTgt spid="2"/>
                                        </p:tgtEl>
                                      </p:cBhvr>
                                      <p:to x="100000" y="95000"/>
                                    </p:animScale>
                                    <p:animScale>
                                      <p:cBhvr>
                                        <p:cTn id="66"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55776" y="2708920"/>
            <a:ext cx="3977605" cy="3158686"/>
          </a:xfrm>
        </p:spPr>
      </p:pic>
      <p:sp>
        <p:nvSpPr>
          <p:cNvPr id="3" name="Title 2"/>
          <p:cNvSpPr>
            <a:spLocks noGrp="1"/>
          </p:cNvSpPr>
          <p:nvPr>
            <p:ph type="title"/>
          </p:nvPr>
        </p:nvSpPr>
        <p:spPr/>
        <p:txBody>
          <a:bodyPr/>
          <a:lstStyle/>
          <a:p>
            <a:r>
              <a:rPr lang="lt-LT" dirty="0" smtClean="0"/>
              <a:t>Ačiū už dėmėsį</a:t>
            </a:r>
            <a:r>
              <a:rPr lang="en-US" dirty="0" smtClean="0"/>
              <a:t>!</a:t>
            </a:r>
            <a:endParaRPr lang="ru-RU" dirty="0"/>
          </a:p>
        </p:txBody>
      </p:sp>
    </p:spTree>
    <p:extLst>
      <p:ext uri="{BB962C8B-B14F-4D97-AF65-F5344CB8AC3E}">
        <p14:creationId xmlns:p14="http://schemas.microsoft.com/office/powerpoint/2010/main" val="1589120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484</TotalTime>
  <Words>816</Words>
  <Application>Microsoft Office PowerPoint</Application>
  <PresentationFormat>On-screen Show (4:3)</PresentationFormat>
  <Paragraphs>116</Paragraphs>
  <Slides>43</Slides>
  <Notes>4</Notes>
  <HiddenSlides>0</HiddenSlides>
  <MMClips>3</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Hardcover</vt:lpstr>
      <vt:lpstr>Apibendrinimas „Švesos banginės savybės“</vt:lpstr>
      <vt:lpstr>Planas.</vt:lpstr>
      <vt:lpstr>Spektrai</vt:lpstr>
      <vt:lpstr>Ištisinis</vt:lpstr>
      <vt:lpstr>Linijinis</vt:lpstr>
      <vt:lpstr>Juostinis</vt:lpstr>
      <vt:lpstr>Šviesos dispersija </vt:lpstr>
      <vt:lpstr>Dispersija</vt:lpstr>
      <vt:lpstr>Dispersija gamtoje:</vt:lpstr>
      <vt:lpstr>Vaivorykštė yra optinis ir meteorologinis reiškinys, kuomet Saulei apšvietus atmosferoje esančius vandens lašelius, danguje atsiranda ištisinė spalvų spektro juosta </vt:lpstr>
      <vt:lpstr>Halas – tai optinis reiškinys.</vt:lpstr>
      <vt:lpstr>Iš viso yra užfiksuota apie 50 įvairių halo formų.</vt:lpstr>
      <vt:lpstr>PowerPoint Presentation</vt:lpstr>
      <vt:lpstr>Halo formos</vt:lpstr>
      <vt:lpstr>Kodėl dangus mėlynas?</vt:lpstr>
      <vt:lpstr>PowerPoint Presentation</vt:lpstr>
      <vt:lpstr>Kodėl saulėlydis raudonas? </vt:lpstr>
      <vt:lpstr>Difrakcija</vt:lpstr>
      <vt:lpstr>Šviesos difrakcija-</vt:lpstr>
      <vt:lpstr>PowerPoint Presentation</vt:lpstr>
      <vt:lpstr>Difrakcinė gardelė yra sudaryta iš daug siaurų plyšelių arba griovelių, dažniausiai atskirtų tarpais, palyginamais su šviesos bangos ilgiu.</vt:lpstr>
      <vt:lpstr>Šviesos interferencija</vt:lpstr>
      <vt:lpstr>Interferencija</vt:lpstr>
      <vt:lpstr>Interferencijos pasėkoje gaunami atstojamieji maksimumai arba minimumai. </vt:lpstr>
      <vt:lpstr>Interferencijos pasėkoje gaunami atstojamieji maksimumai arba minimumai.</vt:lpstr>
      <vt:lpstr>Šviesos interferencija ir koherentinės bangos</vt:lpstr>
      <vt:lpstr>Baltoje švesoje  interferencijos juostos atsispindinčios nuo plonos plėvelės nusidažo .</vt:lpstr>
      <vt:lpstr>Interferencijos pavyzdžiai:</vt:lpstr>
      <vt:lpstr>PowerPoint Presentation</vt:lpstr>
      <vt:lpstr>Holografija-</vt:lpstr>
      <vt:lpstr>Holografija</vt:lpstr>
      <vt:lpstr>Klausimai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Ačiū už dėmėsį!</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Apibendrinimas „Švesos banginės savybės“</dc:title>
  <dc:creator>User</dc:creator>
  <cp:lastModifiedBy>User</cp:lastModifiedBy>
  <cp:revision>30</cp:revision>
  <dcterms:created xsi:type="dcterms:W3CDTF">2015-03-17T14:09:21Z</dcterms:created>
  <dcterms:modified xsi:type="dcterms:W3CDTF">2015-03-20T17:44:35Z</dcterms:modified>
</cp:coreProperties>
</file>