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73" r:id="rId9"/>
    <p:sldId id="263" r:id="rId10"/>
    <p:sldId id="264" r:id="rId11"/>
    <p:sldId id="265" r:id="rId12"/>
    <p:sldId id="266" r:id="rId13"/>
    <p:sldId id="267" r:id="rId14"/>
    <p:sldId id="268" r:id="rId15"/>
    <p:sldId id="269" r:id="rId16"/>
    <p:sldId id="270" r:id="rId17"/>
    <p:sldId id="271" r:id="rId18"/>
    <p:sldId id="272"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4" r:id="rId38"/>
    <p:sldId id="295" r:id="rId39"/>
    <p:sldId id="296" r:id="rId40"/>
    <p:sldId id="297" r:id="rId41"/>
    <p:sldId id="298" r:id="rId42"/>
    <p:sldId id="299" r:id="rId43"/>
    <p:sldId id="300" r:id="rId44"/>
    <p:sldId id="289" r:id="rId4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1308" y="-22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498FBD-D405-41F7-862B-44B2CA939FD0}" type="datetimeFigureOut">
              <a:rPr lang="lt-LT" smtClean="0"/>
              <a:pPr/>
              <a:t>2015.03.19</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0AEB5B-D21B-4E2D-A77D-24A7311B817C}"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9B0AEB5B-D21B-4E2D-A77D-24A7311B817C}" type="slidenum">
              <a:rPr lang="lt-LT" smtClean="0"/>
              <a:pPr/>
              <a:t>17</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7CE30E5-E5FB-49DE-BD30-FB7F3CD6157F}" type="datetimeFigureOut">
              <a:rPr lang="lt-LT" smtClean="0"/>
              <a:pPr/>
              <a:t>2015.03.19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173BBDE-939A-4B05-BB53-B8C12D560D1B}"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6B19C"/>
            </a:gs>
            <a:gs pos="30000">
              <a:srgbClr val="D49E6C"/>
            </a:gs>
            <a:gs pos="70000">
              <a:srgbClr val="A65528"/>
            </a:gs>
            <a:gs pos="100000">
              <a:srgbClr val="663012"/>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E30E5-E5FB-49DE-BD30-FB7F3CD6157F}" type="datetimeFigureOut">
              <a:rPr lang="lt-LT" smtClean="0"/>
              <a:pPr/>
              <a:t>2015.03.19</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73BBDE-939A-4B05-BB53-B8C12D560D1B}"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image" Target="../media/image2.jpeg"/><Relationship Id="rId3" Type="http://schemas.openxmlformats.org/officeDocument/2006/relationships/slide" Target="slide4.xml"/><Relationship Id="rId7" Type="http://schemas.openxmlformats.org/officeDocument/2006/relationships/slide" Target="slide12.xml"/><Relationship Id="rId12" Type="http://schemas.openxmlformats.org/officeDocument/2006/relationships/slide" Target="slide22.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9.xml"/><Relationship Id="rId5" Type="http://schemas.openxmlformats.org/officeDocument/2006/relationships/slide" Target="slide8.xml"/><Relationship Id="rId15" Type="http://schemas.openxmlformats.org/officeDocument/2006/relationships/image" Target="../media/image4.jpeg"/><Relationship Id="rId10" Type="http://schemas.openxmlformats.org/officeDocument/2006/relationships/slide" Target="slide17.xml"/><Relationship Id="rId4" Type="http://schemas.openxmlformats.org/officeDocument/2006/relationships/slide" Target="slide5.xml"/><Relationship Id="rId9" Type="http://schemas.openxmlformats.org/officeDocument/2006/relationships/slide" Target="slide14.xml"/><Relationship Id="rId1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gif"/><Relationship Id="rId4" Type="http://schemas.openxmlformats.org/officeDocument/2006/relationships/image" Target="../media/image16.gif"/></Relationships>
</file>

<file path=ppt/slides/_rels/slide1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slide" Target="slide24.xml"/></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slide" Target="slide25.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slide" Target="slide26.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slide" Target="slide28.xml"/></Relationships>
</file>

<file path=ppt/slides/_rels/slide2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slide" Target="slide30.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slide" Target="slide38.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39.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40.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41.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42.xml"/></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slide" Target="slide34.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35.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36.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37.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astronomija.lt/sol-sys/venus" TargetMode="External"/><Relationship Id="rId2" Type="http://schemas.openxmlformats.org/officeDocument/2006/relationships/hyperlink" Target="http://lt.wikipedia.org/wiki/Venera_(planeta)"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000240"/>
            <a:ext cx="7772400" cy="1470025"/>
          </a:xfrm>
        </p:spPr>
        <p:txBody>
          <a:bodyPr>
            <a:normAutofit/>
          </a:bodyPr>
          <a:lstStyle/>
          <a:p>
            <a:r>
              <a:rPr lang="lt-LT" sz="5400" dirty="0" smtClean="0">
                <a:latin typeface="Baskerville Old Face" pitchFamily="18" charset="0"/>
              </a:rPr>
              <a:t>Venera</a:t>
            </a:r>
            <a:endParaRPr lang="lt-LT" sz="5400" dirty="0">
              <a:latin typeface="Baskerville Old Face" pitchFamily="18" charset="0"/>
            </a:endParaRPr>
          </a:p>
        </p:txBody>
      </p:sp>
      <p:sp>
        <p:nvSpPr>
          <p:cNvPr id="3" name="Subtitle 2"/>
          <p:cNvSpPr>
            <a:spLocks noGrp="1"/>
          </p:cNvSpPr>
          <p:nvPr>
            <p:ph type="subTitle" idx="1"/>
          </p:nvPr>
        </p:nvSpPr>
        <p:spPr>
          <a:xfrm>
            <a:off x="1428728" y="4071942"/>
            <a:ext cx="6557986" cy="2543196"/>
          </a:xfrm>
        </p:spPr>
        <p:txBody>
          <a:bodyPr>
            <a:normAutofit/>
          </a:bodyPr>
          <a:lstStyle/>
          <a:p>
            <a:r>
              <a:rPr lang="lt-LT" sz="2600" dirty="0" smtClean="0">
                <a:solidFill>
                  <a:schemeClr val="tx1"/>
                </a:solidFill>
                <a:latin typeface="Baskerville Old Face" pitchFamily="18" charset="0"/>
              </a:rPr>
              <a:t>Panevėžio K.Paltaroko gimnazija</a:t>
            </a:r>
          </a:p>
          <a:p>
            <a:r>
              <a:rPr lang="lt-LT" sz="2600" dirty="0" smtClean="0">
                <a:solidFill>
                  <a:schemeClr val="tx1"/>
                </a:solidFill>
                <a:latin typeface="Baskerville Old Face" pitchFamily="18" charset="0"/>
              </a:rPr>
              <a:t>I</a:t>
            </a:r>
            <a:r>
              <a:rPr lang="en-US" sz="2600" dirty="0" smtClean="0">
                <a:solidFill>
                  <a:schemeClr val="tx1"/>
                </a:solidFill>
                <a:latin typeface="Baskerville Old Face" pitchFamily="18" charset="0"/>
              </a:rPr>
              <a:t>I</a:t>
            </a:r>
            <a:r>
              <a:rPr lang="lt-LT" sz="2600" dirty="0" smtClean="0">
                <a:solidFill>
                  <a:schemeClr val="tx1"/>
                </a:solidFill>
                <a:latin typeface="Baskerville Old Face" pitchFamily="18" charset="0"/>
              </a:rPr>
              <a:t>ga kl. mokinės</a:t>
            </a:r>
          </a:p>
          <a:p>
            <a:r>
              <a:rPr lang="lt-LT" sz="2600" dirty="0" smtClean="0">
                <a:solidFill>
                  <a:schemeClr val="tx1"/>
                </a:solidFill>
                <a:latin typeface="Baskerville Old Face" pitchFamily="18" charset="0"/>
              </a:rPr>
              <a:t>Toma Daučiūnaitė ir Ieva Kasiulevičiūtė</a:t>
            </a:r>
          </a:p>
          <a:p>
            <a:r>
              <a:rPr lang="lt-LT" sz="2600" dirty="0" smtClean="0">
                <a:solidFill>
                  <a:schemeClr val="tx1"/>
                </a:solidFill>
                <a:latin typeface="Baskerville Old Face" pitchFamily="18" charset="0"/>
              </a:rPr>
              <a:t>Mokytoja Dalia Dambrauskienė</a:t>
            </a:r>
          </a:p>
          <a:p>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Baskerville Old Face" pitchFamily="18" charset="0"/>
              </a:rPr>
              <a:t>Turinys</a:t>
            </a:r>
            <a:endParaRPr lang="lt-LT" dirty="0">
              <a:latin typeface="Baskerville Old Face" pitchFamily="18" charset="0"/>
            </a:endParaRPr>
          </a:p>
        </p:txBody>
      </p:sp>
      <p:sp>
        <p:nvSpPr>
          <p:cNvPr id="5" name="TextBox 4"/>
          <p:cNvSpPr txBox="1"/>
          <p:nvPr/>
        </p:nvSpPr>
        <p:spPr>
          <a:xfrm>
            <a:off x="714348" y="1285860"/>
            <a:ext cx="5857916" cy="6217087"/>
          </a:xfrm>
          <a:prstGeom prst="rect">
            <a:avLst/>
          </a:prstGeom>
          <a:noFill/>
        </p:spPr>
        <p:txBody>
          <a:bodyPr wrap="square" rtlCol="0">
            <a:spAutoFit/>
          </a:bodyPr>
          <a:lstStyle/>
          <a:p>
            <a:pPr>
              <a:buFont typeface="Arial" pitchFamily="34" charset="0"/>
              <a:buChar char="•"/>
            </a:pPr>
            <a:r>
              <a:rPr lang="en-US" sz="2800" dirty="0" smtClean="0">
                <a:latin typeface="Baskerville Old Face" pitchFamily="18" charset="0"/>
              </a:rPr>
              <a:t>Kas </a:t>
            </a:r>
            <a:r>
              <a:rPr lang="en-US" sz="2800" dirty="0" err="1" smtClean="0">
                <a:latin typeface="Baskerville Old Face" pitchFamily="18" charset="0"/>
              </a:rPr>
              <a:t>yra</a:t>
            </a:r>
            <a:r>
              <a:rPr lang="en-US" sz="2800" dirty="0" smtClean="0">
                <a:latin typeface="Baskerville Old Face" pitchFamily="18" charset="0"/>
              </a:rPr>
              <a:t>  </a:t>
            </a:r>
            <a:r>
              <a:rPr lang="en-US" sz="2800" dirty="0" err="1" smtClean="0">
                <a:latin typeface="Baskerville Old Face" pitchFamily="18" charset="0"/>
              </a:rPr>
              <a:t>Venera</a:t>
            </a:r>
            <a:endParaRPr lang="en-US" sz="2800" dirty="0" smtClean="0">
              <a:latin typeface="Baskerville Old Face" pitchFamily="18" charset="0"/>
            </a:endParaRPr>
          </a:p>
          <a:p>
            <a:pPr>
              <a:buFont typeface="Arial" pitchFamily="34" charset="0"/>
              <a:buChar char="•"/>
            </a:pPr>
            <a:r>
              <a:rPr lang="en-US" sz="2800" dirty="0" smtClean="0">
                <a:latin typeface="Baskerville Old Face" pitchFamily="18" charset="0"/>
              </a:rPr>
              <a:t>Veneros </a:t>
            </a:r>
            <a:r>
              <a:rPr lang="en-US" sz="2800" dirty="0" err="1" smtClean="0">
                <a:latin typeface="Baskerville Old Face" pitchFamily="18" charset="0"/>
              </a:rPr>
              <a:t>fizin</a:t>
            </a:r>
            <a:r>
              <a:rPr lang="lt-LT" sz="2800" dirty="0" smtClean="0">
                <a:latin typeface="Baskerville Old Face" pitchFamily="18" charset="0"/>
              </a:rPr>
              <a:t>ės charakteristikos</a:t>
            </a:r>
          </a:p>
          <a:p>
            <a:pPr>
              <a:buFont typeface="Arial" pitchFamily="34" charset="0"/>
              <a:buChar char="•"/>
            </a:pPr>
            <a:r>
              <a:rPr lang="lt-LT" sz="2800" dirty="0" smtClean="0">
                <a:latin typeface="Baskerville Old Face" pitchFamily="18" charset="0"/>
              </a:rPr>
              <a:t>Veneros orbitinis judėjimas</a:t>
            </a:r>
          </a:p>
          <a:p>
            <a:pPr>
              <a:buFont typeface="Arial" pitchFamily="34" charset="0"/>
              <a:buChar char="•"/>
            </a:pPr>
            <a:r>
              <a:rPr lang="lt-LT" sz="2800" dirty="0" smtClean="0">
                <a:latin typeface="Baskerville Old Face" pitchFamily="18" charset="0"/>
              </a:rPr>
              <a:t>Magnetinis laukas</a:t>
            </a:r>
          </a:p>
          <a:p>
            <a:pPr>
              <a:buFont typeface="Arial" pitchFamily="34" charset="0"/>
              <a:buChar char="•"/>
            </a:pPr>
            <a:r>
              <a:rPr lang="lt-LT" sz="2800" dirty="0" smtClean="0">
                <a:latin typeface="Baskerville Old Face" pitchFamily="18" charset="0"/>
              </a:rPr>
              <a:t>Paviršius</a:t>
            </a:r>
          </a:p>
          <a:p>
            <a:pPr>
              <a:buFont typeface="Arial" pitchFamily="34" charset="0"/>
              <a:buChar char="•"/>
            </a:pPr>
            <a:r>
              <a:rPr lang="lt-LT" sz="2800" dirty="0" smtClean="0">
                <a:latin typeface="Baskerville Old Face" pitchFamily="18" charset="0"/>
              </a:rPr>
              <a:t>Vidinė sandara </a:t>
            </a:r>
          </a:p>
          <a:p>
            <a:pPr>
              <a:buFont typeface="Arial" pitchFamily="34" charset="0"/>
              <a:buChar char="•"/>
            </a:pPr>
            <a:r>
              <a:rPr lang="lt-LT" sz="2800" dirty="0" smtClean="0">
                <a:latin typeface="Baskerville Old Face" pitchFamily="18" charset="0"/>
              </a:rPr>
              <a:t>Atmosfera</a:t>
            </a:r>
          </a:p>
          <a:p>
            <a:pPr>
              <a:buFont typeface="Arial" pitchFamily="34" charset="0"/>
              <a:buChar char="•"/>
            </a:pPr>
            <a:r>
              <a:rPr lang="lt-LT" sz="2800" dirty="0" smtClean="0">
                <a:latin typeface="Baskerville Old Face" pitchFamily="18" charset="0"/>
              </a:rPr>
              <a:t>Troposfera</a:t>
            </a:r>
          </a:p>
          <a:p>
            <a:pPr>
              <a:buFont typeface="Arial" pitchFamily="34" charset="0"/>
              <a:buChar char="•"/>
            </a:pPr>
            <a:r>
              <a:rPr lang="lt-LT" sz="2800" dirty="0" smtClean="0">
                <a:latin typeface="Baskerville Old Face" pitchFamily="18" charset="0"/>
              </a:rPr>
              <a:t>Stebėjimo sąlygos</a:t>
            </a:r>
          </a:p>
          <a:p>
            <a:pPr>
              <a:buFont typeface="Arial" pitchFamily="34" charset="0"/>
              <a:buChar char="•"/>
            </a:pPr>
            <a:r>
              <a:rPr lang="lt-LT" sz="2800" dirty="0" smtClean="0">
                <a:latin typeface="Baskerville Old Face" pitchFamily="18" charset="0"/>
              </a:rPr>
              <a:t>Tai įdomu</a:t>
            </a:r>
          </a:p>
          <a:p>
            <a:pPr>
              <a:buFont typeface="Arial" pitchFamily="34" charset="0"/>
              <a:buChar char="•"/>
            </a:pPr>
            <a:r>
              <a:rPr lang="lt-LT" sz="2800" dirty="0" smtClean="0">
                <a:latin typeface="Baskerville Old Face" pitchFamily="18" charset="0"/>
              </a:rPr>
              <a:t>Klausiu-Atsakyk</a:t>
            </a:r>
          </a:p>
          <a:p>
            <a:endParaRPr lang="lt-LT" dirty="0" smtClean="0"/>
          </a:p>
          <a:p>
            <a:endParaRPr lang="lt-LT" dirty="0" smtClean="0"/>
          </a:p>
          <a:p>
            <a:endParaRPr lang="lt-LT" dirty="0" smtClean="0"/>
          </a:p>
          <a:p>
            <a:endParaRPr lang="en-US" dirty="0" smtClean="0"/>
          </a:p>
          <a:p>
            <a:endParaRPr lang="lt-LT" dirty="0"/>
          </a:p>
        </p:txBody>
      </p:sp>
      <p:sp>
        <p:nvSpPr>
          <p:cNvPr id="7" name="Rodyklė dešinėn 6">
            <a:hlinkClick r:id="rId2" action="ppaction://hlinksldjump"/>
          </p:cNvPr>
          <p:cNvSpPr/>
          <p:nvPr/>
        </p:nvSpPr>
        <p:spPr>
          <a:xfrm>
            <a:off x="3286116" y="1428736"/>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Rodyklė dešinėn 17">
            <a:hlinkClick r:id="rId3" action="ppaction://hlinksldjump"/>
          </p:cNvPr>
          <p:cNvSpPr/>
          <p:nvPr/>
        </p:nvSpPr>
        <p:spPr>
          <a:xfrm>
            <a:off x="5500694" y="1857364"/>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9" name="Rodyklė dešinėn 18">
            <a:hlinkClick r:id="rId4" action="ppaction://hlinksldjump"/>
          </p:cNvPr>
          <p:cNvSpPr/>
          <p:nvPr/>
        </p:nvSpPr>
        <p:spPr>
          <a:xfrm>
            <a:off x="4857752" y="2285992"/>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0" name="Rodyklė dešinėn 19">
            <a:hlinkClick r:id="rId5" action="ppaction://hlinksldjump"/>
          </p:cNvPr>
          <p:cNvSpPr/>
          <p:nvPr/>
        </p:nvSpPr>
        <p:spPr>
          <a:xfrm>
            <a:off x="3571868" y="2714620"/>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1" name="Rodyklė dešinėn 20">
            <a:hlinkClick r:id="rId6" action="ppaction://hlinksldjump"/>
          </p:cNvPr>
          <p:cNvSpPr/>
          <p:nvPr/>
        </p:nvSpPr>
        <p:spPr>
          <a:xfrm>
            <a:off x="2285984" y="3143248"/>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2" name="Rodyklė dešinėn 21">
            <a:hlinkClick r:id="rId7" action="ppaction://hlinksldjump"/>
          </p:cNvPr>
          <p:cNvSpPr/>
          <p:nvPr/>
        </p:nvSpPr>
        <p:spPr>
          <a:xfrm>
            <a:off x="3143240" y="3571876"/>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Rodyklė dešinėn 22">
            <a:hlinkClick r:id="rId8" action="ppaction://hlinksldjump"/>
          </p:cNvPr>
          <p:cNvSpPr/>
          <p:nvPr/>
        </p:nvSpPr>
        <p:spPr>
          <a:xfrm>
            <a:off x="2500298" y="4000504"/>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4" name="Rodyklė dešinėn 23">
            <a:hlinkClick r:id="rId9" action="ppaction://hlinksldjump"/>
          </p:cNvPr>
          <p:cNvSpPr/>
          <p:nvPr/>
        </p:nvSpPr>
        <p:spPr>
          <a:xfrm>
            <a:off x="2643174" y="4429132"/>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5" name="Rodyklė dešinėn 24">
            <a:hlinkClick r:id="rId10" action="ppaction://hlinksldjump"/>
          </p:cNvPr>
          <p:cNvSpPr/>
          <p:nvPr/>
        </p:nvSpPr>
        <p:spPr>
          <a:xfrm>
            <a:off x="3500430" y="4857760"/>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6" name="Rodyklė dešinėn 25">
            <a:hlinkClick r:id="rId11" action="ppaction://hlinksldjump"/>
          </p:cNvPr>
          <p:cNvSpPr/>
          <p:nvPr/>
        </p:nvSpPr>
        <p:spPr>
          <a:xfrm>
            <a:off x="2571736" y="5286388"/>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7" name="Rodyklė dešinėn 26">
            <a:hlinkClick r:id="rId12" action="ppaction://hlinksldjump"/>
          </p:cNvPr>
          <p:cNvSpPr/>
          <p:nvPr/>
        </p:nvSpPr>
        <p:spPr>
          <a:xfrm>
            <a:off x="3357554" y="5715016"/>
            <a:ext cx="500066" cy="285752"/>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8" name="Picture 4" descr="http://faafoundation.org/solarsystem/venus/gulamns.jpg"/>
          <p:cNvPicPr>
            <a:picLocks noChangeAspect="1" noChangeArrowheads="1"/>
          </p:cNvPicPr>
          <p:nvPr/>
        </p:nvPicPr>
        <p:blipFill>
          <a:blip r:embed="rId13"/>
          <a:srcRect/>
          <a:stretch>
            <a:fillRect/>
          </a:stretch>
        </p:blipFill>
        <p:spPr bwMode="auto">
          <a:xfrm>
            <a:off x="6643702" y="1142984"/>
            <a:ext cx="2280314" cy="1714036"/>
          </a:xfrm>
          <a:prstGeom prst="rect">
            <a:avLst/>
          </a:prstGeom>
          <a:noFill/>
        </p:spPr>
      </p:pic>
      <p:pic>
        <p:nvPicPr>
          <p:cNvPr id="29" name="Picture 2" descr="http://www3.canisius.edu/~grandem/Spring%202013%20digital%20books/SolarSystem-Wolf/planet-venus.jpg"/>
          <p:cNvPicPr>
            <a:picLocks noChangeAspect="1" noChangeArrowheads="1"/>
          </p:cNvPicPr>
          <p:nvPr/>
        </p:nvPicPr>
        <p:blipFill>
          <a:blip r:embed="rId14" cstate="print"/>
          <a:srcRect/>
          <a:stretch>
            <a:fillRect/>
          </a:stretch>
        </p:blipFill>
        <p:spPr bwMode="auto">
          <a:xfrm>
            <a:off x="6500826" y="4714884"/>
            <a:ext cx="1928826" cy="1928826"/>
          </a:xfrm>
          <a:prstGeom prst="rect">
            <a:avLst/>
          </a:prstGeom>
          <a:noFill/>
          <a:effectLst>
            <a:outerShdw blurRad="76200" dist="12700" dir="2700000" sy="-23000" kx="-800400" algn="bl" rotWithShape="0">
              <a:prstClr val="black">
                <a:alpha val="20000"/>
              </a:prstClr>
            </a:outerShdw>
          </a:effectLst>
        </p:spPr>
      </p:pic>
      <p:pic>
        <p:nvPicPr>
          <p:cNvPr id="30" name="Picture 4" descr="http://www.rasc.ca/sites/default/files/venus.jpg"/>
          <p:cNvPicPr>
            <a:picLocks noChangeAspect="1" noChangeArrowheads="1"/>
          </p:cNvPicPr>
          <p:nvPr/>
        </p:nvPicPr>
        <p:blipFill>
          <a:blip r:embed="rId15"/>
          <a:srcRect/>
          <a:stretch>
            <a:fillRect/>
          </a:stretch>
        </p:blipFill>
        <p:spPr bwMode="auto">
          <a:xfrm>
            <a:off x="4929190" y="2857496"/>
            <a:ext cx="2500330" cy="1875248"/>
          </a:xfrm>
          <a:prstGeom prst="rect">
            <a:avLst/>
          </a:prstGeom>
          <a:noFill/>
          <a:effectLst>
            <a:outerShdw blurRad="76200" dist="12700" dir="2700000" sy="-23000" kx="-800400" algn="bl" rotWithShape="0">
              <a:prstClr val="black">
                <a:alpha val="20000"/>
              </a:prst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48" y="1714488"/>
            <a:ext cx="8229600" cy="4525963"/>
          </a:xfrm>
        </p:spPr>
        <p:txBody>
          <a:bodyPr/>
          <a:lstStyle/>
          <a:p>
            <a:pPr>
              <a:buNone/>
            </a:pPr>
            <a:r>
              <a:rPr lang="it-IT" b="1" dirty="0">
                <a:latin typeface="Baskerville Old Face" pitchFamily="18" charset="0"/>
              </a:rPr>
              <a:t>Venera</a:t>
            </a:r>
            <a:r>
              <a:rPr lang="it-IT" dirty="0">
                <a:latin typeface="Baskerville Old Face" pitchFamily="18" charset="0"/>
              </a:rPr>
              <a:t> – antroji pagal atstumą nuo </a:t>
            </a:r>
            <a:r>
              <a:rPr lang="lt-LT" dirty="0" smtClean="0">
                <a:latin typeface="Baskerville Old Face" pitchFamily="18" charset="0"/>
              </a:rPr>
              <a:t>saulės planeta tarp Merkurijaus ir Žemės.</a:t>
            </a:r>
            <a:r>
              <a:rPr lang="lt-LT" dirty="0">
                <a:latin typeface="Baskerville Old Face" pitchFamily="18" charset="0"/>
              </a:rPr>
              <a:t>  Po </a:t>
            </a:r>
            <a:r>
              <a:rPr lang="lt-LT" dirty="0" smtClean="0">
                <a:latin typeface="Baskerville Old Face" pitchFamily="18" charset="0"/>
              </a:rPr>
              <a:t>Mėnulio, </a:t>
            </a:r>
            <a:r>
              <a:rPr lang="lt-LT" dirty="0">
                <a:latin typeface="Baskerville Old Face" pitchFamily="18" charset="0"/>
              </a:rPr>
              <a:t>tai antrasis pagal šviesumą objektas naktiniame danguje </a:t>
            </a:r>
            <a:r>
              <a:rPr lang="lt-LT" dirty="0" smtClean="0">
                <a:latin typeface="Baskerville Old Face" pitchFamily="18" charset="0"/>
              </a:rPr>
              <a:t>maksimumą </a:t>
            </a:r>
            <a:r>
              <a:rPr lang="lt-LT" dirty="0">
                <a:latin typeface="Baskerville Old Face" pitchFamily="18" charset="0"/>
              </a:rPr>
              <a:t>pasiekiantis tuoj pat po saulėlydžio arba prieš pat saulėtekį.</a:t>
            </a:r>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Veiksmo mygtukas: pirmyn arba paskesnis 6">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8" name="Picture 10" descr="800px-Venus_Earth_Comparison[1]"/>
          <p:cNvPicPr>
            <a:picLocks noChangeAspect="1" noChangeArrowheads="1"/>
          </p:cNvPicPr>
          <p:nvPr/>
        </p:nvPicPr>
        <p:blipFill>
          <a:blip r:embed="rId3"/>
          <a:srcRect/>
          <a:stretch>
            <a:fillRect/>
          </a:stretch>
        </p:blipFill>
        <p:spPr>
          <a:xfrm>
            <a:off x="2571736" y="4429132"/>
            <a:ext cx="4038600" cy="19986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 calcmode="lin" valueType="num">
                                      <p:cBhvr>
                                        <p:cTn id="9" dur="2000" fill="hold"/>
                                        <p:tgtEl>
                                          <p:spTgt spid="8"/>
                                        </p:tgtEl>
                                        <p:attrNameLst>
                                          <p:attrName>style.rotation</p:attrName>
                                        </p:attrNameLst>
                                      </p:cBhvr>
                                      <p:tavLst>
                                        <p:tav tm="0">
                                          <p:val>
                                            <p:fltVal val="360"/>
                                          </p:val>
                                        </p:tav>
                                        <p:tav tm="100000">
                                          <p:val>
                                            <p:fltVal val="0"/>
                                          </p:val>
                                        </p:tav>
                                      </p:tavLst>
                                    </p:anim>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143000"/>
          </a:xfrm>
        </p:spPr>
        <p:txBody>
          <a:bodyPr>
            <a:normAutofit fontScale="90000"/>
          </a:bodyPr>
          <a:lstStyle/>
          <a:p>
            <a:r>
              <a:rPr lang="lt-LT" dirty="0" smtClean="0">
                <a:latin typeface="Baskerville Old Face" pitchFamily="18" charset="0"/>
              </a:rPr>
              <a:t>Veneros</a:t>
            </a:r>
            <a:r>
              <a:rPr lang="lt-LT" dirty="0">
                <a:latin typeface="Baskerville Old Face" pitchFamily="18" charset="0"/>
              </a:rPr>
              <a:t/>
            </a:r>
            <a:br>
              <a:rPr lang="lt-LT" dirty="0">
                <a:latin typeface="Baskerville Old Face" pitchFamily="18" charset="0"/>
              </a:rPr>
            </a:br>
            <a:r>
              <a:rPr lang="lt-LT" dirty="0" smtClean="0">
                <a:latin typeface="Baskerville Old Face" pitchFamily="18" charset="0"/>
              </a:rPr>
              <a:t> fizinės charakteristikos</a:t>
            </a:r>
            <a:endParaRPr lang="lt-LT" dirty="0">
              <a:latin typeface="Baskerville Old Face" pitchFamily="18" charset="0"/>
            </a:endParaRPr>
          </a:p>
        </p:txBody>
      </p:sp>
      <p:sp>
        <p:nvSpPr>
          <p:cNvPr id="3" name="Content Placeholder 2"/>
          <p:cNvSpPr>
            <a:spLocks noGrp="1"/>
          </p:cNvSpPr>
          <p:nvPr>
            <p:ph idx="1"/>
          </p:nvPr>
        </p:nvSpPr>
        <p:spPr>
          <a:xfrm>
            <a:off x="1785918" y="1071546"/>
            <a:ext cx="8229600" cy="4525963"/>
          </a:xfrm>
        </p:spPr>
        <p:txBody>
          <a:bodyPr/>
          <a:lstStyle/>
          <a:p>
            <a:endParaRPr lang="lt-LT" dirty="0" smtClean="0"/>
          </a:p>
          <a:p>
            <a:r>
              <a:rPr lang="lt-LT" sz="2400" dirty="0"/>
              <a:t>masė 0.815 M</a:t>
            </a:r>
            <a:r>
              <a:rPr lang="lt-LT" sz="2400" baseline="-25000" dirty="0"/>
              <a:t>Ž</a:t>
            </a:r>
            <a:r>
              <a:rPr lang="lt-LT" sz="2400" dirty="0"/>
              <a:t> = 4.8685×10</a:t>
            </a:r>
            <a:r>
              <a:rPr lang="lt-LT" sz="2400" baseline="30000" dirty="0"/>
              <a:t>24</a:t>
            </a:r>
            <a:r>
              <a:rPr lang="lt-LT" sz="2400" dirty="0"/>
              <a:t> </a:t>
            </a:r>
            <a:r>
              <a:rPr lang="lt-LT" sz="2400" dirty="0" smtClean="0"/>
              <a:t>kg</a:t>
            </a:r>
          </a:p>
          <a:p>
            <a:r>
              <a:rPr lang="lt-LT" sz="2400" dirty="0"/>
              <a:t>skersmuo 0.949 D</a:t>
            </a:r>
            <a:r>
              <a:rPr lang="lt-LT" sz="2400" baseline="-25000" dirty="0"/>
              <a:t>Ž</a:t>
            </a:r>
            <a:r>
              <a:rPr lang="lt-LT" sz="2400" dirty="0"/>
              <a:t> = 12 103.7 </a:t>
            </a:r>
            <a:r>
              <a:rPr lang="lt-LT" sz="2400" dirty="0" smtClean="0"/>
              <a:t>km</a:t>
            </a:r>
          </a:p>
          <a:p>
            <a:r>
              <a:rPr lang="fi-FI" sz="2400" dirty="0"/>
              <a:t>tankis 0.951 q</a:t>
            </a:r>
            <a:r>
              <a:rPr lang="fi-FI" sz="2400" baseline="-25000" dirty="0"/>
              <a:t>Ž</a:t>
            </a:r>
            <a:r>
              <a:rPr lang="fi-FI" sz="2400" dirty="0"/>
              <a:t> = 5423 </a:t>
            </a:r>
            <a:r>
              <a:rPr lang="fi-FI" sz="2400" dirty="0" smtClean="0"/>
              <a:t>kg/m</a:t>
            </a:r>
            <a:r>
              <a:rPr lang="fi-FI" sz="2400" baseline="30000" dirty="0" smtClean="0"/>
              <a:t>3</a:t>
            </a:r>
            <a:endParaRPr lang="lt-LT" sz="2400" baseline="30000" dirty="0" smtClean="0"/>
          </a:p>
          <a:p>
            <a:r>
              <a:rPr lang="sv-SE" sz="2400" dirty="0"/>
              <a:t>paviršiaus vid. temperatūra: </a:t>
            </a:r>
            <a:r>
              <a:rPr lang="sv-SE" sz="2400" dirty="0" smtClean="0"/>
              <a:t>460°C</a:t>
            </a:r>
            <a:endParaRPr lang="lt-LT" sz="2400" dirty="0"/>
          </a:p>
        </p:txBody>
      </p:sp>
      <p:pic>
        <p:nvPicPr>
          <p:cNvPr id="1026" name="Picture 2" descr="C:\Users\Asus\Desktop\venus_earth1.jpg"/>
          <p:cNvPicPr>
            <a:picLocks noChangeAspect="1" noChangeArrowheads="1"/>
          </p:cNvPicPr>
          <p:nvPr/>
        </p:nvPicPr>
        <p:blipFill>
          <a:blip r:embed="rId2"/>
          <a:srcRect/>
          <a:stretch>
            <a:fillRect/>
          </a:stretch>
        </p:blipFill>
        <p:spPr bwMode="auto">
          <a:xfrm>
            <a:off x="1928794" y="3643314"/>
            <a:ext cx="4643470" cy="2786082"/>
          </a:xfrm>
          <a:prstGeom prst="rect">
            <a:avLst/>
          </a:prstGeom>
          <a:noFill/>
          <a:effectLst>
            <a:outerShdw blurRad="76200" dist="12700" dir="2700000" sy="-23000" kx="-800400" algn="bl" rotWithShape="0">
              <a:prstClr val="black">
                <a:alpha val="20000"/>
              </a:prstClr>
            </a:outerShdw>
          </a:effectLst>
        </p:spPr>
      </p:pic>
      <p:sp>
        <p:nvSpPr>
          <p:cNvPr id="6" name="Veiksmo mygtukas: namai 5">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Veiksmo mygtukas: pirmyn arba paskesnis 6">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642918"/>
            <a:ext cx="8229600" cy="1143000"/>
          </a:xfrm>
        </p:spPr>
        <p:txBody>
          <a:bodyPr>
            <a:normAutofit fontScale="90000"/>
          </a:bodyPr>
          <a:lstStyle/>
          <a:p>
            <a:r>
              <a:rPr lang="lt-LT" sz="4000" dirty="0" smtClean="0">
                <a:latin typeface="Baskerville Old Face" pitchFamily="18" charset="0"/>
              </a:rPr>
              <a:t>Veneros</a:t>
            </a:r>
            <a:br>
              <a:rPr lang="lt-LT" sz="4000" dirty="0" smtClean="0">
                <a:latin typeface="Baskerville Old Face" pitchFamily="18" charset="0"/>
              </a:rPr>
            </a:br>
            <a:r>
              <a:rPr lang="lt-LT" sz="4000" dirty="0" smtClean="0">
                <a:latin typeface="Baskerville Old Face" pitchFamily="18" charset="0"/>
              </a:rPr>
              <a:t> </a:t>
            </a:r>
            <a:r>
              <a:rPr lang="lt-LT" sz="4000" dirty="0">
                <a:latin typeface="Baskerville Old Face" pitchFamily="18" charset="0"/>
              </a:rPr>
              <a:t>Orbitinis judėjimas</a:t>
            </a:r>
            <a:r>
              <a:rPr lang="lt-LT" dirty="0"/>
              <a:t/>
            </a:r>
            <a:br>
              <a:rPr lang="lt-LT" dirty="0"/>
            </a:br>
            <a:endParaRPr lang="lt-LT" dirty="0"/>
          </a:p>
        </p:txBody>
      </p:sp>
      <p:sp>
        <p:nvSpPr>
          <p:cNvPr id="3" name="Content Placeholder 2"/>
          <p:cNvSpPr>
            <a:spLocks noGrp="1"/>
          </p:cNvSpPr>
          <p:nvPr>
            <p:ph idx="1"/>
          </p:nvPr>
        </p:nvSpPr>
        <p:spPr>
          <a:xfrm>
            <a:off x="285720" y="1571612"/>
            <a:ext cx="4857784" cy="4929222"/>
          </a:xfrm>
        </p:spPr>
        <p:txBody>
          <a:bodyPr>
            <a:normAutofit fontScale="92500" lnSpcReduction="10000"/>
          </a:bodyPr>
          <a:lstStyle/>
          <a:p>
            <a:pPr>
              <a:buNone/>
            </a:pPr>
            <a:r>
              <a:rPr lang="en-US" dirty="0" smtClean="0">
                <a:latin typeface="Baskerville Old Face" pitchFamily="18" charset="0"/>
              </a:rPr>
              <a:t>  </a:t>
            </a:r>
            <a:r>
              <a:rPr lang="lt-LT" dirty="0" smtClean="0">
                <a:latin typeface="Baskerville Old Face" pitchFamily="18" charset="0"/>
              </a:rPr>
              <a:t>Venera skrieja aplink Saulę vidutiniškai nutolusi apie 106 milijonus km</a:t>
            </a:r>
            <a:r>
              <a:rPr lang="en-US" dirty="0" smtClean="0">
                <a:latin typeface="Baskerville Old Face" pitchFamily="18" charset="0"/>
              </a:rPr>
              <a:t>.</a:t>
            </a:r>
            <a:r>
              <a:rPr lang="lt-LT" dirty="0" smtClean="0">
                <a:latin typeface="Baskerville Old Face" pitchFamily="18" charset="0"/>
              </a:rPr>
              <a:t> ir pilną ratą apskrieja per 224,7 Žemės dienas.  Kaip ir visos planetų orbitos, Veneros orbita yra elipsės formos, tačiau labai artimos apskritimui, orbitos ekscentricitetas</a:t>
            </a:r>
            <a:r>
              <a:rPr lang="en-US" dirty="0" smtClean="0">
                <a:latin typeface="Baskerville Old Face" pitchFamily="18" charset="0"/>
              </a:rPr>
              <a:t> </a:t>
            </a:r>
            <a:r>
              <a:rPr lang="lt-LT" dirty="0" smtClean="0">
                <a:latin typeface="Baskerville Old Face" pitchFamily="18" charset="0"/>
              </a:rPr>
              <a:t>mažesnis nei 1 %. </a:t>
            </a:r>
            <a:endParaRPr lang="lt-LT" dirty="0">
              <a:latin typeface="Baskerville Old Face" pitchFamily="18" charset="0"/>
            </a:endParaRPr>
          </a:p>
        </p:txBody>
      </p:sp>
      <p:pic>
        <p:nvPicPr>
          <p:cNvPr id="10246" name="Picture 6" descr="http://upload.wikimedia.org/wikipedia/commons/thumb/b/bc/Venuspioneeruv.jpg/250px-Venuspioneeruv.jpg"/>
          <p:cNvPicPr>
            <a:picLocks noChangeAspect="1" noChangeArrowheads="1"/>
          </p:cNvPicPr>
          <p:nvPr/>
        </p:nvPicPr>
        <p:blipFill>
          <a:blip r:embed="rId2"/>
          <a:srcRect/>
          <a:stretch>
            <a:fillRect/>
          </a:stretch>
        </p:blipFill>
        <p:spPr bwMode="auto">
          <a:xfrm>
            <a:off x="5500694" y="1928802"/>
            <a:ext cx="3095630" cy="3330899"/>
          </a:xfrm>
          <a:prstGeom prst="rect">
            <a:avLst/>
          </a:prstGeom>
          <a:noFill/>
        </p:spPr>
      </p:pic>
      <p:sp>
        <p:nvSpPr>
          <p:cNvPr id="6" name="Veiksmo mygtukas: namai 5">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Veiksmo mygtukas: pirmyn arba paskesnis 6">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357298"/>
            <a:ext cx="8229600" cy="4525963"/>
          </a:xfrm>
        </p:spPr>
        <p:txBody>
          <a:bodyPr/>
          <a:lstStyle/>
          <a:p>
            <a:pPr>
              <a:buNone/>
            </a:pPr>
            <a:r>
              <a:rPr lang="en-US" dirty="0" smtClean="0">
                <a:latin typeface="Baskerville Old Face" pitchFamily="18" charset="0"/>
              </a:rPr>
              <a:t>  </a:t>
            </a:r>
            <a:r>
              <a:rPr lang="lt-LT" dirty="0" smtClean="0">
                <a:latin typeface="Baskerville Old Face" pitchFamily="18" charset="0"/>
              </a:rPr>
              <a:t>Aplink savo ašį Venera apsisuka kartą per 243 Žemės dienas – tai lėčiausias apsisukimo periodas visoje Saulės sistemoje. Ties pusiauju Veneros sukimosi apie ašį greitis siekia 6,5 km/h</a:t>
            </a:r>
            <a:r>
              <a:rPr lang="en-US" dirty="0" smtClean="0">
                <a:latin typeface="Baskerville Old Face" pitchFamily="18" charset="0"/>
              </a:rPr>
              <a:t>. </a:t>
            </a:r>
            <a:r>
              <a:rPr lang="lt-LT" dirty="0" smtClean="0">
                <a:latin typeface="Baskerville Old Face" pitchFamily="18" charset="0"/>
              </a:rPr>
              <a:t>Stebėtojui, esančiam Veneroje, Saulė patekėtų vakarų pusėje, o leistųsi rytuose kas 116,75 Žemės dienos. Veneros metai trunka 0,92 Veneros dienos.</a:t>
            </a:r>
            <a:endParaRPr lang="lt-LT" dirty="0">
              <a:latin typeface="Baskerville Old Face" pitchFamily="18" charset="0"/>
            </a:endParaRPr>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57232"/>
            <a:ext cx="4972056" cy="5572164"/>
          </a:xfrm>
        </p:spPr>
        <p:txBody>
          <a:bodyPr>
            <a:normAutofit fontScale="92500" lnSpcReduction="20000"/>
          </a:bodyPr>
          <a:lstStyle/>
          <a:p>
            <a:pPr>
              <a:buNone/>
            </a:pPr>
            <a:r>
              <a:rPr lang="en-US" dirty="0" smtClean="0">
                <a:latin typeface="Baskerville Old Face" pitchFamily="18" charset="0"/>
              </a:rPr>
              <a:t>  </a:t>
            </a:r>
            <a:r>
              <a:rPr lang="lt-LT" dirty="0" smtClean="0">
                <a:latin typeface="Baskerville Old Face" pitchFamily="18" charset="0"/>
              </a:rPr>
              <a:t>Venera palydovų (mėnulių) neturi, tačiau dabar aplink ją sukasi asteroidas 2002 VE68. Vieną iš anomalaus Veneros sukimosi aplink savo ašį paaiškinimų pateikė Alex Alemi ir David Stevenson iš Kalifornijos Technologijos instituto. Jie teigia, kad Saulės sistemos susiformavimo pradžioje Venera greičiausiai turėjo bent jau vieną didelį mėnulį, susiformavusį smūgio į planetą metu. </a:t>
            </a:r>
            <a:endParaRPr lang="lt-LT" dirty="0">
              <a:latin typeface="Baskerville Old Face" pitchFamily="18" charset="0"/>
            </a:endParaRPr>
          </a:p>
        </p:txBody>
      </p:sp>
      <p:pic>
        <p:nvPicPr>
          <p:cNvPr id="8194" name="Picture 2" descr="http://2.bp.blogspot.com/_2ijVnE-NxZc/TQD2wzbt9KI/AAAAAAAABZ8/1RubT6_lueQ/s1600/2002+VE68.png"/>
          <p:cNvPicPr>
            <a:picLocks noChangeAspect="1" noChangeArrowheads="1"/>
          </p:cNvPicPr>
          <p:nvPr/>
        </p:nvPicPr>
        <p:blipFill>
          <a:blip r:embed="rId2"/>
          <a:srcRect/>
          <a:stretch>
            <a:fillRect/>
          </a:stretch>
        </p:blipFill>
        <p:spPr bwMode="auto">
          <a:xfrm>
            <a:off x="5000628" y="1000108"/>
            <a:ext cx="3950363" cy="2143140"/>
          </a:xfrm>
          <a:prstGeom prst="rect">
            <a:avLst/>
          </a:prstGeom>
          <a:noFill/>
        </p:spPr>
      </p:pic>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229600" cy="1143000"/>
          </a:xfrm>
        </p:spPr>
        <p:txBody>
          <a:bodyPr>
            <a:normAutofit fontScale="90000"/>
          </a:bodyPr>
          <a:lstStyle/>
          <a:p>
            <a:r>
              <a:rPr lang="lt-LT" dirty="0" smtClean="0">
                <a:latin typeface="Baskerville Old Face" pitchFamily="18" charset="0"/>
              </a:rPr>
              <a:t>Magnetinis laukas</a:t>
            </a:r>
            <a:r>
              <a:rPr lang="lt-LT" b="1" dirty="0" smtClean="0"/>
              <a:t/>
            </a:r>
            <a:br>
              <a:rPr lang="lt-LT" b="1" dirty="0" smtClean="0"/>
            </a:br>
            <a:endParaRPr lang="lt-LT" dirty="0"/>
          </a:p>
        </p:txBody>
      </p:sp>
      <p:sp>
        <p:nvSpPr>
          <p:cNvPr id="3" name="Content Placeholder 2"/>
          <p:cNvSpPr>
            <a:spLocks noGrp="1"/>
          </p:cNvSpPr>
          <p:nvPr>
            <p:ph idx="1"/>
          </p:nvPr>
        </p:nvSpPr>
        <p:spPr>
          <a:xfrm>
            <a:off x="428596" y="1714488"/>
            <a:ext cx="8229600" cy="4525963"/>
          </a:xfrm>
        </p:spPr>
        <p:txBody>
          <a:bodyPr/>
          <a:lstStyle/>
          <a:p>
            <a:pPr>
              <a:buNone/>
            </a:pPr>
            <a:r>
              <a:rPr lang="en-US" dirty="0" smtClean="0">
                <a:latin typeface="Baskerville Old Face" pitchFamily="18" charset="0"/>
              </a:rPr>
              <a:t>   </a:t>
            </a:r>
            <a:r>
              <a:rPr lang="lt-LT" dirty="0" smtClean="0">
                <a:latin typeface="Baskerville Old Face" pitchFamily="18" charset="0"/>
              </a:rPr>
              <a:t>Nustatyta, kad Veneros magnetinis laukas yra labai silpnas, maždaug 0,1 % Žemės magnetinio lauko stiprumo. Dėl to, Saulės vėjo elektringosios dalelės nėra nukreipiamos ir daro įtaką planetos atmosferai. Manoma, kad toks mažas magnetinis laukas yra dėl labai lėto planetos sukimosi aplink ašį.</a:t>
            </a:r>
            <a:endParaRPr lang="lt-LT" dirty="0">
              <a:latin typeface="Baskerville Old Face" pitchFamily="18" charset="0"/>
            </a:endParaRPr>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357166"/>
            <a:ext cx="8229600" cy="1143000"/>
          </a:xfrm>
        </p:spPr>
        <p:txBody>
          <a:bodyPr>
            <a:normAutofit fontScale="90000"/>
          </a:bodyPr>
          <a:lstStyle/>
          <a:p>
            <a:r>
              <a:rPr lang="lt-LT" dirty="0">
                <a:latin typeface="Baskerville Old Face" pitchFamily="18" charset="0"/>
              </a:rPr>
              <a:t>Paviršius</a:t>
            </a:r>
            <a:r>
              <a:rPr lang="lt-LT" dirty="0"/>
              <a:t/>
            </a:r>
            <a:br>
              <a:rPr lang="lt-LT" dirty="0"/>
            </a:br>
            <a:endParaRPr lang="lt-LT" dirty="0"/>
          </a:p>
        </p:txBody>
      </p:sp>
      <p:sp>
        <p:nvSpPr>
          <p:cNvPr id="3" name="Content Placeholder 2"/>
          <p:cNvSpPr>
            <a:spLocks noGrp="1"/>
          </p:cNvSpPr>
          <p:nvPr>
            <p:ph idx="1"/>
          </p:nvPr>
        </p:nvSpPr>
        <p:spPr>
          <a:xfrm>
            <a:off x="285720" y="1428736"/>
            <a:ext cx="4071966" cy="4643470"/>
          </a:xfrm>
        </p:spPr>
        <p:txBody>
          <a:bodyPr>
            <a:normAutofit fontScale="92500" lnSpcReduction="20000"/>
          </a:bodyPr>
          <a:lstStyle/>
          <a:p>
            <a:pPr>
              <a:buNone/>
            </a:pPr>
            <a:r>
              <a:rPr lang="lt-LT" dirty="0" smtClean="0">
                <a:latin typeface="Baskerville Old Face" pitchFamily="18" charset="0"/>
              </a:rPr>
              <a:t>  Veneroje</a:t>
            </a:r>
            <a:r>
              <a:rPr lang="lt-LT" dirty="0">
                <a:latin typeface="Baskerville Old Face" pitchFamily="18" charset="0"/>
              </a:rPr>
              <a:t>, skirtingai negu Žemėje, nėra tektoninių plokščių</a:t>
            </a:r>
            <a:r>
              <a:rPr lang="lt-LT" dirty="0" smtClean="0">
                <a:latin typeface="Baskerville Old Face" pitchFamily="18" charset="0"/>
              </a:rPr>
              <a:t>.</a:t>
            </a:r>
            <a:r>
              <a:rPr lang="lt-LT" dirty="0">
                <a:latin typeface="Baskerville Old Face" pitchFamily="18" charset="0"/>
              </a:rPr>
              <a:t> Joje šimtai ugnikalnių - nuo didelių iki mažų. Apie 80% Veneros paviršiaus užima žemi vulkaniniai plokščiakalniai, kuriuos sudaro milžiniški lava užlieti </a:t>
            </a:r>
            <a:r>
              <a:rPr lang="lt-LT" dirty="0" smtClean="0">
                <a:latin typeface="Baskerville Old Face" pitchFamily="18" charset="0"/>
              </a:rPr>
              <a:t>plotai.</a:t>
            </a:r>
            <a:endParaRPr lang="lt-LT" dirty="0">
              <a:latin typeface="Baskerville Old Face" pitchFamily="18" charset="0"/>
            </a:endParaRPr>
          </a:p>
        </p:txBody>
      </p:sp>
      <p:pic>
        <p:nvPicPr>
          <p:cNvPr id="7170" name="Picture 2" descr="http://nssdc.gsfc.nasa.gov/image/planetary/venus/mgn_eistla_regio.jpg"/>
          <p:cNvPicPr>
            <a:picLocks noChangeAspect="1" noChangeArrowheads="1"/>
          </p:cNvPicPr>
          <p:nvPr/>
        </p:nvPicPr>
        <p:blipFill>
          <a:blip r:embed="rId2"/>
          <a:srcRect/>
          <a:stretch>
            <a:fillRect/>
          </a:stretch>
        </p:blipFill>
        <p:spPr bwMode="auto">
          <a:xfrm rot="275179">
            <a:off x="4517345" y="1192573"/>
            <a:ext cx="3120528" cy="2331540"/>
          </a:xfrm>
          <a:prstGeom prst="rect">
            <a:avLst/>
          </a:prstGeom>
          <a:noFill/>
        </p:spPr>
      </p:pic>
      <p:pic>
        <p:nvPicPr>
          <p:cNvPr id="7172" name="Picture 4" descr="http://faafoundation.org/solarsystem/venus/gulamns.jpg"/>
          <p:cNvPicPr>
            <a:picLocks noChangeAspect="1" noChangeArrowheads="1"/>
          </p:cNvPicPr>
          <p:nvPr/>
        </p:nvPicPr>
        <p:blipFill>
          <a:blip r:embed="rId3"/>
          <a:srcRect/>
          <a:stretch>
            <a:fillRect/>
          </a:stretch>
        </p:blipFill>
        <p:spPr bwMode="auto">
          <a:xfrm rot="21039742">
            <a:off x="4139972" y="4481652"/>
            <a:ext cx="2566066" cy="1928826"/>
          </a:xfrm>
          <a:prstGeom prst="rect">
            <a:avLst/>
          </a:prstGeom>
          <a:noFill/>
        </p:spPr>
      </p:pic>
      <p:sp>
        <p:nvSpPr>
          <p:cNvPr id="6" name="Veiksmo mygtukas: namai 5">
            <a:hlinkClick r:id="rId4"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7" name="Veiksmo mygtukas: namai 6">
            <a:hlinkClick r:id="rId4"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Veiksmo mygtukas: pirmyn arba paskesnis 7">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7410" name="Picture 2" descr="http://astronomija.lt/files/sol-sys/venusn-.jpg"/>
          <p:cNvPicPr>
            <a:picLocks noChangeAspect="1" noChangeArrowheads="1"/>
          </p:cNvPicPr>
          <p:nvPr/>
        </p:nvPicPr>
        <p:blipFill>
          <a:blip r:embed="rId5"/>
          <a:srcRect/>
          <a:stretch>
            <a:fillRect/>
          </a:stretch>
        </p:blipFill>
        <p:spPr bwMode="auto">
          <a:xfrm>
            <a:off x="6929454" y="3714752"/>
            <a:ext cx="2047878" cy="204787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71546"/>
            <a:ext cx="4786346" cy="5286412"/>
          </a:xfrm>
        </p:spPr>
        <p:txBody>
          <a:bodyPr>
            <a:normAutofit/>
          </a:bodyPr>
          <a:lstStyle/>
          <a:p>
            <a:pPr>
              <a:buNone/>
            </a:pPr>
            <a:r>
              <a:rPr lang="lt-LT" dirty="0" smtClean="0"/>
              <a:t>   </a:t>
            </a:r>
            <a:r>
              <a:rPr lang="lt-LT" dirty="0" smtClean="0">
                <a:latin typeface="Baskerville Old Face" pitchFamily="18" charset="0"/>
              </a:rPr>
              <a:t>1989 </a:t>
            </a:r>
            <a:r>
              <a:rPr lang="lt-LT" dirty="0">
                <a:latin typeface="Baskerville Old Face" pitchFamily="18" charset="0"/>
              </a:rPr>
              <a:t>m. NASA paleistas tarpplanetinis zondas „Magellan“ radarų pagalba sudarė detalų topografinį Veneros paviršiaus žemėlapį. 1994 m. zondas buvo nusiųstas susinaikinti į Veneros atmosferą, mėginant išmatuoti Veneros atmosferos tankį.</a:t>
            </a:r>
          </a:p>
        </p:txBody>
      </p:sp>
      <p:pic>
        <p:nvPicPr>
          <p:cNvPr id="3074" name="Picture 2" descr="http://www.boeing.com/defense-space/space/bss/images/commercial-civil/scientificexploration/web_images/magellan_DVD-1090-1_300x375.jpg"/>
          <p:cNvPicPr>
            <a:picLocks noChangeAspect="1" noChangeArrowheads="1"/>
          </p:cNvPicPr>
          <p:nvPr/>
        </p:nvPicPr>
        <p:blipFill>
          <a:blip r:embed="rId2"/>
          <a:srcRect/>
          <a:stretch>
            <a:fillRect/>
          </a:stretch>
        </p:blipFill>
        <p:spPr bwMode="auto">
          <a:xfrm>
            <a:off x="5500694" y="1500174"/>
            <a:ext cx="3071814" cy="3839768"/>
          </a:xfrm>
          <a:prstGeom prst="rect">
            <a:avLst/>
          </a:prstGeom>
          <a:noFill/>
        </p:spPr>
      </p:pic>
      <p:sp>
        <p:nvSpPr>
          <p:cNvPr id="4" name="Veiksmo mygtukas: namai 3">
            <a:hlinkClick r:id="rId3"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214422"/>
            <a:ext cx="4643470" cy="5143536"/>
          </a:xfrm>
        </p:spPr>
        <p:txBody>
          <a:bodyPr/>
          <a:lstStyle/>
          <a:p>
            <a:pPr>
              <a:buNone/>
            </a:pPr>
            <a:r>
              <a:rPr lang="lt-LT" dirty="0" smtClean="0">
                <a:latin typeface="Baskerville Old Face" pitchFamily="18" charset="0"/>
              </a:rPr>
              <a:t>   Išskirtinis </a:t>
            </a:r>
            <a:r>
              <a:rPr lang="lt-LT" dirty="0">
                <a:latin typeface="Baskerville Old Face" pitchFamily="18" charset="0"/>
              </a:rPr>
              <a:t>Veneros paviršiaus bruožas yra neįprasti ugnikalniai, vadinami </a:t>
            </a:r>
            <a:r>
              <a:rPr lang="lt-LT" i="1" dirty="0">
                <a:latin typeface="Baskerville Old Face" pitchFamily="18" charset="0"/>
              </a:rPr>
              <a:t>arachnoidais</a:t>
            </a:r>
            <a:r>
              <a:rPr lang="lt-LT" dirty="0">
                <a:latin typeface="Baskerville Old Face" pitchFamily="18" charset="0"/>
              </a:rPr>
              <a:t>, kuriems būdingos radialinės ir koncentrinės struktūros, primenančios </a:t>
            </a:r>
            <a:r>
              <a:rPr lang="lt-LT" dirty="0" smtClean="0">
                <a:latin typeface="Baskerville Old Face" pitchFamily="18" charset="0"/>
              </a:rPr>
              <a:t>voratinklį.</a:t>
            </a:r>
            <a:r>
              <a:rPr lang="lt-LT" dirty="0">
                <a:latin typeface="Baskerville Old Face" pitchFamily="18" charset="0"/>
              </a:rPr>
              <a:t> </a:t>
            </a:r>
          </a:p>
        </p:txBody>
      </p:sp>
      <p:pic>
        <p:nvPicPr>
          <p:cNvPr id="2049" name="Picture 1" descr="C:\Users\Asus\Desktop\arach.jpg"/>
          <p:cNvPicPr>
            <a:picLocks noChangeAspect="1" noChangeArrowheads="1"/>
          </p:cNvPicPr>
          <p:nvPr/>
        </p:nvPicPr>
        <p:blipFill>
          <a:blip r:embed="rId2"/>
          <a:srcRect/>
          <a:stretch>
            <a:fillRect/>
          </a:stretch>
        </p:blipFill>
        <p:spPr bwMode="auto">
          <a:xfrm>
            <a:off x="5214942" y="1357298"/>
            <a:ext cx="3651240" cy="3651240"/>
          </a:xfrm>
          <a:prstGeom prst="rect">
            <a:avLst/>
          </a:prstGeom>
          <a:noFill/>
        </p:spPr>
      </p:pic>
      <p:sp>
        <p:nvSpPr>
          <p:cNvPr id="7" name="Title 6"/>
          <p:cNvSpPr>
            <a:spLocks noGrp="1"/>
          </p:cNvSpPr>
          <p:nvPr>
            <p:ph type="title"/>
          </p:nvPr>
        </p:nvSpPr>
        <p:spPr>
          <a:xfrm>
            <a:off x="5143472" y="5072074"/>
            <a:ext cx="4000528" cy="714380"/>
          </a:xfrm>
        </p:spPr>
        <p:txBody>
          <a:bodyPr>
            <a:normAutofit/>
          </a:bodyPr>
          <a:lstStyle/>
          <a:p>
            <a:r>
              <a:rPr lang="lt-LT" sz="1600" dirty="0" smtClean="0">
                <a:latin typeface="Baskerville Old Face" pitchFamily="18" charset="0"/>
              </a:rPr>
              <a:t>Veneros arachnoidai</a:t>
            </a:r>
            <a:endParaRPr lang="lt-LT" sz="1600" dirty="0">
              <a:latin typeface="Baskerville Old Face" pitchFamily="18" charset="0"/>
            </a:endParaRPr>
          </a:p>
        </p:txBody>
      </p:sp>
      <p:sp>
        <p:nvSpPr>
          <p:cNvPr id="5" name="Veiksmo mygtukas: namai 4">
            <a:hlinkClick r:id="rId3"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namai 5">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Veiksmo mygtukas: pirmyn arba paskesnis 7">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8229600" cy="1143000"/>
          </a:xfrm>
        </p:spPr>
        <p:txBody>
          <a:bodyPr>
            <a:normAutofit fontScale="90000"/>
          </a:bodyPr>
          <a:lstStyle/>
          <a:p>
            <a:r>
              <a:rPr lang="lt-LT" dirty="0">
                <a:latin typeface="Baskerville Old Face" pitchFamily="18" charset="0"/>
              </a:rPr>
              <a:t>Vidinė sandara</a:t>
            </a:r>
            <a:r>
              <a:rPr lang="lt-LT" dirty="0"/>
              <a:t/>
            </a:r>
            <a:br>
              <a:rPr lang="lt-LT" dirty="0"/>
            </a:br>
            <a:endParaRPr lang="lt-LT" dirty="0"/>
          </a:p>
        </p:txBody>
      </p:sp>
      <p:sp>
        <p:nvSpPr>
          <p:cNvPr id="3" name="Content Placeholder 2"/>
          <p:cNvSpPr>
            <a:spLocks noGrp="1"/>
          </p:cNvSpPr>
          <p:nvPr>
            <p:ph idx="1"/>
          </p:nvPr>
        </p:nvSpPr>
        <p:spPr>
          <a:xfrm>
            <a:off x="3714744" y="1643050"/>
            <a:ext cx="5043494" cy="4757758"/>
          </a:xfrm>
        </p:spPr>
        <p:txBody>
          <a:bodyPr>
            <a:normAutofit fontScale="92500"/>
          </a:bodyPr>
          <a:lstStyle/>
          <a:p>
            <a:pPr marL="457200" indent="-457200">
              <a:buAutoNum type="arabicPeriod"/>
            </a:pPr>
            <a:r>
              <a:rPr lang="lt-LT" sz="2400" dirty="0" smtClean="0">
                <a:latin typeface="Baskerville Old Face" pitchFamily="18" charset="0"/>
              </a:rPr>
              <a:t>~</a:t>
            </a:r>
            <a:r>
              <a:rPr lang="lt-LT" sz="2400" dirty="0">
                <a:latin typeface="Baskerville Old Face" pitchFamily="18" charset="0"/>
              </a:rPr>
              <a:t>3000 km spindulio </a:t>
            </a:r>
            <a:r>
              <a:rPr lang="lt-LT" sz="2400" b="1" dirty="0">
                <a:latin typeface="Baskerville Old Face" pitchFamily="18" charset="0"/>
              </a:rPr>
              <a:t>branduolys</a:t>
            </a:r>
            <a:r>
              <a:rPr lang="lt-LT" sz="2400" dirty="0">
                <a:latin typeface="Baskerville Old Face" pitchFamily="18" charset="0"/>
              </a:rPr>
              <a:t> iš geležies ir nikelio (manoma, kad išorinis branduolio sluoksnis yra išsilydęs</a:t>
            </a:r>
            <a:r>
              <a:rPr lang="lt-LT" sz="2400" dirty="0" smtClean="0">
                <a:latin typeface="Baskerville Old Face" pitchFamily="18" charset="0"/>
              </a:rPr>
              <a:t>).</a:t>
            </a:r>
          </a:p>
          <a:p>
            <a:pPr marL="457200" indent="-457200">
              <a:buFont typeface="Arial" pitchFamily="34" charset="0"/>
              <a:buAutoNum type="arabicPeriod"/>
            </a:pPr>
            <a:r>
              <a:rPr lang="lt-LT" sz="2400" dirty="0">
                <a:latin typeface="Baskerville Old Face" pitchFamily="18" charset="0"/>
              </a:rPr>
              <a:t>~3000 km storio uolinės </a:t>
            </a:r>
            <a:r>
              <a:rPr lang="lt-LT" sz="2400" b="1" dirty="0">
                <a:latin typeface="Baskerville Old Face" pitchFamily="18" charset="0"/>
              </a:rPr>
              <a:t>mantija</a:t>
            </a:r>
            <a:r>
              <a:rPr lang="lt-LT" sz="2400" dirty="0">
                <a:latin typeface="Baskerville Old Face" pitchFamily="18" charset="0"/>
              </a:rPr>
              <a:t>, kurios sudėtis nėra </a:t>
            </a:r>
            <a:r>
              <a:rPr lang="lt-LT" sz="2400" dirty="0" smtClean="0">
                <a:latin typeface="Baskerville Old Face" pitchFamily="18" charset="0"/>
              </a:rPr>
              <a:t>žinoma.</a:t>
            </a:r>
          </a:p>
          <a:p>
            <a:pPr marL="457200" indent="-457200">
              <a:buFont typeface="Arial" pitchFamily="34" charset="0"/>
              <a:buAutoNum type="arabicPeriod"/>
            </a:pPr>
            <a:r>
              <a:rPr lang="lt-LT" sz="2400" dirty="0">
                <a:latin typeface="Baskerville Old Face" pitchFamily="18" charset="0"/>
              </a:rPr>
              <a:t>~16 km storio </a:t>
            </a:r>
            <a:r>
              <a:rPr lang="lt-LT" sz="2400" b="1" dirty="0">
                <a:latin typeface="Baskerville Old Face" pitchFamily="18" charset="0"/>
              </a:rPr>
              <a:t>pluta</a:t>
            </a:r>
            <a:r>
              <a:rPr lang="lt-LT" sz="2400" dirty="0">
                <a:latin typeface="Baskerville Old Face" pitchFamily="18" charset="0"/>
              </a:rPr>
              <a:t>, susidedanti iš silikatinių uolienų, tik joje skirtingai, ne gu Žemėje, nėra tektoninių </a:t>
            </a:r>
            <a:r>
              <a:rPr lang="lt-LT" sz="2400" dirty="0" smtClean="0">
                <a:latin typeface="Baskerville Old Face" pitchFamily="18" charset="0"/>
              </a:rPr>
              <a:t>plokščių.</a:t>
            </a:r>
          </a:p>
          <a:p>
            <a:pPr marL="457200" indent="-457200">
              <a:buFont typeface="Arial" pitchFamily="34" charset="0"/>
              <a:buAutoNum type="arabicPeriod"/>
            </a:pPr>
            <a:r>
              <a:rPr lang="lt-LT" sz="2400" b="1" dirty="0"/>
              <a:t>atmosfera</a:t>
            </a:r>
            <a:r>
              <a:rPr lang="lt-LT" sz="2400" dirty="0"/>
              <a:t>, kuri siekia 120 km aukštį - 99% jos masės sudaro troposfera 65-70 km sluoksnyje virš planetos paviršiaus.</a:t>
            </a:r>
          </a:p>
          <a:p>
            <a:pPr marL="457200" indent="-457200">
              <a:buFont typeface="Arial" pitchFamily="34" charset="0"/>
              <a:buAutoNum type="arabicPeriod"/>
            </a:pPr>
            <a:endParaRPr lang="lt-LT" sz="2400" dirty="0">
              <a:latin typeface="Baskerville Old Face" pitchFamily="18" charset="0"/>
            </a:endParaRPr>
          </a:p>
          <a:p>
            <a:pPr marL="457200" indent="-457200">
              <a:buFont typeface="Arial" pitchFamily="34" charset="0"/>
              <a:buAutoNum type="arabicPeriod"/>
            </a:pPr>
            <a:endParaRPr lang="lt-LT" sz="2400" dirty="0">
              <a:latin typeface="Baskerville Old Face" pitchFamily="18" charset="0"/>
            </a:endParaRPr>
          </a:p>
          <a:p>
            <a:pPr marL="457200" indent="-457200">
              <a:buAutoNum type="arabicPeriod"/>
            </a:pPr>
            <a:endParaRPr lang="lt-LT" sz="2400" dirty="0">
              <a:latin typeface="Baskerville Old Face" pitchFamily="18" charset="0"/>
            </a:endParaRPr>
          </a:p>
        </p:txBody>
      </p:sp>
      <p:pic>
        <p:nvPicPr>
          <p:cNvPr id="24578" name="Picture 2" descr="http://astronomija.lt/files/sol-sys/venus_structure.jpg"/>
          <p:cNvPicPr>
            <a:picLocks noChangeAspect="1" noChangeArrowheads="1"/>
          </p:cNvPicPr>
          <p:nvPr/>
        </p:nvPicPr>
        <p:blipFill>
          <a:blip r:embed="rId2"/>
          <a:srcRect/>
          <a:stretch>
            <a:fillRect/>
          </a:stretch>
        </p:blipFill>
        <p:spPr bwMode="auto">
          <a:xfrm>
            <a:off x="357158" y="2071678"/>
            <a:ext cx="3000396" cy="3000396"/>
          </a:xfrm>
          <a:prstGeom prst="rect">
            <a:avLst/>
          </a:prstGeom>
          <a:noFill/>
        </p:spPr>
      </p:pic>
      <p:sp>
        <p:nvSpPr>
          <p:cNvPr id="5" name="Veiksmo mygtukas: namai 4">
            <a:hlinkClick r:id="rId3"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namai 5">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Veiksmo mygtukas: pirmyn arba paskesnis 6">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1143000"/>
          </a:xfrm>
        </p:spPr>
        <p:txBody>
          <a:bodyPr>
            <a:normAutofit fontScale="90000"/>
          </a:bodyPr>
          <a:lstStyle/>
          <a:p>
            <a:r>
              <a:rPr lang="lt-LT" dirty="0" smtClean="0">
                <a:latin typeface="Baskerville Old Face" pitchFamily="18" charset="0"/>
              </a:rPr>
              <a:t>Atmosfera</a:t>
            </a:r>
            <a:r>
              <a:rPr lang="lt-LT" dirty="0" smtClean="0"/>
              <a:t/>
            </a:r>
            <a:br>
              <a:rPr lang="lt-LT" dirty="0" smtClean="0"/>
            </a:br>
            <a:endParaRPr lang="lt-LT" dirty="0"/>
          </a:p>
        </p:txBody>
      </p:sp>
      <p:sp>
        <p:nvSpPr>
          <p:cNvPr id="3" name="Content Placeholder 2"/>
          <p:cNvSpPr>
            <a:spLocks noGrp="1"/>
          </p:cNvSpPr>
          <p:nvPr>
            <p:ph idx="1"/>
          </p:nvPr>
        </p:nvSpPr>
        <p:spPr>
          <a:xfrm>
            <a:off x="500034" y="1428736"/>
            <a:ext cx="8229600" cy="4525963"/>
          </a:xfrm>
        </p:spPr>
        <p:txBody>
          <a:bodyPr/>
          <a:lstStyle/>
          <a:p>
            <a:pPr>
              <a:buNone/>
            </a:pPr>
            <a:r>
              <a:rPr lang="en-US" dirty="0" smtClean="0">
                <a:latin typeface="Baskerville Old Face" pitchFamily="18" charset="0"/>
              </a:rPr>
              <a:t>   </a:t>
            </a:r>
            <a:r>
              <a:rPr lang="lt-LT" dirty="0" smtClean="0">
                <a:latin typeface="Baskerville Old Face" pitchFamily="18" charset="0"/>
              </a:rPr>
              <a:t>Venera turi labai tankią ir karštą atmosferą, susidedančią daugiausiai iš anglies dioksido (CO</a:t>
            </a:r>
            <a:r>
              <a:rPr lang="lt-LT" baseline="-25000" dirty="0" smtClean="0">
                <a:latin typeface="Baskerville Old Face" pitchFamily="18" charset="0"/>
              </a:rPr>
              <a:t>2</a:t>
            </a:r>
            <a:r>
              <a:rPr lang="lt-LT" dirty="0" smtClean="0">
                <a:latin typeface="Baskerville Old Face" pitchFamily="18" charset="0"/>
              </a:rPr>
              <a:t> - 96.5%) ir azoto (N - 3.5%). Planetą dengia tiršti debesys, daugiausiai sudaryti iš sieros dioksido (SO</a:t>
            </a:r>
            <a:r>
              <a:rPr lang="lt-LT" baseline="-25000" dirty="0" smtClean="0">
                <a:latin typeface="Baskerville Old Face" pitchFamily="18" charset="0"/>
              </a:rPr>
              <a:t>2</a:t>
            </a:r>
            <a:r>
              <a:rPr lang="lt-LT" dirty="0" smtClean="0">
                <a:latin typeface="Baskerville Old Face" pitchFamily="18" charset="0"/>
              </a:rPr>
              <a:t>) ir sieros rūgšties (H</a:t>
            </a:r>
            <a:r>
              <a:rPr lang="lt-LT" baseline="-25000" dirty="0" smtClean="0">
                <a:latin typeface="Baskerville Old Face" pitchFamily="18" charset="0"/>
              </a:rPr>
              <a:t>2</a:t>
            </a:r>
            <a:r>
              <a:rPr lang="lt-LT" dirty="0" smtClean="0">
                <a:latin typeface="Baskerville Old Face" pitchFamily="18" charset="0"/>
              </a:rPr>
              <a:t>SO</a:t>
            </a:r>
            <a:r>
              <a:rPr lang="lt-LT" baseline="-25000" dirty="0" smtClean="0">
                <a:latin typeface="Baskerville Old Face" pitchFamily="18" charset="0"/>
              </a:rPr>
              <a:t>4</a:t>
            </a:r>
            <a:r>
              <a:rPr lang="lt-LT" dirty="0" smtClean="0">
                <a:latin typeface="Baskerville Old Face" pitchFamily="18" charset="0"/>
              </a:rPr>
              <a:t>) lašelių. Jie atspindi ~75% Saulės šviesos. Bet, didelis anglies dioksido kiekis, vandens garai ir sieros dioksidas sukuria stiprų „šiltnamio efektą“ ir temperatūrą pakelia iki 470°C.</a:t>
            </a:r>
            <a:endParaRPr lang="lt-LT" dirty="0">
              <a:latin typeface="Baskerville Old Face" pitchFamily="18" charset="0"/>
            </a:endParaRPr>
          </a:p>
        </p:txBody>
      </p:sp>
      <p:sp>
        <p:nvSpPr>
          <p:cNvPr id="4" name="Veiksmo mygtukas: namai 3">
            <a:hlinkClick r:id="rId2"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785794"/>
            <a:ext cx="4471990" cy="5257824"/>
          </a:xfrm>
        </p:spPr>
        <p:txBody>
          <a:bodyPr>
            <a:normAutofit fontScale="92500" lnSpcReduction="10000"/>
          </a:bodyPr>
          <a:lstStyle/>
          <a:p>
            <a:pPr>
              <a:buNone/>
            </a:pPr>
            <a:r>
              <a:rPr lang="en-US" b="1" dirty="0" smtClean="0">
                <a:latin typeface="Baskerville Old Face" pitchFamily="18" charset="0"/>
              </a:rPr>
              <a:t>  </a:t>
            </a:r>
            <a:r>
              <a:rPr lang="lt-LT" b="1" dirty="0" smtClean="0">
                <a:latin typeface="Baskerville Old Face" pitchFamily="18" charset="0"/>
              </a:rPr>
              <a:t>Troposfera</a:t>
            </a:r>
            <a:r>
              <a:rPr lang="lt-LT" dirty="0" smtClean="0">
                <a:latin typeface="Baskerville Old Face" pitchFamily="18" charset="0"/>
              </a:rPr>
              <a:t> prasideda ties paviršiumi ir tęsiasi aukštyn 65-70 km. Ji sudaro 99% Veneros atmosferos masės. Ties planetos paviršiumi atmosferos slėgis - 93 bar</a:t>
            </a:r>
            <a:r>
              <a:rPr lang="en-US" dirty="0" smtClean="0">
                <a:latin typeface="Baskerville Old Face" pitchFamily="18" charset="0"/>
              </a:rPr>
              <a:t>.</a:t>
            </a:r>
            <a:r>
              <a:rPr lang="lt-LT" dirty="0" smtClean="0">
                <a:latin typeface="Baskerville Old Face" pitchFamily="18" charset="0"/>
              </a:rPr>
              <a:t> Vėjo greitis mažas, bet dėl didelio atmosferos tankio nesunkiai „paneša“ dulkes ir net smulkius akmenis.</a:t>
            </a:r>
            <a:endParaRPr lang="lt-LT" dirty="0">
              <a:latin typeface="Baskerville Old Face" pitchFamily="18" charset="0"/>
            </a:endParaRPr>
          </a:p>
        </p:txBody>
      </p:sp>
      <p:pic>
        <p:nvPicPr>
          <p:cNvPr id="2050" name="Picture 2" descr="http://astronomija.lt/files/sol-sys/ven_atmosfera.png"/>
          <p:cNvPicPr>
            <a:picLocks noChangeAspect="1" noChangeArrowheads="1"/>
          </p:cNvPicPr>
          <p:nvPr/>
        </p:nvPicPr>
        <p:blipFill>
          <a:blip r:embed="rId2"/>
          <a:srcRect/>
          <a:stretch>
            <a:fillRect/>
          </a:stretch>
        </p:blipFill>
        <p:spPr bwMode="auto">
          <a:xfrm>
            <a:off x="5143504" y="1142984"/>
            <a:ext cx="3799144" cy="4143404"/>
          </a:xfrm>
          <a:prstGeom prst="rect">
            <a:avLst/>
          </a:prstGeom>
          <a:noFill/>
        </p:spPr>
      </p:pic>
      <p:sp>
        <p:nvSpPr>
          <p:cNvPr id="4" name="Veiksmo mygtukas: namai 3">
            <a:hlinkClick r:id="rId3"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000108"/>
            <a:ext cx="8372476" cy="5286412"/>
          </a:xfrm>
        </p:spPr>
        <p:txBody>
          <a:bodyPr>
            <a:normAutofit fontScale="92500" lnSpcReduction="10000"/>
          </a:bodyPr>
          <a:lstStyle/>
          <a:p>
            <a:pPr>
              <a:buNone/>
            </a:pPr>
            <a:r>
              <a:rPr lang="en-US" dirty="0" smtClean="0">
                <a:latin typeface="Baskerville Old Face" pitchFamily="18" charset="0"/>
              </a:rPr>
              <a:t>   </a:t>
            </a:r>
            <a:r>
              <a:rPr lang="lt-LT" dirty="0" smtClean="0">
                <a:latin typeface="Baskerville Old Face" pitchFamily="18" charset="0"/>
              </a:rPr>
              <a:t>Sieros dioksido ir sieros rūgšties lašelių debesis sudaro 3 sluoksniai, atskirti skaidresniais tarpais:</a:t>
            </a:r>
            <a:r>
              <a:rPr lang="en-US" dirty="0" smtClean="0">
                <a:latin typeface="Baskerville Old Face" pitchFamily="18" charset="0"/>
              </a:rPr>
              <a:t> </a:t>
            </a:r>
            <a:r>
              <a:rPr lang="lt-LT" i="1" dirty="0" smtClean="0">
                <a:latin typeface="Baskerville Old Face" pitchFamily="18" charset="0"/>
              </a:rPr>
              <a:t>apatinis</a:t>
            </a:r>
            <a:r>
              <a:rPr lang="lt-LT" dirty="0" smtClean="0">
                <a:latin typeface="Baskerville Old Face" pitchFamily="18" charset="0"/>
              </a:rPr>
              <a:t> (~45 km aukštyje) tankiausias - iš stambių sieros rūgšties lašelių;</a:t>
            </a:r>
            <a:endParaRPr lang="en-US" dirty="0" smtClean="0">
              <a:latin typeface="Baskerville Old Face" pitchFamily="18" charset="0"/>
            </a:endParaRPr>
          </a:p>
          <a:p>
            <a:pPr>
              <a:buNone/>
            </a:pPr>
            <a:r>
              <a:rPr lang="en-US" dirty="0" smtClean="0">
                <a:latin typeface="Baskerville Old Face" pitchFamily="18" charset="0"/>
              </a:rPr>
              <a:t>    </a:t>
            </a:r>
            <a:r>
              <a:rPr lang="lt-LT" i="1" dirty="0" smtClean="0">
                <a:latin typeface="Baskerville Old Face" pitchFamily="18" charset="0"/>
              </a:rPr>
              <a:t>vidurinis</a:t>
            </a:r>
            <a:r>
              <a:rPr lang="lt-LT" dirty="0" smtClean="0">
                <a:latin typeface="Baskerville Old Face" pitchFamily="18" charset="0"/>
              </a:rPr>
              <a:t> (~61 km aukštyje) - iš smulkesnių sieros rūgšties lašelių - jame nuolat iš rytų į vakarus pučia stiprus vėjas;</a:t>
            </a:r>
            <a:endParaRPr lang="en-US" dirty="0" smtClean="0">
              <a:latin typeface="Baskerville Old Face" pitchFamily="18" charset="0"/>
            </a:endParaRPr>
          </a:p>
          <a:p>
            <a:pPr>
              <a:buNone/>
            </a:pPr>
            <a:r>
              <a:rPr lang="en-US" i="1" dirty="0" smtClean="0">
                <a:latin typeface="Baskerville Old Face" pitchFamily="18" charset="0"/>
              </a:rPr>
              <a:t>    </a:t>
            </a:r>
            <a:r>
              <a:rPr lang="lt-LT" i="1" dirty="0" smtClean="0">
                <a:latin typeface="Baskerville Old Face" pitchFamily="18" charset="0"/>
              </a:rPr>
              <a:t>viršutinis</a:t>
            </a:r>
            <a:r>
              <a:rPr lang="lt-LT" dirty="0" smtClean="0">
                <a:latin typeface="Baskerville Old Face" pitchFamily="18" charset="0"/>
              </a:rPr>
              <a:t> (~66 km aukštyje) - sudarytas iš smulkiausių sieros rūgšties lašelių - jame temperatūrų skirtumas sukuria konvekcinius srautus, kurie šilumą perneša iš pusiaujo į ašigalių sritis.</a:t>
            </a:r>
          </a:p>
          <a:p>
            <a:pPr>
              <a:buNone/>
            </a:pPr>
            <a:endParaRPr lang="en-US" dirty="0" smtClean="0"/>
          </a:p>
          <a:p>
            <a:pPr>
              <a:buNone/>
            </a:pPr>
            <a:endParaRPr lang="lt-LT" dirty="0" smtClean="0"/>
          </a:p>
          <a:p>
            <a:pPr>
              <a:buNone/>
            </a:pPr>
            <a:endParaRPr lang="lt-LT" dirty="0" smtClean="0"/>
          </a:p>
          <a:p>
            <a:pPr>
              <a:buNone/>
            </a:pPr>
            <a:endParaRPr lang="lt-LT" dirty="0"/>
          </a:p>
        </p:txBody>
      </p:sp>
      <p:sp>
        <p:nvSpPr>
          <p:cNvPr id="4" name="Veiksmo mygtukas: namai 3">
            <a:hlinkClick r:id="rId2"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   </a:t>
            </a:r>
            <a:r>
              <a:rPr lang="lt-LT" dirty="0" smtClean="0">
                <a:latin typeface="Baskerville Old Face" pitchFamily="18" charset="0"/>
              </a:rPr>
              <a:t>Visi Veneros vėjai yra varomi konvekcijos. Jų greitį apytiksliai nusako slėgio gradiento ir išcentrinės jėgos balansas.</a:t>
            </a:r>
            <a:r>
              <a:rPr lang="lt-LT" i="1" dirty="0" smtClean="0">
                <a:latin typeface="Baskerville Old Face" pitchFamily="18" charset="0"/>
              </a:rPr>
              <a:t> Zoniniai rytų vėjai</a:t>
            </a:r>
            <a:r>
              <a:rPr lang="lt-LT" dirty="0" smtClean="0">
                <a:latin typeface="Baskerville Old Face" pitchFamily="18" charset="0"/>
              </a:rPr>
              <a:t> perneša šilumą iš dieninės planetos pusės į naktinę.</a:t>
            </a:r>
            <a:endParaRPr lang="lt-LT" dirty="0">
              <a:latin typeface="Baskerville Old Face" pitchFamily="18" charset="0"/>
            </a:endParaRPr>
          </a:p>
        </p:txBody>
      </p:sp>
      <p:sp>
        <p:nvSpPr>
          <p:cNvPr id="4" name="Veiksmo mygtukas: namai 3">
            <a:hlinkClick r:id="rId2"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0242" name="Picture 2" descr="http://astronomija.lt/files/sol-sys/super_rotation.jpg"/>
          <p:cNvPicPr>
            <a:picLocks noChangeAspect="1" noChangeArrowheads="1"/>
          </p:cNvPicPr>
          <p:nvPr/>
        </p:nvPicPr>
        <p:blipFill>
          <a:blip r:embed="rId3"/>
          <a:srcRect/>
          <a:stretch>
            <a:fillRect/>
          </a:stretch>
        </p:blipFill>
        <p:spPr bwMode="auto">
          <a:xfrm>
            <a:off x="3357554" y="4143380"/>
            <a:ext cx="2098481" cy="1566867"/>
          </a:xfrm>
          <a:prstGeom prst="rect">
            <a:avLst/>
          </a:prstGeom>
          <a:noFill/>
          <a:effectLst>
            <a:outerShdw blurRad="76200" dist="12700" dir="2700000" sy="-23000" kx="-800400" algn="bl" rotWithShape="0">
              <a:prstClr val="black">
                <a:alpha val="20000"/>
              </a:prst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00042"/>
            <a:ext cx="8229600" cy="1143000"/>
          </a:xfrm>
        </p:spPr>
        <p:txBody>
          <a:bodyPr>
            <a:normAutofit fontScale="90000"/>
          </a:bodyPr>
          <a:lstStyle/>
          <a:p>
            <a:r>
              <a:rPr lang="lt-LT" dirty="0" smtClean="0">
                <a:latin typeface="Baskerville Old Face" pitchFamily="18" charset="0"/>
              </a:rPr>
              <a:t>Stebėjimo sąlygos</a:t>
            </a:r>
            <a:r>
              <a:rPr lang="lt-LT" dirty="0" smtClean="0"/>
              <a:t/>
            </a:r>
            <a:br>
              <a:rPr lang="lt-LT" dirty="0" smtClean="0"/>
            </a:br>
            <a:endParaRPr lang="lt-LT" dirty="0"/>
          </a:p>
        </p:txBody>
      </p:sp>
      <p:sp>
        <p:nvSpPr>
          <p:cNvPr id="3" name="Content Placeholder 2"/>
          <p:cNvSpPr>
            <a:spLocks noGrp="1"/>
          </p:cNvSpPr>
          <p:nvPr>
            <p:ph idx="1"/>
          </p:nvPr>
        </p:nvSpPr>
        <p:spPr>
          <a:xfrm>
            <a:off x="214282" y="1500174"/>
            <a:ext cx="8472518" cy="4543444"/>
          </a:xfrm>
        </p:spPr>
        <p:txBody>
          <a:bodyPr>
            <a:normAutofit/>
          </a:bodyPr>
          <a:lstStyle/>
          <a:p>
            <a:pPr algn="ctr">
              <a:buNone/>
            </a:pPr>
            <a:r>
              <a:rPr lang="lt-LT" sz="2800" dirty="0" smtClean="0">
                <a:latin typeface="Baskerville Old Face" pitchFamily="18" charset="0"/>
              </a:rPr>
              <a:t>Venera matoma rytais (Aušrinė), arba vakarais (Vakarinė). Kai ji danguje, sunku jos nepastebėti, nes ji šviesesnė už šviesiausias žvaigždes - regimasis ryškis kinta nuo −4.9 iki -3. Ją įmanoma pamatyti net dieną, kai dangus skaistus, o Saulė neaukštai virš horizonto.</a:t>
            </a:r>
            <a:endParaRPr lang="lt-LT" sz="2800" dirty="0">
              <a:latin typeface="Baskerville Old Face" pitchFamily="18" charset="0"/>
            </a:endParaRPr>
          </a:p>
        </p:txBody>
      </p:sp>
      <p:sp>
        <p:nvSpPr>
          <p:cNvPr id="4" name="Veiksmo mygtukas: namai 3">
            <a:hlinkClick r:id="rId3"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9218" name="Picture 2" descr="http://astronomija.lt/files/sol-sys/ven_vak_elong47.gif"/>
          <p:cNvPicPr>
            <a:picLocks noChangeAspect="1" noChangeArrowheads="1"/>
          </p:cNvPicPr>
          <p:nvPr/>
        </p:nvPicPr>
        <p:blipFill>
          <a:blip r:embed="rId4"/>
          <a:srcRect/>
          <a:stretch>
            <a:fillRect/>
          </a:stretch>
        </p:blipFill>
        <p:spPr bwMode="auto">
          <a:xfrm>
            <a:off x="2214546" y="4286257"/>
            <a:ext cx="2571768" cy="1928826"/>
          </a:xfrm>
          <a:prstGeom prst="rect">
            <a:avLst/>
          </a:prstGeom>
          <a:noFill/>
          <a:effectLst>
            <a:outerShdw blurRad="76200" dist="12700" dir="2700000" sy="-23000" kx="-800400" algn="bl" rotWithShape="0">
              <a:prstClr val="black">
                <a:alpha val="20000"/>
              </a:prstClr>
            </a:outerShdw>
          </a:effectLst>
        </p:spPr>
      </p:pic>
      <p:pic>
        <p:nvPicPr>
          <p:cNvPr id="9220" name="Picture 4" descr="http://astronomija.lt/files/sol-sys/ven_ryt_elong47.gif"/>
          <p:cNvPicPr>
            <a:picLocks noChangeAspect="1" noChangeArrowheads="1"/>
          </p:cNvPicPr>
          <p:nvPr/>
        </p:nvPicPr>
        <p:blipFill>
          <a:blip r:embed="rId5"/>
          <a:srcRect/>
          <a:stretch>
            <a:fillRect/>
          </a:stretch>
        </p:blipFill>
        <p:spPr bwMode="auto">
          <a:xfrm>
            <a:off x="4786314" y="4286256"/>
            <a:ext cx="2571768" cy="1928826"/>
          </a:xfrm>
          <a:prstGeom prst="rect">
            <a:avLst/>
          </a:prstGeom>
          <a:noFill/>
          <a:effectLst>
            <a:outerShdw blurRad="76200" dist="12700" dir="2700000" sy="-23000" kx="-800400" algn="bl" rotWithShape="0">
              <a:prstClr val="black">
                <a:alpha val="20000"/>
              </a:prst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000108"/>
            <a:ext cx="8229600" cy="4525963"/>
          </a:xfrm>
        </p:spPr>
        <p:txBody>
          <a:bodyPr>
            <a:normAutofit/>
          </a:bodyPr>
          <a:lstStyle/>
          <a:p>
            <a:pPr algn="ctr">
              <a:buNone/>
            </a:pPr>
            <a:r>
              <a:rPr lang="lt-LT" sz="2800" dirty="0" smtClean="0">
                <a:latin typeface="Baskerville Old Face" pitchFamily="18" charset="0"/>
              </a:rPr>
              <a:t>Kadangi Venera turi atmosferą, tuo metu per teleskopą galima matyti šviesos aureolę aplink planetą. Mažiausias atstumas tarp planetų būna apie 40 milijonų km.</a:t>
            </a:r>
            <a:endParaRPr lang="lt-LT" sz="2800" dirty="0">
              <a:latin typeface="Baskerville Old Face" pitchFamily="18" charset="0"/>
            </a:endParaRPr>
          </a:p>
        </p:txBody>
      </p:sp>
      <p:sp>
        <p:nvSpPr>
          <p:cNvPr id="4" name="Veiksmo mygtukas: namai 3">
            <a:hlinkClick r:id="rId2"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8196" name="Picture 4" descr="http://astronomija.lt/files/sol-sys/venus_elong.gif"/>
          <p:cNvPicPr>
            <a:picLocks noChangeAspect="1" noChangeArrowheads="1"/>
          </p:cNvPicPr>
          <p:nvPr/>
        </p:nvPicPr>
        <p:blipFill>
          <a:blip r:embed="rId3"/>
          <a:srcRect/>
          <a:stretch>
            <a:fillRect/>
          </a:stretch>
        </p:blipFill>
        <p:spPr bwMode="auto">
          <a:xfrm>
            <a:off x="3000364" y="3214686"/>
            <a:ext cx="3153216" cy="2948041"/>
          </a:xfrm>
          <a:prstGeom prst="rect">
            <a:avLst/>
          </a:prstGeom>
          <a:noFill/>
          <a:effectLst>
            <a:outerShdw blurRad="76200" dist="12700" dir="2700000" sy="-23000" kx="-800400" algn="bl" rotWithShape="0">
              <a:prstClr val="black">
                <a:alpha val="20000"/>
              </a:prst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143000"/>
          </a:xfrm>
        </p:spPr>
        <p:txBody>
          <a:bodyPr/>
          <a:lstStyle/>
          <a:p>
            <a:r>
              <a:rPr lang="en-US" dirty="0" smtClean="0">
                <a:latin typeface="Baskerville Old Face" pitchFamily="18" charset="0"/>
              </a:rPr>
              <a:t>Tai </a:t>
            </a:r>
            <a:r>
              <a:rPr lang="lt-LT" dirty="0" smtClean="0">
                <a:latin typeface="Baskerville Old Face" pitchFamily="18" charset="0"/>
              </a:rPr>
              <a:t>įdomu </a:t>
            </a:r>
            <a:endParaRPr lang="lt-LT" dirty="0">
              <a:latin typeface="Baskerville Old Face" pitchFamily="18" charset="0"/>
            </a:endParaRPr>
          </a:p>
        </p:txBody>
      </p:sp>
      <p:sp>
        <p:nvSpPr>
          <p:cNvPr id="3" name="Content Placeholder 2"/>
          <p:cNvSpPr>
            <a:spLocks noGrp="1"/>
          </p:cNvSpPr>
          <p:nvPr>
            <p:ph idx="1"/>
          </p:nvPr>
        </p:nvSpPr>
        <p:spPr>
          <a:xfrm>
            <a:off x="500034" y="1500174"/>
            <a:ext cx="8229600" cy="4525963"/>
          </a:xfrm>
        </p:spPr>
        <p:txBody>
          <a:bodyPr/>
          <a:lstStyle/>
          <a:p>
            <a:pPr>
              <a:buNone/>
            </a:pPr>
            <a:r>
              <a:rPr lang="lt-LT" dirty="0" smtClean="0">
                <a:latin typeface="Baskerville Old Face" pitchFamily="18" charset="0"/>
              </a:rPr>
              <a:t>   Pasirodo, mūsų nesvetinga kaimynė Venera kadaise buvo labai panaši į Žemę. Tai nėra naujas mokslinis atradimas – apie tokį planetų panašumą kalbama jau senokai, o dabar gauti papildomi tą įrodantys duomenys.</a:t>
            </a:r>
            <a:r>
              <a:rPr lang="lt-LT" dirty="0" smtClean="0"/>
              <a:t> </a:t>
            </a:r>
            <a:r>
              <a:rPr lang="lt-LT" dirty="0" smtClean="0">
                <a:latin typeface="Baskerville Old Face" pitchFamily="18" charset="0"/>
              </a:rPr>
              <a:t>Tačiau senovėje Venera atrodė kitaip. Tikėtina, jog jos paviršius buvo padengtas vandenynais, panašiais į dabar esančius Žemėje. Bent taip tvirtina Venerą tyrinėjantys astronomai.</a:t>
            </a:r>
            <a:endParaRPr lang="lt-LT" dirty="0">
              <a:latin typeface="Baskerville Old Face" pitchFamily="18" charset="0"/>
            </a:endParaRPr>
          </a:p>
        </p:txBody>
      </p:sp>
      <p:sp>
        <p:nvSpPr>
          <p:cNvPr id="4" name="Veiksmo mygtukas: namai 3">
            <a:hlinkClick r:id="rId2"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lt-LT" dirty="0" smtClean="0">
                <a:latin typeface="Baskerville Old Face" pitchFamily="18" charset="0"/>
              </a:rPr>
              <a:t>  Tolesni skaičiavimai parodė, jog seniau Veneroje vandens galėjo būti tiek, jog jis visą planetą būtų padengęs 4 metrų sluoksniu. Panašiai tiek pat, kiek pasidengtų ir Žemės paviršius jei sausuma susilygintu su jūros dugnu.</a:t>
            </a:r>
            <a:endParaRPr lang="lt-LT" dirty="0">
              <a:latin typeface="Baskerville Old Face" pitchFamily="18" charset="0"/>
            </a:endParaRPr>
          </a:p>
        </p:txBody>
      </p:sp>
      <p:sp>
        <p:nvSpPr>
          <p:cNvPr id="4" name="Veiksmo mygtukas: namai 3">
            <a:hlinkClick r:id="rId2"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428736"/>
            <a:ext cx="8229600" cy="4525963"/>
          </a:xfrm>
        </p:spPr>
        <p:txBody>
          <a:bodyPr/>
          <a:lstStyle/>
          <a:p>
            <a:pPr>
              <a:buNone/>
            </a:pPr>
            <a:r>
              <a:rPr lang="lt-LT" dirty="0" smtClean="0">
                <a:latin typeface="Baskerville Old Face" pitchFamily="18" charset="0"/>
              </a:rPr>
              <a:t>   Negana to, pastebėtas dar vienas įdomus gamtinis Veneros reiškinys, sukeliantis asociacijų su mūsų planeta – žaibavimas, kas anksčiau buvo laikoma neįmanomu dalyku dėl Veneros atmosferos specifikos ir joje esančių cheminių medžiagų. Dabar gi išanalizavus palydovo stebėjimo duomenis, žaibavimo faktas tapo praktiškai nepaneigiamas.</a:t>
            </a:r>
            <a:endParaRPr lang="lt-LT" dirty="0">
              <a:latin typeface="Baskerville Old Face" pitchFamily="18" charset="0"/>
            </a:endParaRPr>
          </a:p>
        </p:txBody>
      </p:sp>
      <p:sp>
        <p:nvSpPr>
          <p:cNvPr id="4" name="Veiksmo mygtukas: namai 3">
            <a:hlinkClick r:id="rId2" action="ppaction://hlinksldjump" highlightClick="1"/>
          </p:cNvPr>
          <p:cNvSpPr/>
          <p:nvPr/>
        </p:nvSpPr>
        <p:spPr>
          <a:xfrm>
            <a:off x="357158" y="6286520"/>
            <a:ext cx="642942" cy="42862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Veiksmo mygtukas: pirmyn arba paskesnis 5">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800" dirty="0" smtClean="0">
                <a:latin typeface="Broadway" pitchFamily="82" charset="0"/>
              </a:rPr>
              <a:t>VIKTORINA</a:t>
            </a:r>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Veiksmo mygtukas: pirmyn arba paskesnis 4">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6" name="Picture 19" descr="F:\paveiksleliai\knyga.png"/>
          <p:cNvPicPr>
            <a:picLocks noChangeAspect="1" noChangeArrowheads="1"/>
          </p:cNvPicPr>
          <p:nvPr/>
        </p:nvPicPr>
        <p:blipFill>
          <a:blip r:embed="rId3"/>
          <a:srcRect/>
          <a:stretch>
            <a:fillRect/>
          </a:stretch>
        </p:blipFill>
        <p:spPr bwMode="auto">
          <a:xfrm>
            <a:off x="4786314" y="1500174"/>
            <a:ext cx="3276600" cy="3362325"/>
          </a:xfrm>
          <a:prstGeom prst="rect">
            <a:avLst/>
          </a:prstGeom>
          <a:noFill/>
          <a:ln w="9525">
            <a:noFill/>
            <a:miter lim="800000"/>
            <a:headEnd/>
            <a:tailEnd/>
          </a:ln>
        </p:spPr>
      </p:pic>
      <p:pic>
        <p:nvPicPr>
          <p:cNvPr id="3074" name="Picture 2" descr="http://www.niekonesuprantu.lt/wp-content/uploads/2013/12/klaustukas-300x300.png"/>
          <p:cNvPicPr>
            <a:picLocks noChangeAspect="1" noChangeArrowheads="1"/>
          </p:cNvPicPr>
          <p:nvPr/>
        </p:nvPicPr>
        <p:blipFill>
          <a:blip r:embed="rId4"/>
          <a:srcRect/>
          <a:stretch>
            <a:fillRect/>
          </a:stretch>
        </p:blipFill>
        <p:spPr bwMode="auto">
          <a:xfrm>
            <a:off x="1357290" y="2643182"/>
            <a:ext cx="2857500" cy="28575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urinio vietos rezervavimo ženklas 4"/>
          <p:cNvSpPr>
            <a:spLocks noGrp="1"/>
          </p:cNvSpPr>
          <p:nvPr>
            <p:ph idx="1"/>
          </p:nvPr>
        </p:nvSpPr>
        <p:spPr>
          <a:xfrm>
            <a:off x="428596" y="857232"/>
            <a:ext cx="8229600" cy="4525963"/>
          </a:xfrm>
        </p:spPr>
        <p:txBody>
          <a:bodyPr>
            <a:normAutofit/>
          </a:bodyPr>
          <a:lstStyle/>
          <a:p>
            <a:pPr algn="ctr">
              <a:buNone/>
            </a:pPr>
            <a:r>
              <a:rPr lang="lt-LT" sz="4000" dirty="0" smtClean="0">
                <a:latin typeface="Baskerville Old Face" pitchFamily="18" charset="0"/>
              </a:rPr>
              <a:t>1.Kelinta Saulės sistemoje yra Veneros planeta?</a:t>
            </a:r>
          </a:p>
          <a:p>
            <a:endParaRPr lang="lt-LT" sz="4000" dirty="0"/>
          </a:p>
        </p:txBody>
      </p:sp>
      <p:pic>
        <p:nvPicPr>
          <p:cNvPr id="38914" name="Picture 2" descr="http://www3.canisius.edu/~grandem/Spring%202013%20digital%20books/SolarSystem-Wolf/planet-venus.jpg"/>
          <p:cNvPicPr>
            <a:picLocks noChangeAspect="1" noChangeArrowheads="1"/>
          </p:cNvPicPr>
          <p:nvPr/>
        </p:nvPicPr>
        <p:blipFill>
          <a:blip r:embed="rId2"/>
          <a:srcRect/>
          <a:stretch>
            <a:fillRect/>
          </a:stretch>
        </p:blipFill>
        <p:spPr bwMode="auto">
          <a:xfrm>
            <a:off x="1643042" y="2500306"/>
            <a:ext cx="2857520" cy="2857520"/>
          </a:xfrm>
          <a:prstGeom prst="rect">
            <a:avLst/>
          </a:prstGeom>
          <a:noFill/>
          <a:effectLst>
            <a:outerShdw blurRad="76200" dist="12700" dir="2700000" sy="-23000" kx="-800400" algn="bl" rotWithShape="0">
              <a:prstClr val="black">
                <a:alpha val="20000"/>
              </a:prstClr>
            </a:outerShdw>
          </a:effectLst>
        </p:spPr>
      </p:pic>
      <p:sp>
        <p:nvSpPr>
          <p:cNvPr id="8" name="Veiksmo mygtukas: namai 7">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paaiškinimas 9">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pic>
        <p:nvPicPr>
          <p:cNvPr id="11" name="Picture 2" descr="http://www.niekonesuprantu.lt/wp-content/uploads/2013/12/klaustukas-300x300.png"/>
          <p:cNvPicPr>
            <a:picLocks noChangeAspect="1" noChangeArrowheads="1"/>
          </p:cNvPicPr>
          <p:nvPr/>
        </p:nvPicPr>
        <p:blipFill>
          <a:blip r:embed="rId5"/>
          <a:srcRect/>
          <a:stretch>
            <a:fillRect/>
          </a:stretch>
        </p:blipFill>
        <p:spPr bwMode="auto">
          <a:xfrm>
            <a:off x="6000760" y="2786058"/>
            <a:ext cx="2857500" cy="28575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42910" y="571480"/>
            <a:ext cx="8229600" cy="1143000"/>
          </a:xfrm>
        </p:spPr>
        <p:txBody>
          <a:bodyPr>
            <a:normAutofit fontScale="90000"/>
          </a:bodyPr>
          <a:lstStyle/>
          <a:p>
            <a:r>
              <a:rPr lang="lt-LT" dirty="0" smtClean="0">
                <a:latin typeface="Baskerville Old Face" pitchFamily="18" charset="0"/>
              </a:rPr>
              <a:t>Saulės sistemoje</a:t>
            </a:r>
            <a:r>
              <a:rPr lang="en-US" dirty="0" smtClean="0">
                <a:latin typeface="Baskerville Old Face" pitchFamily="18" charset="0"/>
              </a:rPr>
              <a:t> </a:t>
            </a:r>
            <a:r>
              <a:rPr lang="lt-LT" dirty="0" smtClean="0">
                <a:latin typeface="Baskerville Old Face" pitchFamily="18" charset="0"/>
              </a:rPr>
              <a:t>Venera yra antra po Mėnulio</a:t>
            </a:r>
            <a:r>
              <a:rPr lang="lt-LT" dirty="0" smtClean="0"/>
              <a:t/>
            </a:r>
            <a:br>
              <a:rPr lang="lt-LT" dirty="0" smtClean="0"/>
            </a:br>
            <a:endParaRPr lang="lt-LT" dirty="0"/>
          </a:p>
        </p:txBody>
      </p:sp>
      <p:pic>
        <p:nvPicPr>
          <p:cNvPr id="39938" name="Picture 2" descr="http://www.technologijos.lt/upload/image/n/mokslas/astronomija_ir_kosmonautika/S-28706/saules_sistema.jpg"/>
          <p:cNvPicPr>
            <a:picLocks noChangeAspect="1" noChangeArrowheads="1"/>
          </p:cNvPicPr>
          <p:nvPr/>
        </p:nvPicPr>
        <p:blipFill>
          <a:blip r:embed="rId2"/>
          <a:srcRect/>
          <a:stretch>
            <a:fillRect/>
          </a:stretch>
        </p:blipFill>
        <p:spPr bwMode="auto">
          <a:xfrm>
            <a:off x="2357422" y="1928802"/>
            <a:ext cx="4476781" cy="3357586"/>
          </a:xfrm>
          <a:prstGeom prst="rect">
            <a:avLst/>
          </a:prstGeom>
          <a:noFill/>
          <a:effectLst>
            <a:outerShdw blurRad="76200" dist="12700" dir="2700000" sy="-23000" kx="-800400" algn="bl" rotWithShape="0">
              <a:prstClr val="black">
                <a:alpha val="20000"/>
              </a:prstClr>
            </a:outerShdw>
          </a:effectLst>
        </p:spPr>
      </p:pic>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Stačiakampis paaiškinimas 6">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1000108"/>
            <a:ext cx="8229600" cy="4525963"/>
          </a:xfrm>
        </p:spPr>
        <p:txBody>
          <a:bodyPr>
            <a:normAutofit/>
          </a:bodyPr>
          <a:lstStyle/>
          <a:p>
            <a:pPr algn="ctr">
              <a:buNone/>
            </a:pPr>
            <a:r>
              <a:rPr lang="lt-LT" sz="4000" dirty="0" smtClean="0">
                <a:latin typeface="Baskerville Old Face" pitchFamily="18" charset="0"/>
              </a:rPr>
              <a:t>2.Kokią atmosferą turi Venera?</a:t>
            </a:r>
            <a:endParaRPr lang="lt-LT" sz="4000" dirty="0">
              <a:latin typeface="Baskerville Old Face" pitchFamily="18" charset="0"/>
            </a:endParaRPr>
          </a:p>
        </p:txBody>
      </p:sp>
      <p:pic>
        <p:nvPicPr>
          <p:cNvPr id="4" name="Picture 2" descr="http://www.niekonesuprantu.lt/wp-content/uploads/2013/12/klaustukas-300x300.png"/>
          <p:cNvPicPr>
            <a:picLocks noChangeAspect="1" noChangeArrowheads="1"/>
          </p:cNvPicPr>
          <p:nvPr/>
        </p:nvPicPr>
        <p:blipFill>
          <a:blip r:embed="rId2"/>
          <a:srcRect/>
          <a:stretch>
            <a:fillRect/>
          </a:stretch>
        </p:blipFill>
        <p:spPr bwMode="auto">
          <a:xfrm>
            <a:off x="714348" y="2357430"/>
            <a:ext cx="2857500" cy="2857500"/>
          </a:xfrm>
          <a:prstGeom prst="rect">
            <a:avLst/>
          </a:prstGeom>
          <a:noFill/>
        </p:spPr>
      </p:pic>
      <p:pic>
        <p:nvPicPr>
          <p:cNvPr id="40964" name="Picture 4" descr="http://www.rasc.ca/sites/default/files/venus.jpg"/>
          <p:cNvPicPr>
            <a:picLocks noChangeAspect="1" noChangeArrowheads="1"/>
          </p:cNvPicPr>
          <p:nvPr/>
        </p:nvPicPr>
        <p:blipFill>
          <a:blip r:embed="rId3"/>
          <a:srcRect/>
          <a:stretch>
            <a:fillRect/>
          </a:stretch>
        </p:blipFill>
        <p:spPr bwMode="auto">
          <a:xfrm>
            <a:off x="4629116" y="2571744"/>
            <a:ext cx="3048021" cy="2286016"/>
          </a:xfrm>
          <a:prstGeom prst="rect">
            <a:avLst/>
          </a:prstGeom>
          <a:noFill/>
          <a:effectLst>
            <a:outerShdw blurRad="76200" dist="12700" dir="2700000" sy="-23000" kx="-800400" algn="bl" rotWithShape="0">
              <a:prstClr val="black">
                <a:alpha val="20000"/>
              </a:prstClr>
            </a:outerShdw>
          </a:effectLst>
        </p:spPr>
      </p:pic>
      <p:sp>
        <p:nvSpPr>
          <p:cNvPr id="7" name="Veiksmo mygtukas: namai 6">
            <a:hlinkClick r:id="rId4"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Stačiakampis paaiškinimas 8">
            <a:hlinkClick r:id="rId5"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0034" y="714356"/>
            <a:ext cx="8229600" cy="4525963"/>
          </a:xfrm>
        </p:spPr>
        <p:txBody>
          <a:bodyPr/>
          <a:lstStyle/>
          <a:p>
            <a:pPr algn="ctr">
              <a:buNone/>
            </a:pPr>
            <a:r>
              <a:rPr lang="lt-LT" dirty="0" smtClean="0">
                <a:latin typeface="Baskerville Old Face" pitchFamily="18" charset="0"/>
              </a:rPr>
              <a:t>Venera turi labai tankią ir karštą atmosferą, susidedančią daugiausiai iš anglies dioksido</a:t>
            </a:r>
            <a:endParaRPr lang="lt-LT" dirty="0"/>
          </a:p>
        </p:txBody>
      </p:sp>
      <p:pic>
        <p:nvPicPr>
          <p:cNvPr id="41986" name="Picture 2" descr="http://brian.hoover.net.au/blog/wp-content/uploads/2010/08/venus1.jpg"/>
          <p:cNvPicPr>
            <a:picLocks noChangeAspect="1" noChangeArrowheads="1"/>
          </p:cNvPicPr>
          <p:nvPr/>
        </p:nvPicPr>
        <p:blipFill>
          <a:blip r:embed="rId2"/>
          <a:srcRect/>
          <a:stretch>
            <a:fillRect/>
          </a:stretch>
        </p:blipFill>
        <p:spPr bwMode="auto">
          <a:xfrm>
            <a:off x="1142976" y="2285992"/>
            <a:ext cx="6715172" cy="3364315"/>
          </a:xfrm>
          <a:prstGeom prst="rect">
            <a:avLst/>
          </a:prstGeom>
          <a:noFill/>
        </p:spPr>
      </p:pic>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paaiškinimas 5"/>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642918"/>
            <a:ext cx="8229600" cy="1143000"/>
          </a:xfrm>
        </p:spPr>
        <p:txBody>
          <a:bodyPr>
            <a:normAutofit fontScale="90000"/>
          </a:bodyPr>
          <a:lstStyle/>
          <a:p>
            <a:r>
              <a:rPr lang="lt-LT" dirty="0" smtClean="0">
                <a:latin typeface="Baskerville Old Face" pitchFamily="18" charset="0"/>
              </a:rPr>
              <a:t>3.Kokia paviršiaus vidutinė temperatūra?</a:t>
            </a:r>
            <a:endParaRPr lang="lt-LT" dirty="0">
              <a:latin typeface="Baskerville Old Face" pitchFamily="18" charset="0"/>
            </a:endParaRPr>
          </a:p>
        </p:txBody>
      </p:sp>
      <p:sp>
        <p:nvSpPr>
          <p:cNvPr id="3" name="Turinio vietos rezervavimo ženklas 2"/>
          <p:cNvSpPr>
            <a:spLocks noGrp="1"/>
          </p:cNvSpPr>
          <p:nvPr>
            <p:ph idx="1"/>
          </p:nvPr>
        </p:nvSpPr>
        <p:spPr/>
        <p:txBody>
          <a:bodyPr/>
          <a:lstStyle/>
          <a:p>
            <a:endParaRPr lang="lt-LT" dirty="0"/>
          </a:p>
        </p:txBody>
      </p:sp>
      <p:pic>
        <p:nvPicPr>
          <p:cNvPr id="43010" name="Picture 2" descr="http://thumbs.dreamstime.com/x/climate-symbol-icon-winter-summer-4345929.jpg"/>
          <p:cNvPicPr>
            <a:picLocks noChangeAspect="1" noChangeArrowheads="1"/>
          </p:cNvPicPr>
          <p:nvPr/>
        </p:nvPicPr>
        <p:blipFill>
          <a:blip r:embed="rId2"/>
          <a:srcRect/>
          <a:stretch>
            <a:fillRect/>
          </a:stretch>
        </p:blipFill>
        <p:spPr bwMode="auto">
          <a:xfrm>
            <a:off x="1643042" y="2643182"/>
            <a:ext cx="2857520" cy="2786083"/>
          </a:xfrm>
          <a:prstGeom prst="rect">
            <a:avLst/>
          </a:prstGeom>
          <a:noFill/>
          <a:effectLst>
            <a:outerShdw blurRad="76200" dist="12700" dir="2700000" sy="-23000" kx="-800400" algn="bl" rotWithShape="0">
              <a:prstClr val="black">
                <a:alpha val="20000"/>
              </a:prstClr>
            </a:outerShdw>
          </a:effectLst>
        </p:spPr>
      </p:pic>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paaiškinimas 5">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pic>
        <p:nvPicPr>
          <p:cNvPr id="43012" name="Picture 4" descr="http://astronomija.lt/files/sol-sys/venus90w-.jpg"/>
          <p:cNvPicPr>
            <a:picLocks noChangeAspect="1" noChangeArrowheads="1"/>
          </p:cNvPicPr>
          <p:nvPr/>
        </p:nvPicPr>
        <p:blipFill>
          <a:blip r:embed="rId5"/>
          <a:srcRect/>
          <a:stretch>
            <a:fillRect/>
          </a:stretch>
        </p:blipFill>
        <p:spPr bwMode="auto">
          <a:xfrm>
            <a:off x="5214942" y="2643182"/>
            <a:ext cx="2786081" cy="2786083"/>
          </a:xfrm>
          <a:prstGeom prst="rect">
            <a:avLst/>
          </a:prstGeom>
          <a:noFill/>
          <a:effectLst>
            <a:outerShdw blurRad="76200" dist="12700" dir="2700000" sy="-23000" kx="-800400" algn="bl" rotWithShape="0">
              <a:prstClr val="black">
                <a:alpha val="20000"/>
              </a:prst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42910" y="2357430"/>
            <a:ext cx="7943848" cy="2214578"/>
          </a:xfrm>
        </p:spPr>
        <p:txBody>
          <a:bodyPr/>
          <a:lstStyle/>
          <a:p>
            <a:pPr algn="ctr">
              <a:buNone/>
            </a:pPr>
            <a:r>
              <a:rPr lang="lt-LT" dirty="0" smtClean="0">
                <a:latin typeface="Baskerville Old Face" pitchFamily="18" charset="0"/>
              </a:rPr>
              <a:t>Vidutinė paviršiaus temperatūra yra </a:t>
            </a:r>
            <a:r>
              <a:rPr lang="sv-SE" dirty="0" smtClean="0">
                <a:latin typeface="Baskerville Old Face" pitchFamily="18" charset="0"/>
              </a:rPr>
              <a:t>460°C</a:t>
            </a:r>
            <a:endParaRPr lang="lt-LT" dirty="0">
              <a:latin typeface="Baskerville Old Face" pitchFamily="18" charset="0"/>
            </a:endParaRPr>
          </a:p>
        </p:txBody>
      </p:sp>
      <p:sp>
        <p:nvSpPr>
          <p:cNvPr id="5" name="Veiksmo mygtukas: namai 4">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paaiškinimas 5"/>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0034" y="857232"/>
            <a:ext cx="8229600" cy="1143000"/>
          </a:xfrm>
        </p:spPr>
        <p:txBody>
          <a:bodyPr>
            <a:normAutofit fontScale="90000"/>
          </a:bodyPr>
          <a:lstStyle/>
          <a:p>
            <a:r>
              <a:rPr lang="lt-LT" dirty="0" smtClean="0">
                <a:latin typeface="Baskerville Old Face" pitchFamily="18" charset="0"/>
              </a:rPr>
              <a:t>4.Kuo Veneros vėjai yra varomi?</a:t>
            </a:r>
            <a:r>
              <a:rPr lang="lt-LT" dirty="0" smtClean="0"/>
              <a:t/>
            </a:r>
            <a:br>
              <a:rPr lang="lt-LT" dirty="0" smtClean="0"/>
            </a:br>
            <a:endParaRPr lang="lt-LT" dirty="0"/>
          </a:p>
        </p:txBody>
      </p:sp>
      <p:pic>
        <p:nvPicPr>
          <p:cNvPr id="5" name="Picture 2" descr="http://www.niekonesuprantu.lt/wp-content/uploads/2013/12/klaustukas-300x300.png"/>
          <p:cNvPicPr>
            <a:picLocks noGrp="1" noChangeAspect="1" noChangeArrowheads="1"/>
          </p:cNvPicPr>
          <p:nvPr>
            <p:ph idx="1"/>
          </p:nvPr>
        </p:nvPicPr>
        <p:blipFill>
          <a:blip r:embed="rId2"/>
          <a:srcRect/>
          <a:stretch>
            <a:fillRect/>
          </a:stretch>
        </p:blipFill>
        <p:spPr bwMode="auto">
          <a:xfrm>
            <a:off x="857224" y="2285992"/>
            <a:ext cx="2857500" cy="2857500"/>
          </a:xfrm>
          <a:prstGeom prst="rect">
            <a:avLst/>
          </a:prstGeom>
          <a:noFill/>
        </p:spPr>
      </p:pic>
      <p:pic>
        <p:nvPicPr>
          <p:cNvPr id="6" name="Picture 4" descr="http://www.rasc.ca/sites/default/files/venus.jpg"/>
          <p:cNvPicPr>
            <a:picLocks noChangeAspect="1" noChangeArrowheads="1"/>
          </p:cNvPicPr>
          <p:nvPr/>
        </p:nvPicPr>
        <p:blipFill>
          <a:blip r:embed="rId3"/>
          <a:srcRect/>
          <a:stretch>
            <a:fillRect/>
          </a:stretch>
        </p:blipFill>
        <p:spPr bwMode="auto">
          <a:xfrm>
            <a:off x="4929190" y="2678900"/>
            <a:ext cx="2962262" cy="2221697"/>
          </a:xfrm>
          <a:prstGeom prst="rect">
            <a:avLst/>
          </a:prstGeom>
          <a:noFill/>
          <a:effectLst>
            <a:outerShdw blurRad="76200" dist="12700" dir="2700000" sy="-23000" kx="-800400" algn="bl" rotWithShape="0">
              <a:prstClr val="black">
                <a:alpha val="20000"/>
              </a:prstClr>
            </a:outerShdw>
          </a:effectLst>
        </p:spPr>
      </p:pic>
      <p:sp>
        <p:nvSpPr>
          <p:cNvPr id="7" name="Veiksmo mygtukas: namai 6">
            <a:hlinkClick r:id="rId4"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tačiakampis paaiškinimas 7">
            <a:hlinkClick r:id="rId5"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1071546"/>
            <a:ext cx="8229600" cy="4525963"/>
          </a:xfrm>
        </p:spPr>
        <p:txBody>
          <a:bodyPr/>
          <a:lstStyle/>
          <a:p>
            <a:pPr algn="ctr">
              <a:buNone/>
            </a:pPr>
            <a:r>
              <a:rPr lang="lt-LT" dirty="0" smtClean="0">
                <a:latin typeface="Baskerville Old Face" pitchFamily="18" charset="0"/>
              </a:rPr>
              <a:t>Visi Veneros vėjai yra varomi konvekcijos. Jų greitį apytiksliai nusako slėgio gradiento ir išcentrinės jėgos balansas.</a:t>
            </a:r>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Stačiakampis paaiškinimas 4"/>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pic>
        <p:nvPicPr>
          <p:cNvPr id="7" name="Picture 2" descr="http://www.kosmonautix.cz/wp-content/uploads/%C3%9Avodn%C3%AD-obr%C3%A1zek1.jpg"/>
          <p:cNvPicPr>
            <a:picLocks noChangeAspect="1" noChangeArrowheads="1"/>
          </p:cNvPicPr>
          <p:nvPr/>
        </p:nvPicPr>
        <p:blipFill>
          <a:blip r:embed="rId3"/>
          <a:srcRect/>
          <a:stretch>
            <a:fillRect/>
          </a:stretch>
        </p:blipFill>
        <p:spPr bwMode="auto">
          <a:xfrm>
            <a:off x="2857488" y="3214686"/>
            <a:ext cx="3857652" cy="2583458"/>
          </a:xfrm>
          <a:prstGeom prst="rect">
            <a:avLst/>
          </a:prstGeom>
          <a:noFill/>
          <a:effectLst>
            <a:outerShdw blurRad="76200" dist="12700" dir="2700000" sy="-23000" kx="-800400" algn="bl" rotWithShape="0">
              <a:prstClr val="black">
                <a:alpha val="20000"/>
              </a:prst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dirty="0" smtClean="0">
                <a:latin typeface="Baskerville Old Face" pitchFamily="18" charset="0"/>
              </a:rPr>
              <a:t>5.Kas yra vadinami </a:t>
            </a:r>
            <a:r>
              <a:rPr lang="lt-LT" sz="4000" dirty="0" err="1" smtClean="0">
                <a:latin typeface="Baskerville Old Face" pitchFamily="18" charset="0"/>
              </a:rPr>
              <a:t>arachnoidais</a:t>
            </a:r>
            <a:r>
              <a:rPr lang="lt-LT" sz="4000" dirty="0" smtClean="0">
                <a:latin typeface="Baskerville Old Face" pitchFamily="18" charset="0"/>
              </a:rPr>
              <a:t>?</a:t>
            </a:r>
            <a:endParaRPr lang="lt-LT" sz="4000" dirty="0">
              <a:latin typeface="Baskerville Old Face" pitchFamily="18" charset="0"/>
            </a:endParaRPr>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Stačiakampis paaiškinimas 4">
            <a:hlinkClick r:id="rId3"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pic>
        <p:nvPicPr>
          <p:cNvPr id="6" name="Picture 1" descr="C:\Users\Asus\Desktop\arach.jpg"/>
          <p:cNvPicPr>
            <a:picLocks noChangeAspect="1" noChangeArrowheads="1"/>
          </p:cNvPicPr>
          <p:nvPr/>
        </p:nvPicPr>
        <p:blipFill>
          <a:blip r:embed="rId4"/>
          <a:srcRect/>
          <a:stretch>
            <a:fillRect/>
          </a:stretch>
        </p:blipFill>
        <p:spPr bwMode="auto">
          <a:xfrm>
            <a:off x="1571604" y="2143116"/>
            <a:ext cx="2714644" cy="2714644"/>
          </a:xfrm>
          <a:prstGeom prst="rect">
            <a:avLst/>
          </a:prstGeom>
          <a:noFill/>
          <a:effectLst>
            <a:outerShdw blurRad="76200" dist="12700" dir="2700000" sy="-23000" kx="-800400" algn="bl" rotWithShape="0">
              <a:prstClr val="black">
                <a:alpha val="20000"/>
              </a:prstClr>
            </a:outerShdw>
          </a:effectLst>
        </p:spPr>
      </p:pic>
      <p:pic>
        <p:nvPicPr>
          <p:cNvPr id="7" name="Picture 2" descr="http://www.niekonesuprantu.lt/wp-content/uploads/2013/12/klaustukas-300x300.png"/>
          <p:cNvPicPr>
            <a:picLocks noGrp="1" noChangeAspect="1" noChangeArrowheads="1"/>
          </p:cNvPicPr>
          <p:nvPr>
            <p:ph idx="1"/>
          </p:nvPr>
        </p:nvPicPr>
        <p:blipFill>
          <a:blip r:embed="rId5"/>
          <a:srcRect/>
          <a:stretch>
            <a:fillRect/>
          </a:stretch>
        </p:blipFill>
        <p:spPr bwMode="auto">
          <a:xfrm>
            <a:off x="5500694" y="2143116"/>
            <a:ext cx="2857500" cy="28575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57158" y="1714488"/>
            <a:ext cx="8229600" cy="4525963"/>
          </a:xfrm>
        </p:spPr>
        <p:txBody>
          <a:bodyPr/>
          <a:lstStyle/>
          <a:p>
            <a:pPr algn="ctr">
              <a:buNone/>
            </a:pPr>
            <a:r>
              <a:rPr lang="lt-LT" dirty="0" smtClean="0">
                <a:latin typeface="Baskerville Old Face" pitchFamily="18" charset="0"/>
              </a:rPr>
              <a:t>Išskirtinis Veneros paviršiaus bruožas yra neįprasti ugnikalniai, vadinami </a:t>
            </a:r>
            <a:r>
              <a:rPr lang="lt-LT" i="1" dirty="0" err="1" smtClean="0">
                <a:latin typeface="Baskerville Old Face" pitchFamily="18" charset="0"/>
              </a:rPr>
              <a:t>arachnoidais</a:t>
            </a:r>
            <a:r>
              <a:rPr lang="lt-LT" dirty="0" smtClean="0">
                <a:latin typeface="Baskerville Old Face" pitchFamily="18" charset="0"/>
              </a:rPr>
              <a:t>, kuriems būdingos radialinės ir </a:t>
            </a:r>
            <a:r>
              <a:rPr lang="lt-LT" dirty="0" err="1" smtClean="0">
                <a:latin typeface="Baskerville Old Face" pitchFamily="18" charset="0"/>
              </a:rPr>
              <a:t>koncentrinės</a:t>
            </a:r>
            <a:r>
              <a:rPr lang="lt-LT" dirty="0" smtClean="0">
                <a:latin typeface="Baskerville Old Face" pitchFamily="18" charset="0"/>
              </a:rPr>
              <a:t> struktūros, primenančios voratinklį.</a:t>
            </a:r>
          </a:p>
          <a:p>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paaiškinimas 5">
            <a:hlinkClick r:id="rId3"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1428736"/>
            <a:ext cx="8229600" cy="1143000"/>
          </a:xfrm>
        </p:spPr>
        <p:txBody>
          <a:bodyPr>
            <a:normAutofit fontScale="90000"/>
          </a:bodyPr>
          <a:lstStyle/>
          <a:p>
            <a:r>
              <a:rPr lang="en-US" dirty="0" smtClean="0"/>
              <a:t>6. </a:t>
            </a:r>
            <a:r>
              <a:rPr lang="en-US" dirty="0" err="1" smtClean="0"/>
              <a:t>Kiek</a:t>
            </a:r>
            <a:r>
              <a:rPr lang="en-US" dirty="0" smtClean="0"/>
              <a:t> </a:t>
            </a:r>
            <a:r>
              <a:rPr lang="en-US" dirty="0" err="1" smtClean="0"/>
              <a:t>procent</a:t>
            </a:r>
            <a:r>
              <a:rPr lang="lt-LT" dirty="0" smtClean="0"/>
              <a:t>ų paviršiaus užima vulkaniniai plokščiakalniai?</a:t>
            </a:r>
            <a:endParaRPr lang="lt-LT" dirty="0"/>
          </a:p>
        </p:txBody>
      </p:sp>
      <p:pic>
        <p:nvPicPr>
          <p:cNvPr id="4" name="Picture 2" descr="http://www.niekonesuprantu.lt/wp-content/uploads/2013/12/klaustukas-300x300.png"/>
          <p:cNvPicPr>
            <a:picLocks noGrp="1" noChangeAspect="1" noChangeArrowheads="1"/>
          </p:cNvPicPr>
          <p:nvPr>
            <p:ph idx="1"/>
          </p:nvPr>
        </p:nvPicPr>
        <p:blipFill>
          <a:blip r:embed="rId2"/>
          <a:srcRect/>
          <a:stretch>
            <a:fillRect/>
          </a:stretch>
        </p:blipFill>
        <p:spPr bwMode="auto">
          <a:xfrm>
            <a:off x="3071802" y="3000372"/>
            <a:ext cx="2857500" cy="2857500"/>
          </a:xfrm>
          <a:prstGeom prst="rect">
            <a:avLst/>
          </a:prstGeom>
          <a:noFill/>
        </p:spPr>
      </p:pic>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paaiškinimas 5">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en-US" dirty="0" smtClean="0"/>
              <a:t>7.</a:t>
            </a:r>
            <a:r>
              <a:rPr lang="lt-LT" dirty="0" smtClean="0"/>
              <a:t>Užbaikite sakinį</a:t>
            </a:r>
            <a:endParaRPr lang="lt-LT" dirty="0"/>
          </a:p>
        </p:txBody>
      </p:sp>
      <p:sp>
        <p:nvSpPr>
          <p:cNvPr id="3" name="Turinio vietos rezervavimo ženklas 2"/>
          <p:cNvSpPr>
            <a:spLocks noGrp="1"/>
          </p:cNvSpPr>
          <p:nvPr>
            <p:ph idx="1"/>
          </p:nvPr>
        </p:nvSpPr>
        <p:spPr/>
        <p:txBody>
          <a:bodyPr/>
          <a:lstStyle/>
          <a:p>
            <a:pPr algn="ctr">
              <a:buNone/>
            </a:pPr>
            <a:r>
              <a:rPr lang="lt-LT" dirty="0" smtClean="0"/>
              <a:t>Planetą dengia _____ debesys, daugiausiai sudaryti iš ____________ ir ___________ lašelių.</a:t>
            </a:r>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icture 2" descr="http://www.niekonesuprantu.lt/wp-content/uploads/2013/12/klaustukas-300x300.png"/>
          <p:cNvPicPr>
            <a:picLocks noChangeAspect="1" noChangeArrowheads="1"/>
          </p:cNvPicPr>
          <p:nvPr/>
        </p:nvPicPr>
        <p:blipFill>
          <a:blip r:embed="rId3"/>
          <a:srcRect/>
          <a:stretch>
            <a:fillRect/>
          </a:stretch>
        </p:blipFill>
        <p:spPr bwMode="auto">
          <a:xfrm>
            <a:off x="3071802" y="3071810"/>
            <a:ext cx="2857500" cy="2857500"/>
          </a:xfrm>
          <a:prstGeom prst="rect">
            <a:avLst/>
          </a:prstGeom>
          <a:noFill/>
        </p:spPr>
      </p:pic>
      <p:sp>
        <p:nvSpPr>
          <p:cNvPr id="6" name="Stačiakampis paaiškinimas 5">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1500174"/>
            <a:ext cx="8229600" cy="1143000"/>
          </a:xfrm>
        </p:spPr>
        <p:txBody>
          <a:bodyPr>
            <a:normAutofit fontScale="90000"/>
          </a:bodyPr>
          <a:lstStyle/>
          <a:p>
            <a:r>
              <a:rPr lang="en-US" dirty="0" smtClean="0"/>
              <a:t>8.</a:t>
            </a:r>
            <a:r>
              <a:rPr lang="lt-LT" dirty="0" smtClean="0"/>
              <a:t> Iki kelių kilometrų tęsiasi aukštyn troposfera?</a:t>
            </a:r>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icture 2" descr="http://www.niekonesuprantu.lt/wp-content/uploads/2013/12/klaustukas-300x300.png"/>
          <p:cNvPicPr>
            <a:picLocks noGrp="1" noChangeAspect="1" noChangeArrowheads="1"/>
          </p:cNvPicPr>
          <p:nvPr>
            <p:ph idx="1"/>
          </p:nvPr>
        </p:nvPicPr>
        <p:blipFill>
          <a:blip r:embed="rId3"/>
          <a:srcRect/>
          <a:stretch>
            <a:fillRect/>
          </a:stretch>
        </p:blipFill>
        <p:spPr bwMode="auto">
          <a:xfrm>
            <a:off x="3071802" y="3000372"/>
            <a:ext cx="2857500" cy="2857500"/>
          </a:xfrm>
          <a:prstGeom prst="rect">
            <a:avLst/>
          </a:prstGeom>
          <a:noFill/>
        </p:spPr>
      </p:pic>
      <p:sp>
        <p:nvSpPr>
          <p:cNvPr id="6" name="Stačiakampis paaiškinimas 5">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28596" y="1142984"/>
            <a:ext cx="8229600" cy="1143000"/>
          </a:xfrm>
        </p:spPr>
        <p:txBody>
          <a:bodyPr>
            <a:normAutofit fontScale="90000"/>
          </a:bodyPr>
          <a:lstStyle/>
          <a:p>
            <a:r>
              <a:rPr lang="en-US" dirty="0" smtClean="0"/>
              <a:t>9.</a:t>
            </a:r>
            <a:r>
              <a:rPr lang="lt-LT" dirty="0" smtClean="0"/>
              <a:t> Kada yra tinkamos sąlygos pamatyti Venerą plika akimi?</a:t>
            </a:r>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icture 2" descr="http://www.niekonesuprantu.lt/wp-content/uploads/2013/12/klaustukas-300x300.png"/>
          <p:cNvPicPr>
            <a:picLocks noChangeAspect="1" noChangeArrowheads="1"/>
          </p:cNvPicPr>
          <p:nvPr/>
        </p:nvPicPr>
        <p:blipFill>
          <a:blip r:embed="rId3"/>
          <a:srcRect/>
          <a:stretch>
            <a:fillRect/>
          </a:stretch>
        </p:blipFill>
        <p:spPr bwMode="auto">
          <a:xfrm>
            <a:off x="3000364" y="2571744"/>
            <a:ext cx="2857500" cy="2857500"/>
          </a:xfrm>
          <a:prstGeom prst="rect">
            <a:avLst/>
          </a:prstGeom>
          <a:noFill/>
        </p:spPr>
      </p:pic>
      <p:sp>
        <p:nvSpPr>
          <p:cNvPr id="6" name="Stačiakampis paaiškinimas 5">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57158" y="1428736"/>
            <a:ext cx="8229600" cy="1143000"/>
          </a:xfrm>
        </p:spPr>
        <p:txBody>
          <a:bodyPr>
            <a:normAutofit fontScale="90000"/>
          </a:bodyPr>
          <a:lstStyle/>
          <a:p>
            <a:r>
              <a:rPr lang="en-US" dirty="0" smtClean="0"/>
              <a:t>10.</a:t>
            </a:r>
            <a:r>
              <a:rPr lang="lt-LT" dirty="0" smtClean="0"/>
              <a:t> Kokiu tikslu tarpplanetinis zondas “</a:t>
            </a:r>
            <a:r>
              <a:rPr lang="lt-LT" dirty="0" err="1" smtClean="0"/>
              <a:t>Magellan</a:t>
            </a:r>
            <a:r>
              <a:rPr lang="lt-LT" dirty="0" smtClean="0"/>
              <a:t>” </a:t>
            </a:r>
            <a:r>
              <a:rPr lang="lt-LT" dirty="0" smtClean="0">
                <a:latin typeface="Baskerville Old Face" pitchFamily="18" charset="0"/>
              </a:rPr>
              <a:t>zondas buvo nusiųstas susinaikinti į Veneros atmosferą?</a:t>
            </a:r>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6" name="Picture 2" descr="http://www.niekonesuprantu.lt/wp-content/uploads/2013/12/klaustukas-300x300.png"/>
          <p:cNvPicPr>
            <a:picLocks noChangeAspect="1" noChangeArrowheads="1"/>
          </p:cNvPicPr>
          <p:nvPr/>
        </p:nvPicPr>
        <p:blipFill>
          <a:blip r:embed="rId3"/>
          <a:srcRect/>
          <a:stretch>
            <a:fillRect/>
          </a:stretch>
        </p:blipFill>
        <p:spPr bwMode="auto">
          <a:xfrm>
            <a:off x="3071802" y="3071810"/>
            <a:ext cx="2857500" cy="2857500"/>
          </a:xfrm>
          <a:prstGeom prst="rect">
            <a:avLst/>
          </a:prstGeom>
          <a:noFill/>
        </p:spPr>
      </p:pic>
      <p:sp>
        <p:nvSpPr>
          <p:cNvPr id="7" name="Stačiakampis paaiškinimas 6">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Atsakymas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pPr algn="ctr">
              <a:buNone/>
            </a:pPr>
            <a:r>
              <a:rPr lang="lt-LT" dirty="0" smtClean="0">
                <a:latin typeface="Baskerville Old Face" pitchFamily="18" charset="0"/>
              </a:rPr>
              <a:t>Apie 80% Veneros paviršiaus užima žemi vulkaniniai plokščiakalniai.</a:t>
            </a:r>
            <a:endParaRPr lang="lt-LT" dirty="0" smtClean="0"/>
          </a:p>
          <a:p>
            <a:endParaRPr lang="lt-LT" dirty="0"/>
          </a:p>
        </p:txBody>
      </p:sp>
      <p:pic>
        <p:nvPicPr>
          <p:cNvPr id="4" name="Picture 6" descr="http://upload.wikimedia.org/wikipedia/commons/thumb/b/bc/Venuspioneeruv.jpg/250px-Venuspioneeruv.jpg"/>
          <p:cNvPicPr>
            <a:picLocks noChangeAspect="1" noChangeArrowheads="1"/>
          </p:cNvPicPr>
          <p:nvPr/>
        </p:nvPicPr>
        <p:blipFill>
          <a:blip r:embed="rId2"/>
          <a:srcRect/>
          <a:stretch>
            <a:fillRect/>
          </a:stretch>
        </p:blipFill>
        <p:spPr bwMode="auto">
          <a:xfrm>
            <a:off x="3286116" y="2928934"/>
            <a:ext cx="3095630" cy="3330899"/>
          </a:xfrm>
          <a:prstGeom prst="rect">
            <a:avLst/>
          </a:prstGeom>
          <a:noFill/>
        </p:spPr>
      </p:pic>
      <p:sp>
        <p:nvSpPr>
          <p:cNvPr id="5" name="Veiksmo mygtukas: namai 4">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paaiškinimas 5">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pPr algn="ctr">
              <a:buNone/>
            </a:pPr>
            <a:r>
              <a:rPr lang="lt-LT" dirty="0" smtClean="0"/>
              <a:t>Planetą dengia </a:t>
            </a:r>
            <a:r>
              <a:rPr lang="lt-LT" u="sng" dirty="0" smtClean="0"/>
              <a:t>tiršti</a:t>
            </a:r>
            <a:r>
              <a:rPr lang="lt-LT" dirty="0" smtClean="0"/>
              <a:t> debesys, daugiausiai sudaryti iš </a:t>
            </a:r>
            <a:r>
              <a:rPr lang="lt-LT" u="sng" dirty="0" smtClean="0"/>
              <a:t>sieros dioksido</a:t>
            </a:r>
            <a:r>
              <a:rPr lang="lt-LT" dirty="0" smtClean="0"/>
              <a:t> ir </a:t>
            </a:r>
            <a:r>
              <a:rPr lang="lt-LT" u="sng" dirty="0" smtClean="0"/>
              <a:t>sieros rūgšties </a:t>
            </a:r>
            <a:r>
              <a:rPr lang="lt-LT" dirty="0" smtClean="0"/>
              <a:t>lašelių.</a:t>
            </a:r>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6" name="Picture 4" descr="http://www.rasc.ca/sites/default/files/venus.jpg"/>
          <p:cNvPicPr>
            <a:picLocks noChangeAspect="1" noChangeArrowheads="1"/>
          </p:cNvPicPr>
          <p:nvPr/>
        </p:nvPicPr>
        <p:blipFill>
          <a:blip r:embed="rId3"/>
          <a:srcRect/>
          <a:stretch>
            <a:fillRect/>
          </a:stretch>
        </p:blipFill>
        <p:spPr bwMode="auto">
          <a:xfrm>
            <a:off x="3214678" y="3357562"/>
            <a:ext cx="2962262" cy="2221697"/>
          </a:xfrm>
          <a:prstGeom prst="rect">
            <a:avLst/>
          </a:prstGeom>
          <a:noFill/>
          <a:effectLst>
            <a:outerShdw blurRad="76200" dist="12700" dir="2700000" sy="-23000" kx="-800400" algn="bl" rotWithShape="0">
              <a:prstClr val="black">
                <a:alpha val="20000"/>
              </a:prstClr>
            </a:outerShdw>
          </a:effectLst>
        </p:spPr>
      </p:pic>
      <p:sp>
        <p:nvSpPr>
          <p:cNvPr id="7" name="Stačiakampis paaiškinimas 6">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8596" y="714356"/>
            <a:ext cx="8229600" cy="4525963"/>
          </a:xfrm>
        </p:spPr>
        <p:txBody>
          <a:bodyPr/>
          <a:lstStyle/>
          <a:p>
            <a:pPr algn="ctr">
              <a:buNone/>
            </a:pPr>
            <a:r>
              <a:rPr lang="lt-LT" b="1" dirty="0" smtClean="0">
                <a:latin typeface="Baskerville Old Face" pitchFamily="18" charset="0"/>
              </a:rPr>
              <a:t>Troposfera</a:t>
            </a:r>
            <a:r>
              <a:rPr lang="lt-LT" dirty="0" smtClean="0">
                <a:latin typeface="Baskerville Old Face" pitchFamily="18" charset="0"/>
              </a:rPr>
              <a:t> prasideda ties paviršiumi ir tęsiasi aukštyn 65-70 km.</a:t>
            </a:r>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icture 2" descr="http://astronomija.lt/files/sol-sys/ven_atmosfera.png"/>
          <p:cNvPicPr>
            <a:picLocks noChangeAspect="1" noChangeArrowheads="1"/>
          </p:cNvPicPr>
          <p:nvPr/>
        </p:nvPicPr>
        <p:blipFill>
          <a:blip r:embed="rId3"/>
          <a:srcRect/>
          <a:stretch>
            <a:fillRect/>
          </a:stretch>
        </p:blipFill>
        <p:spPr bwMode="auto">
          <a:xfrm>
            <a:off x="2714612" y="1928802"/>
            <a:ext cx="3799144" cy="4143404"/>
          </a:xfrm>
          <a:prstGeom prst="rect">
            <a:avLst/>
          </a:prstGeom>
          <a:noFill/>
        </p:spPr>
      </p:pic>
      <p:sp>
        <p:nvSpPr>
          <p:cNvPr id="6" name="Stačiakampis paaiškinimas 5">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pPr algn="ctr">
              <a:buNone/>
            </a:pPr>
            <a:r>
              <a:rPr lang="lt-LT" dirty="0" smtClean="0">
                <a:latin typeface="Baskerville Old Face" pitchFamily="18" charset="0"/>
              </a:rPr>
              <a:t>Ją įmanoma pamatyti net dieną, kai dangus skaistus, o Saulė neaukštai virš horizonto.</a:t>
            </a:r>
            <a:endParaRPr lang="lt-LT" dirty="0" smtClean="0"/>
          </a:p>
          <a:p>
            <a:pPr>
              <a:buNone/>
            </a:pPr>
            <a:endParaRPr lang="lt-LT" dirty="0"/>
          </a:p>
        </p:txBody>
      </p:sp>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050" name="Picture 2" descr="https://0.s3.envato.com/files/23881108/RisingSun590300.jpg"/>
          <p:cNvPicPr>
            <a:picLocks noChangeAspect="1" noChangeArrowheads="1"/>
          </p:cNvPicPr>
          <p:nvPr/>
        </p:nvPicPr>
        <p:blipFill>
          <a:blip r:embed="rId3"/>
          <a:srcRect/>
          <a:stretch>
            <a:fillRect/>
          </a:stretch>
        </p:blipFill>
        <p:spPr bwMode="auto">
          <a:xfrm>
            <a:off x="2143108" y="2928934"/>
            <a:ext cx="5143536" cy="2615357"/>
          </a:xfrm>
          <a:prstGeom prst="rect">
            <a:avLst/>
          </a:prstGeom>
          <a:noFill/>
          <a:effectLst>
            <a:outerShdw blurRad="76200" dist="12700" dir="2700000" sy="-23000" kx="-800400" algn="bl" rotWithShape="0">
              <a:prstClr val="black">
                <a:alpha val="20000"/>
              </a:prstClr>
            </a:outerShdw>
          </a:effectLst>
        </p:spPr>
      </p:pic>
      <p:sp>
        <p:nvSpPr>
          <p:cNvPr id="6" name="Stačiakampis paaiškinimas 5">
            <a:hlinkClick r:id="rId4" action="ppaction://hlinksldjump"/>
          </p:cNvPr>
          <p:cNvSpPr/>
          <p:nvPr/>
        </p:nvSpPr>
        <p:spPr>
          <a:xfrm>
            <a:off x="1000100" y="6143644"/>
            <a:ext cx="1357322" cy="571504"/>
          </a:xfrm>
          <a:prstGeom prst="wedgeRect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tx1"/>
                </a:solidFill>
              </a:rPr>
              <a:t>Kitas klausimas</a:t>
            </a:r>
            <a:endParaRPr lang="lt-LT" dirty="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iksmo mygtukas: namai 3">
            <a:hlinkClick r:id="rId2"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Turinio vietos rezervavimo ženklas 5"/>
          <p:cNvSpPr>
            <a:spLocks noGrp="1"/>
          </p:cNvSpPr>
          <p:nvPr>
            <p:ph idx="1"/>
          </p:nvPr>
        </p:nvSpPr>
        <p:spPr>
          <a:xfrm>
            <a:off x="500034" y="571480"/>
            <a:ext cx="8229600" cy="4525963"/>
          </a:xfrm>
        </p:spPr>
        <p:txBody>
          <a:bodyPr/>
          <a:lstStyle/>
          <a:p>
            <a:pPr algn="ctr">
              <a:buNone/>
            </a:pPr>
            <a:r>
              <a:rPr lang="lt-LT" dirty="0" smtClean="0">
                <a:latin typeface="Baskerville Old Face" pitchFamily="18" charset="0"/>
              </a:rPr>
              <a:t>1989 m. NASA paleistas tarpplanetinis zondas „</a:t>
            </a:r>
            <a:r>
              <a:rPr lang="lt-LT" dirty="0" err="1" smtClean="0">
                <a:latin typeface="Baskerville Old Face" pitchFamily="18" charset="0"/>
              </a:rPr>
              <a:t>Magellan“buvo</a:t>
            </a:r>
            <a:r>
              <a:rPr lang="lt-LT" dirty="0" smtClean="0">
                <a:latin typeface="Baskerville Old Face" pitchFamily="18" charset="0"/>
              </a:rPr>
              <a:t> nusiųstas susinaikinti į Veneros atmosferą, mėginant išmatuoti Veneros atmosferos tankį.</a:t>
            </a:r>
            <a:endParaRPr lang="lt-LT" dirty="0"/>
          </a:p>
        </p:txBody>
      </p:sp>
      <p:pic>
        <p:nvPicPr>
          <p:cNvPr id="7" name="Picture 2" descr="http://brian.hoover.net.au/blog/wp-content/uploads/2010/08/venus1.jpg"/>
          <p:cNvPicPr>
            <a:picLocks noChangeAspect="1" noChangeArrowheads="1"/>
          </p:cNvPicPr>
          <p:nvPr/>
        </p:nvPicPr>
        <p:blipFill>
          <a:blip r:embed="rId3"/>
          <a:srcRect/>
          <a:stretch>
            <a:fillRect/>
          </a:stretch>
        </p:blipFill>
        <p:spPr bwMode="auto">
          <a:xfrm>
            <a:off x="2071670" y="2857496"/>
            <a:ext cx="5133248" cy="2571768"/>
          </a:xfrm>
          <a:prstGeom prst="rect">
            <a:avLst/>
          </a:prstGeom>
          <a:noFill/>
          <a:effectLst>
            <a:outerShdw blurRad="76200" dist="12700" dir="2700000" sy="-23000" kx="-800400" algn="bl" rotWithShape="0">
              <a:prstClr val="black">
                <a:alpha val="20000"/>
              </a:prstClr>
            </a:outerShdw>
          </a:effectLst>
        </p:spPr>
      </p:pic>
      <p:sp>
        <p:nvSpPr>
          <p:cNvPr id="8" name="Veiksmo mygtukas: pirmyn arba paskesnis 7">
            <a:hlinkClick r:id="" action="ppaction://hlinkshowjump?jump=nextslide" highlightClick="1"/>
          </p:cNvPr>
          <p:cNvSpPr/>
          <p:nvPr/>
        </p:nvSpPr>
        <p:spPr>
          <a:xfrm>
            <a:off x="1000100" y="6143644"/>
            <a:ext cx="571504" cy="571504"/>
          </a:xfrm>
          <a:prstGeom prst="actionButtonForwardNex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Naudoti šaltiniai</a:t>
            </a:r>
            <a:endParaRPr lang="lt-LT" dirty="0"/>
          </a:p>
        </p:txBody>
      </p:sp>
      <p:sp>
        <p:nvSpPr>
          <p:cNvPr id="3" name="Turinio vietos rezervavimo ženklas 2"/>
          <p:cNvSpPr>
            <a:spLocks noGrp="1"/>
          </p:cNvSpPr>
          <p:nvPr>
            <p:ph idx="1"/>
          </p:nvPr>
        </p:nvSpPr>
        <p:spPr/>
        <p:txBody>
          <a:bodyPr/>
          <a:lstStyle/>
          <a:p>
            <a:r>
              <a:rPr lang="lt-LT" dirty="0" smtClean="0">
                <a:hlinkClick r:id="rId2"/>
              </a:rPr>
              <a:t>http://lt.wikipedia.org/wiki/Venera_(planeta</a:t>
            </a:r>
            <a:r>
              <a:rPr lang="lt-LT" dirty="0" smtClean="0">
                <a:hlinkClick r:id="rId2"/>
              </a:rPr>
              <a:t>)</a:t>
            </a:r>
            <a:endParaRPr lang="lt-LT" dirty="0" smtClean="0"/>
          </a:p>
          <a:p>
            <a:r>
              <a:rPr lang="lt-LT" dirty="0" smtClean="0">
                <a:hlinkClick r:id="rId3"/>
              </a:rPr>
              <a:t>http://</a:t>
            </a:r>
            <a:r>
              <a:rPr lang="lt-LT" dirty="0" smtClean="0">
                <a:hlinkClick r:id="rId3"/>
              </a:rPr>
              <a:t>astronomija.lt/sol-sys/venus</a:t>
            </a:r>
            <a:r>
              <a:rPr lang="lt-LT" dirty="0" smtClean="0"/>
              <a:t/>
            </a:r>
            <a:br>
              <a:rPr lang="lt-LT" dirty="0" smtClean="0"/>
            </a:br>
            <a:endParaRPr lang="lt-L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71472" y="2143116"/>
            <a:ext cx="8229600" cy="1143000"/>
          </a:xfrm>
        </p:spPr>
        <p:txBody>
          <a:bodyPr/>
          <a:lstStyle/>
          <a:p>
            <a:r>
              <a:rPr lang="lt-LT" dirty="0" smtClean="0">
                <a:latin typeface="Baskerville Old Face" pitchFamily="18" charset="0"/>
              </a:rPr>
              <a:t>Ačiū už dėmesį</a:t>
            </a:r>
            <a:r>
              <a:rPr lang="ru-RU" dirty="0" smtClean="0"/>
              <a:t>! </a:t>
            </a:r>
            <a:r>
              <a:rPr lang="en-US" dirty="0" smtClean="0">
                <a:latin typeface="Baskerville Old Face" pitchFamily="18" charset="0"/>
                <a:sym typeface="Wingdings" pitchFamily="2" charset="2"/>
              </a:rPr>
              <a:t></a:t>
            </a:r>
            <a:endParaRPr lang="lt-LT" dirty="0">
              <a:latin typeface="Baskerville Old Face" pitchFamily="18" charset="0"/>
            </a:endParaRPr>
          </a:p>
        </p:txBody>
      </p:sp>
      <p:sp>
        <p:nvSpPr>
          <p:cNvPr id="47106" name="AutoShape 2" descr="data:image/jpeg;base64,/9j/4AAQSkZJRgABAQAAAQABAAD/2wCEAAkGBxQSEhUUEhQVFhUXFxoaGBcWFRoaGhgaGBQXGhsbFxoYHCggGB0lGxcXITEhJykrLi4uGh8zODMsNygtLiwBCgoKDg0OGxAQGywkICQsLCwvLCwsLCwsLCwsLSwsLCwsLCwvLCwsLCwsLCwsLCwsLCwsLCwsLCwsLCwsLCwsLP/AABEIAOEA4QMBIgACEQEDEQH/xAAcAAACAwEBAQEAAAAAAAAAAAAABAIDBQYBBwj/xAA/EAABAwIEAggEAwcDBAMAAAABAAIRAyEEEjFBUWEFBiJxgZGhsRMywfBC0eEHFFJicoLxIzOSQ6KywhUkU//EABoBAQADAQEBAAAAAAAAAAAAAAABAgMFBAb/xAAuEQACAQMEAAUDAgcAAAAAAAAAAQIDBBESITFBEyJRYYEjMqFxsRQzkdHh8PH/2gAMAwEAAhEDEQA/APhqEIQAhCEAIQhACEIQAhCEAITmB6LrVv8AapPfza0keJ0C2MN1JxLvmDWcZMx5Ss51qcPuaNI0py4RzaF3FPqAIl2KaTwZTcfUwFZS6k0LTVqeQHuFg76iu/wzVWlV9HBoXf1eoVMX+I+Nvl/JL1OoQPy14/qZ+qhX1F9/gO0q+hxCF1OL6i4hl2OpP5B8H1t6rEx3Q9ej/uUntHGJb/yFvVbwr05/bJGUqU48oRQhC1MwQhCAEIQgBCEIAQhCAEIQgBCEIAQhCAEIQgBegLS6E6Dq4pxFMQ1t3vdZjB/MfpqvonVzoGhhyC0Z6g1rPGltabTp3m/evLXu4UtuX6G9G3lU/Q5ToLqJiK8Oq/6LIntDtkcmajxjxXd9C9V8Hh4LaAqOH48Qc++zB2R5E81qMxIhwaDf5nO1d38O5LtxJJgSJ3/TVcereVqneF7HRp2sIdZNo4qk7WkRFoFh4NEQqcRUY6wphoEbTvzlI18YGCDcg68PVSZiXOF7cz96rx4Zvgar1WEQ9gIG4BHskXYenMsLe4n81DpDFtyuaJE213WZTpxBIBEfLmJ8SQrxjsSkauJpDLeQdtL9yy6uHDhBMrT+FmYMmbkDfyIST6BadZ5KYvBIrVwAaC4EzwU213NYCcrhydBA5gwrw+w4qD8Pm+X5uKvnPJJk4/oXDYgSWBrj+JvZPpZ3iFzHS3UyrTl1Eiq3gLPHeN/DyXf0mZBpw/D57WTBrtAkfqtqd3Up/a8r3MKlvTnyj4k9hBIIII1BEEd6ivp3TeDw2IMPgOgdtti2Ta+4k6H0XD9O9AVcK7tdph0eBY9/Arr0LqNTZ7P0/sc2tbSp78oyUIQvUeYEIQgBCEIAQhCAEIQgBCEIAXS9Uuqb8WfiPzNog3IHaef4WfV2gU+pPVU4x+epLaDD2jpmP8IPudp4kL7L0bgA0iAGNaIY0QIA3jhwXNvb3w/JDn9v8nst7fV5pcfuc50u0YZtLDUKYYcshou0E/iP8buZnSVlUqhYWtJL3XLtImbkxr3cAtXrIyu+u7LDWkBrTqS3UkHmqsB0cWgkgz78dVzFJKOWdOKGKLIbbfYedlXXxgpAOAJJ47QvXVfBQIE6QOO6zXO5YXdii6CLTrbyTQxdozZSYAM6n6d69rRlMNkgTGpWHUqGo4NiNZAuRAnQa9+l1eMVINjb8SGyHOi97T6RdFLHTYBxHN0egHosevX0aWgRaTc+mvgmsDVcQJPhIWzppLJCeWbDcQdx5HT0TIfNwR/cfUTukaLptfxV0SIIEcl52ixDEkAyCb6TxXuFqw4b3UGwLG4Gm8clV8Q3LbRrxVsZWAaT8U1xLbkz6eCy8dmaJFxw1VtKqTfw+zqrjXYNNRrKhLSwc0yiw5w7M05SWkHTffUa+e6s6L6Q7Bo1QHNjQ3BEkQCdDyO0+D+Pw7Hnsdknb71WPiqZgCLNvoJBFp5TwXsi1NYf/DCUcPKMzrD1YNMGtQBdS1cN2c+bfb1XMr6h0J0kRZxnSJvqNuS5zrl1cFMmtQbDPx0x/wBMndv8hPlovXb3L1eHU+GeK4t8LXDj0OSQhC6B4QQhCAEIQgBCEIAWl1f6IdiqzabdNXH+Fo1P0WcF9g/Z90S3DUM7h23ntWvbXwEx3k8V5bu48Gnlcvg3t6XiS9jpujOjmUaTGNblptGnIbk8zfmSsTpfpapmDRYuvJsAAbQFq4zFFwyAX3jgP8lYVXCtL8x0C+ehu8yOxFYNH94LgBnByx/Vxn6RyTGMdDQReRfiLaLPygOB35jbgIN/RWurB4JbpJ9tlDRYWp05Pp/lVPYdZmDcRpP2U9UphwuYmIPPmk6zXME7E6g2+7q6eQRbh8tzv9zG6zMT0ffMwnTUa7jTRdBhoywbmN+e33xSmGhpM6aRy4+qtGbQ5OcpYF7ndqIvB5p1lAtvBB+kalOinlMC8aRuJXuL+Z2/3otXUbYSwUzERwUXVnaTYea8dxKpe0alEiRj49jwPFU43GEgDdLuqkWUS/szw/L81ZQWckZLGPMXMclCnVBdfbhuPFV0cKakkG4BNzwFvP6KkWgmb6T96LTSiuo2aOIbYOAPh5eyTrtOYviPCxBEeCjQ7RG50+gCbqUxn4EW4XCz+1luRdmBLHTlBGw0ty5clp4UAjtAQRBabgg2ykbiFawF7cu407ovA34pXHYV4a5rSCZBG3newPGVm5atmRhJHA9a+g/3apLJNJ8lhO3Fp5iR3ghYa+qHo395w5pVSA505SYOWo2b22mdNnFfL8RRcxzmPEOaSCDsQYK7NpX8SOl8r8+5yLmjollcMrQhC9Z5gQhCAEIQgOk6h9DHE4gEjsU+0Tz/AA+t/BfVn4sMq/DYbMBBMTMAEx3uPoFm/s56LFHBtc4dp81Hcb2bryIPfKuoUT8VxmXHfgM2nlN189d1vFqv0WyOxbU9EBvDU/xExbXilqxIO23j3KTqokgXuAPz5q0ARfXU+ey8h6RCrROaSdoHIKRfEQR4K3pCoJMG0Ssh+LM9m8ePotIpyBdVxugBB1ty4jiptq5W38uWl0hTwb6hLjANzzPcNvFXYRrg6HTa9xfjvtK0cVjYGgwBrnayybcdFW2c0i4Ovibgqqo/K8nVpsZ4kCZGyjQGQkG8+SpjYkupnt9xtPeqMa/K6wt6qdaYFuR42P35JbE/7pmCCAO7QH2VorcEHPJv6JXEXBFpU5JECbTYqNVthotksAXpOAaS4E2gHnsfJT6OZJcAJGWTwCnUY0wDoNY4HcLzDkgODYy8d9bT97KzexTG5qscAGwWy3WNYMa21MeyjUo0qrtAD/NI42EHWVjUajmw65HPQ9ymKxMzpwVPDa4Yzk0a2AFN4ymoIcIcCLA6xobazw2VVOrfnqp0cXBaQYIEDs+ao+Ffnw/XdQs9lkO4h3YEyHC07DVTq1S8AZiSLOnXlKzs7iCJ/wAhXYGwJ7j5EfmoccIHuEc9jy0mwOZs3idR4rnv2hYAZxXbvDKg/mAlrv7mj/tK6TpaoQBl1dp5TFuOnilccBiKLm7vYWkTo9vaYR4iDyK1oTcJqf8AUwr01ODj2fNEL0heLunFBCEIATPRmG+LVps/icAe6bnylLLoOpFDNiJP4WE90w32cVnWnog5expSjqmkfYKFUfu7WtEEg32AuB6kLx1MMER2iNdwLe/0Rh3ubQsJhxDeQDbR5jzVFeYJPBovvEE+q+W7O4LlsGYsTf6QoX4qL3dm0pRrznAuQdeAV0iSWNJyHW/DX1CRwmLLGFgALXXzGJG1/NN1yRNp1jyWVSwpJLnWl08tfzW8EtO4ZrmkQ0GCCTebwLRMaK573OGW99x3JahWJPacBrJP3dWVsXrkPKXALNp5BKs9rbutpeZmOUJepiGvvlPeN+8eK8q4kkS4Bw4ZQDPIpelUaTYOidz+iuo9kj1GoMjmgzE6hZ9Z0xeOI4yU80jNGhIgE6TzCzsbh3i8Wvbhy9CphjII1yA8mZnWOOqKptYWOpF1QC6Z1nUbFMjDhvyuN9uS04IFKNAucRIbzPJev6NcNflt2rxqmhIIIjnKli8a45HQYBBkC1jrA2U6pZ2KtIdxYa1r7tLCIaJkg/hj+Ec+QSGGpMcwDK7MQASTFyblvdCbxNIuAqUwYcJ1BNoBB80qaRgwWyRGXly4rOPBIoXloy8CR6q+i+CC7SdtlI4NwEusZ0K9DNIFt+S0bTJRYGAkECZsmDRLBykA20MfnbwCVpyCInXSfZalWsXsBIF9fC0lZSbRJlY8HLGhBB8uCR6NqFjy06OMjkSdfNO9JsvcWyiI2J+48EuGglpPiPEW9VrH7cFGt8nHdZ8MKeJfGjjmH91z5OkeCyl1vXzDf7VQDWWk90Ee7lyS69vPVSTONXjpqNAhCFuYgut6iAgVnDXsD/yJ9guSXcdRKQNCpeP9Qf8AiF5bx4ov4PTaLNVH0nBuJoydRlI5FwIKor1QWOI2izhxEW9VeAWOqMmQ3KAe4MBMea9r0gwOgTE/T2XzfZ1zHEQfH3SjJ7kw9kkxYeai5kWvJ0Mcr9y2RYUr1D7T+UpU4gQZMDTx4r3pMkDhHLWyVwtVpYAQC7NEXkQZuRxW8Y+XJDfRotpiYHZ5XdM+ysc5lxCli6paNY5t1NveZ8EtT7cObrlkjcnkqc7kl76GYd33oqBRyWPmTx21VrA652AMnhbRV0eyYcAQeP0RZBcWnLpmAve514q3EVJY8xeJB77z3yPVVMxIJtYX0/JW0H85/I/YKqwZ+Gpy2YUy26ZpUIhvD9V6cPI8J8lfVuQZ9cDKRME8FHD0jUIZMAb8FYC0tcI7Wx9r7L2nTIaY1dYkd36FXzsDQwUMbkcYaflJgwXR48ErXolhuO7nafJe0KufO024kyYgzI/hMI6Qc55puaQ7S2pmBPss0vMCzF188SAL7zP3dVsmxAMLyiwuBDttOdrqwF0DgRMjYfYTjYkrcyb7J+iCRpabKrDNDjJnjyH2Uyc0kDiCO7x5qkn0CyrTbUY5jtYlpP4TpB5SRbvXO0RGoOset/FauJxQEMc2MwId6/S8rBxuJPZJMnNfwgeuvitKUXwVbxuHXWkDgQ4atqsM8ix4PrC+eL6H1nrf/Tqt5sjhPxB9CV88XWsP5fycq9X1fgEIQvaeQF3X7PmzTeNviX/4iFwq7P8AZ46fitH8p85/IDxXkvV9Fnps39VH1DCOu47E+c3Hp7K2tDRcSL5vdV9XqJrUnE/NTdlPONJ8CmcVhy+w2OnEjX6+S+bawzrZ3MV7W2ERPoYvfgF5Wq5G5ZnXf2TGO7HEAW/UztE3WXWdJ1tt96rRblhDHNaWyJBGm/usnEiQHlzi8m9hw9lvvpzbj+SRawCRFj5gb+y9NOeCGsk8QG/DZ25cQLREdkg31N4TlLCMFJzmCXZb5tbbBZ2JoXL2aSWxO190UsbUaIcf9MCJMTGwBRptbMksqVyMoabgCR32IKsxTs7YBzE6Rcgz+SOjshcTAMiYM3F9/KyiGH4hJEAi9uV7qNs/oBZtQsOV1uUXnfdOmpGkX1210Wd0m0moAJjidfRPUxYCwjXMY91aSWEwmN0KkjUToe/h3zC8ZXaDvN/sKmpiYYDIMmLW2+/VSZWkTx/VZ6QD2scbAtOun6qeGaBeSfA8RtvwUGNv+S0cPQgz6KsngkyK2FqkOLGtycHTPOINvNeUnuaMsQ6bmdOK2ccQ1km1+GpO/LVYFesBIBM+XNXg3JEDBkAtvPzW338bJzC4QAHM4w4C2p2KXwcgzkLgOyO+1z4mE5SfJLiNYgTYfcqsmyS+k5lNsN43kFeYKkHuzlxtp2jYX4exRjhkYIvNra/LO3NL4CoQ8tuAROmhMe8lUxlNogv6TDHBukm0i/Ihc90rgwHNjQi3n/ldJW3+4WB01VDHARpHjoZ7rLSi3nCIeMbmf1vcDh6hGkt8/wDT/VfPl3XXIFuFpz/1HA24AT5T7LhV2bFYpfJyr1/U+AQhC9h5AXW/s0qj97+G4gCo2JPFpDh6By5JO9CYr4Vek+YDXiTyJg+hKyrw105R9jSlLTNM/RvQpbRc5gglwzHvNh6e6eohjPiERa5k6XJ+voVxGGxTqb8pmflJ7tLjktOtiMrnNPzPA0NtBE+K+XaaOy4CnS9Q1HOA1AHLjxWb+7jXjzV9epF3yRETPvvqq2NJFjIV1sjRCz3xaeEKNCgCdQpV6XzSbaeP6KNGMvv37K/WxJCpQHbE638QfyKXw2FcHAwC0DQxr3FaFJwjn+fD0VlJpknvA0gTvHFTraRBTgcOREjTaIsdtOQTNfDmS0Ni2pFr96dp4ymILmOJE3DheDuCLXKR6Qx5ebDK3Yax47qmW2Bd2EIOUjs7E7GfZL1NL6/ei3OjseXsc2rDst2k2vG8aiJWZjsM53aDbSdNdtu/3VoyecMGbSwpeYHyt2J1MSriAwWII5XA7ounMDhiHD+EyTzJEAEHkma+AEz5935qzqbgTwWKgcjaY9+A1WjQ5XWQaRa7S+w4gpvDHKJbMbjgqySe6AdKvDjlGvPwP6LBdTBe6TDf4tbStvFUs0kawksPgDq476GVpTaihyWVOw2nlkyd+dzKcp1YIF5PKY71Q6kQ6SLAiJMckhUxNQXmIPhH3tzUadQNavXdmGbSRAFuUwdtvBa1NjTG0jU/d/1XO4XEFxkg6NAJ2y20GmpTf/y5AP8ACAIIO0wZ8SLLOUHwgaWIphtJ8nn5fouNxOJ+KSZJOgnjETppC9r9JVCXAklsQQN73nw+iqzCmNACQd9PuF6KdJw55KZM3r50j8T4TAbNnwAaxoHdYrkVqdY8RnrmNGgNHgN/ElZa7VvDRTSOPXlqqNghCFsYghCEB9a6r9JnFUqTnG4AY469pjYk8yAD/euudhGvh0yRad51XyX9nXSvw6xou+WrETs8aR3i3kvqRJBkWsJg+vqvm72l4dVpcdHZt6mummD6EhwcB2iYMb2n2nzSkZYa5vC40PcnP32AM3HaD92SmIqkTedu/XReZZN0K46mI7PeUphJIcdhrPofRNBgMEmAfWySw9D4b5aYERB0WseMFi59QMgho+qn+8ZspAi8k8PAJSdCTKm0gizYP5cByU4B4ypl1AmUE5iT9FCqcwBGugm2blPHh/hToUHm5Y5sC+YEAT6FWx2Buk0hsATOncmKGDqVCGsa4Em8A8AND3kSlmEgZTaflnjK0MH0vWpHcgWcxxJHvZZEPPQ2zoGrRZLm9kbyCdT/AIVVZtpXc4cMqNBEuYbjW8zZ3noVy3SGFAq1GAyG/wCYVZeplCeXuc5iaU7GR68dkqXkG9jFxx/WCtnpDstHEwBz7lhtok9o7z6GIWkHlGpM1ZHZ13H1VjXutF5On3olDSGYkfl4+a08FTtmcRcb8J+/JTLCQL6uHECRP3qsGu5hc6BEE3Oh8drrbq4gFuYWGkCOXlFwsbpGQ2RAJIJPeOW+nmlPkFFCrE7gbd9lS10yNiCBPf8AZS1NxIIDogg3Op0EcY+iYZRmJcM2aI0MHf3XpxgjJ7jMM1rjGp7XdN/b3WZVNnVHRlptLjtmjRvcXEDxWvUN7jkPZc31vxYa1tFhu6HP7h8g8bu/4rSgnKSiY15KEGzlnvJJJuSZPeVFCF2jighCEAIQhASpvLSCDBBkEbEaL7N1c6ZGLw4dIzxlqDg8a+BFwvi62OrHTJwtXNfI6zwOE2I5g38xuvHeW/jQ25XB6Lat4ct+GfVMRrl56/f3dWtdLXNgHceE/mvfiCqxlRpEkC40I2Mqpr7n7uuAdkXc2bXnZe0Gh2p5dxVtXiRbhw0Sgf2i1gsYInbirrckm+iRr3jb02S72Xk7K17yTdV5+KssgmykHAmTM3Go8FYHOAHznha090+6ppNHMEcE3Qquc+BN7afcKGwWOYbnTn4RZLEa5SQTrBsdrcFLFYiOy+RE6e/uqKLXPcQBJ8Jt9VCW2QN0MRUAAbUfHAOO54BO4K25zDfjxWG2sW+vZKYdix2XTFp1B9UlBsjBrYwCoQ2TDb/kksQ7OCBIgibaSp4eqQw1TabCeHHzSDLAumJkC/HXTb6qIoFYpl1zYcZ04a9yaLswc1ug1g/cpbD/AA2yT2nSQdYAvYTqV5iMVAIAIG1xN9jfTmtGm2Se4ouykXyjXLsCP0KyalMvuSYbaTy2HdKtNVxJ1FiOa9wVCpWBAIDWkSCYzWJvyEeq1itKKtigLWmbnhsCdp5J7V5Is3QEbwIKZxfRga0nMOzsSBY2zX1EjTVI0XS10CG6d+5+/sTqUllBFWMxDWMNRx7LRpNzyHjA/wALgMXiXVXue/5nGT+Q5DRaPT/SQqOyM+Rp/wCR0n75rIXVtaOiOXyzk3VbXLC4QIQheo8oIQhACEIQAhCEB1XU7rMaB+DVP+kTYn8BP/qV3rvPh3a9y+MLq+q3Wn4QFGven+F27OXHL7d1lzbyz1eeHPaPfa3OnyT4O6FTZVvFsvHU/SygawDczbgiQRoZ3/UKlmLGXMDI3G4/RctRZ0i/L2hEngT5adym6yXp44DLIkfe6k3HjPAAjnqmmRJZVbaRupYSq4fKVdUu0c+7TiISrqZvGihboFuMrEgTEjexNwsylTIdmE6y466nXzPqr6pO6YoO7B+YO2gmCI04GFdeVA9rMBFgCSbxcg7iNUnVA+INWt46aeCZp0gGwSLmbazuOQCXxNFpIhxnn7jwSPIIA1Kj4aexsCfWPBP4oAgWjLIHCOfDgs9jG09CbmTtY3twCup4oOEU4PEbetlMlnggqrGHAEF1tj38VOkwumWnNqMxH6qdSuRqGhxGwFrazsVBjg6ADBBk31AGn6qegFalfhNvW6hh8eKEgmZg5ba7T98Ffi6mRs7OsBz3IM7aeKUqYJr5qEyePEwYAHh4CFMcNebgh56PKdR9czEjedCSZFhpqVz/AFs6bF6FMgwSHuFh/S36nw4rzpvrFlaaVB1z8zxoP5WfU+S5NdC2tt9cl+iOfc3O2iPywQhC6JzwQhCAEIQgBCEIAQhCAEIQgNjoTrBUw/Z+anuw7Tu07H0XYYStSxImi8g7tJgtJ4jfvXzdTpVS0hzSQRoQYIXlrWsZ+ZbP/eT00bmVPZ7o+pUMC8HK+C3SY04Lyv0a5vyjN4/SLrmuieu72gNrtzgaPbZw7xo70XW4DpujWHYe0nho4R/KYP3quVVpVqb3W34OlTrwnwy/AS4Q9pDgPP8AIpwNEcxqln4sA8R98lQKgL7vie73Xmab3NirHuA+UeaQw3SWR3aBF7xwjaVqYnCsc0kPBI+/NZ78CwmCTmgnVsG1td5W0HHGGHnotr49rn9i4gRmOthMzvMpc40E3/x4JZxyEAS47gTa28p3D4czmEAO1BtbgruMYohMVxNA1LZgTI4yeUASlzgSzswQQblbmDwQEkAcZ4dytx+Hc0ZpDebjczy1UKrh4RGlZyzMZRJDZEtH4Zj1hMULCLNk6xJ8J5JTHYxlL56kR4E92/kCue6Q602ik3+52nlv4+S0hRnU4RSpWhT5Z2ON6So0aQzkWBAkCTyHE9y4HpjrC+sMjOxT4bn+qPZZOJxLqjsz3Fx4n2HAclUuhQs4093uznVrqU9lsgQhC9h5AQhCAEIQgBCEIAQhCAEIQgBCEIAQhCAF6CvEIDVwHWLEUoy1CQNndoet1r0eupt8Siwn+JhLT5XXJoWM7elLmJtGvUjwztT1xY7UPHe0H2KYpdY8MfmcefYcT5rgkLF2VLrKNVe1F6H0I9Y8L/8As/xY4+4KqHWvCsMgVHn+loHqVwSFH8DT9WHe1PY7PH9ei75KXdmdYf2gfVYeN6yYiqZL8v8AQI8jqPNZCFtC2pQ4iZSuKkuWSe8kySSTublRQhbmIIQhACEIQAhCEAIQhACEIQAhCEAIQhACEIQAhCEAIQhACEIQAhCEAIQhACEIQAhCEAIQhACEIQAhCEAIQhACEIQ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47108" name="AutoShape 4" descr="data:image/jpeg;base64,/9j/4AAQSkZJRgABAQAAAQABAAD/2wCEAAkGBxQSEhUUEhQVFhUXFxoaGBcWFRoaGhgaGBQXGhsbFxoYHCggGB0lGxcXITEhJykrLi4uGh8zODMsNygtLiwBCgoKDg0OGxAQGywkICQsLCwvLCwsLCwsLCwsLSwsLCwsLCwvLCwsLCwsLCwsLCwsLCwsLCwsLCwsLCwsLCwsLP/AABEIAOEA4QMBIgACEQEDEQH/xAAcAAACAwEBAQEAAAAAAAAAAAAABAIDBQYBBwj/xAA/EAABAwIEAggEAwcDBAMAAAABAAIRAyEEEjFBUWEFBiJxgZGhsRMywfBC0eEHFFJicoLxIzOSQ6KywhUkU//EABoBAQADAQEBAAAAAAAAAAAAAAABAgMFBAb/xAAuEQACAQMEAAUDAgcAAAAAAAAAAQIDBBESITFBEyJRYYEjMqFxsRQzkdHh8PH/2gAMAwEAAhEDEQA/APhqEIQAhCEAIQhACEIQAhCEAITmB6LrVv8AapPfza0keJ0C2MN1JxLvmDWcZMx5Ss51qcPuaNI0py4RzaF3FPqAIl2KaTwZTcfUwFZS6k0LTVqeQHuFg76iu/wzVWlV9HBoXf1eoVMX+I+Nvl/JL1OoQPy14/qZ+qhX1F9/gO0q+hxCF1OL6i4hl2OpP5B8H1t6rEx3Q9ej/uUntHGJb/yFvVbwr05/bJGUqU48oRQhC1MwQhCAEIQgBCEIAQhCAEIQgBCEIAQhCAEIQgBegLS6E6Dq4pxFMQ1t3vdZjB/MfpqvonVzoGhhyC0Z6g1rPGltabTp3m/evLXu4UtuX6G9G3lU/Q5ToLqJiK8Oq/6LIntDtkcmajxjxXd9C9V8Hh4LaAqOH48Qc++zB2R5E81qMxIhwaDf5nO1d38O5LtxJJgSJ3/TVcereVqneF7HRp2sIdZNo4qk7WkRFoFh4NEQqcRUY6wphoEbTvzlI18YGCDcg68PVSZiXOF7cz96rx4Zvgar1WEQ9gIG4BHskXYenMsLe4n81DpDFtyuaJE213WZTpxBIBEfLmJ8SQrxjsSkauJpDLeQdtL9yy6uHDhBMrT+FmYMmbkDfyIST6BadZ5KYvBIrVwAaC4EzwU213NYCcrhydBA5gwrw+w4qD8Pm+X5uKvnPJJk4/oXDYgSWBrj+JvZPpZ3iFzHS3UyrTl1Eiq3gLPHeN/DyXf0mZBpw/D57WTBrtAkfqtqd3Up/a8r3MKlvTnyj4k9hBIIII1BEEd6ivp3TeDw2IMPgOgdtti2Ta+4k6H0XD9O9AVcK7tdph0eBY9/Arr0LqNTZ7P0/sc2tbSp78oyUIQvUeYEIQgBCEIAQhCAEIQgBCEIAXS9Uuqb8WfiPzNog3IHaef4WfV2gU+pPVU4x+epLaDD2jpmP8IPudp4kL7L0bgA0iAGNaIY0QIA3jhwXNvb3w/JDn9v8nst7fV5pcfuc50u0YZtLDUKYYcshou0E/iP8buZnSVlUqhYWtJL3XLtImbkxr3cAtXrIyu+u7LDWkBrTqS3UkHmqsB0cWgkgz78dVzFJKOWdOKGKLIbbfYedlXXxgpAOAJJ47QvXVfBQIE6QOO6zXO5YXdii6CLTrbyTQxdozZSYAM6n6d69rRlMNkgTGpWHUqGo4NiNZAuRAnQa9+l1eMVINjb8SGyHOi97T6RdFLHTYBxHN0egHosevX0aWgRaTc+mvgmsDVcQJPhIWzppLJCeWbDcQdx5HT0TIfNwR/cfUTukaLptfxV0SIIEcl52ixDEkAyCb6TxXuFqw4b3UGwLG4Gm8clV8Q3LbRrxVsZWAaT8U1xLbkz6eCy8dmaJFxw1VtKqTfw+zqrjXYNNRrKhLSwc0yiw5w7M05SWkHTffUa+e6s6L6Q7Bo1QHNjQ3BEkQCdDyO0+D+Pw7Hnsdknb71WPiqZgCLNvoJBFp5TwXsi1NYf/DCUcPKMzrD1YNMGtQBdS1cN2c+bfb1XMr6h0J0kRZxnSJvqNuS5zrl1cFMmtQbDPx0x/wBMndv8hPlovXb3L1eHU+GeK4t8LXDj0OSQhC6B4QQhCAEIQgBCEIAWl1f6IdiqzabdNXH+Fo1P0WcF9g/Z90S3DUM7h23ntWvbXwEx3k8V5bu48Gnlcvg3t6XiS9jpujOjmUaTGNblptGnIbk8zfmSsTpfpapmDRYuvJsAAbQFq4zFFwyAX3jgP8lYVXCtL8x0C+ehu8yOxFYNH94LgBnByx/Vxn6RyTGMdDQReRfiLaLPygOB35jbgIN/RWurB4JbpJ9tlDRYWp05Pp/lVPYdZmDcRpP2U9UphwuYmIPPmk6zXME7E6g2+7q6eQRbh8tzv9zG6zMT0ffMwnTUa7jTRdBhoywbmN+e33xSmGhpM6aRy4+qtGbQ5OcpYF7ndqIvB5p1lAtvBB+kalOinlMC8aRuJXuL+Z2/3otXUbYSwUzERwUXVnaTYea8dxKpe0alEiRj49jwPFU43GEgDdLuqkWUS/szw/L81ZQWckZLGPMXMclCnVBdfbhuPFV0cKakkG4BNzwFvP6KkWgmb6T96LTSiuo2aOIbYOAPh5eyTrtOYviPCxBEeCjQ7RG50+gCbqUxn4EW4XCz+1luRdmBLHTlBGw0ty5clp4UAjtAQRBabgg2ykbiFawF7cu407ovA34pXHYV4a5rSCZBG3newPGVm5atmRhJHA9a+g/3apLJNJ8lhO3Fp5iR3ghYa+qHo395w5pVSA505SYOWo2b22mdNnFfL8RRcxzmPEOaSCDsQYK7NpX8SOl8r8+5yLmjollcMrQhC9Z5gQhCAEIQgOk6h9DHE4gEjsU+0Tz/AA+t/BfVn4sMq/DYbMBBMTMAEx3uPoFm/s56LFHBtc4dp81Hcb2bryIPfKuoUT8VxmXHfgM2nlN189d1vFqv0WyOxbU9EBvDU/xExbXilqxIO23j3KTqokgXuAPz5q0ARfXU+ey8h6RCrROaSdoHIKRfEQR4K3pCoJMG0Ssh+LM9m8ePotIpyBdVxugBB1ty4jiptq5W38uWl0hTwb6hLjANzzPcNvFXYRrg6HTa9xfjvtK0cVjYGgwBrnayybcdFW2c0i4Ovibgqqo/K8nVpsZ4kCZGyjQGQkG8+SpjYkupnt9xtPeqMa/K6wt6qdaYFuR42P35JbE/7pmCCAO7QH2VorcEHPJv6JXEXBFpU5JECbTYqNVthotksAXpOAaS4E2gHnsfJT6OZJcAJGWTwCnUY0wDoNY4HcLzDkgODYy8d9bT97KzexTG5qscAGwWy3WNYMa21MeyjUo0qrtAD/NI42EHWVjUajmw65HPQ9ymKxMzpwVPDa4Yzk0a2AFN4ymoIcIcCLA6xobazw2VVOrfnqp0cXBaQYIEDs+ao+Ffnw/XdQs9lkO4h3YEyHC07DVTq1S8AZiSLOnXlKzs7iCJ/wAhXYGwJ7j5EfmoccIHuEc9jy0mwOZs3idR4rnv2hYAZxXbvDKg/mAlrv7mj/tK6TpaoQBl1dp5TFuOnilccBiKLm7vYWkTo9vaYR4iDyK1oTcJqf8AUwr01ODj2fNEL0heLunFBCEIATPRmG+LVps/icAe6bnylLLoOpFDNiJP4WE90w32cVnWnog5expSjqmkfYKFUfu7WtEEg32AuB6kLx1MMER2iNdwLe/0Rh3ubQsJhxDeQDbR5jzVFeYJPBovvEE+q+W7O4LlsGYsTf6QoX4qL3dm0pRrznAuQdeAV0iSWNJyHW/DX1CRwmLLGFgALXXzGJG1/NN1yRNp1jyWVSwpJLnWl08tfzW8EtO4ZrmkQ0GCCTebwLRMaK573OGW99x3JahWJPacBrJP3dWVsXrkPKXALNp5BKs9rbutpeZmOUJepiGvvlPeN+8eK8q4kkS4Bw4ZQDPIpelUaTYOidz+iuo9kj1GoMjmgzE6hZ9Z0xeOI4yU80jNGhIgE6TzCzsbh3i8Wvbhy9CphjII1yA8mZnWOOqKptYWOpF1QC6Z1nUbFMjDhvyuN9uS04IFKNAucRIbzPJev6NcNflt2rxqmhIIIjnKli8a45HQYBBkC1jrA2U6pZ2KtIdxYa1r7tLCIaJkg/hj+Ec+QSGGpMcwDK7MQASTFyblvdCbxNIuAqUwYcJ1BNoBB80qaRgwWyRGXly4rOPBIoXloy8CR6q+i+CC7SdtlI4NwEusZ0K9DNIFt+S0bTJRYGAkECZsmDRLBykA20MfnbwCVpyCInXSfZalWsXsBIF9fC0lZSbRJlY8HLGhBB8uCR6NqFjy06OMjkSdfNO9JsvcWyiI2J+48EuGglpPiPEW9VrH7cFGt8nHdZ8MKeJfGjjmH91z5OkeCyl1vXzDf7VQDWWk90Ee7lyS69vPVSTONXjpqNAhCFuYgut6iAgVnDXsD/yJ9guSXcdRKQNCpeP9Qf8AiF5bx4ov4PTaLNVH0nBuJoydRlI5FwIKor1QWOI2izhxEW9VeAWOqMmQ3KAe4MBMea9r0gwOgTE/T2XzfZ1zHEQfH3SjJ7kw9kkxYeai5kWvJ0Mcr9y2RYUr1D7T+UpU4gQZMDTx4r3pMkDhHLWyVwtVpYAQC7NEXkQZuRxW8Y+XJDfRotpiYHZ5XdM+ysc5lxCli6paNY5t1NveZ8EtT7cObrlkjcnkqc7kl76GYd33oqBRyWPmTx21VrA652AMnhbRV0eyYcAQeP0RZBcWnLpmAve514q3EVJY8xeJB77z3yPVVMxIJtYX0/JW0H85/I/YKqwZ+Gpy2YUy26ZpUIhvD9V6cPI8J8lfVuQZ9cDKRME8FHD0jUIZMAb8FYC0tcI7Wx9r7L2nTIaY1dYkd36FXzsDQwUMbkcYaflJgwXR48ErXolhuO7nafJe0KufO024kyYgzI/hMI6Qc55puaQ7S2pmBPss0vMCzF188SAL7zP3dVsmxAMLyiwuBDttOdrqwF0DgRMjYfYTjYkrcyb7J+iCRpabKrDNDjJnjyH2Uyc0kDiCO7x5qkn0CyrTbUY5jtYlpP4TpB5SRbvXO0RGoOset/FauJxQEMc2MwId6/S8rBxuJPZJMnNfwgeuvitKUXwVbxuHXWkDgQ4atqsM8ix4PrC+eL6H1nrf/Tqt5sjhPxB9CV88XWsP5fycq9X1fgEIQvaeQF3X7PmzTeNviX/4iFwq7P8AZ46fitH8p85/IDxXkvV9Fnps39VH1DCOu47E+c3Hp7K2tDRcSL5vdV9XqJrUnE/NTdlPONJ8CmcVhy+w2OnEjX6+S+bawzrZ3MV7W2ERPoYvfgF5Wq5G5ZnXf2TGO7HEAW/UztE3WXWdJ1tt96rRblhDHNaWyJBGm/usnEiQHlzi8m9hw9lvvpzbj+SRawCRFj5gb+y9NOeCGsk8QG/DZ25cQLREdkg31N4TlLCMFJzmCXZb5tbbBZ2JoXL2aSWxO190UsbUaIcf9MCJMTGwBRptbMksqVyMoabgCR32IKsxTs7YBzE6Rcgz+SOjshcTAMiYM3F9/KyiGH4hJEAi9uV7qNs/oBZtQsOV1uUXnfdOmpGkX1210Wd0m0moAJjidfRPUxYCwjXMY91aSWEwmN0KkjUToe/h3zC8ZXaDvN/sKmpiYYDIMmLW2+/VSZWkTx/VZ6QD2scbAtOun6qeGaBeSfA8RtvwUGNv+S0cPQgz6KsngkyK2FqkOLGtycHTPOINvNeUnuaMsQ6bmdOK2ccQ1km1+GpO/LVYFesBIBM+XNXg3JEDBkAtvPzW338bJzC4QAHM4w4C2p2KXwcgzkLgOyO+1z4mE5SfJLiNYgTYfcqsmyS+k5lNsN43kFeYKkHuzlxtp2jYX4exRjhkYIvNra/LO3NL4CoQ8tuAROmhMe8lUxlNogv6TDHBukm0i/Ihc90rgwHNjQi3n/ldJW3+4WB01VDHARpHjoZ7rLSi3nCIeMbmf1vcDh6hGkt8/wDT/VfPl3XXIFuFpz/1HA24AT5T7LhV2bFYpfJyr1/U+AQhC9h5AXW/s0qj97+G4gCo2JPFpDh6By5JO9CYr4Vek+YDXiTyJg+hKyrw105R9jSlLTNM/RvQpbRc5gglwzHvNh6e6eohjPiERa5k6XJ+voVxGGxTqb8pmflJ7tLjktOtiMrnNPzPA0NtBE+K+XaaOy4CnS9Q1HOA1AHLjxWb+7jXjzV9epF3yRETPvvqq2NJFjIV1sjRCz3xaeEKNCgCdQpV6XzSbaeP6KNGMvv37K/WxJCpQHbE638QfyKXw2FcHAwC0DQxr3FaFJwjn+fD0VlJpknvA0gTvHFTraRBTgcOREjTaIsdtOQTNfDmS0Ni2pFr96dp4ymILmOJE3DheDuCLXKR6Qx5ebDK3Yax47qmW2Bd2EIOUjs7E7GfZL1NL6/ei3OjseXsc2rDst2k2vG8aiJWZjsM53aDbSdNdtu/3VoyecMGbSwpeYHyt2J1MSriAwWII5XA7ounMDhiHD+EyTzJEAEHkma+AEz5935qzqbgTwWKgcjaY9+A1WjQ5XWQaRa7S+w4gpvDHKJbMbjgqySe6AdKvDjlGvPwP6LBdTBe6TDf4tbStvFUs0kawksPgDq476GVpTaihyWVOw2nlkyd+dzKcp1YIF5PKY71Q6kQ6SLAiJMckhUxNQXmIPhH3tzUadQNavXdmGbSRAFuUwdtvBa1NjTG0jU/d/1XO4XEFxkg6NAJ2y20GmpTf/y5AP8ACAIIO0wZ8SLLOUHwgaWIphtJ8nn5fouNxOJ+KSZJOgnjETppC9r9JVCXAklsQQN73nw+iqzCmNACQd9PuF6KdJw55KZM3r50j8T4TAbNnwAaxoHdYrkVqdY8RnrmNGgNHgN/ElZa7VvDRTSOPXlqqNghCFsYghCEB9a6r9JnFUqTnG4AY469pjYk8yAD/euudhGvh0yRad51XyX9nXSvw6xou+WrETs8aR3i3kvqRJBkWsJg+vqvm72l4dVpcdHZt6mummD6EhwcB2iYMb2n2nzSkZYa5vC40PcnP32AM3HaD92SmIqkTedu/XReZZN0K46mI7PeUphJIcdhrPofRNBgMEmAfWySw9D4b5aYERB0WseMFi59QMgho+qn+8ZspAi8k8PAJSdCTKm0gizYP5cByU4B4ypl1AmUE5iT9FCqcwBGugm2blPHh/hToUHm5Y5sC+YEAT6FWx2Buk0hsATOncmKGDqVCGsa4Em8A8AND3kSlmEgZTaflnjK0MH0vWpHcgWcxxJHvZZEPPQ2zoGrRZLm9kbyCdT/AIVVZtpXc4cMqNBEuYbjW8zZ3noVy3SGFAq1GAyG/wCYVZeplCeXuc5iaU7GR68dkqXkG9jFxx/WCtnpDstHEwBz7lhtok9o7z6GIWkHlGpM1ZHZ13H1VjXutF5On3olDSGYkfl4+a08FTtmcRcb8J+/JTLCQL6uHECRP3qsGu5hc6BEE3Oh8drrbq4gFuYWGkCOXlFwsbpGQ2RAJIJPeOW+nmlPkFFCrE7gbd9lS10yNiCBPf8AZS1NxIIDogg3Op0EcY+iYZRmJcM2aI0MHf3XpxgjJ7jMM1rjGp7XdN/b3WZVNnVHRlptLjtmjRvcXEDxWvUN7jkPZc31vxYa1tFhu6HP7h8g8bu/4rSgnKSiY15KEGzlnvJJJuSZPeVFCF2jighCEAIQhASpvLSCDBBkEbEaL7N1c6ZGLw4dIzxlqDg8a+BFwvi62OrHTJwtXNfI6zwOE2I5g38xuvHeW/jQ25XB6Lat4ct+GfVMRrl56/f3dWtdLXNgHceE/mvfiCqxlRpEkC40I2Mqpr7n7uuAdkXc2bXnZe0Gh2p5dxVtXiRbhw0Sgf2i1gsYInbirrckm+iRr3jb02S72Xk7K17yTdV5+KssgmykHAmTM3Go8FYHOAHznha090+6ppNHMEcE3Qquc+BN7afcKGwWOYbnTn4RZLEa5SQTrBsdrcFLFYiOy+RE6e/uqKLXPcQBJ8Jt9VCW2QN0MRUAAbUfHAOO54BO4K25zDfjxWG2sW+vZKYdix2XTFp1B9UlBsjBrYwCoQ2TDb/kksQ7OCBIgibaSp4eqQw1TabCeHHzSDLAumJkC/HXTb6qIoFYpl1zYcZ04a9yaLswc1ug1g/cpbD/AA2yT2nSQdYAvYTqV5iMVAIAIG1xN9jfTmtGm2Se4ouykXyjXLsCP0KyalMvuSYbaTy2HdKtNVxJ1FiOa9wVCpWBAIDWkSCYzWJvyEeq1itKKtigLWmbnhsCdp5J7V5Is3QEbwIKZxfRga0nMOzsSBY2zX1EjTVI0XS10CG6d+5+/sTqUllBFWMxDWMNRx7LRpNzyHjA/wALgMXiXVXue/5nGT+Q5DRaPT/SQqOyM+Rp/wCR0n75rIXVtaOiOXyzk3VbXLC4QIQheo8oIQhACEIQAhCEB1XU7rMaB+DVP+kTYn8BP/qV3rvPh3a9y+MLq+q3Wn4QFGven+F27OXHL7d1lzbyz1eeHPaPfa3OnyT4O6FTZVvFsvHU/SygawDczbgiQRoZ3/UKlmLGXMDI3G4/RctRZ0i/L2hEngT5adym6yXp44DLIkfe6k3HjPAAjnqmmRJZVbaRupYSq4fKVdUu0c+7TiISrqZvGihboFuMrEgTEjexNwsylTIdmE6y466nXzPqr6pO6YoO7B+YO2gmCI04GFdeVA9rMBFgCSbxcg7iNUnVA+INWt46aeCZp0gGwSLmbazuOQCXxNFpIhxnn7jwSPIIA1Kj4aexsCfWPBP4oAgWjLIHCOfDgs9jG09CbmTtY3twCup4oOEU4PEbetlMlnggqrGHAEF1tj38VOkwumWnNqMxH6qdSuRqGhxGwFrazsVBjg6ADBBk31AGn6qegFalfhNvW6hh8eKEgmZg5ba7T98Ffi6mRs7OsBz3IM7aeKUqYJr5qEyePEwYAHh4CFMcNebgh56PKdR9czEjedCSZFhpqVz/AFs6bF6FMgwSHuFh/S36nw4rzpvrFlaaVB1z8zxoP5WfU+S5NdC2tt9cl+iOfc3O2iPywQhC6JzwQhCAEIQgBCEIAQhCAEIQgNjoTrBUw/Z+anuw7Tu07H0XYYStSxImi8g7tJgtJ4jfvXzdTpVS0hzSQRoQYIXlrWsZ+ZbP/eT00bmVPZ7o+pUMC8HK+C3SY04Lyv0a5vyjN4/SLrmuieu72gNrtzgaPbZw7xo70XW4DpujWHYe0nho4R/KYP3quVVpVqb3W34OlTrwnwy/AS4Q9pDgPP8AIpwNEcxqln4sA8R98lQKgL7vie73Xmab3NirHuA+UeaQw3SWR3aBF7xwjaVqYnCsc0kPBI+/NZ78CwmCTmgnVsG1td5W0HHGGHnotr49rn9i4gRmOthMzvMpc40E3/x4JZxyEAS47gTa28p3D4czmEAO1BtbgruMYohMVxNA1LZgTI4yeUASlzgSzswQQblbmDwQEkAcZ4dytx+Hc0ZpDebjczy1UKrh4RGlZyzMZRJDZEtH4Zj1hMULCLNk6xJ8J5JTHYxlL56kR4E92/kCue6Q602ik3+52nlv4+S0hRnU4RSpWhT5Z2ON6So0aQzkWBAkCTyHE9y4HpjrC+sMjOxT4bn+qPZZOJxLqjsz3Fx4n2HAclUuhQs4093uznVrqU9lsgQhC9h5AQhCAEIQgBCEIAQhCAEIQgBCEIAQhCAF6CvEIDVwHWLEUoy1CQNndoet1r0eupt8Siwn+JhLT5XXJoWM7elLmJtGvUjwztT1xY7UPHe0H2KYpdY8MfmcefYcT5rgkLF2VLrKNVe1F6H0I9Y8L/8As/xY4+4KqHWvCsMgVHn+loHqVwSFH8DT9WHe1PY7PH9ei75KXdmdYf2gfVYeN6yYiqZL8v8AQI8jqPNZCFtC2pQ4iZSuKkuWSe8kySSTublRQhbmIIQhACEIQAhCEAIQhACEIQAhCEAIQhACEIQAhCEAIQhACEIQAhCEAIQhACEIQAhCEAIQhACEIQAhCEAIQhACEIQ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47110" name="Picture 6" descr="http://upload.wikimedia.org/wikipedia/commons/8/85/Venus_globe.jpg"/>
          <p:cNvPicPr>
            <a:picLocks noChangeAspect="1" noChangeArrowheads="1"/>
          </p:cNvPicPr>
          <p:nvPr/>
        </p:nvPicPr>
        <p:blipFill>
          <a:blip r:embed="rId2" cstate="print"/>
          <a:srcRect/>
          <a:stretch>
            <a:fillRect/>
          </a:stretch>
        </p:blipFill>
        <p:spPr bwMode="auto">
          <a:xfrm>
            <a:off x="2928926" y="3357562"/>
            <a:ext cx="2928958" cy="2928958"/>
          </a:xfrm>
          <a:prstGeom prst="rect">
            <a:avLst/>
          </a:prstGeom>
          <a:noFill/>
        </p:spPr>
      </p:pic>
      <p:sp>
        <p:nvSpPr>
          <p:cNvPr id="7" name="Veiksmo mygtukas: namai 6">
            <a:hlinkClick r:id="rId3" action="ppaction://hlinksldjump" highlightClick="1"/>
          </p:cNvPr>
          <p:cNvSpPr/>
          <p:nvPr/>
        </p:nvSpPr>
        <p:spPr>
          <a:xfrm>
            <a:off x="357158" y="6143644"/>
            <a:ext cx="642942" cy="571504"/>
          </a:xfrm>
          <a:prstGeom prst="actionButtonHome">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8" name="Picture 4" descr="http://faafoundation.org/solarsystem/venus/gulamns.jpg"/>
          <p:cNvPicPr>
            <a:picLocks noChangeAspect="1" noChangeArrowheads="1"/>
          </p:cNvPicPr>
          <p:nvPr/>
        </p:nvPicPr>
        <p:blipFill>
          <a:blip r:embed="rId4"/>
          <a:srcRect/>
          <a:stretch>
            <a:fillRect/>
          </a:stretch>
        </p:blipFill>
        <p:spPr bwMode="auto">
          <a:xfrm rot="21039742">
            <a:off x="425197" y="481123"/>
            <a:ext cx="2566066" cy="1928826"/>
          </a:xfrm>
          <a:prstGeom prst="rect">
            <a:avLst/>
          </a:prstGeom>
          <a:noFill/>
        </p:spPr>
      </p:pic>
      <p:pic>
        <p:nvPicPr>
          <p:cNvPr id="9" name="Picture 2" descr="http://nssdc.gsfc.nasa.gov/image/planetary/venus/mgn_eistla_regio.jpg"/>
          <p:cNvPicPr>
            <a:picLocks noChangeAspect="1" noChangeArrowheads="1"/>
          </p:cNvPicPr>
          <p:nvPr/>
        </p:nvPicPr>
        <p:blipFill>
          <a:blip r:embed="rId5" cstate="print"/>
          <a:srcRect/>
          <a:stretch>
            <a:fillRect/>
          </a:stretch>
        </p:blipFill>
        <p:spPr bwMode="auto">
          <a:xfrm rot="275179">
            <a:off x="6006763" y="320529"/>
            <a:ext cx="2739241" cy="204665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TotalTime>
  <Words>777</Words>
  <Application>Microsoft Office PowerPoint</Application>
  <PresentationFormat>Demonstracija ekrane (4:3)</PresentationFormat>
  <Paragraphs>106</Paragraphs>
  <Slides>44</Slides>
  <Notes>1</Notes>
  <HiddenSlides>0</HiddenSlides>
  <MMClips>0</MMClips>
  <ScaleCrop>false</ScaleCrop>
  <HeadingPairs>
    <vt:vector size="4" baseType="variant">
      <vt:variant>
        <vt:lpstr>Tema</vt:lpstr>
      </vt:variant>
      <vt:variant>
        <vt:i4>1</vt:i4>
      </vt:variant>
      <vt:variant>
        <vt:lpstr>Skaidrių pavadinimai</vt:lpstr>
      </vt:variant>
      <vt:variant>
        <vt:i4>44</vt:i4>
      </vt:variant>
    </vt:vector>
  </HeadingPairs>
  <TitlesOfParts>
    <vt:vector size="45" baseType="lpstr">
      <vt:lpstr>Office Theme</vt:lpstr>
      <vt:lpstr>Venera</vt:lpstr>
      <vt:lpstr>Turinys</vt:lpstr>
      <vt:lpstr>Skaidrė 3</vt:lpstr>
      <vt:lpstr>Veneros  fizinės charakteristikos</vt:lpstr>
      <vt:lpstr>Veneros  Orbitinis judėjimas </vt:lpstr>
      <vt:lpstr>Skaidrė 6</vt:lpstr>
      <vt:lpstr>Skaidrė 7</vt:lpstr>
      <vt:lpstr>Magnetinis laukas </vt:lpstr>
      <vt:lpstr>Paviršius </vt:lpstr>
      <vt:lpstr>Skaidrė 10</vt:lpstr>
      <vt:lpstr>Veneros arachnoidai</vt:lpstr>
      <vt:lpstr>Vidinė sandara </vt:lpstr>
      <vt:lpstr>Atmosfera </vt:lpstr>
      <vt:lpstr>Skaidrė 14</vt:lpstr>
      <vt:lpstr>Skaidrė 15</vt:lpstr>
      <vt:lpstr>Skaidrė 16</vt:lpstr>
      <vt:lpstr>Stebėjimo sąlygos </vt:lpstr>
      <vt:lpstr>Skaidrė 18</vt:lpstr>
      <vt:lpstr>Tai įdomu </vt:lpstr>
      <vt:lpstr>Skaidrė 20</vt:lpstr>
      <vt:lpstr>Skaidrė 21</vt:lpstr>
      <vt:lpstr>VIKTORINA</vt:lpstr>
      <vt:lpstr>Skaidrė 23</vt:lpstr>
      <vt:lpstr>Saulės sistemoje Venera yra antra po Mėnulio </vt:lpstr>
      <vt:lpstr>Skaidrė 25</vt:lpstr>
      <vt:lpstr>Skaidrė 26</vt:lpstr>
      <vt:lpstr>3.Kokia paviršiaus vidutinė temperatūra?</vt:lpstr>
      <vt:lpstr>Skaidrė 28</vt:lpstr>
      <vt:lpstr>4.Kuo Veneros vėjai yra varomi? </vt:lpstr>
      <vt:lpstr>Skaidrė 30</vt:lpstr>
      <vt:lpstr>5.Kas yra vadinami arachnoidais?</vt:lpstr>
      <vt:lpstr>Skaidrė 32</vt:lpstr>
      <vt:lpstr>6. Kiek procentų paviršiaus užima vulkaniniai plokščiakalniai?</vt:lpstr>
      <vt:lpstr>7.Užbaikite sakinį</vt:lpstr>
      <vt:lpstr>8. Iki kelių kilometrų tęsiasi aukštyn troposfera?</vt:lpstr>
      <vt:lpstr>9. Kada yra tinkamos sąlygos pamatyti Venerą plika akimi?</vt:lpstr>
      <vt:lpstr>10. Kokiu tikslu tarpplanetinis zondas “Magellan” zondas buvo nusiųstas susinaikinti į Veneros atmosferą?</vt:lpstr>
      <vt:lpstr>Skaidrė 38</vt:lpstr>
      <vt:lpstr>Skaidrė 39</vt:lpstr>
      <vt:lpstr>Skaidrė 40</vt:lpstr>
      <vt:lpstr>Skaidrė 41</vt:lpstr>
      <vt:lpstr>Skaidrė 42</vt:lpstr>
      <vt:lpstr>Naudoti šaltiniai</vt:lpstr>
      <vt:lpstr>Ačiū už dėmesį!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Venera</dc:title>
  <dc:creator>Asus</dc:creator>
  <cp:lastModifiedBy>Vartotojas</cp:lastModifiedBy>
  <cp:revision>15</cp:revision>
  <dcterms:created xsi:type="dcterms:W3CDTF">2015-03-15T16:05:28Z</dcterms:created>
  <dcterms:modified xsi:type="dcterms:W3CDTF">2015-03-19T19:34:34Z</dcterms:modified>
</cp:coreProperties>
</file>