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99"/>
  </p:notesMasterIdLst>
  <p:sldIdLst>
    <p:sldId id="256" r:id="rId2"/>
    <p:sldId id="257" r:id="rId3"/>
    <p:sldId id="258" r:id="rId4"/>
    <p:sldId id="277" r:id="rId5"/>
    <p:sldId id="311" r:id="rId6"/>
    <p:sldId id="259" r:id="rId7"/>
    <p:sldId id="260" r:id="rId8"/>
    <p:sldId id="261" r:id="rId9"/>
    <p:sldId id="263" r:id="rId10"/>
    <p:sldId id="278" r:id="rId11"/>
    <p:sldId id="279" r:id="rId12"/>
    <p:sldId id="280" r:id="rId13"/>
    <p:sldId id="281" r:id="rId14"/>
    <p:sldId id="348" r:id="rId15"/>
    <p:sldId id="282" r:id="rId16"/>
    <p:sldId id="283" r:id="rId17"/>
    <p:sldId id="284" r:id="rId18"/>
    <p:sldId id="349" r:id="rId19"/>
    <p:sldId id="285" r:id="rId20"/>
    <p:sldId id="315" r:id="rId21"/>
    <p:sldId id="286" r:id="rId22"/>
    <p:sldId id="350" r:id="rId23"/>
    <p:sldId id="287" r:id="rId24"/>
    <p:sldId id="288" r:id="rId25"/>
    <p:sldId id="289" r:id="rId26"/>
    <p:sldId id="314" r:id="rId27"/>
    <p:sldId id="290" r:id="rId28"/>
    <p:sldId id="351" r:id="rId29"/>
    <p:sldId id="264" r:id="rId30"/>
    <p:sldId id="291" r:id="rId31"/>
    <p:sldId id="265" r:id="rId32"/>
    <p:sldId id="352" r:id="rId33"/>
    <p:sldId id="292" r:id="rId34"/>
    <p:sldId id="293" r:id="rId35"/>
    <p:sldId id="294" r:id="rId36"/>
    <p:sldId id="317" r:id="rId37"/>
    <p:sldId id="262" r:id="rId38"/>
    <p:sldId id="295" r:id="rId39"/>
    <p:sldId id="296" r:id="rId40"/>
    <p:sldId id="353" r:id="rId41"/>
    <p:sldId id="297" r:id="rId42"/>
    <p:sldId id="354" r:id="rId43"/>
    <p:sldId id="266" r:id="rId44"/>
    <p:sldId id="355" r:id="rId45"/>
    <p:sldId id="298" r:id="rId46"/>
    <p:sldId id="299" r:id="rId47"/>
    <p:sldId id="356" r:id="rId48"/>
    <p:sldId id="318" r:id="rId49"/>
    <p:sldId id="300" r:id="rId50"/>
    <p:sldId id="301" r:id="rId51"/>
    <p:sldId id="357" r:id="rId52"/>
    <p:sldId id="267" r:id="rId53"/>
    <p:sldId id="358" r:id="rId54"/>
    <p:sldId id="302" r:id="rId55"/>
    <p:sldId id="321" r:id="rId56"/>
    <p:sldId id="303" r:id="rId57"/>
    <p:sldId id="269" r:id="rId58"/>
    <p:sldId id="359" r:id="rId59"/>
    <p:sldId id="312" r:id="rId60"/>
    <p:sldId id="319" r:id="rId61"/>
    <p:sldId id="268" r:id="rId62"/>
    <p:sldId id="360" r:id="rId63"/>
    <p:sldId id="304" r:id="rId64"/>
    <p:sldId id="305" r:id="rId65"/>
    <p:sldId id="320" r:id="rId66"/>
    <p:sldId id="322" r:id="rId67"/>
    <p:sldId id="361" r:id="rId68"/>
    <p:sldId id="308" r:id="rId69"/>
    <p:sldId id="362" r:id="rId70"/>
    <p:sldId id="309" r:id="rId71"/>
    <p:sldId id="313" r:id="rId72"/>
    <p:sldId id="363" r:id="rId73"/>
    <p:sldId id="273" r:id="rId74"/>
    <p:sldId id="310" r:id="rId75"/>
    <p:sldId id="316" r:id="rId76"/>
    <p:sldId id="276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5" r:id="rId96"/>
    <p:sldId id="347" r:id="rId97"/>
    <p:sldId id="324" r:id="rId9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D4C79C2-8DAC-4693-9254-1DB553878CDA}">
          <p14:sldIdLst>
            <p14:sldId id="256"/>
            <p14:sldId id="257"/>
            <p14:sldId id="258"/>
            <p14:sldId id="277"/>
            <p14:sldId id="311"/>
            <p14:sldId id="259"/>
            <p14:sldId id="260"/>
            <p14:sldId id="261"/>
            <p14:sldId id="263"/>
            <p14:sldId id="278"/>
            <p14:sldId id="279"/>
            <p14:sldId id="280"/>
            <p14:sldId id="281"/>
            <p14:sldId id="348"/>
            <p14:sldId id="282"/>
            <p14:sldId id="283"/>
            <p14:sldId id="284"/>
            <p14:sldId id="349"/>
            <p14:sldId id="285"/>
            <p14:sldId id="315"/>
            <p14:sldId id="286"/>
            <p14:sldId id="350"/>
            <p14:sldId id="287"/>
            <p14:sldId id="288"/>
            <p14:sldId id="289"/>
            <p14:sldId id="314"/>
            <p14:sldId id="290"/>
            <p14:sldId id="351"/>
            <p14:sldId id="264"/>
            <p14:sldId id="291"/>
            <p14:sldId id="265"/>
            <p14:sldId id="352"/>
            <p14:sldId id="292"/>
            <p14:sldId id="293"/>
            <p14:sldId id="294"/>
            <p14:sldId id="317"/>
            <p14:sldId id="262"/>
            <p14:sldId id="295"/>
            <p14:sldId id="296"/>
            <p14:sldId id="353"/>
            <p14:sldId id="297"/>
            <p14:sldId id="354"/>
            <p14:sldId id="266"/>
            <p14:sldId id="355"/>
            <p14:sldId id="298"/>
            <p14:sldId id="299"/>
            <p14:sldId id="356"/>
            <p14:sldId id="318"/>
            <p14:sldId id="300"/>
            <p14:sldId id="301"/>
            <p14:sldId id="357"/>
            <p14:sldId id="267"/>
            <p14:sldId id="358"/>
            <p14:sldId id="302"/>
            <p14:sldId id="321"/>
            <p14:sldId id="303"/>
            <p14:sldId id="269"/>
            <p14:sldId id="359"/>
            <p14:sldId id="312"/>
            <p14:sldId id="319"/>
            <p14:sldId id="268"/>
            <p14:sldId id="360"/>
            <p14:sldId id="304"/>
            <p14:sldId id="305"/>
            <p14:sldId id="320"/>
            <p14:sldId id="322"/>
            <p14:sldId id="361"/>
            <p14:sldId id="308"/>
            <p14:sldId id="362"/>
            <p14:sldId id="309"/>
            <p14:sldId id="313"/>
            <p14:sldId id="363"/>
            <p14:sldId id="273"/>
            <p14:sldId id="310"/>
            <p14:sldId id="316"/>
            <p14:sldId id="276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5"/>
            <p14:sldId id="347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937" autoAdjust="0"/>
  </p:normalViewPr>
  <p:slideViewPr>
    <p:cSldViewPr>
      <p:cViewPr varScale="1">
        <p:scale>
          <a:sx n="110" d="100"/>
          <a:sy n="110" d="100"/>
        </p:scale>
        <p:origin x="164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9F87B-4FF6-43B9-B84C-0695C3260437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0ADDD-552E-46F5-A418-C8209E9DD69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088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0ADDD-552E-46F5-A418-C8209E9DD69C}" type="slidenum">
              <a:rPr lang="lt-LT" smtClean="0"/>
              <a:pPr/>
              <a:t>17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3117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0ADDD-552E-46F5-A418-C8209E9DD69C}" type="slidenum">
              <a:rPr lang="lt-LT" smtClean="0"/>
              <a:pPr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777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4106101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8229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6680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2464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429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34279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44126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5677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0641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2574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7614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7164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8495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5543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50286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6409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0639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CBE878-0584-4FB4-8F6B-94B5726320AA}" type="datetimeFigureOut">
              <a:rPr lang="lt-LT" smtClean="0"/>
              <a:pPr/>
              <a:t>2015.04.20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EBDD0FF-30F4-41B8-9167-52C620365772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1044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6.bin"/><Relationship Id="rId3" Type="http://schemas.openxmlformats.org/officeDocument/2006/relationships/image" Target="../media/image19.jpeg"/><Relationship Id="rId7" Type="http://schemas.openxmlformats.org/officeDocument/2006/relationships/image" Target="../media/image15.wmf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14.wmf"/><Relationship Id="rId10" Type="http://schemas.openxmlformats.org/officeDocument/2006/relationships/image" Target="../media/image20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6.wmf"/><Relationship Id="rId14" Type="http://schemas.openxmlformats.org/officeDocument/2006/relationships/image" Target="../media/image18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4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wmv"/><Relationship Id="rId1" Type="http://schemas.microsoft.com/office/2007/relationships/media" Target="../media/media10.wmv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wmv"/><Relationship Id="rId1" Type="http://schemas.microsoft.com/office/2007/relationships/media" Target="../media/media11.wmv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wmv"/><Relationship Id="rId1" Type="http://schemas.microsoft.com/office/2007/relationships/media" Target="../media/media12.wmv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wmv"/><Relationship Id="rId1" Type="http://schemas.microsoft.com/office/2007/relationships/media" Target="../media/media13.wmv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wmv"/><Relationship Id="rId1" Type="http://schemas.microsoft.com/office/2007/relationships/media" Target="../media/media14.wmv"/><Relationship Id="rId4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wmv"/><Relationship Id="rId1" Type="http://schemas.microsoft.com/office/2007/relationships/media" Target="../media/media15.wmv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6.wmv"/><Relationship Id="rId1" Type="http://schemas.microsoft.com/office/2007/relationships/media" Target="../media/media16.wmv"/><Relationship Id="rId4" Type="http://schemas.openxmlformats.org/officeDocument/2006/relationships/image" Target="../media/image3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wmv"/><Relationship Id="rId1" Type="http://schemas.microsoft.com/office/2007/relationships/media" Target="../media/media17.wmv"/><Relationship Id="rId4" Type="http://schemas.openxmlformats.org/officeDocument/2006/relationships/image" Target="../media/image38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8.wmv"/><Relationship Id="rId1" Type="http://schemas.microsoft.com/office/2007/relationships/media" Target="../media/media18.wmv"/><Relationship Id="rId4" Type="http://schemas.openxmlformats.org/officeDocument/2006/relationships/image" Target="../media/image3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0.w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1.w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9540552" cy="1472184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Diena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9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fiziko</a:t>
            </a:r>
            <a:r>
              <a:rPr lang="lt-LT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lt-LT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9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akimis</a:t>
            </a:r>
            <a:endParaRPr lang="lt-LT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4365104"/>
            <a:ext cx="6400800" cy="2351112"/>
          </a:xfrm>
        </p:spPr>
        <p:txBody>
          <a:bodyPr>
            <a:normAutofit/>
          </a:bodyPr>
          <a:lstStyle/>
          <a:p>
            <a:r>
              <a:rPr lang="lt-LT" sz="2800" dirty="0" smtClean="0"/>
              <a:t>Domantas Dilys</a:t>
            </a:r>
          </a:p>
          <a:p>
            <a:r>
              <a:rPr lang="lt-LT" sz="2800" dirty="0" smtClean="0"/>
              <a:t>Donatas Krivičius</a:t>
            </a:r>
          </a:p>
          <a:p>
            <a:r>
              <a:rPr lang="lt-LT" sz="2800" dirty="0" smtClean="0"/>
              <a:t>2b klasė, Biržų „Saulės“ gimnazija</a:t>
            </a:r>
          </a:p>
          <a:p>
            <a:r>
              <a:rPr lang="lt-LT" sz="2800" dirty="0" smtClean="0"/>
              <a:t>Darbo vadovė A. </a:t>
            </a:r>
            <a:r>
              <a:rPr lang="lt-LT" sz="2800" dirty="0" err="1" smtClean="0"/>
              <a:t>Korsakienė</a:t>
            </a:r>
            <a:endParaRPr lang="lt-LT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err="1" smtClean="0">
                <a:solidFill>
                  <a:schemeClr val="accent1"/>
                </a:solidFill>
              </a:rPr>
              <a:t>Kod</a:t>
            </a:r>
            <a:r>
              <a:rPr lang="lt-LT" sz="6000" b="1" dirty="0" smtClean="0">
                <a:solidFill>
                  <a:schemeClr val="accent1"/>
                </a:solidFill>
              </a:rPr>
              <a:t>ėl pasirinkome šią temą?</a:t>
            </a:r>
            <a:endParaRPr lang="lt-LT" sz="6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28800"/>
            <a:ext cx="7746064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/>
              <a:t>	</a:t>
            </a:r>
            <a:r>
              <a:rPr lang="lt-LT" sz="6000" dirty="0" smtClean="0"/>
              <a:t>Nes ši tema mums atrodė įdomi ir norėjome patyrinėti dienos eigą.</a:t>
            </a:r>
            <a:endParaRPr lang="lt-LT" sz="6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8244408" cy="44644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lt-LT" sz="17600" dirty="0" smtClean="0"/>
              <a:t>Rytas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17600" dirty="0" smtClean="0"/>
              <a:t>Garso sklidimas;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17600" dirty="0" smtClean="0"/>
              <a:t>Energija;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17600" dirty="0" smtClean="0"/>
              <a:t>Judėjimas;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17600" dirty="0" smtClean="0"/>
              <a:t>Energijos tvermė;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17600" dirty="0" smtClean="0"/>
              <a:t>Greitis</a:t>
            </a:r>
            <a:r>
              <a:rPr lang="en-US" sz="17600" dirty="0" smtClean="0"/>
              <a:t>.</a:t>
            </a:r>
            <a:endParaRPr lang="lt-LT" sz="17600" dirty="0" smtClean="0"/>
          </a:p>
          <a:p>
            <a:pPr>
              <a:buNone/>
            </a:pP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82133" y="0"/>
            <a:ext cx="7704667" cy="1981200"/>
          </a:xfrm>
        </p:spPr>
        <p:txBody>
          <a:bodyPr>
            <a:noAutofit/>
          </a:bodyPr>
          <a:lstStyle/>
          <a:p>
            <a:r>
              <a:rPr lang="lt-LT" sz="8000" b="1" dirty="0" smtClean="0">
                <a:solidFill>
                  <a:schemeClr val="accent1"/>
                </a:solidFill>
              </a:rPr>
              <a:t>Turinys</a:t>
            </a:r>
            <a:endParaRPr lang="lt-LT" sz="8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276872"/>
            <a:ext cx="7704667" cy="47310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sz="5700" dirty="0" smtClean="0"/>
              <a:t>Diena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5700" dirty="0" smtClean="0"/>
              <a:t>Difuzija;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5700" dirty="0" smtClean="0"/>
              <a:t>Televizija;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5700" dirty="0" smtClean="0"/>
              <a:t>Trajektorija;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5700" dirty="0" smtClean="0"/>
              <a:t>Jėga;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5700" dirty="0" smtClean="0"/>
              <a:t>Vandens lašelių greitis</a:t>
            </a:r>
            <a:r>
              <a:rPr lang="en-US" sz="5700" dirty="0" smtClean="0"/>
              <a:t>.</a:t>
            </a:r>
            <a:endParaRPr lang="lt-LT" sz="5700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82133" y="0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8000" b="1" smtClean="0">
                <a:solidFill>
                  <a:schemeClr val="accent1"/>
                </a:solidFill>
              </a:rPr>
              <a:t>Turinys</a:t>
            </a:r>
            <a:endParaRPr lang="lt-LT" sz="8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0"/>
            <a:ext cx="7704667" cy="1981200"/>
          </a:xfrm>
        </p:spPr>
        <p:txBody>
          <a:bodyPr>
            <a:noAutofit/>
          </a:bodyPr>
          <a:lstStyle/>
          <a:p>
            <a:r>
              <a:rPr lang="lt-LT" sz="8000" b="1" dirty="0" smtClean="0">
                <a:solidFill>
                  <a:schemeClr val="accent1"/>
                </a:solidFill>
              </a:rPr>
              <a:t>Turinys</a:t>
            </a:r>
            <a:endParaRPr lang="lt-LT" sz="8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916832"/>
            <a:ext cx="7704667" cy="40829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sz="4800" dirty="0" smtClean="0"/>
              <a:t>Vakaras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4800" dirty="0" smtClean="0"/>
              <a:t>Mikrobangų krosnelės 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4800" dirty="0" smtClean="0"/>
              <a:t>Pleišto dėsnis;</a:t>
            </a:r>
          </a:p>
          <a:p>
            <a:pPr lvl="1">
              <a:buFont typeface="Arial" panose="020B0604020202020204" pitchFamily="34" charset="0"/>
              <a:buChar char="▪"/>
            </a:pPr>
            <a:r>
              <a:rPr lang="lt-LT" sz="4800" dirty="0" smtClean="0"/>
              <a:t>Pečiaus šilumos išskyrimas</a:t>
            </a:r>
            <a:r>
              <a:rPr lang="en-US" sz="4800" dirty="0" smtClean="0"/>
              <a:t>.</a:t>
            </a:r>
            <a:endParaRPr lang="lt-LT" sz="4800" dirty="0" smtClean="0"/>
          </a:p>
          <a:p>
            <a:pPr lvl="1">
              <a:buNone/>
            </a:pPr>
            <a:endParaRPr lang="lt-LT" dirty="0" smtClean="0"/>
          </a:p>
          <a:p>
            <a:pPr lvl="1"/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451" y="-99392"/>
            <a:ext cx="7704667" cy="1981200"/>
          </a:xfrm>
        </p:spPr>
        <p:txBody>
          <a:bodyPr>
            <a:noAutofit/>
          </a:bodyPr>
          <a:lstStyle/>
          <a:p>
            <a:r>
              <a:rPr lang="en-US" sz="8000" b="1" dirty="0" err="1" smtClean="0">
                <a:solidFill>
                  <a:schemeClr val="accent1"/>
                </a:solidFill>
              </a:rPr>
              <a:t>Hipotez</a:t>
            </a:r>
            <a:r>
              <a:rPr lang="lt-LT" sz="8000" b="1" dirty="0" smtClean="0">
                <a:solidFill>
                  <a:schemeClr val="accent1"/>
                </a:solidFill>
              </a:rPr>
              <a:t>ė</a:t>
            </a:r>
            <a:endParaRPr lang="lt-LT" sz="8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828092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7200" dirty="0" smtClean="0"/>
              <a:t>	</a:t>
            </a:r>
            <a:r>
              <a:rPr lang="lt-LT" sz="6600" dirty="0" smtClean="0"/>
              <a:t>Visas mūsų gyvenimas yra paremtas fizika</a:t>
            </a:r>
            <a:r>
              <a:rPr lang="en-US" sz="6600" dirty="0" smtClean="0"/>
              <a:t>.</a:t>
            </a:r>
            <a:endParaRPr lang="lt-LT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704667" cy="1981200"/>
          </a:xfrm>
        </p:spPr>
        <p:txBody>
          <a:bodyPr>
            <a:noAutofit/>
          </a:bodyPr>
          <a:lstStyle/>
          <a:p>
            <a:r>
              <a:rPr lang="lt-LT" sz="8000" b="1" dirty="0" smtClean="0">
                <a:solidFill>
                  <a:schemeClr val="accent1"/>
                </a:solidFill>
              </a:rPr>
              <a:t>Kaip mes tai įrodėme?</a:t>
            </a:r>
            <a:endParaRPr lang="lt-LT" sz="8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916832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/>
              <a:t>	</a:t>
            </a:r>
            <a:r>
              <a:rPr lang="lt-LT" sz="5400" dirty="0" smtClean="0"/>
              <a:t>Kiekvieną dienoje vykstantį veiksmą  paver</a:t>
            </a:r>
            <a:r>
              <a:rPr lang="en-US" sz="5400" dirty="0" smtClean="0"/>
              <a:t>t</a:t>
            </a:r>
            <a:r>
              <a:rPr lang="lt-LT" sz="5400" dirty="0" smtClean="0"/>
              <a:t>ėme skaičiais ir fizikiniais reiškiniais.</a:t>
            </a:r>
            <a:endParaRPr lang="lt-LT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8100392" cy="480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lt-LT" sz="11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Taigi,</a:t>
            </a:r>
          </a:p>
          <a:p>
            <a:pPr algn="ctr">
              <a:buNone/>
            </a:pPr>
            <a:r>
              <a:rPr lang="lt-LT" sz="11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pradedame</a:t>
            </a:r>
            <a:endParaRPr lang="lt-LT" sz="11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564904"/>
            <a:ext cx="7498080" cy="1143000"/>
          </a:xfrm>
        </p:spPr>
        <p:txBody>
          <a:bodyPr>
            <a:noAutofit/>
          </a:bodyPr>
          <a:lstStyle/>
          <a:p>
            <a:r>
              <a:rPr lang="lt-LT" sz="16600" b="1" dirty="0" smtClean="0">
                <a:solidFill>
                  <a:schemeClr val="accent1"/>
                </a:solidFill>
              </a:rPr>
              <a:t>Rytas</a:t>
            </a:r>
            <a:endParaRPr lang="lt-LT" sz="16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.Atsikeliu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08720"/>
            <a:ext cx="9144000" cy="51442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ars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40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2123728" y="570747"/>
            <a:ext cx="66242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Garso greitis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ore (kai t = 20</a:t>
            </a:r>
            <a:r>
              <a:rPr lang="en-US" sz="3600" baseline="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C) = 343m/s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r>
              <a:rPr lang="lt-L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Taigi, žadintuvo garsas mane pasiekia per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 =   </a:t>
            </a:r>
            <a:endParaRPr lang="lt-LT" sz="3600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pSp>
        <p:nvGrpSpPr>
          <p:cNvPr id="46" name="Group 45"/>
          <p:cNvGrpSpPr/>
          <p:nvPr/>
        </p:nvGrpSpPr>
        <p:grpSpPr>
          <a:xfrm>
            <a:off x="4932040" y="2060848"/>
            <a:ext cx="3888432" cy="2568481"/>
            <a:chOff x="4499992" y="2786154"/>
            <a:chExt cx="3888432" cy="2568481"/>
          </a:xfrm>
        </p:grpSpPr>
        <p:sp>
          <p:nvSpPr>
            <p:cNvPr id="23" name="TextBox 22"/>
            <p:cNvSpPr txBox="1"/>
            <p:nvPr/>
          </p:nvSpPr>
          <p:spPr>
            <a:xfrm>
              <a:off x="4932040" y="2786154"/>
              <a:ext cx="4320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s  </a:t>
              </a:r>
            </a:p>
            <a:p>
              <a:r>
                <a:rPr 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v</a:t>
              </a:r>
              <a:endParaRPr lang="lt-L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 flipH="1">
              <a:off x="4932040" y="3386318"/>
              <a:ext cx="360040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364088" y="3063153"/>
              <a:ext cx="288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=</a:t>
              </a:r>
              <a:endParaRPr lang="lt-L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96136" y="2816932"/>
              <a:ext cx="2592288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0.60m</a:t>
              </a:r>
              <a:r>
                <a:rPr 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  </a:t>
              </a:r>
            </a:p>
            <a:p>
              <a:r>
                <a:rPr lang="en-US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343m/s</a:t>
              </a:r>
              <a:endParaRPr lang="lt-L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>
              <a:off x="5796136" y="3386318"/>
              <a:ext cx="1728192" cy="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7668344" y="3074186"/>
              <a:ext cx="2880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~</a:t>
              </a:r>
              <a:endParaRPr lang="lt-L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499992" y="4154306"/>
              <a:ext cx="2880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~</a:t>
              </a:r>
              <a:endParaRPr lang="lt-LT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5627948" y="3423888"/>
            <a:ext cx="3158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0.002s</a:t>
            </a:r>
            <a:endParaRPr lang="lt-LT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ky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111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95536" y="692696"/>
            <a:ext cx="41044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Garsas mane pasiekia ne akimirksniu – akies mirksėjimo greitis yra 0,333 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4221088"/>
            <a:ext cx="67687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Kol gulėdamas lovoje sumirksėsiu vieną kartą – garsas iki manęs spės ateiti </a:t>
            </a:r>
            <a:r>
              <a:rPr lang="lt-LT" sz="3600" dirty="0" smtClean="0"/>
              <a:t>16</a:t>
            </a:r>
            <a:r>
              <a:rPr lang="en-US" sz="3600" dirty="0" smtClean="0"/>
              <a:t>7</a:t>
            </a:r>
            <a:r>
              <a:rPr lang="lt-LT" sz="3600" dirty="0" smtClean="0"/>
              <a:t> </a:t>
            </a:r>
            <a:r>
              <a:rPr lang="lt-LT" sz="3600" dirty="0" smtClean="0"/>
              <a:t>kartus.</a:t>
            </a:r>
          </a:p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564904"/>
            <a:ext cx="7498080" cy="1143000"/>
          </a:xfrm>
        </p:spPr>
        <p:txBody>
          <a:bodyPr>
            <a:noAutofit/>
          </a:bodyPr>
          <a:lstStyle/>
          <a:p>
            <a:r>
              <a:rPr lang="lt-LT" sz="8800" b="1" dirty="0" smtClean="0">
                <a:solidFill>
                  <a:schemeClr val="accent1"/>
                </a:solidFill>
              </a:rPr>
              <a:t>Kaip izoliuoti garsą?</a:t>
            </a:r>
            <a:endParaRPr lang="lt-LT" sz="8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.Su ausinem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13735"/>
            <a:ext cx="9144000" cy="514426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712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498080" cy="1143000"/>
          </a:xfrm>
        </p:spPr>
        <p:txBody>
          <a:bodyPr>
            <a:noAutofit/>
          </a:bodyPr>
          <a:lstStyle/>
          <a:p>
            <a:r>
              <a:rPr lang="lt-LT" sz="7200" b="1" dirty="0" smtClean="0">
                <a:solidFill>
                  <a:schemeClr val="accent1"/>
                </a:solidFill>
              </a:rPr>
              <a:t>Ausinės sandara</a:t>
            </a:r>
            <a:endParaRPr lang="lt-LT" sz="72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 descr="ausin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9833" y="2815499"/>
            <a:ext cx="6084168" cy="4042501"/>
          </a:xfrm>
        </p:spPr>
      </p:pic>
      <p:sp>
        <p:nvSpPr>
          <p:cNvPr id="5" name="TextBox 4"/>
          <p:cNvSpPr txBox="1"/>
          <p:nvPr/>
        </p:nvSpPr>
        <p:spPr>
          <a:xfrm>
            <a:off x="971600" y="1196752"/>
            <a:ext cx="360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err="1" smtClean="0"/>
              <a:t>Sandariklis</a:t>
            </a:r>
            <a:r>
              <a:rPr lang="lt-LT" sz="3200" dirty="0" smtClean="0"/>
              <a:t> leidžia ausinei priglusti prie ausies ir nepraleisti garso. </a:t>
            </a:r>
            <a:endParaRPr lang="lt-LT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115616" y="3429000"/>
            <a:ext cx="20882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Korėtas paralonas „sugeria“ garso bangas.</a:t>
            </a:r>
            <a:endParaRPr lang="lt-LT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15118"/>
            <a:ext cx="7704667" cy="1981200"/>
          </a:xfrm>
        </p:spPr>
        <p:txBody>
          <a:bodyPr>
            <a:noAutofit/>
          </a:bodyPr>
          <a:lstStyle/>
          <a:p>
            <a:r>
              <a:rPr lang="lt-LT" sz="9600" b="1" dirty="0" smtClean="0">
                <a:solidFill>
                  <a:schemeClr val="accent1"/>
                </a:solidFill>
              </a:rPr>
              <a:t>Energija</a:t>
            </a:r>
            <a:endParaRPr lang="lt-LT" sz="96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lt-LT" sz="5400" dirty="0" smtClean="0"/>
              <a:t>Žmogus net sėdėdamas vartoja energiją – apie 100 kcal per valandą (priklauso nuo jo masės)</a:t>
            </a:r>
            <a:r>
              <a:rPr lang="en-US" sz="5400" dirty="0" smtClean="0"/>
              <a:t>.</a:t>
            </a:r>
            <a:endParaRPr lang="lt-LT" sz="5400" dirty="0" smtClean="0"/>
          </a:p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556792"/>
            <a:ext cx="91450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chemeClr val="accent1"/>
                </a:solidFill>
                <a:latin typeface="+mj-lt"/>
              </a:rPr>
              <a:t>Energij</a:t>
            </a:r>
            <a:r>
              <a:rPr lang="lt-LT" sz="8000" b="1" dirty="0" smtClean="0">
                <a:solidFill>
                  <a:schemeClr val="accent1"/>
                </a:solidFill>
                <a:latin typeface="+mj-lt"/>
              </a:rPr>
              <a:t>ą gauname su maistu</a:t>
            </a:r>
            <a:endParaRPr lang="lt-LT" sz="8000" b="1" dirty="0">
              <a:solidFill>
                <a:schemeClr val="accent1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.Valgau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1713735"/>
            <a:ext cx="9144000" cy="514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5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Content Placeholder 3" descr="DSC046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935" r="5465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87624" y="908720"/>
            <a:ext cx="691276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Bandel</a:t>
            </a:r>
            <a:r>
              <a:rPr lang="lt-L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ė su obuolių įdaru turi 230 kcal;</a:t>
            </a:r>
          </a:p>
          <a:p>
            <a:r>
              <a:rPr lang="lt-L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Paverčiame kalorijas džiauliais (1cal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lt-L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4,2J:</a:t>
            </a:r>
          </a:p>
          <a:p>
            <a:r>
              <a:rPr lang="lt-L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230kcal = 230000cal = 230000cal 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× 4.2 </a:t>
            </a:r>
            <a:r>
              <a:rPr lang="lt-L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lt-LT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966000 J</a:t>
            </a:r>
            <a:r>
              <a:rPr lang="lt-LT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lt-LT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1" y="2708920"/>
            <a:ext cx="8712968" cy="1143000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Jeigu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b</a:t>
            </a:r>
            <a:r>
              <a:rPr lang="lt-LT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ūtume automobiliai...</a:t>
            </a:r>
            <a:endParaRPr lang="lt-LT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171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-315416"/>
            <a:ext cx="7848346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/>
              <a:t>Žinoma, kad benzino savitoji degimo šiluma </a:t>
            </a:r>
            <a:r>
              <a:rPr lang="lt-LT" sz="2800" dirty="0" smtClean="0"/>
              <a:t>yra</a:t>
            </a:r>
            <a:r>
              <a:rPr lang="en-US" sz="2800" dirty="0" smtClean="0"/>
              <a:t>:</a:t>
            </a:r>
          </a:p>
          <a:p>
            <a:pPr marL="0" indent="0">
              <a:buNone/>
            </a:pPr>
            <a:r>
              <a:rPr lang="lt-LT" sz="2800" dirty="0" smtClean="0"/>
              <a:t> </a:t>
            </a:r>
            <a:r>
              <a:rPr lang="en-US" sz="2800" dirty="0" smtClean="0"/>
              <a:t>q = </a:t>
            </a:r>
            <a:r>
              <a:rPr lang="lt-LT" sz="2800" dirty="0" smtClean="0"/>
              <a:t>4,6</a:t>
            </a:r>
            <a:r>
              <a:rPr lang="en-US" sz="2800" dirty="0" smtClean="0"/>
              <a:t>×10</a:t>
            </a:r>
            <a:r>
              <a:rPr lang="en-US" sz="2800" baseline="30000" dirty="0" smtClean="0"/>
              <a:t>7</a:t>
            </a:r>
            <a:r>
              <a:rPr lang="en-US" sz="2800" dirty="0" smtClean="0"/>
              <a:t> </a:t>
            </a:r>
            <a:r>
              <a:rPr lang="en-US" sz="2800" dirty="0" smtClean="0"/>
              <a:t>J/kg.</a:t>
            </a:r>
          </a:p>
          <a:p>
            <a:pPr marL="0" indent="0">
              <a:buNone/>
            </a:pPr>
            <a:r>
              <a:rPr lang="en-US" sz="2800" dirty="0" err="1" smtClean="0"/>
              <a:t>Taigi</a:t>
            </a:r>
            <a:r>
              <a:rPr lang="en-US" sz="2800" dirty="0" smtClean="0"/>
              <a:t>, 966000J </a:t>
            </a:r>
            <a:r>
              <a:rPr lang="lt-LT" sz="2800" dirty="0" smtClean="0"/>
              <a:t>šilumos išskirs</a:t>
            </a:r>
            <a:r>
              <a:rPr lang="lt-LT" sz="2800" dirty="0" smtClean="0"/>
              <a:t>: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Q = </a:t>
            </a:r>
            <a:r>
              <a:rPr lang="en-US" sz="2800" dirty="0" err="1" smtClean="0"/>
              <a:t>qm</a:t>
            </a:r>
            <a:r>
              <a:rPr lang="en-US" sz="2800" dirty="0" smtClean="0"/>
              <a:t> =&gt; m = Q / q </a:t>
            </a:r>
            <a:endParaRPr lang="lt-LT" sz="2800" dirty="0" smtClean="0"/>
          </a:p>
          <a:p>
            <a:pPr>
              <a:buNone/>
            </a:pPr>
            <a:r>
              <a:rPr lang="lt-LT" sz="2800" dirty="0" smtClean="0"/>
              <a:t>	m = 966000/4,6</a:t>
            </a:r>
            <a:r>
              <a:rPr lang="en-US" sz="2800" dirty="0" smtClean="0"/>
              <a:t>×10</a:t>
            </a:r>
            <a:r>
              <a:rPr lang="en-US" sz="2800" baseline="30000" dirty="0" smtClean="0"/>
              <a:t>7</a:t>
            </a:r>
            <a:r>
              <a:rPr lang="lt-LT" sz="2800" dirty="0" smtClean="0"/>
              <a:t>   = 0,021 </a:t>
            </a:r>
            <a:r>
              <a:rPr lang="lt-LT" sz="2800" dirty="0" smtClean="0"/>
              <a:t>kg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lt-LT" sz="2800" dirty="0" smtClean="0"/>
              <a:t>	V = m </a:t>
            </a:r>
            <a:r>
              <a:rPr lang="en-US" sz="2800" dirty="0"/>
              <a:t>/</a:t>
            </a:r>
            <a:r>
              <a:rPr lang="en-US" sz="2800" dirty="0" smtClean="0"/>
              <a:t> q(</a:t>
            </a:r>
            <a:r>
              <a:rPr lang="en-US" sz="2800" dirty="0" err="1" smtClean="0"/>
              <a:t>tankis</a:t>
            </a:r>
            <a:r>
              <a:rPr lang="en-US" sz="2800" dirty="0" smtClean="0"/>
              <a:t>) </a:t>
            </a:r>
            <a:r>
              <a:rPr lang="en-US" sz="2800" dirty="0" smtClean="0"/>
              <a:t>= 0.021 </a:t>
            </a:r>
            <a:r>
              <a:rPr lang="en-US" sz="2800" dirty="0" smtClean="0"/>
              <a:t>/ 700 </a:t>
            </a:r>
            <a:r>
              <a:rPr lang="en-US" sz="2800" dirty="0" smtClean="0"/>
              <a:t>= </a:t>
            </a:r>
            <a:r>
              <a:rPr lang="en-US" sz="2800" dirty="0" smtClean="0"/>
              <a:t>0,00003</a:t>
            </a:r>
            <a:r>
              <a:rPr lang="lt-LT" sz="2800" dirty="0" smtClean="0"/>
              <a:t> 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 = = 0,03 l</a:t>
            </a:r>
          </a:p>
          <a:p>
            <a:pPr>
              <a:buNone/>
            </a:pPr>
            <a:r>
              <a:rPr lang="en-US" sz="2800" dirty="0" smtClean="0"/>
              <a:t>8 l </a:t>
            </a:r>
            <a:r>
              <a:rPr lang="en-US" sz="2800" dirty="0" smtClean="0"/>
              <a:t>– 100</a:t>
            </a:r>
            <a:r>
              <a:rPr lang="lt-LT" sz="2800" dirty="0" smtClean="0"/>
              <a:t> </a:t>
            </a:r>
            <a:r>
              <a:rPr lang="en-US" sz="2800" dirty="0" smtClean="0"/>
              <a:t>km			8x = </a:t>
            </a:r>
            <a:r>
              <a:rPr lang="en-US" sz="2800" dirty="0" smtClean="0"/>
              <a:t>0,003 </a:t>
            </a:r>
            <a:r>
              <a:rPr lang="en-US" sz="2800" dirty="0" smtClean="0"/>
              <a:t>|:8</a:t>
            </a:r>
          </a:p>
          <a:p>
            <a:pPr>
              <a:buNone/>
            </a:pPr>
            <a:r>
              <a:rPr lang="en-US" sz="2800" dirty="0" smtClean="0"/>
              <a:t>0,03 </a:t>
            </a:r>
            <a:r>
              <a:rPr lang="en-US" sz="2800" dirty="0" smtClean="0"/>
              <a:t>l </a:t>
            </a:r>
            <a:r>
              <a:rPr lang="en-US" sz="2800" dirty="0" smtClean="0"/>
              <a:t>– x km		</a:t>
            </a:r>
            <a:r>
              <a:rPr lang="en-US" sz="2800" dirty="0" smtClean="0"/>
              <a:t>	x </a:t>
            </a:r>
            <a:r>
              <a:rPr lang="en-US" sz="2800" dirty="0" smtClean="0"/>
              <a:t>= </a:t>
            </a:r>
            <a:r>
              <a:rPr lang="en-US" sz="2800" dirty="0" smtClean="0"/>
              <a:t>0. 375</a:t>
            </a:r>
            <a:r>
              <a:rPr lang="lt-LT" sz="2800" dirty="0" smtClean="0"/>
              <a:t> </a:t>
            </a:r>
            <a:r>
              <a:rPr lang="en-US" sz="2800" dirty="0" smtClean="0"/>
              <a:t>km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7704" y="4975689"/>
            <a:ext cx="74168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Su vienos bandelės išskirta energija galėtume nuvažiuoti </a:t>
            </a:r>
            <a:r>
              <a:rPr lang="lt-LT" sz="4000" b="1" dirty="0" smtClean="0"/>
              <a:t>~</a:t>
            </a:r>
            <a:r>
              <a:rPr lang="en-US" sz="4000" b="1" dirty="0" smtClean="0"/>
              <a:t>375</a:t>
            </a:r>
            <a:r>
              <a:rPr lang="lt-LT" sz="4000" b="1" dirty="0" smtClean="0"/>
              <a:t> </a:t>
            </a:r>
            <a:r>
              <a:rPr lang="lt-LT" sz="4000" b="1" dirty="0" smtClean="0"/>
              <a:t>m.</a:t>
            </a:r>
            <a:endParaRPr lang="lt-LT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008" y="2636912"/>
            <a:ext cx="8536992" cy="1143000"/>
          </a:xfrm>
        </p:spPr>
        <p:txBody>
          <a:bodyPr>
            <a:noAutofit/>
          </a:bodyPr>
          <a:lstStyle/>
          <a:p>
            <a:r>
              <a:rPr lang="en-US" sz="11500" b="1" dirty="0" smtClean="0">
                <a:solidFill>
                  <a:schemeClr val="accent1"/>
                </a:solidFill>
              </a:rPr>
              <a:t>Kelias </a:t>
            </a:r>
            <a:r>
              <a:rPr lang="lt-LT" sz="11500" b="1" dirty="0" smtClean="0">
                <a:solidFill>
                  <a:schemeClr val="accent1"/>
                </a:solidFill>
              </a:rPr>
              <a:t>į mokyklą</a:t>
            </a:r>
            <a:endParaRPr lang="lt-LT" sz="115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47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 mokukl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15113"/>
            <a:ext cx="9144000" cy="514288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4" y="260648"/>
            <a:ext cx="7498080" cy="1143000"/>
          </a:xfrm>
        </p:spPr>
        <p:txBody>
          <a:bodyPr>
            <a:noAutofit/>
          </a:bodyPr>
          <a:lstStyle/>
          <a:p>
            <a:r>
              <a:rPr lang="en-US" sz="8800" b="1" dirty="0" smtClean="0">
                <a:solidFill>
                  <a:schemeClr val="accent1"/>
                </a:solidFill>
              </a:rPr>
              <a:t>Jud</a:t>
            </a:r>
            <a:r>
              <a:rPr lang="lt-LT" sz="8800" b="1" dirty="0" smtClean="0">
                <a:solidFill>
                  <a:schemeClr val="accent1"/>
                </a:solidFill>
              </a:rPr>
              <a:t>ėjimas</a:t>
            </a:r>
            <a:endParaRPr lang="lt-LT" sz="88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 descr="Kelione i mokykla 1316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80129"/>
            <a:ext cx="9152709" cy="4877872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5987752"/>
          </a:xfrm>
        </p:spPr>
        <p:txBody>
          <a:bodyPr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3200" dirty="0" smtClean="0"/>
              <a:t>Per dieną eidamas į mokyklą nueinu 2,632 km;</a:t>
            </a:r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lt-LT" sz="3200" dirty="0" smtClean="0"/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3200" dirty="0" smtClean="0"/>
              <a:t>Vidutiniškai į mokyklą per metus einame 175 d. (190 d. neiname);</a:t>
            </a:r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lt-LT" sz="3200" dirty="0" smtClean="0"/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3200" dirty="0" smtClean="0"/>
              <a:t>Taigi, per metus eidamas į mokyklą nueinu </a:t>
            </a:r>
            <a:r>
              <a:rPr lang="lt-LT" sz="3200" dirty="0" smtClean="0"/>
              <a:t>460,</a:t>
            </a:r>
            <a:r>
              <a:rPr lang="en-US" sz="3200" dirty="0" smtClean="0"/>
              <a:t>6 </a:t>
            </a:r>
            <a:r>
              <a:rPr lang="lt-LT" sz="3200" dirty="0" smtClean="0"/>
              <a:t>km</a:t>
            </a:r>
            <a:r>
              <a:rPr lang="en-US" sz="3200" dirty="0" smtClean="0"/>
              <a:t>;</a:t>
            </a:r>
            <a:endParaRPr lang="lt-LT" sz="3200" dirty="0" smtClean="0"/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en-US" sz="3200" dirty="0" smtClean="0"/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en-US" sz="3200" dirty="0" smtClean="0"/>
              <a:t>Per </a:t>
            </a:r>
            <a:r>
              <a:rPr lang="en-US" sz="3200" dirty="0" err="1" smtClean="0"/>
              <a:t>dvylika</a:t>
            </a:r>
            <a:r>
              <a:rPr lang="en-US" sz="3200" dirty="0" smtClean="0"/>
              <a:t> </a:t>
            </a:r>
            <a:r>
              <a:rPr lang="en-US" sz="3200" dirty="0" err="1" smtClean="0"/>
              <a:t>mokslo</a:t>
            </a:r>
            <a:r>
              <a:rPr lang="en-US" sz="3200" dirty="0" smtClean="0"/>
              <a:t> met</a:t>
            </a:r>
            <a:r>
              <a:rPr lang="lt-LT" sz="3200" dirty="0" smtClean="0"/>
              <a:t>ų nueisime </a:t>
            </a:r>
            <a:r>
              <a:rPr lang="lt-LT" sz="3200" dirty="0" smtClean="0"/>
              <a:t>552</a:t>
            </a:r>
            <a:r>
              <a:rPr lang="en-US" sz="3200" dirty="0" smtClean="0"/>
              <a:t>7,2 </a:t>
            </a:r>
            <a:r>
              <a:rPr lang="lt-LT" sz="3200" dirty="0" smtClean="0"/>
              <a:t>km</a:t>
            </a:r>
            <a:r>
              <a:rPr lang="en-US" sz="3200" dirty="0" smtClean="0"/>
              <a:t>.</a:t>
            </a:r>
            <a:endParaRPr lang="lt-LT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498080" cy="1143000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solidFill>
                  <a:schemeClr val="accent1"/>
                </a:solidFill>
              </a:rPr>
              <a:t>Kelias</a:t>
            </a:r>
            <a:r>
              <a:rPr lang="en-US" sz="6000" b="1" dirty="0" smtClean="0">
                <a:solidFill>
                  <a:schemeClr val="accent1"/>
                </a:solidFill>
              </a:rPr>
              <a:t> </a:t>
            </a:r>
            <a:r>
              <a:rPr lang="lt-LT" sz="6000" b="1" dirty="0" smtClean="0">
                <a:solidFill>
                  <a:schemeClr val="accent1"/>
                </a:solidFill>
              </a:rPr>
              <a:t>į mokyklą – kelias į pasaulį</a:t>
            </a:r>
            <a:endParaRPr lang="lt-LT" sz="6000" b="1" dirty="0">
              <a:solidFill>
                <a:schemeClr val="accent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2891"/>
            <a:ext cx="9144000" cy="5153025"/>
          </a:xfrm>
        </p:spPr>
      </p:pic>
    </p:spTree>
    <p:extLst>
      <p:ext uri="{BB962C8B-B14F-4D97-AF65-F5344CB8AC3E}">
        <p14:creationId xmlns:p14="http://schemas.microsoft.com/office/powerpoint/2010/main" val="146885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348880"/>
            <a:ext cx="8352928" cy="1143000"/>
          </a:xfrm>
        </p:spPr>
        <p:txBody>
          <a:bodyPr>
            <a:noAutofit/>
          </a:bodyPr>
          <a:lstStyle/>
          <a:p>
            <a:r>
              <a:rPr lang="lt-LT" sz="9600" b="1" dirty="0" smtClean="0">
                <a:solidFill>
                  <a:schemeClr val="accent1"/>
                </a:solidFill>
              </a:rPr>
              <a:t>Lipame į antrą aukštą</a:t>
            </a:r>
            <a:endParaRPr lang="lt-LT" sz="9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1. Lipame laiptais short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15113"/>
            <a:ext cx="9144000" cy="5142888"/>
          </a:xfrm>
        </p:spPr>
      </p:pic>
    </p:spTree>
    <p:extLst>
      <p:ext uri="{BB962C8B-B14F-4D97-AF65-F5344CB8AC3E}">
        <p14:creationId xmlns:p14="http://schemas.microsoft.com/office/powerpoint/2010/main" val="212725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58457"/>
            <a:ext cx="8681008" cy="1143000"/>
          </a:xfrm>
        </p:spPr>
        <p:txBody>
          <a:bodyPr>
            <a:noAutofit/>
          </a:bodyPr>
          <a:lstStyle/>
          <a:p>
            <a:r>
              <a:rPr lang="lt-LT" sz="6600" b="1" dirty="0" smtClean="0">
                <a:solidFill>
                  <a:schemeClr val="accent1"/>
                </a:solidFill>
              </a:rPr>
              <a:t>Potencinė energija</a:t>
            </a:r>
            <a:endParaRPr lang="lt-LT" sz="66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556792"/>
            <a:ext cx="7704667" cy="3332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dirty="0" smtClean="0"/>
              <a:t>Kaip pasikeitė potencinė energija, kai užlipome į antrą aukštą?</a:t>
            </a:r>
          </a:p>
          <a:p>
            <a:pPr>
              <a:buNone/>
            </a:pPr>
            <a:r>
              <a:rPr lang="lt-LT" dirty="0" smtClean="0"/>
              <a:t>	</a:t>
            </a:r>
          </a:p>
          <a:p>
            <a:pPr>
              <a:buNone/>
            </a:pPr>
            <a:r>
              <a:rPr lang="lt-LT" dirty="0" smtClean="0"/>
              <a:t>	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531099"/>
              </p:ext>
            </p:extLst>
          </p:nvPr>
        </p:nvGraphicFramePr>
        <p:xfrm>
          <a:off x="323528" y="3861048"/>
          <a:ext cx="4471988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Equation" r:id="rId3" imgW="787320" imgH="215640" progId="Equation.3">
                  <p:embed/>
                </p:oleObj>
              </mc:Choice>
              <mc:Fallback>
                <p:oleObj name="Equation" r:id="rId3" imgW="7873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3861048"/>
                        <a:ext cx="4471988" cy="12239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7630" y="3940334"/>
            <a:ext cx="4392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(Potencinės energijos pokytis lygus darbui)</a:t>
            </a:r>
            <a:endParaRPr lang="lt-LT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aipta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8" y="1988840"/>
            <a:ext cx="9136364" cy="4869161"/>
          </a:xfrm>
        </p:spPr>
      </p:pic>
      <p:sp>
        <p:nvSpPr>
          <p:cNvPr id="5" name="TextBox 4"/>
          <p:cNvSpPr txBox="1"/>
          <p:nvPr/>
        </p:nvSpPr>
        <p:spPr>
          <a:xfrm>
            <a:off x="5508104" y="5564240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/>
              <a:t>h = 4 m</a:t>
            </a:r>
            <a:endParaRPr lang="lt-LT" sz="4000" b="1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193904"/>
              </p:ext>
            </p:extLst>
          </p:nvPr>
        </p:nvGraphicFramePr>
        <p:xfrm>
          <a:off x="-47311" y="5709754"/>
          <a:ext cx="1420728" cy="1124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0" name="Lygtis" r:id="rId4" imgW="304560" imgH="241200" progId="Equation.3">
                  <p:embed/>
                </p:oleObj>
              </mc:Choice>
              <mc:Fallback>
                <p:oleObj name="Lygtis" r:id="rId4" imgW="30456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311" y="5709754"/>
                        <a:ext cx="1420728" cy="11247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385975"/>
              </p:ext>
            </p:extLst>
          </p:nvPr>
        </p:nvGraphicFramePr>
        <p:xfrm>
          <a:off x="-58738" y="3107693"/>
          <a:ext cx="1479550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" name="Lygtis" r:id="rId6" imgW="317160" imgH="241200" progId="Equation.3">
                  <p:embed/>
                </p:oleObj>
              </mc:Choice>
              <mc:Fallback>
                <p:oleObj name="Lygtis" r:id="rId6" imgW="31716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8738" y="3107693"/>
                        <a:ext cx="1479550" cy="112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554499"/>
              </p:ext>
            </p:extLst>
          </p:nvPr>
        </p:nvGraphicFramePr>
        <p:xfrm>
          <a:off x="152400" y="1952619"/>
          <a:ext cx="88392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2" name="Equation" r:id="rId8" imgW="3085920" imgH="457200" progId="Equation.3">
                  <p:embed/>
                </p:oleObj>
              </mc:Choice>
              <mc:Fallback>
                <p:oleObj name="Equation" r:id="rId8" imgW="308592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952619"/>
                        <a:ext cx="8839200" cy="1416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6" name="Picture 8" descr="D:\Video Projekto\Paruosti\Foto\Siena.png"/>
          <p:cNvPicPr>
            <a:picLocks noChangeAspect="1" noChangeArrowheads="1"/>
          </p:cNvPicPr>
          <p:nvPr/>
        </p:nvPicPr>
        <p:blipFill>
          <a:blip r:embed="rId10" cstate="print"/>
          <a:srcRect l="19813" t="73913" r="18074"/>
          <a:stretch>
            <a:fillRect/>
          </a:stretch>
        </p:blipFill>
        <p:spPr bwMode="auto">
          <a:xfrm>
            <a:off x="0" y="-171400"/>
            <a:ext cx="9144000" cy="2160240"/>
          </a:xfrm>
          <a:prstGeom prst="rect">
            <a:avLst/>
          </a:prstGeom>
          <a:noFill/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6590196"/>
              </p:ext>
            </p:extLst>
          </p:nvPr>
        </p:nvGraphicFramePr>
        <p:xfrm>
          <a:off x="200497" y="616650"/>
          <a:ext cx="5910263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" name="Equation" r:id="rId11" imgW="2057400" imgH="482400" progId="Equation.3">
                  <p:embed/>
                </p:oleObj>
              </mc:Choice>
              <mc:Fallback>
                <p:oleObj name="Equation" r:id="rId11" imgW="205740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497" y="616650"/>
                        <a:ext cx="5910263" cy="1500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519" y="104740"/>
            <a:ext cx="8940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Kylant</a:t>
            </a:r>
            <a:r>
              <a:rPr lang="en-US" sz="2800" dirty="0" smtClean="0"/>
              <a:t> </a:t>
            </a:r>
            <a:r>
              <a:rPr lang="en-US" sz="2800" dirty="0" err="1" smtClean="0"/>
              <a:t>laiptais</a:t>
            </a:r>
            <a:r>
              <a:rPr lang="en-US" sz="2800" dirty="0" smtClean="0"/>
              <a:t> </a:t>
            </a:r>
            <a:r>
              <a:rPr lang="lt-LT" sz="2800" dirty="0" smtClean="0"/>
              <a:t>į 4 m aukšti atliekamas neigiamas darbas:</a:t>
            </a:r>
            <a:endParaRPr lang="lt-LT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970386"/>
              </p:ext>
            </p:extLst>
          </p:nvPr>
        </p:nvGraphicFramePr>
        <p:xfrm>
          <a:off x="6534147" y="672388"/>
          <a:ext cx="726949" cy="650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4" name="Equation" r:id="rId13" imgW="241200" imgH="215640" progId="Equation.3">
                  <p:embed/>
                </p:oleObj>
              </mc:Choice>
              <mc:Fallback>
                <p:oleObj name="Equation" r:id="rId13" imgW="2412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34147" y="672388"/>
                        <a:ext cx="726949" cy="650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61096" y="710333"/>
            <a:ext cx="187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- Pradinis taškas (0)</a:t>
            </a:r>
            <a:endParaRPr lang="lt-LT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08920"/>
            <a:ext cx="9721080" cy="1143000"/>
          </a:xfrm>
        </p:spPr>
        <p:txBody>
          <a:bodyPr>
            <a:noAutofit/>
          </a:bodyPr>
          <a:lstStyle/>
          <a:p>
            <a:r>
              <a:rPr lang="lt-LT" sz="8000" b="1" dirty="0" smtClean="0">
                <a:solidFill>
                  <a:schemeClr val="accent1"/>
                </a:solidFill>
              </a:rPr>
              <a:t>Kūno kultūros pamoka</a:t>
            </a:r>
            <a:endParaRPr lang="lt-LT" sz="8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0.Begu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41321"/>
            <a:ext cx="9144000" cy="514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1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71400"/>
            <a:ext cx="8568952" cy="1981200"/>
          </a:xfrm>
        </p:spPr>
        <p:txBody>
          <a:bodyPr>
            <a:noAutofit/>
          </a:bodyPr>
          <a:lstStyle/>
          <a:p>
            <a:r>
              <a:rPr lang="lt-LT" sz="7000" b="1" dirty="0" smtClean="0">
                <a:solidFill>
                  <a:schemeClr val="accent1"/>
                </a:solidFill>
              </a:rPr>
              <a:t>100 metrų bėgimas</a:t>
            </a:r>
            <a:endParaRPr lang="lt-LT" sz="7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276872"/>
            <a:ext cx="7704667" cy="3332816"/>
          </a:xfrm>
        </p:spPr>
        <p:txBody>
          <a:bodyPr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4400" dirty="0" smtClean="0"/>
              <a:t>Laikas geriausiam rezultatui 100 m bėgime – 13 sekundžių;</a:t>
            </a:r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lt-LT" sz="4400" dirty="0" smtClean="0"/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4400" dirty="0" smtClean="0"/>
              <a:t>Kokiu greičiu reikia bėgti, kad distanciją įveiktume per 13 sekundžių?</a:t>
            </a:r>
            <a:endParaRPr lang="lt-LT"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-2099555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lt-LT" sz="4000" dirty="0" smtClean="0"/>
              <a:t>D.: t = 13s, s = 100 m;</a:t>
            </a:r>
          </a:p>
          <a:p>
            <a:pPr>
              <a:buNone/>
            </a:pPr>
            <a:r>
              <a:rPr lang="lt-LT" dirty="0" smtClean="0"/>
              <a:t>	</a:t>
            </a:r>
            <a:endParaRPr lang="lt-LT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4067"/>
              </p:ext>
            </p:extLst>
          </p:nvPr>
        </p:nvGraphicFramePr>
        <p:xfrm>
          <a:off x="904875" y="1052513"/>
          <a:ext cx="6818313" cy="334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Equation" r:id="rId3" imgW="2044440" imgH="1002960" progId="Equation.3">
                  <p:embed/>
                </p:oleObj>
              </mc:Choice>
              <mc:Fallback>
                <p:oleObj name="Equation" r:id="rId3" imgW="2044440" imgH="1002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75" y="1052513"/>
                        <a:ext cx="6818313" cy="3344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03648" y="4509120"/>
            <a:ext cx="89034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6000" b="1" dirty="0" smtClean="0"/>
              <a:t>Bėgti reikėtų </a:t>
            </a:r>
          </a:p>
          <a:p>
            <a:r>
              <a:rPr lang="lt-LT" sz="6000" b="1" dirty="0" smtClean="0"/>
              <a:t>2</a:t>
            </a:r>
            <a:r>
              <a:rPr lang="en-US" sz="6000" b="1" dirty="0" smtClean="0"/>
              <a:t>7,68</a:t>
            </a:r>
            <a:r>
              <a:rPr lang="lt-LT" sz="6000" b="1" dirty="0" smtClean="0"/>
              <a:t> </a:t>
            </a:r>
            <a:r>
              <a:rPr lang="lt-LT" sz="6000" b="1" dirty="0" smtClean="0"/>
              <a:t>km/h greičiu.</a:t>
            </a:r>
            <a:endParaRPr lang="lt-LT" sz="6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commons/thumb/7/7e/Usain_Bolt_Olympics_Celebration.jpg/640px-Usain_Bolt_Olympics_Celebration.jpg"/>
          <p:cNvPicPr>
            <a:picLocks noChangeAspect="1" noChangeArrowheads="1"/>
          </p:cNvPicPr>
          <p:nvPr/>
        </p:nvPicPr>
        <p:blipFill rotWithShape="1">
          <a:blip r:embed="rId2" cstate="print"/>
          <a:srcRect l="18258" b="2618"/>
          <a:stretch/>
        </p:blipFill>
        <p:spPr bwMode="auto">
          <a:xfrm>
            <a:off x="0" y="0"/>
            <a:ext cx="4513514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4176464" cy="5760640"/>
          </a:xfrm>
        </p:spPr>
        <p:txBody>
          <a:bodyPr>
            <a:normAutofit fontScale="92500" lnSpcReduction="10000"/>
          </a:bodyPr>
          <a:lstStyle/>
          <a:p>
            <a:r>
              <a:rPr lang="lt-LT" sz="43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Greičiausias užfiksuotas žmogaus greitis – 44.72 km/h (</a:t>
            </a:r>
            <a:r>
              <a:rPr lang="lt-LT" sz="4300" b="1" dirty="0" err="1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Jusainas</a:t>
            </a:r>
            <a:r>
              <a:rPr lang="lt-LT" sz="4300" b="1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lt-LT" sz="4300" b="1" dirty="0" err="1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Boltas</a:t>
            </a:r>
            <a:r>
              <a:rPr lang="lt-LT" sz="43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);</a:t>
            </a:r>
          </a:p>
          <a:p>
            <a:r>
              <a:rPr lang="lt-LT" sz="43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100m distanciją įveikė per 9,58 sekundes.</a:t>
            </a:r>
          </a:p>
          <a:p>
            <a:endParaRPr lang="lt-L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6536" r="20284"/>
          <a:stretch/>
        </p:blipFill>
        <p:spPr>
          <a:xfrm>
            <a:off x="4499993" y="-28994"/>
            <a:ext cx="4680520" cy="6886994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16503" y="3437222"/>
            <a:ext cx="4176464" cy="3744416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lt-LT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Domanto greitis </a:t>
            </a:r>
            <a:r>
              <a:rPr lang="lt-LT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7,68</a:t>
            </a:r>
            <a:r>
              <a:rPr lang="lt-LT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lt-LT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km/h</a:t>
            </a:r>
          </a:p>
          <a:p>
            <a:r>
              <a:rPr lang="lt-LT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Už Jusainą Boltą lėtesnis </a:t>
            </a:r>
            <a:r>
              <a:rPr lang="lt-LT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1,</a:t>
            </a:r>
            <a:r>
              <a:rPr lang="en-US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6</a:t>
            </a:r>
            <a:r>
              <a:rPr lang="lt-LT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lt-LT" sz="4100" dirty="0" smtClean="0"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karto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636912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lt-LT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Arbatėlė pertraukos metu</a:t>
            </a:r>
            <a:endParaRPr lang="lt-LT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996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-34929"/>
            <a:ext cx="7704667" cy="1981200"/>
          </a:xfrm>
        </p:spPr>
        <p:txBody>
          <a:bodyPr>
            <a:noAutofit/>
          </a:bodyPr>
          <a:lstStyle/>
          <a:p>
            <a:r>
              <a:rPr lang="lt-LT" sz="7200" b="1" dirty="0" smtClean="0">
                <a:solidFill>
                  <a:schemeClr val="accent1"/>
                </a:solidFill>
              </a:rPr>
              <a:t>Difuzija</a:t>
            </a:r>
            <a:endParaRPr lang="lt-LT" sz="7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555" y="2276872"/>
            <a:ext cx="7704667" cy="3332816"/>
          </a:xfrm>
        </p:spPr>
        <p:txBody>
          <a:bodyPr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3600" dirty="0" smtClean="0"/>
              <a:t>Difuzija – procesas, kai skystos arba dujinės medžiagos molekulės skverbiasi iš didesnės koncentracijos vietų link mažesnės;</a:t>
            </a:r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lt-LT" sz="3600" dirty="0" smtClean="0"/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3600" dirty="0" smtClean="0"/>
              <a:t>Difuzijos greitis priklauso nuo skysčio temperatūros.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6632"/>
            <a:ext cx="8229600" cy="65527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lt-LT" sz="72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Difuzija skirstoma į dvi rūšis:</a:t>
            </a:r>
          </a:p>
          <a:p>
            <a:pPr lvl="1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4400" dirty="0" smtClean="0"/>
              <a:t>Laisvoji – maišymasis vyksta palaipsniui;</a:t>
            </a:r>
          </a:p>
          <a:p>
            <a:pPr lvl="1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lt-LT" sz="4400" dirty="0" smtClean="0"/>
          </a:p>
          <a:p>
            <a:pPr lvl="1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4400" dirty="0" smtClean="0"/>
              <a:t>Priverstinė </a:t>
            </a:r>
            <a:r>
              <a:rPr lang="en-US" sz="4400" dirty="0" smtClean="0"/>
              <a:t>–</a:t>
            </a:r>
            <a:r>
              <a:rPr lang="lt-LT" sz="4400" dirty="0" smtClean="0"/>
              <a:t> maišymasis pagreitinamas maišant.</a:t>
            </a:r>
            <a:endParaRPr lang="lt-LT"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704667" cy="1981200"/>
          </a:xfrm>
        </p:spPr>
        <p:txBody>
          <a:bodyPr>
            <a:noAutofit/>
          </a:bodyPr>
          <a:lstStyle/>
          <a:p>
            <a:r>
              <a:rPr lang="lt-LT" sz="9600" b="1" dirty="0" smtClean="0">
                <a:solidFill>
                  <a:schemeClr val="accent1"/>
                </a:solidFill>
              </a:rPr>
              <a:t>Laisvoji difuzija</a:t>
            </a:r>
            <a:endParaRPr lang="lt-LT" sz="9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uodelis laisva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15113"/>
            <a:ext cx="9144000" cy="5142888"/>
          </a:xfrm>
        </p:spPr>
      </p:pic>
    </p:spTree>
    <p:extLst>
      <p:ext uri="{BB962C8B-B14F-4D97-AF65-F5344CB8AC3E}">
        <p14:creationId xmlns:p14="http://schemas.microsoft.com/office/powerpoint/2010/main" val="124669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060848"/>
            <a:ext cx="7920880" cy="1981200"/>
          </a:xfrm>
        </p:spPr>
        <p:txBody>
          <a:bodyPr>
            <a:noAutofit/>
          </a:bodyPr>
          <a:lstStyle/>
          <a:p>
            <a:r>
              <a:rPr lang="lt-LT" sz="8800" b="1" dirty="0" smtClean="0">
                <a:solidFill>
                  <a:schemeClr val="accent1"/>
                </a:solidFill>
              </a:rPr>
              <a:t>Priverstinė difuzija</a:t>
            </a:r>
            <a:endParaRPr lang="lt-LT" sz="8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8. Priverstine difuzij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13735"/>
            <a:ext cx="9144000" cy="514426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277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36912"/>
            <a:ext cx="8172400" cy="1143000"/>
          </a:xfrm>
        </p:spPr>
        <p:txBody>
          <a:bodyPr>
            <a:noAutofit/>
          </a:bodyPr>
          <a:lstStyle/>
          <a:p>
            <a:pPr algn="ctr"/>
            <a:r>
              <a:rPr lang="lt-LT" sz="7200" b="1" dirty="0" smtClean="0">
                <a:solidFill>
                  <a:schemeClr val="accent1"/>
                </a:solidFill>
              </a:rPr>
              <a:t>Stebuklingasis distancinis pultelis</a:t>
            </a:r>
            <a:endParaRPr lang="lt-LT" sz="72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.T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13735"/>
            <a:ext cx="9144000" cy="51442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8857" y="1697656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Paspauskite</a:t>
            </a:r>
            <a:r>
              <a:rPr lang="en-US" sz="2400" dirty="0" smtClean="0"/>
              <a:t> and </a:t>
            </a:r>
            <a:r>
              <a:rPr lang="en-US" sz="2400" dirty="0" err="1" smtClean="0"/>
              <a:t>vaizdo</a:t>
            </a:r>
            <a:r>
              <a:rPr lang="en-US" sz="2400" dirty="0" smtClean="0"/>
              <a:t> </a:t>
            </a:r>
            <a:r>
              <a:rPr lang="lt-LT" sz="2400" dirty="0" smtClean="0"/>
              <a:t>įrašo, kad jį paleistumėte.</a:t>
            </a:r>
            <a:endParaRPr lang="lt-LT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965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2121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-99392"/>
            <a:ext cx="7704667" cy="1981200"/>
          </a:xfrm>
        </p:spPr>
        <p:txBody>
          <a:bodyPr>
            <a:normAutofit/>
          </a:bodyPr>
          <a:lstStyle/>
          <a:p>
            <a:r>
              <a:rPr lang="lt-LT" sz="6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Distancinio pultelio veikimas</a:t>
            </a:r>
            <a:endParaRPr lang="lt-LT" sz="6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392" y="2708920"/>
            <a:ext cx="7704667" cy="5235112"/>
          </a:xfrm>
        </p:spPr>
        <p:txBody>
          <a:bodyPr>
            <a:normAutofit fontScale="55000" lnSpcReduction="20000"/>
          </a:bodyPr>
          <a:lstStyle/>
          <a:p>
            <a:pPr lvl="1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5800" dirty="0" smtClean="0"/>
              <a:t>Nuotolinis televizoriaus pultelis veikia infraraudonaisiais spinduliais:</a:t>
            </a:r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lt-LT" sz="5800" dirty="0" smtClean="0"/>
          </a:p>
          <a:p>
            <a:pPr lvl="1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5800" dirty="0" smtClean="0"/>
              <a:t>Distancinis pultelis siunčia komandas televizoriui užkoduotais infraraudonųjų spindulių (toliau IS) impulsais;</a:t>
            </a:r>
          </a:p>
          <a:p>
            <a:pPr lvl="1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lt-LT" sz="5800" dirty="0" smtClean="0"/>
          </a:p>
          <a:p>
            <a:pPr lvl="1"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5800" dirty="0" smtClean="0"/>
              <a:t>Televizorius turi IS imtuvą ir komandų dekodavimo įrenginį.</a:t>
            </a:r>
          </a:p>
          <a:p>
            <a:pPr lvl="1"/>
            <a:endParaRPr lang="lt-LT" sz="5100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 smtClean="0"/>
          </a:p>
          <a:p>
            <a:pPr lvl="1"/>
            <a:endParaRPr lang="lt-LT" dirty="0"/>
          </a:p>
          <a:p>
            <a:pPr lvl="1"/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417" y="2276872"/>
            <a:ext cx="7956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Kamera nufilmuotame vaizdo įraše matomi infraraudonieji spinduliai, tačiau žmogaus akis jų nemato:</a:t>
            </a:r>
            <a:endParaRPr lang="lt-LT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7.5.Tv pulteli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13735"/>
            <a:ext cx="9144000" cy="514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9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"/>
          <a:stretch/>
        </p:blipFill>
        <p:spPr>
          <a:xfrm rot="16200000">
            <a:off x="3315160" y="1042392"/>
            <a:ext cx="6885383" cy="4800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869160"/>
            <a:ext cx="8640960" cy="1143000"/>
          </a:xfrm>
        </p:spPr>
        <p:txBody>
          <a:bodyPr>
            <a:noAutofit/>
          </a:bodyPr>
          <a:lstStyle/>
          <a:p>
            <a:pPr algn="ctr"/>
            <a:r>
              <a:rPr lang="lt-LT" sz="7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Laisvalaikį pratęsia dviračiai</a:t>
            </a:r>
          </a:p>
        </p:txBody>
      </p:sp>
    </p:spTree>
    <p:extLst>
      <p:ext uri="{BB962C8B-B14F-4D97-AF65-F5344CB8AC3E}">
        <p14:creationId xmlns:p14="http://schemas.microsoft.com/office/powerpoint/2010/main" val="309918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98080" cy="1143000"/>
          </a:xfrm>
        </p:spPr>
        <p:txBody>
          <a:bodyPr/>
          <a:lstStyle/>
          <a:p>
            <a:pPr algn="ctr"/>
            <a:r>
              <a:rPr lang="lt-L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Trajektorijos</a:t>
            </a:r>
            <a:endParaRPr lang="lt-L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Content Placeholder 3" descr="Trajektorijo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0" r="1139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907704" y="609329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Rato judėjimo trajektorija</a:t>
            </a:r>
            <a:endParaRPr lang="lt-LT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367644" y="2871309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Dviračio sėdynės judėjimo trajektorija</a:t>
            </a:r>
            <a:endParaRPr lang="lt-LT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378435" y="234097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Trajektorijos</a:t>
            </a:r>
            <a:endParaRPr lang="lt-LT" sz="5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048" y="2780928"/>
            <a:ext cx="8568952" cy="1143000"/>
          </a:xfrm>
        </p:spPr>
        <p:txBody>
          <a:bodyPr>
            <a:noAutofit/>
          </a:bodyPr>
          <a:lstStyle/>
          <a:p>
            <a:pPr algn="ctr"/>
            <a:r>
              <a:rPr lang="lt-LT" sz="8000" b="1" dirty="0" smtClean="0">
                <a:solidFill>
                  <a:schemeClr val="accent1"/>
                </a:solidFill>
              </a:rPr>
              <a:t>Dviračio rato judėjimo trajektorija</a:t>
            </a:r>
            <a:endParaRPr lang="lt-LT" sz="8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4.Rato trajektorija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26244"/>
            <a:ext cx="9144000" cy="514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36912"/>
            <a:ext cx="8552582" cy="1143000"/>
          </a:xfrm>
        </p:spPr>
        <p:txBody>
          <a:bodyPr>
            <a:noAutofit/>
          </a:bodyPr>
          <a:lstStyle/>
          <a:p>
            <a:r>
              <a:rPr lang="lt-LT" sz="9600" b="1" dirty="0" smtClean="0">
                <a:solidFill>
                  <a:schemeClr val="accent1"/>
                </a:solidFill>
              </a:rPr>
              <a:t>Šachmatų būrelyje</a:t>
            </a:r>
            <a:endParaRPr lang="lt-LT" sz="9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1.Sachmata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13735"/>
            <a:ext cx="9144000" cy="514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4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150" y="6409"/>
            <a:ext cx="7704667" cy="1981200"/>
          </a:xfrm>
        </p:spPr>
        <p:txBody>
          <a:bodyPr>
            <a:noAutofit/>
          </a:bodyPr>
          <a:lstStyle/>
          <a:p>
            <a:pPr algn="ctr"/>
            <a:r>
              <a:rPr lang="lt-LT" sz="7200" b="1" dirty="0" smtClean="0">
                <a:solidFill>
                  <a:schemeClr val="accent1"/>
                </a:solidFill>
              </a:rPr>
              <a:t>Jėga, vienai figūrai pakelti</a:t>
            </a:r>
            <a:endParaRPr lang="lt-LT" sz="72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276872"/>
            <a:ext cx="828092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400" dirty="0" smtClean="0"/>
              <a:t>Figūros masė = 20 g = 0,02 kg</a:t>
            </a:r>
          </a:p>
          <a:p>
            <a:pPr>
              <a:buNone/>
            </a:pPr>
            <a:r>
              <a:rPr lang="lt-LT" sz="4400" dirty="0" smtClean="0"/>
              <a:t>	Laisvojo kritimo pagreitis = 9,8 m/s</a:t>
            </a:r>
            <a:r>
              <a:rPr lang="lt-LT" sz="4400" baseline="30000" dirty="0" smtClean="0"/>
              <a:t>2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r>
              <a:rPr lang="lt-LT" sz="4400" dirty="0" smtClean="0"/>
              <a:t>Sunkio jėga F = m · g = 0,02 · 9,8 = </a:t>
            </a:r>
            <a:r>
              <a:rPr lang="lt-LT" sz="4400" b="1" dirty="0" smtClean="0"/>
              <a:t>0,196 N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53752"/>
            <a:ext cx="8568952" cy="1143000"/>
          </a:xfrm>
        </p:spPr>
        <p:txBody>
          <a:bodyPr>
            <a:noAutofit/>
          </a:bodyPr>
          <a:lstStyle/>
          <a:p>
            <a:r>
              <a:rPr lang="lt-LT" sz="4800" b="1" dirty="0">
                <a:solidFill>
                  <a:schemeClr val="accent1"/>
                </a:solidFill>
              </a:rPr>
              <a:t>Jėga tikram žirgui pakelti</a:t>
            </a:r>
            <a:endParaRPr lang="lt-LT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2"/>
            <a:ext cx="3795737" cy="5693606"/>
          </a:xfrm>
        </p:spPr>
      </p:pic>
      <p:sp>
        <p:nvSpPr>
          <p:cNvPr id="5" name="TextBox 4"/>
          <p:cNvSpPr txBox="1"/>
          <p:nvPr/>
        </p:nvSpPr>
        <p:spPr>
          <a:xfrm>
            <a:off x="5004048" y="2119821"/>
            <a:ext cx="430465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6600" dirty="0"/>
              <a:t>Ž</a:t>
            </a:r>
            <a:r>
              <a:rPr lang="lt-LT" sz="6600" dirty="0" smtClean="0"/>
              <a:t>irgo </a:t>
            </a:r>
            <a:r>
              <a:rPr lang="lt-LT" sz="6600" dirty="0"/>
              <a:t>masė = 500 </a:t>
            </a:r>
            <a:r>
              <a:rPr lang="lt-LT" sz="6600" dirty="0" smtClean="0"/>
              <a:t>kg</a:t>
            </a:r>
          </a:p>
          <a:p>
            <a:endParaRPr lang="lt-LT" sz="4000" dirty="0" smtClean="0"/>
          </a:p>
          <a:p>
            <a:endParaRPr lang="lt-LT" sz="48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6861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176" y="278065"/>
            <a:ext cx="8496944" cy="1143000"/>
          </a:xfrm>
        </p:spPr>
        <p:txBody>
          <a:bodyPr>
            <a:noAutofit/>
          </a:bodyPr>
          <a:lstStyle/>
          <a:p>
            <a:r>
              <a:rPr lang="lt-LT" sz="5300" b="1" dirty="0" smtClean="0">
                <a:solidFill>
                  <a:schemeClr val="accent1"/>
                </a:solidFill>
              </a:rPr>
              <a:t>Jėga tikram žirgui pakelti</a:t>
            </a:r>
            <a:endParaRPr lang="lt-LT" sz="53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6176" y="1268760"/>
            <a:ext cx="7893544" cy="5410200"/>
          </a:xfrm>
        </p:spPr>
        <p:txBody>
          <a:bodyPr>
            <a:normAutofit/>
          </a:bodyPr>
          <a:lstStyle/>
          <a:p>
            <a:pPr>
              <a:buNone/>
            </a:pPr>
            <a:endParaRPr lang="lt-LT" sz="4000" dirty="0" smtClean="0"/>
          </a:p>
          <a:p>
            <a:pPr>
              <a:buNone/>
            </a:pPr>
            <a:r>
              <a:rPr lang="lt-LT" sz="4400" dirty="0" smtClean="0"/>
              <a:t>F = m · g = 500 · 9,8 = 4900 N</a:t>
            </a:r>
          </a:p>
          <a:p>
            <a:pPr>
              <a:buNone/>
            </a:pPr>
            <a:endParaRPr lang="lt-LT" sz="4400" dirty="0" smtClean="0"/>
          </a:p>
          <a:p>
            <a:pPr>
              <a:buNone/>
            </a:pPr>
            <a:r>
              <a:rPr lang="lt-LT" sz="4400" dirty="0"/>
              <a:t>P</a:t>
            </a:r>
            <a:r>
              <a:rPr lang="lt-LT" sz="4400" dirty="0" smtClean="0"/>
              <a:t>akelti tikrą žirgą reiktų 4900 : 0,196 = </a:t>
            </a:r>
            <a:r>
              <a:rPr lang="lt-LT" sz="6000" b="1" dirty="0" smtClean="0"/>
              <a:t>25000 kartų daugiau jėgos.</a:t>
            </a:r>
          </a:p>
          <a:p>
            <a:endParaRPr lang="lt-LT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4114"/>
            <a:ext cx="9514162" cy="1143000"/>
          </a:xfrm>
        </p:spPr>
        <p:txBody>
          <a:bodyPr>
            <a:noAutofit/>
          </a:bodyPr>
          <a:lstStyle/>
          <a:p>
            <a:pPr algn="ctr"/>
            <a:r>
              <a:rPr lang="lt-LT" sz="5400" b="1" dirty="0">
                <a:solidFill>
                  <a:schemeClr val="accent1"/>
                </a:solidFill>
              </a:rPr>
              <a:t>Vandens lašų </a:t>
            </a:r>
            <a:r>
              <a:rPr lang="lt-LT" sz="5400" b="1" dirty="0" smtClean="0">
                <a:solidFill>
                  <a:schemeClr val="accent1"/>
                </a:solidFill>
              </a:rPr>
              <a:t>judėjimas</a:t>
            </a:r>
            <a:endParaRPr lang="lt-LT" sz="5400" b="1" dirty="0">
              <a:solidFill>
                <a:schemeClr val="accent1"/>
              </a:solidFill>
            </a:endParaRPr>
          </a:p>
        </p:txBody>
      </p:sp>
      <p:pic>
        <p:nvPicPr>
          <p:cNvPr id="6" name="20.Laselia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18779"/>
            <a:ext cx="9135034" cy="51392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112474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Paspauskite</a:t>
            </a:r>
            <a:r>
              <a:rPr lang="en-US" sz="2400" dirty="0" smtClean="0"/>
              <a:t> and </a:t>
            </a:r>
            <a:r>
              <a:rPr lang="en-US" sz="2400" dirty="0" err="1" smtClean="0"/>
              <a:t>vaizdo</a:t>
            </a:r>
            <a:r>
              <a:rPr lang="en-US" sz="2400" dirty="0" smtClean="0"/>
              <a:t> </a:t>
            </a:r>
            <a:r>
              <a:rPr lang="lt-LT" sz="2400" dirty="0" smtClean="0"/>
              <a:t>įrašo, kad jį paleistumėte.</a:t>
            </a:r>
            <a:endParaRPr lang="lt-LT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492896"/>
            <a:ext cx="9514162" cy="1143000"/>
          </a:xfrm>
        </p:spPr>
        <p:txBody>
          <a:bodyPr>
            <a:noAutofit/>
          </a:bodyPr>
          <a:lstStyle/>
          <a:p>
            <a:pPr algn="ctr"/>
            <a:r>
              <a:rPr lang="lt-LT" sz="8000" b="1" dirty="0">
                <a:solidFill>
                  <a:schemeClr val="accent1"/>
                </a:solidFill>
              </a:rPr>
              <a:t>Vandens lašų </a:t>
            </a:r>
            <a:r>
              <a:rPr lang="lt-LT" sz="8000" b="1" dirty="0" smtClean="0">
                <a:solidFill>
                  <a:schemeClr val="accent1"/>
                </a:solidFill>
              </a:rPr>
              <a:t>judėjimas</a:t>
            </a:r>
            <a:endParaRPr lang="lt-LT" sz="8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5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789" y="-99392"/>
            <a:ext cx="7704667" cy="1981200"/>
          </a:xfrm>
        </p:spPr>
        <p:txBody>
          <a:bodyPr>
            <a:noAutofit/>
          </a:bodyPr>
          <a:lstStyle/>
          <a:p>
            <a:pPr algn="ctr"/>
            <a:r>
              <a:rPr lang="lt-LT" sz="4400" b="1" dirty="0">
                <a:solidFill>
                  <a:schemeClr val="accent1"/>
                </a:solidFill>
              </a:rPr>
              <a:t>Vandens lašų judėjimo apibūdinimas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71600" y="1447800"/>
                <a:ext cx="7704856" cy="5293568"/>
              </a:xfrm>
            </p:spPr>
            <p:txBody>
              <a:bodyPr>
                <a:normAutofit fontScale="92500" lnSpcReduction="10000"/>
              </a:bodyPr>
              <a:lstStyle/>
              <a:p>
                <a:pPr lvl="1">
                  <a:buClr>
                    <a:schemeClr val="bg1">
                      <a:lumMod val="50000"/>
                    </a:schemeClr>
                  </a:buClr>
                  <a:buSzPct val="100000"/>
                  <a:buFont typeface="Arial" panose="020B0604020202020204" pitchFamily="34" charset="0"/>
                  <a:buChar char="►"/>
                </a:pPr>
                <a:r>
                  <a:rPr lang="lt-LT" sz="3600" dirty="0" smtClean="0"/>
                  <a:t>Pastebėjome, kad vandens lašai juda lėtėjančiai.</a:t>
                </a:r>
              </a:p>
              <a:p>
                <a:pPr>
                  <a:buClr>
                    <a:schemeClr val="bg1">
                      <a:lumMod val="50000"/>
                    </a:schemeClr>
                  </a:buClr>
                  <a:buSzPct val="100000"/>
                  <a:buFont typeface="Arial" panose="020B0604020202020204" pitchFamily="34" charset="0"/>
                  <a:buChar char="►"/>
                </a:pPr>
                <a:endParaRPr lang="lt-LT" sz="3600" dirty="0" smtClean="0"/>
              </a:p>
              <a:p>
                <a:pPr lvl="1">
                  <a:buClr>
                    <a:schemeClr val="bg1">
                      <a:lumMod val="50000"/>
                    </a:schemeClr>
                  </a:buClr>
                  <a:buSzPct val="100000"/>
                  <a:buFont typeface="Arial" panose="020B0604020202020204" pitchFamily="34" charset="0"/>
                  <a:buChar char="►"/>
                </a:pPr>
                <a:r>
                  <a:rPr lang="lt-LT" sz="3600" dirty="0" smtClean="0"/>
                  <a:t>Kadangi vandens lašelis langu tekėdamas žemyn palieka dalį savo vandens, jo masė mažėja;</a:t>
                </a:r>
              </a:p>
              <a:p>
                <a:pPr lvl="1">
                  <a:buClr>
                    <a:schemeClr val="bg1">
                      <a:lumMod val="50000"/>
                    </a:schemeClr>
                  </a:buClr>
                  <a:buSzPct val="100000"/>
                  <a:buFont typeface="Arial" panose="020B0604020202020204" pitchFamily="34" charset="0"/>
                  <a:buChar char="►"/>
                </a:pPr>
                <a:endParaRPr lang="lt-LT" sz="3600" dirty="0" smtClean="0"/>
              </a:p>
              <a:p>
                <a:pPr lvl="1">
                  <a:buClr>
                    <a:schemeClr val="bg1">
                      <a:lumMod val="50000"/>
                    </a:schemeClr>
                  </a:buClr>
                  <a:buSzPct val="100000"/>
                  <a:buFont typeface="Arial" panose="020B0604020202020204" pitchFamily="34" charset="0"/>
                  <a:buChar char="►"/>
                </a:pPr>
                <a:r>
                  <a:rPr lang="lt-LT" sz="3600" dirty="0" smtClean="0"/>
                  <a:t>Vadinasi ir jėga, kuria Žemė traukia lašelį mažėja (</a:t>
                </a:r>
                <a14:m>
                  <m:oMath xmlns:m="http://schemas.openxmlformats.org/officeDocument/2006/math">
                    <m:r>
                      <a:rPr lang="lt-LT" sz="36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lt-LT" sz="3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sz="36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lt-LT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lt-LT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lt-LT" sz="3600" dirty="0" smtClean="0"/>
                  <a:t>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1600" y="1447800"/>
                <a:ext cx="7704856" cy="5293568"/>
              </a:xfrm>
              <a:blipFill rotWithShape="0">
                <a:blip r:embed="rId2"/>
                <a:stretch>
                  <a:fillRect r="-261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636912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lt-LT" sz="11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Noriu valgyti</a:t>
            </a:r>
            <a:endParaRPr lang="lt-LT" sz="11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750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564904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lt-LT" sz="6600" b="1" dirty="0" smtClean="0">
                <a:solidFill>
                  <a:schemeClr val="accent1"/>
                </a:solidFill>
              </a:rPr>
              <a:t>Mikrobangų krosnelės veikimo principas</a:t>
            </a:r>
            <a:endParaRPr lang="lt-LT" sz="6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.Mikrobang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13735"/>
            <a:ext cx="9144000" cy="5144266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</p:spTree>
    <p:extLst>
      <p:ext uri="{BB962C8B-B14F-4D97-AF65-F5344CB8AC3E}">
        <p14:creationId xmlns:p14="http://schemas.microsoft.com/office/powerpoint/2010/main" val="372838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lt-LT" sz="4400" b="1" dirty="0" smtClean="0">
                <a:solidFill>
                  <a:schemeClr val="accent1"/>
                </a:solidFill>
              </a:rPr>
              <a:t>Mikrobangų krosnelės veikimo principas</a:t>
            </a:r>
            <a:endParaRPr lang="lt-LT" sz="44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232" y="1403648"/>
            <a:ext cx="7344816" cy="5193704"/>
          </a:xfrm>
        </p:spPr>
        <p:txBody>
          <a:bodyPr>
            <a:norm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3200" dirty="0" smtClean="0"/>
              <a:t>Mikrobangos prasiskverbia pro mikrobangų krosnelėje esantį indą su maistu;</a:t>
            </a:r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3200" dirty="0" smtClean="0"/>
              <a:t>Mikrobangos priverčia vandens, riebalų ir cukraus molekules maiste virpėti;</a:t>
            </a:r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3200" dirty="0" smtClean="0"/>
              <a:t>Virpėdamos molekulės didina šiluminę energiją taip sušildydamos maistą.</a:t>
            </a:r>
            <a:endParaRPr lang="lt-LT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6. Mikro bango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13735"/>
            <a:ext cx="9144000" cy="5144266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0892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lt-LT" sz="11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Laikas darbui!</a:t>
            </a:r>
            <a:endParaRPr lang="lt-LT" sz="11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446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204864"/>
            <a:ext cx="7704667" cy="1981200"/>
          </a:xfrm>
        </p:spPr>
        <p:txBody>
          <a:bodyPr>
            <a:noAutofit/>
          </a:bodyPr>
          <a:lstStyle/>
          <a:p>
            <a:r>
              <a:rPr lang="lt-LT" sz="6600" b="1" dirty="0">
                <a:solidFill>
                  <a:schemeClr val="accent1"/>
                </a:solidFill>
              </a:rPr>
              <a:t>Donatas skaldo malkas </a:t>
            </a:r>
            <a:r>
              <a:rPr lang="lt-LT" sz="6600" b="1" dirty="0" smtClean="0">
                <a:solidFill>
                  <a:schemeClr val="accent1"/>
                </a:solidFill>
              </a:rPr>
              <a:t>bukuoju kirvio galu</a:t>
            </a:r>
            <a:endParaRPr lang="lt-LT" sz="6600" dirty="0"/>
          </a:p>
        </p:txBody>
      </p:sp>
    </p:spTree>
    <p:extLst>
      <p:ext uri="{BB962C8B-B14F-4D97-AF65-F5344CB8AC3E}">
        <p14:creationId xmlns:p14="http://schemas.microsoft.com/office/powerpoint/2010/main" val="228984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11165"/>
            <a:ext cx="9151018" cy="514683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760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640960" cy="1143000"/>
          </a:xfrm>
        </p:spPr>
        <p:txBody>
          <a:bodyPr>
            <a:noAutofit/>
          </a:bodyPr>
          <a:lstStyle/>
          <a:p>
            <a:pPr algn="ctr"/>
            <a:r>
              <a:rPr lang="lt-LT" sz="5400" b="1" dirty="0">
                <a:solidFill>
                  <a:schemeClr val="accent1"/>
                </a:solidFill>
              </a:rPr>
              <a:t>Donatas skaldo malkas panaudodamas pleišto dėsnį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3.Malka gera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733262"/>
            <a:ext cx="9144000" cy="5144266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0100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23826"/>
            <a:ext cx="7704667" cy="1981200"/>
          </a:xfrm>
        </p:spPr>
        <p:txBody>
          <a:bodyPr>
            <a:normAutofit/>
          </a:bodyPr>
          <a:lstStyle/>
          <a:p>
            <a:r>
              <a:rPr lang="lt-LT" sz="6000" b="1" dirty="0" smtClean="0">
                <a:solidFill>
                  <a:schemeClr val="accent1"/>
                </a:solidFill>
              </a:rPr>
              <a:t>Malka skeliama siauruoju galu</a:t>
            </a:r>
            <a:endParaRPr lang="lt-LT" sz="6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2564904"/>
            <a:ext cx="7704667" cy="3332816"/>
          </a:xfrm>
        </p:spPr>
        <p:txBody>
          <a:bodyPr>
            <a:noAutofit/>
          </a:bodyPr>
          <a:lstStyle/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4000" dirty="0"/>
              <a:t>Kuo mažesnis kirvio atramos plotas, tuo didesnis slėgis į </a:t>
            </a:r>
            <a:r>
              <a:rPr lang="lt-LT" sz="4000" dirty="0" smtClean="0"/>
              <a:t>malką;</a:t>
            </a:r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endParaRPr lang="lt-LT" sz="4000" dirty="0" smtClean="0"/>
          </a:p>
          <a:p>
            <a:pPr>
              <a:buClr>
                <a:schemeClr val="bg1">
                  <a:lumMod val="50000"/>
                </a:schemeClr>
              </a:buClr>
              <a:buSzPct val="100000"/>
              <a:buFont typeface="Arial" panose="020B0604020202020204" pitchFamily="34" charset="0"/>
              <a:buChar char="►"/>
            </a:pPr>
            <a:r>
              <a:rPr lang="lt-LT" sz="4000" dirty="0" smtClean="0"/>
              <a:t>Todėl tokia pat jėga veikiant smailesnį kirvį kapoti malkas bus daug lengviau nei buku. </a:t>
            </a:r>
            <a:endParaRPr lang="lt-LT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204864"/>
            <a:ext cx="9577064" cy="1800200"/>
          </a:xfrm>
        </p:spPr>
        <p:txBody>
          <a:bodyPr>
            <a:noAutofit/>
          </a:bodyPr>
          <a:lstStyle/>
          <a:p>
            <a:pPr algn="ctr"/>
            <a:r>
              <a:rPr lang="lt-LT" sz="7200" b="1" dirty="0">
                <a:solidFill>
                  <a:schemeClr val="accent1"/>
                </a:solidFill>
              </a:rPr>
              <a:t>Pečiaus šilumos išskyrimas</a:t>
            </a:r>
            <a:endParaRPr lang="lt-LT" sz="7200" b="1" dirty="0"/>
          </a:p>
        </p:txBody>
      </p:sp>
    </p:spTree>
    <p:extLst>
      <p:ext uri="{BB962C8B-B14F-4D97-AF65-F5344CB8AC3E}">
        <p14:creationId xmlns:p14="http://schemas.microsoft.com/office/powerpoint/2010/main" val="268169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5. Pecius short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15113"/>
            <a:ext cx="9144000" cy="5142888"/>
          </a:xfrm>
        </p:spPr>
      </p:pic>
    </p:spTree>
    <p:extLst>
      <p:ext uri="{BB962C8B-B14F-4D97-AF65-F5344CB8AC3E}">
        <p14:creationId xmlns:p14="http://schemas.microsoft.com/office/powerpoint/2010/main" val="385578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909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996" y="277279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lt-LT" sz="5400" b="1" dirty="0" smtClean="0">
                <a:solidFill>
                  <a:schemeClr val="accent1"/>
                </a:solidFill>
              </a:rPr>
              <a:t>Pečiaus šilumos išskyrimas</a:t>
            </a:r>
            <a:endParaRPr lang="lt-LT" sz="5400" b="1" dirty="0">
              <a:solidFill>
                <a:schemeClr val="accent1"/>
              </a:solidFill>
            </a:endParaRPr>
          </a:p>
        </p:txBody>
      </p:sp>
      <p:graphicFrame>
        <p:nvGraphicFramePr>
          <p:cNvPr id="40962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390171"/>
              </p:ext>
            </p:extLst>
          </p:nvPr>
        </p:nvGraphicFramePr>
        <p:xfrm>
          <a:off x="1489075" y="1371600"/>
          <a:ext cx="7713663" cy="454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2" name="Equation" r:id="rId3" imgW="2933640" imgH="1726920" progId="Equation.3">
                  <p:embed/>
                </p:oleObj>
              </mc:Choice>
              <mc:Fallback>
                <p:oleObj name="Equation" r:id="rId3" imgW="2933640" imgH="1726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9075" y="1371600"/>
                        <a:ext cx="7713663" cy="45418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89224" y="2564904"/>
            <a:ext cx="7596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Pakrauname</a:t>
            </a:r>
            <a:r>
              <a:rPr lang="en-US" sz="4000" dirty="0" smtClean="0"/>
              <a:t> 70% </a:t>
            </a:r>
            <a:r>
              <a:rPr lang="en-US" sz="4000" dirty="0" err="1" smtClean="0"/>
              <a:t>pe</a:t>
            </a:r>
            <a:r>
              <a:rPr lang="lt-LT" sz="4000" dirty="0" err="1" smtClean="0"/>
              <a:t>čiaus</a:t>
            </a:r>
            <a:endParaRPr lang="lt-LT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2623096" y="4793215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Malkų masė</a:t>
            </a:r>
            <a:endParaRPr lang="lt-LT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699792" y="5516528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/>
              <a:t>Degimo kameros tūris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200" y="247373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sz="5400" b="1" dirty="0" err="1" smtClean="0">
                <a:solidFill>
                  <a:schemeClr val="accent1"/>
                </a:solidFill>
              </a:rPr>
              <a:t>Kie</a:t>
            </a:r>
            <a:r>
              <a:rPr lang="lt-LT" sz="5400" b="1" dirty="0" smtClean="0">
                <a:solidFill>
                  <a:schemeClr val="accent1"/>
                </a:solidFill>
              </a:rPr>
              <a:t>k pakils temperatūra</a:t>
            </a:r>
            <a:endParaRPr lang="lt-LT" sz="54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2" y="2316819"/>
            <a:ext cx="7704667" cy="3332816"/>
          </a:xfrm>
        </p:spPr>
        <p:txBody>
          <a:bodyPr>
            <a:normAutofit fontScale="92500" lnSpcReduction="20000"/>
          </a:bodyPr>
          <a:lstStyle/>
          <a:p>
            <a:r>
              <a:rPr lang="lt-LT" sz="4000" dirty="0" smtClean="0"/>
              <a:t>Namo tūris yra 978 m</a:t>
            </a:r>
            <a:r>
              <a:rPr lang="lt-LT" sz="4000" baseline="30000" dirty="0" smtClean="0"/>
              <a:t>3</a:t>
            </a:r>
            <a:endParaRPr lang="en-US" sz="4000" baseline="30000" dirty="0" smtClean="0"/>
          </a:p>
          <a:p>
            <a:endParaRPr lang="en-US" baseline="30000" dirty="0"/>
          </a:p>
          <a:p>
            <a:endParaRPr lang="en-US" baseline="30000" dirty="0" smtClean="0"/>
          </a:p>
          <a:p>
            <a:endParaRPr lang="en-US" baseline="30000" dirty="0"/>
          </a:p>
          <a:p>
            <a:endParaRPr lang="en-US" baseline="30000" dirty="0" smtClean="0"/>
          </a:p>
          <a:p>
            <a:endParaRPr lang="en-US" baseline="30000" dirty="0"/>
          </a:p>
          <a:p>
            <a:endParaRPr lang="en-US" baseline="30000" dirty="0" smtClean="0"/>
          </a:p>
          <a:p>
            <a:endParaRPr lang="en-US" baseline="30000" dirty="0"/>
          </a:p>
          <a:p>
            <a:r>
              <a:rPr lang="en-US" sz="4000" dirty="0" err="1" smtClean="0"/>
              <a:t>Naudingumo</a:t>
            </a:r>
            <a:r>
              <a:rPr lang="en-US" sz="4000" dirty="0" smtClean="0"/>
              <a:t> </a:t>
            </a:r>
            <a:r>
              <a:rPr lang="en-US" sz="4000" dirty="0" err="1" smtClean="0"/>
              <a:t>koeficentas</a:t>
            </a:r>
            <a:endParaRPr lang="lt-LT" sz="4000" baseline="30000" dirty="0" smtClean="0"/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1957671"/>
              </p:ext>
            </p:extLst>
          </p:nvPr>
        </p:nvGraphicFramePr>
        <p:xfrm>
          <a:off x="1147652" y="1420840"/>
          <a:ext cx="3686814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9" name="Lygtis" r:id="rId3" imgW="1041120" imgH="203040" progId="Equation.3">
                  <p:embed/>
                </p:oleObj>
              </mc:Choice>
              <mc:Fallback>
                <p:oleObj name="Lygtis" r:id="rId3" imgW="104112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652" y="1420840"/>
                        <a:ext cx="3686814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68792" y="3039862"/>
                <a:ext cx="80648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t-LT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𝑂𝑅𝑂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=978⋅1,293=1264,6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lt-LT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792" y="3039862"/>
                <a:ext cx="8064896" cy="5847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7504" y="3664658"/>
                <a:ext cx="8064896" cy="1002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1338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1264,6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=1058</m:t>
                      </m:r>
                      <m:r>
                        <a:rPr lang="lt-LT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℃</m:t>
                      </m:r>
                    </m:oMath>
                  </m:oMathPara>
                </a14:m>
                <a:endParaRPr lang="lt-LT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664658"/>
                <a:ext cx="8064896" cy="100251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5265" y="5649635"/>
                <a:ext cx="806489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=1058</m:t>
                      </m:r>
                      <m:r>
                        <a:rPr lang="en-US" sz="4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sz="4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8=846,4</m:t>
                      </m:r>
                      <m:r>
                        <a:rPr lang="lt-LT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℃ </m:t>
                      </m:r>
                    </m:oMath>
                  </m:oMathPara>
                </a14:m>
                <a:endParaRPr lang="lt-LT" sz="4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65" y="5649635"/>
                <a:ext cx="8064896" cy="70788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err="1">
                <a:solidFill>
                  <a:schemeClr val="accent1"/>
                </a:solidFill>
              </a:rPr>
              <a:t>Kie</a:t>
            </a:r>
            <a:r>
              <a:rPr lang="lt-LT" sz="7200" b="1" dirty="0">
                <a:solidFill>
                  <a:schemeClr val="accent1"/>
                </a:solidFill>
              </a:rPr>
              <a:t>k pakils temperatūra</a:t>
            </a:r>
            <a:endParaRPr lang="lt-LT" sz="7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75656" y="1844824"/>
                <a:ext cx="7498080" cy="4800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5400" dirty="0" err="1" smtClean="0"/>
                  <a:t>Jei</a:t>
                </a:r>
                <a:r>
                  <a:rPr lang="en-US" sz="5400" dirty="0" smtClean="0"/>
                  <a:t> </a:t>
                </a:r>
                <a:r>
                  <a:rPr lang="en-US" sz="5400" dirty="0" err="1" smtClean="0"/>
                  <a:t>malkos</a:t>
                </a:r>
                <a:r>
                  <a:rPr lang="en-US" sz="5400" dirty="0" smtClean="0"/>
                  <a:t> </a:t>
                </a:r>
                <a:r>
                  <a:rPr lang="en-US" sz="5400" dirty="0" err="1" smtClean="0"/>
                  <a:t>sudegt</a:t>
                </a:r>
                <a:r>
                  <a:rPr lang="lt-LT" sz="5400" dirty="0" smtClean="0"/>
                  <a:t>ų akimirksniu tada namų temperatūra pakiltų 846,4</a:t>
                </a:r>
                <a14:m>
                  <m:oMath xmlns:m="http://schemas.openxmlformats.org/officeDocument/2006/math">
                    <m:r>
                      <a:rPr lang="lt-LT" sz="5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5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  <m:r>
                      <a:rPr lang="lt-LT" sz="5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lt-LT" sz="5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75656" y="1844824"/>
                <a:ext cx="7498080" cy="4800600"/>
              </a:xfrm>
              <a:blipFill rotWithShape="0">
                <a:blip r:embed="rId2"/>
                <a:stretch>
                  <a:fillRect l="-430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08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0"/>
            <a:ext cx="7704667" cy="1981200"/>
          </a:xfrm>
        </p:spPr>
        <p:txBody>
          <a:bodyPr>
            <a:noAutofit/>
          </a:bodyPr>
          <a:lstStyle/>
          <a:p>
            <a:r>
              <a:rPr lang="lt-LT" sz="8800" b="1" dirty="0" smtClean="0">
                <a:solidFill>
                  <a:schemeClr val="accent1"/>
                </a:solidFill>
              </a:rPr>
              <a:t>Išvados</a:t>
            </a:r>
            <a:endParaRPr lang="lt-LT" sz="88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5400" dirty="0" err="1" smtClean="0"/>
              <a:t>Hipotez</a:t>
            </a:r>
            <a:r>
              <a:rPr lang="lt-LT" sz="5400" dirty="0" smtClean="0"/>
              <a:t>ė pasitvirtino –k</a:t>
            </a:r>
            <a:r>
              <a:rPr lang="en-US" sz="5400" dirty="0" err="1" smtClean="0"/>
              <a:t>iekvien</a:t>
            </a:r>
            <a:r>
              <a:rPr lang="lt-LT" sz="5400" dirty="0" smtClean="0"/>
              <a:t>ą dieną mes susiduriame su įvairiais fizikos dėsniais</a:t>
            </a:r>
            <a:r>
              <a:rPr lang="en-US" sz="5400" dirty="0" smtClean="0"/>
              <a:t>, ta</a:t>
            </a:r>
            <a:r>
              <a:rPr lang="lt-LT" sz="5400" dirty="0" smtClean="0"/>
              <a:t>čiau kartais to nepastebime.</a:t>
            </a:r>
          </a:p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8748464" cy="3488266"/>
          </a:xfrm>
        </p:spPr>
        <p:txBody>
          <a:bodyPr>
            <a:noAutofit/>
          </a:bodyPr>
          <a:lstStyle/>
          <a:p>
            <a:r>
              <a:rPr lang="en-US" sz="9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Pasitikrinkite</a:t>
            </a:r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!</a:t>
            </a:r>
            <a:endParaRPr lang="lt-LT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747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072994" cy="3493603"/>
          </a:xfrm>
        </p:spPr>
        <p:txBody>
          <a:bodyPr>
            <a:noAutofit/>
          </a:bodyPr>
          <a:lstStyle/>
          <a:p>
            <a:pPr algn="ctr"/>
            <a:r>
              <a:rPr lang="lt-LT" sz="115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Teoriniai  uždaviniai</a:t>
            </a:r>
          </a:p>
        </p:txBody>
      </p:sp>
    </p:spTree>
    <p:extLst>
      <p:ext uri="{BB962C8B-B14F-4D97-AF65-F5344CB8AC3E}">
        <p14:creationId xmlns:p14="http://schemas.microsoft.com/office/powerpoint/2010/main" val="113010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496944" cy="994172"/>
          </a:xfrm>
        </p:spPr>
        <p:txBody>
          <a:bodyPr>
            <a:noAutofit/>
          </a:bodyPr>
          <a:lstStyle/>
          <a:p>
            <a:r>
              <a:rPr lang="lt-LT" sz="4800" dirty="0" smtClean="0"/>
              <a:t>1. </a:t>
            </a:r>
            <a:r>
              <a:rPr lang="en-US" sz="4800" dirty="0" err="1" smtClean="0"/>
              <a:t>Koks</a:t>
            </a:r>
            <a:r>
              <a:rPr lang="en-US" sz="4800" dirty="0" smtClean="0"/>
              <a:t> </a:t>
            </a:r>
            <a:r>
              <a:rPr lang="en-US" sz="4800" dirty="0" err="1" smtClean="0"/>
              <a:t>garso</a:t>
            </a:r>
            <a:r>
              <a:rPr lang="en-US" sz="4800" dirty="0" smtClean="0"/>
              <a:t> </a:t>
            </a:r>
            <a:r>
              <a:rPr lang="en-US" sz="4800" dirty="0" err="1" smtClean="0"/>
              <a:t>greitis</a:t>
            </a:r>
            <a:r>
              <a:rPr lang="lt-LT" sz="4800" dirty="0" smtClean="0"/>
              <a:t> ore</a:t>
            </a:r>
            <a:r>
              <a:rPr lang="en-US" sz="4800" dirty="0" smtClean="0"/>
              <a:t>? </a:t>
            </a:r>
            <a:r>
              <a:rPr lang="en-US" sz="4800" dirty="0"/>
              <a:t>(kai t = 20</a:t>
            </a:r>
            <a:r>
              <a:rPr lang="en-US" sz="4800" baseline="30000" dirty="0"/>
              <a:t>o</a:t>
            </a:r>
            <a:r>
              <a:rPr lang="en-US" sz="4800" dirty="0"/>
              <a:t>C)</a:t>
            </a:r>
            <a:r>
              <a:rPr lang="en-US" sz="4800" dirty="0"/>
              <a:t> 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204864"/>
            <a:ext cx="7704667" cy="33328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400" dirty="0"/>
              <a:t>A</a:t>
            </a:r>
            <a:r>
              <a:rPr lang="lt-LT" sz="5400" dirty="0"/>
              <a:t>)</a:t>
            </a:r>
            <a:r>
              <a:rPr lang="en-US" sz="5400" dirty="0"/>
              <a:t> </a:t>
            </a:r>
            <a:r>
              <a:rPr lang="en-US" sz="5400" dirty="0" smtClean="0"/>
              <a:t>350 </a:t>
            </a:r>
            <a:r>
              <a:rPr lang="en-US" sz="5400" dirty="0"/>
              <a:t>m/s</a:t>
            </a:r>
            <a:r>
              <a:rPr lang="lt-LT" sz="5400" dirty="0"/>
              <a:t>;</a:t>
            </a:r>
            <a:endParaRPr lang="en-US" sz="5400" dirty="0"/>
          </a:p>
          <a:p>
            <a:pPr marL="0" indent="0">
              <a:buNone/>
            </a:pPr>
            <a:r>
              <a:rPr lang="en-US" sz="5400" dirty="0"/>
              <a:t>B</a:t>
            </a:r>
            <a:r>
              <a:rPr lang="lt-LT" sz="5400" dirty="0"/>
              <a:t>)</a:t>
            </a:r>
            <a:r>
              <a:rPr lang="en-US" sz="5400" dirty="0"/>
              <a:t> </a:t>
            </a:r>
            <a:r>
              <a:rPr lang="en-US" sz="5400" dirty="0" smtClean="0"/>
              <a:t>250</a:t>
            </a:r>
            <a:r>
              <a:rPr lang="lt-LT" sz="5400" dirty="0" smtClean="0"/>
              <a:t> </a:t>
            </a:r>
            <a:r>
              <a:rPr lang="en-US" sz="5400" dirty="0"/>
              <a:t>m/s</a:t>
            </a:r>
            <a:r>
              <a:rPr lang="lt-LT" sz="5400" dirty="0"/>
              <a:t>;</a:t>
            </a:r>
            <a:endParaRPr lang="en-US" sz="5400" dirty="0"/>
          </a:p>
          <a:p>
            <a:pPr marL="0" indent="0">
              <a:buNone/>
            </a:pPr>
            <a:r>
              <a:rPr lang="en-US" sz="5400" dirty="0"/>
              <a:t>C</a:t>
            </a:r>
            <a:r>
              <a:rPr lang="lt-LT" sz="5400" dirty="0"/>
              <a:t>)</a:t>
            </a:r>
            <a:r>
              <a:rPr lang="en-US" sz="5400" dirty="0"/>
              <a:t> 300</a:t>
            </a:r>
            <a:r>
              <a:rPr lang="lt-LT" sz="5400" dirty="0"/>
              <a:t> </a:t>
            </a:r>
            <a:r>
              <a:rPr lang="en-US" sz="5400" dirty="0"/>
              <a:t>m/s</a:t>
            </a:r>
            <a:r>
              <a:rPr lang="lt-LT" sz="5400" dirty="0"/>
              <a:t>;</a:t>
            </a:r>
            <a:endParaRPr lang="en-US" sz="5400" dirty="0"/>
          </a:p>
          <a:p>
            <a:pPr marL="0" indent="0">
              <a:buNone/>
            </a:pPr>
            <a:r>
              <a:rPr lang="lt-LT" sz="5400" dirty="0"/>
              <a:t>D) </a:t>
            </a:r>
            <a:r>
              <a:rPr lang="en-US" sz="5400" dirty="0" smtClean="0"/>
              <a:t>343</a:t>
            </a:r>
            <a:r>
              <a:rPr lang="lt-LT" sz="5400" dirty="0" smtClean="0"/>
              <a:t> </a:t>
            </a:r>
            <a:r>
              <a:rPr lang="lt-LT" sz="5400" dirty="0"/>
              <a:t>m/s.</a:t>
            </a:r>
            <a:endParaRPr lang="lt-LT" sz="5400" b="1" dirty="0"/>
          </a:p>
        </p:txBody>
      </p:sp>
    </p:spTree>
    <p:extLst>
      <p:ext uri="{BB962C8B-B14F-4D97-AF65-F5344CB8AC3E}">
        <p14:creationId xmlns:p14="http://schemas.microsoft.com/office/powerpoint/2010/main" val="187096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8161867" cy="1981200"/>
          </a:xfrm>
        </p:spPr>
        <p:txBody>
          <a:bodyPr>
            <a:noAutofit/>
          </a:bodyPr>
          <a:lstStyle/>
          <a:p>
            <a:r>
              <a:rPr lang="lt-LT" sz="4800" dirty="0" smtClean="0"/>
              <a:t>2. </a:t>
            </a:r>
            <a:r>
              <a:rPr lang="en-US" sz="4800" dirty="0" smtClean="0"/>
              <a:t>Koki</a:t>
            </a:r>
            <a:r>
              <a:rPr lang="lt-LT" sz="4800" dirty="0" smtClean="0"/>
              <a:t>ų</a:t>
            </a:r>
            <a:r>
              <a:rPr lang="en-US" sz="4800" dirty="0" smtClean="0"/>
              <a:t> </a:t>
            </a:r>
            <a:r>
              <a:rPr lang="en-US" sz="4800" dirty="0" err="1" smtClean="0"/>
              <a:t>spinduli</a:t>
            </a:r>
            <a:r>
              <a:rPr lang="lt-LT" sz="4800" dirty="0" smtClean="0"/>
              <a:t>ų pagalba</a:t>
            </a:r>
            <a:r>
              <a:rPr lang="en-US" sz="4800" dirty="0" smtClean="0"/>
              <a:t> </a:t>
            </a:r>
            <a:r>
              <a:rPr lang="en-US" sz="4800" dirty="0" err="1" smtClean="0"/>
              <a:t>veikia</a:t>
            </a:r>
            <a:r>
              <a:rPr lang="en-US" sz="4800" dirty="0" smtClean="0"/>
              <a:t> TV</a:t>
            </a:r>
            <a:r>
              <a:rPr lang="lt-LT" sz="4800" dirty="0" smtClean="0"/>
              <a:t> valdymo</a:t>
            </a:r>
            <a:r>
              <a:rPr lang="en-US" sz="4800" dirty="0" smtClean="0"/>
              <a:t> </a:t>
            </a:r>
            <a:r>
              <a:rPr lang="en-US" sz="4800" dirty="0" err="1" smtClean="0"/>
              <a:t>pultelis</a:t>
            </a:r>
            <a:r>
              <a:rPr lang="en-US" sz="4800" dirty="0" smtClean="0"/>
              <a:t>?</a:t>
            </a:r>
            <a:endParaRPr lang="lt-LT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950" dirty="0"/>
              <a:t>A</a:t>
            </a:r>
            <a:r>
              <a:rPr lang="lt-LT" sz="4950" dirty="0"/>
              <a:t>)</a:t>
            </a:r>
            <a:r>
              <a:rPr lang="en-US" sz="4950" dirty="0"/>
              <a:t> </a:t>
            </a:r>
            <a:r>
              <a:rPr lang="lt-LT" sz="4950" dirty="0"/>
              <a:t>Ultravioletinių;</a:t>
            </a:r>
          </a:p>
          <a:p>
            <a:pPr marL="0" indent="0">
              <a:buNone/>
            </a:pPr>
            <a:r>
              <a:rPr lang="lt-LT" sz="4950" dirty="0"/>
              <a:t>B) Infraraudonųjų;</a:t>
            </a:r>
          </a:p>
          <a:p>
            <a:pPr marL="0" indent="0">
              <a:buNone/>
            </a:pPr>
            <a:r>
              <a:rPr lang="lt-LT" sz="4950" dirty="0"/>
              <a:t>C) Gama;</a:t>
            </a:r>
          </a:p>
          <a:p>
            <a:pPr marL="0" indent="0">
              <a:buNone/>
            </a:pPr>
            <a:r>
              <a:rPr lang="lt-LT" sz="4950" dirty="0"/>
              <a:t>D) Kosminių.</a:t>
            </a:r>
          </a:p>
        </p:txBody>
      </p:sp>
    </p:spTree>
    <p:extLst>
      <p:ext uri="{BB962C8B-B14F-4D97-AF65-F5344CB8AC3E}">
        <p14:creationId xmlns:p14="http://schemas.microsoft.com/office/powerpoint/2010/main" val="47969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786" y="1080493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lt-LT" dirty="0"/>
              <a:t>3</a:t>
            </a:r>
            <a:r>
              <a:rPr lang="lt-LT" dirty="0" smtClean="0"/>
              <a:t>. Kuris mokslininkas suformulavo judėjimo dėsnius?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76872"/>
            <a:ext cx="7704667" cy="3332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/>
              <a:t>A) Kopernikas;</a:t>
            </a:r>
          </a:p>
          <a:p>
            <a:pPr marL="0" indent="0">
              <a:buNone/>
            </a:pPr>
            <a:r>
              <a:rPr lang="lt-LT" sz="3600" dirty="0"/>
              <a:t>B) Archimedas;</a:t>
            </a:r>
          </a:p>
          <a:p>
            <a:pPr marL="0" indent="0">
              <a:buNone/>
            </a:pPr>
            <a:r>
              <a:rPr lang="lt-LT" sz="3600" dirty="0"/>
              <a:t>C) Galilėjus;</a:t>
            </a:r>
          </a:p>
          <a:p>
            <a:pPr marL="0" indent="0">
              <a:buNone/>
            </a:pPr>
            <a:r>
              <a:rPr lang="lt-LT" sz="3600" dirty="0"/>
              <a:t>D) Niutonas.</a:t>
            </a:r>
          </a:p>
        </p:txBody>
      </p:sp>
      <p:pic>
        <p:nvPicPr>
          <p:cNvPr id="1028" name="Picture 4" descr="http://teiwas.eu/wp-content/uploads/2012/09/dispersija-niutonas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801" y="2581267"/>
            <a:ext cx="5401792" cy="315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94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4. Koks cheminis elementas yra būtinas degimui?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4950" dirty="0" smtClean="0"/>
              <a:t>A) Deguonis;</a:t>
            </a:r>
          </a:p>
          <a:p>
            <a:pPr marL="0" indent="0">
              <a:buNone/>
            </a:pPr>
            <a:r>
              <a:rPr lang="lt-LT" sz="4950" dirty="0" smtClean="0"/>
              <a:t>B) Helis;</a:t>
            </a:r>
          </a:p>
          <a:p>
            <a:pPr marL="0" indent="0">
              <a:buNone/>
            </a:pPr>
            <a:r>
              <a:rPr lang="lt-LT" sz="4950" dirty="0" smtClean="0"/>
              <a:t>C) Silicis </a:t>
            </a:r>
            <a:r>
              <a:rPr lang="lt-LT" sz="4950" dirty="0"/>
              <a:t>;</a:t>
            </a:r>
          </a:p>
          <a:p>
            <a:pPr marL="0" indent="0">
              <a:buNone/>
            </a:pPr>
            <a:r>
              <a:rPr lang="lt-LT" sz="4950" dirty="0" smtClean="0"/>
              <a:t>D) Anglis</a:t>
            </a:r>
            <a:r>
              <a:rPr lang="lt-LT" sz="495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541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838" y="2787702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lt-LT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Praktiniai uždaviniai</a:t>
            </a:r>
          </a:p>
        </p:txBody>
      </p:sp>
    </p:spTree>
    <p:extLst>
      <p:ext uri="{BB962C8B-B14F-4D97-AF65-F5344CB8AC3E}">
        <p14:creationId xmlns:p14="http://schemas.microsoft.com/office/powerpoint/2010/main" val="385672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9" y="457201"/>
            <a:ext cx="8003232" cy="1981200"/>
          </a:xfrm>
        </p:spPr>
        <p:txBody>
          <a:bodyPr>
            <a:normAutofit/>
          </a:bodyPr>
          <a:lstStyle/>
          <a:p>
            <a:r>
              <a:rPr lang="lt-LT" dirty="0" smtClean="0"/>
              <a:t>5. Kuriuo kirviu lengviausia skaldyti malkas? (Dydis ir aštrumas vienodas)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4950" dirty="0" smtClean="0"/>
              <a:t>A) </a:t>
            </a:r>
            <a:r>
              <a:rPr lang="lt-LT" sz="4950" dirty="0"/>
              <a:t>Geležiniu;</a:t>
            </a:r>
          </a:p>
          <a:p>
            <a:pPr marL="0" indent="0">
              <a:buNone/>
            </a:pPr>
            <a:r>
              <a:rPr lang="lt-LT" sz="4950" dirty="0" smtClean="0"/>
              <a:t>B)Sidabriniu</a:t>
            </a:r>
            <a:r>
              <a:rPr lang="lt-LT" sz="4950" dirty="0"/>
              <a:t>;</a:t>
            </a:r>
          </a:p>
          <a:p>
            <a:pPr marL="0" indent="0">
              <a:buNone/>
            </a:pPr>
            <a:r>
              <a:rPr lang="lt-LT" sz="4950" dirty="0" smtClean="0"/>
              <a:t>C) </a:t>
            </a:r>
            <a:r>
              <a:rPr lang="lt-LT" sz="4950" dirty="0"/>
              <a:t>Auksiniu;</a:t>
            </a:r>
          </a:p>
          <a:p>
            <a:pPr marL="0" indent="0">
              <a:buNone/>
            </a:pPr>
            <a:r>
              <a:rPr lang="lt-LT" sz="4950" dirty="0" smtClean="0"/>
              <a:t>D) </a:t>
            </a:r>
            <a:r>
              <a:rPr lang="lt-LT" sz="4950" dirty="0"/>
              <a:t>Aliuminiu.</a:t>
            </a:r>
          </a:p>
        </p:txBody>
      </p:sp>
    </p:spTree>
    <p:extLst>
      <p:ext uri="{BB962C8B-B14F-4D97-AF65-F5344CB8AC3E}">
        <p14:creationId xmlns:p14="http://schemas.microsoft.com/office/powerpoint/2010/main" val="418394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6. Kokia yra dviračio rato vintilio judėjimo trajektorija?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2303459"/>
            <a:ext cx="7108614" cy="3998596"/>
          </a:xfr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427826" y="2425290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A)</a:t>
            </a:r>
            <a:endParaRPr lang="lt-LT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275856" y="2492896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B</a:t>
            </a:r>
            <a:r>
              <a:rPr lang="lt-LT" sz="3200" dirty="0" smtClean="0"/>
              <a:t>)</a:t>
            </a:r>
            <a:endParaRPr lang="lt-LT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427826" y="4026172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C)</a:t>
            </a:r>
            <a:endParaRPr lang="lt-LT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185550" y="4077073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D)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403234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76672"/>
            <a:ext cx="7931224" cy="1981200"/>
          </a:xfrm>
        </p:spPr>
        <p:txBody>
          <a:bodyPr/>
          <a:lstStyle/>
          <a:p>
            <a:pPr algn="l"/>
            <a:r>
              <a:rPr lang="lt-LT" dirty="0" smtClean="0"/>
              <a:t>7. Nuo kurio veiksnio nepriklauso difuzijos sparta? 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sz="5400" dirty="0" smtClean="0"/>
              <a:t>A) Temperatūros</a:t>
            </a:r>
            <a:r>
              <a:rPr lang="lt-LT" sz="5400" dirty="0"/>
              <a:t>;</a:t>
            </a:r>
          </a:p>
          <a:p>
            <a:pPr marL="0" indent="0">
              <a:buNone/>
            </a:pPr>
            <a:r>
              <a:rPr lang="lt-LT" sz="5400" dirty="0" smtClean="0"/>
              <a:t>B) Membranos </a:t>
            </a:r>
            <a:r>
              <a:rPr lang="lt-LT" sz="5400" dirty="0"/>
              <a:t>storio; </a:t>
            </a:r>
          </a:p>
          <a:p>
            <a:pPr marL="0" indent="0">
              <a:buNone/>
            </a:pPr>
            <a:r>
              <a:rPr lang="lt-LT" sz="5400" dirty="0" smtClean="0"/>
              <a:t>C) Molekulių </a:t>
            </a:r>
            <a:r>
              <a:rPr lang="lt-LT" sz="5400" dirty="0"/>
              <a:t>matmenų;</a:t>
            </a:r>
          </a:p>
          <a:p>
            <a:pPr marL="0" indent="0">
              <a:buNone/>
            </a:pPr>
            <a:r>
              <a:rPr lang="lt-LT" sz="5400" dirty="0" smtClean="0"/>
              <a:t>D) Apšviestumo</a:t>
            </a:r>
            <a:r>
              <a:rPr lang="lt-LT" sz="5400" dirty="0"/>
              <a:t>.  </a:t>
            </a:r>
          </a:p>
          <a:p>
            <a:pPr marL="857250" indent="-857250">
              <a:buAutoNum type="alphaUcParenR"/>
            </a:pP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169573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332656"/>
            <a:ext cx="7704667" cy="1981200"/>
          </a:xfrm>
        </p:spPr>
        <p:txBody>
          <a:bodyPr>
            <a:normAutofit fontScale="90000"/>
          </a:bodyPr>
          <a:lstStyle/>
          <a:p>
            <a:r>
              <a:rPr lang="lt-LT" sz="4400" dirty="0" smtClean="0"/>
              <a:t>8. Kokiu lango stiklu vandens lašeliai tekės greičiau?</a:t>
            </a:r>
            <a:endParaRPr lang="lt-LT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2" y="2708920"/>
            <a:ext cx="7704667" cy="388843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t-LT" sz="5400" dirty="0"/>
              <a:t> </a:t>
            </a:r>
            <a:r>
              <a:rPr lang="lt-LT" sz="7700" dirty="0" smtClean="0"/>
              <a:t>A) Sausu</a:t>
            </a:r>
            <a:r>
              <a:rPr lang="lt-LT" sz="7700" dirty="0"/>
              <a:t>;</a:t>
            </a:r>
          </a:p>
          <a:p>
            <a:pPr marL="0" indent="0">
              <a:buNone/>
            </a:pPr>
            <a:r>
              <a:rPr lang="lt-LT" sz="7700" dirty="0"/>
              <a:t> </a:t>
            </a:r>
            <a:r>
              <a:rPr lang="lt-LT" sz="7700" dirty="0" smtClean="0"/>
              <a:t>B) Riebaluotu</a:t>
            </a:r>
            <a:r>
              <a:rPr lang="lt-LT" sz="7700" dirty="0"/>
              <a:t>;</a:t>
            </a:r>
          </a:p>
          <a:p>
            <a:pPr marL="0" indent="0">
              <a:buNone/>
            </a:pPr>
            <a:r>
              <a:rPr lang="lt-LT" sz="7700" dirty="0"/>
              <a:t> </a:t>
            </a:r>
            <a:r>
              <a:rPr lang="lt-LT" sz="7700" dirty="0" smtClean="0"/>
              <a:t>C) Grublėtu</a:t>
            </a:r>
            <a:r>
              <a:rPr lang="lt-LT" sz="7700" dirty="0"/>
              <a:t>;</a:t>
            </a:r>
          </a:p>
          <a:p>
            <a:pPr marL="0" indent="0">
              <a:buNone/>
            </a:pPr>
            <a:r>
              <a:rPr lang="lt-LT" sz="7700" dirty="0"/>
              <a:t> </a:t>
            </a:r>
            <a:r>
              <a:rPr lang="lt-LT" sz="7700" dirty="0" smtClean="0"/>
              <a:t>D) </a:t>
            </a:r>
            <a:r>
              <a:rPr lang="lt-LT" sz="7700" dirty="0"/>
              <a:t>Tamsintu.</a:t>
            </a:r>
          </a:p>
          <a:p>
            <a:pPr marL="385763" indent="-385763">
              <a:buAutoNum type="alphaUcParenR"/>
            </a:pP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404328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762" y="116632"/>
            <a:ext cx="7704667" cy="19812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sz="4900" dirty="0" smtClean="0"/>
              <a:t>9. Kur nenaudojamos garsą izoliuojančios ausinės?</a:t>
            </a:r>
            <a:br>
              <a:rPr lang="lt-LT" sz="4900" dirty="0" smtClean="0"/>
            </a:br>
            <a:endParaRPr lang="lt-LT" sz="4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3212976"/>
            <a:ext cx="7704667" cy="33328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sz="5400" dirty="0" smtClean="0"/>
              <a:t>A) Audimo </a:t>
            </a:r>
            <a:r>
              <a:rPr lang="lt-LT" sz="5400" dirty="0"/>
              <a:t>fabrike;</a:t>
            </a:r>
          </a:p>
          <a:p>
            <a:pPr marL="0" indent="0">
              <a:buNone/>
            </a:pPr>
            <a:r>
              <a:rPr lang="lt-LT" sz="5400" dirty="0" smtClean="0"/>
              <a:t>B) Statybų </a:t>
            </a:r>
            <a:r>
              <a:rPr lang="lt-LT" sz="5400" dirty="0"/>
              <a:t>aikštelėje;</a:t>
            </a:r>
          </a:p>
          <a:p>
            <a:pPr marL="0" indent="0">
              <a:buNone/>
            </a:pPr>
            <a:r>
              <a:rPr lang="lt-LT" sz="5400" dirty="0" smtClean="0"/>
              <a:t>C) Medžioklėje</a:t>
            </a:r>
            <a:r>
              <a:rPr lang="lt-LT" sz="5400" dirty="0"/>
              <a:t>;</a:t>
            </a:r>
          </a:p>
          <a:p>
            <a:pPr marL="0" indent="0">
              <a:buNone/>
            </a:pPr>
            <a:r>
              <a:rPr lang="lt-LT" sz="5400" dirty="0" smtClean="0"/>
              <a:t>D) Biatlone</a:t>
            </a:r>
            <a:r>
              <a:rPr lang="lt-LT" sz="5400" dirty="0"/>
              <a:t>.</a:t>
            </a:r>
          </a:p>
          <a:p>
            <a:pPr marL="857250" indent="-857250">
              <a:buAutoNum type="alphaUcParenR"/>
            </a:pPr>
            <a:endParaRPr lang="lt-LT" sz="5400" dirty="0"/>
          </a:p>
          <a:p>
            <a:pPr marL="857250" indent="-857250">
              <a:buAutoNum type="alphaUcParenR"/>
            </a:pP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226847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10. Kuris iš šių daiktų greičiausiai sušils mikrobangų krosnelėje?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4800" dirty="0"/>
              <a:t>A) Bandelė;</a:t>
            </a:r>
          </a:p>
          <a:p>
            <a:pPr marL="0" indent="0">
              <a:buNone/>
            </a:pPr>
            <a:r>
              <a:rPr lang="lt-LT" sz="4800" dirty="0"/>
              <a:t>B) Agurkas;</a:t>
            </a:r>
          </a:p>
          <a:p>
            <a:pPr marL="0" indent="0">
              <a:buNone/>
            </a:pPr>
            <a:r>
              <a:rPr lang="lt-LT" sz="4800" dirty="0"/>
              <a:t>C) Batonas;</a:t>
            </a:r>
          </a:p>
          <a:p>
            <a:pPr marL="0" indent="0">
              <a:buNone/>
            </a:pPr>
            <a:r>
              <a:rPr lang="lt-LT" sz="4800" dirty="0"/>
              <a:t>D) Akmuo.</a:t>
            </a:r>
          </a:p>
        </p:txBody>
      </p:sp>
    </p:spTree>
    <p:extLst>
      <p:ext uri="{BB962C8B-B14F-4D97-AF65-F5344CB8AC3E}">
        <p14:creationId xmlns:p14="http://schemas.microsoft.com/office/powerpoint/2010/main" val="76871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dirty="0" smtClean="0"/>
              <a:t>11. Kaip juda vandens lašai lango paviršiumi?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4950" dirty="0"/>
              <a:t>A) Tolygiai greitėjančiai;</a:t>
            </a:r>
          </a:p>
          <a:p>
            <a:pPr marL="0" indent="0">
              <a:buNone/>
            </a:pPr>
            <a:r>
              <a:rPr lang="lt-LT" sz="4950" dirty="0"/>
              <a:t>B) Tolygiai letėjančiai;</a:t>
            </a:r>
          </a:p>
          <a:p>
            <a:pPr marL="0" indent="0">
              <a:buNone/>
            </a:pPr>
            <a:r>
              <a:rPr lang="lt-LT" sz="4950" dirty="0"/>
              <a:t>C) Pastoviu greičiu;</a:t>
            </a:r>
          </a:p>
          <a:p>
            <a:pPr marL="0" indent="0">
              <a:buNone/>
            </a:pPr>
            <a:r>
              <a:rPr lang="lt-LT" sz="4950" dirty="0"/>
              <a:t>D) Netolygiai greitėjančiai.</a:t>
            </a:r>
          </a:p>
        </p:txBody>
      </p:sp>
    </p:spTree>
    <p:extLst>
      <p:ext uri="{BB962C8B-B14F-4D97-AF65-F5344CB8AC3E}">
        <p14:creationId xmlns:p14="http://schemas.microsoft.com/office/powerpoint/2010/main" val="327568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463" y="2912393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lt-LT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Skaičiavimo uždaviniai</a:t>
            </a:r>
          </a:p>
        </p:txBody>
      </p:sp>
    </p:spTree>
    <p:extLst>
      <p:ext uri="{BB962C8B-B14F-4D97-AF65-F5344CB8AC3E}">
        <p14:creationId xmlns:p14="http://schemas.microsoft.com/office/powerpoint/2010/main" val="193332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12. Kiek vidutiniškai energijos suvartoja nieko neveikdamas (sedėdamas) žmogus per parą?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924944"/>
            <a:ext cx="7886700" cy="3263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4800" dirty="0"/>
              <a:t>A) 2400 kcal;</a:t>
            </a:r>
          </a:p>
          <a:p>
            <a:pPr marL="0" indent="0">
              <a:buNone/>
            </a:pPr>
            <a:r>
              <a:rPr lang="lt-LT" sz="4800" dirty="0"/>
              <a:t>B) 3200 kcal;</a:t>
            </a:r>
          </a:p>
          <a:p>
            <a:pPr marL="0" indent="0">
              <a:buNone/>
            </a:pPr>
            <a:r>
              <a:rPr lang="lt-LT" sz="4800" dirty="0"/>
              <a:t>C) 1100 kcal;</a:t>
            </a:r>
          </a:p>
          <a:p>
            <a:pPr marL="0" indent="0">
              <a:buNone/>
            </a:pPr>
            <a:r>
              <a:rPr lang="lt-LT" sz="4800" dirty="0"/>
              <a:t>D) 4000 kcal.</a:t>
            </a:r>
          </a:p>
        </p:txBody>
      </p:sp>
    </p:spTree>
    <p:extLst>
      <p:ext uri="{BB962C8B-B14F-4D97-AF65-F5344CB8AC3E}">
        <p14:creationId xmlns:p14="http://schemas.microsoft.com/office/powerpoint/2010/main" val="93609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910347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1</a:t>
            </a:r>
            <a:r>
              <a:rPr lang="en-US" dirty="0" smtClean="0"/>
              <a:t>3</a:t>
            </a:r>
            <a:r>
              <a:rPr lang="lt-LT" dirty="0" smtClean="0"/>
              <a:t>. Į kelintą aukštą gali įlipti 80 kg masės žmogus, suvalgęs vieną bandelę (bandelė duoda 230 kcal energiją, o lubų aukštis – 4 m.)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4950" dirty="0"/>
              <a:t>A) 5</a:t>
            </a:r>
            <a:r>
              <a:rPr lang="en-US" sz="4950" dirty="0"/>
              <a:t>;</a:t>
            </a:r>
            <a:endParaRPr lang="lt-LT" sz="4950" dirty="0"/>
          </a:p>
          <a:p>
            <a:pPr marL="0" indent="0">
              <a:buNone/>
            </a:pPr>
            <a:r>
              <a:rPr lang="lt-LT" sz="4950" dirty="0"/>
              <a:t>B) 12</a:t>
            </a:r>
            <a:r>
              <a:rPr lang="en-US" sz="4950" dirty="0"/>
              <a:t>;</a:t>
            </a:r>
            <a:endParaRPr lang="lt-LT" sz="4950" dirty="0"/>
          </a:p>
          <a:p>
            <a:pPr marL="0" indent="0">
              <a:buNone/>
            </a:pPr>
            <a:r>
              <a:rPr lang="lt-LT" sz="4950" dirty="0"/>
              <a:t>C) </a:t>
            </a:r>
            <a:r>
              <a:rPr lang="lt-LT" sz="4950" dirty="0" smtClean="0"/>
              <a:t>30</a:t>
            </a:r>
            <a:r>
              <a:rPr lang="en-US" sz="4950" dirty="0" smtClean="0"/>
              <a:t>0;</a:t>
            </a:r>
            <a:endParaRPr lang="lt-LT" sz="4950" dirty="0"/>
          </a:p>
          <a:p>
            <a:pPr marL="0" indent="0">
              <a:buNone/>
            </a:pPr>
            <a:r>
              <a:rPr lang="lt-LT" sz="4950" dirty="0"/>
              <a:t>D) 40</a:t>
            </a:r>
            <a:r>
              <a:rPr lang="en-US" sz="4950" dirty="0"/>
              <a:t>.</a:t>
            </a:r>
            <a:endParaRPr lang="lt-LT" sz="4950" dirty="0"/>
          </a:p>
        </p:txBody>
      </p:sp>
    </p:spTree>
    <p:extLst>
      <p:ext uri="{BB962C8B-B14F-4D97-AF65-F5344CB8AC3E}">
        <p14:creationId xmlns:p14="http://schemas.microsoft.com/office/powerpoint/2010/main" val="232043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1</a:t>
            </a:r>
            <a:r>
              <a:rPr lang="en-US" dirty="0" smtClean="0"/>
              <a:t>4</a:t>
            </a:r>
            <a:r>
              <a:rPr lang="lt-LT" dirty="0" smtClean="0"/>
              <a:t>. 100 m nubėgame per 13 s. Per kiek laiko tokiu pat greičiu nubėgtume iki mokyklos (1,3 km)?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4950" dirty="0" smtClean="0"/>
              <a:t>A) </a:t>
            </a:r>
            <a:r>
              <a:rPr lang="en-US" sz="4950" dirty="0" smtClean="0"/>
              <a:t>~</a:t>
            </a:r>
            <a:r>
              <a:rPr lang="lt-LT" sz="4950" dirty="0" smtClean="0"/>
              <a:t>2 </a:t>
            </a:r>
            <a:r>
              <a:rPr lang="lt-LT" sz="4950" dirty="0"/>
              <a:t>min</a:t>
            </a:r>
            <a:r>
              <a:rPr lang="en-US" sz="4950" dirty="0"/>
              <a:t>;</a:t>
            </a:r>
            <a:endParaRPr lang="lt-LT" sz="4950" dirty="0"/>
          </a:p>
          <a:p>
            <a:pPr marL="0" indent="0">
              <a:buNone/>
            </a:pPr>
            <a:r>
              <a:rPr lang="lt-LT" sz="4950" dirty="0" smtClean="0"/>
              <a:t>B) </a:t>
            </a:r>
            <a:r>
              <a:rPr lang="en-US" sz="4950" dirty="0" smtClean="0"/>
              <a:t>~</a:t>
            </a:r>
            <a:r>
              <a:rPr lang="lt-LT" sz="4950" dirty="0" smtClean="0"/>
              <a:t>3 </a:t>
            </a:r>
            <a:r>
              <a:rPr lang="lt-LT" sz="4950" dirty="0"/>
              <a:t>min</a:t>
            </a:r>
            <a:r>
              <a:rPr lang="en-US" sz="4950" dirty="0"/>
              <a:t>;</a:t>
            </a:r>
            <a:endParaRPr lang="lt-LT" sz="4950" dirty="0"/>
          </a:p>
          <a:p>
            <a:pPr marL="0" indent="0">
              <a:buNone/>
            </a:pPr>
            <a:r>
              <a:rPr lang="lt-LT" sz="4950" dirty="0" smtClean="0"/>
              <a:t>C) </a:t>
            </a:r>
            <a:r>
              <a:rPr lang="en-US" sz="4950" dirty="0" smtClean="0"/>
              <a:t>~</a:t>
            </a:r>
            <a:r>
              <a:rPr lang="lt-LT" sz="4950" dirty="0" smtClean="0"/>
              <a:t>10 </a:t>
            </a:r>
            <a:r>
              <a:rPr lang="lt-LT" sz="4950" dirty="0"/>
              <a:t>min</a:t>
            </a:r>
            <a:r>
              <a:rPr lang="en-US" sz="4950" dirty="0"/>
              <a:t>;</a:t>
            </a:r>
            <a:endParaRPr lang="lt-LT" sz="4950" dirty="0"/>
          </a:p>
          <a:p>
            <a:pPr marL="0" indent="0">
              <a:buNone/>
            </a:pPr>
            <a:r>
              <a:rPr lang="lt-LT" sz="4950" dirty="0" smtClean="0"/>
              <a:t>D) </a:t>
            </a:r>
            <a:r>
              <a:rPr lang="en-US" sz="4950" dirty="0" smtClean="0"/>
              <a:t>~</a:t>
            </a:r>
            <a:r>
              <a:rPr lang="lt-LT" sz="4950" dirty="0" smtClean="0"/>
              <a:t>8 </a:t>
            </a:r>
            <a:r>
              <a:rPr lang="lt-LT" sz="4950" dirty="0"/>
              <a:t>min.</a:t>
            </a:r>
          </a:p>
        </p:txBody>
      </p:sp>
    </p:spTree>
    <p:extLst>
      <p:ext uri="{BB962C8B-B14F-4D97-AF65-F5344CB8AC3E}">
        <p14:creationId xmlns:p14="http://schemas.microsoft.com/office/powerpoint/2010/main" val="172365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1</a:t>
            </a:r>
            <a:r>
              <a:rPr lang="lt-LT" dirty="0"/>
              <a:t>5</a:t>
            </a:r>
            <a:r>
              <a:rPr lang="lt-LT" dirty="0" smtClean="0"/>
              <a:t>. Kiek laiko praejus mes išgirstume, kad trenkė žaibas, jei tai įvyko už </a:t>
            </a:r>
            <a:r>
              <a:rPr lang="lt-LT" dirty="0" smtClean="0"/>
              <a:t>5</a:t>
            </a:r>
            <a:r>
              <a:rPr lang="en-US" dirty="0" smtClean="0"/>
              <a:t> </a:t>
            </a:r>
            <a:r>
              <a:rPr lang="lt-LT" dirty="0" smtClean="0"/>
              <a:t>km</a:t>
            </a:r>
            <a:r>
              <a:rPr lang="lt-LT" dirty="0" smtClean="0"/>
              <a:t>.  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924944"/>
            <a:ext cx="7704667" cy="33328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5400" dirty="0" smtClean="0"/>
              <a:t>A) </a:t>
            </a:r>
            <a:r>
              <a:rPr lang="en-US" sz="5400" dirty="0" smtClean="0"/>
              <a:t>~</a:t>
            </a:r>
            <a:r>
              <a:rPr lang="lt-LT" sz="5400" dirty="0" smtClean="0"/>
              <a:t>20 </a:t>
            </a:r>
            <a:r>
              <a:rPr lang="lt-LT" sz="5400" dirty="0"/>
              <a:t>s;</a:t>
            </a:r>
          </a:p>
          <a:p>
            <a:pPr marL="0" indent="0">
              <a:buNone/>
            </a:pPr>
            <a:r>
              <a:rPr lang="lt-LT" sz="5400" dirty="0" smtClean="0"/>
              <a:t>B) </a:t>
            </a:r>
            <a:r>
              <a:rPr lang="en-US" sz="5400" dirty="0" smtClean="0"/>
              <a:t>~</a:t>
            </a:r>
            <a:r>
              <a:rPr lang="lt-LT" sz="5400" dirty="0" smtClean="0"/>
              <a:t>15 </a:t>
            </a:r>
            <a:r>
              <a:rPr lang="lt-LT" sz="5400" dirty="0"/>
              <a:t>s;</a:t>
            </a:r>
          </a:p>
          <a:p>
            <a:pPr marL="0" indent="0">
              <a:buNone/>
            </a:pPr>
            <a:r>
              <a:rPr lang="lt-LT" sz="5400" dirty="0" smtClean="0"/>
              <a:t>C) </a:t>
            </a:r>
            <a:r>
              <a:rPr lang="en-US" sz="5400" dirty="0" smtClean="0"/>
              <a:t>~</a:t>
            </a:r>
            <a:r>
              <a:rPr lang="lt-LT" sz="5400" dirty="0" smtClean="0"/>
              <a:t>10 </a:t>
            </a:r>
            <a:r>
              <a:rPr lang="lt-LT" sz="5400" dirty="0"/>
              <a:t>s;</a:t>
            </a:r>
          </a:p>
          <a:p>
            <a:pPr marL="0" indent="0">
              <a:buNone/>
            </a:pPr>
            <a:r>
              <a:rPr lang="lt-LT" sz="5400" dirty="0" smtClean="0"/>
              <a:t>D) </a:t>
            </a:r>
            <a:r>
              <a:rPr lang="en-US" sz="5400" dirty="0" smtClean="0"/>
              <a:t>~</a:t>
            </a:r>
            <a:r>
              <a:rPr lang="lt-LT" sz="5400" dirty="0" smtClean="0"/>
              <a:t>13 </a:t>
            </a:r>
            <a:r>
              <a:rPr lang="lt-LT" sz="5400" dirty="0"/>
              <a:t>s.</a:t>
            </a:r>
          </a:p>
          <a:p>
            <a:pPr marL="857250" indent="-857250">
              <a:buAutoNum type="alphaUcParenR"/>
            </a:pP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372485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Diagonal Corner Rectangle 9"/>
          <p:cNvSpPr/>
          <p:nvPr/>
        </p:nvSpPr>
        <p:spPr>
          <a:xfrm>
            <a:off x="1061121" y="1700808"/>
            <a:ext cx="7546690" cy="4680519"/>
          </a:xfrm>
          <a:prstGeom prst="snip2Diag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82133" y="23826"/>
            <a:ext cx="7704667" cy="1981200"/>
          </a:xfrm>
        </p:spPr>
        <p:txBody>
          <a:bodyPr>
            <a:normAutofit/>
          </a:bodyPr>
          <a:lstStyle/>
          <a:p>
            <a:r>
              <a:rPr lang="lt-LT" sz="72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n-lt"/>
              </a:rPr>
              <a:t>Atsakymai: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7704" y="2138768"/>
            <a:ext cx="834081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800" dirty="0" smtClean="0">
                <a:solidFill>
                  <a:schemeClr val="bg1"/>
                </a:solidFill>
              </a:rPr>
              <a:t>1. D; 	6. C;	11. B;</a:t>
            </a:r>
          </a:p>
          <a:p>
            <a:r>
              <a:rPr lang="lt-LT" sz="4800" dirty="0" smtClean="0">
                <a:solidFill>
                  <a:schemeClr val="bg1"/>
                </a:solidFill>
              </a:rPr>
              <a:t>2. B; 	7. D; 	12. A;</a:t>
            </a:r>
          </a:p>
          <a:p>
            <a:r>
              <a:rPr lang="lt-LT" sz="4800" dirty="0" smtClean="0">
                <a:solidFill>
                  <a:schemeClr val="bg1"/>
                </a:solidFill>
              </a:rPr>
              <a:t>3. D; 	8. B;	13. C;</a:t>
            </a:r>
          </a:p>
          <a:p>
            <a:r>
              <a:rPr lang="lt-LT" sz="4800" dirty="0" smtClean="0">
                <a:solidFill>
                  <a:schemeClr val="bg1"/>
                </a:solidFill>
              </a:rPr>
              <a:t>4. A; 	9. D;	14. B;</a:t>
            </a:r>
          </a:p>
          <a:p>
            <a:r>
              <a:rPr lang="lt-LT" sz="4800" dirty="0" smtClean="0">
                <a:solidFill>
                  <a:schemeClr val="bg1"/>
                </a:solidFill>
              </a:rPr>
              <a:t>5. C;	10. B;	15. B.</a:t>
            </a:r>
            <a:endParaRPr lang="lt-LT" sz="3200" dirty="0" smtClean="0">
              <a:solidFill>
                <a:schemeClr val="bg1"/>
              </a:solidFill>
            </a:endParaRPr>
          </a:p>
          <a:p>
            <a:r>
              <a:rPr lang="lt-LT" sz="2100" dirty="0" smtClean="0">
                <a:solidFill>
                  <a:schemeClr val="bg1"/>
                </a:solidFill>
              </a:rPr>
              <a:t> </a:t>
            </a:r>
            <a:endParaRPr lang="lt-LT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18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15118"/>
            <a:ext cx="7704667" cy="1981200"/>
          </a:xfrm>
        </p:spPr>
        <p:txBody>
          <a:bodyPr>
            <a:normAutofit/>
          </a:bodyPr>
          <a:lstStyle/>
          <a:p>
            <a:r>
              <a:rPr lang="lt-LT" sz="8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Šaltiniai</a:t>
            </a:r>
            <a:endParaRPr lang="lt-LT" sz="8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185" y="1961688"/>
            <a:ext cx="7704667" cy="4176464"/>
          </a:xfrm>
        </p:spPr>
        <p:txBody>
          <a:bodyPr>
            <a:noAutofit/>
          </a:bodyPr>
          <a:lstStyle/>
          <a:p>
            <a:r>
              <a:rPr lang="fi-FI" dirty="0" smtClean="0"/>
              <a:t>1</a:t>
            </a:r>
            <a:r>
              <a:rPr lang="lt-LT" dirty="0"/>
              <a:t>2</a:t>
            </a:r>
            <a:r>
              <a:rPr lang="lt-LT" dirty="0" smtClean="0"/>
              <a:t>.</a:t>
            </a:r>
            <a:r>
              <a:rPr lang="fi-FI" dirty="0" smtClean="0"/>
              <a:t> </a:t>
            </a:r>
            <a:r>
              <a:rPr lang="fi-FI" dirty="0"/>
              <a:t>(Akys) https://www.healthtap.com/user_questions/1481415</a:t>
            </a:r>
          </a:p>
          <a:p>
            <a:r>
              <a:rPr lang="fi-FI" dirty="0" smtClean="0"/>
              <a:t>2</a:t>
            </a:r>
            <a:r>
              <a:rPr lang="lt-LT" dirty="0" smtClean="0"/>
              <a:t>6.</a:t>
            </a:r>
            <a:r>
              <a:rPr lang="fi-FI" dirty="0" smtClean="0"/>
              <a:t> </a:t>
            </a:r>
            <a:r>
              <a:rPr lang="fi-FI" dirty="0"/>
              <a:t>(Tapetai) http://wallpaperscraft.com/download/wall_wallpaper_glitter_patterns_69476/3840x2160#</a:t>
            </a:r>
          </a:p>
          <a:p>
            <a:r>
              <a:rPr lang="lt-LT" dirty="0" smtClean="0"/>
              <a:t>30.</a:t>
            </a:r>
            <a:r>
              <a:rPr lang="fi-FI" dirty="0" smtClean="0"/>
              <a:t> </a:t>
            </a:r>
            <a:r>
              <a:rPr lang="fi-FI" dirty="0"/>
              <a:t>(Jusainas Boltas) </a:t>
            </a:r>
            <a:r>
              <a:rPr lang="fi-FI" dirty="0">
                <a:solidFill>
                  <a:sysClr val="windowText" lastClr="000000"/>
                </a:solidFill>
              </a:rPr>
              <a:t>http://</a:t>
            </a:r>
            <a:r>
              <a:rPr lang="fi-FI" dirty="0" smtClean="0">
                <a:solidFill>
                  <a:sysClr val="windowText" lastClr="000000"/>
                </a:solidFill>
              </a:rPr>
              <a:t>lt.wikipedia.org/wiki/Usain_Bolt#mediaviewer/File:Usain_Bol</a:t>
            </a:r>
            <a:endParaRPr lang="lt-LT" dirty="0" smtClea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3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17">
      <a:dk1>
        <a:sysClr val="windowText" lastClr="000000"/>
      </a:dk1>
      <a:lt1>
        <a:srgbClr val="D4EAF2"/>
      </a:lt1>
      <a:dk2>
        <a:srgbClr val="212121"/>
      </a:dk2>
      <a:lt2>
        <a:srgbClr val="A9D6E5"/>
      </a:lt2>
      <a:accent1>
        <a:srgbClr val="348DAE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Custom 6">
      <a:majorFont>
        <a:latin typeface="Century Gothic"/>
        <a:ea typeface=""/>
        <a:cs typeface=""/>
      </a:majorFont>
      <a:minorFont>
        <a:latin typeface="Franklin Gothic Book"/>
        <a:ea typeface=""/>
        <a:cs typeface="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5086</TotalTime>
  <Words>1296</Words>
  <Application>Microsoft Office PowerPoint</Application>
  <PresentationFormat>On-screen Show (4:3)</PresentationFormat>
  <Paragraphs>283</Paragraphs>
  <Slides>97</Slides>
  <Notes>2</Notes>
  <HiddenSlides>0</HiddenSlides>
  <MMClips>18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97</vt:i4>
      </vt:variant>
    </vt:vector>
  </HeadingPairs>
  <TitlesOfParts>
    <vt:vector size="108" baseType="lpstr">
      <vt:lpstr>Aharoni</vt:lpstr>
      <vt:lpstr>Arial</vt:lpstr>
      <vt:lpstr>Calibri</vt:lpstr>
      <vt:lpstr>Cambria Math</vt:lpstr>
      <vt:lpstr>Century Gothic</vt:lpstr>
      <vt:lpstr>Franklin Gothic Book</vt:lpstr>
      <vt:lpstr>Wingdings 2</vt:lpstr>
      <vt:lpstr>Parallax</vt:lpstr>
      <vt:lpstr>Microsoft Equation 3.0</vt:lpstr>
      <vt:lpstr>Lygtis</vt:lpstr>
      <vt:lpstr>Equation</vt:lpstr>
      <vt:lpstr>Diena fiziko  akimis</vt:lpstr>
      <vt:lpstr>Kodėl pasirinkome šią temą?</vt:lpstr>
      <vt:lpstr>Turinys</vt:lpstr>
      <vt:lpstr>PowerPoint Presentation</vt:lpstr>
      <vt:lpstr>Turinys</vt:lpstr>
      <vt:lpstr>Hipotezė</vt:lpstr>
      <vt:lpstr>Kaip mes tai įrodėme?</vt:lpstr>
      <vt:lpstr>PowerPoint Presentation</vt:lpstr>
      <vt:lpstr>Rytas</vt:lpstr>
      <vt:lpstr>PowerPoint Presentation</vt:lpstr>
      <vt:lpstr>PowerPoint Presentation</vt:lpstr>
      <vt:lpstr>PowerPoint Presentation</vt:lpstr>
      <vt:lpstr>Kaip izoliuoti garsą?</vt:lpstr>
      <vt:lpstr>PowerPoint Presentation</vt:lpstr>
      <vt:lpstr>Ausinės sandara</vt:lpstr>
      <vt:lpstr>Energija</vt:lpstr>
      <vt:lpstr>PowerPoint Presentation</vt:lpstr>
      <vt:lpstr>PowerPoint Presentation</vt:lpstr>
      <vt:lpstr>PowerPoint Presentation</vt:lpstr>
      <vt:lpstr>Jeigu būtume automobiliai...</vt:lpstr>
      <vt:lpstr>PowerPoint Presentation</vt:lpstr>
      <vt:lpstr>Kelias į mokyklą</vt:lpstr>
      <vt:lpstr>PowerPoint Presentation</vt:lpstr>
      <vt:lpstr>Judėjimas</vt:lpstr>
      <vt:lpstr>PowerPoint Presentation</vt:lpstr>
      <vt:lpstr>Kelias į mokyklą – kelias į pasaulį</vt:lpstr>
      <vt:lpstr>Lipame į antrą aukštą</vt:lpstr>
      <vt:lpstr>PowerPoint Presentation</vt:lpstr>
      <vt:lpstr>Potencinė energija</vt:lpstr>
      <vt:lpstr>PowerPoint Presentation</vt:lpstr>
      <vt:lpstr>Kūno kultūros pamoka</vt:lpstr>
      <vt:lpstr>PowerPoint Presentation</vt:lpstr>
      <vt:lpstr>100 metrų bėgimas</vt:lpstr>
      <vt:lpstr>PowerPoint Presentation</vt:lpstr>
      <vt:lpstr>PowerPoint Presentation</vt:lpstr>
      <vt:lpstr>Arbatėlė pertraukos metu</vt:lpstr>
      <vt:lpstr>Difuzija</vt:lpstr>
      <vt:lpstr>PowerPoint Presentation</vt:lpstr>
      <vt:lpstr>Laisvoji difuzija</vt:lpstr>
      <vt:lpstr>PowerPoint Presentation</vt:lpstr>
      <vt:lpstr>Priverstinė difuzija</vt:lpstr>
      <vt:lpstr>PowerPoint Presentation</vt:lpstr>
      <vt:lpstr>Stebuklingasis distancinis pultelis</vt:lpstr>
      <vt:lpstr>PowerPoint Presentation</vt:lpstr>
      <vt:lpstr>Distancinio pultelio veikimas</vt:lpstr>
      <vt:lpstr>PowerPoint Presentation</vt:lpstr>
      <vt:lpstr>PowerPoint Presentation</vt:lpstr>
      <vt:lpstr>Laisvalaikį pratęsia dviračiai</vt:lpstr>
      <vt:lpstr>Trajektorijos</vt:lpstr>
      <vt:lpstr>Dviračio rato judėjimo trajektorija</vt:lpstr>
      <vt:lpstr>PowerPoint Presentation</vt:lpstr>
      <vt:lpstr>Šachmatų būrelyje</vt:lpstr>
      <vt:lpstr>PowerPoint Presentation</vt:lpstr>
      <vt:lpstr>Jėga, vienai figūrai pakelti</vt:lpstr>
      <vt:lpstr>Jėga tikram žirgui pakelti</vt:lpstr>
      <vt:lpstr>Jėga tikram žirgui pakelti</vt:lpstr>
      <vt:lpstr>Vandens lašų judėjimas</vt:lpstr>
      <vt:lpstr>Vandens lašų judėjimas</vt:lpstr>
      <vt:lpstr>Vandens lašų judėjimo apibūdinimas</vt:lpstr>
      <vt:lpstr>Noriu valgyti</vt:lpstr>
      <vt:lpstr>Mikrobangų krosnelės veikimo principas</vt:lpstr>
      <vt:lpstr>PowerPoint Presentation</vt:lpstr>
      <vt:lpstr>Mikrobangų krosnelės veikimo principas</vt:lpstr>
      <vt:lpstr>PowerPoint Presentation</vt:lpstr>
      <vt:lpstr>Laikas darbui!</vt:lpstr>
      <vt:lpstr>Donatas skaldo malkas bukuoju kirvio galu</vt:lpstr>
      <vt:lpstr>PowerPoint Presentation</vt:lpstr>
      <vt:lpstr>Donatas skaldo malkas panaudodamas pleišto dėsnį</vt:lpstr>
      <vt:lpstr>PowerPoint Presentation</vt:lpstr>
      <vt:lpstr>Malka skeliama siauruoju galu</vt:lpstr>
      <vt:lpstr>Pečiaus šilumos išskyrimas</vt:lpstr>
      <vt:lpstr>PowerPoint Presentation</vt:lpstr>
      <vt:lpstr>Pečiaus šilumos išskyrimas</vt:lpstr>
      <vt:lpstr>Kiek pakils temperatūra</vt:lpstr>
      <vt:lpstr>Kiek pakils temperatūra</vt:lpstr>
      <vt:lpstr>Išvados</vt:lpstr>
      <vt:lpstr>Pasitikrinkite!</vt:lpstr>
      <vt:lpstr>Teoriniai  uždaviniai</vt:lpstr>
      <vt:lpstr>1. Koks garso greitis ore? (kai t = 20oC) </vt:lpstr>
      <vt:lpstr>2. Kokių spindulių pagalba veikia TV valdymo pultelis?</vt:lpstr>
      <vt:lpstr>3. Kuris mokslininkas suformulavo judėjimo dėsnius?</vt:lpstr>
      <vt:lpstr>4. Koks cheminis elementas yra būtinas degimui?</vt:lpstr>
      <vt:lpstr>Praktiniai uždaviniai</vt:lpstr>
      <vt:lpstr>5. Kuriuo kirviu lengviausia skaldyti malkas? (Dydis ir aštrumas vienodas)</vt:lpstr>
      <vt:lpstr>6. Kokia yra dviračio rato vintilio judėjimo trajektorija?</vt:lpstr>
      <vt:lpstr>7. Nuo kurio veiksnio nepriklauso difuzijos sparta?  </vt:lpstr>
      <vt:lpstr>8. Kokiu lango stiklu vandens lašeliai tekės greičiau?</vt:lpstr>
      <vt:lpstr> 9. Kur nenaudojamos garsą izoliuojančios ausinės? </vt:lpstr>
      <vt:lpstr>10. Kuris iš šių daiktų greičiausiai sušils mikrobangų krosnelėje?</vt:lpstr>
      <vt:lpstr>11. Kaip juda vandens lašai lango paviršiumi?</vt:lpstr>
      <vt:lpstr>Skaičiavimo uždaviniai</vt:lpstr>
      <vt:lpstr>12. Kiek vidutiniškai energijos suvartoja nieko neveikdamas (sedėdamas) žmogus per parą? </vt:lpstr>
      <vt:lpstr>13. Į kelintą aukštą gali įlipti 80 kg masės žmogus, suvalgęs vieną bandelę (bandelė duoda 230 kcal energiją, o lubų aukštis – 4 m.)</vt:lpstr>
      <vt:lpstr>14. 100 m nubėgame per 13 s. Per kiek laiko tokiu pat greičiu nubėgtume iki mokyklos (1,3 km)?</vt:lpstr>
      <vt:lpstr>15. Kiek laiko praejus mes išgirstume, kad trenkė žaibas, jei tai įvyko už 5 km.   </vt:lpstr>
      <vt:lpstr>Atsakymai:</vt:lpstr>
      <vt:lpstr>Šaltiniai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Fizikiniai reiškiniai dienos eigoje</dc:title>
  <dc:creator>Domantas</dc:creator>
  <cp:lastModifiedBy>Domantas</cp:lastModifiedBy>
  <cp:revision>307</cp:revision>
  <dcterms:created xsi:type="dcterms:W3CDTF">2014-11-15T20:39:38Z</dcterms:created>
  <dcterms:modified xsi:type="dcterms:W3CDTF">2015-04-20T16:39:07Z</dcterms:modified>
</cp:coreProperties>
</file>