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98" r:id="rId4"/>
    <p:sldId id="257" r:id="rId5"/>
    <p:sldId id="275" r:id="rId6"/>
    <p:sldId id="258" r:id="rId7"/>
    <p:sldId id="290" r:id="rId8"/>
    <p:sldId id="291" r:id="rId9"/>
    <p:sldId id="294" r:id="rId10"/>
    <p:sldId id="292" r:id="rId11"/>
    <p:sldId id="293" r:id="rId12"/>
    <p:sldId id="295" r:id="rId13"/>
    <p:sldId id="259" r:id="rId14"/>
    <p:sldId id="262" r:id="rId15"/>
    <p:sldId id="260" r:id="rId16"/>
    <p:sldId id="263" r:id="rId17"/>
    <p:sldId id="264" r:id="rId18"/>
    <p:sldId id="265" r:id="rId19"/>
    <p:sldId id="266" r:id="rId20"/>
    <p:sldId id="285" r:id="rId21"/>
    <p:sldId id="284" r:id="rId22"/>
    <p:sldId id="286" r:id="rId23"/>
    <p:sldId id="287" r:id="rId24"/>
    <p:sldId id="288" r:id="rId25"/>
    <p:sldId id="289" r:id="rId26"/>
    <p:sldId id="268" r:id="rId27"/>
    <p:sldId id="274" r:id="rId28"/>
    <p:sldId id="269" r:id="rId29"/>
    <p:sldId id="270" r:id="rId30"/>
    <p:sldId id="271" r:id="rId31"/>
    <p:sldId id="272" r:id="rId32"/>
    <p:sldId id="273" r:id="rId33"/>
    <p:sldId id="296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97" r:id="rId42"/>
    <p:sldId id="283" r:id="rId43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4" autoAdjust="0"/>
    <p:restoredTop sz="94660"/>
  </p:normalViewPr>
  <p:slideViewPr>
    <p:cSldViewPr>
      <p:cViewPr varScale="1">
        <p:scale>
          <a:sx n="110" d="100"/>
          <a:sy n="110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04D4D-5622-4519-B990-A3C90EDD0D7E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5A15A-38ED-48AB-B9C5-FC70DBA2412E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B4928-C637-4217-94F3-4AE0EF21C4F0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3367E-0955-45F6-A414-B3FFD2103A9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F338A-6BDD-447C-9D69-AD4B34043AD2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586C7-2ED1-4921-ABE5-F0A90844C4C7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EDA68-9AEA-4CA9-A045-7FD2CB99E3CA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F1D51-F76B-473C-B057-DB847AA84D88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3285C-98A9-442B-BD0D-FE59A4DD4BB8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ABF64-3935-4931-9622-EBDF5AF44208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82501-7497-40E6-89EF-710619C00E43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19A70-460D-4D3A-B785-7B3372CF48B3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31962-F908-4E59-9CB0-C9611AE89208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6BEBF-3DF0-4D00-A559-57290320E24E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6E6A1-8E9B-4D62-B535-3CAE80101743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EB324-9BDE-441E-B516-83F31668DC80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t-LT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6229E-1A8F-49F0-BB0A-164438C8E807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2ABBD-6C1F-4CDD-995F-C4B0855496F0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7B426-A3D1-4053-8080-C137264AD45E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BA6F-4354-4A06-B348-7BE5A9905945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68D55-D6DB-4D08-8BB1-8D96452CF622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0FAE9-A123-4FF7-AEBC-A390910F7E33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lt-L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CADE69-19DC-42BA-8911-2611F455274D}" type="datetimeFigureOut">
              <a:rPr lang="lt-LT"/>
              <a:pPr>
                <a:defRPr/>
              </a:pPr>
              <a:t>2015.03.20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AA0C12-B425-4D8F-8390-4841EAF9515C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EtnunYSK-0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Meteorita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hcePHUPPEc" TargetMode="External"/><Relationship Id="rId5" Type="http://schemas.openxmlformats.org/officeDocument/2006/relationships/hyperlink" Target="http://lt.wikipedia.org/wiki/Meteoroidas" TargetMode="External"/><Relationship Id="rId4" Type="http://schemas.openxmlformats.org/officeDocument/2006/relationships/hyperlink" Target="http://lt.wikipedia.org/wiki/Meteoras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2EtnunYSK-0" TargetMode="External"/><Relationship Id="rId5" Type="http://schemas.openxmlformats.org/officeDocument/2006/relationships/hyperlink" Target="http://astro.res.lt/planet/meteo/meteo.htm" TargetMode="External"/><Relationship Id="rId4" Type="http://schemas.openxmlformats.org/officeDocument/2006/relationships/hyperlink" Target="http://www.fotonas.su.lt/studdarbai/astronomija/priedai/meteoroidaiirmeteoritai.html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alphaModFix amt="9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b="1" dirty="0" err="1">
                <a:solidFill>
                  <a:schemeClr val="bg1"/>
                </a:solidFill>
              </a:rPr>
              <a:t>Meteoroidai</a:t>
            </a:r>
            <a:r>
              <a:rPr lang="lt-LT" b="1" dirty="0">
                <a:solidFill>
                  <a:schemeClr val="bg1"/>
                </a:solidFill>
              </a:rPr>
              <a:t>, meteorai, meteoritai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7838" y="5105400"/>
            <a:ext cx="4856162" cy="175260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err="1" smtClean="0">
                <a:solidFill>
                  <a:schemeClr val="bg1"/>
                </a:solidFill>
              </a:rPr>
              <a:t>Darb</a:t>
            </a:r>
            <a:r>
              <a:rPr lang="lt-LT" b="1" dirty="0" smtClean="0">
                <a:solidFill>
                  <a:schemeClr val="bg1"/>
                </a:solidFill>
              </a:rPr>
              <a:t>ą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lt-LT" b="1" dirty="0" smtClean="0">
                <a:solidFill>
                  <a:schemeClr val="bg1"/>
                </a:solidFill>
              </a:rPr>
              <a:t>parengė:</a:t>
            </a:r>
            <a:endParaRPr lang="en-US" b="1" dirty="0" smtClean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t-LT" b="1" dirty="0" smtClean="0">
                <a:solidFill>
                  <a:schemeClr val="bg1"/>
                </a:solidFill>
              </a:rPr>
              <a:t>Klaipėdos </a:t>
            </a:r>
            <a:r>
              <a:rPr lang="lt-LT" b="1" dirty="0">
                <a:solidFill>
                  <a:schemeClr val="bg1"/>
                </a:solidFill>
              </a:rPr>
              <a:t>„Žaliakalnio“ </a:t>
            </a:r>
            <a:r>
              <a:rPr lang="lt-LT" b="1" dirty="0" smtClean="0">
                <a:solidFill>
                  <a:schemeClr val="bg1"/>
                </a:solidFill>
              </a:rPr>
              <a:t>gimnazijos </a:t>
            </a:r>
            <a:r>
              <a:rPr lang="lt-LT" b="1" dirty="0">
                <a:solidFill>
                  <a:schemeClr val="bg1"/>
                </a:solidFill>
              </a:rPr>
              <a:t> </a:t>
            </a:r>
            <a:endParaRPr lang="lt-LT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t-LT" b="1" dirty="0">
                <a:solidFill>
                  <a:schemeClr val="bg1"/>
                </a:solidFill>
              </a:rPr>
              <a:t>m</a:t>
            </a:r>
            <a:r>
              <a:rPr lang="lt-LT" b="1" dirty="0" smtClean="0">
                <a:solidFill>
                  <a:schemeClr val="bg1"/>
                </a:solidFill>
              </a:rPr>
              <a:t>okinė </a:t>
            </a:r>
            <a:r>
              <a:rPr lang="lt-LT" b="1" dirty="0" err="1" smtClean="0">
                <a:solidFill>
                  <a:schemeClr val="bg1"/>
                </a:solidFill>
              </a:rPr>
              <a:t>Anastasija</a:t>
            </a:r>
            <a:r>
              <a:rPr lang="lt-LT" b="1" dirty="0" smtClean="0">
                <a:solidFill>
                  <a:schemeClr val="bg1"/>
                </a:solidFill>
              </a:rPr>
              <a:t> </a:t>
            </a:r>
            <a:r>
              <a:rPr lang="lt-LT" b="1" dirty="0" err="1" smtClean="0">
                <a:solidFill>
                  <a:schemeClr val="bg1"/>
                </a:solidFill>
              </a:rPr>
              <a:t>Malachovskaja</a:t>
            </a:r>
            <a:r>
              <a:rPr lang="lt-LT" b="1" dirty="0" smtClean="0">
                <a:solidFill>
                  <a:schemeClr val="bg1"/>
                </a:solidFill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t-LT" b="1" dirty="0" smtClean="0">
                <a:solidFill>
                  <a:schemeClr val="bg1"/>
                </a:solidFill>
              </a:rPr>
              <a:t>Mokytoja </a:t>
            </a:r>
            <a:r>
              <a:rPr lang="lt-LT" b="1" dirty="0">
                <a:solidFill>
                  <a:schemeClr val="bg1"/>
                </a:solidFill>
              </a:rPr>
              <a:t>Irina </a:t>
            </a:r>
            <a:r>
              <a:rPr lang="lt-LT" b="1" dirty="0" err="1" smtClean="0">
                <a:solidFill>
                  <a:schemeClr val="bg1"/>
                </a:solidFill>
              </a:rPr>
              <a:t>Kiseliova</a:t>
            </a:r>
            <a:r>
              <a:rPr lang="lt-LT" b="1" dirty="0" smtClean="0">
                <a:solidFill>
                  <a:schemeClr val="bg1"/>
                </a:solidFill>
              </a:rPr>
              <a:t>.</a:t>
            </a:r>
            <a:r>
              <a:rPr lang="lt-LT" b="1" dirty="0">
                <a:solidFill>
                  <a:schemeClr val="bg1"/>
                </a:solidFill>
              </a:rPr>
              <a:t> </a:t>
            </a:r>
            <a:endParaRPr lang="lt-LT" dirty="0">
              <a:solidFill>
                <a:schemeClr val="bg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lt-LT" b="1" dirty="0"/>
              <a:t> </a:t>
            </a:r>
            <a:endParaRPr lang="lt-LT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lt-L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Turinys</a:t>
            </a:r>
            <a:endParaRPr lang="lt-LT" dirty="0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Kas tai yra- meteoroidai?</a:t>
            </a:r>
          </a:p>
          <a:p>
            <a:r>
              <a:rPr lang="lt-LT" smtClean="0">
                <a:solidFill>
                  <a:schemeClr val="bg1"/>
                </a:solidFill>
              </a:rPr>
              <a:t>Radikantas</a:t>
            </a:r>
          </a:p>
          <a:p>
            <a:r>
              <a:rPr lang="lt-LT" smtClean="0">
                <a:solidFill>
                  <a:schemeClr val="bg1"/>
                </a:solidFill>
              </a:rPr>
              <a:t>Meteorų srautai</a:t>
            </a:r>
          </a:p>
          <a:p>
            <a:r>
              <a:rPr lang="lt-LT" smtClean="0">
                <a:solidFill>
                  <a:schemeClr val="bg1"/>
                </a:solidFill>
              </a:rPr>
              <a:t>Meteoritas - kas tai?</a:t>
            </a:r>
          </a:p>
          <a:p>
            <a:r>
              <a:rPr lang="lt-LT" smtClean="0">
                <a:solidFill>
                  <a:schemeClr val="bg1"/>
                </a:solidFill>
              </a:rPr>
              <a:t>Meteorito tipai</a:t>
            </a:r>
          </a:p>
          <a:p>
            <a:r>
              <a:rPr lang="lt-LT" smtClean="0">
                <a:solidFill>
                  <a:schemeClr val="bg1"/>
                </a:solidFill>
              </a:rPr>
              <a:t>Meteoritai Lietuvoje</a:t>
            </a:r>
          </a:p>
          <a:p>
            <a:r>
              <a:rPr lang="lt-LT" smtClean="0">
                <a:solidFill>
                  <a:schemeClr val="bg1"/>
                </a:solidFill>
              </a:rPr>
              <a:t>Meteoritų pėdsakai mūsų planetoje</a:t>
            </a:r>
          </a:p>
          <a:p>
            <a:endParaRPr lang="lt-LT" smtClean="0"/>
          </a:p>
          <a:p>
            <a:endParaRPr lang="lt-LT" smtClean="0"/>
          </a:p>
          <a:p>
            <a:endParaRPr lang="lt-LT" smtClean="0"/>
          </a:p>
          <a:p>
            <a:endParaRPr lang="lt-LT" smtClean="0"/>
          </a:p>
          <a:p>
            <a:endParaRPr lang="lt-LT" smtClean="0"/>
          </a:p>
          <a:p>
            <a:endParaRPr lang="lt-L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lt-LT" dirty="0" err="1" smtClean="0">
                <a:solidFill>
                  <a:schemeClr val="bg1"/>
                </a:solidFill>
              </a:rPr>
              <a:t>Turin</a:t>
            </a:r>
            <a:r>
              <a:rPr lang="en-US" dirty="0" smtClean="0">
                <a:solidFill>
                  <a:schemeClr val="bg1"/>
                </a:solidFill>
              </a:rPr>
              <a:t>y</a:t>
            </a:r>
            <a:r>
              <a:rPr lang="lt-LT" dirty="0" smtClean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Meteorai arba švytėjimo produktas</a:t>
            </a:r>
          </a:p>
          <a:p>
            <a:r>
              <a:rPr lang="lt-LT" smtClean="0">
                <a:solidFill>
                  <a:schemeClr val="bg1"/>
                </a:solidFill>
              </a:rPr>
              <a:t>Meteor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ų</a:t>
            </a:r>
            <a:r>
              <a:rPr lang="lt-LT" smtClean="0">
                <a:solidFill>
                  <a:schemeClr val="bg1"/>
                </a:solidFill>
              </a:rPr>
              <a:t> rūš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y</a:t>
            </a:r>
            <a:r>
              <a:rPr lang="lt-LT" smtClean="0">
                <a:solidFill>
                  <a:schemeClr val="bg1"/>
                </a:solidFill>
              </a:rPr>
              <a:t>s</a:t>
            </a:r>
          </a:p>
          <a:p>
            <a:r>
              <a:rPr lang="lt-LT" smtClean="0">
                <a:solidFill>
                  <a:schemeClr val="bg1"/>
                </a:solidFill>
              </a:rPr>
              <a:t>Bolidai</a:t>
            </a:r>
          </a:p>
          <a:p>
            <a:r>
              <a:rPr lang="lt-LT" smtClean="0">
                <a:solidFill>
                  <a:schemeClr val="bg1"/>
                </a:solidFill>
              </a:rPr>
              <a:t>Gražus reiškinys – Meteorų lietus (video)</a:t>
            </a:r>
          </a:p>
          <a:p>
            <a:r>
              <a:rPr lang="lt-LT" smtClean="0">
                <a:solidFill>
                  <a:schemeClr val="bg1"/>
                </a:solidFill>
              </a:rPr>
              <a:t>Testas</a:t>
            </a:r>
          </a:p>
          <a:p>
            <a:r>
              <a:rPr lang="lt-LT" smtClean="0">
                <a:solidFill>
                  <a:schemeClr val="bg1"/>
                </a:solidFill>
              </a:rPr>
              <a:t>Naudota literatūra</a:t>
            </a:r>
          </a:p>
          <a:p>
            <a:endParaRPr lang="lt-LT" smtClean="0"/>
          </a:p>
          <a:p>
            <a:endParaRPr lang="lt-LT" smtClean="0"/>
          </a:p>
          <a:p>
            <a:endParaRPr lang="lt-LT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2349500"/>
            <a:ext cx="8229600" cy="1143000"/>
          </a:xfrm>
        </p:spPr>
        <p:txBody>
          <a:bodyPr/>
          <a:lstStyle/>
          <a:p>
            <a:r>
              <a:rPr lang="lt-LT" sz="6000" smtClean="0">
                <a:solidFill>
                  <a:schemeClr val="bg1"/>
                </a:solidFill>
              </a:rPr>
              <a:t>Meteoroidai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Meteoroidai</a:t>
            </a:r>
            <a:endParaRPr lang="lt-LT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513"/>
            <a:ext cx="8229600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lt-LT" smtClean="0">
                <a:solidFill>
                  <a:schemeClr val="bg1"/>
                </a:solidFill>
              </a:rPr>
              <a:t>	Aplink Saulę ar kitą žvaigždę skriejantis mažų matmenų (nuo kelių mikrometrų iki kelių dešimčių metrų) kietasis kūnas.</a:t>
            </a:r>
            <a:r>
              <a:rPr lang="fi-FI" smtClean="0"/>
              <a:t> </a:t>
            </a:r>
            <a:r>
              <a:rPr lang="fi-FI" smtClean="0">
                <a:solidFill>
                  <a:schemeClr val="bg1"/>
                </a:solidFill>
              </a:rPr>
              <a:t>Tai kometų liekanos ar asteroidų nuolaužos.</a:t>
            </a:r>
            <a:endParaRPr lang="lt-LT" smtClean="0">
              <a:solidFill>
                <a:schemeClr val="bg1"/>
              </a:solidFill>
            </a:endParaRPr>
          </a:p>
          <a:p>
            <a:endParaRPr lang="lt-LT" smtClean="0"/>
          </a:p>
        </p:txBody>
      </p:sp>
      <p:pic>
        <p:nvPicPr>
          <p:cNvPr id="4" name="Picture 3" descr="space-meteoroids-high-definition-wallpapers-cool-desktop-background-photographs-widescre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55749">
            <a:off x="-238269" y="3551687"/>
            <a:ext cx="5508104" cy="34425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685126-meteoroi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44168">
            <a:off x="4774096" y="3626634"/>
            <a:ext cx="4095455" cy="28083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11188" y="908050"/>
            <a:ext cx="8229600" cy="1143000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908050"/>
            <a:ext cx="8229600" cy="4525963"/>
          </a:xfrm>
        </p:spPr>
        <p:txBody>
          <a:bodyPr/>
          <a:lstStyle/>
          <a:p>
            <a:pPr algn="r">
              <a:buFont typeface="Arial" charset="0"/>
              <a:buNone/>
            </a:pPr>
            <a:r>
              <a:rPr lang="lt-LT" smtClean="0">
                <a:solidFill>
                  <a:schemeClr val="bg1"/>
                </a:solidFill>
              </a:rPr>
              <a:t>Nukritęs ant planetos paviršiaus meteoroidas vadinamas meteoritu.</a:t>
            </a:r>
          </a:p>
        </p:txBody>
      </p:sp>
      <p:pic>
        <p:nvPicPr>
          <p:cNvPr id="4" name="Picture 3" descr="fig1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2753544"/>
            <a:ext cx="5168368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meteorfromli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852936"/>
            <a:ext cx="4200128" cy="31500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Meteoroidai</a:t>
            </a:r>
            <a:endParaRPr lang="lt-LT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	</a:t>
            </a:r>
            <a:r>
              <a:rPr lang="lt-LT" smtClean="0">
                <a:solidFill>
                  <a:schemeClr val="bg1"/>
                </a:solidFill>
              </a:rPr>
              <a:t>Kai į Žemės atmosferą įlekia daug meteoroidų, skriejančių lygiagrečiomis trajektorijomis, stebėtojui atrodo, kad visi jie išlekia iš vieno dangaus sferos taško, vadinamo radiantu</a:t>
            </a:r>
            <a:r>
              <a:rPr lang="en-US" smtClean="0">
                <a:solidFill>
                  <a:schemeClr val="bg1"/>
                </a:solidFill>
              </a:rPr>
              <a:t>.</a:t>
            </a:r>
            <a:r>
              <a:rPr lang="lt-LT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Picture 3" descr="Zirgas-20110204vaka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3645024"/>
            <a:ext cx="6912768" cy="30424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RelaxedModerately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Meteoroidai</a:t>
            </a:r>
            <a:endParaRPr lang="lt-LT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25962"/>
          </a:xfrm>
        </p:spPr>
        <p:txBody>
          <a:bodyPr/>
          <a:lstStyle/>
          <a:p>
            <a:pPr algn="r"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	</a:t>
            </a:r>
            <a:r>
              <a:rPr lang="lt-LT" smtClean="0">
                <a:solidFill>
                  <a:schemeClr val="bg1"/>
                </a:solidFill>
              </a:rPr>
              <a:t>Yra kelios dešimtys tokių meteoroidų srautų, vadinamų</a:t>
            </a:r>
            <a:r>
              <a:rPr lang="en-US" smtClean="0">
                <a:solidFill>
                  <a:schemeClr val="bg1"/>
                </a:solidFill>
              </a:rPr>
              <a:t> </a:t>
            </a:r>
            <a:r>
              <a:rPr lang="lt-LT" smtClean="0">
                <a:solidFill>
                  <a:schemeClr val="bg1"/>
                </a:solidFill>
              </a:rPr>
              <a:t>leonidais, drakonidais, perseidais ir t.t. pagal žvaigždynus, kuriuose yra jų radiantai.</a:t>
            </a:r>
          </a:p>
        </p:txBody>
      </p:sp>
      <p:pic>
        <p:nvPicPr>
          <p:cNvPr id="4" name="Picture 3" descr="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3429000"/>
            <a:ext cx="4813300" cy="3213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isometricOffAxis2Left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Radiantas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	</a:t>
            </a:r>
            <a:r>
              <a:rPr lang="lt-LT" smtClean="0">
                <a:solidFill>
                  <a:schemeClr val="bg1"/>
                </a:solidFill>
              </a:rPr>
              <a:t>Dangaus sferos taškas, į kurį žiūrint iš Žemės atrodo, kad jame yra meteoroidų spiečiaus šaltinis (jame susikerta pratęstos meteorų trajektorijos).</a:t>
            </a:r>
          </a:p>
        </p:txBody>
      </p:sp>
      <p:pic>
        <p:nvPicPr>
          <p:cNvPr id="4" name="Picture 3" descr="Perse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15777">
            <a:off x="4816388" y="3334073"/>
            <a:ext cx="4392488" cy="3960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divot"/>
            <a:contourClr>
              <a:srgbClr val="969696"/>
            </a:contourClr>
          </a:sp3d>
        </p:spPr>
      </p:pic>
      <p:pic>
        <p:nvPicPr>
          <p:cNvPr id="5" name="Picture 4" descr="1(42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98933">
            <a:off x="152629" y="3759292"/>
            <a:ext cx="4420862" cy="36837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Leonidai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	</a:t>
            </a:r>
            <a:r>
              <a:rPr lang="lt-LT" smtClean="0">
                <a:solidFill>
                  <a:schemeClr val="bg1"/>
                </a:solidFill>
              </a:rPr>
              <a:t>Meteorų srautas, kurio radiantas yra Liūto žvaigždyne, netoli Liūto </a:t>
            </a:r>
            <a:r>
              <a:rPr lang="el-GR" smtClean="0">
                <a:solidFill>
                  <a:schemeClr val="bg1"/>
                </a:solidFill>
              </a:rPr>
              <a:t>γ </a:t>
            </a:r>
            <a:r>
              <a:rPr lang="lt-LT" smtClean="0">
                <a:solidFill>
                  <a:schemeClr val="bg1"/>
                </a:solidFill>
              </a:rPr>
              <a:t>žvaigždės. Susijęs su Tempelio ir Tutlio (Tempel-Tuttle) kometa (1866). </a:t>
            </a:r>
            <a:endParaRPr lang="lt-LT" smtClean="0"/>
          </a:p>
        </p:txBody>
      </p:sp>
      <p:pic>
        <p:nvPicPr>
          <p:cNvPr id="4" name="Picture 3" descr="leonidai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49758">
            <a:off x="367469" y="3963323"/>
            <a:ext cx="3552734" cy="2461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leonidai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43041">
            <a:off x="5719374" y="3811548"/>
            <a:ext cx="2585462" cy="29249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Perseidai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r">
              <a:buFont typeface="Arial" charset="0"/>
              <a:buNone/>
            </a:pPr>
            <a:r>
              <a:rPr lang="en-US" sz="3200" smtClean="0"/>
              <a:t>	</a:t>
            </a:r>
            <a:r>
              <a:rPr lang="lt-LT" sz="3200" smtClean="0">
                <a:solidFill>
                  <a:schemeClr val="bg1"/>
                </a:solidFill>
              </a:rPr>
              <a:t>Meteorų srautas, kurio radiantas yra Persėjo žvaigždyne, netoli Persėjo </a:t>
            </a:r>
            <a:r>
              <a:rPr lang="el-GR" sz="3200" smtClean="0">
                <a:solidFill>
                  <a:schemeClr val="bg1"/>
                </a:solidFill>
              </a:rPr>
              <a:t>γ </a:t>
            </a:r>
            <a:r>
              <a:rPr lang="lt-LT" sz="3200" smtClean="0">
                <a:solidFill>
                  <a:schemeClr val="bg1"/>
                </a:solidFill>
              </a:rPr>
              <a:t>ir </a:t>
            </a:r>
            <a:r>
              <a:rPr lang="el-GR" sz="3200" smtClean="0">
                <a:solidFill>
                  <a:schemeClr val="bg1"/>
                </a:solidFill>
              </a:rPr>
              <a:t>η </a:t>
            </a:r>
            <a:r>
              <a:rPr lang="lt-LT" sz="3200" smtClean="0">
                <a:solidFill>
                  <a:schemeClr val="bg1"/>
                </a:solidFill>
              </a:rPr>
              <a:t>žvaigždžių. Intensyviausi rugpjūčio 12 d.</a:t>
            </a:r>
          </a:p>
        </p:txBody>
      </p:sp>
      <p:pic>
        <p:nvPicPr>
          <p:cNvPr id="4" name="Picture 3" descr="perseidu_radiant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3501008"/>
            <a:ext cx="7416824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riblet"/>
            <a:contourClr>
              <a:srgbClr val="FFFFFF"/>
            </a:contourClr>
          </a:sp3d>
        </p:spPr>
      </p:pic>
      <p:pic>
        <p:nvPicPr>
          <p:cNvPr id="5" name="Picture 4" descr="perseidai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60648"/>
            <a:ext cx="2448272" cy="16751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Above"/>
            <a:lightRig rig="twoPt" dir="t">
              <a:rot lat="0" lon="0" rev="7200000"/>
            </a:lightRig>
          </a:scene3d>
          <a:sp3d>
            <a:bevelT w="25400" h="19050" prst="cross"/>
            <a:contourClr>
              <a:srgbClr val="FFFFFF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Drakonidai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	</a:t>
            </a:r>
            <a:r>
              <a:rPr lang="lt-LT" smtClean="0">
                <a:solidFill>
                  <a:schemeClr val="bg1"/>
                </a:solidFill>
              </a:rPr>
              <a:t>Meteorų srautas, kurio radiantas yra Slibino</a:t>
            </a:r>
            <a:r>
              <a:rPr lang="en-US" smtClean="0">
                <a:solidFill>
                  <a:schemeClr val="bg1"/>
                </a:solidFill>
              </a:rPr>
              <a:t> </a:t>
            </a:r>
            <a:r>
              <a:rPr lang="lt-LT" smtClean="0">
                <a:solidFill>
                  <a:schemeClr val="bg1"/>
                </a:solidFill>
              </a:rPr>
              <a:t>žvaigždyne, netoli Slibino </a:t>
            </a:r>
            <a:r>
              <a:rPr lang="el-GR" smtClean="0">
                <a:solidFill>
                  <a:schemeClr val="bg1"/>
                </a:solidFill>
              </a:rPr>
              <a:t>γ </a:t>
            </a:r>
            <a:r>
              <a:rPr lang="lt-LT" smtClean="0">
                <a:solidFill>
                  <a:schemeClr val="bg1"/>
                </a:solidFill>
              </a:rPr>
              <a:t>žvaigždės. Susidarė iš Džakobinio ir Cinerio  kometos. Intensyviausi spalio 9 d.</a:t>
            </a:r>
          </a:p>
        </p:txBody>
      </p:sp>
      <p:pic>
        <p:nvPicPr>
          <p:cNvPr id="4" name="Picture 3" descr="original-026419abc1c4b4ef1438b59b9061a4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04261">
            <a:off x="-117861" y="3707691"/>
            <a:ext cx="3275856" cy="32758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5" name="Picture 4" descr="1__428e13_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53645">
            <a:off x="3486923" y="3900628"/>
            <a:ext cx="4680520" cy="31183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softRound"/>
            <a:contourClr>
              <a:srgbClr val="969696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2420938"/>
            <a:ext cx="8229600" cy="777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6700" dirty="0">
                <a:solidFill>
                  <a:schemeClr val="bg1"/>
                </a:solidFill>
              </a:rPr>
              <a:t>Meteoritas</a:t>
            </a:r>
            <a:r>
              <a:rPr lang="lt-LT" dirty="0">
                <a:solidFill>
                  <a:schemeClr val="bg1"/>
                </a:solidFill>
              </a:rPr>
              <a:t/>
            </a:r>
            <a:br>
              <a:rPr lang="lt-LT" dirty="0">
                <a:solidFill>
                  <a:schemeClr val="bg1"/>
                </a:solidFill>
              </a:rPr>
            </a:b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Meteoritas</a:t>
            </a:r>
            <a:endParaRPr lang="lt-LT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	</a:t>
            </a:r>
            <a:r>
              <a:rPr lang="lt-LT" smtClean="0">
                <a:solidFill>
                  <a:schemeClr val="bg1"/>
                </a:solidFill>
              </a:rPr>
              <a:t>Dangaus kūnas, nukritęs ant Žemės paviršiaus. Per visą Žemės istoriją meteoritai nuolatos krito ant žemės paviršiaus.</a:t>
            </a:r>
            <a:endParaRPr lang="lt-LT" smtClean="0"/>
          </a:p>
        </p:txBody>
      </p:sp>
      <p:pic>
        <p:nvPicPr>
          <p:cNvPr id="4" name="Picture 3" descr="asteroidas-meteorit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212976"/>
            <a:ext cx="8890000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divot"/>
            <a:contourClr>
              <a:srgbClr val="969696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4900" dirty="0">
                <a:solidFill>
                  <a:schemeClr val="bg1"/>
                </a:solidFill>
              </a:rPr>
              <a:t>Meteoritų tipai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4213" y="1341438"/>
            <a:ext cx="7559675" cy="447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 A</a:t>
            </a:r>
            <a:r>
              <a:rPr lang="lt-LT" sz="3200">
                <a:solidFill>
                  <a:schemeClr val="bg1"/>
                </a:solidFill>
                <a:latin typeface="Calibri" pitchFamily="34" charset="0"/>
              </a:rPr>
              <a:t>kmeninis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lt-LT" sz="3200">
                <a:solidFill>
                  <a:schemeClr val="bg1"/>
                </a:solidFill>
                <a:latin typeface="Calibri" pitchFamily="34" charset="0"/>
              </a:rPr>
              <a:t>chondritus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lt-LT" sz="3200">
                <a:solidFill>
                  <a:schemeClr val="bg1"/>
                </a:solidFill>
                <a:latin typeface="Calibri" pitchFamily="34" charset="0"/>
              </a:rPr>
              <a:t>Achondritus</a:t>
            </a:r>
            <a:endParaRPr lang="en-US" sz="3200">
              <a:solidFill>
                <a:schemeClr val="bg1"/>
              </a:solidFill>
              <a:latin typeface="Calibri" pitchFamily="34" charset="0"/>
            </a:endParaRPr>
          </a:p>
          <a:p>
            <a:pPr marL="971550" lvl="1" indent="-514350">
              <a:buFont typeface="Calibri" pitchFamily="34" charset="0"/>
              <a:buAutoNum type="arabicPeriod"/>
            </a:pPr>
            <a:endParaRPr lang="lt-LT" sz="320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 G</a:t>
            </a:r>
            <a:r>
              <a:rPr lang="lt-LT" sz="3200">
                <a:solidFill>
                  <a:schemeClr val="bg1"/>
                </a:solidFill>
                <a:latin typeface="Calibri" pitchFamily="34" charset="0"/>
              </a:rPr>
              <a:t>eležies-akmeninis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lt-LT" sz="3200">
                <a:solidFill>
                  <a:schemeClr val="bg1"/>
                </a:solidFill>
                <a:latin typeface="Calibri" pitchFamily="34" charset="0"/>
              </a:rPr>
              <a:t>palasitus</a:t>
            </a:r>
          </a:p>
          <a:p>
            <a:pPr marL="971550" lvl="1" indent="-514350">
              <a:buFont typeface="Calibri" pitchFamily="34" charset="0"/>
              <a:buAutoNum type="arabicPeriod"/>
            </a:pPr>
            <a:r>
              <a:rPr lang="lt-LT" sz="3200">
                <a:solidFill>
                  <a:schemeClr val="bg1"/>
                </a:solidFill>
                <a:latin typeface="Calibri" pitchFamily="34" charset="0"/>
              </a:rPr>
              <a:t>Mezosideritus</a:t>
            </a:r>
            <a:endParaRPr lang="en-US" sz="3200">
              <a:solidFill>
                <a:schemeClr val="bg1"/>
              </a:solidFill>
              <a:latin typeface="Calibri" pitchFamily="34" charset="0"/>
            </a:endParaRPr>
          </a:p>
          <a:p>
            <a:pPr marL="971550" lvl="1" indent="-514350">
              <a:buFont typeface="Calibri" pitchFamily="34" charset="0"/>
              <a:buAutoNum type="arabicPeriod"/>
            </a:pPr>
            <a:endParaRPr lang="lt-LT" sz="320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 G</a:t>
            </a:r>
            <a:r>
              <a:rPr lang="lt-LT" sz="3200">
                <a:solidFill>
                  <a:schemeClr val="bg1"/>
                </a:solidFill>
                <a:latin typeface="Calibri" pitchFamily="34" charset="0"/>
              </a:rPr>
              <a:t>eležinis</a:t>
            </a:r>
          </a:p>
        </p:txBody>
      </p:sp>
      <p:sp>
        <p:nvSpPr>
          <p:cNvPr id="7" name="Right Arrow 6"/>
          <p:cNvSpPr/>
          <p:nvPr/>
        </p:nvSpPr>
        <p:spPr>
          <a:xfrm rot="21202219">
            <a:off x="4068072" y="1913664"/>
            <a:ext cx="2448272" cy="144016"/>
          </a:xfrm>
          <a:prstGeom prst="rightArrow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lt-LT"/>
          </a:p>
        </p:txBody>
      </p:sp>
      <p:pic>
        <p:nvPicPr>
          <p:cNvPr id="8" name="Picture 7" descr="Hrascina_meteorite_d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96752"/>
            <a:ext cx="1296144" cy="1011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9" name="Right Arrow 8"/>
          <p:cNvSpPr/>
          <p:nvPr/>
        </p:nvSpPr>
        <p:spPr>
          <a:xfrm rot="464821">
            <a:off x="3921476" y="2743819"/>
            <a:ext cx="2664296" cy="144016"/>
          </a:xfrm>
          <a:prstGeom prst="rightArrow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lt-LT"/>
          </a:p>
        </p:txBody>
      </p:sp>
      <p:pic>
        <p:nvPicPr>
          <p:cNvPr id="10" name="Picture 9" descr="NWA 2286 2.57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2636912"/>
            <a:ext cx="1840461" cy="11521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11" name="Picture 10" descr="sa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264" y="4293096"/>
            <a:ext cx="1296144" cy="1296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12" name="Right Arrow 11"/>
          <p:cNvSpPr/>
          <p:nvPr/>
        </p:nvSpPr>
        <p:spPr>
          <a:xfrm rot="584722">
            <a:off x="3607925" y="4291833"/>
            <a:ext cx="3052238" cy="156406"/>
          </a:xfrm>
          <a:prstGeom prst="rightArrow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lt-LT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6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5300" dirty="0" smtClean="0">
                <a:solidFill>
                  <a:schemeClr val="bg1"/>
                </a:solidFill>
              </a:rPr>
              <a:t>Lietuvos meteoritai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Akmenės meteoritas</a:t>
            </a:r>
            <a:endParaRPr lang="en-US" smtClean="0">
              <a:solidFill>
                <a:schemeClr val="bg1"/>
              </a:solidFill>
            </a:endParaRPr>
          </a:p>
          <a:p>
            <a:endParaRPr lang="en-US" smtClean="0">
              <a:solidFill>
                <a:schemeClr val="bg1"/>
              </a:solidFill>
            </a:endParaRPr>
          </a:p>
          <a:p>
            <a:r>
              <a:rPr lang="lt-LT" smtClean="0">
                <a:solidFill>
                  <a:schemeClr val="bg1"/>
                </a:solidFill>
              </a:rPr>
              <a:t>Žemaitkiemio meteoritas</a:t>
            </a:r>
            <a:endParaRPr lang="en-US" smtClean="0">
              <a:solidFill>
                <a:schemeClr val="bg1"/>
              </a:solidFill>
            </a:endParaRPr>
          </a:p>
          <a:p>
            <a:endParaRPr lang="en-US" smtClean="0">
              <a:solidFill>
                <a:schemeClr val="bg1"/>
              </a:solidFill>
            </a:endParaRPr>
          </a:p>
          <a:p>
            <a:r>
              <a:rPr lang="lt-LT" smtClean="0">
                <a:solidFill>
                  <a:schemeClr val="bg1"/>
                </a:solidFill>
              </a:rPr>
              <a:t>Andrioniškio meteoritas </a:t>
            </a:r>
            <a:endParaRPr lang="en-US" smtClean="0">
              <a:solidFill>
                <a:schemeClr val="bg1"/>
              </a:solidFill>
            </a:endParaRPr>
          </a:p>
        </p:txBody>
      </p:sp>
      <p:pic>
        <p:nvPicPr>
          <p:cNvPr id="4" name="Picture 3" descr="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484784"/>
            <a:ext cx="3655272" cy="50405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HeroicExtremeLeftFacing"/>
            <a:lightRig rig="threePt" dir="t">
              <a:rot lat="0" lon="0" rev="2100000"/>
            </a:lightRig>
          </a:scene3d>
          <a:sp3d extrusionH="25400">
            <a:bevelT w="304800" h="152400" prst="angle"/>
            <a:extrusionClr>
              <a:srgbClr val="000000"/>
            </a:extrusion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1"/>
                </a:solidFill>
              </a:rPr>
              <a:t>Akmenės meteoritas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pt-BR" smtClean="0">
                <a:solidFill>
                  <a:schemeClr val="bg1"/>
                </a:solidFill>
              </a:rPr>
              <a:t>	</a:t>
            </a:r>
            <a:r>
              <a:rPr lang="en-US" smtClean="0">
                <a:solidFill>
                  <a:schemeClr val="bg1"/>
                </a:solidFill>
              </a:rPr>
              <a:t>N</a:t>
            </a:r>
            <a:r>
              <a:rPr lang="lt-LT" smtClean="0">
                <a:solidFill>
                  <a:schemeClr val="bg1"/>
                </a:solidFill>
              </a:rPr>
              <a:t>ukrito 1908</a:t>
            </a:r>
            <a:r>
              <a:rPr lang="en-US" smtClean="0">
                <a:solidFill>
                  <a:schemeClr val="bg1"/>
                </a:solidFill>
              </a:rPr>
              <a:t> </a:t>
            </a:r>
            <a:r>
              <a:rPr lang="lt-LT" smtClean="0">
                <a:solidFill>
                  <a:schemeClr val="bg1"/>
                </a:solidFill>
              </a:rPr>
              <a:t>m. gegužės 25 d. Akmenės apylinkėse. Svoris apie 1 kg, likimas nežinomas. Jo gabalai galėjo patekti į Jelgavą, Rygą ir kitur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.</a:t>
            </a:r>
          </a:p>
        </p:txBody>
      </p:sp>
      <p:pic>
        <p:nvPicPr>
          <p:cNvPr id="4" name="Picture 3" descr="photo_original_1_786422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9355" y="3765228"/>
            <a:ext cx="3960441" cy="25512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1"/>
                </a:solidFill>
              </a:rPr>
              <a:t>Žemaitkiemio meteoritas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	</a:t>
            </a:r>
            <a:r>
              <a:rPr lang="lt-LT" smtClean="0">
                <a:solidFill>
                  <a:schemeClr val="bg1"/>
                </a:solidFill>
              </a:rPr>
              <a:t>Nukrito 1933 metais. Kritimą stebėjo daug žmonių. Buvo surasti 22 šio meteorito gabalai. Bendras meteorito svoris – 44,1 kg.</a:t>
            </a:r>
          </a:p>
        </p:txBody>
      </p:sp>
      <p:pic>
        <p:nvPicPr>
          <p:cNvPr id="4" name="Picture 3" descr="280px-Zemaitkiemis_nr3_5383g_(Andrej_Jerochov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3284984"/>
            <a:ext cx="4176464" cy="3132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 prst="riblet"/>
            <a:contourClr>
              <a:srgbClr val="969696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Andrioniškio meteoritas</a:t>
            </a:r>
            <a:endParaRPr lang="lt-LT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solidFill>
                  <a:schemeClr val="bg1"/>
                </a:solidFill>
              </a:rPr>
              <a:t>	M</a:t>
            </a:r>
            <a:r>
              <a:rPr lang="lt-LT" smtClean="0">
                <a:solidFill>
                  <a:schemeClr val="bg1"/>
                </a:solidFill>
              </a:rPr>
              <a:t>eteoritas, achondritas, labai retos eukritų klasės, nukritęs Anykščių rajono savivaldybės teritorijoje netoli Andrioniškio miestel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io</a:t>
            </a:r>
            <a:r>
              <a:rPr lang="lt-LT" smtClean="0">
                <a:solidFill>
                  <a:schemeClr val="bg1"/>
                </a:solidFill>
              </a:rPr>
              <a:t> 1929 m. vasario 10 d.</a:t>
            </a:r>
          </a:p>
        </p:txBody>
      </p:sp>
      <p:pic>
        <p:nvPicPr>
          <p:cNvPr id="4" name="Picture 3" descr="ba86ab840a3bfb9398c907ca6ac6be28a4d649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3861048"/>
            <a:ext cx="4606132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  <a:scene3d>
            <a:camera prst="perspectiveRight"/>
            <a:lightRig rig="threePt" dir="t"/>
          </a:scene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>
                <a:solidFill>
                  <a:schemeClr val="bg1"/>
                </a:solidFill>
              </a:rPr>
              <a:t>Meteoritų pėdsakai Žemėje</a:t>
            </a:r>
            <a:endParaRPr lang="lt-LT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Font typeface="Arial" charset="0"/>
              <a:buNone/>
            </a:pPr>
            <a:r>
              <a:rPr lang="lt-LT" i="1" smtClean="0">
                <a:solidFill>
                  <a:schemeClr val="bg1"/>
                </a:solidFill>
              </a:rPr>
              <a:t>Manoma, kad prieš 65 milijonus metų į Žemę nukrito 10 km skersmens meteoritas. Dėl jo žuvo dinozaurai.</a:t>
            </a:r>
            <a:endParaRPr lang="lt-LT" smtClean="0">
              <a:solidFill>
                <a:schemeClr val="bg1"/>
              </a:solidFill>
            </a:endParaRPr>
          </a:p>
        </p:txBody>
      </p:sp>
      <p:pic>
        <p:nvPicPr>
          <p:cNvPr id="4" name="Picture 3" descr="pries5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780928"/>
            <a:ext cx="5080000" cy="381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 descr="pries50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4149080"/>
            <a:ext cx="3312368" cy="2500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HeroicExtremeLeftFacing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>
                <a:solidFill>
                  <a:schemeClr val="bg1"/>
                </a:solidFill>
              </a:rPr>
              <a:t>Meteoritų pėdsakai Žemėje</a:t>
            </a:r>
            <a:endParaRPr lang="lt-LT" dirty="0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lt-LT" i="1" smtClean="0">
                <a:solidFill>
                  <a:schemeClr val="bg1"/>
                </a:solidFill>
              </a:rPr>
              <a:t>Arizonos krateris JAV - pats didžiausias meteorito, kritusio į Žemę prieš 49 tūkstančius metų, p</a:t>
            </a:r>
            <a:r>
              <a:rPr lang="lt-LT" i="1" smtClean="0">
                <a:solidFill>
                  <a:schemeClr val="bg1"/>
                </a:solidFill>
                <a:latin typeface="Arial" charset="0"/>
              </a:rPr>
              <a:t>ė</a:t>
            </a:r>
            <a:r>
              <a:rPr lang="lt-LT" i="1" smtClean="0">
                <a:solidFill>
                  <a:schemeClr val="bg1"/>
                </a:solidFill>
              </a:rPr>
              <a:t>dsakas. Kraterio skersmuo 1186 metro, gylis apie 250 metrų.</a:t>
            </a:r>
            <a:endParaRPr lang="lt-LT" smtClean="0">
              <a:solidFill>
                <a:schemeClr val="bg1"/>
              </a:solidFill>
            </a:endParaRPr>
          </a:p>
        </p:txBody>
      </p:sp>
      <p:pic>
        <p:nvPicPr>
          <p:cNvPr id="6146" name="Picture 2" descr="http://astro.res.lt/planet/meteo/ariz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861048"/>
            <a:ext cx="4248472" cy="25640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HeroicExtremeLeftFacing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>
                <a:solidFill>
                  <a:schemeClr val="bg1"/>
                </a:solidFill>
              </a:rPr>
              <a:t>Meteoritų pėdsakai Žemėje</a:t>
            </a:r>
            <a:endParaRPr lang="lt-LT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i="1" smtClean="0"/>
              <a:t>	</a:t>
            </a:r>
            <a:r>
              <a:rPr lang="lt-LT" i="1" smtClean="0">
                <a:solidFill>
                  <a:schemeClr val="bg1"/>
                </a:solidFill>
              </a:rPr>
              <a:t>Labiausiai pagarsėję marsinis meteoritas ALH 84001, kuriame rasta suakmenėjusių bakterijų. Tas dryžis centre ir yra suakmenėjusi bakterija.</a:t>
            </a:r>
            <a:endParaRPr lang="lt-LT" smtClean="0">
              <a:solidFill>
                <a:schemeClr val="bg1"/>
              </a:solidFill>
            </a:endParaRPr>
          </a:p>
        </p:txBody>
      </p:sp>
      <p:pic>
        <p:nvPicPr>
          <p:cNvPr id="4" name="Picture 3" descr="mar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3717032"/>
            <a:ext cx="2220247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5" name="Picture 4" descr="mars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3933056"/>
            <a:ext cx="1603425" cy="20523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perspectiveBelow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>
                <a:solidFill>
                  <a:schemeClr val="bg1"/>
                </a:solidFill>
              </a:rPr>
              <a:t>Meteoritų pėdsakai Žemėje</a:t>
            </a:r>
            <a:endParaRPr lang="lt-LT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i="1" smtClean="0">
                <a:solidFill>
                  <a:schemeClr val="bg1"/>
                </a:solidFill>
              </a:rPr>
              <a:t>	</a:t>
            </a:r>
            <a:r>
              <a:rPr lang="lt-LT" i="1" smtClean="0">
                <a:solidFill>
                  <a:schemeClr val="bg1"/>
                </a:solidFill>
              </a:rPr>
              <a:t>Marsinių meteoritų randama ne tik Antarkidoje. Jie rasti ir Maroke, Omane, JAV, Indijoje, Egipte, Nigerijoje, Brazilijoje, Prancūzijoje.</a:t>
            </a:r>
            <a:endParaRPr lang="lt-LT" smtClean="0">
              <a:solidFill>
                <a:schemeClr val="bg1"/>
              </a:solidFill>
            </a:endParaRPr>
          </a:p>
        </p:txBody>
      </p:sp>
      <p:pic>
        <p:nvPicPr>
          <p:cNvPr id="4" name="Picture 3" descr="la001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717032"/>
            <a:ext cx="4143375" cy="279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elaxedModerately"/>
            <a:lightRig rig="threePt" dir="t"/>
          </a:scene3d>
          <a:sp3d>
            <a:bevelT w="101600" prst="riblet"/>
          </a:sp3d>
        </p:spPr>
      </p:pic>
      <p:pic>
        <p:nvPicPr>
          <p:cNvPr id="5" name="Picture 4" descr="la004_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4221088"/>
            <a:ext cx="3240359" cy="2152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elaxedModerately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>
                <a:solidFill>
                  <a:schemeClr val="bg1"/>
                </a:solidFill>
              </a:rPr>
              <a:t>Meteoritų pėdsakai Žemėje</a:t>
            </a:r>
            <a:endParaRPr lang="lt-LT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Font typeface="Arial" charset="0"/>
              <a:buNone/>
            </a:pPr>
            <a:r>
              <a:rPr lang="en-US" i="1" dirty="0" smtClean="0"/>
              <a:t>	</a:t>
            </a:r>
            <a:r>
              <a:rPr lang="lt-LT" i="1" dirty="0" err="1" smtClean="0">
                <a:solidFill>
                  <a:schemeClr val="bg1"/>
                </a:solidFill>
              </a:rPr>
              <a:t>Sichotė</a:t>
            </a:r>
            <a:r>
              <a:rPr lang="lt-LT" i="1" dirty="0" smtClean="0">
                <a:solidFill>
                  <a:schemeClr val="bg1"/>
                </a:solidFill>
              </a:rPr>
              <a:t> Alinio meteoritas krito kaip geležinių meteoritų lietus 1947 vasario 2 d. Rusijoje ir susidarė apie 100 kraterių, kurių didžiausias skersmuo 28 m.</a:t>
            </a:r>
            <a:endParaRPr lang="lt-LT" dirty="0" smtClean="0">
              <a:solidFill>
                <a:schemeClr val="bg1"/>
              </a:solidFill>
            </a:endParaRPr>
          </a:p>
        </p:txBody>
      </p:sp>
      <p:pic>
        <p:nvPicPr>
          <p:cNvPr id="4" name="Picture 3" descr="s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3429000"/>
            <a:ext cx="2808312" cy="28083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Right"/>
            <a:lightRig rig="threePt" dir="t">
              <a:rot lat="0" lon="0" rev="19200000"/>
            </a:lightRig>
          </a:scene3d>
          <a:sp3d extrusionH="25400">
            <a:bevelT w="304800" h="152400" prst="riblet"/>
            <a:extrusionClr>
              <a:srgbClr val="FFFFFF"/>
            </a:extrusion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>
                <a:solidFill>
                  <a:schemeClr val="bg1"/>
                </a:solidFill>
              </a:rPr>
              <a:t>Meteoritų pėdsakai Žemėje</a:t>
            </a:r>
            <a:endParaRPr lang="lt-LT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lt-LT" i="1" smtClean="0">
                <a:solidFill>
                  <a:schemeClr val="bg1"/>
                </a:solidFill>
              </a:rPr>
              <a:t>Surinkta apie 20 tonų meteoritinės medžiagos. Krintantis kūnas pasirodė maždaug 100 km aukštyje virš Žemės paviršiaus, jo švytinčios galvos skersmuo buvo apie 600 m.</a:t>
            </a:r>
            <a:endParaRPr lang="lt-LT" smtClean="0">
              <a:solidFill>
                <a:schemeClr val="bg1"/>
              </a:solidFill>
            </a:endParaRPr>
          </a:p>
        </p:txBody>
      </p:sp>
      <p:pic>
        <p:nvPicPr>
          <p:cNvPr id="4" name="Picture 3" descr="samisk.jpg"/>
          <p:cNvPicPr>
            <a:picLocks noChangeAspect="1"/>
          </p:cNvPicPr>
          <p:nvPr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2555776" y="3861048"/>
            <a:ext cx="3960440" cy="2651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bliqueBottomRight"/>
            <a:lightRig rig="contrasting" dir="t">
              <a:rot lat="0" lon="0" rev="4200000"/>
            </a:lightRig>
          </a:scene3d>
          <a:sp3d prstMaterial="plastic">
            <a:bevelT w="381000" h="114300" prst="angle"/>
            <a:contourClr>
              <a:srgbClr val="969696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2420938"/>
            <a:ext cx="8229600" cy="1143000"/>
          </a:xfrm>
        </p:spPr>
        <p:txBody>
          <a:bodyPr/>
          <a:lstStyle/>
          <a:p>
            <a:r>
              <a:rPr lang="en-US" sz="6000" smtClean="0">
                <a:solidFill>
                  <a:schemeClr val="bg1"/>
                </a:solidFill>
              </a:rPr>
              <a:t>Meteorai</a:t>
            </a:r>
            <a:endParaRPr lang="lt-LT" sz="60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Meteorai</a:t>
            </a:r>
            <a:endParaRPr lang="lt-LT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lt-LT" smtClean="0">
                <a:solidFill>
                  <a:schemeClr val="bg1"/>
                </a:solidFill>
              </a:rPr>
              <a:t>Į planetos,  Žemės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,</a:t>
            </a:r>
            <a:r>
              <a:rPr lang="lt-LT" smtClean="0">
                <a:solidFill>
                  <a:schemeClr val="bg1"/>
                </a:solidFill>
              </a:rPr>
              <a:t> atmosferą 15-70 km/s greičiu įskriejusio meteoroido ir jo irimo produktų švytėjimas</a:t>
            </a:r>
            <a:endParaRPr lang="lt-LT" smtClean="0"/>
          </a:p>
        </p:txBody>
      </p:sp>
      <p:pic>
        <p:nvPicPr>
          <p:cNvPr id="4" name="Picture 3" descr="mcnaugh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89449">
            <a:off x="905781" y="3787538"/>
            <a:ext cx="3240359" cy="2214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5" name="Picture 4" descr="wes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841146">
            <a:off x="5044912" y="3755167"/>
            <a:ext cx="3528392" cy="1960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765175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1"/>
                </a:solidFill>
              </a:rPr>
              <a:t> Plika akimi matomi meteorai iki 5 ryškumu.</a:t>
            </a:r>
            <a:br>
              <a:rPr lang="lt-LT" dirty="0" smtClean="0">
                <a:solidFill>
                  <a:schemeClr val="bg1"/>
                </a:solidFill>
              </a:rPr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  Šviesesnis negu nulinio ryškumo meteoras vadinamas bolidu.</a:t>
            </a:r>
          </a:p>
          <a:p>
            <a:r>
              <a:rPr lang="lt-LT" smtClean="0">
                <a:solidFill>
                  <a:schemeClr val="bg1"/>
                </a:solidFill>
              </a:rPr>
              <a:t>Silpni plika akimi nematomi meteorai įsižiebia 140–160 km aukštyje</a:t>
            </a:r>
          </a:p>
          <a:p>
            <a:r>
              <a:rPr lang="lt-LT" smtClean="0">
                <a:solidFill>
                  <a:schemeClr val="bg1"/>
                </a:solidFill>
              </a:rPr>
              <a:t>Vidutinio ryškumo matomi meteorai – 80-110 km aukštyje</a:t>
            </a:r>
          </a:p>
          <a:p>
            <a:r>
              <a:rPr lang="lt-LT" smtClean="0">
                <a:solidFill>
                  <a:schemeClr val="bg1"/>
                </a:solidFill>
              </a:rPr>
              <a:t>Lėti šviesūs meteorai – 60-80 km aukštyje</a:t>
            </a:r>
          </a:p>
          <a:p>
            <a:endParaRPr lang="lt-LT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765175"/>
            <a:ext cx="8229600" cy="7048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bg1"/>
                </a:solidFill>
              </a:rPr>
              <a:t>Bolidas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lt-LT" smtClean="0">
                <a:solidFill>
                  <a:schemeClr val="bg1"/>
                </a:solidFill>
              </a:rPr>
              <a:t>	Yra šviesus, didelės masės meteoras. Krentant bolidui matomas ugnies kamuolys bei ilgas dūmų pėdsakas. </a:t>
            </a:r>
          </a:p>
        </p:txBody>
      </p:sp>
      <p:pic>
        <p:nvPicPr>
          <p:cNvPr id="4" name="Picture 3" descr="2012-meteor-shower4-leoni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429000"/>
            <a:ext cx="7920880" cy="25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Above"/>
            <a:lightRig rig="threePt" dir="t"/>
          </a:scene3d>
          <a:sp3d>
            <a:bevelT w="101600" prst="riblet"/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Bolidas</a:t>
            </a:r>
            <a:endParaRPr lang="lt-LT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lt-LT" smtClean="0">
                <a:solidFill>
                  <a:schemeClr val="bg1"/>
                </a:solidFill>
              </a:rPr>
              <a:t>	Dauguma jų sužimba 90 - 120 km aukštyje, o užgęsta 40 - 20 km aukštyje.</a:t>
            </a:r>
          </a:p>
          <a:p>
            <a:endParaRPr lang="lt-LT" smtClean="0"/>
          </a:p>
        </p:txBody>
      </p:sp>
      <p:pic>
        <p:nvPicPr>
          <p:cNvPr id="4" name="Picture 3" descr="comm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2780928"/>
            <a:ext cx="6877381" cy="3866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Left"/>
            <a:lightRig rig="threePt" dir="t"/>
          </a:scene3d>
          <a:sp3d contourW="6350" prstMaterial="matte">
            <a:bevelT w="101600" h="101600" prst="ribl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0"/>
            <a:ext cx="8229600" cy="1143000"/>
          </a:xfrm>
        </p:spPr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Meteorų 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l</a:t>
            </a:r>
            <a:r>
              <a:rPr lang="lt-LT" smtClean="0">
                <a:solidFill>
                  <a:schemeClr val="bg1"/>
                </a:solidFill>
              </a:rPr>
              <a:t>ietus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196975"/>
            <a:ext cx="8229600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lt-LT" smtClean="0">
                <a:solidFill>
                  <a:schemeClr val="bg1"/>
                </a:solidFill>
              </a:rPr>
              <a:t>Tam tikromis naktimis meteorų pagausėja. Toks reiškinys, kai tą pačią kiekvienų metų naktį sužimba tūkstančiai meteorų, vadinamas meteorų lietumi.</a:t>
            </a:r>
          </a:p>
        </p:txBody>
      </p:sp>
      <p:pic>
        <p:nvPicPr>
          <p:cNvPr id="4" name="Picture 3" descr="meteoru-lietus-e1357914951283-300x2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3284984"/>
            <a:ext cx="4752528" cy="33123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RelaxedModerately"/>
            <a:lightRig rig="contrasting" dir="t">
              <a:rot lat="0" lon="0" rev="3000000"/>
            </a:lightRig>
          </a:scene3d>
          <a:sp3d contourW="7620">
            <a:bevelT w="95250" h="31750" prst="slope"/>
            <a:contourClr>
              <a:srgbClr val="333333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Meteorų 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l</a:t>
            </a:r>
            <a:r>
              <a:rPr lang="lt-LT" smtClean="0">
                <a:solidFill>
                  <a:schemeClr val="bg1"/>
                </a:solidFill>
              </a:rPr>
              <a:t>ietus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836613"/>
            <a:ext cx="8229600" cy="4525962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lt-LT" smtClean="0">
                <a:solidFill>
                  <a:schemeClr val="bg1"/>
                </a:solidFill>
              </a:rPr>
              <a:t>Skriedama aplink Saulę, kometa per visą savo orbitą palieka dulkių pėdsaką, sukeliant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į</a:t>
            </a:r>
            <a:r>
              <a:rPr lang="lt-LT" smtClean="0">
                <a:solidFill>
                  <a:schemeClr val="bg1"/>
                </a:solidFill>
              </a:rPr>
              <a:t> meteorų srautą. Žemei susidūrus su tokių dulkių spiečiumi, stebimas kasmetinis meteorų lietus.</a:t>
            </a:r>
          </a:p>
        </p:txBody>
      </p:sp>
      <p:pic>
        <p:nvPicPr>
          <p:cNvPr id="4" name="Picture 3" descr="147a09c1b3de56926e3f82fdcc04bb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3429000"/>
            <a:ext cx="4968552" cy="33173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Meteorų </a:t>
            </a:r>
            <a:r>
              <a:rPr lang="en-US" dirty="0" smtClean="0">
                <a:solidFill>
                  <a:schemeClr val="bg1"/>
                </a:solidFill>
              </a:rPr>
              <a:t>l</a:t>
            </a:r>
            <a:r>
              <a:rPr lang="lt-LT" dirty="0" err="1" smtClean="0">
                <a:solidFill>
                  <a:schemeClr val="bg1"/>
                </a:solidFill>
              </a:rPr>
              <a:t>ietus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Kanadoje</a:t>
            </a:r>
            <a:endParaRPr lang="lt-LT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lt-LT" dirty="0" smtClean="0">
                <a:hlinkClick r:id="rId3"/>
              </a:rPr>
              <a:t>Meteorų </a:t>
            </a:r>
            <a:r>
              <a:rPr lang="lt-LT" dirty="0" smtClean="0">
                <a:hlinkClick r:id="rId3"/>
              </a:rPr>
              <a:t>lietus</a:t>
            </a:r>
            <a:endParaRPr lang="lt-LT" dirty="0"/>
          </a:p>
        </p:txBody>
      </p:sp>
      <p:pic>
        <p:nvPicPr>
          <p:cNvPr id="4" name="Picture 3" descr="9230353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1640" y="2564904"/>
            <a:ext cx="6408712" cy="36316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RelaxedModerately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5288" y="981075"/>
            <a:ext cx="8291512" cy="3441700"/>
          </a:xfrm>
        </p:spPr>
        <p:txBody>
          <a:bodyPr/>
          <a:lstStyle/>
          <a:p>
            <a:r>
              <a:rPr lang="lt-LT" sz="6000" smtClean="0">
                <a:solidFill>
                  <a:schemeClr val="bg1"/>
                </a:solidFill>
              </a:rPr>
              <a:t>Testas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1 klaus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i</a:t>
            </a:r>
            <a:r>
              <a:rPr lang="lt-LT" smtClean="0">
                <a:solidFill>
                  <a:schemeClr val="bg1"/>
                </a:solidFill>
              </a:rPr>
              <a:t>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36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lt-LT" smtClean="0">
                <a:solidFill>
                  <a:schemeClr val="bg1"/>
                </a:solidFill>
              </a:rPr>
              <a:t>	</a:t>
            </a:r>
            <a:r>
              <a:rPr lang="lt-LT" smtClean="0">
                <a:solidFill>
                  <a:srgbClr val="FF0000"/>
                </a:solidFill>
              </a:rPr>
              <a:t>Klaus</a:t>
            </a:r>
            <a:r>
              <a:rPr lang="lt-LT" smtClean="0">
                <a:solidFill>
                  <a:srgbClr val="FF0000"/>
                </a:solidFill>
                <a:latin typeface="Arial" charset="0"/>
              </a:rPr>
              <a:t>i</a:t>
            </a:r>
            <a:r>
              <a:rPr lang="lt-LT" smtClean="0">
                <a:solidFill>
                  <a:srgbClr val="FF0000"/>
                </a:solidFill>
              </a:rPr>
              <a:t>mas :</a:t>
            </a:r>
            <a:r>
              <a:rPr lang="fi-FI" smtClean="0">
                <a:solidFill>
                  <a:schemeClr val="bg1"/>
                </a:solidFill>
              </a:rPr>
              <a:t>Tai kometų liekanos ar asteroidų nuolaužos</a:t>
            </a:r>
            <a:r>
              <a:rPr lang="lt-LT" smtClean="0">
                <a:solidFill>
                  <a:schemeClr val="bg1"/>
                </a:solidFill>
              </a:rPr>
              <a:t>, skriejančios maž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u</a:t>
            </a:r>
            <a:r>
              <a:rPr lang="lt-LT" smtClean="0">
                <a:solidFill>
                  <a:schemeClr val="bg1"/>
                </a:solidFill>
              </a:rPr>
              <a:t> matmeni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u</a:t>
            </a:r>
            <a:r>
              <a:rPr lang="lt-LT" smtClean="0">
                <a:solidFill>
                  <a:schemeClr val="bg1"/>
                </a:solidFill>
              </a:rPr>
              <a:t>. Kas tai?</a:t>
            </a:r>
          </a:p>
          <a:p>
            <a:pPr>
              <a:buFont typeface="Arial" charset="0"/>
              <a:buNone/>
            </a:pPr>
            <a:endParaRPr lang="lt-LT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endParaRPr lang="lt-LT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87450" y="4508500"/>
            <a:ext cx="6337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>
                <a:latin typeface="Calibri" pitchFamily="34" charset="0"/>
              </a:rPr>
              <a:t>	</a:t>
            </a:r>
            <a:r>
              <a:rPr lang="lt-LT" sz="4000" i="1">
                <a:solidFill>
                  <a:srgbClr val="FF0000"/>
                </a:solidFill>
                <a:latin typeface="Calibri" pitchFamily="34" charset="0"/>
              </a:rPr>
              <a:t>Atsakymas: Meteoroidas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2 klaus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i</a:t>
            </a:r>
            <a:r>
              <a:rPr lang="lt-LT" smtClean="0">
                <a:solidFill>
                  <a:schemeClr val="bg1"/>
                </a:solidFill>
              </a:rPr>
              <a:t>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573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lt-LT" smtClean="0">
                <a:solidFill>
                  <a:srgbClr val="FF0000"/>
                </a:solidFill>
              </a:rPr>
              <a:t>	Klaus</a:t>
            </a:r>
            <a:r>
              <a:rPr lang="lt-LT" smtClean="0">
                <a:solidFill>
                  <a:srgbClr val="FF0000"/>
                </a:solidFill>
                <a:latin typeface="Arial" charset="0"/>
              </a:rPr>
              <a:t>i</a:t>
            </a:r>
            <a:r>
              <a:rPr lang="lt-LT" smtClean="0">
                <a:solidFill>
                  <a:srgbClr val="FF0000"/>
                </a:solidFill>
              </a:rPr>
              <a:t>mas: </a:t>
            </a:r>
            <a:r>
              <a:rPr lang="lt-LT" smtClean="0">
                <a:solidFill>
                  <a:schemeClr val="bg1"/>
                </a:solidFill>
              </a:rPr>
              <a:t>Kas išmirė prieš milijonus metus dėl meteorito kritimo?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79613" y="3860800"/>
            <a:ext cx="59769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 sz="4000" i="1">
                <a:solidFill>
                  <a:srgbClr val="FF0000"/>
                </a:solidFill>
                <a:latin typeface="Calibri" pitchFamily="34" charset="0"/>
              </a:rPr>
              <a:t>Atsakymas: dinozaurai</a:t>
            </a:r>
            <a:endParaRPr lang="lt-LT" sz="40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3 klaus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i</a:t>
            </a:r>
            <a:r>
              <a:rPr lang="lt-LT" smtClean="0">
                <a:solidFill>
                  <a:schemeClr val="bg1"/>
                </a:solidFill>
              </a:rPr>
              <a:t>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3336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lt-LT" smtClean="0">
                <a:solidFill>
                  <a:srgbClr val="FF0000"/>
                </a:solidFill>
              </a:rPr>
              <a:t>	Klaus</a:t>
            </a:r>
            <a:r>
              <a:rPr lang="lt-LT" smtClean="0">
                <a:solidFill>
                  <a:srgbClr val="FF0000"/>
                </a:solidFill>
                <a:latin typeface="Arial" charset="0"/>
              </a:rPr>
              <a:t>i</a:t>
            </a:r>
            <a:r>
              <a:rPr lang="lt-LT" smtClean="0">
                <a:solidFill>
                  <a:srgbClr val="FF0000"/>
                </a:solidFill>
              </a:rPr>
              <a:t>mas: </a:t>
            </a:r>
            <a:r>
              <a:rPr lang="lt-LT" smtClean="0">
                <a:solidFill>
                  <a:schemeClr val="bg1"/>
                </a:solidFill>
              </a:rPr>
              <a:t>Kokiais metais nukrito Žemaitkiemio meteoritas ir koks buvo jo bendras svoris?</a:t>
            </a:r>
          </a:p>
          <a:p>
            <a:pPr>
              <a:buFont typeface="Arial" charset="0"/>
              <a:buNone/>
            </a:pPr>
            <a:endParaRPr lang="lt-LT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55875" y="4149725"/>
            <a:ext cx="3960813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 sz="4000" i="1">
                <a:solidFill>
                  <a:srgbClr val="FF0000"/>
                </a:solidFill>
                <a:latin typeface="Calibri" pitchFamily="34" charset="0"/>
              </a:rPr>
              <a:t>Atsakymas: 1933; 44,1kg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4 klaus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i</a:t>
            </a:r>
            <a:r>
              <a:rPr lang="lt-LT" smtClean="0">
                <a:solidFill>
                  <a:schemeClr val="bg1"/>
                </a:solidFill>
              </a:rPr>
              <a:t>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732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lt-LT" smtClean="0">
                <a:solidFill>
                  <a:srgbClr val="FF0000"/>
                </a:solidFill>
              </a:rPr>
              <a:t>	Klaus</a:t>
            </a:r>
            <a:r>
              <a:rPr lang="lt-LT" smtClean="0">
                <a:solidFill>
                  <a:srgbClr val="FF0000"/>
                </a:solidFill>
                <a:latin typeface="Arial" charset="0"/>
              </a:rPr>
              <a:t>i</a:t>
            </a:r>
            <a:r>
              <a:rPr lang="lt-LT" smtClean="0">
                <a:solidFill>
                  <a:srgbClr val="FF0000"/>
                </a:solidFill>
              </a:rPr>
              <a:t>mas: </a:t>
            </a:r>
            <a:r>
              <a:rPr lang="lt-LT" smtClean="0">
                <a:solidFill>
                  <a:schemeClr val="bg1"/>
                </a:solidFill>
              </a:rPr>
              <a:t>Meteorų srautas, kurio radiantas yra Liūto žvaigždyne. Kuris?</a:t>
            </a:r>
            <a:endParaRPr lang="lt-LT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95513" y="4292600"/>
            <a:ext cx="39608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 sz="4000" i="1">
                <a:solidFill>
                  <a:srgbClr val="FF0000"/>
                </a:solidFill>
                <a:latin typeface="Calibri" pitchFamily="34" charset="0"/>
              </a:rPr>
              <a:t>Atsakymas: Leonidas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5 klaus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i</a:t>
            </a:r>
            <a:r>
              <a:rPr lang="lt-LT" smtClean="0">
                <a:solidFill>
                  <a:schemeClr val="bg1"/>
                </a:solidFill>
              </a:rPr>
              <a:t>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002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lt-LT" smtClean="0">
                <a:solidFill>
                  <a:srgbClr val="FF0000"/>
                </a:solidFill>
              </a:rPr>
              <a:t>	Klaus</a:t>
            </a:r>
            <a:r>
              <a:rPr lang="lt-LT" smtClean="0">
                <a:solidFill>
                  <a:srgbClr val="FF0000"/>
                </a:solidFill>
                <a:latin typeface="Arial" charset="0"/>
              </a:rPr>
              <a:t>i</a:t>
            </a:r>
            <a:r>
              <a:rPr lang="lt-LT" smtClean="0">
                <a:solidFill>
                  <a:srgbClr val="FF0000"/>
                </a:solidFill>
              </a:rPr>
              <a:t>mas: </a:t>
            </a:r>
            <a:r>
              <a:rPr lang="lt-LT" smtClean="0">
                <a:solidFill>
                  <a:schemeClr val="bg1"/>
                </a:solidFill>
              </a:rPr>
              <a:t>Kokiame aukštyje gali sužibti arba užg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e</a:t>
            </a:r>
            <a:r>
              <a:rPr lang="lt-LT" smtClean="0">
                <a:solidFill>
                  <a:schemeClr val="bg1"/>
                </a:solidFill>
              </a:rPr>
              <a:t>sti bolidas?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3573463"/>
            <a:ext cx="94329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 sz="4000">
                <a:solidFill>
                  <a:srgbClr val="FF0000"/>
                </a:solidFill>
                <a:latin typeface="Calibri" pitchFamily="34" charset="0"/>
              </a:rPr>
              <a:t>Atsakyma</a:t>
            </a:r>
            <a:r>
              <a:rPr lang="lt-LT" sz="4000">
                <a:solidFill>
                  <a:srgbClr val="FF0000"/>
                </a:solidFill>
              </a:rPr>
              <a:t>s</a:t>
            </a:r>
            <a:r>
              <a:rPr lang="lt-LT" sz="4000">
                <a:solidFill>
                  <a:srgbClr val="FF0000"/>
                </a:solidFill>
                <a:latin typeface="Calibri" pitchFamily="34" charset="0"/>
              </a:rPr>
              <a:t>: sužimba 90 - 120 km aukštyje</a:t>
            </a:r>
          </a:p>
          <a:p>
            <a:pPr algn="ctr"/>
            <a:r>
              <a:rPr lang="lt-LT" sz="4000">
                <a:solidFill>
                  <a:srgbClr val="FF0000"/>
                </a:solidFill>
                <a:latin typeface="Calibri" pitchFamily="34" charset="0"/>
              </a:rPr>
              <a:t>užgęsta 40 - 20 km aukštyje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Naudot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i</a:t>
            </a:r>
            <a:r>
              <a:rPr lang="lt-LT" smtClean="0">
                <a:solidFill>
                  <a:schemeClr val="bg1"/>
                </a:solidFill>
              </a:rPr>
              <a:t> 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šaltiniai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t-LT" dirty="0" smtClean="0">
                <a:solidFill>
                  <a:srgbClr val="FF0000"/>
                </a:solidFill>
                <a:hlinkClick r:id="rId3"/>
              </a:rPr>
              <a:t>http://lt.wikipedia.org/wiki/Meteoritas</a:t>
            </a: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lt-LT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t-LT" dirty="0" smtClean="0">
                <a:solidFill>
                  <a:srgbClr val="FF0000"/>
                </a:solidFill>
                <a:hlinkClick r:id="rId4"/>
              </a:rPr>
              <a:t>http://lt.wikipedia.org/wiki/Meteoras</a:t>
            </a: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lt-LT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t-LT" dirty="0" smtClean="0">
                <a:solidFill>
                  <a:srgbClr val="FF0000"/>
                </a:solidFill>
                <a:hlinkClick r:id="rId5"/>
              </a:rPr>
              <a:t>http://lt.wikipedia.org/wiki/Meteoroidas</a:t>
            </a: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lt-LT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t-LT" dirty="0" smtClean="0">
                <a:solidFill>
                  <a:srgbClr val="FF0000"/>
                </a:solidFill>
                <a:hlinkClick r:id="rId6"/>
              </a:rPr>
              <a:t>https://www.youtube.com/watch?v=KhcePHUPPEc</a:t>
            </a:r>
            <a:endParaRPr lang="lt-LT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>
                <a:solidFill>
                  <a:schemeClr val="bg1"/>
                </a:solidFill>
              </a:rPr>
              <a:t>Naudot</a:t>
            </a:r>
            <a:r>
              <a:rPr lang="lt-LT" smtClean="0">
                <a:solidFill>
                  <a:schemeClr val="bg1"/>
                </a:solidFill>
                <a:latin typeface="Arial" charset="0"/>
              </a:rPr>
              <a:t>i šaltiniai</a:t>
            </a:r>
            <a:endParaRPr lang="lt-LT" smtClean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lt-LT" dirty="0" smtClean="0">
                <a:solidFill>
                  <a:srgbClr val="FF0000"/>
                </a:solidFill>
                <a:hlinkClick r:id="rId3"/>
              </a:rPr>
              <a:t>https://www.google.ru</a:t>
            </a: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  <a:hlinkClick r:id="rId4"/>
              </a:rPr>
              <a:t>http://www.fotonas.su.lt/studdarbai/astronomija/priedai/meteoroidaiirmeteoritai.html</a:t>
            </a: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  <a:hlinkClick r:id="rId5"/>
              </a:rPr>
              <a:t>http://astro.res.lt/planet/meteo/meteo.htm</a:t>
            </a: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  <a:hlinkClick r:id="rId6"/>
              </a:rPr>
              <a:t>https://www.youtube.com/watch?v=2EtnunYSK-0</a:t>
            </a: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lt-LT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91264" cy="243428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sz="6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Nuoširdžiai dėkoju už dėmesį</a:t>
            </a:r>
            <a:r>
              <a:rPr lang="ru-RU" sz="6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!!!</a:t>
            </a:r>
            <a:endParaRPr lang="lt-LT" sz="6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295</Words>
  <Application>Microsoft Office PowerPoint</Application>
  <PresentationFormat>On-screen Show (4:3)</PresentationFormat>
  <Paragraphs>131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Meteoroidai, meteorai, meteoritai</vt:lpstr>
      <vt:lpstr>Turinys</vt:lpstr>
      <vt:lpstr>Turinys</vt:lpstr>
      <vt:lpstr>Meteoroidai</vt:lpstr>
      <vt:lpstr>Meteoroidai</vt:lpstr>
      <vt:lpstr>Slide 6</vt:lpstr>
      <vt:lpstr>Meteoroidai</vt:lpstr>
      <vt:lpstr>Meteoroidai</vt:lpstr>
      <vt:lpstr>Radiantas</vt:lpstr>
      <vt:lpstr>Leonidai</vt:lpstr>
      <vt:lpstr>Perseidai</vt:lpstr>
      <vt:lpstr>Drakonidai</vt:lpstr>
      <vt:lpstr>Meteoritas </vt:lpstr>
      <vt:lpstr>Meteoritas</vt:lpstr>
      <vt:lpstr>Meteoritų tipai </vt:lpstr>
      <vt:lpstr>Lietuvos meteoritai </vt:lpstr>
      <vt:lpstr>Akmenės meteoritas  </vt:lpstr>
      <vt:lpstr>Žemaitkiemio meteoritas </vt:lpstr>
      <vt:lpstr>Andrioniškio meteoritas</vt:lpstr>
      <vt:lpstr>Meteoritų pėdsakai Žemėje</vt:lpstr>
      <vt:lpstr>Meteoritų pėdsakai Žemėje</vt:lpstr>
      <vt:lpstr>Meteoritų pėdsakai Žemėje</vt:lpstr>
      <vt:lpstr>Meteoritų pėdsakai Žemėje</vt:lpstr>
      <vt:lpstr>Meteoritų pėdsakai Žemėje</vt:lpstr>
      <vt:lpstr>Meteoritų pėdsakai Žemėje</vt:lpstr>
      <vt:lpstr>Meteorai</vt:lpstr>
      <vt:lpstr>Meteorai</vt:lpstr>
      <vt:lpstr> Plika akimi matomi meteorai iki 5 ryškumu. </vt:lpstr>
      <vt:lpstr>Bolidas </vt:lpstr>
      <vt:lpstr>Bolidas</vt:lpstr>
      <vt:lpstr>Meteorų lietus</vt:lpstr>
      <vt:lpstr>Meteorų lietus</vt:lpstr>
      <vt:lpstr>Meteorų lietus Kanadoje</vt:lpstr>
      <vt:lpstr>Testas</vt:lpstr>
      <vt:lpstr>1 klausimas</vt:lpstr>
      <vt:lpstr>2 klausimas</vt:lpstr>
      <vt:lpstr>3 klausimas</vt:lpstr>
      <vt:lpstr>4 klausimas</vt:lpstr>
      <vt:lpstr>5 klausimas</vt:lpstr>
      <vt:lpstr>Naudoti šaltiniai</vt:lpstr>
      <vt:lpstr>Naudoti šaltiniai</vt:lpstr>
      <vt:lpstr>Nuoširdžiai dėkoju už dėmesį!!!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89</cp:revision>
  <dcterms:created xsi:type="dcterms:W3CDTF">2015-02-23T17:40:22Z</dcterms:created>
  <dcterms:modified xsi:type="dcterms:W3CDTF">2015-03-20T17:22:17Z</dcterms:modified>
</cp:coreProperties>
</file>