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61" r:id="rId2"/>
    <p:sldId id="256" r:id="rId3"/>
    <p:sldId id="263" r:id="rId4"/>
    <p:sldId id="277" r:id="rId5"/>
    <p:sldId id="275" r:id="rId6"/>
    <p:sldId id="279" r:id="rId7"/>
    <p:sldId id="276" r:id="rId8"/>
    <p:sldId id="264" r:id="rId9"/>
    <p:sldId id="272" r:id="rId10"/>
    <p:sldId id="274" r:id="rId11"/>
    <p:sldId id="281" r:id="rId12"/>
    <p:sldId id="268" r:id="rId13"/>
    <p:sldId id="282" r:id="rId14"/>
    <p:sldId id="285" r:id="rId15"/>
    <p:sldId id="293" r:id="rId16"/>
    <p:sldId id="289" r:id="rId17"/>
    <p:sldId id="296" r:id="rId18"/>
    <p:sldId id="291" r:id="rId19"/>
    <p:sldId id="292" r:id="rId20"/>
    <p:sldId id="295" r:id="rId21"/>
    <p:sldId id="284" r:id="rId22"/>
    <p:sldId id="294" r:id="rId23"/>
    <p:sldId id="287" r:id="rId24"/>
    <p:sldId id="288" r:id="rId25"/>
    <p:sldId id="286" r:id="rId26"/>
    <p:sldId id="297" r:id="rId27"/>
    <p:sldId id="299" r:id="rId28"/>
    <p:sldId id="283" r:id="rId29"/>
    <p:sldId id="280"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AC36DF-E14A-4B17-8CB4-BC347A394567}" type="datetimeFigureOut">
              <a:rPr lang="lt-LT"/>
              <a:t>2015-04-02</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43A6CB-467B-4226-9404-531E58E19ABC}" type="slidenum">
              <a:rPr lang="lt-LT"/>
              <a:t>‹#›</a:t>
            </a:fld>
            <a:endParaRPr lang="lt-LT"/>
          </a:p>
        </p:txBody>
      </p:sp>
    </p:spTree>
    <p:extLst>
      <p:ext uri="{BB962C8B-B14F-4D97-AF65-F5344CB8AC3E}">
        <p14:creationId xmlns:p14="http://schemas.microsoft.com/office/powerpoint/2010/main" val="2009947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a:t>
            </a:fld>
            <a:endParaRPr lang="lt-LT"/>
          </a:p>
        </p:txBody>
      </p:sp>
    </p:spTree>
    <p:extLst>
      <p:ext uri="{BB962C8B-B14F-4D97-AF65-F5344CB8AC3E}">
        <p14:creationId xmlns:p14="http://schemas.microsoft.com/office/powerpoint/2010/main" val="3720531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a:t>
            </a:fld>
            <a:endParaRPr lang="lt-LT"/>
          </a:p>
        </p:txBody>
      </p:sp>
    </p:spTree>
    <p:extLst>
      <p:ext uri="{BB962C8B-B14F-4D97-AF65-F5344CB8AC3E}">
        <p14:creationId xmlns:p14="http://schemas.microsoft.com/office/powerpoint/2010/main" val="306329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3</a:t>
            </a:fld>
            <a:endParaRPr lang="lt-LT"/>
          </a:p>
        </p:txBody>
      </p:sp>
    </p:spTree>
    <p:extLst>
      <p:ext uri="{BB962C8B-B14F-4D97-AF65-F5344CB8AC3E}">
        <p14:creationId xmlns:p14="http://schemas.microsoft.com/office/powerpoint/2010/main" val="2435232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4</a:t>
            </a:fld>
            <a:endParaRPr lang="lt-LT"/>
          </a:p>
        </p:txBody>
      </p:sp>
    </p:spTree>
    <p:extLst>
      <p:ext uri="{BB962C8B-B14F-4D97-AF65-F5344CB8AC3E}">
        <p14:creationId xmlns:p14="http://schemas.microsoft.com/office/powerpoint/2010/main" val="303832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5</a:t>
            </a:fld>
            <a:endParaRPr lang="lt-LT"/>
          </a:p>
        </p:txBody>
      </p:sp>
    </p:spTree>
    <p:extLst>
      <p:ext uri="{BB962C8B-B14F-4D97-AF65-F5344CB8AC3E}">
        <p14:creationId xmlns:p14="http://schemas.microsoft.com/office/powerpoint/2010/main" val="3088796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6</a:t>
            </a:fld>
            <a:endParaRPr lang="lt-LT"/>
          </a:p>
        </p:txBody>
      </p:sp>
    </p:spTree>
    <p:extLst>
      <p:ext uri="{BB962C8B-B14F-4D97-AF65-F5344CB8AC3E}">
        <p14:creationId xmlns:p14="http://schemas.microsoft.com/office/powerpoint/2010/main" val="2190901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7</a:t>
            </a:fld>
            <a:endParaRPr lang="lt-LT"/>
          </a:p>
        </p:txBody>
      </p:sp>
    </p:spTree>
    <p:extLst>
      <p:ext uri="{BB962C8B-B14F-4D97-AF65-F5344CB8AC3E}">
        <p14:creationId xmlns:p14="http://schemas.microsoft.com/office/powerpoint/2010/main" val="493697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8</a:t>
            </a:fld>
            <a:endParaRPr lang="lt-LT"/>
          </a:p>
        </p:txBody>
      </p:sp>
    </p:spTree>
    <p:extLst>
      <p:ext uri="{BB962C8B-B14F-4D97-AF65-F5344CB8AC3E}">
        <p14:creationId xmlns:p14="http://schemas.microsoft.com/office/powerpoint/2010/main" val="1776580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9</a:t>
            </a:fld>
            <a:endParaRPr lang="lt-LT"/>
          </a:p>
        </p:txBody>
      </p:sp>
    </p:spTree>
    <p:extLst>
      <p:ext uri="{BB962C8B-B14F-4D97-AF65-F5344CB8AC3E}">
        <p14:creationId xmlns:p14="http://schemas.microsoft.com/office/powerpoint/2010/main" val="3866903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10</a:t>
            </a:fld>
            <a:endParaRPr lang="lt-LT"/>
          </a:p>
        </p:txBody>
      </p:sp>
    </p:spTree>
    <p:extLst>
      <p:ext uri="{BB962C8B-B14F-4D97-AF65-F5344CB8AC3E}">
        <p14:creationId xmlns:p14="http://schemas.microsoft.com/office/powerpoint/2010/main" val="2434245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11</a:t>
            </a:fld>
            <a:endParaRPr lang="lt-LT"/>
          </a:p>
        </p:txBody>
      </p:sp>
    </p:spTree>
    <p:extLst>
      <p:ext uri="{BB962C8B-B14F-4D97-AF65-F5344CB8AC3E}">
        <p14:creationId xmlns:p14="http://schemas.microsoft.com/office/powerpoint/2010/main" val="2589907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12</a:t>
            </a:fld>
            <a:endParaRPr lang="lt-LT"/>
          </a:p>
        </p:txBody>
      </p:sp>
    </p:spTree>
    <p:extLst>
      <p:ext uri="{BB962C8B-B14F-4D97-AF65-F5344CB8AC3E}">
        <p14:creationId xmlns:p14="http://schemas.microsoft.com/office/powerpoint/2010/main" val="2472755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13</a:t>
            </a:fld>
            <a:endParaRPr lang="lt-LT"/>
          </a:p>
        </p:txBody>
      </p:sp>
    </p:spTree>
    <p:extLst>
      <p:ext uri="{BB962C8B-B14F-4D97-AF65-F5344CB8AC3E}">
        <p14:creationId xmlns:p14="http://schemas.microsoft.com/office/powerpoint/2010/main" val="875780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14</a:t>
            </a:fld>
            <a:endParaRPr lang="lt-LT"/>
          </a:p>
        </p:txBody>
      </p:sp>
    </p:spTree>
    <p:extLst>
      <p:ext uri="{BB962C8B-B14F-4D97-AF65-F5344CB8AC3E}">
        <p14:creationId xmlns:p14="http://schemas.microsoft.com/office/powerpoint/2010/main" val="3772507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15</a:t>
            </a:fld>
            <a:endParaRPr lang="lt-LT"/>
          </a:p>
        </p:txBody>
      </p:sp>
    </p:spTree>
    <p:extLst>
      <p:ext uri="{BB962C8B-B14F-4D97-AF65-F5344CB8AC3E}">
        <p14:creationId xmlns:p14="http://schemas.microsoft.com/office/powerpoint/2010/main" val="2654436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16</a:t>
            </a:fld>
            <a:endParaRPr lang="lt-LT"/>
          </a:p>
        </p:txBody>
      </p:sp>
    </p:spTree>
    <p:extLst>
      <p:ext uri="{BB962C8B-B14F-4D97-AF65-F5344CB8AC3E}">
        <p14:creationId xmlns:p14="http://schemas.microsoft.com/office/powerpoint/2010/main" val="1656671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17</a:t>
            </a:fld>
            <a:endParaRPr lang="lt-LT"/>
          </a:p>
        </p:txBody>
      </p:sp>
    </p:spTree>
    <p:extLst>
      <p:ext uri="{BB962C8B-B14F-4D97-AF65-F5344CB8AC3E}">
        <p14:creationId xmlns:p14="http://schemas.microsoft.com/office/powerpoint/2010/main" val="3358446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18</a:t>
            </a:fld>
            <a:endParaRPr lang="lt-LT"/>
          </a:p>
        </p:txBody>
      </p:sp>
    </p:spTree>
    <p:extLst>
      <p:ext uri="{BB962C8B-B14F-4D97-AF65-F5344CB8AC3E}">
        <p14:creationId xmlns:p14="http://schemas.microsoft.com/office/powerpoint/2010/main" val="7224200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19</a:t>
            </a:fld>
            <a:endParaRPr lang="lt-LT"/>
          </a:p>
        </p:txBody>
      </p:sp>
    </p:spTree>
    <p:extLst>
      <p:ext uri="{BB962C8B-B14F-4D97-AF65-F5344CB8AC3E}">
        <p14:creationId xmlns:p14="http://schemas.microsoft.com/office/powerpoint/2010/main" val="427497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20</a:t>
            </a:fld>
            <a:endParaRPr lang="lt-LT"/>
          </a:p>
        </p:txBody>
      </p:sp>
    </p:spTree>
    <p:extLst>
      <p:ext uri="{BB962C8B-B14F-4D97-AF65-F5344CB8AC3E}">
        <p14:creationId xmlns:p14="http://schemas.microsoft.com/office/powerpoint/2010/main" val="2015607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21</a:t>
            </a:fld>
            <a:endParaRPr lang="lt-LT"/>
          </a:p>
        </p:txBody>
      </p:sp>
    </p:spTree>
    <p:extLst>
      <p:ext uri="{BB962C8B-B14F-4D97-AF65-F5344CB8AC3E}">
        <p14:creationId xmlns:p14="http://schemas.microsoft.com/office/powerpoint/2010/main" val="1128175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22</a:t>
            </a:fld>
            <a:endParaRPr lang="lt-LT"/>
          </a:p>
        </p:txBody>
      </p:sp>
    </p:spTree>
    <p:extLst>
      <p:ext uri="{BB962C8B-B14F-4D97-AF65-F5344CB8AC3E}">
        <p14:creationId xmlns:p14="http://schemas.microsoft.com/office/powerpoint/2010/main" val="1137106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23</a:t>
            </a:fld>
            <a:endParaRPr lang="lt-LT"/>
          </a:p>
        </p:txBody>
      </p:sp>
    </p:spTree>
    <p:extLst>
      <p:ext uri="{BB962C8B-B14F-4D97-AF65-F5344CB8AC3E}">
        <p14:creationId xmlns:p14="http://schemas.microsoft.com/office/powerpoint/2010/main" val="38207269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24</a:t>
            </a:fld>
            <a:endParaRPr lang="lt-LT"/>
          </a:p>
        </p:txBody>
      </p:sp>
    </p:spTree>
    <p:extLst>
      <p:ext uri="{BB962C8B-B14F-4D97-AF65-F5344CB8AC3E}">
        <p14:creationId xmlns:p14="http://schemas.microsoft.com/office/powerpoint/2010/main" val="34928510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25</a:t>
            </a:fld>
            <a:endParaRPr lang="lt-LT"/>
          </a:p>
        </p:txBody>
      </p:sp>
    </p:spTree>
    <p:extLst>
      <p:ext uri="{BB962C8B-B14F-4D97-AF65-F5344CB8AC3E}">
        <p14:creationId xmlns:p14="http://schemas.microsoft.com/office/powerpoint/2010/main" val="31107651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26</a:t>
            </a:fld>
            <a:endParaRPr lang="lt-LT"/>
          </a:p>
        </p:txBody>
      </p:sp>
    </p:spTree>
    <p:extLst>
      <p:ext uri="{BB962C8B-B14F-4D97-AF65-F5344CB8AC3E}">
        <p14:creationId xmlns:p14="http://schemas.microsoft.com/office/powerpoint/2010/main" val="2085080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27</a:t>
            </a:fld>
            <a:endParaRPr lang="lt-LT"/>
          </a:p>
        </p:txBody>
      </p:sp>
    </p:spTree>
    <p:extLst>
      <p:ext uri="{BB962C8B-B14F-4D97-AF65-F5344CB8AC3E}">
        <p14:creationId xmlns:p14="http://schemas.microsoft.com/office/powerpoint/2010/main" val="820412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28</a:t>
            </a:fld>
            <a:endParaRPr lang="lt-LT"/>
          </a:p>
        </p:txBody>
      </p:sp>
    </p:spTree>
    <p:extLst>
      <p:ext uri="{BB962C8B-B14F-4D97-AF65-F5344CB8AC3E}">
        <p14:creationId xmlns:p14="http://schemas.microsoft.com/office/powerpoint/2010/main" val="900226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5D43A6CB-467B-4226-9404-531E58E19ABC}" type="slidenum">
              <a:rPr lang="lt-LT"/>
              <a:t>29</a:t>
            </a:fld>
            <a:endParaRPr lang="lt-LT"/>
          </a:p>
        </p:txBody>
      </p:sp>
    </p:spTree>
    <p:extLst>
      <p:ext uri="{BB962C8B-B14F-4D97-AF65-F5344CB8AC3E}">
        <p14:creationId xmlns:p14="http://schemas.microsoft.com/office/powerpoint/2010/main" val="38178951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4/2/2015</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4/2/2015</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4/2/2015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4/2/2015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4/2/2015</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4/2/2015</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4/2/2015</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4/2/2015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4/2/2015</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4/2/2015</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ransition spd="slow">
    <p:push dir="u"/>
  </p:transition>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89125" y="1158875"/>
            <a:ext cx="8610600" cy="1341438"/>
          </a:xfrm>
        </p:spPr>
        <p:txBody>
          <a:bodyPr>
            <a:normAutofit fontScale="90000"/>
          </a:bodyPr>
          <a:lstStyle/>
          <a:p>
            <a:pPr algn="ctr"/>
            <a:r>
              <a:rPr lang="lt-LT" sz="4800">
                <a:solidFill>
                  <a:srgbClr val="00B0F0"/>
                </a:solidFill>
              </a:rPr>
              <a:t/>
            </a:r>
            <a:br>
              <a:rPr lang="lt-LT" sz="4800">
                <a:solidFill>
                  <a:srgbClr val="00B0F0"/>
                </a:solidFill>
              </a:rPr>
            </a:br>
            <a:r>
              <a:rPr lang="lt-LT" sz="4800">
                <a:solidFill>
                  <a:srgbClr val="00B0F0"/>
                </a:solidFill>
              </a:rPr>
              <a:t/>
            </a:r>
            <a:br>
              <a:rPr lang="lt-LT" sz="4800">
                <a:solidFill>
                  <a:srgbClr val="00B0F0"/>
                </a:solidFill>
              </a:rPr>
            </a:br>
            <a:r>
              <a:rPr lang="lt-LT" sz="4800">
                <a:solidFill>
                  <a:srgbClr val="00B0F0"/>
                </a:solidFill>
              </a:rPr>
              <a:t/>
            </a:r>
            <a:br>
              <a:rPr lang="lt-LT" sz="4800">
                <a:solidFill>
                  <a:srgbClr val="00B0F0"/>
                </a:solidFill>
              </a:rPr>
            </a:br>
            <a:r>
              <a:rPr lang="lt-LT" sz="4800">
                <a:solidFill>
                  <a:srgbClr val="00B0F0"/>
                </a:solidFill>
              </a:rPr>
              <a:t/>
            </a:r>
            <a:br>
              <a:rPr lang="lt-LT" sz="4800">
                <a:solidFill>
                  <a:srgbClr val="00B0F0"/>
                </a:solidFill>
              </a:rPr>
            </a:br>
            <a:r>
              <a:rPr lang="lt-LT" sz="4800">
                <a:solidFill>
                  <a:srgbClr val="00B0F0"/>
                </a:solidFill>
              </a:rPr>
              <a:t/>
            </a:r>
            <a:br>
              <a:rPr lang="lt-LT" sz="4800">
                <a:solidFill>
                  <a:srgbClr val="00B0F0"/>
                </a:solidFill>
              </a:rPr>
            </a:br>
            <a:r>
              <a:rPr lang="lt-LT" sz="4800">
                <a:solidFill>
                  <a:srgbClr val="00B0F0"/>
                </a:solidFill>
              </a:rPr>
              <a:t>Kauno  ''nemuno'' mokykla - daugiafunkcinis centras</a:t>
            </a:r>
            <a:br>
              <a:rPr lang="lt-LT" sz="4800">
                <a:solidFill>
                  <a:srgbClr val="00B0F0"/>
                </a:solidFill>
              </a:rPr>
            </a:br>
            <a:r>
              <a:rPr lang="lt-LT" sz="4800">
                <a:solidFill>
                  <a:srgbClr val="00B0F0"/>
                </a:solidFill>
              </a:rPr>
              <a:t/>
            </a:r>
            <a:br>
              <a:rPr lang="lt-LT" sz="4800">
                <a:solidFill>
                  <a:srgbClr val="00B0F0"/>
                </a:solidFill>
              </a:rPr>
            </a:br>
            <a:r>
              <a:rPr lang="lt-LT" sz="4400" b="1">
                <a:solidFill>
                  <a:srgbClr val="92D050"/>
                </a:solidFill>
                <a:latin typeface="Century Gothic"/>
              </a:rPr>
              <a:t>10   klasė</a:t>
            </a:r>
            <a:r>
              <a:rPr lang="lt-LT" sz="4800" b="1">
                <a:solidFill>
                  <a:srgbClr val="92D050"/>
                </a:solidFill>
                <a:latin typeface="Century Gothic"/>
              </a:rPr>
              <a:t/>
            </a:r>
            <a:br>
              <a:rPr lang="lt-LT" sz="4800" b="1">
                <a:solidFill>
                  <a:srgbClr val="92D050"/>
                </a:solidFill>
                <a:latin typeface="Century Gothic"/>
              </a:rPr>
            </a:br>
            <a:r>
              <a:rPr lang="lt-LT" sz="4800" b="1">
                <a:solidFill>
                  <a:srgbClr val="92D050"/>
                </a:solidFill>
                <a:latin typeface="Century Gothic"/>
              </a:rPr>
              <a:t/>
            </a:r>
            <a:br>
              <a:rPr lang="lt-LT" sz="4800" b="1">
                <a:solidFill>
                  <a:srgbClr val="92D050"/>
                </a:solidFill>
                <a:latin typeface="Century Gothic"/>
              </a:rPr>
            </a:br>
            <a:r>
              <a:rPr lang="lt-LT" sz="4800" b="1">
                <a:solidFill>
                  <a:srgbClr val="92D050"/>
                </a:solidFill>
                <a:latin typeface="Century Gothic"/>
              </a:rPr>
              <a:t/>
            </a:r>
            <a:br>
              <a:rPr lang="lt-LT" sz="4800" b="1">
                <a:solidFill>
                  <a:srgbClr val="92D050"/>
                </a:solidFill>
                <a:latin typeface="Century Gothic"/>
              </a:rPr>
            </a:br>
            <a:r>
              <a:rPr lang="lt-LT" sz="6000" b="1">
                <a:solidFill>
                  <a:srgbClr val="7030A0"/>
                </a:solidFill>
                <a:latin typeface="Bookman Old Style"/>
              </a:rPr>
              <a:t>vitalija šarovaitė</a:t>
            </a:r>
          </a:p>
        </p:txBody>
      </p:sp>
    </p:spTree>
    <p:extLst>
      <p:ext uri="{BB962C8B-B14F-4D97-AF65-F5344CB8AC3E}">
        <p14:creationId xmlns:p14="http://schemas.microsoft.com/office/powerpoint/2010/main" val="9649389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descr="images.jpg"/>
          <p:cNvPicPr>
            <a:picLocks noChangeAspect="1"/>
          </p:cNvPicPr>
          <p:nvPr/>
        </p:nvPicPr>
        <p:blipFill>
          <a:blip r:embed="rId3"/>
          <a:stretch>
            <a:fillRect/>
          </a:stretch>
        </p:blipFill>
        <p:spPr>
          <a:xfrm>
            <a:off x="3995738" y="595313"/>
            <a:ext cx="8016875" cy="3967162"/>
          </a:xfrm>
          <a:prstGeom prst="rect">
            <a:avLst/>
          </a:prstGeom>
        </p:spPr>
      </p:pic>
      <p:pic>
        <p:nvPicPr>
          <p:cNvPr id="5" name="Paveikslėlis 4" descr="img-thing.jpg"/>
          <p:cNvPicPr>
            <a:picLocks noChangeAspect="1"/>
          </p:cNvPicPr>
          <p:nvPr/>
        </p:nvPicPr>
        <p:blipFill>
          <a:blip r:embed="rId4"/>
          <a:srcRect l="32129" t="21450" r="29651" b="20398"/>
          <a:stretch>
            <a:fillRect/>
          </a:stretch>
        </p:blipFill>
        <p:spPr>
          <a:xfrm>
            <a:off x="2886092" y="3616974"/>
            <a:ext cx="1518706" cy="2308886"/>
          </a:xfrm>
          <a:prstGeom prst="rect">
            <a:avLst/>
          </a:prstGeom>
        </p:spPr>
      </p:pic>
      <p:sp>
        <p:nvSpPr>
          <p:cNvPr id="2" name="Title 1"/>
          <p:cNvSpPr>
            <a:spLocks noGrp="1"/>
          </p:cNvSpPr>
          <p:nvPr>
            <p:ph type="ctrTitle"/>
          </p:nvPr>
        </p:nvSpPr>
        <p:spPr>
          <a:xfrm>
            <a:off x="226779" y="2134799"/>
            <a:ext cx="6115050" cy="1285875"/>
          </a:xfrm>
        </p:spPr>
        <p:txBody>
          <a:bodyPr>
            <a:normAutofit fontScale="90000"/>
          </a:bodyPr>
          <a:lstStyle/>
          <a:p>
            <a:r>
              <a:rPr lang="en-US" sz="8800"/>
              <a:t>    </a:t>
            </a:r>
            <a:r>
              <a:rPr lang="en-US" sz="8800" b="1" i="1">
                <a:solidFill>
                  <a:srgbClr val="FFC000"/>
                </a:solidFill>
                <a:latin typeface="Bookman Old Style"/>
              </a:rPr>
              <a:t>SATURNAS</a:t>
            </a:r>
          </a:p>
        </p:txBody>
      </p:sp>
    </p:spTree>
    <p:extLst>
      <p:ext uri="{BB962C8B-B14F-4D97-AF65-F5344CB8AC3E}">
        <p14:creationId xmlns:p14="http://schemas.microsoft.com/office/powerpoint/2010/main" val="34023716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satu22rn.jpg"/>
          <p:cNvPicPr>
            <a:picLocks noChangeAspect="1"/>
          </p:cNvPicPr>
          <p:nvPr/>
        </p:nvPicPr>
        <p:blipFill>
          <a:blip r:embed="rId3"/>
          <a:srcRect t="-5" b="8939"/>
          <a:stretch>
            <a:fillRect/>
          </a:stretch>
        </p:blipFill>
        <p:spPr>
          <a:xfrm>
            <a:off x="73025" y="6350"/>
            <a:ext cx="5565107" cy="4321552"/>
          </a:xfrm>
          <a:prstGeom prst="rect">
            <a:avLst/>
          </a:prstGeom>
        </p:spPr>
      </p:pic>
      <p:pic>
        <p:nvPicPr>
          <p:cNvPr id="6" name="Paveikslėlis 5" descr="Planet_1Saturn.jpg"/>
          <p:cNvPicPr>
            <a:picLocks noChangeAspect="1"/>
          </p:cNvPicPr>
          <p:nvPr/>
        </p:nvPicPr>
        <p:blipFill>
          <a:blip r:embed="rId4"/>
          <a:srcRect t="-3" b="8826"/>
          <a:stretch>
            <a:fillRect/>
          </a:stretch>
        </p:blipFill>
        <p:spPr>
          <a:xfrm>
            <a:off x="5849225" y="59900"/>
            <a:ext cx="6344372" cy="4965098"/>
          </a:xfrm>
          <a:prstGeom prst="rect">
            <a:avLst/>
          </a:prstGeom>
        </p:spPr>
      </p:pic>
      <p:sp>
        <p:nvSpPr>
          <p:cNvPr id="3" name="Teksto vietos rezervavimo ženklas 2"/>
          <p:cNvSpPr>
            <a:spLocks noGrp="1"/>
          </p:cNvSpPr>
          <p:nvPr>
            <p:ph type="body" sz="half" idx="2"/>
          </p:nvPr>
        </p:nvSpPr>
        <p:spPr>
          <a:xfrm>
            <a:off x="261805" y="4595772"/>
            <a:ext cx="11090862" cy="1684337"/>
          </a:xfrm>
        </p:spPr>
        <p:txBody>
          <a:bodyPr>
            <a:noAutofit/>
          </a:bodyPr>
          <a:lstStyle/>
          <a:p>
            <a:r>
              <a:rPr lang="lt-LT" sz="3200" b="1">
                <a:solidFill>
                  <a:srgbClr val="FFFF00"/>
                </a:solidFill>
                <a:latin typeface="Arial"/>
                <a:cs typeface="Arial"/>
              </a:rPr>
              <a:t>Senovėje lietuviai Saturną vadino Saulės dukra Sėlija .</a:t>
            </a:r>
          </a:p>
          <a:p>
            <a:r>
              <a:rPr lang="lt-LT" sz="3200" b="1">
                <a:solidFill>
                  <a:srgbClr val="FE801A"/>
                </a:solidFill>
                <a:latin typeface="Arial"/>
                <a:cs typeface="Arial"/>
              </a:rPr>
              <a:t>Planeta plika akimi matoma dangaus skliaute  kaip</a:t>
            </a:r>
          </a:p>
          <a:p>
            <a:r>
              <a:rPr lang="lt-LT" sz="3200" b="1">
                <a:solidFill>
                  <a:srgbClr val="FE801A"/>
                </a:solidFill>
                <a:latin typeface="Arial"/>
                <a:cs typeface="Arial"/>
              </a:rPr>
              <a:t>gelsva žvaigždė .</a:t>
            </a:r>
            <a:r>
              <a:rPr lang="lt-LT" sz="3200" b="1">
                <a:solidFill>
                  <a:srgbClr val="FFFF00"/>
                </a:solidFill>
                <a:latin typeface="Arial"/>
                <a:cs typeface="Arial"/>
              </a:rPr>
              <a:t>Senovės romėnų mitologijoje Saturnas yra žemdirbystės dievas . </a:t>
            </a:r>
          </a:p>
        </p:txBody>
      </p:sp>
    </p:spTree>
    <p:extLst>
      <p:ext uri="{BB962C8B-B14F-4D97-AF65-F5344CB8AC3E}">
        <p14:creationId xmlns:p14="http://schemas.microsoft.com/office/powerpoint/2010/main" val="15404895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63753" y="197279"/>
            <a:ext cx="11211601" cy="6215708"/>
          </a:xfrm>
        </p:spPr>
        <p:txBody>
          <a:bodyPr>
            <a:normAutofit fontScale="40000" lnSpcReduction="20000"/>
          </a:bodyPr>
          <a:lstStyle/>
          <a:p>
            <a:pPr marL="0" indent="0">
              <a:buNone/>
            </a:pPr>
            <a:r>
              <a:rPr lang="lt-LT" sz="4800" b="1">
                <a:solidFill>
                  <a:srgbClr val="00B0F0"/>
                </a:solidFill>
                <a:latin typeface="Arial" charset="0"/>
                <a:cs typeface="Arial" charset="0"/>
              </a:rPr>
              <a:t>   </a:t>
            </a:r>
            <a:r>
              <a:rPr lang="lt-LT" sz="5400" b="1">
                <a:solidFill>
                  <a:srgbClr val="00B0F0"/>
                </a:solidFill>
                <a:latin typeface="Arial" charset="0"/>
                <a:cs typeface="Arial" charset="0"/>
              </a:rPr>
              <a:t>   </a:t>
            </a:r>
          </a:p>
          <a:p>
            <a:pPr marL="0" indent="0">
              <a:buNone/>
            </a:pPr>
            <a:r>
              <a:rPr lang="lt-LT" sz="4800" b="1">
                <a:solidFill>
                  <a:srgbClr val="00B0F0"/>
                </a:solidFill>
                <a:latin typeface="Arial" charset="0"/>
                <a:cs typeface="Arial" charset="0"/>
              </a:rPr>
              <a:t>      </a:t>
            </a:r>
          </a:p>
          <a:p>
            <a:pPr marL="0" indent="0">
              <a:buNone/>
            </a:pPr>
            <a:endParaRPr lang="lt-LT" sz="4800" b="1">
              <a:solidFill>
                <a:srgbClr val="00B0F0"/>
              </a:solidFill>
              <a:latin typeface="Arial" charset="0"/>
              <a:cs typeface="Arial" charset="0"/>
            </a:endParaRPr>
          </a:p>
          <a:p>
            <a:pPr marL="0" indent="0">
              <a:buNone/>
            </a:pPr>
            <a:endParaRPr lang="lt-LT" sz="4800" b="1">
              <a:solidFill>
                <a:srgbClr val="00B0F0"/>
              </a:solidFill>
              <a:latin typeface="Arial" charset="0"/>
              <a:cs typeface="Arial" charset="0"/>
            </a:endParaRPr>
          </a:p>
          <a:p>
            <a:pPr marL="0" indent="0">
              <a:buNone/>
            </a:pPr>
            <a:r>
              <a:rPr lang="lt-LT" sz="5400" b="1">
                <a:solidFill>
                  <a:srgbClr val="00B0F0"/>
                </a:solidFill>
                <a:latin typeface="Arial" charset="0"/>
                <a:cs typeface="Arial" charset="0"/>
              </a:rPr>
              <a:t>           </a:t>
            </a:r>
            <a:r>
              <a:rPr lang="lt-LT" sz="6600" b="1">
                <a:solidFill>
                  <a:srgbClr val="00B0F0"/>
                </a:solidFill>
                <a:latin typeface="Arial" charset="0"/>
                <a:cs typeface="Arial" charset="0"/>
              </a:rPr>
              <a:t>Saturnas</a:t>
            </a:r>
            <a:r>
              <a:rPr lang="lt-LT" sz="6000" b="1">
                <a:solidFill>
                  <a:srgbClr val="00B0F0"/>
                </a:solidFill>
                <a:latin typeface="Arial" charset="0"/>
                <a:cs typeface="Arial" charset="0"/>
              </a:rPr>
              <a:t>     -   antra  pagal dydį  ir  šešta pagal atstumą  nuo  Saulės   ( vidutiniškai  jis nutolęs per 1,4 bil. km. ) planeta . Aplink Saulę skrieja elipsine orbita vidutiniškai  9,64 km/s greičiu , apsisuka aplink ją per 29,64  Žemės metus . Saturnas pasviręs  27°C . Planeta smarkiai suplota dėl nedidelio vidutinio tankio ir dėl greito sukimosi apie savo ašį  . Diena  Saturne  trunka  10  val.  32  min.  35 s ( gali  svyruoti  13 s į  vieną ar kitą pusę ) , tik per planetos metus , ši paklaida gali išaugti iki maždaug  keturių  planetos  dienų . 95 kartus viršija Žemės masę . Neturi kieto paviršiaus . Saturnas priklauso didžiosioms dujų planetoms . Jo atmosfera susideda iš : vandenilio, helio, amoniako, metano, etano, acetileno ir kitų dujų . Paviršių ištisai dengia amoniako kristalėlių debesys . Po storu debesų sluoksniu prasideda 32 000 km storio skysto molekulinio vandenilio , dar  giliau  yra  12 000 km storio metalinio vandenilio sluoksnis , o  po  juo -  16 000 km spindulio  branduolys , sudarytas iš silikatų bei vandens , metano ir amoniako ledo . Saturno centre temperatūra turėtų būti apie 20 000°C . Saturnas spinduliuoja  2,5 karto daugiau energijos , negu gauna iš Saulės . Manoma , tai vyksta dėl to , kad traukdamasis Saturnas išskiria energiją . </a:t>
            </a:r>
            <a:r>
              <a:rPr lang="lt-LT" sz="3600" b="1">
                <a:solidFill>
                  <a:srgbClr val="00B0F0"/>
                </a:solidFill>
                <a:latin typeface="Arial" charset="0"/>
                <a:cs typeface="Arial" charset="0"/>
              </a:rPr>
              <a:t/>
            </a:r>
            <a:br>
              <a:rPr lang="lt-LT" sz="3600" b="1">
                <a:solidFill>
                  <a:srgbClr val="00B0F0"/>
                </a:solidFill>
                <a:latin typeface="Arial" charset="0"/>
                <a:cs typeface="Arial" charset="0"/>
              </a:rPr>
            </a:br>
            <a:r>
              <a:rPr lang="lt-LT" sz="3600" b="1">
                <a:solidFill>
                  <a:srgbClr val="00B0F0"/>
                </a:solidFill>
                <a:latin typeface="Arial" charset="0"/>
                <a:cs typeface="Arial" charset="0"/>
              </a:rPr>
              <a:t> </a:t>
            </a:r>
            <a:br>
              <a:rPr lang="lt-LT" sz="3600" b="1">
                <a:solidFill>
                  <a:srgbClr val="00B0F0"/>
                </a:solidFill>
                <a:latin typeface="Arial" charset="0"/>
                <a:cs typeface="Arial" charset="0"/>
              </a:rPr>
            </a:br>
            <a:endParaRPr lang="lt-LT"/>
          </a:p>
        </p:txBody>
      </p:sp>
    </p:spTree>
    <p:extLst>
      <p:ext uri="{BB962C8B-B14F-4D97-AF65-F5344CB8AC3E}">
        <p14:creationId xmlns:p14="http://schemas.microsoft.com/office/powerpoint/2010/main" val="24158370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veikslėlis 7" descr="Saturn_Storm.jpg"/>
          <p:cNvPicPr>
            <a:picLocks noChangeAspect="1"/>
          </p:cNvPicPr>
          <p:nvPr/>
        </p:nvPicPr>
        <p:blipFill>
          <a:blip r:embed="rId3"/>
          <a:stretch>
            <a:fillRect/>
          </a:stretch>
        </p:blipFill>
        <p:spPr>
          <a:xfrm>
            <a:off x="6239781" y="904882"/>
            <a:ext cx="5943600" cy="5949518"/>
          </a:xfrm>
          <a:prstGeom prst="rect">
            <a:avLst/>
          </a:prstGeom>
        </p:spPr>
      </p:pic>
      <p:sp>
        <p:nvSpPr>
          <p:cNvPr id="3" name="Turinio vietos rezervavimo ženklas 2"/>
          <p:cNvSpPr>
            <a:spLocks noGrp="1"/>
          </p:cNvSpPr>
          <p:nvPr>
            <p:ph sz="half" idx="1"/>
          </p:nvPr>
        </p:nvSpPr>
        <p:spPr>
          <a:xfrm>
            <a:off x="6350606" y="312715"/>
            <a:ext cx="5778499" cy="1039812"/>
          </a:xfrm>
        </p:spPr>
        <p:txBody>
          <a:bodyPr/>
          <a:lstStyle/>
          <a:p>
            <a:pPr marL="0" indent="0">
              <a:buNone/>
            </a:pPr>
            <a:r>
              <a:rPr lang="lt-LT" sz="2400" b="1">
                <a:latin typeface="Arial"/>
                <a:cs typeface="Arial"/>
              </a:rPr>
              <a:t>    </a:t>
            </a:r>
            <a:r>
              <a:rPr lang="lt-LT" sz="3200" b="1">
                <a:latin typeface="Arial"/>
                <a:cs typeface="Arial"/>
              </a:rPr>
              <a:t>Šiauriniame pusrutulyje šėlstanti didžiulė balta audra</a:t>
            </a:r>
          </a:p>
        </p:txBody>
      </p:sp>
      <p:pic>
        <p:nvPicPr>
          <p:cNvPr id="5" name="Paveikslėlis 4" descr="PIA06197_full-browse.jpg"/>
          <p:cNvPicPr>
            <a:picLocks noChangeAspect="1"/>
          </p:cNvPicPr>
          <p:nvPr/>
        </p:nvPicPr>
        <p:blipFill>
          <a:blip r:embed="rId4"/>
          <a:stretch>
            <a:fillRect/>
          </a:stretch>
        </p:blipFill>
        <p:spPr>
          <a:xfrm>
            <a:off x="-67986" y="-9578"/>
            <a:ext cx="6306368" cy="6303235"/>
          </a:xfrm>
          <a:prstGeom prst="rect">
            <a:avLst/>
          </a:prstGeom>
        </p:spPr>
      </p:pic>
      <p:sp>
        <p:nvSpPr>
          <p:cNvPr id="4" name="Turinio vietos rezervavimo ženklas 3"/>
          <p:cNvSpPr>
            <a:spLocks noGrp="1"/>
          </p:cNvSpPr>
          <p:nvPr>
            <p:ph sz="half" idx="2"/>
          </p:nvPr>
        </p:nvSpPr>
        <p:spPr>
          <a:xfrm>
            <a:off x="304028" y="5507434"/>
            <a:ext cx="8477250" cy="1103313"/>
          </a:xfrm>
        </p:spPr>
        <p:txBody>
          <a:bodyPr>
            <a:normAutofit fontScale="85000" lnSpcReduction="10000"/>
          </a:bodyPr>
          <a:lstStyle/>
          <a:p>
            <a:pPr marL="0" indent="0">
              <a:buNone/>
            </a:pPr>
            <a:r>
              <a:rPr lang="lt-LT" sz="3600" b="1">
                <a:solidFill>
                  <a:srgbClr val="FFC000"/>
                </a:solidFill>
                <a:latin typeface=""/>
              </a:rPr>
              <a:t>    </a:t>
            </a:r>
            <a:r>
              <a:rPr lang="lt-LT" sz="3600" b="1">
                <a:solidFill>
                  <a:srgbClr val="FFC000"/>
                </a:solidFill>
                <a:latin typeface="Century Gothic" charset="0"/>
              </a:rPr>
              <a:t>Žieduotoji planeta yra rusvai gelsvos spalvos , kurią jai suteikia debesų juostos</a:t>
            </a:r>
            <a:r>
              <a:rPr lang="lt-LT" sz="3600">
                <a:latin typeface="Century Gothic" charset="0"/>
              </a:rPr>
              <a:t> </a:t>
            </a:r>
          </a:p>
        </p:txBody>
      </p:sp>
    </p:spTree>
    <p:extLst>
      <p:ext uri="{BB962C8B-B14F-4D97-AF65-F5344CB8AC3E}">
        <p14:creationId xmlns:p14="http://schemas.microsoft.com/office/powerpoint/2010/main" val="631828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additive="base">
                                        <p:cTn id="2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09232" y="462678"/>
            <a:ext cx="11536693" cy="6134972"/>
          </a:xfrm>
        </p:spPr>
        <p:txBody>
          <a:bodyPr>
            <a:normAutofit fontScale="55000" lnSpcReduction="20000"/>
          </a:bodyPr>
          <a:lstStyle/>
          <a:p>
            <a:pPr marL="0" indent="0">
              <a:buNone/>
            </a:pPr>
            <a:endParaRPr lang="lt-LT" sz="5400" b="1">
              <a:solidFill>
                <a:srgbClr val="0070C0"/>
              </a:solidFill>
              <a:latin typeface="Arial" charset="0"/>
              <a:cs typeface="Arial" charset="0"/>
            </a:endParaRPr>
          </a:p>
          <a:p>
            <a:pPr marL="0" indent="0">
              <a:buNone/>
            </a:pPr>
            <a:r>
              <a:rPr lang="lt-LT" sz="5400" b="1">
                <a:solidFill>
                  <a:srgbClr val="0070C0"/>
                </a:solidFill>
                <a:latin typeface="Arial" charset="0"/>
                <a:cs typeface="Arial" charset="0"/>
              </a:rPr>
              <a:t>  </a:t>
            </a:r>
          </a:p>
          <a:p>
            <a:pPr marL="0" indent="0">
              <a:buNone/>
            </a:pPr>
            <a:r>
              <a:rPr lang="lt-LT" sz="5400" b="1">
                <a:solidFill>
                  <a:srgbClr val="0070C0"/>
                </a:solidFill>
                <a:latin typeface="Arial" charset="0"/>
                <a:cs typeface="Arial" charset="0"/>
              </a:rPr>
              <a:t>    Matomos tamsios ir šviesios ,juostos juosiančios planetą. Lygiagrečiai su pusiauju , vėjas pučia iš   vakarų į rytus , aukštesnių platumų skirtingose juostose vėjas pučia priešingomis kryptimis ,dėl to atmosferoje daug sūkurių , įsiplieskia didžiosios audros ( jų kilmė ir galios šaltinis dar nežinomi ).9 dešimtmečio pradžioje ( pro planetą keliavęs zondas "Voyager" ) virš šiaurinio Saturno ašigalio užfiksavo  mįslingą šešiakampį debesį .Teritorija ,kurią jis apima gali tilpti 4 Žemės. Jis sukasi sinchroniškai su planeta . Pastaraisiais metais po nuodugnesnių palydovo "Cassini" tyrimų , manoma , kad šešiakampis gali būti susijęs su besisukančio kūno skysčio mechanika , tik dėl jo ilgaamžiškumo ir pastovumo mokslininkai neturi jokių teorijų . Saturnas turi magnetosferą , jo magnetinis laukas tik kelis kartus stipresnis už žemės . </a:t>
            </a:r>
            <a:endParaRPr lang="lt-LT"/>
          </a:p>
        </p:txBody>
      </p:sp>
    </p:spTree>
    <p:extLst>
      <p:ext uri="{BB962C8B-B14F-4D97-AF65-F5344CB8AC3E}">
        <p14:creationId xmlns:p14="http://schemas.microsoft.com/office/powerpoint/2010/main" val="28090080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urinio vietos rezervavimo ženklas 5" descr="PIA14944_732.jpg"/>
          <p:cNvPicPr>
            <a:picLocks noGrp="1" noChangeAspect="1"/>
          </p:cNvPicPr>
          <p:nvPr>
            <p:ph sz="half" idx="2"/>
          </p:nvPr>
        </p:nvPicPr>
        <p:blipFill>
          <a:blip r:embed="rId3"/>
          <a:stretch>
            <a:fillRect/>
          </a:stretch>
        </p:blipFill>
        <p:spPr>
          <a:xfrm>
            <a:off x="-29728" y="-57495"/>
            <a:ext cx="6959157" cy="6916423"/>
          </a:xfrm>
        </p:spPr>
      </p:pic>
      <p:pic>
        <p:nvPicPr>
          <p:cNvPr id="3" name="Paveikslėlis 2" descr="PIA14946_full.jpg"/>
          <p:cNvPicPr>
            <a:picLocks noChangeAspect="1"/>
          </p:cNvPicPr>
          <p:nvPr/>
        </p:nvPicPr>
        <p:blipFill>
          <a:blip r:embed="rId4"/>
          <a:stretch>
            <a:fillRect/>
          </a:stretch>
        </p:blipFill>
        <p:spPr>
          <a:xfrm>
            <a:off x="6956681" y="3910656"/>
            <a:ext cx="5342268" cy="3025775"/>
          </a:xfrm>
          <a:prstGeom prst="rect">
            <a:avLst/>
          </a:prstGeom>
        </p:spPr>
      </p:pic>
      <p:sp>
        <p:nvSpPr>
          <p:cNvPr id="2" name="Pavadinimas 1"/>
          <p:cNvSpPr>
            <a:spLocks noGrp="1"/>
          </p:cNvSpPr>
          <p:nvPr>
            <p:ph type="title"/>
          </p:nvPr>
        </p:nvSpPr>
        <p:spPr>
          <a:xfrm>
            <a:off x="-12388" y="5518945"/>
            <a:ext cx="8483093" cy="1304925"/>
          </a:xfrm>
        </p:spPr>
        <p:txBody>
          <a:bodyPr>
            <a:normAutofit/>
          </a:bodyPr>
          <a:lstStyle/>
          <a:p>
            <a:r>
              <a:rPr lang="lt-LT" b="1">
                <a:solidFill>
                  <a:srgbClr val="2376B8"/>
                </a:solidFill>
                <a:latin typeface="Arial"/>
                <a:cs typeface="Arial"/>
              </a:rPr>
              <a:t>     </a:t>
            </a:r>
            <a:r>
              <a:rPr lang="lt-LT" b="1">
                <a:solidFill>
                  <a:srgbClr val="81BB42"/>
                </a:solidFill>
                <a:latin typeface="Arial"/>
                <a:cs typeface="Arial"/>
              </a:rPr>
              <a:t>prieš 26 metus aptikta Didžioji  šešiakampė  audra . </a:t>
            </a:r>
          </a:p>
        </p:txBody>
      </p:sp>
      <p:pic>
        <p:nvPicPr>
          <p:cNvPr id="7" name="Paveikslėlis 6" descr="_58861799_58861798.jpg"/>
          <p:cNvPicPr>
            <a:picLocks noChangeAspect="1"/>
          </p:cNvPicPr>
          <p:nvPr/>
        </p:nvPicPr>
        <p:blipFill>
          <a:blip r:embed="rId5"/>
          <a:stretch>
            <a:fillRect/>
          </a:stretch>
        </p:blipFill>
        <p:spPr>
          <a:xfrm>
            <a:off x="6921710" y="-98425"/>
            <a:ext cx="5798928" cy="4602163"/>
          </a:xfrm>
          <a:prstGeom prst="rect">
            <a:avLst/>
          </a:prstGeom>
        </p:spPr>
      </p:pic>
    </p:spTree>
    <p:extLst>
      <p:ext uri="{BB962C8B-B14F-4D97-AF65-F5344CB8AC3E}">
        <p14:creationId xmlns:p14="http://schemas.microsoft.com/office/powerpoint/2010/main" val="9180090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1+#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veikslėlis 7" descr="im1ages.jpg"/>
          <p:cNvPicPr>
            <a:picLocks noChangeAspect="1"/>
          </p:cNvPicPr>
          <p:nvPr/>
        </p:nvPicPr>
        <p:blipFill>
          <a:blip r:embed="rId3"/>
          <a:stretch>
            <a:fillRect/>
          </a:stretch>
        </p:blipFill>
        <p:spPr>
          <a:xfrm>
            <a:off x="-498708" y="1370935"/>
            <a:ext cx="7216776" cy="5584781"/>
          </a:xfrm>
          <a:prstGeom prst="rect">
            <a:avLst/>
          </a:prstGeom>
        </p:spPr>
      </p:pic>
      <p:pic>
        <p:nvPicPr>
          <p:cNvPr id="7" name="Paveikslėlis 6" descr="magnetic_field.jpg"/>
          <p:cNvPicPr>
            <a:picLocks noChangeAspect="1"/>
          </p:cNvPicPr>
          <p:nvPr/>
        </p:nvPicPr>
        <p:blipFill>
          <a:blip r:embed="rId4"/>
          <a:srcRect l="7421" t="1075" r="1400" b="6452"/>
          <a:stretch>
            <a:fillRect/>
          </a:stretch>
        </p:blipFill>
        <p:spPr>
          <a:xfrm>
            <a:off x="6247832" y="1139825"/>
            <a:ext cx="5958456" cy="5694363"/>
          </a:xfrm>
          <a:prstGeom prst="rect">
            <a:avLst/>
          </a:prstGeom>
        </p:spPr>
      </p:pic>
      <p:sp>
        <p:nvSpPr>
          <p:cNvPr id="3" name="Teksto vietos rezervavimo ženklas 2"/>
          <p:cNvSpPr>
            <a:spLocks noGrp="1"/>
          </p:cNvSpPr>
          <p:nvPr>
            <p:ph type="body" sz="half" idx="2"/>
          </p:nvPr>
        </p:nvSpPr>
        <p:spPr>
          <a:xfrm>
            <a:off x="153988" y="69850"/>
            <a:ext cx="11658556" cy="1514475"/>
          </a:xfrm>
        </p:spPr>
        <p:txBody>
          <a:bodyPr>
            <a:normAutofit lnSpcReduction="10000"/>
          </a:bodyPr>
          <a:lstStyle/>
          <a:p>
            <a:r>
              <a:rPr lang="lt-LT" sz="3600" b="1">
                <a:solidFill>
                  <a:srgbClr val="F1D885"/>
                </a:solidFill>
              </a:rPr>
              <a:t>     </a:t>
            </a:r>
            <a:r>
              <a:rPr lang="lt-LT" sz="3600" b="1">
                <a:solidFill>
                  <a:srgbClr val="4A9BDC"/>
                </a:solidFill>
              </a:rPr>
              <a:t>Saturno  magnetinis laukas , sukuriantis radijo      signalus , nesutampa su planetos sukimusi apie  savo ašį.</a:t>
            </a:r>
          </a:p>
        </p:txBody>
      </p:sp>
    </p:spTree>
    <p:extLst>
      <p:ext uri="{BB962C8B-B14F-4D97-AF65-F5344CB8AC3E}">
        <p14:creationId xmlns:p14="http://schemas.microsoft.com/office/powerpoint/2010/main" val="20729747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14350" y="985838"/>
            <a:ext cx="11283950" cy="5055414"/>
          </a:xfrm>
        </p:spPr>
        <p:txBody>
          <a:bodyPr>
            <a:normAutofit fontScale="62500" lnSpcReduction="20000"/>
          </a:bodyPr>
          <a:lstStyle/>
          <a:p>
            <a:pPr marL="0" indent="0">
              <a:buNone/>
            </a:pPr>
            <a:r>
              <a:rPr lang="lt-LT" sz="4000" b="1">
                <a:solidFill>
                  <a:srgbClr val="00B050"/>
                </a:solidFill>
                <a:latin typeface="Arial" charset="0"/>
                <a:cs typeface="Arial" charset="0"/>
              </a:rPr>
              <a:t>     </a:t>
            </a:r>
          </a:p>
          <a:p>
            <a:pPr marL="0" indent="0">
              <a:buNone/>
            </a:pPr>
            <a:r>
              <a:rPr lang="lt-LT" sz="4000" b="1">
                <a:solidFill>
                  <a:srgbClr val="00B050"/>
                </a:solidFill>
                <a:latin typeface="Arial" charset="0"/>
                <a:cs typeface="Arial" charset="0"/>
              </a:rPr>
              <a:t>          </a:t>
            </a:r>
            <a:r>
              <a:rPr lang="lt-LT" sz="4400" b="1">
                <a:solidFill>
                  <a:srgbClr val="00B050"/>
                </a:solidFill>
                <a:latin typeface="Arial" charset="0"/>
                <a:cs typeface="Arial" charset="0"/>
              </a:rPr>
              <a:t>Saturne aptikta naujo tipo pašvaistė , juosiantį pietinį planetos ašigalį . Iš žemės ją pastebėti pavyko tik infraraudonųjų spindulių Hablo teleskopu . Žinota , kad Saturne susidaro ovalo formos pašvaistės , kurios reguliariai švyti ties abiem planetos ašigaliais . Naujas tyrimas atskleidė, kad egzistuoja ir vadinamosios antrinės žiedo pavidalo pašvaistės , jos švyti labai silpnai . Manoma , kad įprastos  Saturno poliarinės pašvaistės susidaro dėl Saulės vėjo . Kito tipo pašvaistę sukelia aplink planetą besisukantys palydovai , kas sekundę į orbitą aplink dujų milžinę išmetantys maždaug vieną toną medžiagos.</a:t>
            </a:r>
            <a:r>
              <a:rPr lang="lt-LT">
                <a:latin typeface="Century Gothic" charset="0"/>
              </a:rPr>
              <a:t/>
            </a:r>
            <a:br>
              <a:rPr lang="lt-LT">
                <a:latin typeface="Century Gothic" charset="0"/>
              </a:rPr>
            </a:br>
            <a:r>
              <a:rPr lang="lt-LT" sz="4400" b="1">
                <a:solidFill>
                  <a:srgbClr val="00B050"/>
                </a:solidFill>
                <a:latin typeface="Arial" charset="0"/>
                <a:cs typeface="Arial" charset="0"/>
              </a:rPr>
              <a:t>Manoma, kad nuolatinę Saturno pašvaistę sukelia skriejantis jo magnetosferoje palydovas Enceladas, per sekundę į orbitą išmetantis apie 100 kg vandens garų. Šis vulkaninės kilmės reiškinys buvo pastebėtas 2005 m. </a:t>
            </a:r>
            <a:r>
              <a:rPr lang="lt-LT"/>
              <a:t/>
            </a:r>
            <a:br>
              <a:rPr lang="lt-LT"/>
            </a:br>
            <a:r>
              <a:rPr lang="lt-LT"/>
              <a:t/>
            </a:r>
            <a:br>
              <a:rPr lang="lt-LT"/>
            </a:br>
            <a:endParaRPr lang="lt-LT"/>
          </a:p>
        </p:txBody>
      </p:sp>
    </p:spTree>
    <p:extLst>
      <p:ext uri="{BB962C8B-B14F-4D97-AF65-F5344CB8AC3E}">
        <p14:creationId xmlns:p14="http://schemas.microsoft.com/office/powerpoint/2010/main" val="20355891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descr="Hubble-890-877.jpg"/>
          <p:cNvPicPr>
            <a:picLocks noChangeAspect="1"/>
          </p:cNvPicPr>
          <p:nvPr/>
        </p:nvPicPr>
        <p:blipFill>
          <a:blip r:embed="rId3"/>
          <a:stretch>
            <a:fillRect/>
          </a:stretch>
        </p:blipFill>
        <p:spPr>
          <a:xfrm>
            <a:off x="103188" y="1370014"/>
            <a:ext cx="5577653" cy="5494336"/>
          </a:xfrm>
          <a:prstGeom prst="rect">
            <a:avLst/>
          </a:prstGeom>
        </p:spPr>
      </p:pic>
      <p:sp>
        <p:nvSpPr>
          <p:cNvPr id="2" name="Pavadinimas 1"/>
          <p:cNvSpPr>
            <a:spLocks noGrp="1"/>
          </p:cNvSpPr>
          <p:nvPr>
            <p:ph type="title"/>
          </p:nvPr>
        </p:nvSpPr>
        <p:spPr>
          <a:xfrm>
            <a:off x="488845" y="531977"/>
            <a:ext cx="10365807" cy="1309688"/>
          </a:xfrm>
        </p:spPr>
        <p:txBody>
          <a:bodyPr>
            <a:normAutofit/>
          </a:bodyPr>
          <a:lstStyle/>
          <a:p>
            <a:r>
              <a:rPr lang="lt-LT" sz="3600" b="1">
                <a:solidFill>
                  <a:srgbClr val="FFFF00"/>
                </a:solidFill>
                <a:latin typeface="Arial"/>
                <a:cs typeface="Arial"/>
              </a:rPr>
              <a:t>Saturno </a:t>
            </a:r>
            <a:r>
              <a:rPr lang="lt-LT" sz="3600" b="1">
                <a:solidFill>
                  <a:srgbClr val="C00000"/>
                </a:solidFill>
                <a:latin typeface="Arial"/>
                <a:cs typeface="Arial"/>
              </a:rPr>
              <a:t> </a:t>
            </a:r>
            <a:r>
              <a:rPr lang="lt-LT" sz="3600" b="1">
                <a:solidFill>
                  <a:srgbClr val="EB817E"/>
                </a:solidFill>
                <a:latin typeface="Arial"/>
                <a:cs typeface="Arial"/>
              </a:rPr>
              <a:t>žiedinė </a:t>
            </a:r>
            <a:r>
              <a:rPr lang="it-IT" sz="3600" b="1">
                <a:solidFill>
                  <a:srgbClr val="EB817E"/>
                </a:solidFill>
                <a:latin typeface="Arial"/>
                <a:cs typeface="Arial"/>
              </a:rPr>
              <a:t>aurora</a:t>
            </a:r>
            <a:r>
              <a:rPr lang="it-IT" sz="3600" b="1">
                <a:solidFill>
                  <a:srgbClr val="F2ABA9"/>
                </a:solidFill>
                <a:latin typeface="Arial"/>
                <a:cs typeface="Arial"/>
              </a:rPr>
              <a:t> </a:t>
            </a:r>
            <a:r>
              <a:rPr lang="lt-LT" sz="3600" b="1">
                <a:solidFill>
                  <a:srgbClr val="F2ABA9"/>
                </a:solidFill>
                <a:latin typeface="Arial"/>
                <a:cs typeface="Arial"/>
              </a:rPr>
              <a:t>, švyti          silpnai , todėl pastebėta tik dabar</a:t>
            </a:r>
            <a:r>
              <a:rPr lang="lt-LT" b="1">
                <a:solidFill>
                  <a:srgbClr val="F2ABA9"/>
                </a:solidFill>
                <a:latin typeface="Arial"/>
                <a:cs typeface="Arial"/>
              </a:rPr>
              <a:t>   </a:t>
            </a:r>
            <a:r>
              <a:rPr lang="lt-LT" b="1">
                <a:solidFill>
                  <a:srgbClr val="FFFFFF"/>
                </a:solidFill>
                <a:latin typeface="Arial"/>
                <a:cs typeface="Arial"/>
              </a:rPr>
              <a:t>     </a:t>
            </a:r>
            <a:r>
              <a:rPr lang="lt-LT" b="1">
                <a:solidFill>
                  <a:srgbClr val="FFFFFF"/>
                </a:solidFill>
              </a:rPr>
              <a:t> </a:t>
            </a:r>
            <a:r>
              <a:rPr lang="lt-LT">
                <a:solidFill>
                  <a:srgbClr val="FFFFFF"/>
                </a:solidFill>
              </a:rPr>
              <a:t> </a:t>
            </a:r>
            <a:endParaRPr lang="lt-LT"/>
          </a:p>
        </p:txBody>
      </p:sp>
      <p:pic>
        <p:nvPicPr>
          <p:cNvPr id="3" name="Paveikslėlis 2" descr="96d93beed7ff8c0945e294580255bd0b.jpg"/>
          <p:cNvPicPr>
            <a:picLocks noChangeAspect="1"/>
          </p:cNvPicPr>
          <p:nvPr/>
        </p:nvPicPr>
        <p:blipFill>
          <a:blip r:embed="rId4"/>
          <a:stretch>
            <a:fillRect/>
          </a:stretch>
        </p:blipFill>
        <p:spPr>
          <a:xfrm>
            <a:off x="5621562" y="1725297"/>
            <a:ext cx="6580188" cy="4748722"/>
          </a:xfrm>
          <a:prstGeom prst="rect">
            <a:avLst/>
          </a:prstGeom>
        </p:spPr>
      </p:pic>
    </p:spTree>
    <p:extLst>
      <p:ext uri="{BB962C8B-B14F-4D97-AF65-F5344CB8AC3E}">
        <p14:creationId xmlns:p14="http://schemas.microsoft.com/office/powerpoint/2010/main" val="26818883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satur1-lrg.sp.png"/>
          <p:cNvPicPr>
            <a:picLocks noChangeAspect="1"/>
          </p:cNvPicPr>
          <p:nvPr/>
        </p:nvPicPr>
        <p:blipFill>
          <a:blip r:embed="rId3"/>
          <a:stretch>
            <a:fillRect/>
          </a:stretch>
        </p:blipFill>
        <p:spPr>
          <a:xfrm>
            <a:off x="-97632" y="-303408"/>
            <a:ext cx="12320672" cy="6934201"/>
          </a:xfrm>
          <a:prstGeom prst="rect">
            <a:avLst/>
          </a:prstGeom>
        </p:spPr>
      </p:pic>
      <p:sp>
        <p:nvSpPr>
          <p:cNvPr id="3" name="Turinio vietos rezervavimo ženklas 2"/>
          <p:cNvSpPr>
            <a:spLocks noGrp="1"/>
          </p:cNvSpPr>
          <p:nvPr>
            <p:ph idx="1"/>
          </p:nvPr>
        </p:nvSpPr>
        <p:spPr>
          <a:xfrm>
            <a:off x="107288" y="5402608"/>
            <a:ext cx="11687175" cy="1488358"/>
          </a:xfrm>
        </p:spPr>
        <p:txBody>
          <a:bodyPr>
            <a:normAutofit fontScale="62500" lnSpcReduction="20000"/>
          </a:bodyPr>
          <a:lstStyle/>
          <a:p>
            <a:pPr marL="0" indent="0" algn="r">
              <a:buNone/>
            </a:pPr>
            <a:r>
              <a:rPr lang="lt-LT" sz="4800" b="1">
                <a:solidFill>
                  <a:srgbClr val="FFFF00"/>
                </a:solidFill>
                <a:latin typeface="Arial" charset="0"/>
                <a:cs typeface="Arial" charset="0"/>
              </a:rPr>
              <a:t>                                                                                                              Saturno  žiedus </a:t>
            </a:r>
            <a:r>
              <a:rPr lang="lt-LT" sz="4800" b="1">
                <a:solidFill>
                  <a:srgbClr val="AB1E19"/>
                </a:solidFill>
                <a:latin typeface="Arial" charset="0"/>
                <a:cs typeface="Arial" charset="0"/>
              </a:rPr>
              <a:t> </a:t>
            </a:r>
            <a:r>
              <a:rPr lang="lt-LT" sz="4800" b="1">
                <a:solidFill>
                  <a:srgbClr val="00B050"/>
                </a:solidFill>
                <a:latin typeface="Arial" charset="0"/>
                <a:cs typeface="Arial" charset="0"/>
              </a:rPr>
              <a:t>1610 m. pastebėjo  G. Galilėjus , bet manė , kad tai</a:t>
            </a:r>
            <a:r>
              <a:rPr lang="lt-LT" sz="4800" b="1">
                <a:solidFill>
                  <a:srgbClr val="FF0000"/>
                </a:solidFill>
                <a:latin typeface="Arial" charset="0"/>
                <a:cs typeface="Arial" charset="0"/>
              </a:rPr>
              <a:t> </a:t>
            </a:r>
            <a:r>
              <a:rPr lang="lt-LT" sz="4800" b="1">
                <a:solidFill>
                  <a:srgbClr val="00B050"/>
                </a:solidFill>
                <a:latin typeface="Arial" charset="0"/>
                <a:cs typeface="Arial" charset="0"/>
              </a:rPr>
              <a:t>palydovai . </a:t>
            </a:r>
            <a:r>
              <a:rPr lang="lt-LT" sz="4800" b="1">
                <a:solidFill>
                  <a:srgbClr val="7030A0"/>
                </a:solidFill>
                <a:latin typeface="Arial" charset="0"/>
                <a:cs typeface="Arial" charset="0"/>
              </a:rPr>
              <a:t>1656 m. Ch. Huigensas įrodė, kad tai žiedai .</a:t>
            </a:r>
            <a:r>
              <a:rPr lang="lt-LT" sz="4800">
                <a:latin typeface="Arial" charset="0"/>
                <a:cs typeface="Arial" charset="0"/>
              </a:rPr>
              <a:t> </a:t>
            </a:r>
          </a:p>
          <a:p>
            <a:endParaRPr lang="lt-LT"/>
          </a:p>
        </p:txBody>
      </p:sp>
    </p:spTree>
    <p:extLst>
      <p:ext uri="{BB962C8B-B14F-4D97-AF65-F5344CB8AC3E}">
        <p14:creationId xmlns:p14="http://schemas.microsoft.com/office/powerpoint/2010/main" val="35907744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77813" y="575663"/>
            <a:ext cx="11676062" cy="6106125"/>
          </a:xfrm>
        </p:spPr>
        <p:txBody>
          <a:bodyPr>
            <a:normAutofit fontScale="77500" lnSpcReduction="20000"/>
          </a:bodyPr>
          <a:lstStyle/>
          <a:p>
            <a:pPr marL="0" indent="0">
              <a:buNone/>
            </a:pPr>
            <a:r>
              <a:rPr lang="lt-LT">
                <a:solidFill>
                  <a:srgbClr val="D15E00"/>
                </a:solidFill>
                <a:latin typeface="Century Gothic" charset="0"/>
              </a:rPr>
              <a:t>  </a:t>
            </a:r>
            <a:r>
              <a:rPr lang="lt-LT" sz="2400" b="1">
                <a:solidFill>
                  <a:srgbClr val="D15E00"/>
                </a:solidFill>
                <a:latin typeface="Arial" charset="0"/>
                <a:cs typeface="Arial" charset="0"/>
              </a:rPr>
              <a:t> </a:t>
            </a:r>
          </a:p>
          <a:p>
            <a:pPr marL="0" indent="0">
              <a:buNone/>
            </a:pPr>
            <a:endParaRPr lang="lt-LT" sz="2400" b="1">
              <a:solidFill>
                <a:srgbClr val="D15E00"/>
              </a:solidFill>
              <a:latin typeface="Arial" charset="0"/>
              <a:cs typeface="Arial" charset="0"/>
            </a:endParaRPr>
          </a:p>
          <a:p>
            <a:pPr marL="0" indent="0">
              <a:buNone/>
            </a:pPr>
            <a:r>
              <a:rPr lang="lt-LT" sz="2400" b="1">
                <a:solidFill>
                  <a:srgbClr val="D15E00"/>
                </a:solidFill>
                <a:latin typeface="Arial" charset="0"/>
                <a:cs typeface="Arial" charset="0"/>
              </a:rPr>
              <a:t>   </a:t>
            </a:r>
            <a:r>
              <a:rPr lang="lt-LT" sz="3200" b="1">
                <a:solidFill>
                  <a:srgbClr val="D15E00"/>
                </a:solidFill>
                <a:latin typeface="Arial" charset="0"/>
                <a:cs typeface="Arial" charset="0"/>
              </a:rPr>
              <a:t>Saturno žiedai prasideda maždaug  6,4 tūkst.km virš Saturno pusiaujo ir driekiasi apie 120,7 tūkst.km tolyn į kosmosą , daugiausia jie sudaryti iš smulkiu ledo arba ledu padengtų dalelių . Žieduose yra daugybė tarpų kuriuos sukūrė maži palydovai ar gravitacinės sąveikos su tolimesniais orbitoje esančiais kūnais . Eduardo Rošo vardu vadinamas ribinis  atstu-mas tarp planetos centro ir jos palydovo , kuriam sumažėjus , palydovą suardytų planetų trauka . Saturno žiedai yra  Rošo ribos viduje , todėl  negali būti  nei kieti , nei skysti  ištisiniai lankai . Kasinio plyšys - tai vidinių Saturno palydovų traukos padarinys . Saturno žiedu išsidėstymo tvarka : D,C, B, A, F,G,E . Tarp A ir B žiedu yra apie 4500 km pločio Kasinio tarpas , tarp A ir F žiedu yra apie 4000 km pločio "Pionieriaus" tarpas. Įdomu , kad žiedai gali būti sąlyginai jauni  vos kelių šimtų mln.metų  arba menantys Saturno gimimą daugiau kaip prieš 4 mlrd. metų .  Yra dvi teorijos apie žiedus sudarančios medžiagos kilmę :  jie galėjo susiformuoti suirus palydovui , kurį sunaikino Saturno trauka ar susprogdino atsitrenkusi kometa , arba iš liekanų , likusių susiformavus planetai.</a:t>
            </a:r>
            <a:r>
              <a:rPr lang="lt-LT" sz="2800" b="1">
                <a:solidFill>
                  <a:srgbClr val="D15E00"/>
                </a:solidFill>
                <a:latin typeface="Arial" charset="0"/>
                <a:cs typeface="Arial" charset="0"/>
              </a:rPr>
              <a:t> </a:t>
            </a:r>
            <a:br>
              <a:rPr lang="lt-LT" sz="2800" b="1">
                <a:solidFill>
                  <a:srgbClr val="D15E00"/>
                </a:solidFill>
                <a:latin typeface="Arial" charset="0"/>
                <a:cs typeface="Arial" charset="0"/>
              </a:rPr>
            </a:br>
            <a:r>
              <a:rPr lang="lt-LT" sz="2800" b="1">
                <a:solidFill>
                  <a:srgbClr val="D15E00"/>
                </a:solidFill>
                <a:latin typeface="Arial" charset="0"/>
                <a:cs typeface="Arial" charset="0"/>
              </a:rPr>
              <a:t/>
            </a:r>
            <a:br>
              <a:rPr lang="lt-LT" sz="2800" b="1">
                <a:solidFill>
                  <a:srgbClr val="D15E00"/>
                </a:solidFill>
                <a:latin typeface="Arial" charset="0"/>
                <a:cs typeface="Arial" charset="0"/>
              </a:rPr>
            </a:br>
            <a:endParaRPr lang="lt-LT"/>
          </a:p>
        </p:txBody>
      </p:sp>
    </p:spTree>
    <p:extLst>
      <p:ext uri="{BB962C8B-B14F-4D97-AF65-F5344CB8AC3E}">
        <p14:creationId xmlns:p14="http://schemas.microsoft.com/office/powerpoint/2010/main" val="30128089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descr="2-1-saturn-400x300.jpg"/>
          <p:cNvPicPr>
            <a:picLocks noChangeAspect="1"/>
          </p:cNvPicPr>
          <p:nvPr/>
        </p:nvPicPr>
        <p:blipFill>
          <a:blip r:embed="rId3"/>
          <a:srcRect t="-14" b="9377"/>
          <a:stretch>
            <a:fillRect/>
          </a:stretch>
        </p:blipFill>
        <p:spPr>
          <a:xfrm>
            <a:off x="5923471" y="-57509"/>
            <a:ext cx="6289766" cy="4119563"/>
          </a:xfrm>
          <a:prstGeom prst="rect">
            <a:avLst/>
          </a:prstGeom>
        </p:spPr>
      </p:pic>
      <p:pic>
        <p:nvPicPr>
          <p:cNvPr id="4" name="Paveikslėlis 3" descr="Saturn-Super-Ring-Spitzer.jpg"/>
          <p:cNvPicPr>
            <a:picLocks noChangeAspect="1"/>
          </p:cNvPicPr>
          <p:nvPr/>
        </p:nvPicPr>
        <p:blipFill>
          <a:blip r:embed="rId4"/>
          <a:stretch>
            <a:fillRect/>
          </a:stretch>
        </p:blipFill>
        <p:spPr>
          <a:xfrm>
            <a:off x="-491811" y="-53002"/>
            <a:ext cx="6384639" cy="6881813"/>
          </a:xfrm>
          <a:prstGeom prst="rect">
            <a:avLst/>
          </a:prstGeom>
        </p:spPr>
      </p:pic>
      <p:sp>
        <p:nvSpPr>
          <p:cNvPr id="2" name="Pavadinimas 1"/>
          <p:cNvSpPr>
            <a:spLocks noGrp="1"/>
          </p:cNvSpPr>
          <p:nvPr>
            <p:ph type="title"/>
          </p:nvPr>
        </p:nvSpPr>
        <p:spPr>
          <a:xfrm>
            <a:off x="3835399" y="342900"/>
            <a:ext cx="7562851" cy="801688"/>
          </a:xfrm>
        </p:spPr>
        <p:txBody>
          <a:bodyPr>
            <a:normAutofit fontScale="90000"/>
          </a:bodyPr>
          <a:lstStyle/>
          <a:p>
            <a:r>
              <a:rPr lang="lt-LT" b="1">
                <a:solidFill>
                  <a:srgbClr val="00B050"/>
                </a:solidFill>
                <a:latin typeface="Century Gothic" charset="0"/>
              </a:rPr>
              <a:t>Žinomi 7 pagrindiniai žiedai</a:t>
            </a:r>
            <a:r>
              <a:rPr lang="lt-LT">
                <a:latin typeface="Century Gothic" charset="0"/>
              </a:rPr>
              <a:t> </a:t>
            </a:r>
          </a:p>
        </p:txBody>
      </p:sp>
      <p:pic>
        <p:nvPicPr>
          <p:cNvPr id="6" name="Paveikslėlis 5" descr="5078335.jpg"/>
          <p:cNvPicPr>
            <a:picLocks noChangeAspect="1"/>
          </p:cNvPicPr>
          <p:nvPr/>
        </p:nvPicPr>
        <p:blipFill>
          <a:blip r:embed="rId5"/>
          <a:stretch>
            <a:fillRect/>
          </a:stretch>
        </p:blipFill>
        <p:spPr>
          <a:xfrm>
            <a:off x="6072188" y="4032398"/>
            <a:ext cx="6084887" cy="2833540"/>
          </a:xfrm>
          <a:prstGeom prst="rect">
            <a:avLst/>
          </a:prstGeom>
        </p:spPr>
      </p:pic>
      <p:sp>
        <p:nvSpPr>
          <p:cNvPr id="3" name="Turinio vietos rezervavimo ženklas 2"/>
          <p:cNvSpPr>
            <a:spLocks noGrp="1"/>
          </p:cNvSpPr>
          <p:nvPr>
            <p:ph idx="1"/>
          </p:nvPr>
        </p:nvSpPr>
        <p:spPr>
          <a:xfrm>
            <a:off x="5289847" y="3124964"/>
            <a:ext cx="6690706" cy="1726100"/>
          </a:xfrm>
        </p:spPr>
        <p:txBody>
          <a:bodyPr>
            <a:normAutofit fontScale="62500" lnSpcReduction="20000"/>
          </a:bodyPr>
          <a:lstStyle/>
          <a:p>
            <a:pPr marL="0" indent="0">
              <a:buNone/>
            </a:pPr>
            <a:r>
              <a:rPr lang="lt-LT" sz="3600" b="1">
                <a:solidFill>
                  <a:srgbClr val="FF0000"/>
                </a:solidFill>
                <a:latin typeface="Arial" charset="0"/>
                <a:cs typeface="Arial" charset="0"/>
              </a:rPr>
              <a:t>       </a:t>
            </a:r>
          </a:p>
          <a:p>
            <a:pPr marL="0" indent="0">
              <a:buNone/>
            </a:pPr>
            <a:r>
              <a:rPr lang="lt-LT" sz="3600" b="1">
                <a:solidFill>
                  <a:srgbClr val="FF0000"/>
                </a:solidFill>
                <a:latin typeface="Arial" charset="0"/>
                <a:cs typeface="Arial" charset="0"/>
              </a:rPr>
              <a:t>    </a:t>
            </a:r>
            <a:r>
              <a:rPr lang="lt-LT" sz="4000" b="1">
                <a:solidFill>
                  <a:srgbClr val="FF0000"/>
                </a:solidFill>
                <a:latin typeface="Arial" charset="0"/>
                <a:cs typeface="Arial" charset="0"/>
              </a:rPr>
              <a:t>     Žiedai  atspindi  apie  99  proc. Saulės  šviesos . Kuo  toliau  nuo   Saturno tuo mažesnis  žiedų sukimosi  greitis.</a:t>
            </a:r>
            <a:r>
              <a:rPr lang="lt-LT"/>
              <a:t/>
            </a:r>
            <a:br>
              <a:rPr lang="lt-LT"/>
            </a:br>
            <a:r>
              <a:rPr lang="lt-LT"/>
              <a:t/>
            </a:r>
            <a:br>
              <a:rPr lang="lt-LT"/>
            </a:br>
            <a:endParaRPr lang="lt-LT"/>
          </a:p>
        </p:txBody>
      </p:sp>
    </p:spTree>
    <p:extLst>
      <p:ext uri="{BB962C8B-B14F-4D97-AF65-F5344CB8AC3E}">
        <p14:creationId xmlns:p14="http://schemas.microsoft.com/office/powerpoint/2010/main" val="36270478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338138" y="871077"/>
            <a:ext cx="2732087" cy="5631323"/>
          </a:xfrm>
        </p:spPr>
        <p:txBody>
          <a:bodyPr>
            <a:normAutofit/>
          </a:bodyPr>
          <a:lstStyle/>
          <a:p>
            <a:pPr marL="0" indent="0">
              <a:buNone/>
            </a:pPr>
            <a:endParaRPr lang="lt-LT"/>
          </a:p>
          <a:p>
            <a:pPr marL="0" indent="0">
              <a:buNone/>
            </a:pPr>
            <a:r>
              <a:rPr lang="lt-LT"/>
              <a:t>   </a:t>
            </a:r>
          </a:p>
          <a:p>
            <a:pPr marL="0" indent="0">
              <a:buNone/>
            </a:pPr>
            <a:r>
              <a:rPr lang="lt-LT"/>
              <a:t>    </a:t>
            </a:r>
            <a:r>
              <a:rPr lang="lt-LT">
                <a:solidFill>
                  <a:srgbClr val="C00000"/>
                </a:solidFill>
              </a:rPr>
              <a:t> </a:t>
            </a:r>
            <a:r>
              <a:rPr lang="lt-LT" sz="2800" b="1">
                <a:solidFill>
                  <a:srgbClr val="C00000"/>
                </a:solidFill>
              </a:rPr>
              <a:t>Saturno  53 palydovai turi oficialius  pavadinimus , kai kurie asteroidai turi tokius pačius  pavadinimus  , kaip ir Saturno palydovai .</a:t>
            </a:r>
          </a:p>
          <a:p>
            <a:pPr marL="0" indent="0">
              <a:buNone/>
            </a:pPr>
            <a:endParaRPr lang="lt-LT" b="1">
              <a:solidFill>
                <a:srgbClr val="C00000"/>
              </a:solidFill>
              <a:latin typeface="Century Gothic"/>
            </a:endParaRPr>
          </a:p>
        </p:txBody>
      </p:sp>
      <p:pic>
        <p:nvPicPr>
          <p:cNvPr id="5" name="Paveikslėlis 4" descr="Saturn_s_satellites_and_ring_structures.jpg"/>
          <p:cNvPicPr>
            <a:picLocks noChangeAspect="1"/>
          </p:cNvPicPr>
          <p:nvPr/>
        </p:nvPicPr>
        <p:blipFill>
          <a:blip r:embed="rId3"/>
          <a:stretch>
            <a:fillRect/>
          </a:stretch>
        </p:blipFill>
        <p:spPr>
          <a:xfrm>
            <a:off x="3127375" y="375576"/>
            <a:ext cx="8942388" cy="6256999"/>
          </a:xfrm>
          <a:prstGeom prst="rect">
            <a:avLst/>
          </a:prstGeom>
        </p:spPr>
      </p:pic>
    </p:spTree>
    <p:extLst>
      <p:ext uri="{BB962C8B-B14F-4D97-AF65-F5344CB8AC3E}">
        <p14:creationId xmlns:p14="http://schemas.microsoft.com/office/powerpoint/2010/main" val="9951014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85800" y="842963"/>
            <a:ext cx="11050437" cy="5375275"/>
          </a:xfrm>
        </p:spPr>
        <p:txBody>
          <a:bodyPr>
            <a:normAutofit fontScale="92500" lnSpcReduction="20000"/>
          </a:bodyPr>
          <a:lstStyle/>
          <a:p>
            <a:pPr marL="0" indent="0">
              <a:buNone/>
            </a:pPr>
            <a:r>
              <a:rPr lang="lt-LT">
                <a:latin typeface="Century Gothic" charset="0"/>
              </a:rPr>
              <a:t> </a:t>
            </a:r>
            <a:r>
              <a:rPr lang="lt-LT" b="1">
                <a:solidFill>
                  <a:srgbClr val="B6D6F1"/>
                </a:solidFill>
                <a:latin typeface="Arial"/>
                <a:cs typeface="Arial"/>
              </a:rPr>
              <a:t> </a:t>
            </a:r>
          </a:p>
          <a:p>
            <a:pPr marL="0" indent="0">
              <a:buNone/>
            </a:pPr>
            <a:r>
              <a:rPr lang="lt-LT" sz="2400" b="1">
                <a:solidFill>
                  <a:srgbClr val="B6D6F1"/>
                </a:solidFill>
                <a:latin typeface="Arial"/>
                <a:cs typeface="Arial"/>
              </a:rPr>
              <a:t>Saturnas  turi ne mažiau 62 palydovų . Dauguma jų pavadinti senovės graikų deivių ir dievų vardais . Ir jų skaičius gali dar didėti . Tik gali ir nebūti tikslaus Saturno palydovų skaičiaus , kadangi nėra objektyvios skiriamosios linijos tarp Saturno žiedus sudarančių objektų ir jau pavadintų (ar būsimų) palydovų .                                                                                                               Pirmieji  8 Saturno  palydovai  buvo atrasti  dar tebenaudojant optinius teleskopus :                                                                                                                                              1655 m. Ch. Huygens atrado Titaną.                                                                                                               1671 - 1684 m. G. D.Cassini atrado  Tetiją , Dionę , Rėją , Japetą . Visus 4 palydovus astronomas pavadino " Sidera Lodoicea ".                                                                                                                             1789 m.  W. Herschel atrado Mimą ir Enceladą .                                                                                              Tik 1847 m. W. Herschel sūnus J.Herschel  suteikė vardus palydovams Titanui, Mimui, Enceladui.                                                                                                                                                                               1848 m. G.P. Bond ir W. Lassell atrado  Hiperioną .                                                                                      Vėliau , naudojant ilgo išlaikymo fotografines plokšteles buvo atrasti palydovai : Febė (1899) , Janas ir Epimetėjas (1966) .                                                                                                                        Kosminių stočių  , misijų metu buvo atrasta daug kitų mums dabar žinomų palydovų .                                                                                                                                                                        2005 - 2006 m. astronomai atrado dar 21 palydovą .                                                                                                                                                    </a:t>
            </a:r>
            <a:r>
              <a:rPr lang="lt-LT" sz="2000" b="1">
                <a:solidFill>
                  <a:srgbClr val="B6D6F1"/>
                </a:solidFill>
                <a:latin typeface="Arial"/>
                <a:cs typeface="Arial"/>
              </a:rPr>
              <a:t> </a:t>
            </a:r>
            <a:r>
              <a:rPr lang="lt-LT"/>
              <a:t/>
            </a:r>
            <a:br>
              <a:rPr lang="lt-LT"/>
            </a:br>
            <a:endParaRPr lang="lt-LT"/>
          </a:p>
        </p:txBody>
      </p:sp>
    </p:spTree>
    <p:extLst>
      <p:ext uri="{BB962C8B-B14F-4D97-AF65-F5344CB8AC3E}">
        <p14:creationId xmlns:p14="http://schemas.microsoft.com/office/powerpoint/2010/main" val="24000066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685800" y="490538"/>
            <a:ext cx="10820400" cy="5860435"/>
          </a:xfrm>
        </p:spPr>
        <p:txBody>
          <a:bodyPr>
            <a:normAutofit fontScale="77500" lnSpcReduction="20000"/>
          </a:bodyPr>
          <a:lstStyle/>
          <a:p>
            <a:pPr marL="0" indent="0">
              <a:buNone/>
            </a:pPr>
            <a:r>
              <a:rPr lang="lt-LT" sz="3200" b="1">
                <a:solidFill>
                  <a:srgbClr val="FFC000"/>
                </a:solidFill>
                <a:latin typeface="Century Gothic" charset="0"/>
              </a:rPr>
              <a:t>  </a:t>
            </a:r>
            <a:r>
              <a:rPr lang="lt-LT" sz="3200" b="1">
                <a:solidFill>
                  <a:srgbClr val="FFC000"/>
                </a:solidFill>
                <a:latin typeface="Arial"/>
                <a:cs typeface="Arial"/>
              </a:rPr>
              <a:t> </a:t>
            </a:r>
            <a:r>
              <a:rPr lang="lt-LT" sz="3200" b="1">
                <a:solidFill>
                  <a:srgbClr val="405D21"/>
                </a:solidFill>
                <a:latin typeface="Arial"/>
                <a:cs typeface="Arial"/>
              </a:rPr>
              <a:t> </a:t>
            </a:r>
            <a:r>
              <a:rPr lang="lt-LT" sz="3200" b="1">
                <a:solidFill>
                  <a:srgbClr val="F1D885"/>
                </a:solidFill>
                <a:latin typeface="Arial"/>
                <a:cs typeface="Arial"/>
              </a:rPr>
              <a:t>Titanas – didžiausias Saturno palydovas . Titanas didesnis ne tik už Mėnulį, bet ir už Merkurijų. Aplink Saturną skrieja beveik apskrita 1,22 mln. km spindulio orbita. Apskriejimo periodas – 15 d. 22 val. 41 min. Skersmuo – 5150 km .        </a:t>
            </a:r>
          </a:p>
          <a:p>
            <a:pPr marL="0" indent="0">
              <a:buNone/>
            </a:pPr>
            <a:r>
              <a:rPr lang="lt-LT" sz="3200" b="1">
                <a:solidFill>
                  <a:srgbClr val="405D21"/>
                </a:solidFill>
                <a:latin typeface="Arial"/>
                <a:cs typeface="Arial"/>
              </a:rPr>
              <a:t>          </a:t>
            </a:r>
            <a:r>
              <a:rPr lang="lt-LT" sz="3200" b="1">
                <a:solidFill>
                  <a:srgbClr val="F1D885"/>
                </a:solidFill>
                <a:latin typeface="Arial"/>
                <a:cs typeface="Arial"/>
              </a:rPr>
              <a:t>Titanas turi atmosferą, kurioje yra daug azoto. Atmosfera 1000 kartų masyvesnė už Marso. Nors vyrauja žema temperatūra, dujos iš palydovo atmosferos lengvai patenka į išorinę erdvę, o atmosfera atsinaujina. Gali būti, kad skriedamas aplink Saturną, Titanas surenka nutekėjusias dujas, todėl jo atmosferos tankis beveik nesikeičia. Atmosfera  nepermatoma .                                                                                              2004 m. automatiniam zondui "Cassini" pavyko pasiekti Saturną ir jo didžiausią palydovą Titaną. Pradėta vykdyti "Huygens" programa ir vienas iš "Huygens" zondų buvo paleistas į Titaną. Nuo šiol "Cassini" yra dirbtinis Titano palydovas ir perduoda tyrimų informaciją į Žemę apie Titaną .  Zondas Huygens" nusileido ant Titano paviršiaus. "Cassini" palydovinės nuotraukos parodė, kad Titano paviršiuje yra metano arba etano ežerai, vandenynai. Taip pat mokslininkai atrado ugnikalnius - kriovulkanus. Šie vulkanai yra šalti ir į paviršių išleidžia vandenį, sumaišytą su amoniaku."Huygen" zondas užfiksavo, kad Titane yra metano lietūs. Tokie lietūs būtų mums neįprasti, o Titano gravitacija vos ne tris kartus mažesnė negu Žemės .                    </a:t>
            </a:r>
            <a:endParaRPr lang="lt-LT">
              <a:solidFill>
                <a:srgbClr val="F1D885"/>
              </a:solidFill>
              <a:latin typeface="Arial"/>
              <a:cs typeface="Arial"/>
            </a:endParaRPr>
          </a:p>
        </p:txBody>
      </p:sp>
    </p:spTree>
    <p:extLst>
      <p:ext uri="{BB962C8B-B14F-4D97-AF65-F5344CB8AC3E}">
        <p14:creationId xmlns:p14="http://schemas.microsoft.com/office/powerpoint/2010/main" val="23011807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546157" y="351606"/>
            <a:ext cx="3622963" cy="1293812"/>
          </a:xfrm>
        </p:spPr>
        <p:txBody>
          <a:bodyPr/>
          <a:lstStyle/>
          <a:p>
            <a:r>
              <a:rPr lang="lt-LT" sz="4400" b="1">
                <a:solidFill>
                  <a:srgbClr val="FFC000"/>
                </a:solidFill>
                <a:latin typeface="Arial"/>
                <a:cs typeface="Arial"/>
              </a:rPr>
              <a:t>Titanas    </a:t>
            </a:r>
            <a:r>
              <a:rPr lang="lt-LT"/>
              <a:t>                                        </a:t>
            </a:r>
          </a:p>
        </p:txBody>
      </p:sp>
      <p:sp>
        <p:nvSpPr>
          <p:cNvPr id="3" name="Turinio vietos rezervavimo ženklas 2"/>
          <p:cNvSpPr>
            <a:spLocks noGrp="1"/>
          </p:cNvSpPr>
          <p:nvPr>
            <p:ph idx="1"/>
          </p:nvPr>
        </p:nvSpPr>
        <p:spPr>
          <a:xfrm>
            <a:off x="6842125" y="1336675"/>
            <a:ext cx="5053734" cy="4881563"/>
          </a:xfrm>
        </p:spPr>
        <p:txBody>
          <a:bodyPr>
            <a:normAutofit fontScale="92500" lnSpcReduction="20000"/>
          </a:bodyPr>
          <a:lstStyle/>
          <a:p>
            <a:pPr marL="0" indent="0">
              <a:buNone/>
            </a:pPr>
            <a:endParaRPr lang="lt-LT" sz="4000" b="1">
              <a:solidFill>
                <a:srgbClr val="C19915"/>
              </a:solidFill>
              <a:latin typeface="Arial"/>
              <a:cs typeface="Arial"/>
            </a:endParaRPr>
          </a:p>
          <a:p>
            <a:pPr marL="0" indent="0">
              <a:buNone/>
            </a:pPr>
            <a:r>
              <a:rPr lang="lt-LT" sz="4000" b="1">
                <a:solidFill>
                  <a:srgbClr val="C19915"/>
                </a:solidFill>
                <a:latin typeface="Arial"/>
                <a:cs typeface="Arial"/>
              </a:rPr>
              <a:t>Manoma , kad Titane kas 15 metų  vyksta metų kaita . Apie 2009 metus  pirmą kartą buvo stebimas cirkuliacijos krypties apsivertimas  virš pietų ašigalio per rudens lygiadienį . </a:t>
            </a:r>
            <a:r>
              <a:rPr lang="lt-LT" sz="3600" b="1">
                <a:solidFill>
                  <a:srgbClr val="C19915"/>
                </a:solidFill>
                <a:latin typeface="Arial"/>
                <a:cs typeface="Arial"/>
              </a:rPr>
              <a:t/>
            </a:r>
            <a:br>
              <a:rPr lang="lt-LT" sz="3600" b="1">
                <a:solidFill>
                  <a:srgbClr val="C19915"/>
                </a:solidFill>
                <a:latin typeface="Arial"/>
                <a:cs typeface="Arial"/>
              </a:rPr>
            </a:br>
            <a:endParaRPr lang="lt-LT">
              <a:latin typeface="Century Gothic" charset="0"/>
            </a:endParaRPr>
          </a:p>
        </p:txBody>
      </p:sp>
      <p:pic>
        <p:nvPicPr>
          <p:cNvPr id="4" name="Paveikslėlis 3" descr="rodyklė.jpg"/>
          <p:cNvPicPr>
            <a:picLocks noChangeAspect="1"/>
          </p:cNvPicPr>
          <p:nvPr/>
        </p:nvPicPr>
        <p:blipFill>
          <a:blip r:embed="rId3"/>
          <a:srcRect l="1916" t="6153" r="2" b="1"/>
          <a:stretch>
            <a:fillRect/>
          </a:stretch>
        </p:blipFill>
        <p:spPr>
          <a:xfrm>
            <a:off x="388188" y="1408981"/>
            <a:ext cx="5655324" cy="5390559"/>
          </a:xfrm>
          <a:prstGeom prst="rect">
            <a:avLst/>
          </a:prstGeom>
        </p:spPr>
      </p:pic>
    </p:spTree>
    <p:extLst>
      <p:ext uri="{BB962C8B-B14F-4D97-AF65-F5344CB8AC3E}">
        <p14:creationId xmlns:p14="http://schemas.microsoft.com/office/powerpoint/2010/main" val="33004525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85800" y="1198409"/>
            <a:ext cx="10820400" cy="5019829"/>
          </a:xfrm>
        </p:spPr>
        <p:txBody>
          <a:bodyPr>
            <a:normAutofit lnSpcReduction="10000"/>
          </a:bodyPr>
          <a:lstStyle/>
          <a:p>
            <a:pPr marL="0" indent="0">
              <a:buNone/>
            </a:pPr>
            <a:r>
              <a:rPr lang="lt-LT" sz="2800" b="1">
                <a:solidFill>
                  <a:srgbClr val="D8D8D8"/>
                </a:solidFill>
                <a:latin typeface="Arial"/>
                <a:cs typeface="Arial"/>
              </a:rPr>
              <a:t>Tetija yra Saturno palydovas; jo skersmuo yra 1060 kilometrų. Jos orbitos spindulys yra 294 660 km. Palydovo orbitinį periodą sudaro 1,888 paros. Palydovo ryškis opozicijoje yra 10, 2. Geometrinis albedas arba šviesos atspindys nuo palydovo paviršiaus yra 80 %.Palydove yra gigantiškas apie 65 kilometrų pločio ir kelių kilometrų gylio lūžis, vadinamas Ithaca Chasma, jis juosia tris ketvirčius palydovo paviršiaus. Mokslininkai spėja, kad baisus randas atsirado labai seniai, palydovui vėstant ir traukiantis. Antras stebinantis darinys Tetijos paviršiuje yra milžiniškas labai senas krateris, dar vadinamas Odisėjo baseinu. Tetija susideda iš ledo su silikatų priemaiša .Su Tetija toje pačioje orbitoje skrenda dar du labai maži (apie 30 km skersmens) palydovai Kalipsė ir Telesta.</a:t>
            </a:r>
          </a:p>
        </p:txBody>
      </p:sp>
    </p:spTree>
    <p:extLst>
      <p:ext uri="{BB962C8B-B14F-4D97-AF65-F5344CB8AC3E}">
        <p14:creationId xmlns:p14="http://schemas.microsoft.com/office/powerpoint/2010/main" val="3949444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descr="Inset-sat_tethys-large.jpg"/>
          <p:cNvPicPr>
            <a:picLocks noChangeAspect="1"/>
          </p:cNvPicPr>
          <p:nvPr/>
        </p:nvPicPr>
        <p:blipFill>
          <a:blip r:embed="rId3"/>
          <a:stretch>
            <a:fillRect/>
          </a:stretch>
        </p:blipFill>
        <p:spPr>
          <a:xfrm>
            <a:off x="785489" y="1575088"/>
            <a:ext cx="5088261" cy="5265450"/>
          </a:xfrm>
          <a:prstGeom prst="rect">
            <a:avLst/>
          </a:prstGeom>
        </p:spPr>
      </p:pic>
      <p:pic>
        <p:nvPicPr>
          <p:cNvPr id="3" name="Paveikslėlis 2" descr="ima1ges.jpg"/>
          <p:cNvPicPr>
            <a:picLocks noChangeAspect="1"/>
          </p:cNvPicPr>
          <p:nvPr/>
        </p:nvPicPr>
        <p:blipFill>
          <a:blip r:embed="rId4"/>
          <a:stretch>
            <a:fillRect/>
          </a:stretch>
        </p:blipFill>
        <p:spPr>
          <a:xfrm>
            <a:off x="6049963" y="1565628"/>
            <a:ext cx="5536046" cy="5463822"/>
          </a:xfrm>
          <a:prstGeom prst="rect">
            <a:avLst/>
          </a:prstGeom>
        </p:spPr>
      </p:pic>
      <p:sp>
        <p:nvSpPr>
          <p:cNvPr id="2" name="Pavadinimas 1"/>
          <p:cNvSpPr>
            <a:spLocks noGrp="1"/>
          </p:cNvSpPr>
          <p:nvPr>
            <p:ph type="title"/>
          </p:nvPr>
        </p:nvSpPr>
        <p:spPr>
          <a:xfrm>
            <a:off x="1071454" y="242469"/>
            <a:ext cx="8610600" cy="1293028"/>
          </a:xfrm>
        </p:spPr>
        <p:txBody>
          <a:bodyPr/>
          <a:lstStyle/>
          <a:p>
            <a:r>
              <a:rPr lang="lt-LT" b="1">
                <a:solidFill>
                  <a:srgbClr val="C4C4C4"/>
                </a:solidFill>
                <a:latin typeface="Arial"/>
                <a:cs typeface="Arial"/>
              </a:rPr>
              <a:t>tetija                    </a:t>
            </a:r>
            <a:r>
              <a:rPr lang="lt-LT" b="1">
                <a:solidFill>
                  <a:srgbClr val="F6E5AE"/>
                </a:solidFill>
                <a:latin typeface="Arial"/>
                <a:cs typeface="Arial"/>
              </a:rPr>
              <a:t> japetas </a:t>
            </a:r>
            <a:r>
              <a:rPr lang="lt-LT" b="1">
                <a:solidFill>
                  <a:srgbClr val="BFBFBF"/>
                </a:solidFill>
                <a:latin typeface="Arial"/>
                <a:cs typeface="Arial"/>
              </a:rPr>
              <a:t>    </a:t>
            </a:r>
          </a:p>
        </p:txBody>
      </p:sp>
    </p:spTree>
    <p:extLst>
      <p:ext uri="{BB962C8B-B14F-4D97-AF65-F5344CB8AC3E}">
        <p14:creationId xmlns:p14="http://schemas.microsoft.com/office/powerpoint/2010/main" val="5295972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750414" y="1144158"/>
            <a:ext cx="10820400" cy="5453063"/>
          </a:xfrm>
        </p:spPr>
        <p:txBody>
          <a:bodyPr>
            <a:normAutofit fontScale="77500" lnSpcReduction="20000"/>
          </a:bodyPr>
          <a:lstStyle/>
          <a:p>
            <a:pPr marL="0" indent="0">
              <a:buNone/>
            </a:pPr>
            <a:endParaRPr lang="lt-LT" sz="2800" b="1">
              <a:solidFill>
                <a:srgbClr val="FF0000"/>
              </a:solidFill>
              <a:latin typeface="Arial"/>
              <a:cs typeface="Arial"/>
            </a:endParaRPr>
          </a:p>
          <a:p>
            <a:pPr marL="0" indent="0">
              <a:buNone/>
            </a:pPr>
            <a:r>
              <a:rPr lang="lt-LT" sz="2800" b="1">
                <a:solidFill>
                  <a:srgbClr val="FF0000"/>
                </a:solidFill>
                <a:latin typeface="Arial"/>
                <a:cs typeface="Arial"/>
              </a:rPr>
              <a:t>Japetas arba Saturnas VIII – natūralus  ,3 pagal dydį,  Saturno palydovas . Dėl mažo tankio ,manoma  , jog  sudarytas iš ledo ir nedidelio kiekio (~20 %) uolienų. Jo forma nei sferinė, nei elipsoidinė, per vidurį turi ryškią pusiaujo keterą, suplotus polius. Palydovas tankiai nusėtas krateriais, turi kelis ypač didelius kraterius, didžiausio skersmuo viršija 500 km. Jis turi dviejų spalvų pusrutulius. Tamsų, pavadintą Kasinio regionu  ( temperatūra ties pusiauju pakyla iki 130 K (-143,2°C)) ir šviesų, vadinamą Ronsevalio žeme(sugeria mažiau Saulės šviesos, temperatūra pakyla iki 100 K (-173,2 °C))  .Vienas ryškiausių šio palydovo paviršiaus darinių - pusiaujo ketera , 20 km pločio ir vidutiniškai 13 km aukščio, vietomis išauga iki 20 km  (gausiai nusėta kraterių, o tai liudija seną kilmę) , besidriekianti 1300 km Kasinio regiono viduriu . Ji atrasta Cassini erdvėlaiviui  nufotografavus  Japetą 2004 m. gruodžio 31 d.  ,nežinoma, kaip susiformavo ši ketera ir kodėl driekiasi idealiai pusiaujo linija. Šiuo metu iškeltos trys hipotezės. Japetas skrieja apie planeta žymiai toliau, nei artesnis didelis palydovas Titanas. Tuo pačiu palydovo orbitos plokštuma yra labiausiai pakrypusi iš visų reguliarių palydovų. Dėl tokių orbitos savybių Japete, vieninteliame iš didžiųjų palydovų, aiškiai matytųsi Saturno žiedai, o pati planeta atrodytų keturis kartus didesnė nei Mėnulis žvelgiant iš Žemės.</a:t>
            </a:r>
          </a:p>
        </p:txBody>
      </p:sp>
    </p:spTree>
    <p:extLst>
      <p:ext uri="{BB962C8B-B14F-4D97-AF65-F5344CB8AC3E}">
        <p14:creationId xmlns:p14="http://schemas.microsoft.com/office/powerpoint/2010/main" val="31761362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66775" y="868796"/>
            <a:ext cx="10303452" cy="5546292"/>
          </a:xfrm>
        </p:spPr>
        <p:txBody>
          <a:bodyPr>
            <a:normAutofit fontScale="77500" lnSpcReduction="20000"/>
          </a:bodyPr>
          <a:lstStyle/>
          <a:p>
            <a:pPr marL="0" indent="0">
              <a:buNone/>
            </a:pPr>
            <a:r>
              <a:rPr lang="lt-LT" sz="4800" b="1">
                <a:solidFill>
                  <a:srgbClr val="7030A0"/>
                </a:solidFill>
                <a:latin typeface="Arial"/>
                <a:cs typeface="Arial"/>
              </a:rPr>
              <a:t> </a:t>
            </a:r>
            <a:r>
              <a:rPr lang="lt-LT" sz="3600" b="1">
                <a:solidFill>
                  <a:srgbClr val="FAF2D6"/>
                </a:solidFill>
                <a:latin typeface="Arial"/>
                <a:cs typeface="Arial"/>
              </a:rPr>
              <a:t>              </a:t>
            </a:r>
          </a:p>
          <a:p>
            <a:pPr marL="0" indent="0">
              <a:buNone/>
            </a:pPr>
            <a:r>
              <a:rPr lang="lt-LT" sz="4000" b="1">
                <a:solidFill>
                  <a:srgbClr val="C19915"/>
                </a:solidFill>
                <a:latin typeface="Century Gothic" charset="0"/>
                <a:cs typeface="Arial"/>
              </a:rPr>
              <a:t>Dionė</a:t>
            </a:r>
            <a:r>
              <a:rPr lang="lt-LT" sz="4000" b="1">
                <a:solidFill>
                  <a:srgbClr val="FAF2D6"/>
                </a:solidFill>
                <a:latin typeface="Century Gothic" charset="0"/>
                <a:cs typeface="Arial"/>
              </a:rPr>
              <a:t> </a:t>
            </a:r>
            <a:r>
              <a:rPr lang="lt-LT" sz="3600" b="1">
                <a:solidFill>
                  <a:srgbClr val="FAF2D6"/>
                </a:solidFill>
                <a:latin typeface="Century Gothic" charset="0"/>
                <a:cs typeface="Arial"/>
              </a:rPr>
              <a:t>arba  Saturnas  IV – natūralus Saturno palydovas . Ji  daugiausia sudaryta iš vandens ledo,  yra trečias pagal tankį Saturno palydovas, turi turėti žymią dalį (~ 46 %) tankesnės medžiagos, pvz., silikatinių uolienų. Dionė labai panaši į Rėją, turi panašų albedą. Pagrindinis Dionės pusrutulis nusėtas kraterių ir vienodai ryškus. Tuo tarpu kitas pusrutulis turi ryškų plonų ruoželių tinklą. Pastarieji vagoja ir kraterius, todėl yra už juos naujesni. Dabar žinoma, jog tai ledinės uolos.</a:t>
            </a:r>
          </a:p>
          <a:p>
            <a:pPr marL="0" indent="0">
              <a:buNone/>
            </a:pPr>
            <a:r>
              <a:rPr lang="lt-LT" sz="4800" b="1">
                <a:solidFill>
                  <a:srgbClr val="DAEBF8"/>
                </a:solidFill>
                <a:latin typeface="Arial"/>
                <a:cs typeface="Arial"/>
              </a:rPr>
              <a:t/>
            </a:r>
            <a:br>
              <a:rPr lang="lt-LT" sz="4800" b="1">
                <a:solidFill>
                  <a:srgbClr val="DAEBF8"/>
                </a:solidFill>
                <a:latin typeface="Arial"/>
                <a:cs typeface="Arial"/>
              </a:rPr>
            </a:br>
            <a:r>
              <a:rPr lang="lt-LT" sz="4000" b="1">
                <a:solidFill>
                  <a:srgbClr val="608C31"/>
                </a:solidFill>
                <a:latin typeface="Century Gothic" charset="0"/>
                <a:cs typeface="Arial"/>
              </a:rPr>
              <a:t>Rėja </a:t>
            </a:r>
            <a:r>
              <a:rPr lang="lt-LT" sz="3600" b="1">
                <a:solidFill>
                  <a:srgbClr val="FAF2D6"/>
                </a:solidFill>
                <a:latin typeface="Century Gothic" charset="0"/>
                <a:cs typeface="Arial"/>
              </a:rPr>
              <a:t>- vienas iš Saturno palydovų. Paviršių dengia ledo pluta su tamsių medžiagų priemaiša. Yra daug smūginių kraterių.</a:t>
            </a:r>
            <a:endParaRPr lang="lt-LT" sz="3600">
              <a:solidFill>
                <a:srgbClr val="FAF2D6"/>
              </a:solidFill>
              <a:latin typeface="Century Gothic" charset="0"/>
            </a:endParaRPr>
          </a:p>
        </p:txBody>
      </p:sp>
    </p:spTree>
    <p:extLst>
      <p:ext uri="{BB962C8B-B14F-4D97-AF65-F5344CB8AC3E}">
        <p14:creationId xmlns:p14="http://schemas.microsoft.com/office/powerpoint/2010/main" val="1394509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85075" y="523154"/>
            <a:ext cx="8505825" cy="1189038"/>
          </a:xfrm>
        </p:spPr>
        <p:txBody>
          <a:bodyPr/>
          <a:lstStyle/>
          <a:p>
            <a:r>
              <a:rPr lang="lt-LT" b="1">
                <a:solidFill>
                  <a:srgbClr val="BFBFBF"/>
                </a:solidFill>
                <a:latin typeface="Arial"/>
                <a:cs typeface="Arial"/>
              </a:rPr>
              <a:t>dionė</a:t>
            </a:r>
            <a:r>
              <a:rPr lang="lt-LT">
                <a:solidFill>
                  <a:srgbClr val="BFBFBF"/>
                </a:solidFill>
              </a:rPr>
              <a:t>  </a:t>
            </a:r>
            <a:r>
              <a:rPr lang="lt-LT"/>
              <a:t>                          </a:t>
            </a:r>
            <a:r>
              <a:rPr lang="lt-LT" b="1">
                <a:solidFill>
                  <a:srgbClr val="7F7F7F"/>
                </a:solidFill>
                <a:latin typeface="Arial"/>
                <a:cs typeface="Arial"/>
              </a:rPr>
              <a:t>rėja   </a:t>
            </a:r>
            <a:r>
              <a:rPr lang="lt-LT"/>
              <a:t>             </a:t>
            </a:r>
          </a:p>
        </p:txBody>
      </p:sp>
      <p:pic>
        <p:nvPicPr>
          <p:cNvPr id="3" name="Paveikslėlis 2" descr="VSS00163.jpg"/>
          <p:cNvPicPr>
            <a:picLocks noChangeAspect="1"/>
          </p:cNvPicPr>
          <p:nvPr/>
        </p:nvPicPr>
        <p:blipFill>
          <a:blip r:embed="rId3"/>
          <a:stretch>
            <a:fillRect/>
          </a:stretch>
        </p:blipFill>
        <p:spPr>
          <a:xfrm>
            <a:off x="5597525" y="1738602"/>
            <a:ext cx="6399213" cy="4944773"/>
          </a:xfrm>
          <a:prstGeom prst="rect">
            <a:avLst/>
          </a:prstGeom>
        </p:spPr>
      </p:pic>
      <p:pic>
        <p:nvPicPr>
          <p:cNvPr id="5" name="Paveikslėlis 4" descr="dione4_cassini_5669.jpg"/>
          <p:cNvPicPr>
            <a:picLocks noChangeAspect="1"/>
          </p:cNvPicPr>
          <p:nvPr/>
        </p:nvPicPr>
        <p:blipFill>
          <a:blip r:embed="rId4"/>
          <a:stretch>
            <a:fillRect/>
          </a:stretch>
        </p:blipFill>
        <p:spPr>
          <a:xfrm>
            <a:off x="329191" y="1431925"/>
            <a:ext cx="5382634" cy="5392160"/>
          </a:xfrm>
          <a:prstGeom prst="rect">
            <a:avLst/>
          </a:prstGeom>
        </p:spPr>
      </p:pic>
    </p:spTree>
    <p:extLst>
      <p:ext uri="{BB962C8B-B14F-4D97-AF65-F5344CB8AC3E}">
        <p14:creationId xmlns:p14="http://schemas.microsoft.com/office/powerpoint/2010/main" val="14725976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47700" y="477275"/>
            <a:ext cx="11014075" cy="5902888"/>
          </a:xfrm>
        </p:spPr>
        <p:txBody>
          <a:bodyPr>
            <a:normAutofit fontScale="62500" lnSpcReduction="20000"/>
          </a:bodyPr>
          <a:lstStyle/>
          <a:p>
            <a:pPr marL="0" indent="0">
              <a:buNone/>
            </a:pPr>
            <a:r>
              <a:rPr lang="lt-LT" sz="5400" b="1">
                <a:solidFill>
                  <a:srgbClr val="81BB42"/>
                </a:solidFill>
                <a:latin typeface="Century Gothic" charset="0"/>
              </a:rPr>
              <a:t>          </a:t>
            </a:r>
          </a:p>
          <a:p>
            <a:pPr marL="0" indent="0">
              <a:buNone/>
            </a:pPr>
            <a:r>
              <a:rPr lang="lt-LT" sz="5400" b="1">
                <a:solidFill>
                  <a:srgbClr val="81BB42"/>
                </a:solidFill>
                <a:latin typeface="Century Gothic" charset="0"/>
              </a:rPr>
              <a:t>       </a:t>
            </a:r>
            <a:r>
              <a:rPr lang="lt-LT" sz="6000" b="1">
                <a:solidFill>
                  <a:srgbClr val="81BB42"/>
                </a:solidFill>
                <a:latin typeface="Century Gothic" charset="0"/>
              </a:rPr>
              <a:t>  </a:t>
            </a:r>
            <a:r>
              <a:rPr lang="lt-LT" sz="6600" b="1">
                <a:solidFill>
                  <a:srgbClr val="81BB42"/>
                </a:solidFill>
                <a:latin typeface="Century Gothic" charset="0"/>
              </a:rPr>
              <a:t> </a:t>
            </a:r>
            <a:r>
              <a:rPr lang="lt-LT" sz="4800" b="1">
                <a:solidFill>
                  <a:srgbClr val="81BB42"/>
                </a:solidFill>
                <a:latin typeface="Century Gothic" charset="0"/>
              </a:rPr>
              <a:t>Mimas  arba Saturnas I  - natūralus Saturno palydovas . Palydovas pavadintas Gajos sūnaus vardu . Mažas tankis rodo , kad palydovas daugiausiai sudarytas iš vandens ledo ir nedidelio kiekio uolienų . Dėl potvynio jėgų nėra taisyklingos sferos pavidalo : jo ilgiausioji ašis dešimtadaliu ilgesnė už trumpiausią . Skiriamasis jo bruožas - 130 km skersmens smūginis krateris , pavadintas Herschel vardu . Manoma , jog smūgis , po kurio atsirado šis krateris , galėjo paveikti visą palydovo struktūrą , kadangi priešingoje pusėje matomi įvairūs lūžiai ir trūkiai , galėję atsirasti nuvilnijus smūginei bangai . Likęs paviršius  nusėtas mažesniais krateriais .                                            Mimas - labai panašus į  " Mirties žvaigždę " iš filmų " Žvaigždžių karai " ( tiesa filmai sukurti anksčiau , nei pasirodė pirmosios planetos nuotraukos ).</a:t>
            </a:r>
            <a:r>
              <a:rPr lang="lt-LT"/>
              <a:t/>
            </a:r>
            <a:br>
              <a:rPr lang="lt-LT"/>
            </a:br>
            <a:r>
              <a:rPr lang="lt-LT"/>
              <a:t/>
            </a:r>
            <a:br>
              <a:rPr lang="lt-LT"/>
            </a:br>
            <a:endParaRPr lang="lt-LT"/>
          </a:p>
        </p:txBody>
      </p:sp>
    </p:spTree>
    <p:extLst>
      <p:ext uri="{BB962C8B-B14F-4D97-AF65-F5344CB8AC3E}">
        <p14:creationId xmlns:p14="http://schemas.microsoft.com/office/powerpoint/2010/main" val="33252291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descr="images.jpg"/>
          <p:cNvPicPr>
            <a:picLocks noChangeAspect="1"/>
          </p:cNvPicPr>
          <p:nvPr/>
        </p:nvPicPr>
        <p:blipFill>
          <a:blip r:embed="rId3"/>
          <a:srcRect l="2669" t="3961" r="3" b="5"/>
          <a:stretch>
            <a:fillRect/>
          </a:stretch>
        </p:blipFill>
        <p:spPr>
          <a:xfrm>
            <a:off x="6212753" y="1690616"/>
            <a:ext cx="5722072" cy="5200722"/>
          </a:xfrm>
          <a:prstGeom prst="rect">
            <a:avLst/>
          </a:prstGeom>
        </p:spPr>
      </p:pic>
      <p:pic>
        <p:nvPicPr>
          <p:cNvPr id="5" name="Turinio vietos rezervavimo ženklas 3" descr="Mimas_Cassini.jpg"/>
          <p:cNvPicPr>
            <a:picLocks noChangeAspect="1"/>
          </p:cNvPicPr>
          <p:nvPr/>
        </p:nvPicPr>
        <p:blipFill>
          <a:blip r:embed="rId4"/>
          <a:stretch>
            <a:fillRect/>
          </a:stretch>
        </p:blipFill>
        <p:spPr>
          <a:xfrm>
            <a:off x="193675" y="1397000"/>
            <a:ext cx="5600187" cy="5483225"/>
          </a:xfrm>
          <a:prstGeom prst="rect">
            <a:avLst/>
          </a:prstGeom>
        </p:spPr>
      </p:pic>
      <p:sp>
        <p:nvSpPr>
          <p:cNvPr id="2" name="Pavadinimas 1"/>
          <p:cNvSpPr>
            <a:spLocks noGrp="1"/>
          </p:cNvSpPr>
          <p:nvPr>
            <p:ph type="title"/>
          </p:nvPr>
        </p:nvSpPr>
        <p:spPr>
          <a:xfrm>
            <a:off x="1632262" y="244429"/>
            <a:ext cx="8344257" cy="1293813"/>
          </a:xfrm>
        </p:spPr>
        <p:txBody>
          <a:bodyPr>
            <a:normAutofit/>
          </a:bodyPr>
          <a:lstStyle/>
          <a:p>
            <a:r>
              <a:rPr lang="lt-LT" b="1">
                <a:solidFill>
                  <a:srgbClr val="B4B4B4"/>
                </a:solidFill>
                <a:latin typeface="Arial"/>
                <a:cs typeface="Arial"/>
              </a:rPr>
              <a:t>mimas </a:t>
            </a:r>
            <a:r>
              <a:rPr lang="lt-LT" b="1">
                <a:solidFill>
                  <a:srgbClr val="D8D8D8"/>
                </a:solidFill>
                <a:latin typeface="Arial"/>
                <a:cs typeface="Arial"/>
              </a:rPr>
              <a:t>                   </a:t>
            </a:r>
            <a:r>
              <a:rPr lang="lt-LT" b="1">
                <a:solidFill>
                  <a:srgbClr val="D9D9D9"/>
                </a:solidFill>
                <a:latin typeface="Arial"/>
                <a:cs typeface="Arial"/>
              </a:rPr>
              <a:t>enceladas</a:t>
            </a:r>
          </a:p>
        </p:txBody>
      </p:sp>
    </p:spTree>
    <p:extLst>
      <p:ext uri="{BB962C8B-B14F-4D97-AF65-F5344CB8AC3E}">
        <p14:creationId xmlns:p14="http://schemas.microsoft.com/office/powerpoint/2010/main" val="22789291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urinio vietos rezervavimo ženklas 12"/>
          <p:cNvSpPr>
            <a:spLocks noGrp="1"/>
          </p:cNvSpPr>
          <p:nvPr>
            <p:ph idx="1"/>
          </p:nvPr>
        </p:nvSpPr>
        <p:spPr>
          <a:xfrm>
            <a:off x="795221" y="1136985"/>
            <a:ext cx="10820400" cy="5351513"/>
          </a:xfrm>
        </p:spPr>
        <p:txBody>
          <a:bodyPr>
            <a:normAutofit fontScale="92500" lnSpcReduction="10000"/>
          </a:bodyPr>
          <a:lstStyle/>
          <a:p>
            <a:pPr marL="0" indent="0">
              <a:buNone/>
            </a:pPr>
            <a:r>
              <a:rPr lang="lt-LT" sz="2800" b="1">
                <a:solidFill>
                  <a:srgbClr val="25957E"/>
                </a:solidFill>
                <a:latin typeface="Century Gothic" charset="0"/>
              </a:rPr>
              <a:t>Enceladas – mažas, bet aktyvus Saturno palydovas, atrastas.   Palydovo skersmuo yra 500 km, orbitos spindulys - 238 020 km, orbitinis periodas – 1,37 paros. Palydovo ryškis opozicijoje yra 11,8. Geometrinis albedas arba atspindys siekia beveik 100 %. Jo paviršių sudaro grynas ledas. Palydovo paviršiuje yra nedidelių smūginių kraterių, ilgų plyšių, kanjonų. Paprastai Encelado paviršiuje tvyro - 200 °C šaltis. Jis savo paviršiumi labiausiai primena Jupiterio palydovą Europą, kurioje, kaip manoma, po ledais gali būti skysto vandens vandenynas. Apie skysto vandens buvimą Encelade galima spręsti iš vandens geizerių, užfiksuotų 2006 metų kovo 9 d. automatinio zondo Cassini-Huygens nuotraukoje. Labiausiai tikėtina, kad geizerius maitina nedideli skysto vandens sluoksniai.Iš trykštančių ledo geizerių išsiveržę vandens garai sudaro itin retą atmosferą .  Enceladas yra vienas iš nedaugelio Saulės sistemos kūnų, pasižyminčių aktyvia vulkanine veikla.</a:t>
            </a:r>
          </a:p>
        </p:txBody>
      </p:sp>
    </p:spTree>
    <p:extLst>
      <p:ext uri="{BB962C8B-B14F-4D97-AF65-F5344CB8AC3E}">
        <p14:creationId xmlns:p14="http://schemas.microsoft.com/office/powerpoint/2010/main" val="29327916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98488" y="707160"/>
            <a:ext cx="10820400" cy="5660303"/>
          </a:xfrm>
        </p:spPr>
        <p:txBody>
          <a:bodyPr>
            <a:normAutofit fontScale="40000" lnSpcReduction="20000"/>
          </a:bodyPr>
          <a:lstStyle/>
          <a:p>
            <a:pPr marL="0" indent="0">
              <a:buNone/>
            </a:pPr>
            <a:endParaRPr lang="lt-LT" sz="4000" b="1">
              <a:solidFill>
                <a:srgbClr val="D8D8D8"/>
              </a:solidFill>
              <a:latin typeface="Arial"/>
              <a:cs typeface="Arial"/>
            </a:endParaRPr>
          </a:p>
          <a:p>
            <a:pPr marL="0" indent="0">
              <a:buNone/>
            </a:pPr>
            <a:endParaRPr lang="lt-LT" sz="4000" b="1">
              <a:solidFill>
                <a:srgbClr val="D8D8D8"/>
              </a:solidFill>
              <a:latin typeface="Arial"/>
              <a:cs typeface="Arial"/>
            </a:endParaRPr>
          </a:p>
          <a:p>
            <a:pPr marL="0" indent="0">
              <a:buNone/>
            </a:pPr>
            <a:r>
              <a:rPr lang="lt-LT" sz="5400" b="1">
                <a:solidFill>
                  <a:srgbClr val="E5F1D9"/>
                </a:solidFill>
                <a:latin typeface="Arial"/>
                <a:cs typeface="Arial"/>
              </a:rPr>
              <a:t>Epimetėjas</a:t>
            </a:r>
            <a:r>
              <a:rPr lang="lt-LT" sz="4800" b="1">
                <a:solidFill>
                  <a:srgbClr val="D8D8D8"/>
                </a:solidFill>
                <a:latin typeface="Arial"/>
                <a:cs typeface="Arial"/>
              </a:rPr>
              <a:t> yra Saturno palydovas. Palydovas nuo Saturno yra nutolęs 151 422 km. Jo orbitinis periodas yra 0,694 paros. Jis yra 138×110×110 km netaisyklingos formos kosminis kūnas. Jo ryškis yra opozicijoje yra 15, 6. Palydovas atspindi 50 % į jį krintančios šviesos. Jis kartu su Janu skrieja beveik ta pačia orbita.</a:t>
            </a:r>
          </a:p>
          <a:p>
            <a:pPr marL="0" indent="0">
              <a:buNone/>
            </a:pPr>
            <a:r>
              <a:rPr lang="lt-LT">
                <a:latin typeface="Century Gothic" charset="0"/>
              </a:rPr>
              <a:t/>
            </a:r>
            <a:br>
              <a:rPr lang="lt-LT">
                <a:latin typeface="Century Gothic" charset="0"/>
              </a:rPr>
            </a:br>
            <a:r>
              <a:rPr lang="lt-LT" sz="5400" b="1">
                <a:solidFill>
                  <a:srgbClr val="FEE5D1"/>
                </a:solidFill>
                <a:latin typeface="Arial"/>
                <a:cs typeface="Arial"/>
              </a:rPr>
              <a:t>Janas</a:t>
            </a:r>
            <a:r>
              <a:rPr lang="lt-LT" sz="4800" b="1">
                <a:solidFill>
                  <a:srgbClr val="D8D8D8"/>
                </a:solidFill>
                <a:latin typeface="Arial"/>
                <a:cs typeface="Arial"/>
              </a:rPr>
              <a:t> yra Saturno palydovas. Nuo Saturno yra nutolęs 151 472 km. Palydovo orbitinis periodas yra 0,694 paros. Janas yra netaisyklingos formos 194×190×154 km kosminis kūnas. Jo ryškis yra 14,4. Palydovas atspindi 60 % šviesos. .Šį Saturno palydovą atrado prancūzų astronomas O. Dolfus 1966 m. 1980–1981 m. jo atradimą patvirtino kosminiai zondai Voyager. </a:t>
            </a:r>
          </a:p>
          <a:p>
            <a:pPr marL="0" indent="0">
              <a:buNone/>
            </a:pPr>
            <a:r>
              <a:rPr lang="lt-LT">
                <a:latin typeface="Century Gothic" charset="0"/>
              </a:rPr>
              <a:t/>
            </a:r>
            <a:br>
              <a:rPr lang="lt-LT">
                <a:latin typeface="Century Gothic" charset="0"/>
              </a:rPr>
            </a:br>
            <a:r>
              <a:rPr lang="lt-LT" sz="5400" b="1">
                <a:solidFill>
                  <a:srgbClr val="FAF2D6"/>
                </a:solidFill>
                <a:latin typeface="Arial"/>
                <a:cs typeface="Arial"/>
              </a:rPr>
              <a:t>Hiperionas</a:t>
            </a:r>
            <a:r>
              <a:rPr lang="lt-LT" sz="4800" b="1">
                <a:solidFill>
                  <a:srgbClr val="FAF2D6"/>
                </a:solidFill>
                <a:latin typeface="Arial"/>
                <a:cs typeface="Arial"/>
              </a:rPr>
              <a:t> </a:t>
            </a:r>
            <a:r>
              <a:rPr lang="lt-LT" sz="4800" b="1">
                <a:solidFill>
                  <a:srgbClr val="D8D8D8"/>
                </a:solidFill>
                <a:latin typeface="Arial"/>
                <a:cs typeface="Arial"/>
              </a:rPr>
              <a:t>yra Saturno palydovas. Jis nuo Saturno yra nutolęs 1,48 milijono km. Jo orbitinis periodas yra 21,277 paros. Jis yra netaisyklingos formos 370×280×226 km kosminis kūnas. Jo ryškis yra 14, 4. Palydovas atspindi 30 % šviesos. Jo paviršius yra sudarytas iš ledo ir silikatų mišinio, daug smūginių kra­terių (kai kurie 50–100 km skersmens).</a:t>
            </a:r>
          </a:p>
          <a:p>
            <a:pPr marL="0" indent="0">
              <a:buNone/>
            </a:pPr>
            <a:r>
              <a:rPr lang="lt-LT">
                <a:latin typeface="Century Gothic" charset="0"/>
              </a:rPr>
              <a:t/>
            </a:r>
            <a:br>
              <a:rPr lang="lt-LT">
                <a:latin typeface="Century Gothic" charset="0"/>
              </a:rPr>
            </a:br>
            <a:r>
              <a:rPr lang="lt-LT" sz="5400" b="1">
                <a:solidFill>
                  <a:srgbClr val="F8D5D4"/>
                </a:solidFill>
                <a:latin typeface="Arial"/>
                <a:cs typeface="Arial"/>
              </a:rPr>
              <a:t>Febė</a:t>
            </a:r>
            <a:r>
              <a:rPr lang="lt-LT" sz="4800" b="1">
                <a:solidFill>
                  <a:srgbClr val="C4C4C4"/>
                </a:solidFill>
                <a:latin typeface="Arial"/>
                <a:cs typeface="Arial"/>
              </a:rPr>
              <a:t> </a:t>
            </a:r>
            <a:r>
              <a:rPr lang="lt-LT" sz="4800" b="1">
                <a:solidFill>
                  <a:srgbClr val="D8D8D8"/>
                </a:solidFill>
                <a:latin typeface="Arial"/>
                <a:cs typeface="Arial"/>
              </a:rPr>
              <a:t>– vienas iš didesniųjų Saturno palydovų. Jį aptiko astronomas amerikietis V. H. Pickeringas  1898 m. rugpjūčio 16 d. Harvardo observatorijoje.Palydovas yra 14,5 ryškio. Tai beveik apvalus 230×220×210 km dydžio kūnas, skriejantis priešinga kryptimi negu kiti Saturno palydovai. Manoma, jog Febė yra planetos traukos pagautas tarpplanetinis kūnas. Apie 100 metų laikyta, kad Febė yra paskutinis išorinis Saturno palydovas, kol 2000 m. buvo atrasta daugiau nedidelių palydovų, esančių toliau už ją.</a:t>
            </a:r>
            <a:r>
              <a:rPr lang="lt-LT"/>
              <a:t/>
            </a:r>
            <a:br>
              <a:rPr lang="lt-LT"/>
            </a:br>
            <a:r>
              <a:rPr lang="lt-LT"/>
              <a:t/>
            </a:r>
            <a:br>
              <a:rPr lang="lt-LT"/>
            </a:br>
            <a:endParaRPr lang="lt-LT"/>
          </a:p>
        </p:txBody>
      </p:sp>
    </p:spTree>
    <p:extLst>
      <p:ext uri="{BB962C8B-B14F-4D97-AF65-F5344CB8AC3E}">
        <p14:creationId xmlns:p14="http://schemas.microsoft.com/office/powerpoint/2010/main" val="22595226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veikslėlis 7" descr="260px-Janus_2006_closeup_by_Cassini.jpg"/>
          <p:cNvPicPr>
            <a:picLocks noChangeAspect="1"/>
          </p:cNvPicPr>
          <p:nvPr/>
        </p:nvPicPr>
        <p:blipFill>
          <a:blip r:embed="rId3"/>
          <a:stretch>
            <a:fillRect/>
          </a:stretch>
        </p:blipFill>
        <p:spPr>
          <a:xfrm>
            <a:off x="2792" y="3477048"/>
            <a:ext cx="4252913" cy="3531898"/>
          </a:xfrm>
          <a:prstGeom prst="rect">
            <a:avLst/>
          </a:prstGeom>
        </p:spPr>
      </p:pic>
      <p:pic>
        <p:nvPicPr>
          <p:cNvPr id="7" name="Paveikslėlis 6" descr="260px-PIA09813_Epimetheus_S._polar_region.jpg"/>
          <p:cNvPicPr>
            <a:picLocks noChangeAspect="1"/>
          </p:cNvPicPr>
          <p:nvPr/>
        </p:nvPicPr>
        <p:blipFill>
          <a:blip r:embed="rId4"/>
          <a:stretch>
            <a:fillRect/>
          </a:stretch>
        </p:blipFill>
        <p:spPr>
          <a:xfrm>
            <a:off x="-14288" y="-65088"/>
            <a:ext cx="4287116" cy="3711576"/>
          </a:xfrm>
          <a:prstGeom prst="rect">
            <a:avLst/>
          </a:prstGeom>
        </p:spPr>
      </p:pic>
      <p:sp>
        <p:nvSpPr>
          <p:cNvPr id="3" name="Teksto vietos rezervavimo ženklas 2"/>
          <p:cNvSpPr>
            <a:spLocks noGrp="1"/>
          </p:cNvSpPr>
          <p:nvPr>
            <p:ph type="body" idx="1"/>
          </p:nvPr>
        </p:nvSpPr>
        <p:spPr>
          <a:xfrm>
            <a:off x="2631071" y="1276822"/>
            <a:ext cx="2692111" cy="3760788"/>
          </a:xfrm>
        </p:spPr>
        <p:txBody>
          <a:bodyPr>
            <a:normAutofit fontScale="70000" lnSpcReduction="20000"/>
          </a:bodyPr>
          <a:lstStyle/>
          <a:p>
            <a:endParaRPr lang="lt-LT" sz="4000" b="1">
              <a:solidFill>
                <a:srgbClr val="BFBFBF"/>
              </a:solidFill>
              <a:latin typeface="Arial"/>
              <a:cs typeface="Arial"/>
            </a:endParaRPr>
          </a:p>
          <a:p>
            <a:endParaRPr lang="lt-LT" sz="4000" b="1">
              <a:solidFill>
                <a:srgbClr val="BFBFBF"/>
              </a:solidFill>
              <a:latin typeface="Arial"/>
              <a:cs typeface="Arial"/>
            </a:endParaRPr>
          </a:p>
          <a:p>
            <a:r>
              <a:rPr lang="lt-LT" sz="4000" b="1">
                <a:solidFill>
                  <a:srgbClr val="BFBFBF"/>
                </a:solidFill>
                <a:latin typeface="Arial"/>
                <a:cs typeface="Arial"/>
              </a:rPr>
              <a:t>     </a:t>
            </a:r>
            <a:r>
              <a:rPr lang="lt-LT" sz="4000" b="1">
                <a:solidFill>
                  <a:srgbClr val="FEE5D1"/>
                </a:solidFill>
                <a:latin typeface="Arial"/>
                <a:cs typeface="Arial"/>
              </a:rPr>
              <a:t>EPIMETĖJAS    </a:t>
            </a:r>
            <a:r>
              <a:rPr lang="lt-LT" sz="4000" b="1">
                <a:solidFill>
                  <a:srgbClr val="C4C4C4"/>
                </a:solidFill>
                <a:latin typeface="Arial"/>
                <a:cs typeface="Arial"/>
              </a:rPr>
              <a:t>      </a:t>
            </a:r>
            <a:r>
              <a:rPr lang="lt-LT" sz="4000" b="1">
                <a:solidFill>
                  <a:srgbClr val="BFBFBF"/>
                </a:solidFill>
                <a:latin typeface="Arial"/>
                <a:cs typeface="Arial"/>
              </a:rPr>
              <a:t>                                                       </a:t>
            </a:r>
          </a:p>
          <a:p>
            <a:r>
              <a:rPr lang="lt-LT" sz="4000" b="1">
                <a:solidFill>
                  <a:srgbClr val="BFBFBF"/>
                </a:solidFill>
                <a:latin typeface="Arial"/>
                <a:cs typeface="Arial"/>
              </a:rPr>
              <a:t>                                   </a:t>
            </a:r>
            <a:r>
              <a:rPr lang="lt-LT" sz="4000" b="1">
                <a:solidFill>
                  <a:srgbClr val="363636"/>
                </a:solidFill>
                <a:latin typeface="Arial"/>
                <a:cs typeface="Arial"/>
              </a:rPr>
              <a:t>  </a:t>
            </a:r>
            <a:r>
              <a:rPr lang="lt-LT" sz="4400" b="1">
                <a:solidFill>
                  <a:srgbClr val="363636"/>
                </a:solidFill>
                <a:latin typeface="Arial"/>
                <a:cs typeface="Arial"/>
              </a:rPr>
              <a:t>JANAS</a:t>
            </a:r>
            <a:endParaRPr lang="lt-LT" sz="4000" b="1">
              <a:solidFill>
                <a:srgbClr val="363636"/>
              </a:solidFill>
              <a:latin typeface="Arial"/>
              <a:cs typeface="Arial"/>
            </a:endParaRPr>
          </a:p>
          <a:p>
            <a:endParaRPr lang="lt-LT" sz="4000" b="1">
              <a:solidFill>
                <a:srgbClr val="BFBFBF"/>
              </a:solidFill>
              <a:latin typeface="Arial"/>
              <a:cs typeface="Arial"/>
            </a:endParaRPr>
          </a:p>
          <a:p>
            <a:r>
              <a:rPr lang="lt-LT" sz="4000" b="1">
                <a:solidFill>
                  <a:srgbClr val="BFBFBF"/>
                </a:solidFill>
                <a:latin typeface="Arial"/>
                <a:cs typeface="Arial"/>
              </a:rPr>
              <a:t>                                 </a:t>
            </a:r>
          </a:p>
        </p:txBody>
      </p:sp>
      <p:pic>
        <p:nvPicPr>
          <p:cNvPr id="9" name="Paveikslėlis 8" descr="260px-Hyperion_true.jpg"/>
          <p:cNvPicPr>
            <a:picLocks noChangeAspect="1"/>
          </p:cNvPicPr>
          <p:nvPr/>
        </p:nvPicPr>
        <p:blipFill>
          <a:blip r:embed="rId5"/>
          <a:stretch>
            <a:fillRect/>
          </a:stretch>
        </p:blipFill>
        <p:spPr>
          <a:xfrm>
            <a:off x="7565160" y="-307975"/>
            <a:ext cx="4639540" cy="4627563"/>
          </a:xfrm>
          <a:prstGeom prst="rect">
            <a:avLst/>
          </a:prstGeom>
        </p:spPr>
      </p:pic>
      <p:pic>
        <p:nvPicPr>
          <p:cNvPr id="10" name="Paveikslėlis 9" descr="220px-Phoebe_cassini.jpg"/>
          <p:cNvPicPr>
            <a:picLocks noChangeAspect="1"/>
          </p:cNvPicPr>
          <p:nvPr/>
        </p:nvPicPr>
        <p:blipFill>
          <a:blip r:embed="rId6"/>
          <a:srcRect l="-18" t="6511" r="8048" b="12"/>
          <a:stretch>
            <a:fillRect/>
          </a:stretch>
        </p:blipFill>
        <p:spPr>
          <a:xfrm>
            <a:off x="5695736" y="3226588"/>
            <a:ext cx="2976847" cy="3729170"/>
          </a:xfrm>
          <a:prstGeom prst="rect">
            <a:avLst/>
          </a:prstGeom>
        </p:spPr>
      </p:pic>
      <p:sp>
        <p:nvSpPr>
          <p:cNvPr id="5" name="Teksto vietos rezervavimo ženklas 4"/>
          <p:cNvSpPr>
            <a:spLocks noGrp="1"/>
          </p:cNvSpPr>
          <p:nvPr>
            <p:ph type="body" sz="quarter" idx="3"/>
          </p:nvPr>
        </p:nvSpPr>
        <p:spPr>
          <a:xfrm>
            <a:off x="5254122" y="1788852"/>
            <a:ext cx="3571875" cy="1447512"/>
          </a:xfrm>
        </p:spPr>
        <p:txBody>
          <a:bodyPr>
            <a:normAutofit fontScale="85000" lnSpcReduction="20000"/>
          </a:bodyPr>
          <a:lstStyle/>
          <a:p>
            <a:r>
              <a:rPr lang="lt-LT" sz="4000" b="1">
                <a:solidFill>
                  <a:srgbClr val="FAF2D6"/>
                </a:solidFill>
                <a:latin typeface="Arial"/>
                <a:cs typeface="Arial"/>
              </a:rPr>
              <a:t>HIPERIONAS    </a:t>
            </a:r>
          </a:p>
          <a:p>
            <a:endParaRPr lang="lt-LT" sz="4000" b="1">
              <a:solidFill>
                <a:srgbClr val="FAF2D6"/>
              </a:solidFill>
              <a:latin typeface="Arial"/>
              <a:cs typeface="Arial"/>
            </a:endParaRPr>
          </a:p>
          <a:p>
            <a:r>
              <a:rPr lang="lt-LT" sz="4000" b="1">
                <a:solidFill>
                  <a:srgbClr val="FAF2D6"/>
                </a:solidFill>
                <a:latin typeface="Arial"/>
                <a:cs typeface="Arial"/>
              </a:rPr>
              <a:t> </a:t>
            </a:r>
            <a:r>
              <a:rPr lang="lt-LT" sz="4000" b="1">
                <a:solidFill>
                  <a:srgbClr val="A3A3A3"/>
                </a:solidFill>
                <a:latin typeface="Arial"/>
                <a:cs typeface="Arial"/>
              </a:rPr>
              <a:t>   FEBĖ</a:t>
            </a:r>
            <a:endParaRPr lang="lt-LT" b="1">
              <a:solidFill>
                <a:srgbClr val="6D6D6D"/>
              </a:solidFill>
            </a:endParaRPr>
          </a:p>
        </p:txBody>
      </p:sp>
    </p:spTree>
    <p:extLst>
      <p:ext uri="{BB962C8B-B14F-4D97-AF65-F5344CB8AC3E}">
        <p14:creationId xmlns:p14="http://schemas.microsoft.com/office/powerpoint/2010/main" val="302058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08013" y="651598"/>
            <a:ext cx="10820400" cy="5582515"/>
          </a:xfrm>
        </p:spPr>
        <p:txBody>
          <a:bodyPr>
            <a:normAutofit fontScale="47500" lnSpcReduction="20000"/>
          </a:bodyPr>
          <a:lstStyle/>
          <a:p>
            <a:pPr marL="0" indent="0">
              <a:buNone/>
            </a:pPr>
            <a:r>
              <a:rPr lang="lt-LT" sz="3600" b="1">
                <a:solidFill>
                  <a:srgbClr val="FE801A"/>
                </a:solidFill>
                <a:latin typeface=""/>
              </a:rPr>
              <a:t>     </a:t>
            </a:r>
          </a:p>
          <a:p>
            <a:pPr marL="0" indent="0">
              <a:buNone/>
            </a:pPr>
            <a:r>
              <a:rPr lang="lt-LT" sz="3600" b="1">
                <a:solidFill>
                  <a:srgbClr val="FE801A"/>
                </a:solidFill>
                <a:latin typeface=""/>
              </a:rPr>
              <a:t>      </a:t>
            </a:r>
          </a:p>
          <a:p>
            <a:pPr marL="0" indent="0">
              <a:buNone/>
            </a:pPr>
            <a:r>
              <a:rPr lang="lt-LT" sz="3600" b="1">
                <a:solidFill>
                  <a:srgbClr val="FE801A"/>
                </a:solidFill>
                <a:latin typeface=""/>
              </a:rPr>
              <a:t>     </a:t>
            </a:r>
            <a:r>
              <a:rPr lang="lt-LT" sz="4400" b="1">
                <a:solidFill>
                  <a:srgbClr val="FE801A"/>
                </a:solidFill>
                <a:latin typeface=""/>
              </a:rPr>
              <a:t>   </a:t>
            </a:r>
            <a:r>
              <a:rPr lang="lt-LT" sz="4800" b="1">
                <a:solidFill>
                  <a:srgbClr val="FE801A"/>
                </a:solidFill>
                <a:latin typeface="Century Gothic" charset="0"/>
              </a:rPr>
              <a:t>Į</a:t>
            </a:r>
            <a:r>
              <a:rPr lang="lt-LT" sz="4800">
                <a:solidFill>
                  <a:srgbClr val="FE801A"/>
                </a:solidFill>
                <a:latin typeface=""/>
              </a:rPr>
              <a:t> </a:t>
            </a:r>
            <a:r>
              <a:rPr lang="lt-LT" sz="4800" b="1">
                <a:solidFill>
                  <a:srgbClr val="FE801A"/>
                </a:solidFill>
                <a:latin typeface="Arial"/>
                <a:cs typeface="Arial"/>
              </a:rPr>
              <a:t>Saturną </a:t>
            </a:r>
            <a:r>
              <a:rPr lang="lt-LT" sz="4800" b="1">
                <a:solidFill>
                  <a:srgbClr val="FE801A"/>
                </a:solidFill>
                <a:latin typeface="Arial" charset="0"/>
                <a:cs typeface="Arial" charset="0"/>
              </a:rPr>
              <a:t>paleistos kosminės stotys  :                      </a:t>
            </a:r>
          </a:p>
          <a:p>
            <a:pPr marL="0" indent="0">
              <a:buNone/>
            </a:pPr>
            <a:r>
              <a:rPr lang="lt-LT" sz="4800" b="1">
                <a:solidFill>
                  <a:srgbClr val="FE801A"/>
                </a:solidFill>
                <a:latin typeface="Arial" charset="0"/>
                <a:cs typeface="Arial" charset="0"/>
              </a:rPr>
              <a:t>1979 - 1981  Pioneer 11 , Voyager 1 , Voyager 2 .                                                                                                                  1995 - 2003 Galileo  .                                                                                                                                                                  1997 Casini , kuris planetą pasiekė 2004 , perdavė į  Žemę Saturno , jo žiedų  ir palydovų televizijos vaizdų , atrado naujus palydovus , išmatavo planetos atmosferos cheminę sudėtį , magnetinio lauko stiprumą  , palydovų matmenis , ištyrė fizikines savybes , žiedų sandarą .  </a:t>
            </a:r>
          </a:p>
          <a:p>
            <a:pPr marL="0" indent="0">
              <a:buNone/>
            </a:pPr>
            <a:endParaRPr lang="lt-LT" sz="3600" b="1">
              <a:solidFill>
                <a:srgbClr val="FE801A"/>
              </a:solidFill>
              <a:latin typeface="Arial" charset="0"/>
              <a:cs typeface="Arial" charset="0"/>
            </a:endParaRPr>
          </a:p>
          <a:p>
            <a:pPr marL="0" indent="0">
              <a:buNone/>
            </a:pPr>
            <a:r>
              <a:rPr lang="lt-LT" sz="4400" b="1">
                <a:solidFill>
                  <a:srgbClr val="FE801A"/>
                </a:solidFill>
                <a:latin typeface="Arial" charset="0"/>
                <a:cs typeface="Arial" charset="0"/>
              </a:rPr>
              <a:t>        </a:t>
            </a:r>
            <a:r>
              <a:rPr lang="lt-LT" sz="4800" b="1">
                <a:solidFill>
                  <a:srgbClr val="FE801A"/>
                </a:solidFill>
                <a:latin typeface="Arial" charset="0"/>
                <a:cs typeface="Arial" charset="0"/>
              </a:rPr>
              <a:t>Šaltiniai:      </a:t>
            </a:r>
          </a:p>
          <a:p>
            <a:pPr marL="0" indent="0">
              <a:buNone/>
            </a:pPr>
            <a:r>
              <a:rPr lang="lt-LT" sz="4800" b="1">
                <a:solidFill>
                  <a:srgbClr val="FE801A"/>
                </a:solidFill>
                <a:latin typeface="Arial" charset="0"/>
                <a:cs typeface="Arial" charset="0"/>
              </a:rPr>
              <a:t>Saturnas - Vikipedija                                 </a:t>
            </a:r>
            <a:r>
              <a:rPr lang="lt-LT" sz="4800">
                <a:solidFill>
                  <a:srgbClr val="FE801A"/>
                </a:solidFill>
                <a:latin typeface="Arial" charset="0"/>
                <a:cs typeface="Arial" charset="0"/>
              </a:rPr>
              <a:t>lt.wikipedi.org/wiki/Saturnas </a:t>
            </a:r>
            <a:r>
              <a:rPr lang="lt-LT" sz="4800" b="1">
                <a:solidFill>
                  <a:srgbClr val="FE801A"/>
                </a:solidFill>
                <a:latin typeface="Arial" charset="0"/>
                <a:cs typeface="Arial" charset="0"/>
              </a:rPr>
              <a:t>          </a:t>
            </a:r>
          </a:p>
          <a:p>
            <a:pPr marL="0" indent="0">
              <a:buNone/>
            </a:pPr>
            <a:r>
              <a:rPr lang="lt-LT" sz="4400" b="1">
                <a:solidFill>
                  <a:srgbClr val="FE801A"/>
                </a:solidFill>
                <a:latin typeface="Arial" charset="0"/>
                <a:cs typeface="Arial" charset="0"/>
              </a:rPr>
              <a:t>                                                                                                                                               </a:t>
            </a:r>
            <a:r>
              <a:rPr lang="lt-LT" sz="4800" b="1">
                <a:solidFill>
                  <a:srgbClr val="FE801A"/>
                </a:solidFill>
                <a:latin typeface="Arial" charset="0"/>
                <a:cs typeface="Arial" charset="0"/>
              </a:rPr>
              <a:t>Saturno palydovai - Vikipedija                </a:t>
            </a:r>
            <a:r>
              <a:rPr lang="lt-LT" sz="4800">
                <a:solidFill>
                  <a:srgbClr val="FE801A"/>
                </a:solidFill>
                <a:latin typeface="Arial" charset="0"/>
                <a:cs typeface="Arial" charset="0"/>
              </a:rPr>
              <a:t> lt.wikipedia.org/wiki/Saturno_palydovai </a:t>
            </a:r>
          </a:p>
          <a:p>
            <a:pPr marL="0" indent="0">
              <a:buNone/>
            </a:pPr>
            <a:r>
              <a:rPr lang="lt-LT" sz="4400" b="1">
                <a:solidFill>
                  <a:srgbClr val="FE801A"/>
                </a:solidFill>
                <a:latin typeface="Arial" charset="0"/>
                <a:cs typeface="Arial" charset="0"/>
              </a:rPr>
              <a:t>                                                                                                                                                  </a:t>
            </a:r>
            <a:r>
              <a:rPr lang="lt-LT" sz="4800" b="1">
                <a:solidFill>
                  <a:srgbClr val="FE801A"/>
                </a:solidFill>
                <a:latin typeface="Arial" charset="0"/>
                <a:cs typeface="Arial" charset="0"/>
              </a:rPr>
              <a:t>Saturn - Solar System Exploration - NASA               </a:t>
            </a:r>
            <a:r>
              <a:rPr lang="lt-LT" sz="4800">
                <a:solidFill>
                  <a:srgbClr val="FE801A"/>
                </a:solidFill>
                <a:latin typeface="Arial" charset="0"/>
                <a:cs typeface="Arial" charset="0"/>
              </a:rPr>
              <a:t>  https://solarsystem.nasa</a:t>
            </a:r>
          </a:p>
          <a:p>
            <a:pPr marL="0" indent="0">
              <a:buNone/>
            </a:pPr>
            <a:endParaRPr lang="lt-LT" sz="3600" b="1">
              <a:solidFill>
                <a:srgbClr val="FE801A"/>
              </a:solidFill>
              <a:latin typeface="Arial" charset="0"/>
              <a:cs typeface="Arial" charset="0"/>
            </a:endParaRPr>
          </a:p>
        </p:txBody>
      </p:sp>
    </p:spTree>
    <p:extLst>
      <p:ext uri="{BB962C8B-B14F-4D97-AF65-F5344CB8AC3E}">
        <p14:creationId xmlns:p14="http://schemas.microsoft.com/office/powerpoint/2010/main" val="20463870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urinio vietos rezervavimo ženklas 4" descr="img.lrytas.lt.jpg"/>
          <p:cNvPicPr>
            <a:picLocks noChangeAspect="1"/>
          </p:cNvPicPr>
          <p:nvPr/>
        </p:nvPicPr>
        <p:blipFill>
          <a:blip r:embed="rId3"/>
          <a:stretch>
            <a:fillRect/>
          </a:stretch>
        </p:blipFill>
        <p:spPr>
          <a:xfrm>
            <a:off x="64783" y="2619020"/>
            <a:ext cx="5643983" cy="4211638"/>
          </a:xfrm>
          <a:prstGeom prst="rect">
            <a:avLst/>
          </a:prstGeom>
        </p:spPr>
      </p:pic>
      <p:pic>
        <p:nvPicPr>
          <p:cNvPr id="6" name="Paveikslėlis 5" descr="Plan66eta_Saturno.jpg"/>
          <p:cNvPicPr>
            <a:picLocks noChangeAspect="1"/>
          </p:cNvPicPr>
          <p:nvPr/>
        </p:nvPicPr>
        <p:blipFill>
          <a:blip r:embed="rId4"/>
          <a:stretch>
            <a:fillRect/>
          </a:stretch>
        </p:blipFill>
        <p:spPr>
          <a:xfrm>
            <a:off x="6050187" y="-18257"/>
            <a:ext cx="6507162" cy="4613275"/>
          </a:xfrm>
          <a:prstGeom prst="rect">
            <a:avLst/>
          </a:prstGeom>
        </p:spPr>
      </p:pic>
      <p:pic>
        <p:nvPicPr>
          <p:cNvPr id="4" name="Paveikslėlis 3" descr="cassini-saturn-radio-aurora.jpg"/>
          <p:cNvPicPr>
            <a:picLocks noChangeAspect="1"/>
          </p:cNvPicPr>
          <p:nvPr/>
        </p:nvPicPr>
        <p:blipFill>
          <a:blip r:embed="rId5"/>
          <a:stretch>
            <a:fillRect/>
          </a:stretch>
        </p:blipFill>
        <p:spPr>
          <a:xfrm>
            <a:off x="6895755" y="3361321"/>
            <a:ext cx="4903788" cy="3424237"/>
          </a:xfrm>
          <a:prstGeom prst="rect">
            <a:avLst/>
          </a:prstGeom>
        </p:spPr>
      </p:pic>
      <p:pic>
        <p:nvPicPr>
          <p:cNvPr id="5" name="Paveikslėlis 4" descr="images.jpg"/>
          <p:cNvPicPr>
            <a:picLocks noChangeAspect="1"/>
          </p:cNvPicPr>
          <p:nvPr/>
        </p:nvPicPr>
        <p:blipFill>
          <a:blip r:embed="rId6"/>
          <a:stretch>
            <a:fillRect/>
          </a:stretch>
        </p:blipFill>
        <p:spPr>
          <a:xfrm>
            <a:off x="5229225" y="3233738"/>
            <a:ext cx="2486025" cy="3032125"/>
          </a:xfrm>
          <a:prstGeom prst="rect">
            <a:avLst/>
          </a:prstGeom>
        </p:spPr>
      </p:pic>
      <p:sp>
        <p:nvSpPr>
          <p:cNvPr id="2" name="Pavadinimas 1"/>
          <p:cNvSpPr>
            <a:spLocks noGrp="1"/>
          </p:cNvSpPr>
          <p:nvPr>
            <p:ph type="title"/>
          </p:nvPr>
        </p:nvSpPr>
        <p:spPr>
          <a:xfrm>
            <a:off x="220767" y="596076"/>
            <a:ext cx="6721475" cy="1293812"/>
          </a:xfrm>
        </p:spPr>
        <p:txBody>
          <a:bodyPr>
            <a:normAutofit fontScale="90000"/>
          </a:bodyPr>
          <a:lstStyle/>
          <a:p>
            <a:r>
              <a:rPr lang="lt-LT" b="1">
                <a:solidFill>
                  <a:srgbClr val="92D050"/>
                </a:solidFill>
              </a:rPr>
              <a:t>"cassini" 1o metų tyrinėjo saturno planetą </a:t>
            </a:r>
          </a:p>
        </p:txBody>
      </p:sp>
    </p:spTree>
    <p:extLst>
      <p:ext uri="{BB962C8B-B14F-4D97-AF65-F5344CB8AC3E}">
        <p14:creationId xmlns:p14="http://schemas.microsoft.com/office/powerpoint/2010/main" val="20310338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Plačiaekranė</PresentationFormat>
  <Paragraphs>0</Paragraphs>
  <Slides>29</Slides>
  <Notes>29</Notes>
  <HiddenSlides>0</HiddenSlides>
  <MMClips>0</MMClips>
  <ScaleCrop>false</ScaleCrop>
  <HeadingPairs>
    <vt:vector size="4" baseType="variant">
      <vt:variant>
        <vt:lpstr>Tema</vt:lpstr>
      </vt:variant>
      <vt:variant>
        <vt:i4>1</vt:i4>
      </vt:variant>
      <vt:variant>
        <vt:lpstr>Skaidrių pavadinimai</vt:lpstr>
      </vt:variant>
      <vt:variant>
        <vt:i4>29</vt:i4>
      </vt:variant>
    </vt:vector>
  </HeadingPairs>
  <TitlesOfParts>
    <vt:vector size="30" baseType="lpstr">
      <vt:lpstr>Vapor Trail</vt:lpstr>
      <vt:lpstr>     Kauno  ''nemuno'' mokykla - daugiafunkcinis centras  10   klasė   vitalija šarovaitė</vt:lpstr>
      <vt:lpstr>    SATURNAS</vt:lpstr>
      <vt:lpstr>„PowerPoint“ pateiktis</vt:lpstr>
      <vt:lpstr>„PowerPoint“ pateiktis</vt:lpstr>
      <vt:lpstr>„PowerPoint“ pateiktis</vt:lpstr>
      <vt:lpstr>„PowerPoint“ pateiktis</vt:lpstr>
      <vt:lpstr>     prieš 26 metus aptikta Didžioji  šešiakampė  audra . </vt:lpstr>
      <vt:lpstr>„PowerPoint“ pateiktis</vt:lpstr>
      <vt:lpstr>„PowerPoint“ pateiktis</vt:lpstr>
      <vt:lpstr>Saturno  žiedinė aurora , švyti          silpnai , todėl pastebėta tik dabar          </vt:lpstr>
      <vt:lpstr>„PowerPoint“ pateiktis</vt:lpstr>
      <vt:lpstr>„PowerPoint“ pateiktis</vt:lpstr>
      <vt:lpstr>Žinomi 7 pagrindiniai žiedai </vt:lpstr>
      <vt:lpstr>„PowerPoint“ pateiktis</vt:lpstr>
      <vt:lpstr>„PowerPoint“ pateiktis</vt:lpstr>
      <vt:lpstr>„PowerPoint“ pateiktis</vt:lpstr>
      <vt:lpstr>Titanas                                            </vt:lpstr>
      <vt:lpstr>„PowerPoint“ pateiktis</vt:lpstr>
      <vt:lpstr>tetija                     japetas     </vt:lpstr>
      <vt:lpstr>„PowerPoint“ pateiktis</vt:lpstr>
      <vt:lpstr>„PowerPoint“ pateiktis</vt:lpstr>
      <vt:lpstr>dionė                            rėja                </vt:lpstr>
      <vt:lpstr>„PowerPoint“ pateiktis</vt:lpstr>
      <vt:lpstr>mimas                    enceladas</vt:lpstr>
      <vt:lpstr>„PowerPoint“ pateiktis</vt:lpstr>
      <vt:lpstr>„PowerPoint“ pateiktis</vt:lpstr>
      <vt:lpstr>„PowerPoint“ pateiktis</vt:lpstr>
      <vt:lpstr>„PowerPoint“ pateiktis</vt:lpstr>
      <vt:lpstr>"cassini" 1o metų tyrinėjo saturno planetą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106</cp:revision>
  <dcterms:created xsi:type="dcterms:W3CDTF">2013-07-15T20:26:09Z</dcterms:created>
  <dcterms:modified xsi:type="dcterms:W3CDTF">2015-04-02T06:16:24Z</dcterms:modified>
</cp:coreProperties>
</file>