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7"/>
  </p:notesMasterIdLst>
  <p:sldIdLst>
    <p:sldId id="256" r:id="rId2"/>
    <p:sldId id="257" r:id="rId3"/>
    <p:sldId id="258" r:id="rId4"/>
    <p:sldId id="259" r:id="rId5"/>
    <p:sldId id="260" r:id="rId6"/>
    <p:sldId id="262" r:id="rId7"/>
    <p:sldId id="263" r:id="rId8"/>
    <p:sldId id="261" r:id="rId9"/>
    <p:sldId id="264" r:id="rId10"/>
    <p:sldId id="265" r:id="rId11"/>
    <p:sldId id="266" r:id="rId12"/>
    <p:sldId id="267" r:id="rId13"/>
    <p:sldId id="268" r:id="rId14"/>
    <p:sldId id="284" r:id="rId15"/>
    <p:sldId id="269" r:id="rId16"/>
    <p:sldId id="310" r:id="rId17"/>
    <p:sldId id="270" r:id="rId18"/>
    <p:sldId id="271" r:id="rId19"/>
    <p:sldId id="272" r:id="rId20"/>
    <p:sldId id="273" r:id="rId21"/>
    <p:sldId id="277" r:id="rId22"/>
    <p:sldId id="274" r:id="rId23"/>
    <p:sldId id="275" r:id="rId24"/>
    <p:sldId id="276" r:id="rId25"/>
    <p:sldId id="280" r:id="rId26"/>
    <p:sldId id="278" r:id="rId27"/>
    <p:sldId id="279" r:id="rId28"/>
    <p:sldId id="281" r:id="rId29"/>
    <p:sldId id="282" r:id="rId30"/>
    <p:sldId id="283"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0" autoAdjust="0"/>
    <p:restoredTop sz="94660"/>
  </p:normalViewPr>
  <p:slideViewPr>
    <p:cSldViewPr>
      <p:cViewPr varScale="1">
        <p:scale>
          <a:sx n="107" d="100"/>
          <a:sy n="107" d="100"/>
        </p:scale>
        <p:origin x="-173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FCF14D-CA74-441D-9AF8-A2A9C8D45C5E}" type="datetimeFigureOut">
              <a:rPr lang="lt-LT" smtClean="0"/>
              <a:pPr/>
              <a:t>2015.03.20</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81AEA0-646E-4BBB-BD30-2731680B9079}"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B681AEA0-646E-4BBB-BD30-2731680B9079}" type="slidenum">
              <a:rPr lang="lt-LT" smtClean="0"/>
              <a:pPr/>
              <a:t>2</a:t>
            </a:fld>
            <a:endParaRPr lang="lt-L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B681AEA0-646E-4BBB-BD30-2731680B9079}" type="slidenum">
              <a:rPr lang="lt-LT" smtClean="0"/>
              <a:pPr/>
              <a:t>26</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DEDA892F-1B33-4244-9BA7-5BED20A02CF1}" type="datetimeFigureOut">
              <a:rPr lang="lt-LT" smtClean="0"/>
              <a:pPr/>
              <a:t>2015.03.20</a:t>
            </a:fld>
            <a:endParaRPr lang="lt-LT"/>
          </a:p>
        </p:txBody>
      </p:sp>
      <p:sp>
        <p:nvSpPr>
          <p:cNvPr id="17" name="Footer Placeholder 16"/>
          <p:cNvSpPr>
            <a:spLocks noGrp="1"/>
          </p:cNvSpPr>
          <p:nvPr>
            <p:ph type="ftr" sz="quarter" idx="11"/>
          </p:nvPr>
        </p:nvSpPr>
        <p:spPr>
          <a:xfrm>
            <a:off x="5410200" y="4205288"/>
            <a:ext cx="1295400" cy="457200"/>
          </a:xfrm>
        </p:spPr>
        <p:txBody>
          <a:bodyPr/>
          <a:lstStyle/>
          <a:p>
            <a:endParaRPr lang="lt-LT"/>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0A1949B1-19EA-43BE-B157-643B52CF9772}"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DEDA892F-1B33-4244-9BA7-5BED20A02CF1}" type="datetimeFigureOut">
              <a:rPr lang="lt-LT" smtClean="0"/>
              <a:pPr/>
              <a:t>2015.03.20</a:t>
            </a:fld>
            <a:endParaRPr lang="lt-LT"/>
          </a:p>
        </p:txBody>
      </p:sp>
      <p:sp>
        <p:nvSpPr>
          <p:cNvPr id="27" name="Slide Number Placeholder 26"/>
          <p:cNvSpPr>
            <a:spLocks noGrp="1"/>
          </p:cNvSpPr>
          <p:nvPr>
            <p:ph type="sldNum" sz="quarter" idx="11"/>
          </p:nvPr>
        </p:nvSpPr>
        <p:spPr/>
        <p:txBody>
          <a:bodyPr rtlCol="0"/>
          <a:lstStyle/>
          <a:p>
            <a:fld id="{0A1949B1-19EA-43BE-B157-643B52CF9772}" type="slidenum">
              <a:rPr lang="lt-LT" smtClean="0"/>
              <a:pPr/>
              <a:t>‹#›</a:t>
            </a:fld>
            <a:endParaRPr lang="lt-LT"/>
          </a:p>
        </p:txBody>
      </p:sp>
      <p:sp>
        <p:nvSpPr>
          <p:cNvPr id="28" name="Footer Placeholder 27"/>
          <p:cNvSpPr>
            <a:spLocks noGrp="1"/>
          </p:cNvSpPr>
          <p:nvPr>
            <p:ph type="ftr" sz="quarter" idx="12"/>
          </p:nvPr>
        </p:nvSpPr>
        <p:spPr/>
        <p:txBody>
          <a:bodyPr rtlCol="0"/>
          <a:lstStyle/>
          <a:p>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DEDA892F-1B33-4244-9BA7-5BED20A02CF1}" type="datetimeFigureOut">
              <a:rPr lang="lt-LT" smtClean="0"/>
              <a:pPr/>
              <a:t>2015.03.20</a:t>
            </a:fld>
            <a:endParaRPr lang="lt-LT"/>
          </a:p>
        </p:txBody>
      </p:sp>
      <p:sp>
        <p:nvSpPr>
          <p:cNvPr id="4" name="Footer Placeholder 3"/>
          <p:cNvSpPr>
            <a:spLocks noGrp="1"/>
          </p:cNvSpPr>
          <p:nvPr>
            <p:ph type="ftr" sz="quarter" idx="11"/>
          </p:nvPr>
        </p:nvSpPr>
        <p:spPr>
          <a:xfrm>
            <a:off x="5257800" y="612648"/>
            <a:ext cx="1325880" cy="457200"/>
          </a:xfrm>
        </p:spPr>
        <p:txBody>
          <a:bodyPr/>
          <a:lstStyle/>
          <a:p>
            <a:endParaRPr lang="lt-LT"/>
          </a:p>
        </p:txBody>
      </p:sp>
      <p:sp>
        <p:nvSpPr>
          <p:cNvPr id="5" name="Slide Number Placeholder 4"/>
          <p:cNvSpPr>
            <a:spLocks noGrp="1"/>
          </p:cNvSpPr>
          <p:nvPr>
            <p:ph type="sldNum" sz="quarter" idx="12"/>
          </p:nvPr>
        </p:nvSpPr>
        <p:spPr>
          <a:xfrm>
            <a:off x="8174736" y="2272"/>
            <a:ext cx="762000" cy="365760"/>
          </a:xfrm>
        </p:spPr>
        <p:txBody>
          <a:bodyPr/>
          <a:lstStyle/>
          <a:p>
            <a:fld id="{0A1949B1-19EA-43BE-B157-643B52CF9772}"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EDA892F-1B33-4244-9BA7-5BED20A02CF1}" type="datetimeFigureOut">
              <a:rPr lang="lt-LT" smtClean="0"/>
              <a:pPr/>
              <a:t>2015.03.20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A1949B1-19EA-43BE-B157-643B52CF9772}"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EDA892F-1B33-4244-9BA7-5BED20A02CF1}" type="datetimeFigureOut">
              <a:rPr lang="lt-LT" smtClean="0"/>
              <a:pPr/>
              <a:t>2015.03.20</a:t>
            </a:fld>
            <a:endParaRPr lang="lt-LT"/>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lt-LT"/>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0A1949B1-19EA-43BE-B157-643B52CF9772}"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google.lt/search?q=Radiacinis+fonas&amp;biw=1920&amp;bih=955&amp;source=lnms&amp;tbm=isch&amp;sa=X&amp;ei=2TnvVKejKoHyUKrgAw&amp;ved=0CAYQ_AUoAQ" TargetMode="Externa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lt.wikipedia.org/wiki/%C4%8Cernobylio_atomin%C4%97_elektrin%C4%97"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en.wikipedia.org/wiki/Isotope"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www.google.lt/search?q=pjeras+kiuri&amp;biw=1920&amp;bih=955&amp;source=lnms&amp;tbm=isch&amp;sa=X&amp;ei=UT7vVLrXOIj9ywOJp4D4CA&amp;sqi=2&amp;ved=0CAYQ_AUoAQ" TargetMode="External"/><Relationship Id="rId3" Type="http://schemas.openxmlformats.org/officeDocument/2006/relationships/image" Target="../media/image8.jpeg"/><Relationship Id="rId7" Type="http://schemas.openxmlformats.org/officeDocument/2006/relationships/hyperlink" Target="http://en.wikipedia.org/wiki/Piezoelectricity"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lt.wikipedia.org/wiki/Pierre_Curie" TargetMode="External"/><Relationship Id="rId5" Type="http://schemas.openxmlformats.org/officeDocument/2006/relationships/image" Target="../media/image10.jpeg"/><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8" Type="http://schemas.openxmlformats.org/officeDocument/2006/relationships/hyperlink" Target="http://lt.wikipedia.org/wiki/Radis" TargetMode="External"/><Relationship Id="rId3" Type="http://schemas.openxmlformats.org/officeDocument/2006/relationships/image" Target="../media/image11.jpeg"/><Relationship Id="rId7" Type="http://schemas.openxmlformats.org/officeDocument/2006/relationships/hyperlink" Target="http://lt.wikipedia.org/wiki/Polonis"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lt.wikipedia.org/wiki/Marie_Curie" TargetMode="Externa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hyperlink" Target="https://www.google.lt/search?q=Antoine+Henri+Becquerel&amp;biw=1920&amp;bih=955&amp;source=lnms&amp;tbm=isch&amp;sa=X&amp;ei=g0DvVNueLIy3UY7hgcAL&amp;ved=0CAYQ_AUoAQ" TargetMode="External"/><Relationship Id="rId5" Type="http://schemas.openxmlformats.org/officeDocument/2006/relationships/hyperlink" Target="http://lt.wikipedia.org/wiki/Antoine_Henri_Becquerel" TargetMode="Externa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hyperlink" Target="http://oras.gamta.lt/cms/index?rubricId=0b9c420f-533e-4132-b6e1-b0fcd5f8b734"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hyperlink" Target="https://www.google.lt/search?q=radiation&amp;biw=1920&amp;bih=955&amp;source=lnms&amp;tbm=isch&amp;sa=X&amp;ei=rULvVL61BIHdUNuwg_gI&amp;ved=0CAYQ_AUoAQ"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www.google.lt/search?q=radiation&amp;biw=1920&amp;bih=955&amp;source=lnms&amp;tbm=isch&amp;sa=X&amp;ei=rULvVL61BIHdUNuwg_gI&amp;ved=0CAYQ_AUoAQ"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google.lt/search?q=zemes+uolienos&amp;biw=1920&amp;bih=955&amp;source=lnms&amp;tbm=isch&amp;sa=X&amp;ei=8Xf8VKHNBquGywOHhoDoCA&amp;ved=0CAYQ_AUoAQ" TargetMode="Externa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www.vatesi.lt/index.php?eID=tx_cms_showpic&amp;file=uploads/pics/apsvita.PNG&amp;width=800m&amp;height=600m&amp;bodyTag=%3cbody%20style=%22margin:0;%20background:" TargetMode="Externa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en.wikipedia.org/wiki/Alpha_particl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commons.wikimedia.org/wiki/File:Beta-minus_Decay.sv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hyperlink" Target="http://lt.wikipedia.org/wiki/Neutrona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https://www.google.lt/search?q=papras%C4%8Diausias+prietaisas,+naudotas+spinduliuot%C4%97s+tyrimams,+buvo+elektroskopas.%09%C4%AEgav%C4%99s+kr%C5%ABv%C4%AF+plonas+lapelis&amp;biw=1920&amp;bih=955&amp;source=lnms&amp;tbm=isch&amp;sa=X&amp;ei=wAPyVLWFCISuUaOMgeAH&amp;ved=0CAYQ_AUoAQ"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hyperlink" Target="http://ik.su.lt/~mariusbm/Atomas/teorija/detektor.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hyperlink" Target="http://ik.su.lt/~mariusbm/Atomas/teorija/detektor.htm"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google.lt/search?q=radionuklidai&amp;safe=off&amp;biw=1920&amp;bih=955&amp;source=lnms&amp;tbm=isch&amp;sa=X&amp;ei=xjsMVenTLeLTygPr9YHYDQ&amp;sqi=2&amp;ved=0CAcQ_AUoAg" TargetMode="Externa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www.google.lt/search?q=profesine+apsvita&amp;biw=1920&amp;bih=955&amp;source=lnms&amp;tbm=isch&amp;sa=X&amp;ei=cmTzVJ-IJcK5Ube-hNAP&amp;ved=0CAYQ_AUoAQ"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hyperlink" Target="http://www.vlmedicina.lt/2012/02/naujas-poziuris-uztikrinant-gyventoju-apsvitos-stebesen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4.gif"/><Relationship Id="rId1" Type="http://schemas.openxmlformats.org/officeDocument/2006/relationships/slideLayout" Target="../slideLayouts/slideLayout2.xml"/><Relationship Id="rId4" Type="http://schemas.openxmlformats.org/officeDocument/2006/relationships/hyperlink" Target="https://www.google.lt/search?q=tarptautine+atomines+energijos+agentura&amp;biw=1920&amp;bih=955&amp;source=lnms&amp;tbm=isch&amp;sa=X&amp;ei=5oD8VPrGJMXVygOQhILwAg&amp;ved=0CAYQ_AUoAQ"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hyperlink" Target="https://www.google.lt/search?q=radioaktyviosios+med%C5%BEiagos+i+aplinka+patenka&amp;biw=1920&amp;bih=955&amp;source=lnms&amp;tbm=isch&amp;sa=X&amp;ei=aYL8VPzCF-OaygPD-YKQBA&amp;ved=0CAYQ_AUoAQ"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hyperlink" Target="https://www.google.lt/search?q=radioaktyviosios+med%C5%BEiagos+i+aplinka+patenka&amp;biw=1920&amp;bih=955&amp;source=lnms&amp;tbm=isch&amp;sa=X&amp;ei=aYL8VPzCF-OaygPD-YKQBA&amp;ved=0CAYQ_AUoAQ"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hyperlink" Target="https://www.google.lt/search?q=sen+loren+1980&amp;biw=1920&amp;bih=955&amp;source=lnms&amp;tbm=isch&amp;sa=X&amp;ei=-Yf8VP_XBMX4yQOrw4C4Ag&amp;ved=0CAYQ_AUoAQ"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google.lt/search?q=Kystymas+Rusija&amp;biw=1920&amp;bih=955&amp;source=lnms&amp;tbm=isch&amp;sa=X&amp;ei=7ZD8VIWhN6P7ygP-k4LAAQ&amp;ved=0CAcQ_AUoAg" TargetMode="External"/><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hyperlink" Target="https://www.google.lt/search?q=sen+loren+1980&amp;biw=1920&amp;bih=955&amp;source=lnms&amp;tbm=isch&amp;sa=X&amp;ei=-Yf8VP_XBMX4yQOrw4C4Ag&amp;ved=0CAYQ_AUoAQ"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www.google.lt/search?q=eifelio+bokstas&amp;safe=off&amp;biw=1920&amp;bih=955&amp;source=lnms&amp;tbm=isch&amp;sa=X&amp;ei=Bl8EVZjINaP17AaOyYCoBg&amp;sqi=2&amp;ved=0CAYQ_AUoAQ"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hyperlink" Target="https://www.google.lt/search?q=cernobylis&amp;biw=1920&amp;bih=955&amp;source=lnms&amp;tbm=isch&amp;sa=X&amp;ei=D8kFVfe4BMbhavyTgIgO&amp;ved=0CAYQ_AUoAQ"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google.lt/search?q=cernobylis&amp;biw=1920&amp;bih=955&amp;source=lnms&amp;tbm=isch&amp;sa=X&amp;ei=D8kFVfe4BMbhavyTgIgO&amp;ved=0CAYQ_AUoAQ" TargetMode="External"/><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5.jpeg"/></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9.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hyperlink" Target="https://www.google.lt/search?q=skydliauke&amp;biw=1920&amp;bih=955&amp;source=lnms&amp;tbm=isch&amp;sa=X&amp;ei=YeIKVaPiBIj9ywOi14GQCg&amp;sqi=2&amp;ved=0CAYQ_AUoAQ"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hyperlink" Target="https://www.google.lt/search?q=skydliauke&amp;biw=1920&amp;bih=955&amp;source=lnms&amp;tbm=isch&amp;sa=X&amp;ei=YeIKVaPiBIj9ywOi14GQCg&amp;sqi=2&amp;ved=0CAYQ_AUoAQ"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www.google.lt/search?q=radiacinis+fonas&amp;biw=1920&amp;bih=955&amp;tbm=isch&amp;source=lnms&amp;sa=X&amp;ei=VOkKVZnRNKWmygPT6YH4Bw&amp;ved=0CAYQ_AUoAQ&amp;dpr=1"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5.png"/></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9.jpeg"/></Relationships>
</file>

<file path=ppt/slides/_rels/slide5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www.google.lt/search?q=radiacinis+fonas&amp;biw=1920&amp;bih=955&amp;tbm=isch&amp;source=lnms&amp;sa=X&amp;ei=VOkKVZnRNKWmygPT6YH4Bw&amp;ved=0CAYQ_AUoAQ&amp;dpr=1"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lt.wikipedia.org/wiki/Vikipedija" TargetMode="Externa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png"/></Relationships>
</file>

<file path=ppt/slides/_rels/slide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15616" y="4437112"/>
            <a:ext cx="7021288" cy="1752600"/>
          </a:xfrm>
        </p:spPr>
        <p:txBody>
          <a:bodyPr>
            <a:normAutofit/>
          </a:bodyPr>
          <a:lstStyle/>
          <a:p>
            <a:r>
              <a:rPr lang="pt-BR" dirty="0" smtClean="0">
                <a:latin typeface="Calibri" pitchFamily="34" charset="0"/>
                <a:cs typeface="Calibri" pitchFamily="34" charset="0"/>
              </a:rPr>
              <a:t>„Fizikos bandymai aplink mus 2015  “</a:t>
            </a:r>
            <a:r>
              <a:rPr lang="lt-LT" dirty="0" smtClean="0">
                <a:latin typeface="Calibri" pitchFamily="34" charset="0"/>
                <a:cs typeface="Calibri" pitchFamily="34" charset="0"/>
              </a:rPr>
              <a:t> projektinį Darbą parengė: Kauno ,,Varpo’’ gimnazijos 10B klasės mokinys - Dalius Stankevičius</a:t>
            </a:r>
          </a:p>
          <a:p>
            <a:r>
              <a:rPr lang="lt-LT" dirty="0" smtClean="0">
                <a:latin typeface="Calibri" pitchFamily="34" charset="0"/>
                <a:cs typeface="Calibri" pitchFamily="34" charset="0"/>
              </a:rPr>
              <a:t>Mokytoja – Nijolė Šmitienė</a:t>
            </a:r>
            <a:endParaRPr lang="lt-LT" dirty="0">
              <a:latin typeface="Calibri" pitchFamily="34" charset="0"/>
              <a:cs typeface="Calibri" pitchFamily="34" charset="0"/>
            </a:endParaRPr>
          </a:p>
        </p:txBody>
      </p:sp>
      <p:sp>
        <p:nvSpPr>
          <p:cNvPr id="4" name="Rectangle 3"/>
          <p:cNvSpPr/>
          <p:nvPr/>
        </p:nvSpPr>
        <p:spPr>
          <a:xfrm rot="20840572">
            <a:off x="116608" y="935437"/>
            <a:ext cx="7576113" cy="923330"/>
          </a:xfrm>
          <a:prstGeom prst="rect">
            <a:avLst/>
          </a:prstGeom>
          <a:noFill/>
        </p:spPr>
        <p:txBody>
          <a:bodyPr wrap="none" lIns="91440" tIns="45720" rIns="91440" bIns="45720">
            <a:spAutoFit/>
          </a:bodyPr>
          <a:lstStyle/>
          <a:p>
            <a:pPr algn="ctr"/>
            <a:r>
              <a:rPr lang="lt-LT"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Radioaktyvumas</a:t>
            </a:r>
            <a:endParaRPr lang="lt-LT"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3554" name="Picture 2" descr="http://www.technologijos.lt/upload/image/n/mokslas/zmogus_ir_medicina/S-18082/radiation1.jpg"/>
          <p:cNvPicPr>
            <a:picLocks noChangeAspect="1" noChangeArrowheads="1"/>
          </p:cNvPicPr>
          <p:nvPr/>
        </p:nvPicPr>
        <p:blipFill>
          <a:blip r:embed="rId2" cstate="print"/>
          <a:srcRect/>
          <a:stretch>
            <a:fillRect/>
          </a:stretch>
        </p:blipFill>
        <p:spPr bwMode="auto">
          <a:xfrm>
            <a:off x="6228184" y="1268760"/>
            <a:ext cx="2167978" cy="22768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556" name="Picture 4" descr="http://upload.wikimedia.org/wikipedia/lt/7/78/Varpo_gimnazija_Kaune.jpg"/>
          <p:cNvPicPr>
            <a:picLocks noChangeAspect="1" noChangeArrowheads="1"/>
          </p:cNvPicPr>
          <p:nvPr/>
        </p:nvPicPr>
        <p:blipFill>
          <a:blip r:embed="rId3" cstate="print"/>
          <a:srcRect/>
          <a:stretch>
            <a:fillRect/>
          </a:stretch>
        </p:blipFill>
        <p:spPr bwMode="auto">
          <a:xfrm>
            <a:off x="7308304" y="5229200"/>
            <a:ext cx="1296144" cy="1514245"/>
          </a:xfrm>
          <a:prstGeom prst="rect">
            <a:avLst/>
          </a:prstGeom>
          <a:noFill/>
        </p:spPr>
      </p:pic>
      <p:sp>
        <p:nvSpPr>
          <p:cNvPr id="6" name="TextBox 5"/>
          <p:cNvSpPr txBox="1"/>
          <p:nvPr/>
        </p:nvSpPr>
        <p:spPr>
          <a:xfrm>
            <a:off x="2915816" y="6211669"/>
            <a:ext cx="3312368" cy="646331"/>
          </a:xfrm>
          <a:prstGeom prst="rect">
            <a:avLst/>
          </a:prstGeom>
          <a:noFill/>
        </p:spPr>
        <p:txBody>
          <a:bodyPr wrap="square" rtlCol="0">
            <a:spAutoFit/>
          </a:bodyPr>
          <a:lstStyle/>
          <a:p>
            <a:pPr algn="ctr"/>
            <a:r>
              <a:rPr lang="lt-LT"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2015-02-25</a:t>
            </a:r>
          </a:p>
          <a:p>
            <a:pPr algn="ctr"/>
            <a:r>
              <a:rPr lang="lt-LT"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Kaunas</a:t>
            </a:r>
            <a:endParaRPr lang="lt-LT"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lt-LT" dirty="0" smtClean="0"/>
              <a:t>Turinys</a:t>
            </a:r>
            <a:endParaRPr lang="lt-LT" dirty="0"/>
          </a:p>
        </p:txBody>
      </p:sp>
      <p:sp>
        <p:nvSpPr>
          <p:cNvPr id="3" name="Content Placeholder 2"/>
          <p:cNvSpPr>
            <a:spLocks noGrp="1"/>
          </p:cNvSpPr>
          <p:nvPr>
            <p:ph idx="1"/>
          </p:nvPr>
        </p:nvSpPr>
        <p:spPr>
          <a:xfrm>
            <a:off x="323528" y="1700808"/>
            <a:ext cx="8229600" cy="4325112"/>
          </a:xfrm>
        </p:spPr>
        <p:txBody>
          <a:bodyPr>
            <a:noAutofit/>
          </a:bodyPr>
          <a:lstStyle/>
          <a:p>
            <a:r>
              <a:rPr lang="lt-LT" sz="2000" dirty="0" smtClean="0"/>
              <a:t>Projektinio darbo tikslai;</a:t>
            </a:r>
          </a:p>
          <a:p>
            <a:r>
              <a:rPr lang="lt-LT" sz="2000" dirty="0" smtClean="0"/>
              <a:t>Įvadas;</a:t>
            </a:r>
          </a:p>
          <a:p>
            <a:r>
              <a:rPr lang="lt-LT" sz="2000" dirty="0" smtClean="0"/>
              <a:t>Radioaktyvumas iš kur?</a:t>
            </a:r>
          </a:p>
          <a:p>
            <a:r>
              <a:rPr lang="lt-LT" sz="2000" dirty="0" smtClean="0"/>
              <a:t>Radioaktyvumo atradėjai;</a:t>
            </a:r>
          </a:p>
          <a:p>
            <a:r>
              <a:rPr lang="lt-LT" sz="2000" dirty="0" smtClean="0"/>
              <a:t>Radiacinis fonas;</a:t>
            </a:r>
          </a:p>
          <a:p>
            <a:r>
              <a:rPr lang="lt-LT" sz="2000" dirty="0" smtClean="0"/>
              <a:t>Pagrindinės radioaktyvaus spinduliavimo rūšys</a:t>
            </a:r>
          </a:p>
          <a:p>
            <a:r>
              <a:rPr lang="lt-LT" sz="2000" dirty="0" smtClean="0"/>
              <a:t>Spinduliuotės tyrimai;</a:t>
            </a:r>
          </a:p>
          <a:p>
            <a:r>
              <a:rPr lang="lt-LT" sz="2000" dirty="0" smtClean="0"/>
              <a:t>Apšvitos;</a:t>
            </a:r>
          </a:p>
          <a:p>
            <a:r>
              <a:rPr lang="lt-LT" sz="2000" dirty="0" smtClean="0"/>
              <a:t>Atominės elektrinės ir jų sauga;</a:t>
            </a:r>
          </a:p>
          <a:p>
            <a:r>
              <a:rPr lang="lt-LT" sz="2000" dirty="0" smtClean="0"/>
              <a:t>Černobylio atominės elektrinės tragedija;</a:t>
            </a:r>
          </a:p>
          <a:p>
            <a:r>
              <a:rPr lang="lt-LT" sz="2000" dirty="0" smtClean="0"/>
              <a:t>Radiacijos įtaka žmogui;</a:t>
            </a:r>
          </a:p>
          <a:p>
            <a:r>
              <a:rPr lang="lt-LT" sz="2000" dirty="0" smtClean="0"/>
              <a:t>Klausimynas;</a:t>
            </a:r>
          </a:p>
          <a:p>
            <a:r>
              <a:rPr lang="lt-LT" sz="2000" dirty="0" smtClean="0"/>
              <a:t>Literatūra. </a:t>
            </a:r>
            <a:endParaRPr lang="lt-LT" sz="2000" dirty="0"/>
          </a:p>
        </p:txBody>
      </p:sp>
      <p:pic>
        <p:nvPicPr>
          <p:cNvPr id="26626" name="Picture 2" descr="http://www.stilista.lt/wp-content/uploads/sitemap1-280x300.jpg"/>
          <p:cNvPicPr>
            <a:picLocks noChangeAspect="1" noChangeArrowheads="1"/>
          </p:cNvPicPr>
          <p:nvPr/>
        </p:nvPicPr>
        <p:blipFill>
          <a:blip r:embed="rId3" cstate="print"/>
          <a:srcRect/>
          <a:stretch>
            <a:fillRect/>
          </a:stretch>
        </p:blipFill>
        <p:spPr bwMode="auto">
          <a:xfrm rot="20599079">
            <a:off x="5975471" y="1347451"/>
            <a:ext cx="2435993" cy="2609993"/>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
        <p:nvSpPr>
          <p:cNvPr id="6" name="TextBox 5"/>
          <p:cNvSpPr txBox="1"/>
          <p:nvPr/>
        </p:nvSpPr>
        <p:spPr>
          <a:xfrm flipH="1">
            <a:off x="5436096" y="620688"/>
            <a:ext cx="3528392" cy="153888"/>
          </a:xfrm>
          <a:prstGeom prst="rect">
            <a:avLst/>
          </a:prstGeom>
          <a:noFill/>
        </p:spPr>
        <p:txBody>
          <a:bodyPr wrap="square" rtlCol="0">
            <a:spAutoFit/>
          </a:bodyPr>
          <a:lstStyle/>
          <a:p>
            <a:r>
              <a:rPr lang="lt-LT" sz="200" dirty="0" smtClean="0">
                <a:hlinkClick r:id="rId5"/>
              </a:rPr>
              <a:t>https://www.google.lt/search?q=Radiacinis+fonas&amp;biw=1920&amp;bih=955&amp;source=lnms&amp;tbm=isch&amp;sa=X&amp;ei=2TnvVKejKoHyUKrgAw&amp;ved=0CAYQ_AUoAQ#tbm=isch&amp;q=turinys&amp;imgdii=_&amp;imgrc=BNfQ5rLFKcxOOM%253A%3B1UWlGqKE9NsnAM%3Bhttp%253A%252F%252Fwww.stilista.lt%252Fwp-content%252Fuploads%252Fsitemap1-280x300.jpg%3Bhttp%253A%252F%252Fwww.stilista.lt%252Fturinys%252F%3B280%3B300</a:t>
            </a:r>
            <a:endParaRPr lang="lt-LT" sz="2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Projektinio darbo tikslai</a:t>
            </a:r>
            <a:endParaRPr lang="lt-LT" dirty="0"/>
          </a:p>
        </p:txBody>
      </p:sp>
      <p:sp>
        <p:nvSpPr>
          <p:cNvPr id="3" name="Content Placeholder 2"/>
          <p:cNvSpPr>
            <a:spLocks noGrp="1"/>
          </p:cNvSpPr>
          <p:nvPr>
            <p:ph idx="1"/>
          </p:nvPr>
        </p:nvSpPr>
        <p:spPr/>
        <p:txBody>
          <a:bodyPr/>
          <a:lstStyle/>
          <a:p>
            <a:pPr algn="ctr">
              <a:buClr>
                <a:schemeClr val="tx1"/>
              </a:buClr>
              <a:buNone/>
            </a:pPr>
            <a:endParaRPr lang="lt-LT" dirty="0" smtClean="0">
              <a:latin typeface="Arial" charset="0"/>
              <a:cs typeface="Arial" charset="0"/>
            </a:endParaRPr>
          </a:p>
          <a:p>
            <a:pPr algn="ctr">
              <a:buClr>
                <a:schemeClr val="tx1"/>
              </a:buClr>
              <a:buNone/>
            </a:pPr>
            <a:endParaRPr lang="lt-LT" dirty="0" smtClean="0">
              <a:latin typeface="Arial" charset="0"/>
              <a:cs typeface="Arial" charset="0"/>
            </a:endParaRPr>
          </a:p>
          <a:p>
            <a:pPr algn="ctr">
              <a:buClr>
                <a:schemeClr val="tx1"/>
              </a:buClr>
              <a:buNone/>
            </a:pPr>
            <a:r>
              <a:rPr lang="lt-LT" dirty="0" smtClean="0">
                <a:latin typeface="Arial" charset="0"/>
                <a:cs typeface="Arial" charset="0"/>
              </a:rPr>
              <a:t>Šio projektinio darbo tikslai, supažindinti ir paaiškinti radioaktyviuosius reiškinius ir kokią žalą pasauliui sukelia radioaktyvūs reiškiniai.</a:t>
            </a:r>
          </a:p>
          <a:p>
            <a:pPr algn="ctr"/>
            <a:endParaRPr lang="lt-LT"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066800"/>
          </a:xfrm>
        </p:spPr>
        <p:txBody>
          <a:bodyPr/>
          <a:lstStyle/>
          <a:p>
            <a:r>
              <a:rPr lang="lt-LT" dirty="0" smtClean="0"/>
              <a:t>Įvadas</a:t>
            </a:r>
            <a:endParaRPr lang="lt-LT" dirty="0"/>
          </a:p>
        </p:txBody>
      </p:sp>
      <p:sp>
        <p:nvSpPr>
          <p:cNvPr id="3" name="Content Placeholder 2"/>
          <p:cNvSpPr>
            <a:spLocks noGrp="1"/>
          </p:cNvSpPr>
          <p:nvPr>
            <p:ph idx="1"/>
          </p:nvPr>
        </p:nvSpPr>
        <p:spPr>
          <a:xfrm>
            <a:off x="539552" y="1412776"/>
            <a:ext cx="8229600" cy="4325112"/>
          </a:xfrm>
        </p:spPr>
        <p:txBody>
          <a:bodyPr>
            <a:normAutofit/>
          </a:bodyPr>
          <a:lstStyle/>
          <a:p>
            <a:pPr algn="r">
              <a:buNone/>
            </a:pPr>
            <a:r>
              <a:rPr lang="en-US" sz="2400" dirty="0" smtClean="0">
                <a:latin typeface="Arial" pitchFamily="34" charset="0"/>
                <a:cs typeface="Arial" pitchFamily="34" charset="0"/>
              </a:rPr>
              <a:t>R</a:t>
            </a:r>
            <a:r>
              <a:rPr lang="lt-LT" sz="2400" dirty="0" smtClean="0">
                <a:latin typeface="Arial" pitchFamily="34" charset="0"/>
                <a:cs typeface="Arial" pitchFamily="34" charset="0"/>
              </a:rPr>
              <a:t>adioaktyvumas egzistuoja nuo neatmenamų laikų, nuo Žemės susiformavimo, nepriklausomai nuo mūsų žinių apie jį. </a:t>
            </a:r>
            <a:r>
              <a:rPr lang="lt-LT" sz="2400" dirty="0" smtClean="0">
                <a:latin typeface="Arial" pitchFamily="34" charset="0"/>
                <a:cs typeface="Arial" pitchFamily="34" charset="0"/>
              </a:rPr>
              <a:t>Ž</a:t>
            </a:r>
            <a:r>
              <a:rPr lang="en-US" sz="2400" dirty="0" err="1" smtClean="0">
                <a:latin typeface="Arial" pitchFamily="34" charset="0"/>
                <a:cs typeface="Arial" pitchFamily="34" charset="0"/>
              </a:rPr>
              <a:t>mon</a:t>
            </a:r>
            <a:r>
              <a:rPr lang="lt-LT" sz="2400" dirty="0" smtClean="0">
                <a:latin typeface="Arial" pitchFamily="34" charset="0"/>
                <a:cs typeface="Arial" pitchFamily="34" charset="0"/>
              </a:rPr>
              <a:t>ėm</a:t>
            </a:r>
            <a:r>
              <a:rPr lang="en-US" sz="2400" dirty="0" smtClean="0">
                <a:latin typeface="Arial" pitchFamily="34" charset="0"/>
                <a:cs typeface="Arial" pitchFamily="34" charset="0"/>
              </a:rPr>
              <a:t>s </a:t>
            </a:r>
            <a:r>
              <a:rPr lang="lt-LT" sz="2400" dirty="0" smtClean="0">
                <a:latin typeface="Arial" pitchFamily="34" charset="0"/>
                <a:cs typeface="Arial" pitchFamily="34" charset="0"/>
              </a:rPr>
              <a:t>mažai buvo pasakojama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kas</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yra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radioaktyvumas</a:t>
            </a:r>
            <a:r>
              <a:rPr lang="lt-LT" sz="2400" dirty="0" smtClean="0">
                <a:latin typeface="Arial" pitchFamily="34" charset="0"/>
                <a:cs typeface="Arial" pitchFamily="34" charset="0"/>
              </a:rPr>
              <a:t>, bet</a:t>
            </a:r>
            <a:r>
              <a:rPr lang="lt-LT" sz="2400" dirty="0" smtClean="0">
                <a:latin typeface="Arial" pitchFamily="34" charset="0"/>
                <a:cs typeface="Arial" pitchFamily="34" charset="0"/>
              </a:rPr>
              <a:t> </a:t>
            </a:r>
            <a:r>
              <a:rPr lang="lt-LT" sz="2400" dirty="0" smtClean="0">
                <a:latin typeface="Arial" pitchFamily="34" charset="0"/>
                <a:cs typeface="Arial" pitchFamily="34" charset="0"/>
              </a:rPr>
              <a:t>v</a:t>
            </a:r>
            <a:r>
              <a:rPr lang="lt-LT" sz="2400" dirty="0" smtClean="0">
                <a:latin typeface="Arial" pitchFamily="34" charset="0"/>
                <a:cs typeface="Arial" pitchFamily="34" charset="0"/>
              </a:rPr>
              <a:t>iskas </a:t>
            </a:r>
            <a:r>
              <a:rPr lang="lt-LT" sz="2400" dirty="0" smtClean="0">
                <a:latin typeface="Arial" charset="0"/>
                <a:cs typeface="Arial" charset="0"/>
              </a:rPr>
              <a:t>prasidėjo nuo Černobylio atominės elektrinės </a:t>
            </a:r>
            <a:r>
              <a:rPr lang="lt-LT" sz="2400" dirty="0" smtClean="0">
                <a:latin typeface="Arial" charset="0"/>
                <a:cs typeface="Arial" charset="0"/>
              </a:rPr>
              <a:t>avarijos, </a:t>
            </a:r>
            <a:r>
              <a:rPr lang="lt-LT" sz="2400" dirty="0" smtClean="0">
                <a:latin typeface="Arial" charset="0"/>
                <a:cs typeface="Arial" charset="0"/>
              </a:rPr>
              <a:t>kai žmonės pradėjo domėtis radioaktyvumu. Šiandien mes galime išgirsti daug kalbų apie Černobylio katastrofą, todėl norėčiau jums paaiškinti, kada ir kaip buvo pastebėtas radioaktyvumo reiškinys. </a:t>
            </a:r>
            <a:endParaRPr lang="lt-LT" sz="2400" dirty="0"/>
          </a:p>
        </p:txBody>
      </p:sp>
      <p:pic>
        <p:nvPicPr>
          <p:cNvPr id="27650" name="Picture 2" descr="Chernobyl nuclear plant5.jpg"/>
          <p:cNvPicPr>
            <a:picLocks noChangeAspect="1" noChangeArrowheads="1"/>
          </p:cNvPicPr>
          <p:nvPr/>
        </p:nvPicPr>
        <p:blipFill>
          <a:blip r:embed="rId2" cstate="print"/>
          <a:srcRect/>
          <a:stretch>
            <a:fillRect/>
          </a:stretch>
        </p:blipFill>
        <p:spPr bwMode="auto">
          <a:xfrm>
            <a:off x="755576" y="4437112"/>
            <a:ext cx="3866349" cy="2088232"/>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6" name="TextBox 5"/>
          <p:cNvSpPr txBox="1"/>
          <p:nvPr/>
        </p:nvSpPr>
        <p:spPr>
          <a:xfrm>
            <a:off x="755576" y="6519446"/>
            <a:ext cx="3960440" cy="338554"/>
          </a:xfrm>
          <a:prstGeom prst="rect">
            <a:avLst/>
          </a:prstGeom>
          <a:noFill/>
        </p:spPr>
        <p:txBody>
          <a:bodyPr wrap="square" rtlCol="0">
            <a:spAutoFit/>
          </a:bodyPr>
          <a:lstStyle/>
          <a:p>
            <a:r>
              <a:rPr lang="lt-LT" sz="800" dirty="0" smtClean="0">
                <a:hlinkClick r:id="rId4"/>
              </a:rPr>
              <a:t>http://lt.wikipedia.org/wiki/%C4%8Cernobylio_atomin%C4%97_elektrin%C4%97#mediaviewer/File:Chernobyl_nuclear_plant5.jpg</a:t>
            </a:r>
            <a:endParaRPr lang="lt-LT" sz="8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066800"/>
          </a:xfrm>
        </p:spPr>
        <p:txBody>
          <a:bodyPr/>
          <a:lstStyle/>
          <a:p>
            <a:r>
              <a:rPr lang="lt-LT" dirty="0" smtClean="0"/>
              <a:t>Radioaktyvumas - iš kur?</a:t>
            </a:r>
            <a:endParaRPr lang="lt-LT" dirty="0"/>
          </a:p>
        </p:txBody>
      </p:sp>
      <p:sp>
        <p:nvSpPr>
          <p:cNvPr id="3" name="Content Placeholder 2"/>
          <p:cNvSpPr>
            <a:spLocks noGrp="1"/>
          </p:cNvSpPr>
          <p:nvPr>
            <p:ph idx="1"/>
          </p:nvPr>
        </p:nvSpPr>
        <p:spPr>
          <a:xfrm>
            <a:off x="395536" y="2348880"/>
            <a:ext cx="8229600" cy="4325112"/>
          </a:xfrm>
        </p:spPr>
        <p:txBody>
          <a:bodyPr>
            <a:normAutofit/>
          </a:bodyPr>
          <a:lstStyle/>
          <a:p>
            <a:pPr algn="just">
              <a:buNone/>
            </a:pPr>
            <a:r>
              <a:rPr lang="lt-LT" sz="2000" dirty="0" smtClean="0"/>
              <a:t>Radioaktyvumas tai spontaniškas nestabilių kurio nors cheminio elemento izotopų virsmas kito elemento izotopais, išspinduliuojant elementarias daleles arba branduolius.</a:t>
            </a:r>
            <a:endParaRPr lang="lt-LT" sz="2000" dirty="0"/>
          </a:p>
        </p:txBody>
      </p:sp>
      <p:pic>
        <p:nvPicPr>
          <p:cNvPr id="29698"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29700" name="Picture 4" descr="http://upload.wikimedia.org/wikipedia/commons/thumb/1/15/Hydrogen_Deuterium_Tritium_Nuclei_Schematic.svg/2000px-Hydrogen_Deuterium_Tritium_Nuclei_Schematic.svg.png"/>
          <p:cNvPicPr>
            <a:picLocks noChangeAspect="1" noChangeArrowheads="1"/>
          </p:cNvPicPr>
          <p:nvPr/>
        </p:nvPicPr>
        <p:blipFill>
          <a:blip r:embed="rId3" cstate="print"/>
          <a:srcRect/>
          <a:stretch>
            <a:fillRect/>
          </a:stretch>
        </p:blipFill>
        <p:spPr bwMode="auto">
          <a:xfrm>
            <a:off x="1907704" y="3573016"/>
            <a:ext cx="5693263" cy="2485109"/>
          </a:xfrm>
          <a:prstGeom prst="rect">
            <a:avLst/>
          </a:prstGeom>
          <a:noFill/>
        </p:spPr>
      </p:pic>
      <p:sp>
        <p:nvSpPr>
          <p:cNvPr id="6" name="TextBox 5"/>
          <p:cNvSpPr txBox="1"/>
          <p:nvPr/>
        </p:nvSpPr>
        <p:spPr>
          <a:xfrm>
            <a:off x="2627784" y="6165304"/>
            <a:ext cx="4464496" cy="215444"/>
          </a:xfrm>
          <a:prstGeom prst="rect">
            <a:avLst/>
          </a:prstGeom>
          <a:noFill/>
        </p:spPr>
        <p:txBody>
          <a:bodyPr wrap="square" rtlCol="0">
            <a:spAutoFit/>
          </a:bodyPr>
          <a:lstStyle/>
          <a:p>
            <a:r>
              <a:rPr lang="lt-LT" sz="800" dirty="0" smtClean="0">
                <a:hlinkClick r:id="rId4"/>
              </a:rPr>
              <a:t>http://en.wikipedia.org/wiki/Isotope#mediaviewer/File:Protium_deuterium_tritium.jpg</a:t>
            </a:r>
            <a:endParaRPr lang="lt-LT" sz="800" dirty="0"/>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066800"/>
          </a:xfrm>
        </p:spPr>
        <p:txBody>
          <a:bodyPr/>
          <a:lstStyle/>
          <a:p>
            <a:r>
              <a:rPr lang="lt-LT" dirty="0" smtClean="0"/>
              <a:t>Radioaktyvumo atradėjai</a:t>
            </a:r>
            <a:endParaRPr lang="lt-LT" dirty="0"/>
          </a:p>
        </p:txBody>
      </p:sp>
      <p:sp>
        <p:nvSpPr>
          <p:cNvPr id="3" name="Content Placeholder 2"/>
          <p:cNvSpPr>
            <a:spLocks noGrp="1"/>
          </p:cNvSpPr>
          <p:nvPr>
            <p:ph idx="1"/>
          </p:nvPr>
        </p:nvSpPr>
        <p:spPr>
          <a:xfrm>
            <a:off x="179512" y="2276872"/>
            <a:ext cx="8686800" cy="4325112"/>
          </a:xfrm>
        </p:spPr>
        <p:txBody>
          <a:bodyPr>
            <a:normAutofit/>
          </a:bodyPr>
          <a:lstStyle/>
          <a:p>
            <a:pPr algn="just">
              <a:buNone/>
            </a:pPr>
            <a:r>
              <a:rPr lang="lt-LT" sz="2000" dirty="0" smtClean="0"/>
              <a:t>Vienas radioaktyvumo mokslo kūrėjų, Nobelio fizikos premijos laureatas, prancūzų fizikas - Pjeras Kiuri ( prancūziškai Pierre Curie) </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31746" name="Picture 2" descr="PierreCurie.jpg"/>
          <p:cNvPicPr>
            <a:picLocks noChangeAspect="1" noChangeArrowheads="1"/>
          </p:cNvPicPr>
          <p:nvPr/>
        </p:nvPicPr>
        <p:blipFill>
          <a:blip r:embed="rId3" cstate="print"/>
          <a:srcRect/>
          <a:stretch>
            <a:fillRect/>
          </a:stretch>
        </p:blipFill>
        <p:spPr bwMode="auto">
          <a:xfrm>
            <a:off x="539552" y="3068960"/>
            <a:ext cx="2381250" cy="3371851"/>
          </a:xfrm>
          <a:prstGeom prst="rect">
            <a:avLst/>
          </a:prstGeom>
          <a:noFill/>
        </p:spPr>
      </p:pic>
      <p:sp>
        <p:nvSpPr>
          <p:cNvPr id="6" name="TextBox 5"/>
          <p:cNvSpPr txBox="1"/>
          <p:nvPr/>
        </p:nvSpPr>
        <p:spPr>
          <a:xfrm>
            <a:off x="3635896" y="3068960"/>
            <a:ext cx="4752528" cy="646331"/>
          </a:xfrm>
          <a:prstGeom prst="rect">
            <a:avLst/>
          </a:prstGeom>
          <a:noFill/>
        </p:spPr>
        <p:txBody>
          <a:bodyPr wrap="square" rtlCol="0">
            <a:spAutoFit/>
          </a:bodyPr>
          <a:lstStyle/>
          <a:p>
            <a:r>
              <a:rPr lang="lt-LT" dirty="0" smtClean="0"/>
              <a:t>Su savo broliu Žaku </a:t>
            </a:r>
            <a:r>
              <a:rPr lang="lt-LT" dirty="0"/>
              <a:t>Kiuri atrado tiesioginį ir atvirkštinį pjezoelektrinį reiškinį. </a:t>
            </a:r>
          </a:p>
        </p:txBody>
      </p:sp>
      <p:pic>
        <p:nvPicPr>
          <p:cNvPr id="31748" name="Picture 4" descr="http://upload.wikimedia.org/wikipedia/commons/c/c4/SchemaPiezo.gif"/>
          <p:cNvPicPr>
            <a:picLocks noChangeAspect="1" noChangeArrowheads="1"/>
          </p:cNvPicPr>
          <p:nvPr/>
        </p:nvPicPr>
        <p:blipFill>
          <a:blip r:embed="rId4" cstate="print"/>
          <a:srcRect/>
          <a:stretch>
            <a:fillRect/>
          </a:stretch>
        </p:blipFill>
        <p:spPr bwMode="auto">
          <a:xfrm>
            <a:off x="3635896" y="4581128"/>
            <a:ext cx="2160240" cy="2160240"/>
          </a:xfrm>
          <a:prstGeom prst="rect">
            <a:avLst/>
          </a:prstGeom>
          <a:noFill/>
        </p:spPr>
      </p:pic>
      <p:pic>
        <p:nvPicPr>
          <p:cNvPr id="31750" name="Picture 6" descr="http://media-2.web.britannica.com/eb-media/16/135716-004-FE5CD075.jpg"/>
          <p:cNvPicPr>
            <a:picLocks noChangeAspect="1" noChangeArrowheads="1"/>
          </p:cNvPicPr>
          <p:nvPr/>
        </p:nvPicPr>
        <p:blipFill>
          <a:blip r:embed="rId5" cstate="print"/>
          <a:srcRect/>
          <a:stretch>
            <a:fillRect/>
          </a:stretch>
        </p:blipFill>
        <p:spPr bwMode="auto">
          <a:xfrm>
            <a:off x="5940152" y="4509120"/>
            <a:ext cx="2000062" cy="2088232"/>
          </a:xfrm>
          <a:prstGeom prst="rect">
            <a:avLst/>
          </a:prstGeom>
          <a:noFill/>
        </p:spPr>
      </p:pic>
      <p:sp>
        <p:nvSpPr>
          <p:cNvPr id="9" name="TextBox 8"/>
          <p:cNvSpPr txBox="1"/>
          <p:nvPr/>
        </p:nvSpPr>
        <p:spPr>
          <a:xfrm>
            <a:off x="3635896" y="3573016"/>
            <a:ext cx="4752528" cy="923330"/>
          </a:xfrm>
          <a:prstGeom prst="rect">
            <a:avLst/>
          </a:prstGeom>
          <a:noFill/>
        </p:spPr>
        <p:txBody>
          <a:bodyPr wrap="square" rtlCol="0">
            <a:spAutoFit/>
          </a:bodyPr>
          <a:lstStyle/>
          <a:p>
            <a:r>
              <a:rPr lang="lt-LT" dirty="0" smtClean="0"/>
              <a:t>Sukonstravo iki šiol naudojamas vadinamas Kiuri ir Šenevo (Curie et Chèneveau) magnetines svarstykles.</a:t>
            </a:r>
            <a:endParaRPr lang="lt-LT" dirty="0"/>
          </a:p>
        </p:txBody>
      </p:sp>
      <p:sp>
        <p:nvSpPr>
          <p:cNvPr id="10" name="TextBox 9"/>
          <p:cNvSpPr txBox="1"/>
          <p:nvPr/>
        </p:nvSpPr>
        <p:spPr>
          <a:xfrm>
            <a:off x="539552" y="6453336"/>
            <a:ext cx="2304256" cy="276999"/>
          </a:xfrm>
          <a:prstGeom prst="rect">
            <a:avLst/>
          </a:prstGeom>
          <a:noFill/>
        </p:spPr>
        <p:txBody>
          <a:bodyPr wrap="square" rtlCol="0">
            <a:spAutoFit/>
          </a:bodyPr>
          <a:lstStyle/>
          <a:p>
            <a:r>
              <a:rPr lang="lt-LT" sz="600" dirty="0" smtClean="0">
                <a:hlinkClick r:id="rId6"/>
              </a:rPr>
              <a:t>http://lt.wikipedia.org/wiki/Pierre_Curie#mediaviewer/File:PierreCurie.jpg</a:t>
            </a:r>
            <a:endParaRPr lang="lt-LT" sz="600" dirty="0"/>
          </a:p>
        </p:txBody>
      </p:sp>
      <p:sp>
        <p:nvSpPr>
          <p:cNvPr id="11" name="TextBox 10"/>
          <p:cNvSpPr txBox="1"/>
          <p:nvPr/>
        </p:nvSpPr>
        <p:spPr>
          <a:xfrm>
            <a:off x="3491880" y="6550223"/>
            <a:ext cx="2448272" cy="307777"/>
          </a:xfrm>
          <a:prstGeom prst="rect">
            <a:avLst/>
          </a:prstGeom>
          <a:noFill/>
        </p:spPr>
        <p:txBody>
          <a:bodyPr wrap="square" rtlCol="0">
            <a:spAutoFit/>
          </a:bodyPr>
          <a:lstStyle/>
          <a:p>
            <a:r>
              <a:rPr lang="lt-LT" sz="700" dirty="0" smtClean="0">
                <a:hlinkClick r:id="rId7"/>
              </a:rPr>
              <a:t>http://en.wikipedia.org/wiki/Piezoelectricity#mediaviewer/File:SchemaPiezo.gif</a:t>
            </a:r>
            <a:endParaRPr lang="lt-LT" sz="700" dirty="0"/>
          </a:p>
        </p:txBody>
      </p:sp>
      <p:sp>
        <p:nvSpPr>
          <p:cNvPr id="12" name="TextBox 11"/>
          <p:cNvSpPr txBox="1"/>
          <p:nvPr/>
        </p:nvSpPr>
        <p:spPr>
          <a:xfrm>
            <a:off x="5940152" y="6597352"/>
            <a:ext cx="3096344" cy="184666"/>
          </a:xfrm>
          <a:prstGeom prst="rect">
            <a:avLst/>
          </a:prstGeom>
          <a:noFill/>
        </p:spPr>
        <p:txBody>
          <a:bodyPr wrap="square" rtlCol="0">
            <a:spAutoFit/>
          </a:bodyPr>
          <a:lstStyle/>
          <a:p>
            <a:r>
              <a:rPr lang="lt-LT" sz="200" dirty="0" smtClean="0">
                <a:hlinkClick r:id="rId8"/>
              </a:rPr>
              <a:t>https://www.google.lt/search?q=pjeras+kiuri&amp;biw=1920&amp;bih=955&amp;source=lnms&amp;tbm=isch&amp;sa=X&amp;ei=UT7vVLrXOIj9ywOJp4D4CA&amp;sqi=2&amp;ved=0CAYQ_AUoAQ#tbm=isch&amp;q=Perrie+Curie+magnetic+scales&amp;imgdii=_&amp;imgrc=qjxOpGMTJdmjUM%253A%3BVFVfOevtpi1HrM%3Bhttp%253A%252F%252Fmedia-1.web.britannica.com%252Feb-media%252F16%252F135716-004-FE5CD075.jpg%3Bhttp%253A%252F%252Fwww.britannica.com%252FEBchecked%252Ftopic%252F489270%252Fradium-Ra%3B431%3B450</a:t>
            </a:r>
            <a:endParaRPr lang="lt-LT" sz="2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748"/>
                                        </p:tgtEl>
                                        <p:attrNameLst>
                                          <p:attrName>style.visibility</p:attrName>
                                        </p:attrNameLst>
                                      </p:cBhvr>
                                      <p:to>
                                        <p:strVal val="visible"/>
                                      </p:to>
                                    </p:set>
                                    <p:animEffect transition="in" filter="blinds(horizontal)">
                                      <p:cBhvr>
                                        <p:cTn id="12" dur="500"/>
                                        <p:tgtEl>
                                          <p:spTgt spid="3174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linds(horizontal)">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1750"/>
                                        </p:tgtEl>
                                        <p:attrNameLst>
                                          <p:attrName>style.visibility</p:attrName>
                                        </p:attrNameLst>
                                      </p:cBhvr>
                                      <p:to>
                                        <p:strVal val="visible"/>
                                      </p:to>
                                    </p:set>
                                    <p:animEffect transition="in" filter="blinds(horizontal)">
                                      <p:cBhvr>
                                        <p:cTn id="22" dur="500"/>
                                        <p:tgtEl>
                                          <p:spTgt spid="3175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blinds(horizontal)">
                                      <p:cBhvr>
                                        <p:cTn id="32" dur="500"/>
                                        <p:tgtEl>
                                          <p:spTgt spid="1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066800"/>
          </a:xfrm>
        </p:spPr>
        <p:txBody>
          <a:bodyPr/>
          <a:lstStyle/>
          <a:p>
            <a:r>
              <a:rPr lang="lt-LT" dirty="0" smtClean="0"/>
              <a:t>Radioaktyvumo atradėjai</a:t>
            </a:r>
            <a:endParaRPr lang="lt-LT" dirty="0"/>
          </a:p>
        </p:txBody>
      </p:sp>
      <p:sp>
        <p:nvSpPr>
          <p:cNvPr id="3" name="Content Placeholder 2"/>
          <p:cNvSpPr>
            <a:spLocks noGrp="1"/>
          </p:cNvSpPr>
          <p:nvPr>
            <p:ph idx="1"/>
          </p:nvPr>
        </p:nvSpPr>
        <p:spPr>
          <a:xfrm>
            <a:off x="0" y="2276872"/>
            <a:ext cx="9144000" cy="4325112"/>
          </a:xfrm>
        </p:spPr>
        <p:txBody>
          <a:bodyPr>
            <a:normAutofit/>
          </a:bodyPr>
          <a:lstStyle/>
          <a:p>
            <a:pPr algn="just">
              <a:buNone/>
            </a:pPr>
            <a:r>
              <a:rPr lang="lt-LT" sz="2000" dirty="0" smtClean="0"/>
              <a:t>Viena radiologijos srities pradininkių, dukart Nobelio premijos laureatė, lenkų-prancūzų mokslininkė - Marija Sklodovska-Kiuri </a:t>
            </a:r>
            <a:endParaRPr lang="lt-LT" sz="2000" strike="dblStrike" dirty="0">
              <a:solidFill>
                <a:srgbClr val="FF0000"/>
              </a:solidFill>
            </a:endParaRPr>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32770" name="Picture 2" descr="Mariecurie.jpg"/>
          <p:cNvPicPr>
            <a:picLocks noChangeAspect="1" noChangeArrowheads="1"/>
          </p:cNvPicPr>
          <p:nvPr/>
        </p:nvPicPr>
        <p:blipFill>
          <a:blip r:embed="rId3" cstate="print"/>
          <a:srcRect/>
          <a:stretch>
            <a:fillRect/>
          </a:stretch>
        </p:blipFill>
        <p:spPr bwMode="auto">
          <a:xfrm>
            <a:off x="539552" y="3429000"/>
            <a:ext cx="2381250" cy="3076575"/>
          </a:xfrm>
          <a:prstGeom prst="rect">
            <a:avLst/>
          </a:prstGeom>
          <a:noFill/>
        </p:spPr>
      </p:pic>
      <p:sp>
        <p:nvSpPr>
          <p:cNvPr id="6" name="TextBox 5"/>
          <p:cNvSpPr txBox="1"/>
          <p:nvPr/>
        </p:nvSpPr>
        <p:spPr>
          <a:xfrm>
            <a:off x="3707904" y="3356992"/>
            <a:ext cx="4968552" cy="923330"/>
          </a:xfrm>
          <a:prstGeom prst="rect">
            <a:avLst/>
          </a:prstGeom>
          <a:noFill/>
        </p:spPr>
        <p:txBody>
          <a:bodyPr wrap="square" rtlCol="0">
            <a:spAutoFit/>
          </a:bodyPr>
          <a:lstStyle/>
          <a:p>
            <a:r>
              <a:rPr lang="lt-LT" dirty="0" smtClean="0"/>
              <a:t>Marija Sklodovska-Kiuri kartu </a:t>
            </a:r>
            <a:r>
              <a:rPr lang="lt-LT" dirty="0"/>
              <a:t>su </a:t>
            </a:r>
            <a:r>
              <a:rPr lang="lt-LT" dirty="0" smtClean="0"/>
              <a:t>savo vyru  Pjeru Kiuri </a:t>
            </a:r>
            <a:r>
              <a:rPr lang="lt-LT" dirty="0"/>
              <a:t> </a:t>
            </a:r>
            <a:r>
              <a:rPr lang="lt-LT" dirty="0" smtClean="0"/>
              <a:t>1898</a:t>
            </a:r>
            <a:r>
              <a:rPr lang="lt-LT" dirty="0"/>
              <a:t> </a:t>
            </a:r>
            <a:r>
              <a:rPr lang="lt-LT" dirty="0" smtClean="0"/>
              <a:t>metais </a:t>
            </a:r>
            <a:r>
              <a:rPr lang="lt-LT" dirty="0"/>
              <a:t>atrado cheminį elementą polonį, o po kelių mėnesių – radį.</a:t>
            </a:r>
          </a:p>
        </p:txBody>
      </p:sp>
      <p:pic>
        <p:nvPicPr>
          <p:cNvPr id="32772" name="Picture 4" descr="Po-TableImage.png"/>
          <p:cNvPicPr>
            <a:picLocks noChangeAspect="1" noChangeArrowheads="1"/>
          </p:cNvPicPr>
          <p:nvPr/>
        </p:nvPicPr>
        <p:blipFill>
          <a:blip r:embed="rId4" cstate="print"/>
          <a:srcRect/>
          <a:stretch>
            <a:fillRect/>
          </a:stretch>
        </p:blipFill>
        <p:spPr bwMode="auto">
          <a:xfrm>
            <a:off x="3635896" y="5445224"/>
            <a:ext cx="3456384" cy="1036915"/>
          </a:xfrm>
          <a:prstGeom prst="rect">
            <a:avLst/>
          </a:prstGeom>
          <a:noFill/>
        </p:spPr>
      </p:pic>
      <p:pic>
        <p:nvPicPr>
          <p:cNvPr id="32774" name="Picture 6" descr="Ra-TableImage.png"/>
          <p:cNvPicPr>
            <a:picLocks noChangeAspect="1" noChangeArrowheads="1"/>
          </p:cNvPicPr>
          <p:nvPr/>
        </p:nvPicPr>
        <p:blipFill>
          <a:blip r:embed="rId5" cstate="print"/>
          <a:srcRect/>
          <a:stretch>
            <a:fillRect/>
          </a:stretch>
        </p:blipFill>
        <p:spPr bwMode="auto">
          <a:xfrm>
            <a:off x="4788024" y="4365104"/>
            <a:ext cx="3456384" cy="1036916"/>
          </a:xfrm>
          <a:prstGeom prst="rect">
            <a:avLst/>
          </a:prstGeom>
          <a:noFill/>
        </p:spPr>
      </p:pic>
      <p:sp>
        <p:nvSpPr>
          <p:cNvPr id="9" name="TextBox 8"/>
          <p:cNvSpPr txBox="1"/>
          <p:nvPr/>
        </p:nvSpPr>
        <p:spPr>
          <a:xfrm>
            <a:off x="395536" y="6519446"/>
            <a:ext cx="2592288" cy="338554"/>
          </a:xfrm>
          <a:prstGeom prst="rect">
            <a:avLst/>
          </a:prstGeom>
          <a:noFill/>
        </p:spPr>
        <p:txBody>
          <a:bodyPr wrap="square" rtlCol="0">
            <a:spAutoFit/>
          </a:bodyPr>
          <a:lstStyle/>
          <a:p>
            <a:r>
              <a:rPr lang="lt-LT" sz="800" dirty="0" smtClean="0">
                <a:hlinkClick r:id="rId6"/>
              </a:rPr>
              <a:t>http://lt.wikipedia.org/wiki/Marie_Curie#mediaviewer/File:Mariecurie.jpg</a:t>
            </a:r>
            <a:endParaRPr lang="lt-LT" sz="800" dirty="0"/>
          </a:p>
        </p:txBody>
      </p:sp>
      <p:sp>
        <p:nvSpPr>
          <p:cNvPr id="10" name="TextBox 9"/>
          <p:cNvSpPr txBox="1"/>
          <p:nvPr/>
        </p:nvSpPr>
        <p:spPr>
          <a:xfrm>
            <a:off x="3563888" y="6453336"/>
            <a:ext cx="3672408" cy="215444"/>
          </a:xfrm>
          <a:prstGeom prst="rect">
            <a:avLst/>
          </a:prstGeom>
          <a:noFill/>
        </p:spPr>
        <p:txBody>
          <a:bodyPr wrap="square" rtlCol="0">
            <a:spAutoFit/>
          </a:bodyPr>
          <a:lstStyle/>
          <a:p>
            <a:r>
              <a:rPr lang="lt-LT" sz="800" dirty="0" smtClean="0">
                <a:hlinkClick r:id="rId7"/>
              </a:rPr>
              <a:t>http://lt.wikipedia.org/wiki/Polonis#mediaviewer/File:Po-TableImage.png</a:t>
            </a:r>
            <a:endParaRPr lang="lt-LT" sz="800" dirty="0"/>
          </a:p>
        </p:txBody>
      </p:sp>
      <p:sp>
        <p:nvSpPr>
          <p:cNvPr id="11" name="TextBox 10"/>
          <p:cNvSpPr txBox="1"/>
          <p:nvPr/>
        </p:nvSpPr>
        <p:spPr>
          <a:xfrm>
            <a:off x="4860032" y="4221088"/>
            <a:ext cx="3384376" cy="200055"/>
          </a:xfrm>
          <a:prstGeom prst="rect">
            <a:avLst/>
          </a:prstGeom>
          <a:noFill/>
        </p:spPr>
        <p:txBody>
          <a:bodyPr wrap="square" rtlCol="0">
            <a:spAutoFit/>
          </a:bodyPr>
          <a:lstStyle/>
          <a:p>
            <a:r>
              <a:rPr lang="lt-LT" sz="700" dirty="0" smtClean="0">
                <a:hlinkClick r:id="rId8"/>
              </a:rPr>
              <a:t>http://lt.wikipedia.org/wiki/Radis#mediaviewer/File:Ra-TableImage.png</a:t>
            </a:r>
            <a:endParaRPr lang="lt-LT" sz="700" dirty="0"/>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2774"/>
                                        </p:tgtEl>
                                        <p:attrNameLst>
                                          <p:attrName>style.visibility</p:attrName>
                                        </p:attrNameLst>
                                      </p:cBhvr>
                                      <p:to>
                                        <p:strVal val="visible"/>
                                      </p:to>
                                    </p:set>
                                    <p:animEffect transition="in" filter="blinds(horizontal)">
                                      <p:cBhvr>
                                        <p:cTn id="12" dur="500"/>
                                        <p:tgtEl>
                                          <p:spTgt spid="3277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2772"/>
                                        </p:tgtEl>
                                        <p:attrNameLst>
                                          <p:attrName>style.visibility</p:attrName>
                                        </p:attrNameLst>
                                      </p:cBhvr>
                                      <p:to>
                                        <p:strVal val="visible"/>
                                      </p:to>
                                    </p:set>
                                    <p:animEffect transition="in" filter="blinds(horizontal)">
                                      <p:cBhvr>
                                        <p:cTn id="17" dur="500"/>
                                        <p:tgtEl>
                                          <p:spTgt spid="3277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blinds(horizontal)">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lt-LT" dirty="0" smtClean="0"/>
              <a:t>Radioaktyvumo atradėjai</a:t>
            </a:r>
            <a:endParaRPr lang="lt-LT" dirty="0"/>
          </a:p>
        </p:txBody>
      </p:sp>
      <p:sp>
        <p:nvSpPr>
          <p:cNvPr id="3" name="Content Placeholder 2"/>
          <p:cNvSpPr>
            <a:spLocks noGrp="1"/>
          </p:cNvSpPr>
          <p:nvPr>
            <p:ph idx="1"/>
          </p:nvPr>
        </p:nvSpPr>
        <p:spPr>
          <a:xfrm>
            <a:off x="107504" y="2060848"/>
            <a:ext cx="9036496" cy="4325112"/>
          </a:xfrm>
        </p:spPr>
        <p:txBody>
          <a:bodyPr>
            <a:normAutofit/>
          </a:bodyPr>
          <a:lstStyle/>
          <a:p>
            <a:pPr algn="just">
              <a:buNone/>
            </a:pPr>
            <a:r>
              <a:rPr lang="lt-LT" sz="2000" dirty="0" smtClean="0"/>
              <a:t>Vvienas iš radioaktyvumo atradėjų, Nobelio premijos laureatas, prancūzų fizikas – Antuanas Anri Bekerelis (prancūziškai - Antoine Henri Becquerel)</a:t>
            </a:r>
            <a:endParaRPr lang="lt-LT" sz="2000" dirty="0"/>
          </a:p>
        </p:txBody>
      </p:sp>
      <p:pic>
        <p:nvPicPr>
          <p:cNvPr id="30722" name="Picture 2" descr="Antuanas Anri Bekerelis"/>
          <p:cNvPicPr>
            <a:picLocks noChangeAspect="1" noChangeArrowheads="1"/>
          </p:cNvPicPr>
          <p:nvPr/>
        </p:nvPicPr>
        <p:blipFill>
          <a:blip r:embed="rId2" cstate="print"/>
          <a:srcRect/>
          <a:stretch>
            <a:fillRect/>
          </a:stretch>
        </p:blipFill>
        <p:spPr bwMode="auto">
          <a:xfrm>
            <a:off x="611560" y="2924944"/>
            <a:ext cx="2381250" cy="2695576"/>
          </a:xfrm>
          <a:prstGeom prst="rect">
            <a:avLst/>
          </a:prstGeom>
          <a:noFill/>
        </p:spPr>
      </p:pic>
      <p:sp>
        <p:nvSpPr>
          <p:cNvPr id="6" name="TextBox 5"/>
          <p:cNvSpPr txBox="1"/>
          <p:nvPr/>
        </p:nvSpPr>
        <p:spPr>
          <a:xfrm>
            <a:off x="3347864" y="2852936"/>
            <a:ext cx="5508104" cy="1477328"/>
          </a:xfrm>
          <a:prstGeom prst="rect">
            <a:avLst/>
          </a:prstGeom>
          <a:noFill/>
        </p:spPr>
        <p:txBody>
          <a:bodyPr wrap="square" rtlCol="0">
            <a:spAutoFit/>
          </a:bodyPr>
          <a:lstStyle/>
          <a:p>
            <a:pPr algn="ctr"/>
            <a:r>
              <a:rPr lang="lt-LT" b="1" i="1" dirty="0" smtClean="0"/>
              <a:t>Bekerelis</a:t>
            </a:r>
            <a:r>
              <a:rPr lang="lt-LT" b="1" i="1" dirty="0"/>
              <a:t>  </a:t>
            </a:r>
          </a:p>
          <a:p>
            <a:pPr algn="ctr"/>
            <a:r>
              <a:rPr lang="lt-LT" dirty="0" smtClean="0"/>
              <a:t>SI </a:t>
            </a:r>
            <a:r>
              <a:rPr lang="lt-LT" dirty="0"/>
              <a:t>sistemos vienetas radioaktyvumui </a:t>
            </a:r>
            <a:r>
              <a:rPr lang="lt-LT" dirty="0" smtClean="0"/>
              <a:t>matuoti, pavadintas </a:t>
            </a:r>
            <a:r>
              <a:rPr lang="lt-LT" dirty="0"/>
              <a:t>fiziko Antuano Anri Bekerelio garbei. Tam tikras medžiagos aktyvumas rodo, kiek nestabilių branduolių suskyla per vieną sekundę. </a:t>
            </a:r>
          </a:p>
        </p:txBody>
      </p:sp>
      <p:pic>
        <p:nvPicPr>
          <p:cNvPr id="30724" name="Picture 4" descr="http://www.laradioactivite.com/fr/site/images/Becquerel309.jpg"/>
          <p:cNvPicPr>
            <a:picLocks noChangeAspect="1" noChangeArrowheads="1"/>
          </p:cNvPicPr>
          <p:nvPr/>
        </p:nvPicPr>
        <p:blipFill>
          <a:blip r:embed="rId3" cstate="print"/>
          <a:srcRect/>
          <a:stretch>
            <a:fillRect/>
          </a:stretch>
        </p:blipFill>
        <p:spPr bwMode="auto">
          <a:xfrm>
            <a:off x="5292080" y="4437112"/>
            <a:ext cx="1663722" cy="2304256"/>
          </a:xfrm>
          <a:prstGeom prst="rect">
            <a:avLst/>
          </a:prstGeom>
          <a:noFill/>
        </p:spPr>
      </p:pic>
      <p:pic>
        <p:nvPicPr>
          <p:cNvPr id="8"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
        <p:nvSpPr>
          <p:cNvPr id="9" name="TextBox 8"/>
          <p:cNvSpPr txBox="1"/>
          <p:nvPr/>
        </p:nvSpPr>
        <p:spPr>
          <a:xfrm>
            <a:off x="539552" y="5661248"/>
            <a:ext cx="2560995" cy="338554"/>
          </a:xfrm>
          <a:prstGeom prst="rect">
            <a:avLst/>
          </a:prstGeom>
          <a:noFill/>
        </p:spPr>
        <p:txBody>
          <a:bodyPr wrap="square" rtlCol="0">
            <a:spAutoFit/>
          </a:bodyPr>
          <a:lstStyle/>
          <a:p>
            <a:r>
              <a:rPr lang="lt-LT" sz="800" dirty="0" smtClean="0">
                <a:hlinkClick r:id="rId5"/>
              </a:rPr>
              <a:t>http://lt.wikipedia.org/wiki/Antoine_Henri_Becquerel#mediaviewer/File:Henri_Becquerel.jpg</a:t>
            </a:r>
            <a:endParaRPr lang="lt-LT" sz="800" dirty="0"/>
          </a:p>
        </p:txBody>
      </p:sp>
      <p:sp>
        <p:nvSpPr>
          <p:cNvPr id="10" name="TextBox 9"/>
          <p:cNvSpPr txBox="1"/>
          <p:nvPr/>
        </p:nvSpPr>
        <p:spPr>
          <a:xfrm>
            <a:off x="4860032" y="6673334"/>
            <a:ext cx="2448272" cy="184666"/>
          </a:xfrm>
          <a:prstGeom prst="rect">
            <a:avLst/>
          </a:prstGeom>
          <a:noFill/>
        </p:spPr>
        <p:txBody>
          <a:bodyPr wrap="square" rtlCol="0">
            <a:spAutoFit/>
          </a:bodyPr>
          <a:lstStyle/>
          <a:p>
            <a:r>
              <a:rPr lang="lt-LT" sz="200" dirty="0" smtClean="0">
                <a:hlinkClick r:id="rId6"/>
              </a:rPr>
              <a:t>https://www.google.lt/search?q=Antoine+Henri+Becquerel&amp;biw=1920&amp;bih=955&amp;source=lnms&amp;tbm=isch&amp;sa=X&amp;ei=g0DvVNueLIy3UY7hgcAL&amp;ved=0CAYQ_AUoAQ#imgdii=_&amp;imgrc=RxY4UR8bsCfReM%253A%3BAEYafA8afFFocM%3Bhttp%253A%252F%252Fwww.chemistryexplained.com%252Fimages%252Fchfa_01_img0115.jpg%3Bhttp%253A%252F%252Fwww.chemistryexplained.com%252FAr-Bo%252FBecquerel-Antoine-Henri.html%3B319%3B450</a:t>
            </a:r>
            <a:endParaRPr lang="lt-LT" sz="200"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diamond(in)">
                                      <p:cBhvr>
                                        <p:cTn id="12" dur="2000"/>
                                        <p:tgtEl>
                                          <p:spTgt spid="307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blinds(horizontal)">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r>
              <a:rPr lang="lt-LT" dirty="0" smtClean="0"/>
              <a:t>Radiacinis fonas</a:t>
            </a:r>
            <a:endParaRPr lang="lt-LT" dirty="0"/>
          </a:p>
        </p:txBody>
      </p:sp>
      <p:sp>
        <p:nvSpPr>
          <p:cNvPr id="3" name="Content Placeholder 2"/>
          <p:cNvSpPr>
            <a:spLocks noGrp="1"/>
          </p:cNvSpPr>
          <p:nvPr>
            <p:ph idx="1"/>
          </p:nvPr>
        </p:nvSpPr>
        <p:spPr>
          <a:xfrm>
            <a:off x="179512" y="1844824"/>
            <a:ext cx="8496944" cy="2232248"/>
          </a:xfrm>
        </p:spPr>
        <p:txBody>
          <a:bodyPr>
            <a:noAutofit/>
          </a:bodyPr>
          <a:lstStyle/>
          <a:p>
            <a:pPr algn="just">
              <a:buNone/>
            </a:pPr>
            <a:r>
              <a:rPr lang="lt-LT" sz="2000" b="1" dirty="0" smtClean="0"/>
              <a:t>Radiacinis fonas</a:t>
            </a:r>
            <a:r>
              <a:rPr lang="lt-LT" sz="2000" dirty="0" smtClean="0"/>
              <a:t> – tai jonizuojančiosios spinduliuotės lygis aplinkoje, kurio matavimo vienetas SI sistemoje yra Sv/h (sivertai per valandą). Kadangi tai yra didelis matavimo vienetas, dažniausiai naudojami mažesni radiacinio fono matavimo vienetai µSv/h arba nSv/h.</a:t>
            </a:r>
          </a:p>
          <a:p>
            <a:pPr algn="just">
              <a:buNone/>
            </a:pPr>
            <a:r>
              <a:rPr lang="lt-LT" sz="2000" dirty="0" smtClean="0"/>
              <a:t>1 µSv/h=0,000001 Sv/h</a:t>
            </a:r>
          </a:p>
          <a:p>
            <a:pPr algn="just">
              <a:buNone/>
            </a:pPr>
            <a:r>
              <a:rPr lang="lt-LT" sz="2000" dirty="0" smtClean="0"/>
              <a:t>1 nSv/h=0,000000001 Sv/h</a:t>
            </a:r>
          </a:p>
          <a:p>
            <a:pPr algn="just">
              <a:buNone/>
            </a:pPr>
            <a:endParaRPr lang="lt-LT" sz="2000" dirty="0"/>
          </a:p>
        </p:txBody>
      </p:sp>
      <p:sp>
        <p:nvSpPr>
          <p:cNvPr id="4" name="TextBox 3"/>
          <p:cNvSpPr txBox="1"/>
          <p:nvPr/>
        </p:nvSpPr>
        <p:spPr>
          <a:xfrm>
            <a:off x="3779912" y="3356992"/>
            <a:ext cx="4104456" cy="646331"/>
          </a:xfrm>
          <a:prstGeom prst="rect">
            <a:avLst/>
          </a:prstGeom>
          <a:noFill/>
        </p:spPr>
        <p:txBody>
          <a:bodyPr wrap="square" rtlCol="0">
            <a:spAutoFit/>
          </a:bodyPr>
          <a:lstStyle/>
          <a:p>
            <a:pPr algn="ctr"/>
            <a:r>
              <a:rPr lang="lt-LT" dirty="0" smtClean="0"/>
              <a:t>Radiacijos stotys Lietuvoje </a:t>
            </a:r>
          </a:p>
          <a:p>
            <a:pPr algn="ctr"/>
            <a:endParaRPr lang="lt-LT" dirty="0"/>
          </a:p>
        </p:txBody>
      </p:sp>
      <p:pic>
        <p:nvPicPr>
          <p:cNvPr id="1026" name="Picture 2" descr="RADIS stotys Lietuvoje"/>
          <p:cNvPicPr>
            <a:picLocks noChangeAspect="1" noChangeArrowheads="1"/>
          </p:cNvPicPr>
          <p:nvPr/>
        </p:nvPicPr>
        <p:blipFill>
          <a:blip r:embed="rId2" cstate="print"/>
          <a:srcRect/>
          <a:stretch>
            <a:fillRect/>
          </a:stretch>
        </p:blipFill>
        <p:spPr bwMode="auto">
          <a:xfrm>
            <a:off x="3779912" y="3717032"/>
            <a:ext cx="3989859" cy="2808312"/>
          </a:xfrm>
          <a:prstGeom prst="rect">
            <a:avLst/>
          </a:prstGeom>
          <a:noFill/>
        </p:spPr>
      </p:pic>
      <p:sp>
        <p:nvSpPr>
          <p:cNvPr id="6" name="TextBox 5"/>
          <p:cNvSpPr txBox="1"/>
          <p:nvPr/>
        </p:nvSpPr>
        <p:spPr>
          <a:xfrm>
            <a:off x="3419872" y="6525344"/>
            <a:ext cx="4896544" cy="215444"/>
          </a:xfrm>
          <a:prstGeom prst="rect">
            <a:avLst/>
          </a:prstGeom>
          <a:noFill/>
        </p:spPr>
        <p:txBody>
          <a:bodyPr wrap="square" rtlCol="0">
            <a:spAutoFit/>
          </a:bodyPr>
          <a:lstStyle/>
          <a:p>
            <a:pPr algn="ctr"/>
            <a:r>
              <a:rPr lang="lt-LT" sz="800" dirty="0" smtClean="0">
                <a:hlinkClick r:id="rId3"/>
              </a:rPr>
              <a:t>http://oras.gamta.lt/cms/index?rubricId=0b9c420f-533e-4132-b6e1-b0fcd5f8b734</a:t>
            </a:r>
            <a:endParaRPr lang="lt-LT" sz="800" dirty="0"/>
          </a:p>
        </p:txBody>
      </p:sp>
      <p:pic>
        <p:nvPicPr>
          <p:cNvPr id="7"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
        <p:nvSpPr>
          <p:cNvPr id="8" name="TextBox 7"/>
          <p:cNvSpPr txBox="1"/>
          <p:nvPr/>
        </p:nvSpPr>
        <p:spPr>
          <a:xfrm rot="10800000" flipV="1">
            <a:off x="323528" y="4509120"/>
            <a:ext cx="3168352" cy="923330"/>
          </a:xfrm>
          <a:prstGeom prst="rect">
            <a:avLst/>
          </a:prstGeom>
          <a:noFill/>
        </p:spPr>
        <p:txBody>
          <a:bodyPr wrap="square" rtlCol="0">
            <a:spAutoFit/>
          </a:bodyPr>
          <a:lstStyle/>
          <a:p>
            <a:r>
              <a:rPr lang="lt-LT" dirty="0" smtClean="0"/>
              <a:t>Vidutinis radiacinis fonas Lietuvoje svyruoja nuo 50 iki 120 nSv/h.</a:t>
            </a:r>
            <a:endParaRPr lang="lt-LT"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Radiacinis fonas</a:t>
            </a:r>
            <a:endParaRPr lang="lt-LT" dirty="0"/>
          </a:p>
        </p:txBody>
      </p:sp>
      <p:sp>
        <p:nvSpPr>
          <p:cNvPr id="3" name="Content Placeholder 2"/>
          <p:cNvSpPr>
            <a:spLocks noGrp="1"/>
          </p:cNvSpPr>
          <p:nvPr>
            <p:ph idx="1"/>
          </p:nvPr>
        </p:nvSpPr>
        <p:spPr>
          <a:xfrm>
            <a:off x="467544" y="1916832"/>
            <a:ext cx="8229600" cy="4325112"/>
          </a:xfrm>
        </p:spPr>
        <p:txBody>
          <a:bodyPr/>
          <a:lstStyle/>
          <a:p>
            <a:pPr algn="just">
              <a:buNone/>
            </a:pPr>
            <a:r>
              <a:rPr lang="lt-LT" dirty="0" smtClean="0"/>
              <a:t>Gamtinę jonizuojančiąją spinduliuotę sudaro kosminė ir gamtinių *radionuklidų spinduliuotė.</a:t>
            </a:r>
            <a:endParaRPr lang="lt-LT" dirty="0"/>
          </a:p>
        </p:txBody>
      </p:sp>
      <p:pic>
        <p:nvPicPr>
          <p:cNvPr id="22530" name="Picture 2" descr="http://upload.wikimedia.org/wikipedia/en/thumb/1/10/New_radiation_symbol_ISO_21482.svg/589px-New_radiation_symbol_ISO_21482.svg.png"/>
          <p:cNvPicPr>
            <a:picLocks noChangeAspect="1" noChangeArrowheads="1"/>
          </p:cNvPicPr>
          <p:nvPr/>
        </p:nvPicPr>
        <p:blipFill>
          <a:blip r:embed="rId2" cstate="print"/>
          <a:srcRect/>
          <a:stretch>
            <a:fillRect/>
          </a:stretch>
        </p:blipFill>
        <p:spPr bwMode="auto">
          <a:xfrm>
            <a:off x="3347864" y="3068960"/>
            <a:ext cx="3024336" cy="2510866"/>
          </a:xfrm>
          <a:prstGeom prst="rect">
            <a:avLst/>
          </a:prstGeom>
          <a:noFill/>
        </p:spPr>
      </p:pic>
      <p:sp>
        <p:nvSpPr>
          <p:cNvPr id="5" name="TextBox 4"/>
          <p:cNvSpPr txBox="1"/>
          <p:nvPr/>
        </p:nvSpPr>
        <p:spPr>
          <a:xfrm>
            <a:off x="3275856" y="5661248"/>
            <a:ext cx="3168352" cy="461665"/>
          </a:xfrm>
          <a:prstGeom prst="rect">
            <a:avLst/>
          </a:prstGeom>
          <a:noFill/>
        </p:spPr>
        <p:txBody>
          <a:bodyPr wrap="square" rtlCol="0">
            <a:spAutoFit/>
          </a:bodyPr>
          <a:lstStyle/>
          <a:p>
            <a:r>
              <a:rPr lang="lt-LT" sz="400" dirty="0" smtClean="0">
                <a:hlinkClick r:id="rId3"/>
              </a:rPr>
              <a:t>https://www.google.lt/search?q=radiation&amp;biw=1920&amp;bih=955&amp;source=lnms&amp;tbm=isch&amp;sa=X&amp;ei=rULvVL61BIHdUNuwg_gI&amp;ved=0CAYQ_AUoAQ#imgdii=_&amp;imgrc=KuirvvFc_G-NZM%253A%3BDHxMHNQE2f1MmM%3Bhttp%253A%252F%252Fupload.wikimedia.org%252Fwikipedia%252Fen%252Fthumb%252F1%252F10%252FNew_radiation_symbol_ISO_21482.svg%252F589px-New_radiation_symbol_ISO_21482.svg.png%3Bhttp%253A%252F%252Fen.wikipedia.org%252Fwiki%252FFile%253ANew_radiation_symbol_ISO_21482.svg%3B589%3B489</a:t>
            </a:r>
            <a:endParaRPr lang="lt-LT" sz="400" dirty="0"/>
          </a:p>
        </p:txBody>
      </p:sp>
      <p:pic>
        <p:nvPicPr>
          <p:cNvPr id="6"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
        <p:nvSpPr>
          <p:cNvPr id="7" name="TextBox 6"/>
          <p:cNvSpPr txBox="1"/>
          <p:nvPr/>
        </p:nvSpPr>
        <p:spPr>
          <a:xfrm>
            <a:off x="4716016" y="1052736"/>
            <a:ext cx="3744416" cy="523220"/>
          </a:xfrm>
          <a:prstGeom prst="rect">
            <a:avLst/>
          </a:prstGeom>
          <a:noFill/>
        </p:spPr>
        <p:txBody>
          <a:bodyPr wrap="square" rtlCol="0">
            <a:spAutoFit/>
          </a:bodyPr>
          <a:lstStyle/>
          <a:p>
            <a:r>
              <a:rPr lang="lt-LT" sz="1400" dirty="0" smtClean="0"/>
              <a:t>*Radionuklidas - atomo branduolys, kuriam būdingas radioaktyvusis skilimas.</a:t>
            </a:r>
            <a:endParaRPr lang="lt-LT" sz="1400" dirty="0"/>
          </a:p>
        </p:txBody>
      </p:sp>
    </p:spTree>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a:bodyPr>
          <a:lstStyle/>
          <a:p>
            <a:r>
              <a:rPr lang="lt-LT" sz="3200" dirty="0" smtClean="0">
                <a:solidFill>
                  <a:schemeClr val="tx1"/>
                </a:solidFill>
                <a:latin typeface="Calibri" pitchFamily="34" charset="0"/>
                <a:cs typeface="Calibri" pitchFamily="34" charset="0"/>
              </a:rPr>
              <a:t>Radiacinis fonas - Kosminė spinduliuotė </a:t>
            </a:r>
            <a:endParaRPr lang="lt-LT" sz="3200" dirty="0">
              <a:solidFill>
                <a:schemeClr val="tx1"/>
              </a:solidFill>
              <a:latin typeface="Calibri" pitchFamily="34" charset="0"/>
              <a:cs typeface="Calibri" pitchFamily="34" charset="0"/>
            </a:endParaRPr>
          </a:p>
        </p:txBody>
      </p:sp>
      <p:sp>
        <p:nvSpPr>
          <p:cNvPr id="3" name="Content Placeholder 2"/>
          <p:cNvSpPr>
            <a:spLocks noGrp="1"/>
          </p:cNvSpPr>
          <p:nvPr>
            <p:ph idx="1"/>
          </p:nvPr>
        </p:nvSpPr>
        <p:spPr>
          <a:xfrm>
            <a:off x="395536" y="1844824"/>
            <a:ext cx="8229600" cy="4325112"/>
          </a:xfrm>
        </p:spPr>
        <p:txBody>
          <a:bodyPr>
            <a:normAutofit/>
          </a:bodyPr>
          <a:lstStyle/>
          <a:p>
            <a:pPr algn="just">
              <a:buNone/>
            </a:pPr>
            <a:r>
              <a:rPr lang="lt-LT" sz="2000" dirty="0" smtClean="0"/>
              <a:t>Kosminė spinduliuotė – branduolinių dalelių srautas, pasiekiantis Žemę iš kosminės erdvės, taip pat ir iš Saulės, bet Žemės paviršių pasiekia tik dalis spinduliuotės, kadangi atmosfera ją sugeria. Kosminė spinduliuotė, kurią sudaro 16 procentų visos gamtinės spinduliuotės ir 13 procentų bendro radiacinio fono. </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25602" name="Picture 2" descr="http://anomalija.lt/wp-content/uploads/2011/09/zememarsas.jpg"/>
          <p:cNvPicPr>
            <a:picLocks noChangeAspect="1" noChangeArrowheads="1"/>
          </p:cNvPicPr>
          <p:nvPr/>
        </p:nvPicPr>
        <p:blipFill>
          <a:blip r:embed="rId3" cstate="print"/>
          <a:srcRect/>
          <a:stretch>
            <a:fillRect/>
          </a:stretch>
        </p:blipFill>
        <p:spPr bwMode="auto">
          <a:xfrm>
            <a:off x="2411760" y="3645024"/>
            <a:ext cx="4464496" cy="2422306"/>
          </a:xfrm>
          <a:prstGeom prst="rect">
            <a:avLst/>
          </a:prstGeom>
          <a:noFill/>
        </p:spPr>
      </p:pic>
      <p:sp>
        <p:nvSpPr>
          <p:cNvPr id="6" name="TextBox 5"/>
          <p:cNvSpPr txBox="1"/>
          <p:nvPr/>
        </p:nvSpPr>
        <p:spPr>
          <a:xfrm>
            <a:off x="2411760" y="6237312"/>
            <a:ext cx="4464496" cy="400110"/>
          </a:xfrm>
          <a:prstGeom prst="rect">
            <a:avLst/>
          </a:prstGeom>
          <a:noFill/>
        </p:spPr>
        <p:txBody>
          <a:bodyPr wrap="square" rtlCol="0">
            <a:spAutoFit/>
          </a:bodyPr>
          <a:lstStyle/>
          <a:p>
            <a:r>
              <a:rPr lang="lt-LT" sz="500" dirty="0" smtClean="0">
                <a:hlinkClick r:id="rId4"/>
              </a:rPr>
              <a:t>https://www.google.lt/search?q=radiation&amp;biw=1920&amp;bih=955&amp;source=lnms&amp;tbm=isch&amp;sa=X&amp;ei=rULvVL61BIHdUNuwg_gI&amp;ved=0CAYQ_AUoAQ#tbm=isch&amp;q=kosmine+spinduliuote&amp;imgdii=_&amp;imgrc=qgxkYBctVveOtM%253A%3ByTiT9lpKM5UyEM%3Bhttp%253A%252F%252Fanomalija.lt%252Fwp-content%252Fuploads%252F2011%252F09%252Fzememarsas.jpg%3Bhttp%253A%252F%252Fanomalija.lt%252F2011%252F09%252Fzeme-virs-marsu-jau-po-metu%252F%3B599%3B325</a:t>
            </a:r>
            <a:endParaRPr lang="lt-LT" sz="500" dirty="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a:bodyPr>
          <a:lstStyle/>
          <a:p>
            <a:r>
              <a:rPr lang="lt-LT" sz="2800" dirty="0" smtClean="0">
                <a:solidFill>
                  <a:schemeClr val="tx1"/>
                </a:solidFill>
                <a:latin typeface="Calibri" pitchFamily="34" charset="0"/>
                <a:cs typeface="Calibri" pitchFamily="34" charset="0"/>
              </a:rPr>
              <a:t>Radiacinis fonas - Gamtinių radionuklidų spinduliuotė</a:t>
            </a:r>
            <a:endParaRPr lang="lt-LT" sz="2800" dirty="0">
              <a:solidFill>
                <a:schemeClr val="tx1"/>
              </a:solidFill>
              <a:latin typeface="Calibri" pitchFamily="34" charset="0"/>
              <a:cs typeface="Calibri" pitchFamily="34" charset="0"/>
            </a:endParaRPr>
          </a:p>
        </p:txBody>
      </p:sp>
      <p:sp useBgFill="1">
        <p:nvSpPr>
          <p:cNvPr id="3" name="Content Placeholder 2"/>
          <p:cNvSpPr>
            <a:spLocks noGrp="1"/>
          </p:cNvSpPr>
          <p:nvPr>
            <p:ph idx="1"/>
          </p:nvPr>
        </p:nvSpPr>
        <p:spPr>
          <a:xfrm>
            <a:off x="467544" y="1772816"/>
            <a:ext cx="8229600" cy="4325112"/>
          </a:xfrm>
        </p:spPr>
        <p:txBody>
          <a:bodyPr>
            <a:normAutofit/>
          </a:bodyPr>
          <a:lstStyle/>
          <a:p>
            <a:pPr algn="just">
              <a:buNone/>
            </a:pPr>
            <a:r>
              <a:rPr lang="lt-LT" sz="2000" dirty="0" smtClean="0">
                <a:latin typeface="Calibri" pitchFamily="34" charset="0"/>
                <a:cs typeface="Calibri" pitchFamily="34" charset="0"/>
              </a:rPr>
              <a:t>Gamtinių radionuklidų spinduliuotę skleidžia žemės uolienose, dirvoje, grunte, statybinėse medžiagose esantys natūralios kilmės radionuklidai, susidarantys skylant uranui, toriui, kaliui, kurių skilimo pusamžis siekia milijardus metų ir kurie uolienose yra dar nuo žemės susidarymo. </a:t>
            </a:r>
            <a:endParaRPr lang="lt-LT" sz="2000" dirty="0">
              <a:latin typeface="Calibri" pitchFamily="34" charset="0"/>
              <a:cs typeface="Calibri" pitchFamily="34" charset="0"/>
            </a:endParaRPr>
          </a:p>
        </p:txBody>
      </p:sp>
      <p:sp>
        <p:nvSpPr>
          <p:cNvPr id="5" name="TextBox 4"/>
          <p:cNvSpPr txBox="1"/>
          <p:nvPr/>
        </p:nvSpPr>
        <p:spPr>
          <a:xfrm>
            <a:off x="2987824" y="6165304"/>
            <a:ext cx="3744416" cy="338554"/>
          </a:xfrm>
          <a:prstGeom prst="rect">
            <a:avLst/>
          </a:prstGeom>
          <a:noFill/>
        </p:spPr>
        <p:txBody>
          <a:bodyPr wrap="square" rtlCol="0">
            <a:spAutoFit/>
          </a:bodyPr>
          <a:lstStyle/>
          <a:p>
            <a:r>
              <a:rPr lang="lt-LT" sz="400" dirty="0" smtClean="0">
                <a:latin typeface="Calibri" pitchFamily="34" charset="0"/>
                <a:cs typeface="Calibri" pitchFamily="34" charset="0"/>
                <a:hlinkClick r:id="rId2"/>
              </a:rPr>
              <a:t>https://www.google.lt/search?q=zemes+uolienos&amp;biw=1920&amp;bih=955&amp;source=lnms&amp;tbm=isch&amp;sa=X&amp;ei=8Xf8VKHNBquGywOHhoDoCA&amp;ved=0CAYQ_AUoAQ#imgrc=CDmNyvPbLq1ZhM%253A%3BugT_yIjHghJOGM%3Bhttps%253A%252F%252Fsmp2014ge.ugdome.lt%252Fmo%252F11kl_gamtine_geografija%252FGE_DE_13%252Fimg%252Fzemes_sandara_uolienos_t3_gabras.png%3Bhttps%253A%252F%252Fsmp2014ge.ugdome.lt%252Fmo%252F11kl_gamtine_geografija%252FGE_DE_13%252Fteorine_medziaga_3.html%3B733%3B529</a:t>
            </a:r>
            <a:endParaRPr lang="lt-LT" sz="400" dirty="0">
              <a:latin typeface="Calibri" pitchFamily="34" charset="0"/>
              <a:cs typeface="Calibri" pitchFamily="34" charset="0"/>
            </a:endParaRPr>
          </a:p>
        </p:txBody>
      </p:sp>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pic>
        <p:nvPicPr>
          <p:cNvPr id="16386" name="Picture 2" descr="https://smp2014ge.ugdome.lt/mo/11kl_gamtine_geografija/GE_DE_13/img/zemes_sandara_uolienos_t3_gabras.png"/>
          <p:cNvPicPr>
            <a:picLocks noChangeAspect="1" noChangeArrowheads="1"/>
          </p:cNvPicPr>
          <p:nvPr/>
        </p:nvPicPr>
        <p:blipFill>
          <a:blip r:embed="rId4" cstate="print"/>
          <a:srcRect/>
          <a:stretch>
            <a:fillRect/>
          </a:stretch>
        </p:blipFill>
        <p:spPr bwMode="auto">
          <a:xfrm>
            <a:off x="2987824" y="3356992"/>
            <a:ext cx="3691737" cy="2664296"/>
          </a:xfrm>
          <a:prstGeom prst="rect">
            <a:avLst/>
          </a:prstGeom>
          <a:noFill/>
        </p:spPr>
      </p:pic>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a:bodyPr>
          <a:lstStyle/>
          <a:p>
            <a:r>
              <a:rPr lang="lt-LT" sz="2400" b="1" dirty="0" smtClean="0">
                <a:latin typeface="Calibri" pitchFamily="34" charset="0"/>
                <a:cs typeface="Calibri" pitchFamily="34" charset="0"/>
              </a:rPr>
              <a:t>Vidutinė Europos gyventojo apšvita nuo natūralių ir dirbtinių jonizuojančiosios spinduliuotės šaltinių</a:t>
            </a:r>
            <a:endParaRPr lang="lt-LT" sz="2400" dirty="0">
              <a:latin typeface="Calibri" pitchFamily="34" charset="0"/>
              <a:cs typeface="Calibri" pitchFamily="34" charset="0"/>
            </a:endParaRPr>
          </a:p>
        </p:txBody>
      </p:sp>
      <p:pic>
        <p:nvPicPr>
          <p:cNvPr id="27650" name="Picture 2" descr="http://www.vatesi.lt/uploads/pics/apsvita.PNG"/>
          <p:cNvPicPr>
            <a:picLocks noChangeAspect="1" noChangeArrowheads="1"/>
          </p:cNvPicPr>
          <p:nvPr/>
        </p:nvPicPr>
        <p:blipFill>
          <a:blip r:embed="rId2" cstate="print"/>
          <a:srcRect/>
          <a:stretch>
            <a:fillRect/>
          </a:stretch>
        </p:blipFill>
        <p:spPr bwMode="auto">
          <a:xfrm>
            <a:off x="683568" y="2348880"/>
            <a:ext cx="4095435" cy="2736304"/>
          </a:xfrm>
          <a:prstGeom prst="rect">
            <a:avLst/>
          </a:prstGeom>
          <a:noFill/>
        </p:spPr>
      </p:pic>
      <p:sp>
        <p:nvSpPr>
          <p:cNvPr id="5" name="TextBox 4"/>
          <p:cNvSpPr txBox="1"/>
          <p:nvPr/>
        </p:nvSpPr>
        <p:spPr>
          <a:xfrm>
            <a:off x="5220072" y="2924944"/>
            <a:ext cx="3672408" cy="1754326"/>
          </a:xfrm>
          <a:prstGeom prst="rect">
            <a:avLst/>
          </a:prstGeom>
          <a:noFill/>
        </p:spPr>
        <p:txBody>
          <a:bodyPr wrap="square" rtlCol="0">
            <a:spAutoFit/>
          </a:bodyPr>
          <a:lstStyle/>
          <a:p>
            <a:r>
              <a:rPr lang="lt-LT" dirty="0" smtClean="0"/>
              <a:t>Matome, jog didžiausią poveikį apšvitos natūraliųjų ir dirbtinių jonizuojančiosios spinduliuotės šaltinių duoda - RADONAS, o mažiausią - branduolinė energetika.</a:t>
            </a:r>
            <a:endParaRPr lang="lt-LT" dirty="0"/>
          </a:p>
        </p:txBody>
      </p:sp>
      <p:sp>
        <p:nvSpPr>
          <p:cNvPr id="6" name="TextBox 5"/>
          <p:cNvSpPr txBox="1"/>
          <p:nvPr/>
        </p:nvSpPr>
        <p:spPr>
          <a:xfrm>
            <a:off x="683568" y="5301208"/>
            <a:ext cx="4104456" cy="461665"/>
          </a:xfrm>
          <a:prstGeom prst="rect">
            <a:avLst/>
          </a:prstGeom>
          <a:noFill/>
        </p:spPr>
        <p:txBody>
          <a:bodyPr wrap="square" rtlCol="0">
            <a:spAutoFit/>
          </a:bodyPr>
          <a:lstStyle/>
          <a:p>
            <a:r>
              <a:rPr lang="lt-LT" sz="600" dirty="0" smtClean="0">
                <a:hlinkClick r:id="rId3"/>
              </a:rPr>
              <a:t>http://www.vatesi.lt/index.php?eID=tx_cms_showpic&amp;file=uploads%2Fpics%2Fapsvita.PNG&amp;width=800m&amp;height=600m&amp;bodyTag=%3Cbody%20style%3D%22margin%3A0%3B%20background%3A%23fff%3B%22%3E&amp;wrap=%3Ca%20href%3D%22javascript%3Aclose%28%29%3B%22%3E%20%7C%20%3C%2Fa%3E&amp;md5=1a95f0af56b9e259b5cff53ad8dc6944</a:t>
            </a:r>
            <a:endParaRPr lang="lt-LT" sz="600" dirty="0"/>
          </a:p>
        </p:txBody>
      </p:sp>
      <p:pic>
        <p:nvPicPr>
          <p:cNvPr id="7"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Tree>
  </p:cSld>
  <p:clrMapOvr>
    <a:masterClrMapping/>
  </p:clrMapOvr>
  <p:transition spd="slow">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fontScale="90000"/>
          </a:bodyPr>
          <a:lstStyle/>
          <a:p>
            <a:pPr algn="ctr"/>
            <a:r>
              <a:rPr lang="lt-LT" dirty="0" smtClean="0"/>
              <a:t>Radono patekimo į žmogaus gyvenamąją aplinka būdai</a:t>
            </a:r>
            <a:endParaRPr lang="lt-LT" dirty="0"/>
          </a:p>
        </p:txBody>
      </p:sp>
      <p:pic>
        <p:nvPicPr>
          <p:cNvPr id="43010" name="Picture 2" descr="https://fbcdn-sphotos-h-a.akamaihd.net/hphotos-ak-xpf1/v/t34.0-12/11039473_912323335496431_740510298_n.jpg?oh=64c198c8371dd1322c17c730745eec9e&amp;oe=54FF503D&amp;__gda__=1425964384_3a0525926229ad03903ea7f658f85cd3"/>
          <p:cNvPicPr>
            <a:picLocks noChangeAspect="1" noChangeArrowheads="1"/>
          </p:cNvPicPr>
          <p:nvPr/>
        </p:nvPicPr>
        <p:blipFill>
          <a:blip r:embed="rId2" cstate="print"/>
          <a:srcRect l="39726" r="2740" b="704"/>
          <a:stretch>
            <a:fillRect/>
          </a:stretch>
        </p:blipFill>
        <p:spPr bwMode="auto">
          <a:xfrm>
            <a:off x="2555776" y="2204864"/>
            <a:ext cx="4104456" cy="4006731"/>
          </a:xfrm>
          <a:prstGeom prst="rect">
            <a:avLst/>
          </a:prstGeom>
          <a:noFill/>
        </p:spPr>
      </p:pic>
      <p:pic>
        <p:nvPicPr>
          <p:cNvPr id="4"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Tree>
  </p:cSld>
  <p:clrMapOvr>
    <a:masterClrMapping/>
  </p:clrMapOvr>
  <p:transition spd="slow">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fontScale="90000"/>
          </a:bodyPr>
          <a:lstStyle/>
          <a:p>
            <a:r>
              <a:rPr lang="lt-LT" dirty="0" smtClean="0"/>
              <a:t>Pagrindinės radioaktyvaus spinduliavimo rūšys</a:t>
            </a:r>
            <a:endParaRPr lang="lt-LT" dirty="0"/>
          </a:p>
        </p:txBody>
      </p:sp>
      <p:sp>
        <p:nvSpPr>
          <p:cNvPr id="3" name="Content Placeholder 2"/>
          <p:cNvSpPr>
            <a:spLocks noGrp="1"/>
          </p:cNvSpPr>
          <p:nvPr>
            <p:ph idx="1"/>
          </p:nvPr>
        </p:nvSpPr>
        <p:spPr>
          <a:xfrm>
            <a:off x="395536" y="2532888"/>
            <a:ext cx="8229600" cy="4325112"/>
          </a:xfrm>
        </p:spPr>
        <p:txBody>
          <a:bodyPr>
            <a:normAutofit/>
          </a:bodyPr>
          <a:lstStyle/>
          <a:p>
            <a:pPr algn="ctr">
              <a:buNone/>
            </a:pPr>
            <a:r>
              <a:rPr lang="lt-LT" sz="2400" dirty="0" smtClean="0"/>
              <a:t>Alfa spinduliavimas</a:t>
            </a:r>
          </a:p>
          <a:p>
            <a:pPr algn="ctr"/>
            <a:endParaRPr lang="lt-LT" sz="2400" dirty="0" smtClean="0"/>
          </a:p>
          <a:p>
            <a:pPr algn="ctr">
              <a:buNone/>
            </a:pPr>
            <a:r>
              <a:rPr lang="lt-LT" sz="2400" dirty="0" smtClean="0"/>
              <a:t>Gama spinduliavimas</a:t>
            </a:r>
          </a:p>
          <a:p>
            <a:pPr algn="ctr"/>
            <a:endParaRPr lang="lt-LT" sz="2400" dirty="0" smtClean="0"/>
          </a:p>
          <a:p>
            <a:pPr algn="ctr">
              <a:buNone/>
            </a:pPr>
            <a:r>
              <a:rPr lang="lt-LT" sz="2400" dirty="0" smtClean="0"/>
              <a:t>Beta spinduliavimas</a:t>
            </a:r>
          </a:p>
          <a:p>
            <a:pPr algn="ctr"/>
            <a:endParaRPr lang="lt-LT" sz="2400" dirty="0" smtClean="0"/>
          </a:p>
          <a:p>
            <a:pPr algn="ctr">
              <a:buNone/>
            </a:pPr>
            <a:r>
              <a:rPr lang="lt-LT" sz="2400" dirty="0" smtClean="0"/>
              <a:t>Neutronų spinduliavimas</a:t>
            </a:r>
            <a:endParaRPr lang="lt-LT" sz="2400" dirty="0"/>
          </a:p>
        </p:txBody>
      </p:sp>
      <p:pic>
        <p:nvPicPr>
          <p:cNvPr id="5"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a:spLocks noChangeArrowheads="1"/>
          </p:cNvSpPr>
          <p:nvPr/>
        </p:nvSpPr>
        <p:spPr bwMode="auto">
          <a:xfrm>
            <a:off x="2627784" y="3429000"/>
            <a:ext cx="647700" cy="647700"/>
          </a:xfrm>
          <a:prstGeom prst="ellipse">
            <a:avLst/>
          </a:prstGeom>
          <a:gradFill rotWithShape="1">
            <a:gsLst>
              <a:gs pos="0">
                <a:srgbClr val="778CE3"/>
              </a:gs>
              <a:gs pos="100000">
                <a:srgbClr val="D3D189"/>
              </a:gs>
            </a:gsLst>
            <a:lin ang="0" scaled="1"/>
          </a:gradFill>
          <a:ln w="38100">
            <a:solidFill>
              <a:srgbClr val="333399"/>
            </a:solidFill>
            <a:round/>
            <a:headEnd/>
            <a:tailEnd/>
          </a:ln>
        </p:spPr>
        <p:txBody>
          <a:bodyPr wrap="none" anchor="ctr"/>
          <a:lstStyle/>
          <a:p>
            <a:pPr algn="ctr"/>
            <a:r>
              <a:rPr lang="el-GR" sz="4000" dirty="0">
                <a:solidFill>
                  <a:schemeClr val="bg2"/>
                </a:solidFill>
                <a:latin typeface="Arial" charset="0"/>
                <a:cs typeface="Arial" charset="0"/>
              </a:rPr>
              <a:t>α</a:t>
            </a:r>
          </a:p>
        </p:txBody>
      </p:sp>
      <p:sp>
        <p:nvSpPr>
          <p:cNvPr id="5" name="Oval 6"/>
          <p:cNvSpPr>
            <a:spLocks noChangeArrowheads="1"/>
          </p:cNvSpPr>
          <p:nvPr/>
        </p:nvSpPr>
        <p:spPr bwMode="auto">
          <a:xfrm>
            <a:off x="5940152" y="3429000"/>
            <a:ext cx="647700" cy="647700"/>
          </a:xfrm>
          <a:prstGeom prst="ellipse">
            <a:avLst/>
          </a:prstGeom>
          <a:gradFill rotWithShape="1">
            <a:gsLst>
              <a:gs pos="0">
                <a:srgbClr val="D3D189"/>
              </a:gs>
              <a:gs pos="100000">
                <a:srgbClr val="778CE3"/>
              </a:gs>
            </a:gsLst>
            <a:lin ang="0" scaled="1"/>
          </a:gradFill>
          <a:ln w="38100">
            <a:solidFill>
              <a:srgbClr val="333399"/>
            </a:solidFill>
            <a:round/>
            <a:headEnd/>
            <a:tailEnd/>
          </a:ln>
        </p:spPr>
        <p:txBody>
          <a:bodyPr wrap="none" anchor="ctr"/>
          <a:lstStyle/>
          <a:p>
            <a:pPr algn="ctr"/>
            <a:r>
              <a:rPr lang="el-GR" sz="4000">
                <a:solidFill>
                  <a:schemeClr val="bg2"/>
                </a:solidFill>
                <a:latin typeface="Arial" charset="0"/>
                <a:cs typeface="Arial" charset="0"/>
              </a:rPr>
              <a:t>β</a:t>
            </a:r>
          </a:p>
        </p:txBody>
      </p:sp>
      <p:sp>
        <p:nvSpPr>
          <p:cNvPr id="6" name="Oval 7"/>
          <p:cNvSpPr>
            <a:spLocks noChangeArrowheads="1"/>
          </p:cNvSpPr>
          <p:nvPr/>
        </p:nvSpPr>
        <p:spPr bwMode="auto">
          <a:xfrm>
            <a:off x="3995936" y="4581128"/>
            <a:ext cx="1223962" cy="647700"/>
          </a:xfrm>
          <a:prstGeom prst="ellipse">
            <a:avLst/>
          </a:prstGeom>
          <a:gradFill rotWithShape="1">
            <a:gsLst>
              <a:gs pos="0">
                <a:srgbClr val="D3D189"/>
              </a:gs>
              <a:gs pos="100000">
                <a:srgbClr val="778CE3"/>
              </a:gs>
            </a:gsLst>
            <a:lin ang="5400000" scaled="1"/>
          </a:gradFill>
          <a:ln w="38100">
            <a:solidFill>
              <a:srgbClr val="333399"/>
            </a:solidFill>
            <a:round/>
            <a:headEnd/>
            <a:tailEnd/>
          </a:ln>
        </p:spPr>
        <p:txBody>
          <a:bodyPr wrap="none" anchor="ctr"/>
          <a:lstStyle/>
          <a:p>
            <a:pPr algn="ctr"/>
            <a:r>
              <a:rPr lang="lt-LT" sz="1400" b="1">
                <a:solidFill>
                  <a:schemeClr val="bg2"/>
                </a:solidFill>
                <a:latin typeface="Arial" charset="0"/>
              </a:rPr>
              <a:t>Rentgeno </a:t>
            </a:r>
          </a:p>
          <a:p>
            <a:pPr algn="ctr"/>
            <a:r>
              <a:rPr lang="lt-LT" sz="1400" b="1">
                <a:solidFill>
                  <a:schemeClr val="bg2"/>
                </a:solidFill>
                <a:latin typeface="Arial" charset="0"/>
              </a:rPr>
              <a:t>spinduliai</a:t>
            </a:r>
          </a:p>
        </p:txBody>
      </p:sp>
      <p:sp>
        <p:nvSpPr>
          <p:cNvPr id="7" name="Oval 8"/>
          <p:cNvSpPr>
            <a:spLocks noChangeArrowheads="1"/>
          </p:cNvSpPr>
          <p:nvPr/>
        </p:nvSpPr>
        <p:spPr bwMode="auto">
          <a:xfrm>
            <a:off x="4211960" y="2348880"/>
            <a:ext cx="647700" cy="647700"/>
          </a:xfrm>
          <a:prstGeom prst="ellipse">
            <a:avLst/>
          </a:prstGeom>
          <a:gradFill rotWithShape="1">
            <a:gsLst>
              <a:gs pos="0">
                <a:srgbClr val="778CE3"/>
              </a:gs>
              <a:gs pos="100000">
                <a:srgbClr val="D3D189"/>
              </a:gs>
            </a:gsLst>
            <a:lin ang="5400000" scaled="1"/>
          </a:gradFill>
          <a:ln w="38100">
            <a:solidFill>
              <a:srgbClr val="333399"/>
            </a:solidFill>
            <a:round/>
            <a:headEnd/>
            <a:tailEnd/>
          </a:ln>
        </p:spPr>
        <p:txBody>
          <a:bodyPr wrap="none" anchor="ctr"/>
          <a:lstStyle/>
          <a:p>
            <a:pPr algn="ctr"/>
            <a:r>
              <a:rPr lang="el-GR" sz="4000" dirty="0">
                <a:solidFill>
                  <a:schemeClr val="bg2"/>
                </a:solidFill>
                <a:latin typeface="Times New Roman" pitchFamily="18" charset="0"/>
                <a:cs typeface="Times New Roman" pitchFamily="18" charset="0"/>
              </a:rPr>
              <a:t>γ</a:t>
            </a:r>
          </a:p>
        </p:txBody>
      </p:sp>
      <p:sp>
        <p:nvSpPr>
          <p:cNvPr id="8" name="Oval 12"/>
          <p:cNvSpPr>
            <a:spLocks noChangeArrowheads="1"/>
          </p:cNvSpPr>
          <p:nvPr/>
        </p:nvSpPr>
        <p:spPr bwMode="auto">
          <a:xfrm>
            <a:off x="4644008" y="908720"/>
            <a:ext cx="1439862" cy="719138"/>
          </a:xfrm>
          <a:prstGeom prst="ellipse">
            <a:avLst/>
          </a:prstGeom>
          <a:gradFill rotWithShape="1">
            <a:gsLst>
              <a:gs pos="0">
                <a:srgbClr val="778CE3"/>
              </a:gs>
              <a:gs pos="100000">
                <a:srgbClr val="D3D189"/>
              </a:gs>
            </a:gsLst>
            <a:lin ang="5400000" scaled="1"/>
          </a:gradFill>
          <a:ln w="38100">
            <a:solidFill>
              <a:srgbClr val="333399"/>
            </a:solidFill>
            <a:round/>
            <a:headEnd/>
            <a:tailEnd/>
          </a:ln>
        </p:spPr>
        <p:txBody>
          <a:bodyPr wrap="none" anchor="ctr"/>
          <a:lstStyle/>
          <a:p>
            <a:pPr algn="ctr"/>
            <a:r>
              <a:rPr lang="lt-LT" sz="1200" b="1" dirty="0">
                <a:solidFill>
                  <a:schemeClr val="bg2"/>
                </a:solidFill>
                <a:latin typeface="Arial" charset="0"/>
              </a:rPr>
              <a:t>Maisto produktų </a:t>
            </a:r>
          </a:p>
          <a:p>
            <a:pPr algn="ctr"/>
            <a:r>
              <a:rPr lang="lt-LT" sz="1200" b="1" dirty="0">
                <a:solidFill>
                  <a:schemeClr val="bg2"/>
                </a:solidFill>
                <a:latin typeface="Arial" charset="0"/>
              </a:rPr>
              <a:t>švitinimas</a:t>
            </a:r>
          </a:p>
        </p:txBody>
      </p:sp>
      <p:sp>
        <p:nvSpPr>
          <p:cNvPr id="9" name="Oval 13"/>
          <p:cNvSpPr>
            <a:spLocks noChangeArrowheads="1"/>
          </p:cNvSpPr>
          <p:nvPr/>
        </p:nvSpPr>
        <p:spPr bwMode="auto">
          <a:xfrm>
            <a:off x="4860032" y="1844824"/>
            <a:ext cx="1439862" cy="719137"/>
          </a:xfrm>
          <a:prstGeom prst="ellipse">
            <a:avLst/>
          </a:prstGeom>
          <a:gradFill rotWithShape="1">
            <a:gsLst>
              <a:gs pos="0">
                <a:srgbClr val="778CE3"/>
              </a:gs>
              <a:gs pos="100000">
                <a:srgbClr val="D3D189"/>
              </a:gs>
            </a:gsLst>
            <a:lin ang="5400000" scaled="1"/>
          </a:gradFill>
          <a:ln w="38100">
            <a:solidFill>
              <a:srgbClr val="333399"/>
            </a:solidFill>
            <a:round/>
            <a:headEnd/>
            <a:tailEnd/>
          </a:ln>
        </p:spPr>
        <p:txBody>
          <a:bodyPr wrap="none" anchor="ctr"/>
          <a:lstStyle/>
          <a:p>
            <a:pPr algn="ctr"/>
            <a:r>
              <a:rPr lang="lt-LT" sz="1200" b="1" baseline="30000">
                <a:solidFill>
                  <a:schemeClr val="bg2"/>
                </a:solidFill>
                <a:latin typeface="Arial" charset="0"/>
              </a:rPr>
              <a:t>60</a:t>
            </a:r>
            <a:r>
              <a:rPr lang="lt-LT" sz="1200" b="1">
                <a:solidFill>
                  <a:schemeClr val="bg2"/>
                </a:solidFill>
                <a:latin typeface="Arial" charset="0"/>
              </a:rPr>
              <a:t>Co – spindulinė</a:t>
            </a:r>
          </a:p>
          <a:p>
            <a:pPr algn="ctr"/>
            <a:r>
              <a:rPr lang="lt-LT" sz="1200" b="1">
                <a:solidFill>
                  <a:schemeClr val="bg2"/>
                </a:solidFill>
                <a:latin typeface="Arial" charset="0"/>
              </a:rPr>
              <a:t> terapija</a:t>
            </a:r>
          </a:p>
        </p:txBody>
      </p:sp>
      <p:sp>
        <p:nvSpPr>
          <p:cNvPr id="10" name="Oval 15"/>
          <p:cNvSpPr>
            <a:spLocks noChangeArrowheads="1"/>
          </p:cNvSpPr>
          <p:nvPr/>
        </p:nvSpPr>
        <p:spPr bwMode="auto">
          <a:xfrm>
            <a:off x="2843808" y="1844824"/>
            <a:ext cx="1441450" cy="719137"/>
          </a:xfrm>
          <a:prstGeom prst="ellipse">
            <a:avLst/>
          </a:prstGeom>
          <a:gradFill rotWithShape="1">
            <a:gsLst>
              <a:gs pos="0">
                <a:srgbClr val="778CE3"/>
              </a:gs>
              <a:gs pos="100000">
                <a:srgbClr val="D3D189"/>
              </a:gs>
            </a:gsLst>
            <a:lin ang="5400000" scaled="1"/>
          </a:gradFill>
          <a:ln w="38100">
            <a:solidFill>
              <a:srgbClr val="333399"/>
            </a:solidFill>
            <a:round/>
            <a:headEnd/>
            <a:tailEnd/>
          </a:ln>
        </p:spPr>
        <p:txBody>
          <a:bodyPr wrap="none" anchor="ctr"/>
          <a:lstStyle/>
          <a:p>
            <a:pPr algn="ctr"/>
            <a:r>
              <a:rPr lang="lt-LT" sz="1200" b="1" baseline="30000">
                <a:solidFill>
                  <a:schemeClr val="bg2"/>
                </a:solidFill>
                <a:latin typeface="Arial" charset="0"/>
              </a:rPr>
              <a:t>131</a:t>
            </a:r>
            <a:r>
              <a:rPr lang="lt-LT" sz="1200" b="1">
                <a:solidFill>
                  <a:schemeClr val="bg2"/>
                </a:solidFill>
                <a:latin typeface="Arial" charset="0"/>
              </a:rPr>
              <a:t>I – skydliaukės</a:t>
            </a:r>
          </a:p>
          <a:p>
            <a:pPr algn="ctr"/>
            <a:r>
              <a:rPr lang="lt-LT" sz="1200" b="1">
                <a:solidFill>
                  <a:schemeClr val="bg2"/>
                </a:solidFill>
                <a:latin typeface="Arial" charset="0"/>
              </a:rPr>
              <a:t>tyrimai</a:t>
            </a:r>
          </a:p>
        </p:txBody>
      </p:sp>
      <p:sp>
        <p:nvSpPr>
          <p:cNvPr id="11" name="Oval 20"/>
          <p:cNvSpPr>
            <a:spLocks noChangeArrowheads="1"/>
          </p:cNvSpPr>
          <p:nvPr/>
        </p:nvSpPr>
        <p:spPr bwMode="auto">
          <a:xfrm>
            <a:off x="1043608" y="4221088"/>
            <a:ext cx="1873250" cy="720725"/>
          </a:xfrm>
          <a:prstGeom prst="ellipse">
            <a:avLst/>
          </a:prstGeom>
          <a:gradFill rotWithShape="1">
            <a:gsLst>
              <a:gs pos="0">
                <a:srgbClr val="778CE3"/>
              </a:gs>
              <a:gs pos="100000">
                <a:srgbClr val="D3D189"/>
              </a:gs>
            </a:gsLst>
            <a:lin ang="0" scaled="1"/>
          </a:gradFill>
          <a:ln w="38100">
            <a:solidFill>
              <a:srgbClr val="333399"/>
            </a:solidFill>
            <a:round/>
            <a:headEnd/>
            <a:tailEnd/>
          </a:ln>
        </p:spPr>
        <p:txBody>
          <a:bodyPr wrap="none" anchor="ctr"/>
          <a:lstStyle/>
          <a:p>
            <a:pPr algn="ctr"/>
            <a:r>
              <a:rPr lang="lt-LT" sz="1200" b="1" baseline="30000">
                <a:solidFill>
                  <a:schemeClr val="bg2"/>
                </a:solidFill>
                <a:latin typeface="Arial" charset="0"/>
              </a:rPr>
              <a:t>222</a:t>
            </a:r>
            <a:r>
              <a:rPr lang="lt-LT" sz="1200" b="1">
                <a:solidFill>
                  <a:schemeClr val="bg2"/>
                </a:solidFill>
                <a:latin typeface="Arial" charset="0"/>
              </a:rPr>
              <a:t>Ra – seniau</a:t>
            </a:r>
          </a:p>
          <a:p>
            <a:pPr algn="ctr"/>
            <a:r>
              <a:rPr lang="lt-LT" sz="1200" b="1">
                <a:solidFill>
                  <a:schemeClr val="bg2"/>
                </a:solidFill>
                <a:latin typeface="Arial" charset="0"/>
              </a:rPr>
              <a:t> švytinčios skalės</a:t>
            </a:r>
          </a:p>
        </p:txBody>
      </p:sp>
      <p:sp>
        <p:nvSpPr>
          <p:cNvPr id="12" name="Oval 28"/>
          <p:cNvSpPr>
            <a:spLocks noChangeArrowheads="1"/>
          </p:cNvSpPr>
          <p:nvPr/>
        </p:nvSpPr>
        <p:spPr bwMode="auto">
          <a:xfrm>
            <a:off x="2771800" y="4941168"/>
            <a:ext cx="1368425" cy="649288"/>
          </a:xfrm>
          <a:prstGeom prst="ellipse">
            <a:avLst/>
          </a:prstGeom>
          <a:gradFill rotWithShape="1">
            <a:gsLst>
              <a:gs pos="0">
                <a:srgbClr val="D3D189"/>
              </a:gs>
              <a:gs pos="100000">
                <a:srgbClr val="778CE3"/>
              </a:gs>
            </a:gsLst>
            <a:lin ang="5400000" scaled="1"/>
          </a:gradFill>
          <a:ln w="38100">
            <a:solidFill>
              <a:srgbClr val="333399"/>
            </a:solidFill>
            <a:round/>
            <a:headEnd/>
            <a:tailEnd/>
          </a:ln>
        </p:spPr>
        <p:txBody>
          <a:bodyPr wrap="none" anchor="ctr"/>
          <a:lstStyle/>
          <a:p>
            <a:pPr algn="ctr"/>
            <a:r>
              <a:rPr lang="lt-LT" sz="1200" b="1">
                <a:solidFill>
                  <a:schemeClr val="bg2"/>
                </a:solidFill>
                <a:latin typeface="Arial" charset="0"/>
              </a:rPr>
              <a:t>Rentgenografija</a:t>
            </a:r>
          </a:p>
        </p:txBody>
      </p:sp>
      <p:sp>
        <p:nvSpPr>
          <p:cNvPr id="13" name="Oval 30"/>
          <p:cNvSpPr>
            <a:spLocks noChangeArrowheads="1"/>
          </p:cNvSpPr>
          <p:nvPr/>
        </p:nvSpPr>
        <p:spPr bwMode="auto">
          <a:xfrm>
            <a:off x="1043608" y="2636912"/>
            <a:ext cx="1871662" cy="720725"/>
          </a:xfrm>
          <a:prstGeom prst="ellipse">
            <a:avLst/>
          </a:prstGeom>
          <a:gradFill rotWithShape="1">
            <a:gsLst>
              <a:gs pos="0">
                <a:srgbClr val="778CE3"/>
              </a:gs>
              <a:gs pos="100000">
                <a:srgbClr val="D3D189"/>
              </a:gs>
            </a:gsLst>
            <a:lin ang="0" scaled="1"/>
          </a:gradFill>
          <a:ln w="38100">
            <a:solidFill>
              <a:srgbClr val="333399"/>
            </a:solidFill>
            <a:round/>
            <a:headEnd/>
            <a:tailEnd/>
          </a:ln>
        </p:spPr>
        <p:txBody>
          <a:bodyPr wrap="none" anchor="ctr"/>
          <a:lstStyle/>
          <a:p>
            <a:pPr algn="ctr"/>
            <a:r>
              <a:rPr lang="lt-LT" sz="1200" b="1" baseline="30000">
                <a:solidFill>
                  <a:schemeClr val="bg2"/>
                </a:solidFill>
                <a:latin typeface="Arial" charset="0"/>
              </a:rPr>
              <a:t>222</a:t>
            </a:r>
            <a:r>
              <a:rPr lang="lt-LT" sz="1200" b="1">
                <a:solidFill>
                  <a:schemeClr val="bg2"/>
                </a:solidFill>
                <a:latin typeface="Arial" charset="0"/>
              </a:rPr>
              <a:t>Rn – Žemės </a:t>
            </a:r>
          </a:p>
          <a:p>
            <a:pPr algn="ctr"/>
            <a:r>
              <a:rPr lang="lt-LT" sz="1200" b="1">
                <a:solidFill>
                  <a:schemeClr val="bg2"/>
                </a:solidFill>
                <a:latin typeface="Arial" charset="0"/>
              </a:rPr>
              <a:t>gelmių spinduliuotė</a:t>
            </a:r>
          </a:p>
        </p:txBody>
      </p:sp>
      <p:sp>
        <p:nvSpPr>
          <p:cNvPr id="14" name="AutoShape 33"/>
          <p:cNvSpPr>
            <a:spLocks noChangeArrowheads="1"/>
          </p:cNvSpPr>
          <p:nvPr/>
        </p:nvSpPr>
        <p:spPr bwMode="auto">
          <a:xfrm>
            <a:off x="3563888" y="3356992"/>
            <a:ext cx="2087562" cy="914400"/>
          </a:xfrm>
          <a:prstGeom prst="roundRect">
            <a:avLst>
              <a:gd name="adj" fmla="val 16667"/>
            </a:avLst>
          </a:prstGeom>
          <a:gradFill rotWithShape="1">
            <a:gsLst>
              <a:gs pos="0">
                <a:srgbClr val="778CE3"/>
              </a:gs>
              <a:gs pos="100000">
                <a:srgbClr val="D3D189"/>
              </a:gs>
            </a:gsLst>
            <a:path path="shape">
              <a:fillToRect l="50000" t="50000" r="50000" b="50000"/>
            </a:path>
          </a:gradFill>
          <a:ln w="38100">
            <a:solidFill>
              <a:schemeClr val="folHlink"/>
            </a:solidFill>
            <a:round/>
            <a:headEnd/>
            <a:tailEnd/>
          </a:ln>
        </p:spPr>
        <p:txBody>
          <a:bodyPr wrap="none" anchor="ctr"/>
          <a:lstStyle/>
          <a:p>
            <a:pPr algn="ctr"/>
            <a:r>
              <a:rPr lang="en-US" b="1" dirty="0" err="1">
                <a:solidFill>
                  <a:schemeClr val="bg2"/>
                </a:solidFill>
                <a:latin typeface="Arial" charset="0"/>
              </a:rPr>
              <a:t>Jonizuojan</a:t>
            </a:r>
            <a:r>
              <a:rPr lang="lt-LT" b="1" dirty="0">
                <a:solidFill>
                  <a:schemeClr val="bg2"/>
                </a:solidFill>
                <a:latin typeface="Arial" charset="0"/>
              </a:rPr>
              <a:t>čioji </a:t>
            </a:r>
          </a:p>
          <a:p>
            <a:pPr algn="ctr"/>
            <a:r>
              <a:rPr lang="lt-LT" b="1" dirty="0">
                <a:solidFill>
                  <a:schemeClr val="bg2"/>
                </a:solidFill>
                <a:latin typeface="Arial" charset="0"/>
              </a:rPr>
              <a:t>spinduliuotė</a:t>
            </a:r>
          </a:p>
        </p:txBody>
      </p:sp>
      <p:sp>
        <p:nvSpPr>
          <p:cNvPr id="15" name="Oval 34"/>
          <p:cNvSpPr>
            <a:spLocks noChangeArrowheads="1"/>
          </p:cNvSpPr>
          <p:nvPr/>
        </p:nvSpPr>
        <p:spPr bwMode="auto">
          <a:xfrm>
            <a:off x="6444208" y="4221088"/>
            <a:ext cx="1873250" cy="720725"/>
          </a:xfrm>
          <a:prstGeom prst="ellipse">
            <a:avLst/>
          </a:prstGeom>
          <a:gradFill rotWithShape="1">
            <a:gsLst>
              <a:gs pos="0">
                <a:srgbClr val="D3D189"/>
              </a:gs>
              <a:gs pos="100000">
                <a:srgbClr val="778CE3"/>
              </a:gs>
            </a:gsLst>
            <a:lin ang="0" scaled="1"/>
          </a:gradFill>
          <a:ln w="38100">
            <a:solidFill>
              <a:srgbClr val="333399"/>
            </a:solidFill>
            <a:round/>
            <a:headEnd/>
            <a:tailEnd/>
          </a:ln>
        </p:spPr>
        <p:txBody>
          <a:bodyPr wrap="none" anchor="ctr"/>
          <a:lstStyle/>
          <a:p>
            <a:pPr algn="ctr"/>
            <a:r>
              <a:rPr lang="lt-LT" sz="1200" b="1" baseline="30000">
                <a:solidFill>
                  <a:schemeClr val="bg2"/>
                </a:solidFill>
                <a:latin typeface="Arial" charset="0"/>
              </a:rPr>
              <a:t>3</a:t>
            </a:r>
            <a:r>
              <a:rPr lang="lt-LT" sz="1200" b="1">
                <a:solidFill>
                  <a:schemeClr val="bg2"/>
                </a:solidFill>
                <a:latin typeface="Arial" charset="0"/>
              </a:rPr>
              <a:t>H – švytinčios</a:t>
            </a:r>
          </a:p>
          <a:p>
            <a:pPr algn="ctr"/>
            <a:r>
              <a:rPr lang="lt-LT" sz="1200" b="1">
                <a:solidFill>
                  <a:schemeClr val="bg2"/>
                </a:solidFill>
                <a:latin typeface="Arial" charset="0"/>
              </a:rPr>
              <a:t>skalės</a:t>
            </a:r>
          </a:p>
        </p:txBody>
      </p:sp>
      <p:sp>
        <p:nvSpPr>
          <p:cNvPr id="16" name="Oval 36"/>
          <p:cNvSpPr>
            <a:spLocks noChangeArrowheads="1"/>
          </p:cNvSpPr>
          <p:nvPr/>
        </p:nvSpPr>
        <p:spPr bwMode="auto">
          <a:xfrm>
            <a:off x="6372200" y="2636912"/>
            <a:ext cx="1873250" cy="720725"/>
          </a:xfrm>
          <a:prstGeom prst="ellipse">
            <a:avLst/>
          </a:prstGeom>
          <a:gradFill rotWithShape="1">
            <a:gsLst>
              <a:gs pos="0">
                <a:srgbClr val="D3D189"/>
              </a:gs>
              <a:gs pos="100000">
                <a:srgbClr val="778CE3"/>
              </a:gs>
            </a:gsLst>
            <a:lin ang="0" scaled="1"/>
          </a:gradFill>
          <a:ln w="38100">
            <a:solidFill>
              <a:srgbClr val="333399"/>
            </a:solidFill>
            <a:round/>
            <a:headEnd/>
            <a:tailEnd/>
          </a:ln>
        </p:spPr>
        <p:txBody>
          <a:bodyPr wrap="none" anchor="ctr"/>
          <a:lstStyle/>
          <a:p>
            <a:pPr algn="ctr"/>
            <a:r>
              <a:rPr lang="lt-LT" sz="1200" b="1" baseline="30000">
                <a:solidFill>
                  <a:schemeClr val="bg2"/>
                </a:solidFill>
                <a:latin typeface="Arial" charset="0"/>
              </a:rPr>
              <a:t>14</a:t>
            </a:r>
            <a:r>
              <a:rPr lang="lt-LT" sz="1200" b="1">
                <a:solidFill>
                  <a:schemeClr val="bg2"/>
                </a:solidFill>
                <a:latin typeface="Arial" charset="0"/>
              </a:rPr>
              <a:t>C – datavimas</a:t>
            </a:r>
          </a:p>
          <a:p>
            <a:pPr algn="ctr"/>
            <a:r>
              <a:rPr lang="lt-LT" sz="1200" b="1">
                <a:solidFill>
                  <a:schemeClr val="bg2"/>
                </a:solidFill>
                <a:latin typeface="Arial" charset="0"/>
              </a:rPr>
              <a:t> anglimi</a:t>
            </a:r>
          </a:p>
        </p:txBody>
      </p:sp>
      <p:sp>
        <p:nvSpPr>
          <p:cNvPr id="17" name="Oval 37"/>
          <p:cNvSpPr>
            <a:spLocks noChangeArrowheads="1"/>
          </p:cNvSpPr>
          <p:nvPr/>
        </p:nvSpPr>
        <p:spPr bwMode="auto">
          <a:xfrm>
            <a:off x="3995936" y="5445224"/>
            <a:ext cx="1368425" cy="649288"/>
          </a:xfrm>
          <a:prstGeom prst="ellipse">
            <a:avLst/>
          </a:prstGeom>
          <a:gradFill rotWithShape="1">
            <a:gsLst>
              <a:gs pos="0">
                <a:srgbClr val="D3D189"/>
              </a:gs>
              <a:gs pos="100000">
                <a:srgbClr val="778CE3"/>
              </a:gs>
            </a:gsLst>
            <a:lin ang="5400000" scaled="1"/>
          </a:gradFill>
          <a:ln w="38100">
            <a:solidFill>
              <a:srgbClr val="333399"/>
            </a:solidFill>
            <a:round/>
            <a:headEnd/>
            <a:tailEnd/>
          </a:ln>
        </p:spPr>
        <p:txBody>
          <a:bodyPr wrap="none" anchor="ctr"/>
          <a:lstStyle/>
          <a:p>
            <a:pPr algn="ctr"/>
            <a:r>
              <a:rPr lang="lt-LT" sz="1200" b="1" dirty="0">
                <a:solidFill>
                  <a:schemeClr val="bg2"/>
                </a:solidFill>
                <a:latin typeface="Arial" charset="0"/>
              </a:rPr>
              <a:t>Kompiuterinė</a:t>
            </a:r>
          </a:p>
          <a:p>
            <a:pPr algn="ctr"/>
            <a:r>
              <a:rPr lang="lt-LT" sz="1200" b="1" dirty="0">
                <a:solidFill>
                  <a:schemeClr val="bg2"/>
                </a:solidFill>
                <a:latin typeface="Arial" charset="0"/>
              </a:rPr>
              <a:t>tomografija</a:t>
            </a:r>
          </a:p>
        </p:txBody>
      </p:sp>
      <p:sp>
        <p:nvSpPr>
          <p:cNvPr id="18" name="Oval 38"/>
          <p:cNvSpPr>
            <a:spLocks noChangeArrowheads="1"/>
          </p:cNvSpPr>
          <p:nvPr/>
        </p:nvSpPr>
        <p:spPr bwMode="auto">
          <a:xfrm>
            <a:off x="5076056" y="4941168"/>
            <a:ext cx="1368425" cy="649288"/>
          </a:xfrm>
          <a:prstGeom prst="ellipse">
            <a:avLst/>
          </a:prstGeom>
          <a:gradFill rotWithShape="1">
            <a:gsLst>
              <a:gs pos="0">
                <a:srgbClr val="D3D189"/>
              </a:gs>
              <a:gs pos="100000">
                <a:srgbClr val="778CE3"/>
              </a:gs>
            </a:gsLst>
            <a:lin ang="5400000" scaled="1"/>
          </a:gradFill>
          <a:ln w="38100">
            <a:solidFill>
              <a:srgbClr val="333399"/>
            </a:solidFill>
            <a:round/>
            <a:headEnd/>
            <a:tailEnd/>
          </a:ln>
        </p:spPr>
        <p:txBody>
          <a:bodyPr wrap="none" anchor="ctr"/>
          <a:lstStyle/>
          <a:p>
            <a:pPr algn="ctr"/>
            <a:r>
              <a:rPr lang="lt-LT" sz="1200" b="1">
                <a:solidFill>
                  <a:schemeClr val="bg2"/>
                </a:solidFill>
                <a:latin typeface="Arial" charset="0"/>
              </a:rPr>
              <a:t>Mamografija</a:t>
            </a:r>
          </a:p>
        </p:txBody>
      </p:sp>
      <p:sp>
        <p:nvSpPr>
          <p:cNvPr id="19" name="Oval 39"/>
          <p:cNvSpPr>
            <a:spLocks noChangeArrowheads="1"/>
          </p:cNvSpPr>
          <p:nvPr/>
        </p:nvSpPr>
        <p:spPr bwMode="auto">
          <a:xfrm>
            <a:off x="3059832" y="908720"/>
            <a:ext cx="1439863" cy="719138"/>
          </a:xfrm>
          <a:prstGeom prst="ellipse">
            <a:avLst/>
          </a:prstGeom>
          <a:gradFill rotWithShape="1">
            <a:gsLst>
              <a:gs pos="0">
                <a:srgbClr val="778CE3"/>
              </a:gs>
              <a:gs pos="100000">
                <a:srgbClr val="D3D189"/>
              </a:gs>
            </a:gsLst>
            <a:lin ang="5400000" scaled="1"/>
          </a:gradFill>
          <a:ln w="38100">
            <a:solidFill>
              <a:srgbClr val="333399"/>
            </a:solidFill>
            <a:round/>
            <a:headEnd/>
            <a:tailEnd/>
          </a:ln>
        </p:spPr>
        <p:txBody>
          <a:bodyPr wrap="none" anchor="ctr"/>
          <a:lstStyle/>
          <a:p>
            <a:pPr algn="ctr"/>
            <a:r>
              <a:rPr lang="lt-LT" sz="1200" b="1" dirty="0">
                <a:solidFill>
                  <a:schemeClr val="bg2"/>
                </a:solidFill>
                <a:latin typeface="Arial" charset="0"/>
              </a:rPr>
              <a:t>Medžiagų</a:t>
            </a:r>
          </a:p>
          <a:p>
            <a:pPr algn="ctr"/>
            <a:r>
              <a:rPr lang="lt-LT" sz="1200" b="1" dirty="0">
                <a:solidFill>
                  <a:schemeClr val="bg2"/>
                </a:solidFill>
                <a:latin typeface="Arial" charset="0"/>
              </a:rPr>
              <a:t> sterilizavimas</a:t>
            </a:r>
          </a:p>
        </p:txBody>
      </p:sp>
      <p:sp>
        <p:nvSpPr>
          <p:cNvPr id="20" name="Line 40"/>
          <p:cNvSpPr>
            <a:spLocks noChangeShapeType="1"/>
          </p:cNvSpPr>
          <p:nvPr/>
        </p:nvSpPr>
        <p:spPr bwMode="auto">
          <a:xfrm flipV="1">
            <a:off x="4139952" y="5229200"/>
            <a:ext cx="576263" cy="71438"/>
          </a:xfrm>
          <a:prstGeom prst="line">
            <a:avLst/>
          </a:prstGeom>
          <a:noFill/>
          <a:ln w="9525">
            <a:solidFill>
              <a:schemeClr val="tx1"/>
            </a:solidFill>
            <a:round/>
            <a:headEnd/>
            <a:tailEnd/>
          </a:ln>
        </p:spPr>
        <p:txBody>
          <a:bodyPr/>
          <a:lstStyle/>
          <a:p>
            <a:endParaRPr lang="lt-LT"/>
          </a:p>
        </p:txBody>
      </p:sp>
      <p:sp>
        <p:nvSpPr>
          <p:cNvPr id="21" name="Line 41"/>
          <p:cNvSpPr>
            <a:spLocks noChangeShapeType="1"/>
          </p:cNvSpPr>
          <p:nvPr/>
        </p:nvSpPr>
        <p:spPr bwMode="auto">
          <a:xfrm>
            <a:off x="4572000" y="5229200"/>
            <a:ext cx="504825" cy="71438"/>
          </a:xfrm>
          <a:prstGeom prst="line">
            <a:avLst/>
          </a:prstGeom>
          <a:noFill/>
          <a:ln w="9525">
            <a:solidFill>
              <a:schemeClr val="tx1"/>
            </a:solidFill>
            <a:round/>
            <a:headEnd/>
            <a:tailEnd/>
          </a:ln>
        </p:spPr>
        <p:txBody>
          <a:bodyPr/>
          <a:lstStyle/>
          <a:p>
            <a:endParaRPr lang="lt-LT"/>
          </a:p>
        </p:txBody>
      </p:sp>
      <p:sp>
        <p:nvSpPr>
          <p:cNvPr id="22" name="Line 42"/>
          <p:cNvSpPr>
            <a:spLocks noChangeShapeType="1"/>
          </p:cNvSpPr>
          <p:nvPr/>
        </p:nvSpPr>
        <p:spPr bwMode="auto">
          <a:xfrm flipV="1">
            <a:off x="4644008" y="5229200"/>
            <a:ext cx="0" cy="215900"/>
          </a:xfrm>
          <a:prstGeom prst="line">
            <a:avLst/>
          </a:prstGeom>
          <a:noFill/>
          <a:ln w="9525">
            <a:solidFill>
              <a:schemeClr val="tx1"/>
            </a:solidFill>
            <a:round/>
            <a:headEnd/>
            <a:tailEnd/>
          </a:ln>
        </p:spPr>
        <p:txBody>
          <a:bodyPr/>
          <a:lstStyle/>
          <a:p>
            <a:endParaRPr lang="lt-LT"/>
          </a:p>
        </p:txBody>
      </p:sp>
      <p:sp>
        <p:nvSpPr>
          <p:cNvPr id="23" name="Line 43"/>
          <p:cNvSpPr>
            <a:spLocks noChangeShapeType="1"/>
          </p:cNvSpPr>
          <p:nvPr/>
        </p:nvSpPr>
        <p:spPr bwMode="auto">
          <a:xfrm>
            <a:off x="3275856" y="3789040"/>
            <a:ext cx="287338" cy="0"/>
          </a:xfrm>
          <a:prstGeom prst="line">
            <a:avLst/>
          </a:prstGeom>
          <a:noFill/>
          <a:ln w="9525">
            <a:solidFill>
              <a:schemeClr val="tx1"/>
            </a:solidFill>
            <a:round/>
            <a:headEnd/>
            <a:tailEnd/>
          </a:ln>
        </p:spPr>
        <p:txBody>
          <a:bodyPr/>
          <a:lstStyle/>
          <a:p>
            <a:endParaRPr lang="lt-LT"/>
          </a:p>
        </p:txBody>
      </p:sp>
      <p:sp>
        <p:nvSpPr>
          <p:cNvPr id="24" name="Line 44"/>
          <p:cNvSpPr>
            <a:spLocks noChangeShapeType="1"/>
          </p:cNvSpPr>
          <p:nvPr/>
        </p:nvSpPr>
        <p:spPr bwMode="auto">
          <a:xfrm>
            <a:off x="5652120" y="3789040"/>
            <a:ext cx="288925" cy="0"/>
          </a:xfrm>
          <a:prstGeom prst="line">
            <a:avLst/>
          </a:prstGeom>
          <a:noFill/>
          <a:ln w="9525">
            <a:solidFill>
              <a:schemeClr val="tx1"/>
            </a:solidFill>
            <a:round/>
            <a:headEnd/>
            <a:tailEnd/>
          </a:ln>
        </p:spPr>
        <p:txBody>
          <a:bodyPr/>
          <a:lstStyle/>
          <a:p>
            <a:endParaRPr lang="lt-LT"/>
          </a:p>
        </p:txBody>
      </p:sp>
      <p:sp>
        <p:nvSpPr>
          <p:cNvPr id="25" name="Line 45"/>
          <p:cNvSpPr>
            <a:spLocks noChangeShapeType="1"/>
          </p:cNvSpPr>
          <p:nvPr/>
        </p:nvSpPr>
        <p:spPr bwMode="auto">
          <a:xfrm flipV="1">
            <a:off x="4572000" y="4365104"/>
            <a:ext cx="0" cy="144462"/>
          </a:xfrm>
          <a:prstGeom prst="line">
            <a:avLst/>
          </a:prstGeom>
          <a:noFill/>
          <a:ln w="9525">
            <a:solidFill>
              <a:schemeClr val="tx1"/>
            </a:solidFill>
            <a:round/>
            <a:headEnd/>
            <a:tailEnd/>
          </a:ln>
        </p:spPr>
        <p:txBody>
          <a:bodyPr/>
          <a:lstStyle/>
          <a:p>
            <a:endParaRPr lang="lt-LT"/>
          </a:p>
        </p:txBody>
      </p:sp>
      <p:sp>
        <p:nvSpPr>
          <p:cNvPr id="26" name="Line 46"/>
          <p:cNvSpPr>
            <a:spLocks noChangeShapeType="1"/>
          </p:cNvSpPr>
          <p:nvPr/>
        </p:nvSpPr>
        <p:spPr bwMode="auto">
          <a:xfrm>
            <a:off x="4572000" y="3068960"/>
            <a:ext cx="0" cy="144463"/>
          </a:xfrm>
          <a:prstGeom prst="line">
            <a:avLst/>
          </a:prstGeom>
          <a:noFill/>
          <a:ln w="9525">
            <a:solidFill>
              <a:schemeClr val="tx1"/>
            </a:solidFill>
            <a:round/>
            <a:headEnd/>
            <a:tailEnd/>
          </a:ln>
        </p:spPr>
        <p:txBody>
          <a:bodyPr/>
          <a:lstStyle/>
          <a:p>
            <a:endParaRPr lang="lt-LT"/>
          </a:p>
        </p:txBody>
      </p:sp>
      <p:sp>
        <p:nvSpPr>
          <p:cNvPr id="27" name="Line 48"/>
          <p:cNvSpPr>
            <a:spLocks noChangeShapeType="1"/>
          </p:cNvSpPr>
          <p:nvPr/>
        </p:nvSpPr>
        <p:spPr bwMode="auto">
          <a:xfrm>
            <a:off x="2123728" y="3789040"/>
            <a:ext cx="503238" cy="0"/>
          </a:xfrm>
          <a:prstGeom prst="line">
            <a:avLst/>
          </a:prstGeom>
          <a:noFill/>
          <a:ln w="9525">
            <a:solidFill>
              <a:schemeClr val="tx1"/>
            </a:solidFill>
            <a:round/>
            <a:headEnd/>
            <a:tailEnd/>
          </a:ln>
        </p:spPr>
        <p:txBody>
          <a:bodyPr/>
          <a:lstStyle/>
          <a:p>
            <a:endParaRPr lang="lt-LT"/>
          </a:p>
        </p:txBody>
      </p:sp>
      <p:sp>
        <p:nvSpPr>
          <p:cNvPr id="28" name="Line 49"/>
          <p:cNvSpPr>
            <a:spLocks noChangeShapeType="1"/>
          </p:cNvSpPr>
          <p:nvPr/>
        </p:nvSpPr>
        <p:spPr bwMode="auto">
          <a:xfrm flipH="1">
            <a:off x="2123728" y="3789040"/>
            <a:ext cx="503238" cy="431800"/>
          </a:xfrm>
          <a:prstGeom prst="line">
            <a:avLst/>
          </a:prstGeom>
          <a:noFill/>
          <a:ln w="9525">
            <a:solidFill>
              <a:schemeClr val="tx1"/>
            </a:solidFill>
            <a:round/>
            <a:headEnd/>
            <a:tailEnd/>
          </a:ln>
        </p:spPr>
        <p:txBody>
          <a:bodyPr/>
          <a:lstStyle/>
          <a:p>
            <a:endParaRPr lang="lt-LT"/>
          </a:p>
        </p:txBody>
      </p:sp>
      <p:sp>
        <p:nvSpPr>
          <p:cNvPr id="29" name="Line 50"/>
          <p:cNvSpPr>
            <a:spLocks noChangeShapeType="1"/>
          </p:cNvSpPr>
          <p:nvPr/>
        </p:nvSpPr>
        <p:spPr bwMode="auto">
          <a:xfrm>
            <a:off x="2051720" y="3356992"/>
            <a:ext cx="576263" cy="431800"/>
          </a:xfrm>
          <a:prstGeom prst="line">
            <a:avLst/>
          </a:prstGeom>
          <a:noFill/>
          <a:ln w="9525">
            <a:solidFill>
              <a:schemeClr val="tx1"/>
            </a:solidFill>
            <a:round/>
            <a:headEnd/>
            <a:tailEnd/>
          </a:ln>
        </p:spPr>
        <p:txBody>
          <a:bodyPr/>
          <a:lstStyle/>
          <a:p>
            <a:endParaRPr lang="lt-LT"/>
          </a:p>
        </p:txBody>
      </p:sp>
      <p:sp>
        <p:nvSpPr>
          <p:cNvPr id="30" name="Line 51"/>
          <p:cNvSpPr>
            <a:spLocks noChangeShapeType="1"/>
          </p:cNvSpPr>
          <p:nvPr/>
        </p:nvSpPr>
        <p:spPr bwMode="auto">
          <a:xfrm flipH="1" flipV="1">
            <a:off x="4283968" y="2204864"/>
            <a:ext cx="287337" cy="144462"/>
          </a:xfrm>
          <a:prstGeom prst="line">
            <a:avLst/>
          </a:prstGeom>
          <a:noFill/>
          <a:ln w="9525">
            <a:solidFill>
              <a:schemeClr val="tx1"/>
            </a:solidFill>
            <a:round/>
            <a:headEnd/>
            <a:tailEnd/>
          </a:ln>
        </p:spPr>
        <p:txBody>
          <a:bodyPr/>
          <a:lstStyle/>
          <a:p>
            <a:endParaRPr lang="lt-LT"/>
          </a:p>
        </p:txBody>
      </p:sp>
      <p:sp>
        <p:nvSpPr>
          <p:cNvPr id="31" name="Line 52"/>
          <p:cNvSpPr>
            <a:spLocks noChangeShapeType="1"/>
          </p:cNvSpPr>
          <p:nvPr/>
        </p:nvSpPr>
        <p:spPr bwMode="auto">
          <a:xfrm flipV="1">
            <a:off x="4572000" y="2204864"/>
            <a:ext cx="287338" cy="144462"/>
          </a:xfrm>
          <a:prstGeom prst="line">
            <a:avLst/>
          </a:prstGeom>
          <a:noFill/>
          <a:ln w="9525">
            <a:solidFill>
              <a:schemeClr val="tx1"/>
            </a:solidFill>
            <a:round/>
            <a:headEnd/>
            <a:tailEnd/>
          </a:ln>
        </p:spPr>
        <p:txBody>
          <a:bodyPr/>
          <a:lstStyle/>
          <a:p>
            <a:endParaRPr lang="lt-LT"/>
          </a:p>
        </p:txBody>
      </p:sp>
      <p:sp>
        <p:nvSpPr>
          <p:cNvPr id="32" name="Line 53"/>
          <p:cNvSpPr>
            <a:spLocks noChangeShapeType="1"/>
          </p:cNvSpPr>
          <p:nvPr/>
        </p:nvSpPr>
        <p:spPr bwMode="auto">
          <a:xfrm flipH="1" flipV="1">
            <a:off x="4427984" y="1412776"/>
            <a:ext cx="144462" cy="935037"/>
          </a:xfrm>
          <a:prstGeom prst="line">
            <a:avLst/>
          </a:prstGeom>
          <a:noFill/>
          <a:ln w="9525">
            <a:solidFill>
              <a:schemeClr val="tx1"/>
            </a:solidFill>
            <a:round/>
            <a:headEnd/>
            <a:tailEnd/>
          </a:ln>
        </p:spPr>
        <p:txBody>
          <a:bodyPr/>
          <a:lstStyle/>
          <a:p>
            <a:endParaRPr lang="lt-LT"/>
          </a:p>
        </p:txBody>
      </p:sp>
      <p:sp>
        <p:nvSpPr>
          <p:cNvPr id="33" name="Line 54"/>
          <p:cNvSpPr>
            <a:spLocks noChangeShapeType="1"/>
          </p:cNvSpPr>
          <p:nvPr/>
        </p:nvSpPr>
        <p:spPr bwMode="auto">
          <a:xfrm flipV="1">
            <a:off x="4572000" y="1412775"/>
            <a:ext cx="144016" cy="935037"/>
          </a:xfrm>
          <a:prstGeom prst="line">
            <a:avLst/>
          </a:prstGeom>
          <a:noFill/>
          <a:ln w="9525">
            <a:solidFill>
              <a:schemeClr val="tx1"/>
            </a:solidFill>
            <a:round/>
            <a:headEnd/>
            <a:tailEnd/>
          </a:ln>
        </p:spPr>
        <p:txBody>
          <a:bodyPr/>
          <a:lstStyle/>
          <a:p>
            <a:endParaRPr lang="lt-LT"/>
          </a:p>
        </p:txBody>
      </p:sp>
      <p:sp>
        <p:nvSpPr>
          <p:cNvPr id="34" name="Line 55"/>
          <p:cNvSpPr>
            <a:spLocks noChangeShapeType="1"/>
          </p:cNvSpPr>
          <p:nvPr/>
        </p:nvSpPr>
        <p:spPr bwMode="auto">
          <a:xfrm>
            <a:off x="6588224" y="3789040"/>
            <a:ext cx="431800" cy="0"/>
          </a:xfrm>
          <a:prstGeom prst="line">
            <a:avLst/>
          </a:prstGeom>
          <a:noFill/>
          <a:ln w="9525">
            <a:solidFill>
              <a:schemeClr val="tx1"/>
            </a:solidFill>
            <a:round/>
            <a:headEnd/>
            <a:tailEnd/>
          </a:ln>
        </p:spPr>
        <p:txBody>
          <a:bodyPr/>
          <a:lstStyle/>
          <a:p>
            <a:endParaRPr lang="lt-LT"/>
          </a:p>
        </p:txBody>
      </p:sp>
      <p:sp>
        <p:nvSpPr>
          <p:cNvPr id="35" name="Line 56"/>
          <p:cNvSpPr>
            <a:spLocks noChangeShapeType="1"/>
          </p:cNvSpPr>
          <p:nvPr/>
        </p:nvSpPr>
        <p:spPr bwMode="auto">
          <a:xfrm flipV="1">
            <a:off x="6588224" y="3356992"/>
            <a:ext cx="576263" cy="431800"/>
          </a:xfrm>
          <a:prstGeom prst="line">
            <a:avLst/>
          </a:prstGeom>
          <a:noFill/>
          <a:ln w="9525">
            <a:solidFill>
              <a:schemeClr val="tx1"/>
            </a:solidFill>
            <a:round/>
            <a:headEnd/>
            <a:tailEnd/>
          </a:ln>
        </p:spPr>
        <p:txBody>
          <a:bodyPr/>
          <a:lstStyle/>
          <a:p>
            <a:endParaRPr lang="lt-LT"/>
          </a:p>
        </p:txBody>
      </p:sp>
      <p:sp>
        <p:nvSpPr>
          <p:cNvPr id="36" name="Line 57"/>
          <p:cNvSpPr>
            <a:spLocks noChangeShapeType="1"/>
          </p:cNvSpPr>
          <p:nvPr/>
        </p:nvSpPr>
        <p:spPr bwMode="auto">
          <a:xfrm>
            <a:off x="6588224" y="3789040"/>
            <a:ext cx="576263" cy="431800"/>
          </a:xfrm>
          <a:prstGeom prst="line">
            <a:avLst/>
          </a:prstGeom>
          <a:noFill/>
          <a:ln w="9525">
            <a:solidFill>
              <a:schemeClr val="tx1"/>
            </a:solidFill>
            <a:round/>
            <a:headEnd/>
            <a:tailEnd/>
          </a:ln>
        </p:spPr>
        <p:txBody>
          <a:bodyPr/>
          <a:lstStyle/>
          <a:p>
            <a:endParaRPr lang="lt-LT"/>
          </a:p>
        </p:txBody>
      </p:sp>
      <p:pic>
        <p:nvPicPr>
          <p:cNvPr id="37"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wheel spokes="8"/>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lt-LT" dirty="0" smtClean="0"/>
              <a:t>Alfa spinduliavimas</a:t>
            </a:r>
            <a:endParaRPr lang="lt-LT" dirty="0"/>
          </a:p>
        </p:txBody>
      </p:sp>
      <p:sp>
        <p:nvSpPr>
          <p:cNvPr id="3" name="Content Placeholder 2"/>
          <p:cNvSpPr>
            <a:spLocks noGrp="1"/>
          </p:cNvSpPr>
          <p:nvPr>
            <p:ph idx="1"/>
          </p:nvPr>
        </p:nvSpPr>
        <p:spPr>
          <a:xfrm>
            <a:off x="467544" y="1988840"/>
            <a:ext cx="8208912" cy="2160240"/>
          </a:xfrm>
        </p:spPr>
        <p:txBody>
          <a:bodyPr>
            <a:normAutofit/>
          </a:bodyPr>
          <a:lstStyle/>
          <a:p>
            <a:pPr>
              <a:buNone/>
            </a:pPr>
            <a:r>
              <a:rPr lang="lt-LT" sz="2000" dirty="0" smtClean="0"/>
              <a:t>Iš skylančių branduolių išmesti aukštos energijos helio branduoliai, pasižymi labai menka skvarba , tačiau yra kraštutinai kenksmingas, aukštos Alfa spinduliavimo dozės gali nudeginti odą, sukelti odos ląstelių mutacijas, vėžį  antrinį radioaktyvumą.</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29698" name="Picture 2" descr="Alpha Decay.svg"/>
          <p:cNvPicPr>
            <a:picLocks noChangeAspect="1" noChangeArrowheads="1"/>
          </p:cNvPicPr>
          <p:nvPr/>
        </p:nvPicPr>
        <p:blipFill>
          <a:blip r:embed="rId3" cstate="print"/>
          <a:srcRect/>
          <a:stretch>
            <a:fillRect/>
          </a:stretch>
        </p:blipFill>
        <p:spPr bwMode="auto">
          <a:xfrm>
            <a:off x="2627784" y="3789040"/>
            <a:ext cx="3600400" cy="2448274"/>
          </a:xfrm>
          <a:prstGeom prst="rect">
            <a:avLst/>
          </a:prstGeom>
          <a:noFill/>
        </p:spPr>
      </p:pic>
      <p:sp>
        <p:nvSpPr>
          <p:cNvPr id="6" name="TextBox 5"/>
          <p:cNvSpPr txBox="1"/>
          <p:nvPr/>
        </p:nvSpPr>
        <p:spPr>
          <a:xfrm>
            <a:off x="2339752" y="6237312"/>
            <a:ext cx="4104456" cy="430887"/>
          </a:xfrm>
          <a:prstGeom prst="rect">
            <a:avLst/>
          </a:prstGeom>
          <a:noFill/>
        </p:spPr>
        <p:txBody>
          <a:bodyPr wrap="square" rtlCol="0">
            <a:spAutoFit/>
          </a:bodyPr>
          <a:lstStyle/>
          <a:p>
            <a:r>
              <a:rPr lang="lt-LT" sz="1100" dirty="0" smtClean="0">
                <a:hlinkClick r:id="rId4"/>
              </a:rPr>
              <a:t>http://en.wikipedia.org/wiki/Alpha_particle#mediaviewer/File:Alpha_Decay.svg</a:t>
            </a:r>
            <a:endParaRPr lang="lt-LT" sz="1100" dirty="0"/>
          </a:p>
        </p:txBody>
      </p:sp>
    </p:spTree>
  </p:cSld>
  <p:clrMapOvr>
    <a:masterClrMapping/>
  </p:clrMapOvr>
  <p:transition spd="slow">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lt-LT" dirty="0" smtClean="0"/>
              <a:t>Gama spinduliavimas</a:t>
            </a:r>
            <a:endParaRPr lang="lt-LT" dirty="0"/>
          </a:p>
        </p:txBody>
      </p:sp>
      <p:sp>
        <p:nvSpPr>
          <p:cNvPr id="3" name="Content Placeholder 2"/>
          <p:cNvSpPr>
            <a:spLocks noGrp="1"/>
          </p:cNvSpPr>
          <p:nvPr>
            <p:ph idx="1"/>
          </p:nvPr>
        </p:nvSpPr>
        <p:spPr>
          <a:xfrm>
            <a:off x="467544" y="1916832"/>
            <a:ext cx="8229600" cy="4325112"/>
          </a:xfrm>
        </p:spPr>
        <p:txBody>
          <a:bodyPr>
            <a:normAutofit/>
          </a:bodyPr>
          <a:lstStyle/>
          <a:p>
            <a:pPr>
              <a:buNone/>
            </a:pPr>
            <a:r>
              <a:rPr lang="lt-LT" sz="2000" dirty="0" smtClean="0"/>
              <a:t>Didelės energijos elektromagnetiniai spinduliai, skleidžiami skylančių branduolių, susiduriančių aukštos energijos dalelių, kosminių kūnų ir  pasižymi labai didele skvarba.</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
        <p:nvSpPr>
          <p:cNvPr id="6" name="TextBox 5"/>
          <p:cNvSpPr txBox="1"/>
          <p:nvPr/>
        </p:nvSpPr>
        <p:spPr>
          <a:xfrm>
            <a:off x="683568" y="3429000"/>
            <a:ext cx="3888432" cy="1477328"/>
          </a:xfrm>
          <a:prstGeom prst="rect">
            <a:avLst/>
          </a:prstGeom>
          <a:noFill/>
        </p:spPr>
        <p:txBody>
          <a:bodyPr wrap="square" rtlCol="0">
            <a:spAutoFit/>
          </a:bodyPr>
          <a:lstStyle/>
          <a:p>
            <a:r>
              <a:rPr lang="lt-LT" dirty="0" smtClean="0"/>
              <a:t>Gama skilimas įvyksta tada, kai branduolys susidaro esant sužadintai būsenai. Tokia būsena žymima kaip ir pats branduolys, tik su žvaigždute. </a:t>
            </a:r>
            <a:endParaRPr lang="lt-LT" dirty="0"/>
          </a:p>
        </p:txBody>
      </p:sp>
      <p:pic>
        <p:nvPicPr>
          <p:cNvPr id="1028" name="Picture 4" descr="https://fbcdn-sphotos-h-a.akamaihd.net/hphotos-ak-xpf1/v/t34.0-12/11039994_907090686019696_444660167_n.jpg?oh=762e8fc566afa98ac69c4a6fc55ea911&amp;oe=54F4B245&amp;__gda__=1425255640_43f4530c1d2fb23ff9c09f29e1ad1d6c"/>
          <p:cNvPicPr>
            <a:picLocks noChangeAspect="1" noChangeArrowheads="1"/>
          </p:cNvPicPr>
          <p:nvPr/>
        </p:nvPicPr>
        <p:blipFill>
          <a:blip r:embed="rId3" cstate="print"/>
          <a:srcRect l="16393" r="8197" b="-1440"/>
          <a:stretch>
            <a:fillRect/>
          </a:stretch>
        </p:blipFill>
        <p:spPr bwMode="auto">
          <a:xfrm>
            <a:off x="4860032" y="3284984"/>
            <a:ext cx="3312368" cy="2520280"/>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blinds(horizontal)">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r>
              <a:rPr lang="lt-LT" dirty="0" smtClean="0"/>
              <a:t>Beta spinduliavimas</a:t>
            </a:r>
            <a:endParaRPr lang="lt-LT" dirty="0"/>
          </a:p>
        </p:txBody>
      </p:sp>
      <p:sp>
        <p:nvSpPr>
          <p:cNvPr id="3" name="Content Placeholder 2"/>
          <p:cNvSpPr>
            <a:spLocks noGrp="1"/>
          </p:cNvSpPr>
          <p:nvPr>
            <p:ph idx="1"/>
          </p:nvPr>
        </p:nvSpPr>
        <p:spPr>
          <a:xfrm>
            <a:off x="467544" y="1772816"/>
            <a:ext cx="8229600" cy="4325112"/>
          </a:xfrm>
        </p:spPr>
        <p:txBody>
          <a:bodyPr>
            <a:normAutofit/>
          </a:bodyPr>
          <a:lstStyle/>
          <a:p>
            <a:pPr>
              <a:buNone/>
            </a:pPr>
            <a:r>
              <a:rPr lang="lt-LT" sz="2000" dirty="0" smtClean="0"/>
              <a:t>Iš skylančių branduolių išmesti aukštos energijos elektronai ir *</a:t>
            </a:r>
            <a:r>
              <a:rPr lang="lt-LT" sz="2000" u="sng" dirty="0" smtClean="0"/>
              <a:t>pozitronai</a:t>
            </a:r>
            <a:r>
              <a:rPr lang="lt-LT" sz="2000" dirty="0" smtClean="0"/>
              <a:t>, pasižymi ribota skvarba, tačiau ši spinduliuotė yra labai kenksminga. Aukštos Beta spinduliavimo dozės nudegina odą, pažeidžia vidaus organus, sukelia ląstelių mutacijas ir net gali sukelti ribotą antrinį radioaktyvumą.</a:t>
            </a:r>
            <a:endParaRPr lang="lt-LT" sz="2000" dirty="0"/>
          </a:p>
        </p:txBody>
      </p:sp>
      <p:sp>
        <p:nvSpPr>
          <p:cNvPr id="4" name="TextBox 3"/>
          <p:cNvSpPr txBox="1"/>
          <p:nvPr/>
        </p:nvSpPr>
        <p:spPr>
          <a:xfrm>
            <a:off x="5436096" y="1556792"/>
            <a:ext cx="3240360" cy="307777"/>
          </a:xfrm>
          <a:prstGeom prst="rect">
            <a:avLst/>
          </a:prstGeom>
          <a:noFill/>
        </p:spPr>
        <p:txBody>
          <a:bodyPr wrap="square" rtlCol="0">
            <a:spAutoFit/>
          </a:bodyPr>
          <a:lstStyle/>
          <a:p>
            <a:r>
              <a:rPr lang="lt-LT" sz="1400" u="sng" dirty="0" smtClean="0"/>
              <a:t>*Pozitronas</a:t>
            </a:r>
            <a:r>
              <a:rPr lang="lt-LT" sz="1400" dirty="0" smtClean="0"/>
              <a:t>, e</a:t>
            </a:r>
            <a:r>
              <a:rPr lang="lt-LT" sz="1400" baseline="30000" dirty="0" smtClean="0"/>
              <a:t>+</a:t>
            </a:r>
            <a:r>
              <a:rPr lang="lt-LT" sz="1400" dirty="0" smtClean="0"/>
              <a:t> – elektrono antidalelė</a:t>
            </a:r>
            <a:endParaRPr lang="lt-LT" sz="1400" dirty="0"/>
          </a:p>
        </p:txBody>
      </p:sp>
      <p:pic>
        <p:nvPicPr>
          <p:cNvPr id="5"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
        <p:nvSpPr>
          <p:cNvPr id="31746" name="AutoShape 2" descr="http://upload.wikimedia.org/wikipedia/commons/a/aa/Beta-minus_Decay.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48" name="AutoShape 4" descr="http://upload.wikimedia.org/wikipedia/commons/a/aa/Beta-minus_Decay.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50" name="AutoShape 6" descr="http://upload.wikimedia.org/wikipedia/commons/a/aa/Beta-minus_Decay.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52" name="AutoShape 8" descr="http://upload.wikimedia.org/wikipedia/commons/a/aa/Beta-minus_Decay.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54" name="AutoShape 10" descr="http://upload.wikimedia.org/wikipedia/commons/a/aa/Beta-minus_Decay.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31756" name="AutoShape 12" descr="http://upload.wikimedia.org/wikipedia/commons/a/aa/Beta-minus_Decay.sv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31758" name="Picture 14" descr="File:Beta-minus Decay.svg"/>
          <p:cNvPicPr>
            <a:picLocks noChangeAspect="1" noChangeArrowheads="1"/>
          </p:cNvPicPr>
          <p:nvPr/>
        </p:nvPicPr>
        <p:blipFill>
          <a:blip r:embed="rId3" cstate="print"/>
          <a:srcRect/>
          <a:stretch>
            <a:fillRect/>
          </a:stretch>
        </p:blipFill>
        <p:spPr bwMode="auto">
          <a:xfrm>
            <a:off x="3203848" y="3789040"/>
            <a:ext cx="2880320" cy="1958619"/>
          </a:xfrm>
          <a:prstGeom prst="rect">
            <a:avLst/>
          </a:prstGeom>
          <a:noFill/>
        </p:spPr>
      </p:pic>
      <p:sp>
        <p:nvSpPr>
          <p:cNvPr id="13" name="TextBox 12"/>
          <p:cNvSpPr txBox="1"/>
          <p:nvPr/>
        </p:nvSpPr>
        <p:spPr>
          <a:xfrm>
            <a:off x="3131840" y="5877272"/>
            <a:ext cx="2808312" cy="369332"/>
          </a:xfrm>
          <a:prstGeom prst="rect">
            <a:avLst/>
          </a:prstGeom>
          <a:noFill/>
        </p:spPr>
        <p:txBody>
          <a:bodyPr wrap="square" rtlCol="0">
            <a:spAutoFit/>
          </a:bodyPr>
          <a:lstStyle/>
          <a:p>
            <a:r>
              <a:rPr lang="lt-LT" sz="900" dirty="0" smtClean="0">
                <a:hlinkClick r:id="rId4"/>
              </a:rPr>
              <a:t>http://commons.wikimedia.org/wiki/File:Beta-minus_Decay.svg</a:t>
            </a:r>
            <a:endParaRPr lang="lt-LT" sz="900" dirty="0"/>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fontScale="90000"/>
          </a:bodyPr>
          <a:lstStyle/>
          <a:p>
            <a:r>
              <a:rPr lang="lt-LT" dirty="0" smtClean="0"/>
              <a:t>Neutronų spinduliavimas</a:t>
            </a:r>
            <a:br>
              <a:rPr lang="lt-LT" dirty="0" smtClean="0"/>
            </a:br>
            <a:endParaRPr lang="lt-LT" dirty="0"/>
          </a:p>
        </p:txBody>
      </p:sp>
      <p:sp>
        <p:nvSpPr>
          <p:cNvPr id="3" name="Content Placeholder 2"/>
          <p:cNvSpPr>
            <a:spLocks noGrp="1"/>
          </p:cNvSpPr>
          <p:nvPr>
            <p:ph idx="1"/>
          </p:nvPr>
        </p:nvSpPr>
        <p:spPr>
          <a:xfrm>
            <a:off x="467544" y="1628800"/>
            <a:ext cx="8229600" cy="4325112"/>
          </a:xfrm>
        </p:spPr>
        <p:txBody>
          <a:bodyPr>
            <a:normAutofit/>
          </a:bodyPr>
          <a:lstStyle/>
          <a:p>
            <a:pPr>
              <a:buNone/>
            </a:pPr>
            <a:r>
              <a:rPr lang="lt-LT" sz="2000" dirty="0" smtClean="0"/>
              <a:t>Neutronai, skleidžiami skylančių branduolių, pasižymi kraštutinai aukšta skvarba (dideliu kenksmingumu). Apspinduliavus sunkiuosius elementus, sukelia stiprų antrinį radioaktyvumą.</a:t>
            </a:r>
            <a:endParaRPr lang="lt-LT" sz="2000" dirty="0"/>
          </a:p>
        </p:txBody>
      </p:sp>
      <p:pic>
        <p:nvPicPr>
          <p:cNvPr id="32772" name="Picture 4" descr="Protono kvarkų struktūra"/>
          <p:cNvPicPr>
            <a:picLocks noChangeAspect="1" noChangeArrowheads="1"/>
          </p:cNvPicPr>
          <p:nvPr/>
        </p:nvPicPr>
        <p:blipFill>
          <a:blip r:embed="rId2" cstate="print"/>
          <a:srcRect/>
          <a:stretch>
            <a:fillRect/>
          </a:stretch>
        </p:blipFill>
        <p:spPr bwMode="auto">
          <a:xfrm>
            <a:off x="3059832" y="2708920"/>
            <a:ext cx="3227809" cy="3227809"/>
          </a:xfrm>
          <a:prstGeom prst="rect">
            <a:avLst/>
          </a:prstGeom>
          <a:noFill/>
        </p:spPr>
      </p:pic>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7" name="TextBox 6"/>
          <p:cNvSpPr txBox="1"/>
          <p:nvPr/>
        </p:nvSpPr>
        <p:spPr>
          <a:xfrm>
            <a:off x="3275856" y="5589240"/>
            <a:ext cx="2592288" cy="307777"/>
          </a:xfrm>
          <a:prstGeom prst="rect">
            <a:avLst/>
          </a:prstGeom>
          <a:noFill/>
        </p:spPr>
        <p:txBody>
          <a:bodyPr wrap="square" rtlCol="0">
            <a:spAutoFit/>
          </a:bodyPr>
          <a:lstStyle/>
          <a:p>
            <a:r>
              <a:rPr lang="lt-LT" sz="700" dirty="0" smtClean="0">
                <a:hlinkClick r:id="rId4"/>
              </a:rPr>
              <a:t>http://lt.wikipedia.org/wiki/Neutronas#mediaviewer/File:Quark_structure_neutron.svg</a:t>
            </a:r>
            <a:endParaRPr lang="lt-LT" sz="700"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852936"/>
            <a:ext cx="8229600" cy="1069848"/>
          </a:xfrm>
        </p:spPr>
        <p:txBody>
          <a:bodyPr/>
          <a:lstStyle/>
          <a:p>
            <a:pPr algn="ctr"/>
            <a:r>
              <a:rPr lang="lt-LT" dirty="0" smtClean="0"/>
              <a:t>Spinduliuotės tyrimai</a:t>
            </a:r>
            <a:endParaRPr lang="lt-LT"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Elektroskopas</a:t>
            </a:r>
            <a:endParaRPr lang="lt-LT" dirty="0"/>
          </a:p>
        </p:txBody>
      </p:sp>
      <p:sp>
        <p:nvSpPr>
          <p:cNvPr id="3" name="Content Placeholder 2"/>
          <p:cNvSpPr>
            <a:spLocks noGrp="1"/>
          </p:cNvSpPr>
          <p:nvPr>
            <p:ph idx="1"/>
          </p:nvPr>
        </p:nvSpPr>
        <p:spPr>
          <a:xfrm>
            <a:off x="539552" y="1844824"/>
            <a:ext cx="4392488" cy="4325112"/>
          </a:xfrm>
        </p:spPr>
        <p:txBody>
          <a:bodyPr>
            <a:normAutofit lnSpcReduction="10000"/>
          </a:bodyPr>
          <a:lstStyle/>
          <a:p>
            <a:r>
              <a:rPr lang="lt-LT" sz="2000" dirty="0" smtClean="0"/>
              <a:t>Papraščiausias prietaisas, naudotas spinuliuotės tyrimams, buvo elektroskopas. 	</a:t>
            </a:r>
          </a:p>
          <a:p>
            <a:r>
              <a:rPr lang="lt-LT" sz="2000" dirty="0" smtClean="0"/>
              <a:t>Veikimo principas - įgavęs krūvį plonas lapelis,  atsislenka į šalį nuo strypelio. Jonizuojanti </a:t>
            </a:r>
            <a:r>
              <a:rPr lang="lt-LT" sz="2000" strike="sngStrike" dirty="0" smtClean="0">
                <a:solidFill>
                  <a:srgbClr val="FF0000"/>
                </a:solidFill>
              </a:rPr>
              <a:t>dėžutė</a:t>
            </a:r>
            <a:r>
              <a:rPr lang="lt-LT" sz="2000" dirty="0" smtClean="0"/>
              <a:t> </a:t>
            </a:r>
            <a:r>
              <a:rPr lang="lt-LT" sz="2000" dirty="0" smtClean="0">
                <a:solidFill>
                  <a:srgbClr val="FF0000"/>
                </a:solidFill>
              </a:rPr>
              <a:t>dalelė</a:t>
            </a:r>
            <a:r>
              <a:rPr lang="lt-LT" sz="2000" dirty="0" smtClean="0"/>
              <a:t> prasiskverbus į dėžutės vidų jonizuoja oro molekules. Strypelis, ir lapelis, pritraukę priešingo krūvio jonus, praranda dalį krūvio, ir lapelio nukrypimo kampas sumažeja.</a:t>
            </a:r>
          </a:p>
          <a:p>
            <a:r>
              <a:rPr lang="lt-LT" sz="2000" dirty="0" smtClean="0"/>
              <a:t>Pagal kampo didumą galima spręsti apie spinduliuotės poveikį.</a:t>
            </a:r>
            <a:endParaRPr lang="lt-LT" sz="2000" dirty="0"/>
          </a:p>
        </p:txBody>
      </p:sp>
      <p:pic>
        <p:nvPicPr>
          <p:cNvPr id="33796" name="Picture 4" descr="http://upload.wikimedia.org/wikipedia/commons/b/b5/Electroscope.png"/>
          <p:cNvPicPr>
            <a:picLocks noChangeAspect="1" noChangeArrowheads="1"/>
          </p:cNvPicPr>
          <p:nvPr/>
        </p:nvPicPr>
        <p:blipFill>
          <a:blip r:embed="rId2" cstate="print"/>
          <a:srcRect/>
          <a:stretch>
            <a:fillRect/>
          </a:stretch>
        </p:blipFill>
        <p:spPr bwMode="auto">
          <a:xfrm>
            <a:off x="5652120" y="1628800"/>
            <a:ext cx="2664296" cy="3538160"/>
          </a:xfrm>
          <a:prstGeom prst="rect">
            <a:avLst/>
          </a:prstGeom>
          <a:noFill/>
        </p:spPr>
      </p:pic>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7" name="TextBox 6"/>
          <p:cNvSpPr txBox="1"/>
          <p:nvPr/>
        </p:nvSpPr>
        <p:spPr>
          <a:xfrm>
            <a:off x="5364088" y="5157192"/>
            <a:ext cx="3528392" cy="184666"/>
          </a:xfrm>
          <a:prstGeom prst="rect">
            <a:avLst/>
          </a:prstGeom>
          <a:noFill/>
        </p:spPr>
        <p:txBody>
          <a:bodyPr wrap="square" rtlCol="0">
            <a:spAutoFit/>
          </a:bodyPr>
          <a:lstStyle/>
          <a:p>
            <a:r>
              <a:rPr lang="lt-LT" sz="200" dirty="0" smtClean="0">
                <a:hlinkClick r:id="rId4"/>
              </a:rPr>
              <a:t>https://www.google.lt/search?q=papras%C4%8Diausias+prietaisas,+naudotas+spinduliuot%C4%97s+tyrimams,+buvo+elektroskopas.%09%C4%AEgav%C4%99s+kr%C5%ABv%C4%AF+plonas+lapelis&amp;biw=1920&amp;bih=955&amp;source=lnms&amp;tbm=isch&amp;sa=X&amp;ei=wAPyVLWFCISuUaOMgeAH&amp;ved=0CAYQ_AUoAQ#tbm=isch&amp;q=elektroskopas&amp;imgdii=_&amp;imgrc=RQpkn6gb0e9ZYM%253A%3Bai0RIL7P1k0SjM%3Bhttp%253A%252F%252Fupload.wikimedia.org%252Fwikipedia%252Fcommons%252Fb%252Fb5%252FElectroscope.png%3Bhttp%253A%252F%252Flt.wikipedia.org%252Fwiki%252FElektroskopas%3B811%3B1077</a:t>
            </a:r>
            <a:endParaRPr lang="lt-LT" sz="200"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lt-LT" dirty="0" smtClean="0"/>
              <a:t>Vilsono kamera</a:t>
            </a:r>
            <a:endParaRPr lang="lt-LT" dirty="0"/>
          </a:p>
        </p:txBody>
      </p:sp>
      <p:sp>
        <p:nvSpPr>
          <p:cNvPr id="3" name="Content Placeholder 2"/>
          <p:cNvSpPr>
            <a:spLocks noGrp="1"/>
          </p:cNvSpPr>
          <p:nvPr>
            <p:ph idx="1"/>
          </p:nvPr>
        </p:nvSpPr>
        <p:spPr>
          <a:xfrm>
            <a:off x="467544" y="1844824"/>
            <a:ext cx="4608512" cy="4752528"/>
          </a:xfrm>
        </p:spPr>
        <p:txBody>
          <a:bodyPr>
            <a:normAutofit/>
          </a:bodyPr>
          <a:lstStyle/>
          <a:p>
            <a:r>
              <a:rPr lang="lt-LT" sz="2000" dirty="0" smtClean="0"/>
              <a:t>Anglų fizikas Čarlzas Vilsonas 1912 metais sukonstravo vadinamąją Vilsono kamerą – prietaisą elektringųjų dalelių pėdsakams stebėti ir fotografuoti.</a:t>
            </a:r>
          </a:p>
          <a:p>
            <a:r>
              <a:rPr lang="lt-LT" sz="2000" dirty="0" smtClean="0"/>
              <a:t>Veikimo principas - Stūmoklį patraukus į dešinę, kameros tūris padidėja, o garų slėgis ir temperatūra sumažėja.</a:t>
            </a:r>
            <a:br>
              <a:rPr lang="lt-LT" sz="2000" dirty="0" smtClean="0"/>
            </a:br>
            <a:r>
              <a:rPr lang="lt-LT" sz="2000" dirty="0" smtClean="0"/>
              <a:t>Garai atvėsta ir pasidaro persotintieji. Susidarę jonai tampa kondensacijos centrais, ir dalelės kelyje atsiranda smulkių rūko lašelių ruožas – trekas. </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34818" name="Picture 2" descr="http://ik.su.lt/~mariusbm/Atomas/teorija/paveiksliukai/6.JPG"/>
          <p:cNvPicPr>
            <a:picLocks noChangeAspect="1" noChangeArrowheads="1"/>
          </p:cNvPicPr>
          <p:nvPr/>
        </p:nvPicPr>
        <p:blipFill>
          <a:blip r:embed="rId3" cstate="print"/>
          <a:srcRect/>
          <a:stretch>
            <a:fillRect/>
          </a:stretch>
        </p:blipFill>
        <p:spPr bwMode="auto">
          <a:xfrm>
            <a:off x="5580112" y="2348880"/>
            <a:ext cx="2664296" cy="2891852"/>
          </a:xfrm>
          <a:prstGeom prst="rect">
            <a:avLst/>
          </a:prstGeom>
          <a:noFill/>
        </p:spPr>
      </p:pic>
      <p:sp>
        <p:nvSpPr>
          <p:cNvPr id="6" name="TextBox 5"/>
          <p:cNvSpPr txBox="1"/>
          <p:nvPr/>
        </p:nvSpPr>
        <p:spPr>
          <a:xfrm>
            <a:off x="5580112" y="2132856"/>
            <a:ext cx="2664296" cy="200055"/>
          </a:xfrm>
          <a:prstGeom prst="rect">
            <a:avLst/>
          </a:prstGeom>
          <a:noFill/>
        </p:spPr>
        <p:txBody>
          <a:bodyPr wrap="square" rtlCol="0">
            <a:spAutoFit/>
          </a:bodyPr>
          <a:lstStyle/>
          <a:p>
            <a:r>
              <a:rPr lang="lt-LT" sz="700" dirty="0" smtClean="0">
                <a:hlinkClick r:id="rId4"/>
              </a:rPr>
              <a:t>http://ik.su.lt/~mariusbm/Atomas/teorija/detektor.htm</a:t>
            </a:r>
            <a:endParaRPr lang="lt-LT" sz="700" dirty="0"/>
          </a:p>
        </p:txBody>
      </p:sp>
      <p:pic>
        <p:nvPicPr>
          <p:cNvPr id="34820" name="Picture 4" descr="https://fbcdn-sphotos-h-a.akamaihd.net/hphotos-ak-xpf1/v/t34.0-12/11016314_907090702686361_701551835_n.jpg?oh=830c2f3a5cc48ede15516169d0b2c8fc&amp;oe=54F4D483&amp;__gda__=1425336094_d0715c06c121d2e150c6165199685758"/>
          <p:cNvPicPr>
            <a:picLocks noChangeAspect="1" noChangeArrowheads="1"/>
          </p:cNvPicPr>
          <p:nvPr/>
        </p:nvPicPr>
        <p:blipFill>
          <a:blip r:embed="rId5" cstate="print"/>
          <a:srcRect l="12312" b="685"/>
          <a:stretch>
            <a:fillRect/>
          </a:stretch>
        </p:blipFill>
        <p:spPr bwMode="auto">
          <a:xfrm rot="16200000">
            <a:off x="4608004" y="2168861"/>
            <a:ext cx="4608511" cy="2952326"/>
          </a:xfrm>
          <a:prstGeom prst="rect">
            <a:avLst/>
          </a:prstGeom>
          <a:noFill/>
        </p:spPr>
      </p:pic>
      <p:sp>
        <p:nvSpPr>
          <p:cNvPr id="8" name="TextBox 7"/>
          <p:cNvSpPr txBox="1"/>
          <p:nvPr/>
        </p:nvSpPr>
        <p:spPr>
          <a:xfrm>
            <a:off x="5652120" y="692696"/>
            <a:ext cx="2808312" cy="646331"/>
          </a:xfrm>
          <a:prstGeom prst="rect">
            <a:avLst/>
          </a:prstGeom>
          <a:noFill/>
        </p:spPr>
        <p:txBody>
          <a:bodyPr wrap="square" rtlCol="0">
            <a:spAutoFit/>
          </a:bodyPr>
          <a:lstStyle/>
          <a:p>
            <a:r>
              <a:rPr lang="lt-LT" dirty="0" smtClean="0"/>
              <a:t>Alfa dalelių pėdsakai Vilsono kameroje</a:t>
            </a:r>
            <a:endParaRPr lang="lt-LT"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blinds(horizontal)">
                                      <p:cBhvr>
                                        <p:cTn id="7" dur="500"/>
                                        <p:tgtEl>
                                          <p:spTgt spid="348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4820"/>
                                        </p:tgtEl>
                                        <p:attrNameLst>
                                          <p:attrName>style.visibility</p:attrName>
                                        </p:attrNameLst>
                                      </p:cBhvr>
                                      <p:to>
                                        <p:strVal val="visible"/>
                                      </p:to>
                                    </p:set>
                                    <p:animEffect transition="in" filter="blinds(horizontal)">
                                      <p:cBhvr>
                                        <p:cTn id="17" dur="500"/>
                                        <p:tgtEl>
                                          <p:spTgt spid="3482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Burbulinė kamera</a:t>
            </a:r>
            <a:endParaRPr lang="lt-LT" dirty="0"/>
          </a:p>
        </p:txBody>
      </p:sp>
      <p:sp>
        <p:nvSpPr>
          <p:cNvPr id="3" name="Content Placeholder 2"/>
          <p:cNvSpPr>
            <a:spLocks noGrp="1"/>
          </p:cNvSpPr>
          <p:nvPr>
            <p:ph idx="1"/>
          </p:nvPr>
        </p:nvSpPr>
        <p:spPr>
          <a:xfrm>
            <a:off x="467544" y="1844824"/>
            <a:ext cx="4896544" cy="4325112"/>
          </a:xfrm>
        </p:spPr>
        <p:txBody>
          <a:bodyPr>
            <a:normAutofit lnSpcReduction="10000"/>
          </a:bodyPr>
          <a:lstStyle/>
          <a:p>
            <a:r>
              <a:rPr lang="lt-LT" sz="2000" dirty="0" smtClean="0"/>
              <a:t>Šią kamerą 1952 metais sukonstravo D. A. Glezeris.</a:t>
            </a:r>
          </a:p>
          <a:p>
            <a:r>
              <a:rPr lang="lt-LT" sz="2000" dirty="0" smtClean="0"/>
              <a:t>Inde su stipriais langais laikomas koks nors skystis. Staiga sumažinus slėgį, skystis pereina į nestabilią perkaitinto skysčio būseną, tada pradeda atsirasti pirmieji garų burbuliukai. Jie visų pirma nusėda ant jonų, jei tuo laiku per kamerą lekia greita jonizuojanti dalelė, ant jos nusėda virtinė burbuliukų ir dalelės pėdsakas pasidaro aiškiai matomas. Tuo metu kamera apšviečiama ir pėdsakas fotografuojamas. </a:t>
            </a:r>
            <a:endParaRPr lang="lt-LT" sz="2000" dirty="0"/>
          </a:p>
        </p:txBody>
      </p:sp>
      <p:pic>
        <p:nvPicPr>
          <p:cNvPr id="36868" name="Picture 4" descr="http://ik.su.lt/~mariusbm/Atomas/teorija/paveiksliukai/7.JPG"/>
          <p:cNvPicPr>
            <a:picLocks noChangeAspect="1" noChangeArrowheads="1"/>
          </p:cNvPicPr>
          <p:nvPr/>
        </p:nvPicPr>
        <p:blipFill>
          <a:blip r:embed="rId2" cstate="print"/>
          <a:srcRect/>
          <a:stretch>
            <a:fillRect/>
          </a:stretch>
        </p:blipFill>
        <p:spPr bwMode="auto">
          <a:xfrm>
            <a:off x="5796136" y="1700808"/>
            <a:ext cx="2924175" cy="3133726"/>
          </a:xfrm>
          <a:prstGeom prst="rect">
            <a:avLst/>
          </a:prstGeom>
          <a:noFill/>
        </p:spPr>
      </p:pic>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7" name="TextBox 6"/>
          <p:cNvSpPr txBox="1"/>
          <p:nvPr/>
        </p:nvSpPr>
        <p:spPr>
          <a:xfrm>
            <a:off x="5796136" y="4869160"/>
            <a:ext cx="3096344" cy="230832"/>
          </a:xfrm>
          <a:prstGeom prst="rect">
            <a:avLst/>
          </a:prstGeom>
          <a:noFill/>
        </p:spPr>
        <p:txBody>
          <a:bodyPr wrap="square" rtlCol="0">
            <a:spAutoFit/>
          </a:bodyPr>
          <a:lstStyle/>
          <a:p>
            <a:r>
              <a:rPr lang="lt-LT" sz="900" dirty="0" smtClean="0">
                <a:hlinkClick r:id="rId4"/>
              </a:rPr>
              <a:t>http://ik.su.lt/~mariusbm/Atomas/teorija/detektor.htm</a:t>
            </a:r>
            <a:endParaRPr lang="lt-LT" sz="900" dirty="0"/>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996952"/>
            <a:ext cx="8229600" cy="1066800"/>
          </a:xfrm>
        </p:spPr>
        <p:txBody>
          <a:bodyPr/>
          <a:lstStyle/>
          <a:p>
            <a:pPr algn="ctr"/>
            <a:r>
              <a:rPr lang="lt-LT" dirty="0" smtClean="0"/>
              <a:t>APŠVITOS</a:t>
            </a:r>
            <a:endParaRPr lang="lt-LT"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solidFill>
                  <a:schemeClr val="tx1"/>
                </a:solidFill>
              </a:rPr>
              <a:t>Vidinė apšvita ir jos ribojimas</a:t>
            </a:r>
            <a:endParaRPr lang="lt-LT" dirty="0">
              <a:solidFill>
                <a:schemeClr val="tx1"/>
              </a:solidFill>
            </a:endParaRPr>
          </a:p>
        </p:txBody>
      </p:sp>
      <p:sp>
        <p:nvSpPr>
          <p:cNvPr id="3" name="Content Placeholder 2"/>
          <p:cNvSpPr>
            <a:spLocks noGrp="1"/>
          </p:cNvSpPr>
          <p:nvPr>
            <p:ph idx="1"/>
          </p:nvPr>
        </p:nvSpPr>
        <p:spPr>
          <a:xfrm>
            <a:off x="539552" y="1844824"/>
            <a:ext cx="8229600" cy="4325112"/>
          </a:xfrm>
        </p:spPr>
        <p:txBody>
          <a:bodyPr>
            <a:normAutofit/>
          </a:bodyPr>
          <a:lstStyle/>
          <a:p>
            <a:pPr>
              <a:buNone/>
            </a:pPr>
            <a:r>
              <a:rPr lang="lt-LT" sz="2000" dirty="0" smtClean="0"/>
              <a:t>Vidinę apšvitą sukelia radionuklidai, patekę į organizmą pro kvėpavimo takus, virškinamąjį traktą ar odą.</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pic>
        <p:nvPicPr>
          <p:cNvPr id="31746" name="Picture 2" descr="https://pbs.twimg.com/media/B8SEdlICAAATD05.jpg:large"/>
          <p:cNvPicPr>
            <a:picLocks noChangeAspect="1" noChangeArrowheads="1"/>
          </p:cNvPicPr>
          <p:nvPr/>
        </p:nvPicPr>
        <p:blipFill>
          <a:blip r:embed="rId4" cstate="print"/>
          <a:srcRect/>
          <a:stretch>
            <a:fillRect/>
          </a:stretch>
        </p:blipFill>
        <p:spPr bwMode="auto">
          <a:xfrm>
            <a:off x="2339752" y="2780928"/>
            <a:ext cx="4752528" cy="3253023"/>
          </a:xfrm>
          <a:prstGeom prst="rect">
            <a:avLst/>
          </a:prstGeom>
          <a:noFill/>
        </p:spPr>
      </p:pic>
      <p:sp>
        <p:nvSpPr>
          <p:cNvPr id="9" name="TextBox 8"/>
          <p:cNvSpPr txBox="1"/>
          <p:nvPr/>
        </p:nvSpPr>
        <p:spPr>
          <a:xfrm>
            <a:off x="2339752" y="6021288"/>
            <a:ext cx="4752528" cy="276999"/>
          </a:xfrm>
          <a:prstGeom prst="rect">
            <a:avLst/>
          </a:prstGeom>
          <a:noFill/>
        </p:spPr>
        <p:txBody>
          <a:bodyPr wrap="square" rtlCol="0">
            <a:spAutoFit/>
          </a:bodyPr>
          <a:lstStyle/>
          <a:p>
            <a:r>
              <a:rPr lang="lt-LT" sz="400" dirty="0" smtClean="0">
                <a:hlinkClick r:id="rId5"/>
              </a:rPr>
              <a:t>https://www.google.lt/search?q=radionuklidai&amp;safe=off&amp;biw=1920&amp;bih=955&amp;source=lnms&amp;tbm=isch&amp;sa=X&amp;ei=xjsMVenTLeLTygPr9YHYDQ&amp;sqi=2&amp;ved=0CAcQ_AUoAg#imgdii=_&amp;imgrc=769nfm29zWspBM%253A%3BIW8weFTGuMr8GM%3Bhttps%253A%252F%252Fpbs.twimg.com%252Fmedia%252FB8SEdlICAAATD05.jpg%253Alarge%3Bhttps%253A%252F%252Ftwitter.com%252Ffake_rosatom%3B580%3B397</a:t>
            </a:r>
            <a:endParaRPr lang="lt-LT" sz="400" dirty="0"/>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Vidinė apšvita ir jos ribojimas</a:t>
            </a:r>
            <a:endParaRPr lang="lt-LT" dirty="0"/>
          </a:p>
        </p:txBody>
      </p:sp>
      <p:sp>
        <p:nvSpPr>
          <p:cNvPr id="3" name="Content Placeholder 2"/>
          <p:cNvSpPr>
            <a:spLocks noGrp="1"/>
          </p:cNvSpPr>
          <p:nvPr>
            <p:ph idx="1"/>
          </p:nvPr>
        </p:nvSpPr>
        <p:spPr>
          <a:xfrm>
            <a:off x="467544" y="1700808"/>
            <a:ext cx="8229600" cy="4325112"/>
          </a:xfrm>
        </p:spPr>
        <p:txBody>
          <a:bodyPr>
            <a:normAutofit/>
          </a:bodyPr>
          <a:lstStyle/>
          <a:p>
            <a:pPr>
              <a:buNone/>
            </a:pPr>
            <a:r>
              <a:rPr lang="lt-LT" sz="1400" dirty="0" smtClean="0"/>
              <a:t>Vidinė apšvita, kurią sukelia į organizmą patekę radionuklidai, priklauso nuo skilimo tipo.</a:t>
            </a:r>
          </a:p>
          <a:p>
            <a:r>
              <a:rPr lang="lt-LT" sz="1400" dirty="0" smtClean="0"/>
              <a:t>Vidutinės dalelių ar kvantų energijos;</a:t>
            </a:r>
          </a:p>
          <a:p>
            <a:r>
              <a:rPr lang="lt-LT" sz="1400" dirty="0" smtClean="0"/>
              <a:t>Radioaktyviojo skilimo grandinės;</a:t>
            </a:r>
          </a:p>
          <a:p>
            <a:r>
              <a:rPr lang="lt-LT" sz="1400" dirty="0" smtClean="0"/>
              <a:t>Radionuklido patekimo į organizmą būdo;</a:t>
            </a:r>
          </a:p>
          <a:p>
            <a:r>
              <a:rPr lang="lt-LT" sz="1400" dirty="0" smtClean="0"/>
              <a:t>Pasiskirstymo organizme pobūdžio ir išlikos.</a:t>
            </a:r>
            <a:endParaRPr lang="lt-LT" sz="14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
        <p:nvSpPr>
          <p:cNvPr id="5" name="TextBox 4"/>
          <p:cNvSpPr txBox="1"/>
          <p:nvPr/>
        </p:nvSpPr>
        <p:spPr>
          <a:xfrm>
            <a:off x="755576" y="3429000"/>
            <a:ext cx="4032448" cy="2308324"/>
          </a:xfrm>
          <a:prstGeom prst="rect">
            <a:avLst/>
          </a:prstGeom>
          <a:noFill/>
        </p:spPr>
        <p:txBody>
          <a:bodyPr wrap="square" rtlCol="0">
            <a:spAutoFit/>
          </a:bodyPr>
          <a:lstStyle/>
          <a:p>
            <a:r>
              <a:rPr lang="lt-LT" dirty="0" smtClean="0"/>
              <a:t>XX a. Pirmoje pusėje, kad švytėtų, laikrodžių rodyklės dengtos medžiaga, į kurios sudėtį įeina radis arba mezortis, kad sudėtų reikiamą medžiagą teptuku, darbininkės smailino teptukų galus lūpomis.</a:t>
            </a:r>
          </a:p>
          <a:p>
            <a:r>
              <a:rPr lang="lt-LT" i="1" u="sng" dirty="0" smtClean="0"/>
              <a:t>Vidutininškai po 15 metų, jos susirgdavo žandikaulių vėžiu.</a:t>
            </a:r>
            <a:endParaRPr lang="lt-LT" i="1" u="sng" dirty="0"/>
          </a:p>
        </p:txBody>
      </p:sp>
      <p:pic>
        <p:nvPicPr>
          <p:cNvPr id="39938" name="Picture 2" descr="https://fbcdn-sphotos-h-a.akamaihd.net/hphotos-ak-xpf1/v/t34.0-12/11009078_907655769296521_1615931653_n.jpg?oh=c40ba8c4d0d7159ffb0a87b6a370a84d&amp;oe=54F6395E&amp;__gda__=1425356750_dda9bd139afcff207c36d76b77467021"/>
          <p:cNvPicPr>
            <a:picLocks noChangeAspect="1" noChangeArrowheads="1"/>
          </p:cNvPicPr>
          <p:nvPr/>
        </p:nvPicPr>
        <p:blipFill>
          <a:blip r:embed="rId3" cstate="print"/>
          <a:srcRect l="2997" t="10170" r="-1882" b="13559"/>
          <a:stretch>
            <a:fillRect/>
          </a:stretch>
        </p:blipFill>
        <p:spPr bwMode="auto">
          <a:xfrm>
            <a:off x="5292080" y="2132856"/>
            <a:ext cx="2376264" cy="3240360"/>
          </a:xfrm>
          <a:prstGeom prst="rect">
            <a:avLst/>
          </a:prstGeom>
          <a:noFill/>
        </p:spPr>
      </p:pic>
      <p:sp>
        <p:nvSpPr>
          <p:cNvPr id="7" name="TextBox 6"/>
          <p:cNvSpPr txBox="1"/>
          <p:nvPr/>
        </p:nvSpPr>
        <p:spPr>
          <a:xfrm>
            <a:off x="4860032" y="5445224"/>
            <a:ext cx="3240360" cy="1169551"/>
          </a:xfrm>
          <a:prstGeom prst="rect">
            <a:avLst/>
          </a:prstGeom>
          <a:noFill/>
        </p:spPr>
        <p:txBody>
          <a:bodyPr wrap="square" rtlCol="0">
            <a:spAutoFit/>
          </a:bodyPr>
          <a:lstStyle/>
          <a:p>
            <a:pPr algn="ctr"/>
            <a:r>
              <a:rPr lang="lt-LT" sz="1400" dirty="0" smtClean="0"/>
              <a:t>Laikraščio ,,New York Newspaper’’ karikatūra, vaizduojanti giltinę, laikančia lėkštutę su mezorito dažais, kurias suteptą teptuką laikrodžių surinkėjos smailino lūpomis.</a:t>
            </a:r>
            <a:endParaRPr lang="lt-LT" sz="1400"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blinds(horizontal)">
                                      <p:cBhvr>
                                        <p:cTn id="7" dur="500"/>
                                        <p:tgtEl>
                                          <p:spTgt spid="399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Profesinė apšvita</a:t>
            </a:r>
            <a:endParaRPr lang="lt-LT" dirty="0"/>
          </a:p>
        </p:txBody>
      </p:sp>
      <p:sp>
        <p:nvSpPr>
          <p:cNvPr id="3" name="Content Placeholder 2"/>
          <p:cNvSpPr>
            <a:spLocks noGrp="1"/>
          </p:cNvSpPr>
          <p:nvPr>
            <p:ph idx="1"/>
          </p:nvPr>
        </p:nvSpPr>
        <p:spPr>
          <a:xfrm>
            <a:off x="467544" y="1844824"/>
            <a:ext cx="8229600" cy="4325112"/>
          </a:xfrm>
        </p:spPr>
        <p:txBody>
          <a:bodyPr>
            <a:normAutofit/>
          </a:bodyPr>
          <a:lstStyle/>
          <a:p>
            <a:pPr>
              <a:buNone/>
            </a:pPr>
            <a:r>
              <a:rPr lang="lt-LT" sz="2000" dirty="0" smtClean="0"/>
              <a:t>Žmones, dirbančius su jonizuojančios spinduliuotės šaltiniais, veikianti apšvita vadinama profesinė. Jiems nustatytos ribinės dozės, kuros juos gali paveikti, kad jos nebūtų viršytos, privaloma vykdyti radiacinės saugos reikalavimus. </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40962" name="Picture 2" descr="http://www.vlmedicina.lt/wp-content/uploads/2011/08/modarticle_4e4a614e30ddf_b11.jpg"/>
          <p:cNvPicPr>
            <a:picLocks noChangeAspect="1" noChangeArrowheads="1"/>
          </p:cNvPicPr>
          <p:nvPr/>
        </p:nvPicPr>
        <p:blipFill>
          <a:blip r:embed="rId3" cstate="print"/>
          <a:srcRect/>
          <a:stretch>
            <a:fillRect/>
          </a:stretch>
        </p:blipFill>
        <p:spPr bwMode="auto">
          <a:xfrm>
            <a:off x="827584" y="3284984"/>
            <a:ext cx="4371975" cy="3209926"/>
          </a:xfrm>
          <a:prstGeom prst="rect">
            <a:avLst/>
          </a:prstGeom>
          <a:noFill/>
        </p:spPr>
      </p:pic>
      <p:sp>
        <p:nvSpPr>
          <p:cNvPr id="6" name="TextBox 5"/>
          <p:cNvSpPr txBox="1"/>
          <p:nvPr/>
        </p:nvSpPr>
        <p:spPr>
          <a:xfrm>
            <a:off x="5652120" y="3861048"/>
            <a:ext cx="2808312" cy="646331"/>
          </a:xfrm>
          <a:prstGeom prst="rect">
            <a:avLst/>
          </a:prstGeom>
          <a:noFill/>
        </p:spPr>
        <p:txBody>
          <a:bodyPr wrap="square" rtlCol="0">
            <a:spAutoFit/>
          </a:bodyPr>
          <a:lstStyle/>
          <a:p>
            <a:r>
              <a:rPr lang="lt-LT" dirty="0" smtClean="0"/>
              <a:t>Liemenės, kurias privalo devėti darbuotojai.</a:t>
            </a:r>
            <a:endParaRPr lang="lt-LT" dirty="0"/>
          </a:p>
        </p:txBody>
      </p:sp>
      <p:sp>
        <p:nvSpPr>
          <p:cNvPr id="7" name="TextBox 6"/>
          <p:cNvSpPr txBox="1"/>
          <p:nvPr/>
        </p:nvSpPr>
        <p:spPr>
          <a:xfrm>
            <a:off x="827584" y="6525344"/>
            <a:ext cx="4248472" cy="276999"/>
          </a:xfrm>
          <a:prstGeom prst="rect">
            <a:avLst/>
          </a:prstGeom>
          <a:noFill/>
        </p:spPr>
        <p:txBody>
          <a:bodyPr wrap="square" rtlCol="0">
            <a:spAutoFit/>
          </a:bodyPr>
          <a:lstStyle/>
          <a:p>
            <a:r>
              <a:rPr lang="lt-LT" sz="300" dirty="0" smtClean="0">
                <a:hlinkClick r:id="rId4"/>
              </a:rPr>
              <a:t>https://www.google.lt/search?q=profesine+apsvita&amp;biw=1920&amp;bih=955&amp;source=lnms&amp;tbm=isch&amp;sa=X&amp;ei=cmTzVJ-IJcK5Ube-hNAP&amp;ved=0CAYQ_AUoAQ#imgdii=_&amp;imgrc=ePTAHH0DQS2FxM%253A%3B5ywEfX6njRAR5M%3Bhttp%253A%252F%252Fwww.vlmedicina.lt%252Fwp-content%252Fuploads%252F2011%252F08%252Fmodarticle_4e4a614e30ddf_b11.jpg%3Bhttp%253A%252F%252Fwww.vlmedicina.lt%252F2011%252F08%252Far-dideles-profesines-apsvitos-dozes-gauna-darbuotojai%252F%3B459%3B337</a:t>
            </a:r>
            <a:endParaRPr lang="lt-LT" sz="300"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blinds(horizontal)">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r>
              <a:rPr lang="lt-LT" dirty="0" smtClean="0"/>
              <a:t>Medicininė apšvita</a:t>
            </a:r>
            <a:endParaRPr lang="lt-LT" dirty="0"/>
          </a:p>
        </p:txBody>
      </p:sp>
      <p:sp>
        <p:nvSpPr>
          <p:cNvPr id="3" name="Content Placeholder 2"/>
          <p:cNvSpPr>
            <a:spLocks noGrp="1"/>
          </p:cNvSpPr>
          <p:nvPr>
            <p:ph idx="1"/>
          </p:nvPr>
        </p:nvSpPr>
        <p:spPr>
          <a:xfrm>
            <a:off x="467544" y="1700808"/>
            <a:ext cx="8229600" cy="4325112"/>
          </a:xfrm>
        </p:spPr>
        <p:txBody>
          <a:bodyPr>
            <a:normAutofit/>
          </a:bodyPr>
          <a:lstStyle/>
          <a:p>
            <a:pPr>
              <a:buNone/>
            </a:pPr>
            <a:r>
              <a:rPr lang="lt-LT" sz="2000" dirty="0" smtClean="0"/>
              <a:t>Medicininė yra pacientų apšvita atliekant diagnostikos tyrimus arba gydant. Apšvitą patiria ir darbuotojai dirbantys su radioaktyviais spinduliais.</a:t>
            </a:r>
            <a:endParaRPr lang="lt-LT" sz="1800" strike="sngStrike" dirty="0"/>
          </a:p>
        </p:txBody>
      </p:sp>
      <p:pic>
        <p:nvPicPr>
          <p:cNvPr id="1026" name="Picture 2" descr="http://www.vlmedicina.lt/wp-content/uploads/2012/02/KUB_7766-Kopija-Copy.jpg"/>
          <p:cNvPicPr>
            <a:picLocks noChangeAspect="1" noChangeArrowheads="1"/>
          </p:cNvPicPr>
          <p:nvPr/>
        </p:nvPicPr>
        <p:blipFill>
          <a:blip r:embed="rId2" cstate="print"/>
          <a:srcRect/>
          <a:stretch>
            <a:fillRect/>
          </a:stretch>
        </p:blipFill>
        <p:spPr bwMode="auto">
          <a:xfrm>
            <a:off x="3995936" y="3501008"/>
            <a:ext cx="3132348" cy="2088232"/>
          </a:xfrm>
          <a:prstGeom prst="rect">
            <a:avLst/>
          </a:prstGeom>
          <a:noFill/>
        </p:spPr>
      </p:pic>
      <p:sp>
        <p:nvSpPr>
          <p:cNvPr id="5" name="TextBox 4"/>
          <p:cNvSpPr txBox="1"/>
          <p:nvPr/>
        </p:nvSpPr>
        <p:spPr>
          <a:xfrm>
            <a:off x="683568" y="4077072"/>
            <a:ext cx="3168352" cy="646331"/>
          </a:xfrm>
          <a:prstGeom prst="rect">
            <a:avLst/>
          </a:prstGeom>
          <a:noFill/>
        </p:spPr>
        <p:txBody>
          <a:bodyPr wrap="square" rtlCol="0">
            <a:spAutoFit/>
          </a:bodyPr>
          <a:lstStyle/>
          <a:p>
            <a:pPr algn="ctr"/>
            <a:r>
              <a:rPr lang="lt-LT" dirty="0" smtClean="0"/>
              <a:t>Prietaisas skirtas atlikti tyrimams</a:t>
            </a:r>
            <a:endParaRPr lang="lt-LT" strike="sngStrike" dirty="0">
              <a:solidFill>
                <a:srgbClr val="FF0000"/>
              </a:solidFill>
            </a:endParaRPr>
          </a:p>
        </p:txBody>
      </p:sp>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7" name="TextBox 6"/>
          <p:cNvSpPr txBox="1"/>
          <p:nvPr/>
        </p:nvSpPr>
        <p:spPr>
          <a:xfrm>
            <a:off x="3923928" y="5589240"/>
            <a:ext cx="3168352" cy="338554"/>
          </a:xfrm>
          <a:prstGeom prst="rect">
            <a:avLst/>
          </a:prstGeom>
          <a:noFill/>
        </p:spPr>
        <p:txBody>
          <a:bodyPr wrap="square" rtlCol="0">
            <a:spAutoFit/>
          </a:bodyPr>
          <a:lstStyle/>
          <a:p>
            <a:r>
              <a:rPr lang="lt-LT" sz="800" dirty="0" smtClean="0">
                <a:hlinkClick r:id="rId4"/>
              </a:rPr>
              <a:t>http://www.vlmedicina.lt/2012/02/naujas-poziuris-uztikrinant-gyventoju-apsvitos-stebesena/</a:t>
            </a:r>
            <a:endParaRPr lang="lt-LT" sz="800"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linds(horizont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Atominės elektrinės ir jų sauga</a:t>
            </a:r>
            <a:endParaRPr lang="lt-LT" dirty="0"/>
          </a:p>
        </p:txBody>
      </p:sp>
      <p:sp>
        <p:nvSpPr>
          <p:cNvPr id="3" name="Content Placeholder 2"/>
          <p:cNvSpPr>
            <a:spLocks noGrp="1"/>
          </p:cNvSpPr>
          <p:nvPr>
            <p:ph idx="1"/>
          </p:nvPr>
        </p:nvSpPr>
        <p:spPr>
          <a:xfrm>
            <a:off x="467544" y="1700808"/>
            <a:ext cx="8229600" cy="4325112"/>
          </a:xfrm>
        </p:spPr>
        <p:txBody>
          <a:bodyPr/>
          <a:lstStyle/>
          <a:p>
            <a:pPr>
              <a:buNone/>
            </a:pPr>
            <a:r>
              <a:rPr lang="lt-LT" dirty="0" smtClean="0"/>
              <a:t>1990 metais - tarptautinė atominės energetikos agentūra, patvritino tarptautinę branduolių incidentų ir avarijų skalę, kurioje yra 7 lygiai.</a:t>
            </a:r>
            <a:endParaRPr lang="lt-LT" dirty="0"/>
          </a:p>
        </p:txBody>
      </p:sp>
      <p:pic>
        <p:nvPicPr>
          <p:cNvPr id="44034" name="Picture 2" descr="http://www.nscoe.lt/admin/spaw2/uploads/images/4_1_2-IAEA-logo-h_1.gif"/>
          <p:cNvPicPr>
            <a:picLocks noChangeAspect="1" noChangeArrowheads="1"/>
          </p:cNvPicPr>
          <p:nvPr/>
        </p:nvPicPr>
        <p:blipFill>
          <a:blip r:embed="rId2" cstate="print"/>
          <a:srcRect/>
          <a:stretch>
            <a:fillRect/>
          </a:stretch>
        </p:blipFill>
        <p:spPr bwMode="auto">
          <a:xfrm>
            <a:off x="2339752" y="3068960"/>
            <a:ext cx="4464496" cy="3412151"/>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6" name="TextBox 5"/>
          <p:cNvSpPr txBox="1"/>
          <p:nvPr/>
        </p:nvSpPr>
        <p:spPr>
          <a:xfrm>
            <a:off x="2699792" y="6525344"/>
            <a:ext cx="3528392" cy="230832"/>
          </a:xfrm>
          <a:prstGeom prst="rect">
            <a:avLst/>
          </a:prstGeom>
          <a:noFill/>
        </p:spPr>
        <p:txBody>
          <a:bodyPr wrap="square" rtlCol="0">
            <a:spAutoFit/>
          </a:bodyPr>
          <a:lstStyle/>
          <a:p>
            <a:r>
              <a:rPr lang="lt-LT" sz="300" dirty="0" smtClean="0">
                <a:hlinkClick r:id="rId4"/>
              </a:rPr>
              <a:t>https://www.google.lt/search?q=tarptautine+atomines+energijos+agentura&amp;biw=1920&amp;bih=955&amp;source=lnms&amp;tbm=isch&amp;sa=X&amp;ei=5oD8VPrGJMXVygOQhILwAg&amp;ved=0CAYQ_AUoAQ#imgdii=_&amp;imgrc=5e22OfmP1Fx_BM%253A%3BcrhBclKxcCgQUM%3Bhttp%253A%252F%252Fwww.nscoe.lt%252Fadmin%252Fspaw2%252Fuploads%252Fimages%252F4_1_2-IAEA-logo-h_1.gif%3Bhttp%253A%252F%252Fwww.nscoe.lt%252F%253Fp%253D26%2526p2%253D43%2526lng%253Dlt%3B700%3B535</a:t>
            </a:r>
            <a:endParaRPr lang="lt-LT" sz="300" dirty="0"/>
          </a:p>
        </p:txBody>
      </p:sp>
    </p:spTree>
  </p:cSld>
  <p:clrMapOvr>
    <a:masterClrMapping/>
  </p:clrMapOvr>
  <p:transition spd="slow">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rmAutofit/>
          </a:bodyPr>
          <a:lstStyle/>
          <a:p>
            <a:r>
              <a:rPr lang="lt-LT" sz="3200" dirty="0" smtClean="0"/>
              <a:t>Branduolinių incidentų ir avarijų lygmenys</a:t>
            </a:r>
            <a:endParaRPr lang="lt-LT" sz="3200" dirty="0"/>
          </a:p>
        </p:txBody>
      </p:sp>
      <p:sp>
        <p:nvSpPr>
          <p:cNvPr id="3" name="Content Placeholder 2"/>
          <p:cNvSpPr>
            <a:spLocks noGrp="1"/>
          </p:cNvSpPr>
          <p:nvPr>
            <p:ph idx="1"/>
          </p:nvPr>
        </p:nvSpPr>
        <p:spPr>
          <a:xfrm>
            <a:off x="467544" y="1700808"/>
            <a:ext cx="8229600" cy="4325112"/>
          </a:xfrm>
        </p:spPr>
        <p:txBody>
          <a:bodyPr>
            <a:normAutofit/>
          </a:bodyPr>
          <a:lstStyle/>
          <a:p>
            <a:pPr marL="624078" indent="-514350">
              <a:buNone/>
            </a:pPr>
            <a:r>
              <a:rPr lang="lt-LT" sz="2000" dirty="0" smtClean="0"/>
              <a:t>1-2 lygis – sutrikęs atominės elektrinės darbas. Abu šie lygmenys susiję su techninio pobūdžio gedimais. Avarijos padariniai pašalinami atominės elektrinės (AE) teritorijoje. Radioaktyviosios medžiagos į aplinką nepatenka.</a:t>
            </a:r>
            <a:endParaRPr lang="lt-LT" sz="2000" dirty="0"/>
          </a:p>
        </p:txBody>
      </p:sp>
      <p:pic>
        <p:nvPicPr>
          <p:cNvPr id="45058" name="Picture 2" descr="http://www.asu.lt/nm/l-projektas/-Aplinkos_tarsa/7_clip_image002.jpg"/>
          <p:cNvPicPr>
            <a:picLocks noChangeAspect="1" noChangeArrowheads="1"/>
          </p:cNvPicPr>
          <p:nvPr/>
        </p:nvPicPr>
        <p:blipFill>
          <a:blip r:embed="rId2" cstate="print"/>
          <a:srcRect/>
          <a:stretch>
            <a:fillRect/>
          </a:stretch>
        </p:blipFill>
        <p:spPr bwMode="auto">
          <a:xfrm>
            <a:off x="2771800" y="3284984"/>
            <a:ext cx="3744416" cy="2619813"/>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6" name="TextBox 5"/>
          <p:cNvSpPr txBox="1"/>
          <p:nvPr/>
        </p:nvSpPr>
        <p:spPr>
          <a:xfrm>
            <a:off x="2771800" y="5949280"/>
            <a:ext cx="3744416" cy="230832"/>
          </a:xfrm>
          <a:prstGeom prst="rect">
            <a:avLst/>
          </a:prstGeom>
          <a:noFill/>
        </p:spPr>
        <p:txBody>
          <a:bodyPr wrap="square" rtlCol="0">
            <a:spAutoFit/>
          </a:bodyPr>
          <a:lstStyle/>
          <a:p>
            <a:pPr algn="ctr"/>
            <a:r>
              <a:rPr lang="lt-LT" sz="300" dirty="0" smtClean="0">
                <a:hlinkClick r:id="rId4"/>
              </a:rPr>
              <a:t>https://www.google.lt/search?q=radioaktyviosios+med%C5%BEiagos+i+aplinka+patenka&amp;biw=1920&amp;bih=955&amp;source=lnms&amp;tbm=isch&amp;sa=X&amp;ei=aYL8VPzCF-OaygPD-YKQBA&amp;ved=0CAYQ_AUoAQ#imgrc=zlzt5IzzSJ3m1M%253A%3BKCpMsOB4y9NOMM%3Bhttp%253A%252F%252Fwww.asu.lt%252Fnm%252Fl-projektas%252F-Aplinkos_tarsa%252F7_clip_image002.jpg%3Bhttp%253A%252F%252Fwww.asu.lt%252Fnm%252Fl-projektas%252F-Aplinkos_tarsa%252F7.htm%3B293%3B205</a:t>
            </a:r>
            <a:endParaRPr lang="lt-LT" sz="300" dirty="0"/>
          </a:p>
        </p:txBody>
      </p:sp>
      <p:cxnSp>
        <p:nvCxnSpPr>
          <p:cNvPr id="8" name="Straight Connector 7"/>
          <p:cNvCxnSpPr/>
          <p:nvPr/>
        </p:nvCxnSpPr>
        <p:spPr>
          <a:xfrm>
            <a:off x="2771800" y="3284984"/>
            <a:ext cx="3744416" cy="2592288"/>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flipV="1">
            <a:off x="2771800" y="3284984"/>
            <a:ext cx="3744416" cy="2592288"/>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spTree>
  </p:cSld>
  <p:clrMapOvr>
    <a:masterClrMapping/>
  </p:clrMapOvr>
  <p:transition spd="slow">
    <p:pull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rmAutofit/>
          </a:bodyPr>
          <a:lstStyle/>
          <a:p>
            <a:r>
              <a:rPr lang="lt-LT" sz="3200" dirty="0" smtClean="0"/>
              <a:t>Branduolinių incidentų ir avarijų lygmenys</a:t>
            </a:r>
            <a:endParaRPr lang="lt-LT" sz="3200" dirty="0"/>
          </a:p>
        </p:txBody>
      </p:sp>
      <p:sp>
        <p:nvSpPr>
          <p:cNvPr id="3" name="Content Placeholder 2"/>
          <p:cNvSpPr>
            <a:spLocks noGrp="1"/>
          </p:cNvSpPr>
          <p:nvPr>
            <p:ph sz="half" idx="1"/>
          </p:nvPr>
        </p:nvSpPr>
        <p:spPr>
          <a:xfrm>
            <a:off x="467544" y="1916832"/>
            <a:ext cx="4038600" cy="4525963"/>
          </a:xfrm>
        </p:spPr>
        <p:txBody>
          <a:bodyPr/>
          <a:lstStyle/>
          <a:p>
            <a:pPr>
              <a:buNone/>
            </a:pPr>
            <a:r>
              <a:rPr lang="lt-LT" dirty="0" smtClean="0"/>
              <a:t>3 lygis – pavojingas įvykis. Radioaktyviosios medžiagos patenka į aplinką</a:t>
            </a:r>
            <a:endParaRPr lang="lt-LT" dirty="0"/>
          </a:p>
        </p:txBody>
      </p:sp>
      <p:sp>
        <p:nvSpPr>
          <p:cNvPr id="4" name="Content Placeholder 3"/>
          <p:cNvSpPr>
            <a:spLocks noGrp="1"/>
          </p:cNvSpPr>
          <p:nvPr>
            <p:ph sz="half" idx="2"/>
          </p:nvPr>
        </p:nvSpPr>
        <p:spPr>
          <a:xfrm>
            <a:off x="4463480" y="3212976"/>
            <a:ext cx="4680520" cy="4525963"/>
          </a:xfrm>
        </p:spPr>
        <p:txBody>
          <a:bodyPr/>
          <a:lstStyle/>
          <a:p>
            <a:pPr>
              <a:buNone/>
            </a:pPr>
            <a:r>
              <a:rPr lang="lt-LT" dirty="0" smtClean="0"/>
              <a:t>4 lygis – atominės elektrinės avarija dėl įrangos gedimo, kai radioaktyviosios medžiagos patenka į aplinką. Pavyzdys – 1980 metais San Lorano atominės elektrinės avarija.</a:t>
            </a:r>
            <a:endParaRPr lang="lt-LT" dirty="0"/>
          </a:p>
        </p:txBody>
      </p:sp>
      <p:pic>
        <p:nvPicPr>
          <p:cNvPr id="46082" name="Picture 2" descr="http://upload.wikimedia.org/wikipedia/commons/thumb/a/af/Chernobyl_placement.svg/400px-Chernobyl_placement.svg.png"/>
          <p:cNvPicPr>
            <a:picLocks noChangeAspect="1" noChangeArrowheads="1"/>
          </p:cNvPicPr>
          <p:nvPr/>
        </p:nvPicPr>
        <p:blipFill>
          <a:blip r:embed="rId2" cstate="print"/>
          <a:srcRect/>
          <a:stretch>
            <a:fillRect/>
          </a:stretch>
        </p:blipFill>
        <p:spPr bwMode="auto">
          <a:xfrm>
            <a:off x="467544" y="2996952"/>
            <a:ext cx="3810000" cy="2914650"/>
          </a:xfrm>
          <a:prstGeom prst="rect">
            <a:avLst/>
          </a:prstGeom>
          <a:noFill/>
        </p:spPr>
      </p:pic>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7" name="TextBox 6"/>
          <p:cNvSpPr txBox="1"/>
          <p:nvPr/>
        </p:nvSpPr>
        <p:spPr>
          <a:xfrm>
            <a:off x="467544" y="5949280"/>
            <a:ext cx="3816424" cy="276999"/>
          </a:xfrm>
          <a:prstGeom prst="rect">
            <a:avLst/>
          </a:prstGeom>
          <a:noFill/>
        </p:spPr>
        <p:txBody>
          <a:bodyPr wrap="square" rtlCol="0">
            <a:spAutoFit/>
          </a:bodyPr>
          <a:lstStyle/>
          <a:p>
            <a:pPr algn="just"/>
            <a:r>
              <a:rPr lang="lt-LT" sz="300" dirty="0" smtClean="0">
                <a:hlinkClick r:id="rId4"/>
              </a:rPr>
              <a:t>https://www.google.lt/search?q=radioaktyviosios+med%C5%BEiagos+i+aplinka+patenka&amp;biw=1920&amp;bih=955&amp;source=lnms&amp;tbm=isch&amp;sa=X&amp;ei=aYL8VPzCF-OaygPD-YKQBA&amp;ved=0CAYQ_AUoAQ#tbm=isch&amp;q=radioaktyviosios+med%C5%BEiagos+i+aplinka+patenka&amp;imgdii=_&amp;imgrc=kXwRD0wTbCChQM%253A%3BCiKL0L_cpv-Z0M%3Bhttp%253A%252F%252Fupload.wikimedia.org%252Fwikipedia%252Fcommons%252Fthumb%252Fa%252Faf%252FChernobyl_placement.svg%252F400px-Chernobyl_placement.svg.png%3Bhttp%253A%252F%252Flt.wikipedia.org%252Fwiki%252F%2525C4%25258Cernobylio_avarija%3B400%3B306</a:t>
            </a:r>
            <a:endParaRPr lang="lt-LT" sz="300" dirty="0"/>
          </a:p>
        </p:txBody>
      </p:sp>
    </p:spTree>
  </p:cSld>
  <p:clrMapOvr>
    <a:masterClrMapping/>
  </p:clrMapOvr>
  <p:transition spd="slow">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normAutofit/>
          </a:bodyPr>
          <a:lstStyle/>
          <a:p>
            <a:r>
              <a:rPr lang="lt-LT" sz="3200" dirty="0" smtClean="0"/>
              <a:t>Branduolinių incidentų ir </a:t>
            </a:r>
            <a:r>
              <a:rPr lang="lt-LT" sz="3200" smtClean="0"/>
              <a:t>avarijų lygmenys</a:t>
            </a:r>
            <a:endParaRPr lang="lt-LT" sz="3200" dirty="0"/>
          </a:p>
        </p:txBody>
      </p:sp>
      <p:sp>
        <p:nvSpPr>
          <p:cNvPr id="3" name="Content Placeholder 2"/>
          <p:cNvSpPr>
            <a:spLocks noGrp="1"/>
          </p:cNvSpPr>
          <p:nvPr>
            <p:ph idx="1"/>
          </p:nvPr>
        </p:nvSpPr>
        <p:spPr>
          <a:xfrm>
            <a:off x="467544" y="1700808"/>
            <a:ext cx="8229600" cy="4325112"/>
          </a:xfrm>
        </p:spPr>
        <p:txBody>
          <a:bodyPr>
            <a:normAutofit/>
          </a:bodyPr>
          <a:lstStyle/>
          <a:p>
            <a:pPr>
              <a:buNone/>
            </a:pPr>
            <a:r>
              <a:rPr lang="lt-LT" sz="2000" dirty="0" smtClean="0"/>
              <a:t>5 lygis – avarija, galinti sukelti pavojingus padarinius, kai į aplinką patenka nuo šimto iki tūkstančio žalingų medžiagų. Pavyzdys – 1979 metais trijų mylių salos (JAV) atominės elektrinės avarija.</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47106" name="Picture 2" descr="http://www.technologijos.lt/upload/image/n/technologijos/energija_ir_energetika/S-18340/nuotrauka-35675/2-1-101_3_mile_island.jpg"/>
          <p:cNvPicPr>
            <a:picLocks noChangeAspect="1" noChangeArrowheads="1"/>
          </p:cNvPicPr>
          <p:nvPr/>
        </p:nvPicPr>
        <p:blipFill>
          <a:blip r:embed="rId3" cstate="print"/>
          <a:srcRect/>
          <a:stretch>
            <a:fillRect/>
          </a:stretch>
        </p:blipFill>
        <p:spPr bwMode="auto">
          <a:xfrm>
            <a:off x="4644008" y="2780928"/>
            <a:ext cx="2808312" cy="3783831"/>
          </a:xfrm>
          <a:prstGeom prst="rect">
            <a:avLst/>
          </a:prstGeom>
          <a:noFill/>
        </p:spPr>
      </p:pic>
      <p:sp>
        <p:nvSpPr>
          <p:cNvPr id="6" name="TextBox 5"/>
          <p:cNvSpPr txBox="1"/>
          <p:nvPr/>
        </p:nvSpPr>
        <p:spPr>
          <a:xfrm>
            <a:off x="4644008" y="6611779"/>
            <a:ext cx="2808312" cy="246221"/>
          </a:xfrm>
          <a:prstGeom prst="rect">
            <a:avLst/>
          </a:prstGeom>
          <a:noFill/>
        </p:spPr>
        <p:txBody>
          <a:bodyPr wrap="square" rtlCol="0">
            <a:spAutoFit/>
          </a:bodyPr>
          <a:lstStyle/>
          <a:p>
            <a:r>
              <a:rPr lang="lt-LT" sz="200" dirty="0" smtClean="0">
                <a:hlinkClick r:id="rId4"/>
              </a:rPr>
              <a:t>https://www.google.lt/search?q=sen+loren+1980&amp;biw=1920&amp;bih=955&amp;source=lnms&amp;tbm=isch&amp;sa=X&amp;ei=-Yf8VP_XBMX4yQOrw4C4Ag&amp;ved=0CAYQ_AUoAQ#tbm=isch&amp;q=1979+triju+myliu+salos&amp;imgdii=_&amp;imgrc=2aK2cIyeX4W9yM%253A%3BQ2N1fXe70ciRbM%3Bhttp%253A%252F%252Fwww.technologijos.lt%252Fupload%252Fimage%252Fn%252Ftechnologijos%252Fenergija_ir_energetika%252FS-18340%252Fnuotrauka-35675%252F2-1-101_3_mile_island.jpg%3Bhttp%253A%252F%252Fwww.technologijos.lt%252Fn%252Ftechnologijos%252Fenergija_ir_energetika%252FS-18340%252Fstraipsnis%252FAvarijos-atominiuose-objektuose%253A-pasaulio-patirtis%253Fl%253D2%2526p%253D1%3B475%3B640</a:t>
            </a:r>
            <a:endParaRPr lang="lt-LT" sz="200" dirty="0"/>
          </a:p>
        </p:txBody>
      </p:sp>
      <p:pic>
        <p:nvPicPr>
          <p:cNvPr id="47108" name="Picture 4" descr="http://apiemistika.lt/wp-content/uploads/2012/10/atomine-elektrine.jpg"/>
          <p:cNvPicPr>
            <a:picLocks noChangeAspect="1" noChangeArrowheads="1"/>
          </p:cNvPicPr>
          <p:nvPr/>
        </p:nvPicPr>
        <p:blipFill>
          <a:blip r:embed="rId5" cstate="print"/>
          <a:srcRect/>
          <a:stretch>
            <a:fillRect/>
          </a:stretch>
        </p:blipFill>
        <p:spPr bwMode="auto">
          <a:xfrm>
            <a:off x="467544" y="2852936"/>
            <a:ext cx="3810000" cy="2867025"/>
          </a:xfrm>
          <a:prstGeom prst="rect">
            <a:avLst/>
          </a:prstGeom>
          <a:noFill/>
        </p:spPr>
      </p:pic>
      <p:sp>
        <p:nvSpPr>
          <p:cNvPr id="8" name="TextBox 7"/>
          <p:cNvSpPr txBox="1"/>
          <p:nvPr/>
        </p:nvSpPr>
        <p:spPr>
          <a:xfrm>
            <a:off x="467544" y="5733256"/>
            <a:ext cx="3816424" cy="230832"/>
          </a:xfrm>
          <a:prstGeom prst="rect">
            <a:avLst/>
          </a:prstGeom>
          <a:noFill/>
        </p:spPr>
        <p:txBody>
          <a:bodyPr wrap="square" rtlCol="0">
            <a:spAutoFit/>
          </a:bodyPr>
          <a:lstStyle/>
          <a:p>
            <a:r>
              <a:rPr lang="lt-LT" sz="300" dirty="0" smtClean="0">
                <a:hlinkClick r:id="rId4"/>
              </a:rPr>
              <a:t>https://www.google.lt/search?q=sen+loren+1980&amp;biw=1920&amp;bih=955&amp;source=lnms&amp;tbm=isch&amp;sa=X&amp;ei=-Yf8VP_XBMX4yQOrw4C4Ag&amp;ved=0CAYQ_AUoAQ#tbm=isch&amp;q=1979+triju+myliu+salos&amp;imgdii=_&amp;imgrc=JtiBKWb2O_L79M%253A%3BTdsZmF8ulJqe9M%3Bhttp%253A%252F%252Fapiemistika.lt%252Fwp-content%252Fuploads%252F2012%252F10%252Fatomine-elektrine.jpg%3Bhttp%253A%252F%252Fapiemistika.lt%252Fivairenybes%252Famerikieciu-cernobilis%252F%3B400%3B301</a:t>
            </a:r>
            <a:endParaRPr lang="lt-LT" sz="300" dirty="0"/>
          </a:p>
        </p:txBody>
      </p:sp>
    </p:spTree>
  </p:cSld>
  <p:clrMapOvr>
    <a:masterClrMapping/>
  </p:clrMapOvr>
  <p:transition spd="slow">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rmAutofit/>
          </a:bodyPr>
          <a:lstStyle/>
          <a:p>
            <a:r>
              <a:rPr lang="lt-LT" sz="3200" dirty="0" smtClean="0"/>
              <a:t>Branduolinių incidentų ir avarijų lygmenys</a:t>
            </a:r>
            <a:endParaRPr lang="lt-LT" sz="3200" dirty="0"/>
          </a:p>
        </p:txBody>
      </p:sp>
      <p:sp>
        <p:nvSpPr>
          <p:cNvPr id="3" name="Content Placeholder 2"/>
          <p:cNvSpPr>
            <a:spLocks noGrp="1"/>
          </p:cNvSpPr>
          <p:nvPr>
            <p:ph idx="1"/>
          </p:nvPr>
        </p:nvSpPr>
        <p:spPr>
          <a:xfrm>
            <a:off x="467544" y="1628800"/>
            <a:ext cx="8496944" cy="4325112"/>
          </a:xfrm>
        </p:spPr>
        <p:txBody>
          <a:bodyPr>
            <a:normAutofit/>
          </a:bodyPr>
          <a:lstStyle/>
          <a:p>
            <a:pPr>
              <a:buNone/>
            </a:pPr>
            <a:r>
              <a:rPr lang="lt-LT" sz="2000" dirty="0" smtClean="0"/>
              <a:t>6 lygis – pavojingoji avarija. Į aplinka patenka nuo tūkstančio iki dešimt tūkstančių žalingų medžiagų. Pavyzdys – 1957 metais Kyštymo (Rusija) branduolinio kuro perdirbimo gamykloje įvykusi avarija.</a:t>
            </a:r>
            <a:endParaRPr lang="lt-LT" sz="2000" dirty="0"/>
          </a:p>
        </p:txBody>
      </p:sp>
      <p:pic>
        <p:nvPicPr>
          <p:cNvPr id="48130" name="Picture 2" descr="http://s2.15cdn.lt/static/cache/ODgweDU4MCwsNTk3MjU5LG9yaWdpbmFsLCwyNTExODY3MzI2/1302200033ilius.jpg"/>
          <p:cNvPicPr>
            <a:picLocks noChangeAspect="1" noChangeArrowheads="1"/>
          </p:cNvPicPr>
          <p:nvPr/>
        </p:nvPicPr>
        <p:blipFill>
          <a:blip r:embed="rId2" cstate="print"/>
          <a:srcRect/>
          <a:stretch>
            <a:fillRect/>
          </a:stretch>
        </p:blipFill>
        <p:spPr bwMode="auto">
          <a:xfrm>
            <a:off x="827584" y="2780928"/>
            <a:ext cx="7344816" cy="2779346"/>
          </a:xfrm>
          <a:prstGeom prst="rect">
            <a:avLst/>
          </a:prstGeom>
          <a:noFill/>
        </p:spPr>
      </p:pic>
      <p:sp>
        <p:nvSpPr>
          <p:cNvPr id="5" name="TextBox 4"/>
          <p:cNvSpPr txBox="1"/>
          <p:nvPr/>
        </p:nvSpPr>
        <p:spPr>
          <a:xfrm>
            <a:off x="827584" y="5589240"/>
            <a:ext cx="7344816" cy="323165"/>
          </a:xfrm>
          <a:prstGeom prst="rect">
            <a:avLst/>
          </a:prstGeom>
          <a:noFill/>
        </p:spPr>
        <p:txBody>
          <a:bodyPr wrap="square" rtlCol="0">
            <a:spAutoFit/>
          </a:bodyPr>
          <a:lstStyle/>
          <a:p>
            <a:r>
              <a:rPr lang="lt-LT" sz="500" dirty="0" smtClean="0">
                <a:hlinkClick r:id="rId3"/>
              </a:rPr>
              <a:t>https://www.google.lt/search?q=Kystymas+Rusija&amp;biw=1920&amp;bih=955&amp;source=lnms&amp;tbm=isch&amp;sa=X&amp;ei=7ZD8VIWhN6P7ygP-k4LAAQ&amp;ved=0CAcQ_AUoAg#imgrc=H3haNIMrIPvnnM%253A%3BW_1zwWWlABpMgM%3Bhttp%253A%252F%252Fs2.15cdn.lt%252Fstatic%252Fcache%252FODgweDU4MCwsNTk3MjU5LG9yaWdpbmFsLCwyNTExODY3MzI2%252F1302200033ilius.jpg%3Bhttp%253A%252F%252Fwww.15min.lt%252Fnaujiena%252Faktualu%252Fpasaulis%252Frusijos-atomininkai-perspeja-prezidenta-dmitriju-medvedeva-bresta-rusiskas-fukusimos-1-variantas-57-145176%3B880%3B333</a:t>
            </a:r>
            <a:endParaRPr lang="lt-LT" sz="500" dirty="0"/>
          </a:p>
        </p:txBody>
      </p:sp>
      <p:pic>
        <p:nvPicPr>
          <p:cNvPr id="6"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Tree>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066800"/>
          </a:xfrm>
        </p:spPr>
        <p:txBody>
          <a:bodyPr>
            <a:normAutofit/>
          </a:bodyPr>
          <a:lstStyle/>
          <a:p>
            <a:r>
              <a:rPr lang="lt-LT" sz="3200" dirty="0" smtClean="0"/>
              <a:t>Branduolinių incidentų ir avarijų lygmenys</a:t>
            </a:r>
            <a:endParaRPr lang="lt-LT" sz="3200" dirty="0"/>
          </a:p>
        </p:txBody>
      </p:sp>
      <p:sp>
        <p:nvSpPr>
          <p:cNvPr id="3" name="Content Placeholder 2"/>
          <p:cNvSpPr>
            <a:spLocks noGrp="1"/>
          </p:cNvSpPr>
          <p:nvPr>
            <p:ph idx="1"/>
          </p:nvPr>
        </p:nvSpPr>
        <p:spPr>
          <a:xfrm>
            <a:off x="467544" y="1700808"/>
            <a:ext cx="8229600" cy="4325112"/>
          </a:xfrm>
        </p:spPr>
        <p:txBody>
          <a:bodyPr>
            <a:normAutofit/>
          </a:bodyPr>
          <a:lstStyle/>
          <a:p>
            <a:pPr>
              <a:buNone/>
            </a:pPr>
            <a:r>
              <a:rPr lang="lt-LT" sz="2000" dirty="0" smtClean="0"/>
              <a:t>7 lygis – didžioji arvarija. Suirus branduoliniam reaktoriui į aplinką patenka daug ilgaamžių ir trumpaamžių izotopų. Radionuklidai pasklinda už tos šalies, kurioje įvyko avarija ir gali turėti žalingą poveikį žmonių sveikatai. Pavyzdys – 1986 metais Černobylio AE avarija. </a:t>
            </a:r>
            <a:endParaRPr lang="lt-LT" sz="2000" dirty="0"/>
          </a:p>
        </p:txBody>
      </p:sp>
      <p:pic>
        <p:nvPicPr>
          <p:cNvPr id="49154" name="Picture 2" descr="http://www.technologijos.lt/upload/image/n/zmoniu_pasaulis/kaip_mes_gyvename/S-25683/Cernobylis_100.jpg"/>
          <p:cNvPicPr>
            <a:picLocks noChangeAspect="1" noChangeArrowheads="1"/>
          </p:cNvPicPr>
          <p:nvPr/>
        </p:nvPicPr>
        <p:blipFill>
          <a:blip r:embed="rId2" cstate="print"/>
          <a:srcRect/>
          <a:stretch>
            <a:fillRect/>
          </a:stretch>
        </p:blipFill>
        <p:spPr bwMode="auto">
          <a:xfrm>
            <a:off x="2411760" y="3140968"/>
            <a:ext cx="4536504" cy="3081943"/>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6" name="TextBox 5"/>
          <p:cNvSpPr txBox="1"/>
          <p:nvPr/>
        </p:nvSpPr>
        <p:spPr>
          <a:xfrm>
            <a:off x="2411760" y="6237312"/>
            <a:ext cx="4536504" cy="276999"/>
          </a:xfrm>
          <a:prstGeom prst="rect">
            <a:avLst/>
          </a:prstGeom>
          <a:noFill/>
        </p:spPr>
        <p:txBody>
          <a:bodyPr wrap="square" rtlCol="0">
            <a:spAutoFit/>
          </a:bodyPr>
          <a:lstStyle/>
          <a:p>
            <a:r>
              <a:rPr lang="lt-LT" sz="300" dirty="0" smtClean="0">
                <a:hlinkClick r:id="rId4"/>
              </a:rPr>
              <a:t>https://www.google.lt/search?q=sen+loren+1980&amp;biw=1920&amp;bih=955&amp;source=lnms&amp;tbm=isch&amp;sa=X&amp;ei=-Yf8VP_XBMX4yQOrw4C4Ag&amp;ved=0CAYQ_AUoAQ#tbm=isch&amp;q=cernobylis&amp;imgdii=_&amp;imgrc=zR98vzclsbg2PM%253A%3B2P-WPowzqoZpdM%3Bhttp%253A%252F%252Fwww.technologijos.lt%252Fupload%252Fimage%252Fn%252Fzmoniu_pasaulis%252Fkaip_mes_gyvename%252FS-25683%252FCernobylis_100.jpg%3Bhttp%253A%252F%252Fwww.technologijos.lt%252Fn%252Fzmoniu_pasaulis%252Fkaip_mes_gyvename%252FS-25683%252Fstraipsnis%252FLietuvis-savo-akimis-regejes-Cernobylio-atomines-sprogima%253Fl%253D2%2526p%253D1%3B630%3B428</a:t>
            </a:r>
            <a:endParaRPr lang="lt-LT" sz="300" dirty="0"/>
          </a:p>
        </p:txBody>
      </p:sp>
    </p:spTree>
  </p:cSld>
  <p:clrMapOvr>
    <a:masterClrMapping/>
  </p:clrMapOvr>
  <p:transition spd="slow">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332656"/>
            <a:ext cx="8229600" cy="1066800"/>
          </a:xfrm>
        </p:spPr>
        <p:txBody>
          <a:bodyPr>
            <a:normAutofit/>
          </a:bodyPr>
          <a:lstStyle/>
          <a:p>
            <a:r>
              <a:rPr lang="lt-LT" sz="3200" dirty="0" smtClean="0"/>
              <a:t>Černobylio atominės elektrinės tragedija</a:t>
            </a:r>
            <a:endParaRPr lang="lt-LT" sz="3200" dirty="0"/>
          </a:p>
        </p:txBody>
      </p:sp>
      <p:sp>
        <p:nvSpPr>
          <p:cNvPr id="3" name="Content Placeholder 2"/>
          <p:cNvSpPr>
            <a:spLocks noGrp="1"/>
          </p:cNvSpPr>
          <p:nvPr>
            <p:ph idx="1"/>
          </p:nvPr>
        </p:nvSpPr>
        <p:spPr>
          <a:xfrm>
            <a:off x="107504" y="1124744"/>
            <a:ext cx="8496944" cy="3096344"/>
          </a:xfrm>
        </p:spPr>
        <p:txBody>
          <a:bodyPr>
            <a:normAutofit/>
          </a:bodyPr>
          <a:lstStyle/>
          <a:p>
            <a:pPr algn="just">
              <a:buNone/>
            </a:pPr>
            <a:r>
              <a:rPr lang="lt-LT" sz="1800" dirty="0" smtClean="0"/>
              <a:t>1986 metų balandį Černobylio atominės elektrinės ketvirtasis blokas, veikęs beveik trejus metus, turėjo būti sustabdytas planiniam remontui. Prieš sustabdant reaktorių, planuota atlikti eksperimentą siekiant patikrinti, ar avarinėje situacijoje, užgesus reaktoriui, iš inercijos besisukantis masyvus turbinos rotorius sugebės pagaminti elektros energijos reaktoriaus aušinamiesiems siurbliams. Eksperimento metu buvo padaryta keletas neleistinų klaidų, kaip išjungta automatinė avarinė  sistema, dėl šių operatoriaus padarytų klaidų reaktoriaus galia pradėjo sparčiai didėti, jis tapo nevaldomas ir įvyko galingas sprogimas.</a:t>
            </a:r>
            <a:endParaRPr lang="lt-LT" sz="1800" dirty="0"/>
          </a:p>
        </p:txBody>
      </p:sp>
      <p:pic>
        <p:nvPicPr>
          <p:cNvPr id="1026" name="Picture 2" descr="http://i1.alfi.lt/6680/20/64.jpg"/>
          <p:cNvPicPr>
            <a:picLocks noChangeAspect="1" noChangeArrowheads="1"/>
          </p:cNvPicPr>
          <p:nvPr/>
        </p:nvPicPr>
        <p:blipFill>
          <a:blip r:embed="rId2" cstate="print"/>
          <a:srcRect/>
          <a:stretch>
            <a:fillRect/>
          </a:stretch>
        </p:blipFill>
        <p:spPr bwMode="auto">
          <a:xfrm>
            <a:off x="395536" y="3861048"/>
            <a:ext cx="3861298" cy="2664296"/>
          </a:xfrm>
          <a:prstGeom prst="rect">
            <a:avLst/>
          </a:prstGeom>
          <a:noFill/>
        </p:spPr>
      </p:pic>
      <p:pic>
        <p:nvPicPr>
          <p:cNvPr id="1028" name="Picture 4" descr="http://www.vae.lt/images/supaprastinta_branduolinio_rektoriaus_schema.gif"/>
          <p:cNvPicPr>
            <a:picLocks noChangeAspect="1" noChangeArrowheads="1"/>
          </p:cNvPicPr>
          <p:nvPr/>
        </p:nvPicPr>
        <p:blipFill>
          <a:blip r:embed="rId3" cstate="print"/>
          <a:srcRect/>
          <a:stretch>
            <a:fillRect/>
          </a:stretch>
        </p:blipFill>
        <p:spPr bwMode="auto">
          <a:xfrm>
            <a:off x="4499992" y="3717032"/>
            <a:ext cx="3527683" cy="2652295"/>
          </a:xfrm>
          <a:prstGeom prst="rect">
            <a:avLst/>
          </a:prstGeom>
          <a:noFill/>
        </p:spPr>
      </p:pic>
      <p:sp>
        <p:nvSpPr>
          <p:cNvPr id="6" name="TextBox 5"/>
          <p:cNvSpPr txBox="1"/>
          <p:nvPr/>
        </p:nvSpPr>
        <p:spPr>
          <a:xfrm>
            <a:off x="4572000" y="6381328"/>
            <a:ext cx="3456384" cy="153888"/>
          </a:xfrm>
          <a:prstGeom prst="rect">
            <a:avLst/>
          </a:prstGeom>
          <a:noFill/>
        </p:spPr>
        <p:txBody>
          <a:bodyPr wrap="square" rtlCol="0">
            <a:spAutoFit/>
          </a:bodyPr>
          <a:lstStyle/>
          <a:p>
            <a:r>
              <a:rPr lang="lt-LT" sz="200" dirty="0" smtClean="0">
                <a:hlinkClick r:id="rId4"/>
              </a:rPr>
              <a:t>https://www.google.lt/search?q=eifelio+bokstas&amp;safe=off&amp;biw=1920&amp;bih=955&amp;source=lnms&amp;tbm=isch&amp;sa=X&amp;ei=Bl8EVZjINaP17AaOyYCoBg&amp;sqi=2&amp;ved=0CAYQ_AUoAQ#safe=off&amp;tbm=isch&amp;q=branduolinis+reaktorius&amp;imgdii=_&amp;imgrc=g7TxTqzShAJbKM%253A%3BDPHdxKP4bw8cwM%3Bhttp%253A%252F%252Fwww.vae.lt%252Fimages%252Fsupaprastinta_branduolinio_rektoriaus_schema.gif%3Bhttp%253A%252F%252Fwww.vae.lt%252Flt%252Fpages%252Freaktoriu_sandara_ir_veikimo_principai%3B540%3B406</a:t>
            </a:r>
            <a:endParaRPr lang="lt-LT" sz="200" dirty="0"/>
          </a:p>
        </p:txBody>
      </p:sp>
      <p:sp>
        <p:nvSpPr>
          <p:cNvPr id="7" name="TextBox 6"/>
          <p:cNvSpPr txBox="1"/>
          <p:nvPr/>
        </p:nvSpPr>
        <p:spPr>
          <a:xfrm>
            <a:off x="323528" y="6525344"/>
            <a:ext cx="3960440" cy="153888"/>
          </a:xfrm>
          <a:prstGeom prst="rect">
            <a:avLst/>
          </a:prstGeom>
          <a:noFill/>
        </p:spPr>
        <p:txBody>
          <a:bodyPr wrap="square" rtlCol="0">
            <a:spAutoFit/>
          </a:bodyPr>
          <a:lstStyle/>
          <a:p>
            <a:r>
              <a:rPr lang="lt-LT" sz="200" dirty="0" smtClean="0">
                <a:hlinkClick r:id="rId4"/>
              </a:rPr>
              <a:t>https://www.google.lt/search?q=eifelio+bokstas&amp;safe=off&amp;biw=1920&amp;bih=955&amp;source=lnms&amp;tbm=isch&amp;sa=X&amp;ei=Bl8EVZjINaP17AaOyYCoBg&amp;sqi=2&amp;ved=0CAYQ_AUoAQ#safe=off&amp;tbm=isch&amp;q=cernobylio+reaktorius&amp;imgdii=_&amp;imgrc=xkeJMTSJ24ihdM%253A%3Bf9f8nR__xGBZ1M%3Bhttp%253A%252F%252Fi1.alfi.lt%252F6680%252F20%252F64.jpg%3Bhttp%253A%252F%252Fwww.alfa.lt%252Fstraipsnis%252F11152696%252Fcernobylis-keliu-akimirku-kaina%3B600%3B414</a:t>
            </a:r>
            <a:endParaRPr lang="lt-LT" sz="200" dirty="0"/>
          </a:p>
        </p:txBody>
      </p:sp>
      <p:pic>
        <p:nvPicPr>
          <p:cNvPr id="9" name="Picture 2" descr="http://www.zarasai.lt/galerijos/fotos/min/min_news_zrs_608_jonizuojancios%20zenklas.jpg"/>
          <p:cNvPicPr>
            <a:picLocks noChangeAspect="1" noChangeArrowheads="1"/>
          </p:cNvPicPr>
          <p:nvPr/>
        </p:nvPicPr>
        <p:blipFill>
          <a:blip r:embed="rId5" cstate="print"/>
          <a:srcRect/>
          <a:stretch>
            <a:fillRect/>
          </a:stretch>
        </p:blipFill>
        <p:spPr bwMode="auto">
          <a:xfrm>
            <a:off x="8006282" y="5877272"/>
            <a:ext cx="849685" cy="746245"/>
          </a:xfrm>
          <a:prstGeom prst="rect">
            <a:avLst/>
          </a:prstGeom>
          <a:noFill/>
        </p:spPr>
      </p:pic>
    </p:spTree>
  </p:cSld>
  <p:clrMapOvr>
    <a:masterClrMapping/>
  </p:clrMapOvr>
  <p:transition spd="slow">
    <p:pull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066800"/>
          </a:xfrm>
        </p:spPr>
        <p:txBody>
          <a:bodyPr>
            <a:normAutofit/>
          </a:bodyPr>
          <a:lstStyle/>
          <a:p>
            <a:r>
              <a:rPr lang="lt-LT" sz="3200" dirty="0" smtClean="0"/>
              <a:t>Černobylio atominės elektrinės tragedija</a:t>
            </a:r>
            <a:endParaRPr lang="lt-LT" sz="3200" dirty="0"/>
          </a:p>
        </p:txBody>
      </p:sp>
      <p:sp>
        <p:nvSpPr>
          <p:cNvPr id="3" name="Content Placeholder 2"/>
          <p:cNvSpPr>
            <a:spLocks noGrp="1"/>
          </p:cNvSpPr>
          <p:nvPr>
            <p:ph idx="1"/>
          </p:nvPr>
        </p:nvSpPr>
        <p:spPr>
          <a:xfrm>
            <a:off x="251520" y="1196752"/>
            <a:ext cx="8064896" cy="2304256"/>
          </a:xfrm>
        </p:spPr>
        <p:txBody>
          <a:bodyPr>
            <a:normAutofit lnSpcReduction="10000"/>
          </a:bodyPr>
          <a:lstStyle/>
          <a:p>
            <a:pPr algn="just">
              <a:buNone/>
            </a:pPr>
            <a:r>
              <a:rPr lang="lt-LT" sz="2000" dirty="0" smtClean="0"/>
              <a:t>Viršutinis 2000 tonų svorio dangtis pakilo ir įstrigo vertikaliai, palikdamas išsilydžiusią kuro ir grafito masę. Sprogimo bangos išmesti grafito gabalai atominės elektrinės teritorijoje sukėlė 30 gaisro židinių. Gaisrininkai, dirbdami mirtinai pavojingoje radioaktyvioje zonoje, juos užgesino. Grafitas reaktoriaus viduje degė dar 10 parų, skleisdamas į aplinką radioaktyvius dūmus. Pamažu reaktoriaus krateris iš malūnsparnių užpiltas žvyru, kalkėmis ir kitomis medžiagomis ėmė slopti.</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1026" name="Picture 2" descr="http://filmai.me/uploads/posts/2013-09/1378189324_1.jpg"/>
          <p:cNvPicPr>
            <a:picLocks noChangeAspect="1" noChangeArrowheads="1"/>
          </p:cNvPicPr>
          <p:nvPr/>
        </p:nvPicPr>
        <p:blipFill>
          <a:blip r:embed="rId3" cstate="print"/>
          <a:srcRect/>
          <a:stretch>
            <a:fillRect/>
          </a:stretch>
        </p:blipFill>
        <p:spPr bwMode="auto">
          <a:xfrm>
            <a:off x="467544" y="3645024"/>
            <a:ext cx="3240360" cy="2648372"/>
          </a:xfrm>
          <a:prstGeom prst="rect">
            <a:avLst/>
          </a:prstGeom>
          <a:noFill/>
        </p:spPr>
      </p:pic>
      <p:sp>
        <p:nvSpPr>
          <p:cNvPr id="6" name="TextBox 5"/>
          <p:cNvSpPr txBox="1"/>
          <p:nvPr/>
        </p:nvSpPr>
        <p:spPr>
          <a:xfrm>
            <a:off x="467544" y="6309320"/>
            <a:ext cx="3240360" cy="230832"/>
          </a:xfrm>
          <a:prstGeom prst="rect">
            <a:avLst/>
          </a:prstGeom>
          <a:noFill/>
        </p:spPr>
        <p:txBody>
          <a:bodyPr wrap="square" rtlCol="0">
            <a:spAutoFit/>
          </a:bodyPr>
          <a:lstStyle/>
          <a:p>
            <a:r>
              <a:rPr lang="lt-LT" sz="300" dirty="0" smtClean="0">
                <a:hlinkClick r:id="rId4"/>
              </a:rPr>
              <a:t>https://www.google.lt/search?q=cernobylis&amp;biw=1920&amp;bih=955&amp;source=lnms&amp;tbm=isch&amp;sa=X&amp;ei=D8kFVfe4BMbhavyTgIgO&amp;ved=0CAYQ_AUoAQ#imgdii=_&amp;imgrc=z0qPI5aSKnr9gM%253A%3BQbFz53mVrMDmAM%3Bhttp%253A%252F%252Ffilmai.me%252Fuploads%252Fposts%252F2013-09%252F1378189324_1.jpg%3Bhttp%253A%252F%252Fnemokamatv.lt%252F1571-cernobylis-branduolinio-pragaro-pasekmes.html%3B416%3B340</a:t>
            </a:r>
            <a:endParaRPr lang="lt-LT" sz="300" dirty="0"/>
          </a:p>
        </p:txBody>
      </p:sp>
      <p:pic>
        <p:nvPicPr>
          <p:cNvPr id="1028" name="Picture 4" descr="http://www.15min.lt/images/photos/600439/big/1303417760sraigtasparnisgretaelektrinspiladeaktyvuojaniasmediagas..jpg"/>
          <p:cNvPicPr>
            <a:picLocks noChangeAspect="1" noChangeArrowheads="1"/>
          </p:cNvPicPr>
          <p:nvPr/>
        </p:nvPicPr>
        <p:blipFill>
          <a:blip r:embed="rId5" cstate="print"/>
          <a:srcRect/>
          <a:stretch>
            <a:fillRect/>
          </a:stretch>
        </p:blipFill>
        <p:spPr bwMode="auto">
          <a:xfrm>
            <a:off x="3995936" y="3717032"/>
            <a:ext cx="3888432" cy="2581115"/>
          </a:xfrm>
          <a:prstGeom prst="rect">
            <a:avLst/>
          </a:prstGeom>
          <a:noFill/>
        </p:spPr>
      </p:pic>
      <p:sp>
        <p:nvSpPr>
          <p:cNvPr id="8" name="TextBox 7"/>
          <p:cNvSpPr txBox="1"/>
          <p:nvPr/>
        </p:nvSpPr>
        <p:spPr>
          <a:xfrm>
            <a:off x="3995936" y="6309320"/>
            <a:ext cx="3888432" cy="230832"/>
          </a:xfrm>
          <a:prstGeom prst="rect">
            <a:avLst/>
          </a:prstGeom>
          <a:noFill/>
        </p:spPr>
        <p:txBody>
          <a:bodyPr wrap="square" rtlCol="0">
            <a:spAutoFit/>
          </a:bodyPr>
          <a:lstStyle/>
          <a:p>
            <a:r>
              <a:rPr lang="lt-LT" sz="300" dirty="0" smtClean="0">
                <a:hlinkClick r:id="rId4"/>
              </a:rPr>
              <a:t>https://www.google.lt/search?q=cernobylis&amp;biw=1920&amp;bih=955&amp;source=lnms&amp;tbm=isch&amp;sa=X&amp;ei=D8kFVfe4BMbhavyTgIgO&amp;ved=0CAYQ_AUoAQ#imgdii=_&amp;imgrc=P36s0MaBxv2S0M%253A%3BS04aDA8vfiYhSM%3Bhttp%253A%252F%252Fwww.15min.lt%252Fimages%252Fphotos%252F600439%252Fbig%252F1303417760sraigtasparnisgretaelektrinspiladeaktyvuojaniasmediagas..jpg%3Bhttp%253A%252F%252Fwww.15min.lt%252Fnaujiena%252Faktualu%252Fistorija%252Fcernobylio-katastrofai-25-metai-kaip-ji-prasidejo-ir-kaip-buvo-likviduojami-jos-padariniai-582-147309%3B580%3B385</a:t>
            </a:r>
            <a:endParaRPr lang="lt-LT" sz="300" dirty="0"/>
          </a:p>
        </p:txBody>
      </p:sp>
    </p:spTree>
  </p:cSld>
  <p:clrMapOvr>
    <a:masterClrMapping/>
  </p:clrMapOvr>
  <p:transition spd="slow">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normAutofit/>
          </a:bodyPr>
          <a:lstStyle/>
          <a:p>
            <a:r>
              <a:rPr lang="lt-LT" sz="3200" dirty="0" smtClean="0"/>
              <a:t>Černobylio atominės elektrinės tragedija</a:t>
            </a:r>
            <a:endParaRPr lang="lt-LT" sz="3200" dirty="0"/>
          </a:p>
        </p:txBody>
      </p:sp>
      <p:sp>
        <p:nvSpPr>
          <p:cNvPr id="3" name="Content Placeholder 2"/>
          <p:cNvSpPr>
            <a:spLocks noGrp="1"/>
          </p:cNvSpPr>
          <p:nvPr>
            <p:ph idx="1"/>
          </p:nvPr>
        </p:nvSpPr>
        <p:spPr>
          <a:xfrm>
            <a:off x="0" y="1700808"/>
            <a:ext cx="5148064" cy="2232248"/>
          </a:xfrm>
        </p:spPr>
        <p:txBody>
          <a:bodyPr>
            <a:normAutofit fontScale="92500" lnSpcReduction="10000"/>
          </a:bodyPr>
          <a:lstStyle/>
          <a:p>
            <a:pPr>
              <a:buNone/>
            </a:pPr>
            <a:r>
              <a:rPr lang="lt-LT" sz="2000" dirty="0" smtClean="0"/>
              <a:t>Labiausiai užterštos Baltarusijos, Rusijos ir Ukrainos teritorijos, nes iš šių teritorijų buvo iškeldinta apie 135 tūkstančių gyventojų. Labiausiai nuketnėjo Baltarusija. Jos teritorijoje iškrito apie du trečdalius iš Černobylio atominės elektrinės ketvirtojo bloko išmetsų radionuklidų.</a:t>
            </a:r>
            <a:endParaRPr lang="lt-LT" sz="2000" dirty="0"/>
          </a:p>
        </p:txBody>
      </p:sp>
      <p:pic>
        <p:nvPicPr>
          <p:cNvPr id="52226" name="Picture 2" descr="http://www.technologijos.lt/upload/image/technologijos/archyvas/mokslas_gyvenimas/hipotezes/cernobilio_avarija/1-cernobilio_avarija-f.jpg"/>
          <p:cNvPicPr>
            <a:picLocks noChangeAspect="1" noChangeArrowheads="1"/>
          </p:cNvPicPr>
          <p:nvPr/>
        </p:nvPicPr>
        <p:blipFill>
          <a:blip r:embed="rId2" cstate="print"/>
          <a:srcRect/>
          <a:stretch>
            <a:fillRect/>
          </a:stretch>
        </p:blipFill>
        <p:spPr bwMode="auto">
          <a:xfrm>
            <a:off x="5220072" y="1700808"/>
            <a:ext cx="3707386" cy="2037979"/>
          </a:xfrm>
          <a:prstGeom prst="rect">
            <a:avLst/>
          </a:prstGeom>
          <a:noFill/>
        </p:spPr>
      </p:pic>
      <p:sp>
        <p:nvSpPr>
          <p:cNvPr id="5" name="TextBox 4"/>
          <p:cNvSpPr txBox="1"/>
          <p:nvPr/>
        </p:nvSpPr>
        <p:spPr>
          <a:xfrm>
            <a:off x="5220072" y="3717032"/>
            <a:ext cx="3672408" cy="153888"/>
          </a:xfrm>
          <a:prstGeom prst="rect">
            <a:avLst/>
          </a:prstGeom>
          <a:noFill/>
        </p:spPr>
        <p:txBody>
          <a:bodyPr wrap="square" rtlCol="0">
            <a:spAutoFit/>
          </a:bodyPr>
          <a:lstStyle/>
          <a:p>
            <a:r>
              <a:rPr lang="lt-LT" sz="200" dirty="0" smtClean="0">
                <a:hlinkClick r:id="rId3"/>
              </a:rPr>
              <a:t>https://www.google.lt/search?q=cernobylis&amp;biw=1920&amp;bih=955&amp;source=lnms&amp;tbm=isch&amp;sa=X&amp;ei=D8kFVfe4BMbhavyTgIgO&amp;ved=0CAYQ_AUoAQ#tbm=isch&amp;q=Baltarusija+ir+cernobylis&amp;imgdii=_&amp;imgrc=pyuyNRRC4qDi_M%253A%3BFTx83c_XNheRIM%3Bhttp%253A%252F%252Fwww.technologijos.lt%252Fupload%252Fimage%252Ftechnologijos%252Farchyvas%252Fmokslas_gyvenimas%252Fhipotezes%252Fcernobilio_avarija%252F1-cernobilio_avarija-f.jpg%3Bhttp%253A%252F%252Fwww.supergames.lt%252Ftopic%252F1829-cernobylio-avarija%252F%3B513%3B282</a:t>
            </a:r>
            <a:endParaRPr lang="lt-LT" sz="200" dirty="0"/>
          </a:p>
        </p:txBody>
      </p:sp>
      <p:pic>
        <p:nvPicPr>
          <p:cNvPr id="6" name="Picture 2" descr="http://www.zarasai.lt/galerijos/fotos/min/min_news_zrs_608_jonizuojancios%20zenklas.jpg"/>
          <p:cNvPicPr>
            <a:picLocks noChangeAspect="1" noChangeArrowheads="1"/>
          </p:cNvPicPr>
          <p:nvPr/>
        </p:nvPicPr>
        <p:blipFill>
          <a:blip r:embed="rId4" cstate="print"/>
          <a:srcRect/>
          <a:stretch>
            <a:fillRect/>
          </a:stretch>
        </p:blipFill>
        <p:spPr bwMode="auto">
          <a:xfrm>
            <a:off x="8006282" y="5877272"/>
            <a:ext cx="849685" cy="746245"/>
          </a:xfrm>
          <a:prstGeom prst="rect">
            <a:avLst/>
          </a:prstGeom>
          <a:noFill/>
        </p:spPr>
      </p:pic>
      <p:sp>
        <p:nvSpPr>
          <p:cNvPr id="7" name="TextBox 6"/>
          <p:cNvSpPr txBox="1"/>
          <p:nvPr/>
        </p:nvSpPr>
        <p:spPr>
          <a:xfrm>
            <a:off x="3779912" y="4293096"/>
            <a:ext cx="4392488" cy="1815882"/>
          </a:xfrm>
          <a:prstGeom prst="rect">
            <a:avLst/>
          </a:prstGeom>
          <a:noFill/>
        </p:spPr>
        <p:txBody>
          <a:bodyPr wrap="square" rtlCol="0">
            <a:spAutoFit/>
          </a:bodyPr>
          <a:lstStyle/>
          <a:p>
            <a:pPr algn="just"/>
            <a:r>
              <a:rPr lang="lt-LT" sz="1400" dirty="0" smtClean="0"/>
              <a:t>Šiame paveikslėlyje pavaizduotas radioaktyviojo debesies kelias per pirmąsias valandas po atominės elektrinės avarijos. Didžioji radioaktyviojo jodo dalis po avarijos pateko į aplinką būtent pirmąja dieną. Oro masė, įsodrinta radioaktyviuoju jodu, sklido anticikloniniu pakraščiu per Baltarusijos ir Lietuvos teritoriją Skandinavijos šalių link, palikdama siauro fakelo pavidalo pėdsaką.</a:t>
            </a:r>
            <a:endParaRPr lang="lt-LT" sz="1400" dirty="0"/>
          </a:p>
        </p:txBody>
      </p:sp>
      <p:pic>
        <p:nvPicPr>
          <p:cNvPr id="52228" name="Picture 4" descr="https://fbcdn-sphotos-h-a.akamaihd.net/hphotos-ak-xpf1/v/t34.0-12/10850672_917484701646961_1601318607_n.jpg?oh=59a527ef0487677dda2838e56ad4b136&amp;oe=5508675D&amp;__gda__=1426619981_bf3ddb3cc24981a22b67e77dd544dfd6"/>
          <p:cNvPicPr>
            <a:picLocks noChangeAspect="1" noChangeArrowheads="1"/>
          </p:cNvPicPr>
          <p:nvPr/>
        </p:nvPicPr>
        <p:blipFill>
          <a:blip r:embed="rId5" cstate="print"/>
          <a:srcRect t="14286" r="-1026" b="28571"/>
          <a:stretch>
            <a:fillRect/>
          </a:stretch>
        </p:blipFill>
        <p:spPr bwMode="auto">
          <a:xfrm>
            <a:off x="683568" y="3861048"/>
            <a:ext cx="2880320" cy="2880320"/>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228"/>
                                        </p:tgtEl>
                                        <p:attrNameLst>
                                          <p:attrName>style.visibility</p:attrName>
                                        </p:attrNameLst>
                                      </p:cBhvr>
                                      <p:to>
                                        <p:strVal val="visible"/>
                                      </p:to>
                                    </p:set>
                                    <p:animEffect transition="in" filter="blinds(horizontal)">
                                      <p:cBhvr>
                                        <p:cTn id="12"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052736"/>
            <a:ext cx="8136904" cy="1656184"/>
          </a:xfrm>
        </p:spPr>
        <p:txBody>
          <a:bodyPr>
            <a:normAutofit/>
          </a:bodyPr>
          <a:lstStyle/>
          <a:p>
            <a:pPr algn="just">
              <a:buNone/>
            </a:pPr>
            <a:r>
              <a:rPr lang="lt-LT" sz="2000" dirty="0" smtClean="0"/>
              <a:t>Aktyvumo kaita Lietuvoje po Černobylio atominės elektrinės avarijos: (A – neviršijo didžiausio leidžiamo lygio, B – didžiausias leidžiamas taršos lygis viršytas keliolika kartų)</a:t>
            </a:r>
            <a:endParaRPr lang="lt-LT" sz="2000" dirty="0"/>
          </a:p>
        </p:txBody>
      </p:sp>
      <p:pic>
        <p:nvPicPr>
          <p:cNvPr id="53250" name="Picture 2" descr="https://fbcdn-sphotos-h-a.akamaihd.net/hphotos-ak-xpa1/v/t34.0-12/11073448_917487128313385_475792542_n.jpg?oh=1794558a3fa711401adfa5ac2323d2be&amp;oe=55078C39&amp;__gda__=1426561254_fac9c6149fd4594934a7537737efc197"/>
          <p:cNvPicPr>
            <a:picLocks noChangeAspect="1" noChangeArrowheads="1"/>
          </p:cNvPicPr>
          <p:nvPr/>
        </p:nvPicPr>
        <p:blipFill>
          <a:blip r:embed="rId2" cstate="print"/>
          <a:srcRect t="26775" r="-242" b="32276"/>
          <a:stretch>
            <a:fillRect/>
          </a:stretch>
        </p:blipFill>
        <p:spPr bwMode="auto">
          <a:xfrm>
            <a:off x="5148064" y="1844824"/>
            <a:ext cx="3384376" cy="2444272"/>
          </a:xfrm>
          <a:prstGeom prst="rect">
            <a:avLst/>
          </a:prstGeom>
          <a:noFill/>
        </p:spPr>
      </p:pic>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7" name="TextBox 6"/>
          <p:cNvSpPr txBox="1"/>
          <p:nvPr/>
        </p:nvSpPr>
        <p:spPr>
          <a:xfrm>
            <a:off x="323528" y="2780928"/>
            <a:ext cx="4680520" cy="923330"/>
          </a:xfrm>
          <a:prstGeom prst="rect">
            <a:avLst/>
          </a:prstGeom>
          <a:noFill/>
        </p:spPr>
        <p:txBody>
          <a:bodyPr wrap="square" rtlCol="0">
            <a:spAutoFit/>
          </a:bodyPr>
          <a:lstStyle/>
          <a:p>
            <a:pPr algn="just"/>
            <a:r>
              <a:rPr lang="lt-LT" dirty="0" smtClean="0"/>
              <a:t>Vaikų iki 15 metų sergamumas skydliaukės vėžiu užterštuose Baltarusijos, Rusijos ir Ukrainos rajonuose.</a:t>
            </a:r>
            <a:endParaRPr lang="lt-LT" dirty="0"/>
          </a:p>
        </p:txBody>
      </p:sp>
      <p:pic>
        <p:nvPicPr>
          <p:cNvPr id="53252" name="Picture 4" descr="https://fbcdn-sphotos-h-a.akamaihd.net/hphotos-ak-xpf1/v/t34.0-12/11072225_917489764979788_1599011538_n.jpg?oh=753cfefaf07443e6bf93d960eef2cf2b&amp;oe=5508A4DF&amp;__gda__=1426618127_1202a87371186a229187c14a54ca978a"/>
          <p:cNvPicPr>
            <a:picLocks noChangeAspect="1" noChangeArrowheads="1"/>
          </p:cNvPicPr>
          <p:nvPr/>
        </p:nvPicPr>
        <p:blipFill>
          <a:blip r:embed="rId4" cstate="print"/>
          <a:srcRect t="21110" b="7644"/>
          <a:stretch>
            <a:fillRect/>
          </a:stretch>
        </p:blipFill>
        <p:spPr bwMode="auto">
          <a:xfrm>
            <a:off x="251520" y="4149080"/>
            <a:ext cx="4824536" cy="1944216"/>
          </a:xfrm>
          <a:prstGeom prst="rect">
            <a:avLst/>
          </a:prstGeom>
          <a:noFill/>
        </p:spPr>
      </p:pic>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3252"/>
                                        </p:tgtEl>
                                        <p:attrNameLst>
                                          <p:attrName>style.visibility</p:attrName>
                                        </p:attrNameLst>
                                      </p:cBhvr>
                                      <p:to>
                                        <p:strVal val="visible"/>
                                      </p:to>
                                    </p:set>
                                    <p:animEffect transition="in" filter="blinds(horizontal)">
                                      <p:cBhvr>
                                        <p:cTn id="12" dur="500"/>
                                        <p:tgtEl>
                                          <p:spTgt spid="53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996952"/>
            <a:ext cx="8229600" cy="1066800"/>
          </a:xfrm>
        </p:spPr>
        <p:txBody>
          <a:bodyPr/>
          <a:lstStyle/>
          <a:p>
            <a:pPr algn="ctr"/>
            <a:r>
              <a:rPr lang="lt-LT" dirty="0" smtClean="0"/>
              <a:t>Radiacijos įtaka žmogui</a:t>
            </a:r>
            <a:endParaRPr lang="lt-LT" dirty="0"/>
          </a:p>
        </p:txBody>
      </p:sp>
      <p:pic>
        <p:nvPicPr>
          <p:cNvPr id="6"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r>
              <a:rPr lang="lt-LT" dirty="0" smtClean="0"/>
              <a:t>Radiacijos įtaka žmogui</a:t>
            </a:r>
            <a:endParaRPr lang="lt-LT" dirty="0"/>
          </a:p>
        </p:txBody>
      </p:sp>
      <p:sp>
        <p:nvSpPr>
          <p:cNvPr id="3" name="Content Placeholder 2"/>
          <p:cNvSpPr>
            <a:spLocks noGrp="1"/>
          </p:cNvSpPr>
          <p:nvPr>
            <p:ph idx="1"/>
          </p:nvPr>
        </p:nvSpPr>
        <p:spPr>
          <a:xfrm>
            <a:off x="467544" y="1628800"/>
            <a:ext cx="8424936" cy="4325112"/>
          </a:xfrm>
        </p:spPr>
        <p:txBody>
          <a:bodyPr>
            <a:normAutofit/>
          </a:bodyPr>
          <a:lstStyle/>
          <a:p>
            <a:pPr algn="just">
              <a:buNone/>
            </a:pPr>
            <a:r>
              <a:rPr lang="lt-LT" sz="2000" dirty="0" smtClean="0"/>
              <a:t>Į organizmą patekusios radioaktyviosios dalelės gali iš jo pasišalinti nespėję padaryti didelės žalos. Tačiau P. Dydonas atkreipia dėmesį, jog kai kurios iš jų organizmuose yra linkusios užsibūti. Itin grėsmingas užsibuvimo atžvilgiu yra radioaktyvus izotopas jodas-131. Jį sugeria skydliaukė - stambi priekinės kaklo dalies endokrininė liauka, kurios pagrindinė skydliaukės funkcija – hormonų gamyba.</a:t>
            </a:r>
            <a:endParaRPr lang="lt-LT" sz="2000" dirty="0"/>
          </a:p>
        </p:txBody>
      </p:sp>
      <p:pic>
        <p:nvPicPr>
          <p:cNvPr id="1026" name="Picture 2" descr="http://www.ve.lt/uploads/img/sk_1.jpg"/>
          <p:cNvPicPr>
            <a:picLocks noChangeAspect="1" noChangeArrowheads="1"/>
          </p:cNvPicPr>
          <p:nvPr/>
        </p:nvPicPr>
        <p:blipFill>
          <a:blip r:embed="rId2" cstate="print"/>
          <a:srcRect/>
          <a:stretch>
            <a:fillRect/>
          </a:stretch>
        </p:blipFill>
        <p:spPr bwMode="auto">
          <a:xfrm>
            <a:off x="1331640" y="3933056"/>
            <a:ext cx="2520279" cy="2520280"/>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
        <p:nvSpPr>
          <p:cNvPr id="6" name="TextBox 5"/>
          <p:cNvSpPr txBox="1"/>
          <p:nvPr/>
        </p:nvSpPr>
        <p:spPr>
          <a:xfrm>
            <a:off x="1403648" y="6453336"/>
            <a:ext cx="2448272" cy="276999"/>
          </a:xfrm>
          <a:prstGeom prst="rect">
            <a:avLst/>
          </a:prstGeom>
          <a:noFill/>
        </p:spPr>
        <p:txBody>
          <a:bodyPr wrap="square" rtlCol="0">
            <a:spAutoFit/>
          </a:bodyPr>
          <a:lstStyle/>
          <a:p>
            <a:r>
              <a:rPr lang="lt-LT" sz="300" dirty="0" smtClean="0">
                <a:hlinkClick r:id="rId4"/>
              </a:rPr>
              <a:t>https://www.google.lt/search?q=skydliauke&amp;biw=1920&amp;bih=955&amp;source=lnms&amp;tbm=isch&amp;sa=X&amp;ei=YeIKVaPiBIj9ywOi14GQCg&amp;sqi=2&amp;ved=0CAYQ_AUoAQ#imgdii=_&amp;imgrc=T3e33WuMSRPbNM%253A%3BI2uf1ANCHH2igM%3Bhttp%253A%252F%252Fwww.ve.lt%252Fuploads%252Fimg%252Fsk_1.jpg%3Bhttp%253A%252F%252Fwww.ve.lt%252Fnaujienos%252Flaisvalaikis%252Fpatarimai%252Fkaip-paciam-pasitikrinti-skydliauke%252F%3B240%3B240</a:t>
            </a:r>
            <a:endParaRPr lang="lt-LT" sz="300" dirty="0"/>
          </a:p>
        </p:txBody>
      </p:sp>
      <p:pic>
        <p:nvPicPr>
          <p:cNvPr id="1028" name="Picture 4" descr="http://www.nvi.lt/loc/m/m_images/wfiles/i2ifzz320.jpg"/>
          <p:cNvPicPr>
            <a:picLocks noChangeAspect="1" noChangeArrowheads="1"/>
          </p:cNvPicPr>
          <p:nvPr/>
        </p:nvPicPr>
        <p:blipFill>
          <a:blip r:embed="rId5" cstate="print"/>
          <a:srcRect/>
          <a:stretch>
            <a:fillRect/>
          </a:stretch>
        </p:blipFill>
        <p:spPr bwMode="auto">
          <a:xfrm>
            <a:off x="4860032" y="3789040"/>
            <a:ext cx="2448272" cy="2638322"/>
          </a:xfrm>
          <a:prstGeom prst="rect">
            <a:avLst/>
          </a:prstGeom>
          <a:noFill/>
        </p:spPr>
      </p:pic>
      <p:sp>
        <p:nvSpPr>
          <p:cNvPr id="8" name="TextBox 7"/>
          <p:cNvSpPr txBox="1"/>
          <p:nvPr/>
        </p:nvSpPr>
        <p:spPr>
          <a:xfrm>
            <a:off x="4932040" y="6381328"/>
            <a:ext cx="2232248" cy="276999"/>
          </a:xfrm>
          <a:prstGeom prst="rect">
            <a:avLst/>
          </a:prstGeom>
          <a:noFill/>
        </p:spPr>
        <p:txBody>
          <a:bodyPr wrap="square" rtlCol="0">
            <a:spAutoFit/>
          </a:bodyPr>
          <a:lstStyle/>
          <a:p>
            <a:r>
              <a:rPr lang="lt-LT" sz="300" dirty="0" smtClean="0">
                <a:hlinkClick r:id="rId4"/>
              </a:rPr>
              <a:t>https://www.google.lt/search?q=skydliauke&amp;biw=1920&amp;bih=955&amp;source=lnms&amp;tbm=isch&amp;sa=X&amp;ei=YeIKVaPiBIj9ywOi14GQCg&amp;sqi=2&amp;ved=0CAYQ_AUoAQ#imgdii=_&amp;imgrc=q_LS27yTERvVoM%253A%3BHfVjThW9ceMb5M%3Bhttp%253A%252F%252Fwww.nvi.lt%252Floc%252Fm%252Fm_images%252Fwfiles%252Fi2ifzz320.jpg%3Bhttp%253A%252F%252Fwww.nvi.lt%252Findex.php%253F-1434613819%3B219%3B236</a:t>
            </a:r>
            <a:endParaRPr lang="lt-LT" sz="300" dirty="0"/>
          </a:p>
        </p:txBody>
      </p:sp>
    </p:spTree>
  </p:cSld>
  <p:clrMapOvr>
    <a:masterClrMapping/>
  </p:clrMapOvr>
  <p:transition spd="slow">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r>
              <a:rPr lang="lt-LT" dirty="0" smtClean="0"/>
              <a:t>Radiacijos įtaka žmogui</a:t>
            </a:r>
            <a:endParaRPr lang="lt-LT" dirty="0"/>
          </a:p>
        </p:txBody>
      </p:sp>
      <p:sp>
        <p:nvSpPr>
          <p:cNvPr id="3" name="Content Placeholder 2"/>
          <p:cNvSpPr>
            <a:spLocks noGrp="1"/>
          </p:cNvSpPr>
          <p:nvPr>
            <p:ph idx="1"/>
          </p:nvPr>
        </p:nvSpPr>
        <p:spPr>
          <a:xfrm>
            <a:off x="467544" y="1628800"/>
            <a:ext cx="8229600" cy="4325112"/>
          </a:xfrm>
        </p:spPr>
        <p:txBody>
          <a:bodyPr>
            <a:normAutofit/>
          </a:bodyPr>
          <a:lstStyle/>
          <a:p>
            <a:pPr>
              <a:buNone/>
            </a:pPr>
            <a:r>
              <a:rPr lang="lt-LT" sz="1800" dirty="0" smtClean="0"/>
              <a:t>Jei per dieną organizmas radiacijos gautų 1 sivertą (100 rentgenų), to pakaktų susirgti spinduline liga, – priduria P.Dydonas. – Per dieną gavus nuo vieno iki trijų sivertų radiacijos, gali būti pažeisti kaulų čiulpai ir kiti vidaus organai, dėl ko žmogus jausis tikrai blogai. Per dieną gavus nuo trijų iki šešių sivertų radiacijos, gali prasidėti kraujavimas. Šešių-dešimties sivertų radiacijos dozė yra 90 proc. mirtina. Dešimt sivertų viršijanti dienos radiacijos dozė yra neišvengiamai mirtina.“</a:t>
            </a:r>
            <a:endParaRPr lang="lt-LT" sz="18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
        <p:nvSpPr>
          <p:cNvPr id="56322" name="AutoShape 2" descr="data:image/jpeg;base64,/9j/4AAQSkZJRgABAQAAAQABAAD/2wCEAAkGBxQTEhQUExQWFhQXGB0YGBgYGBcaGhoXGBcYGBgXFxgYHCggGholHBcUITEhJSkrLi4uFx8zODMsNygtLisBCgoKDg0OGxAQGywkHyQsLCwsLCwsLCwsLCwsLCwsLCwsLCwsLCwsLCwsLCwsLCwsLCwsLCwsLCwsLCwsLCwsLP/AABEIAMABAAMBIgACEQEDEQH/xAAcAAABBQEBAQAAAAAAAAAAAAAEAAECAwUGBwj/xABDEAABAwIDBAYHBQYGAgMAAAABAAIRAyEEMUEFElFhBiJxgZHwEzKhscHR4RQjUpLxFjRCU3OyFSRDVGKCM6Jyg9L/xAAaAQACAwEBAAAAAAAAAAAAAAAAAQIDBAUG/8QAKBEAAgICAgIDAAEEAwAAAAAAAAECEQMhEjEEURMyQSIUkcHwBUJh/9oADAMBAAIRAxEAPwD0rFO6569UHgLN7iWx7UP9lY47zgHOiC5wBMDJE4t8uI3gY0tbkeeveue6X4+oymyjQc5tesTuuazfcxrBvPfuaiSxv/2BcbzvIyZc/wAUXSX+2X+NijCHN9s0MVs6m4ZBp4j5LCqYMhxDgAAfJW7sTHivRZVjdLh1m6seOq9h5tcHDuQu26fWYeRtxuI96XgZsiy/FPZbliuPJGU6lwvKiylfMe5X1GGbm/L3J2Wsu1RQnorNIjlx+ShRZfK6scDGv0TCf0TAk5gQ7myUUBpCiacIIVRS1nK4UW1b5K02F0qbZkpEkM4whZm3HVFVx5+ahTBQSiUGU7mBWuAlNUYMkErKxHcvDuko/wA3iP6r/wC4r3HcIHYvDekv73iP6r/7igrmZqSSSCsSSSSAD9nYAVASSRBjJFHYzfxnwHzS2Geo7tHuRT8SASCCSPNvFAAn+Et/E7wHzS/whv4j4N+avxGJD2OABym6D2b/AOQdhSeiajast/wlv4j4D5pxsZv4z4BE1Krd6SLgWy8ynbi2k2kEx7eKdEDOx2zQxm8HE34LNW/tc/dHtCwEAJJJJAH196Oq67gy34d6T4qh1Mb29A3oiYEwbkTwkCyvxeGBeScM15/ESy/jdYG1cS9lUtZ93YQwQQJGfBY/O/475ZfJB032Hi+Q4/wZqtaGyRDRJJ0ucyeayMZW9I8OmwyHxVfpHPzJIHHj2Kuow9ih4ng/C+UnbNE8nLSHIF/Pcqd3hfz7lKmLGVZTZqbDiugyHQ4bMRPzPFOWRnqpE5xrr9FQwE9gskxJFrGC8k9o5KtzJysicwNAPMqO8BfQe9MVg76c9yrDfBWl8k+9RcwkIGVuz5KTvqq2NdOgTNkme5BKh3M1VAaeKNqnQIc0ik0NMiPFeFdJv3vEf1X/ANxXvAaNV4R0o/fMT/Wf/cUEJmWkkkgrEkkkgDZ2H6p7fh+qJxlRjfWEk6DXzCH2GOo7tHuUdp4dxdvZ2jwTQmQZW3g+GgdXSTqE1GkWNNQ20A7Tmm2ZVDXEuMWhFY/EscwgOE296GtjU2o0CnGGes0O8RIRuEdTfkII0WZRaCCC4DhPHh2IvZuGcHb3C3b9FJkUXbX9R3/X3lYK39rj7o9oWAoEhJJJIA+vsUxpeZZXJ/4l273Q4Ll9sFvp3TLRuts/1hbWbrparw10GvVkcGA+0MXN7Wg13XLiQ25EHLMiBdaMnRmwfZlLHgXE8rHxTGtNoPgVcyoI4qDhPMnOclQbUyym4AcePnVSe8a6xA+Kpa20ZiyRphA6Rc0Tw86KIbfSPeUt3vUXixy5BIEWtBIubKuq8XHmVWxx8QrW0hmUwEWABQz7FGr7MkgkOiRbAtEqFIHWwCbE4llMdZ7W9pjsQrsfSyNVnZvfBFgk2ENqyVKJKHp4+iB/5WczvBXMxbMg9pngUWNp+hOavBOk/wC94j+q/wDuK97c5tusLrxrpD0bxT8VXcyhUc11V5BDTBBcYI5IISTOWSWz+ymM/wBtV/KVMdEMccsLW/IUEeL9GGktx3RDHDPC1vyFRPRPG/7ar+QoDi/RDYzyGmPxfBaIed6Itxvw7IQtPotjwOrh64HJp+CR6OY8f6FfwcgOL9FlZgP+nrHsmbeCp9AIdNO4jjecwLJ/2ex/8mv4OUv2b2h/Ir+DkWLg/Q8BuVObkW4DXJWNxDoPUNhbO/sVX7OY/wDkV/ByY9HMf/Ir+DkWHF+iG0qhdSdLS3rDNYi3HdHMcbGhWPIgqB6K4z/bVfylAcX6MZJaZ2Bif5FT8pnwTHYWJGdF/wCVFj4S9H1XisSQ8j7RSYODgJH/ALj3LmtrvPpndYOkN6wyMDMXPHiurqNqbxinTI4uJn+0rkdvPIxDwQAYbIBsLdi0T6MmC+TBm0znqpB94N+QVDXznfsVrDHn3Kg3IckhWgk6+eCQpybhNTvzCBk4JklMbCI8809N368FW6Z+fvKTGiYuLnw4J/tAiIUDaOIzVLSZNkmxpF9VkieaaDMkp96FDf0TA5jpPXmsCR1GNBHN1/cPesD00mVudLn/AHgbf1QfesMs3Rz0njzOgVOR2zdhilFB2Hpb7hwEE9pyHdc+C3cFRbEbw8QsHZeFc4mZjiRG874Bdhs3DgiRwUsaJZNE6OF6sSORCKoDdsR3/NKpRkCwnuvKVOmdIUyEdhbAOCLwjOCE9GS29ijcEYEEIqxvoo9F1vH2nI9ii8AGDF1oV7i0SszEM60qL0SgrHZDeYTVwJyVNVsGQe3mn9Jw1S5fhPh+ka2HGYVFdxaBqEYeBiSJk6qOIpgjsUGnWgVfoHReTeP1Vu7KeiwXiyi2tn57k42lsGk+iFShwNlAtOp88laKkhRqWg5gpkKAsZhA8XANvMLGr4SI4dp+K6EvBEKG4CireiSbR19TBsDoGH3ue8APaZXMbdAFZw3YMNG7oLZLqsSW75n08/8AEP3e6LLmdrgGu6Jybd0zkM5vK3ZOjzmCuToEBsbX85J94kKbaOpTMdykaLObUy2m62WfnJWs6vn4Klm9Onj77JnDnfU5x2IHQS56cW1jRVU25X1UXE8oSGkWbtjxKhu5W+Sn6YcypeknIeKBlT2W7UzGXVo3s1SGHObIBHKdKzGIBOjAR3ShMHQ33b1SL2aCRmeM5lG9IqJNUEm0C03tME+KjszDAPFmkSO3596ra2b4agjUoUmNEbzZOkjxWrs6DcG2vfKKp0Li9uCm7ZrSWt3WkN0LRn3KTTXQk0+wvctB10U6LItn515oduHO7AJBE8xHYVb6ao3+DeBzLc41O6fmVKwotcbj3Imm4ISnjAQbyqG4wE2IjgouSROONs0KzwBMrOxlem4iDdUbXqnciYWC+qZkTE5D3rPlzNOka8PjcldluNfUc6AYaFKg9zf4plSpVhlryuqcXUIHq+36LK2+7NSh/wBaCq2Nc1urpvKCpbX0I70OaxIBIsO8IavCPkkSWCH6jfpYsRnrmogTPv8AksGkwgR39iLOJOhU1n9lUvGro06QIsVJ0kmeOSopVZ0iEcylveC0QmpdGXJjcewd+HHzUadMjwU9+8Xke0KFxbMaH5qxFVWde/HUy4kYndHABvxauc2xU++f1t4Q2+psLmF1dWvUDjD6IGgdvT33XLbXd9+8kgm1xkTujLktuTo83g+zB6TpiRZOQf4R+irwzs+0+/RENqZ6DgqDX0JoKThAjimNYC1j5zQFfEneMZBJsthByYQa97nuV/phqVl06gzTvqSFHkX/ABGmHtlPv8AsX7QR2I3CYvhdNSFLC0tGkXEgRCj6RNO8N7Q/BQc7VMoo5/pB69gDYDmM/FEbLZfUxe8ZjPTl3Qm21QJLXTy8Zz5ozBUINnTN4HGbn2aJVuzfFrgjZ2fU3xoCFt0rxPmfesnBtAIjgDHgLeCMNQNGZjT3ge9SIVZfUogQbceCrq1gIuL+fasfEbRDiJicwJtE+1Ze18e8lpBi3cT2qqeZRNeLxZS7NPakWcbHKR63YeXasDDyCbGBe2f5fkjXYxzmRu3hBUarxd7Y0jM+MeYWPLJSdo6ODG1Fph7qwqdYm2mqA2lU3Yvnl2KRqgGWa5t48xz96WMo+laCIPA9uQlQ7LYpRavowhii0kib9vtRTcfvCFN2y7yTZV0sLJ9yhTNrcGgvDEmx18wmqYbdn2fJQFPQn6dinjasAajiiiiUd6KfSm6pIk28+boeq6/xVlByVEnCg+i46Fa2zKtoI+YWFhqklH4SoA7zCnj0zHnhaNjEAnLNUuYYMC48yrqR8FMU7G91vo5j0dNXokuJ+z03f8i5sntG4feuU2qYxDxuhsRYZDqiQujc0EkmjXk/8o9geuY2wYrVAARlY5+qLG63ZVo81g3Jj0d2DpqqauMaMj54rPxVabDvKqGiy8jqY8N7ZP0vWJmVY4w0wqi0aKJrbusqJqS0US5FUqnHJDurAqov88CkWdhVV9+atoVYQ1N+92/JFUqEkfqihNpKmaeEqjJFBZ9KiQiabuasXRhyVdoE2mPUboScjE5Zj3d6J2YDAMerqPZ8fBAbVfGZ4COHP2DxReyn7xd2E2yNrduqZfH6o3qTwwk5REjlcZobG4zMgSR6onT8XnRP9p33GQCzq3/EbdXskGUqzgXSRBGh05KvI9aNGCr2BjBAiT6wMzx+marxdEEQNRKIbVF9Ysh8SJkZDTRZmlR0YN3sVADPPj2pqm6SZ/RUYeqZjzqp4s2mY5Kq9GhR2CjBku3slOoAOqTZ1/8Atrbn80qtS1j3fJBGsd3K+Y7Qo6Rc4uXYWHD8Unnr7UBjCZshqpJdvAkNtz85pGtxN0nIuji49DvcSTeVax1skP6cyDwU6leR8FH9BxZS6DlwUadHjkotq9aIzzjTKFo4cA9U8REfHighKTQ1GgC2PqjBhyCI8EVQw8ZAWHm6sqMNjmFfDH+mDJl2PSqkaRy+IRDKhvly+iz3tdPu5c1bSeQ6CDy+vnVaYsxTR1uIqgPdNSuOTWEtHYdwz4rlNrO+/qXJyuRc9UZ811eIxMOI+002X9UtbI5GXhcltYziKh3g6YuNeqLi635OkeXwfZmNVqEOIKRFuxX43DzlohGP45rG1TOzjkmtEhWVW8DKjWbwUWNuo2aVRKu0gA8RZJoEC/s1SqU5yKsFM5AIJKSoeg09b2Tw1WrsujAlCYTAmZK1xT8QpxRlzZU9IcG30TFSZT8lO8qRlsysRasXEOgtblxbJjvB9hVeCe/fcxsg5uI0F7gaE6dh4I/FPDG75AmQACc+ExyL+4ojC4GH3N5Jc6LO5jlNgNJQjXGX8TTwoDWtDTAAyA0HDuJQm1aXoyInrTlJGfyjxRWGcRA7cs4NyratHfh06fG/nmlOHJUWYZ8ZWc9sn0pc8vLYJ6oGbWjKTzt2QtCpTNrwq3s3XZ9U/DPszSqOnI29/myxfXR1r5bRVjaJYQZ9nimqPaYnyeKljGb4vmMlkuxBYIIzPtVctM0448l/6PjxCHYZga+ck9SrviSYA9qjRbqSqmbEqQ/oLOl1gffcdiAxlIyI0K0KVbdcWxZwGesc+8Jq7t1sG5Ps5odUEJyUqZTuEibX89yGe06lG0aUXIQ2Jp7rjeUEuSuiGEfB4afVbGHw4GUk59vJZ2FI3psb5LewgLhAiJmflxKnCPIx+RkpBNE9SbzOXxTGvFgQb8RaykQIM3I4+YQJqEGRkMx5yK2pUqOU/wCTsPfUEw3K0WOcXhUUqh3oLY4yCpMr3EjPXh9VaT9D59ysSKmdPuVp9Sj4v/8AyuL2u8/aqoMA2kDLIZLrMRhmF5Jw29e7pZfncyuP2oAMTUgbokW4dUWstmXpHmsH2Y4AQtbDgl2n6K5x0VbQSTJ1WZ7NsHWwZ+HdyQbpGYW7uwhKtKSoSj6NEM/slgaIieKNY0ZKmiIH0T63UytybYaANCpOHMoZr9VKnU1QVlu8eKdqg94EQnbVlAnYJj2neaXGQQQARa9neNvDmiiTTJBBLWhpc6Y9Y9Ui994E5LM2lUcanoxcvA3Ymd5s5DsPsWy3ozVqMb6SoGOi4Dd+2Y1EG5VWTyMeL7ujZBXFF+z8XvE3IMmMrkGx91uaOoPmx4mAs5+w6tMCHB4HAQRHK8+KIwrjAM628+ClizQyq4OyT0PjKQuI+N1mNrbgIcL6E8l0DoOYuh8VQaRBFuen0UcuPltGvDnrT6MdgJgzbP6hZe2KF5GWa1sDDg+GloYYE5m2fIKjGOJAhsDQ69yxvaOjiy1LRiUcrZ8EZhGbwAdmhHzv5LQo1WgdqqdGuWR0W4pjSBy8/JCvojeEiToe3T2IuhT3zHjqtOngwLAZ58lZDHyM88/DRiupZkyAPOSAODcXSePmV1wwNusb6HTv+aFxFK9hf2K74CteX6MfA7Pn/wCM35nQLfp04jdt7k+CoiIi3x4H5ooOAPLj8lfjxqKMeXM5MFfRzQYwYBEZ8sls1iPEePYqN2LkeeIUmtlXMA9F+imGZ3i3b4qx9YATpx+CpqPzIHaPOqkVt2b1Yt3jP2iZ/h9JHdFoXH7W/eKkTmM8/VGc6rq6mJDSQcVBGY3W2/8AVcjtZ04ir1puLxn1Rda831R57B9mRNSBPBSpN6snNCOIOsgc1cHiFmNtF76kKAcHXTNYNFFrCNEAqCGCFGp2qMwqjVKiySJF8ZlXh1kOxqtpIRJsse3WbqTHJbyiXwmRs3Oj2CG86sbkgNaCPVid4g85H5ea09qbSFAU+o+o6o/ca1m5M7jnzL3NAEMdqgejGJBa5k3B3o1g294VvSXY5xLaQHo/u6gqbtVhqMcAx7d0tDh+Oe5ed8mn5L+Tr/BpjfDQZs3GNr0qdZk7lRoc2RBgi0hZe1qRY/Pqu6wHAjPxR+xMGaFFlIv392bxui5JhrZO60TAEmAAud6X7UArNa0+o2HdrjMeEKfgOvIfDrf9ixJtBrK8RefOqMbixFzPDkuYpYveII8Ec07/AAld+xpezZbiARfL3KLGDKJB1VOHZ1RxGcohjLTnyKVIanXRnYzZjTJ4rm8bhi229ELsq1x59qxMXTYXX45rHnw70b/H8hrsXRymSy+hst0PhZ2Bpbo6gJB7h3SiHPJ/COwk+1W4oOMSrNk5ybK8ViYMOsNPlyQuz65JcXaEgAcJ+PwChjbyP4ckJhn7jgCew8uBUk9hS4m42tuyYm1kq7YEjL3c0FRqkwYicxw7ERiCWixse5WN6Kq2XMrHMm48+CnXqSIOZyhB0HQconzCucREg2TRCZRioAy7vis6tUtI4XPLj9EQa4JjtOncIQmIqCL5cBx+aRGzs6lWrJAq0QNAQZ7D11xO2BvYmrJBuMssguvq0nbxP2ak6+Zc2TzM01w+2HkYmqIA6wsMh1RYLXl6RwsPbE+BZMGqTWzdPAF1mNiZOm9TNbihnFQjJA6QU52Sk1soYpOqWzQMJcQAoMJnLmo03zmrkBdF82USkHg6qD3ckEYjfaXsc1zPWbqOBzniMrLXw/S90EVMPUkasLSD3OIjxWIypZO6qqM3jY833RdGbiG7Q6XV3Nihh3sJ/iqFpcOxrSR3krltytO8WEnWdZzlbAqqRujF42PEqgT+Zr8AKDnNPqkSn/ajDscQarWuaYIJycEVUavINv8A7zX/AKjv7irkRlnfo9modNMLEfaKY7yjD01wUD/M054yfkvn1OmV/O/R7ziOm2F3eriKZcTHrQAOdskA7pLgyQ44mmSOZieLeC8USSaslHypL8PcmdMMIP8AXp58T8lc/pfgon7RT7JXg6SEh/1UvR7ueleCdM4ilyuhHdI8FN69PtB+i8UTJOA15k0e4N6U4Kf3inHb9FOv0vweQxFOO1eGJJ0J+XL0e30umOFGddnj9E1fphhT/rsPYY78l4ikmJ+TJ/h6rX6TYaTFVpVFPpJSnrVmx2+wrzFJKh/1UvSPqB1FoJHoq5jUPMHmPvFxm1Wf5mrmOtkc/VGa7KtXYHOmvUF8gLDs6i4fa9Ufaqtyetn/ANRcrVmulZzcH2ZYDzSeTxVDanFXGosxrREDVO4pNeNbclCo9BMI0TFsKhpVzal4QA+7F0z3Hinc4IaqShjWwtrzCtY7igaVWysbXtdKxNBBaoEKsYjgk9xKAE9kKVMwoNdxTkJjLi9ePdIP3mv/AFHf3FeruleT7e/ea39R39xQVzAEkkkEBJJJIASSSSAEkktAYWluU3b9yRvC1hMG3IXlAGektHG4SkJNOrJv1TGQA/itMzaBoU5wdLeP3g3N2RcTvboMERlvSEAZqS1hs2jvR9obExO7aIEk9a2Z8Cmq4KhMitAhhjd3jLh19R6se0dqAMpJa/2GgAR6YOMgSLRd0kcRYfmBQ+IwdNrSW1g4jdgREzM65iBbmg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56324" name="AutoShape 4" descr="data:image/jpeg;base64,/9j/4AAQSkZJRgABAQAAAQABAAD/2wCEAAkGBxQTEhQUExQWFhQXGB0YGBgYGBcaGhoXGBcYGBgXFxgYHCggGholHBcUITEhJSkrLi4uFx8zODMsNygtLisBCgoKDg0OGxAQGywkHyQsLCwsLCwsLCwsLCwsLCwsLCwsLCwsLCwsLCwsLCwsLCwsLCwsLCwsLCwsLCwsLCwsLP/AABEIAMABAAMBIgACEQEDEQH/xAAcAAABBQEBAQAAAAAAAAAAAAAEAAECAwUGBwj/xABDEAABAwIDBAYHBQYGAgMAAAABAAIRAyEEMUEFElFhBiJxgZHwEzKhscHR4RQjUpLxFjRCU3OyFSRDVGKCM6Jyg9L/xAAaAQACAwEBAAAAAAAAAAAAAAAAAQIDBAUG/8QAKBEAAgICAgIDAAEEAwAAAAAAAAECEQMhEjEEURMyQSIUkcHwBUJh/9oADAMBAAIRAxEAPwD0rFO6569UHgLN7iWx7UP9lY47zgHOiC5wBMDJE4t8uI3gY0tbkeeveue6X4+oymyjQc5tesTuuazfcxrBvPfuaiSxv/2BcbzvIyZc/wAUXSX+2X+NijCHN9s0MVs6m4ZBp4j5LCqYMhxDgAAfJW7sTHivRZVjdLh1m6seOq9h5tcHDuQu26fWYeRtxuI96XgZsiy/FPZbliuPJGU6lwvKiylfMe5X1GGbm/L3J2Wsu1RQnorNIjlx+ShRZfK6scDGv0TCf0TAk5gQ7myUUBpCiacIIVRS1nK4UW1b5K02F0qbZkpEkM4whZm3HVFVx5+ahTBQSiUGU7mBWuAlNUYMkErKxHcvDuko/wA3iP6r/wC4r3HcIHYvDekv73iP6r/7igrmZqSSSCsSSSSAD9nYAVASSRBjJFHYzfxnwHzS2Geo7tHuRT8SASCCSPNvFAAn+Et/E7wHzS/whv4j4N+avxGJD2OABym6D2b/AOQdhSeiajast/wlv4j4D5pxsZv4z4BE1Krd6SLgWy8ynbi2k2kEx7eKdEDOx2zQxm8HE34LNW/tc/dHtCwEAJJJJAH196Oq67gy34d6T4qh1Mb29A3oiYEwbkTwkCyvxeGBeScM15/ESy/jdYG1cS9lUtZ93YQwQQJGfBY/O/475ZfJB032Hi+Q4/wZqtaGyRDRJJ0ucyeayMZW9I8OmwyHxVfpHPzJIHHj2Kuow9ih4ng/C+UnbNE8nLSHIF/Pcqd3hfz7lKmLGVZTZqbDiugyHQ4bMRPzPFOWRnqpE5xrr9FQwE9gskxJFrGC8k9o5KtzJysicwNAPMqO8BfQe9MVg76c9yrDfBWl8k+9RcwkIGVuz5KTvqq2NdOgTNkme5BKh3M1VAaeKNqnQIc0ik0NMiPFeFdJv3vEf1X/ANxXvAaNV4R0o/fMT/Wf/cUEJmWkkkgrEkkkgDZ2H6p7fh+qJxlRjfWEk6DXzCH2GOo7tHuUdp4dxdvZ2jwTQmQZW3g+GgdXSTqE1GkWNNQ20A7Tmm2ZVDXEuMWhFY/EscwgOE296GtjU2o0CnGGes0O8RIRuEdTfkII0WZRaCCC4DhPHh2IvZuGcHb3C3b9FJkUXbX9R3/X3lYK39rj7o9oWAoEhJJJIA+vsUxpeZZXJ/4l273Q4Ll9sFvp3TLRuts/1hbWbrparw10GvVkcGA+0MXN7Wg13XLiQ25EHLMiBdaMnRmwfZlLHgXE8rHxTGtNoPgVcyoI4qDhPMnOclQbUyym4AcePnVSe8a6xA+Kpa20ZiyRphA6Rc0Tw86KIbfSPeUt3vUXixy5BIEWtBIubKuq8XHmVWxx8QrW0hmUwEWABQz7FGr7MkgkOiRbAtEqFIHWwCbE4llMdZ7W9pjsQrsfSyNVnZvfBFgk2ENqyVKJKHp4+iB/5WczvBXMxbMg9pngUWNp+hOavBOk/wC94j+q/wDuK97c5tusLrxrpD0bxT8VXcyhUc11V5BDTBBcYI5IISTOWSWz+ymM/wBtV/KVMdEMccsLW/IUEeL9GGktx3RDHDPC1vyFRPRPG/7ar+QoDi/RDYzyGmPxfBaIed6Itxvw7IQtPotjwOrh64HJp+CR6OY8f6FfwcgOL9FlZgP+nrHsmbeCp9AIdNO4jjecwLJ/2ex/8mv4OUv2b2h/Ir+DkWLg/Q8BuVObkW4DXJWNxDoPUNhbO/sVX7OY/wDkV/ByY9HMf/Ir+DkWHF+iG0qhdSdLS3rDNYi3HdHMcbGhWPIgqB6K4z/bVfylAcX6MZJaZ2Bif5FT8pnwTHYWJGdF/wCVFj4S9H1XisSQ8j7RSYODgJH/ALj3LmtrvPpndYOkN6wyMDMXPHiurqNqbxinTI4uJn+0rkdvPIxDwQAYbIBsLdi0T6MmC+TBm0znqpB94N+QVDXznfsVrDHn3Kg3IckhWgk6+eCQpybhNTvzCBk4JklMbCI8809N368FW6Z+fvKTGiYuLnw4J/tAiIUDaOIzVLSZNkmxpF9VkieaaDMkp96FDf0TA5jpPXmsCR1GNBHN1/cPesD00mVudLn/AHgbf1QfesMs3Rz0njzOgVOR2zdhilFB2Hpb7hwEE9pyHdc+C3cFRbEbw8QsHZeFc4mZjiRG874Bdhs3DgiRwUsaJZNE6OF6sSORCKoDdsR3/NKpRkCwnuvKVOmdIUyEdhbAOCLwjOCE9GS29ijcEYEEIqxvoo9F1vH2nI9ii8AGDF1oV7i0SszEM60qL0SgrHZDeYTVwJyVNVsGQe3mn9Jw1S5fhPh+ka2HGYVFdxaBqEYeBiSJk6qOIpgjsUGnWgVfoHReTeP1Vu7KeiwXiyi2tn57k42lsGk+iFShwNlAtOp88laKkhRqWg5gpkKAsZhA8XANvMLGr4SI4dp+K6EvBEKG4CireiSbR19TBsDoGH3ue8APaZXMbdAFZw3YMNG7oLZLqsSW75n08/8AEP3e6LLmdrgGu6Jybd0zkM5vK3ZOjzmCuToEBsbX85J94kKbaOpTMdykaLObUy2m62WfnJWs6vn4Klm9Onj77JnDnfU5x2IHQS56cW1jRVU25X1UXE8oSGkWbtjxKhu5W+Sn6YcypeknIeKBlT2W7UzGXVo3s1SGHObIBHKdKzGIBOjAR3ShMHQ33b1SL2aCRmeM5lG9IqJNUEm0C03tME+KjszDAPFmkSO3596ra2b4agjUoUmNEbzZOkjxWrs6DcG2vfKKp0Li9uCm7ZrSWt3WkN0LRn3KTTXQk0+wvctB10U6LItn515oduHO7AJBE8xHYVb6ao3+DeBzLc41O6fmVKwotcbj3Imm4ISnjAQbyqG4wE2IjgouSROONs0KzwBMrOxlem4iDdUbXqnciYWC+qZkTE5D3rPlzNOka8PjcldluNfUc6AYaFKg9zf4plSpVhlryuqcXUIHq+36LK2+7NSh/wBaCq2Nc1urpvKCpbX0I70OaxIBIsO8IavCPkkSWCH6jfpYsRnrmogTPv8AksGkwgR39iLOJOhU1n9lUvGro06QIsVJ0kmeOSopVZ0iEcylveC0QmpdGXJjcewd+HHzUadMjwU9+8Xke0KFxbMaH5qxFVWde/HUy4kYndHABvxauc2xU++f1t4Q2+psLmF1dWvUDjD6IGgdvT33XLbXd9+8kgm1xkTujLktuTo83g+zB6TpiRZOQf4R+irwzs+0+/RENqZ6DgqDX0JoKThAjimNYC1j5zQFfEneMZBJsthByYQa97nuV/phqVl06gzTvqSFHkX/ABGmHtlPv8AsX7QR2I3CYvhdNSFLC0tGkXEgRCj6RNO8N7Q/BQc7VMoo5/pB69gDYDmM/FEbLZfUxe8ZjPTl3Qm21QJLXTy8Zz5ozBUINnTN4HGbn2aJVuzfFrgjZ2fU3xoCFt0rxPmfesnBtAIjgDHgLeCMNQNGZjT3ge9SIVZfUogQbceCrq1gIuL+fasfEbRDiJicwJtE+1Ze18e8lpBi3cT2qqeZRNeLxZS7NPakWcbHKR63YeXasDDyCbGBe2f5fkjXYxzmRu3hBUarxd7Y0jM+MeYWPLJSdo6ODG1Fph7qwqdYm2mqA2lU3Yvnl2KRqgGWa5t48xz96WMo+laCIPA9uQlQ7LYpRavowhii0kib9vtRTcfvCFN2y7yTZV0sLJ9yhTNrcGgvDEmx18wmqYbdn2fJQFPQn6dinjasAajiiiiUd6KfSm6pIk28+boeq6/xVlByVEnCg+i46Fa2zKtoI+YWFhqklH4SoA7zCnj0zHnhaNjEAnLNUuYYMC48yrqR8FMU7G91vo5j0dNXokuJ+z03f8i5sntG4feuU2qYxDxuhsRYZDqiQujc0EkmjXk/8o9geuY2wYrVAARlY5+qLG63ZVo81g3Jj0d2DpqqauMaMj54rPxVabDvKqGiy8jqY8N7ZP0vWJmVY4w0wqi0aKJrbusqJqS0US5FUqnHJDurAqov88CkWdhVV9+atoVYQ1N+92/JFUqEkfqihNpKmaeEqjJFBZ9KiQiabuasXRhyVdoE2mPUboScjE5Zj3d6J2YDAMerqPZ8fBAbVfGZ4COHP2DxReyn7xd2E2yNrduqZfH6o3qTwwk5REjlcZobG4zMgSR6onT8XnRP9p33GQCzq3/EbdXskGUqzgXSRBGh05KvI9aNGCr2BjBAiT6wMzx+marxdEEQNRKIbVF9Ysh8SJkZDTRZmlR0YN3sVADPPj2pqm6SZ/RUYeqZjzqp4s2mY5Kq9GhR2CjBku3slOoAOqTZ1/8Atrbn80qtS1j3fJBGsd3K+Y7Qo6Rc4uXYWHD8Unnr7UBjCZshqpJdvAkNtz85pGtxN0nIuji49DvcSTeVax1skP6cyDwU6leR8FH9BxZS6DlwUadHjkotq9aIzzjTKFo4cA9U8REfHighKTQ1GgC2PqjBhyCI8EVQw8ZAWHm6sqMNjmFfDH+mDJl2PSqkaRy+IRDKhvly+iz3tdPu5c1bSeQ6CDy+vnVaYsxTR1uIqgPdNSuOTWEtHYdwz4rlNrO+/qXJyuRc9UZ811eIxMOI+002X9UtbI5GXhcltYziKh3g6YuNeqLi635OkeXwfZmNVqEOIKRFuxX43DzlohGP45rG1TOzjkmtEhWVW8DKjWbwUWNuo2aVRKu0gA8RZJoEC/s1SqU5yKsFM5AIJKSoeg09b2Tw1WrsujAlCYTAmZK1xT8QpxRlzZU9IcG30TFSZT8lO8qRlsysRasXEOgtblxbJjvB9hVeCe/fcxsg5uI0F7gaE6dh4I/FPDG75AmQACc+ExyL+4ojC4GH3N5Jc6LO5jlNgNJQjXGX8TTwoDWtDTAAyA0HDuJQm1aXoyInrTlJGfyjxRWGcRA7cs4NyratHfh06fG/nmlOHJUWYZ8ZWc9sn0pc8vLYJ6oGbWjKTzt2QtCpTNrwq3s3XZ9U/DPszSqOnI29/myxfXR1r5bRVjaJYQZ9nimqPaYnyeKljGb4vmMlkuxBYIIzPtVctM0448l/6PjxCHYZga+ck9SrviSYA9qjRbqSqmbEqQ/oLOl1gffcdiAxlIyI0K0KVbdcWxZwGesc+8Jq7t1sG5Ps5odUEJyUqZTuEibX89yGe06lG0aUXIQ2Jp7rjeUEuSuiGEfB4afVbGHw4GUk59vJZ2FI3psb5LewgLhAiJmflxKnCPIx+RkpBNE9SbzOXxTGvFgQb8RaykQIM3I4+YQJqEGRkMx5yK2pUqOU/wCTsPfUEw3K0WOcXhUUqh3oLY4yCpMr3EjPXh9VaT9D59ysSKmdPuVp9Sj4v/8AyuL2u8/aqoMA2kDLIZLrMRhmF5Jw29e7pZfncyuP2oAMTUgbokW4dUWstmXpHmsH2Y4AQtbDgl2n6K5x0VbQSTJ1WZ7NsHWwZ+HdyQbpGYW7uwhKtKSoSj6NEM/slgaIieKNY0ZKmiIH0T63UytybYaANCpOHMoZr9VKnU1QVlu8eKdqg94EQnbVlAnYJj2neaXGQQQARa9neNvDmiiTTJBBLWhpc6Y9Y9Ui994E5LM2lUcanoxcvA3Ymd5s5DsPsWy3ozVqMb6SoGOi4Dd+2Y1EG5VWTyMeL7ujZBXFF+z8XvE3IMmMrkGx91uaOoPmx4mAs5+w6tMCHB4HAQRHK8+KIwrjAM628+ClizQyq4OyT0PjKQuI+N1mNrbgIcL6E8l0DoOYuh8VQaRBFuen0UcuPltGvDnrT6MdgJgzbP6hZe2KF5GWa1sDDg+GloYYE5m2fIKjGOJAhsDQ69yxvaOjiy1LRiUcrZ8EZhGbwAdmhHzv5LQo1WgdqqdGuWR0W4pjSBy8/JCvojeEiToe3T2IuhT3zHjqtOngwLAZ58lZDHyM88/DRiupZkyAPOSAODcXSePmV1wwNusb6HTv+aFxFK9hf2K74CteX6MfA7Pn/wCM35nQLfp04jdt7k+CoiIi3x4H5ooOAPLj8lfjxqKMeXM5MFfRzQYwYBEZ8sls1iPEePYqN2LkeeIUmtlXMA9F+imGZ3i3b4qx9YATpx+CpqPzIHaPOqkVt2b1Yt3jP2iZ/h9JHdFoXH7W/eKkTmM8/VGc6rq6mJDSQcVBGY3W2/8AVcjtZ04ir1puLxn1Rda831R57B9mRNSBPBSpN6snNCOIOsgc1cHiFmNtF76kKAcHXTNYNFFrCNEAqCGCFGp2qMwqjVKiySJF8ZlXh1kOxqtpIRJsse3WbqTHJbyiXwmRs3Oj2CG86sbkgNaCPVid4g85H5ea09qbSFAU+o+o6o/ca1m5M7jnzL3NAEMdqgejGJBa5k3B3o1g294VvSXY5xLaQHo/u6gqbtVhqMcAx7d0tDh+Oe5ed8mn5L+Tr/BpjfDQZs3GNr0qdZk7lRoc2RBgi0hZe1qRY/Pqu6wHAjPxR+xMGaFFlIv392bxui5JhrZO60TAEmAAud6X7UArNa0+o2HdrjMeEKfgOvIfDrf9ixJtBrK8RefOqMbixFzPDkuYpYveII8Ec07/AAld+xpezZbiARfL3KLGDKJB1VOHZ1RxGcohjLTnyKVIanXRnYzZjTJ4rm8bhi229ELsq1x59qxMXTYXX45rHnw70b/H8hrsXRymSy+hst0PhZ2Bpbo6gJB7h3SiHPJ/COwk+1W4oOMSrNk5ybK8ViYMOsNPlyQuz65JcXaEgAcJ+PwChjbyP4ckJhn7jgCew8uBUk9hS4m42tuyYm1kq7YEjL3c0FRqkwYicxw7ERiCWixse5WN6Kq2XMrHMm48+CnXqSIOZyhB0HQconzCucREg2TRCZRioAy7vis6tUtI4XPLj9EQa4JjtOncIQmIqCL5cBx+aRGzs6lWrJAq0QNAQZ7D11xO2BvYmrJBuMssguvq0nbxP2ak6+Zc2TzM01w+2HkYmqIA6wsMh1RYLXl6RwsPbE+BZMGqTWzdPAF1mNiZOm9TNbihnFQjJA6QU52Sk1soYpOqWzQMJcQAoMJnLmo03zmrkBdF82USkHg6qD3ckEYjfaXsc1zPWbqOBzniMrLXw/S90EVMPUkasLSD3OIjxWIypZO6qqM3jY833RdGbiG7Q6XV3Nihh3sJ/iqFpcOxrSR3krltytO8WEnWdZzlbAqqRujF42PEqgT+Zr8AKDnNPqkSn/ajDscQarWuaYIJycEVUavINv8A7zX/AKjv7irkRlnfo9modNMLEfaKY7yjD01wUD/M054yfkvn1OmV/O/R7ziOm2F3eriKZcTHrQAOdskA7pLgyQ44mmSOZieLeC8USSaslHypL8PcmdMMIP8AXp58T8lc/pfgon7RT7JXg6SEh/1UvR7ueleCdM4ilyuhHdI8FN69PtB+i8UTJOA15k0e4N6U4Kf3inHb9FOv0vweQxFOO1eGJJ0J+XL0e30umOFGddnj9E1fphhT/rsPYY78l4ikmJ+TJ/h6rX6TYaTFVpVFPpJSnrVmx2+wrzFJKh/1UvSPqB1FoJHoq5jUPMHmPvFxm1Wf5mrmOtkc/VGa7KtXYHOmvUF8gLDs6i4fa9Ufaqtyetn/ANRcrVmulZzcH2ZYDzSeTxVDanFXGosxrREDVO4pNeNbclCo9BMI0TFsKhpVzal4QA+7F0z3Hinc4IaqShjWwtrzCtY7igaVWysbXtdKxNBBaoEKsYjgk9xKAE9kKVMwoNdxTkJjLi9ePdIP3mv/AFHf3FeruleT7e/ea39R39xQVzAEkkkEBJJJIASSSSAEkktAYWluU3b9yRvC1hMG3IXlAGektHG4SkJNOrJv1TGQA/itMzaBoU5wdLeP3g3N2RcTvboMERlvSEAZqS1hs2jvR9obExO7aIEk9a2Z8Cmq4KhMitAhhjd3jLh19R6se0dqAMpJa/2GgAR6YOMgSLRd0kcRYfmBQ+IwdNrSW1g4jdgREzM65iBbmg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56326" name="AutoShape 6" descr="data:image/jpeg;base64,/9j/4AAQSkZJRgABAQAAAQABAAD/2wCEAAkGBxQTEhQUExQWFhQXGB0YGBgYGBcaGhoXGBcYGBgXFxgYHCggGholHBcUITEhJSkrLi4uFx8zODMsNygtLisBCgoKDg0OGxAQGywkHyQsLCwsLCwsLCwsLCwsLCwsLCwsLCwsLCwsLCwsLCwsLCwsLCwsLCwsLCwsLCwsLCwsLP/AABEIAMABAAMBIgACEQEDEQH/xAAcAAABBQEBAQAAAAAAAAAAAAAEAAECAwUGBwj/xABDEAABAwIDBAYHBQYGAgMAAAABAAIRAyEEMUEFElFhBiJxgZHwEzKhscHR4RQjUpLxFjRCU3OyFSRDVGKCM6Jyg9L/xAAaAQACAwEBAAAAAAAAAAAAAAAAAQIDBAUG/8QAKBEAAgICAgIDAAEEAwAAAAAAAAECEQMhEjEEURMyQSIUkcHwBUJh/9oADAMBAAIRAxEAPwD0rFO6569UHgLN7iWx7UP9lY47zgHOiC5wBMDJE4t8uI3gY0tbkeeveue6X4+oymyjQc5tesTuuazfcxrBvPfuaiSxv/2BcbzvIyZc/wAUXSX+2X+NijCHN9s0MVs6m4ZBp4j5LCqYMhxDgAAfJW7sTHivRZVjdLh1m6seOq9h5tcHDuQu26fWYeRtxuI96XgZsiy/FPZbliuPJGU6lwvKiylfMe5X1GGbm/L3J2Wsu1RQnorNIjlx+ShRZfK6scDGv0TCf0TAk5gQ7myUUBpCiacIIVRS1nK4UW1b5K02F0qbZkpEkM4whZm3HVFVx5+ahTBQSiUGU7mBWuAlNUYMkErKxHcvDuko/wA3iP6r/wC4r3HcIHYvDekv73iP6r/7igrmZqSSSCsSSSSAD9nYAVASSRBjJFHYzfxnwHzS2Geo7tHuRT8SASCCSPNvFAAn+Et/E7wHzS/whv4j4N+avxGJD2OABym6D2b/AOQdhSeiajast/wlv4j4D5pxsZv4z4BE1Krd6SLgWy8ynbi2k2kEx7eKdEDOx2zQxm8HE34LNW/tc/dHtCwEAJJJJAH196Oq67gy34d6T4qh1Mb29A3oiYEwbkTwkCyvxeGBeScM15/ESy/jdYG1cS9lUtZ93YQwQQJGfBY/O/475ZfJB032Hi+Q4/wZqtaGyRDRJJ0ucyeayMZW9I8OmwyHxVfpHPzJIHHj2Kuow9ih4ng/C+UnbNE8nLSHIF/Pcqd3hfz7lKmLGVZTZqbDiugyHQ4bMRPzPFOWRnqpE5xrr9FQwE9gskxJFrGC8k9o5KtzJysicwNAPMqO8BfQe9MVg76c9yrDfBWl8k+9RcwkIGVuz5KTvqq2NdOgTNkme5BKh3M1VAaeKNqnQIc0ik0NMiPFeFdJv3vEf1X/ANxXvAaNV4R0o/fMT/Wf/cUEJmWkkkgrEkkkgDZ2H6p7fh+qJxlRjfWEk6DXzCH2GOo7tHuUdp4dxdvZ2jwTQmQZW3g+GgdXSTqE1GkWNNQ20A7Tmm2ZVDXEuMWhFY/EscwgOE296GtjU2o0CnGGes0O8RIRuEdTfkII0WZRaCCC4DhPHh2IvZuGcHb3C3b9FJkUXbX9R3/X3lYK39rj7o9oWAoEhJJJIA+vsUxpeZZXJ/4l273Q4Ll9sFvp3TLRuts/1hbWbrparw10GvVkcGA+0MXN7Wg13XLiQ25EHLMiBdaMnRmwfZlLHgXE8rHxTGtNoPgVcyoI4qDhPMnOclQbUyym4AcePnVSe8a6xA+Kpa20ZiyRphA6Rc0Tw86KIbfSPeUt3vUXixy5BIEWtBIubKuq8XHmVWxx8QrW0hmUwEWABQz7FGr7MkgkOiRbAtEqFIHWwCbE4llMdZ7W9pjsQrsfSyNVnZvfBFgk2ENqyVKJKHp4+iB/5WczvBXMxbMg9pngUWNp+hOavBOk/wC94j+q/wDuK97c5tusLrxrpD0bxT8VXcyhUc11V5BDTBBcYI5IISTOWSWz+ymM/wBtV/KVMdEMccsLW/IUEeL9GGktx3RDHDPC1vyFRPRPG/7ar+QoDi/RDYzyGmPxfBaIed6Itxvw7IQtPotjwOrh64HJp+CR6OY8f6FfwcgOL9FlZgP+nrHsmbeCp9AIdNO4jjecwLJ/2ex/8mv4OUv2b2h/Ir+DkWLg/Q8BuVObkW4DXJWNxDoPUNhbO/sVX7OY/wDkV/ByY9HMf/Ir+DkWHF+iG0qhdSdLS3rDNYi3HdHMcbGhWPIgqB6K4z/bVfylAcX6MZJaZ2Bif5FT8pnwTHYWJGdF/wCVFj4S9H1XisSQ8j7RSYODgJH/ALj3LmtrvPpndYOkN6wyMDMXPHiurqNqbxinTI4uJn+0rkdvPIxDwQAYbIBsLdi0T6MmC+TBm0znqpB94N+QVDXznfsVrDHn3Kg3IckhWgk6+eCQpybhNTvzCBk4JklMbCI8809N368FW6Z+fvKTGiYuLnw4J/tAiIUDaOIzVLSZNkmxpF9VkieaaDMkp96FDf0TA5jpPXmsCR1GNBHN1/cPesD00mVudLn/AHgbf1QfesMs3Rz0njzOgVOR2zdhilFB2Hpb7hwEE9pyHdc+C3cFRbEbw8QsHZeFc4mZjiRG874Bdhs3DgiRwUsaJZNE6OF6sSORCKoDdsR3/NKpRkCwnuvKVOmdIUyEdhbAOCLwjOCE9GS29ijcEYEEIqxvoo9F1vH2nI9ii8AGDF1oV7i0SszEM60qL0SgrHZDeYTVwJyVNVsGQe3mn9Jw1S5fhPh+ka2HGYVFdxaBqEYeBiSJk6qOIpgjsUGnWgVfoHReTeP1Vu7KeiwXiyi2tn57k42lsGk+iFShwNlAtOp88laKkhRqWg5gpkKAsZhA8XANvMLGr4SI4dp+K6EvBEKG4CireiSbR19TBsDoGH3ue8APaZXMbdAFZw3YMNG7oLZLqsSW75n08/8AEP3e6LLmdrgGu6Jybd0zkM5vK3ZOjzmCuToEBsbX85J94kKbaOpTMdykaLObUy2m62WfnJWs6vn4Klm9Onj77JnDnfU5x2IHQS56cW1jRVU25X1UXE8oSGkWbtjxKhu5W+Sn6YcypeknIeKBlT2W7UzGXVo3s1SGHObIBHKdKzGIBOjAR3ShMHQ33b1SL2aCRmeM5lG9IqJNUEm0C03tME+KjszDAPFmkSO3596ra2b4agjUoUmNEbzZOkjxWrs6DcG2vfKKp0Li9uCm7ZrSWt3WkN0LRn3KTTXQk0+wvctB10U6LItn515oduHO7AJBE8xHYVb6ao3+DeBzLc41O6fmVKwotcbj3Imm4ISnjAQbyqG4wE2IjgouSROONs0KzwBMrOxlem4iDdUbXqnciYWC+qZkTE5D3rPlzNOka8PjcldluNfUc6AYaFKg9zf4plSpVhlryuqcXUIHq+36LK2+7NSh/wBaCq2Nc1urpvKCpbX0I70OaxIBIsO8IavCPkkSWCH6jfpYsRnrmogTPv8AksGkwgR39iLOJOhU1n9lUvGro06QIsVJ0kmeOSopVZ0iEcylveC0QmpdGXJjcewd+HHzUadMjwU9+8Xke0KFxbMaH5qxFVWde/HUy4kYndHABvxauc2xU++f1t4Q2+psLmF1dWvUDjD6IGgdvT33XLbXd9+8kgm1xkTujLktuTo83g+zB6TpiRZOQf4R+irwzs+0+/RENqZ6DgqDX0JoKThAjimNYC1j5zQFfEneMZBJsthByYQa97nuV/phqVl06gzTvqSFHkX/ABGmHtlPv8AsX7QR2I3CYvhdNSFLC0tGkXEgRCj6RNO8N7Q/BQc7VMoo5/pB69gDYDmM/FEbLZfUxe8ZjPTl3Qm21QJLXTy8Zz5ozBUINnTN4HGbn2aJVuzfFrgjZ2fU3xoCFt0rxPmfesnBtAIjgDHgLeCMNQNGZjT3ge9SIVZfUogQbceCrq1gIuL+fasfEbRDiJicwJtE+1Ze18e8lpBi3cT2qqeZRNeLxZS7NPakWcbHKR63YeXasDDyCbGBe2f5fkjXYxzmRu3hBUarxd7Y0jM+MeYWPLJSdo6ODG1Fph7qwqdYm2mqA2lU3Yvnl2KRqgGWa5t48xz96WMo+laCIPA9uQlQ7LYpRavowhii0kib9vtRTcfvCFN2y7yTZV0sLJ9yhTNrcGgvDEmx18wmqYbdn2fJQFPQn6dinjasAajiiiiUd6KfSm6pIk28+boeq6/xVlByVEnCg+i46Fa2zKtoI+YWFhqklH4SoA7zCnj0zHnhaNjEAnLNUuYYMC48yrqR8FMU7G91vo5j0dNXokuJ+z03f8i5sntG4feuU2qYxDxuhsRYZDqiQujc0EkmjXk/8o9geuY2wYrVAARlY5+qLG63ZVo81g3Jj0d2DpqqauMaMj54rPxVabDvKqGiy8jqY8N7ZP0vWJmVY4w0wqi0aKJrbusqJqS0US5FUqnHJDurAqov88CkWdhVV9+atoVYQ1N+92/JFUqEkfqihNpKmaeEqjJFBZ9KiQiabuasXRhyVdoE2mPUboScjE5Zj3d6J2YDAMerqPZ8fBAbVfGZ4COHP2DxReyn7xd2E2yNrduqZfH6o3qTwwk5REjlcZobG4zMgSR6onT8XnRP9p33GQCzq3/EbdXskGUqzgXSRBGh05KvI9aNGCr2BjBAiT6wMzx+marxdEEQNRKIbVF9Ysh8SJkZDTRZmlR0YN3sVADPPj2pqm6SZ/RUYeqZjzqp4s2mY5Kq9GhR2CjBku3slOoAOqTZ1/8Atrbn80qtS1j3fJBGsd3K+Y7Qo6Rc4uXYWHD8Unnr7UBjCZshqpJdvAkNtz85pGtxN0nIuji49DvcSTeVax1skP6cyDwU6leR8FH9BxZS6DlwUadHjkotq9aIzzjTKFo4cA9U8REfHighKTQ1GgC2PqjBhyCI8EVQw8ZAWHm6sqMNjmFfDH+mDJl2PSqkaRy+IRDKhvly+iz3tdPu5c1bSeQ6CDy+vnVaYsxTR1uIqgPdNSuOTWEtHYdwz4rlNrO+/qXJyuRc9UZ811eIxMOI+002X9UtbI5GXhcltYziKh3g6YuNeqLi635OkeXwfZmNVqEOIKRFuxX43DzlohGP45rG1TOzjkmtEhWVW8DKjWbwUWNuo2aVRKu0gA8RZJoEC/s1SqU5yKsFM5AIJKSoeg09b2Tw1WrsujAlCYTAmZK1xT8QpxRlzZU9IcG30TFSZT8lO8qRlsysRasXEOgtblxbJjvB9hVeCe/fcxsg5uI0F7gaE6dh4I/FPDG75AmQACc+ExyL+4ojC4GH3N5Jc6LO5jlNgNJQjXGX8TTwoDWtDTAAyA0HDuJQm1aXoyInrTlJGfyjxRWGcRA7cs4NyratHfh06fG/nmlOHJUWYZ8ZWc9sn0pc8vLYJ6oGbWjKTzt2QtCpTNrwq3s3XZ9U/DPszSqOnI29/myxfXR1r5bRVjaJYQZ9nimqPaYnyeKljGb4vmMlkuxBYIIzPtVctM0448l/6PjxCHYZga+ck9SrviSYA9qjRbqSqmbEqQ/oLOl1gffcdiAxlIyI0K0KVbdcWxZwGesc+8Jq7t1sG5Ps5odUEJyUqZTuEibX89yGe06lG0aUXIQ2Jp7rjeUEuSuiGEfB4afVbGHw4GUk59vJZ2FI3psb5LewgLhAiJmflxKnCPIx+RkpBNE9SbzOXxTGvFgQb8RaykQIM3I4+YQJqEGRkMx5yK2pUqOU/wCTsPfUEw3K0WOcXhUUqh3oLY4yCpMr3EjPXh9VaT9D59ysSKmdPuVp9Sj4v/8AyuL2u8/aqoMA2kDLIZLrMRhmF5Jw29e7pZfncyuP2oAMTUgbokW4dUWstmXpHmsH2Y4AQtbDgl2n6K5x0VbQSTJ1WZ7NsHWwZ+HdyQbpGYW7uwhKtKSoSj6NEM/slgaIieKNY0ZKmiIH0T63UytybYaANCpOHMoZr9VKnU1QVlu8eKdqg94EQnbVlAnYJj2neaXGQQQARa9neNvDmiiTTJBBLWhpc6Y9Y9Ui994E5LM2lUcanoxcvA3Ymd5s5DsPsWy3ozVqMb6SoGOi4Dd+2Y1EG5VWTyMeL7ujZBXFF+z8XvE3IMmMrkGx91uaOoPmx4mAs5+w6tMCHB4HAQRHK8+KIwrjAM628+ClizQyq4OyT0PjKQuI+N1mNrbgIcL6E8l0DoOYuh8VQaRBFuen0UcuPltGvDnrT6MdgJgzbP6hZe2KF5GWa1sDDg+GloYYE5m2fIKjGOJAhsDQ69yxvaOjiy1LRiUcrZ8EZhGbwAdmhHzv5LQo1WgdqqdGuWR0W4pjSBy8/JCvojeEiToe3T2IuhT3zHjqtOngwLAZ58lZDHyM88/DRiupZkyAPOSAODcXSePmV1wwNusb6HTv+aFxFK9hf2K74CteX6MfA7Pn/wCM35nQLfp04jdt7k+CoiIi3x4H5ooOAPLj8lfjxqKMeXM5MFfRzQYwYBEZ8sls1iPEePYqN2LkeeIUmtlXMA9F+imGZ3i3b4qx9YATpx+CpqPzIHaPOqkVt2b1Yt3jP2iZ/h9JHdFoXH7W/eKkTmM8/VGc6rq6mJDSQcVBGY3W2/8AVcjtZ04ir1puLxn1Rda831R57B9mRNSBPBSpN6snNCOIOsgc1cHiFmNtF76kKAcHXTNYNFFrCNEAqCGCFGp2qMwqjVKiySJF8ZlXh1kOxqtpIRJsse3WbqTHJbyiXwmRs3Oj2CG86sbkgNaCPVid4g85H5ea09qbSFAU+o+o6o/ca1m5M7jnzL3NAEMdqgejGJBa5k3B3o1g294VvSXY5xLaQHo/u6gqbtVhqMcAx7d0tDh+Oe5ed8mn5L+Tr/BpjfDQZs3GNr0qdZk7lRoc2RBgi0hZe1qRY/Pqu6wHAjPxR+xMGaFFlIv392bxui5JhrZO60TAEmAAud6X7UArNa0+o2HdrjMeEKfgOvIfDrf9ixJtBrK8RefOqMbixFzPDkuYpYveII8Ec07/AAld+xpezZbiARfL3KLGDKJB1VOHZ1RxGcohjLTnyKVIanXRnYzZjTJ4rm8bhi229ELsq1x59qxMXTYXX45rHnw70b/H8hrsXRymSy+hst0PhZ2Bpbo6gJB7h3SiHPJ/COwk+1W4oOMSrNk5ybK8ViYMOsNPlyQuz65JcXaEgAcJ+PwChjbyP4ckJhn7jgCew8uBUk9hS4m42tuyYm1kq7YEjL3c0FRqkwYicxw7ERiCWixse5WN6Kq2XMrHMm48+CnXqSIOZyhB0HQconzCucREg2TRCZRioAy7vis6tUtI4XPLj9EQa4JjtOncIQmIqCL5cBx+aRGzs6lWrJAq0QNAQZ7D11xO2BvYmrJBuMssguvq0nbxP2ak6+Zc2TzM01w+2HkYmqIA6wsMh1RYLXl6RwsPbE+BZMGqTWzdPAF1mNiZOm9TNbihnFQjJA6QU52Sk1soYpOqWzQMJcQAoMJnLmo03zmrkBdF82USkHg6qD3ckEYjfaXsc1zPWbqOBzniMrLXw/S90EVMPUkasLSD3OIjxWIypZO6qqM3jY833RdGbiG7Q6XV3Nihh3sJ/iqFpcOxrSR3krltytO8WEnWdZzlbAqqRujF42PEqgT+Zr8AKDnNPqkSn/ajDscQarWuaYIJycEVUavINv8A7zX/AKjv7irkRlnfo9modNMLEfaKY7yjD01wUD/M054yfkvn1OmV/O/R7ziOm2F3eriKZcTHrQAOdskA7pLgyQ44mmSOZieLeC8USSaslHypL8PcmdMMIP8AXp58T8lc/pfgon7RT7JXg6SEh/1UvR7ueleCdM4ilyuhHdI8FN69PtB+i8UTJOA15k0e4N6U4Kf3inHb9FOv0vweQxFOO1eGJJ0J+XL0e30umOFGddnj9E1fphhT/rsPYY78l4ikmJ+TJ/h6rX6TYaTFVpVFPpJSnrVmx2+wrzFJKh/1UvSPqB1FoJHoq5jUPMHmPvFxm1Wf5mrmOtkc/VGa7KtXYHOmvUF8gLDs6i4fa9Ufaqtyetn/ANRcrVmulZzcH2ZYDzSeTxVDanFXGosxrREDVO4pNeNbclCo9BMI0TFsKhpVzal4QA+7F0z3Hinc4IaqShjWwtrzCtY7igaVWysbXtdKxNBBaoEKsYjgk9xKAE9kKVMwoNdxTkJjLi9ePdIP3mv/AFHf3FeruleT7e/ea39R39xQVzAEkkkEBJJJIASSSSAEkktAYWluU3b9yRvC1hMG3IXlAGektHG4SkJNOrJv1TGQA/itMzaBoU5wdLeP3g3N2RcTvboMERlvSEAZqS1hs2jvR9obExO7aIEk9a2Z8Cmq4KhMitAhhjd3jLh19R6se0dqAMpJa/2GgAR6YOMgSLRd0kcRYfmBQ+IwdNrSW1g4jdgREzM65iBbmg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56328" name="Picture 8" descr="http://ec.elobot.co.uk/img/i64.jpg"/>
          <p:cNvPicPr>
            <a:picLocks noChangeAspect="1" noChangeArrowheads="1"/>
          </p:cNvPicPr>
          <p:nvPr/>
        </p:nvPicPr>
        <p:blipFill>
          <a:blip r:embed="rId3" cstate="print"/>
          <a:srcRect/>
          <a:stretch>
            <a:fillRect/>
          </a:stretch>
        </p:blipFill>
        <p:spPr bwMode="auto">
          <a:xfrm>
            <a:off x="827584" y="3861048"/>
            <a:ext cx="3096344" cy="2208543"/>
          </a:xfrm>
          <a:prstGeom prst="rect">
            <a:avLst/>
          </a:prstGeom>
          <a:noFill/>
        </p:spPr>
      </p:pic>
      <p:sp>
        <p:nvSpPr>
          <p:cNvPr id="9" name="TextBox 8"/>
          <p:cNvSpPr txBox="1"/>
          <p:nvPr/>
        </p:nvSpPr>
        <p:spPr>
          <a:xfrm>
            <a:off x="827584" y="6093296"/>
            <a:ext cx="3096344" cy="276999"/>
          </a:xfrm>
          <a:prstGeom prst="rect">
            <a:avLst/>
          </a:prstGeom>
          <a:noFill/>
        </p:spPr>
        <p:txBody>
          <a:bodyPr wrap="square" rtlCol="0">
            <a:spAutoFit/>
          </a:bodyPr>
          <a:lstStyle/>
          <a:p>
            <a:r>
              <a:rPr lang="lt-LT" sz="300" dirty="0" smtClean="0">
                <a:hlinkClick r:id="rId4"/>
              </a:rPr>
              <a:t>https://www.google.lt/search?q=skydliauke&amp;biw=1920&amp;bih=955&amp;source=lnms&amp;tbm=isch&amp;sa=X&amp;ei=YeIKVaPiBIj9ywOi14GQCg&amp;sqi=2&amp;ved=0CAYQ_AUoAQ#tbm=isch&amp;q=spinduline+liga&amp;imgdii=_&amp;imgrc=AP3Pj-7umnW66M%253A%3BG7zcrea0esRaYM%3Bhttp%253A%252F%252Fec.elobot.co.uk%252Fimg%252Fi64.jpg%3Bhttp%253A%252F%252Fec.elobot.co.uk%252Fspindulines-ligos%3B565%3B403</a:t>
            </a:r>
            <a:endParaRPr lang="lt-LT" sz="300" dirty="0"/>
          </a:p>
        </p:txBody>
      </p:sp>
      <p:pic>
        <p:nvPicPr>
          <p:cNvPr id="56330" name="Picture 10" descr="http://ec.elobot.co.uk/img/i1875.jpg"/>
          <p:cNvPicPr>
            <a:picLocks noChangeAspect="1" noChangeArrowheads="1"/>
          </p:cNvPicPr>
          <p:nvPr/>
        </p:nvPicPr>
        <p:blipFill>
          <a:blip r:embed="rId5" cstate="print"/>
          <a:srcRect b="7692"/>
          <a:stretch>
            <a:fillRect/>
          </a:stretch>
        </p:blipFill>
        <p:spPr bwMode="auto">
          <a:xfrm>
            <a:off x="4572000" y="3645024"/>
            <a:ext cx="2808312" cy="2592288"/>
          </a:xfrm>
          <a:prstGeom prst="rect">
            <a:avLst/>
          </a:prstGeom>
          <a:noFill/>
        </p:spPr>
      </p:pic>
      <p:sp>
        <p:nvSpPr>
          <p:cNvPr id="11" name="TextBox 10"/>
          <p:cNvSpPr txBox="1"/>
          <p:nvPr/>
        </p:nvSpPr>
        <p:spPr>
          <a:xfrm>
            <a:off x="4572000" y="6165304"/>
            <a:ext cx="2880320" cy="276999"/>
          </a:xfrm>
          <a:prstGeom prst="rect">
            <a:avLst/>
          </a:prstGeom>
          <a:noFill/>
        </p:spPr>
        <p:txBody>
          <a:bodyPr wrap="square" rtlCol="0">
            <a:spAutoFit/>
          </a:bodyPr>
          <a:lstStyle/>
          <a:p>
            <a:r>
              <a:rPr lang="lt-LT" sz="300" dirty="0" smtClean="0">
                <a:hlinkClick r:id="rId4"/>
              </a:rPr>
              <a:t>https://www.google.lt/search?q=skydliauke&amp;biw=1920&amp;bih=955&amp;source=lnms&amp;tbm=isch&amp;sa=X&amp;ei=YeIKVaPiBIj9ywOi14GQCg&amp;sqi=2&amp;ved=0CAYQ_AUoAQ#tbm=isch&amp;q=kaulu+ciulpai+&amp;imgdii=_&amp;imgrc=dQHt8R-2JA-iSM%253A%3B47qvlKZswHYrNM%3Bhttp%253A%252F%252Fec.elobot.co.uk%252Fimg%252Fi1875.jpg%3Bhttp%253A%252F%252Fec.elobot.co.uk%252Fkaulu-ciulpu-biopsija-ir-siekis%3B400%3B400</a:t>
            </a:r>
            <a:endParaRPr lang="lt-LT" sz="300" dirty="0"/>
          </a:p>
        </p:txBody>
      </p:sp>
    </p:spTree>
  </p:cSld>
  <p:clrMapOvr>
    <a:masterClrMapping/>
  </p:clrMapOvr>
  <p:transition spd="slow">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pPr algn="ctr"/>
            <a:r>
              <a:rPr lang="lt-LT" dirty="0" smtClean="0"/>
              <a:t>KLAUSIMYNAS</a:t>
            </a:r>
            <a:endParaRPr lang="lt-LT" dirty="0"/>
          </a:p>
        </p:txBody>
      </p:sp>
      <p:pic>
        <p:nvPicPr>
          <p:cNvPr id="4" name="Picture 2" descr="http://espei.com/wp-content/uploads/2013/05/equipmentprotection3.png"/>
          <p:cNvPicPr>
            <a:picLocks noChangeAspect="1" noChangeArrowheads="1"/>
          </p:cNvPicPr>
          <p:nvPr/>
        </p:nvPicPr>
        <p:blipFill>
          <a:blip r:embed="rId2" cstate="print"/>
          <a:srcRect/>
          <a:stretch>
            <a:fillRect/>
          </a:stretch>
        </p:blipFill>
        <p:spPr bwMode="auto">
          <a:xfrm>
            <a:off x="2123728" y="1628800"/>
            <a:ext cx="5112567" cy="5112568"/>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Tree>
  </p:cSld>
  <p:clrMapOvr>
    <a:masterClrMapping/>
  </p:clrMapOvr>
  <p:transition spd="slow">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066800"/>
          </a:xfrm>
        </p:spPr>
        <p:txBody>
          <a:bodyPr>
            <a:normAutofit fontScale="90000"/>
          </a:bodyPr>
          <a:lstStyle/>
          <a:p>
            <a:r>
              <a:rPr lang="lt-LT" dirty="0" smtClean="0"/>
              <a:t>1.Kokius cheminius elementus kartu su savo vyru atrodo Marija Kiuri 1989 metais? </a:t>
            </a:r>
            <a:endParaRPr lang="lt-LT" dirty="0"/>
          </a:p>
        </p:txBody>
      </p:sp>
      <p:sp>
        <p:nvSpPr>
          <p:cNvPr id="3" name="Content Placeholder 2"/>
          <p:cNvSpPr>
            <a:spLocks noGrp="1"/>
          </p:cNvSpPr>
          <p:nvPr>
            <p:ph idx="1"/>
          </p:nvPr>
        </p:nvSpPr>
        <p:spPr>
          <a:xfrm>
            <a:off x="467544" y="2532888"/>
            <a:ext cx="8229600" cy="4325112"/>
          </a:xfrm>
        </p:spPr>
        <p:txBody>
          <a:bodyPr>
            <a:normAutofit/>
          </a:bodyPr>
          <a:lstStyle/>
          <a:p>
            <a:pPr>
              <a:buNone/>
            </a:pPr>
            <a:r>
              <a:rPr lang="lt-LT" sz="2000" dirty="0" smtClean="0"/>
              <a:t>1989 metais, Marija Kiuri, kartu su savo vyru atrado polonį ir radį.</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5" name="Picture 6" descr="Ra-TableImage.png"/>
          <p:cNvPicPr>
            <a:picLocks noChangeAspect="1" noChangeArrowheads="1"/>
          </p:cNvPicPr>
          <p:nvPr/>
        </p:nvPicPr>
        <p:blipFill>
          <a:blip r:embed="rId3" cstate="print"/>
          <a:srcRect/>
          <a:stretch>
            <a:fillRect/>
          </a:stretch>
        </p:blipFill>
        <p:spPr bwMode="auto">
          <a:xfrm>
            <a:off x="4427984" y="4653136"/>
            <a:ext cx="3456384" cy="1036916"/>
          </a:xfrm>
          <a:prstGeom prst="rect">
            <a:avLst/>
          </a:prstGeom>
          <a:noFill/>
        </p:spPr>
      </p:pic>
      <p:pic>
        <p:nvPicPr>
          <p:cNvPr id="6" name="Picture 4" descr="Po-TableImage.png"/>
          <p:cNvPicPr>
            <a:picLocks noChangeAspect="1" noChangeArrowheads="1"/>
          </p:cNvPicPr>
          <p:nvPr/>
        </p:nvPicPr>
        <p:blipFill>
          <a:blip r:embed="rId4" cstate="print"/>
          <a:srcRect/>
          <a:stretch>
            <a:fillRect/>
          </a:stretch>
        </p:blipFill>
        <p:spPr bwMode="auto">
          <a:xfrm>
            <a:off x="1115616" y="3429000"/>
            <a:ext cx="3456384" cy="1036915"/>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836712"/>
            <a:ext cx="9289032" cy="1066800"/>
          </a:xfrm>
        </p:spPr>
        <p:txBody>
          <a:bodyPr>
            <a:normAutofit fontScale="90000"/>
          </a:bodyPr>
          <a:lstStyle/>
          <a:p>
            <a:r>
              <a:rPr lang="lt-LT" dirty="0" smtClean="0"/>
              <a:t>2. Kieno garbei buvo pavadintas SI sistemos vienetas radioaktyvumui matuoti? </a:t>
            </a:r>
            <a:endParaRPr lang="lt-LT" dirty="0"/>
          </a:p>
        </p:txBody>
      </p:sp>
      <p:sp>
        <p:nvSpPr>
          <p:cNvPr id="3" name="Content Placeholder 2"/>
          <p:cNvSpPr>
            <a:spLocks noGrp="1"/>
          </p:cNvSpPr>
          <p:nvPr>
            <p:ph idx="1"/>
          </p:nvPr>
        </p:nvSpPr>
        <p:spPr>
          <a:xfrm>
            <a:off x="467544" y="2532888"/>
            <a:ext cx="8229600" cy="4325112"/>
          </a:xfrm>
        </p:spPr>
        <p:txBody>
          <a:bodyPr>
            <a:normAutofit/>
          </a:bodyPr>
          <a:lstStyle/>
          <a:p>
            <a:pPr>
              <a:buNone/>
            </a:pPr>
            <a:r>
              <a:rPr lang="lt-LT" sz="2000" dirty="0" smtClean="0"/>
              <a:t>SI sistemos vienetas radioaktyvumui matuoti, pavadintas fiziko Antuano Anri Bekerelio garbei</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5" name="Picture 4" descr="http://www.laradioactivite.com/fr/site/images/Becquerel309.jpg"/>
          <p:cNvPicPr>
            <a:picLocks noChangeAspect="1" noChangeArrowheads="1"/>
          </p:cNvPicPr>
          <p:nvPr/>
        </p:nvPicPr>
        <p:blipFill>
          <a:blip r:embed="rId3" cstate="print"/>
          <a:srcRect/>
          <a:stretch>
            <a:fillRect/>
          </a:stretch>
        </p:blipFill>
        <p:spPr bwMode="auto">
          <a:xfrm>
            <a:off x="3563887" y="3501008"/>
            <a:ext cx="1871687" cy="2592288"/>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normAutofit fontScale="90000"/>
          </a:bodyPr>
          <a:lstStyle/>
          <a:p>
            <a:r>
              <a:rPr lang="lt-LT" dirty="0" smtClean="0"/>
              <a:t>3.Suformuluokite radiacinio fono sąvoka</a:t>
            </a:r>
            <a:endParaRPr lang="lt-LT" dirty="0"/>
          </a:p>
        </p:txBody>
      </p:sp>
      <p:sp>
        <p:nvSpPr>
          <p:cNvPr id="3" name="Content Placeholder 2"/>
          <p:cNvSpPr>
            <a:spLocks noGrp="1"/>
          </p:cNvSpPr>
          <p:nvPr>
            <p:ph idx="1"/>
          </p:nvPr>
        </p:nvSpPr>
        <p:spPr/>
        <p:txBody>
          <a:bodyPr>
            <a:normAutofit/>
          </a:bodyPr>
          <a:lstStyle/>
          <a:p>
            <a:pPr>
              <a:buNone/>
            </a:pPr>
            <a:r>
              <a:rPr lang="lt-LT" sz="2000" b="1" dirty="0" smtClean="0"/>
              <a:t>Radiacinis fonas</a:t>
            </a:r>
            <a:r>
              <a:rPr lang="lt-LT" sz="2000" dirty="0" smtClean="0"/>
              <a:t> – tai jonizuojančiosios spinduliuotės lygis aplinkoje, kurio matavimo vienetas SI sistemoje yra Sv/h (sivertai per valandą).</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57346" name="Picture 2" descr="http://g.diena.lt/00/08/2301f5.jpg"/>
          <p:cNvPicPr>
            <a:picLocks noChangeAspect="1" noChangeArrowheads="1"/>
          </p:cNvPicPr>
          <p:nvPr/>
        </p:nvPicPr>
        <p:blipFill>
          <a:blip r:embed="rId3" cstate="print"/>
          <a:srcRect r="6496"/>
          <a:stretch>
            <a:fillRect/>
          </a:stretch>
        </p:blipFill>
        <p:spPr bwMode="auto">
          <a:xfrm>
            <a:off x="2987824" y="3284984"/>
            <a:ext cx="3384376" cy="2409826"/>
          </a:xfrm>
          <a:prstGeom prst="rect">
            <a:avLst/>
          </a:prstGeom>
          <a:noFill/>
        </p:spPr>
      </p:pic>
      <p:sp>
        <p:nvSpPr>
          <p:cNvPr id="7" name="TextBox 6"/>
          <p:cNvSpPr txBox="1"/>
          <p:nvPr/>
        </p:nvSpPr>
        <p:spPr>
          <a:xfrm>
            <a:off x="2987824" y="5661248"/>
            <a:ext cx="3384376" cy="230832"/>
          </a:xfrm>
          <a:prstGeom prst="rect">
            <a:avLst/>
          </a:prstGeom>
          <a:noFill/>
        </p:spPr>
        <p:txBody>
          <a:bodyPr wrap="square" rtlCol="0">
            <a:spAutoFit/>
          </a:bodyPr>
          <a:lstStyle/>
          <a:p>
            <a:r>
              <a:rPr lang="lt-LT" sz="300" dirty="0" smtClean="0">
                <a:hlinkClick r:id="rId4"/>
              </a:rPr>
              <a:t>https://www.google.lt/search?q=radiacinis+fonas&amp;biw=1920&amp;bih=955&amp;tbm=isch&amp;source=lnms&amp;sa=X&amp;ei=VOkKVZnRNKWmygPT6YH4Bw&amp;ved=0CAYQ_AUoAQ&amp;dpr=1#imgdii=_&amp;imgrc=hvA0ZXTLOJ3_wM%253A%3B0m1cO7Y4hLC93M%3Bhttp%253A%252F%252Fg.diena.lt%252F00%252F08%252F2301f5.jpg%3Bhttp%253A%252F%252Fklaipeda.diena.lt%252Fdienrastis%252Fklaipeda%252Fradiacinis-fonas-klaipedoje-didesnis-nei-ignalinoje-269610%3B380%3B253</a:t>
            </a:r>
            <a:endParaRPr lang="lt-LT" sz="300" dirty="0"/>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7346"/>
                                        </p:tgtEl>
                                        <p:attrNameLst>
                                          <p:attrName>style.visibility</p:attrName>
                                        </p:attrNameLst>
                                      </p:cBhvr>
                                      <p:to>
                                        <p:strVal val="visible"/>
                                      </p:to>
                                    </p:set>
                                    <p:animEffect transition="in" filter="blinds(horizontal)">
                                      <p:cBhvr>
                                        <p:cTn id="12" dur="500"/>
                                        <p:tgtEl>
                                          <p:spTgt spid="5734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066800"/>
          </a:xfrm>
        </p:spPr>
        <p:txBody>
          <a:bodyPr>
            <a:normAutofit fontScale="90000"/>
          </a:bodyPr>
          <a:lstStyle/>
          <a:p>
            <a:r>
              <a:rPr lang="lt-LT" dirty="0" smtClean="0"/>
              <a:t>4.Kas sudaro gamtinę jonizuojančiąją spinduliuotę?</a:t>
            </a:r>
            <a:endParaRPr lang="lt-LT" dirty="0"/>
          </a:p>
        </p:txBody>
      </p:sp>
      <p:sp>
        <p:nvSpPr>
          <p:cNvPr id="3" name="Content Placeholder 2"/>
          <p:cNvSpPr>
            <a:spLocks noGrp="1"/>
          </p:cNvSpPr>
          <p:nvPr>
            <p:ph idx="1"/>
          </p:nvPr>
        </p:nvSpPr>
        <p:spPr/>
        <p:txBody>
          <a:bodyPr>
            <a:normAutofit/>
          </a:bodyPr>
          <a:lstStyle/>
          <a:p>
            <a:pPr>
              <a:buNone/>
            </a:pPr>
            <a:r>
              <a:rPr lang="lt-LT" sz="2000" dirty="0" smtClean="0"/>
              <a:t>Gamtinę jonizuojančiąją spinduliuotę sudaro: kosminė ir gamtinių radionuklidų spinduliuotės.</a:t>
            </a:r>
            <a:endParaRPr lang="lt-LT" sz="2000" dirty="0"/>
          </a:p>
        </p:txBody>
      </p:sp>
      <p:pic>
        <p:nvPicPr>
          <p:cNvPr id="4" name="Picture 2" descr="http://upload.wikimedia.org/wikipedia/en/thumb/1/10/New_radiation_symbol_ISO_21482.svg/589px-New_radiation_symbol_ISO_21482.svg.png"/>
          <p:cNvPicPr>
            <a:picLocks noChangeAspect="1" noChangeArrowheads="1"/>
          </p:cNvPicPr>
          <p:nvPr/>
        </p:nvPicPr>
        <p:blipFill>
          <a:blip r:embed="rId2" cstate="print"/>
          <a:srcRect/>
          <a:stretch>
            <a:fillRect/>
          </a:stretch>
        </p:blipFill>
        <p:spPr bwMode="auto">
          <a:xfrm>
            <a:off x="3275856" y="3140968"/>
            <a:ext cx="3024336" cy="2510866"/>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normAutofit fontScale="90000"/>
          </a:bodyPr>
          <a:lstStyle/>
          <a:p>
            <a:r>
              <a:rPr lang="lt-LT" dirty="0" smtClean="0"/>
              <a:t>5. Kokios yra pagrindinės radioaktyvaus spinduliavimo rūšys? </a:t>
            </a:r>
            <a:endParaRPr lang="lt-LT" dirty="0"/>
          </a:p>
        </p:txBody>
      </p:sp>
      <p:sp>
        <p:nvSpPr>
          <p:cNvPr id="3" name="Content Placeholder 2"/>
          <p:cNvSpPr>
            <a:spLocks noGrp="1"/>
          </p:cNvSpPr>
          <p:nvPr>
            <p:ph idx="1"/>
          </p:nvPr>
        </p:nvSpPr>
        <p:spPr>
          <a:xfrm>
            <a:off x="323528" y="2204864"/>
            <a:ext cx="8579296" cy="4325112"/>
          </a:xfrm>
        </p:spPr>
        <p:txBody>
          <a:bodyPr/>
          <a:lstStyle/>
          <a:p>
            <a:pPr>
              <a:buNone/>
            </a:pPr>
            <a:r>
              <a:rPr lang="lt-LT" sz="2000" dirty="0" smtClean="0"/>
              <a:t>Pagrindinės radioaktyvaus spinduliavimo rūšys yra: alfa spinduliavimas, gama spinduliavimas, beta spinduliavimas ir neutronų spinduliavimas</a:t>
            </a:r>
            <a:r>
              <a:rPr lang="lt-LT" dirty="0" smtClean="0"/>
              <a:t>.</a:t>
            </a:r>
          </a:p>
          <a:p>
            <a:pPr>
              <a:buNone/>
            </a:pPr>
            <a:endParaRPr lang="lt-LT" dirty="0"/>
          </a:p>
        </p:txBody>
      </p:sp>
      <p:pic>
        <p:nvPicPr>
          <p:cNvPr id="4" name="Picture 2" descr="Alpha Decay.svg"/>
          <p:cNvPicPr>
            <a:picLocks noChangeAspect="1" noChangeArrowheads="1"/>
          </p:cNvPicPr>
          <p:nvPr/>
        </p:nvPicPr>
        <p:blipFill>
          <a:blip r:embed="rId2" cstate="print"/>
          <a:srcRect/>
          <a:stretch>
            <a:fillRect/>
          </a:stretch>
        </p:blipFill>
        <p:spPr bwMode="auto">
          <a:xfrm>
            <a:off x="827584" y="3140968"/>
            <a:ext cx="3600400" cy="2448274"/>
          </a:xfrm>
          <a:prstGeom prst="rect">
            <a:avLst/>
          </a:prstGeom>
          <a:noFill/>
        </p:spPr>
      </p:pic>
      <p:pic>
        <p:nvPicPr>
          <p:cNvPr id="5" name="Picture 14" descr="File:Beta-minus Decay.svg"/>
          <p:cNvPicPr>
            <a:picLocks noChangeAspect="1" noChangeArrowheads="1"/>
          </p:cNvPicPr>
          <p:nvPr/>
        </p:nvPicPr>
        <p:blipFill>
          <a:blip r:embed="rId3" cstate="print"/>
          <a:srcRect/>
          <a:stretch>
            <a:fillRect/>
          </a:stretch>
        </p:blipFill>
        <p:spPr bwMode="auto">
          <a:xfrm>
            <a:off x="2915816" y="4509120"/>
            <a:ext cx="2880320" cy="1958619"/>
          </a:xfrm>
          <a:prstGeom prst="rect">
            <a:avLst/>
          </a:prstGeom>
          <a:noFill/>
        </p:spPr>
      </p:pic>
      <p:pic>
        <p:nvPicPr>
          <p:cNvPr id="6" name="Picture 4" descr="Protono kvarkų struktūra"/>
          <p:cNvPicPr>
            <a:picLocks noChangeAspect="1" noChangeArrowheads="1"/>
          </p:cNvPicPr>
          <p:nvPr/>
        </p:nvPicPr>
        <p:blipFill>
          <a:blip r:embed="rId4" cstate="print"/>
          <a:srcRect/>
          <a:stretch>
            <a:fillRect/>
          </a:stretch>
        </p:blipFill>
        <p:spPr bwMode="auto">
          <a:xfrm>
            <a:off x="5580112" y="2636912"/>
            <a:ext cx="3227809" cy="3227809"/>
          </a:xfrm>
          <a:prstGeom prst="rect">
            <a:avLst/>
          </a:prstGeom>
          <a:noFill/>
        </p:spPr>
      </p:pic>
      <p:pic>
        <p:nvPicPr>
          <p:cNvPr id="7" name="Picture 2" descr="http://www.zarasai.lt/galerijos/fotos/min/min_news_zrs_608_jonizuojancios%20zenklas.jpg"/>
          <p:cNvPicPr>
            <a:picLocks noChangeAspect="1" noChangeArrowheads="1"/>
          </p:cNvPicPr>
          <p:nvPr/>
        </p:nvPicPr>
        <p:blipFill>
          <a:blip r:embed="rId5" cstate="print"/>
          <a:srcRect/>
          <a:stretch>
            <a:fillRect/>
          </a:stretch>
        </p:blipFill>
        <p:spPr bwMode="auto">
          <a:xfrm>
            <a:off x="8006282" y="5877272"/>
            <a:ext cx="849685" cy="746245"/>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6.Sujunkite tesingai</a:t>
            </a:r>
            <a:endParaRPr lang="lt-LT" dirty="0"/>
          </a:p>
        </p:txBody>
      </p:sp>
      <p:pic>
        <p:nvPicPr>
          <p:cNvPr id="4" name="Picture 4" descr="http://upload.wikimedia.org/wikipedia/commons/b/b5/Electroscope.png"/>
          <p:cNvPicPr>
            <a:picLocks noChangeAspect="1" noChangeArrowheads="1"/>
          </p:cNvPicPr>
          <p:nvPr/>
        </p:nvPicPr>
        <p:blipFill>
          <a:blip r:embed="rId2" cstate="print"/>
          <a:srcRect/>
          <a:stretch>
            <a:fillRect/>
          </a:stretch>
        </p:blipFill>
        <p:spPr bwMode="auto">
          <a:xfrm>
            <a:off x="5940152" y="3284984"/>
            <a:ext cx="1789368" cy="2376264"/>
          </a:xfrm>
          <a:prstGeom prst="rect">
            <a:avLst/>
          </a:prstGeom>
          <a:noFill/>
        </p:spPr>
      </p:pic>
      <p:pic>
        <p:nvPicPr>
          <p:cNvPr id="5" name="Picture 2" descr="http://ik.su.lt/~mariusbm/Atomas/teorija/paveiksliukai/6.JPG"/>
          <p:cNvPicPr>
            <a:picLocks noChangeAspect="1" noChangeArrowheads="1"/>
          </p:cNvPicPr>
          <p:nvPr/>
        </p:nvPicPr>
        <p:blipFill>
          <a:blip r:embed="rId3" cstate="print"/>
          <a:srcRect/>
          <a:stretch>
            <a:fillRect/>
          </a:stretch>
        </p:blipFill>
        <p:spPr bwMode="auto">
          <a:xfrm>
            <a:off x="3419872" y="4293096"/>
            <a:ext cx="1944216" cy="2110270"/>
          </a:xfrm>
          <a:prstGeom prst="rect">
            <a:avLst/>
          </a:prstGeom>
          <a:noFill/>
        </p:spPr>
      </p:pic>
      <p:pic>
        <p:nvPicPr>
          <p:cNvPr id="6" name="Picture 4" descr="http://ik.su.lt/~mariusbm/Atomas/teorija/paveiksliukai/7.JPG"/>
          <p:cNvPicPr>
            <a:picLocks noChangeAspect="1" noChangeArrowheads="1"/>
          </p:cNvPicPr>
          <p:nvPr/>
        </p:nvPicPr>
        <p:blipFill>
          <a:blip r:embed="rId4" cstate="print"/>
          <a:srcRect/>
          <a:stretch>
            <a:fillRect/>
          </a:stretch>
        </p:blipFill>
        <p:spPr bwMode="auto">
          <a:xfrm>
            <a:off x="6372200" y="764704"/>
            <a:ext cx="1881400" cy="2016224"/>
          </a:xfrm>
          <a:prstGeom prst="rect">
            <a:avLst/>
          </a:prstGeom>
          <a:noFill/>
        </p:spPr>
      </p:pic>
      <p:sp>
        <p:nvSpPr>
          <p:cNvPr id="7" name="TextBox 6"/>
          <p:cNvSpPr txBox="1"/>
          <p:nvPr/>
        </p:nvSpPr>
        <p:spPr>
          <a:xfrm>
            <a:off x="395536" y="2132856"/>
            <a:ext cx="3816424" cy="4524315"/>
          </a:xfrm>
          <a:prstGeom prst="rect">
            <a:avLst/>
          </a:prstGeom>
          <a:noFill/>
        </p:spPr>
        <p:txBody>
          <a:bodyPr wrap="square" rtlCol="0">
            <a:spAutoFit/>
          </a:bodyPr>
          <a:lstStyle/>
          <a:p>
            <a:r>
              <a:rPr lang="lt-LT" dirty="0" smtClean="0"/>
              <a:t>Vilsono kamera</a:t>
            </a:r>
          </a:p>
          <a:p>
            <a:endParaRPr lang="lt-LT" dirty="0" smtClean="0"/>
          </a:p>
          <a:p>
            <a:endParaRPr lang="lt-LT" dirty="0" smtClean="0"/>
          </a:p>
          <a:p>
            <a:endParaRPr lang="lt-LT" dirty="0" smtClean="0"/>
          </a:p>
          <a:p>
            <a:r>
              <a:rPr lang="lt-LT" dirty="0" smtClean="0"/>
              <a:t>Elektroskopas</a:t>
            </a:r>
          </a:p>
          <a:p>
            <a:endParaRPr lang="lt-LT" dirty="0" smtClean="0"/>
          </a:p>
          <a:p>
            <a:endParaRPr lang="lt-LT" dirty="0" smtClean="0"/>
          </a:p>
          <a:p>
            <a:endParaRPr lang="lt-LT" dirty="0" smtClean="0"/>
          </a:p>
          <a:p>
            <a:r>
              <a:rPr lang="lt-LT" dirty="0" smtClean="0"/>
              <a:t>Burbulinė kamera</a:t>
            </a:r>
          </a:p>
          <a:p>
            <a:endParaRPr lang="lt-LT" dirty="0" smtClean="0"/>
          </a:p>
          <a:p>
            <a:endParaRPr lang="lt-LT" dirty="0" smtClean="0"/>
          </a:p>
          <a:p>
            <a:endParaRPr lang="lt-LT" dirty="0" smtClean="0"/>
          </a:p>
          <a:p>
            <a:endParaRPr lang="lt-LT" dirty="0" smtClean="0"/>
          </a:p>
          <a:p>
            <a:endParaRPr lang="lt-LT" dirty="0" smtClean="0"/>
          </a:p>
          <a:p>
            <a:endParaRPr lang="lt-LT" dirty="0" smtClean="0"/>
          </a:p>
          <a:p>
            <a:endParaRPr lang="lt-LT" dirty="0"/>
          </a:p>
        </p:txBody>
      </p:sp>
      <p:pic>
        <p:nvPicPr>
          <p:cNvPr id="8" name="Picture 2" descr="http://www.zarasai.lt/galerijos/fotos/min/min_news_zrs_608_jonizuojancios%20zenklas.jpg"/>
          <p:cNvPicPr>
            <a:picLocks noChangeAspect="1" noChangeArrowheads="1"/>
          </p:cNvPicPr>
          <p:nvPr/>
        </p:nvPicPr>
        <p:blipFill>
          <a:blip r:embed="rId5" cstate="print"/>
          <a:srcRect/>
          <a:stretch>
            <a:fillRect/>
          </a:stretch>
        </p:blipFill>
        <p:spPr bwMode="auto">
          <a:xfrm>
            <a:off x="8006282" y="5877272"/>
            <a:ext cx="849685" cy="746245"/>
          </a:xfrm>
          <a:prstGeom prst="rect">
            <a:avLst/>
          </a:prstGeom>
          <a:noFill/>
        </p:spPr>
      </p:pic>
      <p:cxnSp>
        <p:nvCxnSpPr>
          <p:cNvPr id="10" name="Straight Arrow Connector 9"/>
          <p:cNvCxnSpPr/>
          <p:nvPr/>
        </p:nvCxnSpPr>
        <p:spPr>
          <a:xfrm>
            <a:off x="1979712" y="3429000"/>
            <a:ext cx="4176464" cy="93610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V="1">
            <a:off x="2339752" y="1844824"/>
            <a:ext cx="3816424" cy="26642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4" name="Straight Arrow Connector 13"/>
          <p:cNvCxnSpPr/>
          <p:nvPr/>
        </p:nvCxnSpPr>
        <p:spPr>
          <a:xfrm>
            <a:off x="2123728" y="2348880"/>
            <a:ext cx="1728192" cy="18002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7.Išvardinkite apšvitas</a:t>
            </a:r>
            <a:endParaRPr lang="lt-LT" dirty="0"/>
          </a:p>
        </p:txBody>
      </p:sp>
      <p:sp>
        <p:nvSpPr>
          <p:cNvPr id="3" name="Content Placeholder 2"/>
          <p:cNvSpPr>
            <a:spLocks noGrp="1"/>
          </p:cNvSpPr>
          <p:nvPr>
            <p:ph idx="1"/>
          </p:nvPr>
        </p:nvSpPr>
        <p:spPr>
          <a:xfrm>
            <a:off x="539552" y="2060848"/>
            <a:ext cx="8229600" cy="4325112"/>
          </a:xfrm>
        </p:spPr>
        <p:txBody>
          <a:bodyPr>
            <a:normAutofit/>
          </a:bodyPr>
          <a:lstStyle/>
          <a:p>
            <a:pPr>
              <a:buNone/>
            </a:pPr>
            <a:r>
              <a:rPr lang="lt-LT" sz="2000" dirty="0" smtClean="0"/>
              <a:t>Apšvitos:medicininė apšvita, profesinė apšvita, vidinė apšvita.</a:t>
            </a:r>
            <a:endParaRPr lang="lt-LT" sz="2000" dirty="0"/>
          </a:p>
        </p:txBody>
      </p:sp>
      <p:pic>
        <p:nvPicPr>
          <p:cNvPr id="4"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pic>
        <p:nvPicPr>
          <p:cNvPr id="61442" name="Picture 2" descr="http://gs.delfi.lt/images/pix/file43077173_deeaca59.jpg"/>
          <p:cNvPicPr>
            <a:picLocks noChangeAspect="1" noChangeArrowheads="1"/>
          </p:cNvPicPr>
          <p:nvPr/>
        </p:nvPicPr>
        <p:blipFill>
          <a:blip r:embed="rId3" cstate="print"/>
          <a:srcRect/>
          <a:stretch>
            <a:fillRect/>
          </a:stretch>
        </p:blipFill>
        <p:spPr bwMode="auto">
          <a:xfrm>
            <a:off x="2771800" y="2780928"/>
            <a:ext cx="3810000" cy="2533651"/>
          </a:xfrm>
          <a:prstGeom prst="rect">
            <a:avLst/>
          </a:prstGeom>
          <a:noFill/>
        </p:spPr>
      </p:pic>
      <p:sp>
        <p:nvSpPr>
          <p:cNvPr id="6" name="TextBox 5"/>
          <p:cNvSpPr txBox="1"/>
          <p:nvPr/>
        </p:nvSpPr>
        <p:spPr>
          <a:xfrm>
            <a:off x="2771800" y="5301208"/>
            <a:ext cx="3816424" cy="230832"/>
          </a:xfrm>
          <a:prstGeom prst="rect">
            <a:avLst/>
          </a:prstGeom>
          <a:noFill/>
        </p:spPr>
        <p:txBody>
          <a:bodyPr wrap="square" rtlCol="0">
            <a:spAutoFit/>
          </a:bodyPr>
          <a:lstStyle/>
          <a:p>
            <a:r>
              <a:rPr lang="lt-LT" sz="300" dirty="0" smtClean="0">
                <a:hlinkClick r:id="rId4"/>
              </a:rPr>
              <a:t>https://www.google.lt/search?q=radiacinis+fonas&amp;biw=1920&amp;bih=955&amp;tbm=isch&amp;source=lnms&amp;sa=X&amp;ei=VOkKVZnRNKWmygPT6YH4Bw&amp;ved=0CAYQ_AUoAQ&amp;dpr=1#tbm=isch&amp;q=apsvitos&amp;imgdii=_&amp;imgrc=8q65p4GlTfGGXM%253A%3BVtOfs9Pd32LE3M%3Bhttp%253A%252F%252Fgs.delfi.lt%252Fimages%252Fpix%252Ffile43077173_deeaca59.jpg%3Bhttp%253A%252F%252Fwww.delfi.lt%252Fnews%252Fdaily%252Flithuania%252Fgrizusieji-is-japonijos-gali-pasitikrinti-ar-nepatyre-apsvitos.d%253Fid%253D43211135%3B400%3B266</a:t>
            </a:r>
            <a:endParaRPr lang="lt-LT" sz="300" dirty="0"/>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1442"/>
                                        </p:tgtEl>
                                        <p:attrNameLst>
                                          <p:attrName>style.visibility</p:attrName>
                                        </p:attrNameLst>
                                      </p:cBhvr>
                                      <p:to>
                                        <p:strVal val="visible"/>
                                      </p:to>
                                    </p:set>
                                    <p:animEffect transition="in" filter="blinds(horizontal)">
                                      <p:cBhvr>
                                        <p:cTn id="12" dur="500"/>
                                        <p:tgtEl>
                                          <p:spTgt spid="6144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noAutofit/>
          </a:bodyPr>
          <a:lstStyle/>
          <a:p>
            <a:r>
              <a:rPr lang="lt-LT" sz="2400" dirty="0" smtClean="0"/>
              <a:t>8.Kelintais metais tarptautinė atominės energetikos agentūra, patvritino tarptautinę branduolių incidentų ir avarijų skalę, kurioje yra 7 lygiai?</a:t>
            </a:r>
            <a:br>
              <a:rPr lang="lt-LT" sz="2400" dirty="0" smtClean="0"/>
            </a:br>
            <a:endParaRPr lang="lt-LT" sz="2400" dirty="0"/>
          </a:p>
        </p:txBody>
      </p:sp>
      <p:sp>
        <p:nvSpPr>
          <p:cNvPr id="3" name="Content Placeholder 2"/>
          <p:cNvSpPr>
            <a:spLocks noGrp="1"/>
          </p:cNvSpPr>
          <p:nvPr>
            <p:ph idx="1"/>
          </p:nvPr>
        </p:nvSpPr>
        <p:spPr/>
        <p:txBody>
          <a:bodyPr>
            <a:normAutofit/>
          </a:bodyPr>
          <a:lstStyle/>
          <a:p>
            <a:pPr>
              <a:buNone/>
            </a:pPr>
            <a:r>
              <a:rPr lang="lt-LT" sz="2000" dirty="0" smtClean="0"/>
              <a:t>Tarptautinė atominės energetikos agentūra, patvritino tarptautinę branduolių incidentų ir avarijų skalę 1990 metais.</a:t>
            </a:r>
            <a:endParaRPr lang="lt-LT" sz="2000" dirty="0"/>
          </a:p>
        </p:txBody>
      </p:sp>
      <p:pic>
        <p:nvPicPr>
          <p:cNvPr id="4" name="Picture 2" descr="http://www.nscoe.lt/admin/spaw2/uploads/images/4_1_2-IAEA-logo-h_1.gif"/>
          <p:cNvPicPr>
            <a:picLocks noChangeAspect="1" noChangeArrowheads="1"/>
          </p:cNvPicPr>
          <p:nvPr/>
        </p:nvPicPr>
        <p:blipFill>
          <a:blip r:embed="rId2" cstate="print"/>
          <a:srcRect/>
          <a:stretch>
            <a:fillRect/>
          </a:stretch>
        </p:blipFill>
        <p:spPr bwMode="auto">
          <a:xfrm>
            <a:off x="2339752" y="3068960"/>
            <a:ext cx="4464496" cy="3412151"/>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normAutofit fontScale="90000"/>
          </a:bodyPr>
          <a:lstStyle/>
          <a:p>
            <a:r>
              <a:rPr lang="lt-LT" dirty="0" smtClean="0"/>
              <a:t>9.Kelintais metais įvyko Černobylio atominės elektrinės avarija?</a:t>
            </a:r>
            <a:endParaRPr lang="lt-LT" dirty="0"/>
          </a:p>
        </p:txBody>
      </p:sp>
      <p:sp>
        <p:nvSpPr>
          <p:cNvPr id="3" name="Content Placeholder 2"/>
          <p:cNvSpPr>
            <a:spLocks noGrp="1"/>
          </p:cNvSpPr>
          <p:nvPr>
            <p:ph idx="1"/>
          </p:nvPr>
        </p:nvSpPr>
        <p:spPr/>
        <p:txBody>
          <a:bodyPr>
            <a:normAutofit/>
          </a:bodyPr>
          <a:lstStyle/>
          <a:p>
            <a:pPr>
              <a:buNone/>
            </a:pPr>
            <a:r>
              <a:rPr lang="lt-LT" sz="2000" dirty="0" smtClean="0"/>
              <a:t>Černobylio atominės elektrinės avarija įvyko 1986 metais balandžio mėnesį.</a:t>
            </a:r>
            <a:endParaRPr lang="lt-LT" sz="2000" dirty="0"/>
          </a:p>
        </p:txBody>
      </p:sp>
      <p:pic>
        <p:nvPicPr>
          <p:cNvPr id="4" name="Picture 2" descr="http://www.technologijos.lt/upload/image/n/zmoniu_pasaulis/kaip_mes_gyvename/S-25683/Cernobylis_100.jpg"/>
          <p:cNvPicPr>
            <a:picLocks noChangeAspect="1" noChangeArrowheads="1"/>
          </p:cNvPicPr>
          <p:nvPr/>
        </p:nvPicPr>
        <p:blipFill>
          <a:blip r:embed="rId2" cstate="print"/>
          <a:srcRect/>
          <a:stretch>
            <a:fillRect/>
          </a:stretch>
        </p:blipFill>
        <p:spPr bwMode="auto">
          <a:xfrm>
            <a:off x="2411760" y="3068960"/>
            <a:ext cx="4536504" cy="3081943"/>
          </a:xfrm>
          <a:prstGeom prst="rect">
            <a:avLst/>
          </a:prstGeom>
          <a:noFill/>
        </p:spPr>
      </p:pic>
      <p:pic>
        <p:nvPicPr>
          <p:cNvPr id="5"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normAutofit fontScale="90000"/>
          </a:bodyPr>
          <a:lstStyle/>
          <a:p>
            <a:r>
              <a:rPr lang="lt-LT" dirty="0" smtClean="0"/>
              <a:t>10.Kiek reikia viršinti dienos radiacijos dozę, kad žmogus mirtų? </a:t>
            </a:r>
            <a:endParaRPr lang="lt-LT" dirty="0"/>
          </a:p>
        </p:txBody>
      </p:sp>
      <p:sp>
        <p:nvSpPr>
          <p:cNvPr id="3" name="Content Placeholder 2"/>
          <p:cNvSpPr>
            <a:spLocks noGrp="1"/>
          </p:cNvSpPr>
          <p:nvPr>
            <p:ph idx="1"/>
          </p:nvPr>
        </p:nvSpPr>
        <p:spPr/>
        <p:txBody>
          <a:bodyPr>
            <a:normAutofit/>
          </a:bodyPr>
          <a:lstStyle/>
          <a:p>
            <a:pPr>
              <a:buNone/>
            </a:pPr>
            <a:r>
              <a:rPr lang="lt-LT" sz="2000" dirty="0" smtClean="0"/>
              <a:t>Mirtina radiacijos dozė žmogui, prasideda nuo šešių sivertų.</a:t>
            </a:r>
            <a:endParaRPr lang="lt-LT" sz="2000" dirty="0"/>
          </a:p>
        </p:txBody>
      </p:sp>
      <p:pic>
        <p:nvPicPr>
          <p:cNvPr id="5" name="Picture 8" descr="http://ec.elobot.co.uk/img/i64.jpg"/>
          <p:cNvPicPr>
            <a:picLocks noChangeAspect="1" noChangeArrowheads="1"/>
          </p:cNvPicPr>
          <p:nvPr/>
        </p:nvPicPr>
        <p:blipFill>
          <a:blip r:embed="rId2" cstate="print"/>
          <a:srcRect/>
          <a:stretch>
            <a:fillRect/>
          </a:stretch>
        </p:blipFill>
        <p:spPr bwMode="auto">
          <a:xfrm>
            <a:off x="2843808" y="2852936"/>
            <a:ext cx="3634349" cy="2592288"/>
          </a:xfrm>
          <a:prstGeom prst="rect">
            <a:avLst/>
          </a:prstGeom>
          <a:noFill/>
        </p:spPr>
      </p:pic>
      <p:pic>
        <p:nvPicPr>
          <p:cNvPr id="6"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lt-LT" dirty="0" smtClean="0"/>
              <a:t>Naudota literatūra</a:t>
            </a:r>
            <a:endParaRPr lang="lt-LT" dirty="0"/>
          </a:p>
        </p:txBody>
      </p:sp>
      <p:sp>
        <p:nvSpPr>
          <p:cNvPr id="3" name="Content Placeholder 2"/>
          <p:cNvSpPr>
            <a:spLocks noGrp="1"/>
          </p:cNvSpPr>
          <p:nvPr>
            <p:ph idx="1"/>
          </p:nvPr>
        </p:nvSpPr>
        <p:spPr>
          <a:xfrm>
            <a:off x="467544" y="1916832"/>
            <a:ext cx="8229600" cy="4325112"/>
          </a:xfrm>
        </p:spPr>
        <p:txBody>
          <a:bodyPr>
            <a:normAutofit/>
          </a:bodyPr>
          <a:lstStyle/>
          <a:p>
            <a:pPr>
              <a:buNone/>
            </a:pPr>
            <a:r>
              <a:rPr lang="lt-LT" sz="2000" dirty="0" smtClean="0">
                <a:hlinkClick r:id="rId2"/>
              </a:rPr>
              <a:t>http://lt.wikipedia.org/wiki/Vikipedija</a:t>
            </a:r>
            <a:endParaRPr lang="lt-LT" sz="2000" dirty="0" smtClean="0"/>
          </a:p>
          <a:p>
            <a:pPr>
              <a:buNone/>
            </a:pPr>
            <a:endParaRPr lang="lt-LT" sz="2000" dirty="0" smtClean="0"/>
          </a:p>
          <a:p>
            <a:pPr>
              <a:buNone/>
            </a:pPr>
            <a:endParaRPr lang="lt-LT" sz="2000" dirty="0" smtClean="0"/>
          </a:p>
          <a:p>
            <a:pPr>
              <a:buNone/>
            </a:pPr>
            <a:endParaRPr lang="lt-LT" sz="2000" dirty="0"/>
          </a:p>
        </p:txBody>
      </p:sp>
      <p:pic>
        <p:nvPicPr>
          <p:cNvPr id="4" name="Picture 2" descr="http://www.zarasai.lt/galerijos/fotos/min/min_news_zrs_608_jonizuojancios%20zenklas.jpg"/>
          <p:cNvPicPr>
            <a:picLocks noChangeAspect="1" noChangeArrowheads="1"/>
          </p:cNvPicPr>
          <p:nvPr/>
        </p:nvPicPr>
        <p:blipFill>
          <a:blip r:embed="rId3" cstate="print"/>
          <a:srcRect/>
          <a:stretch>
            <a:fillRect/>
          </a:stretch>
        </p:blipFill>
        <p:spPr bwMode="auto">
          <a:xfrm>
            <a:off x="8006282" y="5877272"/>
            <a:ext cx="849685" cy="746245"/>
          </a:xfrm>
          <a:prstGeom prst="rect">
            <a:avLst/>
          </a:prstGeom>
          <a:noFill/>
        </p:spPr>
      </p:pic>
      <p:pic>
        <p:nvPicPr>
          <p:cNvPr id="65538" name="Picture 2" descr="http://upload.wikimedia.org/wikipedia/commons/thumb/c/ca/Wikipedia-logo-v2-lt.svg/135px-Wikipedia-logo-v2-lt.svg.png"/>
          <p:cNvPicPr>
            <a:picLocks noChangeAspect="1" noChangeArrowheads="1"/>
          </p:cNvPicPr>
          <p:nvPr/>
        </p:nvPicPr>
        <p:blipFill>
          <a:blip r:embed="rId4" cstate="print"/>
          <a:srcRect/>
          <a:stretch>
            <a:fillRect/>
          </a:stretch>
        </p:blipFill>
        <p:spPr bwMode="auto">
          <a:xfrm>
            <a:off x="5508104" y="1412776"/>
            <a:ext cx="1296144" cy="1488166"/>
          </a:xfrm>
          <a:prstGeom prst="rect">
            <a:avLst/>
          </a:prstGeom>
          <a:noFill/>
        </p:spPr>
      </p:pic>
      <p:pic>
        <p:nvPicPr>
          <p:cNvPr id="65540" name="Picture 4" descr="https://fbcdn-sphotos-h-a.akamaihd.net/hphotos-ak-xpa1/v/t34.0-12/11079340_920751514653613_1469506930_n.jpg?oh=653e6436dd9d9d69a9280e0fc6bf23b2&amp;oe=550CDE90&amp;__gda__=1426919664_84f10a7ad84450ce5c26314f3713b5e1"/>
          <p:cNvPicPr>
            <a:picLocks noChangeAspect="1" noChangeArrowheads="1"/>
          </p:cNvPicPr>
          <p:nvPr/>
        </p:nvPicPr>
        <p:blipFill>
          <a:blip r:embed="rId5" cstate="print"/>
          <a:srcRect/>
          <a:stretch>
            <a:fillRect/>
          </a:stretch>
        </p:blipFill>
        <p:spPr bwMode="auto">
          <a:xfrm>
            <a:off x="395536" y="2420888"/>
            <a:ext cx="1873558" cy="3312368"/>
          </a:xfrm>
          <a:prstGeom prst="rect">
            <a:avLst/>
          </a:prstGeom>
          <a:noFill/>
        </p:spPr>
      </p:pic>
      <p:sp>
        <p:nvSpPr>
          <p:cNvPr id="7" name="TextBox 6"/>
          <p:cNvSpPr txBox="1"/>
          <p:nvPr/>
        </p:nvSpPr>
        <p:spPr>
          <a:xfrm>
            <a:off x="2627784" y="3068960"/>
            <a:ext cx="4752528" cy="523220"/>
          </a:xfrm>
          <a:prstGeom prst="rect">
            <a:avLst/>
          </a:prstGeom>
          <a:noFill/>
        </p:spPr>
        <p:txBody>
          <a:bodyPr wrap="square" rtlCol="0">
            <a:spAutoFit/>
          </a:bodyPr>
          <a:lstStyle/>
          <a:p>
            <a:pPr algn="just"/>
            <a:r>
              <a:rPr lang="lt-LT" sz="1400" dirty="0" smtClean="0"/>
              <a:t>Jonizuojančioji spinduliuotė (radiacija): sauga, sveikata, ekologija : vadovėlis / [A.Urbelis, D.Adlienė, V.Atkočius]</a:t>
            </a:r>
            <a:endParaRPr lang="lt-LT" sz="1400" dirty="0"/>
          </a:p>
        </p:txBody>
      </p:sp>
      <p:pic>
        <p:nvPicPr>
          <p:cNvPr id="65542" name="Picture 6" descr="https://fbcdn-sphotos-h-a.akamaihd.net/hphotos-ak-xft1/v/t34.0-12/11076105_920751594653605_1704612451_n.jpg?oh=779577a4559b9dd1c517331db5dadd59&amp;oe=550D00A3&amp;__gda__=1426974611_5b61cab28b9c5e0e2238b062ec17b170"/>
          <p:cNvPicPr>
            <a:picLocks noChangeAspect="1" noChangeArrowheads="1"/>
          </p:cNvPicPr>
          <p:nvPr/>
        </p:nvPicPr>
        <p:blipFill>
          <a:blip r:embed="rId6" cstate="print"/>
          <a:srcRect l="4991" t="-2941" r="13493"/>
          <a:stretch>
            <a:fillRect/>
          </a:stretch>
        </p:blipFill>
        <p:spPr bwMode="auto">
          <a:xfrm rot="5400000">
            <a:off x="2382957" y="4177883"/>
            <a:ext cx="2721902" cy="1944216"/>
          </a:xfrm>
          <a:prstGeom prst="rect">
            <a:avLst/>
          </a:prstGeom>
          <a:noFill/>
        </p:spPr>
      </p:pic>
      <p:sp>
        <p:nvSpPr>
          <p:cNvPr id="9" name="TextBox 8"/>
          <p:cNvSpPr txBox="1"/>
          <p:nvPr/>
        </p:nvSpPr>
        <p:spPr>
          <a:xfrm>
            <a:off x="5004048" y="4437112"/>
            <a:ext cx="3744416" cy="523220"/>
          </a:xfrm>
          <a:prstGeom prst="rect">
            <a:avLst/>
          </a:prstGeom>
          <a:noFill/>
        </p:spPr>
        <p:txBody>
          <a:bodyPr wrap="square" rtlCol="0">
            <a:spAutoFit/>
          </a:bodyPr>
          <a:lstStyle/>
          <a:p>
            <a:r>
              <a:rPr lang="lt-LT" sz="1400" dirty="0" smtClean="0"/>
              <a:t>Ar pavojinga radiacija?/Bjorn Wahlstrom, Tatjana Nedveckaitė, Violeta Skaržinskienė.</a:t>
            </a:r>
            <a:endParaRPr lang="lt-LT" sz="1400" dirty="0"/>
          </a:p>
        </p:txBody>
      </p:sp>
    </p:spTree>
  </p:cSld>
  <p:clrMapOvr>
    <a:masterClrMapping/>
  </p:clrMapOvr>
  <p:transition spd="slow">
    <p:wedg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924944"/>
            <a:ext cx="8229600" cy="1069848"/>
          </a:xfrm>
        </p:spPr>
        <p:txBody>
          <a:bodyPr/>
          <a:lstStyle/>
          <a:p>
            <a:pPr algn="ctr"/>
            <a:r>
              <a:rPr lang="lt-LT" dirty="0" smtClean="0"/>
              <a:t>AČIŪ UŽ DĖMESĮ </a:t>
            </a:r>
            <a:endParaRPr lang="lt-LT" dirty="0"/>
          </a:p>
        </p:txBody>
      </p:sp>
      <p:pic>
        <p:nvPicPr>
          <p:cNvPr id="3" name="Picture 2" descr="http://www.zarasai.lt/galerijos/fotos/min/min_news_zrs_608_jonizuojancios%20zenklas.jpg"/>
          <p:cNvPicPr>
            <a:picLocks noChangeAspect="1" noChangeArrowheads="1"/>
          </p:cNvPicPr>
          <p:nvPr/>
        </p:nvPicPr>
        <p:blipFill>
          <a:blip r:embed="rId2" cstate="print"/>
          <a:srcRect/>
          <a:stretch>
            <a:fillRect/>
          </a:stretch>
        </p:blipFill>
        <p:spPr bwMode="auto">
          <a:xfrm>
            <a:off x="8006282" y="5877272"/>
            <a:ext cx="849685" cy="746245"/>
          </a:xfrm>
          <a:prstGeom prst="rect">
            <a:avLst/>
          </a:prstGeom>
          <a:noFill/>
        </p:spPr>
      </p:pic>
    </p:spTree>
  </p:cSld>
  <p:clrMapOvr>
    <a:masterClrMapping/>
  </p:clrMapOvr>
  <p:transition spd="slow">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636</TotalTime>
  <Words>1900</Words>
  <Application>Microsoft Office PowerPoint</Application>
  <PresentationFormat>On-screen Show (4:3)</PresentationFormat>
  <Paragraphs>241</Paragraphs>
  <Slides>55</Slides>
  <Notes>2</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Urban</vt:lpstr>
      <vt:lpstr>Slide 1</vt:lpstr>
      <vt:lpstr>Turinys</vt:lpstr>
      <vt:lpstr>Projektinio darbo tikslai</vt:lpstr>
      <vt:lpstr>Įvadas</vt:lpstr>
      <vt:lpstr>Radioaktyvumas - iš kur?</vt:lpstr>
      <vt:lpstr>Radioaktyvumo atradėjai</vt:lpstr>
      <vt:lpstr>Radioaktyvumo atradėjai</vt:lpstr>
      <vt:lpstr>Radioaktyvumo atradėjai</vt:lpstr>
      <vt:lpstr>Radiacinis fonas</vt:lpstr>
      <vt:lpstr>Radiacinis fonas</vt:lpstr>
      <vt:lpstr>Radiacinis fonas - Kosminė spinduliuotė </vt:lpstr>
      <vt:lpstr>Radiacinis fonas - Gamtinių radionuklidų spinduliuotė</vt:lpstr>
      <vt:lpstr>Vidutinė Europos gyventojo apšvita nuo natūralių ir dirbtinių jonizuojančiosios spinduliuotės šaltinių</vt:lpstr>
      <vt:lpstr>Radono patekimo į žmogaus gyvenamąją aplinka būdai</vt:lpstr>
      <vt:lpstr>Pagrindinės radioaktyvaus spinduliavimo rūšys</vt:lpstr>
      <vt:lpstr>Slide 16</vt:lpstr>
      <vt:lpstr>Alfa spinduliavimas</vt:lpstr>
      <vt:lpstr>Gama spinduliavimas</vt:lpstr>
      <vt:lpstr>Beta spinduliavimas</vt:lpstr>
      <vt:lpstr>Neutronų spinduliavimas </vt:lpstr>
      <vt:lpstr>Spinduliuotės tyrimai</vt:lpstr>
      <vt:lpstr>Elektroskopas</vt:lpstr>
      <vt:lpstr>Vilsono kamera</vt:lpstr>
      <vt:lpstr>Burbulinė kamera</vt:lpstr>
      <vt:lpstr>APŠVITOS</vt:lpstr>
      <vt:lpstr>Vidinė apšvita ir jos ribojimas</vt:lpstr>
      <vt:lpstr>Vidinė apšvita ir jos ribojimas</vt:lpstr>
      <vt:lpstr>Profesinė apšvita</vt:lpstr>
      <vt:lpstr>Medicininė apšvita</vt:lpstr>
      <vt:lpstr>Atominės elektrinės ir jų sauga</vt:lpstr>
      <vt:lpstr>Branduolinių incidentų ir avarijų lygmenys</vt:lpstr>
      <vt:lpstr>Branduolinių incidentų ir avarijų lygmenys</vt:lpstr>
      <vt:lpstr>Branduolinių incidentų ir avarijų lygmenys</vt:lpstr>
      <vt:lpstr>Branduolinių incidentų ir avarijų lygmenys</vt:lpstr>
      <vt:lpstr>Branduolinių incidentų ir avarijų lygmenys</vt:lpstr>
      <vt:lpstr>Černobylio atominės elektrinės tragedija</vt:lpstr>
      <vt:lpstr>Černobylio atominės elektrinės tragedija</vt:lpstr>
      <vt:lpstr>Černobylio atominės elektrinės tragedija</vt:lpstr>
      <vt:lpstr>Slide 39</vt:lpstr>
      <vt:lpstr>Radiacijos įtaka žmogui</vt:lpstr>
      <vt:lpstr>Radiacijos įtaka žmogui</vt:lpstr>
      <vt:lpstr>Radiacijos įtaka žmogui</vt:lpstr>
      <vt:lpstr>KLAUSIMYNAS</vt:lpstr>
      <vt:lpstr>1.Kokius cheminius elementus kartu su savo vyru atrodo Marija Kiuri 1989 metais? </vt:lpstr>
      <vt:lpstr>2. Kieno garbei buvo pavadintas SI sistemos vienetas radioaktyvumui matuoti? </vt:lpstr>
      <vt:lpstr>3.Suformuluokite radiacinio fono sąvoka</vt:lpstr>
      <vt:lpstr>4.Kas sudaro gamtinę jonizuojančiąją spinduliuotę?</vt:lpstr>
      <vt:lpstr>5. Kokios yra pagrindinės radioaktyvaus spinduliavimo rūšys? </vt:lpstr>
      <vt:lpstr>6.Sujunkite tesingai</vt:lpstr>
      <vt:lpstr>7.Išvardinkite apšvitas</vt:lpstr>
      <vt:lpstr>8.Kelintais metais tarptautinė atominės energetikos agentūra, patvritino tarptautinę branduolių incidentų ir avarijų skalę, kurioje yra 7 lygiai? </vt:lpstr>
      <vt:lpstr>9.Kelintais metais įvyko Černobylio atominės elektrinės avarija?</vt:lpstr>
      <vt:lpstr>10.Kiek reikia viršinti dienos radiacijos dozę, kad žmogus mirtų? </vt:lpstr>
      <vt:lpstr>Naudota literatūra</vt:lpstr>
      <vt:lpstr>AČIŪ UŽ DĖMESĮ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Dalius</dc:creator>
  <cp:lastModifiedBy>Dalius</cp:lastModifiedBy>
  <cp:revision>69</cp:revision>
  <dcterms:created xsi:type="dcterms:W3CDTF">2015-02-25T14:20:38Z</dcterms:created>
  <dcterms:modified xsi:type="dcterms:W3CDTF">2015-03-20T15:27:51Z</dcterms:modified>
</cp:coreProperties>
</file>