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2"/>
  </p:notesMasterIdLst>
  <p:sldIdLst>
    <p:sldId id="256" r:id="rId2"/>
    <p:sldId id="257" r:id="rId3"/>
    <p:sldId id="258" r:id="rId4"/>
    <p:sldId id="259" r:id="rId5"/>
    <p:sldId id="323" r:id="rId6"/>
    <p:sldId id="260" r:id="rId7"/>
    <p:sldId id="261" r:id="rId8"/>
    <p:sldId id="262" r:id="rId9"/>
    <p:sldId id="263" r:id="rId10"/>
    <p:sldId id="264" r:id="rId11"/>
    <p:sldId id="265" r:id="rId12"/>
    <p:sldId id="266" r:id="rId13"/>
    <p:sldId id="267" r:id="rId14"/>
    <p:sldId id="268" r:id="rId15"/>
    <p:sldId id="324" r:id="rId16"/>
    <p:sldId id="269" r:id="rId17"/>
    <p:sldId id="325" r:id="rId18"/>
    <p:sldId id="270" r:id="rId19"/>
    <p:sldId id="271" r:id="rId20"/>
    <p:sldId id="272" r:id="rId21"/>
    <p:sldId id="273" r:id="rId22"/>
    <p:sldId id="274" r:id="rId23"/>
    <p:sldId id="275" r:id="rId24"/>
    <p:sldId id="276" r:id="rId25"/>
    <p:sldId id="277" r:id="rId26"/>
    <p:sldId id="278" r:id="rId27"/>
    <p:sldId id="279" r:id="rId28"/>
    <p:sldId id="326" r:id="rId29"/>
    <p:sldId id="280" r:id="rId30"/>
    <p:sldId id="281" r:id="rId31"/>
    <p:sldId id="282" r:id="rId32"/>
    <p:sldId id="283" r:id="rId33"/>
    <p:sldId id="284" r:id="rId34"/>
    <p:sldId id="285" r:id="rId35"/>
    <p:sldId id="322" r:id="rId36"/>
    <p:sldId id="327" r:id="rId37"/>
    <p:sldId id="287" r:id="rId38"/>
    <p:sldId id="288" r:id="rId39"/>
    <p:sldId id="289" r:id="rId40"/>
    <p:sldId id="290" r:id="rId41"/>
    <p:sldId id="291" r:id="rId42"/>
    <p:sldId id="292" r:id="rId43"/>
    <p:sldId id="328"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30" r:id="rId59"/>
    <p:sldId id="329" r:id="rId60"/>
    <p:sldId id="331" r:id="rId61"/>
    <p:sldId id="332" r:id="rId62"/>
    <p:sldId id="333" r:id="rId63"/>
    <p:sldId id="334" r:id="rId64"/>
    <p:sldId id="335" r:id="rId65"/>
    <p:sldId id="336" r:id="rId66"/>
    <p:sldId id="307" r:id="rId67"/>
    <p:sldId id="308" r:id="rId68"/>
    <p:sldId id="309" r:id="rId69"/>
    <p:sldId id="310" r:id="rId70"/>
    <p:sldId id="311" r:id="rId71"/>
    <p:sldId id="312" r:id="rId72"/>
    <p:sldId id="313" r:id="rId73"/>
    <p:sldId id="314" r:id="rId74"/>
    <p:sldId id="315" r:id="rId75"/>
    <p:sldId id="316" r:id="rId76"/>
    <p:sldId id="317" r:id="rId77"/>
    <p:sldId id="318" r:id="rId78"/>
    <p:sldId id="319" r:id="rId79"/>
    <p:sldId id="320" r:id="rId80"/>
    <p:sldId id="321" r:id="rId81"/>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00FF"/>
    <a:srgbClr val="FF9966"/>
    <a:srgbClr val="392739"/>
    <a:srgbClr val="FF33CC"/>
    <a:srgbClr val="00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5797" autoAdjust="0"/>
  </p:normalViewPr>
  <p:slideViewPr>
    <p:cSldViewPr>
      <p:cViewPr varScale="1">
        <p:scale>
          <a:sx n="87" d="100"/>
          <a:sy n="87" d="100"/>
        </p:scale>
        <p:origin x="-106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dirty="0"/>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4815BF-D885-4582-9E34-FD713CBB21C6}" type="datetimeFigureOut">
              <a:rPr lang="lt-LT" smtClean="0"/>
              <a:pPr/>
              <a:t>2015.03.19</a:t>
            </a:fld>
            <a:endParaRPr lang="lt-LT" dirty="0"/>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dirty="0"/>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dirty="0"/>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385E48-8A2C-451E-A21A-18046051E323}" type="slidenum">
              <a:rPr lang="lt-LT" smtClean="0"/>
              <a:pPr/>
              <a:t>‹#›</a:t>
            </a:fld>
            <a:endParaRPr lang="lt-LT" dirty="0"/>
          </a:p>
        </p:txBody>
      </p:sp>
    </p:spTree>
    <p:extLst>
      <p:ext uri="{BB962C8B-B14F-4D97-AF65-F5344CB8AC3E}">
        <p14:creationId xmlns="" xmlns:p14="http://schemas.microsoft.com/office/powerpoint/2010/main" val="372589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88385E48-8A2C-451E-A21A-18046051E323}" type="slidenum">
              <a:rPr lang="lt-LT" smtClean="0"/>
              <a:pPr/>
              <a:t>38</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88385E48-8A2C-451E-A21A-18046051E323}" type="slidenum">
              <a:rPr lang="lt-LT" smtClean="0"/>
              <a:pPr/>
              <a:t>39</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2">
        <a:schemeClr val="bg2"/>
      </p:bgRef>
    </p:bg>
    <p:spTree>
      <p:nvGrpSpPr>
        <p:cNvPr id="1" name=""/>
        <p:cNvGrpSpPr/>
        <p:nvPr/>
      </p:nvGrpSpPr>
      <p:grpSpPr>
        <a:xfrm>
          <a:off x="0" y="0"/>
          <a:ext cx="0" cy="0"/>
          <a:chOff x="0" y="0"/>
          <a:chExt cx="0" cy="0"/>
        </a:xfrm>
      </p:grpSpPr>
      <p:sp>
        <p:nvSpPr>
          <p:cNvPr id="7" name="Laisva form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Laisva forma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Antraštė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lt-LT" smtClean="0"/>
              <a:t>Spustelėkite, jei norite keisite ruoš. pav. stilių</a:t>
            </a:r>
            <a:endParaRPr kumimoji="0" lang="en-US"/>
          </a:p>
        </p:txBody>
      </p:sp>
      <p:sp>
        <p:nvSpPr>
          <p:cNvPr id="17" name="Paantraštė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30" name="Datos vietos rezervavimo ženklas 29"/>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19" name="Poraštės vietos rezervavimo ženklas 18"/>
          <p:cNvSpPr>
            <a:spLocks noGrp="1"/>
          </p:cNvSpPr>
          <p:nvPr>
            <p:ph type="ftr" sz="quarter" idx="11"/>
          </p:nvPr>
        </p:nvSpPr>
        <p:spPr/>
        <p:txBody>
          <a:bodyPr/>
          <a:lstStyle/>
          <a:p>
            <a:endParaRPr lang="lt-LT" dirty="0"/>
          </a:p>
        </p:txBody>
      </p:sp>
      <p:sp>
        <p:nvSpPr>
          <p:cNvPr id="27" name="Skaidrės numerio vietos rezervavimo ženklas 26"/>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overrideClrMapping bg1="dk1" tx1="lt1" bg2="dk2" tx2="lt2" accent1="accent1" accent2="accent2" accent3="accent3" accent4="accent4" accent5="accent5" accent6="accent6" hlink="hlink" folHlink="folHlink"/>
  </p:clrMapOvr>
  <p:transition spd="med">
    <p:wheel spokes="2"/>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lgn="l">
              <a:defRPr/>
            </a:lvl1pPr>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2">
        <a:schemeClr val="bg2"/>
      </p:bgRef>
    </p:bg>
    <p:spTree>
      <p:nvGrpSpPr>
        <p:cNvPr id="1" name=""/>
        <p:cNvGrpSpPr/>
        <p:nvPr/>
      </p:nvGrpSpPr>
      <p:grpSpPr>
        <a:xfrm>
          <a:off x="0" y="0"/>
          <a:ext cx="0" cy="0"/>
          <a:chOff x="0" y="0"/>
          <a:chExt cx="0" cy="0"/>
        </a:xfrm>
      </p:grpSpPr>
      <p:sp>
        <p:nvSpPr>
          <p:cNvPr id="7" name="Laisva form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Laisva forma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Antraštė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overrideClrMapping bg1="dk1" tx1="lt1" bg2="dk2" tx2="lt2" accent1="accent1" accent2="accent2" accent3="accent3" accent4="accent4" accent5="accent5" accent6="accent6" hlink="hlink" folHlink="folHlink"/>
  </p:clrMapOvr>
  <p:transition spd="med">
    <p:wheel spokes="2"/>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467600" cy="1143000"/>
          </a:xfrm>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8229600" cy="1143000"/>
          </a:xfrm>
        </p:spPr>
        <p:txBody>
          <a:bodyPr anchor="ctr"/>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8" name="Poraštės vietos rezervavimo ženklas 7"/>
          <p:cNvSpPr>
            <a:spLocks noGrp="1"/>
          </p:cNvSpPr>
          <p:nvPr>
            <p:ph type="ftr" sz="quarter" idx="11"/>
          </p:nvPr>
        </p:nvSpPr>
        <p:spPr/>
        <p:txBody>
          <a:bodyPr/>
          <a:lstStyle/>
          <a:p>
            <a:endParaRPr lang="lt-LT" dirty="0"/>
          </a:p>
        </p:txBody>
      </p:sp>
      <p:sp>
        <p:nvSpPr>
          <p:cNvPr id="9" name="Skaidrės numerio vietos rezervavimo ženklas 8"/>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320"/>
            <a:ext cx="7470648" cy="1143000"/>
          </a:xfrm>
        </p:spPr>
        <p:txBody>
          <a:bodyPr anchor="ctr"/>
          <a:lstStyle>
            <a:lvl1pPr algn="l">
              <a:defRPr sz="4600"/>
            </a:lvl1pPr>
          </a:lstStyle>
          <a:p>
            <a:r>
              <a:rPr kumimoji="0" lang="lt-LT" smtClean="0"/>
              <a:t>Spustelėkite, jei norite keisite ruoš. pav. stilių</a:t>
            </a:r>
            <a:endParaRPr kumimoji="0" lang="en-US"/>
          </a:p>
        </p:txBody>
      </p:sp>
      <p:sp>
        <p:nvSpPr>
          <p:cNvPr id="7" name="Datos vietos rezervavimo ženklas 6"/>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8" name="Skaidrės numerio vietos rezervavimo ženklas 7"/>
          <p:cNvSpPr>
            <a:spLocks noGrp="1"/>
          </p:cNvSpPr>
          <p:nvPr>
            <p:ph type="sldNum" sz="quarter" idx="11"/>
          </p:nvPr>
        </p:nvSpPr>
        <p:spPr/>
        <p:txBody>
          <a:bodyPr/>
          <a:lstStyle/>
          <a:p>
            <a:fld id="{3EB13EFE-0A69-4DDC-BC41-23C766984008}" type="slidenum">
              <a:rPr lang="lt-LT" smtClean="0"/>
              <a:pPr/>
              <a:t>‹#›</a:t>
            </a:fld>
            <a:endParaRPr lang="lt-LT" dirty="0"/>
          </a:p>
        </p:txBody>
      </p:sp>
      <p:sp>
        <p:nvSpPr>
          <p:cNvPr id="9" name="Poraštės vietos rezervavimo ženklas 8"/>
          <p:cNvSpPr>
            <a:spLocks noGrp="1"/>
          </p:cNvSpPr>
          <p:nvPr>
            <p:ph type="ftr" sz="quarter" idx="12"/>
          </p:nvPr>
        </p:nvSpPr>
        <p:spPr/>
        <p:txBody>
          <a:bodyPr/>
          <a:lstStyle/>
          <a:p>
            <a:endParaRPr lang="lt-LT" dirty="0"/>
          </a:p>
        </p:txBody>
      </p:sp>
    </p:spTree>
  </p:cSld>
  <p:clrMapOvr>
    <a:masterClrMapping/>
  </p:clrMapOvr>
  <p:transition spd="med">
    <p:wheel spokes="2"/>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3" name="Poraštės vietos rezervavimo ženklas 2"/>
          <p:cNvSpPr>
            <a:spLocks noGrp="1"/>
          </p:cNvSpPr>
          <p:nvPr>
            <p:ph type="ftr" sz="quarter" idx="11"/>
          </p:nvPr>
        </p:nvSpPr>
        <p:spPr/>
        <p:txBody>
          <a:bodyPr/>
          <a:lstStyle/>
          <a:p>
            <a:endParaRPr lang="lt-LT" dirty="0"/>
          </a:p>
        </p:txBody>
      </p:sp>
      <p:sp>
        <p:nvSpPr>
          <p:cNvPr id="4" name="Skaidrės numerio vietos rezervavimo ženklas 3"/>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a:xfrm>
            <a:off x="8156448" y="6422064"/>
            <a:ext cx="762000" cy="365125"/>
          </a:xfrm>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lt-LT" dirty="0"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a:xfrm>
            <a:off x="457200" y="6422064"/>
            <a:ext cx="2133600" cy="365125"/>
          </a:xfrm>
        </p:spPr>
        <p:txBody>
          <a:bodyPr/>
          <a:lstStyle/>
          <a:p>
            <a:fld id="{1C8DDDC4-DD48-4308-A7E0-98165D63D553}" type="datetimeFigureOut">
              <a:rPr lang="lt-LT" smtClean="0"/>
              <a:pPr/>
              <a:t>2015.03.19</a:t>
            </a:fld>
            <a:endParaRPr lang="lt-LT" dirty="0"/>
          </a:p>
        </p:txBody>
      </p:sp>
      <p:sp>
        <p:nvSpPr>
          <p:cNvPr id="6" name="Poraštės vietos rezervavimo ženklas 5"/>
          <p:cNvSpPr>
            <a:spLocks noGrp="1"/>
          </p:cNvSpPr>
          <p:nvPr>
            <p:ph type="ftr" sz="quarter" idx="11"/>
          </p:nvPr>
        </p:nvSpPr>
        <p:spPr/>
        <p:txBody>
          <a:bodyPr/>
          <a:lstStyle/>
          <a:p>
            <a:endParaRPr lang="lt-LT" dirty="0"/>
          </a:p>
        </p:txBody>
      </p:sp>
      <p:sp>
        <p:nvSpPr>
          <p:cNvPr id="7" name="Skaidrės numerio vietos rezervavimo ženklas 6"/>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C8DDDC4-DD48-4308-A7E0-98165D63D553}" type="datetimeFigureOut">
              <a:rPr lang="lt-LT" smtClean="0"/>
              <a:pPr/>
              <a:t>2015.03.19</a:t>
            </a:fld>
            <a:endParaRPr lang="lt-LT" dirty="0"/>
          </a:p>
        </p:txBody>
      </p:sp>
      <p:sp>
        <p:nvSpPr>
          <p:cNvPr id="5" name="Poraštės vietos rezervavimo ženklas 4"/>
          <p:cNvSpPr>
            <a:spLocks noGrp="1"/>
          </p:cNvSpPr>
          <p:nvPr>
            <p:ph type="ftr" sz="quarter" idx="11"/>
          </p:nvPr>
        </p:nvSpPr>
        <p:spPr/>
        <p:txBody>
          <a:bodyPr/>
          <a:lstStyle/>
          <a:p>
            <a:endParaRPr lang="lt-LT" dirty="0"/>
          </a:p>
        </p:txBody>
      </p:sp>
      <p:sp>
        <p:nvSpPr>
          <p:cNvPr id="6" name="Skaidrės numerio vietos rezervavimo ženklas 5"/>
          <p:cNvSpPr>
            <a:spLocks noGrp="1"/>
          </p:cNvSpPr>
          <p:nvPr>
            <p:ph type="sldNum" sz="quarter" idx="12"/>
          </p:nvPr>
        </p:nvSpPr>
        <p:spPr/>
        <p:txBody>
          <a:bodyPr/>
          <a:lstStyle/>
          <a:p>
            <a:fld id="{3EB13EFE-0A69-4DDC-BC41-23C766984008}" type="slidenum">
              <a:rPr lang="lt-LT" smtClean="0"/>
              <a:pPr/>
              <a:t>‹#›</a:t>
            </a:fld>
            <a:endParaRPr lang="lt-LT" dirty="0"/>
          </a:p>
        </p:txBody>
      </p:sp>
    </p:spTree>
  </p:cSld>
  <p:clrMapOvr>
    <a:masterClrMapping/>
  </p:clrMapOvr>
  <p:transition spd="med">
    <p:wheel spokes="2"/>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Laisva forma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Laisva forma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Pavadinimo vietos rezervavimo ženklas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lt-LT" smtClean="0"/>
              <a:t>Spustelėkite, jei norite keisite ruoš. pav. stilių</a:t>
            </a:r>
            <a:endParaRPr kumimoji="0" lang="en-US"/>
          </a:p>
        </p:txBody>
      </p:sp>
      <p:sp>
        <p:nvSpPr>
          <p:cNvPr id="30" name="Teksto vietos rezervavimo ženklas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os vietos rezervavimo ženklas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C8DDDC4-DD48-4308-A7E0-98165D63D553}" type="datetimeFigureOut">
              <a:rPr lang="lt-LT" smtClean="0"/>
              <a:pPr/>
              <a:t>2015.03.19</a:t>
            </a:fld>
            <a:endParaRPr lang="lt-LT" dirty="0"/>
          </a:p>
        </p:txBody>
      </p:sp>
      <p:sp>
        <p:nvSpPr>
          <p:cNvPr id="22" name="Poraštės vietos rezervavimo ženklas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lt-LT" dirty="0"/>
          </a:p>
        </p:txBody>
      </p:sp>
      <p:sp>
        <p:nvSpPr>
          <p:cNvPr id="18" name="Skaidrės numerio vietos rezervavimo ženklas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EB13EFE-0A69-4DDC-BC41-23C766984008}" type="slidenum">
              <a:rPr lang="lt-LT" smtClean="0"/>
              <a:pPr/>
              <a:t>‹#›</a:t>
            </a:fld>
            <a:endParaRPr lang="lt-LT" dirty="0"/>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med">
    <p:wheel spokes="2"/>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571536" y="1071546"/>
            <a:ext cx="7772400" cy="1470025"/>
          </a:xfrm>
        </p:spPr>
        <p:txBody>
          <a:bodyPr>
            <a:normAutofit fontScale="90000"/>
          </a:bodyPr>
          <a:lstStyle/>
          <a:p>
            <a:r>
              <a:rPr lang="lt-LT" dirty="0" smtClean="0"/>
              <a:t>Skyriaus “šviesos banginės savybės” apibendrinimas</a:t>
            </a:r>
            <a:endParaRPr lang="lt-LT" dirty="0"/>
          </a:p>
        </p:txBody>
      </p:sp>
      <p:sp>
        <p:nvSpPr>
          <p:cNvPr id="3" name="Paantraštė 2"/>
          <p:cNvSpPr>
            <a:spLocks noGrp="1"/>
          </p:cNvSpPr>
          <p:nvPr>
            <p:ph type="subTitle" idx="1"/>
          </p:nvPr>
        </p:nvSpPr>
        <p:spPr>
          <a:xfrm>
            <a:off x="-428660" y="3857628"/>
            <a:ext cx="7558118" cy="1752600"/>
          </a:xfrm>
        </p:spPr>
        <p:txBody>
          <a:bodyPr>
            <a:normAutofit/>
          </a:bodyPr>
          <a:lstStyle/>
          <a:p>
            <a:r>
              <a:rPr lang="lt-LT" dirty="0" smtClean="0">
                <a:solidFill>
                  <a:schemeClr val="tx1"/>
                </a:solidFill>
              </a:rPr>
              <a:t>Anykščių A.Baranausko pagrindinė mokykla</a:t>
            </a:r>
          </a:p>
          <a:p>
            <a:pPr algn="l"/>
            <a:r>
              <a:rPr lang="lt-LT" dirty="0" smtClean="0">
                <a:solidFill>
                  <a:schemeClr val="tx1"/>
                </a:solidFill>
              </a:rPr>
              <a:t>                                    Parengė: Monika Pavilonytė 10 klasė</a:t>
            </a:r>
          </a:p>
          <a:p>
            <a:pPr algn="l"/>
            <a:r>
              <a:rPr lang="lt-LT" dirty="0" smtClean="0">
                <a:solidFill>
                  <a:schemeClr val="tx1"/>
                </a:solidFill>
              </a:rPr>
              <a:t>                                    Fizikos mokytoja Birutė Bukauskienė       </a:t>
            </a:r>
          </a:p>
          <a:p>
            <a:pPr algn="l"/>
            <a:r>
              <a:rPr lang="lt-LT" dirty="0" smtClean="0">
                <a:solidFill>
                  <a:schemeClr val="tx1"/>
                </a:solidFill>
              </a:rPr>
              <a:t>                                                                                 </a:t>
            </a:r>
            <a:r>
              <a:rPr lang="lt-LT" dirty="0" smtClean="0"/>
              <a:t>2015</a:t>
            </a:r>
            <a:endParaRPr lang="lt-LT" dirty="0"/>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Turinys</a:t>
            </a:r>
            <a:endParaRPr lang="lt-LT" dirty="0"/>
          </a:p>
        </p:txBody>
      </p:sp>
      <p:sp>
        <p:nvSpPr>
          <p:cNvPr id="3" name="Turinio vietos rezervavimo ženklas 2"/>
          <p:cNvSpPr>
            <a:spLocks noGrp="1"/>
          </p:cNvSpPr>
          <p:nvPr>
            <p:ph idx="1"/>
          </p:nvPr>
        </p:nvSpPr>
        <p:spPr/>
        <p:txBody>
          <a:bodyPr>
            <a:normAutofit fontScale="92500" lnSpcReduction="20000"/>
          </a:bodyPr>
          <a:lstStyle/>
          <a:p>
            <a:pPr>
              <a:buFont typeface="Wingdings" pitchFamily="2" charset="2"/>
              <a:buChar char="ü"/>
            </a:pPr>
            <a:r>
              <a:rPr lang="lt-LT" dirty="0" smtClean="0"/>
              <a:t>Tikslai</a:t>
            </a:r>
          </a:p>
          <a:p>
            <a:pPr>
              <a:buFont typeface="Wingdings" pitchFamily="2" charset="2"/>
              <a:buChar char="ü"/>
            </a:pPr>
            <a:r>
              <a:rPr lang="lt-LT" dirty="0" smtClean="0"/>
              <a:t>Įvadas</a:t>
            </a:r>
          </a:p>
          <a:p>
            <a:pPr>
              <a:buFont typeface="Wingdings" pitchFamily="2" charset="2"/>
              <a:buChar char="ü"/>
            </a:pPr>
            <a:r>
              <a:rPr lang="lt-LT" dirty="0" smtClean="0"/>
              <a:t>Šviesos dispersija</a:t>
            </a:r>
          </a:p>
          <a:p>
            <a:pPr>
              <a:buFont typeface="Wingdings" pitchFamily="2" charset="2"/>
              <a:buChar char="ü"/>
            </a:pPr>
            <a:r>
              <a:rPr lang="lt-LT" dirty="0" smtClean="0"/>
              <a:t>Elektromagnetinių bangų skalė</a:t>
            </a:r>
          </a:p>
          <a:p>
            <a:pPr>
              <a:buFont typeface="Wingdings" pitchFamily="2" charset="2"/>
              <a:buChar char="ü"/>
            </a:pPr>
            <a:r>
              <a:rPr lang="lt-LT" dirty="0" smtClean="0"/>
              <a:t>Spektrai</a:t>
            </a:r>
          </a:p>
          <a:p>
            <a:pPr>
              <a:buFont typeface="Wingdings" pitchFamily="2" charset="2"/>
              <a:buChar char="ü"/>
            </a:pPr>
            <a:r>
              <a:rPr lang="lt-LT" dirty="0" smtClean="0"/>
              <a:t>Šviesos interferencija</a:t>
            </a:r>
          </a:p>
          <a:p>
            <a:pPr>
              <a:buFont typeface="Wingdings" pitchFamily="2" charset="2"/>
              <a:buChar char="ü"/>
            </a:pPr>
            <a:r>
              <a:rPr lang="lt-LT" dirty="0" smtClean="0"/>
              <a:t>Šviesos difrakcija</a:t>
            </a:r>
          </a:p>
          <a:p>
            <a:pPr>
              <a:buFont typeface="Wingdings" pitchFamily="2" charset="2"/>
              <a:buChar char="ü"/>
            </a:pPr>
            <a:r>
              <a:rPr lang="lt-LT" dirty="0" smtClean="0"/>
              <a:t>Uždavinių sprendimas </a:t>
            </a:r>
          </a:p>
          <a:p>
            <a:pPr>
              <a:buFont typeface="Wingdings" pitchFamily="2" charset="2"/>
              <a:buChar char="ü"/>
            </a:pPr>
            <a:r>
              <a:rPr lang="lt-LT" dirty="0" smtClean="0"/>
              <a:t>Testas</a:t>
            </a:r>
          </a:p>
          <a:p>
            <a:pPr>
              <a:buFont typeface="Wingdings" pitchFamily="2" charset="2"/>
              <a:buChar char="ü"/>
            </a:pPr>
            <a:r>
              <a:rPr lang="lt-LT" dirty="0" smtClean="0"/>
              <a:t>Naudota literatūra</a:t>
            </a:r>
            <a:endParaRPr lang="lt-LT" dirty="0"/>
          </a:p>
        </p:txBody>
      </p:sp>
      <p:pic>
        <p:nvPicPr>
          <p:cNvPr id="4" name="Paveikslėlis 3" descr="b.jpg"/>
          <p:cNvPicPr>
            <a:picLocks noChangeAspect="1"/>
          </p:cNvPicPr>
          <p:nvPr/>
        </p:nvPicPr>
        <p:blipFill>
          <a:blip r:embed="rId2"/>
          <a:stretch>
            <a:fillRect/>
          </a:stretch>
        </p:blipFill>
        <p:spPr>
          <a:xfrm>
            <a:off x="4786314" y="214290"/>
            <a:ext cx="3235433" cy="2428892"/>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down)">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down)">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Tikslai</a:t>
            </a:r>
            <a:endParaRPr lang="lt-LT" dirty="0"/>
          </a:p>
        </p:txBody>
      </p:sp>
      <p:sp>
        <p:nvSpPr>
          <p:cNvPr id="3" name="Turinio vietos rezervavimo ženklas 2"/>
          <p:cNvSpPr>
            <a:spLocks noGrp="1"/>
          </p:cNvSpPr>
          <p:nvPr>
            <p:ph idx="1"/>
          </p:nvPr>
        </p:nvSpPr>
        <p:spPr/>
        <p:txBody>
          <a:bodyPr>
            <a:normAutofit/>
          </a:bodyPr>
          <a:lstStyle/>
          <a:p>
            <a:pPr marL="514350" indent="-514350">
              <a:buFont typeface="+mj-lt"/>
              <a:buAutoNum type="arabicPeriod"/>
            </a:pPr>
            <a:r>
              <a:rPr lang="lt-LT" dirty="0" smtClean="0"/>
              <a:t>Pakartoti svarbiausius skyriuje “Šviesos banginės savybės“ nagrinėtus:</a:t>
            </a:r>
          </a:p>
          <a:p>
            <a:pPr marL="1771650" lvl="3" indent="-514350">
              <a:buFont typeface="+mj-lt"/>
              <a:buAutoNum type="alphaLcParenR"/>
            </a:pPr>
            <a:r>
              <a:rPr lang="lt-LT" dirty="0" smtClean="0"/>
              <a:t>Reiškinius</a:t>
            </a:r>
          </a:p>
          <a:p>
            <a:pPr marL="1771650" lvl="3" indent="-514350">
              <a:buFont typeface="+mj-lt"/>
              <a:buAutoNum type="alphaLcParenR"/>
            </a:pPr>
            <a:r>
              <a:rPr lang="lt-LT" dirty="0" smtClean="0"/>
              <a:t>Procesus</a:t>
            </a:r>
          </a:p>
          <a:p>
            <a:pPr marL="1771650" lvl="3" indent="-514350">
              <a:buFont typeface="+mj-lt"/>
              <a:buAutoNum type="alphaLcParenR"/>
            </a:pPr>
            <a:r>
              <a:rPr lang="lt-LT" dirty="0" smtClean="0"/>
              <a:t>Prietaisus</a:t>
            </a:r>
          </a:p>
          <a:p>
            <a:pPr marL="1771650" lvl="3" indent="-514350">
              <a:buFont typeface="+mj-lt"/>
              <a:buAutoNum type="alphaLcParenR"/>
            </a:pPr>
            <a:r>
              <a:rPr lang="lt-LT" dirty="0" smtClean="0"/>
              <a:t>Dėsnius              </a:t>
            </a:r>
          </a:p>
          <a:p>
            <a:pPr marL="514350" indent="-514350">
              <a:buFont typeface="+mj-lt"/>
              <a:buAutoNum type="arabicPeriod"/>
            </a:pPr>
            <a:r>
              <a:rPr lang="lt-LT" dirty="0" smtClean="0"/>
              <a:t>Žinias taikyti praktikoje </a:t>
            </a:r>
          </a:p>
          <a:p>
            <a:pPr marL="514350" indent="-514350">
              <a:buFont typeface="+mj-lt"/>
              <a:buAutoNum type="arabicPeriod"/>
            </a:pPr>
            <a:r>
              <a:rPr lang="lt-LT" dirty="0" smtClean="0"/>
              <a:t>Tobulinti uždavinių sprendimo įgūdžius </a:t>
            </a:r>
          </a:p>
          <a:p>
            <a:pPr marL="1771650" lvl="3" indent="-514350" algn="just">
              <a:buNone/>
            </a:pPr>
            <a:endParaRPr lang="lt-LT" dirty="0" smtClean="0"/>
          </a:p>
          <a:p>
            <a:pPr marL="1771650" lvl="3" indent="-514350">
              <a:buNone/>
            </a:pPr>
            <a:r>
              <a:rPr lang="lt-LT" dirty="0" smtClean="0"/>
              <a:t>  </a:t>
            </a:r>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20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20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2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2000"/>
                                        <p:tgtEl>
                                          <p:spTgt spid="3">
                                            <p:txEl>
                                              <p:pRg st="6" end="6"/>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Šviesos dispersija </a:t>
            </a:r>
            <a:endParaRPr lang="lt-LT" dirty="0"/>
          </a:p>
        </p:txBody>
      </p:sp>
      <p:sp>
        <p:nvSpPr>
          <p:cNvPr id="3" name="Turinio vietos rezervavimo ženklas 2"/>
          <p:cNvSpPr>
            <a:spLocks noGrp="1"/>
          </p:cNvSpPr>
          <p:nvPr>
            <p:ph idx="1"/>
          </p:nvPr>
        </p:nvSpPr>
        <p:spPr/>
        <p:txBody>
          <a:bodyPr>
            <a:normAutofit fontScale="85000" lnSpcReduction="20000"/>
          </a:bodyPr>
          <a:lstStyle/>
          <a:p>
            <a:pPr>
              <a:buNone/>
            </a:pPr>
            <a:r>
              <a:rPr lang="lt-LT" dirty="0" smtClean="0"/>
              <a:t>      </a:t>
            </a:r>
            <a:r>
              <a:rPr lang="lt-LT" b="1" dirty="0" smtClean="0"/>
              <a:t> Bandymas </a:t>
            </a:r>
          </a:p>
          <a:p>
            <a:pPr>
              <a:buNone/>
            </a:pPr>
            <a:r>
              <a:rPr lang="lt-LT" dirty="0" smtClean="0"/>
              <a:t>                 Baltos šviesos skaidymas į spektrą</a:t>
            </a:r>
          </a:p>
          <a:p>
            <a:pPr>
              <a:buNone/>
            </a:pPr>
            <a:r>
              <a:rPr lang="lt-LT" dirty="0" smtClean="0"/>
              <a:t>       </a:t>
            </a:r>
            <a:r>
              <a:rPr lang="lt-LT" b="1" dirty="0" smtClean="0"/>
              <a:t>Priemonės:</a:t>
            </a:r>
          </a:p>
          <a:p>
            <a:pPr>
              <a:buNone/>
            </a:pPr>
            <a:r>
              <a:rPr lang="lt-LT" dirty="0" smtClean="0"/>
              <a:t>              1.siauras šviesos pluoštas</a:t>
            </a:r>
          </a:p>
          <a:p>
            <a:pPr>
              <a:buNone/>
            </a:pPr>
            <a:r>
              <a:rPr lang="lt-LT" dirty="0" smtClean="0"/>
              <a:t>              2.stiklinė prizmė</a:t>
            </a:r>
          </a:p>
          <a:p>
            <a:pPr>
              <a:buNone/>
            </a:pPr>
            <a:r>
              <a:rPr lang="lt-LT" dirty="0" smtClean="0"/>
              <a:t>              3.ekranas</a:t>
            </a:r>
          </a:p>
          <a:p>
            <a:pPr>
              <a:buNone/>
            </a:pPr>
            <a:r>
              <a:rPr lang="lt-LT" dirty="0" smtClean="0"/>
              <a:t>       </a:t>
            </a:r>
            <a:r>
              <a:rPr lang="lt-LT" b="1" dirty="0" smtClean="0"/>
              <a:t>Darbo eiga:</a:t>
            </a:r>
          </a:p>
          <a:p>
            <a:pPr>
              <a:buNone/>
            </a:pPr>
            <a:r>
              <a:rPr lang="lt-LT" dirty="0" smtClean="0"/>
              <a:t>     Kambaryje tamsu. Siaurą šviesos pluoštą     nukreipkime į ekraną ir šviesos kelyje pastatykime skaidrią stiklinę prizmę. Ekrane matome vaivorykštės spalvų juostą.</a:t>
            </a:r>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b="1" dirty="0"/>
              <a:t>Išvada</a:t>
            </a:r>
            <a:br>
              <a:rPr lang="lt-LT" b="1" dirty="0"/>
            </a:br>
            <a:endParaRPr lang="lt-LT" dirty="0"/>
          </a:p>
        </p:txBody>
      </p:sp>
      <p:sp>
        <p:nvSpPr>
          <p:cNvPr id="3" name="Turinio vietos rezervavimo ženklas 2"/>
          <p:cNvSpPr>
            <a:spLocks noGrp="1"/>
          </p:cNvSpPr>
          <p:nvPr>
            <p:ph idx="1"/>
          </p:nvPr>
        </p:nvSpPr>
        <p:spPr/>
        <p:txBody>
          <a:bodyPr/>
          <a:lstStyle/>
          <a:p>
            <a:pPr>
              <a:buNone/>
            </a:pPr>
            <a:r>
              <a:rPr lang="lt-LT" b="1" dirty="0" smtClean="0"/>
              <a:t>   </a:t>
            </a:r>
            <a:r>
              <a:rPr lang="lt-LT" dirty="0" smtClean="0"/>
              <a:t> </a:t>
            </a:r>
            <a:r>
              <a:rPr lang="lt-LT" dirty="0"/>
              <a:t>Baltos šviesos </a:t>
            </a:r>
            <a:r>
              <a:rPr lang="lt-LT" dirty="0" smtClean="0"/>
              <a:t>išskaidymą į </a:t>
            </a:r>
            <a:r>
              <a:rPr lang="lt-LT" dirty="0"/>
              <a:t>spektrą  vadiname </a:t>
            </a:r>
            <a:r>
              <a:rPr lang="lt-LT" b="1" dirty="0">
                <a:solidFill>
                  <a:schemeClr val="tx2">
                    <a:lumMod val="60000"/>
                    <a:lumOff val="40000"/>
                  </a:schemeClr>
                </a:solidFill>
              </a:rPr>
              <a:t>šviesos dispersija</a:t>
            </a:r>
          </a:p>
          <a:p>
            <a:pPr>
              <a:buNone/>
            </a:pPr>
            <a:endParaRPr lang="lt-LT" dirty="0"/>
          </a:p>
        </p:txBody>
      </p:sp>
      <p:pic>
        <p:nvPicPr>
          <p:cNvPr id="4" name="Picture 2"/>
          <p:cNvPicPr>
            <a:picLocks noChangeAspect="1" noChangeArrowheads="1"/>
          </p:cNvPicPr>
          <p:nvPr/>
        </p:nvPicPr>
        <p:blipFill>
          <a:blip r:embed="rId2"/>
          <a:srcRect/>
          <a:stretch>
            <a:fillRect/>
          </a:stretch>
        </p:blipFill>
        <p:spPr bwMode="auto">
          <a:xfrm>
            <a:off x="1835696" y="3140968"/>
            <a:ext cx="4143404" cy="2165951"/>
          </a:xfrm>
          <a:prstGeom prst="rect">
            <a:avLst/>
          </a:prstGeom>
          <a:ln>
            <a:noFill/>
          </a:ln>
          <a:effectLst>
            <a:softEdge rad="112500"/>
          </a:effectLst>
        </p:spPr>
      </p:pic>
    </p:spTree>
    <p:extLst>
      <p:ext uri="{BB962C8B-B14F-4D97-AF65-F5344CB8AC3E}">
        <p14:creationId xmlns="" xmlns:p14="http://schemas.microsoft.com/office/powerpoint/2010/main" val="2948382241"/>
      </p:ext>
    </p:extLst>
  </p:cSld>
  <p:clrMapOvr>
    <a:masterClrMapping/>
  </p:clrMapOvr>
  <p:transition spd="med">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95536" y="260648"/>
            <a:ext cx="8301038" cy="6286544"/>
          </a:xfrm>
        </p:spPr>
        <p:txBody>
          <a:bodyPr>
            <a:normAutofit/>
          </a:bodyPr>
          <a:lstStyle/>
          <a:p>
            <a:pPr>
              <a:buFont typeface="Wingdings" pitchFamily="2" charset="2"/>
              <a:buChar char="ü"/>
            </a:pPr>
            <a:r>
              <a:rPr lang="lt-LT" dirty="0" smtClean="0"/>
              <a:t>Spalvų atsiradimo iš baltos šviesos mįslė daug šimtmečių domino fizikus. Niekas nedrįso abejoti baltos šviesos vientisumu.</a:t>
            </a:r>
          </a:p>
          <a:p>
            <a:pPr>
              <a:buNone/>
            </a:pPr>
            <a:r>
              <a:rPr lang="lt-LT" dirty="0" smtClean="0"/>
              <a:t>    Buvo manoma, kad medžiaga “nudažo”pro ją praėjusią šviesą. Halų vienuolis Markas Dominijius 1611m. Buvo nunuodytas ir viešai sudegintas kartu su savo knyga “Apie vaivorykštę ir spalvas”. Jis bandė kitaip aiškinti spalvą ir vaivorykštės susidarymo priežastis.</a:t>
            </a:r>
            <a:endParaRPr lang="lt-LT" dirty="0"/>
          </a:p>
        </p:txBody>
      </p:sp>
      <p:pic>
        <p:nvPicPr>
          <p:cNvPr id="5" name="Paveikslėlis 4" descr="283493.jpg"/>
          <p:cNvPicPr/>
          <p:nvPr/>
        </p:nvPicPr>
        <p:blipFill>
          <a:blip r:embed="rId2"/>
          <a:stretch>
            <a:fillRect/>
          </a:stretch>
        </p:blipFill>
        <p:spPr>
          <a:xfrm>
            <a:off x="3500430" y="4714884"/>
            <a:ext cx="2214578" cy="1857388"/>
          </a:xfrm>
          <a:prstGeom prst="foldedCorner">
            <a:avLst/>
          </a:prstGeom>
          <a:effectLst>
            <a:softEdge rad="635000"/>
          </a:effectLst>
          <a:scene3d>
            <a:camera prst="isometricOffAxis2Left"/>
            <a:lightRig rig="threePt" dir="t"/>
          </a:scene3d>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714356"/>
            <a:ext cx="7467600" cy="4525963"/>
          </a:xfrm>
        </p:spPr>
        <p:txBody>
          <a:bodyPr>
            <a:normAutofit fontScale="85000" lnSpcReduction="20000"/>
          </a:bodyPr>
          <a:lstStyle/>
          <a:p>
            <a:pPr>
              <a:buFont typeface="Wingdings" pitchFamily="2" charset="2"/>
              <a:buChar char="ü"/>
            </a:pPr>
            <a:r>
              <a:rPr lang="lt-LT" dirty="0" smtClean="0"/>
              <a:t>1666 m </a:t>
            </a:r>
            <a:r>
              <a:rPr lang="lt-LT" dirty="0" smtClean="0">
                <a:solidFill>
                  <a:schemeClr val="tx1">
                    <a:lumMod val="95000"/>
                    <a:lumOff val="5000"/>
                  </a:schemeClr>
                </a:solidFill>
              </a:rPr>
              <a:t>anglų</a:t>
            </a:r>
            <a:r>
              <a:rPr lang="lt-LT" dirty="0" smtClean="0"/>
              <a:t> </a:t>
            </a:r>
            <a:r>
              <a:rPr lang="lt-LT" dirty="0" smtClean="0">
                <a:solidFill>
                  <a:schemeClr val="tx1">
                    <a:lumMod val="95000"/>
                    <a:lumOff val="5000"/>
                  </a:schemeClr>
                </a:solidFill>
              </a:rPr>
              <a:t>fizikas</a:t>
            </a:r>
            <a:r>
              <a:rPr lang="lt-LT" dirty="0" smtClean="0"/>
              <a:t> I. Niutonas ištyrė ir moksliškai paaiškino </a:t>
            </a:r>
            <a:r>
              <a:rPr lang="lt-LT" dirty="0" smtClean="0">
                <a:solidFill>
                  <a:schemeClr val="tx2">
                    <a:lumMod val="60000"/>
                    <a:lumOff val="40000"/>
                  </a:schemeClr>
                </a:solidFill>
              </a:rPr>
              <a:t>šviesos dispersiją. </a:t>
            </a:r>
            <a:r>
              <a:rPr lang="lt-LT" dirty="0" smtClean="0">
                <a:solidFill>
                  <a:schemeClr val="tx1">
                    <a:lumMod val="95000"/>
                    <a:lumOff val="5000"/>
                  </a:schemeClr>
                </a:solidFill>
              </a:rPr>
              <a:t>Niutonas įvedė “spektro” terminą. Remdamasis eksperimento rezultatais, Niutonas pareiškė:                       </a:t>
            </a:r>
          </a:p>
          <a:p>
            <a:pPr marL="514350" indent="-514350">
              <a:buFont typeface="+mj-lt"/>
              <a:buAutoNum type="arabicPeriod"/>
            </a:pPr>
            <a:r>
              <a:rPr lang="lt-LT" dirty="0" smtClean="0">
                <a:solidFill>
                  <a:schemeClr val="tx1">
                    <a:lumMod val="95000"/>
                    <a:lumOff val="5000"/>
                  </a:schemeClr>
                </a:solidFill>
              </a:rPr>
              <a:t>Balta šviesa yra sudėtinė,</a:t>
            </a:r>
          </a:p>
          <a:p>
            <a:pPr marL="514350" indent="-514350">
              <a:buFont typeface="+mj-lt"/>
              <a:buAutoNum type="arabicPeriod"/>
            </a:pPr>
            <a:r>
              <a:rPr lang="lt-LT" dirty="0" smtClean="0">
                <a:solidFill>
                  <a:schemeClr val="tx1">
                    <a:lumMod val="95000"/>
                    <a:lumOff val="5000"/>
                  </a:schemeClr>
                </a:solidFill>
              </a:rPr>
              <a:t>Ją sudaro spalvotų spindulių visuma</a:t>
            </a:r>
          </a:p>
          <a:p>
            <a:pPr marL="514350" indent="-514350">
              <a:buFont typeface="+mj-lt"/>
              <a:buAutoNum type="arabicPeriod"/>
            </a:pPr>
            <a:r>
              <a:rPr lang="lt-LT" dirty="0" smtClean="0">
                <a:solidFill>
                  <a:schemeClr val="tx1">
                    <a:lumMod val="95000"/>
                    <a:lumOff val="5000"/>
                  </a:schemeClr>
                </a:solidFill>
              </a:rPr>
              <a:t>Eidami per prizmę, tie spinduliai lūžta nevienodai:</a:t>
            </a:r>
          </a:p>
          <a:p>
            <a:pPr marL="514350" indent="-514350">
              <a:buFont typeface="+mj-lt"/>
              <a:buAutoNum type="alphaLcParenR"/>
            </a:pPr>
            <a:r>
              <a:rPr lang="lt-LT" dirty="0" smtClean="0">
                <a:solidFill>
                  <a:schemeClr val="tx1">
                    <a:lumMod val="95000"/>
                    <a:lumOff val="5000"/>
                  </a:schemeClr>
                </a:solidFill>
              </a:rPr>
              <a:t>Labiausiai violetiniai</a:t>
            </a:r>
          </a:p>
          <a:p>
            <a:pPr marL="514350" indent="-514350">
              <a:buFont typeface="+mj-lt"/>
              <a:buAutoNum type="alphaLcParenR"/>
            </a:pPr>
            <a:r>
              <a:rPr lang="lt-LT" dirty="0" smtClean="0">
                <a:solidFill>
                  <a:schemeClr val="tx1">
                    <a:lumMod val="95000"/>
                    <a:lumOff val="5000"/>
                  </a:schemeClr>
                </a:solidFill>
              </a:rPr>
              <a:t>Mažiausiai - raudoni  </a:t>
            </a:r>
          </a:p>
          <a:p>
            <a:pPr marL="514350" indent="-514350">
              <a:buNone/>
            </a:pPr>
            <a:r>
              <a:rPr lang="lt-LT" dirty="0" smtClean="0">
                <a:solidFill>
                  <a:schemeClr val="tx1">
                    <a:lumMod val="95000"/>
                    <a:lumOff val="5000"/>
                  </a:schemeClr>
                </a:solidFill>
              </a:rPr>
              <a:t>     </a:t>
            </a:r>
            <a:endParaRPr lang="lt-LT" dirty="0">
              <a:solidFill>
                <a:schemeClr val="tx1">
                  <a:lumMod val="95000"/>
                  <a:lumOff val="5000"/>
                </a:schemeClr>
              </a:solidFill>
            </a:endParaRPr>
          </a:p>
        </p:txBody>
      </p:sp>
      <p:pic>
        <p:nvPicPr>
          <p:cNvPr id="4" name="Paveikslėlis 3" descr="Prism_rainbow_schema.png"/>
          <p:cNvPicPr>
            <a:picLocks noChangeAspect="1"/>
          </p:cNvPicPr>
          <p:nvPr/>
        </p:nvPicPr>
        <p:blipFill>
          <a:blip r:embed="rId2"/>
          <a:stretch>
            <a:fillRect/>
          </a:stretch>
        </p:blipFill>
        <p:spPr>
          <a:xfrm>
            <a:off x="4000496" y="3571876"/>
            <a:ext cx="3714776" cy="2333470"/>
          </a:xfrm>
          <a:prstGeom prst="roundRect">
            <a:avLst>
              <a:gd name="adj" fmla="val 8594"/>
            </a:avLst>
          </a:prstGeom>
          <a:solidFill>
            <a:srgbClr val="FFFFFF">
              <a:shade val="85000"/>
            </a:srgbClr>
          </a:solidFill>
          <a:ln>
            <a:noFill/>
          </a:ln>
          <a:effectLst>
            <a:reflection blurRad="6350" stA="50000" endA="300" endPos="55000" dir="5400000" sy="-100000" algn="bl" rotWithShape="0"/>
            <a:softEdge rad="317500"/>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5720" y="714356"/>
            <a:ext cx="8229600" cy="4525963"/>
          </a:xfrm>
        </p:spPr>
        <p:txBody>
          <a:bodyPr/>
          <a:lstStyle/>
          <a:p>
            <a:pPr>
              <a:buFont typeface="Wingdings" pitchFamily="2" charset="2"/>
              <a:buChar char="ü"/>
            </a:pPr>
            <a:r>
              <a:rPr lang="lt-LT" dirty="0" smtClean="0"/>
              <a:t>Surinkus spalvotus spektro spindulius į vieną vietą, vėl gaunama balta šviesa.  </a:t>
            </a:r>
            <a:endParaRPr lang="lt-LT" dirty="0"/>
          </a:p>
        </p:txBody>
      </p:sp>
      <p:pic>
        <p:nvPicPr>
          <p:cNvPr id="1027" name="Picture 3"/>
          <p:cNvPicPr>
            <a:picLocks noChangeAspect="1" noChangeArrowheads="1"/>
          </p:cNvPicPr>
          <p:nvPr/>
        </p:nvPicPr>
        <p:blipFill>
          <a:blip r:embed="rId2" cstate="print"/>
          <a:srcRect/>
          <a:stretch>
            <a:fillRect/>
          </a:stretch>
        </p:blipFill>
        <p:spPr bwMode="auto">
          <a:xfrm rot="476698">
            <a:off x="2500298" y="2643182"/>
            <a:ext cx="4303290" cy="235745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71472" y="214290"/>
            <a:ext cx="8229600" cy="4525963"/>
          </a:xfrm>
        </p:spPr>
        <p:txBody>
          <a:bodyPr/>
          <a:lstStyle/>
          <a:p>
            <a:pPr>
              <a:buFont typeface="Wingdings" pitchFamily="2" charset="2"/>
              <a:buChar char="ü"/>
            </a:pPr>
            <a:r>
              <a:rPr lang="lt-LT" dirty="0" smtClean="0"/>
              <a:t>Žinant baltos šviesos sudėtį, galima paaiškinti, kodėl kūnai yra spalvoti.</a:t>
            </a:r>
          </a:p>
          <a:p>
            <a:pPr>
              <a:buFont typeface="Wingdings" pitchFamily="2" charset="2"/>
              <a:buChar char="ü"/>
            </a:pPr>
            <a:r>
              <a:rPr lang="lt-LT" dirty="0" smtClean="0"/>
              <a:t>Baltas yra tas kūnas, kuris atspindi visų spektro spalvų spindulius.</a:t>
            </a:r>
          </a:p>
          <a:p>
            <a:pPr>
              <a:buNone/>
            </a:pPr>
            <a:endParaRPr lang="lt-LT" dirty="0"/>
          </a:p>
        </p:txBody>
      </p:sp>
      <p:pic>
        <p:nvPicPr>
          <p:cNvPr id="5" name="Paveikslėlis 4" descr="livoterimorosipacovecadogibula.jpg"/>
          <p:cNvPicPr>
            <a:picLocks noChangeAspect="1"/>
          </p:cNvPicPr>
          <p:nvPr/>
        </p:nvPicPr>
        <p:blipFill>
          <a:blip r:embed="rId2"/>
          <a:stretch>
            <a:fillRect/>
          </a:stretch>
        </p:blipFill>
        <p:spPr>
          <a:xfrm>
            <a:off x="971600" y="2276872"/>
            <a:ext cx="5112568" cy="3510391"/>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857232"/>
            <a:ext cx="8229600" cy="4525963"/>
          </a:xfrm>
        </p:spPr>
        <p:txBody>
          <a:bodyPr/>
          <a:lstStyle/>
          <a:p>
            <a:pPr>
              <a:buFont typeface="Wingdings" pitchFamily="2" charset="2"/>
              <a:buChar char="ü"/>
            </a:pPr>
            <a:r>
              <a:rPr lang="lt-LT" dirty="0" smtClean="0"/>
              <a:t>Daiktai, sugeriantys visų spalvų spindulius, atrodo juodi.</a:t>
            </a:r>
            <a:endParaRPr lang="lt-LT" dirty="0"/>
          </a:p>
        </p:txBody>
      </p:sp>
      <p:pic>
        <p:nvPicPr>
          <p:cNvPr id="4" name="Paveikslėlis 3" descr="pic-o1312149655-1.preview.jpg"/>
          <p:cNvPicPr>
            <a:picLocks noChangeAspect="1"/>
          </p:cNvPicPr>
          <p:nvPr/>
        </p:nvPicPr>
        <p:blipFill>
          <a:blip r:embed="rId2"/>
          <a:stretch>
            <a:fillRect/>
          </a:stretch>
        </p:blipFill>
        <p:spPr>
          <a:xfrm>
            <a:off x="1928794" y="2143116"/>
            <a:ext cx="5410200" cy="3838575"/>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l">
              <a:buFont typeface="Wingdings" pitchFamily="2" charset="2"/>
              <a:buChar char="ü"/>
            </a:pPr>
            <a:r>
              <a:rPr lang="lt-LT" dirty="0" smtClean="0"/>
              <a:t>Skaidrūs kūnai praeinančioje šviesoje yra tos spalvos, kurios spindulius jie praleidžia.</a:t>
            </a:r>
            <a:endParaRPr lang="lt-LT" dirty="0"/>
          </a:p>
        </p:txBody>
      </p:sp>
      <p:pic>
        <p:nvPicPr>
          <p:cNvPr id="4" name="Turinio vietos rezervavimo ženklas 3" descr="atsisiųsti.jpg"/>
          <p:cNvPicPr>
            <a:picLocks noGrp="1" noChangeAspect="1"/>
          </p:cNvPicPr>
          <p:nvPr>
            <p:ph type="pic" idx="1"/>
          </p:nvPr>
        </p:nvPicPr>
        <p:blipFill>
          <a:blip r:embed="rId2"/>
          <a:srcRect l="16848" r="16848"/>
          <a:stretch>
            <a:fillRect/>
          </a:stretch>
        </p:blipFill>
        <p:spPr/>
      </p:pic>
      <p:sp>
        <p:nvSpPr>
          <p:cNvPr id="5" name="Teksto vietos rezervavimo ženklas 4"/>
          <p:cNvSpPr>
            <a:spLocks noGrp="1"/>
          </p:cNvSpPr>
          <p:nvPr>
            <p:ph type="body" sz="half" idx="2"/>
          </p:nvPr>
        </p:nvSpPr>
        <p:spPr/>
        <p:txBody>
          <a:bodyPr>
            <a:normAutofit/>
          </a:bodyPr>
          <a:lstStyle/>
          <a:p>
            <a:pPr algn="ctr"/>
            <a:r>
              <a:rPr lang="lt-LT" sz="2800" dirty="0" smtClean="0"/>
              <a:t>Šviesoforo stiklas atrodo žalias todėl, kad jis yra skaidrus žaliai šviesai, o kitokius spindulius sugeria.</a:t>
            </a:r>
            <a:endParaRPr lang="lt-LT" sz="2800" dirty="0"/>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antraštė 5"/>
          <p:cNvSpPr>
            <a:spLocks noGrp="1"/>
          </p:cNvSpPr>
          <p:nvPr>
            <p:ph type="subTitle" idx="1"/>
          </p:nvPr>
        </p:nvSpPr>
        <p:spPr>
          <a:xfrm>
            <a:off x="357158" y="1000108"/>
            <a:ext cx="6480048" cy="3027196"/>
          </a:xfrm>
        </p:spPr>
        <p:txBody>
          <a:bodyPr>
            <a:normAutofit fontScale="85000" lnSpcReduction="20000"/>
          </a:bodyPr>
          <a:lstStyle/>
          <a:p>
            <a:pPr algn="l">
              <a:buFont typeface="Wingdings" pitchFamily="2" charset="2"/>
              <a:buChar char="ü"/>
            </a:pPr>
            <a:r>
              <a:rPr lang="lt-LT" sz="2800" dirty="0" smtClean="0"/>
              <a:t>Šviesos dispersijos reiškiniu aiškinamas vaivorykštės susidarymas</a:t>
            </a:r>
          </a:p>
          <a:p>
            <a:pPr algn="l"/>
            <a:r>
              <a:rPr lang="lt-LT" sz="2800" dirty="0" smtClean="0"/>
              <a:t>Vaivorykštė matoma tada, kai į vandens lašelių pilną orą žiūrima nusisukus nuo Saulės.</a:t>
            </a:r>
          </a:p>
          <a:p>
            <a:pPr marL="514350" indent="-514350" algn="l">
              <a:buFont typeface="Wingdings" pitchFamily="2" charset="2"/>
              <a:buChar char="ü"/>
            </a:pPr>
            <a:r>
              <a:rPr lang="lt-LT" sz="2800" dirty="0" smtClean="0"/>
              <a:t>Kas vyksta šviesos spinduliui krintant į vandens lašelį:</a:t>
            </a:r>
          </a:p>
          <a:p>
            <a:pPr algn="l"/>
            <a:r>
              <a:rPr lang="lt-LT" sz="2800" dirty="0" smtClean="0"/>
              <a:t>           1.Įeidama į lašą lūžta</a:t>
            </a:r>
          </a:p>
          <a:p>
            <a:pPr algn="l"/>
            <a:r>
              <a:rPr lang="lt-LT" sz="2800" dirty="0" smtClean="0"/>
              <a:t>           2.Visiškai atspindi lašo viduje</a:t>
            </a:r>
          </a:p>
          <a:p>
            <a:pPr algn="l"/>
            <a:r>
              <a:rPr lang="lt-LT" sz="2800" dirty="0" smtClean="0"/>
              <a:t>           3.Dar kartą lūžta išeidama iš lašo. </a:t>
            </a:r>
          </a:p>
          <a:p>
            <a:pPr algn="l"/>
            <a:endParaRPr lang="lt-LT" dirty="0"/>
          </a:p>
        </p:txBody>
      </p:sp>
      <p:pic>
        <p:nvPicPr>
          <p:cNvPr id="7" name="Paveikslėlis 6" descr="Fire Rainbow 2.jpg"/>
          <p:cNvPicPr>
            <a:picLocks noChangeAspect="1"/>
          </p:cNvPicPr>
          <p:nvPr/>
        </p:nvPicPr>
        <p:blipFill>
          <a:blip r:embed="rId2"/>
          <a:stretch>
            <a:fillRect/>
          </a:stretch>
        </p:blipFill>
        <p:spPr>
          <a:xfrm rot="315195">
            <a:off x="4807461" y="4163575"/>
            <a:ext cx="3662624" cy="219046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0000" endA="300" endPos="90000" dist="50800" dir="5400000" sy="-100000" algn="bl" rotWithShape="0"/>
            <a:softEdge rad="635000"/>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normAutofit fontScale="90000"/>
          </a:bodyPr>
          <a:lstStyle/>
          <a:p>
            <a:pPr algn="ctr"/>
            <a:r>
              <a:rPr lang="lt-LT" dirty="0" smtClean="0"/>
              <a:t>Elektromagnetinių bangų </a:t>
            </a:r>
            <a:br>
              <a:rPr lang="lt-LT" dirty="0" smtClean="0"/>
            </a:br>
            <a:r>
              <a:rPr lang="lt-LT" dirty="0" smtClean="0"/>
              <a:t>skalė</a:t>
            </a:r>
            <a:endParaRPr lang="lt-LT" dirty="0"/>
          </a:p>
        </p:txBody>
      </p:sp>
      <p:sp>
        <p:nvSpPr>
          <p:cNvPr id="6" name="Turinio vietos rezervavimo ženklas 5"/>
          <p:cNvSpPr>
            <a:spLocks noGrp="1"/>
          </p:cNvSpPr>
          <p:nvPr>
            <p:ph idx="1"/>
          </p:nvPr>
        </p:nvSpPr>
        <p:spPr/>
        <p:txBody>
          <a:bodyPr>
            <a:normAutofit fontScale="92500" lnSpcReduction="10000"/>
          </a:bodyPr>
          <a:lstStyle/>
          <a:p>
            <a:pPr>
              <a:buFont typeface="Wingdings 2" pitchFamily="18" charset="2"/>
              <a:buChar char=""/>
            </a:pPr>
            <a:r>
              <a:rPr lang="lt-LT" dirty="0" smtClean="0"/>
              <a:t>Elektromagnetinių bangų skalė sudaroma visais žinomas elektromagnetines bangos surašant į vieną eilę pagal jų ilgį, nuo ilgiausių iki trumpiausių.</a:t>
            </a:r>
          </a:p>
          <a:p>
            <a:pPr>
              <a:buFont typeface="Wingdings 2" pitchFamily="18" charset="2"/>
              <a:buChar char=""/>
            </a:pPr>
            <a:r>
              <a:rPr lang="lt-LT" dirty="0" smtClean="0"/>
              <a:t>Elektromagnetinių bangų skalę sudaro:</a:t>
            </a:r>
          </a:p>
          <a:p>
            <a:pPr marL="1410462" lvl="3" indent="-514350">
              <a:buFont typeface="+mj-lt"/>
              <a:buAutoNum type="arabicPeriod"/>
            </a:pPr>
            <a:r>
              <a:rPr lang="lt-LT" dirty="0" smtClean="0"/>
              <a:t> Žemo dažnio</a:t>
            </a:r>
          </a:p>
          <a:p>
            <a:pPr marL="1410462" lvl="3" indent="-514350">
              <a:buFont typeface="+mj-lt"/>
              <a:buAutoNum type="arabicPeriod"/>
            </a:pPr>
            <a:r>
              <a:rPr lang="lt-LT" dirty="0" smtClean="0"/>
              <a:t>Radijo</a:t>
            </a:r>
          </a:p>
          <a:p>
            <a:pPr marL="1410462" lvl="3" indent="-514350">
              <a:buFont typeface="+mj-lt"/>
              <a:buAutoNum type="arabicPeriod"/>
            </a:pPr>
            <a:r>
              <a:rPr lang="lt-LT" dirty="0" smtClean="0"/>
              <a:t>Infraraudonieji </a:t>
            </a:r>
          </a:p>
          <a:p>
            <a:pPr marL="1410462" lvl="3" indent="-514350">
              <a:buFont typeface="+mj-lt"/>
              <a:buAutoNum type="arabicPeriod"/>
            </a:pPr>
            <a:r>
              <a:rPr lang="lt-LT" dirty="0" smtClean="0"/>
              <a:t>Regimieji</a:t>
            </a:r>
          </a:p>
          <a:p>
            <a:pPr marL="1410462" lvl="3" indent="-514350">
              <a:buFont typeface="+mj-lt"/>
              <a:buAutoNum type="arabicPeriod"/>
            </a:pPr>
            <a:r>
              <a:rPr lang="lt-LT" dirty="0" smtClean="0"/>
              <a:t>Ultravioletiniai </a:t>
            </a:r>
          </a:p>
          <a:p>
            <a:pPr marL="1410462" lvl="3" indent="-514350">
              <a:buFont typeface="+mj-lt"/>
              <a:buAutoNum type="arabicPeriod"/>
            </a:pPr>
            <a:r>
              <a:rPr lang="lt-LT" dirty="0" smtClean="0"/>
              <a:t>Rentgeno</a:t>
            </a:r>
          </a:p>
          <a:p>
            <a:pPr marL="1410462" lvl="3" indent="-514350">
              <a:buFont typeface="+mj-lt"/>
              <a:buAutoNum type="arabicPeriod"/>
            </a:pPr>
            <a:r>
              <a:rPr lang="lt-LT" dirty="0" smtClean="0"/>
              <a:t>Gama spinduliai         </a:t>
            </a:r>
            <a:endParaRPr lang="lt-LT" dirty="0"/>
          </a:p>
        </p:txBody>
      </p:sp>
      <p:pic>
        <p:nvPicPr>
          <p:cNvPr id="7" name="Paveikslėlis 6" descr="pristatymas2-3-638.jpg"/>
          <p:cNvPicPr>
            <a:picLocks noChangeAspect="1"/>
          </p:cNvPicPr>
          <p:nvPr/>
        </p:nvPicPr>
        <p:blipFill>
          <a:blip r:embed="rId2"/>
          <a:stretch>
            <a:fillRect/>
          </a:stretch>
        </p:blipFill>
        <p:spPr>
          <a:xfrm rot="21264286">
            <a:off x="4357686" y="3857628"/>
            <a:ext cx="3514232" cy="2638428"/>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20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2000"/>
                                        <p:tgtEl>
                                          <p:spTgt spid="6">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2000"/>
                                        <p:tgtEl>
                                          <p:spTgt spid="6">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2000"/>
                                        <p:tgtEl>
                                          <p:spTgt spid="6">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2000"/>
                                        <p:tgtEl>
                                          <p:spTgt spid="6">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fade">
                                      <p:cBhvr>
                                        <p:cTn id="33" dur="2000"/>
                                        <p:tgtEl>
                                          <p:spTgt spid="6">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xEl>
                                              <p:pRg st="7" end="7"/>
                                            </p:txEl>
                                          </p:spTgt>
                                        </p:tgtEl>
                                        <p:attrNameLst>
                                          <p:attrName>style.visibility</p:attrName>
                                        </p:attrNameLst>
                                      </p:cBhvr>
                                      <p:to>
                                        <p:strVal val="visible"/>
                                      </p:to>
                                    </p:set>
                                    <p:animEffect transition="in" filter="fade">
                                      <p:cBhvr>
                                        <p:cTn id="36" dur="2000"/>
                                        <p:tgtEl>
                                          <p:spTgt spid="6">
                                            <p:txEl>
                                              <p:pRg st="7" end="7"/>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Effect transition="in" filter="fade">
                                      <p:cBhvr>
                                        <p:cTn id="39" dur="2000"/>
                                        <p:tgtEl>
                                          <p:spTgt spid="6">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85720" y="357166"/>
            <a:ext cx="7467600" cy="1143000"/>
          </a:xfrm>
        </p:spPr>
        <p:txBody>
          <a:bodyPr/>
          <a:lstStyle/>
          <a:p>
            <a:pPr algn="ctr"/>
            <a:r>
              <a:rPr lang="lt-LT" dirty="0" smtClean="0"/>
              <a:t>Infraraudonieji spinduliai</a:t>
            </a:r>
            <a:endParaRPr lang="lt-LT" dirty="0"/>
          </a:p>
        </p:txBody>
      </p:sp>
      <p:sp>
        <p:nvSpPr>
          <p:cNvPr id="3" name="Turinio vietos rezervavimo ženklas 2"/>
          <p:cNvSpPr>
            <a:spLocks noGrp="1"/>
          </p:cNvSpPr>
          <p:nvPr>
            <p:ph idx="1"/>
          </p:nvPr>
        </p:nvSpPr>
        <p:spPr/>
        <p:txBody>
          <a:bodyPr/>
          <a:lstStyle/>
          <a:p>
            <a:pPr marL="550926" indent="-514350">
              <a:buFont typeface="+mj-lt"/>
              <a:buAutoNum type="arabicPeriod"/>
            </a:pPr>
            <a:r>
              <a:rPr lang="lt-LT" dirty="0" smtClean="0"/>
              <a:t>Šie spinduliai dažnai vadinami šiluminiais spinduliais</a:t>
            </a:r>
          </a:p>
          <a:p>
            <a:pPr marL="550926" indent="-514350">
              <a:buFont typeface="+mj-lt"/>
              <a:buAutoNum type="arabicPeriod"/>
            </a:pPr>
            <a:r>
              <a:rPr lang="lt-LT" dirty="0" smtClean="0"/>
              <a:t>Bangos ilgis yra apytiksliai(750nm-1,5mm)</a:t>
            </a:r>
          </a:p>
          <a:p>
            <a:pPr marL="550926" indent="-514350">
              <a:buFont typeface="+mj-lt"/>
              <a:buAutoNum type="arabicPeriod"/>
            </a:pPr>
            <a:r>
              <a:rPr lang="lt-LT" dirty="0" smtClean="0"/>
              <a:t>Pagrindinis šaltinis – Saulė</a:t>
            </a:r>
          </a:p>
          <a:p>
            <a:pPr marL="550926" indent="-514350">
              <a:buFont typeface="+mj-lt"/>
              <a:buAutoNum type="arabicPeriod"/>
            </a:pPr>
            <a:r>
              <a:rPr lang="lt-LT" dirty="0" smtClean="0"/>
              <a:t>Infraraudonieji spinduliai naudojami:</a:t>
            </a:r>
          </a:p>
          <a:p>
            <a:pPr marL="1831086" lvl="5" indent="-514350">
              <a:buFont typeface="+mj-lt"/>
              <a:buAutoNum type="alphaLcParenR"/>
            </a:pPr>
            <a:r>
              <a:rPr lang="lt-LT" dirty="0" smtClean="0"/>
              <a:t>Pramonėje</a:t>
            </a:r>
          </a:p>
          <a:p>
            <a:pPr marL="1831086" lvl="5" indent="-514350">
              <a:buFont typeface="+mj-lt"/>
              <a:buAutoNum type="alphaLcParenR"/>
            </a:pPr>
            <a:r>
              <a:rPr lang="lt-LT" dirty="0" smtClean="0"/>
              <a:t>Žemės ūkyje</a:t>
            </a:r>
          </a:p>
          <a:p>
            <a:pPr marL="1831086" lvl="5" indent="-514350">
              <a:buFont typeface="+mj-lt"/>
              <a:buAutoNum type="alphaLcParenR"/>
            </a:pPr>
            <a:r>
              <a:rPr lang="lt-LT" dirty="0" smtClean="0"/>
              <a:t>Medicinoje             </a:t>
            </a:r>
            <a:endParaRPr lang="lt-LT" dirty="0"/>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2000"/>
                                        <p:tgtEl>
                                          <p:spTgt spid="3">
                                            <p:txEl>
                                              <p:pRg st="5" end="5"/>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2-1-Saule_danguje.jpg"/>
          <p:cNvPicPr>
            <a:picLocks noGrp="1" noChangeAspect="1"/>
          </p:cNvPicPr>
          <p:nvPr>
            <p:ph idx="1"/>
          </p:nvPr>
        </p:nvPicPr>
        <p:blipFill>
          <a:blip r:embed="rId2"/>
          <a:stretch>
            <a:fillRect/>
          </a:stretch>
        </p:blipFill>
        <p:spPr>
          <a:xfrm>
            <a:off x="755576" y="476672"/>
            <a:ext cx="7754708" cy="5040560"/>
          </a:xfrm>
          <a:prstGeom prst="rect">
            <a:avLst/>
          </a:prstGeom>
        </p:spPr>
      </p:pic>
    </p:spTree>
    <p:extLst>
      <p:ext uri="{BB962C8B-B14F-4D97-AF65-F5344CB8AC3E}">
        <p14:creationId xmlns="" xmlns:p14="http://schemas.microsoft.com/office/powerpoint/2010/main" val="3357029181"/>
      </p:ext>
    </p:extLst>
  </p:cSld>
  <p:clrMapOvr>
    <a:masterClrMapping/>
  </p:clrMapOvr>
  <p:transition spd="med">
    <p:wheel spokes="2"/>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42910" y="571480"/>
            <a:ext cx="7467600" cy="4525963"/>
          </a:xfrm>
        </p:spPr>
        <p:txBody>
          <a:bodyPr/>
          <a:lstStyle/>
          <a:p>
            <a:pPr marL="550926" indent="-514350">
              <a:buFont typeface="Wingdings" pitchFamily="2" charset="2"/>
              <a:buChar char="ü"/>
            </a:pPr>
            <a:r>
              <a:rPr lang="lt-LT" dirty="0" smtClean="0"/>
              <a:t>Infraraudonųjų spindulių šiluminiu poveikiu pagrįstas šiltnamių veikimas.</a:t>
            </a:r>
          </a:p>
          <a:p>
            <a:pPr marL="550926" indent="-514350">
              <a:buFont typeface="Wingdings" pitchFamily="2" charset="2"/>
              <a:buChar char="ü"/>
            </a:pPr>
            <a:r>
              <a:rPr lang="lt-LT" dirty="0" smtClean="0"/>
              <a:t>Šiltnamio stiklas gerai praleidžia regimąją  šviesą ir trumpesniųjų bangų infraraudonuosius spindulius. Nuo jų gruntas įšyla ir ima skleisti  ilgesnių bangų infraraudonuosius spindulius. Juos stiklas sulaiko. Tokiu būdu šiltnamyje laikosi šiluma. </a:t>
            </a:r>
            <a:endParaRPr lang="lt-LT" dirty="0"/>
          </a:p>
        </p:txBody>
      </p:sp>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IMG_0015-vi.jpg"/>
          <p:cNvPicPr>
            <a:picLocks noGrp="1" noChangeAspect="1"/>
          </p:cNvPicPr>
          <p:nvPr>
            <p:ph idx="1"/>
          </p:nvPr>
        </p:nvPicPr>
        <p:blipFill>
          <a:blip r:embed="rId2"/>
          <a:stretch>
            <a:fillRect/>
          </a:stretch>
        </p:blipFill>
        <p:spPr>
          <a:xfrm>
            <a:off x="611560" y="404664"/>
            <a:ext cx="7560840" cy="5670630"/>
          </a:xfrm>
          <a:prstGeom prst="rect">
            <a:avLst/>
          </a:prstGeom>
        </p:spPr>
      </p:pic>
    </p:spTree>
    <p:extLst>
      <p:ext uri="{BB962C8B-B14F-4D97-AF65-F5344CB8AC3E}">
        <p14:creationId xmlns="" xmlns:p14="http://schemas.microsoft.com/office/powerpoint/2010/main" val="1501737209"/>
      </p:ext>
    </p:extLst>
  </p:cSld>
  <p:clrMapOvr>
    <a:masterClrMapping/>
  </p:clrMapOvr>
  <p:transition spd="med">
    <p:wheel spokes="2"/>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714356"/>
            <a:ext cx="7467600" cy="4525963"/>
          </a:xfrm>
        </p:spPr>
        <p:txBody>
          <a:bodyPr/>
          <a:lstStyle/>
          <a:p>
            <a:pPr>
              <a:buFont typeface="Wingdings" pitchFamily="2" charset="2"/>
              <a:buChar char="ü"/>
            </a:pPr>
            <a:r>
              <a:rPr lang="lt-LT" dirty="0" smtClean="0"/>
              <a:t>Naudojant infraraudoniesiems spinduliams jautrias </a:t>
            </a:r>
            <a:r>
              <a:rPr lang="lt-LT" dirty="0" err="1" smtClean="0"/>
              <a:t>fotomedžiagas</a:t>
            </a:r>
            <a:r>
              <a:rPr lang="lt-LT" dirty="0" smtClean="0"/>
              <a:t>, galima fotografuoti tamsoje.</a:t>
            </a:r>
            <a:endParaRPr lang="lt-LT" dirty="0"/>
          </a:p>
        </p:txBody>
      </p:sp>
      <p:pic>
        <p:nvPicPr>
          <p:cNvPr id="4" name="Paveikslėlis 3" descr="vaizduotes medziokle.jpg"/>
          <p:cNvPicPr>
            <a:picLocks noChangeAspect="1"/>
          </p:cNvPicPr>
          <p:nvPr/>
        </p:nvPicPr>
        <p:blipFill>
          <a:blip r:embed="rId2"/>
          <a:stretch>
            <a:fillRect/>
          </a:stretch>
        </p:blipFill>
        <p:spPr>
          <a:xfrm>
            <a:off x="1071538" y="2285992"/>
            <a:ext cx="6312980" cy="4214842"/>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428604"/>
            <a:ext cx="7467600" cy="4525963"/>
          </a:xfrm>
        </p:spPr>
        <p:txBody>
          <a:bodyPr/>
          <a:lstStyle/>
          <a:p>
            <a:pPr>
              <a:buFont typeface="Wingdings" pitchFamily="2" charset="2"/>
              <a:buChar char="ü"/>
            </a:pPr>
            <a:r>
              <a:rPr lang="lt-LT" dirty="0" smtClean="0"/>
              <a:t>Sukurti naktiniai žiūronai ir optiniai taikikliai, kurie infraraudonuosius spindulius pakeičia regimaisiais.</a:t>
            </a:r>
            <a:endParaRPr lang="lt-LT" dirty="0"/>
          </a:p>
        </p:txBody>
      </p:sp>
      <p:pic>
        <p:nvPicPr>
          <p:cNvPr id="4" name="Paveikslėlis 3" descr="Sernu-medziokle-tykojant.png"/>
          <p:cNvPicPr>
            <a:picLocks noChangeAspect="1"/>
          </p:cNvPicPr>
          <p:nvPr/>
        </p:nvPicPr>
        <p:blipFill>
          <a:blip r:embed="rId2"/>
          <a:stretch>
            <a:fillRect/>
          </a:stretch>
        </p:blipFill>
        <p:spPr>
          <a:xfrm>
            <a:off x="500034" y="2071678"/>
            <a:ext cx="7920400" cy="4624048"/>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71472" y="1000108"/>
            <a:ext cx="7467600" cy="4525963"/>
          </a:xfrm>
        </p:spPr>
        <p:txBody>
          <a:bodyPr/>
          <a:lstStyle/>
          <a:p>
            <a:pPr>
              <a:buFont typeface="Wingdings" pitchFamily="2" charset="2"/>
              <a:buChar char="ü"/>
            </a:pPr>
            <a:r>
              <a:rPr lang="lt-LT" dirty="0" smtClean="0"/>
              <a:t>Pramonėje infraraudonaisiais spinduliais džiovinami:</a:t>
            </a:r>
          </a:p>
          <a:p>
            <a:pPr marL="1136142" lvl="2" indent="-514350">
              <a:buFont typeface="+mj-lt"/>
              <a:buAutoNum type="alphaLcParenR"/>
            </a:pPr>
            <a:r>
              <a:rPr lang="lt-LT" dirty="0" smtClean="0"/>
              <a:t>Vaisai</a:t>
            </a:r>
          </a:p>
          <a:p>
            <a:pPr marL="1136142" lvl="2" indent="-514350">
              <a:buFont typeface="+mj-lt"/>
              <a:buAutoNum type="alphaLcParenR"/>
            </a:pPr>
            <a:r>
              <a:rPr lang="lt-LT" dirty="0" smtClean="0"/>
              <a:t>Mediena</a:t>
            </a:r>
          </a:p>
          <a:p>
            <a:pPr marL="1136142" lvl="2" indent="-514350">
              <a:buFont typeface="+mj-lt"/>
              <a:buAutoNum type="alphaLcParenR"/>
            </a:pPr>
            <a:r>
              <a:rPr lang="lt-LT" dirty="0" smtClean="0"/>
              <a:t>Audiniai</a:t>
            </a:r>
          </a:p>
          <a:p>
            <a:pPr marL="1136142" lvl="2" indent="-514350">
              <a:buFont typeface="+mj-lt"/>
              <a:buAutoNum type="alphaLcParenR"/>
            </a:pPr>
            <a:r>
              <a:rPr lang="lt-LT" dirty="0" smtClean="0"/>
              <a:t>Dažų dangos        </a:t>
            </a:r>
            <a:endParaRPr lang="lt-LT" dirty="0"/>
          </a:p>
        </p:txBody>
      </p:sp>
      <p:pic>
        <p:nvPicPr>
          <p:cNvPr id="4" name="Paveikslėlis 3" descr="vaistazoles-61527306.jpg"/>
          <p:cNvPicPr>
            <a:picLocks noChangeAspect="1"/>
          </p:cNvPicPr>
          <p:nvPr/>
        </p:nvPicPr>
        <p:blipFill>
          <a:blip r:embed="rId2"/>
          <a:stretch>
            <a:fillRect/>
          </a:stretch>
        </p:blipFill>
        <p:spPr>
          <a:xfrm rot="355464">
            <a:off x="4000496" y="2214554"/>
            <a:ext cx="4409958" cy="3228719"/>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  Ultravioletiniai spinduliai</a:t>
            </a:r>
            <a:endParaRPr lang="lt-LT" dirty="0"/>
          </a:p>
        </p:txBody>
      </p:sp>
      <p:sp>
        <p:nvSpPr>
          <p:cNvPr id="3" name="Turinio vietos rezervavimo ženklas 2"/>
          <p:cNvSpPr>
            <a:spLocks noGrp="1"/>
          </p:cNvSpPr>
          <p:nvPr>
            <p:ph idx="1"/>
          </p:nvPr>
        </p:nvSpPr>
        <p:spPr/>
        <p:txBody>
          <a:bodyPr/>
          <a:lstStyle/>
          <a:p>
            <a:pPr marL="550926" indent="-514350">
              <a:buFont typeface="+mj-lt"/>
              <a:buAutoNum type="arabicPeriod"/>
            </a:pPr>
            <a:r>
              <a:rPr lang="lt-LT" dirty="0" smtClean="0"/>
              <a:t>Bangos ilgis siekia (3-380nm)</a:t>
            </a:r>
          </a:p>
          <a:p>
            <a:pPr marL="550926" indent="-514350">
              <a:buFont typeface="+mj-lt"/>
              <a:buAutoNum type="arabicPeriod"/>
            </a:pPr>
            <a:r>
              <a:rPr lang="lt-LT" dirty="0" smtClean="0"/>
              <a:t>Nematomi</a:t>
            </a:r>
          </a:p>
          <a:p>
            <a:pPr marL="550926" indent="-514350">
              <a:buFont typeface="+mj-lt"/>
              <a:buAutoNum type="arabicPeriod"/>
            </a:pPr>
            <a:r>
              <a:rPr lang="lt-LT" dirty="0" smtClean="0"/>
              <a:t>Jiems būdingas didelis biologinis ir cheminis aktyvumas</a:t>
            </a:r>
          </a:p>
          <a:p>
            <a:pPr marL="550926" indent="-514350">
              <a:buFont typeface="+mj-lt"/>
              <a:buAutoNum type="arabicPeriod"/>
            </a:pPr>
            <a:r>
              <a:rPr lang="lt-LT" dirty="0" smtClean="0"/>
              <a:t>Juos sugeria stiklas</a:t>
            </a:r>
            <a:endParaRPr lang="lt-LT" dirty="0"/>
          </a:p>
        </p:txBody>
      </p:sp>
      <p:pic>
        <p:nvPicPr>
          <p:cNvPr id="4" name="Paveikslėlis 3" descr="Abejinga_42-15853926.jpg"/>
          <p:cNvPicPr>
            <a:picLocks noChangeAspect="1"/>
          </p:cNvPicPr>
          <p:nvPr/>
        </p:nvPicPr>
        <p:blipFill>
          <a:blip r:embed="rId2"/>
          <a:stretch>
            <a:fillRect/>
          </a:stretch>
        </p:blipFill>
        <p:spPr>
          <a:xfrm rot="351742">
            <a:off x="4786314" y="3714752"/>
            <a:ext cx="3714776" cy="2553909"/>
          </a:xfrm>
          <a:prstGeom prst="rect">
            <a:avLst/>
          </a:prstGeom>
          <a:ln>
            <a:noFill/>
          </a:ln>
          <a:effectLst>
            <a:softEdge rad="112500"/>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500042"/>
            <a:ext cx="7467600" cy="4525963"/>
          </a:xfrm>
        </p:spPr>
        <p:txBody>
          <a:bodyPr/>
          <a:lstStyle/>
          <a:p>
            <a:pPr>
              <a:buFont typeface="Wingdings" pitchFamily="2" charset="2"/>
              <a:buChar char="ü"/>
            </a:pPr>
            <a:r>
              <a:rPr lang="lt-LT" dirty="0" smtClean="0"/>
              <a:t>Ultravioletiniai spinduliai taikomi medicinoje:</a:t>
            </a:r>
          </a:p>
          <a:p>
            <a:pPr marL="1136142" lvl="2" indent="-514350">
              <a:buFont typeface="+mj-lt"/>
              <a:buAutoNum type="arabicPeriod"/>
            </a:pPr>
            <a:r>
              <a:rPr lang="lt-LT" dirty="0" smtClean="0"/>
              <a:t>Skatina augimą</a:t>
            </a:r>
          </a:p>
          <a:p>
            <a:pPr marL="1136142" lvl="2" indent="-514350">
              <a:buFont typeface="+mj-lt"/>
              <a:buAutoNum type="arabicPeriod"/>
            </a:pPr>
            <a:r>
              <a:rPr lang="lt-LT" dirty="0" smtClean="0"/>
              <a:t>Stiprina organizmą</a:t>
            </a:r>
          </a:p>
          <a:p>
            <a:pPr marL="1136142" lvl="2" indent="-514350">
              <a:buFont typeface="+mj-lt"/>
              <a:buAutoNum type="arabicPeriod"/>
            </a:pPr>
            <a:r>
              <a:rPr lang="lt-LT" dirty="0" smtClean="0"/>
              <a:t>Naikina ligas sukeliančias bakterijas</a:t>
            </a:r>
          </a:p>
          <a:p>
            <a:pPr marL="1136142" lvl="2" indent="-514350">
              <a:buFont typeface="+mj-lt"/>
              <a:buAutoNum type="arabicPeriod"/>
            </a:pPr>
            <a:r>
              <a:rPr lang="lt-LT" dirty="0" smtClean="0"/>
              <a:t>Gydo ligas</a:t>
            </a:r>
            <a:endParaRPr lang="lt-LT" dirty="0"/>
          </a:p>
        </p:txBody>
      </p:sp>
      <p:pic>
        <p:nvPicPr>
          <p:cNvPr id="4" name="Paveikslėlis 3" descr="ligoniai.jpg"/>
          <p:cNvPicPr>
            <a:picLocks noChangeAspect="1"/>
          </p:cNvPicPr>
          <p:nvPr/>
        </p:nvPicPr>
        <p:blipFill>
          <a:blip r:embed="rId2"/>
          <a:stretch>
            <a:fillRect/>
          </a:stretch>
        </p:blipFill>
        <p:spPr>
          <a:xfrm rot="717611">
            <a:off x="3384857" y="3114188"/>
            <a:ext cx="4146000" cy="2766159"/>
          </a:xfrm>
          <a:prstGeom prst="flowChartPunchedTape">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642918"/>
            <a:ext cx="7467600" cy="4525963"/>
          </a:xfrm>
        </p:spPr>
        <p:txBody>
          <a:bodyPr/>
          <a:lstStyle/>
          <a:p>
            <a:pPr>
              <a:buFont typeface="Wingdings" pitchFamily="2" charset="2"/>
              <a:buChar char="ü"/>
            </a:pPr>
            <a:r>
              <a:rPr lang="lt-LT" dirty="0" smtClean="0"/>
              <a:t>Didelis kiekis ultravioletinių spindulių žalingas:</a:t>
            </a:r>
          </a:p>
          <a:p>
            <a:pPr marL="1136142" lvl="2" indent="-514350">
              <a:buFont typeface="+mj-lt"/>
              <a:buAutoNum type="arabicPeriod"/>
            </a:pPr>
            <a:r>
              <a:rPr lang="lt-LT" dirty="0" smtClean="0"/>
              <a:t>Ardo akies tinklainę</a:t>
            </a:r>
          </a:p>
          <a:p>
            <a:pPr marL="1136142" lvl="2" indent="-514350">
              <a:buFont typeface="+mj-lt"/>
              <a:buAutoNum type="arabicPeriod"/>
            </a:pPr>
            <a:r>
              <a:rPr lang="lt-LT" dirty="0" smtClean="0"/>
              <a:t>Skatina odos vėžio atsiradimą</a:t>
            </a:r>
          </a:p>
          <a:p>
            <a:pPr marL="1136142" lvl="2" indent="-514350">
              <a:buFont typeface="+mj-lt"/>
              <a:buAutoNum type="arabicPeriod"/>
            </a:pPr>
            <a:r>
              <a:rPr lang="lt-LT" dirty="0" smtClean="0"/>
              <a:t>Gali sukelti saulės smūgį</a:t>
            </a:r>
            <a:endParaRPr lang="lt-LT" dirty="0"/>
          </a:p>
        </p:txBody>
      </p:sp>
      <p:pic>
        <p:nvPicPr>
          <p:cNvPr id="4" name="Paveikslėlis 3" descr="akiniai-nuo-saules-61180067.jpg"/>
          <p:cNvPicPr>
            <a:picLocks noChangeAspect="1"/>
          </p:cNvPicPr>
          <p:nvPr/>
        </p:nvPicPr>
        <p:blipFill>
          <a:blip r:embed="rId2"/>
          <a:stretch>
            <a:fillRect/>
          </a:stretch>
        </p:blipFill>
        <p:spPr>
          <a:xfrm rot="21001633">
            <a:off x="3389051" y="2899330"/>
            <a:ext cx="4893115" cy="3265705"/>
          </a:xfrm>
          <a:prstGeom prst="rect">
            <a:avLst/>
          </a:prstGeom>
          <a:ln>
            <a:noFill/>
          </a:ln>
          <a:effectLst>
            <a:softEdge rad="112500"/>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500042"/>
            <a:ext cx="7467600" cy="4525963"/>
          </a:xfrm>
        </p:spPr>
        <p:txBody>
          <a:bodyPr/>
          <a:lstStyle/>
          <a:p>
            <a:pPr>
              <a:buFont typeface="Wingdings" pitchFamily="2" charset="2"/>
              <a:buChar char="ü"/>
            </a:pPr>
            <a:r>
              <a:rPr lang="lt-LT" dirty="0" smtClean="0"/>
              <a:t>Techninis ultravioletinių spindulių šaltinis yra kvarco lempa.</a:t>
            </a:r>
            <a:endParaRPr lang="lt-LT" dirty="0"/>
          </a:p>
        </p:txBody>
      </p:sp>
      <p:pic>
        <p:nvPicPr>
          <p:cNvPr id="4" name="Paveikslėlis 3" descr="groz-kabinetas.jpg"/>
          <p:cNvPicPr>
            <a:picLocks noChangeAspect="1"/>
          </p:cNvPicPr>
          <p:nvPr/>
        </p:nvPicPr>
        <p:blipFill>
          <a:blip r:embed="rId2"/>
          <a:stretch>
            <a:fillRect/>
          </a:stretch>
        </p:blipFill>
        <p:spPr>
          <a:xfrm>
            <a:off x="1643042" y="1857364"/>
            <a:ext cx="5214974" cy="3607599"/>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Rentgeno spinduliai</a:t>
            </a:r>
            <a:endParaRPr lang="lt-LT" dirty="0"/>
          </a:p>
        </p:txBody>
      </p:sp>
      <p:sp>
        <p:nvSpPr>
          <p:cNvPr id="3" name="Turinio vietos rezervavimo ženklas 2"/>
          <p:cNvSpPr>
            <a:spLocks noGrp="1"/>
          </p:cNvSpPr>
          <p:nvPr>
            <p:ph idx="1"/>
          </p:nvPr>
        </p:nvSpPr>
        <p:spPr/>
        <p:txBody>
          <a:bodyPr/>
          <a:lstStyle/>
          <a:p>
            <a:pPr marL="550926" indent="-514350">
              <a:buFont typeface="+mj-lt"/>
              <a:buAutoNum type="arabicPeriod"/>
            </a:pPr>
            <a:r>
              <a:rPr lang="lt-LT" dirty="0" smtClean="0"/>
              <a:t>Tai trumpos elektromagnetinės bangos</a:t>
            </a:r>
          </a:p>
          <a:p>
            <a:pPr marL="550926" indent="-514350">
              <a:buFont typeface="+mj-lt"/>
              <a:buAutoNum type="arabicPeriod"/>
            </a:pPr>
            <a:r>
              <a:rPr lang="lt-LT" dirty="0" smtClean="0"/>
              <a:t>Bangų ilgis (10-0,001m)</a:t>
            </a:r>
          </a:p>
          <a:p>
            <a:pPr marL="550926" indent="-514350">
              <a:buFont typeface="+mj-lt"/>
              <a:buAutoNum type="arabicPeriod"/>
            </a:pPr>
            <a:r>
              <a:rPr lang="lt-LT" dirty="0" smtClean="0"/>
              <a:t>Jie atsiranda stabdant greituosius elektronus</a:t>
            </a:r>
          </a:p>
          <a:p>
            <a:pPr marL="550926" indent="-514350">
              <a:buFont typeface="+mj-lt"/>
              <a:buAutoNum type="arabicPeriod"/>
            </a:pPr>
            <a:r>
              <a:rPr lang="lt-LT" dirty="0" smtClean="0"/>
              <a:t>Naudojami medicinoje:</a:t>
            </a:r>
          </a:p>
          <a:p>
            <a:pPr marL="1410462" lvl="3" indent="-514350">
              <a:buFont typeface="+mj-lt"/>
              <a:buAutoNum type="alphaLcParenR"/>
            </a:pPr>
            <a:r>
              <a:rPr lang="lt-LT" dirty="0" smtClean="0"/>
              <a:t> ligoms diagnozuoti</a:t>
            </a:r>
          </a:p>
          <a:p>
            <a:pPr marL="1410462" lvl="3" indent="-514350">
              <a:buFont typeface="+mj-lt"/>
              <a:buAutoNum type="alphaLcParenR"/>
            </a:pPr>
            <a:r>
              <a:rPr lang="lt-LT" dirty="0" smtClean="0"/>
              <a:t>Vėžiui gydyti</a:t>
            </a:r>
          </a:p>
          <a:p>
            <a:pPr marL="1410462" lvl="3" indent="-514350">
              <a:buFont typeface="+mj-lt"/>
              <a:buAutoNum type="alphaLcParenR"/>
            </a:pPr>
            <a:r>
              <a:rPr lang="lt-LT" dirty="0" smtClean="0"/>
              <a:t>Tvirtinti kaulų lūžius      </a:t>
            </a:r>
            <a:endParaRPr lang="lt-LT" dirty="0"/>
          </a:p>
        </p:txBody>
      </p:sp>
      <p:pic>
        <p:nvPicPr>
          <p:cNvPr id="4" name="Paveikslėlis 3" descr="monroechestxray.jpg"/>
          <p:cNvPicPr>
            <a:picLocks noChangeAspect="1"/>
          </p:cNvPicPr>
          <p:nvPr/>
        </p:nvPicPr>
        <p:blipFill>
          <a:blip r:embed="rId2"/>
          <a:stretch>
            <a:fillRect/>
          </a:stretch>
        </p:blipFill>
        <p:spPr>
          <a:xfrm>
            <a:off x="5072066" y="4000504"/>
            <a:ext cx="3887491" cy="2428868"/>
          </a:xfrm>
          <a:prstGeom prst="flowChartPreparation">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2000"/>
                                        <p:tgtEl>
                                          <p:spTgt spid="3">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2000"/>
                                        <p:tgtEl>
                                          <p:spTgt spid="3">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20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500042"/>
            <a:ext cx="7467600" cy="4525963"/>
          </a:xfrm>
        </p:spPr>
        <p:txBody>
          <a:bodyPr/>
          <a:lstStyle/>
          <a:p>
            <a:pPr>
              <a:buFont typeface="Wingdings" pitchFamily="2" charset="2"/>
              <a:buChar char="ü"/>
            </a:pPr>
            <a:r>
              <a:rPr lang="lt-LT" dirty="0" smtClean="0"/>
              <a:t>Rentgeno spinduliai naudojami technikoje:</a:t>
            </a:r>
          </a:p>
          <a:p>
            <a:pPr marL="1136142" lvl="2" indent="-514350">
              <a:buFont typeface="+mj-lt"/>
              <a:buAutoNum type="arabicPeriod"/>
            </a:pPr>
            <a:r>
              <a:rPr lang="lt-LT" dirty="0" smtClean="0"/>
              <a:t>Aptikti metalinių detalių defektus</a:t>
            </a:r>
          </a:p>
          <a:p>
            <a:pPr marL="1136142" lvl="2" indent="-514350">
              <a:buFont typeface="+mj-lt"/>
              <a:buAutoNum type="arabicPeriod"/>
            </a:pPr>
            <a:r>
              <a:rPr lang="lt-LT" dirty="0" smtClean="0"/>
              <a:t>Nustatyti priemaišas</a:t>
            </a:r>
          </a:p>
          <a:p>
            <a:pPr marL="1136142" lvl="2" indent="-514350">
              <a:buFont typeface="+mj-lt"/>
              <a:buAutoNum type="arabicPeriod"/>
            </a:pPr>
            <a:r>
              <a:rPr lang="lt-LT" dirty="0" smtClean="0"/>
              <a:t>Rasti įtrūkimus </a:t>
            </a:r>
          </a:p>
          <a:p>
            <a:pPr>
              <a:buNone/>
            </a:pPr>
            <a:endParaRPr lang="lt-LT" dirty="0"/>
          </a:p>
        </p:txBody>
      </p:sp>
      <p:pic>
        <p:nvPicPr>
          <p:cNvPr id="4" name="Paveikslėlis 3" descr="555-793-large.jpg"/>
          <p:cNvPicPr>
            <a:picLocks noChangeAspect="1"/>
          </p:cNvPicPr>
          <p:nvPr/>
        </p:nvPicPr>
        <p:blipFill>
          <a:blip r:embed="rId2"/>
          <a:stretch>
            <a:fillRect/>
          </a:stretch>
        </p:blipFill>
        <p:spPr>
          <a:xfrm>
            <a:off x="3929058" y="2357430"/>
            <a:ext cx="3952876" cy="2944893"/>
          </a:xfrm>
          <a:prstGeom prst="parallelogram">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Spektrai</a:t>
            </a:r>
            <a:endParaRPr lang="lt-LT" dirty="0"/>
          </a:p>
        </p:txBody>
      </p:sp>
      <p:sp>
        <p:nvSpPr>
          <p:cNvPr id="3" name="Turinio vietos rezervavimo ženklas 2"/>
          <p:cNvSpPr>
            <a:spLocks noGrp="1"/>
          </p:cNvSpPr>
          <p:nvPr>
            <p:ph idx="1"/>
          </p:nvPr>
        </p:nvSpPr>
        <p:spPr/>
        <p:txBody>
          <a:bodyPr/>
          <a:lstStyle/>
          <a:p>
            <a:pPr>
              <a:buFont typeface="Wingdings" pitchFamily="2" charset="2"/>
              <a:buChar char="ü"/>
            </a:pPr>
            <a:r>
              <a:rPr lang="lt-LT" dirty="0" smtClean="0"/>
              <a:t>Prietaisas, skirtas spektrams tirti, vadinamas spektroskopu.</a:t>
            </a:r>
          </a:p>
          <a:p>
            <a:pPr>
              <a:buFont typeface="Wingdings" pitchFamily="2" charset="2"/>
              <a:buChar char="ü"/>
            </a:pPr>
            <a:r>
              <a:rPr lang="lt-LT" dirty="0" smtClean="0"/>
              <a:t>Spektroskopo sudėtis:</a:t>
            </a:r>
          </a:p>
          <a:p>
            <a:pPr marL="1136142" lvl="2" indent="-514350">
              <a:buNone/>
            </a:pPr>
            <a:r>
              <a:rPr lang="lt-LT" dirty="0" smtClean="0"/>
              <a:t>1. A- kolimatoruis</a:t>
            </a:r>
          </a:p>
          <a:p>
            <a:pPr marL="1136142" lvl="2" indent="-514350">
              <a:buNone/>
            </a:pPr>
            <a:r>
              <a:rPr lang="lt-LT" dirty="0" smtClean="0"/>
              <a:t>2.B-žiūronas</a:t>
            </a:r>
          </a:p>
          <a:p>
            <a:pPr marL="1136142" lvl="2" indent="-514350">
              <a:buNone/>
            </a:pPr>
            <a:r>
              <a:rPr lang="lt-LT" dirty="0" smtClean="0"/>
              <a:t>3.P- trisienė prizmė      </a:t>
            </a:r>
          </a:p>
        </p:txBody>
      </p:sp>
      <p:pic>
        <p:nvPicPr>
          <p:cNvPr id="4" name="Picture 2"/>
          <p:cNvPicPr>
            <a:picLocks noChangeAspect="1" noChangeArrowheads="1"/>
          </p:cNvPicPr>
          <p:nvPr/>
        </p:nvPicPr>
        <p:blipFill>
          <a:blip r:embed="rId2"/>
          <a:srcRect/>
          <a:stretch>
            <a:fillRect/>
          </a:stretch>
        </p:blipFill>
        <p:spPr bwMode="auto">
          <a:xfrm>
            <a:off x="4572000" y="3286124"/>
            <a:ext cx="3486377" cy="2500330"/>
          </a:xfrm>
          <a:prstGeom prst="rect">
            <a:avLst/>
          </a:prstGeom>
          <a:noFill/>
          <a:ln w="9525">
            <a:noFill/>
            <a:miter lim="800000"/>
            <a:headEnd/>
            <a:tailEnd/>
          </a:ln>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20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71472" y="857232"/>
            <a:ext cx="7467600" cy="4525963"/>
          </a:xfrm>
        </p:spPr>
        <p:txBody>
          <a:bodyPr/>
          <a:lstStyle/>
          <a:p>
            <a:pPr marL="36576" indent="0">
              <a:buNone/>
            </a:pPr>
            <a:r>
              <a:rPr lang="lt-LT" dirty="0"/>
              <a:t>spektrografas-prietaisas skirtas spektrams fotografuoti.</a:t>
            </a:r>
          </a:p>
          <a:p>
            <a:pPr marL="36576" indent="0">
              <a:buNone/>
            </a:pPr>
            <a:r>
              <a:rPr lang="lt-LT" dirty="0" smtClean="0"/>
              <a:t> </a:t>
            </a:r>
            <a:endParaRPr lang="lt-LT" dirty="0"/>
          </a:p>
        </p:txBody>
      </p:sp>
      <p:pic>
        <p:nvPicPr>
          <p:cNvPr id="4099" name="Picture 3"/>
          <p:cNvPicPr>
            <a:picLocks noChangeAspect="1" noChangeArrowheads="1"/>
          </p:cNvPicPr>
          <p:nvPr/>
        </p:nvPicPr>
        <p:blipFill>
          <a:blip r:embed="rId2"/>
          <a:srcRect/>
          <a:stretch>
            <a:fillRect/>
          </a:stretch>
        </p:blipFill>
        <p:spPr bwMode="auto">
          <a:xfrm>
            <a:off x="1285852" y="2357430"/>
            <a:ext cx="6010747" cy="3357586"/>
          </a:xfrm>
          <a:prstGeom prst="rect">
            <a:avLst/>
          </a:prstGeom>
          <a:noFill/>
          <a:ln w="9525">
            <a:noFill/>
            <a:miter lim="800000"/>
            <a:headEnd/>
            <a:tailEnd/>
          </a:ln>
          <a:effectLst/>
        </p:spPr>
      </p:pic>
    </p:spTree>
    <p:extLst>
      <p:ext uri="{BB962C8B-B14F-4D97-AF65-F5344CB8AC3E}">
        <p14:creationId xmlns="" xmlns:p14="http://schemas.microsoft.com/office/powerpoint/2010/main" val="1292956061"/>
      </p:ext>
    </p:extLst>
  </p:cSld>
  <p:clrMapOvr>
    <a:masterClrMapping/>
  </p:clrMapOvr>
  <p:transition spd="med">
    <p:wheel spokes="2"/>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571480"/>
            <a:ext cx="7467600" cy="4525963"/>
          </a:xfrm>
        </p:spPr>
        <p:txBody>
          <a:bodyPr>
            <a:normAutofit lnSpcReduction="10000"/>
          </a:bodyPr>
          <a:lstStyle/>
          <a:p>
            <a:pPr>
              <a:buFont typeface="Wingdings" pitchFamily="2" charset="2"/>
              <a:buChar char="ü"/>
            </a:pPr>
            <a:r>
              <a:rPr lang="lt-LT" dirty="0" smtClean="0"/>
              <a:t>Emisijos spektrą skleidžia įkaitę kūnai.</a:t>
            </a:r>
          </a:p>
          <a:p>
            <a:pPr marL="1136142" lvl="2" indent="-514350">
              <a:buFont typeface="+mj-lt"/>
              <a:buAutoNum type="arabicPeriod"/>
            </a:pPr>
            <a:r>
              <a:rPr lang="lt-LT" dirty="0" smtClean="0"/>
              <a:t> jį sudaro visų ilgių regimosios elektromagnetinės bangos</a:t>
            </a:r>
          </a:p>
          <a:p>
            <a:pPr marL="1136142" lvl="2" indent="-514350">
              <a:buFont typeface="+mj-lt"/>
              <a:buAutoNum type="arabicPeriod"/>
            </a:pPr>
            <a:r>
              <a:rPr lang="lt-LT" dirty="0" smtClean="0"/>
              <a:t> spektro vaizdas – nėra trūkių, būdingas tolygus  perėjimas nuo vieno dažnio bangų prie kito.</a:t>
            </a:r>
          </a:p>
          <a:p>
            <a:pPr marL="1136142" lvl="2" indent="-514350">
              <a:buFont typeface="+mj-lt"/>
              <a:buAutoNum type="arabicPeriod"/>
            </a:pPr>
            <a:r>
              <a:rPr lang="lt-LT" dirty="0" smtClean="0"/>
              <a:t>Spektro šaltinis:</a:t>
            </a:r>
          </a:p>
          <a:p>
            <a:pPr marL="1831086" lvl="5" indent="-514350">
              <a:buFont typeface="+mj-lt"/>
              <a:buAutoNum type="arabicPeriod"/>
            </a:pPr>
            <a:r>
              <a:rPr lang="lt-LT" dirty="0" smtClean="0"/>
              <a:t>Įkaitinti kieti kūnai</a:t>
            </a:r>
          </a:p>
          <a:p>
            <a:pPr marL="1831086" lvl="5" indent="-514350">
              <a:buFont typeface="+mj-lt"/>
              <a:buAutoNum type="arabicPeriod"/>
            </a:pPr>
            <a:r>
              <a:rPr lang="lt-LT" dirty="0" smtClean="0"/>
              <a:t>Skysčiai</a:t>
            </a:r>
          </a:p>
          <a:p>
            <a:pPr marL="1831086" lvl="5" indent="-514350">
              <a:buFont typeface="+mj-lt"/>
              <a:buAutoNum type="arabicPeriod"/>
            </a:pPr>
            <a:r>
              <a:rPr lang="lt-LT" dirty="0" smtClean="0"/>
              <a:t>Didelio tankio dujos     </a:t>
            </a:r>
          </a:p>
          <a:p>
            <a:pPr marL="1136142" lvl="2" indent="-514350">
              <a:buFont typeface="+mj-lt"/>
              <a:buAutoNum type="arabicPeriod"/>
            </a:pPr>
            <a:r>
              <a:rPr lang="lt-LT" dirty="0" smtClean="0"/>
              <a:t>Pagal šį spektrą nustatoma medžiagos cheminė sudėtis</a:t>
            </a:r>
          </a:p>
        </p:txBody>
      </p:sp>
      <p:pic>
        <p:nvPicPr>
          <p:cNvPr id="4" name="Paveikslėlis 3" descr="absorbcija.JPG"/>
          <p:cNvPicPr>
            <a:picLocks noChangeAspect="1"/>
          </p:cNvPicPr>
          <p:nvPr/>
        </p:nvPicPr>
        <p:blipFill>
          <a:blip r:embed="rId2"/>
          <a:stretch>
            <a:fillRect/>
          </a:stretch>
        </p:blipFill>
        <p:spPr>
          <a:xfrm>
            <a:off x="4500562" y="2643182"/>
            <a:ext cx="4286248" cy="1523032"/>
          </a:xfrm>
          <a:prstGeom prst="flowChartPunchedTape">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20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65369" y="9188"/>
            <a:ext cx="7467600" cy="1143000"/>
          </a:xfrm>
        </p:spPr>
        <p:txBody>
          <a:bodyPr/>
          <a:lstStyle/>
          <a:p>
            <a:pPr algn="ctr"/>
            <a:r>
              <a:rPr lang="lt-LT" dirty="0" smtClean="0"/>
              <a:t>Linijinis spektras</a:t>
            </a:r>
            <a:endParaRPr lang="lt-LT" dirty="0"/>
          </a:p>
        </p:txBody>
      </p:sp>
      <p:sp>
        <p:nvSpPr>
          <p:cNvPr id="3" name="Turinio vietos rezervavimo ženklas 2"/>
          <p:cNvSpPr>
            <a:spLocks noGrp="1"/>
          </p:cNvSpPr>
          <p:nvPr>
            <p:ph idx="1"/>
          </p:nvPr>
        </p:nvSpPr>
        <p:spPr>
          <a:xfrm>
            <a:off x="395536" y="908720"/>
            <a:ext cx="7467600" cy="4525963"/>
          </a:xfrm>
        </p:spPr>
        <p:txBody>
          <a:bodyPr>
            <a:normAutofit lnSpcReduction="10000"/>
          </a:bodyPr>
          <a:lstStyle/>
          <a:p>
            <a:pPr marL="550926" indent="-514350">
              <a:buFont typeface="+mj-lt"/>
              <a:buAutoNum type="arabicPeriod"/>
            </a:pPr>
            <a:r>
              <a:rPr lang="lt-LT" dirty="0" smtClean="0"/>
              <a:t>Jį sudaro tam tikrų ilgių regimosios elektromagnetinės bangos</a:t>
            </a:r>
          </a:p>
          <a:p>
            <a:pPr marL="550926" indent="-514350">
              <a:buFont typeface="+mj-lt"/>
              <a:buAutoNum type="arabicPeriod"/>
            </a:pPr>
            <a:r>
              <a:rPr lang="lt-LT" dirty="0" smtClean="0"/>
              <a:t>Skleidžia </a:t>
            </a:r>
            <a:r>
              <a:rPr lang="lt-LT" dirty="0"/>
              <a:t> įkaitę </a:t>
            </a:r>
            <a:r>
              <a:rPr lang="lt-LT" dirty="0" smtClean="0"/>
              <a:t>kūnai</a:t>
            </a:r>
          </a:p>
          <a:p>
            <a:pPr marL="550926" indent="-514350">
              <a:buFont typeface="+mj-lt"/>
              <a:buAutoNum type="arabicPeriod"/>
            </a:pPr>
            <a:r>
              <a:rPr lang="lt-LT" dirty="0" smtClean="0"/>
              <a:t>Spektro vaizdas – atskiros siauros spalvotos linijos, esančios tamsiame fone </a:t>
            </a:r>
          </a:p>
          <a:p>
            <a:pPr marL="550926" indent="-514350">
              <a:buFont typeface="+mj-lt"/>
              <a:buAutoNum type="arabicPeriod"/>
            </a:pPr>
            <a:r>
              <a:rPr lang="lt-LT" dirty="0" smtClean="0"/>
              <a:t>Spektro šaltinis</a:t>
            </a:r>
          </a:p>
          <a:p>
            <a:pPr marL="1620774" lvl="4" indent="-514350">
              <a:buNone/>
            </a:pPr>
            <a:r>
              <a:rPr lang="lt-LT" dirty="0" smtClean="0">
                <a:solidFill>
                  <a:schemeClr val="accent2">
                    <a:lumMod val="75000"/>
                  </a:schemeClr>
                </a:solidFill>
              </a:rPr>
              <a:t>a</a:t>
            </a:r>
            <a:r>
              <a:rPr lang="lt-LT" dirty="0" smtClean="0"/>
              <a:t>. Įkaitintos nedidelio slėgio atominės dujos</a:t>
            </a:r>
          </a:p>
          <a:p>
            <a:pPr marL="550926" indent="-514350">
              <a:buFont typeface="+mj-lt"/>
              <a:buAutoNum type="arabicPeriod"/>
            </a:pPr>
            <a:r>
              <a:rPr lang="lt-LT" dirty="0" smtClean="0"/>
              <a:t>Pagal jį galima nustatyti esančius medžiagoje cheminius elementus</a:t>
            </a:r>
          </a:p>
        </p:txBody>
      </p:sp>
      <p:pic>
        <p:nvPicPr>
          <p:cNvPr id="2051" name="Picture 3"/>
          <p:cNvPicPr>
            <a:picLocks noChangeAspect="1" noChangeArrowheads="1"/>
          </p:cNvPicPr>
          <p:nvPr/>
        </p:nvPicPr>
        <p:blipFill>
          <a:blip r:embed="rId2"/>
          <a:srcRect/>
          <a:stretch>
            <a:fillRect/>
          </a:stretch>
        </p:blipFill>
        <p:spPr bwMode="auto">
          <a:xfrm>
            <a:off x="4327689" y="5371306"/>
            <a:ext cx="4676775" cy="1390650"/>
          </a:xfrm>
          <a:prstGeom prst="rect">
            <a:avLst/>
          </a:prstGeom>
          <a:noFill/>
          <a:ln w="9525">
            <a:noFill/>
            <a:miter lim="800000"/>
            <a:headEnd/>
            <a:tailEnd/>
          </a:ln>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2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2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051"/>
                                        </p:tgtEl>
                                        <p:attrNameLst>
                                          <p:attrName>style.visibility</p:attrName>
                                        </p:attrNameLst>
                                      </p:cBhvr>
                                      <p:to>
                                        <p:strVal val="visible"/>
                                      </p:to>
                                    </p:set>
                                    <p:anim calcmode="lin" valueType="num">
                                      <p:cBhvr additive="base">
                                        <p:cTn id="41" dur="500" fill="hold"/>
                                        <p:tgtEl>
                                          <p:spTgt spid="2051"/>
                                        </p:tgtEl>
                                        <p:attrNameLst>
                                          <p:attrName>ppt_x</p:attrName>
                                        </p:attrNameLst>
                                      </p:cBhvr>
                                      <p:tavLst>
                                        <p:tav tm="0">
                                          <p:val>
                                            <p:strVal val="#ppt_x"/>
                                          </p:val>
                                        </p:tav>
                                        <p:tav tm="100000">
                                          <p:val>
                                            <p:strVal val="#ppt_x"/>
                                          </p:val>
                                        </p:tav>
                                      </p:tavLst>
                                    </p:anim>
                                    <p:anim calcmode="lin" valueType="num">
                                      <p:cBhvr additive="base">
                                        <p:cTn id="42"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Juostinis spektras</a:t>
            </a:r>
            <a:endParaRPr lang="lt-LT" dirty="0"/>
          </a:p>
        </p:txBody>
      </p:sp>
      <p:sp>
        <p:nvSpPr>
          <p:cNvPr id="3" name="Turinio vietos rezervavimo ženklas 2"/>
          <p:cNvSpPr>
            <a:spLocks noGrp="1"/>
          </p:cNvSpPr>
          <p:nvPr>
            <p:ph idx="1"/>
          </p:nvPr>
        </p:nvSpPr>
        <p:spPr/>
        <p:txBody>
          <a:bodyPr/>
          <a:lstStyle/>
          <a:p>
            <a:pPr marL="852678" lvl="1" indent="-514350">
              <a:buFont typeface="+mj-lt"/>
              <a:buAutoNum type="arabicPeriod"/>
            </a:pPr>
            <a:r>
              <a:rPr lang="lt-LT" dirty="0" smtClean="0"/>
              <a:t>Skleidžia įkaitinti kūnai</a:t>
            </a:r>
          </a:p>
          <a:p>
            <a:pPr marL="852678" lvl="1" indent="-514350">
              <a:buFont typeface="+mj-lt"/>
              <a:buAutoNum type="arabicPeriod"/>
            </a:pPr>
            <a:r>
              <a:rPr lang="lt-LT" dirty="0" smtClean="0"/>
              <a:t>Jį sudaro atskiros juostos, atskirtos tamsiais tarpais</a:t>
            </a:r>
          </a:p>
          <a:p>
            <a:pPr marL="852678" lvl="1" indent="-514350">
              <a:buFont typeface="+mj-lt"/>
              <a:buAutoNum type="arabicPeriod"/>
            </a:pPr>
            <a:r>
              <a:rPr lang="lt-LT" dirty="0" smtClean="0"/>
              <a:t>Spektro šaltinis:</a:t>
            </a:r>
          </a:p>
          <a:p>
            <a:pPr marL="1831086" lvl="5" indent="-514350">
              <a:buFont typeface="+mj-lt"/>
              <a:buAutoNum type="alphaLcPeriod"/>
            </a:pPr>
            <a:r>
              <a:rPr lang="lt-LT" dirty="0" smtClean="0"/>
              <a:t>Įkaitintos nedidelio slėgio molekulinės dujos</a:t>
            </a:r>
            <a:endParaRPr lang="lt-LT" dirty="0"/>
          </a:p>
        </p:txBody>
      </p:sp>
      <p:pic>
        <p:nvPicPr>
          <p:cNvPr id="1026" name="Picture 2"/>
          <p:cNvPicPr>
            <a:picLocks noChangeAspect="1" noChangeArrowheads="1"/>
          </p:cNvPicPr>
          <p:nvPr/>
        </p:nvPicPr>
        <p:blipFill>
          <a:blip r:embed="rId2"/>
          <a:srcRect/>
          <a:stretch>
            <a:fillRect/>
          </a:stretch>
        </p:blipFill>
        <p:spPr bwMode="auto">
          <a:xfrm>
            <a:off x="571472" y="4214818"/>
            <a:ext cx="6153135" cy="1407342"/>
          </a:xfrm>
          <a:prstGeom prst="rect">
            <a:avLst/>
          </a:prstGeom>
          <a:noFill/>
          <a:ln w="9525">
            <a:noFill/>
            <a:miter lim="800000"/>
            <a:headEnd/>
            <a:tailEnd/>
          </a:ln>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0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additive="base">
                                        <p:cTn id="27" dur="500" fill="hold"/>
                                        <p:tgtEl>
                                          <p:spTgt spid="1026"/>
                                        </p:tgtEl>
                                        <p:attrNameLst>
                                          <p:attrName>ppt_x</p:attrName>
                                        </p:attrNameLst>
                                      </p:cBhvr>
                                      <p:tavLst>
                                        <p:tav tm="0">
                                          <p:val>
                                            <p:strVal val="#ppt_x"/>
                                          </p:val>
                                        </p:tav>
                                        <p:tav tm="100000">
                                          <p:val>
                                            <p:strVal val="#ppt_x"/>
                                          </p:val>
                                        </p:tav>
                                      </p:tavLst>
                                    </p:anim>
                                    <p:anim calcmode="lin" valueType="num">
                                      <p:cBhvr additive="base">
                                        <p:cTn id="2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Absorbcijos spektras</a:t>
            </a:r>
            <a:endParaRPr lang="lt-LT" dirty="0"/>
          </a:p>
        </p:txBody>
      </p:sp>
      <p:sp>
        <p:nvSpPr>
          <p:cNvPr id="3" name="Turinio vietos rezervavimo ženklas 2"/>
          <p:cNvSpPr>
            <a:spLocks noGrp="1"/>
          </p:cNvSpPr>
          <p:nvPr>
            <p:ph idx="1"/>
          </p:nvPr>
        </p:nvSpPr>
        <p:spPr/>
        <p:txBody>
          <a:bodyPr/>
          <a:lstStyle/>
          <a:p>
            <a:pPr marL="550926" indent="-514350">
              <a:buFont typeface="+mj-lt"/>
              <a:buAutoNum type="arabicPeriod"/>
            </a:pPr>
            <a:r>
              <a:rPr lang="lt-LT" dirty="0" smtClean="0"/>
              <a:t>Jis gaunamas įkaitintos medžiagos spindulius praleidžiant pro šaltas dujas.</a:t>
            </a:r>
          </a:p>
          <a:p>
            <a:pPr marL="550926" indent="-514350">
              <a:buFont typeface="+mj-lt"/>
              <a:buAutoNum type="arabicPeriod"/>
            </a:pPr>
            <a:r>
              <a:rPr lang="lt-LT" dirty="0" smtClean="0"/>
              <a:t>Pagal spektrą galima nustatyti medžiagos cheminę sudėtį</a:t>
            </a:r>
            <a:endParaRPr lang="lt-LT" dirty="0"/>
          </a:p>
        </p:txBody>
      </p:sp>
      <p:pic>
        <p:nvPicPr>
          <p:cNvPr id="2050" name="Picture 2"/>
          <p:cNvPicPr>
            <a:picLocks noChangeAspect="1" noChangeArrowheads="1"/>
          </p:cNvPicPr>
          <p:nvPr/>
        </p:nvPicPr>
        <p:blipFill>
          <a:blip r:embed="rId2" cstate="print"/>
          <a:srcRect/>
          <a:stretch>
            <a:fillRect/>
          </a:stretch>
        </p:blipFill>
        <p:spPr bwMode="auto">
          <a:xfrm>
            <a:off x="928662" y="4429132"/>
            <a:ext cx="6481663" cy="940611"/>
          </a:xfrm>
          <a:prstGeom prst="flowChartPunchedCard">
            <a:avLst/>
          </a:prstGeom>
          <a:noFill/>
          <a:ln w="9525">
            <a:noFill/>
            <a:miter lim="800000"/>
            <a:headEnd/>
            <a:tailEnd/>
          </a:ln>
          <a:effectLst/>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Spektrinė analizė</a:t>
            </a:r>
            <a:endParaRPr lang="lt-LT" dirty="0"/>
          </a:p>
        </p:txBody>
      </p:sp>
      <p:sp>
        <p:nvSpPr>
          <p:cNvPr id="3" name="Turinio vietos rezervavimo ženklas 2"/>
          <p:cNvSpPr>
            <a:spLocks noGrp="1"/>
          </p:cNvSpPr>
          <p:nvPr>
            <p:ph idx="1"/>
          </p:nvPr>
        </p:nvSpPr>
        <p:spPr/>
        <p:txBody>
          <a:bodyPr/>
          <a:lstStyle/>
          <a:p>
            <a:pPr>
              <a:buFont typeface="Wingdings" pitchFamily="2" charset="2"/>
              <a:buChar char="ü"/>
            </a:pPr>
            <a:r>
              <a:rPr lang="lt-LT" dirty="0" smtClean="0"/>
              <a:t>Tai medžiagos cheminės sudėties nustatymas pagal jos spektrus.</a:t>
            </a:r>
          </a:p>
          <a:p>
            <a:pPr>
              <a:buFont typeface="Wingdings" pitchFamily="2" charset="2"/>
              <a:buChar char="ü"/>
            </a:pPr>
            <a:r>
              <a:rPr lang="lt-LT" dirty="0" smtClean="0"/>
              <a:t>Spektrine analize nustatyta Saulės ir žvaigždžių cheminė sudėtis.</a:t>
            </a:r>
            <a:endParaRPr lang="lt-LT" dirty="0"/>
          </a:p>
        </p:txBody>
      </p:sp>
      <p:pic>
        <p:nvPicPr>
          <p:cNvPr id="4" name="Paveikslėlis 3" descr="1259747017irma2530.jpg"/>
          <p:cNvPicPr>
            <a:picLocks noChangeAspect="1"/>
          </p:cNvPicPr>
          <p:nvPr/>
        </p:nvPicPr>
        <p:blipFill>
          <a:blip r:embed="rId2"/>
          <a:stretch>
            <a:fillRect/>
          </a:stretch>
        </p:blipFill>
        <p:spPr>
          <a:xfrm>
            <a:off x="1428728" y="3714752"/>
            <a:ext cx="4385648" cy="2926286"/>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71472" y="1071546"/>
            <a:ext cx="7467600" cy="4525963"/>
          </a:xfrm>
        </p:spPr>
        <p:txBody>
          <a:bodyPr/>
          <a:lstStyle/>
          <a:p>
            <a:pPr>
              <a:buFont typeface="Wingdings" pitchFamily="2" charset="2"/>
              <a:buChar char="ü"/>
            </a:pPr>
            <a:r>
              <a:rPr lang="lt-LT" dirty="0" smtClean="0"/>
              <a:t>Spektrinė analizė taikoma geologijoje</a:t>
            </a:r>
          </a:p>
          <a:p>
            <a:pPr marL="1620774" lvl="4" indent="-514350">
              <a:buFont typeface="+mj-lt"/>
              <a:buAutoNum type="alphaLcPeriod"/>
            </a:pPr>
            <a:r>
              <a:rPr lang="lt-LT" dirty="0" smtClean="0"/>
              <a:t>Tirti mineralų sudėtį</a:t>
            </a:r>
          </a:p>
          <a:p>
            <a:pPr marL="1620774" lvl="4" indent="-514350">
              <a:buFont typeface="+mj-lt"/>
              <a:buAutoNum type="alphaLcPeriod"/>
            </a:pPr>
            <a:r>
              <a:rPr lang="lt-LT" dirty="0" smtClean="0"/>
              <a:t>Ieškoti retųjų metalų</a:t>
            </a:r>
            <a:endParaRPr lang="lt-LT" dirty="0"/>
          </a:p>
        </p:txBody>
      </p:sp>
      <p:pic>
        <p:nvPicPr>
          <p:cNvPr id="4" name="Paveikslėlis 3" descr="60.jpg"/>
          <p:cNvPicPr>
            <a:picLocks noChangeAspect="1"/>
          </p:cNvPicPr>
          <p:nvPr/>
        </p:nvPicPr>
        <p:blipFill>
          <a:blip r:embed="rId2"/>
          <a:stretch>
            <a:fillRect/>
          </a:stretch>
        </p:blipFill>
        <p:spPr>
          <a:xfrm>
            <a:off x="611560" y="2152713"/>
            <a:ext cx="6408712" cy="3836998"/>
          </a:xfrm>
          <a:prstGeom prst="horizontalScroll">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Šviesos interferencija</a:t>
            </a:r>
            <a:endParaRPr lang="lt-LT" dirty="0"/>
          </a:p>
        </p:txBody>
      </p:sp>
      <p:sp>
        <p:nvSpPr>
          <p:cNvPr id="3" name="Turinio vietos rezervavimo ženklas 2"/>
          <p:cNvSpPr>
            <a:spLocks noGrp="1"/>
          </p:cNvSpPr>
          <p:nvPr>
            <p:ph idx="1"/>
          </p:nvPr>
        </p:nvSpPr>
        <p:spPr/>
        <p:txBody>
          <a:bodyPr>
            <a:normAutofit fontScale="77500" lnSpcReduction="20000"/>
          </a:bodyPr>
          <a:lstStyle/>
          <a:p>
            <a:pPr marL="550926" indent="-514350">
              <a:buFont typeface="+mj-lt"/>
              <a:buAutoNum type="arabicPeriod"/>
            </a:pPr>
            <a:r>
              <a:rPr lang="lt-LT" sz="3100" dirty="0" smtClean="0"/>
              <a:t>Dviejų ar kelių koherentinių šviesos bangų sudėtis.</a:t>
            </a:r>
          </a:p>
          <a:p>
            <a:pPr marL="550926" indent="-514350">
              <a:buNone/>
            </a:pPr>
            <a:r>
              <a:rPr lang="lt-LT" sz="3100" dirty="0" smtClean="0"/>
              <a:t>       kur bangų eigos skirtumas </a:t>
            </a:r>
            <a:r>
              <a:rPr lang="lt-LT" sz="3100" dirty="0" err="1" smtClean="0"/>
              <a:t>Δd</a:t>
            </a:r>
            <a:r>
              <a:rPr lang="lt-LT" sz="3100" dirty="0" smtClean="0"/>
              <a:t> lygus nelyginiam </a:t>
            </a:r>
            <a:r>
              <a:rPr lang="lt-LT" sz="3100" dirty="0" err="1" smtClean="0"/>
              <a:t>pusbangų</a:t>
            </a:r>
            <a:r>
              <a:rPr lang="lt-LT" sz="3100" dirty="0" smtClean="0"/>
              <a:t> skaičiui </a:t>
            </a:r>
          </a:p>
          <a:p>
            <a:pPr marL="550926" indent="-514350">
              <a:buFont typeface="+mj-lt"/>
              <a:buAutoNum type="alphaLcParenR"/>
            </a:pPr>
            <a:r>
              <a:rPr lang="lt-LT" sz="3100" dirty="0" err="1" smtClean="0"/>
              <a:t>Interferencijos</a:t>
            </a:r>
            <a:r>
              <a:rPr lang="lt-LT" sz="3100" dirty="0" smtClean="0"/>
              <a:t> </a:t>
            </a:r>
            <a:r>
              <a:rPr lang="lt-LT" sz="3100" dirty="0" err="1" smtClean="0"/>
              <a:t>max</a:t>
            </a:r>
            <a:r>
              <a:rPr lang="lt-LT" sz="3100" dirty="0" smtClean="0"/>
              <a:t> susidaro:</a:t>
            </a:r>
          </a:p>
          <a:p>
            <a:pPr marL="550926" indent="-514350">
              <a:buNone/>
            </a:pPr>
            <a:r>
              <a:rPr lang="lt-LT" sz="3100" dirty="0" smtClean="0"/>
              <a:t>      kur bangų eigos skirtumas </a:t>
            </a:r>
            <a:r>
              <a:rPr lang="lt-LT" sz="3100" dirty="0" err="1" smtClean="0"/>
              <a:t>Δd</a:t>
            </a:r>
            <a:r>
              <a:rPr lang="lt-LT" sz="3100" dirty="0" smtClean="0"/>
              <a:t> lygus sveikam bangų skaičiui, arba lyginiam </a:t>
            </a:r>
            <a:r>
              <a:rPr lang="lt-LT" sz="3100" dirty="0" err="1" smtClean="0"/>
              <a:t>pusbangių</a:t>
            </a:r>
            <a:r>
              <a:rPr lang="lt-LT" sz="3100" dirty="0" smtClean="0"/>
              <a:t> skaičiui:</a:t>
            </a:r>
          </a:p>
          <a:p>
            <a:pPr marL="550926" indent="-514350">
              <a:buNone/>
            </a:pPr>
            <a:endParaRPr lang="lt-LT" sz="3100" dirty="0" smtClean="0"/>
          </a:p>
          <a:p>
            <a:pPr marL="550926" indent="-514350">
              <a:buNone/>
            </a:pPr>
            <a:endParaRPr lang="lt-LT" sz="3100" dirty="0" smtClean="0"/>
          </a:p>
          <a:p>
            <a:pPr marL="550926" indent="-514350">
              <a:buNone/>
            </a:pPr>
            <a:r>
              <a:rPr lang="lt-LT" sz="3100" dirty="0" smtClean="0">
                <a:solidFill>
                  <a:schemeClr val="accent1">
                    <a:lumMod val="75000"/>
                  </a:schemeClr>
                </a:solidFill>
              </a:rPr>
              <a:t>b)   </a:t>
            </a:r>
            <a:r>
              <a:rPr lang="lt-LT" sz="3100" dirty="0" err="1" smtClean="0"/>
              <a:t>Interferencijos</a:t>
            </a:r>
            <a:r>
              <a:rPr lang="lt-LT" sz="3100" dirty="0" smtClean="0"/>
              <a:t> min susidaro: kur bangų eigos skirtumas </a:t>
            </a:r>
            <a:r>
              <a:rPr lang="lt-LT" sz="3100" dirty="0" err="1" smtClean="0"/>
              <a:t>Δd</a:t>
            </a:r>
            <a:r>
              <a:rPr lang="lt-LT" sz="3100" dirty="0" smtClean="0"/>
              <a:t> lygus nelyginiam </a:t>
            </a:r>
            <a:r>
              <a:rPr lang="lt-LT" sz="3100" dirty="0" err="1" smtClean="0"/>
              <a:t>pusbangų</a:t>
            </a:r>
            <a:r>
              <a:rPr lang="lt-LT" sz="3100" dirty="0" smtClean="0"/>
              <a:t> skaičiui. </a:t>
            </a:r>
          </a:p>
          <a:p>
            <a:pPr marL="550926" indent="-514350">
              <a:buNone/>
            </a:pPr>
            <a:endParaRPr lang="lt-LT" dirty="0" smtClean="0"/>
          </a:p>
          <a:p>
            <a:pPr marL="550926" indent="-514350">
              <a:buNone/>
            </a:pPr>
            <a:endParaRPr lang="lt-LT" dirty="0" smtClean="0"/>
          </a:p>
          <a:p>
            <a:pPr marL="550926" indent="-514350">
              <a:buNone/>
            </a:pPr>
            <a:endParaRPr lang="lt-LT" dirty="0" smtClean="0"/>
          </a:p>
          <a:p>
            <a:pPr marL="550926" indent="-514350">
              <a:buNone/>
            </a:pPr>
            <a:endParaRPr lang="lt-LT" dirty="0" smtClean="0"/>
          </a:p>
          <a:p>
            <a:endParaRPr lang="lt-LT" dirty="0"/>
          </a:p>
        </p:txBody>
      </p:sp>
      <p:pic>
        <p:nvPicPr>
          <p:cNvPr id="1027" name="Picture 3"/>
          <p:cNvPicPr>
            <a:picLocks noChangeAspect="1" noChangeArrowheads="1"/>
          </p:cNvPicPr>
          <p:nvPr/>
        </p:nvPicPr>
        <p:blipFill>
          <a:blip r:embed="rId2" cstate="print"/>
          <a:srcRect/>
          <a:stretch>
            <a:fillRect/>
          </a:stretch>
        </p:blipFill>
        <p:spPr bwMode="auto">
          <a:xfrm>
            <a:off x="928662" y="3929066"/>
            <a:ext cx="6815080" cy="757231"/>
          </a:xfrm>
          <a:prstGeom prst="rect">
            <a:avLst/>
          </a:prstGeom>
          <a:ln>
            <a:noFill/>
          </a:ln>
          <a:effectLst>
            <a:softEdge rad="112500"/>
          </a:effectLst>
        </p:spPr>
      </p:pic>
      <p:pic>
        <p:nvPicPr>
          <p:cNvPr id="1029" name="Picture 5"/>
          <p:cNvPicPr>
            <a:picLocks noChangeAspect="1" noChangeArrowheads="1"/>
          </p:cNvPicPr>
          <p:nvPr/>
        </p:nvPicPr>
        <p:blipFill>
          <a:blip r:embed="rId3" cstate="print"/>
          <a:srcRect/>
          <a:stretch>
            <a:fillRect/>
          </a:stretch>
        </p:blipFill>
        <p:spPr bwMode="auto">
          <a:xfrm>
            <a:off x="571472" y="5357826"/>
            <a:ext cx="3655891" cy="795444"/>
          </a:xfrm>
          <a:prstGeom prst="rect">
            <a:avLst/>
          </a:prstGeom>
          <a:ln>
            <a:noFill/>
          </a:ln>
          <a:effectLst>
            <a:softEdge rad="112500"/>
          </a:effectLst>
        </p:spPr>
      </p:pic>
    </p:spTree>
  </p:cSld>
  <p:clrMapOvr>
    <a:masterClrMapping/>
  </p:clrMapOvr>
  <p:transition spd="med">
    <p:wheel spokes="2"/>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p:cNvPicPr>
          <p:nvPr>
            <p:ph idx="1"/>
          </p:nvPr>
        </p:nvPicPr>
        <p:blipFill>
          <a:blip r:embed="rId2"/>
          <a:srcRect/>
          <a:stretch>
            <a:fillRect/>
          </a:stretch>
        </p:blipFill>
        <p:spPr bwMode="auto">
          <a:xfrm>
            <a:off x="804999" y="1600200"/>
            <a:ext cx="6772002" cy="4525963"/>
          </a:xfrm>
          <a:prstGeom prst="rect">
            <a:avLst/>
          </a:prstGeom>
          <a:noFill/>
        </p:spPr>
      </p:pic>
    </p:spTree>
    <p:extLst>
      <p:ext uri="{BB962C8B-B14F-4D97-AF65-F5344CB8AC3E}">
        <p14:creationId xmlns="" xmlns:p14="http://schemas.microsoft.com/office/powerpoint/2010/main" val="2453078801"/>
      </p:ext>
    </p:extLst>
  </p:cSld>
  <p:clrMapOvr>
    <a:masterClrMapping/>
  </p:clrMapOvr>
  <p:transition spd="med">
    <p:wheel spokes="2"/>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714356"/>
            <a:ext cx="7467600" cy="4525963"/>
          </a:xfrm>
        </p:spPr>
        <p:txBody>
          <a:bodyPr/>
          <a:lstStyle/>
          <a:p>
            <a:pPr>
              <a:buFont typeface="Wingdings" pitchFamily="2" charset="2"/>
              <a:buChar char="ü"/>
            </a:pPr>
            <a:r>
              <a:rPr lang="lt-LT" dirty="0" smtClean="0"/>
              <a:t>Interferencijos reiškiniu paaiškinama:</a:t>
            </a:r>
          </a:p>
          <a:p>
            <a:pPr marL="1620774" lvl="4" indent="-514350">
              <a:buFont typeface="+mj-lt"/>
              <a:buAutoNum type="alphaLcPeriod"/>
            </a:pPr>
            <a:r>
              <a:rPr lang="lt-LT" dirty="0" smtClean="0"/>
              <a:t>Spalvoti muilo burbulai</a:t>
            </a:r>
          </a:p>
          <a:p>
            <a:pPr marL="1620774" lvl="4" indent="-514350">
              <a:buFont typeface="+mj-lt"/>
              <a:buAutoNum type="alphaLcPeriod"/>
            </a:pPr>
            <a:r>
              <a:rPr lang="lt-LT" dirty="0" smtClean="0"/>
              <a:t>Laumžirgio  sparnų spalvos</a:t>
            </a:r>
          </a:p>
          <a:p>
            <a:pPr marL="1620774" lvl="4" indent="-514350">
              <a:buFont typeface="+mj-lt"/>
              <a:buAutoNum type="alphaLcPeriod"/>
            </a:pPr>
            <a:r>
              <a:rPr lang="lt-LT" dirty="0" smtClean="0"/>
              <a:t>Riebalų ar naftos produktų dėmės vandens paviršiuje</a:t>
            </a:r>
          </a:p>
          <a:p>
            <a:pPr marL="1620774" lvl="4" indent="-514350">
              <a:buFont typeface="+mj-lt"/>
              <a:buAutoNum type="alphaLcPeriod"/>
            </a:pPr>
            <a:r>
              <a:rPr lang="lt-LT" dirty="0" smtClean="0"/>
              <a:t>Paukščių plunksnos</a:t>
            </a:r>
          </a:p>
          <a:p>
            <a:pPr marL="1620774" lvl="4" indent="-514350">
              <a:buFont typeface="+mj-lt"/>
              <a:buAutoNum type="alphaLcPeriod"/>
            </a:pPr>
            <a:r>
              <a:rPr lang="lt-LT" dirty="0" smtClean="0"/>
              <a:t>Plonas  šilkas</a:t>
            </a:r>
          </a:p>
          <a:p>
            <a:pPr marL="1620774" lvl="4" indent="-514350">
              <a:buFont typeface="+mj-lt"/>
              <a:buAutoNum type="alphaLcPeriod"/>
            </a:pPr>
            <a:r>
              <a:rPr lang="lt-LT" dirty="0" smtClean="0"/>
              <a:t>Perlamutras</a:t>
            </a:r>
            <a:endParaRPr lang="lt-LT" dirty="0"/>
          </a:p>
        </p:txBody>
      </p:sp>
      <p:pic>
        <p:nvPicPr>
          <p:cNvPr id="4" name="Paveikslėlis 3" descr="IMG_2126_2 [1280x768].jpg"/>
          <p:cNvPicPr>
            <a:picLocks noChangeAspect="1"/>
          </p:cNvPicPr>
          <p:nvPr/>
        </p:nvPicPr>
        <p:blipFill>
          <a:blip r:embed="rId2" cstate="print"/>
          <a:stretch>
            <a:fillRect/>
          </a:stretch>
        </p:blipFill>
        <p:spPr>
          <a:xfrm>
            <a:off x="4214810" y="3286124"/>
            <a:ext cx="4429156" cy="2952772"/>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t>Šviesos </a:t>
            </a:r>
            <a:r>
              <a:rPr lang="lt-LT" dirty="0" err="1" smtClean="0"/>
              <a:t>interferencijos</a:t>
            </a:r>
            <a:r>
              <a:rPr lang="lt-LT" dirty="0" smtClean="0"/>
              <a:t> pritaikymas</a:t>
            </a:r>
            <a:endParaRPr lang="lt-LT" dirty="0"/>
          </a:p>
        </p:txBody>
      </p:sp>
      <p:sp>
        <p:nvSpPr>
          <p:cNvPr id="3" name="Turinio vietos rezervavimo ženklas 2"/>
          <p:cNvSpPr>
            <a:spLocks noGrp="1"/>
          </p:cNvSpPr>
          <p:nvPr>
            <p:ph idx="1"/>
          </p:nvPr>
        </p:nvSpPr>
        <p:spPr/>
        <p:txBody>
          <a:bodyPr/>
          <a:lstStyle/>
          <a:p>
            <a:pPr marL="1136142" lvl="2" indent="-514350">
              <a:buFont typeface="+mj-lt"/>
              <a:buAutoNum type="arabicPeriod"/>
            </a:pPr>
            <a:r>
              <a:rPr lang="lt-LT" dirty="0" smtClean="0"/>
              <a:t>Matuoti paviršiaus nelygumams</a:t>
            </a:r>
          </a:p>
          <a:p>
            <a:pPr marL="1136142" lvl="2" indent="-514350">
              <a:buFont typeface="+mj-lt"/>
              <a:buAutoNum type="arabicPeriod"/>
            </a:pPr>
            <a:r>
              <a:rPr lang="lt-LT" dirty="0" smtClean="0"/>
              <a:t>Nustatyti paviršių šlifavimo kokybę</a:t>
            </a:r>
          </a:p>
          <a:p>
            <a:pPr marL="1136142" lvl="2" indent="-514350">
              <a:buFont typeface="+mj-lt"/>
              <a:buAutoNum type="arabicPeriod"/>
            </a:pPr>
            <a:r>
              <a:rPr lang="lt-LT" dirty="0" smtClean="0"/>
              <a:t>Plonų gijų matmenų radimas</a:t>
            </a:r>
            <a:endParaRPr lang="lt-LT" dirty="0"/>
          </a:p>
        </p:txBody>
      </p:sp>
      <p:pic>
        <p:nvPicPr>
          <p:cNvPr id="4" name="Paveikslėlis 3" descr="interferometras-su-priemoniu-rinkiniu-1.jpg"/>
          <p:cNvPicPr>
            <a:picLocks noChangeAspect="1"/>
          </p:cNvPicPr>
          <p:nvPr/>
        </p:nvPicPr>
        <p:blipFill>
          <a:blip r:embed="rId3"/>
          <a:stretch>
            <a:fillRect/>
          </a:stretch>
        </p:blipFill>
        <p:spPr>
          <a:xfrm>
            <a:off x="1285852" y="3286124"/>
            <a:ext cx="4500594" cy="2900364"/>
          </a:xfrm>
          <a:prstGeom prst="doubleWave">
            <a:avLst/>
          </a:prstGeom>
        </p:spPr>
      </p:pic>
    </p:spTree>
  </p:cSld>
  <p:clrMapOvr>
    <a:masterClrMapping/>
  </p:clrMapOvr>
  <p:transition spd="med">
    <p:wheel spokes="2"/>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Šviesos difrakcija</a:t>
            </a:r>
            <a:endParaRPr lang="lt-LT" dirty="0"/>
          </a:p>
        </p:txBody>
      </p:sp>
      <p:sp>
        <p:nvSpPr>
          <p:cNvPr id="3" name="Turinio vietos rezervavimo ženklas 2"/>
          <p:cNvSpPr>
            <a:spLocks noGrp="1"/>
          </p:cNvSpPr>
          <p:nvPr>
            <p:ph idx="1"/>
          </p:nvPr>
        </p:nvSpPr>
        <p:spPr/>
        <p:txBody>
          <a:bodyPr>
            <a:normAutofit fontScale="92500"/>
          </a:bodyPr>
          <a:lstStyle/>
          <a:p>
            <a:pPr>
              <a:buFont typeface="Wingdings" pitchFamily="2" charset="2"/>
              <a:buChar char="ü"/>
            </a:pPr>
            <a:r>
              <a:rPr lang="lt-LT" dirty="0" smtClean="0"/>
              <a:t>Tai šviesos bangų užlinkimas už kliūties.</a:t>
            </a:r>
          </a:p>
          <a:p>
            <a:pPr>
              <a:buNone/>
            </a:pPr>
            <a:r>
              <a:rPr lang="lt-LT" dirty="0" smtClean="0"/>
              <a:t>    Difrakcijos reiškinys neatsiejamai      susijęs su interferencija. Difrakcijos atveju </a:t>
            </a:r>
            <a:r>
              <a:rPr lang="lt-LT" dirty="0" err="1" smtClean="0"/>
              <a:t>interferuoja</a:t>
            </a:r>
            <a:r>
              <a:rPr lang="lt-LT" dirty="0" smtClean="0"/>
              <a:t> ne dviejų šaltinių bangos, o tos pačios bangos atskiros dalys. Kiekvienas aplinkos taškas, kurį pasiekia ir sutrikdo atsklidusi banga, tampa antrinių bangų šaltiniu. Štai tos bangos, sklindančios iš visų aplinkos taškų, ir užsikloja vienos ant kitų, </a:t>
            </a:r>
            <a:r>
              <a:rPr lang="lt-LT" dirty="0" err="1" smtClean="0"/>
              <a:t>intrerferuoja</a:t>
            </a:r>
            <a:r>
              <a:rPr lang="lt-LT" dirty="0" smtClean="0"/>
              <a:t>.</a:t>
            </a:r>
            <a:endParaRPr lang="lt-LT" dirty="0"/>
          </a:p>
        </p:txBody>
      </p:sp>
      <p:pic>
        <p:nvPicPr>
          <p:cNvPr id="4" name="Paveikslėlis 3" descr="300px-Two-Slit_Diffraction.png"/>
          <p:cNvPicPr>
            <a:picLocks noChangeAspect="1"/>
          </p:cNvPicPr>
          <p:nvPr/>
        </p:nvPicPr>
        <p:blipFill>
          <a:blip r:embed="rId3"/>
          <a:stretch>
            <a:fillRect/>
          </a:stretch>
        </p:blipFill>
        <p:spPr>
          <a:xfrm>
            <a:off x="10620672" y="7389440"/>
            <a:ext cx="3786194" cy="3028955"/>
          </a:xfrm>
          <a:prstGeom prst="flowChartPunchedTape">
            <a:avLst/>
          </a:prstGeom>
        </p:spPr>
      </p:pic>
    </p:spTree>
  </p:cSld>
  <p:clrMapOvr>
    <a:masterClrMapping/>
  </p:clrMapOvr>
  <p:transition spd="med">
    <p:wheel spokes="2"/>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Difrakcijos žalingi reiškiniai</a:t>
            </a:r>
            <a:endParaRPr lang="lt-LT" dirty="0"/>
          </a:p>
        </p:txBody>
      </p:sp>
      <p:sp>
        <p:nvSpPr>
          <p:cNvPr id="3" name="Turinio vietos rezervavimo ženklas 2"/>
          <p:cNvSpPr>
            <a:spLocks noGrp="1"/>
          </p:cNvSpPr>
          <p:nvPr>
            <p:ph idx="1"/>
          </p:nvPr>
        </p:nvSpPr>
        <p:spPr/>
        <p:txBody>
          <a:bodyPr/>
          <a:lstStyle/>
          <a:p>
            <a:pPr marL="1136142" lvl="2" indent="-514350">
              <a:buFont typeface="+mj-lt"/>
              <a:buAutoNum type="arabicPeriod"/>
            </a:pPr>
            <a:r>
              <a:rPr lang="lt-LT" dirty="0" smtClean="0"/>
              <a:t>Pro mikroskopą stebimų smulkių daiktų atvaizdai susilieja</a:t>
            </a:r>
          </a:p>
          <a:p>
            <a:pPr marL="1136142" lvl="2" indent="-514350">
              <a:buFont typeface="+mj-lt"/>
              <a:buAutoNum type="arabicPeriod"/>
            </a:pPr>
            <a:r>
              <a:rPr lang="lt-LT" dirty="0" smtClean="0"/>
              <a:t>Prie teleskopo vamzdžio angos matosi šviesūs žiedai. </a:t>
            </a:r>
            <a:endParaRPr lang="lt-LT" dirty="0"/>
          </a:p>
        </p:txBody>
      </p:sp>
      <p:pic>
        <p:nvPicPr>
          <p:cNvPr id="4" name="Paveikslėlis 3" descr="Teleskopas_Sky_W_4aeec28c58d08.jpg"/>
          <p:cNvPicPr>
            <a:picLocks noChangeAspect="1"/>
          </p:cNvPicPr>
          <p:nvPr/>
        </p:nvPicPr>
        <p:blipFill>
          <a:blip r:embed="rId2"/>
          <a:stretch>
            <a:fillRect/>
          </a:stretch>
        </p:blipFill>
        <p:spPr>
          <a:xfrm>
            <a:off x="4071934" y="3000372"/>
            <a:ext cx="2722164" cy="2571768"/>
          </a:xfrm>
          <a:prstGeom prst="wave">
            <a:avLst/>
          </a:prstGeom>
          <a:effectLst>
            <a:outerShdw blurRad="76200" dir="18900000" sy="23000" kx="-1200000" algn="bl" rotWithShape="0">
              <a:prstClr val="black">
                <a:alpha val="20000"/>
              </a:prstClr>
            </a:outerShdw>
            <a:reflection blurRad="6350" stA="52000" endA="300" endPos="35000" dir="5400000" sy="-100000" algn="bl" rotWithShape="0"/>
          </a:effectLst>
        </p:spPr>
      </p:pic>
    </p:spTree>
  </p:cSld>
  <p:clrMapOvr>
    <a:masterClrMapping/>
  </p:clrMapOvr>
  <p:transition spd="med">
    <p:wheel spokes="2"/>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Difrakcinė gardelė</a:t>
            </a:r>
            <a:endParaRPr lang="lt-LT" dirty="0"/>
          </a:p>
        </p:txBody>
      </p:sp>
      <p:sp>
        <p:nvSpPr>
          <p:cNvPr id="3" name="Turinio vietos rezervavimo ženklas 2"/>
          <p:cNvSpPr>
            <a:spLocks noGrp="1"/>
          </p:cNvSpPr>
          <p:nvPr>
            <p:ph idx="1"/>
          </p:nvPr>
        </p:nvSpPr>
        <p:spPr>
          <a:xfrm>
            <a:off x="357158" y="1357298"/>
            <a:ext cx="7467600" cy="4525963"/>
          </a:xfrm>
        </p:spPr>
        <p:txBody>
          <a:bodyPr>
            <a:normAutofit fontScale="92500" lnSpcReduction="10000"/>
          </a:bodyPr>
          <a:lstStyle/>
          <a:p>
            <a:pPr marL="550926" indent="-514350">
              <a:buNone/>
            </a:pPr>
            <a:r>
              <a:rPr lang="lt-LT" dirty="0" smtClean="0">
                <a:solidFill>
                  <a:srgbClr val="00B050"/>
                </a:solidFill>
              </a:rPr>
              <a:t>1.  </a:t>
            </a:r>
            <a:r>
              <a:rPr lang="lt-LT" dirty="0" smtClean="0"/>
              <a:t>Ją sudaro daugybė labai įvairų plyšių, atskirtų neskaidriais tarpais</a:t>
            </a:r>
          </a:p>
          <a:p>
            <a:pPr marL="550926" indent="-514350">
              <a:buNone/>
            </a:pPr>
            <a:r>
              <a:rPr lang="lt-LT" dirty="0" smtClean="0">
                <a:solidFill>
                  <a:srgbClr val="00B050"/>
                </a:solidFill>
              </a:rPr>
              <a:t>2.   </a:t>
            </a:r>
            <a:r>
              <a:rPr lang="lt-LT" dirty="0" smtClean="0"/>
              <a:t>d - gardelės konstanta</a:t>
            </a:r>
          </a:p>
          <a:p>
            <a:pPr marL="550926" indent="-514350">
              <a:buNone/>
            </a:pPr>
            <a:r>
              <a:rPr lang="lt-LT" dirty="0" smtClean="0"/>
              <a:t>      d – atstumas nuo vieno plyšio pradžios iki gretimo plyšio pradžios</a:t>
            </a:r>
          </a:p>
          <a:p>
            <a:pPr marL="550926" indent="-514350">
              <a:buNone/>
            </a:pPr>
            <a:r>
              <a:rPr lang="lt-LT" dirty="0" smtClean="0">
                <a:solidFill>
                  <a:srgbClr val="00B050"/>
                </a:solidFill>
              </a:rPr>
              <a:t>3.  </a:t>
            </a:r>
            <a:r>
              <a:rPr lang="lt-LT" dirty="0" smtClean="0"/>
              <a:t>Nuo skirtingų plyšių sklindančių bangų </a:t>
            </a:r>
            <a:r>
              <a:rPr lang="lt-LT" dirty="0" err="1" smtClean="0"/>
              <a:t>interferencijos</a:t>
            </a:r>
            <a:r>
              <a:rPr lang="lt-LT" dirty="0" smtClean="0"/>
              <a:t> </a:t>
            </a:r>
            <a:r>
              <a:rPr lang="lt-LT" dirty="0" err="1" smtClean="0"/>
              <a:t>max</a:t>
            </a:r>
            <a:r>
              <a:rPr lang="lt-LT" dirty="0" smtClean="0"/>
              <a:t> sąlyga:</a:t>
            </a:r>
          </a:p>
          <a:p>
            <a:pPr marL="550926" indent="-514350">
              <a:buNone/>
            </a:pPr>
            <a:r>
              <a:rPr lang="lt-LT" dirty="0" smtClean="0"/>
              <a:t>   </a:t>
            </a:r>
          </a:p>
          <a:p>
            <a:pPr marL="550926" indent="-514350">
              <a:buNone/>
            </a:pPr>
            <a:r>
              <a:rPr lang="lt-LT" dirty="0" smtClean="0"/>
              <a:t>   </a:t>
            </a:r>
          </a:p>
          <a:p>
            <a:pPr marL="550926" indent="-514350">
              <a:buNone/>
            </a:pPr>
            <a:r>
              <a:rPr lang="lt-LT" dirty="0" smtClean="0"/>
              <a:t>Gardelė išskaido baltą šviesą į spektrą.</a:t>
            </a:r>
          </a:p>
          <a:p>
            <a:pPr marL="550926" indent="-514350">
              <a:buNone/>
            </a:pPr>
            <a:endParaRPr lang="lt-LT" dirty="0"/>
          </a:p>
        </p:txBody>
      </p:sp>
      <p:pic>
        <p:nvPicPr>
          <p:cNvPr id="50179" name="Picture 3"/>
          <p:cNvPicPr>
            <a:picLocks noChangeAspect="1" noChangeArrowheads="1"/>
          </p:cNvPicPr>
          <p:nvPr/>
        </p:nvPicPr>
        <p:blipFill>
          <a:blip r:embed="rId2" cstate="print"/>
          <a:srcRect/>
          <a:stretch>
            <a:fillRect/>
          </a:stretch>
        </p:blipFill>
        <p:spPr bwMode="auto">
          <a:xfrm>
            <a:off x="928662" y="4500570"/>
            <a:ext cx="5667320" cy="635943"/>
          </a:xfrm>
          <a:prstGeom prst="rect">
            <a:avLst/>
          </a:prstGeom>
          <a:ln>
            <a:noFill/>
          </a:ln>
          <a:effectLst>
            <a:softEdge rad="112500"/>
          </a:effectLst>
        </p:spPr>
      </p:pic>
    </p:spTree>
  </p:cSld>
  <p:clrMapOvr>
    <a:masterClrMapping/>
  </p:clrMapOvr>
  <p:transition spd="med">
    <p:wheel spokes="2"/>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t>Difrakcinės gardelės naudojimas moksle ir praktikoje</a:t>
            </a:r>
            <a:endParaRPr lang="lt-LT" dirty="0"/>
          </a:p>
        </p:txBody>
      </p:sp>
      <p:sp>
        <p:nvSpPr>
          <p:cNvPr id="3" name="Turinio vietos rezervavimo ženklas 2"/>
          <p:cNvSpPr>
            <a:spLocks noGrp="1"/>
          </p:cNvSpPr>
          <p:nvPr>
            <p:ph idx="1"/>
          </p:nvPr>
        </p:nvSpPr>
        <p:spPr>
          <a:xfrm>
            <a:off x="428596" y="1857364"/>
            <a:ext cx="7467600" cy="4525963"/>
          </a:xfrm>
        </p:spPr>
        <p:txBody>
          <a:bodyPr/>
          <a:lstStyle/>
          <a:p>
            <a:pPr marL="1136142" lvl="2" indent="-514350">
              <a:buFont typeface="+mj-lt"/>
              <a:buAutoNum type="arabicPeriod"/>
            </a:pPr>
            <a:r>
              <a:rPr lang="lt-LT" dirty="0" smtClean="0"/>
              <a:t>Tiriant Rentgeno spindulių difrakciją kristaluose, buvo išaiškinta:</a:t>
            </a:r>
          </a:p>
          <a:p>
            <a:pPr marL="2050542" lvl="6" indent="-514350">
              <a:buFont typeface="+mj-lt"/>
              <a:buAutoNum type="alphaLcPeriod"/>
            </a:pPr>
            <a:r>
              <a:rPr lang="lt-LT" dirty="0" smtClean="0"/>
              <a:t>Kristalų struktūra              </a:t>
            </a:r>
          </a:p>
          <a:p>
            <a:pPr marL="2050542" lvl="6" indent="-514350">
              <a:buFont typeface="+mj-lt"/>
              <a:buAutoNum type="alphaLcPeriod"/>
            </a:pPr>
            <a:r>
              <a:rPr lang="lt-LT" dirty="0" smtClean="0"/>
              <a:t>Atomų išsidėstymas gardelėse    </a:t>
            </a:r>
          </a:p>
          <a:p>
            <a:pPr marL="1136142" lvl="2" indent="-514350">
              <a:buFont typeface="+mj-lt"/>
              <a:buAutoNum type="arabicPeriod"/>
            </a:pPr>
            <a:r>
              <a:rPr lang="lt-LT" dirty="0" smtClean="0"/>
              <a:t>Difrakciniais metodais tiriama:</a:t>
            </a:r>
          </a:p>
          <a:p>
            <a:pPr marL="2050542" lvl="6" indent="-514350">
              <a:buFont typeface="+mj-lt"/>
              <a:buAutoNum type="alphaLcPeriod"/>
            </a:pPr>
            <a:r>
              <a:rPr lang="lt-LT" dirty="0" smtClean="0"/>
              <a:t>Šviesos sudėtis      </a:t>
            </a:r>
          </a:p>
          <a:p>
            <a:pPr marL="1993392" lvl="6" indent="-457200">
              <a:buFont typeface="+mj-lt"/>
              <a:buAutoNum type="alphaLcPeriod"/>
            </a:pPr>
            <a:r>
              <a:rPr lang="lt-LT" dirty="0" smtClean="0"/>
              <a:t>Matuojami jos bangų ilgai</a:t>
            </a:r>
          </a:p>
        </p:txBody>
      </p:sp>
    </p:spTree>
  </p:cSld>
  <p:clrMapOvr>
    <a:masterClrMapping/>
  </p:clrMapOvr>
  <p:transition spd="med">
    <p:wheel spokes="2"/>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Kristalas_2.preview.jpg"/>
          <p:cNvPicPr>
            <a:picLocks noGrp="1" noChangeAspect="1"/>
          </p:cNvPicPr>
          <p:nvPr>
            <p:ph idx="1"/>
          </p:nvPr>
        </p:nvPicPr>
        <p:blipFill>
          <a:blip r:embed="rId2"/>
          <a:stretch>
            <a:fillRect/>
          </a:stretch>
        </p:blipFill>
        <p:spPr>
          <a:xfrm>
            <a:off x="1714480" y="857232"/>
            <a:ext cx="5410200" cy="4371975"/>
          </a:xfrm>
          <a:prstGeom prst="flowChartPredefinedProcess">
            <a:avLst/>
          </a:prstGeom>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 xmlns:p14="http://schemas.microsoft.com/office/powerpoint/2010/main" val="3655661852"/>
      </p:ext>
    </p:extLst>
  </p:cSld>
  <p:clrMapOvr>
    <a:masterClrMapping/>
  </p:clrMapOvr>
  <p:transition spd="med">
    <p:wheel spokes="2"/>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ctr"/>
            <a:r>
              <a:rPr lang="lt-LT" dirty="0" smtClean="0"/>
              <a:t>Difrakcija gamtoje ir technikoje</a:t>
            </a:r>
            <a:endParaRPr lang="lt-LT" dirty="0"/>
          </a:p>
        </p:txBody>
      </p:sp>
      <p:sp>
        <p:nvSpPr>
          <p:cNvPr id="3" name="Turinio vietos rezervavimo ženklas 2"/>
          <p:cNvSpPr>
            <a:spLocks noGrp="1"/>
          </p:cNvSpPr>
          <p:nvPr>
            <p:ph idx="1"/>
          </p:nvPr>
        </p:nvSpPr>
        <p:spPr/>
        <p:txBody>
          <a:bodyPr/>
          <a:lstStyle/>
          <a:p>
            <a:pPr marL="1136142" lvl="2" indent="-514350">
              <a:buFont typeface="+mj-lt"/>
              <a:buAutoNum type="arabicPeriod"/>
            </a:pPr>
            <a:r>
              <a:rPr lang="lt-LT" dirty="0" smtClean="0"/>
              <a:t>Apie saulę matomi spalvoti žiedai</a:t>
            </a:r>
          </a:p>
          <a:p>
            <a:pPr marL="1136142" lvl="2" indent="-514350">
              <a:buFont typeface="+mj-lt"/>
              <a:buAutoNum type="arabicPeriod"/>
            </a:pPr>
            <a:r>
              <a:rPr lang="lt-LT" dirty="0" smtClean="0"/>
              <a:t>Ant patefono plokštelės – spektras</a:t>
            </a:r>
          </a:p>
          <a:p>
            <a:pPr marL="1136142" lvl="2" indent="-514350">
              <a:buFont typeface="+mj-lt"/>
              <a:buAutoNum type="arabicPeriod"/>
            </a:pPr>
            <a:r>
              <a:rPr lang="lt-LT" dirty="0" smtClean="0"/>
              <a:t>Apie gatvės žibintus – spalvoti žiedai</a:t>
            </a:r>
            <a:endParaRPr lang="lt-LT" dirty="0"/>
          </a:p>
        </p:txBody>
      </p:sp>
      <p:pic>
        <p:nvPicPr>
          <p:cNvPr id="4" name="Paveikslėlis 3" descr="171316_9990.jpg"/>
          <p:cNvPicPr>
            <a:picLocks noChangeAspect="1"/>
          </p:cNvPicPr>
          <p:nvPr/>
        </p:nvPicPr>
        <p:blipFill>
          <a:blip r:embed="rId2" cstate="print"/>
          <a:stretch>
            <a:fillRect/>
          </a:stretch>
        </p:blipFill>
        <p:spPr>
          <a:xfrm>
            <a:off x="714348" y="3143248"/>
            <a:ext cx="3714776" cy="2782455"/>
          </a:xfrm>
          <a:prstGeom prst="rect">
            <a:avLst/>
          </a:prstGeom>
        </p:spPr>
      </p:pic>
    </p:spTree>
  </p:cSld>
  <p:clrMapOvr>
    <a:masterClrMapping/>
  </p:clrMapOvr>
  <p:transition spd="med">
    <p:wheel spokes="2"/>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357422" y="928670"/>
            <a:ext cx="7467600" cy="1143000"/>
          </a:xfrm>
        </p:spPr>
        <p:txBody>
          <a:bodyPr/>
          <a:lstStyle/>
          <a:p>
            <a:r>
              <a:rPr lang="lt-LT" b="1" u="sng" dirty="0" smtClean="0">
                <a:solidFill>
                  <a:srgbClr val="00B0F0"/>
                </a:solidFill>
                <a:effectLst>
                  <a:outerShdw blurRad="38100" dist="38100" dir="2700000" algn="tl">
                    <a:srgbClr val="000000">
                      <a:alpha val="43137"/>
                    </a:srgbClr>
                  </a:outerShdw>
                </a:effectLst>
              </a:rPr>
              <a:t>Uždavinių</a:t>
            </a:r>
            <a:r>
              <a:rPr lang="lt-LT" u="sng" dirty="0" smtClean="0">
                <a:solidFill>
                  <a:srgbClr val="00B0F0"/>
                </a:solidFill>
              </a:rPr>
              <a:t> </a:t>
            </a:r>
            <a:r>
              <a:rPr lang="lt-LT" b="1" u="sng" dirty="0" smtClean="0">
                <a:solidFill>
                  <a:srgbClr val="00B0F0"/>
                </a:solidFill>
                <a:effectLst>
                  <a:outerShdw blurRad="38100" dist="38100" dir="2700000" algn="tl">
                    <a:srgbClr val="000000">
                      <a:alpha val="43137"/>
                    </a:srgbClr>
                  </a:outerShdw>
                </a:effectLst>
              </a:rPr>
              <a:t>sprendimas</a:t>
            </a:r>
            <a:endParaRPr lang="lt-LT" b="1" u="sng" dirty="0">
              <a:solidFill>
                <a:srgbClr val="00B0F0"/>
              </a:solidFill>
              <a:effectLst>
                <a:outerShdw blurRad="38100" dist="38100" dir="2700000" algn="tl">
                  <a:srgbClr val="000000">
                    <a:alpha val="43137"/>
                  </a:srgbClr>
                </a:outerShdw>
              </a:effectLst>
            </a:endParaRPr>
          </a:p>
        </p:txBody>
      </p:sp>
      <p:pic>
        <p:nvPicPr>
          <p:cNvPr id="4" name="Paveikslėlis 3" descr="LV5G.jpg"/>
          <p:cNvPicPr>
            <a:picLocks noChangeAspect="1"/>
          </p:cNvPicPr>
          <p:nvPr/>
        </p:nvPicPr>
        <p:blipFill>
          <a:blip r:embed="rId2" cstate="print"/>
          <a:stretch>
            <a:fillRect/>
          </a:stretch>
        </p:blipFill>
        <p:spPr>
          <a:xfrm>
            <a:off x="357158" y="2143116"/>
            <a:ext cx="5852160" cy="3657600"/>
          </a:xfrm>
          <a:prstGeom prst="rect">
            <a:avLst/>
          </a:prstGeom>
        </p:spPr>
      </p:pic>
    </p:spTree>
  </p:cSld>
  <p:clrMapOvr>
    <a:masterClrMapping/>
  </p:clrMapOvr>
  <p:transition spd="med">
    <p:wheel spokes="2"/>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pPr algn="ctr"/>
            <a:r>
              <a:rPr lang="lt-LT" b="1" dirty="0" smtClean="0">
                <a:solidFill>
                  <a:schemeClr val="accent1">
                    <a:lumMod val="75000"/>
                  </a:schemeClr>
                </a:solidFill>
              </a:rPr>
              <a:t>1 uždavinys</a:t>
            </a:r>
            <a:endParaRPr lang="lt-LT" b="1" dirty="0">
              <a:solidFill>
                <a:schemeClr val="accent1">
                  <a:lumMod val="75000"/>
                </a:schemeClr>
              </a:solidFill>
            </a:endParaRPr>
          </a:p>
        </p:txBody>
      </p:sp>
      <p:sp>
        <p:nvSpPr>
          <p:cNvPr id="5" name="Turinio vietos rezervavimo ženklas 4"/>
          <p:cNvSpPr>
            <a:spLocks noGrp="1"/>
          </p:cNvSpPr>
          <p:nvPr>
            <p:ph idx="1"/>
          </p:nvPr>
        </p:nvSpPr>
        <p:spPr/>
        <p:txBody>
          <a:bodyPr/>
          <a:lstStyle/>
          <a:p>
            <a:r>
              <a:rPr lang="lt-LT" dirty="0" smtClean="0"/>
              <a:t>Į difrakcinę gardelę krinta </a:t>
            </a:r>
            <a:r>
              <a:rPr lang="lt-LT" dirty="0" err="1" smtClean="0"/>
              <a:t>monochromatinė</a:t>
            </a:r>
            <a:r>
              <a:rPr lang="lt-LT" dirty="0" smtClean="0"/>
              <a:t> šviesa, kurios bangos ilgis </a:t>
            </a:r>
            <a:r>
              <a:rPr lang="el-GR" dirty="0" smtClean="0"/>
              <a:t>λ</a:t>
            </a:r>
            <a:r>
              <a:rPr lang="lt-LT" dirty="0" smtClean="0"/>
              <a:t>.</a:t>
            </a:r>
          </a:p>
          <a:p>
            <a:pPr marL="550926" indent="-514350">
              <a:buFont typeface="Arial" pitchFamily="34" charset="0"/>
              <a:buChar char="?"/>
            </a:pPr>
            <a:r>
              <a:rPr lang="lt-LT" dirty="0" smtClean="0"/>
              <a:t>Koks spindulių, sudarančių antrąjį maksimumą, bangų eigos skirtumas?</a:t>
            </a:r>
            <a:endParaRPr lang="lt-LT" dirty="0"/>
          </a:p>
        </p:txBody>
      </p:sp>
      <p:pic>
        <p:nvPicPr>
          <p:cNvPr id="6" name="Paveikslėlis 5" descr="1374033937_despicable-me-2-img.jpg"/>
          <p:cNvPicPr>
            <a:picLocks noChangeAspect="1"/>
          </p:cNvPicPr>
          <p:nvPr/>
        </p:nvPicPr>
        <p:blipFill>
          <a:blip r:embed="rId2"/>
          <a:stretch>
            <a:fillRect/>
          </a:stretch>
        </p:blipFill>
        <p:spPr>
          <a:xfrm>
            <a:off x="1857356" y="4143380"/>
            <a:ext cx="3316010" cy="1895474"/>
          </a:xfrm>
          <a:prstGeom prst="rect">
            <a:avLst/>
          </a:prstGeom>
        </p:spPr>
      </p:pic>
    </p:spTree>
  </p:cSld>
  <p:clrMapOvr>
    <a:masterClrMapping/>
  </p:clrMapOvr>
  <p:transition spd="med">
    <p:wheel spokes="2"/>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dirty="0" smtClean="0">
                <a:solidFill>
                  <a:schemeClr val="accent1">
                    <a:lumMod val="75000"/>
                  </a:schemeClr>
                </a:solidFill>
                <a:effectLst>
                  <a:outerShdw blurRad="38100" dist="38100" dir="2700000" algn="tl">
                    <a:srgbClr val="000000">
                      <a:alpha val="43137"/>
                    </a:srgbClr>
                  </a:outerShdw>
                </a:effectLst>
              </a:rPr>
              <a:t>1 uždavinio</a:t>
            </a:r>
            <a:r>
              <a:rPr lang="lt-LT" b="1" dirty="0" smtClean="0">
                <a:effectLst>
                  <a:outerShdw blurRad="38100" dist="38100" dir="2700000" algn="tl">
                    <a:srgbClr val="000000">
                      <a:alpha val="43137"/>
                    </a:srgbClr>
                  </a:outerShdw>
                </a:effectLst>
              </a:rPr>
              <a:t> </a:t>
            </a:r>
            <a:r>
              <a:rPr lang="lt-LT" b="1" dirty="0" smtClean="0">
                <a:solidFill>
                  <a:schemeClr val="accent1">
                    <a:lumMod val="75000"/>
                  </a:schemeClr>
                </a:solidFill>
                <a:effectLst>
                  <a:outerShdw blurRad="38100" dist="38100" dir="2700000" algn="tl">
                    <a:srgbClr val="000000">
                      <a:alpha val="43137"/>
                    </a:srgbClr>
                  </a:outerShdw>
                </a:effectLst>
              </a:rPr>
              <a:t>sprendimas</a:t>
            </a:r>
            <a:endParaRPr lang="lt-LT" b="1" dirty="0">
              <a:solidFill>
                <a:schemeClr val="accent1">
                  <a:lumMod val="75000"/>
                </a:schemeClr>
              </a:solidFill>
              <a:effectLst>
                <a:outerShdw blurRad="38100" dist="38100" dir="2700000" algn="tl">
                  <a:srgbClr val="000000">
                    <a:alpha val="43137"/>
                  </a:srgbClr>
                </a:outerShdw>
              </a:effectLst>
            </a:endParaRPr>
          </a:p>
        </p:txBody>
      </p:sp>
      <p:sp>
        <p:nvSpPr>
          <p:cNvPr id="6" name="Turinio vietos rezervavimo ženklas 5"/>
          <p:cNvSpPr>
            <a:spLocks noGrp="1"/>
          </p:cNvSpPr>
          <p:nvPr>
            <p:ph idx="1"/>
          </p:nvPr>
        </p:nvSpPr>
        <p:spPr/>
        <p:txBody>
          <a:bodyPr/>
          <a:lstStyle/>
          <a:p>
            <a:pPr algn="ctr">
              <a:buNone/>
            </a:pPr>
            <a:r>
              <a:rPr lang="lt-LT" dirty="0" smtClean="0"/>
              <a:t>     </a:t>
            </a:r>
            <a:r>
              <a:rPr lang="lt-LT" dirty="0" err="1" smtClean="0"/>
              <a:t>dsinf</a:t>
            </a:r>
            <a:r>
              <a:rPr lang="en-US" dirty="0" smtClean="0"/>
              <a:t>=k</a:t>
            </a:r>
            <a:r>
              <a:rPr lang="el-GR" dirty="0" smtClean="0"/>
              <a:t>λ</a:t>
            </a:r>
            <a:r>
              <a:rPr lang="en-US" dirty="0" smtClean="0"/>
              <a:t>, </a:t>
            </a:r>
            <a:r>
              <a:rPr lang="en-US" dirty="0" err="1" smtClean="0"/>
              <a:t>kai</a:t>
            </a:r>
            <a:r>
              <a:rPr lang="en-US" dirty="0" smtClean="0"/>
              <a:t> =0,1,2…….</a:t>
            </a:r>
          </a:p>
          <a:p>
            <a:pPr>
              <a:buNone/>
            </a:pPr>
            <a:endParaRPr lang="en-US" dirty="0" smtClean="0"/>
          </a:p>
          <a:p>
            <a:pPr marL="1136142" lvl="2" indent="-514350">
              <a:buFont typeface="+mj-lt"/>
              <a:buAutoNum type="alphaLcPeriod"/>
            </a:pPr>
            <a:r>
              <a:rPr lang="en-US" dirty="0" smtClean="0"/>
              <a:t>J</a:t>
            </a:r>
            <a:r>
              <a:rPr lang="lt-LT" dirty="0" smtClean="0"/>
              <a:t>e</a:t>
            </a:r>
            <a:r>
              <a:rPr lang="en-US" dirty="0" err="1" smtClean="0"/>
              <a:t>i</a:t>
            </a:r>
            <a:r>
              <a:rPr lang="en-US" dirty="0" smtClean="0"/>
              <a:t> </a:t>
            </a:r>
            <a:r>
              <a:rPr lang="lt-LT" dirty="0" smtClean="0"/>
              <a:t>ši sąlyga tenkinama, kai k</a:t>
            </a:r>
            <a:r>
              <a:rPr lang="en-US" dirty="0" smtClean="0"/>
              <a:t>=0</a:t>
            </a:r>
            <a:r>
              <a:rPr lang="lt-LT" dirty="0" smtClean="0"/>
              <a:t>, tai ekrane gaunamas centrinis maksimumas.</a:t>
            </a:r>
          </a:p>
          <a:p>
            <a:pPr marL="1136142" lvl="2" indent="-514350">
              <a:buFont typeface="+mj-lt"/>
              <a:buAutoNum type="alphaLcPeriod"/>
            </a:pPr>
            <a:r>
              <a:rPr lang="lt-LT" dirty="0" smtClean="0"/>
              <a:t>Kai k</a:t>
            </a:r>
            <a:r>
              <a:rPr lang="en-US" dirty="0" smtClean="0"/>
              <a:t>=1 pirmos eil</a:t>
            </a:r>
            <a:r>
              <a:rPr lang="lt-LT" dirty="0" smtClean="0"/>
              <a:t>ės maksimumas vadinasi bangų eigos skirtumas 2</a:t>
            </a:r>
            <a:r>
              <a:rPr lang="el-GR" dirty="0" smtClean="0"/>
              <a:t>λ</a:t>
            </a:r>
            <a:endParaRPr lang="lt-LT" dirty="0"/>
          </a:p>
        </p:txBody>
      </p:sp>
      <p:pic>
        <p:nvPicPr>
          <p:cNvPr id="4" name="Paveikslėlis 3" descr="allfons.ru_17354_jpg_720x1024_q90.jpg"/>
          <p:cNvPicPr>
            <a:picLocks noChangeAspect="1"/>
          </p:cNvPicPr>
          <p:nvPr/>
        </p:nvPicPr>
        <p:blipFill>
          <a:blip r:embed="rId2"/>
          <a:stretch>
            <a:fillRect/>
          </a:stretch>
        </p:blipFill>
        <p:spPr>
          <a:xfrm rot="274681">
            <a:off x="500034" y="4429132"/>
            <a:ext cx="3047998" cy="1714499"/>
          </a:xfrm>
          <a:prstGeom prst="rect">
            <a:avLst/>
          </a:prstGeom>
        </p:spPr>
      </p:pic>
    </p:spTree>
  </p:cSld>
  <p:clrMapOvr>
    <a:masterClrMapping/>
  </p:clrMapOvr>
  <p:transition spd="med">
    <p:wheel spokes="2"/>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FF0000"/>
                </a:solidFill>
              </a:rPr>
              <a:t>2 uždavinys</a:t>
            </a:r>
            <a:endParaRPr lang="lt-LT" dirty="0">
              <a:solidFill>
                <a:srgbClr val="FF0000"/>
              </a:solidFill>
            </a:endParaRPr>
          </a:p>
        </p:txBody>
      </p:sp>
      <p:sp>
        <p:nvSpPr>
          <p:cNvPr id="3" name="Turinio vietos rezervavimo ženklas 2"/>
          <p:cNvSpPr>
            <a:spLocks noGrp="1"/>
          </p:cNvSpPr>
          <p:nvPr>
            <p:ph idx="1"/>
          </p:nvPr>
        </p:nvSpPr>
        <p:spPr/>
        <p:txBody>
          <a:bodyPr/>
          <a:lstStyle/>
          <a:p>
            <a:r>
              <a:rPr lang="lt-LT" dirty="0" smtClean="0"/>
              <a:t>Šviesa vandenyje sklinda 220000 km/s greičiu.</a:t>
            </a:r>
          </a:p>
          <a:p>
            <a:pPr>
              <a:buFont typeface="Arial" pitchFamily="34" charset="0"/>
              <a:buChar char="?"/>
            </a:pPr>
            <a:r>
              <a:rPr lang="lt-LT" dirty="0" smtClean="0"/>
              <a:t>Koks vandens absoliutinis lūžio rodiklis?</a:t>
            </a:r>
          </a:p>
          <a:p>
            <a:pPr>
              <a:buNone/>
            </a:pPr>
            <a:r>
              <a:rPr lang="lt-LT" dirty="0" smtClean="0"/>
              <a:t>    (šviesos greitis vakuume 300 000 km/s)</a:t>
            </a:r>
            <a:endParaRPr lang="lt-LT" dirty="0"/>
          </a:p>
        </p:txBody>
      </p:sp>
      <p:pic>
        <p:nvPicPr>
          <p:cNvPr id="4" name="Paveikslėlis 3" descr="file55239599_4c937055.jpg"/>
          <p:cNvPicPr>
            <a:picLocks noChangeAspect="1"/>
          </p:cNvPicPr>
          <p:nvPr/>
        </p:nvPicPr>
        <p:blipFill>
          <a:blip r:embed="rId2"/>
          <a:stretch>
            <a:fillRect/>
          </a:stretch>
        </p:blipFill>
        <p:spPr>
          <a:xfrm rot="20976357">
            <a:off x="2135002" y="3989876"/>
            <a:ext cx="3246737" cy="2164492"/>
          </a:xfrm>
          <a:prstGeom prst="rect">
            <a:avLst/>
          </a:prstGeom>
        </p:spPr>
      </p:pic>
    </p:spTree>
  </p:cSld>
  <p:clrMapOvr>
    <a:masterClrMapping/>
  </p:clrMapOvr>
  <p:transition spd="med">
    <p:wheel spokes="2"/>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FF0000"/>
                </a:solidFill>
              </a:rPr>
              <a:t>2 uždavinio sprendimas</a:t>
            </a:r>
            <a:endParaRPr lang="lt-LT" dirty="0">
              <a:solidFill>
                <a:srgbClr val="FF0000"/>
              </a:solidFill>
            </a:endParaRPr>
          </a:p>
        </p:txBody>
      </p:sp>
      <p:pic>
        <p:nvPicPr>
          <p:cNvPr id="4" name="Paveikslėlis 3" descr="smail.jpg"/>
          <p:cNvPicPr>
            <a:picLocks noChangeAspect="1"/>
          </p:cNvPicPr>
          <p:nvPr/>
        </p:nvPicPr>
        <p:blipFill>
          <a:blip r:embed="rId2" cstate="print"/>
          <a:stretch>
            <a:fillRect/>
          </a:stretch>
        </p:blipFill>
        <p:spPr>
          <a:xfrm rot="653389">
            <a:off x="7500958" y="357166"/>
            <a:ext cx="1197962" cy="1109651"/>
          </a:xfrm>
          <a:prstGeom prst="rect">
            <a:avLst/>
          </a:prstGeom>
        </p:spPr>
      </p:pic>
      <p:pic>
        <p:nvPicPr>
          <p:cNvPr id="2051" name="Picture 3"/>
          <p:cNvPicPr>
            <a:picLocks noGrp="1" noChangeAspect="1" noChangeArrowheads="1"/>
          </p:cNvPicPr>
          <p:nvPr>
            <p:ph idx="1"/>
          </p:nvPr>
        </p:nvPicPr>
        <p:blipFill>
          <a:blip r:embed="rId3" cstate="print"/>
          <a:srcRect/>
          <a:stretch>
            <a:fillRect/>
          </a:stretch>
        </p:blipFill>
        <p:spPr bwMode="auto">
          <a:xfrm>
            <a:off x="214282" y="1428736"/>
            <a:ext cx="7467600" cy="4116225"/>
          </a:xfrm>
          <a:prstGeom prst="rect">
            <a:avLst/>
          </a:prstGeom>
          <a:ln>
            <a:noFill/>
          </a:ln>
          <a:effectLst>
            <a:softEdge rad="112500"/>
          </a:effectLst>
        </p:spPr>
      </p:pic>
    </p:spTree>
  </p:cSld>
  <p:clrMapOvr>
    <a:masterClrMapping/>
  </p:clrMapOvr>
  <p:transition spd="med">
    <p:wheel spokes="2"/>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00B0F0"/>
                </a:solidFill>
              </a:rPr>
              <a:t>3 uždavinys</a:t>
            </a:r>
            <a:endParaRPr lang="lt-LT" dirty="0">
              <a:solidFill>
                <a:srgbClr val="00B0F0"/>
              </a:solidFill>
            </a:endParaRPr>
          </a:p>
        </p:txBody>
      </p:sp>
      <p:sp>
        <p:nvSpPr>
          <p:cNvPr id="3" name="Turinio vietos rezervavimo ženklas 2"/>
          <p:cNvSpPr>
            <a:spLocks noGrp="1"/>
          </p:cNvSpPr>
          <p:nvPr>
            <p:ph idx="1"/>
          </p:nvPr>
        </p:nvSpPr>
        <p:spPr/>
        <p:txBody>
          <a:bodyPr/>
          <a:lstStyle/>
          <a:p>
            <a:pPr>
              <a:buFont typeface="Arial" pitchFamily="34" charset="0"/>
              <a:buChar char="?"/>
            </a:pPr>
            <a:r>
              <a:rPr lang="lt-LT" dirty="0" smtClean="0"/>
              <a:t>Kaip paaiškinti alyvos arba benzino dėmių nusidažymą vaivorykštės spalvomis vandens paviršiuje? </a:t>
            </a:r>
          </a:p>
          <a:p>
            <a:pPr>
              <a:buNone/>
            </a:pPr>
            <a:endParaRPr lang="lt-LT" dirty="0" smtClean="0"/>
          </a:p>
          <a:p>
            <a:pPr>
              <a:buNone/>
            </a:pPr>
            <a:endParaRPr lang="lt-LT" dirty="0"/>
          </a:p>
        </p:txBody>
      </p:sp>
      <p:pic>
        <p:nvPicPr>
          <p:cNvPr id="4" name="Paveikslėlis 3" descr="17f4638110.jpg"/>
          <p:cNvPicPr>
            <a:picLocks noChangeAspect="1"/>
          </p:cNvPicPr>
          <p:nvPr/>
        </p:nvPicPr>
        <p:blipFill>
          <a:blip r:embed="rId2"/>
          <a:stretch>
            <a:fillRect/>
          </a:stretch>
        </p:blipFill>
        <p:spPr>
          <a:xfrm>
            <a:off x="1928794" y="3000372"/>
            <a:ext cx="3725113" cy="3530913"/>
          </a:xfrm>
          <a:prstGeom prst="wave">
            <a:avLst/>
          </a:prstGeom>
        </p:spPr>
      </p:pic>
    </p:spTree>
  </p:cSld>
  <p:clrMapOvr>
    <a:masterClrMapping/>
  </p:clrMapOvr>
  <p:transition spd="med">
    <p:wheel spokes="2"/>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00B0F0"/>
                </a:solidFill>
              </a:rPr>
              <a:t>Atsakymas</a:t>
            </a:r>
            <a:endParaRPr lang="lt-LT" dirty="0">
              <a:solidFill>
                <a:srgbClr val="00B0F0"/>
              </a:solidFill>
            </a:endParaRPr>
          </a:p>
        </p:txBody>
      </p:sp>
      <p:sp>
        <p:nvSpPr>
          <p:cNvPr id="3" name="Turinio vietos rezervavimo ženklas 2"/>
          <p:cNvSpPr>
            <a:spLocks noGrp="1"/>
          </p:cNvSpPr>
          <p:nvPr>
            <p:ph idx="1"/>
          </p:nvPr>
        </p:nvSpPr>
        <p:spPr/>
        <p:txBody>
          <a:bodyPr/>
          <a:lstStyle/>
          <a:p>
            <a:pPr>
              <a:buFont typeface="Wingdings" pitchFamily="2" charset="2"/>
              <a:buChar char="Ø"/>
            </a:pPr>
            <a:r>
              <a:rPr lang="lt-LT" dirty="0" smtClean="0"/>
              <a:t>Šviesos </a:t>
            </a:r>
            <a:r>
              <a:rPr lang="lt-LT" dirty="0" err="1" smtClean="0"/>
              <a:t>interferenciją</a:t>
            </a:r>
            <a:r>
              <a:rPr lang="lt-LT" dirty="0" smtClean="0"/>
              <a:t> galima paaiškinti muilo burbulų ir plonos benzino ar alyvos plėvelės, ant vandens spalvos ,nors jie savaime yra bespalviai.</a:t>
            </a:r>
            <a:endParaRPr lang="lt-LT" dirty="0"/>
          </a:p>
        </p:txBody>
      </p:sp>
      <p:pic>
        <p:nvPicPr>
          <p:cNvPr id="4" name="Paveikslėlis 3" descr="images.jpg"/>
          <p:cNvPicPr>
            <a:picLocks noChangeAspect="1"/>
          </p:cNvPicPr>
          <p:nvPr/>
        </p:nvPicPr>
        <p:blipFill>
          <a:blip r:embed="rId2"/>
          <a:stretch>
            <a:fillRect/>
          </a:stretch>
        </p:blipFill>
        <p:spPr>
          <a:xfrm>
            <a:off x="785786" y="3643313"/>
            <a:ext cx="3571900" cy="2528423"/>
          </a:xfrm>
          <a:prstGeom prst="rect">
            <a:avLst/>
          </a:prstGeom>
        </p:spPr>
      </p:pic>
    </p:spTree>
  </p:cSld>
  <p:clrMapOvr>
    <a:masterClrMapping/>
  </p:clrMapOvr>
  <p:transition spd="med">
    <p:wheel spokes="2"/>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92D050"/>
                </a:solidFill>
              </a:rPr>
              <a:t> 4 uždavinys </a:t>
            </a:r>
            <a:endParaRPr lang="lt-LT" dirty="0">
              <a:solidFill>
                <a:srgbClr val="92D050"/>
              </a:solidFill>
            </a:endParaRPr>
          </a:p>
        </p:txBody>
      </p:sp>
      <p:sp>
        <p:nvSpPr>
          <p:cNvPr id="3" name="Turinio vietos rezervavimo ženklas 2"/>
          <p:cNvSpPr>
            <a:spLocks noGrp="1"/>
          </p:cNvSpPr>
          <p:nvPr>
            <p:ph idx="1"/>
          </p:nvPr>
        </p:nvSpPr>
        <p:spPr/>
        <p:txBody>
          <a:bodyPr/>
          <a:lstStyle/>
          <a:p>
            <a:pPr>
              <a:buFont typeface="Arial" pitchFamily="34" charset="0"/>
              <a:buChar char="?"/>
            </a:pPr>
            <a:r>
              <a:rPr lang="lt-LT" dirty="0" smtClean="0"/>
              <a:t>Kodėl automobilio žibintų šviesoje ant asfalto esantys klanai naktį vairuotojams atrodo kaip tamsios dėmės?</a:t>
            </a:r>
            <a:endParaRPr lang="lt-LT" dirty="0"/>
          </a:p>
        </p:txBody>
      </p:sp>
      <p:pic>
        <p:nvPicPr>
          <p:cNvPr id="4" name="Paveikslėlis 3" descr="automobiliu-zibintus-irgi-reikia-priziureti-automanas.jpg"/>
          <p:cNvPicPr>
            <a:picLocks noChangeAspect="1"/>
          </p:cNvPicPr>
          <p:nvPr/>
        </p:nvPicPr>
        <p:blipFill>
          <a:blip r:embed="rId2"/>
          <a:stretch>
            <a:fillRect/>
          </a:stretch>
        </p:blipFill>
        <p:spPr>
          <a:xfrm>
            <a:off x="357158" y="3143248"/>
            <a:ext cx="6643734" cy="2329921"/>
          </a:xfrm>
          <a:prstGeom prst="rect">
            <a:avLst/>
          </a:prstGeom>
        </p:spPr>
      </p:pic>
    </p:spTree>
  </p:cSld>
  <p:clrMapOvr>
    <a:masterClrMapping/>
  </p:clrMapOvr>
  <p:transition spd="med">
    <p:wheel spokes="2"/>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92D050"/>
                </a:solidFill>
              </a:rPr>
              <a:t>Atsakymas</a:t>
            </a:r>
            <a:endParaRPr lang="lt-LT" dirty="0">
              <a:solidFill>
                <a:srgbClr val="92D050"/>
              </a:solidFill>
            </a:endParaRPr>
          </a:p>
        </p:txBody>
      </p:sp>
      <p:sp>
        <p:nvSpPr>
          <p:cNvPr id="3" name="Turinio vietos rezervavimo ženklas 2"/>
          <p:cNvSpPr>
            <a:spLocks noGrp="1"/>
          </p:cNvSpPr>
          <p:nvPr>
            <p:ph idx="1"/>
          </p:nvPr>
        </p:nvSpPr>
        <p:spPr/>
        <p:txBody>
          <a:bodyPr/>
          <a:lstStyle/>
          <a:p>
            <a:pPr>
              <a:buFont typeface="Wingdings" pitchFamily="2" charset="2"/>
              <a:buChar char="Ø"/>
            </a:pPr>
            <a:r>
              <a:rPr lang="lt-LT" dirty="0" smtClean="0"/>
              <a:t>Klano paviršius atspindi šviesą veidrodiškai. Atsispindėjusi šviesa praktiškai nepatenka į vairuotojo akis. Asfaltas, turintis nelygų paviršių, atspindi šviesą difuziškai, todėl dalis atsispindėjusios šviesos patenka į vairuotojo akis. </a:t>
            </a:r>
          </a:p>
          <a:p>
            <a:pPr>
              <a:buNone/>
            </a:pPr>
            <a:r>
              <a:rPr lang="lt-LT" dirty="0" smtClean="0"/>
              <a:t>    </a:t>
            </a:r>
            <a:endParaRPr lang="lt-LT" dirty="0"/>
          </a:p>
        </p:txBody>
      </p:sp>
      <p:pic>
        <p:nvPicPr>
          <p:cNvPr id="4" name="Paveikslėlis 3" descr="smailikai_com_8_106 (1).gif"/>
          <p:cNvPicPr>
            <a:picLocks noChangeAspect="1"/>
          </p:cNvPicPr>
          <p:nvPr/>
        </p:nvPicPr>
        <p:blipFill>
          <a:blip r:embed="rId2"/>
          <a:stretch>
            <a:fillRect/>
          </a:stretch>
        </p:blipFill>
        <p:spPr>
          <a:xfrm>
            <a:off x="3857620" y="4572008"/>
            <a:ext cx="1819789" cy="1571636"/>
          </a:xfrm>
          <a:prstGeom prst="rect">
            <a:avLst/>
          </a:prstGeom>
        </p:spPr>
      </p:pic>
    </p:spTree>
  </p:cSld>
  <p:clrMapOvr>
    <a:masterClrMapping/>
  </p:clrMapOvr>
  <p:transition spd="med">
    <p:wheel spokes="2"/>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00B050"/>
                </a:solidFill>
              </a:rPr>
              <a:t>5 uždavinys </a:t>
            </a:r>
            <a:endParaRPr lang="lt-LT" dirty="0">
              <a:solidFill>
                <a:srgbClr val="00B050"/>
              </a:solidFill>
            </a:endParaRPr>
          </a:p>
        </p:txBody>
      </p:sp>
      <p:sp>
        <p:nvSpPr>
          <p:cNvPr id="3" name="Turinio vietos rezervavimo ženklas 2"/>
          <p:cNvSpPr>
            <a:spLocks noGrp="1"/>
          </p:cNvSpPr>
          <p:nvPr>
            <p:ph idx="1"/>
          </p:nvPr>
        </p:nvSpPr>
        <p:spPr/>
        <p:txBody>
          <a:bodyPr/>
          <a:lstStyle/>
          <a:p>
            <a:r>
              <a:rPr lang="lt-LT" dirty="0" smtClean="0"/>
              <a:t>Difrakcinės gardelės kiekviename ilgio milimetre įrėžta po 100brūkšnelių.Apskaičiuokite, kokio ilgio šviesos bangos apšviečia gardelę, jei  antroji šviesi juostelė nutolusi nuo centrinės juostelės ekrane 12cm.Atstumas nuo difrakcinės grafelės iki ekrano l</a:t>
            </a:r>
            <a:r>
              <a:rPr lang="en-US" dirty="0" smtClean="0"/>
              <a:t>=1,5m</a:t>
            </a:r>
            <a:endParaRPr lang="lt-LT" dirty="0"/>
          </a:p>
        </p:txBody>
      </p:sp>
      <p:pic>
        <p:nvPicPr>
          <p:cNvPr id="4" name="Paveikslėlis 3" descr="110px-Carbon_lattice_diamond.png"/>
          <p:cNvPicPr>
            <a:picLocks noChangeAspect="1"/>
          </p:cNvPicPr>
          <p:nvPr/>
        </p:nvPicPr>
        <p:blipFill>
          <a:blip r:embed="rId2"/>
          <a:stretch>
            <a:fillRect/>
          </a:stretch>
        </p:blipFill>
        <p:spPr>
          <a:xfrm>
            <a:off x="4357686" y="4909692"/>
            <a:ext cx="1785950" cy="1948308"/>
          </a:xfrm>
          <a:prstGeom prst="rect">
            <a:avLst/>
          </a:prstGeom>
        </p:spPr>
      </p:pic>
    </p:spTree>
  </p:cSld>
  <p:clrMapOvr>
    <a:masterClrMapping/>
  </p:clrMapOvr>
  <p:transition spd="med">
    <p:wheel spokes="2"/>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en-US" dirty="0" smtClean="0">
                <a:solidFill>
                  <a:srgbClr val="00B050"/>
                </a:solidFill>
              </a:rPr>
              <a:t>5 u</a:t>
            </a:r>
            <a:r>
              <a:rPr lang="lt-LT" dirty="0" smtClean="0">
                <a:solidFill>
                  <a:srgbClr val="00B050"/>
                </a:solidFill>
              </a:rPr>
              <a:t>ž</a:t>
            </a:r>
            <a:r>
              <a:rPr lang="en-US" dirty="0" err="1" smtClean="0">
                <a:solidFill>
                  <a:srgbClr val="00B050"/>
                </a:solidFill>
              </a:rPr>
              <a:t>dav</a:t>
            </a:r>
            <a:r>
              <a:rPr lang="lt-LT" dirty="0" smtClean="0">
                <a:solidFill>
                  <a:srgbClr val="00B050"/>
                </a:solidFill>
              </a:rPr>
              <a:t>i</a:t>
            </a:r>
            <a:r>
              <a:rPr lang="en-US" dirty="0" err="1" smtClean="0">
                <a:solidFill>
                  <a:srgbClr val="00B050"/>
                </a:solidFill>
              </a:rPr>
              <a:t>nio</a:t>
            </a:r>
            <a:r>
              <a:rPr lang="en-US" dirty="0" smtClean="0">
                <a:solidFill>
                  <a:srgbClr val="00B050"/>
                </a:solidFill>
              </a:rPr>
              <a:t> </a:t>
            </a:r>
            <a:r>
              <a:rPr lang="lt-LT" dirty="0" smtClean="0">
                <a:solidFill>
                  <a:srgbClr val="00B050"/>
                </a:solidFill>
              </a:rPr>
              <a:t>sprendimas</a:t>
            </a:r>
            <a:endParaRPr lang="lt-LT" dirty="0">
              <a:solidFill>
                <a:srgbClr val="00B050"/>
              </a:solidFill>
            </a:endParaRPr>
          </a:p>
        </p:txBody>
      </p:sp>
      <p:pic>
        <p:nvPicPr>
          <p:cNvPr id="4" name="Paveikslėlis 3" descr="1324278556_bankoboev.ru_beguschii_smail.jpg"/>
          <p:cNvPicPr>
            <a:picLocks noChangeAspect="1"/>
          </p:cNvPicPr>
          <p:nvPr/>
        </p:nvPicPr>
        <p:blipFill>
          <a:blip r:embed="rId2" cstate="print"/>
          <a:stretch>
            <a:fillRect/>
          </a:stretch>
        </p:blipFill>
        <p:spPr>
          <a:xfrm rot="556795">
            <a:off x="7215206" y="214290"/>
            <a:ext cx="1714482" cy="1371586"/>
          </a:xfrm>
          <a:prstGeom prst="rect">
            <a:avLst/>
          </a:prstGeom>
        </p:spPr>
      </p:pic>
      <p:pic>
        <p:nvPicPr>
          <p:cNvPr id="1026" name="Picture 2"/>
          <p:cNvPicPr>
            <a:picLocks noGrp="1" noChangeAspect="1" noChangeArrowheads="1"/>
          </p:cNvPicPr>
          <p:nvPr>
            <p:ph idx="1"/>
          </p:nvPr>
        </p:nvPicPr>
        <p:blipFill>
          <a:blip r:embed="rId3" cstate="print"/>
          <a:srcRect/>
          <a:stretch>
            <a:fillRect/>
          </a:stretch>
        </p:blipFill>
        <p:spPr bwMode="auto">
          <a:xfrm>
            <a:off x="457200" y="1681404"/>
            <a:ext cx="7467600" cy="4363554"/>
          </a:xfrm>
          <a:prstGeom prst="rect">
            <a:avLst/>
          </a:prstGeom>
          <a:noFill/>
          <a:ln w="9525">
            <a:noFill/>
            <a:miter lim="800000"/>
            <a:headEnd/>
            <a:tailEnd/>
          </a:ln>
          <a:effectLst/>
        </p:spPr>
      </p:pic>
    </p:spTree>
  </p:cSld>
  <p:clrMapOvr>
    <a:masterClrMapping/>
  </p:clrMapOvr>
  <p:transition spd="med">
    <p:wheel spokes="2"/>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00B0F0"/>
                </a:solidFill>
              </a:rPr>
              <a:t>6 uždavinys</a:t>
            </a:r>
            <a:endParaRPr lang="lt-LT" dirty="0">
              <a:solidFill>
                <a:srgbClr val="00B0F0"/>
              </a:solidFill>
            </a:endParaRPr>
          </a:p>
        </p:txBody>
      </p:sp>
      <p:sp>
        <p:nvSpPr>
          <p:cNvPr id="3" name="Turinio vietos rezervavimo ženklas 2"/>
          <p:cNvSpPr>
            <a:spLocks noGrp="1"/>
          </p:cNvSpPr>
          <p:nvPr>
            <p:ph idx="1"/>
          </p:nvPr>
        </p:nvSpPr>
        <p:spPr/>
        <p:txBody>
          <a:bodyPr/>
          <a:lstStyle/>
          <a:p>
            <a:r>
              <a:rPr lang="lt-LT" dirty="0" smtClean="0"/>
              <a:t>Spektro raudonąjį kraštą pro difrakcinę gardelę ekrane matysime nutolusį per 3,5cm nuo plyšio vidurio. Atstumas nuo difrakcinės gardelės iki ekrano 50cm,gardelės konstanta 10</a:t>
            </a:r>
            <a:r>
              <a:rPr lang="lt-LT" baseline="30000" dirty="0" smtClean="0"/>
              <a:t>-2 </a:t>
            </a:r>
            <a:r>
              <a:rPr lang="lt-LT" dirty="0" smtClean="0"/>
              <a:t>mm.</a:t>
            </a:r>
          </a:p>
          <a:p>
            <a:pPr>
              <a:buFont typeface="Wingdings" pitchFamily="2" charset="2"/>
              <a:buChar char="J"/>
            </a:pPr>
            <a:r>
              <a:rPr lang="lt-LT" dirty="0" smtClean="0"/>
              <a:t> Apskaičiuokite raudonos šviesos bangos ilgį.</a:t>
            </a:r>
          </a:p>
          <a:p>
            <a:pPr>
              <a:buNone/>
            </a:pPr>
            <a:endParaRPr lang="lt-LT" dirty="0"/>
          </a:p>
        </p:txBody>
      </p:sp>
      <p:pic>
        <p:nvPicPr>
          <p:cNvPr id="5" name="Paveikslėlis 4" descr="KcjMoB8ni.gif"/>
          <p:cNvPicPr>
            <a:picLocks noChangeAspect="1"/>
          </p:cNvPicPr>
          <p:nvPr/>
        </p:nvPicPr>
        <p:blipFill>
          <a:blip r:embed="rId2"/>
          <a:stretch>
            <a:fillRect/>
          </a:stretch>
        </p:blipFill>
        <p:spPr>
          <a:xfrm>
            <a:off x="3923928" y="4509120"/>
            <a:ext cx="1714512" cy="1714512"/>
          </a:xfrm>
          <a:prstGeom prst="rect">
            <a:avLst/>
          </a:prstGeom>
        </p:spPr>
      </p:pic>
    </p:spTree>
  </p:cSld>
  <p:clrMapOvr>
    <a:masterClrMapping/>
  </p:clrMapOvr>
  <p:transition spd="med">
    <p:wheel spokes="2"/>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00B0F0"/>
                </a:solidFill>
              </a:rPr>
              <a:t>6 uždavinio sprendimas</a:t>
            </a:r>
            <a:endParaRPr lang="lt-LT" dirty="0">
              <a:solidFill>
                <a:srgbClr val="00B0F0"/>
              </a:solidFill>
            </a:endParaRPr>
          </a:p>
        </p:txBody>
      </p:sp>
      <p:pic>
        <p:nvPicPr>
          <p:cNvPr id="55298" name="Picture 2"/>
          <p:cNvPicPr>
            <a:picLocks noGrp="1" noChangeAspect="1" noChangeArrowheads="1"/>
          </p:cNvPicPr>
          <p:nvPr>
            <p:ph idx="1"/>
          </p:nvPr>
        </p:nvPicPr>
        <p:blipFill>
          <a:blip r:embed="rId2" cstate="print"/>
          <a:srcRect/>
          <a:stretch>
            <a:fillRect/>
          </a:stretch>
        </p:blipFill>
        <p:spPr bwMode="auto">
          <a:xfrm>
            <a:off x="642910" y="1428736"/>
            <a:ext cx="6759121" cy="4525963"/>
          </a:xfrm>
          <a:prstGeom prst="rect">
            <a:avLst/>
          </a:prstGeom>
          <a:noFill/>
          <a:ln w="9525">
            <a:noFill/>
            <a:miter lim="800000"/>
            <a:headEnd/>
            <a:tailEnd/>
          </a:ln>
          <a:effectLst/>
        </p:spPr>
      </p:pic>
      <p:pic>
        <p:nvPicPr>
          <p:cNvPr id="4" name="Paveikslėlis 3" descr="smail85.jpg"/>
          <p:cNvPicPr>
            <a:picLocks noChangeAspect="1"/>
          </p:cNvPicPr>
          <p:nvPr/>
        </p:nvPicPr>
        <p:blipFill>
          <a:blip r:embed="rId3"/>
          <a:stretch>
            <a:fillRect/>
          </a:stretch>
        </p:blipFill>
        <p:spPr>
          <a:xfrm>
            <a:off x="5429256" y="1500174"/>
            <a:ext cx="1821669" cy="1928826"/>
          </a:xfrm>
          <a:prstGeom prst="rect">
            <a:avLst/>
          </a:prstGeom>
        </p:spPr>
      </p:pic>
    </p:spTree>
  </p:cSld>
  <p:clrMapOvr>
    <a:masterClrMapping/>
  </p:clrMapOvr>
  <p:transition spd="med">
    <p:wheel spokes="2"/>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chemeClr val="accent6">
                    <a:lumMod val="20000"/>
                    <a:lumOff val="80000"/>
                  </a:schemeClr>
                </a:solidFill>
              </a:rPr>
              <a:t>7 uždavinys</a:t>
            </a:r>
            <a:endParaRPr lang="lt-LT" dirty="0">
              <a:solidFill>
                <a:schemeClr val="accent6">
                  <a:lumMod val="20000"/>
                  <a:lumOff val="80000"/>
                </a:schemeClr>
              </a:solidFill>
            </a:endParaRPr>
          </a:p>
        </p:txBody>
      </p:sp>
      <p:sp>
        <p:nvSpPr>
          <p:cNvPr id="3" name="Turinio vietos rezervavimo ženklas 2"/>
          <p:cNvSpPr>
            <a:spLocks noGrp="1"/>
          </p:cNvSpPr>
          <p:nvPr>
            <p:ph idx="1"/>
          </p:nvPr>
        </p:nvSpPr>
        <p:spPr/>
        <p:txBody>
          <a:bodyPr/>
          <a:lstStyle/>
          <a:p>
            <a:r>
              <a:rPr lang="lt-LT" dirty="0" smtClean="0"/>
              <a:t>Garso bangos ir elektromagnetinės bangos ilgis ore toks pats – 10cm.</a:t>
            </a:r>
          </a:p>
          <a:p>
            <a:pPr marL="550926" indent="-514350">
              <a:buFont typeface="Wingdings" pitchFamily="2" charset="2"/>
              <a:buChar char="J"/>
            </a:pPr>
            <a:r>
              <a:rPr lang="lt-LT" dirty="0" smtClean="0"/>
              <a:t>Apibūdinkite šias bangas (girdima, negirdima, šviesa, radijo banga ir </a:t>
            </a:r>
            <a:r>
              <a:rPr lang="lt-LT" dirty="0" err="1" smtClean="0"/>
              <a:t>t.t</a:t>
            </a:r>
            <a:r>
              <a:rPr lang="lt-LT" dirty="0" smtClean="0"/>
              <a:t>)</a:t>
            </a:r>
          </a:p>
          <a:p>
            <a:pPr marL="550926" indent="-514350">
              <a:buFont typeface="Arial" pitchFamily="34" charset="0"/>
              <a:buChar char="?"/>
            </a:pPr>
            <a:r>
              <a:rPr lang="lt-LT" dirty="0" smtClean="0"/>
              <a:t>Kodėl taip skiriasi jų savybės?</a:t>
            </a:r>
            <a:endParaRPr lang="lt-LT" dirty="0"/>
          </a:p>
        </p:txBody>
      </p:sp>
      <p:pic>
        <p:nvPicPr>
          <p:cNvPr id="4" name="Paveikslėlis 3" descr="262348.jpg"/>
          <p:cNvPicPr>
            <a:picLocks noChangeAspect="1"/>
          </p:cNvPicPr>
          <p:nvPr/>
        </p:nvPicPr>
        <p:blipFill>
          <a:blip r:embed="rId2"/>
          <a:stretch>
            <a:fillRect/>
          </a:stretch>
        </p:blipFill>
        <p:spPr>
          <a:xfrm>
            <a:off x="2214546" y="4214818"/>
            <a:ext cx="2824550" cy="1866383"/>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pPr algn="ctr"/>
            <a:r>
              <a:rPr lang="lt-LT" dirty="0" smtClean="0">
                <a:solidFill>
                  <a:schemeClr val="accent6">
                    <a:lumMod val="40000"/>
                    <a:lumOff val="60000"/>
                  </a:schemeClr>
                </a:solidFill>
              </a:rPr>
              <a:t>7 uždavinio sprendimas</a:t>
            </a:r>
            <a:endParaRPr lang="lt-LT" dirty="0">
              <a:solidFill>
                <a:schemeClr val="accent6">
                  <a:lumMod val="40000"/>
                  <a:lumOff val="60000"/>
                </a:schemeClr>
              </a:solidFill>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428596" y="1643050"/>
            <a:ext cx="7460310" cy="1857388"/>
          </a:xfrm>
          <a:prstGeom prst="rect">
            <a:avLst/>
          </a:prstGeom>
          <a:noFill/>
          <a:ln w="9525">
            <a:noFill/>
            <a:miter lim="800000"/>
            <a:headEnd/>
            <a:tailEnd/>
          </a:ln>
          <a:effectLst/>
        </p:spPr>
      </p:pic>
      <p:pic>
        <p:nvPicPr>
          <p:cNvPr id="5" name="Paveikslėlis 4" descr="splavinimo_paveiksliukas_gj.jpg"/>
          <p:cNvPicPr>
            <a:picLocks noChangeAspect="1"/>
          </p:cNvPicPr>
          <p:nvPr/>
        </p:nvPicPr>
        <p:blipFill>
          <a:blip r:embed="rId3"/>
          <a:stretch>
            <a:fillRect/>
          </a:stretch>
        </p:blipFill>
        <p:spPr>
          <a:xfrm>
            <a:off x="2786050" y="3643314"/>
            <a:ext cx="2071702" cy="2762270"/>
          </a:xfrm>
          <a:prstGeom prst="flowChartPunchedTape">
            <a:avLst/>
          </a:prstGeom>
        </p:spPr>
      </p:pic>
    </p:spTree>
    <p:extLst>
      <p:ext uri="{BB962C8B-B14F-4D97-AF65-F5344CB8AC3E}">
        <p14:creationId xmlns="" xmlns:p14="http://schemas.microsoft.com/office/powerpoint/2010/main" val="3114567386"/>
      </p:ext>
    </p:extLst>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chemeClr val="tx2">
                    <a:lumMod val="90000"/>
                  </a:schemeClr>
                </a:solidFill>
              </a:rPr>
              <a:t>8 uždavinys</a:t>
            </a:r>
            <a:endParaRPr lang="lt-LT" dirty="0">
              <a:solidFill>
                <a:schemeClr val="tx2">
                  <a:lumMod val="90000"/>
                </a:schemeClr>
              </a:solidFill>
            </a:endParaRPr>
          </a:p>
        </p:txBody>
      </p:sp>
      <p:sp>
        <p:nvSpPr>
          <p:cNvPr id="3" name="Turinio vietos rezervavimo ženklas 2"/>
          <p:cNvSpPr>
            <a:spLocks noGrp="1"/>
          </p:cNvSpPr>
          <p:nvPr>
            <p:ph idx="1"/>
          </p:nvPr>
        </p:nvSpPr>
        <p:spPr/>
        <p:txBody>
          <a:bodyPr/>
          <a:lstStyle/>
          <a:p>
            <a:r>
              <a:rPr lang="lt-LT" dirty="0" smtClean="0"/>
              <a:t>Du siauri plyšiai, tarp kurių yra d</a:t>
            </a:r>
            <a:r>
              <a:rPr lang="en-US" dirty="0" smtClean="0"/>
              <a:t>=0.2 nm atstumas,ap6viesti </a:t>
            </a:r>
            <a:r>
              <a:rPr lang="en-US" dirty="0" err="1" smtClean="0"/>
              <a:t>balta</a:t>
            </a:r>
            <a:r>
              <a:rPr lang="en-US" dirty="0" smtClean="0"/>
              <a:t> 6viesa.Ekrane, </a:t>
            </a:r>
            <a:r>
              <a:rPr lang="en-US" dirty="0" err="1" smtClean="0"/>
              <a:t>nutolusiame</a:t>
            </a:r>
            <a:r>
              <a:rPr lang="en-US" dirty="0" smtClean="0"/>
              <a:t> </a:t>
            </a:r>
            <a:r>
              <a:rPr lang="en-US" dirty="0" err="1" smtClean="0"/>
              <a:t>nuo</a:t>
            </a:r>
            <a:r>
              <a:rPr lang="en-US" dirty="0" smtClean="0"/>
              <a:t> ply</a:t>
            </a:r>
            <a:r>
              <a:rPr lang="lt-LT" dirty="0" smtClean="0"/>
              <a:t>šių</a:t>
            </a:r>
            <a:r>
              <a:rPr lang="en-US" dirty="0" smtClean="0"/>
              <a:t> per D=</a:t>
            </a:r>
            <a:r>
              <a:rPr lang="lt-LT" dirty="0" smtClean="0"/>
              <a:t>1,3m, susidaro </a:t>
            </a:r>
            <a:r>
              <a:rPr lang="lt-LT" dirty="0" err="1" smtClean="0"/>
              <a:t>interferncinis</a:t>
            </a:r>
            <a:r>
              <a:rPr lang="lt-LT" dirty="0" smtClean="0"/>
              <a:t> vaizdas, atstumas </a:t>
            </a:r>
            <a:r>
              <a:rPr lang="lt-LT" sz="2800" dirty="0" err="1" smtClean="0"/>
              <a:t>Δh</a:t>
            </a:r>
            <a:r>
              <a:rPr lang="lt-LT" sz="2800" dirty="0" smtClean="0"/>
              <a:t> tarp gretimų tamsių jo juostų lygus 0,32cm.</a:t>
            </a:r>
          </a:p>
          <a:p>
            <a:pPr>
              <a:buFont typeface="Arial" pitchFamily="34" charset="0"/>
              <a:buChar char="?"/>
            </a:pPr>
            <a:r>
              <a:rPr lang="lt-LT" sz="2800" dirty="0" err="1" smtClean="0"/>
              <a:t>Apskaičuokite</a:t>
            </a:r>
            <a:r>
              <a:rPr lang="lt-LT" sz="2800" dirty="0" smtClean="0"/>
              <a:t> vidutinį baltos šviesos bangos ilgį.</a:t>
            </a:r>
            <a:endParaRPr lang="lt-LT" dirty="0"/>
          </a:p>
        </p:txBody>
      </p:sp>
      <p:pic>
        <p:nvPicPr>
          <p:cNvPr id="4" name="Paveikslėlis 3" descr="65175.gif"/>
          <p:cNvPicPr>
            <a:picLocks noChangeAspect="1"/>
          </p:cNvPicPr>
          <p:nvPr/>
        </p:nvPicPr>
        <p:blipFill>
          <a:blip r:embed="rId2"/>
          <a:stretch>
            <a:fillRect/>
          </a:stretch>
        </p:blipFill>
        <p:spPr>
          <a:xfrm>
            <a:off x="7072330" y="4429132"/>
            <a:ext cx="1571619" cy="2200266"/>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chemeClr val="tx2">
                    <a:lumMod val="90000"/>
                  </a:schemeClr>
                </a:solidFill>
              </a:rPr>
              <a:t>8 uždavinio sprendimas</a:t>
            </a:r>
            <a:endParaRPr lang="lt-LT" dirty="0">
              <a:solidFill>
                <a:schemeClr val="tx2">
                  <a:lumMod val="90000"/>
                </a:schemeClr>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1000100" y="1571612"/>
            <a:ext cx="5256647" cy="4525963"/>
          </a:xfrm>
          <a:prstGeom prst="rect">
            <a:avLst/>
          </a:prstGeom>
          <a:noFill/>
          <a:ln w="9525">
            <a:noFill/>
            <a:miter lim="800000"/>
            <a:headEnd/>
            <a:tailEnd/>
          </a:ln>
          <a:effectLst/>
        </p:spPr>
      </p:pic>
      <p:pic>
        <p:nvPicPr>
          <p:cNvPr id="4" name="Paveikslėlis 3" descr="LisaSimpson11.gif"/>
          <p:cNvPicPr>
            <a:picLocks noChangeAspect="1"/>
          </p:cNvPicPr>
          <p:nvPr/>
        </p:nvPicPr>
        <p:blipFill>
          <a:blip r:embed="rId3"/>
          <a:stretch>
            <a:fillRect/>
          </a:stretch>
        </p:blipFill>
        <p:spPr>
          <a:xfrm>
            <a:off x="6286512" y="1571612"/>
            <a:ext cx="2457467" cy="3571900"/>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down)">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FF9966"/>
                </a:solidFill>
              </a:rPr>
              <a:t>9 uždavinys</a:t>
            </a:r>
            <a:endParaRPr lang="lt-LT" dirty="0">
              <a:solidFill>
                <a:srgbClr val="FF9966"/>
              </a:solidFill>
            </a:endParaRPr>
          </a:p>
        </p:txBody>
      </p:sp>
      <p:sp>
        <p:nvSpPr>
          <p:cNvPr id="4" name="Turinio vietos rezervavimo ženklas 3"/>
          <p:cNvSpPr>
            <a:spLocks noGrp="1"/>
          </p:cNvSpPr>
          <p:nvPr>
            <p:ph idx="1"/>
          </p:nvPr>
        </p:nvSpPr>
        <p:spPr/>
        <p:txBody>
          <a:bodyPr/>
          <a:lstStyle/>
          <a:p>
            <a:r>
              <a:rPr lang="lt-LT" dirty="0" smtClean="0"/>
              <a:t>Iš šono muilo burbulo viršutinė dalis atrodo juoda, apatinė – skaidri. Tarp jų matomas vaivorykštės spalvų juostos.</a:t>
            </a:r>
          </a:p>
          <a:p>
            <a:pPr>
              <a:buFont typeface="Wingdings" pitchFamily="2" charset="2"/>
              <a:buChar char="J"/>
            </a:pPr>
            <a:r>
              <a:rPr lang="lt-LT" dirty="0" smtClean="0"/>
              <a:t>Paaiškinkite, kodėl taip yra.</a:t>
            </a:r>
            <a:endParaRPr lang="lt-LT" dirty="0"/>
          </a:p>
        </p:txBody>
      </p:sp>
      <p:pic>
        <p:nvPicPr>
          <p:cNvPr id="5" name="Paveikslėlis 4" descr="muiloburbulas.jpg"/>
          <p:cNvPicPr>
            <a:picLocks noChangeAspect="1"/>
          </p:cNvPicPr>
          <p:nvPr/>
        </p:nvPicPr>
        <p:blipFill>
          <a:blip r:embed="rId2" cstate="print"/>
          <a:stretch>
            <a:fillRect/>
          </a:stretch>
        </p:blipFill>
        <p:spPr>
          <a:xfrm>
            <a:off x="1714480" y="3714752"/>
            <a:ext cx="3643338" cy="2570355"/>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FF9966"/>
                </a:solidFill>
              </a:rPr>
              <a:t>9 uždavinio sprendimas</a:t>
            </a:r>
            <a:endParaRPr lang="lt-LT" dirty="0">
              <a:solidFill>
                <a:srgbClr val="FF9966"/>
              </a:solidFill>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428596" y="1643050"/>
            <a:ext cx="7467600" cy="2463564"/>
          </a:xfrm>
          <a:prstGeom prst="rect">
            <a:avLst/>
          </a:prstGeom>
          <a:noFill/>
          <a:ln w="9525">
            <a:noFill/>
            <a:miter lim="800000"/>
            <a:headEnd/>
            <a:tailEnd/>
          </a:ln>
          <a:effectLst/>
        </p:spPr>
      </p:pic>
      <p:pic>
        <p:nvPicPr>
          <p:cNvPr id="4" name="Paveikslėlis 3" descr="cute.gif"/>
          <p:cNvPicPr>
            <a:picLocks noChangeAspect="1"/>
          </p:cNvPicPr>
          <p:nvPr/>
        </p:nvPicPr>
        <p:blipFill>
          <a:blip r:embed="rId3"/>
          <a:stretch>
            <a:fillRect/>
          </a:stretch>
        </p:blipFill>
        <p:spPr>
          <a:xfrm>
            <a:off x="2928926" y="4143380"/>
            <a:ext cx="2500330" cy="2500330"/>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down)">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solidFill>
                  <a:srgbClr val="CC9900"/>
                </a:solidFill>
              </a:rPr>
              <a:t>10 uždavinys</a:t>
            </a:r>
            <a:endParaRPr lang="lt-LT" dirty="0">
              <a:solidFill>
                <a:srgbClr val="CC9900"/>
              </a:solidFill>
            </a:endParaRPr>
          </a:p>
        </p:txBody>
      </p:sp>
      <p:sp>
        <p:nvSpPr>
          <p:cNvPr id="3" name="Turinio vietos rezervavimo ženklas 2"/>
          <p:cNvSpPr>
            <a:spLocks noGrp="1"/>
          </p:cNvSpPr>
          <p:nvPr>
            <p:ph idx="1"/>
          </p:nvPr>
        </p:nvSpPr>
        <p:spPr/>
        <p:txBody>
          <a:bodyPr/>
          <a:lstStyle/>
          <a:p>
            <a:r>
              <a:rPr lang="lt-LT" dirty="0" smtClean="0"/>
              <a:t>Plokščiai iškilas lęšis, kurio kreivumo spindulys R</a:t>
            </a:r>
            <a:r>
              <a:rPr lang="en-US" dirty="0" smtClean="0"/>
              <a:t>=</a:t>
            </a:r>
            <a:r>
              <a:rPr lang="lt-LT" dirty="0" smtClean="0"/>
              <a:t>2 m, padėtas ant stiklo plokštelės.</a:t>
            </a:r>
          </a:p>
          <a:p>
            <a:pPr>
              <a:buFont typeface="Arial" pitchFamily="34" charset="0"/>
              <a:buChar char="?"/>
            </a:pPr>
            <a:r>
              <a:rPr lang="lt-LT" dirty="0" smtClean="0"/>
              <a:t>Kokio ilgio yra 7-ojo tamsaus Niutono žiedas spindulys atspindžio šviesoje? Šviesos bangos ilgis  </a:t>
            </a:r>
            <a:endParaRPr lang="lt-LT" dirty="0"/>
          </a:p>
        </p:txBody>
      </p:sp>
      <p:pic>
        <p:nvPicPr>
          <p:cNvPr id="4" name="Paveikslėlis 3" descr="img2.gif"/>
          <p:cNvPicPr>
            <a:picLocks noChangeAspect="1"/>
          </p:cNvPicPr>
          <p:nvPr/>
        </p:nvPicPr>
        <p:blipFill>
          <a:blip r:embed="rId2"/>
          <a:stretch>
            <a:fillRect/>
          </a:stretch>
        </p:blipFill>
        <p:spPr>
          <a:xfrm>
            <a:off x="5000628" y="4143380"/>
            <a:ext cx="3517915" cy="2384179"/>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rgbClr val="CC9900"/>
                </a:solidFill>
              </a:rPr>
              <a:t>10 uždavinio sprendimas </a:t>
            </a:r>
            <a:endParaRPr lang="lt-LT" dirty="0">
              <a:solidFill>
                <a:srgbClr val="CC9900"/>
              </a:solidFill>
            </a:endParaRPr>
          </a:p>
        </p:txBody>
      </p:sp>
      <p:pic>
        <p:nvPicPr>
          <p:cNvPr id="4098" name="Picture 2"/>
          <p:cNvPicPr>
            <a:picLocks noGrp="1" noChangeAspect="1" noChangeArrowheads="1"/>
          </p:cNvPicPr>
          <p:nvPr>
            <p:ph idx="1"/>
          </p:nvPr>
        </p:nvPicPr>
        <p:blipFill>
          <a:blip r:embed="rId2" cstate="print"/>
          <a:srcRect/>
          <a:stretch>
            <a:fillRect/>
          </a:stretch>
        </p:blipFill>
        <p:spPr bwMode="auto">
          <a:xfrm>
            <a:off x="1165751" y="1600200"/>
            <a:ext cx="6050498" cy="4525963"/>
          </a:xfrm>
          <a:prstGeom prst="rect">
            <a:avLst/>
          </a:prstGeom>
          <a:noFill/>
          <a:ln w="9525">
            <a:noFill/>
            <a:miter lim="800000"/>
            <a:headEnd/>
            <a:tailEnd/>
          </a:ln>
          <a:effectLst/>
        </p:spPr>
      </p:pic>
      <p:pic>
        <p:nvPicPr>
          <p:cNvPr id="4" name="Paveikslėlis 3" descr="atsisiųsti.jpg"/>
          <p:cNvPicPr>
            <a:picLocks noChangeAspect="1"/>
          </p:cNvPicPr>
          <p:nvPr/>
        </p:nvPicPr>
        <p:blipFill>
          <a:blip r:embed="rId3"/>
          <a:stretch>
            <a:fillRect/>
          </a:stretch>
        </p:blipFill>
        <p:spPr>
          <a:xfrm>
            <a:off x="7429520" y="1714488"/>
            <a:ext cx="1571636" cy="2087456"/>
          </a:xfrm>
          <a:prstGeom prst="rect">
            <a:avLst/>
          </a:prstGeom>
        </p:spPr>
      </p:pic>
    </p:spTree>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43108" y="785794"/>
            <a:ext cx="7467600" cy="1143000"/>
          </a:xfrm>
        </p:spPr>
        <p:txBody>
          <a:bodyPr/>
          <a:lstStyle/>
          <a:p>
            <a:pPr algn="ctr"/>
            <a:r>
              <a:rPr lang="lt-LT" b="1" u="sng" dirty="0" smtClean="0">
                <a:solidFill>
                  <a:srgbClr val="0070C0"/>
                </a:solidFill>
                <a:effectLst>
                  <a:outerShdw blurRad="38100" dist="38100" dir="2700000" algn="tl">
                    <a:srgbClr val="000000">
                      <a:alpha val="43137"/>
                    </a:srgbClr>
                  </a:outerShdw>
                </a:effectLst>
              </a:rPr>
              <a:t>TESTAS</a:t>
            </a:r>
            <a:endParaRPr lang="lt-LT" b="1" u="sng" dirty="0">
              <a:solidFill>
                <a:srgbClr val="0070C0"/>
              </a:solidFill>
              <a:effectLst>
                <a:outerShdw blurRad="38100" dist="38100" dir="2700000" algn="tl">
                  <a:srgbClr val="000000">
                    <a:alpha val="43137"/>
                  </a:srgbClr>
                </a:outerShdw>
              </a:effectLst>
            </a:endParaRPr>
          </a:p>
        </p:txBody>
      </p:sp>
      <p:pic>
        <p:nvPicPr>
          <p:cNvPr id="3" name="Paveikslėlis 2" descr="Sypsena.jpg"/>
          <p:cNvPicPr>
            <a:picLocks noChangeAspect="1"/>
          </p:cNvPicPr>
          <p:nvPr/>
        </p:nvPicPr>
        <p:blipFill>
          <a:blip r:embed="rId2"/>
          <a:stretch>
            <a:fillRect/>
          </a:stretch>
        </p:blipFill>
        <p:spPr>
          <a:xfrm>
            <a:off x="857224" y="2571744"/>
            <a:ext cx="4567251" cy="3000865"/>
          </a:xfrm>
          <a:prstGeom prst="rect">
            <a:avLst/>
          </a:prstGeom>
        </p:spPr>
      </p:pic>
    </p:spTree>
  </p:cSld>
  <p:clrMapOvr>
    <a:masterClrMapping/>
  </p:clrMapOvr>
  <p:transition spd="med">
    <p:wheel spokes="2"/>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5720" y="857232"/>
            <a:ext cx="7467600" cy="4525963"/>
          </a:xfrm>
        </p:spPr>
        <p:txBody>
          <a:bodyPr>
            <a:normAutofit lnSpcReduction="10000"/>
          </a:bodyPr>
          <a:lstStyle/>
          <a:p>
            <a:pPr marL="550926" indent="-514350">
              <a:buFont typeface="+mj-lt"/>
              <a:buAutoNum type="arabicPeriod"/>
            </a:pPr>
            <a:r>
              <a:rPr lang="lt-LT" dirty="0" smtClean="0">
                <a:solidFill>
                  <a:schemeClr val="accent2">
                    <a:lumMod val="40000"/>
                    <a:lumOff val="60000"/>
                  </a:schemeClr>
                </a:solidFill>
              </a:rPr>
              <a:t>Kuriais fizikiniais reiškiniais pagrįstas baltos šviesos skaidymas į spalvas: </a:t>
            </a:r>
          </a:p>
          <a:p>
            <a:pPr marL="550926" indent="-514350">
              <a:buNone/>
            </a:pPr>
            <a:r>
              <a:rPr lang="lt-LT" dirty="0" smtClean="0">
                <a:solidFill>
                  <a:schemeClr val="accent2">
                    <a:lumMod val="40000"/>
                    <a:lumOff val="60000"/>
                  </a:schemeClr>
                </a:solidFill>
              </a:rPr>
              <a:t>     1- dispersija,2 – difrakcija, 3 – interferencija</a:t>
            </a:r>
          </a:p>
          <a:p>
            <a:pPr marL="550926" indent="-514350">
              <a:buNone/>
            </a:pPr>
            <a:endParaRPr lang="lt-LT" dirty="0" smtClean="0"/>
          </a:p>
          <a:p>
            <a:pPr marL="1410462" lvl="3" indent="-514350">
              <a:buFont typeface="+mj-lt"/>
              <a:buAutoNum type="alphaUcPeriod"/>
            </a:pPr>
            <a:r>
              <a:rPr lang="lt-LT" sz="2400" dirty="0" smtClean="0">
                <a:solidFill>
                  <a:schemeClr val="accent2">
                    <a:lumMod val="40000"/>
                    <a:lumOff val="60000"/>
                  </a:schemeClr>
                </a:solidFill>
              </a:rPr>
              <a:t>2</a:t>
            </a:r>
          </a:p>
          <a:p>
            <a:pPr marL="1410462" lvl="3" indent="-514350">
              <a:buFont typeface="+mj-lt"/>
              <a:buAutoNum type="alphaUcPeriod"/>
            </a:pPr>
            <a:r>
              <a:rPr lang="lt-LT" sz="2400" dirty="0" smtClean="0">
                <a:solidFill>
                  <a:schemeClr val="accent2">
                    <a:lumMod val="40000"/>
                    <a:lumOff val="60000"/>
                  </a:schemeClr>
                </a:solidFill>
              </a:rPr>
              <a:t>3</a:t>
            </a:r>
          </a:p>
          <a:p>
            <a:pPr marL="1410462" lvl="3" indent="-514350">
              <a:buFont typeface="+mj-lt"/>
              <a:buAutoNum type="alphaUcPeriod"/>
            </a:pPr>
            <a:r>
              <a:rPr lang="lt-LT" sz="2400" dirty="0" smtClean="0">
                <a:solidFill>
                  <a:schemeClr val="accent2">
                    <a:lumMod val="40000"/>
                    <a:lumOff val="60000"/>
                  </a:schemeClr>
                </a:solidFill>
              </a:rPr>
              <a:t>1,3</a:t>
            </a:r>
          </a:p>
          <a:p>
            <a:pPr marL="1410462" lvl="3" indent="-514350">
              <a:buFont typeface="+mj-lt"/>
              <a:buAutoNum type="alphaUcPeriod"/>
            </a:pPr>
            <a:r>
              <a:rPr lang="lt-LT" sz="2400" dirty="0" smtClean="0">
                <a:solidFill>
                  <a:schemeClr val="accent2">
                    <a:lumMod val="40000"/>
                    <a:lumOff val="60000"/>
                  </a:schemeClr>
                </a:solidFill>
              </a:rPr>
              <a:t>1,2,3</a:t>
            </a:r>
          </a:p>
          <a:p>
            <a:pPr marL="550926" indent="-514350">
              <a:buNone/>
            </a:pPr>
            <a:r>
              <a:rPr lang="lt-LT" sz="2400" dirty="0" smtClean="0"/>
              <a:t>    </a:t>
            </a:r>
            <a:endParaRPr lang="lt-LT" sz="2400" dirty="0"/>
          </a:p>
        </p:txBody>
      </p:sp>
      <p:pic>
        <p:nvPicPr>
          <p:cNvPr id="4" name="Paveikslėlis 3" descr="atsisiųsti.jpg"/>
          <p:cNvPicPr>
            <a:picLocks noChangeAspect="1"/>
          </p:cNvPicPr>
          <p:nvPr/>
        </p:nvPicPr>
        <p:blipFill>
          <a:blip r:embed="rId2"/>
          <a:stretch>
            <a:fillRect/>
          </a:stretch>
        </p:blipFill>
        <p:spPr>
          <a:xfrm>
            <a:off x="3500430" y="2928934"/>
            <a:ext cx="3099683" cy="2286016"/>
          </a:xfrm>
          <a:prstGeom prst="rect">
            <a:avLst/>
          </a:prstGeom>
        </p:spPr>
      </p:pic>
    </p:spTree>
  </p:cSld>
  <p:clrMapOvr>
    <a:masterClrMapping/>
  </p:clrMapOvr>
  <p:transition spd="med">
    <p:wheel spokes="2"/>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785794"/>
            <a:ext cx="7467600" cy="4525963"/>
          </a:xfrm>
        </p:spPr>
        <p:txBody>
          <a:bodyPr/>
          <a:lstStyle/>
          <a:p>
            <a:pPr marL="550926" indent="-514350">
              <a:buAutoNum type="arabicPeriod" startAt="2"/>
            </a:pPr>
            <a:r>
              <a:rPr lang="lt-LT" dirty="0" smtClean="0">
                <a:solidFill>
                  <a:schemeClr val="accent5">
                    <a:lumMod val="60000"/>
                    <a:lumOff val="40000"/>
                  </a:schemeClr>
                </a:solidFill>
              </a:rPr>
              <a:t>Kurie išvardinti reiškiniai patvirtina šviesos kvantinę prigimtį?</a:t>
            </a:r>
          </a:p>
          <a:p>
            <a:pPr marL="550926" indent="-514350">
              <a:buNone/>
            </a:pPr>
            <a:endParaRPr lang="lt-LT" dirty="0" smtClean="0">
              <a:solidFill>
                <a:schemeClr val="accent5">
                  <a:lumMod val="60000"/>
                  <a:lumOff val="40000"/>
                </a:schemeClr>
              </a:solidFill>
            </a:endParaRPr>
          </a:p>
          <a:p>
            <a:pPr marL="1136142" lvl="2" indent="-514350">
              <a:buFont typeface="+mj-lt"/>
              <a:buAutoNum type="alphaUcPeriod"/>
            </a:pPr>
            <a:r>
              <a:rPr lang="lt-LT" dirty="0" smtClean="0">
                <a:solidFill>
                  <a:schemeClr val="accent5">
                    <a:lumMod val="60000"/>
                    <a:lumOff val="40000"/>
                  </a:schemeClr>
                </a:solidFill>
              </a:rPr>
              <a:t>Difrakcija</a:t>
            </a:r>
          </a:p>
          <a:p>
            <a:pPr marL="1136142" lvl="2" indent="-514350">
              <a:buFont typeface="+mj-lt"/>
              <a:buAutoNum type="alphaUcPeriod"/>
            </a:pPr>
            <a:r>
              <a:rPr lang="lt-LT" dirty="0" smtClean="0">
                <a:solidFill>
                  <a:schemeClr val="accent5">
                    <a:lumMod val="60000"/>
                    <a:lumOff val="40000"/>
                  </a:schemeClr>
                </a:solidFill>
              </a:rPr>
              <a:t>Interferencija</a:t>
            </a:r>
          </a:p>
          <a:p>
            <a:pPr marL="1136142" lvl="2" indent="-514350">
              <a:buFont typeface="+mj-lt"/>
              <a:buAutoNum type="alphaUcPeriod"/>
            </a:pPr>
            <a:r>
              <a:rPr lang="lt-LT" dirty="0" smtClean="0">
                <a:solidFill>
                  <a:schemeClr val="accent5">
                    <a:lumMod val="60000"/>
                    <a:lumOff val="40000"/>
                  </a:schemeClr>
                </a:solidFill>
              </a:rPr>
              <a:t>Poliarizacija</a:t>
            </a:r>
          </a:p>
          <a:p>
            <a:pPr marL="1136142" lvl="2" indent="-514350">
              <a:buFont typeface="+mj-lt"/>
              <a:buAutoNum type="alphaUcPeriod"/>
            </a:pPr>
            <a:r>
              <a:rPr lang="lt-LT" dirty="0" smtClean="0">
                <a:solidFill>
                  <a:schemeClr val="accent5">
                    <a:lumMod val="60000"/>
                    <a:lumOff val="40000"/>
                  </a:schemeClr>
                </a:solidFill>
              </a:rPr>
              <a:t>Fotoefektas     </a:t>
            </a:r>
            <a:endParaRPr lang="lt-LT" dirty="0">
              <a:solidFill>
                <a:schemeClr val="accent5">
                  <a:lumMod val="60000"/>
                  <a:lumOff val="40000"/>
                </a:schemeClr>
              </a:solidFill>
            </a:endParaRPr>
          </a:p>
        </p:txBody>
      </p:sp>
      <p:pic>
        <p:nvPicPr>
          <p:cNvPr id="4" name="Paveikslėlis 3" descr="file54970321_4ada1cc4.jpg"/>
          <p:cNvPicPr>
            <a:picLocks noChangeAspect="1"/>
          </p:cNvPicPr>
          <p:nvPr/>
        </p:nvPicPr>
        <p:blipFill>
          <a:blip r:embed="rId2"/>
          <a:stretch>
            <a:fillRect/>
          </a:stretch>
        </p:blipFill>
        <p:spPr>
          <a:xfrm>
            <a:off x="3786182" y="2071678"/>
            <a:ext cx="4176271" cy="2928958"/>
          </a:xfrm>
          <a:prstGeom prst="rect">
            <a:avLst/>
          </a:prstGeom>
        </p:spPr>
      </p:pic>
    </p:spTree>
  </p:cSld>
  <p:clrMapOvr>
    <a:masterClrMapping/>
  </p:clrMapOvr>
  <p:transition spd="med">
    <p:wheel spokes="2"/>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85720" y="785794"/>
            <a:ext cx="7467600" cy="4525963"/>
          </a:xfrm>
        </p:spPr>
        <p:txBody>
          <a:bodyPr/>
          <a:lstStyle/>
          <a:p>
            <a:pPr marL="550926" indent="-514350">
              <a:buNone/>
            </a:pPr>
            <a:r>
              <a:rPr lang="lt-LT" dirty="0" smtClean="0">
                <a:solidFill>
                  <a:schemeClr val="accent2">
                    <a:lumMod val="60000"/>
                    <a:lumOff val="40000"/>
                  </a:schemeClr>
                </a:solidFill>
              </a:rPr>
              <a:t>3.Kokie šviesos šaltiniai- mėlyni, žali ar raudoni- sunkiau pastebimi, žiūrint iš didelio aukščio?</a:t>
            </a:r>
          </a:p>
          <a:p>
            <a:pPr marL="550926" indent="-514350">
              <a:buNone/>
            </a:pPr>
            <a:endParaRPr lang="lt-LT" dirty="0" smtClean="0"/>
          </a:p>
          <a:p>
            <a:pPr marL="1136142" lvl="2" indent="-514350">
              <a:buFont typeface="+mj-lt"/>
              <a:buAutoNum type="alphaUcPeriod"/>
            </a:pPr>
            <a:r>
              <a:rPr lang="lt-LT" dirty="0" smtClean="0">
                <a:solidFill>
                  <a:schemeClr val="accent2">
                    <a:lumMod val="60000"/>
                    <a:lumOff val="40000"/>
                  </a:schemeClr>
                </a:solidFill>
              </a:rPr>
              <a:t>Mėlyni</a:t>
            </a:r>
          </a:p>
          <a:p>
            <a:pPr marL="1136142" lvl="2" indent="-514350">
              <a:buFont typeface="+mj-lt"/>
              <a:buAutoNum type="alphaUcPeriod"/>
            </a:pPr>
            <a:r>
              <a:rPr lang="lt-LT" dirty="0" smtClean="0">
                <a:solidFill>
                  <a:schemeClr val="accent2">
                    <a:lumMod val="60000"/>
                    <a:lumOff val="40000"/>
                  </a:schemeClr>
                </a:solidFill>
              </a:rPr>
              <a:t>Žali</a:t>
            </a:r>
          </a:p>
          <a:p>
            <a:pPr marL="1136142" lvl="2" indent="-514350">
              <a:buFont typeface="+mj-lt"/>
              <a:buAutoNum type="alphaUcPeriod"/>
            </a:pPr>
            <a:r>
              <a:rPr lang="lt-LT" dirty="0" smtClean="0">
                <a:solidFill>
                  <a:schemeClr val="accent2">
                    <a:lumMod val="60000"/>
                    <a:lumOff val="40000"/>
                  </a:schemeClr>
                </a:solidFill>
              </a:rPr>
              <a:t>Raudoni</a:t>
            </a:r>
          </a:p>
          <a:p>
            <a:pPr marL="1136142" lvl="2" indent="-514350">
              <a:buFont typeface="+mj-lt"/>
              <a:buAutoNum type="alphaUcPeriod"/>
            </a:pPr>
            <a:r>
              <a:rPr lang="lt-LT" dirty="0" smtClean="0">
                <a:solidFill>
                  <a:schemeClr val="accent2">
                    <a:lumMod val="60000"/>
                    <a:lumOff val="40000"/>
                  </a:schemeClr>
                </a:solidFill>
              </a:rPr>
              <a:t>Visi</a:t>
            </a:r>
          </a:p>
          <a:p>
            <a:pPr marL="550926" indent="-514350">
              <a:buNone/>
            </a:pPr>
            <a:endParaRPr lang="lt-LT" dirty="0" smtClean="0"/>
          </a:p>
        </p:txBody>
      </p:sp>
      <p:pic>
        <p:nvPicPr>
          <p:cNvPr id="4" name="Paveikslėlis 3" descr="Wildflower-meadow-007.jpg"/>
          <p:cNvPicPr>
            <a:picLocks noChangeAspect="1"/>
          </p:cNvPicPr>
          <p:nvPr/>
        </p:nvPicPr>
        <p:blipFill>
          <a:blip r:embed="rId2"/>
          <a:stretch>
            <a:fillRect/>
          </a:stretch>
        </p:blipFill>
        <p:spPr>
          <a:xfrm rot="505039">
            <a:off x="3097739" y="2521081"/>
            <a:ext cx="4381500" cy="2628900"/>
          </a:xfrm>
          <a:prstGeom prst="rect">
            <a:avLst/>
          </a:prstGeom>
        </p:spPr>
      </p:pic>
    </p:spTree>
  </p:cSld>
  <p:clrMapOvr>
    <a:masterClrMapping/>
  </p:clrMapOvr>
  <p:transition spd="med">
    <p:wheel spokes="2"/>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642918"/>
            <a:ext cx="7467600" cy="4525963"/>
          </a:xfrm>
        </p:spPr>
        <p:txBody>
          <a:bodyPr/>
          <a:lstStyle/>
          <a:p>
            <a:pPr>
              <a:buNone/>
            </a:pPr>
            <a:r>
              <a:rPr lang="lt-LT" dirty="0" smtClean="0">
                <a:solidFill>
                  <a:srgbClr val="002060"/>
                </a:solidFill>
              </a:rPr>
              <a:t>4.Kurių elektromagnetinių spindulių dažnis yra didžiausias?</a:t>
            </a:r>
          </a:p>
          <a:p>
            <a:pPr>
              <a:buNone/>
            </a:pPr>
            <a:endParaRPr lang="lt-LT" dirty="0" smtClean="0">
              <a:solidFill>
                <a:srgbClr val="002060"/>
              </a:solidFill>
            </a:endParaRPr>
          </a:p>
          <a:p>
            <a:pPr marL="1136142" lvl="2" indent="-514350">
              <a:buFont typeface="+mj-lt"/>
              <a:buAutoNum type="alphaUcPeriod"/>
            </a:pPr>
            <a:r>
              <a:rPr lang="lt-LT" dirty="0" smtClean="0">
                <a:solidFill>
                  <a:srgbClr val="002060"/>
                </a:solidFill>
              </a:rPr>
              <a:t>Radijo bangų</a:t>
            </a:r>
          </a:p>
          <a:p>
            <a:pPr marL="1136142" lvl="2" indent="-514350">
              <a:buFont typeface="+mj-lt"/>
              <a:buAutoNum type="alphaUcPeriod"/>
            </a:pPr>
            <a:r>
              <a:rPr lang="lt-LT" dirty="0" smtClean="0">
                <a:solidFill>
                  <a:srgbClr val="002060"/>
                </a:solidFill>
              </a:rPr>
              <a:t>Regimosios šviesos</a:t>
            </a:r>
          </a:p>
          <a:p>
            <a:pPr marL="1136142" lvl="2" indent="-514350">
              <a:buFont typeface="+mj-lt"/>
              <a:buAutoNum type="alphaUcPeriod"/>
            </a:pPr>
            <a:r>
              <a:rPr lang="lt-LT" dirty="0" smtClean="0">
                <a:solidFill>
                  <a:srgbClr val="002060"/>
                </a:solidFill>
              </a:rPr>
              <a:t>Rentgeno spindulių</a:t>
            </a:r>
          </a:p>
          <a:p>
            <a:pPr marL="1136142" lvl="2" indent="-514350">
              <a:buFont typeface="+mj-lt"/>
              <a:buAutoNum type="alphaUcPeriod"/>
            </a:pPr>
            <a:r>
              <a:rPr lang="lt-LT" dirty="0" smtClean="0">
                <a:solidFill>
                  <a:srgbClr val="002060"/>
                </a:solidFill>
              </a:rPr>
              <a:t>Ultravioletinių spindulių  </a:t>
            </a:r>
            <a:endParaRPr lang="lt-LT" dirty="0">
              <a:solidFill>
                <a:srgbClr val="002060"/>
              </a:solidFill>
            </a:endParaRPr>
          </a:p>
        </p:txBody>
      </p:sp>
      <p:pic>
        <p:nvPicPr>
          <p:cNvPr id="4" name="Paveikslėlis 3" descr="p8251880_20100824_1058427539.jpg"/>
          <p:cNvPicPr>
            <a:picLocks noChangeAspect="1"/>
          </p:cNvPicPr>
          <p:nvPr/>
        </p:nvPicPr>
        <p:blipFill>
          <a:blip r:embed="rId2" cstate="print"/>
          <a:stretch>
            <a:fillRect/>
          </a:stretch>
        </p:blipFill>
        <p:spPr>
          <a:xfrm>
            <a:off x="5143504" y="2000240"/>
            <a:ext cx="3321734" cy="2428892"/>
          </a:xfrm>
          <a:prstGeom prst="flowChartDelay">
            <a:avLst/>
          </a:prstGeom>
        </p:spPr>
      </p:pic>
    </p:spTree>
  </p:cSld>
  <p:clrMapOvr>
    <a:masterClrMapping/>
  </p:clrMapOvr>
  <p:transition spd="med">
    <p:wheel spokes="2"/>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714356"/>
            <a:ext cx="7467600" cy="4525963"/>
          </a:xfrm>
        </p:spPr>
        <p:txBody>
          <a:bodyPr/>
          <a:lstStyle/>
          <a:p>
            <a:pPr>
              <a:buNone/>
            </a:pPr>
            <a:r>
              <a:rPr lang="lt-LT" dirty="0" smtClean="0">
                <a:solidFill>
                  <a:srgbClr val="00FFFF"/>
                </a:solidFill>
              </a:rPr>
              <a:t>5.Kaip atsiranda mėlyno popieriaus spalva?</a:t>
            </a:r>
          </a:p>
          <a:p>
            <a:pPr>
              <a:buNone/>
            </a:pPr>
            <a:endParaRPr lang="lt-LT" dirty="0" smtClean="0">
              <a:solidFill>
                <a:srgbClr val="00FFFF"/>
              </a:solidFill>
            </a:endParaRPr>
          </a:p>
          <a:p>
            <a:pPr marL="1136142" lvl="2" indent="-514350">
              <a:buFont typeface="+mj-lt"/>
              <a:buAutoNum type="alphaUcPeriod"/>
            </a:pPr>
            <a:r>
              <a:rPr lang="lt-LT" dirty="0" smtClean="0">
                <a:solidFill>
                  <a:srgbClr val="00FFFF"/>
                </a:solidFill>
              </a:rPr>
              <a:t>Popierius mėlyną spalvą atspindi</a:t>
            </a:r>
          </a:p>
          <a:p>
            <a:pPr marL="1136142" lvl="2" indent="-514350">
              <a:buFont typeface="+mj-lt"/>
              <a:buAutoNum type="alphaUcPeriod"/>
            </a:pPr>
            <a:r>
              <a:rPr lang="lt-LT" dirty="0" smtClean="0">
                <a:solidFill>
                  <a:srgbClr val="00FFFF"/>
                </a:solidFill>
              </a:rPr>
              <a:t>Popierius mėlyną spalvą praleidžia</a:t>
            </a:r>
          </a:p>
          <a:p>
            <a:pPr marL="1136142" lvl="2" indent="-514350">
              <a:buFont typeface="+mj-lt"/>
              <a:buAutoNum type="alphaUcPeriod"/>
            </a:pPr>
            <a:r>
              <a:rPr lang="lt-LT" dirty="0" smtClean="0">
                <a:solidFill>
                  <a:srgbClr val="00FFFF"/>
                </a:solidFill>
              </a:rPr>
              <a:t>Popierius šiuos spindulius sugeria</a:t>
            </a:r>
          </a:p>
          <a:p>
            <a:pPr marL="1136142" lvl="2" indent="-514350">
              <a:buFont typeface="+mj-lt"/>
              <a:buAutoNum type="alphaUcPeriod"/>
            </a:pPr>
            <a:r>
              <a:rPr lang="lt-LT" dirty="0" smtClean="0">
                <a:solidFill>
                  <a:srgbClr val="00FFFF"/>
                </a:solidFill>
              </a:rPr>
              <a:t>Popierius laužia mėlyną spalvą</a:t>
            </a:r>
            <a:endParaRPr lang="lt-LT" dirty="0">
              <a:solidFill>
                <a:srgbClr val="00FFFF"/>
              </a:solidFill>
            </a:endParaRPr>
          </a:p>
        </p:txBody>
      </p:sp>
      <p:pic>
        <p:nvPicPr>
          <p:cNvPr id="4" name="Paveikslėlis 3" descr="Krioklys.jpg"/>
          <p:cNvPicPr>
            <a:picLocks noChangeAspect="1"/>
          </p:cNvPicPr>
          <p:nvPr/>
        </p:nvPicPr>
        <p:blipFill>
          <a:blip r:embed="rId2" cstate="print"/>
          <a:stretch>
            <a:fillRect/>
          </a:stretch>
        </p:blipFill>
        <p:spPr>
          <a:xfrm>
            <a:off x="6215074" y="3857628"/>
            <a:ext cx="2643206" cy="2643206"/>
          </a:xfrm>
          <a:prstGeom prst="rect">
            <a:avLst/>
          </a:prstGeom>
        </p:spPr>
      </p:pic>
    </p:spTree>
  </p:cSld>
  <p:clrMapOvr>
    <a:masterClrMapping/>
  </p:clrMapOvr>
  <p:transition spd="med">
    <p:wheel spokes="2"/>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714356"/>
            <a:ext cx="7467600" cy="4525963"/>
          </a:xfrm>
        </p:spPr>
        <p:txBody>
          <a:bodyPr/>
          <a:lstStyle/>
          <a:p>
            <a:pPr>
              <a:buNone/>
            </a:pPr>
            <a:r>
              <a:rPr lang="lt-LT" dirty="0" smtClean="0">
                <a:solidFill>
                  <a:schemeClr val="accent1">
                    <a:lumMod val="75000"/>
                  </a:schemeClr>
                </a:solidFill>
              </a:rPr>
              <a:t>6.Į žalio stiklo butelį pripilta raudono rašalo.</a:t>
            </a:r>
          </a:p>
          <a:p>
            <a:pPr>
              <a:buFont typeface="Arial" pitchFamily="34" charset="0"/>
              <a:buChar char="?"/>
            </a:pPr>
            <a:r>
              <a:rPr lang="lt-LT" dirty="0" smtClean="0">
                <a:solidFill>
                  <a:schemeClr val="accent1">
                    <a:lumMod val="75000"/>
                  </a:schemeClr>
                </a:solidFill>
              </a:rPr>
              <a:t>Kokios jis atrodo spalvos?</a:t>
            </a:r>
          </a:p>
          <a:p>
            <a:pPr>
              <a:buNone/>
            </a:pPr>
            <a:endParaRPr lang="lt-LT" dirty="0" smtClean="0">
              <a:solidFill>
                <a:schemeClr val="accent1">
                  <a:lumMod val="75000"/>
                </a:schemeClr>
              </a:solidFill>
            </a:endParaRPr>
          </a:p>
          <a:p>
            <a:pPr marL="1136142" lvl="2" indent="-514350">
              <a:buFont typeface="+mj-lt"/>
              <a:buAutoNum type="alphaUcPeriod"/>
            </a:pPr>
            <a:r>
              <a:rPr lang="lt-LT" dirty="0" smtClean="0">
                <a:solidFill>
                  <a:schemeClr val="accent1">
                    <a:lumMod val="75000"/>
                  </a:schemeClr>
                </a:solidFill>
              </a:rPr>
              <a:t>Žalias</a:t>
            </a:r>
          </a:p>
          <a:p>
            <a:pPr marL="1136142" lvl="2" indent="-514350">
              <a:buFont typeface="+mj-lt"/>
              <a:buAutoNum type="alphaUcPeriod"/>
            </a:pPr>
            <a:r>
              <a:rPr lang="lt-LT" dirty="0" smtClean="0">
                <a:solidFill>
                  <a:schemeClr val="accent1">
                    <a:lumMod val="75000"/>
                  </a:schemeClr>
                </a:solidFill>
              </a:rPr>
              <a:t>Raudonas</a:t>
            </a:r>
          </a:p>
          <a:p>
            <a:pPr marL="1136142" lvl="2" indent="-514350">
              <a:buFont typeface="+mj-lt"/>
              <a:buAutoNum type="alphaUcPeriod"/>
            </a:pPr>
            <a:r>
              <a:rPr lang="lt-LT" dirty="0" smtClean="0">
                <a:solidFill>
                  <a:schemeClr val="accent1">
                    <a:lumMod val="75000"/>
                  </a:schemeClr>
                </a:solidFill>
              </a:rPr>
              <a:t>Rudas</a:t>
            </a:r>
          </a:p>
          <a:p>
            <a:pPr marL="1136142" lvl="2" indent="-514350">
              <a:buFont typeface="+mj-lt"/>
              <a:buAutoNum type="alphaUcPeriod"/>
            </a:pPr>
            <a:r>
              <a:rPr lang="lt-LT" dirty="0" smtClean="0">
                <a:solidFill>
                  <a:schemeClr val="accent1">
                    <a:lumMod val="75000"/>
                  </a:schemeClr>
                </a:solidFill>
              </a:rPr>
              <a:t>Juodas</a:t>
            </a:r>
          </a:p>
          <a:p>
            <a:pPr marL="1136142" lvl="2" indent="-514350">
              <a:buNone/>
            </a:pPr>
            <a:r>
              <a:rPr lang="lt-LT" dirty="0" smtClean="0">
                <a:solidFill>
                  <a:schemeClr val="accent1">
                    <a:lumMod val="75000"/>
                  </a:schemeClr>
                </a:solidFill>
              </a:rPr>
              <a:t>    </a:t>
            </a:r>
            <a:endParaRPr lang="lt-LT" dirty="0">
              <a:solidFill>
                <a:schemeClr val="accent1">
                  <a:lumMod val="75000"/>
                </a:schemeClr>
              </a:solidFill>
            </a:endParaRPr>
          </a:p>
        </p:txBody>
      </p:sp>
      <p:pic>
        <p:nvPicPr>
          <p:cNvPr id="4" name="Paveikslėlis 3" descr="atsisiųsti (1).jpg"/>
          <p:cNvPicPr>
            <a:picLocks noChangeAspect="1"/>
          </p:cNvPicPr>
          <p:nvPr/>
        </p:nvPicPr>
        <p:blipFill>
          <a:blip r:embed="rId2"/>
          <a:stretch>
            <a:fillRect/>
          </a:stretch>
        </p:blipFill>
        <p:spPr>
          <a:xfrm>
            <a:off x="3643306" y="2714620"/>
            <a:ext cx="3714768" cy="2461034"/>
          </a:xfrm>
          <a:prstGeom prst="rect">
            <a:avLst/>
          </a:prstGeom>
        </p:spPr>
      </p:pic>
    </p:spTree>
  </p:cSld>
  <p:clrMapOvr>
    <a:masterClrMapping/>
  </p:clrMapOvr>
  <p:transition spd="med">
    <p:wheel spokes="2"/>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857232"/>
            <a:ext cx="7467600" cy="4525963"/>
          </a:xfrm>
        </p:spPr>
        <p:txBody>
          <a:bodyPr/>
          <a:lstStyle/>
          <a:p>
            <a:pPr>
              <a:buNone/>
            </a:pPr>
            <a:r>
              <a:rPr lang="lt-LT" dirty="0" smtClean="0">
                <a:solidFill>
                  <a:schemeClr val="tx1">
                    <a:lumMod val="50000"/>
                  </a:schemeClr>
                </a:solidFill>
              </a:rPr>
              <a:t>7.Kurios spalvos šviesa, pereidama iš oro į stiklą, labiausiai lūžta?</a:t>
            </a:r>
          </a:p>
          <a:p>
            <a:pPr>
              <a:buNone/>
            </a:pPr>
            <a:endParaRPr lang="lt-LT" dirty="0" smtClean="0">
              <a:solidFill>
                <a:schemeClr val="tx1">
                  <a:lumMod val="50000"/>
                </a:schemeClr>
              </a:solidFill>
            </a:endParaRPr>
          </a:p>
          <a:p>
            <a:pPr marL="1136142" lvl="2" indent="-514350">
              <a:buFont typeface="+mj-lt"/>
              <a:buAutoNum type="alphaUcPeriod"/>
            </a:pPr>
            <a:r>
              <a:rPr lang="lt-LT" dirty="0" smtClean="0">
                <a:solidFill>
                  <a:schemeClr val="tx1">
                    <a:lumMod val="50000"/>
                  </a:schemeClr>
                </a:solidFill>
              </a:rPr>
              <a:t>Raudona</a:t>
            </a:r>
          </a:p>
          <a:p>
            <a:pPr marL="1136142" lvl="2" indent="-514350">
              <a:buFont typeface="+mj-lt"/>
              <a:buAutoNum type="alphaUcPeriod"/>
            </a:pPr>
            <a:r>
              <a:rPr lang="lt-LT" dirty="0" smtClean="0">
                <a:solidFill>
                  <a:schemeClr val="tx1">
                    <a:lumMod val="50000"/>
                  </a:schemeClr>
                </a:solidFill>
              </a:rPr>
              <a:t>Mėlyna</a:t>
            </a:r>
          </a:p>
          <a:p>
            <a:pPr marL="1136142" lvl="2" indent="-514350">
              <a:buFont typeface="+mj-lt"/>
              <a:buAutoNum type="alphaUcPeriod"/>
            </a:pPr>
            <a:r>
              <a:rPr lang="lt-LT" dirty="0" smtClean="0">
                <a:solidFill>
                  <a:schemeClr val="tx1">
                    <a:lumMod val="50000"/>
                  </a:schemeClr>
                </a:solidFill>
              </a:rPr>
              <a:t>Žalia</a:t>
            </a:r>
          </a:p>
          <a:p>
            <a:pPr marL="1136142" lvl="2" indent="-514350">
              <a:buFont typeface="+mj-lt"/>
              <a:buAutoNum type="alphaUcPeriod"/>
            </a:pPr>
            <a:r>
              <a:rPr lang="lt-LT" dirty="0" smtClean="0">
                <a:solidFill>
                  <a:schemeClr val="tx1">
                    <a:lumMod val="50000"/>
                  </a:schemeClr>
                </a:solidFill>
              </a:rPr>
              <a:t>Violetinė</a:t>
            </a:r>
          </a:p>
          <a:p>
            <a:pPr marL="1136142" lvl="2" indent="-514350">
              <a:buNone/>
            </a:pPr>
            <a:endParaRPr lang="lt-LT" dirty="0">
              <a:solidFill>
                <a:schemeClr val="tx1">
                  <a:lumMod val="50000"/>
                </a:schemeClr>
              </a:solidFill>
            </a:endParaRPr>
          </a:p>
        </p:txBody>
      </p:sp>
      <p:pic>
        <p:nvPicPr>
          <p:cNvPr id="4" name="Paveikslėlis 3" descr="images (1).jpg"/>
          <p:cNvPicPr>
            <a:picLocks noChangeAspect="1"/>
          </p:cNvPicPr>
          <p:nvPr/>
        </p:nvPicPr>
        <p:blipFill>
          <a:blip r:embed="rId2"/>
          <a:stretch>
            <a:fillRect/>
          </a:stretch>
        </p:blipFill>
        <p:spPr>
          <a:xfrm>
            <a:off x="4572000" y="2143116"/>
            <a:ext cx="1743075" cy="2619375"/>
          </a:xfrm>
          <a:prstGeom prst="rect">
            <a:avLst/>
          </a:prstGeom>
        </p:spPr>
      </p:pic>
    </p:spTree>
  </p:cSld>
  <p:clrMapOvr>
    <a:masterClrMapping/>
  </p:clrMapOvr>
  <p:transition spd="med">
    <p:wheel spokes="2"/>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714348" y="285728"/>
            <a:ext cx="7467600" cy="4525963"/>
          </a:xfrm>
        </p:spPr>
        <p:txBody>
          <a:bodyPr>
            <a:normAutofit lnSpcReduction="10000"/>
          </a:bodyPr>
          <a:lstStyle/>
          <a:p>
            <a:pPr>
              <a:buNone/>
            </a:pPr>
            <a:r>
              <a:rPr lang="lt-LT" dirty="0" smtClean="0">
                <a:solidFill>
                  <a:schemeClr val="accent3">
                    <a:lumMod val="60000"/>
                    <a:lumOff val="40000"/>
                  </a:schemeClr>
                </a:solidFill>
              </a:rPr>
              <a:t>8.Difraguodamas ir lūždamas šviesos spindulys keičia sklidimo kryptį.</a:t>
            </a:r>
          </a:p>
          <a:p>
            <a:pPr>
              <a:buFont typeface="Wingdings" pitchFamily="2" charset="2"/>
              <a:buChar char="ü"/>
            </a:pPr>
            <a:r>
              <a:rPr lang="lt-LT" dirty="0" smtClean="0">
                <a:solidFill>
                  <a:schemeClr val="accent3">
                    <a:lumMod val="60000"/>
                    <a:lumOff val="40000"/>
                  </a:schemeClr>
                </a:solidFill>
              </a:rPr>
              <a:t>Kuo skiriasi difrakcijos ir lūžimo reiškiniai?</a:t>
            </a:r>
          </a:p>
          <a:p>
            <a:pPr marL="1136142" lvl="2" indent="-514350">
              <a:buFont typeface="+mj-lt"/>
              <a:buAutoNum type="alphaUcPeriod"/>
            </a:pPr>
            <a:r>
              <a:rPr lang="lt-LT" dirty="0" smtClean="0">
                <a:solidFill>
                  <a:schemeClr val="accent3">
                    <a:lumMod val="60000"/>
                    <a:lumOff val="40000"/>
                  </a:schemeClr>
                </a:solidFill>
              </a:rPr>
              <a:t>Matomais vaizdais</a:t>
            </a:r>
          </a:p>
          <a:p>
            <a:pPr marL="1136142" lvl="2" indent="-514350">
              <a:buFont typeface="+mj-lt"/>
              <a:buAutoNum type="alphaUcPeriod"/>
            </a:pPr>
            <a:r>
              <a:rPr lang="lt-LT" dirty="0" smtClean="0">
                <a:solidFill>
                  <a:schemeClr val="accent3">
                    <a:lumMod val="60000"/>
                    <a:lumOff val="40000"/>
                  </a:schemeClr>
                </a:solidFill>
              </a:rPr>
              <a:t>Niekuo nesiskiria</a:t>
            </a:r>
          </a:p>
          <a:p>
            <a:pPr marL="1136142" lvl="2" indent="-514350">
              <a:buFont typeface="+mj-lt"/>
              <a:buAutoNum type="alphaUcPeriod"/>
            </a:pPr>
            <a:r>
              <a:rPr lang="lt-LT" dirty="0" smtClean="0">
                <a:solidFill>
                  <a:schemeClr val="accent3">
                    <a:lumMod val="60000"/>
                    <a:lumOff val="40000"/>
                  </a:schemeClr>
                </a:solidFill>
              </a:rPr>
              <a:t>Difrakcija  vyksta toje pačioje aplinkoje, o šviesos banga lūžta pereidama iš vienos aplinkos į kitą.</a:t>
            </a:r>
          </a:p>
          <a:p>
            <a:pPr marL="1136142" lvl="2" indent="-514350">
              <a:buFont typeface="+mj-lt"/>
              <a:buAutoNum type="alphaUcPeriod"/>
            </a:pPr>
            <a:r>
              <a:rPr lang="lt-LT" dirty="0" smtClean="0">
                <a:solidFill>
                  <a:schemeClr val="accent3">
                    <a:lumMod val="60000"/>
                    <a:lumOff val="40000"/>
                  </a:schemeClr>
                </a:solidFill>
              </a:rPr>
              <a:t>Difrakcija vyksta sklindant bangai, lūžimas- sklindant šviesos spinduliui</a:t>
            </a:r>
          </a:p>
          <a:p>
            <a:pPr>
              <a:buNone/>
            </a:pPr>
            <a:endParaRPr lang="lt-LT" dirty="0">
              <a:solidFill>
                <a:schemeClr val="accent3">
                  <a:lumMod val="60000"/>
                  <a:lumOff val="40000"/>
                </a:schemeClr>
              </a:solidFill>
            </a:endParaRPr>
          </a:p>
        </p:txBody>
      </p:sp>
      <p:pic>
        <p:nvPicPr>
          <p:cNvPr id="4" name="Paveikslėlis 3" descr="kaledine_egle.jpg"/>
          <p:cNvPicPr>
            <a:picLocks noChangeAspect="1"/>
          </p:cNvPicPr>
          <p:nvPr/>
        </p:nvPicPr>
        <p:blipFill>
          <a:blip r:embed="rId2"/>
          <a:stretch>
            <a:fillRect/>
          </a:stretch>
        </p:blipFill>
        <p:spPr>
          <a:xfrm>
            <a:off x="5643570" y="4429132"/>
            <a:ext cx="3105155" cy="2328866"/>
          </a:xfrm>
          <a:prstGeom prst="wave">
            <a:avLst/>
          </a:prstGeom>
        </p:spPr>
      </p:pic>
    </p:spTree>
  </p:cSld>
  <p:clrMapOvr>
    <a:masterClrMapping/>
  </p:clrMapOvr>
  <p:transition spd="med">
    <p:wheel spokes="2"/>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714356"/>
            <a:ext cx="7467600" cy="4525963"/>
          </a:xfrm>
        </p:spPr>
        <p:txBody>
          <a:bodyPr/>
          <a:lstStyle/>
          <a:p>
            <a:pPr>
              <a:buNone/>
            </a:pPr>
            <a:r>
              <a:rPr lang="lt-LT" dirty="0" smtClean="0">
                <a:solidFill>
                  <a:schemeClr val="accent6">
                    <a:lumMod val="60000"/>
                    <a:lumOff val="40000"/>
                  </a:schemeClr>
                </a:solidFill>
              </a:rPr>
              <a:t>9.Kada yra stebima šviesos difrakcija?</a:t>
            </a:r>
          </a:p>
          <a:p>
            <a:pPr>
              <a:buNone/>
            </a:pPr>
            <a:endParaRPr lang="lt-LT" dirty="0" smtClean="0">
              <a:solidFill>
                <a:schemeClr val="accent6">
                  <a:lumMod val="60000"/>
                  <a:lumOff val="40000"/>
                </a:schemeClr>
              </a:solidFill>
            </a:endParaRPr>
          </a:p>
          <a:p>
            <a:pPr marL="1136142" lvl="2" indent="-514350">
              <a:buFont typeface="+mj-lt"/>
              <a:buAutoNum type="alphaUcPeriod"/>
            </a:pPr>
            <a:r>
              <a:rPr lang="lt-LT" dirty="0" smtClean="0">
                <a:solidFill>
                  <a:schemeClr val="accent6">
                    <a:lumMod val="60000"/>
                    <a:lumOff val="40000"/>
                  </a:schemeClr>
                </a:solidFill>
              </a:rPr>
              <a:t>Žiūrint į lemputę pro kaproninį audinį</a:t>
            </a:r>
          </a:p>
          <a:p>
            <a:pPr marL="1136142" lvl="2" indent="-514350">
              <a:buFont typeface="+mj-lt"/>
              <a:buAutoNum type="alphaUcPeriod"/>
            </a:pPr>
            <a:r>
              <a:rPr lang="lt-LT" dirty="0" smtClean="0">
                <a:solidFill>
                  <a:schemeClr val="accent6">
                    <a:lumMod val="60000"/>
                    <a:lumOff val="40000"/>
                  </a:schemeClr>
                </a:solidFill>
              </a:rPr>
              <a:t>Žiūrint į muilo burbulą</a:t>
            </a:r>
          </a:p>
          <a:p>
            <a:pPr marL="1136142" lvl="2" indent="-514350">
              <a:buFont typeface="+mj-lt"/>
              <a:buAutoNum type="alphaUcPeriod"/>
            </a:pPr>
            <a:r>
              <a:rPr lang="lt-LT" dirty="0" smtClean="0">
                <a:solidFill>
                  <a:schemeClr val="accent6">
                    <a:lumMod val="60000"/>
                    <a:lumOff val="40000"/>
                  </a:schemeClr>
                </a:solidFill>
              </a:rPr>
              <a:t>Kai matom spalvotus ratilus apie saulę</a:t>
            </a:r>
          </a:p>
          <a:p>
            <a:pPr marL="1136142" lvl="2" indent="-514350">
              <a:buFont typeface="+mj-lt"/>
              <a:buAutoNum type="alphaUcPeriod"/>
            </a:pPr>
            <a:r>
              <a:rPr lang="lt-LT" dirty="0" smtClean="0">
                <a:solidFill>
                  <a:schemeClr val="accent6">
                    <a:lumMod val="60000"/>
                    <a:lumOff val="40000"/>
                  </a:schemeClr>
                </a:solidFill>
              </a:rPr>
              <a:t>Kai vabzdžiai prieš šviesą atrodo spalvoti   </a:t>
            </a:r>
            <a:endParaRPr lang="lt-LT" dirty="0">
              <a:solidFill>
                <a:schemeClr val="accent6">
                  <a:lumMod val="60000"/>
                  <a:lumOff val="40000"/>
                </a:schemeClr>
              </a:solidFill>
            </a:endParaRPr>
          </a:p>
        </p:txBody>
      </p:sp>
      <p:pic>
        <p:nvPicPr>
          <p:cNvPr id="4" name="Paveikslėlis 3" descr="images (2).jpg"/>
          <p:cNvPicPr>
            <a:picLocks noChangeAspect="1"/>
          </p:cNvPicPr>
          <p:nvPr/>
        </p:nvPicPr>
        <p:blipFill>
          <a:blip r:embed="rId2"/>
          <a:stretch>
            <a:fillRect/>
          </a:stretch>
        </p:blipFill>
        <p:spPr>
          <a:xfrm>
            <a:off x="1357290" y="3857628"/>
            <a:ext cx="3286148" cy="2177073"/>
          </a:xfrm>
          <a:prstGeom prst="rect">
            <a:avLst/>
          </a:prstGeom>
        </p:spPr>
      </p:pic>
    </p:spTree>
  </p:cSld>
  <p:clrMapOvr>
    <a:masterClrMapping/>
  </p:clrMapOvr>
  <p:transition spd="med">
    <p:wheel spokes="2"/>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642918"/>
            <a:ext cx="7467600" cy="4525963"/>
          </a:xfrm>
        </p:spPr>
        <p:txBody>
          <a:bodyPr/>
          <a:lstStyle/>
          <a:p>
            <a:pPr>
              <a:buNone/>
            </a:pPr>
            <a:r>
              <a:rPr lang="lt-LT" dirty="0" smtClean="0">
                <a:solidFill>
                  <a:schemeClr val="accent5">
                    <a:lumMod val="75000"/>
                  </a:schemeClr>
                </a:solidFill>
              </a:rPr>
              <a:t>10.Ar gali interferuoti dviejų lempų šviesa?</a:t>
            </a:r>
          </a:p>
          <a:p>
            <a:pPr>
              <a:buNone/>
            </a:pPr>
            <a:endParaRPr lang="lt-LT" dirty="0" smtClean="0">
              <a:solidFill>
                <a:schemeClr val="accent5">
                  <a:lumMod val="75000"/>
                </a:schemeClr>
              </a:solidFill>
            </a:endParaRPr>
          </a:p>
          <a:p>
            <a:pPr marL="1410462" lvl="3" indent="-514350">
              <a:buFont typeface="+mj-lt"/>
              <a:buAutoNum type="alphaUcPeriod"/>
            </a:pPr>
            <a:r>
              <a:rPr lang="lt-LT" sz="2400" dirty="0" smtClean="0">
                <a:solidFill>
                  <a:schemeClr val="accent5">
                    <a:lumMod val="75000"/>
                  </a:schemeClr>
                </a:solidFill>
              </a:rPr>
              <a:t>Gali, jei lempos vienodos</a:t>
            </a:r>
          </a:p>
          <a:p>
            <a:pPr marL="1410462" lvl="3" indent="-514350">
              <a:buFont typeface="+mj-lt"/>
              <a:buAutoNum type="alphaUcPeriod"/>
            </a:pPr>
            <a:r>
              <a:rPr lang="lt-LT" sz="2400" dirty="0" smtClean="0">
                <a:solidFill>
                  <a:schemeClr val="accent5">
                    <a:lumMod val="75000"/>
                  </a:schemeClr>
                </a:solidFill>
              </a:rPr>
              <a:t>Gali, jei atstumas tarp lempų didelis</a:t>
            </a:r>
          </a:p>
          <a:p>
            <a:pPr marL="1410462" lvl="3" indent="-514350">
              <a:buFont typeface="+mj-lt"/>
              <a:buAutoNum type="alphaUcPeriod"/>
            </a:pPr>
            <a:r>
              <a:rPr lang="lt-LT" sz="2400" dirty="0" smtClean="0">
                <a:solidFill>
                  <a:schemeClr val="accent5">
                    <a:lumMod val="75000"/>
                  </a:schemeClr>
                </a:solidFill>
              </a:rPr>
              <a:t>Gali, jei jų skleidžiamos bangos vienodos</a:t>
            </a:r>
          </a:p>
          <a:p>
            <a:pPr marL="1410462" lvl="3" indent="-514350">
              <a:buFont typeface="+mj-lt"/>
              <a:buAutoNum type="alphaUcPeriod"/>
            </a:pPr>
            <a:r>
              <a:rPr lang="lt-LT" sz="2400" dirty="0" smtClean="0">
                <a:solidFill>
                  <a:schemeClr val="accent5">
                    <a:lumMod val="75000"/>
                  </a:schemeClr>
                </a:solidFill>
              </a:rPr>
              <a:t>Negali, nes jų skleidžiamos bangos nėra koherentinės</a:t>
            </a:r>
            <a:endParaRPr lang="lt-LT" sz="2400" dirty="0">
              <a:solidFill>
                <a:schemeClr val="accent5">
                  <a:lumMod val="75000"/>
                </a:schemeClr>
              </a:solidFill>
            </a:endParaRPr>
          </a:p>
        </p:txBody>
      </p:sp>
      <p:pic>
        <p:nvPicPr>
          <p:cNvPr id="4" name="Paveikslėlis 3" descr="PARQUES.jpg"/>
          <p:cNvPicPr>
            <a:picLocks noChangeAspect="1"/>
          </p:cNvPicPr>
          <p:nvPr/>
        </p:nvPicPr>
        <p:blipFill>
          <a:blip r:embed="rId2"/>
          <a:stretch>
            <a:fillRect/>
          </a:stretch>
        </p:blipFill>
        <p:spPr>
          <a:xfrm>
            <a:off x="857224" y="3929066"/>
            <a:ext cx="2071702" cy="2418812"/>
          </a:xfrm>
          <a:prstGeom prst="rect">
            <a:avLst/>
          </a:prstGeom>
        </p:spPr>
      </p:pic>
    </p:spTree>
  </p:cSld>
  <p:clrMapOvr>
    <a:masterClrMapping/>
  </p:clrMapOvr>
  <p:transition spd="med">
    <p:wheel spokes="2"/>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285852" y="928670"/>
            <a:ext cx="7467600" cy="1143000"/>
          </a:xfrm>
        </p:spPr>
        <p:txBody>
          <a:bodyPr/>
          <a:lstStyle/>
          <a:p>
            <a:pPr algn="ctr"/>
            <a:r>
              <a:rPr lang="lt-LT" dirty="0" smtClean="0">
                <a:solidFill>
                  <a:srgbClr val="C00000"/>
                </a:solidFill>
              </a:rPr>
              <a:t>Atsakymai</a:t>
            </a:r>
            <a:endParaRPr lang="lt-LT" dirty="0">
              <a:solidFill>
                <a:srgbClr val="C00000"/>
              </a:solidFill>
            </a:endParaRPr>
          </a:p>
        </p:txBody>
      </p:sp>
      <p:pic>
        <p:nvPicPr>
          <p:cNvPr id="3" name="Paveikslėlis 2" descr="linksmi-paveiksliukai-123.jpg"/>
          <p:cNvPicPr>
            <a:picLocks noChangeAspect="1"/>
          </p:cNvPicPr>
          <p:nvPr/>
        </p:nvPicPr>
        <p:blipFill>
          <a:blip r:embed="rId2"/>
          <a:stretch>
            <a:fillRect/>
          </a:stretch>
        </p:blipFill>
        <p:spPr>
          <a:xfrm>
            <a:off x="1428728" y="2143116"/>
            <a:ext cx="3786214" cy="3701351"/>
          </a:xfrm>
          <a:prstGeom prst="rect">
            <a:avLst/>
          </a:prstGeom>
        </p:spPr>
      </p:pic>
    </p:spTree>
  </p:cSld>
  <p:clrMapOvr>
    <a:masterClrMapping/>
  </p:clrMapOvr>
  <p:transition spd="med">
    <p:wheel spokes="2"/>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fontScale="92500" lnSpcReduction="20000"/>
          </a:bodyPr>
          <a:lstStyle/>
          <a:p>
            <a:pPr marL="550926" indent="-514350">
              <a:buFont typeface="+mj-lt"/>
              <a:buAutoNum type="arabicPeriod"/>
            </a:pPr>
            <a:r>
              <a:rPr lang="lt-LT" dirty="0" smtClean="0">
                <a:solidFill>
                  <a:srgbClr val="FF33CC"/>
                </a:solidFill>
              </a:rPr>
              <a:t>D</a:t>
            </a:r>
          </a:p>
          <a:p>
            <a:pPr marL="550926" indent="-514350">
              <a:buFont typeface="+mj-lt"/>
              <a:buAutoNum type="arabicPeriod"/>
            </a:pPr>
            <a:r>
              <a:rPr lang="lt-LT" dirty="0" smtClean="0">
                <a:solidFill>
                  <a:srgbClr val="FF33CC"/>
                </a:solidFill>
              </a:rPr>
              <a:t>D</a:t>
            </a:r>
          </a:p>
          <a:p>
            <a:pPr marL="550926" indent="-514350">
              <a:buFont typeface="+mj-lt"/>
              <a:buAutoNum type="arabicPeriod"/>
            </a:pPr>
            <a:r>
              <a:rPr lang="lt-LT" dirty="0" smtClean="0">
                <a:solidFill>
                  <a:srgbClr val="FF33CC"/>
                </a:solidFill>
              </a:rPr>
              <a:t>A</a:t>
            </a:r>
          </a:p>
          <a:p>
            <a:pPr marL="550926" indent="-514350">
              <a:buFont typeface="+mj-lt"/>
              <a:buAutoNum type="arabicPeriod"/>
            </a:pPr>
            <a:r>
              <a:rPr lang="lt-LT" dirty="0" smtClean="0">
                <a:solidFill>
                  <a:srgbClr val="FF33CC"/>
                </a:solidFill>
              </a:rPr>
              <a:t>C</a:t>
            </a:r>
          </a:p>
          <a:p>
            <a:pPr marL="550926" indent="-514350">
              <a:buFont typeface="+mj-lt"/>
              <a:buAutoNum type="arabicPeriod"/>
            </a:pPr>
            <a:r>
              <a:rPr lang="lt-LT" dirty="0" smtClean="0">
                <a:solidFill>
                  <a:srgbClr val="FF33CC"/>
                </a:solidFill>
              </a:rPr>
              <a:t>A</a:t>
            </a:r>
          </a:p>
          <a:p>
            <a:pPr marL="550926" indent="-514350">
              <a:buFont typeface="+mj-lt"/>
              <a:buAutoNum type="arabicPeriod"/>
            </a:pPr>
            <a:r>
              <a:rPr lang="lt-LT" dirty="0" smtClean="0">
                <a:solidFill>
                  <a:srgbClr val="FF33CC"/>
                </a:solidFill>
              </a:rPr>
              <a:t>D</a:t>
            </a:r>
          </a:p>
          <a:p>
            <a:pPr marL="550926" indent="-514350">
              <a:buFont typeface="+mj-lt"/>
              <a:buAutoNum type="arabicPeriod"/>
            </a:pPr>
            <a:r>
              <a:rPr lang="lt-LT" dirty="0" smtClean="0">
                <a:solidFill>
                  <a:srgbClr val="FF33CC"/>
                </a:solidFill>
              </a:rPr>
              <a:t>D</a:t>
            </a:r>
          </a:p>
          <a:p>
            <a:pPr marL="550926" indent="-514350">
              <a:buFont typeface="+mj-lt"/>
              <a:buAutoNum type="arabicPeriod"/>
            </a:pPr>
            <a:r>
              <a:rPr lang="lt-LT" dirty="0" smtClean="0">
                <a:solidFill>
                  <a:srgbClr val="FF33CC"/>
                </a:solidFill>
              </a:rPr>
              <a:t>C</a:t>
            </a:r>
          </a:p>
          <a:p>
            <a:pPr marL="550926" indent="-514350">
              <a:buFont typeface="+mj-lt"/>
              <a:buAutoNum type="arabicPeriod"/>
            </a:pPr>
            <a:r>
              <a:rPr lang="lt-LT" dirty="0" smtClean="0">
                <a:solidFill>
                  <a:srgbClr val="FF33CC"/>
                </a:solidFill>
              </a:rPr>
              <a:t>A</a:t>
            </a:r>
          </a:p>
          <a:p>
            <a:pPr marL="550926" indent="-514350">
              <a:buFont typeface="+mj-lt"/>
              <a:buAutoNum type="arabicPeriod"/>
            </a:pPr>
            <a:r>
              <a:rPr lang="lt-LT" dirty="0" smtClean="0">
                <a:solidFill>
                  <a:srgbClr val="FF33CC"/>
                </a:solidFill>
              </a:rPr>
              <a:t>D</a:t>
            </a:r>
          </a:p>
          <a:p>
            <a:pPr marL="550926" indent="-514350">
              <a:buNone/>
            </a:pPr>
            <a:endParaRPr lang="lt-LT" dirty="0">
              <a:solidFill>
                <a:srgbClr val="FF33CC"/>
              </a:solidFill>
            </a:endParaRPr>
          </a:p>
        </p:txBody>
      </p:sp>
      <p:pic>
        <p:nvPicPr>
          <p:cNvPr id="4" name="Paveikslėlis 3" descr="1182980524_017_givotnie_33.jpg"/>
          <p:cNvPicPr>
            <a:picLocks noChangeAspect="1"/>
          </p:cNvPicPr>
          <p:nvPr/>
        </p:nvPicPr>
        <p:blipFill>
          <a:blip r:embed="rId2"/>
          <a:stretch>
            <a:fillRect/>
          </a:stretch>
        </p:blipFill>
        <p:spPr>
          <a:xfrm>
            <a:off x="1928794" y="1071546"/>
            <a:ext cx="5502927" cy="3929090"/>
          </a:xfrm>
          <a:prstGeom prst="rect">
            <a:avLst/>
          </a:prstGeom>
        </p:spPr>
      </p:pic>
    </p:spTree>
  </p:cSld>
  <p:clrMapOvr>
    <a:masterClrMapping/>
  </p:clrMapOvr>
  <p:transition spd="med">
    <p:wheel spokes="2"/>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Naudota literatūra</a:t>
            </a:r>
            <a:endParaRPr lang="lt-LT" dirty="0"/>
          </a:p>
        </p:txBody>
      </p:sp>
      <p:sp>
        <p:nvSpPr>
          <p:cNvPr id="3" name="Turinio vietos rezervavimo ženklas 2"/>
          <p:cNvSpPr>
            <a:spLocks noGrp="1"/>
          </p:cNvSpPr>
          <p:nvPr>
            <p:ph idx="1"/>
          </p:nvPr>
        </p:nvSpPr>
        <p:spPr/>
        <p:txBody>
          <a:bodyPr/>
          <a:lstStyle/>
          <a:p>
            <a:pPr marL="550926" indent="-514350">
              <a:buFont typeface="+mj-lt"/>
              <a:buAutoNum type="arabicPeriod"/>
            </a:pPr>
            <a:r>
              <a:rPr lang="lt-LT" dirty="0" smtClean="0"/>
              <a:t>Vl.Valentinavičius,Fizika10kl., Kaunas, šviesa,2006</a:t>
            </a:r>
          </a:p>
          <a:p>
            <a:pPr marL="550926" indent="-514350">
              <a:buFont typeface="+mj-lt"/>
              <a:buAutoNum type="arabicPeriod"/>
            </a:pPr>
            <a:r>
              <a:rPr lang="lt-LT" dirty="0" err="1" smtClean="0"/>
              <a:t>St</a:t>
            </a:r>
            <a:r>
              <a:rPr lang="lt-LT" dirty="0" smtClean="0"/>
              <a:t>. Jakutis, Fizikos uždavinynas, X-XII </a:t>
            </a:r>
            <a:r>
              <a:rPr lang="lt-LT" dirty="0" err="1" smtClean="0"/>
              <a:t>kl</a:t>
            </a:r>
            <a:r>
              <a:rPr lang="lt-LT" dirty="0" smtClean="0"/>
              <a:t>., Kaunas, šviesa, 1994</a:t>
            </a:r>
          </a:p>
          <a:p>
            <a:pPr marL="550926" indent="-514350">
              <a:buFont typeface="+mj-lt"/>
              <a:buAutoNum type="arabicPeriod"/>
            </a:pPr>
            <a:r>
              <a:rPr lang="lt-LT" dirty="0" smtClean="0"/>
              <a:t>V. </a:t>
            </a:r>
            <a:r>
              <a:rPr lang="lt-LT" dirty="0" err="1" smtClean="0"/>
              <a:t>Tarasonis</a:t>
            </a:r>
            <a:r>
              <a:rPr lang="lt-LT" dirty="0" smtClean="0"/>
              <a:t>, Fizika , X-</a:t>
            </a:r>
            <a:r>
              <a:rPr lang="lt-LT" dirty="0" err="1" smtClean="0"/>
              <a:t>XIIkl.,Vilniaus</a:t>
            </a:r>
            <a:r>
              <a:rPr lang="lt-LT" dirty="0" smtClean="0"/>
              <a:t> mokslo ir enciklopedijų leidykla 1995</a:t>
            </a:r>
          </a:p>
          <a:p>
            <a:pPr marL="550926" indent="-514350">
              <a:buFont typeface="+mj-lt"/>
              <a:buAutoNum type="arabicPeriod"/>
            </a:pPr>
            <a:r>
              <a:rPr lang="lt-LT" dirty="0" smtClean="0"/>
              <a:t>Jaunųjų fizikų mokykla “Fotonas”</a:t>
            </a:r>
          </a:p>
          <a:p>
            <a:pPr marL="550926" indent="-514350">
              <a:buFont typeface="+mj-lt"/>
              <a:buAutoNum type="arabicPeriod"/>
            </a:pPr>
            <a:r>
              <a:rPr lang="lt-LT" dirty="0" err="1" smtClean="0"/>
              <a:t>www.wikipedija.com</a:t>
            </a:r>
            <a:endParaRPr lang="lt-LT" dirty="0" smtClean="0"/>
          </a:p>
          <a:p>
            <a:pPr marL="550926" indent="-514350">
              <a:buFont typeface="+mj-lt"/>
              <a:buAutoNum type="arabicPeriod"/>
            </a:pPr>
            <a:endParaRPr lang="lt-LT" dirty="0"/>
          </a:p>
        </p:txBody>
      </p:sp>
    </p:spTree>
  </p:cSld>
  <p:clrMapOvr>
    <a:masterClrMapping/>
  </p:clrMapOvr>
  <p:transition spd="med">
    <p:wheel spokes="2"/>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Autofit/>
          </a:bodyPr>
          <a:lstStyle/>
          <a:p>
            <a:pPr algn="ctr"/>
            <a:r>
              <a:rPr lang="lt-LT" sz="7200" dirty="0" smtClean="0"/>
              <a:t>Ačiū už dėmesį</a:t>
            </a:r>
            <a:endParaRPr lang="lt-LT" sz="7200" dirty="0"/>
          </a:p>
        </p:txBody>
      </p:sp>
      <p:pic>
        <p:nvPicPr>
          <p:cNvPr id="4" name="Paveikslėlis 3" descr="thumb_big_normal_c327bbd3f445b3445bdd26fd2c2067a6.jpg"/>
          <p:cNvPicPr>
            <a:picLocks noChangeAspect="1"/>
          </p:cNvPicPr>
          <p:nvPr/>
        </p:nvPicPr>
        <p:blipFill>
          <a:blip r:embed="rId2"/>
          <a:stretch>
            <a:fillRect/>
          </a:stretch>
        </p:blipFill>
        <p:spPr>
          <a:xfrm>
            <a:off x="928662" y="1643050"/>
            <a:ext cx="5272090" cy="3954068"/>
          </a:xfrm>
          <a:prstGeom prst="rect">
            <a:avLst/>
          </a:prstGeom>
        </p:spPr>
      </p:pic>
    </p:spTree>
  </p:cSld>
  <p:clrMapOvr>
    <a:masterClrMapping/>
  </p:clrMapOvr>
  <p:transition spd="med">
    <p:wheel spokes="2"/>
  </p:transition>
  <p:timing>
    <p:tnLst>
      <p:par>
        <p:cTn id="1" dur="indefinite" restart="never" nodeType="tmRoot"/>
      </p:par>
    </p:tnLst>
  </p:timing>
</p:sld>
</file>

<file path=ppt/theme/theme1.xml><?xml version="1.0" encoding="utf-8"?>
<a:theme xmlns:a="http://schemas.openxmlformats.org/drawingml/2006/main" name="Techniškas">
  <a:themeElements>
    <a:clrScheme name="Techniškas">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škas">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škas">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894</TotalTime>
  <Words>1785</Words>
  <Application>Microsoft Office PowerPoint</Application>
  <PresentationFormat>Demonstracija ekrane (4:3)</PresentationFormat>
  <Paragraphs>328</Paragraphs>
  <Slides>80</Slides>
  <Notes>2</Notes>
  <HiddenSlides>0</HiddenSlides>
  <MMClips>0</MMClips>
  <ScaleCrop>false</ScaleCrop>
  <HeadingPairs>
    <vt:vector size="4" baseType="variant">
      <vt:variant>
        <vt:lpstr>Tema</vt:lpstr>
      </vt:variant>
      <vt:variant>
        <vt:i4>1</vt:i4>
      </vt:variant>
      <vt:variant>
        <vt:lpstr>Skaidrių pavadinimai</vt:lpstr>
      </vt:variant>
      <vt:variant>
        <vt:i4>80</vt:i4>
      </vt:variant>
    </vt:vector>
  </HeadingPairs>
  <TitlesOfParts>
    <vt:vector size="81" baseType="lpstr">
      <vt:lpstr>Techniškas</vt:lpstr>
      <vt:lpstr>Skyriaus “šviesos banginės savybės” apibendrinimas</vt:lpstr>
      <vt:lpstr>Turinys</vt:lpstr>
      <vt:lpstr>Tikslai</vt:lpstr>
      <vt:lpstr>Šviesos dispersija </vt:lpstr>
      <vt:lpstr>Išvada </vt:lpstr>
      <vt:lpstr>Skaidrė 6</vt:lpstr>
      <vt:lpstr>Skaidrė 7</vt:lpstr>
      <vt:lpstr>Skaidrė 8</vt:lpstr>
      <vt:lpstr>Skaidrė 9</vt:lpstr>
      <vt:lpstr>Skaidrė 10</vt:lpstr>
      <vt:lpstr>Skaidrūs kūnai praeinančioje šviesoje yra tos spalvos, kurios spindulius jie praleidžia.</vt:lpstr>
      <vt:lpstr>Skaidrė 12</vt:lpstr>
      <vt:lpstr>Elektromagnetinių bangų  skalė</vt:lpstr>
      <vt:lpstr>Infraraudonieji spinduliai</vt:lpstr>
      <vt:lpstr>Skaidrė 15</vt:lpstr>
      <vt:lpstr>Skaidrė 16</vt:lpstr>
      <vt:lpstr>Skaidrė 17</vt:lpstr>
      <vt:lpstr>Skaidrė 18</vt:lpstr>
      <vt:lpstr>Skaidrė 19</vt:lpstr>
      <vt:lpstr>Skaidrė 20</vt:lpstr>
      <vt:lpstr>  Ultravioletiniai spinduliai</vt:lpstr>
      <vt:lpstr>Skaidrė 22</vt:lpstr>
      <vt:lpstr>Skaidrė 23</vt:lpstr>
      <vt:lpstr>Skaidrė 24</vt:lpstr>
      <vt:lpstr>Rentgeno spinduliai</vt:lpstr>
      <vt:lpstr>Skaidrė 26</vt:lpstr>
      <vt:lpstr>Spektrai</vt:lpstr>
      <vt:lpstr>Skaidrė 28</vt:lpstr>
      <vt:lpstr>Skaidrė 29</vt:lpstr>
      <vt:lpstr>Linijinis spektras</vt:lpstr>
      <vt:lpstr>Juostinis spektras</vt:lpstr>
      <vt:lpstr>Absorbcijos spektras</vt:lpstr>
      <vt:lpstr>Spektrinė analizė</vt:lpstr>
      <vt:lpstr>Skaidrė 34</vt:lpstr>
      <vt:lpstr>Šviesos interferencija</vt:lpstr>
      <vt:lpstr>Skaidrė 36</vt:lpstr>
      <vt:lpstr>Skaidrė 37</vt:lpstr>
      <vt:lpstr>Šviesos interferencijos pritaikymas</vt:lpstr>
      <vt:lpstr>Šviesos difrakcija</vt:lpstr>
      <vt:lpstr>Difrakcijos žalingi reiškiniai</vt:lpstr>
      <vt:lpstr>Difrakcinė gardelė</vt:lpstr>
      <vt:lpstr>Difrakcinės gardelės naudojimas moksle ir praktikoje</vt:lpstr>
      <vt:lpstr>Skaidrė 43</vt:lpstr>
      <vt:lpstr>Difrakcija gamtoje ir technikoje</vt:lpstr>
      <vt:lpstr>Uždavinių sprendimas</vt:lpstr>
      <vt:lpstr>1 uždavinys</vt:lpstr>
      <vt:lpstr>1 uždavinio sprendimas</vt:lpstr>
      <vt:lpstr>2 uždavinys</vt:lpstr>
      <vt:lpstr>2 uždavinio sprendimas</vt:lpstr>
      <vt:lpstr>3 uždavinys</vt:lpstr>
      <vt:lpstr>Atsakymas</vt:lpstr>
      <vt:lpstr> 4 uždavinys </vt:lpstr>
      <vt:lpstr>Atsakymas</vt:lpstr>
      <vt:lpstr>5 uždavinys </vt:lpstr>
      <vt:lpstr>5 uždavinio sprendimas</vt:lpstr>
      <vt:lpstr>6 uždavinys</vt:lpstr>
      <vt:lpstr>6 uždavinio sprendimas</vt:lpstr>
      <vt:lpstr>7 uždavinys</vt:lpstr>
      <vt:lpstr>7 uždavinio sprendimas</vt:lpstr>
      <vt:lpstr>8 uždavinys</vt:lpstr>
      <vt:lpstr>8 uždavinio sprendimas</vt:lpstr>
      <vt:lpstr>9 uždavinys</vt:lpstr>
      <vt:lpstr>9 uždavinio sprendimas</vt:lpstr>
      <vt:lpstr>10 uždavinys</vt:lpstr>
      <vt:lpstr>10 uždavinio sprendimas </vt:lpstr>
      <vt:lpstr>TESTAS</vt:lpstr>
      <vt:lpstr>Skaidrė 67</vt:lpstr>
      <vt:lpstr>Skaidrė 68</vt:lpstr>
      <vt:lpstr>Skaidrė 69</vt:lpstr>
      <vt:lpstr>Skaidrė 70</vt:lpstr>
      <vt:lpstr>Skaidrė 71</vt:lpstr>
      <vt:lpstr>Skaidrė 72</vt:lpstr>
      <vt:lpstr>Skaidrė 73</vt:lpstr>
      <vt:lpstr>Skaidrė 74</vt:lpstr>
      <vt:lpstr>Skaidrė 75</vt:lpstr>
      <vt:lpstr>Skaidrė 76</vt:lpstr>
      <vt:lpstr>Atsakymai</vt:lpstr>
      <vt:lpstr>Skaidrė 78</vt:lpstr>
      <vt:lpstr>Naudota literatūra</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Vardas</dc:creator>
  <cp:lastModifiedBy>Vardas</cp:lastModifiedBy>
  <cp:revision>96</cp:revision>
  <dcterms:created xsi:type="dcterms:W3CDTF">2015-03-02T16:07:50Z</dcterms:created>
  <dcterms:modified xsi:type="dcterms:W3CDTF">2015-03-19T14:58:13Z</dcterms:modified>
</cp:coreProperties>
</file>