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8" r:id="rId4"/>
    <p:sldId id="259" r:id="rId5"/>
    <p:sldId id="258" r:id="rId6"/>
    <p:sldId id="260" r:id="rId7"/>
    <p:sldId id="265" r:id="rId8"/>
    <p:sldId id="266" r:id="rId9"/>
    <p:sldId id="261" r:id="rId10"/>
    <p:sldId id="269" r:id="rId11"/>
    <p:sldId id="267" r:id="rId12"/>
    <p:sldId id="270" r:id="rId13"/>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5" d="100"/>
          <a:sy n="75" d="100"/>
        </p:scale>
        <p:origin x="1014"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5BBC6A43-6B71-4367-BA09-8DFFF9EC3FC6}" type="datetimeFigureOut">
              <a:rPr lang="lt-LT" smtClean="0"/>
              <a:t>2015-03-03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982DD70-D354-4DB0-BCA9-DD2E4032FA24}" type="slidenum">
              <a:rPr lang="lt-LT" smtClean="0"/>
              <a:t>‹#›</a:t>
            </a:fld>
            <a:endParaRPr lang="lt-LT"/>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lt-LT" smtClean="0"/>
              <a:t>Spustelėję redag. ruoš. pavad. stilių</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lt-LT" smtClean="0"/>
              <a:t>Spustelėję redag. ruoš. pavad. stilių</a:t>
            </a:r>
            <a:endParaRPr lang="en-US" dirty="0"/>
          </a:p>
        </p:txBody>
      </p:sp>
      <p:sp>
        <p:nvSpPr>
          <p:cNvPr id="4" name="Date Placeholder 3"/>
          <p:cNvSpPr>
            <a:spLocks noGrp="1"/>
          </p:cNvSpPr>
          <p:nvPr>
            <p:ph type="dt" sz="half" idx="10"/>
          </p:nvPr>
        </p:nvSpPr>
        <p:spPr/>
        <p:txBody>
          <a:bodyPr/>
          <a:lstStyle/>
          <a:p>
            <a:fld id="{5BBC6A43-6B71-4367-BA09-8DFFF9EC3FC6}" type="datetimeFigureOut">
              <a:rPr lang="lt-LT" smtClean="0"/>
              <a:t>2015-03-03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982DD70-D354-4DB0-BCA9-DD2E4032FA24}" type="slidenum">
              <a:rPr lang="lt-LT" smtClean="0"/>
              <a:t>‹#›</a:t>
            </a:fld>
            <a:endParaRPr lang="lt-LT"/>
          </a:p>
        </p:txBody>
      </p:sp>
      <p:sp>
        <p:nvSpPr>
          <p:cNvPr id="8" name="Content Placeholder 7"/>
          <p:cNvSpPr>
            <a:spLocks noGrp="1"/>
          </p:cNvSpPr>
          <p:nvPr>
            <p:ph sz="quarter" idx="13"/>
          </p:nvPr>
        </p:nvSpPr>
        <p:spPr>
          <a:xfrm>
            <a:off x="609600" y="1600200"/>
            <a:ext cx="7924800" cy="41148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lt-LT" smtClean="0"/>
              <a:t>Spustelėję redag. ruoš. pavad. stilių</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5BBC6A43-6B71-4367-BA09-8DFFF9EC3FC6}" type="datetimeFigureOut">
              <a:rPr lang="lt-LT" smtClean="0"/>
              <a:t>2015-03-03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982DD70-D354-4DB0-BCA9-DD2E4032FA24}" type="slidenum">
              <a:rPr lang="lt-LT" smtClean="0"/>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2" name="Title 1"/>
          <p:cNvSpPr>
            <a:spLocks noGrp="1"/>
          </p:cNvSpPr>
          <p:nvPr>
            <p:ph type="title"/>
          </p:nvPr>
        </p:nvSpPr>
        <p:spPr>
          <a:xfrm>
            <a:off x="609600" y="274638"/>
            <a:ext cx="7924800" cy="1143000"/>
          </a:xfrm>
        </p:spPr>
        <p:txBody>
          <a:bodyPr/>
          <a:lstStyle/>
          <a:p>
            <a:r>
              <a:rPr lang="lt-LT" smtClean="0"/>
              <a:t>Spustelėję redag. ruoš. pavad. stilių</a:t>
            </a:r>
            <a:endParaRPr lang="en-US" dirty="0"/>
          </a:p>
        </p:txBody>
      </p:sp>
      <p:sp>
        <p:nvSpPr>
          <p:cNvPr id="5" name="Date Placeholder 4"/>
          <p:cNvSpPr>
            <a:spLocks noGrp="1"/>
          </p:cNvSpPr>
          <p:nvPr>
            <p:ph type="dt" sz="half" idx="10"/>
          </p:nvPr>
        </p:nvSpPr>
        <p:spPr/>
        <p:txBody>
          <a:bodyPr/>
          <a:lstStyle/>
          <a:p>
            <a:fld id="{5BBC6A43-6B71-4367-BA09-8DFFF9EC3FC6}" type="datetimeFigureOut">
              <a:rPr lang="lt-LT" smtClean="0"/>
              <a:t>2015-03-03</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8982DD70-D354-4DB0-BCA9-DD2E4032FA24}" type="slidenum">
              <a:rPr lang="lt-LT" smtClean="0"/>
              <a:t>‹#›</a:t>
            </a:fld>
            <a:endParaRPr lang="lt-L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lt-LT" smtClean="0"/>
              <a:t>Spustelėję redag. ruoš. pavad. stilių</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7" name="Date Placeholder 6"/>
          <p:cNvSpPr>
            <a:spLocks noGrp="1"/>
          </p:cNvSpPr>
          <p:nvPr>
            <p:ph type="dt" sz="half" idx="10"/>
          </p:nvPr>
        </p:nvSpPr>
        <p:spPr/>
        <p:txBody>
          <a:bodyPr/>
          <a:lstStyle/>
          <a:p>
            <a:fld id="{5BBC6A43-6B71-4367-BA09-8DFFF9EC3FC6}" type="datetimeFigureOut">
              <a:rPr lang="lt-LT" smtClean="0"/>
              <a:t>2015-03-03</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8982DD70-D354-4DB0-BCA9-DD2E4032FA24}" type="slidenum">
              <a:rPr lang="lt-LT" smtClean="0"/>
              <a:t>‹#›</a:t>
            </a:fld>
            <a:endParaRPr lang="lt-L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lt-LT" smtClean="0"/>
              <a:t>Spustelėję redag. ruoš. pavad. stilių</a:t>
            </a:r>
            <a:endParaRPr lang="en-US" dirty="0"/>
          </a:p>
        </p:txBody>
      </p:sp>
      <p:sp>
        <p:nvSpPr>
          <p:cNvPr id="3" name="Date Placeholder 2"/>
          <p:cNvSpPr>
            <a:spLocks noGrp="1"/>
          </p:cNvSpPr>
          <p:nvPr>
            <p:ph type="dt" sz="half" idx="10"/>
          </p:nvPr>
        </p:nvSpPr>
        <p:spPr/>
        <p:txBody>
          <a:bodyPr/>
          <a:lstStyle/>
          <a:p>
            <a:fld id="{5BBC6A43-6B71-4367-BA09-8DFFF9EC3FC6}" type="datetimeFigureOut">
              <a:rPr lang="lt-LT" smtClean="0"/>
              <a:t>2015-03-03</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8982DD70-D354-4DB0-BCA9-DD2E4032FA24}" type="slidenum">
              <a:rPr lang="lt-LT" smtClean="0"/>
              <a:t>‹#›</a:t>
            </a:fld>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BC6A43-6B71-4367-BA09-8DFFF9EC3FC6}" type="datetimeFigureOut">
              <a:rPr lang="lt-LT" smtClean="0"/>
              <a:t>2015-03-03</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8982DD70-D354-4DB0-BCA9-DD2E4032FA24}" type="slidenum">
              <a:rPr lang="lt-LT" smtClean="0"/>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lt-LT" smtClean="0"/>
              <a:t>Spustelėję redag. ruoš. pavad. stilių</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5BBC6A43-6B71-4367-BA09-8DFFF9EC3FC6}" type="datetimeFigureOut">
              <a:rPr lang="lt-LT" smtClean="0"/>
              <a:t>2015-03-03</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8982DD70-D354-4DB0-BCA9-DD2E4032FA24}" type="slidenum">
              <a:rPr lang="lt-LT" smtClean="0"/>
              <a:t>‹#›</a:t>
            </a:fld>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lt-LT" smtClean="0"/>
              <a:t>Spustelėję redag. ruoš. pavad. stilių</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5BBC6A43-6B71-4367-BA09-8DFFF9EC3FC6}" type="datetimeFigureOut">
              <a:rPr lang="lt-LT" smtClean="0"/>
              <a:t>2015-03-03</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8982DD70-D354-4DB0-BCA9-DD2E4032FA24}" type="slidenum">
              <a:rPr lang="lt-LT" smtClean="0"/>
              <a:t>‹#›</a:t>
            </a:fld>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Vertical Text Placeholder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5BBC6A43-6B71-4367-BA09-8DFFF9EC3FC6}" type="datetimeFigureOut">
              <a:rPr lang="lt-LT" smtClean="0"/>
              <a:t>2015-03-03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982DD70-D354-4DB0-BCA9-DD2E4032FA24}" type="slidenum">
              <a:rPr lang="lt-LT" smtClean="0"/>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5BBC6A43-6B71-4367-BA09-8DFFF9EC3FC6}" type="datetimeFigureOut">
              <a:rPr lang="lt-LT" smtClean="0"/>
              <a:t>2015-03-03</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982DD70-D354-4DB0-BCA9-DD2E4032FA24}" type="slidenum">
              <a:rPr lang="lt-LT" smtClean="0"/>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5BBC6A43-6B71-4367-BA09-8DFFF9EC3FC6}" type="datetimeFigureOut">
              <a:rPr lang="lt-LT" smtClean="0"/>
              <a:t>2015-03-03</a:t>
            </a:fld>
            <a:endParaRPr lang="lt-LT"/>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lt-LT"/>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8982DD70-D354-4DB0-BCA9-DD2E4032FA24}" type="slidenum">
              <a:rPr lang="lt-LT" smtClean="0"/>
              <a:t>‹#›</a:t>
            </a:fld>
            <a:endParaRPr lang="lt-LT"/>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ntrinis pavadinimas 2"/>
          <p:cNvSpPr>
            <a:spLocks noGrp="1"/>
          </p:cNvSpPr>
          <p:nvPr>
            <p:ph type="subTitle" idx="1"/>
          </p:nvPr>
        </p:nvSpPr>
        <p:spPr/>
        <p:txBody>
          <a:bodyPr/>
          <a:lstStyle/>
          <a:p>
            <a:pPr algn="r"/>
            <a:r>
              <a:rPr lang="lt-LT" dirty="0" smtClean="0">
                <a:solidFill>
                  <a:schemeClr val="tx1"/>
                </a:solidFill>
              </a:rPr>
              <a:t>Parengė: Ūdrijos mokyklos – daugiafunkcio centro</a:t>
            </a:r>
          </a:p>
          <a:p>
            <a:pPr algn="r"/>
            <a:r>
              <a:rPr lang="lt-LT" dirty="0" smtClean="0">
                <a:solidFill>
                  <a:schemeClr val="tx1"/>
                </a:solidFill>
              </a:rPr>
              <a:t> 10 klasės mokinė </a:t>
            </a:r>
          </a:p>
          <a:p>
            <a:pPr algn="r"/>
            <a:r>
              <a:rPr lang="lt-LT" dirty="0" smtClean="0">
                <a:solidFill>
                  <a:schemeClr val="tx1"/>
                </a:solidFill>
              </a:rPr>
              <a:t>Dainora Broneikaitė</a:t>
            </a:r>
            <a:endParaRPr lang="lt-LT" dirty="0">
              <a:solidFill>
                <a:schemeClr val="tx1"/>
              </a:solidFill>
            </a:endParaRPr>
          </a:p>
        </p:txBody>
      </p:sp>
      <p:sp>
        <p:nvSpPr>
          <p:cNvPr id="2" name="Antraštė 1"/>
          <p:cNvSpPr>
            <a:spLocks noGrp="1"/>
          </p:cNvSpPr>
          <p:nvPr>
            <p:ph type="ctrTitle"/>
          </p:nvPr>
        </p:nvSpPr>
        <p:spPr/>
        <p:txBody>
          <a:bodyPr/>
          <a:lstStyle/>
          <a:p>
            <a:pPr algn="just"/>
            <a:r>
              <a:rPr lang="lt-LT" b="1" i="1" u="sng" dirty="0" smtClean="0">
                <a:effectLst>
                  <a:outerShdw blurRad="38100" dist="38100" dir="2700000" algn="tl">
                    <a:srgbClr val="000000">
                      <a:alpha val="43137"/>
                    </a:srgbClr>
                  </a:outerShdw>
                </a:effectLst>
              </a:rPr>
              <a:t>Teleskopas</a:t>
            </a:r>
            <a:r>
              <a:rPr lang="lt-LT" b="1" dirty="0" smtClean="0"/>
              <a:t/>
            </a:r>
            <a:br>
              <a:rPr lang="lt-LT" b="1" dirty="0" smtClean="0"/>
            </a:br>
            <a:endParaRPr lang="lt-LT" dirty="0"/>
          </a:p>
        </p:txBody>
      </p:sp>
    </p:spTree>
    <p:extLst>
      <p:ext uri="{BB962C8B-B14F-4D97-AF65-F5344CB8AC3E}">
        <p14:creationId xmlns:p14="http://schemas.microsoft.com/office/powerpoint/2010/main" val="1383625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b="1" i="1" u="sng" dirty="0">
                <a:effectLst>
                  <a:outerShdw blurRad="38100" dist="38100" dir="2700000" algn="tl">
                    <a:srgbClr val="000000">
                      <a:alpha val="43137"/>
                    </a:srgbClr>
                  </a:outerShdw>
                </a:effectLst>
              </a:rPr>
              <a:t>Turinys:</a:t>
            </a:r>
          </a:p>
        </p:txBody>
      </p:sp>
      <p:sp>
        <p:nvSpPr>
          <p:cNvPr id="3" name="Turinio vietos rezervavimo ženklas 2"/>
          <p:cNvSpPr>
            <a:spLocks noGrp="1"/>
          </p:cNvSpPr>
          <p:nvPr>
            <p:ph sz="quarter" idx="13"/>
          </p:nvPr>
        </p:nvSpPr>
        <p:spPr/>
        <p:txBody>
          <a:bodyPr/>
          <a:lstStyle/>
          <a:p>
            <a:pPr>
              <a:buFont typeface="+mj-lt"/>
              <a:buAutoNum type="arabicPeriod"/>
            </a:pPr>
            <a:r>
              <a:rPr lang="lt-LT" dirty="0" smtClean="0"/>
              <a:t>Kas yra teleskopas?</a:t>
            </a:r>
          </a:p>
          <a:p>
            <a:pPr>
              <a:buFont typeface="+mj-lt"/>
              <a:buAutoNum type="arabicPeriod"/>
            </a:pPr>
            <a:r>
              <a:rPr lang="lt-LT" dirty="0" smtClean="0"/>
              <a:t>Teleskopo išradimas.</a:t>
            </a:r>
          </a:p>
          <a:p>
            <a:pPr>
              <a:buFont typeface="+mj-lt"/>
              <a:buAutoNum type="arabicPeriod"/>
            </a:pPr>
            <a:r>
              <a:rPr lang="lt-LT" dirty="0" smtClean="0"/>
              <a:t>Teleskopo išradėjas.</a:t>
            </a:r>
          </a:p>
          <a:p>
            <a:pPr>
              <a:buFont typeface="+mj-lt"/>
              <a:buAutoNum type="arabicPeriod"/>
            </a:pPr>
            <a:r>
              <a:rPr lang="lt-LT" dirty="0" smtClean="0"/>
              <a:t>Teleskopo naudojimas.</a:t>
            </a:r>
          </a:p>
          <a:p>
            <a:pPr>
              <a:buFont typeface="+mj-lt"/>
              <a:buAutoNum type="arabicPeriod"/>
            </a:pPr>
            <a:r>
              <a:rPr lang="lt-LT" dirty="0" smtClean="0"/>
              <a:t>Teleskopo sandara.</a:t>
            </a:r>
          </a:p>
          <a:p>
            <a:pPr>
              <a:buFont typeface="+mj-lt"/>
              <a:buAutoNum type="arabicPeriod"/>
            </a:pPr>
            <a:r>
              <a:rPr lang="lt-LT" dirty="0" smtClean="0"/>
              <a:t>Teleskopo gaunamas vaizdas.</a:t>
            </a:r>
          </a:p>
          <a:p>
            <a:pPr>
              <a:buFont typeface="+mj-lt"/>
              <a:buAutoNum type="arabicPeriod"/>
            </a:pPr>
            <a:r>
              <a:rPr lang="lt-LT" dirty="0" smtClean="0"/>
              <a:t>Teleskopų tipai.</a:t>
            </a:r>
          </a:p>
          <a:p>
            <a:pPr>
              <a:buFont typeface="+mj-lt"/>
              <a:buAutoNum type="arabicPeriod"/>
            </a:pPr>
            <a:r>
              <a:rPr lang="lt-LT" dirty="0" smtClean="0"/>
              <a:t>Teleskopai ankščiau ir dabar.</a:t>
            </a:r>
          </a:p>
          <a:p>
            <a:pPr>
              <a:buFont typeface="+mj-lt"/>
              <a:buAutoNum type="arabicPeriod"/>
            </a:pPr>
            <a:r>
              <a:rPr lang="lt-LT" dirty="0"/>
              <a:t>Teleskopų nuotraukos</a:t>
            </a:r>
            <a:r>
              <a:rPr lang="lt-LT" dirty="0" smtClean="0"/>
              <a:t>.</a:t>
            </a:r>
          </a:p>
          <a:p>
            <a:pPr>
              <a:buFont typeface="+mj-lt"/>
              <a:buAutoNum type="arabicPeriod"/>
            </a:pPr>
            <a:r>
              <a:rPr lang="lt-LT" dirty="0" smtClean="0"/>
              <a:t>Klausimai.</a:t>
            </a:r>
            <a:endParaRPr lang="lt-LT" dirty="0"/>
          </a:p>
        </p:txBody>
      </p:sp>
    </p:spTree>
    <p:extLst>
      <p:ext uri="{BB962C8B-B14F-4D97-AF65-F5344CB8AC3E}">
        <p14:creationId xmlns:p14="http://schemas.microsoft.com/office/powerpoint/2010/main" val="24472540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t>1. </a:t>
            </a:r>
            <a:r>
              <a:rPr lang="lt-LT" b="1" i="1" dirty="0" smtClean="0">
                <a:effectLst>
                  <a:outerShdw blurRad="38100" dist="38100" dir="2700000" algn="tl">
                    <a:srgbClr val="000000">
                      <a:alpha val="43137"/>
                    </a:srgbClr>
                  </a:outerShdw>
                </a:effectLst>
              </a:rPr>
              <a:t>Teleskopas</a:t>
            </a:r>
            <a:endParaRPr lang="lt-LT" b="1" i="1" dirty="0">
              <a:effectLst>
                <a:outerShdw blurRad="38100" dist="38100" dir="2700000" algn="tl">
                  <a:srgbClr val="000000">
                    <a:alpha val="43137"/>
                  </a:srgbClr>
                </a:outerShdw>
              </a:effectLst>
            </a:endParaRPr>
          </a:p>
        </p:txBody>
      </p:sp>
      <p:sp>
        <p:nvSpPr>
          <p:cNvPr id="3" name="Turinio vietos rezervavimo ženklas 2"/>
          <p:cNvSpPr>
            <a:spLocks noGrp="1"/>
          </p:cNvSpPr>
          <p:nvPr>
            <p:ph sz="quarter" idx="13"/>
          </p:nvPr>
        </p:nvSpPr>
        <p:spPr/>
        <p:txBody>
          <a:bodyPr/>
          <a:lstStyle/>
          <a:p>
            <a:pPr algn="just"/>
            <a:r>
              <a:rPr lang="lt-LT" dirty="0"/>
              <a:t>Teleskopas – prietaisas dangaus kūnų ir reiškinių stebėjimui pasirinktoje spektro dalyje. Teleskopo paskirtis – surinkti kuo daugiau dangaus šviesulių šviesos, o jeigu stebima vizualiai – padidinti kampą, kuriuo matomas stebimas objektas, ir šitaip padidinti skiriamąją akies gebą.</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3212976"/>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6857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a:t>2</a:t>
            </a:r>
            <a:r>
              <a:rPr lang="lt-LT" dirty="0" smtClean="0"/>
              <a:t>. </a:t>
            </a:r>
            <a:r>
              <a:rPr lang="lt-LT" b="1" i="1" dirty="0" smtClean="0">
                <a:effectLst>
                  <a:outerShdw blurRad="38100" dist="38100" dir="2700000" algn="tl">
                    <a:srgbClr val="000000">
                      <a:alpha val="43137"/>
                    </a:srgbClr>
                  </a:outerShdw>
                </a:effectLst>
              </a:rPr>
              <a:t>Išradimas</a:t>
            </a:r>
            <a:endParaRPr lang="lt-LT" b="1" i="1" dirty="0">
              <a:effectLst>
                <a:outerShdw blurRad="38100" dist="38100" dir="2700000" algn="tl">
                  <a:srgbClr val="000000">
                    <a:alpha val="43137"/>
                  </a:srgbClr>
                </a:outerShdw>
              </a:effectLst>
            </a:endParaRPr>
          </a:p>
        </p:txBody>
      </p:sp>
      <p:sp>
        <p:nvSpPr>
          <p:cNvPr id="3" name="Turinio vietos rezervavimo ženklas 2"/>
          <p:cNvSpPr>
            <a:spLocks noGrp="1"/>
          </p:cNvSpPr>
          <p:nvPr>
            <p:ph sz="quarter" idx="13"/>
          </p:nvPr>
        </p:nvSpPr>
        <p:spPr/>
        <p:txBody>
          <a:bodyPr>
            <a:normAutofit/>
          </a:bodyPr>
          <a:lstStyle/>
          <a:p>
            <a:pPr algn="just"/>
            <a:r>
              <a:rPr lang="lt-LT" dirty="0"/>
              <a:t>Didžiausi Galilėjaus atradimai yra astronomijos srityje. XVII a. pradžioje virė svarbūs astronominiai ginčai tarp Koperniko heliocentrinės teorijos ir ankstesnės, geocentrinės, teorijos šalininkų. Jau 1604 metais Galilėjus pareiškė savo įsitikinimą, jog Kopernikas buvo teisus, bet dar nesugebėjo to įrodyti. Tačiau 1609 metais Galilėjus išgirdo apie Olandijoje išrastą teleskopą. Galilėjus tik apytikriai žinojo to prietaiso sudėtį, tačiau greitai sugebėjo pats pasigaminti daug geresnį teleskopą. Su šiuo nauju prietaisu jis nukreipė savo akis į dangų ir per vienerius metus padarė daugybę svarbių atradimų.</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3520839"/>
            <a:ext cx="2973883" cy="22555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7106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a:t>3</a:t>
            </a:r>
            <a:r>
              <a:rPr lang="lt-LT" dirty="0" smtClean="0"/>
              <a:t>. </a:t>
            </a:r>
            <a:r>
              <a:rPr lang="lt-LT" b="1" i="1" dirty="0">
                <a:effectLst>
                  <a:outerShdw blurRad="38100" dist="38100" dir="2700000" algn="tl">
                    <a:srgbClr val="000000">
                      <a:alpha val="43137"/>
                    </a:srgbClr>
                  </a:outerShdw>
                </a:effectLst>
              </a:rPr>
              <a:t>Galilėjas Galilėjus</a:t>
            </a:r>
          </a:p>
        </p:txBody>
      </p:sp>
      <p:sp>
        <p:nvSpPr>
          <p:cNvPr id="3" name="Turinio vietos rezervavimo ženklas 2"/>
          <p:cNvSpPr>
            <a:spLocks noGrp="1"/>
          </p:cNvSpPr>
          <p:nvPr>
            <p:ph sz="quarter" idx="13"/>
          </p:nvPr>
        </p:nvSpPr>
        <p:spPr>
          <a:xfrm>
            <a:off x="609600" y="1600200"/>
            <a:ext cx="7924800" cy="4997152"/>
          </a:xfrm>
        </p:spPr>
        <p:txBody>
          <a:bodyPr/>
          <a:lstStyle/>
          <a:p>
            <a:pPr algn="just"/>
            <a:r>
              <a:rPr lang="lt-LT" dirty="0"/>
              <a:t>Gimė 1564 m. vasario 15 d. Italijoje, Pizos mieste, čia mokėsi, įstojo į universitetą, tačiau nebaigė jo dėl finansinių sunkumų. Vėliau, būdamas 25 metų</a:t>
            </a:r>
            <a:r>
              <a:rPr lang="lt-LT" dirty="0" smtClean="0"/>
              <a:t>, pradėjo </a:t>
            </a:r>
            <a:r>
              <a:rPr lang="lt-LT" dirty="0"/>
              <a:t>dėstyti matematiką Pizos universitete, šiek tiek vėliau persikėlė į Paduvos universitetą, kur dėstė geometriją, mechaniką ir astronomiją iki 1610 metų. 1610 m. aprašė savo atradimus knygoje „Žvaigždžių pasiuntinys“, kuri tapo viena iš skaitomiausių knygų Italijoje ir kitose </a:t>
            </a:r>
            <a:r>
              <a:rPr lang="lt-LT" dirty="0" smtClean="0"/>
              <a:t>šalyse. 1612 </a:t>
            </a:r>
            <a:r>
              <a:rPr lang="lt-LT" dirty="0"/>
              <a:t>m. paskelbė darbą „Svarstymai apie kūnus, kurie yra vandenyje, ir apie tuos, kurie jame plaukia</a:t>
            </a:r>
            <a:r>
              <a:rPr lang="lt-LT" dirty="0" smtClean="0"/>
              <a:t>“. </a:t>
            </a:r>
            <a:r>
              <a:rPr lang="lt-LT" dirty="0"/>
              <a:t>Palaidotas Santa Croce bazilikoje, Florencijoje. 1638 m. Olandijoje buvo išleistas jo veikalas „Pokalbiai ir matematiniai įrodinėjimai apie dvi naujas mokslo šakas“, kuris padėjo pamatus medžiagų mechanikos mokslui.</a:t>
            </a:r>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00192" y="3933054"/>
            <a:ext cx="1512168" cy="1922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8599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a:t>4</a:t>
            </a:r>
            <a:r>
              <a:rPr lang="lt-LT" dirty="0" smtClean="0"/>
              <a:t>. </a:t>
            </a:r>
            <a:r>
              <a:rPr lang="lt-LT" b="1" i="1" dirty="0" smtClean="0">
                <a:effectLst>
                  <a:outerShdw blurRad="38100" dist="38100" dir="2700000" algn="tl">
                    <a:srgbClr val="000000">
                      <a:alpha val="43137"/>
                    </a:srgbClr>
                  </a:outerShdw>
                </a:effectLst>
              </a:rPr>
              <a:t>Naudojimas</a:t>
            </a:r>
            <a:endParaRPr lang="lt-LT" b="1" i="1" dirty="0">
              <a:effectLst>
                <a:outerShdw blurRad="38100" dist="38100" dir="2700000" algn="tl">
                  <a:srgbClr val="000000">
                    <a:alpha val="43137"/>
                  </a:srgbClr>
                </a:outerShdw>
              </a:effectLst>
            </a:endParaRPr>
          </a:p>
        </p:txBody>
      </p:sp>
      <p:sp>
        <p:nvSpPr>
          <p:cNvPr id="3" name="Turinio vietos rezervavimo ženklas 2"/>
          <p:cNvSpPr>
            <a:spLocks noGrp="1"/>
          </p:cNvSpPr>
          <p:nvPr>
            <p:ph sz="quarter" idx="13"/>
          </p:nvPr>
        </p:nvSpPr>
        <p:spPr/>
        <p:txBody>
          <a:bodyPr/>
          <a:lstStyle/>
          <a:p>
            <a:pPr algn="just"/>
            <a:r>
              <a:rPr lang="lt-LT" dirty="0"/>
              <a:t>Teleskopas yra prietaisas, naudojamas tolimų objektų stebėjimams, surenkantis elektromagnetinę </a:t>
            </a:r>
            <a:r>
              <a:rPr lang="lt-LT" dirty="0" smtClean="0"/>
              <a:t>spinduliuotę</a:t>
            </a:r>
            <a:r>
              <a:rPr lang="lt-LT" dirty="0"/>
              <a:t>.</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2348880"/>
            <a:ext cx="3787921" cy="319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6584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t>5. </a:t>
            </a:r>
            <a:r>
              <a:rPr lang="lt-LT" b="1" i="1" dirty="0">
                <a:effectLst>
                  <a:outerShdw blurRad="38100" dist="38100" dir="2700000" algn="tl">
                    <a:srgbClr val="000000">
                      <a:alpha val="43137"/>
                    </a:srgbClr>
                  </a:outerShdw>
                </a:effectLst>
              </a:rPr>
              <a:t>Teleskopo </a:t>
            </a:r>
            <a:r>
              <a:rPr lang="lt-LT" b="1" i="1" dirty="0" smtClean="0">
                <a:effectLst>
                  <a:outerShdw blurRad="38100" dist="38100" dir="2700000" algn="tl">
                    <a:srgbClr val="000000">
                      <a:alpha val="43137"/>
                    </a:srgbClr>
                  </a:outerShdw>
                </a:effectLst>
              </a:rPr>
              <a:t>sandara</a:t>
            </a:r>
            <a:endParaRPr lang="lt-LT" b="1" i="1" dirty="0">
              <a:effectLst>
                <a:outerShdw blurRad="38100" dist="38100" dir="2700000" algn="tl">
                  <a:srgbClr val="000000">
                    <a:alpha val="43137"/>
                  </a:srgbClr>
                </a:outerShdw>
              </a:effectLst>
            </a:endParaRPr>
          </a:p>
        </p:txBody>
      </p:sp>
      <p:sp>
        <p:nvSpPr>
          <p:cNvPr id="3" name="Turinio vietos rezervavimo ženklas 2"/>
          <p:cNvSpPr>
            <a:spLocks noGrp="1"/>
          </p:cNvSpPr>
          <p:nvPr>
            <p:ph sz="quarter" idx="13"/>
          </p:nvPr>
        </p:nvSpPr>
        <p:spPr/>
        <p:txBody>
          <a:bodyPr/>
          <a:lstStyle/>
          <a:p>
            <a:pPr algn="just"/>
            <a:endParaRPr lang="lt-LT"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628801"/>
            <a:ext cx="6341690"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8783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a:t>6</a:t>
            </a:r>
            <a:r>
              <a:rPr lang="lt-LT" dirty="0" smtClean="0"/>
              <a:t>. </a:t>
            </a:r>
            <a:r>
              <a:rPr lang="lt-LT" b="1" i="1" dirty="0" smtClean="0">
                <a:effectLst>
                  <a:outerShdw blurRad="38100" dist="38100" dir="2700000" algn="tl">
                    <a:srgbClr val="000000">
                      <a:alpha val="43137"/>
                    </a:srgbClr>
                  </a:outerShdw>
                </a:effectLst>
              </a:rPr>
              <a:t>Teleskopo </a:t>
            </a:r>
            <a:r>
              <a:rPr lang="lt-LT" b="1" i="1" dirty="0">
                <a:effectLst>
                  <a:outerShdw blurRad="38100" dist="38100" dir="2700000" algn="tl">
                    <a:srgbClr val="000000">
                      <a:alpha val="43137"/>
                    </a:srgbClr>
                  </a:outerShdw>
                </a:effectLst>
              </a:rPr>
              <a:t>gaunamas vaizdas</a:t>
            </a:r>
          </a:p>
        </p:txBody>
      </p:sp>
      <p:sp>
        <p:nvSpPr>
          <p:cNvPr id="3" name="Turinio vietos rezervavimo ženklas 2"/>
          <p:cNvSpPr>
            <a:spLocks noGrp="1"/>
          </p:cNvSpPr>
          <p:nvPr>
            <p:ph sz="quarter" idx="13"/>
          </p:nvPr>
        </p:nvSpPr>
        <p:spPr/>
        <p:txBody>
          <a:bodyPr/>
          <a:lstStyle/>
          <a:p>
            <a:pPr marL="0" indent="0">
              <a:buNone/>
            </a:pPr>
            <a:r>
              <a:rPr lang="lt-LT" dirty="0" smtClean="0"/>
              <a:t>Didžiausia </a:t>
            </a:r>
            <a:r>
              <a:rPr lang="lt-LT" dirty="0"/>
              <a:t>mėnulio nutrauka                                          </a:t>
            </a:r>
            <a:r>
              <a:rPr lang="lt-LT" dirty="0" smtClean="0"/>
              <a:t>Mėnulio užtemimas</a:t>
            </a:r>
            <a:endParaRPr lang="lt-LT" dirty="0"/>
          </a:p>
          <a:p>
            <a:endParaRPr lang="lt-LT" dirty="0" smtClean="0"/>
          </a:p>
          <a:p>
            <a:endParaRPr lang="lt-LT" dirty="0"/>
          </a:p>
          <a:p>
            <a:pPr marL="0" indent="0">
              <a:buNone/>
            </a:pPr>
            <a:endParaRPr lang="lt-LT" dirty="0" smtClean="0"/>
          </a:p>
          <a:p>
            <a:pPr marL="0" indent="0">
              <a:buNone/>
            </a:pPr>
            <a:endParaRPr lang="lt-LT" dirty="0"/>
          </a:p>
          <a:p>
            <a:pPr marL="0" indent="0">
              <a:buNone/>
            </a:pPr>
            <a:endParaRPr lang="lt-LT" dirty="0"/>
          </a:p>
          <a:p>
            <a:pPr marL="0" indent="0">
              <a:buNone/>
            </a:pPr>
            <a:r>
              <a:rPr lang="lt-LT" dirty="0" smtClean="0"/>
              <a:t>                        Mėnulio priešpilnis</a:t>
            </a:r>
          </a:p>
          <a:p>
            <a:endParaRPr lang="lt-LT" dirty="0"/>
          </a:p>
          <a:p>
            <a:endParaRPr lang="lt-LT" dirty="0" smtClean="0"/>
          </a:p>
          <a:p>
            <a:endParaRPr lang="lt-LT" dirty="0" smtClean="0"/>
          </a:p>
          <a:p>
            <a:pPr marL="0" indent="0">
              <a:buNone/>
            </a:pPr>
            <a:endParaRPr lang="lt-LT" dirty="0"/>
          </a:p>
          <a:p>
            <a:endParaRPr lang="lt-LT" dirty="0"/>
          </a:p>
          <a:p>
            <a:pPr marL="0" indent="0">
              <a:buNone/>
            </a:pPr>
            <a:endParaRPr lang="lt-LT" dirty="0" smtClean="0"/>
          </a:p>
          <a:p>
            <a:endParaRPr lang="lt-LT" dirty="0"/>
          </a:p>
        </p:txBody>
      </p:sp>
      <p:pic>
        <p:nvPicPr>
          <p:cNvPr id="1024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0501" y="2084646"/>
            <a:ext cx="1152128" cy="1152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68788" y="4059911"/>
            <a:ext cx="1913012" cy="12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6"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80776" y="2024048"/>
            <a:ext cx="1909986" cy="1273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3156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a:t>7</a:t>
            </a:r>
            <a:r>
              <a:rPr lang="lt-LT" b="1" i="1" dirty="0" smtClean="0">
                <a:effectLst>
                  <a:outerShdw blurRad="38100" dist="38100" dir="2700000" algn="tl">
                    <a:srgbClr val="000000">
                      <a:alpha val="43137"/>
                    </a:srgbClr>
                  </a:outerShdw>
                </a:effectLst>
              </a:rPr>
              <a:t>. Teleskopų tipai </a:t>
            </a:r>
            <a:endParaRPr lang="lt-LT" b="1" i="1" dirty="0">
              <a:effectLst>
                <a:outerShdw blurRad="38100" dist="38100" dir="2700000" algn="tl">
                  <a:srgbClr val="000000">
                    <a:alpha val="43137"/>
                  </a:srgbClr>
                </a:outerShdw>
              </a:effectLst>
            </a:endParaRPr>
          </a:p>
        </p:txBody>
      </p:sp>
      <p:sp>
        <p:nvSpPr>
          <p:cNvPr id="3" name="Turinio vietos rezervavimo ženklas 2"/>
          <p:cNvSpPr>
            <a:spLocks noGrp="1"/>
          </p:cNvSpPr>
          <p:nvPr>
            <p:ph sz="quarter" idx="13"/>
          </p:nvPr>
        </p:nvSpPr>
        <p:spPr>
          <a:xfrm>
            <a:off x="467544" y="1600200"/>
            <a:ext cx="8066856" cy="4853136"/>
          </a:xfrm>
        </p:spPr>
        <p:txBody>
          <a:bodyPr/>
          <a:lstStyle/>
          <a:p>
            <a:pPr algn="just"/>
            <a:r>
              <a:rPr lang="lt-LT" dirty="0"/>
              <a:t>Teleskopai yra </a:t>
            </a:r>
            <a:r>
              <a:rPr lang="lt-LT" dirty="0" smtClean="0"/>
              <a:t>trijų tipų – refraktoriai, katadioptrikas </a:t>
            </a:r>
            <a:r>
              <a:rPr lang="lt-LT" dirty="0"/>
              <a:t>ir </a:t>
            </a:r>
            <a:r>
              <a:rPr lang="lt-LT" dirty="0" smtClean="0"/>
              <a:t>reflektoriai.</a:t>
            </a:r>
          </a:p>
          <a:p>
            <a:r>
              <a:rPr lang="lt-LT" dirty="0" smtClean="0"/>
              <a:t>Refraktorius</a:t>
            </a:r>
          </a:p>
          <a:p>
            <a:pPr marL="0" indent="0">
              <a:buNone/>
            </a:pPr>
            <a:endParaRPr lang="lt-LT" dirty="0" smtClean="0"/>
          </a:p>
          <a:p>
            <a:endParaRPr lang="lt-LT" dirty="0" smtClean="0"/>
          </a:p>
          <a:p>
            <a:r>
              <a:rPr lang="lt-LT" dirty="0" smtClean="0"/>
              <a:t>Katadioptrikas</a:t>
            </a:r>
          </a:p>
          <a:p>
            <a:endParaRPr lang="lt-LT" dirty="0"/>
          </a:p>
          <a:p>
            <a:endParaRPr lang="lt-LT" dirty="0" smtClean="0"/>
          </a:p>
          <a:p>
            <a:endParaRPr lang="lt-LT" dirty="0" smtClean="0"/>
          </a:p>
          <a:p>
            <a:r>
              <a:rPr lang="lt-LT" dirty="0"/>
              <a:t>Reflektorius</a:t>
            </a:r>
          </a:p>
          <a:p>
            <a:endParaRPr lang="lt-LT" dirty="0" smtClean="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63639" y="1950103"/>
            <a:ext cx="916273" cy="950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63638" y="3356992"/>
            <a:ext cx="916273" cy="957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63638" y="4725144"/>
            <a:ext cx="901526" cy="953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3835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dirty="0" smtClean="0"/>
              <a:t>8</a:t>
            </a:r>
            <a:r>
              <a:rPr lang="lt-LT" dirty="0"/>
              <a:t>. Teleskopai ankščiau ir </a:t>
            </a:r>
            <a:r>
              <a:rPr lang="lt-LT" dirty="0" smtClean="0"/>
              <a:t>dabar</a:t>
            </a:r>
            <a:endParaRPr lang="lt-LT" dirty="0"/>
          </a:p>
        </p:txBody>
      </p:sp>
      <p:sp>
        <p:nvSpPr>
          <p:cNvPr id="3" name="Turinio vietos rezervavimo ženklas 2"/>
          <p:cNvSpPr>
            <a:spLocks noGrp="1"/>
          </p:cNvSpPr>
          <p:nvPr>
            <p:ph sz="quarter" idx="13"/>
          </p:nvPr>
        </p:nvSpPr>
        <p:spPr/>
        <p:txBody>
          <a:bodyPr/>
          <a:lstStyle/>
          <a:p>
            <a:r>
              <a:rPr lang="lt-LT" dirty="0" smtClean="0"/>
              <a:t>Ankščiau teleskopai buvo primityvūs ir galėdavo priartinti artimiausias planetas bei žvaigždynus, ko pasekoje buvo atrasta tik maža dalis galaktikos paslapčių. Pirmasis teleskopas, kurį sukonstravo Galilėjus </a:t>
            </a:r>
            <a:r>
              <a:rPr lang="lt-LT" dirty="0"/>
              <a:t>aštuonis kartus didinantį teleskopą, o vėliau jį patobulino iki 20 kartų didinančio. Galilėjus 1610 metais atrado keturis didžiausius Jupiterio palydovus, Mėnulio kalnus, Veneros fazių kaitą, taip pat buvo vienas pirmųjų europiečių, stebėjusių Saulės </a:t>
            </a:r>
            <a:r>
              <a:rPr lang="lt-LT" dirty="0" smtClean="0"/>
              <a:t>dėmes. Dabar didžiausias teleskopas yra </a:t>
            </a:r>
            <a:r>
              <a:rPr lang="lt-LT" dirty="0"/>
              <a:t>W. M. Keck </a:t>
            </a:r>
            <a:r>
              <a:rPr lang="lt-LT" dirty="0" smtClean="0"/>
              <a:t>observatorija Havajuose, veidrodžių skersmuo 10m, tai pats tiksliausias bei daugiausiai priartinantis teleskopas planetoje. Europos sąjunga nusprendė iki 2024 metų pastatyti naują teleskopą, kurio veidrodžių skersmuo bus 39metrai</a:t>
            </a:r>
            <a:r>
              <a:rPr lang="lt-LT" dirty="0"/>
              <a:t>. Jis bus toks galingas, jog astronomai galės stebėti tamsias, uolingas planetas, esančias toli už mūsų Saulės sistemos ribų</a:t>
            </a:r>
            <a:r>
              <a:rPr lang="lt-LT" dirty="0" smtClean="0"/>
              <a:t>. Bendra projekto vertė sieks 1,083 mlrd eurų.</a:t>
            </a:r>
            <a:endParaRPr lang="lt-LT" dirty="0"/>
          </a:p>
          <a:p>
            <a:endParaRPr lang="lt-LT" dirty="0"/>
          </a:p>
        </p:txBody>
      </p:sp>
    </p:spTree>
    <p:extLst>
      <p:ext uri="{BB962C8B-B14F-4D97-AF65-F5344CB8AC3E}">
        <p14:creationId xmlns:p14="http://schemas.microsoft.com/office/powerpoint/2010/main" val="3604992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b="1" i="1" dirty="0">
                <a:effectLst>
                  <a:outerShdw blurRad="38100" dist="38100" dir="2700000" algn="tl">
                    <a:srgbClr val="000000">
                      <a:alpha val="43137"/>
                    </a:srgbClr>
                  </a:outerShdw>
                </a:effectLst>
              </a:rPr>
              <a:t>9</a:t>
            </a:r>
            <a:r>
              <a:rPr lang="lt-LT" b="1" i="1" dirty="0" smtClean="0">
                <a:effectLst>
                  <a:outerShdw blurRad="38100" dist="38100" dir="2700000" algn="tl">
                    <a:srgbClr val="000000">
                      <a:alpha val="43137"/>
                    </a:srgbClr>
                  </a:outerShdw>
                </a:effectLst>
              </a:rPr>
              <a:t>. nUOTRAUKOS</a:t>
            </a:r>
            <a:endParaRPr lang="lt-LT" b="1" i="1" dirty="0">
              <a:effectLst>
                <a:outerShdw blurRad="38100" dist="38100" dir="2700000" algn="tl">
                  <a:srgbClr val="000000">
                    <a:alpha val="43137"/>
                  </a:srgbClr>
                </a:outerShdw>
              </a:effectLst>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875722"/>
            <a:ext cx="10668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1666172"/>
            <a:ext cx="1447800" cy="124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920" y="1666172"/>
            <a:ext cx="2552700" cy="179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576" y="3789040"/>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16216" y="2303140"/>
            <a:ext cx="1971675" cy="333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1"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67944" y="4067646"/>
            <a:ext cx="1562100" cy="1290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8307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smtClean="0"/>
              <a:t>10. KLausimai</a:t>
            </a:r>
            <a:endParaRPr lang="lt-LT" dirty="0"/>
          </a:p>
        </p:txBody>
      </p:sp>
      <p:sp>
        <p:nvSpPr>
          <p:cNvPr id="3" name="Content Placeholder 2"/>
          <p:cNvSpPr>
            <a:spLocks noGrp="1"/>
          </p:cNvSpPr>
          <p:nvPr>
            <p:ph sz="quarter" idx="13"/>
          </p:nvPr>
        </p:nvSpPr>
        <p:spPr/>
        <p:txBody>
          <a:bodyPr/>
          <a:lstStyle/>
          <a:p>
            <a:pPr>
              <a:buFont typeface="+mj-lt"/>
              <a:buAutoNum type="arabicPeriod"/>
            </a:pPr>
            <a:r>
              <a:rPr lang="lt-LT" dirty="0" smtClean="0"/>
              <a:t>Kas </a:t>
            </a:r>
            <a:r>
              <a:rPr lang="lt-LT" dirty="0" smtClean="0"/>
              <a:t>yra teleskopas?</a:t>
            </a:r>
          </a:p>
          <a:p>
            <a:pPr>
              <a:buFont typeface="+mj-lt"/>
              <a:buAutoNum type="arabicPeriod"/>
            </a:pPr>
            <a:r>
              <a:rPr lang="lt-LT" dirty="0" smtClean="0"/>
              <a:t>Kas </a:t>
            </a:r>
            <a:r>
              <a:rPr lang="lt-LT" dirty="0" smtClean="0"/>
              <a:t>ir kada išrado teleskopą?</a:t>
            </a:r>
          </a:p>
          <a:p>
            <a:pPr>
              <a:buFont typeface="+mj-lt"/>
              <a:buAutoNum type="arabicPeriod"/>
            </a:pPr>
            <a:r>
              <a:rPr lang="lt-LT" dirty="0" smtClean="0"/>
              <a:t>Kas </a:t>
            </a:r>
            <a:r>
              <a:rPr lang="lt-LT" dirty="0" smtClean="0"/>
              <a:t>patobulino bei pritaikė teleskopą atrasti daug naujų atradimų? </a:t>
            </a:r>
          </a:p>
          <a:p>
            <a:pPr>
              <a:buFont typeface="+mj-lt"/>
              <a:buAutoNum type="arabicPeriod"/>
            </a:pPr>
            <a:r>
              <a:rPr lang="lt-LT" dirty="0" smtClean="0"/>
              <a:t>Kokios </a:t>
            </a:r>
            <a:r>
              <a:rPr lang="lt-LT" dirty="0" smtClean="0"/>
              <a:t>yra teleskopo rūšys?</a:t>
            </a:r>
          </a:p>
          <a:p>
            <a:pPr>
              <a:buFont typeface="+mj-lt"/>
              <a:buAutoNum type="arabicPeriod"/>
            </a:pPr>
            <a:r>
              <a:rPr lang="lt-LT" dirty="0" smtClean="0"/>
              <a:t>Kokie </a:t>
            </a:r>
            <a:r>
              <a:rPr lang="lt-LT" dirty="0" smtClean="0"/>
              <a:t>teleskopai buvo anksčiau ir dabar?</a:t>
            </a:r>
          </a:p>
          <a:p>
            <a:pPr>
              <a:buFont typeface="+mj-lt"/>
              <a:buAutoNum type="arabicPeriod"/>
            </a:pPr>
            <a:r>
              <a:rPr lang="lt-LT" dirty="0" smtClean="0"/>
              <a:t>Kokį </a:t>
            </a:r>
            <a:r>
              <a:rPr lang="lt-LT" dirty="0" smtClean="0"/>
              <a:t>vaizdą gauname žiūrint pro teleskopą?</a:t>
            </a:r>
          </a:p>
          <a:p>
            <a:pPr>
              <a:buFont typeface="+mj-lt"/>
              <a:buAutoNum type="arabicPeriod"/>
            </a:pPr>
            <a:r>
              <a:rPr lang="lt-LT" dirty="0" smtClean="0"/>
              <a:t>Kur </a:t>
            </a:r>
            <a:r>
              <a:rPr lang="lt-LT" dirty="0" smtClean="0"/>
              <a:t>yra didžiausias teleskopas bei kur planuojamas statyti naujas galingiausias teleskopas?</a:t>
            </a:r>
          </a:p>
          <a:p>
            <a:pPr>
              <a:buFont typeface="+mj-lt"/>
              <a:buAutoNum type="arabicPeriod"/>
            </a:pPr>
            <a:r>
              <a:rPr lang="lt-LT" dirty="0" smtClean="0"/>
              <a:t>Kokia </a:t>
            </a:r>
            <a:r>
              <a:rPr lang="lt-LT" dirty="0" smtClean="0"/>
              <a:t>teleskopo sandara?</a:t>
            </a:r>
          </a:p>
          <a:p>
            <a:pPr>
              <a:buFont typeface="+mj-lt"/>
              <a:buAutoNum type="arabicPeriod"/>
            </a:pPr>
            <a:r>
              <a:rPr lang="lt-LT" dirty="0" smtClean="0"/>
              <a:t>Kaip </a:t>
            </a:r>
            <a:r>
              <a:rPr lang="lt-LT" dirty="0" smtClean="0"/>
              <a:t>vadinasi mokslas, kuriame naudojamas teleskopas?</a:t>
            </a:r>
          </a:p>
          <a:p>
            <a:pPr>
              <a:buFont typeface="+mj-lt"/>
              <a:buAutoNum type="arabicPeriod"/>
            </a:pPr>
            <a:r>
              <a:rPr lang="lt-LT" smtClean="0"/>
              <a:t>Kam </a:t>
            </a:r>
            <a:r>
              <a:rPr lang="lt-LT" dirty="0" smtClean="0"/>
              <a:t>naudojamas teleskopas?</a:t>
            </a:r>
            <a:endParaRPr lang="lt-LT" dirty="0"/>
          </a:p>
        </p:txBody>
      </p:sp>
    </p:spTree>
    <p:extLst>
      <p:ext uri="{BB962C8B-B14F-4D97-AF65-F5344CB8AC3E}">
        <p14:creationId xmlns:p14="http://schemas.microsoft.com/office/powerpoint/2010/main" val="839544559"/>
      </p:ext>
    </p:extLst>
  </p:cSld>
  <p:clrMapOvr>
    <a:masterClrMapping/>
  </p:clrMapOvr>
</p:sld>
</file>

<file path=ppt/theme/theme1.xml><?xml version="1.0" encoding="utf-8"?>
<a:theme xmlns:a="http://schemas.openxmlformats.org/drawingml/2006/main" name="Horizontas">
  <a:themeElements>
    <a:clrScheme name="Horizontas">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tas">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tas">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158</TotalTime>
  <Words>598</Words>
  <Application>Microsoft Office PowerPoint</Application>
  <PresentationFormat>On-screen Show (4:3)</PresentationFormat>
  <Paragraphs>61</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Arial Narrow</vt:lpstr>
      <vt:lpstr>Horizontas</vt:lpstr>
      <vt:lpstr>Teleskopas </vt:lpstr>
      <vt:lpstr>Turinys:</vt:lpstr>
      <vt:lpstr>1. Teleskopas</vt:lpstr>
      <vt:lpstr>2. Išradimas</vt:lpstr>
      <vt:lpstr>3. Galilėjas Galilėjus</vt:lpstr>
      <vt:lpstr>4. Naudojimas</vt:lpstr>
      <vt:lpstr>5. Teleskopo sandara</vt:lpstr>
      <vt:lpstr>6. Teleskopo gaunamas vaizdas</vt:lpstr>
      <vt:lpstr>7. Teleskopų tipai </vt:lpstr>
      <vt:lpstr>8. Teleskopai ankščiau ir dabar</vt:lpstr>
      <vt:lpstr>9. nUOTRAUKOS</vt:lpstr>
      <vt:lpstr>10. KLausimai</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Teleskopas</dc:title>
  <dc:creator>mokinys</dc:creator>
  <cp:lastModifiedBy>dainora dainora</cp:lastModifiedBy>
  <cp:revision>14</cp:revision>
  <dcterms:created xsi:type="dcterms:W3CDTF">2015-02-04T11:17:53Z</dcterms:created>
  <dcterms:modified xsi:type="dcterms:W3CDTF">2015-03-03T17:52:27Z</dcterms:modified>
</cp:coreProperties>
</file>