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1"/>
  </p:sldMasterIdLst>
  <p:notesMasterIdLst>
    <p:notesMasterId r:id="rId38"/>
  </p:notesMasterIdLst>
  <p:sldIdLst>
    <p:sldId id="256" r:id="rId2"/>
    <p:sldId id="257" r:id="rId3"/>
    <p:sldId id="286" r:id="rId4"/>
    <p:sldId id="259" r:id="rId5"/>
    <p:sldId id="260" r:id="rId6"/>
    <p:sldId id="258" r:id="rId7"/>
    <p:sldId id="261" r:id="rId8"/>
    <p:sldId id="262" r:id="rId9"/>
    <p:sldId id="263" r:id="rId10"/>
    <p:sldId id="287" r:id="rId11"/>
    <p:sldId id="288" r:id="rId12"/>
    <p:sldId id="264" r:id="rId13"/>
    <p:sldId id="267" r:id="rId14"/>
    <p:sldId id="265" r:id="rId15"/>
    <p:sldId id="270" r:id="rId16"/>
    <p:sldId id="266" r:id="rId17"/>
    <p:sldId id="271" r:id="rId18"/>
    <p:sldId id="268" r:id="rId19"/>
    <p:sldId id="284" r:id="rId20"/>
    <p:sldId id="285" r:id="rId21"/>
    <p:sldId id="269"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9" r:id="rId35"/>
    <p:sldId id="290" r:id="rId36"/>
    <p:sldId id="291" r:id="rId3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97" autoAdjust="0"/>
    <p:restoredTop sz="94660"/>
  </p:normalViewPr>
  <p:slideViewPr>
    <p:cSldViewPr snapToGrid="0">
      <p:cViewPr varScale="1">
        <p:scale>
          <a:sx n="74" d="100"/>
          <a:sy n="74" d="100"/>
        </p:scale>
        <p:origin x="1230"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F476FC36-4DE7-46D1-BEDF-46EA89E4FBDB}" type="datetimeFigureOut">
              <a:rPr lang="lt-LT"/>
              <a:t>2015-03-20</a:t>
            </a:fld>
            <a:endParaRPr lang="lt-LT"/>
          </a:p>
        </p:txBody>
      </p:sp>
      <p:sp>
        <p:nvSpPr>
          <p:cNvPr id="4" name="Skaidrės vaizdo vietos rezervavimo ženklas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lt-LT"/>
              <a:t>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4283C11E-DB01-4F09-B506-880E64B411DB}" type="slidenum">
              <a:rPr lang="lt-LT"/>
              <a:t>‹#›</a:t>
            </a:fld>
            <a:endParaRPr lang="lt-LT"/>
          </a:p>
        </p:txBody>
      </p:sp>
    </p:spTree>
    <p:extLst>
      <p:ext uri="{BB962C8B-B14F-4D97-AF65-F5344CB8AC3E}">
        <p14:creationId xmlns:p14="http://schemas.microsoft.com/office/powerpoint/2010/main" val="2190501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a:t>
            </a:fld>
            <a:endParaRPr lang="lt-LT"/>
          </a:p>
        </p:txBody>
      </p:sp>
    </p:spTree>
    <p:extLst>
      <p:ext uri="{BB962C8B-B14F-4D97-AF65-F5344CB8AC3E}">
        <p14:creationId xmlns:p14="http://schemas.microsoft.com/office/powerpoint/2010/main" val="11721709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a:t>
            </a:fld>
            <a:endParaRPr lang="lt-LT"/>
          </a:p>
        </p:txBody>
      </p:sp>
    </p:spTree>
    <p:extLst>
      <p:ext uri="{BB962C8B-B14F-4D97-AF65-F5344CB8AC3E}">
        <p14:creationId xmlns:p14="http://schemas.microsoft.com/office/powerpoint/2010/main" val="14088018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3</a:t>
            </a:fld>
            <a:endParaRPr lang="lt-LT"/>
          </a:p>
        </p:txBody>
      </p:sp>
    </p:spTree>
    <p:extLst>
      <p:ext uri="{BB962C8B-B14F-4D97-AF65-F5344CB8AC3E}">
        <p14:creationId xmlns:p14="http://schemas.microsoft.com/office/powerpoint/2010/main" val="181700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4</a:t>
            </a:fld>
            <a:endParaRPr lang="lt-LT"/>
          </a:p>
        </p:txBody>
      </p:sp>
    </p:spTree>
    <p:extLst>
      <p:ext uri="{BB962C8B-B14F-4D97-AF65-F5344CB8AC3E}">
        <p14:creationId xmlns:p14="http://schemas.microsoft.com/office/powerpoint/2010/main" val="40011524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5</a:t>
            </a:fld>
            <a:endParaRPr lang="lt-LT"/>
          </a:p>
        </p:txBody>
      </p:sp>
    </p:spTree>
    <p:extLst>
      <p:ext uri="{BB962C8B-B14F-4D97-AF65-F5344CB8AC3E}">
        <p14:creationId xmlns:p14="http://schemas.microsoft.com/office/powerpoint/2010/main" val="6066375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6</a:t>
            </a:fld>
            <a:endParaRPr lang="lt-LT"/>
          </a:p>
        </p:txBody>
      </p:sp>
    </p:spTree>
    <p:extLst>
      <p:ext uri="{BB962C8B-B14F-4D97-AF65-F5344CB8AC3E}">
        <p14:creationId xmlns:p14="http://schemas.microsoft.com/office/powerpoint/2010/main" val="34722983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7</a:t>
            </a:fld>
            <a:endParaRPr lang="lt-LT"/>
          </a:p>
        </p:txBody>
      </p:sp>
    </p:spTree>
    <p:extLst>
      <p:ext uri="{BB962C8B-B14F-4D97-AF65-F5344CB8AC3E}">
        <p14:creationId xmlns:p14="http://schemas.microsoft.com/office/powerpoint/2010/main" val="2055895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8</a:t>
            </a:fld>
            <a:endParaRPr lang="lt-LT"/>
          </a:p>
        </p:txBody>
      </p:sp>
    </p:spTree>
    <p:extLst>
      <p:ext uri="{BB962C8B-B14F-4D97-AF65-F5344CB8AC3E}">
        <p14:creationId xmlns:p14="http://schemas.microsoft.com/office/powerpoint/2010/main" val="3090262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9</a:t>
            </a:fld>
            <a:endParaRPr lang="lt-LT"/>
          </a:p>
        </p:txBody>
      </p:sp>
    </p:spTree>
    <p:extLst>
      <p:ext uri="{BB962C8B-B14F-4D97-AF65-F5344CB8AC3E}">
        <p14:creationId xmlns:p14="http://schemas.microsoft.com/office/powerpoint/2010/main" val="3654367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10</a:t>
            </a:fld>
            <a:endParaRPr lang="lt-LT"/>
          </a:p>
        </p:txBody>
      </p:sp>
    </p:spTree>
    <p:extLst>
      <p:ext uri="{BB962C8B-B14F-4D97-AF65-F5344CB8AC3E}">
        <p14:creationId xmlns:p14="http://schemas.microsoft.com/office/powerpoint/2010/main" val="8060756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11</a:t>
            </a:fld>
            <a:endParaRPr lang="lt-LT"/>
          </a:p>
        </p:txBody>
      </p:sp>
    </p:spTree>
    <p:extLst>
      <p:ext uri="{BB962C8B-B14F-4D97-AF65-F5344CB8AC3E}">
        <p14:creationId xmlns:p14="http://schemas.microsoft.com/office/powerpoint/2010/main" val="1930383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12</a:t>
            </a:fld>
            <a:endParaRPr lang="lt-LT"/>
          </a:p>
        </p:txBody>
      </p:sp>
    </p:spTree>
    <p:extLst>
      <p:ext uri="{BB962C8B-B14F-4D97-AF65-F5344CB8AC3E}">
        <p14:creationId xmlns:p14="http://schemas.microsoft.com/office/powerpoint/2010/main" val="31085160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13</a:t>
            </a:fld>
            <a:endParaRPr lang="lt-LT"/>
          </a:p>
        </p:txBody>
      </p:sp>
    </p:spTree>
    <p:extLst>
      <p:ext uri="{BB962C8B-B14F-4D97-AF65-F5344CB8AC3E}">
        <p14:creationId xmlns:p14="http://schemas.microsoft.com/office/powerpoint/2010/main" val="3603170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14</a:t>
            </a:fld>
            <a:endParaRPr lang="lt-LT"/>
          </a:p>
        </p:txBody>
      </p:sp>
    </p:spTree>
    <p:extLst>
      <p:ext uri="{BB962C8B-B14F-4D97-AF65-F5344CB8AC3E}">
        <p14:creationId xmlns:p14="http://schemas.microsoft.com/office/powerpoint/2010/main" val="1890066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15</a:t>
            </a:fld>
            <a:endParaRPr lang="lt-LT"/>
          </a:p>
        </p:txBody>
      </p:sp>
    </p:spTree>
    <p:extLst>
      <p:ext uri="{BB962C8B-B14F-4D97-AF65-F5344CB8AC3E}">
        <p14:creationId xmlns:p14="http://schemas.microsoft.com/office/powerpoint/2010/main" val="2610484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16</a:t>
            </a:fld>
            <a:endParaRPr lang="lt-LT"/>
          </a:p>
        </p:txBody>
      </p:sp>
    </p:spTree>
    <p:extLst>
      <p:ext uri="{BB962C8B-B14F-4D97-AF65-F5344CB8AC3E}">
        <p14:creationId xmlns:p14="http://schemas.microsoft.com/office/powerpoint/2010/main" val="3041817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17</a:t>
            </a:fld>
            <a:endParaRPr lang="lt-LT"/>
          </a:p>
        </p:txBody>
      </p:sp>
    </p:spTree>
    <p:extLst>
      <p:ext uri="{BB962C8B-B14F-4D97-AF65-F5344CB8AC3E}">
        <p14:creationId xmlns:p14="http://schemas.microsoft.com/office/powerpoint/2010/main" val="21355412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18</a:t>
            </a:fld>
            <a:endParaRPr lang="lt-LT"/>
          </a:p>
        </p:txBody>
      </p:sp>
    </p:spTree>
    <p:extLst>
      <p:ext uri="{BB962C8B-B14F-4D97-AF65-F5344CB8AC3E}">
        <p14:creationId xmlns:p14="http://schemas.microsoft.com/office/powerpoint/2010/main" val="1343276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19</a:t>
            </a:fld>
            <a:endParaRPr lang="lt-LT"/>
          </a:p>
        </p:txBody>
      </p:sp>
    </p:spTree>
    <p:extLst>
      <p:ext uri="{BB962C8B-B14F-4D97-AF65-F5344CB8AC3E}">
        <p14:creationId xmlns:p14="http://schemas.microsoft.com/office/powerpoint/2010/main" val="7030498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20</a:t>
            </a:fld>
            <a:endParaRPr lang="lt-LT"/>
          </a:p>
        </p:txBody>
      </p:sp>
    </p:spTree>
    <p:extLst>
      <p:ext uri="{BB962C8B-B14F-4D97-AF65-F5344CB8AC3E}">
        <p14:creationId xmlns:p14="http://schemas.microsoft.com/office/powerpoint/2010/main" val="4280459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21</a:t>
            </a:fld>
            <a:endParaRPr lang="lt-LT"/>
          </a:p>
        </p:txBody>
      </p:sp>
    </p:spTree>
    <p:extLst>
      <p:ext uri="{BB962C8B-B14F-4D97-AF65-F5344CB8AC3E}">
        <p14:creationId xmlns:p14="http://schemas.microsoft.com/office/powerpoint/2010/main" val="7139589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22</a:t>
            </a:fld>
            <a:endParaRPr lang="lt-LT"/>
          </a:p>
        </p:txBody>
      </p:sp>
    </p:spTree>
    <p:extLst>
      <p:ext uri="{BB962C8B-B14F-4D97-AF65-F5344CB8AC3E}">
        <p14:creationId xmlns:p14="http://schemas.microsoft.com/office/powerpoint/2010/main" val="15655628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23</a:t>
            </a:fld>
            <a:endParaRPr lang="lt-LT"/>
          </a:p>
        </p:txBody>
      </p:sp>
    </p:spTree>
    <p:extLst>
      <p:ext uri="{BB962C8B-B14F-4D97-AF65-F5344CB8AC3E}">
        <p14:creationId xmlns:p14="http://schemas.microsoft.com/office/powerpoint/2010/main" val="12262888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24</a:t>
            </a:fld>
            <a:endParaRPr lang="lt-LT"/>
          </a:p>
        </p:txBody>
      </p:sp>
    </p:spTree>
    <p:extLst>
      <p:ext uri="{BB962C8B-B14F-4D97-AF65-F5344CB8AC3E}">
        <p14:creationId xmlns:p14="http://schemas.microsoft.com/office/powerpoint/2010/main" val="38434716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25</a:t>
            </a:fld>
            <a:endParaRPr lang="lt-LT"/>
          </a:p>
        </p:txBody>
      </p:sp>
    </p:spTree>
    <p:extLst>
      <p:ext uri="{BB962C8B-B14F-4D97-AF65-F5344CB8AC3E}">
        <p14:creationId xmlns:p14="http://schemas.microsoft.com/office/powerpoint/2010/main" val="37356074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26</a:t>
            </a:fld>
            <a:endParaRPr lang="lt-LT"/>
          </a:p>
        </p:txBody>
      </p:sp>
    </p:spTree>
    <p:extLst>
      <p:ext uri="{BB962C8B-B14F-4D97-AF65-F5344CB8AC3E}">
        <p14:creationId xmlns:p14="http://schemas.microsoft.com/office/powerpoint/2010/main" val="41101218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27</a:t>
            </a:fld>
            <a:endParaRPr lang="lt-LT"/>
          </a:p>
        </p:txBody>
      </p:sp>
    </p:spTree>
    <p:extLst>
      <p:ext uri="{BB962C8B-B14F-4D97-AF65-F5344CB8AC3E}">
        <p14:creationId xmlns:p14="http://schemas.microsoft.com/office/powerpoint/2010/main" val="31348199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28</a:t>
            </a:fld>
            <a:endParaRPr lang="lt-LT"/>
          </a:p>
        </p:txBody>
      </p:sp>
    </p:spTree>
    <p:extLst>
      <p:ext uri="{BB962C8B-B14F-4D97-AF65-F5344CB8AC3E}">
        <p14:creationId xmlns:p14="http://schemas.microsoft.com/office/powerpoint/2010/main" val="40013504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29</a:t>
            </a:fld>
            <a:endParaRPr lang="lt-LT"/>
          </a:p>
        </p:txBody>
      </p:sp>
    </p:spTree>
    <p:extLst>
      <p:ext uri="{BB962C8B-B14F-4D97-AF65-F5344CB8AC3E}">
        <p14:creationId xmlns:p14="http://schemas.microsoft.com/office/powerpoint/2010/main" val="11803536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30</a:t>
            </a:fld>
            <a:endParaRPr lang="lt-LT"/>
          </a:p>
        </p:txBody>
      </p:sp>
    </p:spTree>
    <p:extLst>
      <p:ext uri="{BB962C8B-B14F-4D97-AF65-F5344CB8AC3E}">
        <p14:creationId xmlns:p14="http://schemas.microsoft.com/office/powerpoint/2010/main" val="30767189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31</a:t>
            </a:fld>
            <a:endParaRPr lang="lt-LT"/>
          </a:p>
        </p:txBody>
      </p:sp>
    </p:spTree>
    <p:extLst>
      <p:ext uri="{BB962C8B-B14F-4D97-AF65-F5344CB8AC3E}">
        <p14:creationId xmlns:p14="http://schemas.microsoft.com/office/powerpoint/2010/main" val="34710340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32</a:t>
            </a:fld>
            <a:endParaRPr lang="lt-LT"/>
          </a:p>
        </p:txBody>
      </p:sp>
    </p:spTree>
    <p:extLst>
      <p:ext uri="{BB962C8B-B14F-4D97-AF65-F5344CB8AC3E}">
        <p14:creationId xmlns:p14="http://schemas.microsoft.com/office/powerpoint/2010/main" val="6479171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33</a:t>
            </a:fld>
            <a:endParaRPr lang="lt-LT"/>
          </a:p>
        </p:txBody>
      </p:sp>
    </p:spTree>
    <p:extLst>
      <p:ext uri="{BB962C8B-B14F-4D97-AF65-F5344CB8AC3E}">
        <p14:creationId xmlns:p14="http://schemas.microsoft.com/office/powerpoint/2010/main" val="103395119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a:p>
        </p:txBody>
      </p:sp>
      <p:sp>
        <p:nvSpPr>
          <p:cNvPr id="4" name="Skaidrės numerio vietos rezervavimo ženklas 3"/>
          <p:cNvSpPr>
            <a:spLocks noGrp="1"/>
          </p:cNvSpPr>
          <p:nvPr>
            <p:ph type="sldNum" sz="quarter" idx="10"/>
          </p:nvPr>
        </p:nvSpPr>
        <p:spPr/>
        <p:txBody>
          <a:bodyPr/>
          <a:lstStyle/>
          <a:p>
            <a:fld id="{4283C11E-DB01-4F09-B506-880E64B411DB}" type="slidenum">
              <a:rPr lang="lt-LT"/>
              <a:t>34</a:t>
            </a:fld>
            <a:endParaRPr lang="lt-LT"/>
          </a:p>
        </p:txBody>
      </p:sp>
    </p:spTree>
    <p:extLst>
      <p:ext uri="{BB962C8B-B14F-4D97-AF65-F5344CB8AC3E}">
        <p14:creationId xmlns:p14="http://schemas.microsoft.com/office/powerpoint/2010/main" val="2788512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95" name="Group 94"/>
          <p:cNvGrpSpPr/>
          <p:nvPr/>
        </p:nvGrpSpPr>
        <p:grpSpPr>
          <a:xfrm>
            <a:off x="0" y="-30477"/>
            <a:ext cx="9067800" cy="6889273"/>
            <a:chOff x="0" y="-30477"/>
            <a:chExt cx="9067800" cy="6889273"/>
          </a:xfrm>
        </p:grpSpPr>
        <p:cxnSp>
          <p:nvCxnSpPr>
            <p:cNvPr id="110" name="Straight Connector 109"/>
            <p:cNvCxnSpPr/>
            <p:nvPr/>
          </p:nvCxnSpPr>
          <p:spPr>
            <a:xfrm rot="16200000" flipH="1">
              <a:off x="-1447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7" name="Straight Connector 176"/>
            <p:cNvCxnSpPr/>
            <p:nvPr/>
          </p:nvCxnSpPr>
          <p:spPr>
            <a:xfrm rot="16200000" flipH="1">
              <a:off x="-1638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5400000">
              <a:off x="-1485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32385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33147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rot="16200000" flipH="1">
              <a:off x="-1371600" y="2971800"/>
              <a:ext cx="6858000"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rot="16200000" flipH="1">
              <a:off x="-2819400" y="3200400"/>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rot="5400000">
              <a:off x="-2705099" y="3238500"/>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a:off x="-21336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rot="16200000" flipH="1">
              <a:off x="-31242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rot="16200000" flipH="1">
              <a:off x="-1828799" y="3352799"/>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rot="16200000" flipH="1">
              <a:off x="-28194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90" name="Straight Connector 189"/>
            <p:cNvCxnSpPr/>
            <p:nvPr/>
          </p:nvCxnSpPr>
          <p:spPr>
            <a:xfrm rot="16200000" flipH="1">
              <a:off x="-2438400" y="3124200"/>
              <a:ext cx="6858000" cy="609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5400000">
              <a:off x="-173164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142048"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5400000">
              <a:off x="-9144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Straight Connector 172"/>
            <p:cNvCxnSpPr/>
            <p:nvPr/>
          </p:nvCxnSpPr>
          <p:spPr>
            <a:xfrm rot="5400000">
              <a:off x="-185547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rot="16200000" flipH="1">
              <a:off x="-26431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rot="16200000" flipH="1">
              <a:off x="-1954530" y="3326130"/>
              <a:ext cx="6858000" cy="20574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rot="16200000" flipH="1">
              <a:off x="-2362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rot="16200000" flipH="1">
              <a:off x="-21336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10" name="Straight Connector 209"/>
            <p:cNvCxnSpPr/>
            <p:nvPr/>
          </p:nvCxnSpPr>
          <p:spPr>
            <a:xfrm rot="16200000" flipH="1">
              <a:off x="10668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rot="16200000" flipH="1">
              <a:off x="8763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2" name="Straight Connector 211"/>
            <p:cNvCxnSpPr/>
            <p:nvPr/>
          </p:nvCxnSpPr>
          <p:spPr>
            <a:xfrm rot="5400000">
              <a:off x="1028700" y="3238500"/>
              <a:ext cx="6858000"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3" name="Straight Connector 212"/>
            <p:cNvCxnSpPr/>
            <p:nvPr/>
          </p:nvCxnSpPr>
          <p:spPr>
            <a:xfrm rot="5400000">
              <a:off x="-723900" y="3314700"/>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4" name="Straight Connector 213"/>
            <p:cNvCxnSpPr/>
            <p:nvPr/>
          </p:nvCxnSpPr>
          <p:spPr>
            <a:xfrm rot="16200000" flipH="1">
              <a:off x="-800100" y="3314700"/>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rot="5400000">
              <a:off x="-152400" y="3429000"/>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16" name="Straight Connector 215"/>
            <p:cNvCxnSpPr/>
            <p:nvPr/>
          </p:nvCxnSpPr>
          <p:spPr>
            <a:xfrm rot="16200000" flipH="1">
              <a:off x="-304800" y="3200400"/>
              <a:ext cx="6858000"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rot="5400000">
              <a:off x="-190499" y="3238500"/>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16200000" flipH="1">
              <a:off x="381000" y="3200400"/>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rot="16200000" flipH="1">
              <a:off x="-609600" y="3276600"/>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0" name="Straight Connector 219"/>
            <p:cNvCxnSpPr/>
            <p:nvPr/>
          </p:nvCxnSpPr>
          <p:spPr>
            <a:xfrm rot="16200000" flipH="1">
              <a:off x="685801" y="3352799"/>
              <a:ext cx="6858000" cy="152401"/>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21" name="Straight Connector 220"/>
            <p:cNvCxnSpPr/>
            <p:nvPr/>
          </p:nvCxnSpPr>
          <p:spPr>
            <a:xfrm rot="16200000" flipH="1">
              <a:off x="-304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10287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rot="5400000">
              <a:off x="782955" y="2722245"/>
              <a:ext cx="6858000"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rot="5400000">
              <a:off x="1372552" y="3277552"/>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rot="5400000">
              <a:off x="16002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6" name="Straight Connector 225"/>
            <p:cNvCxnSpPr/>
            <p:nvPr/>
          </p:nvCxnSpPr>
          <p:spPr>
            <a:xfrm rot="5400000">
              <a:off x="659130" y="3227070"/>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27" name="Straight Connector 226"/>
            <p:cNvCxnSpPr/>
            <p:nvPr/>
          </p:nvCxnSpPr>
          <p:spPr>
            <a:xfrm rot="16200000" flipH="1">
              <a:off x="-128587" y="3252788"/>
              <a:ext cx="6858000"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rot="16200000" flipH="1">
              <a:off x="560070" y="3326130"/>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rot="16200000" flipH="1">
              <a:off x="152400" y="3352800"/>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0" name="Straight Connector 229"/>
            <p:cNvCxnSpPr/>
            <p:nvPr/>
          </p:nvCxnSpPr>
          <p:spPr>
            <a:xfrm rot="16200000" flipH="1">
              <a:off x="3810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7" name="Straight Connector 236"/>
            <p:cNvCxnSpPr/>
            <p:nvPr/>
          </p:nvCxnSpPr>
          <p:spPr>
            <a:xfrm rot="16200000" flipH="1">
              <a:off x="2743200" y="3352801"/>
              <a:ext cx="6858000" cy="1524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rot="16200000" flipH="1">
              <a:off x="2095501"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rot="5400000">
              <a:off x="2705100" y="3238501"/>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0" name="Straight Connector 239"/>
            <p:cNvCxnSpPr/>
            <p:nvPr/>
          </p:nvCxnSpPr>
          <p:spPr>
            <a:xfrm rot="5400000">
              <a:off x="1828801" y="3276600"/>
              <a:ext cx="6857999"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p:cNvCxnSpPr/>
            <p:nvPr/>
          </p:nvCxnSpPr>
          <p:spPr>
            <a:xfrm rot="16200000" flipH="1">
              <a:off x="1066800" y="3200402"/>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rot="16200000" flipH="1">
              <a:off x="2362201" y="3352800"/>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rot="5400000">
              <a:off x="2646045" y="2722246"/>
              <a:ext cx="6858000"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rot="5400000">
              <a:off x="3048952" y="3277553"/>
              <a:ext cx="6858000"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rot="5400000">
              <a:off x="2895600" y="3276601"/>
              <a:ext cx="68580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6" name="Straight Connector 245"/>
            <p:cNvCxnSpPr/>
            <p:nvPr/>
          </p:nvCxnSpPr>
          <p:spPr>
            <a:xfrm rot="5400000">
              <a:off x="2388870" y="3227071"/>
              <a:ext cx="6858000"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47" name="Straight Connector 246"/>
            <p:cNvCxnSpPr/>
            <p:nvPr/>
          </p:nvCxnSpPr>
          <p:spPr>
            <a:xfrm rot="16200000" flipH="1">
              <a:off x="22364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rot="16200000" flipH="1">
              <a:off x="17526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rot="16200000" flipH="1">
              <a:off x="19812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0" name="Straight Connector 249"/>
            <p:cNvCxnSpPr/>
            <p:nvPr/>
          </p:nvCxnSpPr>
          <p:spPr>
            <a:xfrm rot="5400000">
              <a:off x="3467100" y="3314701"/>
              <a:ext cx="6858000"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p:cNvCxnSpPr/>
            <p:nvPr/>
          </p:nvCxnSpPr>
          <p:spPr>
            <a:xfrm rot="16200000" flipH="1">
              <a:off x="3467099" y="3314701"/>
              <a:ext cx="685800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2" name="Straight Connector 251"/>
            <p:cNvCxnSpPr/>
            <p:nvPr/>
          </p:nvCxnSpPr>
          <p:spPr>
            <a:xfrm rot="5400000">
              <a:off x="4038600" y="3429001"/>
              <a:ext cx="6858000"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rot="16200000" flipH="1">
              <a:off x="3886200" y="3200401"/>
              <a:ext cx="6858000"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rot="5400000">
              <a:off x="4000501" y="3238501"/>
              <a:ext cx="6858000"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rot="16200000" flipH="1">
              <a:off x="4572000" y="3200401"/>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p:cNvCxnSpPr/>
            <p:nvPr/>
          </p:nvCxnSpPr>
          <p:spPr>
            <a:xfrm rot="16200000" flipH="1">
              <a:off x="3733800" y="3352800"/>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rot="5400000">
              <a:off x="3619500" y="3314700"/>
              <a:ext cx="6858000"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rot="16200000" flipH="1">
              <a:off x="4214813" y="3252788"/>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p:cNvCxnSpPr/>
            <p:nvPr/>
          </p:nvCxnSpPr>
          <p:spPr>
            <a:xfrm rot="16200000" flipH="1">
              <a:off x="4751070" y="3326131"/>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1" name="Straight Connector 260"/>
            <p:cNvCxnSpPr/>
            <p:nvPr/>
          </p:nvCxnSpPr>
          <p:spPr>
            <a:xfrm rot="16200000" flipH="1">
              <a:off x="4343400" y="3352801"/>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2" name="Straight Connector 261"/>
            <p:cNvCxnSpPr/>
            <p:nvPr/>
          </p:nvCxnSpPr>
          <p:spPr>
            <a:xfrm rot="16200000" flipH="1">
              <a:off x="4572000" y="3352801"/>
              <a:ext cx="6858000"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rot="16200000" flipH="1">
              <a:off x="5257800" y="3352802"/>
              <a:ext cx="68580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5" name="Straight Connector 264"/>
            <p:cNvCxnSpPr/>
            <p:nvPr/>
          </p:nvCxnSpPr>
          <p:spPr>
            <a:xfrm rot="16200000" flipH="1">
              <a:off x="5067300" y="3238502"/>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6" name="Straight Connector 265"/>
            <p:cNvCxnSpPr/>
            <p:nvPr/>
          </p:nvCxnSpPr>
          <p:spPr>
            <a:xfrm rot="5400000">
              <a:off x="5219700" y="3238502"/>
              <a:ext cx="6858000" cy="381000"/>
            </a:xfrm>
            <a:prstGeom prst="line">
              <a:avLst/>
            </a:prstGeom>
            <a:ln w="5080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p:cNvCxnSpPr/>
            <p:nvPr/>
          </p:nvCxnSpPr>
          <p:spPr>
            <a:xfrm rot="16200000" flipH="1">
              <a:off x="4876801" y="3352801"/>
              <a:ext cx="6858000"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rot="5400000">
              <a:off x="5527994" y="3318196"/>
              <a:ext cx="6888479"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70" name="Straight Connector 269"/>
            <p:cNvCxnSpPr/>
            <p:nvPr/>
          </p:nvCxnSpPr>
          <p:spPr>
            <a:xfrm rot="5400000">
              <a:off x="4850130" y="3227072"/>
              <a:ext cx="6858000"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p:cNvCxnSpPr/>
            <p:nvPr/>
          </p:nvCxnSpPr>
          <p:spPr>
            <a:xfrm rot="16200000" flipH="1">
              <a:off x="4751070" y="3326132"/>
              <a:ext cx="6858000"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rot="5400000">
              <a:off x="5562599" y="3429001"/>
              <a:ext cx="685800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3" name="Straight Connector 282"/>
            <p:cNvCxnSpPr/>
            <p:nvPr/>
          </p:nvCxnSpPr>
          <p:spPr>
            <a:xfrm rot="5400000">
              <a:off x="2552700" y="3390900"/>
              <a:ext cx="6858000"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289" name="Straight Connector 288"/>
            <p:cNvCxnSpPr/>
            <p:nvPr/>
          </p:nvCxnSpPr>
          <p:spPr>
            <a:xfrm rot="16200000" flipH="1">
              <a:off x="3048000" y="3352800"/>
              <a:ext cx="6858000"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2" name="Straight Connector 291"/>
            <p:cNvCxnSpPr/>
            <p:nvPr/>
          </p:nvCxnSpPr>
          <p:spPr>
            <a:xfrm rot="16200000" flipH="1">
              <a:off x="3238500" y="3238500"/>
              <a:ext cx="6858000"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294" name="Straight Connector 293"/>
            <p:cNvCxnSpPr/>
            <p:nvPr/>
          </p:nvCxnSpPr>
          <p:spPr>
            <a:xfrm rot="5400000">
              <a:off x="2133600" y="3276600"/>
              <a:ext cx="6858000"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298" name="Straight Connector 297"/>
            <p:cNvCxnSpPr/>
            <p:nvPr/>
          </p:nvCxnSpPr>
          <p:spPr>
            <a:xfrm rot="16200000" flipH="1">
              <a:off x="3148013" y="3252789"/>
              <a:ext cx="6858000"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299" name="Straight Connector 298"/>
            <p:cNvCxnSpPr/>
            <p:nvPr/>
          </p:nvCxnSpPr>
          <p:spPr>
            <a:xfrm rot="5400000">
              <a:off x="3771900" y="3238500"/>
              <a:ext cx="68580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2" name="Straight Connector 301"/>
            <p:cNvCxnSpPr/>
            <p:nvPr/>
          </p:nvCxnSpPr>
          <p:spPr>
            <a:xfrm rot="5400000">
              <a:off x="4229100" y="2933700"/>
              <a:ext cx="6858000"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07" name="Straight Connector 306"/>
            <p:cNvCxnSpPr/>
            <p:nvPr/>
          </p:nvCxnSpPr>
          <p:spPr>
            <a:xfrm rot="16200000" flipH="1">
              <a:off x="1371600" y="3200403"/>
              <a:ext cx="6858000"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4" name="Date Placeholder 3"/>
          <p:cNvSpPr>
            <a:spLocks noGrp="1"/>
          </p:cNvSpPr>
          <p:nvPr>
            <p:ph type="dt" sz="half" idx="10"/>
          </p:nvPr>
        </p:nvSpPr>
        <p:spPr/>
        <p:txBody>
          <a:bodyPr/>
          <a:lstStyle/>
          <a:p>
            <a:fld id="{B4D926BC-8E78-4CCF-A7B2-8DF8460C404D}" type="datetime1">
              <a:rPr lang="en-US" smtClean="0"/>
              <a:pPr/>
              <a:t>3/20/2015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
        <p:nvSpPr>
          <p:cNvPr id="113" name="Rectangle 112"/>
          <p:cNvSpPr/>
          <p:nvPr/>
        </p:nvSpPr>
        <p:spPr>
          <a:xfrm>
            <a:off x="0" y="1905000"/>
            <a:ext cx="4953000" cy="3124200"/>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grpSp>
        <p:nvGrpSpPr>
          <p:cNvPr id="94" name="Group 93"/>
          <p:cNvGrpSpPr/>
          <p:nvPr/>
        </p:nvGrpSpPr>
        <p:grpSpPr>
          <a:xfrm>
            <a:off x="0" y="2057400"/>
            <a:ext cx="4801394" cy="2820988"/>
            <a:chOff x="0" y="2057400"/>
            <a:chExt cx="4801394" cy="2820988"/>
          </a:xfrm>
        </p:grpSpPr>
        <p:cxnSp>
          <p:nvCxnSpPr>
            <p:cNvPr id="117" name="Straight Connector 116"/>
            <p:cNvCxnSpPr/>
            <p:nvPr/>
          </p:nvCxnSpPr>
          <p:spPr>
            <a:xfrm>
              <a:off x="0" y="20574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0" y="4876800"/>
              <a:ext cx="48006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p:cNvCxnSpPr/>
            <p:nvPr/>
          </p:nvCxnSpPr>
          <p:spPr>
            <a:xfrm rot="5400000">
              <a:off x="3391694" y="3467100"/>
              <a:ext cx="2818606"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228600" y="2130425"/>
            <a:ext cx="4419600" cy="1600327"/>
          </a:xfrm>
        </p:spPr>
        <p:txBody>
          <a:bodyPr anchor="b">
            <a:normAutofit/>
          </a:bodyPr>
          <a:lstStyle>
            <a:lvl1pPr algn="l">
              <a:defRPr sz="3600" b="1" cap="none" spc="40" baseline="0">
                <a:ln w="13335" cmpd="sng">
                  <a:solidFill>
                    <a:schemeClr val="accent1">
                      <a:lumMod val="50000"/>
                    </a:schemeClr>
                  </a:solidFill>
                  <a:prstDash val="solid"/>
                </a:ln>
                <a:solidFill>
                  <a:schemeClr val="accent6">
                    <a:tint val="1000"/>
                  </a:schemeClr>
                </a:solidFill>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28600" y="3733800"/>
            <a:ext cx="4419600" cy="1066800"/>
          </a:xfrm>
        </p:spPr>
        <p:txBody>
          <a:bodyPr>
            <a:normAutofit/>
          </a:bodyPr>
          <a:lstStyle>
            <a:lvl1pPr marL="0" indent="0" algn="l">
              <a:buNone/>
              <a:defRPr sz="22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3250A7-F2AC-4A3A-BAC6-4433188AF404}" type="datetime1">
              <a:rPr lang="en-US" smtClean="0"/>
              <a:pPr/>
              <a:t>3/20/2015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grpSp>
        <p:nvGrpSpPr>
          <p:cNvPr id="7" name="Group 92"/>
          <p:cNvGrpSpPr/>
          <p:nvPr/>
        </p:nvGrpSpPr>
        <p:grpSpPr>
          <a:xfrm>
            <a:off x="1" y="-30478"/>
            <a:ext cx="9067799" cy="4846320"/>
            <a:chOff x="1" y="-30477"/>
            <a:chExt cx="9067799" cy="4526277"/>
          </a:xfrm>
        </p:grpSpPr>
        <p:cxnSp>
          <p:nvCxnSpPr>
            <p:cNvPr id="8" name="Straight Connector 7"/>
            <p:cNvCxnSpPr/>
            <p:nvPr/>
          </p:nvCxnSpPr>
          <p:spPr>
            <a:xfrm rot="16200000" flipH="1">
              <a:off x="-2716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4621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rot="5400000">
              <a:off x="-30976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5400000">
              <a:off x="-206236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rot="16200000" flipH="1">
              <a:off x="-213856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6200000" flipH="1">
              <a:off x="-195465" y="1785212"/>
              <a:ext cx="4505731" cy="9144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6200000" flipH="1">
              <a:off x="-164326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5400000">
              <a:off x="-1528964"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6200000" flipH="1">
              <a:off x="-95746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6200000" flipH="1">
              <a:off x="-194806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6200000" flipH="1">
              <a:off x="-652664" y="2166211"/>
              <a:ext cx="4505731" cy="152401"/>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rot="16200000" flipH="1">
              <a:off x="-16432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16200000" flipH="1">
              <a:off x="-1790700" y="2019300"/>
              <a:ext cx="4495800" cy="4572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rot="5400000">
              <a:off x="-55551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rot="5400000">
              <a:off x="340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26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7933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16200000" flipH="1">
              <a:off x="-1467052"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16200000" flipH="1">
              <a:off x="-77839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16200000" flipH="1">
              <a:off x="-118606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rot="16200000" flipH="1">
              <a:off x="-95746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H="1">
              <a:off x="22429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rot="16200000" flipH="1">
              <a:off x="20524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rot="5400000">
              <a:off x="2204835" y="2051912"/>
              <a:ext cx="4505731" cy="3810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rot="5400000">
              <a:off x="452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rot="16200000" flipH="1">
              <a:off x="376035"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5400000">
              <a:off x="1023735" y="2242139"/>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871335" y="2013812"/>
              <a:ext cx="4505731" cy="4572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5400000">
              <a:off x="985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6200000" flipH="1">
              <a:off x="1557135" y="2013812"/>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rot="16200000" flipH="1">
              <a:off x="5665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16200000" flipH="1">
              <a:off x="1861936" y="2166211"/>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rot="16200000" flipH="1">
              <a:off x="8713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1474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rot="5400000">
              <a:off x="1959090" y="1535657"/>
              <a:ext cx="4505731" cy="1413510"/>
            </a:xfrm>
            <a:prstGeom prst="line">
              <a:avLst/>
            </a:prstGeom>
            <a:ln>
              <a:solidFill>
                <a:schemeClr val="accent1">
                  <a:alpha val="39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rot="5400000">
              <a:off x="2548687" y="2090964"/>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rot="5400000">
              <a:off x="27763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83526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16200000" flipH="1">
              <a:off x="1047548" y="2066200"/>
              <a:ext cx="4505731" cy="352425"/>
            </a:xfrm>
            <a:prstGeom prst="line">
              <a:avLst/>
            </a:prstGeom>
            <a:ln w="15875"/>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16200000" flipH="1">
              <a:off x="1736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16200000" flipH="1">
              <a:off x="1328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16200000" flipH="1">
              <a:off x="1557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16200000" flipH="1">
              <a:off x="39193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rot="16200000" flipH="1">
              <a:off x="3271636"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rot="5400000">
              <a:off x="38812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rot="5400000">
              <a:off x="3004936" y="2090012"/>
              <a:ext cx="4505730" cy="3048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rot="16200000" flipH="1">
              <a:off x="22429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rot="16200000" flipH="1">
              <a:off x="35383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rot="5400000">
              <a:off x="3822180" y="1535657"/>
              <a:ext cx="4505731" cy="1413510"/>
            </a:xfrm>
            <a:prstGeom prst="line">
              <a:avLst/>
            </a:prstGeom>
            <a:ln>
              <a:solidFill>
                <a:schemeClr val="accent1">
                  <a:alpha val="5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5400000">
              <a:off x="4225087" y="2090965"/>
              <a:ext cx="4505731" cy="302895"/>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rot="5400000">
              <a:off x="4071735" y="2090012"/>
              <a:ext cx="4505731"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rot="5400000">
              <a:off x="3565005" y="2040482"/>
              <a:ext cx="4505731" cy="40386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rot="16200000" flipH="1">
              <a:off x="34126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rot="16200000" flipH="1">
              <a:off x="2928735" y="2166212"/>
              <a:ext cx="4505731" cy="152400"/>
            </a:xfrm>
            <a:prstGeom prst="line">
              <a:avLst/>
            </a:prstGeom>
            <a:ln w="57150">
              <a:solidFill>
                <a:schemeClr val="accent1">
                  <a:alpha val="30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rot="16200000" flipH="1">
              <a:off x="3081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5400000">
              <a:off x="4643235" y="2128112"/>
              <a:ext cx="4505731" cy="228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4643234" y="2128112"/>
              <a:ext cx="4505731"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5214735" y="2242140"/>
              <a:ext cx="4505731" cy="1588"/>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5062335" y="2013812"/>
              <a:ext cx="4505731" cy="457200"/>
            </a:xfrm>
            <a:prstGeom prst="line">
              <a:avLst/>
            </a:prstGeom>
            <a:ln>
              <a:solidFill>
                <a:schemeClr val="accent1">
                  <a:alpha val="9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5400000">
              <a:off x="5176636" y="2051912"/>
              <a:ext cx="4505731" cy="38100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5748135" y="2013813"/>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49099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5400000">
              <a:off x="4795635" y="2128112"/>
              <a:ext cx="4505731" cy="228600"/>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53909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927205" y="2139542"/>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5519535" y="2166212"/>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16200000" flipH="1">
              <a:off x="5748135" y="2166212"/>
              <a:ext cx="4505731" cy="152400"/>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6433935" y="2166213"/>
              <a:ext cx="4505731"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62434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5400000">
              <a:off x="6395835" y="2051913"/>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6052936" y="2166212"/>
              <a:ext cx="4505731" cy="152401"/>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5400000">
              <a:off x="6709356" y="2136834"/>
              <a:ext cx="4525755" cy="191133"/>
            </a:xfrm>
            <a:prstGeom prst="line">
              <a:avLst/>
            </a:prstGeom>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5400000">
              <a:off x="6026265" y="2040483"/>
              <a:ext cx="4505731" cy="40386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5927205" y="2139543"/>
              <a:ext cx="4505731" cy="20574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a:off x="6738734" y="2242140"/>
              <a:ext cx="4505732" cy="1588"/>
            </a:xfrm>
            <a:prstGeom prst="line">
              <a:avLst/>
            </a:prstGeom>
            <a:ln w="158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a:off x="3728835" y="2204312"/>
              <a:ext cx="4505731" cy="76200"/>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16200000" flipH="1">
              <a:off x="4224135" y="2166212"/>
              <a:ext cx="4505731" cy="1524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16200000" flipH="1">
              <a:off x="4414635" y="2051912"/>
              <a:ext cx="4505731" cy="381000"/>
            </a:xfrm>
            <a:prstGeom prst="line">
              <a:avLst/>
            </a:prstGeom>
            <a:ln w="19050">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a:off x="3309735" y="2090012"/>
              <a:ext cx="4505731" cy="304800"/>
            </a:xfrm>
            <a:prstGeom prst="line">
              <a:avLst/>
            </a:prstGeom>
            <a:ln w="47625">
              <a:solidFill>
                <a:schemeClr val="accent1">
                  <a:alpha val="63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16200000" flipH="1">
              <a:off x="4324148" y="2066200"/>
              <a:ext cx="4505731" cy="352425"/>
            </a:xfrm>
            <a:prstGeom prst="line">
              <a:avLst/>
            </a:prstGeom>
            <a:ln w="15875">
              <a:solidFill>
                <a:schemeClr val="accent1">
                  <a:alpha val="72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a:off x="4948035" y="2051912"/>
              <a:ext cx="4505731"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rot="5400000">
              <a:off x="5405235" y="1747112"/>
              <a:ext cx="4505731" cy="990600"/>
            </a:xfrm>
            <a:prstGeom prst="line">
              <a:avLst/>
            </a:prstGeom>
            <a:ln w="28575">
              <a:solidFill>
                <a:schemeClr val="accent1">
                  <a:alpha val="58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rot="16200000" flipH="1">
              <a:off x="2547735" y="2013814"/>
              <a:ext cx="4505731" cy="457199"/>
            </a:xfrm>
            <a:prstGeom prst="line">
              <a:avLst/>
            </a:prstGeom>
            <a:ln w="38100">
              <a:solidFill>
                <a:schemeClr val="accent1">
                  <a:alpha val="47000"/>
                </a:schemeClr>
              </a:solidFill>
            </a:ln>
          </p:spPr>
          <p:style>
            <a:lnRef idx="1">
              <a:schemeClr val="accent1"/>
            </a:lnRef>
            <a:fillRef idx="0">
              <a:schemeClr val="accent1"/>
            </a:fillRef>
            <a:effectRef idx="0">
              <a:schemeClr val="accent1"/>
            </a:effectRef>
            <a:fontRef idx="minor">
              <a:schemeClr val="tx1"/>
            </a:fontRef>
          </p:style>
        </p:cxnSp>
      </p:grpSp>
      <p:sp>
        <p:nvSpPr>
          <p:cNvPr id="94" name="Rectangle 93"/>
          <p:cNvSpPr/>
          <p:nvPr/>
        </p:nvSpPr>
        <p:spPr>
          <a:xfrm>
            <a:off x="0" y="4311168"/>
            <a:ext cx="9144000" cy="1905000"/>
          </a:xfrm>
          <a:prstGeom prst="rect">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96" name="Straight Connector 95"/>
          <p:cNvCxnSpPr/>
          <p:nvPr/>
        </p:nvCxnSpPr>
        <p:spPr>
          <a:xfrm>
            <a:off x="0" y="4387368"/>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0" y="6138380"/>
            <a:ext cx="914400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5621364"/>
            <a:ext cx="8305800" cy="414649"/>
          </a:xfrm>
        </p:spPr>
        <p:txBody>
          <a:bodyPr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5" name="Title 94"/>
          <p:cNvSpPr>
            <a:spLocks noGrp="1"/>
          </p:cNvSpPr>
          <p:nvPr>
            <p:ph type="title"/>
          </p:nvPr>
        </p:nvSpPr>
        <p:spPr>
          <a:xfrm>
            <a:off x="457200" y="4463568"/>
            <a:ext cx="8305800" cy="1143000"/>
          </a:xfrm>
        </p:spPr>
        <p:txBody>
          <a:bodyPr/>
          <a:lstStyle/>
          <a:p>
            <a:r>
              <a:rPr lang="en-US" smtClean="0"/>
              <a:t>Click to edit Master title style</a:t>
            </a:r>
            <a:endParaRPr lang="en-US"/>
          </a:p>
        </p:txBody>
      </p:sp>
      <p:sp>
        <p:nvSpPr>
          <p:cNvPr id="2" name="Date Placeholder 1"/>
          <p:cNvSpPr>
            <a:spLocks noGrp="1"/>
          </p:cNvSpPr>
          <p:nvPr>
            <p:ph type="dt" sz="half" idx="10"/>
          </p:nvPr>
        </p:nvSpPr>
        <p:spPr/>
        <p:txBody>
          <a:bodyPr/>
          <a:lstStyle/>
          <a:p>
            <a:fld id="{E48785BE-30D6-45E9-9828-9A90A2D6DF6D}" type="datetime1">
              <a:rPr lang="en-US" smtClean="0"/>
              <a:pPr/>
              <a:t>3/20/2015</a:t>
            </a:fld>
            <a:endParaRPr lang="en-US" dirty="0"/>
          </a:p>
        </p:txBody>
      </p:sp>
      <p:sp>
        <p:nvSpPr>
          <p:cNvPr id="91" name="Footer Placeholder 90"/>
          <p:cNvSpPr>
            <a:spLocks noGrp="1"/>
          </p:cNvSpPr>
          <p:nvPr>
            <p:ph type="ftr" sz="quarter" idx="11"/>
          </p:nvPr>
        </p:nvSpPr>
        <p:spPr/>
        <p:txBody>
          <a:bodyPr/>
          <a:lstStyle/>
          <a:p>
            <a:endParaRPr lang="en-US" dirty="0"/>
          </a:p>
        </p:txBody>
      </p:sp>
      <p:sp>
        <p:nvSpPr>
          <p:cNvPr id="92" name="Slide Number Placeholder 91"/>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F603B8-852C-4305-A8B5-259A7A1815FE}" type="datetime1">
              <a:rPr lang="en-US" smtClean="0"/>
              <a:pPr/>
              <a:t>3/20/2015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33025EA-66B7-4B75-BC7E-E841861BC2EE}" type="datetime1">
              <a:rPr lang="en-US" smtClean="0"/>
              <a:pPr/>
              <a:t>3/20/2015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0C081B-7565-4E7A-9F9F-F1076E2DDB85}" type="datetime1">
              <a:rPr lang="en-US" smtClean="0"/>
              <a:pPr/>
              <a:t>3/20/2015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00E28A-3A4F-4E6B-B567-EC8C4C5EF7EB}" type="datetime1">
              <a:rPr lang="en-US" smtClean="0"/>
              <a:pPr/>
              <a:t>3/20/2015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200400" y="273050"/>
            <a:ext cx="5486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C6F08A9-3E88-45E3-A460-6C4313B1A85D}" type="datetime1">
              <a:rPr lang="en-US" smtClean="0"/>
              <a:pPr/>
              <a:t>3/20/2015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37" name="Rectangle 36"/>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9" name="Straight Connector 38"/>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2400" y="1901952"/>
            <a:ext cx="2377440" cy="1371600"/>
          </a:xfrm>
        </p:spPr>
        <p:txBody>
          <a:bodyPr anchor="b">
            <a:normAutofit/>
          </a:bodyPr>
          <a:lstStyle>
            <a:lvl1pPr algn="l" defTabSz="914400" rtl="0" eaLnBrk="1" latinLnBrk="0" hangingPunct="1">
              <a:spcBef>
                <a:spcPct val="0"/>
              </a:spcBef>
              <a:buNone/>
              <a:tabLst>
                <a:tab pos="3830638" algn="l"/>
              </a:tabLst>
              <a:defRPr lang="en-US" sz="2600" b="1" kern="1200" cap="none" spc="20" baseline="0" dirty="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latin typeface="+mj-lt"/>
                <a:ea typeface="+mj-ea"/>
                <a:cs typeface="+mj-cs"/>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3552"/>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200400" y="381000"/>
            <a:ext cx="5562600" cy="5638800"/>
          </a:xfrm>
          <a:solidFill>
            <a:schemeClr val="bg2"/>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5" name="Date Placeholder 4"/>
          <p:cNvSpPr>
            <a:spLocks noGrp="1"/>
          </p:cNvSpPr>
          <p:nvPr>
            <p:ph type="dt" sz="half" idx="10"/>
          </p:nvPr>
        </p:nvSpPr>
        <p:spPr/>
        <p:txBody>
          <a:bodyPr/>
          <a:lstStyle/>
          <a:p>
            <a:fld id="{B121CF1C-1A92-4FD7-820B-88967322F7A9}" type="datetime1">
              <a:rPr lang="en-US" smtClean="0"/>
              <a:pPr/>
              <a:t>3/20/2015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84A37A-AFC2-4A01-80A1-FC20F2C0D5BB}" type="slidenum">
              <a:rPr lang="en-US" smtClean="0"/>
              <a:pPr/>
              <a:t>‹#›</a:t>
            </a:fld>
            <a:endParaRPr lang="en-US"/>
          </a:p>
        </p:txBody>
      </p:sp>
      <p:sp>
        <p:nvSpPr>
          <p:cNvPr id="33" name="Rectangle 32"/>
          <p:cNvSpPr/>
          <p:nvPr/>
        </p:nvSpPr>
        <p:spPr>
          <a:xfrm>
            <a:off x="0" y="1563624"/>
            <a:ext cx="2761488" cy="3313176"/>
          </a:xfrm>
          <a:prstGeom prst="rect">
            <a:avLst/>
          </a:prstGeom>
          <a:solidFill>
            <a:schemeClr val="accent1"/>
          </a:solidFill>
          <a:ln>
            <a:noFill/>
          </a:ln>
          <a:effectLst>
            <a:outerShdw blurRad="50800" dist="38100" dir="2700000" algn="ctr"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cxnSp>
        <p:nvCxnSpPr>
          <p:cNvPr id="34" name="Straight Connector 33"/>
          <p:cNvCxnSpPr/>
          <p:nvPr/>
        </p:nvCxnSpPr>
        <p:spPr>
          <a:xfrm rot="5400000">
            <a:off x="1128157" y="3221339"/>
            <a:ext cx="3017520" cy="794"/>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0" y="1712976"/>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0" y="4733544"/>
            <a:ext cx="2651760" cy="158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155448" y="1905000"/>
            <a:ext cx="2377440" cy="1371600"/>
          </a:xfrm>
        </p:spPr>
        <p:txBody>
          <a:bodyPr anchor="b">
            <a:normAutofit/>
          </a:bodyPr>
          <a:lstStyle>
            <a:lvl1pPr algn="l">
              <a:defRPr sz="2600" b="1" cap="none" spc="20" baseline="0">
                <a:ln w="12700" cmpd="sng">
                  <a:solidFill>
                    <a:schemeClr val="accent6">
                      <a:satMod val="120000"/>
                      <a:shade val="80000"/>
                    </a:schemeClr>
                  </a:solidFill>
                  <a:prstDash val="solid"/>
                </a:ln>
                <a:solidFill>
                  <a:schemeClr val="accent6">
                    <a:tint val="1000"/>
                  </a:schemeClr>
                </a:solidFill>
                <a:effectLst>
                  <a:glow rad="53100">
                    <a:schemeClr val="accent6">
                      <a:satMod val="180000"/>
                      <a:alpha val="30000"/>
                    </a:schemeClr>
                  </a:glow>
                </a:effectLs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152400" y="3276600"/>
            <a:ext cx="2377440" cy="1371600"/>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5372853-67FE-4B33-8352-7E4108629A36}" type="datetime1">
              <a:rPr lang="en-US" smtClean="0"/>
              <a:pPr/>
              <a:t>3/20/2015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8F43FD-ABDB-43CF-A014-C9419E2A3211}" type="datetime1">
              <a:rPr lang="en-US" smtClean="0"/>
              <a:pPr/>
              <a:t>3/20/2015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A84A37A-AFC2-4A01-80A1-FC20F2C0D5BB}" type="slidenum">
              <a:rPr lang="en-US" smtClean="0"/>
              <a:pPr/>
              <a:t>‹#›</a:t>
            </a:fld>
            <a:endParaRPr lang="en-US" dirty="0"/>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90" name="Rectangle 189"/>
          <p:cNvSpPr/>
          <p:nvPr/>
        </p:nvSpPr>
        <p:spPr>
          <a:xfrm>
            <a:off x="149352" y="137160"/>
            <a:ext cx="8869680" cy="6583680"/>
          </a:xfrm>
          <a:prstGeom prst="rect">
            <a:avLst/>
          </a:prstGeom>
          <a:noFill/>
          <a:ln w="190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kern="1200">
              <a:solidFill>
                <a:prstClr val="white"/>
              </a:solidFill>
              <a:latin typeface="Tw Cen MT"/>
              <a:ea typeface="+mn-ea"/>
              <a:cs typeface="+mn-cs"/>
            </a:endParaRPr>
          </a:p>
        </p:txBody>
      </p:sp>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12408"/>
            <a:ext cx="2133600" cy="365125"/>
          </a:xfrm>
          <a:prstGeom prst="rect">
            <a:avLst/>
          </a:prstGeom>
        </p:spPr>
        <p:txBody>
          <a:bodyPr vert="horz" lIns="91440" tIns="45720" rIns="91440" bIns="45720" rtlCol="0" anchor="ctr"/>
          <a:lstStyle>
            <a:lvl1pPr algn="l">
              <a:defRPr sz="1200">
                <a:solidFill>
                  <a:schemeClr val="tx2"/>
                </a:solidFill>
              </a:defRPr>
            </a:lvl1pPr>
          </a:lstStyle>
          <a:p>
            <a:fld id="{E48785BE-30D6-45E9-9828-9A90A2D6DF6D}" type="datetime1">
              <a:rPr lang="en-US" smtClean="0"/>
              <a:pPr/>
              <a:t>3/20/2015</a:t>
            </a:fld>
            <a:endParaRPr lang="en-US" dirty="0"/>
          </a:p>
        </p:txBody>
      </p:sp>
      <p:sp>
        <p:nvSpPr>
          <p:cNvPr id="5" name="Footer Placeholder 4"/>
          <p:cNvSpPr>
            <a:spLocks noGrp="1"/>
          </p:cNvSpPr>
          <p:nvPr>
            <p:ph type="ftr" sz="quarter" idx="3"/>
          </p:nvPr>
        </p:nvSpPr>
        <p:spPr>
          <a:xfrm>
            <a:off x="2831123" y="6312408"/>
            <a:ext cx="3481754"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553200" y="6312408"/>
            <a:ext cx="2133600" cy="365125"/>
          </a:xfrm>
          <a:prstGeom prst="rect">
            <a:avLst/>
          </a:prstGeom>
        </p:spPr>
        <p:txBody>
          <a:bodyPr vert="horz" lIns="91440" tIns="45720" rIns="91440" bIns="45720" rtlCol="0" anchor="ctr"/>
          <a:lstStyle>
            <a:lvl1pPr algn="r">
              <a:defRPr sz="1200">
                <a:solidFill>
                  <a:schemeClr val="tx2"/>
                </a:solidFill>
              </a:defRPr>
            </a:lvl1pPr>
          </a:lstStyle>
          <a:p>
            <a:fld id="{FA84A37A-AFC2-4A01-80A1-FC20F2C0D5BB}"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890" r:id="rId1"/>
    <p:sldLayoutId id="2147483891" r:id="rId2"/>
    <p:sldLayoutId id="2147483892" r:id="rId3"/>
    <p:sldLayoutId id="2147483893" r:id="rId4"/>
    <p:sldLayoutId id="2147483894" r:id="rId5"/>
    <p:sldLayoutId id="2147483895" r:id="rId6"/>
    <p:sldLayoutId id="2147483896" r:id="rId7"/>
    <p:sldLayoutId id="2147483897" r:id="rId8"/>
    <p:sldLayoutId id="2147483898" r:id="rId9"/>
    <p:sldLayoutId id="2147483899" r:id="rId10"/>
    <p:sldLayoutId id="2147483900" r:id="rId11"/>
  </p:sldLayoutIdLst>
  <p:transition spd="slow">
    <p:push dir="u"/>
  </p:transition>
  <p:hf sldNum="0" hdr="0" ftr="0" dt="0"/>
  <p:txStyles>
    <p:titleStyle>
      <a:lvl1pPr algn="l" defTabSz="914400" rtl="0" eaLnBrk="1" latinLnBrk="0" hangingPunct="1">
        <a:spcBef>
          <a:spcPct val="0"/>
        </a:spcBef>
        <a:buNone/>
        <a:tabLst>
          <a:tab pos="3830638" algn="l"/>
        </a:tabLst>
        <a:defRPr sz="3600" b="1" kern="1200" cap="none" spc="50">
          <a:ln w="13335" cmpd="sng">
            <a:solidFill>
              <a:schemeClr val="accent1">
                <a:lumMod val="50000"/>
              </a:schemeClr>
            </a:solidFill>
            <a:prstDash val="solid"/>
          </a:ln>
          <a:solidFill>
            <a:schemeClr val="accent6">
              <a:tint val="1000"/>
            </a:schemeClr>
          </a:solidFill>
          <a:effectLst/>
          <a:latin typeface="+mj-lt"/>
          <a:ea typeface="+mj-ea"/>
          <a:cs typeface="+mj-cs"/>
        </a:defRPr>
      </a:lvl1pPr>
    </p:titleStyle>
    <p:body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260.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www.akiuchirurgija.lt/images/default/source/ast_a.jpg" TargetMode="External"/><Relationship Id="rId3" Type="http://schemas.openxmlformats.org/officeDocument/2006/relationships/hyperlink" Target="http://wap.op.lt/demo_images/toliaregio-vaizdas.jpg" TargetMode="External"/><Relationship Id="rId7" Type="http://schemas.openxmlformats.org/officeDocument/2006/relationships/hyperlink" Target="http://salasta.lt/image/data/LOGO/klaustukas.jpg" TargetMode="External"/><Relationship Id="rId2" Type="http://schemas.openxmlformats.org/officeDocument/2006/relationships/hyperlink" Target="http://www.wikipedia.org/" TargetMode="External"/><Relationship Id="rId1" Type="http://schemas.openxmlformats.org/officeDocument/2006/relationships/slideLayout" Target="../slideLayouts/slideLayout2.xml"/><Relationship Id="rId6" Type="http://schemas.openxmlformats.org/officeDocument/2006/relationships/hyperlink" Target="http://vezejugidas.lt/wp-content/uploads/2012/02/klaustukas2.jpg" TargetMode="External"/><Relationship Id="rId5" Type="http://schemas.openxmlformats.org/officeDocument/2006/relationships/hyperlink" Target="http://sveikata.tv3.lt/uploads/modules/articles/580x300/2012/03/ka-reiketu-zinoti-apie-kontaktinius-lesius-210.jpg?t=1332233553" TargetMode="External"/><Relationship Id="rId4" Type="http://schemas.openxmlformats.org/officeDocument/2006/relationships/hyperlink" Target="http://www.optikospasaulis.lt/demo_images/DT1.jpg" TargetMode="External"/><Relationship Id="rId9" Type="http://schemas.openxmlformats.org/officeDocument/2006/relationships/hyperlink" Target="https://encrypted-tbn3.gstatic.com/images?q=tbn:ANd9GcToRK5YtlEawDkf74j8P6vnvcvXMXFIgiQBFArx47QAxS4UFn5H" TargetMode="External"/></Relationships>
</file>

<file path=ppt/slides/_rels/slide36.xml.rels><?xml version="1.0" encoding="UTF-8" standalone="yes"?>
<Relationships xmlns="http://schemas.openxmlformats.org/package/2006/relationships"><Relationship Id="rId8" Type="http://schemas.openxmlformats.org/officeDocument/2006/relationships/hyperlink" Target="http://www.optikospasaulis.lt/demo_images/toliaregio-vaizdas.jpg" TargetMode="External"/><Relationship Id="rId3" Type="http://schemas.openxmlformats.org/officeDocument/2006/relationships/hyperlink" Target="http://sveikaakis.lt/wp-content/uploads/2014/03/eye.jpg" TargetMode="External"/><Relationship Id="rId7" Type="http://schemas.openxmlformats.org/officeDocument/2006/relationships/hyperlink" Target="http://wap.op.lt/demo_images/trumparegio-vaizdas.jpg" TargetMode="External"/><Relationship Id="rId2" Type="http://schemas.openxmlformats.org/officeDocument/2006/relationships/hyperlink" Target="http://www.arvydas.net/wp-content/uploads/2008/01/akis.jpg" TargetMode="External"/><Relationship Id="rId1" Type="http://schemas.openxmlformats.org/officeDocument/2006/relationships/slideLayout" Target="../slideLayouts/slideLayout2.xml"/><Relationship Id="rId6" Type="http://schemas.openxmlformats.org/officeDocument/2006/relationships/hyperlink" Target="http://ik.su.lt/~mariusbm/optika/teorija/paveiksliukai/32.JPG" TargetMode="External"/><Relationship Id="rId5" Type="http://schemas.openxmlformats.org/officeDocument/2006/relationships/hyperlink" Target="http://www.zdravlje.eu/wp-content/uploads/2011/09/Akomodacija.jpg" TargetMode="External"/><Relationship Id="rId4" Type="http://schemas.openxmlformats.org/officeDocument/2006/relationships/hyperlink" Target="http://www.homosanitus.lt/pic/AKIS!.gif" TargetMode="External"/><Relationship Id="rId9" Type="http://schemas.openxmlformats.org/officeDocument/2006/relationships/hyperlink" Target="http://upload.wikimedia.org/wikipedia/commons/thumb/f/ff/Netaisyklingas_vaizdo_formavimasis_su_lietuvi%C5%A1kais_pavadinimais.png/220px-Netaisyklingas_vaizdo_formavimasis_su_lietuvi%C5%A1kais_pavadinimais.p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99" y="1312570"/>
            <a:ext cx="5186363" cy="1880499"/>
          </a:xfrm>
        </p:spPr>
        <p:txBody>
          <a:bodyPr>
            <a:normAutofit/>
          </a:bodyPr>
          <a:lstStyle/>
          <a:p>
            <a:r>
              <a:rPr lang="en-US" sz="2800" i="1">
                <a:solidFill>
                  <a:srgbClr val="000000"/>
                </a:solidFill>
                <a:latin typeface="Arial" charset="0"/>
                <a:cs typeface="Arial" charset="0"/>
              </a:rPr>
              <a:t> Akies </a:t>
            </a:r>
            <a:r>
              <a:rPr lang="lt-LT" sz="2800" i="1">
                <a:solidFill>
                  <a:srgbClr val="000000"/>
                </a:solidFill>
                <a:latin typeface="Arial" charset="0"/>
                <a:cs typeface="Arial" charset="0"/>
              </a:rPr>
              <a:t>optinės savybės</a:t>
            </a:r>
            <a:r>
              <a:rPr lang="en-US" sz="2800" b="0">
                <a:solidFill>
                  <a:srgbClr val="660099"/>
                </a:solidFill>
                <a:latin typeface="Arial" charset="0"/>
                <a:cs typeface="Arial" charset="0"/>
              </a:rPr>
              <a:t/>
            </a:r>
            <a:br>
              <a:rPr lang="en-US" sz="2800" b="0">
                <a:solidFill>
                  <a:srgbClr val="660099"/>
                </a:solidFill>
                <a:latin typeface="Arial" charset="0"/>
                <a:cs typeface="Arial" charset="0"/>
              </a:rPr>
            </a:br>
            <a:endParaRPr lang="en-US" sz="2800"/>
          </a:p>
        </p:txBody>
      </p:sp>
      <p:sp>
        <p:nvSpPr>
          <p:cNvPr id="3" name="Subtitle 2"/>
          <p:cNvSpPr>
            <a:spLocks noGrp="1"/>
          </p:cNvSpPr>
          <p:nvPr>
            <p:ph type="subTitle" idx="1"/>
          </p:nvPr>
        </p:nvSpPr>
        <p:spPr>
          <a:xfrm>
            <a:off x="172543" y="2919378"/>
            <a:ext cx="4419600" cy="1971916"/>
          </a:xfrm>
        </p:spPr>
        <p:txBody>
          <a:bodyPr>
            <a:normAutofit fontScale="92500"/>
          </a:bodyPr>
          <a:lstStyle/>
          <a:p>
            <a:r>
              <a:rPr lang="lt-LT" sz="2400">
                <a:latin typeface="Comic Sans MS"/>
              </a:rPr>
              <a:t>Pareng</a:t>
            </a:r>
            <a:r>
              <a:rPr lang="lt-LT" sz="2400">
                <a:latin typeface="Comic Sans MS"/>
                <a:cs typeface="Arial" charset="0"/>
              </a:rPr>
              <a:t>ė :</a:t>
            </a:r>
            <a:r>
              <a:rPr lang="lt-LT" sz="2400" b="1">
                <a:latin typeface="Comic Sans MS"/>
                <a:cs typeface="Arial" charset="0"/>
              </a:rPr>
              <a:t/>
            </a:r>
            <a:br>
              <a:rPr lang="lt-LT" sz="2400" b="1">
                <a:latin typeface="Comic Sans MS"/>
                <a:cs typeface="Arial" charset="0"/>
              </a:rPr>
            </a:br>
            <a:r>
              <a:rPr lang="lt-LT" sz="2400">
                <a:latin typeface="Comic Sans MS"/>
                <a:cs typeface="Arial" charset="0"/>
              </a:rPr>
              <a:t> Elektrėnų savivaldybės Semeliškių gimnazijos,10 kl., </a:t>
            </a:r>
            <a:r>
              <a:rPr lang="lt-LT" sz="2400" b="1">
                <a:latin typeface="Comic Sans MS"/>
                <a:cs typeface="Arial" charset="0"/>
              </a:rPr>
              <a:t/>
            </a:r>
            <a:br>
              <a:rPr lang="lt-LT" sz="2400" b="1">
                <a:latin typeface="Comic Sans MS"/>
                <a:cs typeface="Arial" charset="0"/>
              </a:rPr>
            </a:br>
            <a:r>
              <a:rPr lang="lt-LT" sz="2400">
                <a:latin typeface="Comic Sans MS"/>
                <a:cs typeface="Arial" charset="0"/>
              </a:rPr>
              <a:t>mokinė Agnė Beizaraitė</a:t>
            </a:r>
          </a:p>
          <a:p>
            <a:r>
              <a:rPr lang="lt-LT" sz="2400">
                <a:latin typeface="Comic Sans MS"/>
                <a:cs typeface="Arial" charset="0"/>
              </a:rPr>
              <a:t>mokytoja Snieguolė Klimovičienė</a:t>
            </a:r>
            <a:endParaRPr lang="en-US" sz="2400">
              <a:latin typeface="Comic Sans MS"/>
              <a:cs typeface="Arial" charset="0"/>
            </a:endParaRPr>
          </a:p>
          <a:p>
            <a:endParaRPr lang="en-US"/>
          </a:p>
        </p:txBody>
      </p:sp>
    </p:spTree>
    <p:extLst>
      <p:ext uri="{BB962C8B-B14F-4D97-AF65-F5344CB8AC3E}">
        <p14:creationId xmlns:p14="http://schemas.microsoft.com/office/powerpoint/2010/main" val="6777718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57200" y="-176122"/>
            <a:ext cx="8229600" cy="1143000"/>
          </a:xfrm>
        </p:spPr>
        <p:txBody>
          <a:bodyPr/>
          <a:lstStyle/>
          <a:p>
            <a:pPr algn="ctr"/>
            <a:r>
              <a:rPr lang="lt-LT" sz="4800" dirty="0">
                <a:latin typeface="Comic Sans MS"/>
              </a:rPr>
              <a:t>TURINYS</a:t>
            </a:r>
          </a:p>
        </p:txBody>
      </p:sp>
      <p:sp>
        <p:nvSpPr>
          <p:cNvPr id="3" name="Turinio vietos rezervavimo ženklas 2"/>
          <p:cNvSpPr>
            <a:spLocks noGrp="1"/>
          </p:cNvSpPr>
          <p:nvPr>
            <p:ph idx="1"/>
          </p:nvPr>
        </p:nvSpPr>
        <p:spPr>
          <a:xfrm>
            <a:off x="341290" y="685800"/>
            <a:ext cx="8345510" cy="5882425"/>
          </a:xfrm>
        </p:spPr>
        <p:txBody>
          <a:bodyPr>
            <a:normAutofit fontScale="92500" lnSpcReduction="20000"/>
          </a:bodyPr>
          <a:lstStyle/>
          <a:p>
            <a:endParaRPr lang="lt-LT" dirty="0"/>
          </a:p>
          <a:p>
            <a:r>
              <a:rPr lang="lt-LT" dirty="0" smtClean="0">
                <a:latin typeface="Comic Sans MS" panose="030F0702030302020204" pitchFamily="66" charset="0"/>
              </a:rPr>
              <a:t>TIKSLAS............................................................................................3</a:t>
            </a:r>
            <a:endParaRPr lang="lt-LT" dirty="0" smtClean="0">
              <a:latin typeface="Comic Sans MS" panose="030F0702030302020204" pitchFamily="66" charset="0"/>
            </a:endParaRPr>
          </a:p>
          <a:p>
            <a:r>
              <a:rPr lang="lt-LT" dirty="0" smtClean="0">
                <a:latin typeface="Comic Sans MS" panose="030F0702030302020204" pitchFamily="66" charset="0"/>
              </a:rPr>
              <a:t>AKYS – VIENAS SVARBIAUSIŲ JUTIMO </a:t>
            </a:r>
            <a:r>
              <a:rPr lang="lt-LT" dirty="0" smtClean="0">
                <a:latin typeface="Comic Sans MS" panose="030F0702030302020204" pitchFamily="66" charset="0"/>
              </a:rPr>
              <a:t>ORGANŲ...........4</a:t>
            </a:r>
            <a:endParaRPr lang="lt-LT" dirty="0" smtClean="0">
              <a:latin typeface="Comic Sans MS" panose="030F0702030302020204" pitchFamily="66" charset="0"/>
            </a:endParaRPr>
          </a:p>
          <a:p>
            <a:r>
              <a:rPr lang="lt-LT" dirty="0" smtClean="0">
                <a:latin typeface="Comic Sans MS" panose="030F0702030302020204" pitchFamily="66" charset="0"/>
              </a:rPr>
              <a:t>AKIES </a:t>
            </a:r>
            <a:r>
              <a:rPr lang="lt-LT" dirty="0" smtClean="0">
                <a:latin typeface="Comic Sans MS" panose="030F0702030302020204" pitchFamily="66" charset="0"/>
              </a:rPr>
              <a:t>SANDARA............................................................................5</a:t>
            </a:r>
            <a:endParaRPr lang="lt-LT" dirty="0" smtClean="0">
              <a:latin typeface="Comic Sans MS" panose="030F0702030302020204" pitchFamily="66" charset="0"/>
            </a:endParaRPr>
          </a:p>
          <a:p>
            <a:r>
              <a:rPr lang="lt-LT" dirty="0" smtClean="0">
                <a:latin typeface="Comic Sans MS" panose="030F0702030302020204" pitchFamily="66" charset="0"/>
              </a:rPr>
              <a:t>AKIS – OPTINĖ </a:t>
            </a:r>
            <a:r>
              <a:rPr lang="lt-LT" dirty="0" smtClean="0">
                <a:latin typeface="Comic Sans MS" panose="030F0702030302020204" pitchFamily="66" charset="0"/>
              </a:rPr>
              <a:t>SISTEMA...........................................................6</a:t>
            </a:r>
            <a:endParaRPr lang="lt-LT" dirty="0" smtClean="0">
              <a:latin typeface="Comic Sans MS" panose="030F0702030302020204" pitchFamily="66" charset="0"/>
            </a:endParaRPr>
          </a:p>
          <a:p>
            <a:r>
              <a:rPr lang="lt-LT" dirty="0" smtClean="0">
                <a:latin typeface="Comic Sans MS" panose="030F0702030302020204" pitchFamily="66" charset="0"/>
              </a:rPr>
              <a:t>AKOMODACIJA..............................................................................7</a:t>
            </a:r>
            <a:endParaRPr lang="lt-LT" dirty="0" smtClean="0">
              <a:latin typeface="Comic Sans MS" panose="030F0702030302020204" pitchFamily="66" charset="0"/>
            </a:endParaRPr>
          </a:p>
          <a:p>
            <a:r>
              <a:rPr lang="lt-LT" dirty="0" smtClean="0">
                <a:latin typeface="Comic Sans MS" panose="030F0702030302020204" pitchFamily="66" charset="0"/>
              </a:rPr>
              <a:t>GERIAUSIAS MATYMO </a:t>
            </a:r>
            <a:r>
              <a:rPr lang="lt-LT" dirty="0" smtClean="0">
                <a:latin typeface="Comic Sans MS" panose="030F0702030302020204" pitchFamily="66" charset="0"/>
              </a:rPr>
              <a:t>NUOTOLIS........................................8</a:t>
            </a:r>
            <a:endParaRPr lang="lt-LT" dirty="0" smtClean="0">
              <a:latin typeface="Comic Sans MS" panose="030F0702030302020204" pitchFamily="66" charset="0"/>
            </a:endParaRPr>
          </a:p>
          <a:p>
            <a:r>
              <a:rPr lang="lt-LT" dirty="0" smtClean="0">
                <a:latin typeface="Comic Sans MS" panose="030F0702030302020204" pitchFamily="66" charset="0"/>
              </a:rPr>
              <a:t>KAM REIKALINGA ANTROJI AKIS</a:t>
            </a:r>
            <a:r>
              <a:rPr lang="lt-LT" dirty="0" smtClean="0">
                <a:latin typeface="Comic Sans MS" panose="030F0702030302020204" pitchFamily="66" charset="0"/>
              </a:rPr>
              <a:t>?........................................9</a:t>
            </a:r>
            <a:endParaRPr lang="lt-LT" dirty="0" smtClean="0">
              <a:latin typeface="Comic Sans MS" panose="030F0702030302020204" pitchFamily="66" charset="0"/>
            </a:endParaRPr>
          </a:p>
          <a:p>
            <a:r>
              <a:rPr lang="lt-LT" dirty="0" smtClean="0">
                <a:latin typeface="Comic Sans MS" panose="030F0702030302020204" pitchFamily="66" charset="0"/>
              </a:rPr>
              <a:t>AKIŲ </a:t>
            </a:r>
            <a:r>
              <a:rPr lang="lt-LT" dirty="0" smtClean="0">
                <a:latin typeface="Comic Sans MS" panose="030F0702030302020204" pitchFamily="66" charset="0"/>
              </a:rPr>
              <a:t>LIGOS...................................................................................12</a:t>
            </a:r>
          </a:p>
          <a:p>
            <a:pPr marL="457200" indent="-457200">
              <a:buFont typeface="+mj-lt"/>
              <a:buAutoNum type="arabicPeriod"/>
            </a:pPr>
            <a:r>
              <a:rPr lang="lt-LT" dirty="0" smtClean="0">
                <a:latin typeface="Comic Sans MS" panose="030F0702030302020204" pitchFamily="66" charset="0"/>
              </a:rPr>
              <a:t>TRUMPAREGYSTĖ.......................................................................14</a:t>
            </a:r>
            <a:endParaRPr lang="lt-LT" dirty="0" smtClean="0">
              <a:latin typeface="Comic Sans MS" panose="030F0702030302020204" pitchFamily="66" charset="0"/>
            </a:endParaRPr>
          </a:p>
          <a:p>
            <a:pPr marL="457200" indent="-457200">
              <a:buFont typeface="+mj-lt"/>
              <a:buAutoNum type="arabicPeriod"/>
            </a:pPr>
            <a:r>
              <a:rPr lang="lt-LT" dirty="0" smtClean="0">
                <a:latin typeface="Comic Sans MS" panose="030F0702030302020204" pitchFamily="66" charset="0"/>
              </a:rPr>
              <a:t>TOLIAREGYSTĖ..........................................................................16</a:t>
            </a:r>
            <a:endParaRPr lang="lt-LT" dirty="0" smtClean="0">
              <a:latin typeface="Comic Sans MS" panose="030F0702030302020204" pitchFamily="66" charset="0"/>
            </a:endParaRPr>
          </a:p>
          <a:p>
            <a:pPr marL="457200" indent="-457200">
              <a:buFont typeface="+mj-lt"/>
              <a:buAutoNum type="arabicPeriod"/>
            </a:pPr>
            <a:r>
              <a:rPr lang="lt-LT" dirty="0" smtClean="0">
                <a:latin typeface="Comic Sans MS" panose="030F0702030302020204" pitchFamily="66" charset="0"/>
              </a:rPr>
              <a:t>ASTIGMATIZMAS.....................................................................18</a:t>
            </a:r>
            <a:endParaRPr lang="lt-LT" dirty="0" smtClean="0">
              <a:latin typeface="Comic Sans MS" panose="030F0702030302020204" pitchFamily="66" charset="0"/>
            </a:endParaRPr>
          </a:p>
          <a:p>
            <a:r>
              <a:rPr lang="lt-LT" dirty="0" smtClean="0">
                <a:latin typeface="Comic Sans MS" panose="030F0702030302020204" pitchFamily="66" charset="0"/>
              </a:rPr>
              <a:t>AKINIAI..........................................................................................21</a:t>
            </a:r>
            <a:endParaRPr lang="lt-LT" dirty="0" smtClean="0">
              <a:latin typeface="Comic Sans MS" panose="030F0702030302020204" pitchFamily="66" charset="0"/>
            </a:endParaRPr>
          </a:p>
          <a:p>
            <a:r>
              <a:rPr lang="lt-LT" dirty="0" smtClean="0">
                <a:latin typeface="Comic Sans MS" panose="030F0702030302020204" pitchFamily="66" charset="0"/>
              </a:rPr>
              <a:t>TAI ĮDOMU</a:t>
            </a:r>
            <a:r>
              <a:rPr lang="lt-LT" dirty="0" smtClean="0">
                <a:latin typeface="Comic Sans MS" panose="030F0702030302020204" pitchFamily="66" charset="0"/>
              </a:rPr>
              <a:t>!...................................................................................24</a:t>
            </a:r>
            <a:endParaRPr lang="lt-LT" dirty="0" smtClean="0">
              <a:latin typeface="Comic Sans MS" panose="030F0702030302020204" pitchFamily="66" charset="0"/>
            </a:endParaRPr>
          </a:p>
          <a:p>
            <a:r>
              <a:rPr lang="lt-LT" dirty="0" smtClean="0">
                <a:latin typeface="Comic Sans MS" panose="030F0702030302020204" pitchFamily="66" charset="0"/>
              </a:rPr>
              <a:t>UŽDAVINIAI.................................................................................29</a:t>
            </a:r>
            <a:endParaRPr lang="lt-LT" dirty="0" smtClean="0">
              <a:latin typeface="Comic Sans MS" panose="030F0702030302020204" pitchFamily="66" charset="0"/>
            </a:endParaRPr>
          </a:p>
          <a:p>
            <a:r>
              <a:rPr lang="lt-LT" dirty="0" smtClean="0">
                <a:latin typeface="Comic Sans MS" panose="030F0702030302020204" pitchFamily="66" charset="0"/>
              </a:rPr>
              <a:t>INFORMACIJOS </a:t>
            </a:r>
            <a:r>
              <a:rPr lang="lt-LT" dirty="0" smtClean="0">
                <a:latin typeface="Comic Sans MS" panose="030F0702030302020204" pitchFamily="66" charset="0"/>
              </a:rPr>
              <a:t>ŠALTINIAI..................................................35</a:t>
            </a:r>
            <a:endParaRPr lang="lt-LT" dirty="0" smtClean="0">
              <a:latin typeface="Comic Sans MS" panose="030F0702030302020204" pitchFamily="66" charset="0"/>
            </a:endParaRPr>
          </a:p>
          <a:p>
            <a:pPr marL="0" indent="0">
              <a:buNone/>
            </a:pPr>
            <a:endParaRPr lang="lt-LT" dirty="0" smtClean="0">
              <a:latin typeface="Comic Sans MS" panose="030F0702030302020204" pitchFamily="66" charset="0"/>
            </a:endParaRPr>
          </a:p>
          <a:p>
            <a:endParaRPr lang="lt-LT" dirty="0" smtClean="0">
              <a:latin typeface="Comic Sans MS" panose="030F0702030302020204" pitchFamily="66" charset="0"/>
            </a:endParaRPr>
          </a:p>
          <a:p>
            <a:pPr marL="457200" indent="-457200">
              <a:buFont typeface="+mj-lt"/>
              <a:buAutoNum type="arabicPeriod"/>
            </a:pPr>
            <a:endParaRPr lang="lt-LT" dirty="0" smtClean="0">
              <a:latin typeface="Comic Sans MS" panose="030F0702030302020204" pitchFamily="66" charset="0"/>
            </a:endParaRPr>
          </a:p>
          <a:p>
            <a:endParaRPr lang="lt-LT" dirty="0" smtClean="0">
              <a:latin typeface="Comic Sans MS" panose="030F0702030302020204" pitchFamily="66" charset="0"/>
            </a:endParaRPr>
          </a:p>
          <a:p>
            <a:endParaRPr lang="lt-LT" dirty="0" smtClean="0">
              <a:latin typeface="Comic Sans MS" panose="030F0702030302020204" pitchFamily="66" charset="0"/>
            </a:endParaRPr>
          </a:p>
          <a:p>
            <a:endParaRPr lang="lt-LT" dirty="0" smtClean="0">
              <a:latin typeface="Comic Sans MS" panose="030F0702030302020204" pitchFamily="66" charset="0"/>
            </a:endParaRPr>
          </a:p>
          <a:p>
            <a:endParaRPr lang="lt-LT" dirty="0" smtClean="0">
              <a:latin typeface="Comic Sans MS" panose="030F0702030302020204" pitchFamily="66" charset="0"/>
            </a:endParaRPr>
          </a:p>
          <a:p>
            <a:endParaRPr lang="lt-LT" dirty="0" smtClean="0">
              <a:latin typeface="Comic Sans MS" panose="030F0702030302020204" pitchFamily="66" charset="0"/>
            </a:endParaRPr>
          </a:p>
          <a:p>
            <a:endParaRPr lang="lt-LT" dirty="0" smtClean="0">
              <a:latin typeface="Comic Sans MS" panose="030F0702030302020204" pitchFamily="66" charset="0"/>
            </a:endParaRPr>
          </a:p>
          <a:p>
            <a:endParaRPr lang="lt-LT" dirty="0">
              <a:latin typeface="Comic Sans MS" panose="030F0702030302020204" pitchFamily="66" charset="0"/>
            </a:endParaRPr>
          </a:p>
        </p:txBody>
      </p:sp>
    </p:spTree>
    <p:extLst>
      <p:ext uri="{BB962C8B-B14F-4D97-AF65-F5344CB8AC3E}">
        <p14:creationId xmlns:p14="http://schemas.microsoft.com/office/powerpoint/2010/main" val="2750991848"/>
      </p:ext>
    </p:extLst>
  </p:cSld>
  <p:clrMapOvr>
    <a:masterClrMapping/>
  </p:clrMapOvr>
  <mc:AlternateContent xmlns:mc="http://schemas.openxmlformats.org/markup-compatibility/2006" xmlns:p14="http://schemas.microsoft.com/office/powerpoint/2010/main">
    <mc:Choice Requires="p14">
      <p:transition spd="slow" p14:dur="20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arn(inVertic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barn(inVertical)">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3">
                                            <p:txEl>
                                              <p:pRg st="10" end="10"/>
                                            </p:txEl>
                                          </p:spTgt>
                                        </p:tgtEl>
                                        <p:attrNameLst>
                                          <p:attrName>style.visibility</p:attrName>
                                        </p:attrNameLst>
                                      </p:cBhvr>
                                      <p:to>
                                        <p:strVal val="visible"/>
                                      </p:to>
                                    </p:set>
                                    <p:animEffect transition="in" filter="barn(inVertical)">
                                      <p:cBhvr>
                                        <p:cTn id="52" dur="500"/>
                                        <p:tgtEl>
                                          <p:spTgt spid="3">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animEffect transition="in" filter="barn(inVertical)">
                                      <p:cBhvr>
                                        <p:cTn id="57" dur="500"/>
                                        <p:tgtEl>
                                          <p:spTgt spid="3">
                                            <p:txEl>
                                              <p:pRg st="11" end="11"/>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3">
                                            <p:txEl>
                                              <p:pRg st="12" end="12"/>
                                            </p:txEl>
                                          </p:spTgt>
                                        </p:tgtEl>
                                        <p:attrNameLst>
                                          <p:attrName>style.visibility</p:attrName>
                                        </p:attrNameLst>
                                      </p:cBhvr>
                                      <p:to>
                                        <p:strVal val="visible"/>
                                      </p:to>
                                    </p:set>
                                    <p:animEffect transition="in" filter="barn(inVertical)">
                                      <p:cBhvr>
                                        <p:cTn id="62" dur="500"/>
                                        <p:tgtEl>
                                          <p:spTgt spid="3">
                                            <p:txEl>
                                              <p:pRg st="12" end="12"/>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1" fill="hold" grpId="0" nodeType="clickEffect">
                                  <p:stCondLst>
                                    <p:cond delay="0"/>
                                  </p:stCondLst>
                                  <p:childTnLst>
                                    <p:set>
                                      <p:cBhvr>
                                        <p:cTn id="66" dur="1" fill="hold">
                                          <p:stCondLst>
                                            <p:cond delay="0"/>
                                          </p:stCondLst>
                                        </p:cTn>
                                        <p:tgtEl>
                                          <p:spTgt spid="3">
                                            <p:txEl>
                                              <p:pRg st="13" end="13"/>
                                            </p:txEl>
                                          </p:spTgt>
                                        </p:tgtEl>
                                        <p:attrNameLst>
                                          <p:attrName>style.visibility</p:attrName>
                                        </p:attrNameLst>
                                      </p:cBhvr>
                                      <p:to>
                                        <p:strVal val="visible"/>
                                      </p:to>
                                    </p:set>
                                    <p:animEffect transition="in" filter="barn(inVertical)">
                                      <p:cBhvr>
                                        <p:cTn id="67" dur="500"/>
                                        <p:tgtEl>
                                          <p:spTgt spid="3">
                                            <p:txEl>
                                              <p:pRg st="13" end="13"/>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6" presetClass="entr" presetSubtype="21" fill="hold" grpId="0" nodeType="clickEffect">
                                  <p:stCondLst>
                                    <p:cond delay="0"/>
                                  </p:stCondLst>
                                  <p:childTnLst>
                                    <p:set>
                                      <p:cBhvr>
                                        <p:cTn id="71" dur="1" fill="hold">
                                          <p:stCondLst>
                                            <p:cond delay="0"/>
                                          </p:stCondLst>
                                        </p:cTn>
                                        <p:tgtEl>
                                          <p:spTgt spid="3">
                                            <p:txEl>
                                              <p:pRg st="14" end="14"/>
                                            </p:txEl>
                                          </p:spTgt>
                                        </p:tgtEl>
                                        <p:attrNameLst>
                                          <p:attrName>style.visibility</p:attrName>
                                        </p:attrNameLst>
                                      </p:cBhvr>
                                      <p:to>
                                        <p:strVal val="visible"/>
                                      </p:to>
                                    </p:set>
                                    <p:animEffect transition="in" filter="barn(inVertical)">
                                      <p:cBhvr>
                                        <p:cTn id="72" dur="500"/>
                                        <p:tgtEl>
                                          <p:spTgt spid="3">
                                            <p:txEl>
                                              <p:pRg st="14" end="14"/>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6" presetClass="entr" presetSubtype="21" fill="hold" grpId="0" nodeType="clickEffect">
                                  <p:stCondLst>
                                    <p:cond delay="0"/>
                                  </p:stCondLst>
                                  <p:childTnLst>
                                    <p:set>
                                      <p:cBhvr>
                                        <p:cTn id="76" dur="1" fill="hold">
                                          <p:stCondLst>
                                            <p:cond delay="0"/>
                                          </p:stCondLst>
                                        </p:cTn>
                                        <p:tgtEl>
                                          <p:spTgt spid="3">
                                            <p:txEl>
                                              <p:pRg st="15" end="15"/>
                                            </p:txEl>
                                          </p:spTgt>
                                        </p:tgtEl>
                                        <p:attrNameLst>
                                          <p:attrName>style.visibility</p:attrName>
                                        </p:attrNameLst>
                                      </p:cBhvr>
                                      <p:to>
                                        <p:strVal val="visible"/>
                                      </p:to>
                                    </p:set>
                                    <p:animEffect transition="in" filter="barn(inVertical)">
                                      <p:cBhvr>
                                        <p:cTn id="77" dur="500"/>
                                        <p:tgtEl>
                                          <p:spTgt spid="3">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000" b="0" dirty="0" smtClean="0">
                <a:latin typeface="Comic Sans MS"/>
              </a:rPr>
              <a:t>TIKSLAS</a:t>
            </a:r>
            <a:endParaRPr lang="lt-LT" sz="4000" b="0" dirty="0">
              <a:latin typeface="Comic Sans MS"/>
            </a:endParaRPr>
          </a:p>
        </p:txBody>
      </p:sp>
      <p:sp>
        <p:nvSpPr>
          <p:cNvPr id="3" name="Turinio vietos rezervavimo ženklas 2"/>
          <p:cNvSpPr>
            <a:spLocks noGrp="1"/>
          </p:cNvSpPr>
          <p:nvPr>
            <p:ph idx="1"/>
          </p:nvPr>
        </p:nvSpPr>
        <p:spPr>
          <a:xfrm>
            <a:off x="410900" y="2379175"/>
            <a:ext cx="8229600" cy="4525963"/>
          </a:xfrm>
        </p:spPr>
        <p:txBody>
          <a:bodyPr/>
          <a:lstStyle/>
          <a:p>
            <a:r>
              <a:rPr lang="lt-LT" sz="3600" dirty="0">
                <a:solidFill>
                  <a:srgbClr val="FFFFFF"/>
                </a:solidFill>
              </a:rPr>
              <a:t>Supažindinti su akies lęšiuko savybėmis, akies ydomis ir jų </a:t>
            </a:r>
            <a:r>
              <a:rPr lang="lt-LT" sz="3600" dirty="0" err="1">
                <a:solidFill>
                  <a:srgbClr val="FFFFFF"/>
                </a:solidFill>
              </a:rPr>
              <a:t>koreagavimo</a:t>
            </a:r>
            <a:r>
              <a:rPr lang="lt-LT" sz="3600" dirty="0">
                <a:solidFill>
                  <a:srgbClr val="FFFFFF"/>
                </a:solidFill>
              </a:rPr>
              <a:t> </a:t>
            </a:r>
            <a:r>
              <a:rPr lang="lt-LT" sz="3600" dirty="0" smtClean="0">
                <a:solidFill>
                  <a:srgbClr val="FFFFFF"/>
                </a:solidFill>
              </a:rPr>
              <a:t>galimybėmis</a:t>
            </a:r>
            <a:r>
              <a:rPr lang="lt-LT" sz="3600" dirty="0">
                <a:solidFill>
                  <a:srgbClr val="FFFFFF"/>
                </a:solidFill>
              </a:rPr>
              <a:t>.</a:t>
            </a:r>
          </a:p>
        </p:txBody>
      </p:sp>
    </p:spTree>
    <p:extLst>
      <p:ext uri="{BB962C8B-B14F-4D97-AF65-F5344CB8AC3E}">
        <p14:creationId xmlns:p14="http://schemas.microsoft.com/office/powerpoint/2010/main" val="714797877"/>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376738" y="1401752"/>
            <a:ext cx="8229600" cy="1143000"/>
          </a:xfrm>
        </p:spPr>
        <p:txBody>
          <a:bodyPr>
            <a:normAutofit fontScale="90000"/>
          </a:bodyPr>
          <a:lstStyle/>
          <a:p>
            <a:pPr algn="ctr"/>
            <a:r>
              <a:rPr lang="lt-LT" sz="4000" b="0">
                <a:solidFill>
                  <a:srgbClr val="FFFFFF"/>
                </a:solidFill>
                <a:latin typeface="Comic Sans MS" charset="0"/>
              </a:rPr>
              <a:t> AKYS - VIENAS SVARBIAUSIŲ JUTIMO ORGANŲ</a:t>
            </a:r>
            <a:br>
              <a:rPr lang="lt-LT" sz="4000" b="0">
                <a:solidFill>
                  <a:srgbClr val="FFFFFF"/>
                </a:solidFill>
                <a:latin typeface="Comic Sans MS" charset="0"/>
              </a:rPr>
            </a:br>
            <a:r>
              <a:rPr lang="lt-LT" sz="4000" b="0">
                <a:solidFill>
                  <a:srgbClr val="FFFFFF"/>
                </a:solidFill>
                <a:latin typeface="Comic Sans MS" charset="0"/>
              </a:rPr>
              <a:t/>
            </a:r>
            <a:br>
              <a:rPr lang="lt-LT" sz="4000" b="0">
                <a:solidFill>
                  <a:srgbClr val="FFFFFF"/>
                </a:solidFill>
                <a:latin typeface="Comic Sans MS" charset="0"/>
              </a:rPr>
            </a:br>
            <a:endParaRPr lang="lt-LT"/>
          </a:p>
        </p:txBody>
      </p:sp>
      <p:sp>
        <p:nvSpPr>
          <p:cNvPr id="5" name="Turinio vietos rezervavimo ženklas 4"/>
          <p:cNvSpPr>
            <a:spLocks noGrp="1"/>
          </p:cNvSpPr>
          <p:nvPr>
            <p:ph idx="1"/>
          </p:nvPr>
        </p:nvSpPr>
        <p:spPr>
          <a:xfrm>
            <a:off x="4343400" y="1600200"/>
            <a:ext cx="4343400" cy="5105249"/>
          </a:xfrm>
        </p:spPr>
        <p:txBody>
          <a:bodyPr>
            <a:normAutofit/>
          </a:bodyPr>
          <a:lstStyle/>
          <a:p>
            <a:pPr marL="0" indent="0">
              <a:buNone/>
            </a:pPr>
            <a:r>
              <a:rPr lang="lt-LT" sz="2800" dirty="0">
                <a:solidFill>
                  <a:srgbClr val="FFFFFF"/>
                </a:solidFill>
                <a:latin typeface="Comic Sans MS"/>
              </a:rPr>
              <a:t>Akių</a:t>
            </a:r>
            <a:r>
              <a:rPr lang="lt-LT" sz="2800" dirty="0">
                <a:solidFill>
                  <a:srgbClr val="D8D8D8"/>
                </a:solidFill>
                <a:latin typeface="Tw Cen MT" charset="0"/>
              </a:rPr>
              <a:t> </a:t>
            </a:r>
            <a:r>
              <a:rPr lang="lt-LT" sz="2800" dirty="0">
                <a:solidFill>
                  <a:srgbClr val="FFFFFF"/>
                </a:solidFill>
                <a:latin typeface="Comic Sans MS"/>
              </a:rPr>
              <a:t>dėka žmogus sėkmingai gali orientuotis aplinkoje, prie jos </a:t>
            </a:r>
            <a:r>
              <a:rPr lang="fi-FI" sz="2800" dirty="0">
                <a:solidFill>
                  <a:srgbClr val="FFFFFF"/>
                </a:solidFill>
                <a:latin typeface="Comic Sans MS"/>
              </a:rPr>
              <a:t>prisitaikyti arba ją keisti </a:t>
            </a:r>
            <a:r>
              <a:rPr lang="lt-LT" sz="2800" dirty="0">
                <a:solidFill>
                  <a:srgbClr val="FFFFFF"/>
                </a:solidFill>
                <a:latin typeface="Comic Sans MS"/>
              </a:rPr>
              <a:t>tik nuolat gaudamas informacijos. Akys priima kūnų </a:t>
            </a:r>
            <a:r>
              <a:rPr lang="lt-LT" sz="2800" dirty="0" smtClean="0">
                <a:solidFill>
                  <a:srgbClr val="FFFFFF"/>
                </a:solidFill>
                <a:latin typeface="Comic Sans MS"/>
              </a:rPr>
              <a:t>spinduliuojamą šviesą </a:t>
            </a:r>
            <a:r>
              <a:rPr lang="lt-LT" sz="2800" dirty="0">
                <a:solidFill>
                  <a:srgbClr val="FFFFFF"/>
                </a:solidFill>
                <a:latin typeface="Comic Sans MS"/>
              </a:rPr>
              <a:t>ar atspindimą šviesą, dėl šių priežasčių žmogus mato, kas dedasi aplink jį.</a:t>
            </a:r>
          </a:p>
        </p:txBody>
      </p:sp>
      <p:pic>
        <p:nvPicPr>
          <p:cNvPr id="7" name="Paveikslėlis 6"/>
          <p:cNvPicPr>
            <a:picLocks noChangeAspect="1"/>
          </p:cNvPicPr>
          <p:nvPr/>
        </p:nvPicPr>
        <p:blipFill>
          <a:blip r:embed="rId3"/>
          <a:stretch>
            <a:fillRect/>
          </a:stretch>
        </p:blipFill>
        <p:spPr>
          <a:xfrm>
            <a:off x="295550" y="2235817"/>
            <a:ext cx="3963988" cy="2746413"/>
          </a:xfrm>
          <a:prstGeom prst="rect">
            <a:avLst/>
          </a:prstGeom>
        </p:spPr>
      </p:pic>
    </p:spTree>
    <p:extLst>
      <p:ext uri="{BB962C8B-B14F-4D97-AF65-F5344CB8AC3E}">
        <p14:creationId xmlns:p14="http://schemas.microsoft.com/office/powerpoint/2010/main" val="2368059208"/>
      </p:ext>
    </p:extLst>
  </p:cSld>
  <p:clrMapOvr>
    <a:masterClrMapping/>
  </p:clrMapOvr>
  <p:transition spd="slow">
    <p:randomBar dir="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85798" y="-238198"/>
            <a:ext cx="8229600" cy="1143000"/>
          </a:xfrm>
        </p:spPr>
        <p:txBody>
          <a:bodyPr/>
          <a:lstStyle/>
          <a:p>
            <a:pPr algn="ctr"/>
            <a:r>
              <a:rPr lang="lt-LT" sz="4000">
                <a:latin typeface="Comic Sans MS"/>
              </a:rPr>
              <a:t>AKIES SANDARA</a:t>
            </a:r>
          </a:p>
        </p:txBody>
      </p:sp>
      <p:pic>
        <p:nvPicPr>
          <p:cNvPr id="4" name="Turinio vietos rezervavimo ženklas 3"/>
          <p:cNvPicPr>
            <a:picLocks noGrp="1" noChangeAspect="1"/>
          </p:cNvPicPr>
          <p:nvPr>
            <p:ph idx="1"/>
          </p:nvPr>
        </p:nvPicPr>
        <p:blipFill>
          <a:blip r:embed="rId3"/>
          <a:stretch>
            <a:fillRect/>
          </a:stretch>
        </p:blipFill>
        <p:spPr>
          <a:xfrm>
            <a:off x="184150" y="971952"/>
            <a:ext cx="8794750" cy="5739998"/>
          </a:xfrm>
        </p:spPr>
      </p:pic>
    </p:spTree>
    <p:extLst>
      <p:ext uri="{BB962C8B-B14F-4D97-AF65-F5344CB8AC3E}">
        <p14:creationId xmlns:p14="http://schemas.microsoft.com/office/powerpoint/2010/main" val="8601844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04485" y="378461"/>
            <a:ext cx="8229600" cy="1143000"/>
          </a:xfrm>
        </p:spPr>
        <p:txBody>
          <a:bodyPr>
            <a:normAutofit fontScale="90000"/>
          </a:bodyPr>
          <a:lstStyle/>
          <a:p>
            <a:pPr algn="ctr"/>
            <a:r>
              <a:rPr lang="lt-LT" sz="4400">
                <a:latin typeface="Comic Sans MS"/>
              </a:rPr>
              <a:t>AKIS - OPTIN</a:t>
            </a:r>
            <a:r>
              <a:rPr lang="lt-LT" sz="4400">
                <a:solidFill>
                  <a:srgbClr val="FFFFFF"/>
                </a:solidFill>
                <a:latin typeface="Comic Sans MS"/>
              </a:rPr>
              <a:t>Ė SISTEMA</a:t>
            </a:r>
            <a:r>
              <a:rPr lang="lt-LT">
                <a:latin typeface="Comic Sans MS"/>
              </a:rPr>
              <a:t/>
            </a:r>
            <a:br>
              <a:rPr lang="lt-LT">
                <a:latin typeface="Comic Sans MS"/>
              </a:rPr>
            </a:br>
            <a:endParaRPr lang="lt-LT">
              <a:latin typeface="Comic Sans MS"/>
            </a:endParaRPr>
          </a:p>
        </p:txBody>
      </p:sp>
      <p:sp>
        <p:nvSpPr>
          <p:cNvPr id="3" name="Turinio vietos rezervavimo ženklas 2"/>
          <p:cNvSpPr>
            <a:spLocks noGrp="1"/>
          </p:cNvSpPr>
          <p:nvPr>
            <p:ph idx="1"/>
          </p:nvPr>
        </p:nvSpPr>
        <p:spPr>
          <a:xfrm>
            <a:off x="327471" y="1566341"/>
            <a:ext cx="4060065" cy="4525963"/>
          </a:xfrm>
        </p:spPr>
        <p:txBody>
          <a:bodyPr>
            <a:normAutofit fontScale="92500" lnSpcReduction="10000"/>
          </a:bodyPr>
          <a:lstStyle/>
          <a:p>
            <a:pPr marL="0" indent="0">
              <a:buNone/>
            </a:pPr>
            <a:r>
              <a:rPr lang="es-ES" dirty="0">
                <a:solidFill>
                  <a:srgbClr val="FFFFFF"/>
                </a:solidFill>
                <a:latin typeface="Comic Sans MS"/>
              </a:rPr>
              <a:t>Akies optinę sistemą sudaro : ragena, lęšiukas ir </a:t>
            </a:r>
            <a:r>
              <a:rPr lang="es-ES" dirty="0" smtClean="0">
                <a:solidFill>
                  <a:srgbClr val="FFFFFF"/>
                </a:solidFill>
                <a:latin typeface="Comic Sans MS"/>
              </a:rPr>
              <a:t>stiklakūni</a:t>
            </a:r>
            <a:r>
              <a:rPr lang="lt-LT" dirty="0" err="1" smtClean="0">
                <a:solidFill>
                  <a:srgbClr val="FFFFFF"/>
                </a:solidFill>
                <a:latin typeface="Comic Sans MS"/>
              </a:rPr>
              <a:t>s.</a:t>
            </a:r>
            <a:r>
              <a:rPr lang="lt-LT" dirty="0" err="1">
                <a:solidFill>
                  <a:srgbClr val="FFFFFF"/>
                </a:solidFill>
                <a:latin typeface="Comic Sans MS"/>
              </a:rPr>
              <a:t>V</a:t>
            </a:r>
            <a:r>
              <a:rPr lang="es-ES" dirty="0" smtClean="0">
                <a:solidFill>
                  <a:srgbClr val="FFFFFF"/>
                </a:solidFill>
                <a:latin typeface="Comic Sans MS"/>
              </a:rPr>
              <a:t>eikia </a:t>
            </a:r>
            <a:r>
              <a:rPr lang="es-ES" dirty="0">
                <a:solidFill>
                  <a:srgbClr val="FFFFFF"/>
                </a:solidFill>
                <a:latin typeface="Comic Sans MS"/>
              </a:rPr>
              <a:t>kaip mažo židinio nuotolio glaudžiamasis lęšis. Spinduliai, sklindantys </a:t>
            </a:r>
            <a:r>
              <a:rPr lang="lt-LT" dirty="0">
                <a:solidFill>
                  <a:srgbClr val="FFFFFF"/>
                </a:solidFill>
                <a:latin typeface="Comic Sans MS"/>
              </a:rPr>
              <a:t>nuo daikto, perėję tokį lęšį, akies tinklainėje sudaro tikrąjį, </a:t>
            </a:r>
            <a:r>
              <a:rPr lang="es-ES" dirty="0">
                <a:solidFill>
                  <a:srgbClr val="FFFFFF"/>
                </a:solidFill>
                <a:latin typeface="Comic Sans MS"/>
              </a:rPr>
              <a:t>sumažintą ir apverstą daikto vaizdą, kuris </a:t>
            </a:r>
            <a:r>
              <a:rPr lang="pt-BR" dirty="0">
                <a:solidFill>
                  <a:srgbClr val="FFFFFF"/>
                </a:solidFill>
                <a:latin typeface="Comic Sans MS"/>
              </a:rPr>
              <a:t>sudirgina regimojo nervo galūnes. Šis signalas perduodamas į smegenis, ir žmogus </a:t>
            </a:r>
            <a:r>
              <a:rPr lang="pt-BR" dirty="0" smtClean="0">
                <a:solidFill>
                  <a:srgbClr val="FFFFFF"/>
                </a:solidFill>
                <a:latin typeface="Comic Sans MS"/>
              </a:rPr>
              <a:t>ma</a:t>
            </a:r>
            <a:r>
              <a:rPr lang="lt-LT" dirty="0" smtClean="0">
                <a:solidFill>
                  <a:srgbClr val="FFFFFF"/>
                </a:solidFill>
                <a:latin typeface="Comic Sans MS"/>
              </a:rPr>
              <a:t>t</a:t>
            </a:r>
            <a:r>
              <a:rPr lang="pt-BR" dirty="0" smtClean="0">
                <a:solidFill>
                  <a:srgbClr val="FFFFFF"/>
                </a:solidFill>
                <a:latin typeface="Comic Sans MS"/>
              </a:rPr>
              <a:t>o </a:t>
            </a:r>
            <a:r>
              <a:rPr lang="pt-BR" dirty="0">
                <a:solidFill>
                  <a:srgbClr val="FFFFFF"/>
                </a:solidFill>
                <a:latin typeface="Comic Sans MS"/>
              </a:rPr>
              <a:t>"</a:t>
            </a:r>
            <a:r>
              <a:rPr lang="es-ES" dirty="0">
                <a:solidFill>
                  <a:srgbClr val="FFFFFF"/>
                </a:solidFill>
                <a:latin typeface="Comic Sans MS"/>
              </a:rPr>
              <a:t>pataisytą" atvaizdą - neapverstą daiktą.</a:t>
            </a:r>
            <a:endParaRPr lang="lt-LT" dirty="0">
              <a:solidFill>
                <a:srgbClr val="FFFFFF"/>
              </a:solidFill>
              <a:latin typeface="Comic Sans MS"/>
            </a:endParaRPr>
          </a:p>
        </p:txBody>
      </p:sp>
      <p:pic>
        <p:nvPicPr>
          <p:cNvPr id="4" name="Paveikslėlis 3"/>
          <p:cNvPicPr>
            <a:picLocks noChangeAspect="1"/>
          </p:cNvPicPr>
          <p:nvPr/>
        </p:nvPicPr>
        <p:blipFill>
          <a:blip r:embed="rId3"/>
          <a:stretch>
            <a:fillRect/>
          </a:stretch>
        </p:blipFill>
        <p:spPr>
          <a:xfrm>
            <a:off x="4463799" y="1942572"/>
            <a:ext cx="4402002" cy="3446171"/>
          </a:xfrm>
          <a:prstGeom prst="rect">
            <a:avLst/>
          </a:prstGeom>
        </p:spPr>
      </p:pic>
    </p:spTree>
    <p:extLst>
      <p:ext uri="{BB962C8B-B14F-4D97-AF65-F5344CB8AC3E}">
        <p14:creationId xmlns:p14="http://schemas.microsoft.com/office/powerpoint/2010/main" val="232937293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83780" y="-103926"/>
            <a:ext cx="8229600" cy="1143000"/>
          </a:xfrm>
        </p:spPr>
        <p:txBody>
          <a:bodyPr/>
          <a:lstStyle/>
          <a:p>
            <a:pPr algn="ctr"/>
            <a:r>
              <a:rPr lang="lt-LT" sz="4000">
                <a:latin typeface="Comic Sans MS"/>
              </a:rPr>
              <a:t>AKOMODACIJA</a:t>
            </a:r>
          </a:p>
        </p:txBody>
      </p:sp>
      <p:sp>
        <p:nvSpPr>
          <p:cNvPr id="3" name="Turinio vietos rezervavimo ženklas 2"/>
          <p:cNvSpPr>
            <a:spLocks noGrp="1"/>
          </p:cNvSpPr>
          <p:nvPr>
            <p:ph idx="1"/>
          </p:nvPr>
        </p:nvSpPr>
        <p:spPr>
          <a:xfrm>
            <a:off x="374650" y="1358900"/>
            <a:ext cx="8502650" cy="2382927"/>
          </a:xfrm>
        </p:spPr>
        <p:txBody>
          <a:bodyPr>
            <a:normAutofit fontScale="92500" lnSpcReduction="20000"/>
          </a:bodyPr>
          <a:lstStyle/>
          <a:p>
            <a:r>
              <a:rPr lang="lt-LT" dirty="0">
                <a:solidFill>
                  <a:srgbClr val="FFFFFF"/>
                </a:solidFill>
                <a:latin typeface="Comic Sans MS"/>
                <a:ea typeface="Tahoma" charset="0"/>
                <a:cs typeface="Tahoma" charset="0"/>
              </a:rPr>
              <a:t>AKOMODACIJA – akies sugebėjimas ryškiai matyti objektus įvairiu atstumu, keičiant lęšiuko išgaubtumą bei laužiamąją </a:t>
            </a:r>
            <a:r>
              <a:rPr lang="lt-LT" dirty="0" smtClean="0">
                <a:solidFill>
                  <a:srgbClr val="FFFFFF"/>
                </a:solidFill>
                <a:latin typeface="Comic Sans MS"/>
                <a:ea typeface="Tahoma" charset="0"/>
                <a:cs typeface="Tahoma" charset="0"/>
              </a:rPr>
              <a:t>gebą.</a:t>
            </a:r>
            <a:endParaRPr lang="lt-LT" dirty="0">
              <a:solidFill>
                <a:srgbClr val="FFFFFF"/>
              </a:solidFill>
              <a:latin typeface="Comic Sans MS"/>
              <a:ea typeface="Tahoma" charset="0"/>
              <a:cs typeface="Tahoma" charset="0"/>
            </a:endParaRPr>
          </a:p>
          <a:p>
            <a:r>
              <a:rPr lang="lt-LT" dirty="0">
                <a:solidFill>
                  <a:srgbClr val="FFFFFF"/>
                </a:solidFill>
                <a:latin typeface="Comic Sans MS"/>
                <a:ea typeface="Tahoma" charset="0"/>
                <a:cs typeface="Tahoma" charset="0"/>
              </a:rPr>
              <a:t>Jei daiktas yra toli nuo akies, jo atvaizdas tinklainėje susidaro neįtempiant akies raumenų. Daiktą artinant, raumenys taip keičia lęšiuko iškilumą ( kartu ir jo židinio nuotolį bei laužiamąją gebą), kad atvaizdas vėl atsiduria tinklainėje. </a:t>
            </a:r>
          </a:p>
        </p:txBody>
      </p:sp>
      <p:pic>
        <p:nvPicPr>
          <p:cNvPr id="4" name="Paveikslėlis 3"/>
          <p:cNvPicPr>
            <a:picLocks noChangeAspect="1"/>
          </p:cNvPicPr>
          <p:nvPr/>
        </p:nvPicPr>
        <p:blipFill>
          <a:blip r:embed="rId3"/>
          <a:stretch>
            <a:fillRect/>
          </a:stretch>
        </p:blipFill>
        <p:spPr>
          <a:xfrm>
            <a:off x="1410812" y="4040381"/>
            <a:ext cx="6695605" cy="2250635"/>
          </a:xfrm>
          <a:prstGeom prst="rect">
            <a:avLst/>
          </a:prstGeom>
        </p:spPr>
      </p:pic>
    </p:spTree>
    <p:extLst>
      <p:ext uri="{BB962C8B-B14F-4D97-AF65-F5344CB8AC3E}">
        <p14:creationId xmlns:p14="http://schemas.microsoft.com/office/powerpoint/2010/main" val="321034906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550863" y="455613"/>
            <a:ext cx="8229600" cy="3946413"/>
          </a:xfrm>
        </p:spPr>
        <p:txBody>
          <a:bodyPr/>
          <a:lstStyle/>
          <a:p>
            <a:pPr marL="0" indent="0">
              <a:buNone/>
            </a:pPr>
            <a:r>
              <a:rPr lang="lt-LT" sz="2800" b="1" i="1" u="sng">
                <a:solidFill>
                  <a:srgbClr val="FFFFFF"/>
                </a:solidFill>
                <a:latin typeface="Comic Sans MS"/>
              </a:rPr>
              <a:t>GERIAUSIO MATYMO NUOTOLIS -</a:t>
            </a:r>
            <a:r>
              <a:rPr lang="lt-LT" sz="2800">
                <a:solidFill>
                  <a:srgbClr val="FFFFFF"/>
                </a:solidFill>
                <a:latin typeface="Comic Sans MS"/>
              </a:rPr>
              <a:t> mažiausias atstumas , kuriuo akis be raumenų įtempimo gali įžiūrėti daikto detales. Jis yra apie 25cm. Būtent šitokiu atstumu reikia laikyti sąsiuvinį, kuriame rašome, knygą, kurią skaitome, ir t.t.</a:t>
            </a:r>
            <a:r>
              <a:rPr lang="lt-LT" sz="2800">
                <a:latin typeface="Comic Sans MS"/>
              </a:rPr>
              <a:t> </a:t>
            </a:r>
            <a:endParaRPr lang="lt-LT" b="1" i="1" u="sng">
              <a:latin typeface="Comic Sans MS"/>
            </a:endParaRPr>
          </a:p>
        </p:txBody>
      </p:sp>
      <p:pic>
        <p:nvPicPr>
          <p:cNvPr id="4" name="Paveikslėlis 3"/>
          <p:cNvPicPr>
            <a:picLocks noChangeAspect="1"/>
          </p:cNvPicPr>
          <p:nvPr/>
        </p:nvPicPr>
        <p:blipFill>
          <a:blip r:embed="rId3"/>
          <a:stretch>
            <a:fillRect/>
          </a:stretch>
        </p:blipFill>
        <p:spPr>
          <a:xfrm>
            <a:off x="4438846" y="3421509"/>
            <a:ext cx="4426576" cy="2646362"/>
          </a:xfrm>
          <a:prstGeom prst="rect">
            <a:avLst/>
          </a:prstGeom>
        </p:spPr>
      </p:pic>
      <p:pic>
        <p:nvPicPr>
          <p:cNvPr id="5" name="Paveikslėlis 4"/>
          <p:cNvPicPr>
            <a:picLocks noChangeAspect="1"/>
          </p:cNvPicPr>
          <p:nvPr/>
        </p:nvPicPr>
        <p:blipFill>
          <a:blip r:embed="rId4"/>
          <a:stretch>
            <a:fillRect/>
          </a:stretch>
        </p:blipFill>
        <p:spPr>
          <a:xfrm>
            <a:off x="670181" y="3182968"/>
            <a:ext cx="3576671" cy="3314320"/>
          </a:xfrm>
          <a:prstGeom prst="rect">
            <a:avLst/>
          </a:prstGeom>
        </p:spPr>
      </p:pic>
    </p:spTree>
    <p:extLst>
      <p:ext uri="{BB962C8B-B14F-4D97-AF65-F5344CB8AC3E}">
        <p14:creationId xmlns:p14="http://schemas.microsoft.com/office/powerpoint/2010/main" val="1220691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51583" y="-200518"/>
            <a:ext cx="8229600" cy="1143000"/>
          </a:xfrm>
        </p:spPr>
        <p:txBody>
          <a:bodyPr>
            <a:normAutofit fontScale="90000"/>
          </a:bodyPr>
          <a:lstStyle/>
          <a:p>
            <a:pPr algn="ctr"/>
            <a:r>
              <a:rPr lang="lt-LT">
                <a:latin typeface="Comic Sans MS"/>
              </a:rPr>
              <a:t>KAM REIKALINGA ANTROJI AKIS?</a:t>
            </a:r>
            <a:r>
              <a:rPr lang="lt-LT"/>
              <a:t> </a:t>
            </a:r>
          </a:p>
        </p:txBody>
      </p:sp>
      <p:sp>
        <p:nvSpPr>
          <p:cNvPr id="3" name="Turinio vietos rezervavimo ženklas 2"/>
          <p:cNvSpPr>
            <a:spLocks noGrp="1"/>
          </p:cNvSpPr>
          <p:nvPr>
            <p:ph idx="1"/>
          </p:nvPr>
        </p:nvSpPr>
        <p:spPr>
          <a:xfrm>
            <a:off x="583780" y="1227724"/>
            <a:ext cx="8229600" cy="4525963"/>
          </a:xfrm>
        </p:spPr>
        <p:txBody>
          <a:bodyPr/>
          <a:lstStyle/>
          <a:p>
            <a:pPr marL="0" indent="0">
              <a:buNone/>
            </a:pPr>
            <a:r>
              <a:rPr lang="lt-LT" sz="3200" dirty="0">
                <a:solidFill>
                  <a:srgbClr val="FFFFFF"/>
                </a:solidFill>
                <a:latin typeface="Comic Sans MS"/>
              </a:rPr>
              <a:t>Žmogus turi dvi akis. Tačiau daikto atvaizdas puikiai gaunamas viena akimi. </a:t>
            </a:r>
            <a:r>
              <a:rPr lang="lt-LT" sz="3200" dirty="0" smtClean="0">
                <a:solidFill>
                  <a:srgbClr val="FFFFFF"/>
                </a:solidFill>
                <a:latin typeface="Comic Sans MS"/>
              </a:rPr>
              <a:t>Taigi, </a:t>
            </a:r>
            <a:r>
              <a:rPr lang="lt-LT" sz="3200" dirty="0">
                <a:solidFill>
                  <a:srgbClr val="FFFFFF"/>
                </a:solidFill>
                <a:latin typeface="Comic Sans MS"/>
              </a:rPr>
              <a:t>kam reikalinga antroji? </a:t>
            </a:r>
            <a:r>
              <a:rPr lang="lt-LT" sz="3200" dirty="0">
                <a:latin typeface="Comic Sans MS"/>
              </a:rPr>
              <a:t/>
            </a:r>
            <a:br>
              <a:rPr lang="lt-LT" sz="3200" dirty="0">
                <a:latin typeface="Comic Sans MS"/>
              </a:rPr>
            </a:br>
            <a:r>
              <a:rPr lang="lt-LT" sz="3200" dirty="0">
                <a:solidFill>
                  <a:srgbClr val="FFFFFF"/>
                </a:solidFill>
                <a:latin typeface="Comic Sans MS"/>
              </a:rPr>
              <a:t>Į daiktus žiūrėdami abiem akim, juntame visus tris matmenis : aukštį, plotį ir gylį, todėl galime puikiai suvokti, kaip nutolę yra daiktai. Viena akimi trimatė erdvė būtų suvokiama prasčiau.</a:t>
            </a:r>
            <a:endParaRPr lang="lt-LT" sz="3600" dirty="0">
              <a:solidFill>
                <a:srgbClr val="FFFFFF"/>
              </a:solidFill>
              <a:latin typeface="Comic Sans MS"/>
            </a:endParaRPr>
          </a:p>
        </p:txBody>
      </p:sp>
    </p:spTree>
    <p:extLst>
      <p:ext uri="{BB962C8B-B14F-4D97-AF65-F5344CB8AC3E}">
        <p14:creationId xmlns:p14="http://schemas.microsoft.com/office/powerpoint/2010/main" val="33821406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additive="base">
                                        <p:cTn id="14"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57200" y="-111728"/>
            <a:ext cx="8229600" cy="1143000"/>
          </a:xfrm>
        </p:spPr>
        <p:txBody>
          <a:bodyPr/>
          <a:lstStyle/>
          <a:p>
            <a:pPr algn="ctr"/>
            <a:r>
              <a:rPr lang="lt-LT" sz="4000" b="0" dirty="0">
                <a:latin typeface="Comic Sans MS"/>
              </a:rPr>
              <a:t>Bandymas </a:t>
            </a:r>
            <a:r>
              <a:rPr lang="lt-LT" sz="4000" b="0" dirty="0" err="1">
                <a:latin typeface="Comic Sans MS"/>
              </a:rPr>
              <a:t>nr.</a:t>
            </a:r>
            <a:r>
              <a:rPr lang="lt-LT" sz="4000" b="0" dirty="0">
                <a:latin typeface="Comic Sans MS"/>
              </a:rPr>
              <a:t> 1 </a:t>
            </a:r>
          </a:p>
        </p:txBody>
      </p:sp>
      <p:sp>
        <p:nvSpPr>
          <p:cNvPr id="3" name="Turinio vietos rezervavimo ženklas 2"/>
          <p:cNvSpPr>
            <a:spLocks noGrp="1"/>
          </p:cNvSpPr>
          <p:nvPr>
            <p:ph idx="1"/>
          </p:nvPr>
        </p:nvSpPr>
        <p:spPr>
          <a:xfrm>
            <a:off x="457200" y="1066687"/>
            <a:ext cx="8229600" cy="4525963"/>
          </a:xfrm>
        </p:spPr>
        <p:txBody>
          <a:bodyPr/>
          <a:lstStyle/>
          <a:p>
            <a:r>
              <a:rPr lang="lt-LT" dirty="0"/>
              <a:t>Eksperimentuojamasis į kiekvieną ranką paėmė po pieštuką ir sulietė smaigaliais. Tai visiškai nesunku.</a:t>
            </a:r>
            <a:br>
              <a:rPr lang="lt-LT" dirty="0"/>
            </a:br>
            <a:endParaRPr lang="lt-LT" dirty="0"/>
          </a:p>
          <a:p>
            <a:r>
              <a:rPr lang="lt-LT" dirty="0"/>
              <a:t>Vėliau bandymas buvo kartojamas uždengus vieną akį. Deja, nepavyko. </a:t>
            </a:r>
            <a:br>
              <a:rPr lang="lt-LT" dirty="0"/>
            </a:br>
            <a:endParaRPr lang="lt-LT" dirty="0"/>
          </a:p>
          <a:p>
            <a:r>
              <a:rPr lang="lt-LT" dirty="0"/>
              <a:t>Šis bandymas yra įrodymas to, kad </a:t>
            </a:r>
            <a:r>
              <a:rPr lang="fi-FI" dirty="0"/>
              <a:t>tiek viena, tiek kita akis </a:t>
            </a:r>
            <a:r>
              <a:rPr lang="lt-LT" dirty="0"/>
              <a:t>mums yra būtinos. </a:t>
            </a:r>
          </a:p>
        </p:txBody>
      </p:sp>
      <p:pic>
        <p:nvPicPr>
          <p:cNvPr id="4" name="Paveikslėli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6084" y="3788151"/>
            <a:ext cx="1931831" cy="2925932"/>
          </a:xfrm>
          <a:prstGeom prst="rect">
            <a:avLst/>
          </a:prstGeom>
        </p:spPr>
      </p:pic>
      <p:pic>
        <p:nvPicPr>
          <p:cNvPr id="5" name="Paveikslėlis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006417" y="4259806"/>
            <a:ext cx="2908863" cy="1965553"/>
          </a:xfrm>
          <a:prstGeom prst="rect">
            <a:avLst/>
          </a:prstGeom>
        </p:spPr>
      </p:pic>
    </p:spTree>
    <p:extLst>
      <p:ext uri="{BB962C8B-B14F-4D97-AF65-F5344CB8AC3E}">
        <p14:creationId xmlns:p14="http://schemas.microsoft.com/office/powerpoint/2010/main" val="5914475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down)">
                                      <p:cBhvr>
                                        <p:cTn id="21" dur="580">
                                          <p:stCondLst>
                                            <p:cond delay="0"/>
                                          </p:stCondLst>
                                        </p:cTn>
                                        <p:tgtEl>
                                          <p:spTgt spid="4"/>
                                        </p:tgtEl>
                                      </p:cBhvr>
                                    </p:animEffect>
                                    <p:anim calcmode="lin" valueType="num">
                                      <p:cBhvr>
                                        <p:cTn id="22"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7" dur="26">
                                          <p:stCondLst>
                                            <p:cond delay="650"/>
                                          </p:stCondLst>
                                        </p:cTn>
                                        <p:tgtEl>
                                          <p:spTgt spid="4"/>
                                        </p:tgtEl>
                                      </p:cBhvr>
                                      <p:to x="100000" y="60000"/>
                                    </p:animScale>
                                    <p:animScale>
                                      <p:cBhvr>
                                        <p:cTn id="28" dur="166" decel="50000">
                                          <p:stCondLst>
                                            <p:cond delay="676"/>
                                          </p:stCondLst>
                                        </p:cTn>
                                        <p:tgtEl>
                                          <p:spTgt spid="4"/>
                                        </p:tgtEl>
                                      </p:cBhvr>
                                      <p:to x="100000" y="100000"/>
                                    </p:animScale>
                                    <p:animScale>
                                      <p:cBhvr>
                                        <p:cTn id="29" dur="26">
                                          <p:stCondLst>
                                            <p:cond delay="1312"/>
                                          </p:stCondLst>
                                        </p:cTn>
                                        <p:tgtEl>
                                          <p:spTgt spid="4"/>
                                        </p:tgtEl>
                                      </p:cBhvr>
                                      <p:to x="100000" y="80000"/>
                                    </p:animScale>
                                    <p:animScale>
                                      <p:cBhvr>
                                        <p:cTn id="30" dur="166" decel="50000">
                                          <p:stCondLst>
                                            <p:cond delay="1338"/>
                                          </p:stCondLst>
                                        </p:cTn>
                                        <p:tgtEl>
                                          <p:spTgt spid="4"/>
                                        </p:tgtEl>
                                      </p:cBhvr>
                                      <p:to x="100000" y="100000"/>
                                    </p:animScale>
                                    <p:animScale>
                                      <p:cBhvr>
                                        <p:cTn id="31" dur="26">
                                          <p:stCondLst>
                                            <p:cond delay="1642"/>
                                          </p:stCondLst>
                                        </p:cTn>
                                        <p:tgtEl>
                                          <p:spTgt spid="4"/>
                                        </p:tgtEl>
                                      </p:cBhvr>
                                      <p:to x="100000" y="90000"/>
                                    </p:animScale>
                                    <p:animScale>
                                      <p:cBhvr>
                                        <p:cTn id="32" dur="166" decel="50000">
                                          <p:stCondLst>
                                            <p:cond delay="1668"/>
                                          </p:stCondLst>
                                        </p:cTn>
                                        <p:tgtEl>
                                          <p:spTgt spid="4"/>
                                        </p:tgtEl>
                                      </p:cBhvr>
                                      <p:to x="100000" y="100000"/>
                                    </p:animScale>
                                    <p:animScale>
                                      <p:cBhvr>
                                        <p:cTn id="33" dur="26">
                                          <p:stCondLst>
                                            <p:cond delay="1808"/>
                                          </p:stCondLst>
                                        </p:cTn>
                                        <p:tgtEl>
                                          <p:spTgt spid="4"/>
                                        </p:tgtEl>
                                      </p:cBhvr>
                                      <p:to x="100000" y="95000"/>
                                    </p:animScale>
                                    <p:animScale>
                                      <p:cBhvr>
                                        <p:cTn id="34" dur="166" decel="50000">
                                          <p:stCondLst>
                                            <p:cond delay="1834"/>
                                          </p:stCondLst>
                                        </p:cTn>
                                        <p:tgtEl>
                                          <p:spTgt spid="4"/>
                                        </p:tgtEl>
                                      </p:cBhvr>
                                      <p:to x="100000" y="100000"/>
                                    </p:animScale>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Effect transition="in" filter="fade">
                                      <p:cBhvr>
                                        <p:cTn id="39" dur="1000"/>
                                        <p:tgtEl>
                                          <p:spTgt spid="3">
                                            <p:txEl>
                                              <p:pRg st="1" end="1"/>
                                            </p:txEl>
                                          </p:spTgt>
                                        </p:tgtEl>
                                      </p:cBhvr>
                                    </p:animEffect>
                                    <p:anim calcmode="lin" valueType="num">
                                      <p:cBhvr>
                                        <p:cTn id="4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80">
                                          <p:stCondLst>
                                            <p:cond delay="0"/>
                                          </p:stCondLst>
                                        </p:cTn>
                                        <p:tgtEl>
                                          <p:spTgt spid="5"/>
                                        </p:tgtEl>
                                      </p:cBhvr>
                                    </p:animEffect>
                                    <p:anim calcmode="lin" valueType="num">
                                      <p:cBhvr>
                                        <p:cTn id="4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52" dur="26">
                                          <p:stCondLst>
                                            <p:cond delay="650"/>
                                          </p:stCondLst>
                                        </p:cTn>
                                        <p:tgtEl>
                                          <p:spTgt spid="5"/>
                                        </p:tgtEl>
                                      </p:cBhvr>
                                      <p:to x="100000" y="60000"/>
                                    </p:animScale>
                                    <p:animScale>
                                      <p:cBhvr>
                                        <p:cTn id="53" dur="166" decel="50000">
                                          <p:stCondLst>
                                            <p:cond delay="676"/>
                                          </p:stCondLst>
                                        </p:cTn>
                                        <p:tgtEl>
                                          <p:spTgt spid="5"/>
                                        </p:tgtEl>
                                      </p:cBhvr>
                                      <p:to x="100000" y="100000"/>
                                    </p:animScale>
                                    <p:animScale>
                                      <p:cBhvr>
                                        <p:cTn id="54" dur="26">
                                          <p:stCondLst>
                                            <p:cond delay="1312"/>
                                          </p:stCondLst>
                                        </p:cTn>
                                        <p:tgtEl>
                                          <p:spTgt spid="5"/>
                                        </p:tgtEl>
                                      </p:cBhvr>
                                      <p:to x="100000" y="80000"/>
                                    </p:animScale>
                                    <p:animScale>
                                      <p:cBhvr>
                                        <p:cTn id="55" dur="166" decel="50000">
                                          <p:stCondLst>
                                            <p:cond delay="1338"/>
                                          </p:stCondLst>
                                        </p:cTn>
                                        <p:tgtEl>
                                          <p:spTgt spid="5"/>
                                        </p:tgtEl>
                                      </p:cBhvr>
                                      <p:to x="100000" y="100000"/>
                                    </p:animScale>
                                    <p:animScale>
                                      <p:cBhvr>
                                        <p:cTn id="56" dur="26">
                                          <p:stCondLst>
                                            <p:cond delay="1642"/>
                                          </p:stCondLst>
                                        </p:cTn>
                                        <p:tgtEl>
                                          <p:spTgt spid="5"/>
                                        </p:tgtEl>
                                      </p:cBhvr>
                                      <p:to x="100000" y="90000"/>
                                    </p:animScale>
                                    <p:animScale>
                                      <p:cBhvr>
                                        <p:cTn id="57" dur="166" decel="50000">
                                          <p:stCondLst>
                                            <p:cond delay="1668"/>
                                          </p:stCondLst>
                                        </p:cTn>
                                        <p:tgtEl>
                                          <p:spTgt spid="5"/>
                                        </p:tgtEl>
                                      </p:cBhvr>
                                      <p:to x="100000" y="100000"/>
                                    </p:animScale>
                                    <p:animScale>
                                      <p:cBhvr>
                                        <p:cTn id="58" dur="26">
                                          <p:stCondLst>
                                            <p:cond delay="1808"/>
                                          </p:stCondLst>
                                        </p:cTn>
                                        <p:tgtEl>
                                          <p:spTgt spid="5"/>
                                        </p:tgtEl>
                                      </p:cBhvr>
                                      <p:to x="100000" y="95000"/>
                                    </p:animScale>
                                    <p:animScale>
                                      <p:cBhvr>
                                        <p:cTn id="59" dur="166" decel="50000">
                                          <p:stCondLst>
                                            <p:cond delay="1834"/>
                                          </p:stCondLst>
                                        </p:cTn>
                                        <p:tgtEl>
                                          <p:spTgt spid="5"/>
                                        </p:tgtEl>
                                      </p:cBhvr>
                                      <p:to x="100000" y="100000"/>
                                    </p:animScale>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nodeType="clickEffect">
                                  <p:stCondLst>
                                    <p:cond delay="0"/>
                                  </p:stCondLst>
                                  <p:childTnLst>
                                    <p:set>
                                      <p:cBhvr>
                                        <p:cTn id="63" dur="1" fill="hold">
                                          <p:stCondLst>
                                            <p:cond delay="0"/>
                                          </p:stCondLst>
                                        </p:cTn>
                                        <p:tgtEl>
                                          <p:spTgt spid="3">
                                            <p:txEl>
                                              <p:pRg st="2" end="2"/>
                                            </p:txEl>
                                          </p:spTgt>
                                        </p:tgtEl>
                                        <p:attrNameLst>
                                          <p:attrName>style.visibility</p:attrName>
                                        </p:attrNameLst>
                                      </p:cBhvr>
                                      <p:to>
                                        <p:strVal val="visible"/>
                                      </p:to>
                                    </p:set>
                                    <p:animEffect transition="in" filter="fade">
                                      <p:cBhvr>
                                        <p:cTn id="64" dur="1000"/>
                                        <p:tgtEl>
                                          <p:spTgt spid="3">
                                            <p:txEl>
                                              <p:pRg st="2" end="2"/>
                                            </p:txEl>
                                          </p:spTgt>
                                        </p:tgtEl>
                                      </p:cBhvr>
                                    </p:animEffect>
                                    <p:anim calcmode="lin" valueType="num">
                                      <p:cBhvr>
                                        <p:cTn id="6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32743" y="-214186"/>
            <a:ext cx="8229600" cy="1143000"/>
          </a:xfrm>
        </p:spPr>
        <p:txBody>
          <a:bodyPr/>
          <a:lstStyle/>
          <a:p>
            <a:pPr algn="ctr"/>
            <a:r>
              <a:rPr lang="lt-LT" sz="4000" b="0" dirty="0">
                <a:latin typeface="Comic Sans MS"/>
              </a:rPr>
              <a:t>Bandymas nr.2</a:t>
            </a:r>
          </a:p>
        </p:txBody>
      </p:sp>
      <p:sp>
        <p:nvSpPr>
          <p:cNvPr id="3" name="Turinio vietos rezervavimo ženklas 2"/>
          <p:cNvSpPr>
            <a:spLocks noGrp="1"/>
          </p:cNvSpPr>
          <p:nvPr>
            <p:ph idx="1"/>
          </p:nvPr>
        </p:nvSpPr>
        <p:spPr>
          <a:xfrm>
            <a:off x="584961" y="1038906"/>
            <a:ext cx="8229600" cy="4525963"/>
          </a:xfrm>
        </p:spPr>
        <p:txBody>
          <a:bodyPr/>
          <a:lstStyle/>
          <a:p>
            <a:r>
              <a:rPr lang="lt-LT" dirty="0"/>
              <a:t>Iš kartono išsikirpau tuščiavidurį apskritimą, kurį naudojau kaip movą, tuomet su siūlu pritvirtinau  prie pieštuko. </a:t>
            </a:r>
          </a:p>
          <a:p>
            <a:r>
              <a:rPr lang="lt-LT" dirty="0"/>
              <a:t>Laikiau taip, kad tai būtų vienoje plokštumoje, kaip ir eksperimentuojamas žmogus.</a:t>
            </a:r>
          </a:p>
          <a:p>
            <a:r>
              <a:rPr lang="lt-LT" dirty="0"/>
              <a:t>Užsidengęs vieną akį jis turėjo prieiti prie movos ir perkišti pieštuką per ją.</a:t>
            </a:r>
          </a:p>
          <a:p>
            <a:r>
              <a:rPr lang="lt-LT" dirty="0"/>
              <a:t>Kadangi viena akimi negalime tiksliai įvertinti </a:t>
            </a:r>
            <a:r>
              <a:rPr lang="lt-LT" dirty="0" err="1"/>
              <a:t>atstumų</a:t>
            </a:r>
            <a:r>
              <a:rPr lang="lt-LT" dirty="0"/>
              <a:t> - pataikyti nepavyko. </a:t>
            </a:r>
          </a:p>
        </p:txBody>
      </p:sp>
      <p:pic>
        <p:nvPicPr>
          <p:cNvPr id="4" name="Paveikslėlis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12294" y="4680324"/>
            <a:ext cx="2337515" cy="1554199"/>
          </a:xfrm>
          <a:prstGeom prst="rect">
            <a:avLst/>
          </a:prstGeom>
        </p:spPr>
      </p:pic>
      <p:pic>
        <p:nvPicPr>
          <p:cNvPr id="5" name="Paveikslėlis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59370" y="4288666"/>
            <a:ext cx="3515622" cy="2337515"/>
          </a:xfrm>
          <a:prstGeom prst="rect">
            <a:avLst/>
          </a:prstGeom>
        </p:spPr>
      </p:pic>
      <p:pic>
        <p:nvPicPr>
          <p:cNvPr id="6" name="Paveikslėlis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76211" y="4288667"/>
            <a:ext cx="2738350" cy="2337514"/>
          </a:xfrm>
          <a:prstGeom prst="rect">
            <a:avLst/>
          </a:prstGeom>
        </p:spPr>
      </p:pic>
    </p:spTree>
    <p:extLst>
      <p:ext uri="{BB962C8B-B14F-4D97-AF65-F5344CB8AC3E}">
        <p14:creationId xmlns:p14="http://schemas.microsoft.com/office/powerpoint/2010/main" val="1613360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barn(inVertic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2000"/>
                                        <p:tgtEl>
                                          <p:spTgt spid="4"/>
                                        </p:tgtEl>
                                      </p:cBhvr>
                                    </p:animEffect>
                                    <p:anim calcmode="lin" valueType="num">
                                      <p:cBhvr>
                                        <p:cTn id="20" dur="2000" fill="hold"/>
                                        <p:tgtEl>
                                          <p:spTgt spid="4"/>
                                        </p:tgtEl>
                                        <p:attrNameLst>
                                          <p:attrName>ppt_w</p:attrName>
                                        </p:attrNameLst>
                                      </p:cBhvr>
                                      <p:tavLst>
                                        <p:tav tm="0" fmla="#ppt_w*sin(2.5*pi*$)">
                                          <p:val>
                                            <p:fltVal val="0"/>
                                          </p:val>
                                        </p:tav>
                                        <p:tav tm="100000">
                                          <p:val>
                                            <p:fltVal val="1"/>
                                          </p:val>
                                        </p:tav>
                                      </p:tavLst>
                                    </p:anim>
                                    <p:anim calcmode="lin" valueType="num">
                                      <p:cBhvr>
                                        <p:cTn id="21" dur="20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1" end="1"/>
                                            </p:txEl>
                                          </p:spTgt>
                                        </p:tgtEl>
                                        <p:attrNameLst>
                                          <p:attrName>style.visibility</p:attrName>
                                        </p:attrNameLst>
                                      </p:cBhvr>
                                      <p:to>
                                        <p:strVal val="visible"/>
                                      </p:to>
                                    </p:set>
                                    <p:animEffect transition="in" filter="barn(inVertical)">
                                      <p:cBhvr>
                                        <p:cTn id="26" dur="5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5"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anim calcmode="lin" valueType="num">
                                      <p:cBhvr>
                                        <p:cTn id="32" dur="2000" fill="hold"/>
                                        <p:tgtEl>
                                          <p:spTgt spid="5"/>
                                        </p:tgtEl>
                                        <p:attrNameLst>
                                          <p:attrName>ppt_w</p:attrName>
                                        </p:attrNameLst>
                                      </p:cBhvr>
                                      <p:tavLst>
                                        <p:tav tm="0" fmla="#ppt_w*sin(2.5*pi*$)">
                                          <p:val>
                                            <p:fltVal val="0"/>
                                          </p:val>
                                        </p:tav>
                                        <p:tav tm="100000">
                                          <p:val>
                                            <p:fltVal val="1"/>
                                          </p:val>
                                        </p:tav>
                                      </p:tavLst>
                                    </p:anim>
                                    <p:anim calcmode="lin" valueType="num">
                                      <p:cBhvr>
                                        <p:cTn id="33"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barn(inVertical)">
                                      <p:cBhvr>
                                        <p:cTn id="38" dur="500"/>
                                        <p:tgtEl>
                                          <p:spTgt spid="3">
                                            <p:txEl>
                                              <p:pRg st="2" end="2"/>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5" presetClass="entr" presetSubtype="0" fill="hold" nodeType="click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2000"/>
                                        <p:tgtEl>
                                          <p:spTgt spid="6"/>
                                        </p:tgtEl>
                                      </p:cBhvr>
                                    </p:animEffect>
                                    <p:anim calcmode="lin" valueType="num">
                                      <p:cBhvr>
                                        <p:cTn id="44" dur="2000" fill="hold"/>
                                        <p:tgtEl>
                                          <p:spTgt spid="6"/>
                                        </p:tgtEl>
                                        <p:attrNameLst>
                                          <p:attrName>ppt_w</p:attrName>
                                        </p:attrNameLst>
                                      </p:cBhvr>
                                      <p:tavLst>
                                        <p:tav tm="0" fmla="#ppt_w*sin(2.5*pi*$)">
                                          <p:val>
                                            <p:fltVal val="0"/>
                                          </p:val>
                                        </p:tav>
                                        <p:tav tm="100000">
                                          <p:val>
                                            <p:fltVal val="1"/>
                                          </p:val>
                                        </p:tav>
                                      </p:tavLst>
                                    </p:anim>
                                    <p:anim calcmode="lin" valueType="num">
                                      <p:cBhvr>
                                        <p:cTn id="45"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3">
                                            <p:txEl>
                                              <p:pRg st="3" end="3"/>
                                            </p:txEl>
                                          </p:spTgt>
                                        </p:tgtEl>
                                        <p:attrNameLst>
                                          <p:attrName>style.visibility</p:attrName>
                                        </p:attrNameLst>
                                      </p:cBhvr>
                                      <p:to>
                                        <p:strVal val="visible"/>
                                      </p:to>
                                    </p:set>
                                    <p:animEffect transition="in" filter="barn(inVertical)">
                                      <p:cBhvr>
                                        <p:cTn id="5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p:txBody>
          <a:bodyPr>
            <a:normAutofit/>
          </a:bodyPr>
          <a:lstStyle/>
          <a:p>
            <a:pPr algn="ctr"/>
            <a:r>
              <a:rPr lang="lt-LT" sz="4400" i="1">
                <a:latin typeface="Comic Sans MS"/>
              </a:rPr>
              <a:t>AKIŲ LIGOS</a:t>
            </a:r>
          </a:p>
        </p:txBody>
      </p:sp>
    </p:spTree>
    <p:extLst>
      <p:ext uri="{BB962C8B-B14F-4D97-AF65-F5344CB8AC3E}">
        <p14:creationId xmlns:p14="http://schemas.microsoft.com/office/powerpoint/2010/main" val="42338300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p:cNvPicPr>
            <a:picLocks noGrp="1" noChangeAspect="1"/>
          </p:cNvPicPr>
          <p:nvPr>
            <p:ph idx="1"/>
          </p:nvPr>
        </p:nvPicPr>
        <p:blipFill>
          <a:blip r:embed="rId3"/>
          <a:stretch>
            <a:fillRect/>
          </a:stretch>
        </p:blipFill>
        <p:spPr>
          <a:xfrm>
            <a:off x="400377" y="1130035"/>
            <a:ext cx="4706937" cy="4897188"/>
          </a:xfrm>
        </p:spPr>
      </p:pic>
      <p:sp>
        <p:nvSpPr>
          <p:cNvPr id="5" name="TextBox 4"/>
          <p:cNvSpPr txBox="1"/>
          <p:nvPr/>
        </p:nvSpPr>
        <p:spPr>
          <a:xfrm>
            <a:off x="5541963" y="1089025"/>
            <a:ext cx="2921000" cy="4401205"/>
          </a:xfrm>
          <a:prstGeom prst="rect">
            <a:avLst/>
          </a:prstGeom>
        </p:spPr>
        <p:txBody>
          <a:bodyPr rtlCol="0">
            <a:spAutoFit/>
          </a:bodyPr>
          <a:lstStyle/>
          <a:p>
            <a:r>
              <a:rPr lang="lt-LT" sz="2800" dirty="0">
                <a:latin typeface="Comic Sans MS"/>
              </a:rPr>
              <a:t>a) Vaizdo susidarymas sveikoje </a:t>
            </a:r>
            <a:r>
              <a:rPr lang="lt-LT" sz="2800" dirty="0" smtClean="0">
                <a:latin typeface="Comic Sans MS"/>
              </a:rPr>
              <a:t>akyje; </a:t>
            </a:r>
            <a:r>
              <a:rPr lang="lt-LT" dirty="0">
                <a:latin typeface=""/>
              </a:rPr>
              <a:t/>
            </a:r>
            <a:br>
              <a:rPr lang="lt-LT" dirty="0">
                <a:latin typeface=""/>
              </a:rPr>
            </a:br>
            <a:r>
              <a:rPr lang="lt-LT" sz="2800" dirty="0">
                <a:latin typeface="Comic Sans MS"/>
              </a:rPr>
              <a:t>b) Vaizdo susidarymas trumparegio </a:t>
            </a:r>
            <a:r>
              <a:rPr lang="pt-BR" sz="2800" dirty="0" smtClean="0">
                <a:latin typeface="Comic Sans MS"/>
              </a:rPr>
              <a:t>akyje</a:t>
            </a:r>
            <a:r>
              <a:rPr lang="lt-LT" sz="2800" dirty="0">
                <a:latin typeface="Comic Sans MS"/>
              </a:rPr>
              <a:t>;</a:t>
            </a:r>
            <a:r>
              <a:rPr lang="pt-BR" dirty="0">
                <a:latin typeface=""/>
              </a:rPr>
              <a:t/>
            </a:r>
            <a:br>
              <a:rPr lang="pt-BR" dirty="0">
                <a:latin typeface=""/>
              </a:rPr>
            </a:br>
            <a:r>
              <a:rPr lang="pt-BR" sz="2800" dirty="0">
                <a:latin typeface="Comic Sans MS"/>
              </a:rPr>
              <a:t>c) Vaizdo susidarymas toliaregio </a:t>
            </a:r>
            <a:r>
              <a:rPr lang="pt-BR" sz="2800" dirty="0" smtClean="0">
                <a:latin typeface="Comic Sans MS"/>
              </a:rPr>
              <a:t>akyje</a:t>
            </a:r>
            <a:r>
              <a:rPr lang="lt-LT" sz="2800" dirty="0" smtClean="0">
                <a:latin typeface="Comic Sans MS"/>
              </a:rPr>
              <a:t>.</a:t>
            </a:r>
            <a:endParaRPr lang="lt-LT" sz="2800" dirty="0">
              <a:latin typeface="Comic Sans MS"/>
            </a:endParaRPr>
          </a:p>
        </p:txBody>
      </p:sp>
    </p:spTree>
    <p:extLst>
      <p:ext uri="{BB962C8B-B14F-4D97-AF65-F5344CB8AC3E}">
        <p14:creationId xmlns:p14="http://schemas.microsoft.com/office/powerpoint/2010/main" val="19401385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randombar(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000">
                <a:latin typeface="Comic Sans MS"/>
              </a:rPr>
              <a:t>TRUMPAREGYSTĖ</a:t>
            </a:r>
            <a:endParaRPr lang="lt-LT"/>
          </a:p>
        </p:txBody>
      </p:sp>
      <p:pic>
        <p:nvPicPr>
          <p:cNvPr id="4" name="Turinio vietos rezervavimo ženklas 3"/>
          <p:cNvPicPr>
            <a:picLocks noGrp="1" noChangeAspect="1"/>
          </p:cNvPicPr>
          <p:nvPr>
            <p:ph idx="1"/>
          </p:nvPr>
        </p:nvPicPr>
        <p:blipFill>
          <a:blip r:embed="rId3"/>
          <a:stretch>
            <a:fillRect/>
          </a:stretch>
        </p:blipFill>
        <p:spPr>
          <a:xfrm>
            <a:off x="1043117" y="3910656"/>
            <a:ext cx="6938376" cy="2756775"/>
          </a:xfrm>
        </p:spPr>
      </p:pic>
      <p:sp>
        <p:nvSpPr>
          <p:cNvPr id="5" name="TextBox 4"/>
          <p:cNvSpPr txBox="1"/>
          <p:nvPr/>
        </p:nvSpPr>
        <p:spPr>
          <a:xfrm>
            <a:off x="492190" y="1694427"/>
            <a:ext cx="8426584" cy="2308324"/>
          </a:xfrm>
          <a:prstGeom prst="rect">
            <a:avLst/>
          </a:prstGeom>
        </p:spPr>
        <p:txBody>
          <a:bodyPr rtlCol="0">
            <a:spAutoFit/>
          </a:bodyPr>
          <a:lstStyle/>
          <a:p>
            <a:r>
              <a:rPr lang="lt-LT" sz="2400">
                <a:solidFill>
                  <a:srgbClr val="FFFFFF"/>
                </a:solidFill>
                <a:latin typeface="Comic Sans MS"/>
                <a:cs typeface="Arial"/>
              </a:rPr>
              <a:t>Trumparegystė – tai akių refrakcijos (gebėjimo laužti šviesos spindulius) yda, kai žmogus blogai mato tolimus daiktus, nes jų vaizdas susidaro prieš tinklainę. Trumparegių žmonių akies obuolys būna per </a:t>
            </a:r>
            <a:r>
              <a:rPr lang="en-US" sz="2400">
                <a:solidFill>
                  <a:srgbClr val="FFFFFF"/>
                </a:solidFill>
                <a:latin typeface="Comic Sans MS"/>
                <a:cs typeface="Arial"/>
              </a:rPr>
              <a:t>daug pailgas arba </a:t>
            </a:r>
            <a:r>
              <a:rPr lang="lt-LT" sz="2400">
                <a:solidFill>
                  <a:srgbClr val="FFFFFF"/>
                </a:solidFill>
                <a:latin typeface="Comic Sans MS"/>
                <a:cs typeface="Arial"/>
              </a:rPr>
              <a:t>pernelyg iškilusi ragena, dėl to į </a:t>
            </a:r>
            <a:r>
              <a:rPr lang="fi-FI" sz="2400">
                <a:solidFill>
                  <a:srgbClr val="FFFFFF"/>
                </a:solidFill>
                <a:latin typeface="Comic Sans MS"/>
                <a:cs typeface="Arial"/>
              </a:rPr>
              <a:t>akį patenkantys spinduliai </a:t>
            </a:r>
            <a:r>
              <a:rPr lang="lt-LT" sz="2400">
                <a:solidFill>
                  <a:srgbClr val="FFFFFF"/>
                </a:solidFill>
                <a:latin typeface="Comic Sans MS"/>
                <a:cs typeface="Arial"/>
              </a:rPr>
              <a:t>susitinka nepasiekę tinklainės.</a:t>
            </a:r>
            <a:endParaRPr lang="lt-LT" sz="2400">
              <a:solidFill>
                <a:srgbClr val="FFFFFF"/>
              </a:solidFill>
              <a:latin typeface="Comic Sans MS"/>
            </a:endParaRPr>
          </a:p>
        </p:txBody>
      </p:sp>
    </p:spTree>
    <p:extLst>
      <p:ext uri="{BB962C8B-B14F-4D97-AF65-F5344CB8AC3E}">
        <p14:creationId xmlns:p14="http://schemas.microsoft.com/office/powerpoint/2010/main" val="9768502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p:cNvPicPr>
            <a:picLocks noChangeAspect="1"/>
          </p:cNvPicPr>
          <p:nvPr/>
        </p:nvPicPr>
        <p:blipFill>
          <a:blip r:embed="rId3"/>
          <a:stretch>
            <a:fillRect/>
          </a:stretch>
        </p:blipFill>
        <p:spPr>
          <a:xfrm>
            <a:off x="591260" y="1401583"/>
            <a:ext cx="8063972" cy="4493829"/>
          </a:xfrm>
          <a:prstGeom prst="rect">
            <a:avLst/>
          </a:prstGeom>
        </p:spPr>
      </p:pic>
    </p:spTree>
    <p:extLst>
      <p:ext uri="{BB962C8B-B14F-4D97-AF65-F5344CB8AC3E}">
        <p14:creationId xmlns:p14="http://schemas.microsoft.com/office/powerpoint/2010/main" val="102083249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000">
                <a:latin typeface="Comic Sans MS"/>
              </a:rPr>
              <a:t>TOLIAREGYSTĖ</a:t>
            </a:r>
            <a:endParaRPr lang="lt-LT"/>
          </a:p>
        </p:txBody>
      </p:sp>
      <p:pic>
        <p:nvPicPr>
          <p:cNvPr id="4" name="Paveikslėlis 3"/>
          <p:cNvPicPr>
            <a:picLocks noChangeAspect="1"/>
          </p:cNvPicPr>
          <p:nvPr/>
        </p:nvPicPr>
        <p:blipFill>
          <a:blip r:embed="rId3"/>
          <a:srcRect l="8810" t="-97" r="-8810" b="48259"/>
          <a:stretch>
            <a:fillRect/>
          </a:stretch>
        </p:blipFill>
        <p:spPr>
          <a:xfrm>
            <a:off x="2757245" y="3303584"/>
            <a:ext cx="6395052" cy="3315034"/>
          </a:xfrm>
          <a:prstGeom prst="rect">
            <a:avLst/>
          </a:prstGeom>
        </p:spPr>
      </p:pic>
      <p:sp>
        <p:nvSpPr>
          <p:cNvPr id="6" name="TextBox 5"/>
          <p:cNvSpPr txBox="1"/>
          <p:nvPr/>
        </p:nvSpPr>
        <p:spPr>
          <a:xfrm>
            <a:off x="788998" y="1510778"/>
            <a:ext cx="6168024" cy="3046988"/>
          </a:xfrm>
          <a:prstGeom prst="rect">
            <a:avLst/>
          </a:prstGeom>
        </p:spPr>
        <p:txBody>
          <a:bodyPr rtlCol="0">
            <a:spAutoFit/>
          </a:bodyPr>
          <a:lstStyle/>
          <a:p>
            <a:r>
              <a:rPr lang="lt-LT" sz="2400" dirty="0">
                <a:solidFill>
                  <a:srgbClr val="FFFFFF"/>
                </a:solidFill>
                <a:latin typeface="Comic Sans MS"/>
              </a:rPr>
              <a:t>Toliaregystė  – tai  akių refrakcijos (gebėjimo laužti šviesos spindulius) yda, kai matomų objektų vaizdas susidaro už tinklainės, todėl žmogus geriau mato toli esančius daiktus, ir blogai – esančius </a:t>
            </a:r>
            <a:r>
              <a:rPr lang="lt-LT" sz="2400" dirty="0" smtClean="0">
                <a:solidFill>
                  <a:srgbClr val="FFFFFF"/>
                </a:solidFill>
                <a:latin typeface="Comic Sans MS"/>
              </a:rPr>
              <a:t>arti</a:t>
            </a:r>
            <a:r>
              <a:rPr lang="lt-LT" sz="2400" dirty="0">
                <a:latin typeface="Comic Sans MS"/>
              </a:rPr>
              <a:t>.</a:t>
            </a:r>
            <a:r>
              <a:rPr lang="lt-LT" dirty="0" smtClean="0">
                <a:solidFill>
                  <a:srgbClr val="494949"/>
                </a:solidFill>
                <a:latin typeface="Comic Sans MS"/>
              </a:rPr>
              <a:t> </a:t>
            </a:r>
            <a:r>
              <a:rPr lang="lt-LT" sz="2400" dirty="0">
                <a:solidFill>
                  <a:srgbClr val="FFFFFF"/>
                </a:solidFill>
                <a:latin typeface="Comic Sans MS"/>
              </a:rPr>
              <a:t>Įgimtos toliaregystės atveju akies obuolys būna sutrumpėjęs </a:t>
            </a:r>
            <a:r>
              <a:rPr lang="fi-FI" sz="2400" dirty="0">
                <a:solidFill>
                  <a:srgbClr val="FFFFFF"/>
                </a:solidFill>
                <a:latin typeface="Comic Sans MS"/>
              </a:rPr>
              <a:t>. </a:t>
            </a:r>
            <a:r>
              <a:rPr lang="fi-FI" sz="2400" dirty="0" smtClean="0">
                <a:solidFill>
                  <a:srgbClr val="FFFFFF"/>
                </a:solidFill>
                <a:latin typeface="Comic Sans MS"/>
              </a:rPr>
              <a:t>Objektus </a:t>
            </a:r>
            <a:r>
              <a:rPr lang="fi-FI" sz="2400" dirty="0">
                <a:solidFill>
                  <a:srgbClr val="FFFFFF"/>
                </a:solidFill>
                <a:latin typeface="Comic Sans MS"/>
              </a:rPr>
              <a:t>esančius arti mato </a:t>
            </a:r>
            <a:r>
              <a:rPr lang="lt-LT" sz="2400" dirty="0" smtClean="0">
                <a:solidFill>
                  <a:srgbClr val="FFFFFF"/>
                </a:solidFill>
                <a:latin typeface="Comic Sans MS"/>
              </a:rPr>
              <a:t>neryškiai.</a:t>
            </a:r>
            <a:endParaRPr lang="lt-LT" sz="2400" dirty="0">
              <a:solidFill>
                <a:srgbClr val="FFFFFF"/>
              </a:solidFill>
              <a:latin typeface="Comic Sans MS"/>
            </a:endParaRPr>
          </a:p>
        </p:txBody>
      </p:sp>
    </p:spTree>
    <p:extLst>
      <p:ext uri="{BB962C8B-B14F-4D97-AF65-F5344CB8AC3E}">
        <p14:creationId xmlns:p14="http://schemas.microsoft.com/office/powerpoint/2010/main" val="8149328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stretch>
            <a:fillRect/>
          </a:stretch>
        </p:blipFill>
        <p:spPr>
          <a:xfrm>
            <a:off x="438160" y="1096584"/>
            <a:ext cx="8286312" cy="4641430"/>
          </a:xfrm>
          <a:prstGeom prst="rect">
            <a:avLst/>
          </a:prstGeom>
        </p:spPr>
      </p:pic>
    </p:spTree>
    <p:extLst>
      <p:ext uri="{BB962C8B-B14F-4D97-AF65-F5344CB8AC3E}">
        <p14:creationId xmlns:p14="http://schemas.microsoft.com/office/powerpoint/2010/main" val="710939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000">
                <a:latin typeface="Comic Sans MS"/>
              </a:rPr>
              <a:t>ASTIGMATIZMAS</a:t>
            </a:r>
          </a:p>
        </p:txBody>
      </p:sp>
      <p:sp>
        <p:nvSpPr>
          <p:cNvPr id="3" name="Turinio vietos rezervavimo ženklas 2"/>
          <p:cNvSpPr>
            <a:spLocks noGrp="1"/>
          </p:cNvSpPr>
          <p:nvPr>
            <p:ph idx="1"/>
          </p:nvPr>
        </p:nvSpPr>
        <p:spPr>
          <a:xfrm>
            <a:off x="481093" y="1282741"/>
            <a:ext cx="8229600" cy="4525963"/>
          </a:xfrm>
        </p:spPr>
        <p:txBody>
          <a:bodyPr/>
          <a:lstStyle/>
          <a:p>
            <a:pPr marL="0" indent="0">
              <a:buNone/>
            </a:pPr>
            <a:r>
              <a:rPr lang="lt-LT" b="1">
                <a:solidFill>
                  <a:srgbClr val="FFFFFF"/>
                </a:solidFill>
                <a:latin typeface="Comic Sans MS" charset="0"/>
                <a:ea typeface="Tahoma" charset="0"/>
                <a:cs typeface="Tahoma" charset="0"/>
              </a:rPr>
              <a:t>Astigmatizmas </a:t>
            </a:r>
            <a:r>
              <a:rPr lang="lt-LT">
                <a:solidFill>
                  <a:srgbClr val="FFFFFF"/>
                </a:solidFill>
                <a:latin typeface="Comic Sans MS" charset="0"/>
                <a:ea typeface="Tahoma" charset="0"/>
                <a:cs typeface="Tahoma" charset="0"/>
              </a:rPr>
              <a:t>– tai dviejų skirtingo laipsnio refrakcijų susidarymas vienoje akyje. Jis dažnai būna paveldėtas, arba įgimtas. Turintis šį regėjimo sutrikimą žmogus daiktus mato neryškiai, tarsi su šešėliu, nes akyse šviesos spinduliai lūžta nevienodai, jie fokusuojasi skirtingose vietose ir aiškus daikto vaizdas nėra sukuriamas. Astigmatizmas gali pasireikšti ir trumparegiams ir toliaregiams. </a:t>
            </a:r>
          </a:p>
        </p:txBody>
      </p:sp>
      <p:pic>
        <p:nvPicPr>
          <p:cNvPr id="5" name="Paveikslėlis 4"/>
          <p:cNvPicPr>
            <a:picLocks noChangeAspect="1"/>
          </p:cNvPicPr>
          <p:nvPr/>
        </p:nvPicPr>
        <p:blipFill>
          <a:blip r:embed="rId3"/>
          <a:srcRect l="-537" t="7872" r="537" b="1233"/>
          <a:stretch>
            <a:fillRect/>
          </a:stretch>
        </p:blipFill>
        <p:spPr>
          <a:xfrm>
            <a:off x="5006394" y="3958712"/>
            <a:ext cx="3348496" cy="2689576"/>
          </a:xfrm>
          <a:prstGeom prst="rect">
            <a:avLst/>
          </a:prstGeom>
        </p:spPr>
      </p:pic>
    </p:spTree>
    <p:extLst>
      <p:ext uri="{BB962C8B-B14F-4D97-AF65-F5344CB8AC3E}">
        <p14:creationId xmlns:p14="http://schemas.microsoft.com/office/powerpoint/2010/main" val="1285559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stretch>
            <a:fillRect/>
          </a:stretch>
        </p:blipFill>
        <p:spPr>
          <a:xfrm>
            <a:off x="311025" y="2037074"/>
            <a:ext cx="8623300" cy="3367659"/>
          </a:xfrm>
          <a:prstGeom prst="rect">
            <a:avLst/>
          </a:prstGeom>
        </p:spPr>
      </p:pic>
    </p:spTree>
    <p:extLst>
      <p:ext uri="{BB962C8B-B14F-4D97-AF65-F5344CB8AC3E}">
        <p14:creationId xmlns:p14="http://schemas.microsoft.com/office/powerpoint/2010/main" val="86404945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stretch>
            <a:fillRect/>
          </a:stretch>
        </p:blipFill>
        <p:spPr>
          <a:xfrm>
            <a:off x="144059" y="1226886"/>
            <a:ext cx="8889328" cy="4790510"/>
          </a:xfrm>
          <a:prstGeom prst="rect">
            <a:avLst/>
          </a:prstGeom>
        </p:spPr>
      </p:pic>
    </p:spTree>
    <p:extLst>
      <p:ext uri="{BB962C8B-B14F-4D97-AF65-F5344CB8AC3E}">
        <p14:creationId xmlns:p14="http://schemas.microsoft.com/office/powerpoint/2010/main" val="4224106639"/>
      </p:ext>
    </p:extLst>
  </p:cSld>
  <p:clrMapOvr>
    <a:masterClrMapping/>
  </p:clrMapOvr>
  <p:transition spd="slow">
    <p:comb/>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sz="4000" dirty="0">
                <a:latin typeface="Comic Sans MS"/>
              </a:rPr>
              <a:t>AKINIAI</a:t>
            </a:r>
          </a:p>
        </p:txBody>
      </p:sp>
      <p:pic>
        <p:nvPicPr>
          <p:cNvPr id="4" name="Turinio vietos rezervavimo ženklas 3"/>
          <p:cNvPicPr>
            <a:picLocks noGrp="1" noChangeAspect="1"/>
          </p:cNvPicPr>
          <p:nvPr>
            <p:ph idx="1"/>
          </p:nvPr>
        </p:nvPicPr>
        <p:blipFill>
          <a:blip r:embed="rId3"/>
          <a:stretch>
            <a:fillRect/>
          </a:stretch>
        </p:blipFill>
        <p:spPr>
          <a:xfrm>
            <a:off x="3963332" y="934419"/>
            <a:ext cx="4746077" cy="2228850"/>
          </a:xfrm>
        </p:spPr>
      </p:pic>
      <p:sp>
        <p:nvSpPr>
          <p:cNvPr id="5" name="TextBox 4"/>
          <p:cNvSpPr txBox="1"/>
          <p:nvPr/>
        </p:nvSpPr>
        <p:spPr>
          <a:xfrm>
            <a:off x="362620" y="1731000"/>
            <a:ext cx="3998890" cy="3539430"/>
          </a:xfrm>
          <a:prstGeom prst="rect">
            <a:avLst/>
          </a:prstGeom>
        </p:spPr>
        <p:txBody>
          <a:bodyPr rtlCol="0">
            <a:spAutoFit/>
          </a:bodyPr>
          <a:lstStyle/>
          <a:p>
            <a:r>
              <a:rPr lang="lt-LT" sz="2800" b="1" dirty="0">
                <a:solidFill>
                  <a:srgbClr val="FFFFFF"/>
                </a:solidFill>
                <a:latin typeface="Comic Sans MS"/>
                <a:cs typeface="Arial"/>
              </a:rPr>
              <a:t>Akiniai</a:t>
            </a:r>
            <a:r>
              <a:rPr lang="lt-LT" sz="2800" dirty="0">
                <a:solidFill>
                  <a:srgbClr val="FFFFFF"/>
                </a:solidFill>
                <a:latin typeface="Comic Sans MS"/>
                <a:cs typeface="Arial"/>
              </a:rPr>
              <a:t> – ant veido uždedamas lengvas optinis įtaisas, naudojamas regos ydoms koreguoti arba akims apsaugoti nuo žalingo aplinkos poveikio. </a:t>
            </a:r>
            <a:endParaRPr lang="lt-LT" sz="2800" dirty="0">
              <a:solidFill>
                <a:srgbClr val="FFFFFF"/>
              </a:solidFill>
              <a:latin typeface="Comic Sans MS"/>
            </a:endParaRPr>
          </a:p>
        </p:txBody>
      </p:sp>
      <p:sp>
        <p:nvSpPr>
          <p:cNvPr id="6" name="TextBox 5"/>
          <p:cNvSpPr txBox="1"/>
          <p:nvPr/>
        </p:nvSpPr>
        <p:spPr>
          <a:xfrm>
            <a:off x="309010" y="3433387"/>
            <a:ext cx="3902409" cy="369332"/>
          </a:xfrm>
          <a:prstGeom prst="rect">
            <a:avLst/>
          </a:prstGeom>
        </p:spPr>
        <p:txBody>
          <a:bodyPr rtlCol="0">
            <a:spAutoFit/>
          </a:bodyPr>
          <a:lstStyle/>
          <a:p>
            <a:pPr marL="285750" indent="-285750">
              <a:buFont typeface="Arial" panose="020B0604020202020204" pitchFamily="34" charset="0"/>
              <a:buChar char="•"/>
            </a:pPr>
            <a:endParaRPr lang="lt-LT" b="1">
              <a:latin typeface="Comic Sans MS"/>
            </a:endParaRPr>
          </a:p>
        </p:txBody>
      </p:sp>
      <p:sp>
        <p:nvSpPr>
          <p:cNvPr id="8" name="TextBox 7"/>
          <p:cNvSpPr txBox="1"/>
          <p:nvPr/>
        </p:nvSpPr>
        <p:spPr>
          <a:xfrm>
            <a:off x="5546725" y="2568575"/>
            <a:ext cx="2968580" cy="369332"/>
          </a:xfrm>
          <a:prstGeom prst="rect">
            <a:avLst/>
          </a:prstGeom>
        </p:spPr>
        <p:txBody>
          <a:bodyPr rtlCol="0">
            <a:spAutoFit/>
          </a:bodyPr>
          <a:lstStyle/>
          <a:p>
            <a:endParaRPr lang="lt-LT"/>
          </a:p>
        </p:txBody>
      </p:sp>
      <p:pic>
        <p:nvPicPr>
          <p:cNvPr id="3" name="Paveikslėlis 2"/>
          <p:cNvPicPr>
            <a:picLocks noChangeAspect="1"/>
          </p:cNvPicPr>
          <p:nvPr/>
        </p:nvPicPr>
        <p:blipFill>
          <a:blip r:embed="rId4"/>
          <a:stretch>
            <a:fillRect/>
          </a:stretch>
        </p:blipFill>
        <p:spPr>
          <a:xfrm>
            <a:off x="4753281" y="2871861"/>
            <a:ext cx="3769272" cy="3522391"/>
          </a:xfrm>
          <a:prstGeom prst="rect">
            <a:avLst/>
          </a:prstGeom>
        </p:spPr>
      </p:pic>
    </p:spTree>
    <p:extLst>
      <p:ext uri="{BB962C8B-B14F-4D97-AF65-F5344CB8AC3E}">
        <p14:creationId xmlns:p14="http://schemas.microsoft.com/office/powerpoint/2010/main" val="28615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1000"/>
                                        <p:tgtEl>
                                          <p:spTgt spid="5">
                                            <p:txEl>
                                              <p:pRg st="0" end="0"/>
                                            </p:txEl>
                                          </p:spTgt>
                                        </p:tgtEl>
                                      </p:cBhvr>
                                    </p:animEffect>
                                    <p:anim calcmode="lin" valueType="num">
                                      <p:cBhvr>
                                        <p:cTn id="21"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ppt_w</p:attrName>
                                        </p:attrNameLst>
                                      </p:cBhvr>
                                      <p:tavLst>
                                        <p:tav tm="0">
                                          <p:val>
                                            <p:fltVal val="0"/>
                                          </p:val>
                                        </p:tav>
                                        <p:tav tm="100000">
                                          <p:val>
                                            <p:strVal val="#ppt_w"/>
                                          </p:val>
                                        </p:tav>
                                      </p:tavLst>
                                    </p:anim>
                                    <p:anim calcmode="lin" valueType="num">
                                      <p:cBhvr>
                                        <p:cTn id="28" dur="500" fill="hold"/>
                                        <p:tgtEl>
                                          <p:spTgt spid="3"/>
                                        </p:tgtEl>
                                        <p:attrNameLst>
                                          <p:attrName>ppt_h</p:attrName>
                                        </p:attrNameLst>
                                      </p:cBhvr>
                                      <p:tavLst>
                                        <p:tav tm="0">
                                          <p:val>
                                            <p:fltVal val="0"/>
                                          </p:val>
                                        </p:tav>
                                        <p:tav tm="100000">
                                          <p:val>
                                            <p:strVal val="#ppt_h"/>
                                          </p:val>
                                        </p:tav>
                                      </p:tavLst>
                                    </p:anim>
                                    <p:animEffect transition="in" filter="fade">
                                      <p:cBhvr>
                                        <p:cTn id="2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75273" y="605630"/>
            <a:ext cx="8229600" cy="4525963"/>
          </a:xfrm>
        </p:spPr>
        <p:txBody>
          <a:bodyPr/>
          <a:lstStyle/>
          <a:p>
            <a:pPr marL="0" indent="0" algn="ctr">
              <a:buNone/>
            </a:pPr>
            <a:r>
              <a:rPr lang="lt-LT" sz="2800" b="1">
                <a:solidFill>
                  <a:srgbClr val="FFFFFF"/>
                </a:solidFill>
                <a:latin typeface="Comic Sans MS" charset="0"/>
              </a:rPr>
              <a:t>Trumparegiams :</a:t>
            </a:r>
            <a:r>
              <a:rPr lang="lt-LT" sz="2800">
                <a:solidFill>
                  <a:srgbClr val="FFFFFF"/>
                </a:solidFill>
                <a:latin typeface="Comic Sans MS" charset="0"/>
              </a:rPr>
              <a:t/>
            </a:r>
            <a:br>
              <a:rPr lang="lt-LT" sz="2800">
                <a:solidFill>
                  <a:srgbClr val="FFFFFF"/>
                </a:solidFill>
                <a:latin typeface="Comic Sans MS" charset="0"/>
              </a:rPr>
            </a:br>
            <a:r>
              <a:rPr lang="lt-LT" sz="2800" b="1">
                <a:solidFill>
                  <a:srgbClr val="FFFFFF"/>
                </a:solidFill>
                <a:latin typeface="Comic Sans MS" charset="0"/>
              </a:rPr>
              <a:t> </a:t>
            </a:r>
            <a:r>
              <a:rPr lang="lt-LT" sz="2800">
                <a:solidFill>
                  <a:srgbClr val="FFFFFF"/>
                </a:solidFill>
                <a:latin typeface="Comic Sans MS" charset="0"/>
              </a:rPr>
              <a:t>sklaidomieji lęšiai - sumažina laužiamąją gebą. Jų akinių laužiamoji geba gali būti:</a:t>
            </a:r>
            <a:br>
              <a:rPr lang="lt-LT" sz="2800">
                <a:solidFill>
                  <a:srgbClr val="FFFFFF"/>
                </a:solidFill>
                <a:latin typeface="Comic Sans MS" charset="0"/>
              </a:rPr>
            </a:br>
            <a:r>
              <a:rPr lang="lt-LT" sz="2800">
                <a:solidFill>
                  <a:srgbClr val="FFFFFF"/>
                </a:solidFill>
                <a:latin typeface="Comic Sans MS" charset="0"/>
              </a:rPr>
              <a:t> -0,5D; -2D; -3,5D.</a:t>
            </a:r>
          </a:p>
        </p:txBody>
      </p:sp>
      <p:pic>
        <p:nvPicPr>
          <p:cNvPr id="4" name="Paveikslėlis 3"/>
          <p:cNvPicPr>
            <a:picLocks noChangeAspect="1"/>
          </p:cNvPicPr>
          <p:nvPr/>
        </p:nvPicPr>
        <p:blipFill>
          <a:blip r:embed="rId3"/>
          <a:stretch>
            <a:fillRect/>
          </a:stretch>
        </p:blipFill>
        <p:spPr>
          <a:xfrm>
            <a:off x="1257166" y="2809920"/>
            <a:ext cx="6867836" cy="3714148"/>
          </a:xfrm>
          <a:prstGeom prst="rect">
            <a:avLst/>
          </a:prstGeom>
        </p:spPr>
      </p:pic>
    </p:spTree>
    <p:extLst>
      <p:ext uri="{BB962C8B-B14F-4D97-AF65-F5344CB8AC3E}">
        <p14:creationId xmlns:p14="http://schemas.microsoft.com/office/powerpoint/2010/main" val="320482486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60493" y="856893"/>
            <a:ext cx="8229600" cy="4525963"/>
          </a:xfrm>
        </p:spPr>
        <p:txBody>
          <a:bodyPr/>
          <a:lstStyle/>
          <a:p>
            <a:pPr marL="0" indent="0" algn="ctr">
              <a:buNone/>
            </a:pPr>
            <a:r>
              <a:rPr lang="lt-LT" sz="2800" b="1" dirty="0">
                <a:solidFill>
                  <a:srgbClr val="FFFFFF"/>
                </a:solidFill>
                <a:latin typeface="Comic Sans MS" charset="0"/>
              </a:rPr>
              <a:t>Toliaregiams :</a:t>
            </a:r>
            <a:r>
              <a:rPr lang="lt-LT" sz="2800" dirty="0">
                <a:solidFill>
                  <a:srgbClr val="FFFFFF"/>
                </a:solidFill>
                <a:latin typeface="Comic Sans MS" charset="0"/>
              </a:rPr>
              <a:t> </a:t>
            </a:r>
            <a:r>
              <a:rPr lang="lt-LT" dirty="0">
                <a:solidFill>
                  <a:srgbClr val="FFFFFF"/>
                </a:solidFill>
                <a:latin typeface="Comic Sans MS" charset="0"/>
              </a:rPr>
              <a:t/>
            </a:r>
            <a:br>
              <a:rPr lang="lt-LT" dirty="0">
                <a:solidFill>
                  <a:srgbClr val="FFFFFF"/>
                </a:solidFill>
                <a:latin typeface="Comic Sans MS" charset="0"/>
              </a:rPr>
            </a:br>
            <a:r>
              <a:rPr lang="lt-LT" sz="2800" dirty="0">
                <a:solidFill>
                  <a:srgbClr val="FFFFFF"/>
                </a:solidFill>
                <a:latin typeface="Comic Sans MS" charset="0"/>
              </a:rPr>
              <a:t>glaudžiamieji lęšiai - didina laužiamąją gebą.</a:t>
            </a:r>
          </a:p>
          <a:p>
            <a:pPr marL="0" indent="0" algn="ctr">
              <a:buNone/>
            </a:pPr>
            <a:r>
              <a:rPr lang="lt-LT" dirty="0">
                <a:solidFill>
                  <a:srgbClr val="FFFFFF"/>
                </a:solidFill>
                <a:latin typeface="Comic Sans MS" charset="0"/>
              </a:rPr>
              <a:t> </a:t>
            </a:r>
            <a:r>
              <a:rPr lang="lt-LT" sz="2800" dirty="0">
                <a:solidFill>
                  <a:srgbClr val="FFFFFF"/>
                </a:solidFill>
                <a:latin typeface="Comic Sans MS" charset="0"/>
              </a:rPr>
              <a:t>Jų akinių laužiamoji geba gali būti :</a:t>
            </a:r>
          </a:p>
          <a:p>
            <a:pPr marL="0" indent="0" algn="ctr">
              <a:buNone/>
            </a:pPr>
            <a:r>
              <a:rPr lang="lt-LT" dirty="0">
                <a:solidFill>
                  <a:srgbClr val="FFFFFF"/>
                </a:solidFill>
                <a:latin typeface="Comic Sans MS" charset="0"/>
              </a:rPr>
              <a:t> </a:t>
            </a:r>
            <a:r>
              <a:rPr lang="lt-LT" sz="2800" dirty="0">
                <a:solidFill>
                  <a:srgbClr val="FFFFFF"/>
                </a:solidFill>
                <a:latin typeface="Comic Sans MS" charset="0"/>
              </a:rPr>
              <a:t>+1D; +2,5D; +</a:t>
            </a:r>
            <a:r>
              <a:rPr lang="lt-LT" sz="2800" dirty="0" smtClean="0">
                <a:solidFill>
                  <a:srgbClr val="FFFFFF"/>
                </a:solidFill>
                <a:latin typeface="Comic Sans MS" charset="0"/>
              </a:rPr>
              <a:t>3D</a:t>
            </a:r>
            <a:r>
              <a:rPr lang="lt-LT" sz="2800" dirty="0">
                <a:solidFill>
                  <a:srgbClr val="FFFFFF"/>
                </a:solidFill>
                <a:latin typeface="Comic Sans MS" charset="0"/>
              </a:rPr>
              <a:t>.</a:t>
            </a:r>
          </a:p>
        </p:txBody>
      </p:sp>
      <p:sp>
        <p:nvSpPr>
          <p:cNvPr id="4" name="TextBox 3"/>
          <p:cNvSpPr txBox="1"/>
          <p:nvPr/>
        </p:nvSpPr>
        <p:spPr>
          <a:xfrm>
            <a:off x="3200400" y="3200400"/>
            <a:ext cx="2743200" cy="369332"/>
          </a:xfrm>
          <a:prstGeom prst="rect">
            <a:avLst/>
          </a:prstGeom>
        </p:spPr>
        <p:txBody>
          <a:bodyPr rtlCol="0">
            <a:spAutoFit/>
          </a:bodyPr>
          <a:lstStyle/>
          <a:p>
            <a:endParaRPr lang="lt-LT"/>
          </a:p>
        </p:txBody>
      </p:sp>
      <p:pic>
        <p:nvPicPr>
          <p:cNvPr id="5" name="Paveikslėlis 4"/>
          <p:cNvPicPr>
            <a:picLocks noChangeAspect="1"/>
          </p:cNvPicPr>
          <p:nvPr/>
        </p:nvPicPr>
        <p:blipFill>
          <a:blip r:embed="rId3"/>
          <a:stretch>
            <a:fillRect/>
          </a:stretch>
        </p:blipFill>
        <p:spPr>
          <a:xfrm>
            <a:off x="1219200" y="2342830"/>
            <a:ext cx="6864514" cy="4586608"/>
          </a:xfrm>
          <a:prstGeom prst="rect">
            <a:avLst/>
          </a:prstGeom>
        </p:spPr>
      </p:pic>
    </p:spTree>
    <p:extLst>
      <p:ext uri="{BB962C8B-B14F-4D97-AF65-F5344CB8AC3E}">
        <p14:creationId xmlns:p14="http://schemas.microsoft.com/office/powerpoint/2010/main" val="180108311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p:txBody>
          <a:bodyPr/>
          <a:lstStyle/>
          <a:p>
            <a:pPr algn="ctr"/>
            <a:r>
              <a:rPr lang="lt-LT" sz="4000">
                <a:latin typeface="Comic Sans MS"/>
              </a:rPr>
              <a:t>TAI ĮDOMU! </a:t>
            </a:r>
          </a:p>
        </p:txBody>
      </p:sp>
    </p:spTree>
    <p:extLst>
      <p:ext uri="{BB962C8B-B14F-4D97-AF65-F5344CB8AC3E}">
        <p14:creationId xmlns:p14="http://schemas.microsoft.com/office/powerpoint/2010/main" val="33120989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519613" y="-51980"/>
            <a:ext cx="8229600" cy="1143000"/>
          </a:xfrm>
        </p:spPr>
        <p:txBody>
          <a:bodyPr/>
          <a:lstStyle/>
          <a:p>
            <a:pPr algn="ctr"/>
            <a:r>
              <a:rPr lang="lt-LT" sz="4000">
                <a:latin typeface="Comic Sans MS"/>
              </a:rPr>
              <a:t>AKINIAI (APIE 1280 m.)</a:t>
            </a:r>
          </a:p>
        </p:txBody>
      </p:sp>
      <p:sp>
        <p:nvSpPr>
          <p:cNvPr id="3" name="Turinio vietos rezervavimo ženklas 2"/>
          <p:cNvSpPr>
            <a:spLocks noGrp="1"/>
          </p:cNvSpPr>
          <p:nvPr>
            <p:ph idx="1"/>
          </p:nvPr>
        </p:nvSpPr>
        <p:spPr>
          <a:xfrm>
            <a:off x="179388" y="1063790"/>
            <a:ext cx="8791575" cy="5605298"/>
          </a:xfrm>
        </p:spPr>
        <p:txBody>
          <a:bodyPr>
            <a:normAutofit/>
          </a:bodyPr>
          <a:lstStyle/>
          <a:p>
            <a:r>
              <a:rPr lang="lt-LT" sz="1800">
                <a:solidFill>
                  <a:srgbClr val="FFFFFF"/>
                </a:solidFill>
                <a:latin typeface="Comic Sans MS" charset="0"/>
                <a:ea typeface="Tahoma" charset="0"/>
                <a:cs typeface="Tahoma" charset="0"/>
              </a:rPr>
              <a:t>Akiniai naudoti jau kelis šimtmečius prieš Kristų Kinijoje ir Japonijoje. Išmoningų Azijos meistrų pagaminti stiklai buvo rišami prie ausų. Taip akinius nešiojo ir graikai su romėnais. Istoriniai šaltiniai mini garsųjį 106–43 metais prieš Kristų gyvenusį senovės romėnų politiką, filosofą M.T. Ciceroną, nešiojusį akinius.</a:t>
            </a:r>
          </a:p>
          <a:p>
            <a:r>
              <a:rPr lang="lt-LT" sz="1800">
                <a:solidFill>
                  <a:srgbClr val="FFFFFF"/>
                </a:solidFill>
                <a:latin typeface="Comic Sans MS" charset="0"/>
                <a:ea typeface="Tahoma" charset="0"/>
                <a:cs typeface="Tahoma" charset="0"/>
              </a:rPr>
              <a:t>Tikrieji akiniai, manoma, buvo išrasti Venecijoje apie 1280-uosius. Lašas sustingusio skaidraus stiklo, iš kurio buvo gaminami Venecijos veidrodžiai, atsitiktinai atkreipė vieno stikliaus dėmesį – paėmęs stiklą į ranką pastebėjo, kad jis padidina daiktus.</a:t>
            </a:r>
          </a:p>
          <a:p>
            <a:r>
              <a:rPr lang="lt-LT" sz="1800">
                <a:solidFill>
                  <a:srgbClr val="FFFFFF"/>
                </a:solidFill>
                <a:latin typeface="Comic Sans MS" charset="0"/>
                <a:ea typeface="Tahoma" charset="0"/>
                <a:cs typeface="Tahoma" charset="0"/>
              </a:rPr>
              <a:t>XIII a. pabaigoje Venecijos stikliai pradėjo gaminti akinius, kuriuos sudarė du lęšiai su rėmeliais ir trumpomis kojelėmis. Kojelės būdavo tarpusavyje sujungtos ašimi virš nosies. Rėmeliai buvo gaminami iš medžio, metalo, banginio ūsų, vėliau ir iš varinės vielos. Trumparegiams tinkančius įdubusius lęšius, kurie tiko žiūrėti į tolį, pradėta gaminti tik daugiau nei po šimto metų.</a:t>
            </a:r>
          </a:p>
          <a:p>
            <a:r>
              <a:rPr lang="lt-LT" sz="1800">
                <a:solidFill>
                  <a:srgbClr val="FFFFFF"/>
                </a:solidFill>
                <a:latin typeface="Comic Sans MS" charset="0"/>
                <a:ea typeface="Tahoma" charset="0"/>
                <a:cs typeface="Tahoma" charset="0"/>
              </a:rPr>
              <a:t>J.Gutenbergo spausdinimo mašina knygas padarė prieinamas kiekvienam ir keleriopai padidino akinių paklausą. Bet XV amžiuje akiniai buvo prabangos prekė – juos vieni kitiems giminaičiai palikdavo net testamentu.</a:t>
            </a:r>
          </a:p>
        </p:txBody>
      </p:sp>
    </p:spTree>
    <p:extLst>
      <p:ext uri="{BB962C8B-B14F-4D97-AF65-F5344CB8AC3E}">
        <p14:creationId xmlns:p14="http://schemas.microsoft.com/office/powerpoint/2010/main" val="83307828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246444" y="260418"/>
            <a:ext cx="8777123" cy="6343650"/>
          </a:xfrm>
        </p:spPr>
        <p:txBody>
          <a:bodyPr/>
          <a:lstStyle/>
          <a:p>
            <a:r>
              <a:rPr lang="lt-LT" sz="2000" b="1" dirty="0">
                <a:solidFill>
                  <a:srgbClr val="FFFFFF"/>
                </a:solidFill>
                <a:latin typeface="Comic Sans MS" charset="0"/>
                <a:ea typeface="Tahoma" charset="0"/>
                <a:cs typeface="Tahoma" charset="0"/>
              </a:rPr>
              <a:t>X</a:t>
            </a:r>
            <a:r>
              <a:rPr lang="lt-LT" sz="2000" b="1" dirty="0" smtClean="0">
                <a:solidFill>
                  <a:srgbClr val="FFFFFF"/>
                </a:solidFill>
                <a:latin typeface="Comic Sans MS" charset="0"/>
                <a:ea typeface="Tahoma" charset="0"/>
                <a:cs typeface="Tahoma" charset="0"/>
              </a:rPr>
              <a:t>VIII </a:t>
            </a:r>
            <a:r>
              <a:rPr lang="lt-LT" sz="2000" b="1" dirty="0">
                <a:solidFill>
                  <a:srgbClr val="FFFFFF"/>
                </a:solidFill>
                <a:latin typeface="Comic Sans MS" charset="0"/>
                <a:ea typeface="Tahoma" charset="0"/>
                <a:cs typeface="Tahoma" charset="0"/>
              </a:rPr>
              <a:t>amžiuje buvo sugalvotos užausinės kojelės. Maždaug tuo pat metu žymus JAV politikas ir mokslininkas Benjaminas Franklinas sukūrė dvigubos paskirties akinius – jam jų reikėjo ir skaityti, ir žiūrėti į tolį. Franklinas nusprendė perpjauti lęšius skersai pusiau ir viršutinėje rėmelių dalyje įtvirtinti vienos paskirties lęšių puseles, o apatinėje – kitos.</a:t>
            </a:r>
          </a:p>
          <a:p>
            <a:r>
              <a:rPr lang="lt-LT" sz="2000" b="1" dirty="0">
                <a:solidFill>
                  <a:srgbClr val="FFFFFF"/>
                </a:solidFill>
                <a:latin typeface="Comic Sans MS" charset="0"/>
                <a:ea typeface="Tahoma" charset="0"/>
                <a:cs typeface="Tahoma" charset="0"/>
              </a:rPr>
              <a:t>Gerinti regėjimą buvo naudojami ne tik akiniai. Vienas akinių prototipų – lornetas. Tai akiniai su rankenėle. Jie buvo ypač populiarūs tarp XVIII amžiaus aristokratų. Po šimtmečio kariškiai ir aristokratai pradėjo nešioti monoklius – apvalius stiklus vienai akiai. Monoklis simbolizavo priklausymą visuomenės grietinėlei. Šiek tiek vėliau paplito pensnė. Tai akiniai be kojelių, nešiojami ant nosies. Bet nei monoklis, nei lornetas, nei pensnė neįsitvirtino – paprasti akiniai iki šių dienų nepakeičiami.</a:t>
            </a:r>
          </a:p>
          <a:p>
            <a:r>
              <a:rPr lang="lt-LT" sz="2000" b="1" dirty="0">
                <a:solidFill>
                  <a:srgbClr val="FFFFFF"/>
                </a:solidFill>
                <a:latin typeface="Comic Sans MS" charset="0"/>
                <a:ea typeface="Tahoma" charset="0"/>
                <a:cs typeface="Tahoma" charset="0"/>
              </a:rPr>
              <a:t>Istorikai, studijuodami Lietuvos didžiojo kunigaikščio Vytauto epochos rašytinius šaltinius, aptiko duomenų, kad tiek Vytautą, tiek Jogailą persekiojo akių ligos. Štai 1401-aisiais Vytautas prašo Vokiečių ordino didžiojo magistro atsiųsti akių gydytoją.</a:t>
            </a:r>
          </a:p>
          <a:p>
            <a:endParaRPr lang="lt-LT" sz="1800" b="1" dirty="0">
              <a:solidFill>
                <a:srgbClr val="FFFFFF"/>
              </a:solidFill>
              <a:latin typeface="Comic Sans MS" charset="0"/>
              <a:ea typeface="Tahoma" charset="0"/>
              <a:cs typeface="Tahoma" charset="0"/>
            </a:endParaRPr>
          </a:p>
        </p:txBody>
      </p:sp>
    </p:spTree>
    <p:extLst>
      <p:ext uri="{BB962C8B-B14F-4D97-AF65-F5344CB8AC3E}">
        <p14:creationId xmlns:p14="http://schemas.microsoft.com/office/powerpoint/2010/main" val="85089472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161597" y="274638"/>
            <a:ext cx="8806191" cy="1143000"/>
          </a:xfrm>
        </p:spPr>
        <p:txBody>
          <a:bodyPr>
            <a:normAutofit fontScale="90000"/>
          </a:bodyPr>
          <a:lstStyle/>
          <a:p>
            <a:pPr algn="ctr"/>
            <a:r>
              <a:rPr lang="lt-LT" sz="4000">
                <a:latin typeface="Comic Sans MS"/>
              </a:rPr>
              <a:t>KONTAKTINIAI LĘŠIAI (1910 m.)</a:t>
            </a:r>
          </a:p>
        </p:txBody>
      </p:sp>
      <p:sp>
        <p:nvSpPr>
          <p:cNvPr id="3" name="Turinio vietos rezervavimo ženklas 2"/>
          <p:cNvSpPr>
            <a:spLocks noGrp="1"/>
          </p:cNvSpPr>
          <p:nvPr>
            <p:ph idx="1"/>
          </p:nvPr>
        </p:nvSpPr>
        <p:spPr>
          <a:xfrm>
            <a:off x="342900" y="1595438"/>
            <a:ext cx="8585200" cy="4969367"/>
          </a:xfrm>
        </p:spPr>
        <p:txBody>
          <a:bodyPr/>
          <a:lstStyle/>
          <a:p>
            <a:r>
              <a:rPr lang="lt-LT" sz="2000">
                <a:solidFill>
                  <a:srgbClr val="FFFFFF"/>
                </a:solidFill>
                <a:latin typeface="Comic Sans MS"/>
              </a:rPr>
              <a:t>X -XI amžiuje Europoje vyresnio amžiaus vienuoliai skaitymui naudojo vadinamuosius skaitymo akmenis. Jie buvo gaminami iš natūralaus stiklo - kvarco. Maždaug teniso kamuoliuko dydžio skaidrų rutuliuką perpjovus pusiau gaudavo du didinamuosius lęšius, kuriuos laikydami prie akių skaitydavo.</a:t>
            </a:r>
          </a:p>
          <a:p>
            <a:r>
              <a:rPr lang="lt-LT" sz="2000">
                <a:solidFill>
                  <a:srgbClr val="FFFFFF"/>
                </a:solidFill>
                <a:latin typeface="Comic Sans MS"/>
              </a:rPr>
              <a:t>Kontaktinį lęšį, panašų į dabartinį, pirmasis aprašė ir jo brėžinį maždaug 1508m. sukūrė Leonardo da Vinci. Įdėtas į akį jis turėjo pakeisti optinius akies gebėjimus. </a:t>
            </a:r>
          </a:p>
          <a:p>
            <a:r>
              <a:rPr lang="lt-LT" sz="2000">
                <a:solidFill>
                  <a:srgbClr val="FFFFFF"/>
                </a:solidFill>
                <a:latin typeface="Comic Sans MS"/>
              </a:rPr>
              <a:t>XIX a. pabaigoje imta rankomis gaminti stiklinius kontaktinius lęšius.</a:t>
            </a:r>
          </a:p>
          <a:p>
            <a:r>
              <a:rPr lang="lt-LT" sz="2000">
                <a:solidFill>
                  <a:srgbClr val="FFFFFF"/>
                </a:solidFill>
                <a:latin typeface="Comic Sans MS"/>
              </a:rPr>
              <a:t>1949m. sukurti pirmieji rageniniai kontaktiniai lęšiai.</a:t>
            </a:r>
          </a:p>
          <a:p>
            <a:r>
              <a:rPr lang="lt-LT" sz="2000">
                <a:solidFill>
                  <a:srgbClr val="FFFFFF"/>
                </a:solidFill>
                <a:latin typeface="Comic Sans MS"/>
              </a:rPr>
              <a:t>XXI a. pradžioje atsirado silikono hidrogelio kontaktiniai lęšiai.</a:t>
            </a:r>
          </a:p>
          <a:p>
            <a:r>
              <a:rPr lang="lt-LT" sz="2000">
                <a:solidFill>
                  <a:srgbClr val="FFFFFF"/>
                </a:solidFill>
                <a:latin typeface="Comic Sans MS"/>
              </a:rPr>
              <a:t>LIETUVOJE kontaktinius lęšius 1930m. Kaune pavieniams ligoniams pradėjo taikyti oftalmologas Petras Avižionis.</a:t>
            </a:r>
          </a:p>
        </p:txBody>
      </p:sp>
    </p:spTree>
    <p:extLst>
      <p:ext uri="{BB962C8B-B14F-4D97-AF65-F5344CB8AC3E}">
        <p14:creationId xmlns:p14="http://schemas.microsoft.com/office/powerpoint/2010/main" val="363430256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a:picLocks noChangeAspect="1"/>
          </p:cNvPicPr>
          <p:nvPr/>
        </p:nvPicPr>
        <p:blipFill>
          <a:blip r:embed="rId3"/>
          <a:stretch>
            <a:fillRect/>
          </a:stretch>
        </p:blipFill>
        <p:spPr>
          <a:xfrm>
            <a:off x="386809" y="1464460"/>
            <a:ext cx="8360182" cy="4300920"/>
          </a:xfrm>
          <a:prstGeom prst="rect">
            <a:avLst/>
          </a:prstGeom>
        </p:spPr>
      </p:pic>
    </p:spTree>
    <p:extLst>
      <p:ext uri="{BB962C8B-B14F-4D97-AF65-F5344CB8AC3E}">
        <p14:creationId xmlns:p14="http://schemas.microsoft.com/office/powerpoint/2010/main" val="43668172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vadinimas 2"/>
          <p:cNvSpPr>
            <a:spLocks noGrp="1"/>
          </p:cNvSpPr>
          <p:nvPr>
            <p:ph type="title"/>
          </p:nvPr>
        </p:nvSpPr>
        <p:spPr/>
        <p:txBody>
          <a:bodyPr/>
          <a:lstStyle/>
          <a:p>
            <a:pPr algn="ctr"/>
            <a:r>
              <a:rPr lang="lt-LT" sz="4000">
                <a:latin typeface="Comic Sans MS"/>
              </a:rPr>
              <a:t>UŽDAVINIAI</a:t>
            </a:r>
          </a:p>
        </p:txBody>
      </p:sp>
    </p:spTree>
    <p:extLst>
      <p:ext uri="{BB962C8B-B14F-4D97-AF65-F5344CB8AC3E}">
        <p14:creationId xmlns:p14="http://schemas.microsoft.com/office/powerpoint/2010/main" val="845876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476250" y="974213"/>
                <a:ext cx="8111613" cy="4643950"/>
              </a:xfrm>
            </p:spPr>
            <p:txBody>
              <a:bodyPr/>
              <a:lstStyle/>
              <a:p>
                <a:pPr marL="0" indent="0">
                  <a:buNone/>
                </a:pPr>
                <a:r>
                  <a:rPr lang="lt-LT" dirty="0">
                    <a:solidFill>
                      <a:srgbClr val="FFFFFF"/>
                    </a:solidFill>
                    <a:latin typeface="Comic Sans MS"/>
                  </a:rPr>
                  <a:t>Žmogus ryškiausiai daiktus mato 0,2m atstumu. Kokius akinius reikia išrašyti, kad jis galėtų grožėtis </a:t>
                </a:r>
                <a:r>
                  <a:rPr lang="lt-LT" dirty="0" smtClean="0">
                    <a:solidFill>
                      <a:srgbClr val="FFFFFF"/>
                    </a:solidFill>
                    <a:latin typeface="Comic Sans MS"/>
                  </a:rPr>
                  <a:t>žvaigždėmis ? </a:t>
                </a:r>
                <a:endParaRPr lang="lt-LT" dirty="0">
                  <a:solidFill>
                    <a:srgbClr val="FFFFFF"/>
                  </a:solidFill>
                  <a:latin typeface="Comic Sans MS"/>
                </a:endParaRPr>
              </a:p>
              <a:p>
                <a:pPr marL="0" indent="0">
                  <a:buNone/>
                </a:pPr>
                <a:r>
                  <a:rPr lang="lt-LT" dirty="0"/>
                  <a:t/>
                </a:r>
                <a:br>
                  <a:rPr lang="lt-LT" dirty="0"/>
                </a:br>
                <a:r>
                  <a:rPr lang="lt-LT" dirty="0">
                    <a:solidFill>
                      <a:srgbClr val="FFFFFF"/>
                    </a:solidFill>
                    <a:latin typeface="Comic Sans MS"/>
                  </a:rPr>
                  <a:t>Duota : </a:t>
                </a:r>
                <a:r>
                  <a:rPr lang="lt-LT" i="1" dirty="0">
                    <a:solidFill>
                      <a:srgbClr val="FFFFFF"/>
                    </a:solidFill>
                    <a:latin typeface="Comic Sans MS"/>
                  </a:rPr>
                  <a:t>d</a:t>
                </a:r>
                <a:r>
                  <a:rPr lang="lt-LT" dirty="0">
                    <a:solidFill>
                      <a:srgbClr val="FFFFFF"/>
                    </a:solidFill>
                    <a:latin typeface="Comic Sans MS"/>
                  </a:rPr>
                  <a:t> = 0,2 m - atstumas nuo akies iki daikto;</a:t>
                </a:r>
                <a:r>
                  <a:rPr lang="lt-LT" dirty="0"/>
                  <a:t/>
                </a:r>
                <a:br>
                  <a:rPr lang="lt-LT" dirty="0"/>
                </a:br>
                <a:r>
                  <a:rPr lang="en-GB" sz="3200" i="1" dirty="0">
                    <a:solidFill>
                      <a:schemeClr val="tx1"/>
                    </a:solidFill>
                  </a:rPr>
                  <a:t>f</a:t>
                </a:r>
                <a:r>
                  <a:rPr lang="en-GB" sz="3200" i="1" baseline="-25000" dirty="0">
                    <a:solidFill>
                      <a:schemeClr val="tx1"/>
                    </a:solidFill>
                  </a:rPr>
                  <a:t>0</a:t>
                </a:r>
                <a:r>
                  <a:rPr lang="lt-LT" dirty="0" smtClean="0">
                    <a:solidFill>
                      <a:srgbClr val="FFFFFF"/>
                    </a:solidFill>
                    <a:latin typeface="Comic Sans MS"/>
                  </a:rPr>
                  <a:t> </a:t>
                </a:r>
                <a:r>
                  <a:rPr lang="lt-LT" dirty="0">
                    <a:solidFill>
                      <a:srgbClr val="FFFFFF"/>
                    </a:solidFill>
                    <a:latin typeface="Comic Sans MS"/>
                  </a:rPr>
                  <a:t>= 0,25 m </a:t>
                </a:r>
                <a:r>
                  <a:rPr lang="fi-FI" dirty="0">
                    <a:solidFill>
                      <a:srgbClr val="FFFFFF"/>
                    </a:solidFill>
                    <a:latin typeface="Comic Sans MS"/>
                  </a:rPr>
                  <a:t>- geriausio matymo nuotolis.</a:t>
                </a:r>
              </a:p>
              <a:p>
                <a:pPr marL="0" indent="0">
                  <a:buNone/>
                </a:pPr>
                <a:r>
                  <a:rPr lang="fi-FI" dirty="0">
                    <a:solidFill>
                      <a:srgbClr val="FFFFFF"/>
                    </a:solidFill>
                    <a:latin typeface="Calibri" charset="0"/>
                  </a:rPr>
                  <a:t/>
                </a:r>
                <a:br>
                  <a:rPr lang="fi-FI" dirty="0">
                    <a:solidFill>
                      <a:srgbClr val="FFFFFF"/>
                    </a:solidFill>
                    <a:latin typeface="Calibri" charset="0"/>
                  </a:rPr>
                </a:br>
                <a:r>
                  <a:rPr lang="lt-LT" dirty="0">
                    <a:solidFill>
                      <a:srgbClr val="FFFFFF"/>
                    </a:solidFill>
                    <a:latin typeface="Comic Sans MS"/>
                  </a:rPr>
                  <a:t>Rasti : akinių laužiamąją gebą </a:t>
                </a:r>
                <a14:m>
                  <m:oMath xmlns:m="http://schemas.openxmlformats.org/officeDocument/2006/math">
                    <m:sSub>
                      <m:sSubPr>
                        <m:ctrlPr>
                          <a:rPr lang="lt-LT" i="1">
                            <a:solidFill>
                              <a:schemeClr val="tx1"/>
                            </a:solidFill>
                            <a:latin typeface="Cambria Math" panose="02040503050406030204" pitchFamily="18" charset="0"/>
                          </a:rPr>
                        </m:ctrlPr>
                      </m:sSubPr>
                      <m:e>
                        <m:r>
                          <a:rPr lang="lt-LT" i="1">
                            <a:solidFill>
                              <a:schemeClr val="tx1"/>
                            </a:solidFill>
                            <a:latin typeface="Cambria Math"/>
                          </a:rPr>
                          <m:t>𝐷</m:t>
                        </m:r>
                      </m:e>
                      <m:sub>
                        <m:r>
                          <a:rPr lang="lt-LT" i="1">
                            <a:solidFill>
                              <a:schemeClr val="tx1"/>
                            </a:solidFill>
                            <a:latin typeface="Cambria Math"/>
                          </a:rPr>
                          <m:t>2</m:t>
                        </m:r>
                      </m:sub>
                    </m:sSub>
                  </m:oMath>
                </a14:m>
                <a:r>
                  <a:rPr lang="lt-LT" dirty="0" smtClean="0">
                    <a:solidFill>
                      <a:srgbClr val="FFFFFF"/>
                    </a:solidFill>
                    <a:latin typeface="Calibri" charset="0"/>
                  </a:rPr>
                  <a:t>. </a:t>
                </a:r>
                <a:r>
                  <a:rPr lang="lt-LT" dirty="0">
                    <a:solidFill>
                      <a:srgbClr val="FFFFFF"/>
                    </a:solidFill>
                    <a:latin typeface="Calibri" charset="0"/>
                  </a:rPr>
                  <a:t/>
                </a:r>
                <a:br>
                  <a:rPr lang="lt-LT" dirty="0">
                    <a:solidFill>
                      <a:srgbClr val="FFFFFF"/>
                    </a:solidFill>
                    <a:latin typeface="Calibri" charset="0"/>
                  </a:rPr>
                </a:br>
                <a:r>
                  <a:rPr lang="lt-LT" dirty="0">
                    <a:solidFill>
                      <a:srgbClr val="FFFFFF"/>
                    </a:solidFill>
                    <a:latin typeface="Calibri" charset="0"/>
                  </a:rPr>
                  <a:t/>
                </a:r>
                <a:br>
                  <a:rPr lang="lt-LT" dirty="0">
                    <a:solidFill>
                      <a:srgbClr val="FFFFFF"/>
                    </a:solidFill>
                    <a:latin typeface="Calibri" charset="0"/>
                  </a:rPr>
                </a:br>
                <a:endParaRPr lang="lt-LT" dirty="0">
                  <a:solidFill>
                    <a:srgbClr val="FFFFFF"/>
                  </a:solidFill>
                  <a:latin typeface="Comic Sans MS"/>
                </a:endParaRPr>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476250" y="974213"/>
                <a:ext cx="8111613" cy="4643950"/>
              </a:xfrm>
              <a:blipFill rotWithShape="0">
                <a:blip r:embed="rId3"/>
                <a:stretch>
                  <a:fillRect l="-1878" t="-1050"/>
                </a:stretch>
              </a:blipFill>
            </p:spPr>
            <p:txBody>
              <a:bodyPr/>
              <a:lstStyle/>
              <a:p>
                <a:r>
                  <a:rPr lang="lt-LT">
                    <a:noFill/>
                  </a:rPr>
                  <a:t> </a:t>
                </a:r>
              </a:p>
            </p:txBody>
          </p:sp>
        </mc:Fallback>
      </mc:AlternateContent>
      <p:pic>
        <p:nvPicPr>
          <p:cNvPr id="5" name="Paveikslėlis 4"/>
          <p:cNvPicPr>
            <a:picLocks noChangeAspect="1"/>
          </p:cNvPicPr>
          <p:nvPr/>
        </p:nvPicPr>
        <p:blipFill>
          <a:blip r:embed="rId4"/>
          <a:stretch>
            <a:fillRect/>
          </a:stretch>
        </p:blipFill>
        <p:spPr>
          <a:xfrm>
            <a:off x="6167438" y="3003204"/>
            <a:ext cx="3076949" cy="3515071"/>
          </a:xfrm>
          <a:prstGeom prst="rect">
            <a:avLst/>
          </a:prstGeom>
        </p:spPr>
      </p:pic>
    </p:spTree>
    <p:extLst>
      <p:ext uri="{BB962C8B-B14F-4D97-AF65-F5344CB8AC3E}">
        <p14:creationId xmlns:p14="http://schemas.microsoft.com/office/powerpoint/2010/main" val="395485773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Effect transition="in" filter="wipe(down)">
                                      <p:cBhvr>
                                        <p:cTn id="25" dur="580">
                                          <p:stCondLst>
                                            <p:cond delay="0"/>
                                          </p:stCondLst>
                                        </p:cTn>
                                        <p:tgtEl>
                                          <p:spTgt spid="3">
                                            <p:txEl>
                                              <p:pRg st="0" end="0"/>
                                            </p:txEl>
                                          </p:spTgt>
                                        </p:tgtEl>
                                      </p:cBhvr>
                                    </p:animEffect>
                                    <p:anim calcmode="lin" valueType="num">
                                      <p:cBhvr>
                                        <p:cTn id="26"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0" end="0"/>
                                            </p:txEl>
                                          </p:spTgt>
                                        </p:tgtEl>
                                      </p:cBhvr>
                                      <p:to x="100000" y="60000"/>
                                    </p:animScale>
                                    <p:animScale>
                                      <p:cBhvr>
                                        <p:cTn id="32" dur="166" decel="50000">
                                          <p:stCondLst>
                                            <p:cond delay="676"/>
                                          </p:stCondLst>
                                        </p:cTn>
                                        <p:tgtEl>
                                          <p:spTgt spid="3">
                                            <p:txEl>
                                              <p:pRg st="0" end="0"/>
                                            </p:txEl>
                                          </p:spTgt>
                                        </p:tgtEl>
                                      </p:cBhvr>
                                      <p:to x="100000" y="100000"/>
                                    </p:animScale>
                                    <p:animScale>
                                      <p:cBhvr>
                                        <p:cTn id="33" dur="26">
                                          <p:stCondLst>
                                            <p:cond delay="1312"/>
                                          </p:stCondLst>
                                        </p:cTn>
                                        <p:tgtEl>
                                          <p:spTgt spid="3">
                                            <p:txEl>
                                              <p:pRg st="0" end="0"/>
                                            </p:txEl>
                                          </p:spTgt>
                                        </p:tgtEl>
                                      </p:cBhvr>
                                      <p:to x="100000" y="80000"/>
                                    </p:animScale>
                                    <p:animScale>
                                      <p:cBhvr>
                                        <p:cTn id="34" dur="166" decel="50000">
                                          <p:stCondLst>
                                            <p:cond delay="1338"/>
                                          </p:stCondLst>
                                        </p:cTn>
                                        <p:tgtEl>
                                          <p:spTgt spid="3">
                                            <p:txEl>
                                              <p:pRg st="0" end="0"/>
                                            </p:txEl>
                                          </p:spTgt>
                                        </p:tgtEl>
                                      </p:cBhvr>
                                      <p:to x="100000" y="100000"/>
                                    </p:animScale>
                                    <p:animScale>
                                      <p:cBhvr>
                                        <p:cTn id="35" dur="26">
                                          <p:stCondLst>
                                            <p:cond delay="1642"/>
                                          </p:stCondLst>
                                        </p:cTn>
                                        <p:tgtEl>
                                          <p:spTgt spid="3">
                                            <p:txEl>
                                              <p:pRg st="0" end="0"/>
                                            </p:txEl>
                                          </p:spTgt>
                                        </p:tgtEl>
                                      </p:cBhvr>
                                      <p:to x="100000" y="90000"/>
                                    </p:animScale>
                                    <p:animScale>
                                      <p:cBhvr>
                                        <p:cTn id="36" dur="166" decel="50000">
                                          <p:stCondLst>
                                            <p:cond delay="1668"/>
                                          </p:stCondLst>
                                        </p:cTn>
                                        <p:tgtEl>
                                          <p:spTgt spid="3">
                                            <p:txEl>
                                              <p:pRg st="0" end="0"/>
                                            </p:txEl>
                                          </p:spTgt>
                                        </p:tgtEl>
                                      </p:cBhvr>
                                      <p:to x="100000" y="100000"/>
                                    </p:animScale>
                                    <p:animScale>
                                      <p:cBhvr>
                                        <p:cTn id="37" dur="26">
                                          <p:stCondLst>
                                            <p:cond delay="1808"/>
                                          </p:stCondLst>
                                        </p:cTn>
                                        <p:tgtEl>
                                          <p:spTgt spid="3">
                                            <p:txEl>
                                              <p:pRg st="0" end="0"/>
                                            </p:txEl>
                                          </p:spTgt>
                                        </p:tgtEl>
                                      </p:cBhvr>
                                      <p:to x="100000" y="95000"/>
                                    </p:animScale>
                                    <p:animScale>
                                      <p:cBhvr>
                                        <p:cTn id="38" dur="166" decel="50000">
                                          <p:stCondLst>
                                            <p:cond delay="1834"/>
                                          </p:stCondLst>
                                        </p:cTn>
                                        <p:tgtEl>
                                          <p:spTgt spid="3">
                                            <p:txEl>
                                              <p:pRg st="0" end="0"/>
                                            </p:txEl>
                                          </p:spTgt>
                                        </p:tgtEl>
                                      </p:cBhvr>
                                      <p:to x="100000" y="100000"/>
                                    </p:animScale>
                                  </p:childTnLst>
                                </p:cTn>
                              </p:par>
                              <p:par>
                                <p:cTn id="39" presetID="26" presetClass="entr" presetSubtype="0" fill="hold" nodeType="withEffect">
                                  <p:stCondLst>
                                    <p:cond delay="0"/>
                                  </p:stCondLst>
                                  <p:childTnLst>
                                    <p:set>
                                      <p:cBhvr>
                                        <p:cTn id="40" dur="1" fill="hold">
                                          <p:stCondLst>
                                            <p:cond delay="0"/>
                                          </p:stCondLst>
                                        </p:cTn>
                                        <p:tgtEl>
                                          <p:spTgt spid="3">
                                            <p:txEl>
                                              <p:pRg st="1" end="1"/>
                                            </p:txEl>
                                          </p:spTgt>
                                        </p:tgtEl>
                                        <p:attrNameLst>
                                          <p:attrName>style.visibility</p:attrName>
                                        </p:attrNameLst>
                                      </p:cBhvr>
                                      <p:to>
                                        <p:strVal val="visible"/>
                                      </p:to>
                                    </p:set>
                                    <p:animEffect transition="in" filter="wipe(down)">
                                      <p:cBhvr>
                                        <p:cTn id="41" dur="580">
                                          <p:stCondLst>
                                            <p:cond delay="0"/>
                                          </p:stCondLst>
                                        </p:cTn>
                                        <p:tgtEl>
                                          <p:spTgt spid="3">
                                            <p:txEl>
                                              <p:pRg st="1" end="1"/>
                                            </p:txEl>
                                          </p:spTgt>
                                        </p:tgtEl>
                                      </p:cBhvr>
                                    </p:animEffect>
                                    <p:anim calcmode="lin" valueType="num">
                                      <p:cBhvr>
                                        <p:cTn id="42"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43"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44"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45"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46"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47" dur="26">
                                          <p:stCondLst>
                                            <p:cond delay="650"/>
                                          </p:stCondLst>
                                        </p:cTn>
                                        <p:tgtEl>
                                          <p:spTgt spid="3">
                                            <p:txEl>
                                              <p:pRg st="1" end="1"/>
                                            </p:txEl>
                                          </p:spTgt>
                                        </p:tgtEl>
                                      </p:cBhvr>
                                      <p:to x="100000" y="60000"/>
                                    </p:animScale>
                                    <p:animScale>
                                      <p:cBhvr>
                                        <p:cTn id="48" dur="166" decel="50000">
                                          <p:stCondLst>
                                            <p:cond delay="676"/>
                                          </p:stCondLst>
                                        </p:cTn>
                                        <p:tgtEl>
                                          <p:spTgt spid="3">
                                            <p:txEl>
                                              <p:pRg st="1" end="1"/>
                                            </p:txEl>
                                          </p:spTgt>
                                        </p:tgtEl>
                                      </p:cBhvr>
                                      <p:to x="100000" y="100000"/>
                                    </p:animScale>
                                    <p:animScale>
                                      <p:cBhvr>
                                        <p:cTn id="49" dur="26">
                                          <p:stCondLst>
                                            <p:cond delay="1312"/>
                                          </p:stCondLst>
                                        </p:cTn>
                                        <p:tgtEl>
                                          <p:spTgt spid="3">
                                            <p:txEl>
                                              <p:pRg st="1" end="1"/>
                                            </p:txEl>
                                          </p:spTgt>
                                        </p:tgtEl>
                                      </p:cBhvr>
                                      <p:to x="100000" y="80000"/>
                                    </p:animScale>
                                    <p:animScale>
                                      <p:cBhvr>
                                        <p:cTn id="50" dur="166" decel="50000">
                                          <p:stCondLst>
                                            <p:cond delay="1338"/>
                                          </p:stCondLst>
                                        </p:cTn>
                                        <p:tgtEl>
                                          <p:spTgt spid="3">
                                            <p:txEl>
                                              <p:pRg st="1" end="1"/>
                                            </p:txEl>
                                          </p:spTgt>
                                        </p:tgtEl>
                                      </p:cBhvr>
                                      <p:to x="100000" y="100000"/>
                                    </p:animScale>
                                    <p:animScale>
                                      <p:cBhvr>
                                        <p:cTn id="51" dur="26">
                                          <p:stCondLst>
                                            <p:cond delay="1642"/>
                                          </p:stCondLst>
                                        </p:cTn>
                                        <p:tgtEl>
                                          <p:spTgt spid="3">
                                            <p:txEl>
                                              <p:pRg st="1" end="1"/>
                                            </p:txEl>
                                          </p:spTgt>
                                        </p:tgtEl>
                                      </p:cBhvr>
                                      <p:to x="100000" y="90000"/>
                                    </p:animScale>
                                    <p:animScale>
                                      <p:cBhvr>
                                        <p:cTn id="52" dur="166" decel="50000">
                                          <p:stCondLst>
                                            <p:cond delay="1668"/>
                                          </p:stCondLst>
                                        </p:cTn>
                                        <p:tgtEl>
                                          <p:spTgt spid="3">
                                            <p:txEl>
                                              <p:pRg st="1" end="1"/>
                                            </p:txEl>
                                          </p:spTgt>
                                        </p:tgtEl>
                                      </p:cBhvr>
                                      <p:to x="100000" y="100000"/>
                                    </p:animScale>
                                    <p:animScale>
                                      <p:cBhvr>
                                        <p:cTn id="53" dur="26">
                                          <p:stCondLst>
                                            <p:cond delay="1808"/>
                                          </p:stCondLst>
                                        </p:cTn>
                                        <p:tgtEl>
                                          <p:spTgt spid="3">
                                            <p:txEl>
                                              <p:pRg st="1" end="1"/>
                                            </p:txEl>
                                          </p:spTgt>
                                        </p:tgtEl>
                                      </p:cBhvr>
                                      <p:to x="100000" y="95000"/>
                                    </p:animScale>
                                    <p:animScale>
                                      <p:cBhvr>
                                        <p:cTn id="54" dur="166" decel="50000">
                                          <p:stCondLst>
                                            <p:cond delay="1834"/>
                                          </p:stCondLst>
                                        </p:cTn>
                                        <p:tgtEl>
                                          <p:spTgt spid="3">
                                            <p:txEl>
                                              <p:pRg st="1" end="1"/>
                                            </p:txEl>
                                          </p:spTgt>
                                        </p:tgtEl>
                                      </p:cBhvr>
                                      <p:to x="100000" y="100000"/>
                                    </p:animScale>
                                  </p:childTnLst>
                                </p:cTn>
                              </p:par>
                              <p:par>
                                <p:cTn id="55" presetID="26" presetClass="entr" presetSubtype="0" fill="hold" nodeType="withEffect">
                                  <p:stCondLst>
                                    <p:cond delay="0"/>
                                  </p:stCondLst>
                                  <p:childTnLst>
                                    <p:set>
                                      <p:cBhvr>
                                        <p:cTn id="56" dur="1" fill="hold">
                                          <p:stCondLst>
                                            <p:cond delay="0"/>
                                          </p:stCondLst>
                                        </p:cTn>
                                        <p:tgtEl>
                                          <p:spTgt spid="3">
                                            <p:txEl>
                                              <p:pRg st="2" end="2"/>
                                            </p:txEl>
                                          </p:spTgt>
                                        </p:tgtEl>
                                        <p:attrNameLst>
                                          <p:attrName>style.visibility</p:attrName>
                                        </p:attrNameLst>
                                      </p:cBhvr>
                                      <p:to>
                                        <p:strVal val="visible"/>
                                      </p:to>
                                    </p:set>
                                    <p:animEffect transition="in" filter="wipe(down)">
                                      <p:cBhvr>
                                        <p:cTn id="57" dur="580">
                                          <p:stCondLst>
                                            <p:cond delay="0"/>
                                          </p:stCondLst>
                                        </p:cTn>
                                        <p:tgtEl>
                                          <p:spTgt spid="3">
                                            <p:txEl>
                                              <p:pRg st="2" end="2"/>
                                            </p:txEl>
                                          </p:spTgt>
                                        </p:tgtEl>
                                      </p:cBhvr>
                                    </p:animEffect>
                                    <p:anim calcmode="lin" valueType="num">
                                      <p:cBhvr>
                                        <p:cTn id="58"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59"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60"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61"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62"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63" dur="26">
                                          <p:stCondLst>
                                            <p:cond delay="650"/>
                                          </p:stCondLst>
                                        </p:cTn>
                                        <p:tgtEl>
                                          <p:spTgt spid="3">
                                            <p:txEl>
                                              <p:pRg st="2" end="2"/>
                                            </p:txEl>
                                          </p:spTgt>
                                        </p:tgtEl>
                                      </p:cBhvr>
                                      <p:to x="100000" y="60000"/>
                                    </p:animScale>
                                    <p:animScale>
                                      <p:cBhvr>
                                        <p:cTn id="64" dur="166" decel="50000">
                                          <p:stCondLst>
                                            <p:cond delay="676"/>
                                          </p:stCondLst>
                                        </p:cTn>
                                        <p:tgtEl>
                                          <p:spTgt spid="3">
                                            <p:txEl>
                                              <p:pRg st="2" end="2"/>
                                            </p:txEl>
                                          </p:spTgt>
                                        </p:tgtEl>
                                      </p:cBhvr>
                                      <p:to x="100000" y="100000"/>
                                    </p:animScale>
                                    <p:animScale>
                                      <p:cBhvr>
                                        <p:cTn id="65" dur="26">
                                          <p:stCondLst>
                                            <p:cond delay="1312"/>
                                          </p:stCondLst>
                                        </p:cTn>
                                        <p:tgtEl>
                                          <p:spTgt spid="3">
                                            <p:txEl>
                                              <p:pRg st="2" end="2"/>
                                            </p:txEl>
                                          </p:spTgt>
                                        </p:tgtEl>
                                      </p:cBhvr>
                                      <p:to x="100000" y="80000"/>
                                    </p:animScale>
                                    <p:animScale>
                                      <p:cBhvr>
                                        <p:cTn id="66" dur="166" decel="50000">
                                          <p:stCondLst>
                                            <p:cond delay="1338"/>
                                          </p:stCondLst>
                                        </p:cTn>
                                        <p:tgtEl>
                                          <p:spTgt spid="3">
                                            <p:txEl>
                                              <p:pRg st="2" end="2"/>
                                            </p:txEl>
                                          </p:spTgt>
                                        </p:tgtEl>
                                      </p:cBhvr>
                                      <p:to x="100000" y="100000"/>
                                    </p:animScale>
                                    <p:animScale>
                                      <p:cBhvr>
                                        <p:cTn id="67" dur="26">
                                          <p:stCondLst>
                                            <p:cond delay="1642"/>
                                          </p:stCondLst>
                                        </p:cTn>
                                        <p:tgtEl>
                                          <p:spTgt spid="3">
                                            <p:txEl>
                                              <p:pRg st="2" end="2"/>
                                            </p:txEl>
                                          </p:spTgt>
                                        </p:tgtEl>
                                      </p:cBhvr>
                                      <p:to x="100000" y="90000"/>
                                    </p:animScale>
                                    <p:animScale>
                                      <p:cBhvr>
                                        <p:cTn id="68" dur="166" decel="50000">
                                          <p:stCondLst>
                                            <p:cond delay="1668"/>
                                          </p:stCondLst>
                                        </p:cTn>
                                        <p:tgtEl>
                                          <p:spTgt spid="3">
                                            <p:txEl>
                                              <p:pRg st="2" end="2"/>
                                            </p:txEl>
                                          </p:spTgt>
                                        </p:tgtEl>
                                      </p:cBhvr>
                                      <p:to x="100000" y="100000"/>
                                    </p:animScale>
                                    <p:animScale>
                                      <p:cBhvr>
                                        <p:cTn id="69" dur="26">
                                          <p:stCondLst>
                                            <p:cond delay="1808"/>
                                          </p:stCondLst>
                                        </p:cTn>
                                        <p:tgtEl>
                                          <p:spTgt spid="3">
                                            <p:txEl>
                                              <p:pRg st="2" end="2"/>
                                            </p:txEl>
                                          </p:spTgt>
                                        </p:tgtEl>
                                      </p:cBhvr>
                                      <p:to x="100000" y="95000"/>
                                    </p:animScale>
                                    <p:animScale>
                                      <p:cBhvr>
                                        <p:cTn id="70"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33754" y="-100501"/>
            <a:ext cx="8229600" cy="1143000"/>
          </a:xfrm>
        </p:spPr>
        <p:txBody>
          <a:bodyPr/>
          <a:lstStyle/>
          <a:p>
            <a:r>
              <a:rPr lang="lt-LT" dirty="0"/>
              <a:t>Sprendimas</a:t>
            </a: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457200" y="1090247"/>
                <a:ext cx="8229600" cy="5603630"/>
              </a:xfrm>
            </p:spPr>
            <p:txBody>
              <a:bodyPr>
                <a:normAutofit fontScale="70000" lnSpcReduction="20000"/>
              </a:bodyPr>
              <a:lstStyle/>
              <a:p>
                <a:pPr marL="0" indent="0">
                  <a:buNone/>
                </a:pPr>
                <a:r>
                  <a:rPr lang="lt-LT" dirty="0" smtClean="0">
                    <a:solidFill>
                      <a:schemeClr val="tx1"/>
                    </a:solidFill>
                    <a:latin typeface="Comic Sans MS"/>
                  </a:rPr>
                  <a:t>Akinių ir akies sistemos laužiamoji geba</a:t>
                </a:r>
                <a:r>
                  <a:rPr lang="lt-LT" i="1" dirty="0">
                    <a:solidFill>
                      <a:schemeClr val="tx1"/>
                    </a:solidFill>
                    <a:latin typeface="Comic Sans MS"/>
                  </a:rPr>
                  <a:t> </a:t>
                </a:r>
                <a:r>
                  <a:rPr lang="lt-LT" sz="2900" i="1" dirty="0">
                    <a:solidFill>
                      <a:schemeClr val="tx1"/>
                    </a:solidFill>
                    <a:latin typeface="Comic Sans MS" panose="030F0702030302020204" pitchFamily="66" charset="0"/>
                  </a:rPr>
                  <a:t>D </a:t>
                </a:r>
                <a:r>
                  <a:rPr lang="lt-LT" sz="2900" i="1" dirty="0" smtClean="0">
                    <a:solidFill>
                      <a:schemeClr val="tx1"/>
                    </a:solidFill>
                    <a:latin typeface="Comic Sans MS" panose="030F0702030302020204" pitchFamily="66" charset="0"/>
                  </a:rPr>
                  <a:t>= </a:t>
                </a:r>
                <a14:m>
                  <m:oMath xmlns:m="http://schemas.openxmlformats.org/officeDocument/2006/math">
                    <m:sSub>
                      <m:sSubPr>
                        <m:ctrlPr>
                          <a:rPr lang="lt-LT" sz="2900" i="1">
                            <a:solidFill>
                              <a:schemeClr val="tx1"/>
                            </a:solidFill>
                            <a:latin typeface="Cambria Math" panose="02040503050406030204" pitchFamily="18" charset="0"/>
                          </a:rPr>
                        </m:ctrlPr>
                      </m:sSubPr>
                      <m:e>
                        <m:r>
                          <a:rPr lang="en-GB" sz="2900" i="1">
                            <a:solidFill>
                              <a:schemeClr val="tx1"/>
                            </a:solidFill>
                            <a:latin typeface="Cambria Math"/>
                          </a:rPr>
                          <m:t>𝐷</m:t>
                        </m:r>
                      </m:e>
                      <m:sub>
                        <m:r>
                          <a:rPr lang="en-GB" sz="2900" i="1">
                            <a:solidFill>
                              <a:schemeClr val="tx1"/>
                            </a:solidFill>
                            <a:latin typeface="Cambria Math"/>
                          </a:rPr>
                          <m:t>1</m:t>
                        </m:r>
                      </m:sub>
                    </m:sSub>
                  </m:oMath>
                </a14:m>
                <a:r>
                  <a:rPr lang="lt-LT" sz="2900" i="1" dirty="0" smtClean="0">
                    <a:solidFill>
                      <a:schemeClr val="tx1"/>
                    </a:solidFill>
                    <a:latin typeface="Comic Sans MS" panose="030F0702030302020204" pitchFamily="66" charset="0"/>
                  </a:rPr>
                  <a:t> + </a:t>
                </a:r>
                <a14:m>
                  <m:oMath xmlns:m="http://schemas.openxmlformats.org/officeDocument/2006/math">
                    <m:sSub>
                      <m:sSubPr>
                        <m:ctrlPr>
                          <a:rPr lang="lt-LT" sz="2900" i="1">
                            <a:solidFill>
                              <a:schemeClr val="tx1"/>
                            </a:solidFill>
                            <a:latin typeface="Cambria Math" panose="02040503050406030204" pitchFamily="18" charset="0"/>
                          </a:rPr>
                        </m:ctrlPr>
                      </m:sSubPr>
                      <m:e>
                        <m:r>
                          <a:rPr lang="lt-LT" sz="2900" i="1">
                            <a:solidFill>
                              <a:schemeClr val="tx1"/>
                            </a:solidFill>
                            <a:latin typeface="Cambria Math"/>
                          </a:rPr>
                          <m:t>𝐷</m:t>
                        </m:r>
                      </m:e>
                      <m:sub>
                        <m:r>
                          <a:rPr lang="lt-LT" sz="2900" i="1">
                            <a:solidFill>
                              <a:schemeClr val="tx1"/>
                            </a:solidFill>
                            <a:latin typeface="Cambria Math"/>
                          </a:rPr>
                          <m:t>2</m:t>
                        </m:r>
                      </m:sub>
                    </m:sSub>
                  </m:oMath>
                </a14:m>
                <a:r>
                  <a:rPr lang="lt-LT" dirty="0" smtClean="0">
                    <a:solidFill>
                      <a:schemeClr val="tx1"/>
                    </a:solidFill>
                    <a:latin typeface="Comic Sans MS"/>
                  </a:rPr>
                  <a:t>; </a:t>
                </a:r>
                <a:r>
                  <a:rPr lang="lt-LT" dirty="0">
                    <a:solidFill>
                      <a:schemeClr val="tx1"/>
                    </a:solidFill>
                    <a:latin typeface="Comic Sans MS"/>
                  </a:rPr>
                  <a:t>čia </a:t>
                </a:r>
                <a:r>
                  <a:rPr lang="lt-LT" i="1" dirty="0" smtClean="0">
                    <a:solidFill>
                      <a:schemeClr val="tx1"/>
                    </a:solidFill>
                    <a:latin typeface="Comic Sans MS" panose="030F0702030302020204" pitchFamily="66" charset="0"/>
                  </a:rPr>
                  <a:t> </a:t>
                </a:r>
                <a14:m>
                  <m:oMath xmlns:m="http://schemas.openxmlformats.org/officeDocument/2006/math">
                    <m:sSub>
                      <m:sSubPr>
                        <m:ctrlPr>
                          <a:rPr lang="lt-LT" sz="2900" i="1">
                            <a:solidFill>
                              <a:schemeClr val="tx1"/>
                            </a:solidFill>
                            <a:latin typeface="Cambria Math" panose="02040503050406030204" pitchFamily="18" charset="0"/>
                          </a:rPr>
                        </m:ctrlPr>
                      </m:sSubPr>
                      <m:e>
                        <m:r>
                          <a:rPr lang="en-GB" sz="2900" i="1">
                            <a:solidFill>
                              <a:schemeClr val="tx1"/>
                            </a:solidFill>
                            <a:latin typeface="Cambria Math"/>
                          </a:rPr>
                          <m:t>𝐷</m:t>
                        </m:r>
                      </m:e>
                      <m:sub>
                        <m:r>
                          <a:rPr lang="en-GB" sz="2900" i="1">
                            <a:solidFill>
                              <a:schemeClr val="tx1"/>
                            </a:solidFill>
                            <a:latin typeface="Cambria Math"/>
                          </a:rPr>
                          <m:t>1</m:t>
                        </m:r>
                      </m:sub>
                    </m:sSub>
                  </m:oMath>
                </a14:m>
                <a:r>
                  <a:rPr lang="lt-LT" dirty="0" smtClean="0">
                    <a:solidFill>
                      <a:schemeClr val="tx1"/>
                    </a:solidFill>
                    <a:latin typeface="Comic Sans MS"/>
                  </a:rPr>
                  <a:t> </a:t>
                </a:r>
                <a:r>
                  <a:rPr lang="lt-LT" dirty="0">
                    <a:solidFill>
                      <a:schemeClr val="tx1"/>
                    </a:solidFill>
                    <a:latin typeface="Comic Sans MS"/>
                  </a:rPr>
                  <a:t>- akies laužiamoji geba.</a:t>
                </a:r>
                <a:r>
                  <a:rPr lang="lt-LT" sz="2000" dirty="0">
                    <a:solidFill>
                      <a:schemeClr val="tx1"/>
                    </a:solidFill>
                    <a:latin typeface="Comic Sans MS"/>
                  </a:rPr>
                  <a:t/>
                </a:r>
                <a:br>
                  <a:rPr lang="lt-LT" sz="2000" dirty="0">
                    <a:solidFill>
                      <a:schemeClr val="tx1"/>
                    </a:solidFill>
                    <a:latin typeface="Comic Sans MS"/>
                  </a:rPr>
                </a:br>
                <a:r>
                  <a:rPr lang="lt-LT" dirty="0">
                    <a:solidFill>
                      <a:schemeClr val="tx1"/>
                    </a:solidFill>
                    <a:latin typeface="Comic Sans MS"/>
                  </a:rPr>
                  <a:t>Kadangi akis taip pat lęšis, </a:t>
                </a:r>
                <a:r>
                  <a:rPr lang="lt-LT" dirty="0" smtClean="0">
                    <a:solidFill>
                      <a:schemeClr val="tx1"/>
                    </a:solidFill>
                    <a:latin typeface="Comic Sans MS"/>
                  </a:rPr>
                  <a:t>tai </a:t>
                </a:r>
                <a:r>
                  <a:rPr lang="en-GB" sz="2800" dirty="0">
                    <a:solidFill>
                      <a:schemeClr val="tx1"/>
                    </a:solidFill>
                  </a:rPr>
                  <a:t>D</a:t>
                </a:r>
                <a:r>
                  <a:rPr lang="en-GB" sz="2800" baseline="-25000" dirty="0">
                    <a:solidFill>
                      <a:schemeClr val="tx1"/>
                    </a:solidFill>
                  </a:rPr>
                  <a:t>1 </a:t>
                </a:r>
                <a:r>
                  <a:rPr lang="en-GB" sz="2800" dirty="0">
                    <a:solidFill>
                      <a:schemeClr val="tx1"/>
                    </a:solidFill>
                  </a:rPr>
                  <a:t>= </a:t>
                </a:r>
                <a14:m>
                  <m:oMath xmlns:m="http://schemas.openxmlformats.org/officeDocument/2006/math">
                    <m:f>
                      <m:fPr>
                        <m:ctrlPr>
                          <a:rPr lang="lt-LT" sz="2800" i="1">
                            <a:solidFill>
                              <a:schemeClr val="tx1"/>
                            </a:solidFill>
                            <a:latin typeface="Cambria Math" panose="02040503050406030204" pitchFamily="18" charset="0"/>
                          </a:rPr>
                        </m:ctrlPr>
                      </m:fPr>
                      <m:num>
                        <m:r>
                          <a:rPr lang="en-GB" sz="2800" i="1">
                            <a:solidFill>
                              <a:schemeClr val="tx1"/>
                            </a:solidFill>
                            <a:latin typeface="Cambria Math" panose="02040503050406030204" pitchFamily="18" charset="0"/>
                          </a:rPr>
                          <m:t>1</m:t>
                        </m:r>
                      </m:num>
                      <m:den>
                        <m:r>
                          <a:rPr lang="en-GB" sz="2800" i="1">
                            <a:solidFill>
                              <a:schemeClr val="tx1"/>
                            </a:solidFill>
                            <a:latin typeface="Cambria Math" panose="02040503050406030204" pitchFamily="18" charset="0"/>
                          </a:rPr>
                          <m:t>𝑑</m:t>
                        </m:r>
                      </m:den>
                    </m:f>
                  </m:oMath>
                </a14:m>
                <a:r>
                  <a:rPr lang="en-GB" sz="2800" dirty="0">
                    <a:solidFill>
                      <a:schemeClr val="tx1"/>
                    </a:solidFill>
                  </a:rPr>
                  <a:t> + </a:t>
                </a:r>
                <a14:m>
                  <m:oMath xmlns:m="http://schemas.openxmlformats.org/officeDocument/2006/math">
                    <m:f>
                      <m:fPr>
                        <m:ctrlPr>
                          <a:rPr lang="lt-LT" sz="2800" i="1">
                            <a:solidFill>
                              <a:schemeClr val="tx1"/>
                            </a:solidFill>
                            <a:latin typeface="Cambria Math" panose="02040503050406030204" pitchFamily="18" charset="0"/>
                          </a:rPr>
                        </m:ctrlPr>
                      </m:fPr>
                      <m:num>
                        <m:r>
                          <a:rPr lang="en-GB" sz="2800" i="1">
                            <a:solidFill>
                              <a:schemeClr val="tx1"/>
                            </a:solidFill>
                            <a:latin typeface="Cambria Math" panose="02040503050406030204" pitchFamily="18" charset="0"/>
                          </a:rPr>
                          <m:t>1</m:t>
                        </m:r>
                      </m:num>
                      <m:den>
                        <m:r>
                          <a:rPr lang="en-GB" sz="2800" i="1">
                            <a:solidFill>
                              <a:schemeClr val="tx1"/>
                            </a:solidFill>
                            <a:latin typeface="Cambria Math" panose="02040503050406030204" pitchFamily="18" charset="0"/>
                          </a:rPr>
                          <m:t>𝑓</m:t>
                        </m:r>
                      </m:den>
                    </m:f>
                  </m:oMath>
                </a14:m>
                <a:r>
                  <a:rPr lang="lt-LT" sz="2800" dirty="0" smtClean="0">
                    <a:solidFill>
                      <a:schemeClr val="tx1"/>
                    </a:solidFill>
                    <a:latin typeface="Comic Sans MS"/>
                  </a:rPr>
                  <a:t>;  </a:t>
                </a:r>
                <a:r>
                  <a:rPr lang="lt-LT" dirty="0" smtClean="0">
                    <a:solidFill>
                      <a:schemeClr val="tx1"/>
                    </a:solidFill>
                    <a:latin typeface="Comic Sans MS"/>
                  </a:rPr>
                  <a:t>čia </a:t>
                </a:r>
                <a:r>
                  <a:rPr lang="lt-LT" i="1" dirty="0">
                    <a:solidFill>
                      <a:schemeClr val="tx1"/>
                    </a:solidFill>
                    <a:latin typeface="Comic Sans MS"/>
                  </a:rPr>
                  <a:t>f</a:t>
                </a:r>
                <a:r>
                  <a:rPr lang="lt-LT" dirty="0">
                    <a:solidFill>
                      <a:schemeClr val="tx1"/>
                    </a:solidFill>
                    <a:latin typeface="Comic Sans MS"/>
                  </a:rPr>
                  <a:t> - atstumas nuo </a:t>
                </a:r>
                <a:endParaRPr lang="lt-LT" dirty="0" smtClean="0">
                  <a:solidFill>
                    <a:schemeClr val="tx1"/>
                  </a:solidFill>
                  <a:latin typeface="Comic Sans MS"/>
                </a:endParaRPr>
              </a:p>
              <a:p>
                <a:pPr marL="0" indent="0">
                  <a:buNone/>
                </a:pPr>
                <a:r>
                  <a:rPr lang="lt-LT" dirty="0" smtClean="0">
                    <a:solidFill>
                      <a:schemeClr val="tx1"/>
                    </a:solidFill>
                    <a:latin typeface="Comic Sans MS"/>
                  </a:rPr>
                  <a:t>akies </a:t>
                </a:r>
                <a:r>
                  <a:rPr lang="lt-LT" dirty="0">
                    <a:solidFill>
                      <a:schemeClr val="tx1"/>
                    </a:solidFill>
                    <a:latin typeface="Comic Sans MS"/>
                  </a:rPr>
                  <a:t>lęšiuko iki tinklainės ( d = 0,2 m). Akies ir akinių </a:t>
                </a:r>
                <a:r>
                  <a:rPr lang="lt-LT" dirty="0" smtClean="0">
                    <a:solidFill>
                      <a:schemeClr val="tx1"/>
                    </a:solidFill>
                    <a:latin typeface="Comic Sans MS"/>
                  </a:rPr>
                  <a:t>sistemos</a:t>
                </a:r>
              </a:p>
              <a:p>
                <a:pPr marL="0" indent="0">
                  <a:buNone/>
                </a:pPr>
                <a:r>
                  <a:rPr lang="en-GB" sz="2800" dirty="0" smtClean="0">
                    <a:solidFill>
                      <a:schemeClr val="tx1"/>
                    </a:solidFill>
                    <a:latin typeface="Comic Sans MS" panose="030F0702030302020204" pitchFamily="66" charset="0"/>
                  </a:rPr>
                  <a:t>D = </a:t>
                </a:r>
                <a14:m>
                  <m:oMath xmlns:m="http://schemas.openxmlformats.org/officeDocument/2006/math">
                    <m:f>
                      <m:fPr>
                        <m:ctrlPr>
                          <a:rPr lang="lt-LT" sz="2800" i="1">
                            <a:solidFill>
                              <a:schemeClr val="tx1"/>
                            </a:solidFill>
                            <a:latin typeface="Cambria Math" panose="02040503050406030204" pitchFamily="18" charset="0"/>
                          </a:rPr>
                        </m:ctrlPr>
                      </m:fPr>
                      <m:num>
                        <m:r>
                          <a:rPr lang="en-GB" sz="2800" i="1">
                            <a:solidFill>
                              <a:schemeClr val="tx1"/>
                            </a:solidFill>
                            <a:latin typeface="Cambria Math" panose="02040503050406030204" pitchFamily="18" charset="0"/>
                          </a:rPr>
                          <m:t>1</m:t>
                        </m:r>
                      </m:num>
                      <m:den>
                        <m:sSub>
                          <m:sSubPr>
                            <m:ctrlPr>
                              <a:rPr lang="lt-LT" sz="2800" i="1">
                                <a:solidFill>
                                  <a:schemeClr val="tx1"/>
                                </a:solidFill>
                                <a:latin typeface="Cambria Math" panose="02040503050406030204" pitchFamily="18" charset="0"/>
                              </a:rPr>
                            </m:ctrlPr>
                          </m:sSubPr>
                          <m:e>
                            <m:r>
                              <a:rPr lang="lt-LT" sz="2800" i="1">
                                <a:solidFill>
                                  <a:schemeClr val="tx1"/>
                                </a:solidFill>
                                <a:latin typeface="Cambria Math" panose="02040503050406030204" pitchFamily="18" charset="0"/>
                              </a:rPr>
                              <m:t>𝑓</m:t>
                            </m:r>
                          </m:e>
                          <m:sub>
                            <m:r>
                              <a:rPr lang="lt-LT" sz="2800" i="1">
                                <a:solidFill>
                                  <a:schemeClr val="tx1"/>
                                </a:solidFill>
                                <a:latin typeface="Cambria Math" panose="02040503050406030204" pitchFamily="18" charset="0"/>
                              </a:rPr>
                              <m:t>0</m:t>
                            </m:r>
                          </m:sub>
                        </m:sSub>
                        <m:r>
                          <a:rPr lang="lt-LT" sz="2800">
                            <a:solidFill>
                              <a:schemeClr val="tx1"/>
                            </a:solidFill>
                            <a:latin typeface="Cambria Math" panose="02040503050406030204" pitchFamily="18" charset="0"/>
                          </a:rPr>
                          <m:t> </m:t>
                        </m:r>
                      </m:den>
                    </m:f>
                  </m:oMath>
                </a14:m>
                <a:r>
                  <a:rPr lang="en-GB" sz="2800" dirty="0">
                    <a:solidFill>
                      <a:schemeClr val="tx1"/>
                    </a:solidFill>
                    <a:latin typeface="Comic Sans MS" panose="030F0702030302020204" pitchFamily="66" charset="0"/>
                  </a:rPr>
                  <a:t>  + </a:t>
                </a:r>
                <a14:m>
                  <m:oMath xmlns:m="http://schemas.openxmlformats.org/officeDocument/2006/math">
                    <m:f>
                      <m:fPr>
                        <m:ctrlPr>
                          <a:rPr lang="lt-LT" sz="2800" i="1">
                            <a:solidFill>
                              <a:schemeClr val="tx1"/>
                            </a:solidFill>
                            <a:latin typeface="Cambria Math" panose="02040503050406030204" pitchFamily="18" charset="0"/>
                          </a:rPr>
                        </m:ctrlPr>
                      </m:fPr>
                      <m:num>
                        <m:r>
                          <a:rPr lang="en-GB" sz="2800" i="1">
                            <a:solidFill>
                              <a:schemeClr val="tx1"/>
                            </a:solidFill>
                            <a:latin typeface="Cambria Math" panose="02040503050406030204" pitchFamily="18" charset="0"/>
                          </a:rPr>
                          <m:t>1</m:t>
                        </m:r>
                      </m:num>
                      <m:den>
                        <m:r>
                          <a:rPr lang="en-GB" sz="2800" i="1">
                            <a:solidFill>
                              <a:schemeClr val="tx1"/>
                            </a:solidFill>
                            <a:latin typeface="Cambria Math" panose="02040503050406030204" pitchFamily="18" charset="0"/>
                          </a:rPr>
                          <m:t>𝑓</m:t>
                        </m:r>
                      </m:den>
                    </m:f>
                    <m:r>
                      <a:rPr lang="lt-LT" sz="2800" b="0" i="0" smtClean="0">
                        <a:solidFill>
                          <a:schemeClr val="tx1"/>
                        </a:solidFill>
                        <a:latin typeface="Cambria Math"/>
                      </a:rPr>
                      <m:t>. </m:t>
                    </m:r>
                  </m:oMath>
                </a14:m>
                <a:r>
                  <a:rPr lang="lt-LT" dirty="0" smtClean="0">
                    <a:solidFill>
                      <a:schemeClr val="tx1"/>
                    </a:solidFill>
                    <a:latin typeface="Comic Sans MS"/>
                  </a:rPr>
                  <a:t>Ši </a:t>
                </a:r>
                <a:r>
                  <a:rPr lang="lt-LT" dirty="0">
                    <a:solidFill>
                      <a:schemeClr val="tx1"/>
                    </a:solidFill>
                    <a:latin typeface="Comic Sans MS"/>
                  </a:rPr>
                  <a:t>sistema sudaro tiriamąjį daiktų atvaizdą ryškų, kai tie daiktai yra geriausio matymo nuotolyje </a:t>
                </a:r>
                <a:r>
                  <a:rPr lang="lt-LT" dirty="0" smtClean="0">
                    <a:solidFill>
                      <a:schemeClr val="tx1"/>
                    </a:solidFill>
                    <a:latin typeface="Comic Sans MS"/>
                  </a:rPr>
                  <a:t>(</a:t>
                </a:r>
                <a:r>
                  <a:rPr lang="en-GB" sz="3300" i="1" dirty="0">
                    <a:solidFill>
                      <a:schemeClr val="tx1"/>
                    </a:solidFill>
                  </a:rPr>
                  <a:t>f</a:t>
                </a:r>
                <a:r>
                  <a:rPr lang="en-GB" sz="3300" i="1" baseline="-25000" dirty="0">
                    <a:solidFill>
                      <a:schemeClr val="tx1"/>
                    </a:solidFill>
                  </a:rPr>
                  <a:t>0</a:t>
                </a:r>
                <a:r>
                  <a:rPr lang="lt-LT" dirty="0" smtClean="0">
                    <a:solidFill>
                      <a:schemeClr val="tx1"/>
                    </a:solidFill>
                    <a:latin typeface="Comic Sans MS"/>
                  </a:rPr>
                  <a:t> </a:t>
                </a:r>
                <a:r>
                  <a:rPr lang="lt-LT" dirty="0">
                    <a:solidFill>
                      <a:schemeClr val="tx1"/>
                    </a:solidFill>
                    <a:latin typeface="Comic Sans MS"/>
                  </a:rPr>
                  <a:t>=0, 25 m ).</a:t>
                </a:r>
                <a:r>
                  <a:rPr lang="lt-LT" sz="2000" dirty="0">
                    <a:solidFill>
                      <a:schemeClr val="tx1"/>
                    </a:solidFill>
                    <a:latin typeface="Comic Sans MS"/>
                  </a:rPr>
                  <a:t/>
                </a:r>
                <a:br>
                  <a:rPr lang="lt-LT" sz="2000" dirty="0">
                    <a:solidFill>
                      <a:schemeClr val="tx1"/>
                    </a:solidFill>
                    <a:latin typeface="Comic Sans MS"/>
                  </a:rPr>
                </a:br>
                <a:endParaRPr lang="lt-LT" sz="2000" dirty="0">
                  <a:solidFill>
                    <a:schemeClr val="tx1"/>
                  </a:solidFill>
                  <a:latin typeface="Comic Sans MS"/>
                </a:endParaRPr>
              </a:p>
              <a:p>
                <a:pPr marL="0" indent="0">
                  <a:buNone/>
                </a:pPr>
                <a:r>
                  <a:rPr lang="lt-LT" dirty="0">
                    <a:solidFill>
                      <a:schemeClr val="tx1"/>
                    </a:solidFill>
                    <a:latin typeface="Comic Sans MS"/>
                  </a:rPr>
                  <a:t>Apskaičiuojame sistemos ir akies laužiamųjų </a:t>
                </a:r>
                <a:r>
                  <a:rPr lang="lt-LT" dirty="0" err="1">
                    <a:solidFill>
                      <a:schemeClr val="tx1"/>
                    </a:solidFill>
                    <a:latin typeface="Comic Sans MS"/>
                  </a:rPr>
                  <a:t>gebų</a:t>
                </a:r>
                <a:r>
                  <a:rPr lang="lt-LT" dirty="0">
                    <a:solidFill>
                      <a:schemeClr val="tx1"/>
                    </a:solidFill>
                    <a:latin typeface="Comic Sans MS"/>
                  </a:rPr>
                  <a:t> </a:t>
                </a:r>
                <a:r>
                  <a:rPr lang="lt-LT" dirty="0" smtClean="0">
                    <a:solidFill>
                      <a:schemeClr val="tx1"/>
                    </a:solidFill>
                    <a:latin typeface="Comic Sans MS"/>
                  </a:rPr>
                  <a:t>skirtumą :</a:t>
                </a:r>
              </a:p>
              <a:p>
                <a:pPr marL="0" indent="0">
                  <a:buNone/>
                </a:pPr>
                <a:r>
                  <a:rPr lang="lt-LT" sz="3400" dirty="0" smtClean="0">
                    <a:solidFill>
                      <a:schemeClr val="tx1"/>
                    </a:solidFill>
                    <a:latin typeface="Comic Sans MS" panose="030F0702030302020204" pitchFamily="66" charset="0"/>
                  </a:rPr>
                  <a:t> </a:t>
                </a:r>
                <a14:m>
                  <m:oMath xmlns:m="http://schemas.openxmlformats.org/officeDocument/2006/math">
                    <m:r>
                      <a:rPr lang="en-GB" sz="3400" i="1">
                        <a:solidFill>
                          <a:schemeClr val="tx1"/>
                        </a:solidFill>
                        <a:latin typeface="Cambria Math" panose="02040503050406030204" pitchFamily="18" charset="0"/>
                      </a:rPr>
                      <m:t>𝐷</m:t>
                    </m:r>
                    <m:r>
                      <a:rPr lang="en-GB" sz="3400" i="1">
                        <a:solidFill>
                          <a:schemeClr val="tx1"/>
                        </a:solidFill>
                        <a:latin typeface="Cambria Math" panose="02040503050406030204" pitchFamily="18" charset="0"/>
                      </a:rPr>
                      <m:t>−</m:t>
                    </m:r>
                    <m:sSub>
                      <m:sSubPr>
                        <m:ctrlPr>
                          <a:rPr lang="lt-LT" sz="3400" i="1">
                            <a:solidFill>
                              <a:schemeClr val="tx1"/>
                            </a:solidFill>
                            <a:latin typeface="Cambria Math" panose="02040503050406030204" pitchFamily="18" charset="0"/>
                          </a:rPr>
                        </m:ctrlPr>
                      </m:sSubPr>
                      <m:e>
                        <m:r>
                          <a:rPr lang="en-GB" sz="3400" i="1">
                            <a:solidFill>
                              <a:schemeClr val="tx1"/>
                            </a:solidFill>
                            <a:latin typeface="Cambria Math" panose="02040503050406030204" pitchFamily="18" charset="0"/>
                          </a:rPr>
                          <m:t>𝐷</m:t>
                        </m:r>
                      </m:e>
                      <m:sub>
                        <m:r>
                          <a:rPr lang="en-GB" sz="3400" i="1">
                            <a:solidFill>
                              <a:schemeClr val="tx1"/>
                            </a:solidFill>
                            <a:latin typeface="Cambria Math" panose="02040503050406030204" pitchFamily="18" charset="0"/>
                          </a:rPr>
                          <m:t>1</m:t>
                        </m:r>
                      </m:sub>
                    </m:sSub>
                    <m:r>
                      <a:rPr lang="en-GB" sz="3400" i="1">
                        <a:solidFill>
                          <a:schemeClr val="tx1"/>
                        </a:solidFill>
                        <a:latin typeface="Cambria Math" panose="02040503050406030204" pitchFamily="18" charset="0"/>
                      </a:rPr>
                      <m:t>= </m:t>
                    </m:r>
                    <m:f>
                      <m:fPr>
                        <m:ctrlPr>
                          <a:rPr lang="lt-LT" sz="3400" i="1">
                            <a:solidFill>
                              <a:schemeClr val="tx1"/>
                            </a:solidFill>
                            <a:latin typeface="Cambria Math" panose="02040503050406030204" pitchFamily="18" charset="0"/>
                          </a:rPr>
                        </m:ctrlPr>
                      </m:fPr>
                      <m:num>
                        <m:r>
                          <a:rPr lang="en-GB" sz="3400" i="1">
                            <a:solidFill>
                              <a:schemeClr val="tx1"/>
                            </a:solidFill>
                            <a:latin typeface="Cambria Math" panose="02040503050406030204" pitchFamily="18" charset="0"/>
                          </a:rPr>
                          <m:t>1</m:t>
                        </m:r>
                      </m:num>
                      <m:den>
                        <m:sSub>
                          <m:sSubPr>
                            <m:ctrlPr>
                              <a:rPr lang="lt-LT" sz="3400" i="1">
                                <a:solidFill>
                                  <a:schemeClr val="tx1"/>
                                </a:solidFill>
                                <a:latin typeface="Cambria Math" panose="02040503050406030204" pitchFamily="18" charset="0"/>
                              </a:rPr>
                            </m:ctrlPr>
                          </m:sSubPr>
                          <m:e>
                            <m:r>
                              <a:rPr lang="en-GB" sz="3400" i="1">
                                <a:solidFill>
                                  <a:schemeClr val="tx1"/>
                                </a:solidFill>
                                <a:latin typeface="Cambria Math" panose="02040503050406030204" pitchFamily="18" charset="0"/>
                              </a:rPr>
                              <m:t>𝑓</m:t>
                            </m:r>
                          </m:e>
                          <m:sub>
                            <m:r>
                              <a:rPr lang="en-GB" sz="3400" i="1">
                                <a:solidFill>
                                  <a:schemeClr val="tx1"/>
                                </a:solidFill>
                                <a:latin typeface="Cambria Math" panose="02040503050406030204" pitchFamily="18" charset="0"/>
                              </a:rPr>
                              <m:t>0</m:t>
                            </m:r>
                          </m:sub>
                        </m:sSub>
                      </m:den>
                    </m:f>
                    <m:r>
                      <a:rPr lang="en-GB" sz="3400" i="1">
                        <a:solidFill>
                          <a:schemeClr val="tx1"/>
                        </a:solidFill>
                        <a:latin typeface="Cambria Math" panose="02040503050406030204" pitchFamily="18" charset="0"/>
                      </a:rPr>
                      <m:t>+ </m:t>
                    </m:r>
                    <m:f>
                      <m:fPr>
                        <m:ctrlPr>
                          <a:rPr lang="lt-LT" sz="3400" i="1">
                            <a:solidFill>
                              <a:schemeClr val="tx1"/>
                            </a:solidFill>
                            <a:latin typeface="Cambria Math" panose="02040503050406030204" pitchFamily="18" charset="0"/>
                          </a:rPr>
                        </m:ctrlPr>
                      </m:fPr>
                      <m:num>
                        <m:r>
                          <a:rPr lang="en-GB" sz="3400" i="1">
                            <a:solidFill>
                              <a:schemeClr val="tx1"/>
                            </a:solidFill>
                            <a:latin typeface="Cambria Math" panose="02040503050406030204" pitchFamily="18" charset="0"/>
                          </a:rPr>
                          <m:t>1</m:t>
                        </m:r>
                      </m:num>
                      <m:den>
                        <m:r>
                          <a:rPr lang="en-GB" sz="3400" i="1">
                            <a:solidFill>
                              <a:schemeClr val="tx1"/>
                            </a:solidFill>
                            <a:latin typeface="Cambria Math" panose="02040503050406030204" pitchFamily="18" charset="0"/>
                          </a:rPr>
                          <m:t>𝑓</m:t>
                        </m:r>
                      </m:den>
                    </m:f>
                    <m:r>
                      <a:rPr lang="en-GB" sz="3400" i="1">
                        <a:solidFill>
                          <a:schemeClr val="tx1"/>
                        </a:solidFill>
                        <a:latin typeface="Cambria Math" panose="02040503050406030204" pitchFamily="18" charset="0"/>
                      </a:rPr>
                      <m:t>− </m:t>
                    </m:r>
                    <m:f>
                      <m:fPr>
                        <m:ctrlPr>
                          <a:rPr lang="lt-LT" sz="3400" i="1">
                            <a:solidFill>
                              <a:schemeClr val="tx1"/>
                            </a:solidFill>
                            <a:latin typeface="Cambria Math" panose="02040503050406030204" pitchFamily="18" charset="0"/>
                          </a:rPr>
                        </m:ctrlPr>
                      </m:fPr>
                      <m:num>
                        <m:r>
                          <a:rPr lang="en-GB" sz="3400" i="1">
                            <a:solidFill>
                              <a:schemeClr val="tx1"/>
                            </a:solidFill>
                            <a:latin typeface="Cambria Math" panose="02040503050406030204" pitchFamily="18" charset="0"/>
                          </a:rPr>
                          <m:t>1</m:t>
                        </m:r>
                      </m:num>
                      <m:den>
                        <m:r>
                          <a:rPr lang="en-GB" sz="3400" i="1">
                            <a:solidFill>
                              <a:schemeClr val="tx1"/>
                            </a:solidFill>
                            <a:latin typeface="Cambria Math" panose="02040503050406030204" pitchFamily="18" charset="0"/>
                          </a:rPr>
                          <m:t>𝑑</m:t>
                        </m:r>
                      </m:den>
                    </m:f>
                    <m:r>
                      <a:rPr lang="en-GB" sz="3400" i="1">
                        <a:solidFill>
                          <a:schemeClr val="tx1"/>
                        </a:solidFill>
                        <a:latin typeface="Cambria Math" panose="02040503050406030204" pitchFamily="18" charset="0"/>
                      </a:rPr>
                      <m:t>− </m:t>
                    </m:r>
                    <m:f>
                      <m:fPr>
                        <m:ctrlPr>
                          <a:rPr lang="lt-LT" sz="3400" i="1">
                            <a:solidFill>
                              <a:schemeClr val="tx1"/>
                            </a:solidFill>
                            <a:latin typeface="Cambria Math" panose="02040503050406030204" pitchFamily="18" charset="0"/>
                          </a:rPr>
                        </m:ctrlPr>
                      </m:fPr>
                      <m:num>
                        <m:r>
                          <a:rPr lang="en-GB" sz="3400" i="1">
                            <a:solidFill>
                              <a:schemeClr val="tx1"/>
                            </a:solidFill>
                            <a:latin typeface="Cambria Math" panose="02040503050406030204" pitchFamily="18" charset="0"/>
                          </a:rPr>
                          <m:t>1 </m:t>
                        </m:r>
                      </m:num>
                      <m:den>
                        <m:r>
                          <a:rPr lang="en-GB" sz="3400" i="1">
                            <a:solidFill>
                              <a:schemeClr val="tx1"/>
                            </a:solidFill>
                            <a:latin typeface="Cambria Math" panose="02040503050406030204" pitchFamily="18" charset="0"/>
                          </a:rPr>
                          <m:t>𝑓</m:t>
                        </m:r>
                      </m:den>
                    </m:f>
                    <m:r>
                      <a:rPr lang="en-GB" sz="3400" i="1">
                        <a:solidFill>
                          <a:schemeClr val="tx1"/>
                        </a:solidFill>
                        <a:latin typeface="Cambria Math" panose="02040503050406030204" pitchFamily="18" charset="0"/>
                      </a:rPr>
                      <m:t>= </m:t>
                    </m:r>
                    <m:f>
                      <m:fPr>
                        <m:ctrlPr>
                          <a:rPr lang="lt-LT" sz="3400" i="1">
                            <a:solidFill>
                              <a:schemeClr val="tx1"/>
                            </a:solidFill>
                            <a:latin typeface="Cambria Math" panose="02040503050406030204" pitchFamily="18" charset="0"/>
                          </a:rPr>
                        </m:ctrlPr>
                      </m:fPr>
                      <m:num>
                        <m:r>
                          <a:rPr lang="en-GB" sz="3400" i="1">
                            <a:solidFill>
                              <a:schemeClr val="tx1"/>
                            </a:solidFill>
                            <a:latin typeface="Cambria Math" panose="02040503050406030204" pitchFamily="18" charset="0"/>
                          </a:rPr>
                          <m:t>1</m:t>
                        </m:r>
                      </m:num>
                      <m:den>
                        <m:sSub>
                          <m:sSubPr>
                            <m:ctrlPr>
                              <a:rPr lang="lt-LT" sz="3400" i="1">
                                <a:solidFill>
                                  <a:schemeClr val="tx1"/>
                                </a:solidFill>
                                <a:latin typeface="Cambria Math" panose="02040503050406030204" pitchFamily="18" charset="0"/>
                              </a:rPr>
                            </m:ctrlPr>
                          </m:sSubPr>
                          <m:e>
                            <m:r>
                              <a:rPr lang="en-GB" sz="3400" i="1">
                                <a:solidFill>
                                  <a:schemeClr val="tx1"/>
                                </a:solidFill>
                                <a:latin typeface="Cambria Math" panose="02040503050406030204" pitchFamily="18" charset="0"/>
                              </a:rPr>
                              <m:t>𝑓</m:t>
                            </m:r>
                          </m:e>
                          <m:sub>
                            <m:r>
                              <a:rPr lang="en-GB" sz="3400" i="1">
                                <a:solidFill>
                                  <a:schemeClr val="tx1"/>
                                </a:solidFill>
                                <a:latin typeface="Cambria Math" panose="02040503050406030204" pitchFamily="18" charset="0"/>
                              </a:rPr>
                              <m:t>0</m:t>
                            </m:r>
                          </m:sub>
                        </m:sSub>
                      </m:den>
                    </m:f>
                    <m:r>
                      <a:rPr lang="en-GB" sz="3400" i="1">
                        <a:solidFill>
                          <a:schemeClr val="tx1"/>
                        </a:solidFill>
                        <a:latin typeface="Cambria Math" panose="02040503050406030204" pitchFamily="18" charset="0"/>
                      </a:rPr>
                      <m:t>− </m:t>
                    </m:r>
                    <m:f>
                      <m:fPr>
                        <m:ctrlPr>
                          <a:rPr lang="lt-LT" sz="3400" i="1">
                            <a:solidFill>
                              <a:schemeClr val="tx1"/>
                            </a:solidFill>
                            <a:latin typeface="Cambria Math" panose="02040503050406030204" pitchFamily="18" charset="0"/>
                          </a:rPr>
                        </m:ctrlPr>
                      </m:fPr>
                      <m:num>
                        <m:r>
                          <a:rPr lang="en-GB" sz="3400" i="1">
                            <a:solidFill>
                              <a:schemeClr val="tx1"/>
                            </a:solidFill>
                            <a:latin typeface="Cambria Math" panose="02040503050406030204" pitchFamily="18" charset="0"/>
                          </a:rPr>
                          <m:t>1</m:t>
                        </m:r>
                      </m:num>
                      <m:den>
                        <m:r>
                          <a:rPr lang="en-GB" sz="3400" i="1">
                            <a:solidFill>
                              <a:schemeClr val="tx1"/>
                            </a:solidFill>
                            <a:latin typeface="Cambria Math" panose="02040503050406030204" pitchFamily="18" charset="0"/>
                          </a:rPr>
                          <m:t>𝑑</m:t>
                        </m:r>
                      </m:den>
                    </m:f>
                  </m:oMath>
                </a14:m>
                <a:r>
                  <a:rPr lang="lt-LT" sz="3400" dirty="0" smtClean="0">
                    <a:latin typeface="Comic Sans MS" panose="030F0702030302020204" pitchFamily="66" charset="0"/>
                  </a:rPr>
                  <a:t>; </a:t>
                </a:r>
                <a:endParaRPr lang="lt-LT" sz="3400" dirty="0">
                  <a:latin typeface="Comic Sans MS" panose="030F0702030302020204" pitchFamily="66" charset="0"/>
                </a:endParaRPr>
              </a:p>
              <a:p>
                <a:pPr marL="0" indent="0">
                  <a:buNone/>
                </a:pPr>
                <a:r>
                  <a:rPr lang="nn-NO" dirty="0" smtClean="0">
                    <a:solidFill>
                      <a:schemeClr val="tx1"/>
                    </a:solidFill>
                    <a:latin typeface="Comic Sans MS"/>
                  </a:rPr>
                  <a:t>Pasinaudoję formule</a:t>
                </a:r>
                <a:r>
                  <a:rPr lang="lt-LT" dirty="0" smtClean="0">
                    <a:solidFill>
                      <a:schemeClr val="tx1"/>
                    </a:solidFill>
                    <a:latin typeface="Comic Sans MS"/>
                  </a:rPr>
                  <a:t> </a:t>
                </a:r>
                <a:r>
                  <a:rPr lang="lt-LT" sz="2900" i="1" dirty="0">
                    <a:solidFill>
                      <a:schemeClr val="tx1"/>
                    </a:solidFill>
                    <a:latin typeface="Comic Sans MS" panose="030F0702030302020204" pitchFamily="66" charset="0"/>
                  </a:rPr>
                  <a:t>D = </a:t>
                </a:r>
                <a14:m>
                  <m:oMath xmlns:m="http://schemas.openxmlformats.org/officeDocument/2006/math">
                    <m:sSub>
                      <m:sSubPr>
                        <m:ctrlPr>
                          <a:rPr lang="lt-LT" sz="2900" i="1">
                            <a:solidFill>
                              <a:schemeClr val="tx1"/>
                            </a:solidFill>
                            <a:latin typeface="Cambria Math" panose="02040503050406030204" pitchFamily="18" charset="0"/>
                          </a:rPr>
                        </m:ctrlPr>
                      </m:sSubPr>
                      <m:e>
                        <m:r>
                          <a:rPr lang="en-GB" sz="2900" i="1">
                            <a:solidFill>
                              <a:schemeClr val="tx1"/>
                            </a:solidFill>
                            <a:latin typeface="Cambria Math"/>
                          </a:rPr>
                          <m:t>𝐷</m:t>
                        </m:r>
                      </m:e>
                      <m:sub>
                        <m:r>
                          <a:rPr lang="en-GB" sz="2900" i="1">
                            <a:solidFill>
                              <a:schemeClr val="tx1"/>
                            </a:solidFill>
                            <a:latin typeface="Cambria Math"/>
                          </a:rPr>
                          <m:t>1</m:t>
                        </m:r>
                      </m:sub>
                    </m:sSub>
                  </m:oMath>
                </a14:m>
                <a:r>
                  <a:rPr lang="lt-LT" sz="2900" i="1" dirty="0">
                    <a:solidFill>
                      <a:schemeClr val="tx1"/>
                    </a:solidFill>
                    <a:latin typeface="Comic Sans MS" panose="030F0702030302020204" pitchFamily="66" charset="0"/>
                  </a:rPr>
                  <a:t> + </a:t>
                </a:r>
                <a14:m>
                  <m:oMath xmlns:m="http://schemas.openxmlformats.org/officeDocument/2006/math">
                    <m:sSub>
                      <m:sSubPr>
                        <m:ctrlPr>
                          <a:rPr lang="lt-LT" sz="2900" i="1">
                            <a:solidFill>
                              <a:schemeClr val="tx1"/>
                            </a:solidFill>
                            <a:latin typeface="Cambria Math" panose="02040503050406030204" pitchFamily="18" charset="0"/>
                          </a:rPr>
                        </m:ctrlPr>
                      </m:sSubPr>
                      <m:e>
                        <m:r>
                          <a:rPr lang="lt-LT" sz="2900" i="1">
                            <a:solidFill>
                              <a:schemeClr val="tx1"/>
                            </a:solidFill>
                            <a:latin typeface="Cambria Math"/>
                          </a:rPr>
                          <m:t>𝐷</m:t>
                        </m:r>
                      </m:e>
                      <m:sub>
                        <m:r>
                          <a:rPr lang="lt-LT" sz="2900" i="1">
                            <a:solidFill>
                              <a:schemeClr val="tx1"/>
                            </a:solidFill>
                            <a:latin typeface="Cambria Math"/>
                          </a:rPr>
                          <m:t>2</m:t>
                        </m:r>
                      </m:sub>
                    </m:sSub>
                  </m:oMath>
                </a14:m>
                <a:r>
                  <a:rPr lang="nn-NO" u="sng" dirty="0" smtClean="0">
                    <a:solidFill>
                      <a:schemeClr val="tx1"/>
                    </a:solidFill>
                    <a:latin typeface="Comic Sans MS" charset="0"/>
                  </a:rPr>
                  <a:t>,</a:t>
                </a:r>
                <a:r>
                  <a:rPr lang="nn-NO" dirty="0" smtClean="0">
                    <a:solidFill>
                      <a:schemeClr val="tx1"/>
                    </a:solidFill>
                    <a:latin typeface="Comic Sans MS" charset="0"/>
                  </a:rPr>
                  <a:t> </a:t>
                </a:r>
                <a:r>
                  <a:rPr lang="lt-LT" dirty="0" smtClean="0">
                    <a:solidFill>
                      <a:schemeClr val="tx1"/>
                    </a:solidFill>
                    <a:latin typeface="Comic Sans MS" charset="0"/>
                  </a:rPr>
                  <a:t>gauname </a:t>
                </a:r>
                <a14:m>
                  <m:oMath xmlns:m="http://schemas.openxmlformats.org/officeDocument/2006/math">
                    <m:sSub>
                      <m:sSubPr>
                        <m:ctrlPr>
                          <a:rPr lang="lt-LT" sz="2600" i="1" smtClean="0">
                            <a:solidFill>
                              <a:schemeClr val="tx1"/>
                            </a:solidFill>
                            <a:latin typeface="Cambria Math" panose="02040503050406030204" pitchFamily="18" charset="0"/>
                          </a:rPr>
                        </m:ctrlPr>
                      </m:sSubPr>
                      <m:e>
                        <m:r>
                          <a:rPr lang="lt-LT" sz="2600" i="1">
                            <a:solidFill>
                              <a:schemeClr val="tx1"/>
                            </a:solidFill>
                            <a:latin typeface="Cambria Math" panose="02040503050406030204" pitchFamily="18" charset="0"/>
                          </a:rPr>
                          <m:t>𝐷</m:t>
                        </m:r>
                      </m:e>
                      <m:sub>
                        <m:r>
                          <a:rPr lang="lt-LT" sz="2600" i="1">
                            <a:solidFill>
                              <a:schemeClr val="tx1"/>
                            </a:solidFill>
                            <a:latin typeface="Cambria Math" panose="02040503050406030204" pitchFamily="18" charset="0"/>
                          </a:rPr>
                          <m:t>1</m:t>
                        </m:r>
                      </m:sub>
                    </m:sSub>
                    <m:r>
                      <a:rPr lang="lt-LT" sz="2600" i="1">
                        <a:solidFill>
                          <a:schemeClr val="tx1"/>
                        </a:solidFill>
                        <a:latin typeface="Cambria Math" panose="02040503050406030204" pitchFamily="18" charset="0"/>
                      </a:rPr>
                      <m:t>+</m:t>
                    </m:r>
                    <m:sSub>
                      <m:sSubPr>
                        <m:ctrlPr>
                          <a:rPr lang="lt-LT" sz="2600" i="1">
                            <a:solidFill>
                              <a:schemeClr val="tx1"/>
                            </a:solidFill>
                            <a:latin typeface="Cambria Math" panose="02040503050406030204" pitchFamily="18" charset="0"/>
                          </a:rPr>
                        </m:ctrlPr>
                      </m:sSubPr>
                      <m:e>
                        <m:r>
                          <a:rPr lang="lt-LT" sz="2600" i="1">
                            <a:solidFill>
                              <a:schemeClr val="tx1"/>
                            </a:solidFill>
                            <a:latin typeface="Cambria Math" panose="02040503050406030204" pitchFamily="18" charset="0"/>
                          </a:rPr>
                          <m:t>𝐷</m:t>
                        </m:r>
                      </m:e>
                      <m:sub>
                        <m:r>
                          <a:rPr lang="lt-LT" sz="2600" i="1">
                            <a:solidFill>
                              <a:schemeClr val="tx1"/>
                            </a:solidFill>
                            <a:latin typeface="Cambria Math" panose="02040503050406030204" pitchFamily="18" charset="0"/>
                          </a:rPr>
                          <m:t>2</m:t>
                        </m:r>
                      </m:sub>
                    </m:sSub>
                    <m:r>
                      <a:rPr lang="lt-LT" sz="2600" i="1">
                        <a:solidFill>
                          <a:schemeClr val="tx1"/>
                        </a:solidFill>
                        <a:latin typeface="Cambria Math" panose="02040503050406030204" pitchFamily="18" charset="0"/>
                      </a:rPr>
                      <m:t>−</m:t>
                    </m:r>
                    <m:sSub>
                      <m:sSubPr>
                        <m:ctrlPr>
                          <a:rPr lang="lt-LT" sz="2600" i="1">
                            <a:solidFill>
                              <a:schemeClr val="tx1"/>
                            </a:solidFill>
                            <a:latin typeface="Cambria Math" panose="02040503050406030204" pitchFamily="18" charset="0"/>
                          </a:rPr>
                        </m:ctrlPr>
                      </m:sSubPr>
                      <m:e>
                        <m:r>
                          <a:rPr lang="lt-LT" sz="2600" i="1">
                            <a:solidFill>
                              <a:schemeClr val="tx1"/>
                            </a:solidFill>
                            <a:latin typeface="Cambria Math" panose="02040503050406030204" pitchFamily="18" charset="0"/>
                          </a:rPr>
                          <m:t>𝐷</m:t>
                        </m:r>
                      </m:e>
                      <m:sub>
                        <m:r>
                          <a:rPr lang="lt-LT" sz="2600" i="1">
                            <a:solidFill>
                              <a:schemeClr val="tx1"/>
                            </a:solidFill>
                            <a:latin typeface="Cambria Math" panose="02040503050406030204" pitchFamily="18" charset="0"/>
                          </a:rPr>
                          <m:t>1</m:t>
                        </m:r>
                      </m:sub>
                    </m:sSub>
                    <m:r>
                      <a:rPr lang="lt-LT" sz="2600" i="1">
                        <a:solidFill>
                          <a:schemeClr val="tx1"/>
                        </a:solidFill>
                        <a:latin typeface="Cambria Math" panose="02040503050406030204" pitchFamily="18" charset="0"/>
                      </a:rPr>
                      <m:t>= </m:t>
                    </m:r>
                    <m:f>
                      <m:fPr>
                        <m:ctrlPr>
                          <a:rPr lang="lt-LT" sz="2600" i="1">
                            <a:solidFill>
                              <a:schemeClr val="tx1"/>
                            </a:solidFill>
                            <a:latin typeface="Cambria Math" panose="02040503050406030204" pitchFamily="18" charset="0"/>
                          </a:rPr>
                        </m:ctrlPr>
                      </m:fPr>
                      <m:num>
                        <m:r>
                          <a:rPr lang="lt-LT" sz="2600" i="1">
                            <a:solidFill>
                              <a:schemeClr val="tx1"/>
                            </a:solidFill>
                            <a:latin typeface="Cambria Math" panose="02040503050406030204" pitchFamily="18" charset="0"/>
                          </a:rPr>
                          <m:t>1</m:t>
                        </m:r>
                      </m:num>
                      <m:den>
                        <m:sSub>
                          <m:sSubPr>
                            <m:ctrlPr>
                              <a:rPr lang="lt-LT" sz="2600" i="1">
                                <a:solidFill>
                                  <a:schemeClr val="tx1"/>
                                </a:solidFill>
                                <a:latin typeface="Cambria Math" panose="02040503050406030204" pitchFamily="18" charset="0"/>
                              </a:rPr>
                            </m:ctrlPr>
                          </m:sSubPr>
                          <m:e>
                            <m:r>
                              <a:rPr lang="lt-LT" sz="2600" i="1">
                                <a:solidFill>
                                  <a:schemeClr val="tx1"/>
                                </a:solidFill>
                                <a:latin typeface="Cambria Math" panose="02040503050406030204" pitchFamily="18" charset="0"/>
                              </a:rPr>
                              <m:t>𝑓</m:t>
                            </m:r>
                          </m:e>
                          <m:sub>
                            <m:r>
                              <a:rPr lang="lt-LT" sz="2600" i="1">
                                <a:solidFill>
                                  <a:schemeClr val="tx1"/>
                                </a:solidFill>
                                <a:latin typeface="Cambria Math" panose="02040503050406030204" pitchFamily="18" charset="0"/>
                              </a:rPr>
                              <m:t>0</m:t>
                            </m:r>
                          </m:sub>
                        </m:sSub>
                      </m:den>
                    </m:f>
                    <m:r>
                      <a:rPr lang="lt-LT" sz="2600" i="1">
                        <a:solidFill>
                          <a:schemeClr val="tx1"/>
                        </a:solidFill>
                        <a:latin typeface="Cambria Math" panose="02040503050406030204" pitchFamily="18" charset="0"/>
                      </a:rPr>
                      <m:t>− </m:t>
                    </m:r>
                    <m:f>
                      <m:fPr>
                        <m:ctrlPr>
                          <a:rPr lang="lt-LT" sz="2600" i="1">
                            <a:solidFill>
                              <a:schemeClr val="tx1"/>
                            </a:solidFill>
                            <a:latin typeface="Cambria Math" panose="02040503050406030204" pitchFamily="18" charset="0"/>
                          </a:rPr>
                        </m:ctrlPr>
                      </m:fPr>
                      <m:num>
                        <m:r>
                          <a:rPr lang="lt-LT" sz="2600" i="1">
                            <a:solidFill>
                              <a:schemeClr val="tx1"/>
                            </a:solidFill>
                            <a:latin typeface="Cambria Math" panose="02040503050406030204" pitchFamily="18" charset="0"/>
                          </a:rPr>
                          <m:t>1</m:t>
                        </m:r>
                      </m:num>
                      <m:den>
                        <m:r>
                          <a:rPr lang="lt-LT" sz="2600" i="1">
                            <a:solidFill>
                              <a:schemeClr val="tx1"/>
                            </a:solidFill>
                            <a:latin typeface="Cambria Math" panose="02040503050406030204" pitchFamily="18" charset="0"/>
                          </a:rPr>
                          <m:t>𝑑</m:t>
                        </m:r>
                      </m:den>
                    </m:f>
                  </m:oMath>
                </a14:m>
                <a:r>
                  <a:rPr lang="lt-LT" sz="2000" dirty="0" smtClean="0">
                    <a:solidFill>
                      <a:schemeClr val="tx1"/>
                    </a:solidFill>
                    <a:latin typeface="Comic Sans MS"/>
                  </a:rPr>
                  <a:t> .</a:t>
                </a:r>
                <a:r>
                  <a:rPr lang="nn-NO" sz="2000" dirty="0">
                    <a:solidFill>
                      <a:schemeClr val="tx1"/>
                    </a:solidFill>
                    <a:latin typeface="Comic Sans MS"/>
                  </a:rPr>
                  <a:t/>
                </a:r>
                <a:br>
                  <a:rPr lang="nn-NO" sz="2000" dirty="0">
                    <a:solidFill>
                      <a:schemeClr val="tx1"/>
                    </a:solidFill>
                    <a:latin typeface="Comic Sans MS"/>
                  </a:rPr>
                </a:br>
                <a:r>
                  <a:rPr lang="lt-LT" dirty="0">
                    <a:solidFill>
                      <a:schemeClr val="tx1"/>
                    </a:solidFill>
                    <a:latin typeface="Comic Sans MS" charset="0"/>
                  </a:rPr>
                  <a:t>Iš </a:t>
                </a:r>
                <a:r>
                  <a:rPr lang="lt-LT" dirty="0" smtClean="0">
                    <a:solidFill>
                      <a:schemeClr val="tx1"/>
                    </a:solidFill>
                    <a:latin typeface="Comic Sans MS" charset="0"/>
                  </a:rPr>
                  <a:t>čia</a:t>
                </a:r>
                <a:r>
                  <a:rPr lang="lt-LT" dirty="0"/>
                  <a:t> </a:t>
                </a:r>
                <a14:m>
                  <m:oMath xmlns:m="http://schemas.openxmlformats.org/officeDocument/2006/math">
                    <m:sSub>
                      <m:sSubPr>
                        <m:ctrlPr>
                          <a:rPr lang="lt-LT" sz="3400" i="1" smtClean="0">
                            <a:solidFill>
                              <a:schemeClr val="tx1"/>
                            </a:solidFill>
                            <a:latin typeface="Cambria Math" panose="02040503050406030204" pitchFamily="18" charset="0"/>
                          </a:rPr>
                        </m:ctrlPr>
                      </m:sSubPr>
                      <m:e>
                        <m:r>
                          <a:rPr lang="lt-LT" sz="3400" i="1">
                            <a:solidFill>
                              <a:schemeClr val="tx1"/>
                            </a:solidFill>
                            <a:latin typeface="Cambria Math" panose="02040503050406030204" pitchFamily="18" charset="0"/>
                          </a:rPr>
                          <m:t>𝐷</m:t>
                        </m:r>
                      </m:e>
                      <m:sub>
                        <m:r>
                          <a:rPr lang="lt-LT" sz="3400" i="1">
                            <a:solidFill>
                              <a:schemeClr val="tx1"/>
                            </a:solidFill>
                            <a:latin typeface="Cambria Math" panose="02040503050406030204" pitchFamily="18" charset="0"/>
                          </a:rPr>
                          <m:t>2</m:t>
                        </m:r>
                      </m:sub>
                    </m:sSub>
                    <m:r>
                      <a:rPr lang="lt-LT" sz="3400" i="1">
                        <a:solidFill>
                          <a:schemeClr val="tx1"/>
                        </a:solidFill>
                        <a:latin typeface="Cambria Math" panose="02040503050406030204" pitchFamily="18" charset="0"/>
                      </a:rPr>
                      <m:t>= </m:t>
                    </m:r>
                    <m:f>
                      <m:fPr>
                        <m:ctrlPr>
                          <a:rPr lang="lt-LT" sz="3400" i="1">
                            <a:solidFill>
                              <a:schemeClr val="tx1"/>
                            </a:solidFill>
                            <a:latin typeface="Cambria Math" panose="02040503050406030204" pitchFamily="18" charset="0"/>
                          </a:rPr>
                        </m:ctrlPr>
                      </m:fPr>
                      <m:num>
                        <m:r>
                          <a:rPr lang="lt-LT" sz="3400" i="1">
                            <a:solidFill>
                              <a:schemeClr val="tx1"/>
                            </a:solidFill>
                            <a:latin typeface="Cambria Math" panose="02040503050406030204" pitchFamily="18" charset="0"/>
                          </a:rPr>
                          <m:t>1</m:t>
                        </m:r>
                      </m:num>
                      <m:den>
                        <m:sSub>
                          <m:sSubPr>
                            <m:ctrlPr>
                              <a:rPr lang="lt-LT" sz="3400" i="1">
                                <a:solidFill>
                                  <a:schemeClr val="tx1"/>
                                </a:solidFill>
                                <a:latin typeface="Cambria Math" panose="02040503050406030204" pitchFamily="18" charset="0"/>
                              </a:rPr>
                            </m:ctrlPr>
                          </m:sSubPr>
                          <m:e>
                            <m:r>
                              <a:rPr lang="lt-LT" sz="3400" i="1">
                                <a:solidFill>
                                  <a:schemeClr val="tx1"/>
                                </a:solidFill>
                                <a:latin typeface="Cambria Math" panose="02040503050406030204" pitchFamily="18" charset="0"/>
                              </a:rPr>
                              <m:t>𝑓</m:t>
                            </m:r>
                          </m:e>
                          <m:sub>
                            <m:r>
                              <a:rPr lang="lt-LT" sz="3400" i="1">
                                <a:solidFill>
                                  <a:schemeClr val="tx1"/>
                                </a:solidFill>
                                <a:latin typeface="Cambria Math" panose="02040503050406030204" pitchFamily="18" charset="0"/>
                              </a:rPr>
                              <m:t>0</m:t>
                            </m:r>
                          </m:sub>
                        </m:sSub>
                      </m:den>
                    </m:f>
                    <m:r>
                      <a:rPr lang="lt-LT" sz="3400" i="1">
                        <a:solidFill>
                          <a:schemeClr val="tx1"/>
                        </a:solidFill>
                        <a:latin typeface="Cambria Math" panose="02040503050406030204" pitchFamily="18" charset="0"/>
                      </a:rPr>
                      <m:t>− </m:t>
                    </m:r>
                    <m:f>
                      <m:fPr>
                        <m:ctrlPr>
                          <a:rPr lang="lt-LT" sz="3400" i="1">
                            <a:solidFill>
                              <a:schemeClr val="tx1"/>
                            </a:solidFill>
                            <a:latin typeface="Cambria Math" panose="02040503050406030204" pitchFamily="18" charset="0"/>
                          </a:rPr>
                        </m:ctrlPr>
                      </m:fPr>
                      <m:num>
                        <m:r>
                          <a:rPr lang="lt-LT" sz="3400" i="1">
                            <a:solidFill>
                              <a:schemeClr val="tx1"/>
                            </a:solidFill>
                            <a:latin typeface="Cambria Math" panose="02040503050406030204" pitchFamily="18" charset="0"/>
                          </a:rPr>
                          <m:t>1</m:t>
                        </m:r>
                      </m:num>
                      <m:den>
                        <m:r>
                          <a:rPr lang="lt-LT" sz="3400" i="1">
                            <a:solidFill>
                              <a:schemeClr val="tx1"/>
                            </a:solidFill>
                            <a:latin typeface="Cambria Math" panose="02040503050406030204" pitchFamily="18" charset="0"/>
                          </a:rPr>
                          <m:t>𝑑</m:t>
                        </m:r>
                      </m:den>
                    </m:f>
                  </m:oMath>
                </a14:m>
                <a:r>
                  <a:rPr lang="lt-LT" dirty="0" smtClean="0">
                    <a:solidFill>
                      <a:schemeClr val="tx1"/>
                    </a:solidFill>
                    <a:latin typeface="Comic Sans MS" charset="0"/>
                  </a:rPr>
                  <a:t>. </a:t>
                </a:r>
                <a:r>
                  <a:rPr lang="lt-LT" dirty="0">
                    <a:solidFill>
                      <a:schemeClr val="tx1"/>
                    </a:solidFill>
                    <a:latin typeface="Comic Sans MS" charset="0"/>
                  </a:rPr>
                  <a:t>Atliekama skaičiavimus. </a:t>
                </a:r>
                <a:endParaRPr lang="lt-LT" dirty="0" smtClean="0">
                  <a:solidFill>
                    <a:schemeClr val="tx1"/>
                  </a:solidFill>
                  <a:latin typeface="Comic Sans MS" charset="0"/>
                </a:endParaRPr>
              </a:p>
              <a:p>
                <a:pPr marL="0" indent="0">
                  <a:buNone/>
                </a:pPr>
                <a:r>
                  <a:rPr lang="lt-LT" sz="2000" dirty="0">
                    <a:solidFill>
                      <a:schemeClr val="tx1"/>
                    </a:solidFill>
                    <a:latin typeface="Comic Sans MS"/>
                  </a:rPr>
                  <a:t/>
                </a:r>
                <a:br>
                  <a:rPr lang="lt-LT" sz="2000" dirty="0">
                    <a:solidFill>
                      <a:schemeClr val="tx1"/>
                    </a:solidFill>
                    <a:latin typeface="Comic Sans MS"/>
                  </a:rPr>
                </a:br>
                <a14:m>
                  <m:oMathPara xmlns:m="http://schemas.openxmlformats.org/officeDocument/2006/math">
                    <m:oMathParaPr>
                      <m:jc m:val="left"/>
                    </m:oMathParaPr>
                    <m:oMath xmlns:m="http://schemas.openxmlformats.org/officeDocument/2006/math">
                      <m:sSub>
                        <m:sSubPr>
                          <m:ctrlPr>
                            <a:rPr lang="lt-LT" sz="3200" i="1" smtClean="0">
                              <a:solidFill>
                                <a:schemeClr val="tx1"/>
                              </a:solidFill>
                              <a:latin typeface="Cambria Math" panose="02040503050406030204" pitchFamily="18" charset="0"/>
                            </a:rPr>
                          </m:ctrlPr>
                        </m:sSubPr>
                        <m:e>
                          <m:r>
                            <a:rPr lang="en-GB" sz="3200" i="1">
                              <a:solidFill>
                                <a:schemeClr val="tx1"/>
                              </a:solidFill>
                              <a:latin typeface="Cambria Math" panose="02040503050406030204" pitchFamily="18" charset="0"/>
                            </a:rPr>
                            <m:t>𝐷</m:t>
                          </m:r>
                        </m:e>
                        <m:sub>
                          <m:r>
                            <a:rPr lang="en-GB" sz="3200" i="1">
                              <a:solidFill>
                                <a:schemeClr val="tx1"/>
                              </a:solidFill>
                              <a:latin typeface="Cambria Math" panose="02040503050406030204" pitchFamily="18" charset="0"/>
                            </a:rPr>
                            <m:t>2</m:t>
                          </m:r>
                        </m:sub>
                      </m:sSub>
                      <m:r>
                        <a:rPr lang="en-GB" sz="3200" i="1">
                          <a:solidFill>
                            <a:schemeClr val="tx1"/>
                          </a:solidFill>
                          <a:latin typeface="Cambria Math" panose="02040503050406030204" pitchFamily="18" charset="0"/>
                        </a:rPr>
                        <m:t>= </m:t>
                      </m:r>
                      <m:f>
                        <m:fPr>
                          <m:ctrlPr>
                            <a:rPr lang="lt-LT" sz="3200" i="1">
                              <a:solidFill>
                                <a:schemeClr val="tx1"/>
                              </a:solidFill>
                              <a:latin typeface="Cambria Math" panose="02040503050406030204" pitchFamily="18" charset="0"/>
                            </a:rPr>
                          </m:ctrlPr>
                        </m:fPr>
                        <m:num>
                          <m:r>
                            <a:rPr lang="en-GB" sz="3200" i="1">
                              <a:solidFill>
                                <a:schemeClr val="tx1"/>
                              </a:solidFill>
                              <a:latin typeface="Cambria Math" panose="02040503050406030204" pitchFamily="18" charset="0"/>
                            </a:rPr>
                            <m:t>1</m:t>
                          </m:r>
                        </m:num>
                        <m:den>
                          <m:r>
                            <a:rPr lang="en-GB" sz="3200" i="1">
                              <a:solidFill>
                                <a:schemeClr val="tx1"/>
                              </a:solidFill>
                              <a:latin typeface="Cambria Math" panose="02040503050406030204" pitchFamily="18" charset="0"/>
                            </a:rPr>
                            <m:t>0,25</m:t>
                          </m:r>
                        </m:den>
                      </m:f>
                      <m:r>
                        <a:rPr lang="en-GB" sz="3200" i="1">
                          <a:solidFill>
                            <a:schemeClr val="tx1"/>
                          </a:solidFill>
                          <a:latin typeface="Cambria Math" panose="02040503050406030204" pitchFamily="18" charset="0"/>
                        </a:rPr>
                        <m:t>− </m:t>
                      </m:r>
                      <m:f>
                        <m:fPr>
                          <m:ctrlPr>
                            <a:rPr lang="lt-LT" sz="3200" i="1">
                              <a:solidFill>
                                <a:schemeClr val="tx1"/>
                              </a:solidFill>
                              <a:latin typeface="Cambria Math" panose="02040503050406030204" pitchFamily="18" charset="0"/>
                            </a:rPr>
                          </m:ctrlPr>
                        </m:fPr>
                        <m:num>
                          <m:r>
                            <a:rPr lang="en-GB" sz="3200" i="1">
                              <a:solidFill>
                                <a:schemeClr val="tx1"/>
                              </a:solidFill>
                              <a:latin typeface="Cambria Math" panose="02040503050406030204" pitchFamily="18" charset="0"/>
                            </a:rPr>
                            <m:t>1</m:t>
                          </m:r>
                        </m:num>
                        <m:den>
                          <m:r>
                            <a:rPr lang="en-GB" sz="3200" i="1">
                              <a:solidFill>
                                <a:schemeClr val="tx1"/>
                              </a:solidFill>
                              <a:latin typeface="Cambria Math" panose="02040503050406030204" pitchFamily="18" charset="0"/>
                            </a:rPr>
                            <m:t>0,2</m:t>
                          </m:r>
                        </m:den>
                      </m:f>
                      <m:r>
                        <a:rPr lang="en-GB" sz="3200" i="1">
                          <a:solidFill>
                            <a:schemeClr val="tx1"/>
                          </a:solidFill>
                          <a:latin typeface="Cambria Math" panose="02040503050406030204" pitchFamily="18" charset="0"/>
                        </a:rPr>
                        <m:t>=4−5= −1</m:t>
                      </m:r>
                      <m:r>
                        <a:rPr lang="en-GB" sz="3200" i="1">
                          <a:solidFill>
                            <a:schemeClr val="tx1"/>
                          </a:solidFill>
                          <a:latin typeface="Cambria Math" panose="02040503050406030204" pitchFamily="18" charset="0"/>
                        </a:rPr>
                        <m:t>𝐷</m:t>
                      </m:r>
                    </m:oMath>
                  </m:oMathPara>
                </a14:m>
                <a:endParaRPr lang="lt-LT" sz="3200" dirty="0">
                  <a:solidFill>
                    <a:schemeClr val="tx1"/>
                  </a:solidFill>
                </a:endParaRPr>
              </a:p>
              <a:p>
                <a:pPr marL="0" indent="0">
                  <a:buNone/>
                </a:pPr>
                <a:endParaRPr lang="lt-LT" sz="2000" dirty="0">
                  <a:solidFill>
                    <a:schemeClr val="tx1"/>
                  </a:solidFill>
                  <a:latin typeface="Comic Sans MS" charset="0"/>
                </a:endParaRPr>
              </a:p>
              <a:p>
                <a:pPr marL="0" indent="0">
                  <a:buNone/>
                </a:pPr>
                <a:r>
                  <a:rPr lang="lt-LT" b="1" dirty="0" err="1">
                    <a:solidFill>
                      <a:schemeClr val="tx1"/>
                    </a:solidFill>
                    <a:latin typeface="Comic Sans MS" charset="0"/>
                  </a:rPr>
                  <a:t>Ats</a:t>
                </a:r>
                <a:r>
                  <a:rPr lang="lt-LT" b="1" dirty="0">
                    <a:solidFill>
                      <a:schemeClr val="tx1"/>
                    </a:solidFill>
                    <a:latin typeface="Comic Sans MS" charset="0"/>
                  </a:rPr>
                  <a:t>.: -1D</a:t>
                </a:r>
                <a:r>
                  <a:rPr lang="lt-LT" sz="2000" dirty="0">
                    <a:solidFill>
                      <a:srgbClr val="DFE6D0"/>
                    </a:solidFill>
                    <a:latin typeface="Comic Sans MS"/>
                  </a:rPr>
                  <a:t/>
                </a:r>
                <a:br>
                  <a:rPr lang="lt-LT" sz="2000" dirty="0">
                    <a:solidFill>
                      <a:srgbClr val="DFE6D0"/>
                    </a:solidFill>
                    <a:latin typeface="Comic Sans MS"/>
                  </a:rPr>
                </a:br>
                <a:endParaRPr lang="lt-LT" sz="2000" dirty="0">
                  <a:solidFill>
                    <a:srgbClr val="DFE6D0"/>
                  </a:solidFill>
                  <a:latin typeface="Comic Sans MS"/>
                </a:endParaRPr>
              </a:p>
              <a:p>
                <a:pPr marL="0" indent="0">
                  <a:buNone/>
                </a:pPr>
                <a:endParaRPr lang="lt-LT" sz="2000" dirty="0">
                  <a:solidFill>
                    <a:srgbClr val="DFE6D0"/>
                  </a:solidFill>
                  <a:latin typeface="Comic Sans MS"/>
                </a:endParaRPr>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457200" y="1090247"/>
                <a:ext cx="8229600" cy="5603630"/>
              </a:xfrm>
              <a:blipFill rotWithShape="0">
                <a:blip r:embed="rId3"/>
                <a:stretch>
                  <a:fillRect l="-741" t="-1741" r="-222"/>
                </a:stretch>
              </a:blipFill>
            </p:spPr>
            <p:txBody>
              <a:bodyPr/>
              <a:lstStyle/>
              <a:p>
                <a:r>
                  <a:rPr lang="lt-LT">
                    <a:noFill/>
                  </a:rPr>
                  <a:t> </a:t>
                </a:r>
              </a:p>
            </p:txBody>
          </p:sp>
        </mc:Fallback>
      </mc:AlternateContent>
    </p:spTree>
    <p:extLst>
      <p:ext uri="{BB962C8B-B14F-4D97-AF65-F5344CB8AC3E}">
        <p14:creationId xmlns:p14="http://schemas.microsoft.com/office/powerpoint/2010/main" val="163606591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Effect transition="in" filter="wipe(down)">
                                      <p:cBhvr>
                                        <p:cTn id="23" dur="580">
                                          <p:stCondLst>
                                            <p:cond delay="0"/>
                                          </p:stCondLst>
                                        </p:cTn>
                                        <p:tgtEl>
                                          <p:spTgt spid="3">
                                            <p:txEl>
                                              <p:pRg st="1" end="1"/>
                                            </p:txEl>
                                          </p:spTgt>
                                        </p:tgtEl>
                                      </p:cBhvr>
                                    </p:animEffect>
                                    <p:anim calcmode="lin" valueType="num">
                                      <p:cBhvr>
                                        <p:cTn id="24"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1" end="1"/>
                                            </p:txEl>
                                          </p:spTgt>
                                        </p:tgtEl>
                                      </p:cBhvr>
                                      <p:to x="100000" y="60000"/>
                                    </p:animScale>
                                    <p:animScale>
                                      <p:cBhvr>
                                        <p:cTn id="30" dur="166" decel="50000">
                                          <p:stCondLst>
                                            <p:cond delay="676"/>
                                          </p:stCondLst>
                                        </p:cTn>
                                        <p:tgtEl>
                                          <p:spTgt spid="3">
                                            <p:txEl>
                                              <p:pRg st="1" end="1"/>
                                            </p:txEl>
                                          </p:spTgt>
                                        </p:tgtEl>
                                      </p:cBhvr>
                                      <p:to x="100000" y="100000"/>
                                    </p:animScale>
                                    <p:animScale>
                                      <p:cBhvr>
                                        <p:cTn id="31" dur="26">
                                          <p:stCondLst>
                                            <p:cond delay="1312"/>
                                          </p:stCondLst>
                                        </p:cTn>
                                        <p:tgtEl>
                                          <p:spTgt spid="3">
                                            <p:txEl>
                                              <p:pRg st="1" end="1"/>
                                            </p:txEl>
                                          </p:spTgt>
                                        </p:tgtEl>
                                      </p:cBhvr>
                                      <p:to x="100000" y="80000"/>
                                    </p:animScale>
                                    <p:animScale>
                                      <p:cBhvr>
                                        <p:cTn id="32" dur="166" decel="50000">
                                          <p:stCondLst>
                                            <p:cond delay="1338"/>
                                          </p:stCondLst>
                                        </p:cTn>
                                        <p:tgtEl>
                                          <p:spTgt spid="3">
                                            <p:txEl>
                                              <p:pRg st="1" end="1"/>
                                            </p:txEl>
                                          </p:spTgt>
                                        </p:tgtEl>
                                      </p:cBhvr>
                                      <p:to x="100000" y="100000"/>
                                    </p:animScale>
                                    <p:animScale>
                                      <p:cBhvr>
                                        <p:cTn id="33" dur="26">
                                          <p:stCondLst>
                                            <p:cond delay="1642"/>
                                          </p:stCondLst>
                                        </p:cTn>
                                        <p:tgtEl>
                                          <p:spTgt spid="3">
                                            <p:txEl>
                                              <p:pRg st="1" end="1"/>
                                            </p:txEl>
                                          </p:spTgt>
                                        </p:tgtEl>
                                      </p:cBhvr>
                                      <p:to x="100000" y="90000"/>
                                    </p:animScale>
                                    <p:animScale>
                                      <p:cBhvr>
                                        <p:cTn id="34" dur="166" decel="50000">
                                          <p:stCondLst>
                                            <p:cond delay="1668"/>
                                          </p:stCondLst>
                                        </p:cTn>
                                        <p:tgtEl>
                                          <p:spTgt spid="3">
                                            <p:txEl>
                                              <p:pRg st="1" end="1"/>
                                            </p:txEl>
                                          </p:spTgt>
                                        </p:tgtEl>
                                      </p:cBhvr>
                                      <p:to x="100000" y="100000"/>
                                    </p:animScale>
                                    <p:animScale>
                                      <p:cBhvr>
                                        <p:cTn id="35" dur="26">
                                          <p:stCondLst>
                                            <p:cond delay="1808"/>
                                          </p:stCondLst>
                                        </p:cTn>
                                        <p:tgtEl>
                                          <p:spTgt spid="3">
                                            <p:txEl>
                                              <p:pRg st="1" end="1"/>
                                            </p:txEl>
                                          </p:spTgt>
                                        </p:tgtEl>
                                      </p:cBhvr>
                                      <p:to x="100000" y="95000"/>
                                    </p:animScale>
                                    <p:animScale>
                                      <p:cBhvr>
                                        <p:cTn id="36" dur="166" decel="50000">
                                          <p:stCondLst>
                                            <p:cond delay="1834"/>
                                          </p:stCondLst>
                                        </p:cTn>
                                        <p:tgtEl>
                                          <p:spTgt spid="3">
                                            <p:txEl>
                                              <p:pRg st="1" end="1"/>
                                            </p:txEl>
                                          </p:spTgt>
                                        </p:tgtEl>
                                      </p:cBhvr>
                                      <p:to x="100000" y="100000"/>
                                    </p:animScale>
                                  </p:childTnLst>
                                </p:cTn>
                              </p:par>
                              <p:par>
                                <p:cTn id="37" presetID="26" presetClass="entr" presetSubtype="0" fill="hold" nodeType="with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Effect transition="in" filter="wipe(down)">
                                      <p:cBhvr>
                                        <p:cTn id="39" dur="580">
                                          <p:stCondLst>
                                            <p:cond delay="0"/>
                                          </p:stCondLst>
                                        </p:cTn>
                                        <p:tgtEl>
                                          <p:spTgt spid="3">
                                            <p:txEl>
                                              <p:pRg st="2" end="2"/>
                                            </p:txEl>
                                          </p:spTgt>
                                        </p:tgtEl>
                                      </p:cBhvr>
                                    </p:animEffect>
                                    <p:anim calcmode="lin" valueType="num">
                                      <p:cBhvr>
                                        <p:cTn id="40"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2" end="2"/>
                                            </p:txEl>
                                          </p:spTgt>
                                        </p:tgtEl>
                                      </p:cBhvr>
                                      <p:to x="100000" y="60000"/>
                                    </p:animScale>
                                    <p:animScale>
                                      <p:cBhvr>
                                        <p:cTn id="46" dur="166" decel="50000">
                                          <p:stCondLst>
                                            <p:cond delay="676"/>
                                          </p:stCondLst>
                                        </p:cTn>
                                        <p:tgtEl>
                                          <p:spTgt spid="3">
                                            <p:txEl>
                                              <p:pRg st="2" end="2"/>
                                            </p:txEl>
                                          </p:spTgt>
                                        </p:tgtEl>
                                      </p:cBhvr>
                                      <p:to x="100000" y="100000"/>
                                    </p:animScale>
                                    <p:animScale>
                                      <p:cBhvr>
                                        <p:cTn id="47" dur="26">
                                          <p:stCondLst>
                                            <p:cond delay="1312"/>
                                          </p:stCondLst>
                                        </p:cTn>
                                        <p:tgtEl>
                                          <p:spTgt spid="3">
                                            <p:txEl>
                                              <p:pRg st="2" end="2"/>
                                            </p:txEl>
                                          </p:spTgt>
                                        </p:tgtEl>
                                      </p:cBhvr>
                                      <p:to x="100000" y="80000"/>
                                    </p:animScale>
                                    <p:animScale>
                                      <p:cBhvr>
                                        <p:cTn id="48" dur="166" decel="50000">
                                          <p:stCondLst>
                                            <p:cond delay="1338"/>
                                          </p:stCondLst>
                                        </p:cTn>
                                        <p:tgtEl>
                                          <p:spTgt spid="3">
                                            <p:txEl>
                                              <p:pRg st="2" end="2"/>
                                            </p:txEl>
                                          </p:spTgt>
                                        </p:tgtEl>
                                      </p:cBhvr>
                                      <p:to x="100000" y="100000"/>
                                    </p:animScale>
                                    <p:animScale>
                                      <p:cBhvr>
                                        <p:cTn id="49" dur="26">
                                          <p:stCondLst>
                                            <p:cond delay="1642"/>
                                          </p:stCondLst>
                                        </p:cTn>
                                        <p:tgtEl>
                                          <p:spTgt spid="3">
                                            <p:txEl>
                                              <p:pRg st="2" end="2"/>
                                            </p:txEl>
                                          </p:spTgt>
                                        </p:tgtEl>
                                      </p:cBhvr>
                                      <p:to x="100000" y="90000"/>
                                    </p:animScale>
                                    <p:animScale>
                                      <p:cBhvr>
                                        <p:cTn id="50" dur="166" decel="50000">
                                          <p:stCondLst>
                                            <p:cond delay="1668"/>
                                          </p:stCondLst>
                                        </p:cTn>
                                        <p:tgtEl>
                                          <p:spTgt spid="3">
                                            <p:txEl>
                                              <p:pRg st="2" end="2"/>
                                            </p:txEl>
                                          </p:spTgt>
                                        </p:tgtEl>
                                      </p:cBhvr>
                                      <p:to x="100000" y="100000"/>
                                    </p:animScale>
                                    <p:animScale>
                                      <p:cBhvr>
                                        <p:cTn id="51" dur="26">
                                          <p:stCondLst>
                                            <p:cond delay="1808"/>
                                          </p:stCondLst>
                                        </p:cTn>
                                        <p:tgtEl>
                                          <p:spTgt spid="3">
                                            <p:txEl>
                                              <p:pRg st="2" end="2"/>
                                            </p:txEl>
                                          </p:spTgt>
                                        </p:tgtEl>
                                      </p:cBhvr>
                                      <p:to x="100000" y="95000"/>
                                    </p:animScale>
                                    <p:animScale>
                                      <p:cBhvr>
                                        <p:cTn id="52" dur="166" decel="50000">
                                          <p:stCondLst>
                                            <p:cond delay="1834"/>
                                          </p:stCondLst>
                                        </p:cTn>
                                        <p:tgtEl>
                                          <p:spTgt spid="3">
                                            <p:txEl>
                                              <p:pRg st="2" end="2"/>
                                            </p:txEl>
                                          </p:spTgt>
                                        </p:tgtEl>
                                      </p:cBhvr>
                                      <p:to x="100000" y="100000"/>
                                    </p:animScale>
                                  </p:childTnLst>
                                </p:cTn>
                              </p:par>
                              <p:par>
                                <p:cTn id="53" presetID="26" presetClass="entr" presetSubtype="0" fill="hold" nodeType="with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wipe(down)">
                                      <p:cBhvr>
                                        <p:cTn id="55" dur="580">
                                          <p:stCondLst>
                                            <p:cond delay="0"/>
                                          </p:stCondLst>
                                        </p:cTn>
                                        <p:tgtEl>
                                          <p:spTgt spid="3">
                                            <p:txEl>
                                              <p:pRg st="3" end="3"/>
                                            </p:txEl>
                                          </p:spTgt>
                                        </p:tgtEl>
                                      </p:cBhvr>
                                    </p:animEffect>
                                    <p:anim calcmode="lin" valueType="num">
                                      <p:cBhvr>
                                        <p:cTn id="5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5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5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1" dur="26">
                                          <p:stCondLst>
                                            <p:cond delay="650"/>
                                          </p:stCondLst>
                                        </p:cTn>
                                        <p:tgtEl>
                                          <p:spTgt spid="3">
                                            <p:txEl>
                                              <p:pRg st="3" end="3"/>
                                            </p:txEl>
                                          </p:spTgt>
                                        </p:tgtEl>
                                      </p:cBhvr>
                                      <p:to x="100000" y="60000"/>
                                    </p:animScale>
                                    <p:animScale>
                                      <p:cBhvr>
                                        <p:cTn id="62" dur="166" decel="50000">
                                          <p:stCondLst>
                                            <p:cond delay="676"/>
                                          </p:stCondLst>
                                        </p:cTn>
                                        <p:tgtEl>
                                          <p:spTgt spid="3">
                                            <p:txEl>
                                              <p:pRg st="3" end="3"/>
                                            </p:txEl>
                                          </p:spTgt>
                                        </p:tgtEl>
                                      </p:cBhvr>
                                      <p:to x="100000" y="100000"/>
                                    </p:animScale>
                                    <p:animScale>
                                      <p:cBhvr>
                                        <p:cTn id="63" dur="26">
                                          <p:stCondLst>
                                            <p:cond delay="1312"/>
                                          </p:stCondLst>
                                        </p:cTn>
                                        <p:tgtEl>
                                          <p:spTgt spid="3">
                                            <p:txEl>
                                              <p:pRg st="3" end="3"/>
                                            </p:txEl>
                                          </p:spTgt>
                                        </p:tgtEl>
                                      </p:cBhvr>
                                      <p:to x="100000" y="80000"/>
                                    </p:animScale>
                                    <p:animScale>
                                      <p:cBhvr>
                                        <p:cTn id="64" dur="166" decel="50000">
                                          <p:stCondLst>
                                            <p:cond delay="1338"/>
                                          </p:stCondLst>
                                        </p:cTn>
                                        <p:tgtEl>
                                          <p:spTgt spid="3">
                                            <p:txEl>
                                              <p:pRg st="3" end="3"/>
                                            </p:txEl>
                                          </p:spTgt>
                                        </p:tgtEl>
                                      </p:cBhvr>
                                      <p:to x="100000" y="100000"/>
                                    </p:animScale>
                                    <p:animScale>
                                      <p:cBhvr>
                                        <p:cTn id="65" dur="26">
                                          <p:stCondLst>
                                            <p:cond delay="1642"/>
                                          </p:stCondLst>
                                        </p:cTn>
                                        <p:tgtEl>
                                          <p:spTgt spid="3">
                                            <p:txEl>
                                              <p:pRg st="3" end="3"/>
                                            </p:txEl>
                                          </p:spTgt>
                                        </p:tgtEl>
                                      </p:cBhvr>
                                      <p:to x="100000" y="90000"/>
                                    </p:animScale>
                                    <p:animScale>
                                      <p:cBhvr>
                                        <p:cTn id="66" dur="166" decel="50000">
                                          <p:stCondLst>
                                            <p:cond delay="1668"/>
                                          </p:stCondLst>
                                        </p:cTn>
                                        <p:tgtEl>
                                          <p:spTgt spid="3">
                                            <p:txEl>
                                              <p:pRg st="3" end="3"/>
                                            </p:txEl>
                                          </p:spTgt>
                                        </p:tgtEl>
                                      </p:cBhvr>
                                      <p:to x="100000" y="100000"/>
                                    </p:animScale>
                                    <p:animScale>
                                      <p:cBhvr>
                                        <p:cTn id="67" dur="26">
                                          <p:stCondLst>
                                            <p:cond delay="1808"/>
                                          </p:stCondLst>
                                        </p:cTn>
                                        <p:tgtEl>
                                          <p:spTgt spid="3">
                                            <p:txEl>
                                              <p:pRg st="3" end="3"/>
                                            </p:txEl>
                                          </p:spTgt>
                                        </p:tgtEl>
                                      </p:cBhvr>
                                      <p:to x="100000" y="95000"/>
                                    </p:animScale>
                                    <p:animScale>
                                      <p:cBhvr>
                                        <p:cTn id="68" dur="166" decel="50000">
                                          <p:stCondLst>
                                            <p:cond delay="1834"/>
                                          </p:stCondLst>
                                        </p:cTn>
                                        <p:tgtEl>
                                          <p:spTgt spid="3">
                                            <p:txEl>
                                              <p:pRg st="3" end="3"/>
                                            </p:txEl>
                                          </p:spTgt>
                                        </p:tgtEl>
                                      </p:cBhvr>
                                      <p:to x="100000" y="100000"/>
                                    </p:animScale>
                                  </p:childTnLst>
                                </p:cTn>
                              </p:par>
                              <p:par>
                                <p:cTn id="69" presetID="26" presetClass="entr" presetSubtype="0" fill="hold" nodeType="withEffect">
                                  <p:stCondLst>
                                    <p:cond delay="0"/>
                                  </p:stCondLst>
                                  <p:childTnLst>
                                    <p:set>
                                      <p:cBhvr>
                                        <p:cTn id="70" dur="1" fill="hold">
                                          <p:stCondLst>
                                            <p:cond delay="0"/>
                                          </p:stCondLst>
                                        </p:cTn>
                                        <p:tgtEl>
                                          <p:spTgt spid="3">
                                            <p:txEl>
                                              <p:pRg st="4" end="4"/>
                                            </p:txEl>
                                          </p:spTgt>
                                        </p:tgtEl>
                                        <p:attrNameLst>
                                          <p:attrName>style.visibility</p:attrName>
                                        </p:attrNameLst>
                                      </p:cBhvr>
                                      <p:to>
                                        <p:strVal val="visible"/>
                                      </p:to>
                                    </p:set>
                                    <p:animEffect transition="in" filter="wipe(down)">
                                      <p:cBhvr>
                                        <p:cTn id="71" dur="580">
                                          <p:stCondLst>
                                            <p:cond delay="0"/>
                                          </p:stCondLst>
                                        </p:cTn>
                                        <p:tgtEl>
                                          <p:spTgt spid="3">
                                            <p:txEl>
                                              <p:pRg st="4" end="4"/>
                                            </p:txEl>
                                          </p:spTgt>
                                        </p:tgtEl>
                                      </p:cBhvr>
                                    </p:animEffect>
                                    <p:anim calcmode="lin" valueType="num">
                                      <p:cBhvr>
                                        <p:cTn id="72"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73"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74"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75"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76"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77" dur="26">
                                          <p:stCondLst>
                                            <p:cond delay="650"/>
                                          </p:stCondLst>
                                        </p:cTn>
                                        <p:tgtEl>
                                          <p:spTgt spid="3">
                                            <p:txEl>
                                              <p:pRg st="4" end="4"/>
                                            </p:txEl>
                                          </p:spTgt>
                                        </p:tgtEl>
                                      </p:cBhvr>
                                      <p:to x="100000" y="60000"/>
                                    </p:animScale>
                                    <p:animScale>
                                      <p:cBhvr>
                                        <p:cTn id="78" dur="166" decel="50000">
                                          <p:stCondLst>
                                            <p:cond delay="676"/>
                                          </p:stCondLst>
                                        </p:cTn>
                                        <p:tgtEl>
                                          <p:spTgt spid="3">
                                            <p:txEl>
                                              <p:pRg st="4" end="4"/>
                                            </p:txEl>
                                          </p:spTgt>
                                        </p:tgtEl>
                                      </p:cBhvr>
                                      <p:to x="100000" y="100000"/>
                                    </p:animScale>
                                    <p:animScale>
                                      <p:cBhvr>
                                        <p:cTn id="79" dur="26">
                                          <p:stCondLst>
                                            <p:cond delay="1312"/>
                                          </p:stCondLst>
                                        </p:cTn>
                                        <p:tgtEl>
                                          <p:spTgt spid="3">
                                            <p:txEl>
                                              <p:pRg st="4" end="4"/>
                                            </p:txEl>
                                          </p:spTgt>
                                        </p:tgtEl>
                                      </p:cBhvr>
                                      <p:to x="100000" y="80000"/>
                                    </p:animScale>
                                    <p:animScale>
                                      <p:cBhvr>
                                        <p:cTn id="80" dur="166" decel="50000">
                                          <p:stCondLst>
                                            <p:cond delay="1338"/>
                                          </p:stCondLst>
                                        </p:cTn>
                                        <p:tgtEl>
                                          <p:spTgt spid="3">
                                            <p:txEl>
                                              <p:pRg st="4" end="4"/>
                                            </p:txEl>
                                          </p:spTgt>
                                        </p:tgtEl>
                                      </p:cBhvr>
                                      <p:to x="100000" y="100000"/>
                                    </p:animScale>
                                    <p:animScale>
                                      <p:cBhvr>
                                        <p:cTn id="81" dur="26">
                                          <p:stCondLst>
                                            <p:cond delay="1642"/>
                                          </p:stCondLst>
                                        </p:cTn>
                                        <p:tgtEl>
                                          <p:spTgt spid="3">
                                            <p:txEl>
                                              <p:pRg st="4" end="4"/>
                                            </p:txEl>
                                          </p:spTgt>
                                        </p:tgtEl>
                                      </p:cBhvr>
                                      <p:to x="100000" y="90000"/>
                                    </p:animScale>
                                    <p:animScale>
                                      <p:cBhvr>
                                        <p:cTn id="82" dur="166" decel="50000">
                                          <p:stCondLst>
                                            <p:cond delay="1668"/>
                                          </p:stCondLst>
                                        </p:cTn>
                                        <p:tgtEl>
                                          <p:spTgt spid="3">
                                            <p:txEl>
                                              <p:pRg st="4" end="4"/>
                                            </p:txEl>
                                          </p:spTgt>
                                        </p:tgtEl>
                                      </p:cBhvr>
                                      <p:to x="100000" y="100000"/>
                                    </p:animScale>
                                    <p:animScale>
                                      <p:cBhvr>
                                        <p:cTn id="83" dur="26">
                                          <p:stCondLst>
                                            <p:cond delay="1808"/>
                                          </p:stCondLst>
                                        </p:cTn>
                                        <p:tgtEl>
                                          <p:spTgt spid="3">
                                            <p:txEl>
                                              <p:pRg st="4" end="4"/>
                                            </p:txEl>
                                          </p:spTgt>
                                        </p:tgtEl>
                                      </p:cBhvr>
                                      <p:to x="100000" y="95000"/>
                                    </p:animScale>
                                    <p:animScale>
                                      <p:cBhvr>
                                        <p:cTn id="84" dur="166" decel="50000">
                                          <p:stCondLst>
                                            <p:cond delay="1834"/>
                                          </p:stCondLst>
                                        </p:cTn>
                                        <p:tgtEl>
                                          <p:spTgt spid="3">
                                            <p:txEl>
                                              <p:pRg st="4" end="4"/>
                                            </p:txEl>
                                          </p:spTgt>
                                        </p:tgtEl>
                                      </p:cBhvr>
                                      <p:to x="100000" y="100000"/>
                                    </p:animScale>
                                  </p:childTnLst>
                                </p:cTn>
                              </p:par>
                              <p:par>
                                <p:cTn id="85" presetID="26" presetClass="entr" presetSubtype="0" fill="hold" nodeType="withEffect">
                                  <p:stCondLst>
                                    <p:cond delay="0"/>
                                  </p:stCondLst>
                                  <p:childTnLst>
                                    <p:set>
                                      <p:cBhvr>
                                        <p:cTn id="86" dur="1" fill="hold">
                                          <p:stCondLst>
                                            <p:cond delay="0"/>
                                          </p:stCondLst>
                                        </p:cTn>
                                        <p:tgtEl>
                                          <p:spTgt spid="3">
                                            <p:txEl>
                                              <p:pRg st="5" end="5"/>
                                            </p:txEl>
                                          </p:spTgt>
                                        </p:tgtEl>
                                        <p:attrNameLst>
                                          <p:attrName>style.visibility</p:attrName>
                                        </p:attrNameLst>
                                      </p:cBhvr>
                                      <p:to>
                                        <p:strVal val="visible"/>
                                      </p:to>
                                    </p:set>
                                    <p:animEffect transition="in" filter="wipe(down)">
                                      <p:cBhvr>
                                        <p:cTn id="87" dur="580">
                                          <p:stCondLst>
                                            <p:cond delay="0"/>
                                          </p:stCondLst>
                                        </p:cTn>
                                        <p:tgtEl>
                                          <p:spTgt spid="3">
                                            <p:txEl>
                                              <p:pRg st="5" end="5"/>
                                            </p:txEl>
                                          </p:spTgt>
                                        </p:tgtEl>
                                      </p:cBhvr>
                                    </p:animEffect>
                                    <p:anim calcmode="lin" valueType="num">
                                      <p:cBhvr>
                                        <p:cTn id="8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8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9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9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9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93" dur="26">
                                          <p:stCondLst>
                                            <p:cond delay="650"/>
                                          </p:stCondLst>
                                        </p:cTn>
                                        <p:tgtEl>
                                          <p:spTgt spid="3">
                                            <p:txEl>
                                              <p:pRg st="5" end="5"/>
                                            </p:txEl>
                                          </p:spTgt>
                                        </p:tgtEl>
                                      </p:cBhvr>
                                      <p:to x="100000" y="60000"/>
                                    </p:animScale>
                                    <p:animScale>
                                      <p:cBhvr>
                                        <p:cTn id="94" dur="166" decel="50000">
                                          <p:stCondLst>
                                            <p:cond delay="676"/>
                                          </p:stCondLst>
                                        </p:cTn>
                                        <p:tgtEl>
                                          <p:spTgt spid="3">
                                            <p:txEl>
                                              <p:pRg st="5" end="5"/>
                                            </p:txEl>
                                          </p:spTgt>
                                        </p:tgtEl>
                                      </p:cBhvr>
                                      <p:to x="100000" y="100000"/>
                                    </p:animScale>
                                    <p:animScale>
                                      <p:cBhvr>
                                        <p:cTn id="95" dur="26">
                                          <p:stCondLst>
                                            <p:cond delay="1312"/>
                                          </p:stCondLst>
                                        </p:cTn>
                                        <p:tgtEl>
                                          <p:spTgt spid="3">
                                            <p:txEl>
                                              <p:pRg st="5" end="5"/>
                                            </p:txEl>
                                          </p:spTgt>
                                        </p:tgtEl>
                                      </p:cBhvr>
                                      <p:to x="100000" y="80000"/>
                                    </p:animScale>
                                    <p:animScale>
                                      <p:cBhvr>
                                        <p:cTn id="96" dur="166" decel="50000">
                                          <p:stCondLst>
                                            <p:cond delay="1338"/>
                                          </p:stCondLst>
                                        </p:cTn>
                                        <p:tgtEl>
                                          <p:spTgt spid="3">
                                            <p:txEl>
                                              <p:pRg st="5" end="5"/>
                                            </p:txEl>
                                          </p:spTgt>
                                        </p:tgtEl>
                                      </p:cBhvr>
                                      <p:to x="100000" y="100000"/>
                                    </p:animScale>
                                    <p:animScale>
                                      <p:cBhvr>
                                        <p:cTn id="97" dur="26">
                                          <p:stCondLst>
                                            <p:cond delay="1642"/>
                                          </p:stCondLst>
                                        </p:cTn>
                                        <p:tgtEl>
                                          <p:spTgt spid="3">
                                            <p:txEl>
                                              <p:pRg st="5" end="5"/>
                                            </p:txEl>
                                          </p:spTgt>
                                        </p:tgtEl>
                                      </p:cBhvr>
                                      <p:to x="100000" y="90000"/>
                                    </p:animScale>
                                    <p:animScale>
                                      <p:cBhvr>
                                        <p:cTn id="98" dur="166" decel="50000">
                                          <p:stCondLst>
                                            <p:cond delay="1668"/>
                                          </p:stCondLst>
                                        </p:cTn>
                                        <p:tgtEl>
                                          <p:spTgt spid="3">
                                            <p:txEl>
                                              <p:pRg st="5" end="5"/>
                                            </p:txEl>
                                          </p:spTgt>
                                        </p:tgtEl>
                                      </p:cBhvr>
                                      <p:to x="100000" y="100000"/>
                                    </p:animScale>
                                    <p:animScale>
                                      <p:cBhvr>
                                        <p:cTn id="99" dur="26">
                                          <p:stCondLst>
                                            <p:cond delay="1808"/>
                                          </p:stCondLst>
                                        </p:cTn>
                                        <p:tgtEl>
                                          <p:spTgt spid="3">
                                            <p:txEl>
                                              <p:pRg st="5" end="5"/>
                                            </p:txEl>
                                          </p:spTgt>
                                        </p:tgtEl>
                                      </p:cBhvr>
                                      <p:to x="100000" y="95000"/>
                                    </p:animScale>
                                    <p:animScale>
                                      <p:cBhvr>
                                        <p:cTn id="100" dur="166" decel="50000">
                                          <p:stCondLst>
                                            <p:cond delay="1834"/>
                                          </p:stCondLst>
                                        </p:cTn>
                                        <p:tgtEl>
                                          <p:spTgt spid="3">
                                            <p:txEl>
                                              <p:pRg st="5" end="5"/>
                                            </p:txEl>
                                          </p:spTgt>
                                        </p:tgtEl>
                                      </p:cBhvr>
                                      <p:to x="100000" y="100000"/>
                                    </p:animScale>
                                  </p:childTnLst>
                                </p:cTn>
                              </p:par>
                              <p:par>
                                <p:cTn id="101" presetID="26" presetClass="entr" presetSubtype="0" fill="hold" nodeType="withEffect">
                                  <p:stCondLst>
                                    <p:cond delay="0"/>
                                  </p:stCondLst>
                                  <p:childTnLst>
                                    <p:set>
                                      <p:cBhvr>
                                        <p:cTn id="102" dur="1" fill="hold">
                                          <p:stCondLst>
                                            <p:cond delay="0"/>
                                          </p:stCondLst>
                                        </p:cTn>
                                        <p:tgtEl>
                                          <p:spTgt spid="3">
                                            <p:txEl>
                                              <p:pRg st="6" end="6"/>
                                            </p:txEl>
                                          </p:spTgt>
                                        </p:tgtEl>
                                        <p:attrNameLst>
                                          <p:attrName>style.visibility</p:attrName>
                                        </p:attrNameLst>
                                      </p:cBhvr>
                                      <p:to>
                                        <p:strVal val="visible"/>
                                      </p:to>
                                    </p:set>
                                    <p:animEffect transition="in" filter="wipe(down)">
                                      <p:cBhvr>
                                        <p:cTn id="103" dur="580">
                                          <p:stCondLst>
                                            <p:cond delay="0"/>
                                          </p:stCondLst>
                                        </p:cTn>
                                        <p:tgtEl>
                                          <p:spTgt spid="3">
                                            <p:txEl>
                                              <p:pRg st="6" end="6"/>
                                            </p:txEl>
                                          </p:spTgt>
                                        </p:tgtEl>
                                      </p:cBhvr>
                                    </p:animEffect>
                                    <p:anim calcmode="lin" valueType="num">
                                      <p:cBhvr>
                                        <p:cTn id="104"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105"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106"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107"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8"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9" dur="26">
                                          <p:stCondLst>
                                            <p:cond delay="650"/>
                                          </p:stCondLst>
                                        </p:cTn>
                                        <p:tgtEl>
                                          <p:spTgt spid="3">
                                            <p:txEl>
                                              <p:pRg st="6" end="6"/>
                                            </p:txEl>
                                          </p:spTgt>
                                        </p:tgtEl>
                                      </p:cBhvr>
                                      <p:to x="100000" y="60000"/>
                                    </p:animScale>
                                    <p:animScale>
                                      <p:cBhvr>
                                        <p:cTn id="110" dur="166" decel="50000">
                                          <p:stCondLst>
                                            <p:cond delay="676"/>
                                          </p:stCondLst>
                                        </p:cTn>
                                        <p:tgtEl>
                                          <p:spTgt spid="3">
                                            <p:txEl>
                                              <p:pRg st="6" end="6"/>
                                            </p:txEl>
                                          </p:spTgt>
                                        </p:tgtEl>
                                      </p:cBhvr>
                                      <p:to x="100000" y="100000"/>
                                    </p:animScale>
                                    <p:animScale>
                                      <p:cBhvr>
                                        <p:cTn id="111" dur="26">
                                          <p:stCondLst>
                                            <p:cond delay="1312"/>
                                          </p:stCondLst>
                                        </p:cTn>
                                        <p:tgtEl>
                                          <p:spTgt spid="3">
                                            <p:txEl>
                                              <p:pRg st="6" end="6"/>
                                            </p:txEl>
                                          </p:spTgt>
                                        </p:tgtEl>
                                      </p:cBhvr>
                                      <p:to x="100000" y="80000"/>
                                    </p:animScale>
                                    <p:animScale>
                                      <p:cBhvr>
                                        <p:cTn id="112" dur="166" decel="50000">
                                          <p:stCondLst>
                                            <p:cond delay="1338"/>
                                          </p:stCondLst>
                                        </p:cTn>
                                        <p:tgtEl>
                                          <p:spTgt spid="3">
                                            <p:txEl>
                                              <p:pRg st="6" end="6"/>
                                            </p:txEl>
                                          </p:spTgt>
                                        </p:tgtEl>
                                      </p:cBhvr>
                                      <p:to x="100000" y="100000"/>
                                    </p:animScale>
                                    <p:animScale>
                                      <p:cBhvr>
                                        <p:cTn id="113" dur="26">
                                          <p:stCondLst>
                                            <p:cond delay="1642"/>
                                          </p:stCondLst>
                                        </p:cTn>
                                        <p:tgtEl>
                                          <p:spTgt spid="3">
                                            <p:txEl>
                                              <p:pRg st="6" end="6"/>
                                            </p:txEl>
                                          </p:spTgt>
                                        </p:tgtEl>
                                      </p:cBhvr>
                                      <p:to x="100000" y="90000"/>
                                    </p:animScale>
                                    <p:animScale>
                                      <p:cBhvr>
                                        <p:cTn id="114" dur="166" decel="50000">
                                          <p:stCondLst>
                                            <p:cond delay="1668"/>
                                          </p:stCondLst>
                                        </p:cTn>
                                        <p:tgtEl>
                                          <p:spTgt spid="3">
                                            <p:txEl>
                                              <p:pRg st="6" end="6"/>
                                            </p:txEl>
                                          </p:spTgt>
                                        </p:tgtEl>
                                      </p:cBhvr>
                                      <p:to x="100000" y="100000"/>
                                    </p:animScale>
                                    <p:animScale>
                                      <p:cBhvr>
                                        <p:cTn id="115" dur="26">
                                          <p:stCondLst>
                                            <p:cond delay="1808"/>
                                          </p:stCondLst>
                                        </p:cTn>
                                        <p:tgtEl>
                                          <p:spTgt spid="3">
                                            <p:txEl>
                                              <p:pRg st="6" end="6"/>
                                            </p:txEl>
                                          </p:spTgt>
                                        </p:tgtEl>
                                      </p:cBhvr>
                                      <p:to x="100000" y="95000"/>
                                    </p:animScale>
                                    <p:animScale>
                                      <p:cBhvr>
                                        <p:cTn id="116" dur="166" decel="50000">
                                          <p:stCondLst>
                                            <p:cond delay="1834"/>
                                          </p:stCondLst>
                                        </p:cTn>
                                        <p:tgtEl>
                                          <p:spTgt spid="3">
                                            <p:txEl>
                                              <p:pRg st="6" end="6"/>
                                            </p:txEl>
                                          </p:spTgt>
                                        </p:tgtEl>
                                      </p:cBhvr>
                                      <p:to x="100000" y="100000"/>
                                    </p:animScale>
                                  </p:childTnLst>
                                </p:cTn>
                              </p:par>
                              <p:par>
                                <p:cTn id="117" presetID="26" presetClass="entr" presetSubtype="0" fill="hold" nodeType="withEffect">
                                  <p:stCondLst>
                                    <p:cond delay="0"/>
                                  </p:stCondLst>
                                  <p:childTnLst>
                                    <p:set>
                                      <p:cBhvr>
                                        <p:cTn id="118" dur="1" fill="hold">
                                          <p:stCondLst>
                                            <p:cond delay="0"/>
                                          </p:stCondLst>
                                        </p:cTn>
                                        <p:tgtEl>
                                          <p:spTgt spid="3">
                                            <p:txEl>
                                              <p:pRg st="8" end="8"/>
                                            </p:txEl>
                                          </p:spTgt>
                                        </p:tgtEl>
                                        <p:attrNameLst>
                                          <p:attrName>style.visibility</p:attrName>
                                        </p:attrNameLst>
                                      </p:cBhvr>
                                      <p:to>
                                        <p:strVal val="visible"/>
                                      </p:to>
                                    </p:set>
                                    <p:animEffect transition="in" filter="wipe(down)">
                                      <p:cBhvr>
                                        <p:cTn id="119" dur="580">
                                          <p:stCondLst>
                                            <p:cond delay="0"/>
                                          </p:stCondLst>
                                        </p:cTn>
                                        <p:tgtEl>
                                          <p:spTgt spid="3">
                                            <p:txEl>
                                              <p:pRg st="8" end="8"/>
                                            </p:txEl>
                                          </p:spTgt>
                                        </p:tgtEl>
                                      </p:cBhvr>
                                    </p:animEffect>
                                    <p:anim calcmode="lin" valueType="num">
                                      <p:cBhvr>
                                        <p:cTn id="120"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121"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122"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123"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124"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125" dur="26">
                                          <p:stCondLst>
                                            <p:cond delay="650"/>
                                          </p:stCondLst>
                                        </p:cTn>
                                        <p:tgtEl>
                                          <p:spTgt spid="3">
                                            <p:txEl>
                                              <p:pRg st="8" end="8"/>
                                            </p:txEl>
                                          </p:spTgt>
                                        </p:tgtEl>
                                      </p:cBhvr>
                                      <p:to x="100000" y="60000"/>
                                    </p:animScale>
                                    <p:animScale>
                                      <p:cBhvr>
                                        <p:cTn id="126" dur="166" decel="50000">
                                          <p:stCondLst>
                                            <p:cond delay="676"/>
                                          </p:stCondLst>
                                        </p:cTn>
                                        <p:tgtEl>
                                          <p:spTgt spid="3">
                                            <p:txEl>
                                              <p:pRg st="8" end="8"/>
                                            </p:txEl>
                                          </p:spTgt>
                                        </p:tgtEl>
                                      </p:cBhvr>
                                      <p:to x="100000" y="100000"/>
                                    </p:animScale>
                                    <p:animScale>
                                      <p:cBhvr>
                                        <p:cTn id="127" dur="26">
                                          <p:stCondLst>
                                            <p:cond delay="1312"/>
                                          </p:stCondLst>
                                        </p:cTn>
                                        <p:tgtEl>
                                          <p:spTgt spid="3">
                                            <p:txEl>
                                              <p:pRg st="8" end="8"/>
                                            </p:txEl>
                                          </p:spTgt>
                                        </p:tgtEl>
                                      </p:cBhvr>
                                      <p:to x="100000" y="80000"/>
                                    </p:animScale>
                                    <p:animScale>
                                      <p:cBhvr>
                                        <p:cTn id="128" dur="166" decel="50000">
                                          <p:stCondLst>
                                            <p:cond delay="1338"/>
                                          </p:stCondLst>
                                        </p:cTn>
                                        <p:tgtEl>
                                          <p:spTgt spid="3">
                                            <p:txEl>
                                              <p:pRg st="8" end="8"/>
                                            </p:txEl>
                                          </p:spTgt>
                                        </p:tgtEl>
                                      </p:cBhvr>
                                      <p:to x="100000" y="100000"/>
                                    </p:animScale>
                                    <p:animScale>
                                      <p:cBhvr>
                                        <p:cTn id="129" dur="26">
                                          <p:stCondLst>
                                            <p:cond delay="1642"/>
                                          </p:stCondLst>
                                        </p:cTn>
                                        <p:tgtEl>
                                          <p:spTgt spid="3">
                                            <p:txEl>
                                              <p:pRg st="8" end="8"/>
                                            </p:txEl>
                                          </p:spTgt>
                                        </p:tgtEl>
                                      </p:cBhvr>
                                      <p:to x="100000" y="90000"/>
                                    </p:animScale>
                                    <p:animScale>
                                      <p:cBhvr>
                                        <p:cTn id="130" dur="166" decel="50000">
                                          <p:stCondLst>
                                            <p:cond delay="1668"/>
                                          </p:stCondLst>
                                        </p:cTn>
                                        <p:tgtEl>
                                          <p:spTgt spid="3">
                                            <p:txEl>
                                              <p:pRg st="8" end="8"/>
                                            </p:txEl>
                                          </p:spTgt>
                                        </p:tgtEl>
                                      </p:cBhvr>
                                      <p:to x="100000" y="100000"/>
                                    </p:animScale>
                                    <p:animScale>
                                      <p:cBhvr>
                                        <p:cTn id="131" dur="26">
                                          <p:stCondLst>
                                            <p:cond delay="1808"/>
                                          </p:stCondLst>
                                        </p:cTn>
                                        <p:tgtEl>
                                          <p:spTgt spid="3">
                                            <p:txEl>
                                              <p:pRg st="8" end="8"/>
                                            </p:txEl>
                                          </p:spTgt>
                                        </p:tgtEl>
                                      </p:cBhvr>
                                      <p:to x="100000" y="95000"/>
                                    </p:animScale>
                                    <p:animScale>
                                      <p:cBhvr>
                                        <p:cTn id="132"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57200" y="503617"/>
            <a:ext cx="8229600" cy="5622546"/>
          </a:xfrm>
        </p:spPr>
        <p:txBody>
          <a:bodyPr/>
          <a:lstStyle/>
          <a:p>
            <a:pPr marL="0" indent="0">
              <a:buNone/>
            </a:pPr>
            <a:r>
              <a:rPr lang="lt-LT" dirty="0">
                <a:solidFill>
                  <a:srgbClr val="FFFFFF"/>
                </a:solidFill>
              </a:rPr>
              <a:t>Toliaregė akis gali skaityti tekstą 60 cm atstumu. Kokių akinių reikia skaitymui 30 cm </a:t>
            </a:r>
            <a:r>
              <a:rPr lang="lt-LT" dirty="0" smtClean="0">
                <a:solidFill>
                  <a:srgbClr val="FFFFFF"/>
                </a:solidFill>
              </a:rPr>
              <a:t>atstumu ? </a:t>
            </a:r>
            <a:r>
              <a:rPr lang="lt-LT" dirty="0">
                <a:solidFill>
                  <a:srgbClr val="FFFFFF"/>
                </a:solidFill>
              </a:rPr>
              <a:t>Jei du lęšiai yra arti vienas kito, jų laužiamoji geba susideda. Tarkime, kad akinių lęšis yra arti akies. Kokių akinių reikia trumparegiui </a:t>
            </a:r>
            <a:r>
              <a:rPr lang="fi-FI" dirty="0">
                <a:solidFill>
                  <a:srgbClr val="FFFFFF"/>
                </a:solidFill>
              </a:rPr>
              <a:t>, kuris aiškiai mato ne toliau 30 </a:t>
            </a:r>
            <a:r>
              <a:rPr lang="fi-FI" dirty="0" smtClean="0">
                <a:solidFill>
                  <a:srgbClr val="FFFFFF"/>
                </a:solidFill>
              </a:rPr>
              <a:t>cm</a:t>
            </a:r>
            <a:r>
              <a:rPr lang="lt-LT" dirty="0" smtClean="0">
                <a:solidFill>
                  <a:srgbClr val="FFFFFF"/>
                </a:solidFill>
              </a:rPr>
              <a:t> </a:t>
            </a:r>
            <a:r>
              <a:rPr lang="fi-FI" dirty="0" smtClean="0">
                <a:solidFill>
                  <a:srgbClr val="FFFFFF"/>
                </a:solidFill>
              </a:rPr>
              <a:t>? </a:t>
            </a:r>
            <a:endParaRPr lang="lt-LT" dirty="0">
              <a:solidFill>
                <a:srgbClr val="FFFFFF"/>
              </a:solidFill>
            </a:endParaRPr>
          </a:p>
          <a:p>
            <a:pPr marL="0" indent="0">
              <a:buNone/>
            </a:pPr>
            <a:endParaRPr lang="lt-LT" dirty="0">
              <a:solidFill>
                <a:srgbClr val="FFFFFF"/>
              </a:solidFill>
            </a:endParaRPr>
          </a:p>
          <a:p>
            <a:pPr marL="0" indent="0">
              <a:buNone/>
            </a:pPr>
            <a:r>
              <a:rPr lang="fi-FI" dirty="0">
                <a:solidFill>
                  <a:srgbClr val="FFFFFF"/>
                </a:solidFill>
              </a:rPr>
              <a:t>Duoda : </a:t>
            </a:r>
            <a:r>
              <a:rPr lang="lt-LT" dirty="0">
                <a:solidFill>
                  <a:srgbClr val="FFFFFF"/>
                </a:solidFill>
              </a:rPr>
              <a:t>d = 0,6 m - </a:t>
            </a:r>
            <a:r>
              <a:rPr lang="fi-FI" dirty="0">
                <a:solidFill>
                  <a:srgbClr val="FFFFFF"/>
                </a:solidFill>
                <a:latin typeface="Comic Sans MS" charset="0"/>
              </a:rPr>
              <a:t>atstumas nuo akies iki daikto; </a:t>
            </a:r>
            <a:r>
              <a:rPr lang="fi-FI" dirty="0">
                <a:solidFill>
                  <a:srgbClr val="FFFFFF"/>
                </a:solidFill>
              </a:rPr>
              <a:t/>
            </a:r>
            <a:br>
              <a:rPr lang="fi-FI" dirty="0">
                <a:solidFill>
                  <a:srgbClr val="FFFFFF"/>
                </a:solidFill>
              </a:rPr>
            </a:br>
            <a:r>
              <a:rPr lang="fi-FI" dirty="0">
                <a:solidFill>
                  <a:srgbClr val="FFFFFF"/>
                </a:solidFill>
                <a:latin typeface="Comic Sans MS" charset="0"/>
              </a:rPr>
              <a:t>d </a:t>
            </a:r>
            <a:r>
              <a:rPr lang="pt-BR" dirty="0">
                <a:solidFill>
                  <a:srgbClr val="FFFFFF"/>
                </a:solidFill>
                <a:latin typeface="Comic Sans MS" charset="0"/>
              </a:rPr>
              <a:t>= 0,3 m  - atstumas nuo akies iki daikto; </a:t>
            </a:r>
            <a:br>
              <a:rPr lang="pt-BR" dirty="0">
                <a:solidFill>
                  <a:srgbClr val="FFFFFF"/>
                </a:solidFill>
                <a:latin typeface="Comic Sans MS" charset="0"/>
              </a:rPr>
            </a:br>
            <a:endParaRPr lang="pt-BR" dirty="0">
              <a:solidFill>
                <a:srgbClr val="FFFFFF"/>
              </a:solidFill>
              <a:latin typeface="Comic Sans MS" charset="0"/>
            </a:endParaRPr>
          </a:p>
          <a:p>
            <a:pPr marL="0" indent="0">
              <a:buNone/>
            </a:pPr>
            <a:r>
              <a:rPr lang="lt-LT" dirty="0">
                <a:solidFill>
                  <a:srgbClr val="FFFFFF"/>
                </a:solidFill>
                <a:latin typeface="Comic Sans MS" charset="0"/>
              </a:rPr>
              <a:t>Rasti : D' - akinių laužiamąją gebą. </a:t>
            </a:r>
          </a:p>
        </p:txBody>
      </p:sp>
      <p:pic>
        <p:nvPicPr>
          <p:cNvPr id="5" name="Paveikslėlis 4"/>
          <p:cNvPicPr>
            <a:picLocks noChangeAspect="1"/>
          </p:cNvPicPr>
          <p:nvPr/>
        </p:nvPicPr>
        <p:blipFill>
          <a:blip r:embed="rId3"/>
          <a:stretch>
            <a:fillRect/>
          </a:stretch>
        </p:blipFill>
        <p:spPr>
          <a:xfrm>
            <a:off x="5743368" y="3224338"/>
            <a:ext cx="3463795" cy="3691630"/>
          </a:xfrm>
          <a:prstGeom prst="rect">
            <a:avLst/>
          </a:prstGeom>
        </p:spPr>
      </p:pic>
    </p:spTree>
    <p:extLst>
      <p:ext uri="{BB962C8B-B14F-4D97-AF65-F5344CB8AC3E}">
        <p14:creationId xmlns:p14="http://schemas.microsoft.com/office/powerpoint/2010/main" val="34463729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wipe(down)">
                                      <p:cBhvr>
                                        <p:cTn id="14" dur="580">
                                          <p:stCondLst>
                                            <p:cond delay="0"/>
                                          </p:stCondLst>
                                        </p:cTn>
                                        <p:tgtEl>
                                          <p:spTgt spid="3">
                                            <p:txEl>
                                              <p:pRg st="0" end="0"/>
                                            </p:txEl>
                                          </p:spTgt>
                                        </p:tgtEl>
                                      </p:cBhvr>
                                    </p:animEffect>
                                    <p:anim calcmode="lin" valueType="num">
                                      <p:cBhvr>
                                        <p:cTn id="15"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0" end="0"/>
                                            </p:txEl>
                                          </p:spTgt>
                                        </p:tgtEl>
                                      </p:cBhvr>
                                      <p:to x="100000" y="60000"/>
                                    </p:animScale>
                                    <p:animScale>
                                      <p:cBhvr>
                                        <p:cTn id="21" dur="166" decel="50000">
                                          <p:stCondLst>
                                            <p:cond delay="676"/>
                                          </p:stCondLst>
                                        </p:cTn>
                                        <p:tgtEl>
                                          <p:spTgt spid="3">
                                            <p:txEl>
                                              <p:pRg st="0" end="0"/>
                                            </p:txEl>
                                          </p:spTgt>
                                        </p:tgtEl>
                                      </p:cBhvr>
                                      <p:to x="100000" y="100000"/>
                                    </p:animScale>
                                    <p:animScale>
                                      <p:cBhvr>
                                        <p:cTn id="22" dur="26">
                                          <p:stCondLst>
                                            <p:cond delay="1312"/>
                                          </p:stCondLst>
                                        </p:cTn>
                                        <p:tgtEl>
                                          <p:spTgt spid="3">
                                            <p:txEl>
                                              <p:pRg st="0" end="0"/>
                                            </p:txEl>
                                          </p:spTgt>
                                        </p:tgtEl>
                                      </p:cBhvr>
                                      <p:to x="100000" y="80000"/>
                                    </p:animScale>
                                    <p:animScale>
                                      <p:cBhvr>
                                        <p:cTn id="23" dur="166" decel="50000">
                                          <p:stCondLst>
                                            <p:cond delay="1338"/>
                                          </p:stCondLst>
                                        </p:cTn>
                                        <p:tgtEl>
                                          <p:spTgt spid="3">
                                            <p:txEl>
                                              <p:pRg st="0" end="0"/>
                                            </p:txEl>
                                          </p:spTgt>
                                        </p:tgtEl>
                                      </p:cBhvr>
                                      <p:to x="100000" y="100000"/>
                                    </p:animScale>
                                    <p:animScale>
                                      <p:cBhvr>
                                        <p:cTn id="24" dur="26">
                                          <p:stCondLst>
                                            <p:cond delay="1642"/>
                                          </p:stCondLst>
                                        </p:cTn>
                                        <p:tgtEl>
                                          <p:spTgt spid="3">
                                            <p:txEl>
                                              <p:pRg st="0" end="0"/>
                                            </p:txEl>
                                          </p:spTgt>
                                        </p:tgtEl>
                                      </p:cBhvr>
                                      <p:to x="100000" y="90000"/>
                                    </p:animScale>
                                    <p:animScale>
                                      <p:cBhvr>
                                        <p:cTn id="25" dur="166" decel="50000">
                                          <p:stCondLst>
                                            <p:cond delay="1668"/>
                                          </p:stCondLst>
                                        </p:cTn>
                                        <p:tgtEl>
                                          <p:spTgt spid="3">
                                            <p:txEl>
                                              <p:pRg st="0" end="0"/>
                                            </p:txEl>
                                          </p:spTgt>
                                        </p:tgtEl>
                                      </p:cBhvr>
                                      <p:to x="100000" y="100000"/>
                                    </p:animScale>
                                    <p:animScale>
                                      <p:cBhvr>
                                        <p:cTn id="26" dur="26">
                                          <p:stCondLst>
                                            <p:cond delay="1808"/>
                                          </p:stCondLst>
                                        </p:cTn>
                                        <p:tgtEl>
                                          <p:spTgt spid="3">
                                            <p:txEl>
                                              <p:pRg st="0" end="0"/>
                                            </p:txEl>
                                          </p:spTgt>
                                        </p:tgtEl>
                                      </p:cBhvr>
                                      <p:to x="100000" y="95000"/>
                                    </p:animScale>
                                    <p:animScale>
                                      <p:cBhvr>
                                        <p:cTn id="27" dur="166" decel="50000">
                                          <p:stCondLst>
                                            <p:cond delay="1834"/>
                                          </p:stCondLst>
                                        </p:cTn>
                                        <p:tgtEl>
                                          <p:spTgt spid="3">
                                            <p:txEl>
                                              <p:pRg st="0" end="0"/>
                                            </p:txEl>
                                          </p:spTgt>
                                        </p:tgtEl>
                                      </p:cBhvr>
                                      <p:to x="100000" y="100000"/>
                                    </p:animScale>
                                  </p:childTnLst>
                                </p:cTn>
                              </p:par>
                              <p:par>
                                <p:cTn id="28" presetID="26" presetClass="entr" presetSubtype="0" fill="hold" nodeType="with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Effect transition="in" filter="wipe(down)">
                                      <p:cBhvr>
                                        <p:cTn id="30" dur="580">
                                          <p:stCondLst>
                                            <p:cond delay="0"/>
                                          </p:stCondLst>
                                        </p:cTn>
                                        <p:tgtEl>
                                          <p:spTgt spid="3">
                                            <p:txEl>
                                              <p:pRg st="2" end="2"/>
                                            </p:txEl>
                                          </p:spTgt>
                                        </p:tgtEl>
                                      </p:cBhvr>
                                    </p:animEffect>
                                    <p:anim calcmode="lin" valueType="num">
                                      <p:cBhvr>
                                        <p:cTn id="31"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36" dur="26">
                                          <p:stCondLst>
                                            <p:cond delay="650"/>
                                          </p:stCondLst>
                                        </p:cTn>
                                        <p:tgtEl>
                                          <p:spTgt spid="3">
                                            <p:txEl>
                                              <p:pRg st="2" end="2"/>
                                            </p:txEl>
                                          </p:spTgt>
                                        </p:tgtEl>
                                      </p:cBhvr>
                                      <p:to x="100000" y="60000"/>
                                    </p:animScale>
                                    <p:animScale>
                                      <p:cBhvr>
                                        <p:cTn id="37" dur="166" decel="50000">
                                          <p:stCondLst>
                                            <p:cond delay="676"/>
                                          </p:stCondLst>
                                        </p:cTn>
                                        <p:tgtEl>
                                          <p:spTgt spid="3">
                                            <p:txEl>
                                              <p:pRg st="2" end="2"/>
                                            </p:txEl>
                                          </p:spTgt>
                                        </p:tgtEl>
                                      </p:cBhvr>
                                      <p:to x="100000" y="100000"/>
                                    </p:animScale>
                                    <p:animScale>
                                      <p:cBhvr>
                                        <p:cTn id="38" dur="26">
                                          <p:stCondLst>
                                            <p:cond delay="1312"/>
                                          </p:stCondLst>
                                        </p:cTn>
                                        <p:tgtEl>
                                          <p:spTgt spid="3">
                                            <p:txEl>
                                              <p:pRg st="2" end="2"/>
                                            </p:txEl>
                                          </p:spTgt>
                                        </p:tgtEl>
                                      </p:cBhvr>
                                      <p:to x="100000" y="80000"/>
                                    </p:animScale>
                                    <p:animScale>
                                      <p:cBhvr>
                                        <p:cTn id="39" dur="166" decel="50000">
                                          <p:stCondLst>
                                            <p:cond delay="1338"/>
                                          </p:stCondLst>
                                        </p:cTn>
                                        <p:tgtEl>
                                          <p:spTgt spid="3">
                                            <p:txEl>
                                              <p:pRg st="2" end="2"/>
                                            </p:txEl>
                                          </p:spTgt>
                                        </p:tgtEl>
                                      </p:cBhvr>
                                      <p:to x="100000" y="100000"/>
                                    </p:animScale>
                                    <p:animScale>
                                      <p:cBhvr>
                                        <p:cTn id="40" dur="26">
                                          <p:stCondLst>
                                            <p:cond delay="1642"/>
                                          </p:stCondLst>
                                        </p:cTn>
                                        <p:tgtEl>
                                          <p:spTgt spid="3">
                                            <p:txEl>
                                              <p:pRg st="2" end="2"/>
                                            </p:txEl>
                                          </p:spTgt>
                                        </p:tgtEl>
                                      </p:cBhvr>
                                      <p:to x="100000" y="90000"/>
                                    </p:animScale>
                                    <p:animScale>
                                      <p:cBhvr>
                                        <p:cTn id="41" dur="166" decel="50000">
                                          <p:stCondLst>
                                            <p:cond delay="1668"/>
                                          </p:stCondLst>
                                        </p:cTn>
                                        <p:tgtEl>
                                          <p:spTgt spid="3">
                                            <p:txEl>
                                              <p:pRg st="2" end="2"/>
                                            </p:txEl>
                                          </p:spTgt>
                                        </p:tgtEl>
                                      </p:cBhvr>
                                      <p:to x="100000" y="100000"/>
                                    </p:animScale>
                                    <p:animScale>
                                      <p:cBhvr>
                                        <p:cTn id="42" dur="26">
                                          <p:stCondLst>
                                            <p:cond delay="1808"/>
                                          </p:stCondLst>
                                        </p:cTn>
                                        <p:tgtEl>
                                          <p:spTgt spid="3">
                                            <p:txEl>
                                              <p:pRg st="2" end="2"/>
                                            </p:txEl>
                                          </p:spTgt>
                                        </p:tgtEl>
                                      </p:cBhvr>
                                      <p:to x="100000" y="95000"/>
                                    </p:animScale>
                                    <p:animScale>
                                      <p:cBhvr>
                                        <p:cTn id="43" dur="166" decel="50000">
                                          <p:stCondLst>
                                            <p:cond delay="1834"/>
                                          </p:stCondLst>
                                        </p:cTn>
                                        <p:tgtEl>
                                          <p:spTgt spid="3">
                                            <p:txEl>
                                              <p:pRg st="2" end="2"/>
                                            </p:txEl>
                                          </p:spTgt>
                                        </p:tgtEl>
                                      </p:cBhvr>
                                      <p:to x="100000" y="100000"/>
                                    </p:animScale>
                                  </p:childTnLst>
                                </p:cTn>
                              </p:par>
                              <p:par>
                                <p:cTn id="44" presetID="26" presetClass="entr" presetSubtype="0" fill="hold" nodeType="with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animEffect transition="in" filter="wipe(down)">
                                      <p:cBhvr>
                                        <p:cTn id="46" dur="580">
                                          <p:stCondLst>
                                            <p:cond delay="0"/>
                                          </p:stCondLst>
                                        </p:cTn>
                                        <p:tgtEl>
                                          <p:spTgt spid="3">
                                            <p:txEl>
                                              <p:pRg st="3" end="3"/>
                                            </p:txEl>
                                          </p:spTgt>
                                        </p:tgtEl>
                                      </p:cBhvr>
                                    </p:animEffect>
                                    <p:anim calcmode="lin" valueType="num">
                                      <p:cBhvr>
                                        <p:cTn id="47"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52" dur="26">
                                          <p:stCondLst>
                                            <p:cond delay="650"/>
                                          </p:stCondLst>
                                        </p:cTn>
                                        <p:tgtEl>
                                          <p:spTgt spid="3">
                                            <p:txEl>
                                              <p:pRg st="3" end="3"/>
                                            </p:txEl>
                                          </p:spTgt>
                                        </p:tgtEl>
                                      </p:cBhvr>
                                      <p:to x="100000" y="60000"/>
                                    </p:animScale>
                                    <p:animScale>
                                      <p:cBhvr>
                                        <p:cTn id="53" dur="166" decel="50000">
                                          <p:stCondLst>
                                            <p:cond delay="676"/>
                                          </p:stCondLst>
                                        </p:cTn>
                                        <p:tgtEl>
                                          <p:spTgt spid="3">
                                            <p:txEl>
                                              <p:pRg st="3" end="3"/>
                                            </p:txEl>
                                          </p:spTgt>
                                        </p:tgtEl>
                                      </p:cBhvr>
                                      <p:to x="100000" y="100000"/>
                                    </p:animScale>
                                    <p:animScale>
                                      <p:cBhvr>
                                        <p:cTn id="54" dur="26">
                                          <p:stCondLst>
                                            <p:cond delay="1312"/>
                                          </p:stCondLst>
                                        </p:cTn>
                                        <p:tgtEl>
                                          <p:spTgt spid="3">
                                            <p:txEl>
                                              <p:pRg st="3" end="3"/>
                                            </p:txEl>
                                          </p:spTgt>
                                        </p:tgtEl>
                                      </p:cBhvr>
                                      <p:to x="100000" y="80000"/>
                                    </p:animScale>
                                    <p:animScale>
                                      <p:cBhvr>
                                        <p:cTn id="55" dur="166" decel="50000">
                                          <p:stCondLst>
                                            <p:cond delay="1338"/>
                                          </p:stCondLst>
                                        </p:cTn>
                                        <p:tgtEl>
                                          <p:spTgt spid="3">
                                            <p:txEl>
                                              <p:pRg st="3" end="3"/>
                                            </p:txEl>
                                          </p:spTgt>
                                        </p:tgtEl>
                                      </p:cBhvr>
                                      <p:to x="100000" y="100000"/>
                                    </p:animScale>
                                    <p:animScale>
                                      <p:cBhvr>
                                        <p:cTn id="56" dur="26">
                                          <p:stCondLst>
                                            <p:cond delay="1642"/>
                                          </p:stCondLst>
                                        </p:cTn>
                                        <p:tgtEl>
                                          <p:spTgt spid="3">
                                            <p:txEl>
                                              <p:pRg st="3" end="3"/>
                                            </p:txEl>
                                          </p:spTgt>
                                        </p:tgtEl>
                                      </p:cBhvr>
                                      <p:to x="100000" y="90000"/>
                                    </p:animScale>
                                    <p:animScale>
                                      <p:cBhvr>
                                        <p:cTn id="57" dur="166" decel="50000">
                                          <p:stCondLst>
                                            <p:cond delay="1668"/>
                                          </p:stCondLst>
                                        </p:cTn>
                                        <p:tgtEl>
                                          <p:spTgt spid="3">
                                            <p:txEl>
                                              <p:pRg st="3" end="3"/>
                                            </p:txEl>
                                          </p:spTgt>
                                        </p:tgtEl>
                                      </p:cBhvr>
                                      <p:to x="100000" y="100000"/>
                                    </p:animScale>
                                    <p:animScale>
                                      <p:cBhvr>
                                        <p:cTn id="58" dur="26">
                                          <p:stCondLst>
                                            <p:cond delay="1808"/>
                                          </p:stCondLst>
                                        </p:cTn>
                                        <p:tgtEl>
                                          <p:spTgt spid="3">
                                            <p:txEl>
                                              <p:pRg st="3" end="3"/>
                                            </p:txEl>
                                          </p:spTgt>
                                        </p:tgtEl>
                                      </p:cBhvr>
                                      <p:to x="100000" y="95000"/>
                                    </p:animScale>
                                    <p:animScale>
                                      <p:cBhvr>
                                        <p:cTn id="59" dur="166" decel="50000">
                                          <p:stCondLst>
                                            <p:cond delay="1834"/>
                                          </p:stCondLst>
                                        </p:cTn>
                                        <p:tgtEl>
                                          <p:spTgt spid="3">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68923" y="0"/>
            <a:ext cx="8229600" cy="1143000"/>
          </a:xfrm>
        </p:spPr>
        <p:txBody>
          <a:bodyPr/>
          <a:lstStyle/>
          <a:p>
            <a:r>
              <a:rPr lang="lt-LT" dirty="0">
                <a:latin typeface="TW Cen MT"/>
              </a:rPr>
              <a:t>Sprendimas</a:t>
            </a:r>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468444" y="1450256"/>
                <a:ext cx="8229600" cy="4525963"/>
              </a:xfrm>
            </p:spPr>
            <p:txBody>
              <a:bodyPr>
                <a:normAutofit fontScale="92500" lnSpcReduction="20000"/>
              </a:bodyPr>
              <a:lstStyle/>
              <a:p>
                <a:pPr marL="0" indent="0">
                  <a:buNone/>
                </a:pPr>
                <a:r>
                  <a:rPr lang="lt-LT" sz="2000" dirty="0">
                    <a:solidFill>
                      <a:srgbClr val="FFFFFF"/>
                    </a:solidFill>
                    <a:latin typeface="Comic Sans MS"/>
                  </a:rPr>
                  <a:t>Tarkime, akies geba </a:t>
                </a:r>
                <a:r>
                  <a:rPr lang="lt-LT" sz="2000" i="1" dirty="0">
                    <a:solidFill>
                      <a:srgbClr val="FFFFFF"/>
                    </a:solidFill>
                    <a:latin typeface="Comic Sans MS"/>
                  </a:rPr>
                  <a:t>D</a:t>
                </a:r>
                <a:r>
                  <a:rPr lang="lt-LT" sz="2000" dirty="0">
                    <a:solidFill>
                      <a:srgbClr val="FFFFFF"/>
                    </a:solidFill>
                    <a:latin typeface="Comic Sans MS"/>
                  </a:rPr>
                  <a:t>, akies dugnas, kuriame yra atvaizdas yra</a:t>
                </a:r>
                <a:r>
                  <a:rPr lang="lt-LT" sz="2000" i="1" dirty="0">
                    <a:solidFill>
                      <a:srgbClr val="FFFFFF"/>
                    </a:solidFill>
                    <a:latin typeface="Comic Sans MS"/>
                  </a:rPr>
                  <a:t> f </a:t>
                </a:r>
                <a:r>
                  <a:rPr lang="lt-LT" sz="2000" dirty="0">
                    <a:solidFill>
                      <a:srgbClr val="FFFFFF"/>
                    </a:solidFill>
                    <a:latin typeface="Comic Sans MS"/>
                  </a:rPr>
                  <a:t>atstumu. Galime parašyti lygčių sistemą :</a:t>
                </a:r>
              </a:p>
              <a:p>
                <a:pPr marL="0" indent="0">
                  <a:buNone/>
                </a:pPr>
                <a:r>
                  <a:rPr lang="lt-LT" i="1" u="sng" dirty="0">
                    <a:solidFill>
                      <a:srgbClr val="FFFFFF"/>
                    </a:solidFill>
                  </a:rPr>
                  <a:t/>
                </a:r>
                <a:br>
                  <a:rPr lang="lt-LT" i="1" u="sng" dirty="0">
                    <a:solidFill>
                      <a:srgbClr val="FFFFFF"/>
                    </a:solidFill>
                  </a:rPr>
                </a:br>
                <a:r>
                  <a:rPr lang="lt-LT" sz="2000" i="1" dirty="0">
                    <a:solidFill>
                      <a:srgbClr val="FFFFFF"/>
                    </a:solidFill>
                    <a:latin typeface="Comic Sans MS"/>
                  </a:rPr>
                  <a:t> </a:t>
                </a:r>
                <a:endParaRPr lang="lt-LT" sz="2000" i="1" dirty="0" smtClean="0">
                  <a:solidFill>
                    <a:srgbClr val="FFFFFF"/>
                  </a:solidFill>
                  <a:latin typeface="Comic Sans MS"/>
                </a:endParaRPr>
              </a:p>
              <a:p>
                <a:pPr marL="0" indent="0">
                  <a:buNone/>
                </a:pPr>
                <a:endParaRPr lang="lt-LT" sz="2000" i="1" dirty="0">
                  <a:solidFill>
                    <a:srgbClr val="FFFFFF"/>
                  </a:solidFill>
                  <a:latin typeface="Comic Sans MS"/>
                </a:endParaRPr>
              </a:p>
              <a:p>
                <a:pPr marL="0" indent="0">
                  <a:buNone/>
                </a:pPr>
                <a:endParaRPr lang="lt-LT" sz="2000" i="1" dirty="0" smtClean="0">
                  <a:solidFill>
                    <a:srgbClr val="FFFFFF"/>
                  </a:solidFill>
                  <a:latin typeface="Comic Sans MS"/>
                </a:endParaRPr>
              </a:p>
              <a:p>
                <a:pPr marL="0" indent="0">
                  <a:buNone/>
                </a:pPr>
                <a:r>
                  <a:rPr lang="lt-LT" sz="2000" i="1" dirty="0" smtClean="0">
                    <a:solidFill>
                      <a:srgbClr val="FFFFFF"/>
                    </a:solidFill>
                    <a:latin typeface="Comic Sans MS"/>
                  </a:rPr>
                  <a:t>Iš </a:t>
                </a:r>
                <a:r>
                  <a:rPr lang="lt-LT" sz="2000" i="1" dirty="0">
                    <a:solidFill>
                      <a:srgbClr val="FFFFFF"/>
                    </a:solidFill>
                    <a:latin typeface="Comic Sans MS"/>
                  </a:rPr>
                  <a:t>pirmosios lygties atėmę </a:t>
                </a:r>
                <a:r>
                  <a:rPr lang="lt-LT" sz="2000" i="1" dirty="0" smtClean="0">
                    <a:solidFill>
                      <a:srgbClr val="FFFFFF"/>
                    </a:solidFill>
                    <a:latin typeface="Comic Sans MS"/>
                  </a:rPr>
                  <a:t>antrąją, </a:t>
                </a:r>
                <a:r>
                  <a:rPr lang="lt-LT" sz="2000" i="1" dirty="0">
                    <a:solidFill>
                      <a:srgbClr val="FFFFFF"/>
                    </a:solidFill>
                    <a:latin typeface="Comic Sans MS"/>
                  </a:rPr>
                  <a:t>turime : </a:t>
                </a:r>
                <a:endParaRPr lang="lt-LT" sz="2000" i="1" dirty="0" smtClean="0">
                  <a:solidFill>
                    <a:srgbClr val="FFFFFF"/>
                  </a:solidFill>
                  <a:latin typeface="Comic Sans MS"/>
                </a:endParaRPr>
              </a:p>
              <a:p>
                <a:pPr marL="0" indent="0">
                  <a:buNone/>
                </a:pPr>
                <a:r>
                  <a:rPr lang="lt-LT" i="1" dirty="0">
                    <a:solidFill>
                      <a:srgbClr val="FFFFFF"/>
                    </a:solidFill>
                  </a:rPr>
                  <a:t/>
                </a:r>
                <a:br>
                  <a:rPr lang="lt-LT" i="1" dirty="0">
                    <a:solidFill>
                      <a:srgbClr val="FFFFFF"/>
                    </a:solidFill>
                  </a:rPr>
                </a:br>
                <a:endParaRPr lang="lt-LT" i="1" dirty="0" smtClean="0">
                  <a:solidFill>
                    <a:srgbClr val="FFFFFF"/>
                  </a:solidFill>
                </a:endParaRPr>
              </a:p>
              <a:p>
                <a:pPr marL="0" indent="0">
                  <a:buNone/>
                </a:pPr>
                <a:r>
                  <a:rPr lang="lt-LT" sz="2000" dirty="0" smtClean="0">
                    <a:solidFill>
                      <a:srgbClr val="FFFFFF"/>
                    </a:solidFill>
                    <a:latin typeface="Comic Sans MS"/>
                    <a:cs typeface="Arial" charset="0"/>
                  </a:rPr>
                  <a:t>Akiniai </a:t>
                </a:r>
                <a:r>
                  <a:rPr lang="lt-LT" sz="2000" dirty="0">
                    <a:solidFill>
                      <a:srgbClr val="FFFFFF"/>
                    </a:solidFill>
                    <a:latin typeface="Comic Sans MS"/>
                    <a:cs typeface="Arial" charset="0"/>
                  </a:rPr>
                  <a:t>trumparegiui gali būti apskaičiuoti pagal tą pačia formulę. Trumparegis nori matyti iki pat begalybės, todėl </a:t>
                </a:r>
                <a:r>
                  <a:rPr lang="lt-LT" i="1" dirty="0">
                    <a:latin typeface="Comic Sans MS" panose="030F0702030302020204" pitchFamily="66" charset="0"/>
                  </a:rPr>
                  <a:t>d‘ = ∞, </a:t>
                </a:r>
                <a14:m>
                  <m:oMath xmlns:m="http://schemas.openxmlformats.org/officeDocument/2006/math">
                    <m:f>
                      <m:fPr>
                        <m:ctrlPr>
                          <a:rPr lang="lt-LT" i="1">
                            <a:latin typeface="Cambria Math" panose="02040503050406030204" pitchFamily="18" charset="0"/>
                          </a:rPr>
                        </m:ctrlPr>
                      </m:fPr>
                      <m:num>
                        <m:r>
                          <a:rPr lang="lt-LT" i="1">
                            <a:latin typeface="Cambria Math" panose="02040503050406030204" pitchFamily="18" charset="0"/>
                          </a:rPr>
                          <m:t>1</m:t>
                        </m:r>
                      </m:num>
                      <m:den>
                        <m:r>
                          <a:rPr lang="lt-LT" i="1">
                            <a:latin typeface="Cambria Math" panose="02040503050406030204" pitchFamily="18" charset="0"/>
                          </a:rPr>
                          <m:t>∞</m:t>
                        </m:r>
                      </m:den>
                    </m:f>
                  </m:oMath>
                </a14:m>
                <a:r>
                  <a:rPr lang="lt-LT" i="1" dirty="0">
                    <a:latin typeface="Comic Sans MS" panose="030F0702030302020204" pitchFamily="66" charset="0"/>
                  </a:rPr>
                  <a:t> = o </a:t>
                </a:r>
                <a:r>
                  <a:rPr lang="lt-LT" i="1" dirty="0" smtClean="0">
                    <a:latin typeface="Comic Sans MS" panose="030F0702030302020204" pitchFamily="66" charset="0"/>
                  </a:rPr>
                  <a:t>: </a:t>
                </a:r>
              </a:p>
              <a:p>
                <a:pPr marL="0" indent="0">
                  <a:buNone/>
                </a:pPr>
                <a:r>
                  <a:rPr lang="lt-LT" i="1" dirty="0" smtClean="0">
                    <a:solidFill>
                      <a:schemeClr val="tx1"/>
                    </a:solidFill>
                  </a:rPr>
                  <a:t>D‘ = </a:t>
                </a:r>
                <a14:m>
                  <m:oMath xmlns:m="http://schemas.openxmlformats.org/officeDocument/2006/math">
                    <m:f>
                      <m:fPr>
                        <m:ctrlPr>
                          <a:rPr lang="lt-LT" i="1">
                            <a:solidFill>
                              <a:schemeClr val="tx1"/>
                            </a:solidFill>
                            <a:latin typeface="Cambria Math" panose="02040503050406030204" pitchFamily="18" charset="0"/>
                          </a:rPr>
                        </m:ctrlPr>
                      </m:fPr>
                      <m:num>
                        <m:r>
                          <a:rPr lang="lt-LT" i="1">
                            <a:solidFill>
                              <a:schemeClr val="tx1"/>
                            </a:solidFill>
                            <a:latin typeface="Cambria Math" panose="02040503050406030204" pitchFamily="18" charset="0"/>
                          </a:rPr>
                          <m:t>1</m:t>
                        </m:r>
                      </m:num>
                      <m:den>
                        <m:r>
                          <a:rPr lang="lt-LT" i="1">
                            <a:solidFill>
                              <a:schemeClr val="tx1"/>
                            </a:solidFill>
                            <a:latin typeface="Cambria Math" panose="02040503050406030204" pitchFamily="18" charset="0"/>
                          </a:rPr>
                          <m:t>𝑑</m:t>
                        </m:r>
                        <m:r>
                          <a:rPr lang="lt-LT" i="1">
                            <a:solidFill>
                              <a:schemeClr val="tx1"/>
                            </a:solidFill>
                            <a:latin typeface="Cambria Math" panose="02040503050406030204" pitchFamily="18" charset="0"/>
                          </a:rPr>
                          <m:t>′</m:t>
                        </m:r>
                      </m:den>
                    </m:f>
                  </m:oMath>
                </a14:m>
                <a:r>
                  <a:rPr lang="lt-LT" i="1" dirty="0">
                    <a:solidFill>
                      <a:schemeClr val="tx1"/>
                    </a:solidFill>
                  </a:rPr>
                  <a:t> - </a:t>
                </a:r>
                <a14:m>
                  <m:oMath xmlns:m="http://schemas.openxmlformats.org/officeDocument/2006/math">
                    <m:f>
                      <m:fPr>
                        <m:ctrlPr>
                          <a:rPr lang="lt-LT" i="1">
                            <a:solidFill>
                              <a:schemeClr val="tx1"/>
                            </a:solidFill>
                            <a:latin typeface="Cambria Math" panose="02040503050406030204" pitchFamily="18" charset="0"/>
                          </a:rPr>
                        </m:ctrlPr>
                      </m:fPr>
                      <m:num>
                        <m:r>
                          <a:rPr lang="lt-LT" i="1">
                            <a:solidFill>
                              <a:schemeClr val="tx1"/>
                            </a:solidFill>
                            <a:latin typeface="Cambria Math" panose="02040503050406030204" pitchFamily="18" charset="0"/>
                          </a:rPr>
                          <m:t>1</m:t>
                        </m:r>
                      </m:num>
                      <m:den>
                        <m:r>
                          <a:rPr lang="lt-LT" i="1">
                            <a:solidFill>
                              <a:schemeClr val="tx1"/>
                            </a:solidFill>
                            <a:latin typeface="Cambria Math" panose="02040503050406030204" pitchFamily="18" charset="0"/>
                          </a:rPr>
                          <m:t>𝑑</m:t>
                        </m:r>
                      </m:den>
                    </m:f>
                    <m:r>
                      <a:rPr lang="lt-LT" i="1">
                        <a:solidFill>
                          <a:schemeClr val="tx1"/>
                        </a:solidFill>
                        <a:latin typeface="Cambria Math" panose="02040503050406030204" pitchFamily="18" charset="0"/>
                      </a:rPr>
                      <m:t> </m:t>
                    </m:r>
                  </m:oMath>
                </a14:m>
                <a:r>
                  <a:rPr lang="lt-LT" i="1" dirty="0">
                    <a:solidFill>
                      <a:schemeClr val="tx1"/>
                    </a:solidFill>
                  </a:rPr>
                  <a:t>= 0 - </a:t>
                </a:r>
                <a14:m>
                  <m:oMath xmlns:m="http://schemas.openxmlformats.org/officeDocument/2006/math">
                    <m:f>
                      <m:fPr>
                        <m:ctrlPr>
                          <a:rPr lang="lt-LT" i="1">
                            <a:solidFill>
                              <a:schemeClr val="tx1"/>
                            </a:solidFill>
                            <a:latin typeface="Cambria Math" panose="02040503050406030204" pitchFamily="18" charset="0"/>
                          </a:rPr>
                        </m:ctrlPr>
                      </m:fPr>
                      <m:num>
                        <m:r>
                          <a:rPr lang="lt-LT" i="1">
                            <a:solidFill>
                              <a:schemeClr val="tx1"/>
                            </a:solidFill>
                            <a:latin typeface="Cambria Math" panose="02040503050406030204" pitchFamily="18" charset="0"/>
                          </a:rPr>
                          <m:t>1</m:t>
                        </m:r>
                      </m:num>
                      <m:den>
                        <m:r>
                          <a:rPr lang="lt-LT" i="1">
                            <a:solidFill>
                              <a:schemeClr val="tx1"/>
                            </a:solidFill>
                            <a:latin typeface="Cambria Math" panose="02040503050406030204" pitchFamily="18" charset="0"/>
                          </a:rPr>
                          <m:t>0,3</m:t>
                        </m:r>
                      </m:den>
                    </m:f>
                  </m:oMath>
                </a14:m>
                <a:r>
                  <a:rPr lang="lt-LT" i="1" dirty="0">
                    <a:solidFill>
                      <a:schemeClr val="tx1"/>
                    </a:solidFill>
                  </a:rPr>
                  <a:t> ≈ 3,33 (D)</a:t>
                </a:r>
                <a:r>
                  <a:rPr lang="lt-LT" sz="2000" i="1" u="sng" dirty="0">
                    <a:solidFill>
                      <a:srgbClr val="FFFFFF"/>
                    </a:solidFill>
                    <a:latin typeface="Arial" charset="0"/>
                    <a:cs typeface="Arial" charset="0"/>
                  </a:rPr>
                  <a:t/>
                </a:r>
                <a:br>
                  <a:rPr lang="lt-LT" sz="2000" i="1" u="sng" dirty="0">
                    <a:solidFill>
                      <a:srgbClr val="FFFFFF"/>
                    </a:solidFill>
                    <a:latin typeface="Arial" charset="0"/>
                    <a:cs typeface="Arial" charset="0"/>
                  </a:rPr>
                </a:br>
                <a:r>
                  <a:rPr lang="lt-LT" sz="2000" i="1" u="sng" dirty="0">
                    <a:solidFill>
                      <a:srgbClr val="FFFFFF"/>
                    </a:solidFill>
                    <a:latin typeface="Arial" charset="0"/>
                    <a:cs typeface="Arial" charset="0"/>
                  </a:rPr>
                  <a:t/>
                </a:r>
                <a:br>
                  <a:rPr lang="lt-LT" sz="2000" i="1" u="sng" dirty="0">
                    <a:solidFill>
                      <a:srgbClr val="FFFFFF"/>
                    </a:solidFill>
                    <a:latin typeface="Arial" charset="0"/>
                    <a:cs typeface="Arial" charset="0"/>
                  </a:rPr>
                </a:br>
                <a:r>
                  <a:rPr lang="lt-LT" sz="2000" b="1" i="1" dirty="0" err="1">
                    <a:solidFill>
                      <a:srgbClr val="FFFFFF"/>
                    </a:solidFill>
                    <a:latin typeface="Arial" charset="0"/>
                    <a:cs typeface="Arial" charset="0"/>
                  </a:rPr>
                  <a:t>Ats</a:t>
                </a:r>
                <a:r>
                  <a:rPr lang="lt-LT" sz="2000" b="1" i="1" dirty="0">
                    <a:solidFill>
                      <a:srgbClr val="FFFFFF"/>
                    </a:solidFill>
                    <a:latin typeface="Arial" charset="0"/>
                    <a:cs typeface="Arial" charset="0"/>
                  </a:rPr>
                  <a:t>. : Toliaregiui reikia 1,67 D akinių, o trumparegiui - 3,33 D. </a:t>
                </a:r>
                <a:endParaRPr lang="lt-LT" sz="2000" i="1" u="sng" dirty="0">
                  <a:solidFill>
                    <a:srgbClr val="FFFFFF"/>
                  </a:solidFill>
                  <a:latin typeface="Arial" charset="0"/>
                  <a:cs typeface="Arial" charset="0"/>
                </a:endParaRPr>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468444" y="1450256"/>
                <a:ext cx="8229600" cy="4525963"/>
              </a:xfrm>
              <a:blipFill rotWithShape="0">
                <a:blip r:embed="rId3"/>
                <a:stretch>
                  <a:fillRect l="-963" t="-1887"/>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4" name="Stačiakampis 3"/>
              <p:cNvSpPr/>
              <p:nvPr/>
            </p:nvSpPr>
            <p:spPr>
              <a:xfrm>
                <a:off x="4267200" y="1742847"/>
                <a:ext cx="4572000" cy="1757148"/>
              </a:xfrm>
              <a:prstGeom prst="rect">
                <a:avLst/>
              </a:prstGeom>
            </p:spPr>
            <p:txBody>
              <a:bodyPr>
                <a:spAutoFit/>
              </a:bodyPr>
              <a:lstStyle/>
              <a:p>
                <a:pPr/>
                <a14:m>
                  <m:oMathPara xmlns:m="http://schemas.openxmlformats.org/officeDocument/2006/math">
                    <m:oMathParaPr>
                      <m:jc m:val="centerGroup"/>
                    </m:oMathParaPr>
                    <m:oMath xmlns:m="http://schemas.openxmlformats.org/officeDocument/2006/math">
                      <m:d>
                        <m:dPr>
                          <m:begChr m:val="{"/>
                          <m:endChr m:val="}"/>
                          <m:ctrlPr>
                            <a:rPr lang="lt-LT" sz="2000" i="1" smtClean="0">
                              <a:latin typeface="Cambria Math" panose="02040503050406030204" pitchFamily="18" charset="0"/>
                            </a:rPr>
                          </m:ctrlPr>
                        </m:dPr>
                        <m:e>
                          <m:eqArr>
                            <m:eqArrPr>
                              <m:ctrlPr>
                                <a:rPr lang="lt-LT" sz="2000" i="1">
                                  <a:latin typeface="Cambria Math" panose="02040503050406030204" pitchFamily="18" charset="0"/>
                                </a:rPr>
                              </m:ctrlPr>
                            </m:eqArrPr>
                            <m:e>
                              <m:r>
                                <a:rPr lang="lt-LT" sz="2000" i="1">
                                  <a:latin typeface="Cambria Math" panose="02040503050406030204" pitchFamily="18" charset="0"/>
                                </a:rPr>
                                <m:t>𝐷</m:t>
                              </m:r>
                              <m:r>
                                <a:rPr lang="en-GB" sz="2000" i="1">
                                  <a:latin typeface="Cambria Math" panose="02040503050406030204" pitchFamily="18" charset="0"/>
                                </a:rPr>
                                <m:t>= </m:t>
                              </m:r>
                              <m:f>
                                <m:fPr>
                                  <m:ctrlPr>
                                    <a:rPr lang="lt-LT" sz="2000" i="1">
                                      <a:latin typeface="Cambria Math" panose="02040503050406030204" pitchFamily="18" charset="0"/>
                                    </a:rPr>
                                  </m:ctrlPr>
                                </m:fPr>
                                <m:num>
                                  <m:r>
                                    <a:rPr lang="en-GB" sz="2000" i="1">
                                      <a:latin typeface="Cambria Math" panose="02040503050406030204" pitchFamily="18" charset="0"/>
                                    </a:rPr>
                                    <m:t>1</m:t>
                                  </m:r>
                                </m:num>
                                <m:den>
                                  <m:r>
                                    <a:rPr lang="en-GB" sz="2000" i="1">
                                      <a:latin typeface="Cambria Math" panose="02040503050406030204" pitchFamily="18" charset="0"/>
                                    </a:rPr>
                                    <m:t>𝑑</m:t>
                                  </m:r>
                                </m:den>
                              </m:f>
                              <m:r>
                                <a:rPr lang="en-GB" sz="2000" i="1">
                                  <a:latin typeface="Cambria Math" panose="02040503050406030204" pitchFamily="18" charset="0"/>
                                </a:rPr>
                                <m:t>+</m:t>
                              </m:r>
                              <m:f>
                                <m:fPr>
                                  <m:ctrlPr>
                                    <a:rPr lang="lt-LT" sz="2000" i="1">
                                      <a:latin typeface="Cambria Math" panose="02040503050406030204" pitchFamily="18" charset="0"/>
                                    </a:rPr>
                                  </m:ctrlPr>
                                </m:fPr>
                                <m:num>
                                  <m:r>
                                    <a:rPr lang="en-GB" sz="2000" i="1">
                                      <a:latin typeface="Cambria Math" panose="02040503050406030204" pitchFamily="18" charset="0"/>
                                    </a:rPr>
                                    <m:t>1</m:t>
                                  </m:r>
                                </m:num>
                                <m:den>
                                  <m:r>
                                    <a:rPr lang="en-GB" sz="2000" i="1">
                                      <a:latin typeface="Cambria Math" panose="02040503050406030204" pitchFamily="18" charset="0"/>
                                    </a:rPr>
                                    <m:t>𝑓</m:t>
                                  </m:r>
                                </m:den>
                              </m:f>
                            </m:e>
                            <m:e>
                              <m:r>
                                <a:rPr lang="en-GB" sz="2000" i="1">
                                  <a:latin typeface="Cambria Math" panose="02040503050406030204" pitchFamily="18" charset="0"/>
                                </a:rPr>
                                <m:t>𝐷</m:t>
                              </m:r>
                              <m:r>
                                <a:rPr lang="en-GB" sz="2000" i="1">
                                  <a:latin typeface="Cambria Math" panose="02040503050406030204" pitchFamily="18" charset="0"/>
                                </a:rPr>
                                <m:t>+</m:t>
                              </m:r>
                              <m:sSup>
                                <m:sSupPr>
                                  <m:ctrlPr>
                                    <a:rPr lang="lt-LT" sz="2000" i="1">
                                      <a:latin typeface="Cambria Math" panose="02040503050406030204" pitchFamily="18" charset="0"/>
                                    </a:rPr>
                                  </m:ctrlPr>
                                </m:sSupPr>
                                <m:e>
                                  <m:r>
                                    <a:rPr lang="en-GB" sz="2000" i="1">
                                      <a:latin typeface="Cambria Math" panose="02040503050406030204" pitchFamily="18" charset="0"/>
                                    </a:rPr>
                                    <m:t>𝐷</m:t>
                                  </m:r>
                                </m:e>
                                <m:sup>
                                  <m:r>
                                    <a:rPr lang="en-GB" sz="2000" i="1">
                                      <a:latin typeface="Cambria Math" panose="02040503050406030204" pitchFamily="18" charset="0"/>
                                    </a:rPr>
                                    <m:t>′</m:t>
                                  </m:r>
                                </m:sup>
                              </m:sSup>
                              <m:r>
                                <a:rPr lang="en-GB" sz="2000" i="1">
                                  <a:latin typeface="Cambria Math" panose="02040503050406030204" pitchFamily="18" charset="0"/>
                                </a:rPr>
                                <m:t>= </m:t>
                              </m:r>
                              <m:f>
                                <m:fPr>
                                  <m:ctrlPr>
                                    <a:rPr lang="lt-LT" sz="2000" i="1">
                                      <a:latin typeface="Cambria Math" panose="02040503050406030204" pitchFamily="18" charset="0"/>
                                    </a:rPr>
                                  </m:ctrlPr>
                                </m:fPr>
                                <m:num>
                                  <m:r>
                                    <a:rPr lang="en-GB" sz="2000" i="1">
                                      <a:latin typeface="Cambria Math" panose="02040503050406030204" pitchFamily="18" charset="0"/>
                                    </a:rPr>
                                    <m:t>1</m:t>
                                  </m:r>
                                </m:num>
                                <m:den>
                                  <m:r>
                                    <a:rPr lang="en-GB" sz="2000" i="1">
                                      <a:latin typeface="Cambria Math" panose="02040503050406030204" pitchFamily="18" charset="0"/>
                                    </a:rPr>
                                    <m:t>𝑑</m:t>
                                  </m:r>
                                  <m:r>
                                    <a:rPr lang="en-GB" sz="2000" i="1">
                                      <a:latin typeface="Cambria Math" panose="02040503050406030204" pitchFamily="18" charset="0"/>
                                    </a:rPr>
                                    <m:t>′</m:t>
                                  </m:r>
                                </m:den>
                              </m:f>
                              <m:r>
                                <a:rPr lang="en-GB" sz="2000" i="1">
                                  <a:latin typeface="Cambria Math" panose="02040503050406030204" pitchFamily="18" charset="0"/>
                                </a:rPr>
                                <m:t>+</m:t>
                              </m:r>
                              <m:f>
                                <m:fPr>
                                  <m:ctrlPr>
                                    <a:rPr lang="lt-LT" sz="2000" i="1">
                                      <a:latin typeface="Cambria Math" panose="02040503050406030204" pitchFamily="18" charset="0"/>
                                    </a:rPr>
                                  </m:ctrlPr>
                                </m:fPr>
                                <m:num>
                                  <m:r>
                                    <a:rPr lang="en-GB" sz="2000" i="1">
                                      <a:latin typeface="Cambria Math" panose="02040503050406030204" pitchFamily="18" charset="0"/>
                                    </a:rPr>
                                    <m:t>1</m:t>
                                  </m:r>
                                </m:num>
                                <m:den>
                                  <m:r>
                                    <a:rPr lang="en-GB" sz="2000" i="1">
                                      <a:latin typeface="Cambria Math" panose="02040503050406030204" pitchFamily="18" charset="0"/>
                                    </a:rPr>
                                    <m:t>𝑓</m:t>
                                  </m:r>
                                </m:den>
                              </m:f>
                            </m:e>
                          </m:eqArr>
                        </m:e>
                      </m:d>
                    </m:oMath>
                  </m:oMathPara>
                </a14:m>
                <a:endParaRPr lang="lt-LT" dirty="0"/>
              </a:p>
              <a:p>
                <a:r>
                  <a:rPr lang="lt-LT" dirty="0"/>
                  <a:t> </a:t>
                </a:r>
              </a:p>
            </p:txBody>
          </p:sp>
        </mc:Choice>
        <mc:Fallback xmlns="">
          <p:sp>
            <p:nvSpPr>
              <p:cNvPr id="4" name="Stačiakampis 3"/>
              <p:cNvSpPr>
                <a:spLocks noRot="1" noChangeAspect="1" noMove="1" noResize="1" noEditPoints="1" noAdjustHandles="1" noChangeArrowheads="1" noChangeShapeType="1" noTextEdit="1"/>
              </p:cNvSpPr>
              <p:nvPr/>
            </p:nvSpPr>
            <p:spPr>
              <a:xfrm>
                <a:off x="4267200" y="1742847"/>
                <a:ext cx="4572000" cy="1757148"/>
              </a:xfrm>
              <a:prstGeom prst="rect">
                <a:avLst/>
              </a:prstGeom>
              <a:blipFill rotWithShape="0">
                <a:blip r:embed="rId4"/>
                <a:stretch>
                  <a:fillRect/>
                </a:stretch>
              </a:blipFill>
            </p:spPr>
            <p:txBody>
              <a:bodyPr/>
              <a:lstStyle/>
              <a:p>
                <a:r>
                  <a:rPr lang="lt-LT">
                    <a:noFill/>
                  </a:rPr>
                  <a:t> </a:t>
                </a:r>
              </a:p>
            </p:txBody>
          </p:sp>
        </mc:Fallback>
      </mc:AlternateContent>
      <mc:AlternateContent xmlns:mc="http://schemas.openxmlformats.org/markup-compatibility/2006" xmlns:a14="http://schemas.microsoft.com/office/drawing/2010/main">
        <mc:Choice Requires="a14">
          <p:sp>
            <p:nvSpPr>
              <p:cNvPr id="5" name="Stačiakampis 4"/>
              <p:cNvSpPr/>
              <p:nvPr/>
            </p:nvSpPr>
            <p:spPr>
              <a:xfrm>
                <a:off x="930660" y="3340179"/>
                <a:ext cx="4425314" cy="560666"/>
              </a:xfrm>
              <a:prstGeom prst="rect">
                <a:avLst/>
              </a:prstGeom>
            </p:spPr>
            <p:txBody>
              <a:bodyPr wrap="none">
                <a:spAutoFit/>
              </a:bodyPr>
              <a:lstStyle/>
              <a:p>
                <a:r>
                  <a:rPr lang="lt-LT" sz="2000" dirty="0">
                    <a:latin typeface="Comic Sans MS" panose="030F0702030302020204" pitchFamily="66" charset="0"/>
                  </a:rPr>
                  <a:t>D‘ = </a:t>
                </a:r>
                <a14:m>
                  <m:oMath xmlns:m="http://schemas.openxmlformats.org/officeDocument/2006/math">
                    <m:f>
                      <m:fPr>
                        <m:ctrlPr>
                          <a:rPr lang="lt-LT" sz="2000" i="1">
                            <a:latin typeface="Cambria Math" panose="02040503050406030204" pitchFamily="18" charset="0"/>
                          </a:rPr>
                        </m:ctrlPr>
                      </m:fPr>
                      <m:num>
                        <m:r>
                          <a:rPr lang="lt-LT" sz="2000" i="1">
                            <a:latin typeface="Cambria Math" panose="02040503050406030204" pitchFamily="18" charset="0"/>
                          </a:rPr>
                          <m:t>1</m:t>
                        </m:r>
                      </m:num>
                      <m:den>
                        <m:r>
                          <a:rPr lang="lt-LT" sz="2000" i="1">
                            <a:latin typeface="Cambria Math" panose="02040503050406030204" pitchFamily="18" charset="0"/>
                          </a:rPr>
                          <m:t>𝑑</m:t>
                        </m:r>
                        <m:r>
                          <a:rPr lang="lt-LT" sz="2000" i="1">
                            <a:latin typeface="Cambria Math" panose="02040503050406030204" pitchFamily="18" charset="0"/>
                          </a:rPr>
                          <m:t>′</m:t>
                        </m:r>
                      </m:den>
                    </m:f>
                    <m:r>
                      <a:rPr lang="lt-LT" sz="2000" i="1">
                        <a:latin typeface="Cambria Math" panose="02040503050406030204" pitchFamily="18" charset="0"/>
                      </a:rPr>
                      <m:t>− </m:t>
                    </m:r>
                    <m:f>
                      <m:fPr>
                        <m:ctrlPr>
                          <a:rPr lang="lt-LT" sz="2000" i="1">
                            <a:latin typeface="Cambria Math" panose="02040503050406030204" pitchFamily="18" charset="0"/>
                          </a:rPr>
                        </m:ctrlPr>
                      </m:fPr>
                      <m:num>
                        <m:r>
                          <a:rPr lang="lt-LT" sz="2000" i="1">
                            <a:latin typeface="Cambria Math" panose="02040503050406030204" pitchFamily="18" charset="0"/>
                          </a:rPr>
                          <m:t>1</m:t>
                        </m:r>
                      </m:num>
                      <m:den>
                        <m:r>
                          <a:rPr lang="lt-LT" sz="2000" i="1">
                            <a:latin typeface="Cambria Math" panose="02040503050406030204" pitchFamily="18" charset="0"/>
                          </a:rPr>
                          <m:t>𝑑</m:t>
                        </m:r>
                      </m:den>
                    </m:f>
                    <m:r>
                      <a:rPr lang="lt-LT" sz="2000" i="1">
                        <a:latin typeface="Cambria Math" panose="02040503050406030204" pitchFamily="18" charset="0"/>
                      </a:rPr>
                      <m:t>= </m:t>
                    </m:r>
                    <m:f>
                      <m:fPr>
                        <m:ctrlPr>
                          <a:rPr lang="lt-LT" sz="2000" i="1">
                            <a:latin typeface="Cambria Math" panose="02040503050406030204" pitchFamily="18" charset="0"/>
                          </a:rPr>
                        </m:ctrlPr>
                      </m:fPr>
                      <m:num>
                        <m:r>
                          <a:rPr lang="lt-LT" sz="2000" i="1">
                            <a:latin typeface="Cambria Math" panose="02040503050406030204" pitchFamily="18" charset="0"/>
                          </a:rPr>
                          <m:t>1</m:t>
                        </m:r>
                      </m:num>
                      <m:den>
                        <m:r>
                          <a:rPr lang="lt-LT" sz="2000" i="1">
                            <a:latin typeface="Cambria Math" panose="02040503050406030204" pitchFamily="18" charset="0"/>
                          </a:rPr>
                          <m:t>0,3</m:t>
                        </m:r>
                      </m:den>
                    </m:f>
                    <m:r>
                      <a:rPr lang="lt-LT" sz="2000" i="1">
                        <a:latin typeface="Cambria Math" panose="02040503050406030204" pitchFamily="18" charset="0"/>
                      </a:rPr>
                      <m:t>− </m:t>
                    </m:r>
                    <m:f>
                      <m:fPr>
                        <m:ctrlPr>
                          <a:rPr lang="lt-LT" sz="2000" i="1">
                            <a:latin typeface="Cambria Math" panose="02040503050406030204" pitchFamily="18" charset="0"/>
                          </a:rPr>
                        </m:ctrlPr>
                      </m:fPr>
                      <m:num>
                        <m:r>
                          <a:rPr lang="lt-LT" sz="2000" i="1">
                            <a:latin typeface="Cambria Math" panose="02040503050406030204" pitchFamily="18" charset="0"/>
                          </a:rPr>
                          <m:t>1</m:t>
                        </m:r>
                      </m:num>
                      <m:den>
                        <m:r>
                          <a:rPr lang="lt-LT" sz="2000" i="1">
                            <a:latin typeface="Cambria Math" panose="02040503050406030204" pitchFamily="18" charset="0"/>
                          </a:rPr>
                          <m:t>0,6</m:t>
                        </m:r>
                      </m:den>
                    </m:f>
                    <m:r>
                      <a:rPr lang="lt-LT" sz="2000" i="1">
                        <a:latin typeface="Cambria Math" panose="02040503050406030204" pitchFamily="18" charset="0"/>
                      </a:rPr>
                      <m:t>= </m:t>
                    </m:r>
                    <m:f>
                      <m:fPr>
                        <m:ctrlPr>
                          <a:rPr lang="lt-LT" sz="2000" i="1">
                            <a:latin typeface="Cambria Math" panose="02040503050406030204" pitchFamily="18" charset="0"/>
                          </a:rPr>
                        </m:ctrlPr>
                      </m:fPr>
                      <m:num>
                        <m:r>
                          <a:rPr lang="lt-LT" sz="2000" i="1">
                            <a:latin typeface="Cambria Math" panose="02040503050406030204" pitchFamily="18" charset="0"/>
                          </a:rPr>
                          <m:t>1</m:t>
                        </m:r>
                      </m:num>
                      <m:den>
                        <m:r>
                          <a:rPr lang="lt-LT" sz="2000" i="1">
                            <a:latin typeface="Cambria Math" panose="02040503050406030204" pitchFamily="18" charset="0"/>
                          </a:rPr>
                          <m:t>0,6</m:t>
                        </m:r>
                      </m:den>
                    </m:f>
                    <m:r>
                      <a:rPr lang="lt-LT" sz="2000" i="1">
                        <a:latin typeface="Cambria Math" panose="02040503050406030204" pitchFamily="18" charset="0"/>
                      </a:rPr>
                      <m:t>≈</m:t>
                    </m:r>
                  </m:oMath>
                </a14:m>
                <a:r>
                  <a:rPr lang="lt-LT" sz="2000" i="1" u="sng" dirty="0">
                    <a:latin typeface="Comic Sans MS" panose="030F0702030302020204" pitchFamily="66" charset="0"/>
                  </a:rPr>
                  <a:t>1,67 (D)</a:t>
                </a:r>
                <a:endParaRPr lang="lt-LT" sz="2000" dirty="0">
                  <a:latin typeface="Comic Sans MS" panose="030F0702030302020204" pitchFamily="66" charset="0"/>
                </a:endParaRPr>
              </a:p>
            </p:txBody>
          </p:sp>
        </mc:Choice>
        <mc:Fallback xmlns="">
          <p:sp>
            <p:nvSpPr>
              <p:cNvPr id="5" name="Stačiakampis 4"/>
              <p:cNvSpPr>
                <a:spLocks noRot="1" noChangeAspect="1" noMove="1" noResize="1" noEditPoints="1" noAdjustHandles="1" noChangeArrowheads="1" noChangeShapeType="1" noTextEdit="1"/>
              </p:cNvSpPr>
              <p:nvPr/>
            </p:nvSpPr>
            <p:spPr>
              <a:xfrm>
                <a:off x="930660" y="3340179"/>
                <a:ext cx="4425314" cy="560666"/>
              </a:xfrm>
              <a:prstGeom prst="rect">
                <a:avLst/>
              </a:prstGeom>
              <a:blipFill rotWithShape="1">
                <a:blip r:embed="rId5"/>
                <a:stretch>
                  <a:fillRect l="-1515" r="-413" b="-2174"/>
                </a:stretch>
              </a:blipFill>
            </p:spPr>
            <p:txBody>
              <a:bodyPr/>
              <a:lstStyle/>
              <a:p>
                <a:r>
                  <a:rPr lang="lt-LT">
                    <a:noFill/>
                  </a:rPr>
                  <a:t> </a:t>
                </a:r>
              </a:p>
            </p:txBody>
          </p:sp>
        </mc:Fallback>
      </mc:AlternateContent>
    </p:spTree>
    <p:extLst>
      <p:ext uri="{BB962C8B-B14F-4D97-AF65-F5344CB8AC3E}">
        <p14:creationId xmlns:p14="http://schemas.microsoft.com/office/powerpoint/2010/main" val="1902837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80">
                                          <p:stCondLst>
                                            <p:cond delay="0"/>
                                          </p:stCondLst>
                                        </p:cTn>
                                        <p:tgtEl>
                                          <p:spTgt spid="4"/>
                                        </p:tgtEl>
                                      </p:cBhvr>
                                    </p:animEffect>
                                    <p:anim calcmode="lin" valueType="num">
                                      <p:cBhvr>
                                        <p:cTn id="2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31" dur="26">
                                          <p:stCondLst>
                                            <p:cond delay="650"/>
                                          </p:stCondLst>
                                        </p:cTn>
                                        <p:tgtEl>
                                          <p:spTgt spid="4"/>
                                        </p:tgtEl>
                                      </p:cBhvr>
                                      <p:to x="100000" y="60000"/>
                                    </p:animScale>
                                    <p:animScale>
                                      <p:cBhvr>
                                        <p:cTn id="32" dur="166" decel="50000">
                                          <p:stCondLst>
                                            <p:cond delay="676"/>
                                          </p:stCondLst>
                                        </p:cTn>
                                        <p:tgtEl>
                                          <p:spTgt spid="4"/>
                                        </p:tgtEl>
                                      </p:cBhvr>
                                      <p:to x="100000" y="100000"/>
                                    </p:animScale>
                                    <p:animScale>
                                      <p:cBhvr>
                                        <p:cTn id="33" dur="26">
                                          <p:stCondLst>
                                            <p:cond delay="1312"/>
                                          </p:stCondLst>
                                        </p:cTn>
                                        <p:tgtEl>
                                          <p:spTgt spid="4"/>
                                        </p:tgtEl>
                                      </p:cBhvr>
                                      <p:to x="100000" y="80000"/>
                                    </p:animScale>
                                    <p:animScale>
                                      <p:cBhvr>
                                        <p:cTn id="34" dur="166" decel="50000">
                                          <p:stCondLst>
                                            <p:cond delay="1338"/>
                                          </p:stCondLst>
                                        </p:cTn>
                                        <p:tgtEl>
                                          <p:spTgt spid="4"/>
                                        </p:tgtEl>
                                      </p:cBhvr>
                                      <p:to x="100000" y="100000"/>
                                    </p:animScale>
                                    <p:animScale>
                                      <p:cBhvr>
                                        <p:cTn id="35" dur="26">
                                          <p:stCondLst>
                                            <p:cond delay="1642"/>
                                          </p:stCondLst>
                                        </p:cTn>
                                        <p:tgtEl>
                                          <p:spTgt spid="4"/>
                                        </p:tgtEl>
                                      </p:cBhvr>
                                      <p:to x="100000" y="90000"/>
                                    </p:animScale>
                                    <p:animScale>
                                      <p:cBhvr>
                                        <p:cTn id="36" dur="166" decel="50000">
                                          <p:stCondLst>
                                            <p:cond delay="1668"/>
                                          </p:stCondLst>
                                        </p:cTn>
                                        <p:tgtEl>
                                          <p:spTgt spid="4"/>
                                        </p:tgtEl>
                                      </p:cBhvr>
                                      <p:to x="100000" y="100000"/>
                                    </p:animScale>
                                    <p:animScale>
                                      <p:cBhvr>
                                        <p:cTn id="37" dur="26">
                                          <p:stCondLst>
                                            <p:cond delay="1808"/>
                                          </p:stCondLst>
                                        </p:cTn>
                                        <p:tgtEl>
                                          <p:spTgt spid="4"/>
                                        </p:tgtEl>
                                      </p:cBhvr>
                                      <p:to x="100000" y="95000"/>
                                    </p:animScale>
                                    <p:animScale>
                                      <p:cBhvr>
                                        <p:cTn id="38" dur="166" decel="50000">
                                          <p:stCondLst>
                                            <p:cond delay="1834"/>
                                          </p:stCondLst>
                                        </p:cTn>
                                        <p:tgtEl>
                                          <p:spTgt spid="4"/>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wipe(down)">
                                      <p:cBhvr>
                                        <p:cTn id="43" dur="580">
                                          <p:stCondLst>
                                            <p:cond delay="0"/>
                                          </p:stCondLst>
                                        </p:cTn>
                                        <p:tgtEl>
                                          <p:spTgt spid="3">
                                            <p:txEl>
                                              <p:pRg st="4" end="4"/>
                                            </p:txEl>
                                          </p:spTgt>
                                        </p:tgtEl>
                                      </p:cBhvr>
                                    </p:animEffect>
                                    <p:anim calcmode="lin" valueType="num">
                                      <p:cBhvr>
                                        <p:cTn id="44"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4" end="4"/>
                                            </p:txEl>
                                          </p:spTgt>
                                        </p:tgtEl>
                                      </p:cBhvr>
                                      <p:to x="100000" y="60000"/>
                                    </p:animScale>
                                    <p:animScale>
                                      <p:cBhvr>
                                        <p:cTn id="50" dur="166" decel="50000">
                                          <p:stCondLst>
                                            <p:cond delay="676"/>
                                          </p:stCondLst>
                                        </p:cTn>
                                        <p:tgtEl>
                                          <p:spTgt spid="3">
                                            <p:txEl>
                                              <p:pRg st="4" end="4"/>
                                            </p:txEl>
                                          </p:spTgt>
                                        </p:tgtEl>
                                      </p:cBhvr>
                                      <p:to x="100000" y="100000"/>
                                    </p:animScale>
                                    <p:animScale>
                                      <p:cBhvr>
                                        <p:cTn id="51" dur="26">
                                          <p:stCondLst>
                                            <p:cond delay="1312"/>
                                          </p:stCondLst>
                                        </p:cTn>
                                        <p:tgtEl>
                                          <p:spTgt spid="3">
                                            <p:txEl>
                                              <p:pRg st="4" end="4"/>
                                            </p:txEl>
                                          </p:spTgt>
                                        </p:tgtEl>
                                      </p:cBhvr>
                                      <p:to x="100000" y="80000"/>
                                    </p:animScale>
                                    <p:animScale>
                                      <p:cBhvr>
                                        <p:cTn id="52" dur="166" decel="50000">
                                          <p:stCondLst>
                                            <p:cond delay="1338"/>
                                          </p:stCondLst>
                                        </p:cTn>
                                        <p:tgtEl>
                                          <p:spTgt spid="3">
                                            <p:txEl>
                                              <p:pRg st="4" end="4"/>
                                            </p:txEl>
                                          </p:spTgt>
                                        </p:tgtEl>
                                      </p:cBhvr>
                                      <p:to x="100000" y="100000"/>
                                    </p:animScale>
                                    <p:animScale>
                                      <p:cBhvr>
                                        <p:cTn id="53" dur="26">
                                          <p:stCondLst>
                                            <p:cond delay="1642"/>
                                          </p:stCondLst>
                                        </p:cTn>
                                        <p:tgtEl>
                                          <p:spTgt spid="3">
                                            <p:txEl>
                                              <p:pRg st="4" end="4"/>
                                            </p:txEl>
                                          </p:spTgt>
                                        </p:tgtEl>
                                      </p:cBhvr>
                                      <p:to x="100000" y="90000"/>
                                    </p:animScale>
                                    <p:animScale>
                                      <p:cBhvr>
                                        <p:cTn id="54" dur="166" decel="50000">
                                          <p:stCondLst>
                                            <p:cond delay="1668"/>
                                          </p:stCondLst>
                                        </p:cTn>
                                        <p:tgtEl>
                                          <p:spTgt spid="3">
                                            <p:txEl>
                                              <p:pRg st="4" end="4"/>
                                            </p:txEl>
                                          </p:spTgt>
                                        </p:tgtEl>
                                      </p:cBhvr>
                                      <p:to x="100000" y="100000"/>
                                    </p:animScale>
                                    <p:animScale>
                                      <p:cBhvr>
                                        <p:cTn id="55" dur="26">
                                          <p:stCondLst>
                                            <p:cond delay="1808"/>
                                          </p:stCondLst>
                                        </p:cTn>
                                        <p:tgtEl>
                                          <p:spTgt spid="3">
                                            <p:txEl>
                                              <p:pRg st="4" end="4"/>
                                            </p:txEl>
                                          </p:spTgt>
                                        </p:tgtEl>
                                      </p:cBhvr>
                                      <p:to x="100000" y="95000"/>
                                    </p:animScale>
                                    <p:animScale>
                                      <p:cBhvr>
                                        <p:cTn id="56" dur="166" decel="50000">
                                          <p:stCondLst>
                                            <p:cond delay="1834"/>
                                          </p:stCondLst>
                                        </p:cTn>
                                        <p:tgtEl>
                                          <p:spTgt spid="3">
                                            <p:txEl>
                                              <p:pRg st="4" end="4"/>
                                            </p:txEl>
                                          </p:spTgt>
                                        </p:tgtEl>
                                      </p:cBhvr>
                                      <p:to x="100000" y="100000"/>
                                    </p:animScale>
                                  </p:childTnLst>
                                </p:cTn>
                              </p:par>
                              <p:par>
                                <p:cTn id="57" presetID="26" presetClass="entr" presetSubtype="0" fill="hold" nodeType="withEffect">
                                  <p:stCondLst>
                                    <p:cond delay="0"/>
                                  </p:stCondLst>
                                  <p:childTnLst>
                                    <p:set>
                                      <p:cBhvr>
                                        <p:cTn id="58" dur="1" fill="hold">
                                          <p:stCondLst>
                                            <p:cond delay="0"/>
                                          </p:stCondLst>
                                        </p:cTn>
                                        <p:tgtEl>
                                          <p:spTgt spid="3">
                                            <p:txEl>
                                              <p:pRg st="5" end="5"/>
                                            </p:txEl>
                                          </p:spTgt>
                                        </p:tgtEl>
                                        <p:attrNameLst>
                                          <p:attrName>style.visibility</p:attrName>
                                        </p:attrNameLst>
                                      </p:cBhvr>
                                      <p:to>
                                        <p:strVal val="visible"/>
                                      </p:to>
                                    </p:set>
                                    <p:animEffect transition="in" filter="wipe(down)">
                                      <p:cBhvr>
                                        <p:cTn id="59" dur="580">
                                          <p:stCondLst>
                                            <p:cond delay="0"/>
                                          </p:stCondLst>
                                        </p:cTn>
                                        <p:tgtEl>
                                          <p:spTgt spid="3">
                                            <p:txEl>
                                              <p:pRg st="5" end="5"/>
                                            </p:txEl>
                                          </p:spTgt>
                                        </p:tgtEl>
                                      </p:cBhvr>
                                    </p:animEffect>
                                    <p:anim calcmode="lin" valueType="num">
                                      <p:cBhvr>
                                        <p:cTn id="60"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65" dur="26">
                                          <p:stCondLst>
                                            <p:cond delay="650"/>
                                          </p:stCondLst>
                                        </p:cTn>
                                        <p:tgtEl>
                                          <p:spTgt spid="3">
                                            <p:txEl>
                                              <p:pRg st="5" end="5"/>
                                            </p:txEl>
                                          </p:spTgt>
                                        </p:tgtEl>
                                      </p:cBhvr>
                                      <p:to x="100000" y="60000"/>
                                    </p:animScale>
                                    <p:animScale>
                                      <p:cBhvr>
                                        <p:cTn id="66" dur="166" decel="50000">
                                          <p:stCondLst>
                                            <p:cond delay="676"/>
                                          </p:stCondLst>
                                        </p:cTn>
                                        <p:tgtEl>
                                          <p:spTgt spid="3">
                                            <p:txEl>
                                              <p:pRg st="5" end="5"/>
                                            </p:txEl>
                                          </p:spTgt>
                                        </p:tgtEl>
                                      </p:cBhvr>
                                      <p:to x="100000" y="100000"/>
                                    </p:animScale>
                                    <p:animScale>
                                      <p:cBhvr>
                                        <p:cTn id="67" dur="26">
                                          <p:stCondLst>
                                            <p:cond delay="1312"/>
                                          </p:stCondLst>
                                        </p:cTn>
                                        <p:tgtEl>
                                          <p:spTgt spid="3">
                                            <p:txEl>
                                              <p:pRg st="5" end="5"/>
                                            </p:txEl>
                                          </p:spTgt>
                                        </p:tgtEl>
                                      </p:cBhvr>
                                      <p:to x="100000" y="80000"/>
                                    </p:animScale>
                                    <p:animScale>
                                      <p:cBhvr>
                                        <p:cTn id="68" dur="166" decel="50000">
                                          <p:stCondLst>
                                            <p:cond delay="1338"/>
                                          </p:stCondLst>
                                        </p:cTn>
                                        <p:tgtEl>
                                          <p:spTgt spid="3">
                                            <p:txEl>
                                              <p:pRg st="5" end="5"/>
                                            </p:txEl>
                                          </p:spTgt>
                                        </p:tgtEl>
                                      </p:cBhvr>
                                      <p:to x="100000" y="100000"/>
                                    </p:animScale>
                                    <p:animScale>
                                      <p:cBhvr>
                                        <p:cTn id="69" dur="26">
                                          <p:stCondLst>
                                            <p:cond delay="1642"/>
                                          </p:stCondLst>
                                        </p:cTn>
                                        <p:tgtEl>
                                          <p:spTgt spid="3">
                                            <p:txEl>
                                              <p:pRg st="5" end="5"/>
                                            </p:txEl>
                                          </p:spTgt>
                                        </p:tgtEl>
                                      </p:cBhvr>
                                      <p:to x="100000" y="90000"/>
                                    </p:animScale>
                                    <p:animScale>
                                      <p:cBhvr>
                                        <p:cTn id="70" dur="166" decel="50000">
                                          <p:stCondLst>
                                            <p:cond delay="1668"/>
                                          </p:stCondLst>
                                        </p:cTn>
                                        <p:tgtEl>
                                          <p:spTgt spid="3">
                                            <p:txEl>
                                              <p:pRg st="5" end="5"/>
                                            </p:txEl>
                                          </p:spTgt>
                                        </p:tgtEl>
                                      </p:cBhvr>
                                      <p:to x="100000" y="100000"/>
                                    </p:animScale>
                                    <p:animScale>
                                      <p:cBhvr>
                                        <p:cTn id="71" dur="26">
                                          <p:stCondLst>
                                            <p:cond delay="1808"/>
                                          </p:stCondLst>
                                        </p:cTn>
                                        <p:tgtEl>
                                          <p:spTgt spid="3">
                                            <p:txEl>
                                              <p:pRg st="5" end="5"/>
                                            </p:txEl>
                                          </p:spTgt>
                                        </p:tgtEl>
                                      </p:cBhvr>
                                      <p:to x="100000" y="95000"/>
                                    </p:animScale>
                                    <p:animScale>
                                      <p:cBhvr>
                                        <p:cTn id="72" dur="166" decel="50000">
                                          <p:stCondLst>
                                            <p:cond delay="1834"/>
                                          </p:stCondLst>
                                        </p:cTn>
                                        <p:tgtEl>
                                          <p:spTgt spid="3">
                                            <p:txEl>
                                              <p:pRg st="5" end="5"/>
                                            </p:txEl>
                                          </p:spTgt>
                                        </p:tgtEl>
                                      </p:cBhvr>
                                      <p:to x="100000" y="100000"/>
                                    </p:animScale>
                                  </p:childTnLst>
                                </p:cTn>
                              </p:par>
                            </p:childTnLst>
                          </p:cTn>
                        </p:par>
                      </p:childTnLst>
                    </p:cTn>
                  </p:par>
                  <p:par>
                    <p:cTn id="73" fill="hold">
                      <p:stCondLst>
                        <p:cond delay="indefinite"/>
                      </p:stCondLst>
                      <p:childTnLst>
                        <p:par>
                          <p:cTn id="74" fill="hold">
                            <p:stCondLst>
                              <p:cond delay="0"/>
                            </p:stCondLst>
                            <p:childTnLst>
                              <p:par>
                                <p:cTn id="75" presetID="26" presetClass="entr" presetSubtype="0"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down)">
                                      <p:cBhvr>
                                        <p:cTn id="77" dur="580">
                                          <p:stCondLst>
                                            <p:cond delay="0"/>
                                          </p:stCondLst>
                                        </p:cTn>
                                        <p:tgtEl>
                                          <p:spTgt spid="5"/>
                                        </p:tgtEl>
                                      </p:cBhvr>
                                    </p:animEffect>
                                    <p:anim calcmode="lin" valueType="num">
                                      <p:cBhvr>
                                        <p:cTn id="7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7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8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8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8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83" dur="26">
                                          <p:stCondLst>
                                            <p:cond delay="650"/>
                                          </p:stCondLst>
                                        </p:cTn>
                                        <p:tgtEl>
                                          <p:spTgt spid="5"/>
                                        </p:tgtEl>
                                      </p:cBhvr>
                                      <p:to x="100000" y="60000"/>
                                    </p:animScale>
                                    <p:animScale>
                                      <p:cBhvr>
                                        <p:cTn id="84" dur="166" decel="50000">
                                          <p:stCondLst>
                                            <p:cond delay="676"/>
                                          </p:stCondLst>
                                        </p:cTn>
                                        <p:tgtEl>
                                          <p:spTgt spid="5"/>
                                        </p:tgtEl>
                                      </p:cBhvr>
                                      <p:to x="100000" y="100000"/>
                                    </p:animScale>
                                    <p:animScale>
                                      <p:cBhvr>
                                        <p:cTn id="85" dur="26">
                                          <p:stCondLst>
                                            <p:cond delay="1312"/>
                                          </p:stCondLst>
                                        </p:cTn>
                                        <p:tgtEl>
                                          <p:spTgt spid="5"/>
                                        </p:tgtEl>
                                      </p:cBhvr>
                                      <p:to x="100000" y="80000"/>
                                    </p:animScale>
                                    <p:animScale>
                                      <p:cBhvr>
                                        <p:cTn id="86" dur="166" decel="50000">
                                          <p:stCondLst>
                                            <p:cond delay="1338"/>
                                          </p:stCondLst>
                                        </p:cTn>
                                        <p:tgtEl>
                                          <p:spTgt spid="5"/>
                                        </p:tgtEl>
                                      </p:cBhvr>
                                      <p:to x="100000" y="100000"/>
                                    </p:animScale>
                                    <p:animScale>
                                      <p:cBhvr>
                                        <p:cTn id="87" dur="26">
                                          <p:stCondLst>
                                            <p:cond delay="1642"/>
                                          </p:stCondLst>
                                        </p:cTn>
                                        <p:tgtEl>
                                          <p:spTgt spid="5"/>
                                        </p:tgtEl>
                                      </p:cBhvr>
                                      <p:to x="100000" y="90000"/>
                                    </p:animScale>
                                    <p:animScale>
                                      <p:cBhvr>
                                        <p:cTn id="88" dur="166" decel="50000">
                                          <p:stCondLst>
                                            <p:cond delay="1668"/>
                                          </p:stCondLst>
                                        </p:cTn>
                                        <p:tgtEl>
                                          <p:spTgt spid="5"/>
                                        </p:tgtEl>
                                      </p:cBhvr>
                                      <p:to x="100000" y="100000"/>
                                    </p:animScale>
                                    <p:animScale>
                                      <p:cBhvr>
                                        <p:cTn id="89" dur="26">
                                          <p:stCondLst>
                                            <p:cond delay="1808"/>
                                          </p:stCondLst>
                                        </p:cTn>
                                        <p:tgtEl>
                                          <p:spTgt spid="5"/>
                                        </p:tgtEl>
                                      </p:cBhvr>
                                      <p:to x="100000" y="95000"/>
                                    </p:animScale>
                                    <p:animScale>
                                      <p:cBhvr>
                                        <p:cTn id="90" dur="166" decel="50000">
                                          <p:stCondLst>
                                            <p:cond delay="1834"/>
                                          </p:stCondLst>
                                        </p:cTn>
                                        <p:tgtEl>
                                          <p:spTgt spid="5"/>
                                        </p:tgtEl>
                                      </p:cBhvr>
                                      <p:to x="100000" y="100000"/>
                                    </p:animScale>
                                  </p:childTnLst>
                                </p:cTn>
                              </p:par>
                            </p:childTnLst>
                          </p:cTn>
                        </p:par>
                      </p:childTnLst>
                    </p:cTn>
                  </p:par>
                  <p:par>
                    <p:cTn id="91" fill="hold">
                      <p:stCondLst>
                        <p:cond delay="indefinite"/>
                      </p:stCondLst>
                      <p:childTnLst>
                        <p:par>
                          <p:cTn id="92" fill="hold">
                            <p:stCondLst>
                              <p:cond delay="0"/>
                            </p:stCondLst>
                            <p:childTnLst>
                              <p:par>
                                <p:cTn id="93" presetID="26" presetClass="entr" presetSubtype="0" fill="hold" nodeType="clickEffect">
                                  <p:stCondLst>
                                    <p:cond delay="0"/>
                                  </p:stCondLst>
                                  <p:childTnLst>
                                    <p:set>
                                      <p:cBhvr>
                                        <p:cTn id="94" dur="1" fill="hold">
                                          <p:stCondLst>
                                            <p:cond delay="0"/>
                                          </p:stCondLst>
                                        </p:cTn>
                                        <p:tgtEl>
                                          <p:spTgt spid="3">
                                            <p:txEl>
                                              <p:pRg st="6" end="6"/>
                                            </p:txEl>
                                          </p:spTgt>
                                        </p:tgtEl>
                                        <p:attrNameLst>
                                          <p:attrName>style.visibility</p:attrName>
                                        </p:attrNameLst>
                                      </p:cBhvr>
                                      <p:to>
                                        <p:strVal val="visible"/>
                                      </p:to>
                                    </p:set>
                                    <p:animEffect transition="in" filter="wipe(down)">
                                      <p:cBhvr>
                                        <p:cTn id="95" dur="580">
                                          <p:stCondLst>
                                            <p:cond delay="0"/>
                                          </p:stCondLst>
                                        </p:cTn>
                                        <p:tgtEl>
                                          <p:spTgt spid="3">
                                            <p:txEl>
                                              <p:pRg st="6" end="6"/>
                                            </p:txEl>
                                          </p:spTgt>
                                        </p:tgtEl>
                                      </p:cBhvr>
                                    </p:animEffect>
                                    <p:anim calcmode="lin" valueType="num">
                                      <p:cBhvr>
                                        <p:cTn id="96" dur="1822" tmFilter="0,0; 0.14,0.36; 0.43,0.73; 0.71,0.91; 1.0,1.0">
                                          <p:stCondLst>
                                            <p:cond delay="0"/>
                                          </p:stCondLst>
                                        </p:cTn>
                                        <p:tgtEl>
                                          <p:spTgt spid="3">
                                            <p:txEl>
                                              <p:pRg st="6" end="6"/>
                                            </p:txEl>
                                          </p:spTgt>
                                        </p:tgtEl>
                                        <p:attrNameLst>
                                          <p:attrName>ppt_x</p:attrName>
                                        </p:attrNameLst>
                                      </p:cBhvr>
                                      <p:tavLst>
                                        <p:tav tm="0">
                                          <p:val>
                                            <p:strVal val="#ppt_x-0.25"/>
                                          </p:val>
                                        </p:tav>
                                        <p:tav tm="100000">
                                          <p:val>
                                            <p:strVal val="#ppt_x"/>
                                          </p:val>
                                        </p:tav>
                                      </p:tavLst>
                                    </p:anim>
                                    <p:anim calcmode="lin" valueType="num">
                                      <p:cBhvr>
                                        <p:cTn id="97" dur="664" tmFilter="0.0,0.0; 0.25,0.07; 0.50,0.2; 0.75,0.467; 1.0,1.0">
                                          <p:stCondLst>
                                            <p:cond delay="0"/>
                                          </p:stCondLst>
                                        </p:cTn>
                                        <p:tgtEl>
                                          <p:spTgt spid="3">
                                            <p:txEl>
                                              <p:pRg st="6" end="6"/>
                                            </p:txEl>
                                          </p:spTgt>
                                        </p:tgtEl>
                                        <p:attrNameLst>
                                          <p:attrName>ppt_y</p:attrName>
                                        </p:attrNameLst>
                                      </p:cBhvr>
                                      <p:tavLst>
                                        <p:tav tm="0" fmla="#ppt_y-sin(pi*$)/3">
                                          <p:val>
                                            <p:fltVal val="0.5"/>
                                          </p:val>
                                        </p:tav>
                                        <p:tav tm="100000">
                                          <p:val>
                                            <p:fltVal val="1"/>
                                          </p:val>
                                        </p:tav>
                                      </p:tavLst>
                                    </p:anim>
                                    <p:anim calcmode="lin" valueType="num">
                                      <p:cBhvr>
                                        <p:cTn id="98" dur="664" tmFilter="0, 0; 0.125,0.2665; 0.25,0.4; 0.375,0.465; 0.5,0.5;  0.625,0.535; 0.75,0.6; 0.875,0.7335; 1,1">
                                          <p:stCondLst>
                                            <p:cond delay="664"/>
                                          </p:stCondLst>
                                        </p:cTn>
                                        <p:tgtEl>
                                          <p:spTgt spid="3">
                                            <p:txEl>
                                              <p:pRg st="6" end="6"/>
                                            </p:txEl>
                                          </p:spTgt>
                                        </p:tgtEl>
                                        <p:attrNameLst>
                                          <p:attrName>ppt_y</p:attrName>
                                        </p:attrNameLst>
                                      </p:cBhvr>
                                      <p:tavLst>
                                        <p:tav tm="0" fmla="#ppt_y-sin(pi*$)/9">
                                          <p:val>
                                            <p:fltVal val="0"/>
                                          </p:val>
                                        </p:tav>
                                        <p:tav tm="100000">
                                          <p:val>
                                            <p:fltVal val="1"/>
                                          </p:val>
                                        </p:tav>
                                      </p:tavLst>
                                    </p:anim>
                                    <p:anim calcmode="lin" valueType="num">
                                      <p:cBhvr>
                                        <p:cTn id="99" dur="332" tmFilter="0, 0; 0.125,0.2665; 0.25,0.4; 0.375,0.465; 0.5,0.5;  0.625,0.535; 0.75,0.6; 0.875,0.7335; 1,1">
                                          <p:stCondLst>
                                            <p:cond delay="1324"/>
                                          </p:stCondLst>
                                        </p:cTn>
                                        <p:tgtEl>
                                          <p:spTgt spid="3">
                                            <p:txEl>
                                              <p:pRg st="6" end="6"/>
                                            </p:txEl>
                                          </p:spTgt>
                                        </p:tgtEl>
                                        <p:attrNameLst>
                                          <p:attrName>ppt_y</p:attrName>
                                        </p:attrNameLst>
                                      </p:cBhvr>
                                      <p:tavLst>
                                        <p:tav tm="0" fmla="#ppt_y-sin(pi*$)/27">
                                          <p:val>
                                            <p:fltVal val="0"/>
                                          </p:val>
                                        </p:tav>
                                        <p:tav tm="100000">
                                          <p:val>
                                            <p:fltVal val="1"/>
                                          </p:val>
                                        </p:tav>
                                      </p:tavLst>
                                    </p:anim>
                                    <p:anim calcmode="lin" valueType="num">
                                      <p:cBhvr>
                                        <p:cTn id="100" dur="164" tmFilter="0, 0; 0.125,0.2665; 0.25,0.4; 0.375,0.465; 0.5,0.5;  0.625,0.535; 0.75,0.6; 0.875,0.7335; 1,1">
                                          <p:stCondLst>
                                            <p:cond delay="1656"/>
                                          </p:stCondLst>
                                        </p:cTn>
                                        <p:tgtEl>
                                          <p:spTgt spid="3">
                                            <p:txEl>
                                              <p:pRg st="6" end="6"/>
                                            </p:txEl>
                                          </p:spTgt>
                                        </p:tgtEl>
                                        <p:attrNameLst>
                                          <p:attrName>ppt_y</p:attrName>
                                        </p:attrNameLst>
                                      </p:cBhvr>
                                      <p:tavLst>
                                        <p:tav tm="0" fmla="#ppt_y-sin(pi*$)/81">
                                          <p:val>
                                            <p:fltVal val="0"/>
                                          </p:val>
                                        </p:tav>
                                        <p:tav tm="100000">
                                          <p:val>
                                            <p:fltVal val="1"/>
                                          </p:val>
                                        </p:tav>
                                      </p:tavLst>
                                    </p:anim>
                                    <p:animScale>
                                      <p:cBhvr>
                                        <p:cTn id="101" dur="26">
                                          <p:stCondLst>
                                            <p:cond delay="650"/>
                                          </p:stCondLst>
                                        </p:cTn>
                                        <p:tgtEl>
                                          <p:spTgt spid="3">
                                            <p:txEl>
                                              <p:pRg st="6" end="6"/>
                                            </p:txEl>
                                          </p:spTgt>
                                        </p:tgtEl>
                                      </p:cBhvr>
                                      <p:to x="100000" y="60000"/>
                                    </p:animScale>
                                    <p:animScale>
                                      <p:cBhvr>
                                        <p:cTn id="102" dur="166" decel="50000">
                                          <p:stCondLst>
                                            <p:cond delay="676"/>
                                          </p:stCondLst>
                                        </p:cTn>
                                        <p:tgtEl>
                                          <p:spTgt spid="3">
                                            <p:txEl>
                                              <p:pRg st="6" end="6"/>
                                            </p:txEl>
                                          </p:spTgt>
                                        </p:tgtEl>
                                      </p:cBhvr>
                                      <p:to x="100000" y="100000"/>
                                    </p:animScale>
                                    <p:animScale>
                                      <p:cBhvr>
                                        <p:cTn id="103" dur="26">
                                          <p:stCondLst>
                                            <p:cond delay="1312"/>
                                          </p:stCondLst>
                                        </p:cTn>
                                        <p:tgtEl>
                                          <p:spTgt spid="3">
                                            <p:txEl>
                                              <p:pRg st="6" end="6"/>
                                            </p:txEl>
                                          </p:spTgt>
                                        </p:tgtEl>
                                      </p:cBhvr>
                                      <p:to x="100000" y="80000"/>
                                    </p:animScale>
                                    <p:animScale>
                                      <p:cBhvr>
                                        <p:cTn id="104" dur="166" decel="50000">
                                          <p:stCondLst>
                                            <p:cond delay="1338"/>
                                          </p:stCondLst>
                                        </p:cTn>
                                        <p:tgtEl>
                                          <p:spTgt spid="3">
                                            <p:txEl>
                                              <p:pRg st="6" end="6"/>
                                            </p:txEl>
                                          </p:spTgt>
                                        </p:tgtEl>
                                      </p:cBhvr>
                                      <p:to x="100000" y="100000"/>
                                    </p:animScale>
                                    <p:animScale>
                                      <p:cBhvr>
                                        <p:cTn id="105" dur="26">
                                          <p:stCondLst>
                                            <p:cond delay="1642"/>
                                          </p:stCondLst>
                                        </p:cTn>
                                        <p:tgtEl>
                                          <p:spTgt spid="3">
                                            <p:txEl>
                                              <p:pRg st="6" end="6"/>
                                            </p:txEl>
                                          </p:spTgt>
                                        </p:tgtEl>
                                      </p:cBhvr>
                                      <p:to x="100000" y="90000"/>
                                    </p:animScale>
                                    <p:animScale>
                                      <p:cBhvr>
                                        <p:cTn id="106" dur="166" decel="50000">
                                          <p:stCondLst>
                                            <p:cond delay="1668"/>
                                          </p:stCondLst>
                                        </p:cTn>
                                        <p:tgtEl>
                                          <p:spTgt spid="3">
                                            <p:txEl>
                                              <p:pRg st="6" end="6"/>
                                            </p:txEl>
                                          </p:spTgt>
                                        </p:tgtEl>
                                      </p:cBhvr>
                                      <p:to x="100000" y="100000"/>
                                    </p:animScale>
                                    <p:animScale>
                                      <p:cBhvr>
                                        <p:cTn id="107" dur="26">
                                          <p:stCondLst>
                                            <p:cond delay="1808"/>
                                          </p:stCondLst>
                                        </p:cTn>
                                        <p:tgtEl>
                                          <p:spTgt spid="3">
                                            <p:txEl>
                                              <p:pRg st="6" end="6"/>
                                            </p:txEl>
                                          </p:spTgt>
                                        </p:tgtEl>
                                      </p:cBhvr>
                                      <p:to x="100000" y="95000"/>
                                    </p:animScale>
                                    <p:animScale>
                                      <p:cBhvr>
                                        <p:cTn id="108" dur="166" decel="50000">
                                          <p:stCondLst>
                                            <p:cond delay="1834"/>
                                          </p:stCondLst>
                                        </p:cTn>
                                        <p:tgtEl>
                                          <p:spTgt spid="3">
                                            <p:txEl>
                                              <p:pRg st="6" end="6"/>
                                            </p:txEl>
                                          </p:spTgt>
                                        </p:tgtEl>
                                      </p:cBhvr>
                                      <p:to x="100000" y="100000"/>
                                    </p:animScale>
                                  </p:childTnLst>
                                </p:cTn>
                              </p:par>
                              <p:par>
                                <p:cTn id="109" presetID="26" presetClass="entr" presetSubtype="0" fill="hold" nodeType="withEffect">
                                  <p:stCondLst>
                                    <p:cond delay="0"/>
                                  </p:stCondLst>
                                  <p:childTnLst>
                                    <p:set>
                                      <p:cBhvr>
                                        <p:cTn id="110" dur="1" fill="hold">
                                          <p:stCondLst>
                                            <p:cond delay="0"/>
                                          </p:stCondLst>
                                        </p:cTn>
                                        <p:tgtEl>
                                          <p:spTgt spid="3">
                                            <p:txEl>
                                              <p:pRg st="7" end="7"/>
                                            </p:txEl>
                                          </p:spTgt>
                                        </p:tgtEl>
                                        <p:attrNameLst>
                                          <p:attrName>style.visibility</p:attrName>
                                        </p:attrNameLst>
                                      </p:cBhvr>
                                      <p:to>
                                        <p:strVal val="visible"/>
                                      </p:to>
                                    </p:set>
                                    <p:animEffect transition="in" filter="wipe(down)">
                                      <p:cBhvr>
                                        <p:cTn id="111" dur="580">
                                          <p:stCondLst>
                                            <p:cond delay="0"/>
                                          </p:stCondLst>
                                        </p:cTn>
                                        <p:tgtEl>
                                          <p:spTgt spid="3">
                                            <p:txEl>
                                              <p:pRg st="7" end="7"/>
                                            </p:txEl>
                                          </p:spTgt>
                                        </p:tgtEl>
                                      </p:cBhvr>
                                    </p:animEffect>
                                    <p:anim calcmode="lin" valueType="num">
                                      <p:cBhvr>
                                        <p:cTn id="112"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113"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114"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115"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116"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117" dur="26">
                                          <p:stCondLst>
                                            <p:cond delay="650"/>
                                          </p:stCondLst>
                                        </p:cTn>
                                        <p:tgtEl>
                                          <p:spTgt spid="3">
                                            <p:txEl>
                                              <p:pRg st="7" end="7"/>
                                            </p:txEl>
                                          </p:spTgt>
                                        </p:tgtEl>
                                      </p:cBhvr>
                                      <p:to x="100000" y="60000"/>
                                    </p:animScale>
                                    <p:animScale>
                                      <p:cBhvr>
                                        <p:cTn id="118" dur="166" decel="50000">
                                          <p:stCondLst>
                                            <p:cond delay="676"/>
                                          </p:stCondLst>
                                        </p:cTn>
                                        <p:tgtEl>
                                          <p:spTgt spid="3">
                                            <p:txEl>
                                              <p:pRg st="7" end="7"/>
                                            </p:txEl>
                                          </p:spTgt>
                                        </p:tgtEl>
                                      </p:cBhvr>
                                      <p:to x="100000" y="100000"/>
                                    </p:animScale>
                                    <p:animScale>
                                      <p:cBhvr>
                                        <p:cTn id="119" dur="26">
                                          <p:stCondLst>
                                            <p:cond delay="1312"/>
                                          </p:stCondLst>
                                        </p:cTn>
                                        <p:tgtEl>
                                          <p:spTgt spid="3">
                                            <p:txEl>
                                              <p:pRg st="7" end="7"/>
                                            </p:txEl>
                                          </p:spTgt>
                                        </p:tgtEl>
                                      </p:cBhvr>
                                      <p:to x="100000" y="80000"/>
                                    </p:animScale>
                                    <p:animScale>
                                      <p:cBhvr>
                                        <p:cTn id="120" dur="166" decel="50000">
                                          <p:stCondLst>
                                            <p:cond delay="1338"/>
                                          </p:stCondLst>
                                        </p:cTn>
                                        <p:tgtEl>
                                          <p:spTgt spid="3">
                                            <p:txEl>
                                              <p:pRg st="7" end="7"/>
                                            </p:txEl>
                                          </p:spTgt>
                                        </p:tgtEl>
                                      </p:cBhvr>
                                      <p:to x="100000" y="100000"/>
                                    </p:animScale>
                                    <p:animScale>
                                      <p:cBhvr>
                                        <p:cTn id="121" dur="26">
                                          <p:stCondLst>
                                            <p:cond delay="1642"/>
                                          </p:stCondLst>
                                        </p:cTn>
                                        <p:tgtEl>
                                          <p:spTgt spid="3">
                                            <p:txEl>
                                              <p:pRg st="7" end="7"/>
                                            </p:txEl>
                                          </p:spTgt>
                                        </p:tgtEl>
                                      </p:cBhvr>
                                      <p:to x="100000" y="90000"/>
                                    </p:animScale>
                                    <p:animScale>
                                      <p:cBhvr>
                                        <p:cTn id="122" dur="166" decel="50000">
                                          <p:stCondLst>
                                            <p:cond delay="1668"/>
                                          </p:stCondLst>
                                        </p:cTn>
                                        <p:tgtEl>
                                          <p:spTgt spid="3">
                                            <p:txEl>
                                              <p:pRg st="7" end="7"/>
                                            </p:txEl>
                                          </p:spTgt>
                                        </p:tgtEl>
                                      </p:cBhvr>
                                      <p:to x="100000" y="100000"/>
                                    </p:animScale>
                                    <p:animScale>
                                      <p:cBhvr>
                                        <p:cTn id="123" dur="26">
                                          <p:stCondLst>
                                            <p:cond delay="1808"/>
                                          </p:stCondLst>
                                        </p:cTn>
                                        <p:tgtEl>
                                          <p:spTgt spid="3">
                                            <p:txEl>
                                              <p:pRg st="7" end="7"/>
                                            </p:txEl>
                                          </p:spTgt>
                                        </p:tgtEl>
                                      </p:cBhvr>
                                      <p:to x="100000" y="95000"/>
                                    </p:animScale>
                                    <p:animScale>
                                      <p:cBhvr>
                                        <p:cTn id="124"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pPr algn="ctr"/>
            <a:r>
              <a:rPr lang="lt-LT" sz="4000" b="0" dirty="0">
                <a:latin typeface="Comic Sans MS"/>
              </a:rPr>
              <a:t>Klausimynas...</a:t>
            </a:r>
            <a:endParaRPr lang="lt-LT" dirty="0"/>
          </a:p>
        </p:txBody>
      </p:sp>
      <p:sp>
        <p:nvSpPr>
          <p:cNvPr id="3" name="Turinio vietos rezervavimo ženklas 2"/>
          <p:cNvSpPr>
            <a:spLocks noGrp="1"/>
          </p:cNvSpPr>
          <p:nvPr>
            <p:ph idx="1"/>
          </p:nvPr>
        </p:nvSpPr>
        <p:spPr>
          <a:xfrm>
            <a:off x="457200" y="1600200"/>
            <a:ext cx="8403660" cy="4943709"/>
          </a:xfrm>
        </p:spPr>
        <p:txBody>
          <a:bodyPr>
            <a:normAutofit fontScale="55000" lnSpcReduction="20000"/>
          </a:bodyPr>
          <a:lstStyle/>
          <a:p>
            <a:pPr marL="0" indent="0">
              <a:buNone/>
            </a:pPr>
            <a:r>
              <a:rPr lang="lt-LT" sz="3600" dirty="0" smtClean="0"/>
              <a:t>1) Kuo </a:t>
            </a:r>
            <a:r>
              <a:rPr lang="lt-LT" sz="3600" dirty="0"/>
              <a:t>į akis yra panašūs </a:t>
            </a:r>
            <a:r>
              <a:rPr lang="fi-FI" sz="3600" dirty="0"/>
              <a:t>šiuolaikiniai </a:t>
            </a:r>
            <a:r>
              <a:rPr lang="fi-FI" sz="3600" dirty="0" smtClean="0"/>
              <a:t>fotoaparatai</a:t>
            </a:r>
            <a:r>
              <a:rPr lang="lt-LT" sz="3600" dirty="0" smtClean="0"/>
              <a:t> </a:t>
            </a:r>
            <a:r>
              <a:rPr lang="fi-FI" sz="3600" dirty="0" smtClean="0"/>
              <a:t>? </a:t>
            </a:r>
            <a:endParaRPr lang="lt-LT" sz="3600" dirty="0" smtClean="0"/>
          </a:p>
          <a:p>
            <a:pPr marL="0" indent="0">
              <a:buNone/>
            </a:pPr>
            <a:r>
              <a:rPr lang="lt-LT" sz="3200" dirty="0"/>
              <a:t/>
            </a:r>
            <a:br>
              <a:rPr lang="lt-LT" sz="3200" dirty="0"/>
            </a:br>
            <a:r>
              <a:rPr lang="lt-LT" sz="3600" dirty="0" err="1"/>
              <a:t>Ats</a:t>
            </a:r>
            <a:r>
              <a:rPr lang="lt-LT" sz="3600" dirty="0"/>
              <a:t>.: Abu gali keisti optinę gebą bei spindulių įėjimo angos </a:t>
            </a:r>
            <a:r>
              <a:rPr lang="lt-LT" sz="3600" dirty="0" smtClean="0"/>
              <a:t>skersmenį</a:t>
            </a:r>
            <a:r>
              <a:rPr lang="lt-LT" sz="3600" dirty="0"/>
              <a:t>, turi užraktą (akis - voką).</a:t>
            </a:r>
            <a:endParaRPr lang="fi-FI" sz="3600" dirty="0"/>
          </a:p>
          <a:p>
            <a:pPr marL="0" indent="0">
              <a:buNone/>
            </a:pPr>
            <a:r>
              <a:rPr lang="fi-FI" sz="3600" dirty="0"/>
              <a:t>2) Kuriuo </a:t>
            </a:r>
            <a:r>
              <a:rPr lang="lt-LT" sz="3600" dirty="0"/>
              <a:t>atveju - toliaregystės ar trumparegystės - akiniai padidina lęšio </a:t>
            </a:r>
            <a:r>
              <a:rPr lang="lt-LT" sz="3600" dirty="0" smtClean="0"/>
              <a:t>apšviestumą ? </a:t>
            </a:r>
            <a:endParaRPr lang="lt-LT" sz="3600" dirty="0"/>
          </a:p>
          <a:p>
            <a:pPr marL="0" indent="0">
              <a:buNone/>
            </a:pPr>
            <a:r>
              <a:rPr lang="lt-LT" sz="3600" dirty="0" err="1"/>
              <a:t>Ats</a:t>
            </a:r>
            <a:r>
              <a:rPr lang="lt-LT" sz="3600" dirty="0"/>
              <a:t>. : Apšviestumą gali padidinti tik glaudžiamieji lęšiai. Tai tinka toliaregystei.</a:t>
            </a:r>
          </a:p>
          <a:p>
            <a:pPr marL="0" indent="0">
              <a:buNone/>
            </a:pPr>
            <a:r>
              <a:rPr lang="lt-LT" sz="3600" dirty="0"/>
              <a:t>3) </a:t>
            </a:r>
            <a:r>
              <a:rPr lang="lt-LT" sz="3600" dirty="0" smtClean="0"/>
              <a:t>Kurie </a:t>
            </a:r>
            <a:r>
              <a:rPr lang="lt-LT" sz="3600" dirty="0"/>
              <a:t>žmonės - trumparegiai ar toliaregiai išskiria artimesnius </a:t>
            </a:r>
            <a:r>
              <a:rPr lang="lt-LT" sz="3600" dirty="0" smtClean="0"/>
              <a:t>taškus ?</a:t>
            </a:r>
            <a:endParaRPr lang="lt-LT" sz="3600" dirty="0"/>
          </a:p>
          <a:p>
            <a:pPr marL="0" indent="0">
              <a:buNone/>
            </a:pPr>
            <a:r>
              <a:rPr lang="lt-LT" sz="3600" dirty="0" err="1" smtClean="0"/>
              <a:t>Ats</a:t>
            </a:r>
            <a:r>
              <a:rPr lang="lt-LT" sz="3600" dirty="0" smtClean="0"/>
              <a:t>. : Trumparegiai</a:t>
            </a:r>
            <a:r>
              <a:rPr lang="lt-LT" sz="3600" dirty="0"/>
              <a:t>. Jie mato artimesnius taškus</a:t>
            </a:r>
            <a:r>
              <a:rPr lang="pt-BR" sz="3600" dirty="0"/>
              <a:t>, dėl to atstumas tarp išskiriamų </a:t>
            </a:r>
            <a:r>
              <a:rPr lang="lt-LT" sz="3600" dirty="0"/>
              <a:t>taškų turi būti mažesnis.</a:t>
            </a:r>
          </a:p>
          <a:p>
            <a:pPr marL="0" indent="0">
              <a:buNone/>
            </a:pPr>
            <a:r>
              <a:rPr lang="lt-LT" sz="3600" dirty="0"/>
              <a:t>4) Senstančio žmogaus geriausio matymo atstumas didėja. Ar turi tai įtakos naudojamo mikroskopo </a:t>
            </a:r>
            <a:r>
              <a:rPr lang="lt-LT" sz="3600" dirty="0" smtClean="0"/>
              <a:t>didinimui ?</a:t>
            </a:r>
            <a:endParaRPr lang="lt-LT" sz="3600" dirty="0"/>
          </a:p>
          <a:p>
            <a:pPr marL="0" indent="0">
              <a:buNone/>
            </a:pPr>
            <a:r>
              <a:rPr lang="lt-LT" sz="3600" dirty="0" err="1"/>
              <a:t>Ats</a:t>
            </a:r>
            <a:r>
              <a:rPr lang="lt-LT" sz="3600" dirty="0"/>
              <a:t>.: Mikroskopo didinimas turi didėti , nes jis yra tiesiogiai proporcingas stebėtojo geriausio matymo atstumui.</a:t>
            </a:r>
            <a:r>
              <a:rPr lang="lt-LT" dirty="0"/>
              <a:t/>
            </a:r>
            <a:br>
              <a:rPr lang="lt-LT" dirty="0"/>
            </a:br>
            <a:endParaRPr lang="lt-LT" dirty="0"/>
          </a:p>
        </p:txBody>
      </p:sp>
    </p:spTree>
    <p:extLst>
      <p:ext uri="{BB962C8B-B14F-4D97-AF65-F5344CB8AC3E}">
        <p14:creationId xmlns:p14="http://schemas.microsoft.com/office/powerpoint/2010/main" val="418159116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wipe(down)">
                                      <p:cBhvr>
                                        <p:cTn id="14" dur="580">
                                          <p:stCondLst>
                                            <p:cond delay="0"/>
                                          </p:stCondLst>
                                        </p:cTn>
                                        <p:tgtEl>
                                          <p:spTgt spid="3">
                                            <p:txEl>
                                              <p:pRg st="1" end="1"/>
                                            </p:txEl>
                                          </p:spTgt>
                                        </p:tgtEl>
                                      </p:cBhvr>
                                    </p:animEffect>
                                    <p:anim calcmode="lin" valueType="num">
                                      <p:cBhvr>
                                        <p:cTn id="15"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xEl>
                                              <p:pRg st="1" end="1"/>
                                            </p:txEl>
                                          </p:spTgt>
                                        </p:tgtEl>
                                      </p:cBhvr>
                                      <p:to x="100000" y="60000"/>
                                    </p:animScale>
                                    <p:animScale>
                                      <p:cBhvr>
                                        <p:cTn id="21" dur="166" decel="50000">
                                          <p:stCondLst>
                                            <p:cond delay="676"/>
                                          </p:stCondLst>
                                        </p:cTn>
                                        <p:tgtEl>
                                          <p:spTgt spid="3">
                                            <p:txEl>
                                              <p:pRg st="1" end="1"/>
                                            </p:txEl>
                                          </p:spTgt>
                                        </p:tgtEl>
                                      </p:cBhvr>
                                      <p:to x="100000" y="100000"/>
                                    </p:animScale>
                                    <p:animScale>
                                      <p:cBhvr>
                                        <p:cTn id="22" dur="26">
                                          <p:stCondLst>
                                            <p:cond delay="1312"/>
                                          </p:stCondLst>
                                        </p:cTn>
                                        <p:tgtEl>
                                          <p:spTgt spid="3">
                                            <p:txEl>
                                              <p:pRg st="1" end="1"/>
                                            </p:txEl>
                                          </p:spTgt>
                                        </p:tgtEl>
                                      </p:cBhvr>
                                      <p:to x="100000" y="80000"/>
                                    </p:animScale>
                                    <p:animScale>
                                      <p:cBhvr>
                                        <p:cTn id="23" dur="166" decel="50000">
                                          <p:stCondLst>
                                            <p:cond delay="1338"/>
                                          </p:stCondLst>
                                        </p:cTn>
                                        <p:tgtEl>
                                          <p:spTgt spid="3">
                                            <p:txEl>
                                              <p:pRg st="1" end="1"/>
                                            </p:txEl>
                                          </p:spTgt>
                                        </p:tgtEl>
                                      </p:cBhvr>
                                      <p:to x="100000" y="100000"/>
                                    </p:animScale>
                                    <p:animScale>
                                      <p:cBhvr>
                                        <p:cTn id="24" dur="26">
                                          <p:stCondLst>
                                            <p:cond delay="1642"/>
                                          </p:stCondLst>
                                        </p:cTn>
                                        <p:tgtEl>
                                          <p:spTgt spid="3">
                                            <p:txEl>
                                              <p:pRg st="1" end="1"/>
                                            </p:txEl>
                                          </p:spTgt>
                                        </p:tgtEl>
                                      </p:cBhvr>
                                      <p:to x="100000" y="90000"/>
                                    </p:animScale>
                                    <p:animScale>
                                      <p:cBhvr>
                                        <p:cTn id="25" dur="166" decel="50000">
                                          <p:stCondLst>
                                            <p:cond delay="1668"/>
                                          </p:stCondLst>
                                        </p:cTn>
                                        <p:tgtEl>
                                          <p:spTgt spid="3">
                                            <p:txEl>
                                              <p:pRg st="1" end="1"/>
                                            </p:txEl>
                                          </p:spTgt>
                                        </p:tgtEl>
                                      </p:cBhvr>
                                      <p:to x="100000" y="100000"/>
                                    </p:animScale>
                                    <p:animScale>
                                      <p:cBhvr>
                                        <p:cTn id="26" dur="26">
                                          <p:stCondLst>
                                            <p:cond delay="1808"/>
                                          </p:stCondLst>
                                        </p:cTn>
                                        <p:tgtEl>
                                          <p:spTgt spid="3">
                                            <p:txEl>
                                              <p:pRg st="1" end="1"/>
                                            </p:txEl>
                                          </p:spTgt>
                                        </p:tgtEl>
                                      </p:cBhvr>
                                      <p:to x="100000" y="95000"/>
                                    </p:animScale>
                                    <p:animScale>
                                      <p:cBhvr>
                                        <p:cTn id="27" dur="166" decel="50000">
                                          <p:stCondLst>
                                            <p:cond delay="1834"/>
                                          </p:stCondLst>
                                        </p:cTn>
                                        <p:tgtEl>
                                          <p:spTgt spid="3">
                                            <p:txEl>
                                              <p:pRg st="1" end="1"/>
                                            </p:txEl>
                                          </p:spTgt>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fade">
                                      <p:cBhvr>
                                        <p:cTn id="32" dur="2000"/>
                                        <p:tgtEl>
                                          <p:spTgt spid="3">
                                            <p:txEl>
                                              <p:pRg st="2" end="2"/>
                                            </p:txEl>
                                          </p:spTgt>
                                        </p:tgtEl>
                                      </p:cBhvr>
                                    </p:animEffect>
                                    <p:anim calcmode="lin" valueType="num">
                                      <p:cBhvr>
                                        <p:cTn id="3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34"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35" fill="hold">
                      <p:stCondLst>
                        <p:cond delay="indefinite"/>
                      </p:stCondLst>
                      <p:childTnLst>
                        <p:par>
                          <p:cTn id="36" fill="hold">
                            <p:stCondLst>
                              <p:cond delay="0"/>
                            </p:stCondLst>
                            <p:childTnLst>
                              <p:par>
                                <p:cTn id="37" presetID="26" presetClass="entr" presetSubtype="0" fill="hold" nodeType="clickEffect">
                                  <p:stCondLst>
                                    <p:cond delay="0"/>
                                  </p:stCondLst>
                                  <p:childTnLst>
                                    <p:set>
                                      <p:cBhvr>
                                        <p:cTn id="38" dur="1" fill="hold">
                                          <p:stCondLst>
                                            <p:cond delay="0"/>
                                          </p:stCondLst>
                                        </p:cTn>
                                        <p:tgtEl>
                                          <p:spTgt spid="3">
                                            <p:txEl>
                                              <p:pRg st="3" end="3"/>
                                            </p:txEl>
                                          </p:spTgt>
                                        </p:tgtEl>
                                        <p:attrNameLst>
                                          <p:attrName>style.visibility</p:attrName>
                                        </p:attrNameLst>
                                      </p:cBhvr>
                                      <p:to>
                                        <p:strVal val="visible"/>
                                      </p:to>
                                    </p:set>
                                    <p:animEffect transition="in" filter="wipe(down)">
                                      <p:cBhvr>
                                        <p:cTn id="39" dur="580">
                                          <p:stCondLst>
                                            <p:cond delay="0"/>
                                          </p:stCondLst>
                                        </p:cTn>
                                        <p:tgtEl>
                                          <p:spTgt spid="3">
                                            <p:txEl>
                                              <p:pRg st="3" end="3"/>
                                            </p:txEl>
                                          </p:spTgt>
                                        </p:tgtEl>
                                      </p:cBhvr>
                                    </p:animEffect>
                                    <p:anim calcmode="lin" valueType="num">
                                      <p:cBhvr>
                                        <p:cTn id="40"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45" dur="26">
                                          <p:stCondLst>
                                            <p:cond delay="650"/>
                                          </p:stCondLst>
                                        </p:cTn>
                                        <p:tgtEl>
                                          <p:spTgt spid="3">
                                            <p:txEl>
                                              <p:pRg st="3" end="3"/>
                                            </p:txEl>
                                          </p:spTgt>
                                        </p:tgtEl>
                                      </p:cBhvr>
                                      <p:to x="100000" y="60000"/>
                                    </p:animScale>
                                    <p:animScale>
                                      <p:cBhvr>
                                        <p:cTn id="46" dur="166" decel="50000">
                                          <p:stCondLst>
                                            <p:cond delay="676"/>
                                          </p:stCondLst>
                                        </p:cTn>
                                        <p:tgtEl>
                                          <p:spTgt spid="3">
                                            <p:txEl>
                                              <p:pRg st="3" end="3"/>
                                            </p:txEl>
                                          </p:spTgt>
                                        </p:tgtEl>
                                      </p:cBhvr>
                                      <p:to x="100000" y="100000"/>
                                    </p:animScale>
                                    <p:animScale>
                                      <p:cBhvr>
                                        <p:cTn id="47" dur="26">
                                          <p:stCondLst>
                                            <p:cond delay="1312"/>
                                          </p:stCondLst>
                                        </p:cTn>
                                        <p:tgtEl>
                                          <p:spTgt spid="3">
                                            <p:txEl>
                                              <p:pRg st="3" end="3"/>
                                            </p:txEl>
                                          </p:spTgt>
                                        </p:tgtEl>
                                      </p:cBhvr>
                                      <p:to x="100000" y="80000"/>
                                    </p:animScale>
                                    <p:animScale>
                                      <p:cBhvr>
                                        <p:cTn id="48" dur="166" decel="50000">
                                          <p:stCondLst>
                                            <p:cond delay="1338"/>
                                          </p:stCondLst>
                                        </p:cTn>
                                        <p:tgtEl>
                                          <p:spTgt spid="3">
                                            <p:txEl>
                                              <p:pRg st="3" end="3"/>
                                            </p:txEl>
                                          </p:spTgt>
                                        </p:tgtEl>
                                      </p:cBhvr>
                                      <p:to x="100000" y="100000"/>
                                    </p:animScale>
                                    <p:animScale>
                                      <p:cBhvr>
                                        <p:cTn id="49" dur="26">
                                          <p:stCondLst>
                                            <p:cond delay="1642"/>
                                          </p:stCondLst>
                                        </p:cTn>
                                        <p:tgtEl>
                                          <p:spTgt spid="3">
                                            <p:txEl>
                                              <p:pRg st="3" end="3"/>
                                            </p:txEl>
                                          </p:spTgt>
                                        </p:tgtEl>
                                      </p:cBhvr>
                                      <p:to x="100000" y="90000"/>
                                    </p:animScale>
                                    <p:animScale>
                                      <p:cBhvr>
                                        <p:cTn id="50" dur="166" decel="50000">
                                          <p:stCondLst>
                                            <p:cond delay="1668"/>
                                          </p:stCondLst>
                                        </p:cTn>
                                        <p:tgtEl>
                                          <p:spTgt spid="3">
                                            <p:txEl>
                                              <p:pRg st="3" end="3"/>
                                            </p:txEl>
                                          </p:spTgt>
                                        </p:tgtEl>
                                      </p:cBhvr>
                                      <p:to x="100000" y="100000"/>
                                    </p:animScale>
                                    <p:animScale>
                                      <p:cBhvr>
                                        <p:cTn id="51" dur="26">
                                          <p:stCondLst>
                                            <p:cond delay="1808"/>
                                          </p:stCondLst>
                                        </p:cTn>
                                        <p:tgtEl>
                                          <p:spTgt spid="3">
                                            <p:txEl>
                                              <p:pRg st="3" end="3"/>
                                            </p:txEl>
                                          </p:spTgt>
                                        </p:tgtEl>
                                      </p:cBhvr>
                                      <p:to x="100000" y="95000"/>
                                    </p:animScale>
                                    <p:animScale>
                                      <p:cBhvr>
                                        <p:cTn id="52" dur="166" decel="50000">
                                          <p:stCondLst>
                                            <p:cond delay="1834"/>
                                          </p:stCondLst>
                                        </p:cTn>
                                        <p:tgtEl>
                                          <p:spTgt spid="3">
                                            <p:txEl>
                                              <p:pRg st="3" end="3"/>
                                            </p:txEl>
                                          </p:spTgt>
                                        </p:tgtEl>
                                      </p:cBhvr>
                                      <p:to x="100000" y="100000"/>
                                    </p:animScale>
                                  </p:childTnLst>
                                </p:cTn>
                              </p:par>
                            </p:childTnLst>
                          </p:cTn>
                        </p:par>
                      </p:childTnLst>
                    </p:cTn>
                  </p:par>
                  <p:par>
                    <p:cTn id="53" fill="hold">
                      <p:stCondLst>
                        <p:cond delay="indefinite"/>
                      </p:stCondLst>
                      <p:childTnLst>
                        <p:par>
                          <p:cTn id="54" fill="hold">
                            <p:stCondLst>
                              <p:cond delay="0"/>
                            </p:stCondLst>
                            <p:childTnLst>
                              <p:par>
                                <p:cTn id="55" presetID="45" presetClass="entr" presetSubtype="0" fill="hold"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Effect transition="in" filter="fade">
                                      <p:cBhvr>
                                        <p:cTn id="57" dur="2000"/>
                                        <p:tgtEl>
                                          <p:spTgt spid="3">
                                            <p:txEl>
                                              <p:pRg st="4" end="4"/>
                                            </p:txEl>
                                          </p:spTgt>
                                        </p:tgtEl>
                                      </p:cBhvr>
                                    </p:animEffect>
                                    <p:anim calcmode="lin" valueType="num">
                                      <p:cBhvr>
                                        <p:cTn id="58" dur="2000" fill="hold"/>
                                        <p:tgtEl>
                                          <p:spTgt spid="3">
                                            <p:txEl>
                                              <p:pRg st="4" end="4"/>
                                            </p:txEl>
                                          </p:spTgt>
                                        </p:tgtEl>
                                        <p:attrNameLst>
                                          <p:attrName>ppt_w</p:attrName>
                                        </p:attrNameLst>
                                      </p:cBhvr>
                                      <p:tavLst>
                                        <p:tav tm="0" fmla="#ppt_w*sin(2.5*pi*$)">
                                          <p:val>
                                            <p:fltVal val="0"/>
                                          </p:val>
                                        </p:tav>
                                        <p:tav tm="100000">
                                          <p:val>
                                            <p:fltVal val="1"/>
                                          </p:val>
                                        </p:tav>
                                      </p:tavLst>
                                    </p:anim>
                                    <p:anim calcmode="lin" valueType="num">
                                      <p:cBhvr>
                                        <p:cTn id="59" dur="2000" fill="hold"/>
                                        <p:tgtEl>
                                          <p:spTgt spid="3">
                                            <p:txEl>
                                              <p:pRg st="4" end="4"/>
                                            </p:txEl>
                                          </p:spTgt>
                                        </p:tgtEl>
                                        <p:attrNameLst>
                                          <p:attrName>ppt_h</p:attrName>
                                        </p:attrNameLst>
                                      </p:cBhvr>
                                      <p:tavLst>
                                        <p:tav tm="0">
                                          <p:val>
                                            <p:strVal val="#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26" presetClass="entr" presetSubtype="0" fill="hold" nodeType="clickEffect">
                                  <p:stCondLst>
                                    <p:cond delay="0"/>
                                  </p:stCondLst>
                                  <p:childTnLst>
                                    <p:set>
                                      <p:cBhvr>
                                        <p:cTn id="63" dur="1" fill="hold">
                                          <p:stCondLst>
                                            <p:cond delay="0"/>
                                          </p:stCondLst>
                                        </p:cTn>
                                        <p:tgtEl>
                                          <p:spTgt spid="3">
                                            <p:txEl>
                                              <p:pRg st="5" end="5"/>
                                            </p:txEl>
                                          </p:spTgt>
                                        </p:tgtEl>
                                        <p:attrNameLst>
                                          <p:attrName>style.visibility</p:attrName>
                                        </p:attrNameLst>
                                      </p:cBhvr>
                                      <p:to>
                                        <p:strVal val="visible"/>
                                      </p:to>
                                    </p:set>
                                    <p:animEffect transition="in" filter="wipe(down)">
                                      <p:cBhvr>
                                        <p:cTn id="64" dur="580">
                                          <p:stCondLst>
                                            <p:cond delay="0"/>
                                          </p:stCondLst>
                                        </p:cTn>
                                        <p:tgtEl>
                                          <p:spTgt spid="3">
                                            <p:txEl>
                                              <p:pRg st="5" end="5"/>
                                            </p:txEl>
                                          </p:spTgt>
                                        </p:tgtEl>
                                      </p:cBhvr>
                                    </p:animEffect>
                                    <p:anim calcmode="lin" valueType="num">
                                      <p:cBhvr>
                                        <p:cTn id="65"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70" dur="26">
                                          <p:stCondLst>
                                            <p:cond delay="650"/>
                                          </p:stCondLst>
                                        </p:cTn>
                                        <p:tgtEl>
                                          <p:spTgt spid="3">
                                            <p:txEl>
                                              <p:pRg st="5" end="5"/>
                                            </p:txEl>
                                          </p:spTgt>
                                        </p:tgtEl>
                                      </p:cBhvr>
                                      <p:to x="100000" y="60000"/>
                                    </p:animScale>
                                    <p:animScale>
                                      <p:cBhvr>
                                        <p:cTn id="71" dur="166" decel="50000">
                                          <p:stCondLst>
                                            <p:cond delay="676"/>
                                          </p:stCondLst>
                                        </p:cTn>
                                        <p:tgtEl>
                                          <p:spTgt spid="3">
                                            <p:txEl>
                                              <p:pRg st="5" end="5"/>
                                            </p:txEl>
                                          </p:spTgt>
                                        </p:tgtEl>
                                      </p:cBhvr>
                                      <p:to x="100000" y="100000"/>
                                    </p:animScale>
                                    <p:animScale>
                                      <p:cBhvr>
                                        <p:cTn id="72" dur="26">
                                          <p:stCondLst>
                                            <p:cond delay="1312"/>
                                          </p:stCondLst>
                                        </p:cTn>
                                        <p:tgtEl>
                                          <p:spTgt spid="3">
                                            <p:txEl>
                                              <p:pRg st="5" end="5"/>
                                            </p:txEl>
                                          </p:spTgt>
                                        </p:tgtEl>
                                      </p:cBhvr>
                                      <p:to x="100000" y="80000"/>
                                    </p:animScale>
                                    <p:animScale>
                                      <p:cBhvr>
                                        <p:cTn id="73" dur="166" decel="50000">
                                          <p:stCondLst>
                                            <p:cond delay="1338"/>
                                          </p:stCondLst>
                                        </p:cTn>
                                        <p:tgtEl>
                                          <p:spTgt spid="3">
                                            <p:txEl>
                                              <p:pRg st="5" end="5"/>
                                            </p:txEl>
                                          </p:spTgt>
                                        </p:tgtEl>
                                      </p:cBhvr>
                                      <p:to x="100000" y="100000"/>
                                    </p:animScale>
                                    <p:animScale>
                                      <p:cBhvr>
                                        <p:cTn id="74" dur="26">
                                          <p:stCondLst>
                                            <p:cond delay="1642"/>
                                          </p:stCondLst>
                                        </p:cTn>
                                        <p:tgtEl>
                                          <p:spTgt spid="3">
                                            <p:txEl>
                                              <p:pRg st="5" end="5"/>
                                            </p:txEl>
                                          </p:spTgt>
                                        </p:tgtEl>
                                      </p:cBhvr>
                                      <p:to x="100000" y="90000"/>
                                    </p:animScale>
                                    <p:animScale>
                                      <p:cBhvr>
                                        <p:cTn id="75" dur="166" decel="50000">
                                          <p:stCondLst>
                                            <p:cond delay="1668"/>
                                          </p:stCondLst>
                                        </p:cTn>
                                        <p:tgtEl>
                                          <p:spTgt spid="3">
                                            <p:txEl>
                                              <p:pRg st="5" end="5"/>
                                            </p:txEl>
                                          </p:spTgt>
                                        </p:tgtEl>
                                      </p:cBhvr>
                                      <p:to x="100000" y="100000"/>
                                    </p:animScale>
                                    <p:animScale>
                                      <p:cBhvr>
                                        <p:cTn id="76" dur="26">
                                          <p:stCondLst>
                                            <p:cond delay="1808"/>
                                          </p:stCondLst>
                                        </p:cTn>
                                        <p:tgtEl>
                                          <p:spTgt spid="3">
                                            <p:txEl>
                                              <p:pRg st="5" end="5"/>
                                            </p:txEl>
                                          </p:spTgt>
                                        </p:tgtEl>
                                      </p:cBhvr>
                                      <p:to x="100000" y="95000"/>
                                    </p:animScale>
                                    <p:animScale>
                                      <p:cBhvr>
                                        <p:cTn id="77" dur="166" decel="50000">
                                          <p:stCondLst>
                                            <p:cond delay="1834"/>
                                          </p:stCondLst>
                                        </p:cTn>
                                        <p:tgtEl>
                                          <p:spTgt spid="3">
                                            <p:txEl>
                                              <p:pRg st="5" end="5"/>
                                            </p:txEl>
                                          </p:spTgt>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45" presetClass="entr" presetSubtype="0" fill="hold" nodeType="clickEffect">
                                  <p:stCondLst>
                                    <p:cond delay="0"/>
                                  </p:stCondLst>
                                  <p:childTnLst>
                                    <p:set>
                                      <p:cBhvr>
                                        <p:cTn id="81" dur="1" fill="hold">
                                          <p:stCondLst>
                                            <p:cond delay="0"/>
                                          </p:stCondLst>
                                        </p:cTn>
                                        <p:tgtEl>
                                          <p:spTgt spid="3">
                                            <p:txEl>
                                              <p:pRg st="6" end="6"/>
                                            </p:txEl>
                                          </p:spTgt>
                                        </p:tgtEl>
                                        <p:attrNameLst>
                                          <p:attrName>style.visibility</p:attrName>
                                        </p:attrNameLst>
                                      </p:cBhvr>
                                      <p:to>
                                        <p:strVal val="visible"/>
                                      </p:to>
                                    </p:set>
                                    <p:animEffect transition="in" filter="fade">
                                      <p:cBhvr>
                                        <p:cTn id="82" dur="2000"/>
                                        <p:tgtEl>
                                          <p:spTgt spid="3">
                                            <p:txEl>
                                              <p:pRg st="6" end="6"/>
                                            </p:txEl>
                                          </p:spTgt>
                                        </p:tgtEl>
                                      </p:cBhvr>
                                    </p:animEffect>
                                    <p:anim calcmode="lin" valueType="num">
                                      <p:cBhvr>
                                        <p:cTn id="83" dur="2000" fill="hold"/>
                                        <p:tgtEl>
                                          <p:spTgt spid="3">
                                            <p:txEl>
                                              <p:pRg st="6" end="6"/>
                                            </p:txEl>
                                          </p:spTgt>
                                        </p:tgtEl>
                                        <p:attrNameLst>
                                          <p:attrName>ppt_w</p:attrName>
                                        </p:attrNameLst>
                                      </p:cBhvr>
                                      <p:tavLst>
                                        <p:tav tm="0" fmla="#ppt_w*sin(2.5*pi*$)">
                                          <p:val>
                                            <p:fltVal val="0"/>
                                          </p:val>
                                        </p:tav>
                                        <p:tav tm="100000">
                                          <p:val>
                                            <p:fltVal val="1"/>
                                          </p:val>
                                        </p:tav>
                                      </p:tavLst>
                                    </p:anim>
                                    <p:anim calcmode="lin" valueType="num">
                                      <p:cBhvr>
                                        <p:cTn id="84" dur="2000" fill="hold"/>
                                        <p:tgtEl>
                                          <p:spTgt spid="3">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85" fill="hold">
                      <p:stCondLst>
                        <p:cond delay="indefinite"/>
                      </p:stCondLst>
                      <p:childTnLst>
                        <p:par>
                          <p:cTn id="86" fill="hold">
                            <p:stCondLst>
                              <p:cond delay="0"/>
                            </p:stCondLst>
                            <p:childTnLst>
                              <p:par>
                                <p:cTn id="87" presetID="26" presetClass="entr" presetSubtype="0" fill="hold" nodeType="clickEffect">
                                  <p:stCondLst>
                                    <p:cond delay="0"/>
                                  </p:stCondLst>
                                  <p:childTnLst>
                                    <p:set>
                                      <p:cBhvr>
                                        <p:cTn id="88" dur="1" fill="hold">
                                          <p:stCondLst>
                                            <p:cond delay="0"/>
                                          </p:stCondLst>
                                        </p:cTn>
                                        <p:tgtEl>
                                          <p:spTgt spid="3">
                                            <p:txEl>
                                              <p:pRg st="7" end="7"/>
                                            </p:txEl>
                                          </p:spTgt>
                                        </p:tgtEl>
                                        <p:attrNameLst>
                                          <p:attrName>style.visibility</p:attrName>
                                        </p:attrNameLst>
                                      </p:cBhvr>
                                      <p:to>
                                        <p:strVal val="visible"/>
                                      </p:to>
                                    </p:set>
                                    <p:animEffect transition="in" filter="wipe(down)">
                                      <p:cBhvr>
                                        <p:cTn id="89" dur="580">
                                          <p:stCondLst>
                                            <p:cond delay="0"/>
                                          </p:stCondLst>
                                        </p:cTn>
                                        <p:tgtEl>
                                          <p:spTgt spid="3">
                                            <p:txEl>
                                              <p:pRg st="7" end="7"/>
                                            </p:txEl>
                                          </p:spTgt>
                                        </p:tgtEl>
                                      </p:cBhvr>
                                    </p:animEffect>
                                    <p:anim calcmode="lin" valueType="num">
                                      <p:cBhvr>
                                        <p:cTn id="90" dur="1822" tmFilter="0,0; 0.14,0.36; 0.43,0.73; 0.71,0.91; 1.0,1.0">
                                          <p:stCondLst>
                                            <p:cond delay="0"/>
                                          </p:stCondLst>
                                        </p:cTn>
                                        <p:tgtEl>
                                          <p:spTgt spid="3">
                                            <p:txEl>
                                              <p:pRg st="7" end="7"/>
                                            </p:txEl>
                                          </p:spTgt>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3">
                                            <p:txEl>
                                              <p:pRg st="7" end="7"/>
                                            </p:txEl>
                                          </p:spTgt>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3">
                                            <p:txEl>
                                              <p:pRg st="7" end="7"/>
                                            </p:txEl>
                                          </p:spTgt>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3">
                                            <p:txEl>
                                              <p:pRg st="7" end="7"/>
                                            </p:txEl>
                                          </p:spTgt>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3">
                                            <p:txEl>
                                              <p:pRg st="7" end="7"/>
                                            </p:txEl>
                                          </p:spTgt>
                                        </p:tgtEl>
                                        <p:attrNameLst>
                                          <p:attrName>ppt_y</p:attrName>
                                        </p:attrNameLst>
                                      </p:cBhvr>
                                      <p:tavLst>
                                        <p:tav tm="0" fmla="#ppt_y-sin(pi*$)/81">
                                          <p:val>
                                            <p:fltVal val="0"/>
                                          </p:val>
                                        </p:tav>
                                        <p:tav tm="100000">
                                          <p:val>
                                            <p:fltVal val="1"/>
                                          </p:val>
                                        </p:tav>
                                      </p:tavLst>
                                    </p:anim>
                                    <p:animScale>
                                      <p:cBhvr>
                                        <p:cTn id="95" dur="26">
                                          <p:stCondLst>
                                            <p:cond delay="650"/>
                                          </p:stCondLst>
                                        </p:cTn>
                                        <p:tgtEl>
                                          <p:spTgt spid="3">
                                            <p:txEl>
                                              <p:pRg st="7" end="7"/>
                                            </p:txEl>
                                          </p:spTgt>
                                        </p:tgtEl>
                                      </p:cBhvr>
                                      <p:to x="100000" y="60000"/>
                                    </p:animScale>
                                    <p:animScale>
                                      <p:cBhvr>
                                        <p:cTn id="96" dur="166" decel="50000">
                                          <p:stCondLst>
                                            <p:cond delay="676"/>
                                          </p:stCondLst>
                                        </p:cTn>
                                        <p:tgtEl>
                                          <p:spTgt spid="3">
                                            <p:txEl>
                                              <p:pRg st="7" end="7"/>
                                            </p:txEl>
                                          </p:spTgt>
                                        </p:tgtEl>
                                      </p:cBhvr>
                                      <p:to x="100000" y="100000"/>
                                    </p:animScale>
                                    <p:animScale>
                                      <p:cBhvr>
                                        <p:cTn id="97" dur="26">
                                          <p:stCondLst>
                                            <p:cond delay="1312"/>
                                          </p:stCondLst>
                                        </p:cTn>
                                        <p:tgtEl>
                                          <p:spTgt spid="3">
                                            <p:txEl>
                                              <p:pRg st="7" end="7"/>
                                            </p:txEl>
                                          </p:spTgt>
                                        </p:tgtEl>
                                      </p:cBhvr>
                                      <p:to x="100000" y="80000"/>
                                    </p:animScale>
                                    <p:animScale>
                                      <p:cBhvr>
                                        <p:cTn id="98" dur="166" decel="50000">
                                          <p:stCondLst>
                                            <p:cond delay="1338"/>
                                          </p:stCondLst>
                                        </p:cTn>
                                        <p:tgtEl>
                                          <p:spTgt spid="3">
                                            <p:txEl>
                                              <p:pRg st="7" end="7"/>
                                            </p:txEl>
                                          </p:spTgt>
                                        </p:tgtEl>
                                      </p:cBhvr>
                                      <p:to x="100000" y="100000"/>
                                    </p:animScale>
                                    <p:animScale>
                                      <p:cBhvr>
                                        <p:cTn id="99" dur="26">
                                          <p:stCondLst>
                                            <p:cond delay="1642"/>
                                          </p:stCondLst>
                                        </p:cTn>
                                        <p:tgtEl>
                                          <p:spTgt spid="3">
                                            <p:txEl>
                                              <p:pRg st="7" end="7"/>
                                            </p:txEl>
                                          </p:spTgt>
                                        </p:tgtEl>
                                      </p:cBhvr>
                                      <p:to x="100000" y="90000"/>
                                    </p:animScale>
                                    <p:animScale>
                                      <p:cBhvr>
                                        <p:cTn id="100" dur="166" decel="50000">
                                          <p:stCondLst>
                                            <p:cond delay="1668"/>
                                          </p:stCondLst>
                                        </p:cTn>
                                        <p:tgtEl>
                                          <p:spTgt spid="3">
                                            <p:txEl>
                                              <p:pRg st="7" end="7"/>
                                            </p:txEl>
                                          </p:spTgt>
                                        </p:tgtEl>
                                      </p:cBhvr>
                                      <p:to x="100000" y="100000"/>
                                    </p:animScale>
                                    <p:animScale>
                                      <p:cBhvr>
                                        <p:cTn id="101" dur="26">
                                          <p:stCondLst>
                                            <p:cond delay="1808"/>
                                          </p:stCondLst>
                                        </p:cTn>
                                        <p:tgtEl>
                                          <p:spTgt spid="3">
                                            <p:txEl>
                                              <p:pRg st="7" end="7"/>
                                            </p:txEl>
                                          </p:spTgt>
                                        </p:tgtEl>
                                      </p:cBhvr>
                                      <p:to x="100000" y="95000"/>
                                    </p:animScale>
                                    <p:animScale>
                                      <p:cBhvr>
                                        <p:cTn id="102" dur="166" decel="50000">
                                          <p:stCondLst>
                                            <p:cond delay="1834"/>
                                          </p:stCondLst>
                                        </p:cTn>
                                        <p:tgtEl>
                                          <p:spTgt spid="3">
                                            <p:txEl>
                                              <p:pRg st="7" end="7"/>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57200" y="-121147"/>
            <a:ext cx="8229600" cy="1143000"/>
          </a:xfrm>
        </p:spPr>
        <p:txBody>
          <a:bodyPr>
            <a:normAutofit/>
          </a:bodyPr>
          <a:lstStyle/>
          <a:p>
            <a:pPr algn="ctr"/>
            <a:r>
              <a:rPr lang="lt-LT" sz="4000" dirty="0" smtClean="0">
                <a:latin typeface="Comic Sans MS" panose="030F0702030302020204" pitchFamily="66" charset="0"/>
              </a:rPr>
              <a:t>INFORMACIJOS ŠALTINIAI</a:t>
            </a:r>
            <a:endParaRPr lang="lt-LT" sz="4000" dirty="0">
              <a:latin typeface="Comic Sans MS" panose="030F0702030302020204" pitchFamily="66" charset="0"/>
            </a:endParaRPr>
          </a:p>
        </p:txBody>
      </p:sp>
      <p:sp>
        <p:nvSpPr>
          <p:cNvPr id="3" name="Turinio vietos rezervavimo ženklas 2"/>
          <p:cNvSpPr>
            <a:spLocks noGrp="1"/>
          </p:cNvSpPr>
          <p:nvPr>
            <p:ph idx="1"/>
          </p:nvPr>
        </p:nvSpPr>
        <p:spPr>
          <a:xfrm>
            <a:off x="457200" y="979612"/>
            <a:ext cx="8390586" cy="5878388"/>
          </a:xfrm>
        </p:spPr>
        <p:txBody>
          <a:bodyPr>
            <a:normAutofit lnSpcReduction="10000"/>
          </a:bodyPr>
          <a:lstStyle/>
          <a:p>
            <a:r>
              <a:rPr lang="lt-LT" dirty="0" smtClean="0"/>
              <a:t>V</a:t>
            </a:r>
            <a:r>
              <a:rPr lang="lt-LT" dirty="0"/>
              <a:t>. </a:t>
            </a:r>
            <a:r>
              <a:rPr lang="lt-LT" dirty="0" err="1"/>
              <a:t>Valentinavičius</a:t>
            </a:r>
            <a:r>
              <a:rPr lang="lt-LT" dirty="0"/>
              <a:t>, Fizika 10 kl., Šviesa., 2006.</a:t>
            </a:r>
          </a:p>
          <a:p>
            <a:r>
              <a:rPr lang="lt-LT" dirty="0"/>
              <a:t>„Fizikos įdomieji eksperimentiniai uždaviniai“ , Šiauliai, 1998. </a:t>
            </a:r>
          </a:p>
          <a:p>
            <a:r>
              <a:rPr lang="lt-LT" dirty="0">
                <a:hlinkClick r:id="rId2"/>
              </a:rPr>
              <a:t>www.wikipedia.org/</a:t>
            </a:r>
            <a:endParaRPr lang="lt-LT" dirty="0"/>
          </a:p>
          <a:p>
            <a:r>
              <a:rPr lang="lt-LT" dirty="0">
                <a:hlinkClick r:id="rId3"/>
              </a:rPr>
              <a:t>http://wap.op.lt/demo_images/toliaregio-vaizdas.jpg</a:t>
            </a:r>
            <a:endParaRPr lang="lt-LT" dirty="0"/>
          </a:p>
          <a:p>
            <a:r>
              <a:rPr lang="lt-LT" dirty="0">
                <a:hlinkClick r:id="rId4"/>
              </a:rPr>
              <a:t>http://www.optikospasaulis.lt/demo_images/DT1.jpg</a:t>
            </a:r>
            <a:endParaRPr lang="lt-LT" dirty="0"/>
          </a:p>
          <a:p>
            <a:r>
              <a:rPr lang="lt-LT" dirty="0">
                <a:hlinkClick r:id="rId5"/>
              </a:rPr>
              <a:t>http://sveikata.tv3.lt/uploads/modules/articles/580x300/2012/03/ka-reiketu-zinoti-apie-kontaktinius-lesius-210.jpg?t=1332233553</a:t>
            </a:r>
            <a:endParaRPr lang="lt-LT" dirty="0"/>
          </a:p>
          <a:p>
            <a:r>
              <a:rPr lang="lt-LT" dirty="0">
                <a:hlinkClick r:id="rId6"/>
              </a:rPr>
              <a:t>http://vezejugidas.lt/wp-content/uploads/2012/02/klaustukas2.jpg</a:t>
            </a:r>
            <a:endParaRPr lang="lt-LT" dirty="0"/>
          </a:p>
          <a:p>
            <a:r>
              <a:rPr lang="lt-LT" dirty="0">
                <a:hlinkClick r:id="rId7"/>
              </a:rPr>
              <a:t>http://salasta.lt/image/data/LOGO/klaustukas.jpg</a:t>
            </a:r>
            <a:endParaRPr lang="lt-LT" dirty="0"/>
          </a:p>
          <a:p>
            <a:r>
              <a:rPr lang="lt-LT" dirty="0">
                <a:hlinkClick r:id="rId8"/>
              </a:rPr>
              <a:t>http://www.akiuchirurgija.lt/images/default/source/ast_a.jpg</a:t>
            </a:r>
            <a:endParaRPr lang="lt-LT" dirty="0"/>
          </a:p>
          <a:p>
            <a:r>
              <a:rPr lang="lt-LT" dirty="0">
                <a:hlinkClick r:id="rId9"/>
              </a:rPr>
              <a:t>https://encrypted-tbn3.gstatic.com/images?q=tbn:ANd9GcToRK5YtlEawDkf74j8P6vnvcvXMXFIgiQBFArx47QAxS4UFn5H</a:t>
            </a:r>
            <a:endParaRPr lang="lt-LT" dirty="0"/>
          </a:p>
          <a:p>
            <a:endParaRPr lang="lt-LT" sz="4500" dirty="0" smtClean="0"/>
          </a:p>
          <a:p>
            <a:endParaRPr lang="lt-LT" sz="2000" dirty="0" smtClean="0"/>
          </a:p>
          <a:p>
            <a:pPr marL="0" indent="0">
              <a:buNone/>
            </a:pPr>
            <a:endParaRPr lang="lt-LT" sz="2000" dirty="0" smtClean="0"/>
          </a:p>
          <a:p>
            <a:endParaRPr lang="lt-LT" sz="2000" dirty="0" smtClean="0"/>
          </a:p>
          <a:p>
            <a:endParaRPr lang="lt-LT" sz="2000" dirty="0" smtClean="0"/>
          </a:p>
          <a:p>
            <a:endParaRPr lang="lt-LT" sz="2000" dirty="0" smtClean="0"/>
          </a:p>
          <a:p>
            <a:endParaRPr lang="lt-LT" dirty="0"/>
          </a:p>
          <a:p>
            <a:endParaRPr lang="lt-LT" dirty="0" smtClean="0"/>
          </a:p>
          <a:p>
            <a:endParaRPr lang="lt-LT" dirty="0" smtClean="0"/>
          </a:p>
          <a:p>
            <a:endParaRPr lang="lt-LT" dirty="0" smtClean="0"/>
          </a:p>
          <a:p>
            <a:endParaRPr lang="lt-LT" dirty="0" smtClean="0"/>
          </a:p>
          <a:p>
            <a:endParaRPr lang="lt-LT" dirty="0" smtClean="0"/>
          </a:p>
          <a:p>
            <a:endParaRPr lang="lt-LT" dirty="0"/>
          </a:p>
        </p:txBody>
      </p:sp>
    </p:spTree>
    <p:extLst>
      <p:ext uri="{BB962C8B-B14F-4D97-AF65-F5344CB8AC3E}">
        <p14:creationId xmlns:p14="http://schemas.microsoft.com/office/powerpoint/2010/main" val="3355199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urinio vietos rezervavimo ženklas 2"/>
          <p:cNvSpPr>
            <a:spLocks noGrp="1"/>
          </p:cNvSpPr>
          <p:nvPr>
            <p:ph idx="1"/>
          </p:nvPr>
        </p:nvSpPr>
        <p:spPr>
          <a:xfrm>
            <a:off x="425003" y="927280"/>
            <a:ext cx="8261797" cy="5198884"/>
          </a:xfrm>
        </p:spPr>
        <p:txBody>
          <a:bodyPr>
            <a:normAutofit fontScale="92500"/>
          </a:bodyPr>
          <a:lstStyle/>
          <a:p>
            <a:r>
              <a:rPr lang="lt-LT" dirty="0">
                <a:hlinkClick r:id="rId2"/>
              </a:rPr>
              <a:t>http://www.arvydas.net/wp-content/uploads/2008/01/akis.jpg</a:t>
            </a:r>
            <a:endParaRPr lang="lt-LT" dirty="0"/>
          </a:p>
          <a:p>
            <a:r>
              <a:rPr lang="lt-LT" dirty="0">
                <a:hlinkClick r:id="rId3"/>
              </a:rPr>
              <a:t>http://sveikaakis.lt/wp-content/uploads/2014/03/eye.jpg</a:t>
            </a:r>
            <a:endParaRPr lang="lt-LT" dirty="0"/>
          </a:p>
          <a:p>
            <a:r>
              <a:rPr lang="lt-LT" dirty="0">
                <a:hlinkClick r:id="rId4"/>
              </a:rPr>
              <a:t>http://www.homosanitus.lt/pic/AKIS!.gif</a:t>
            </a:r>
            <a:endParaRPr lang="lt-LT" dirty="0"/>
          </a:p>
          <a:p>
            <a:r>
              <a:rPr lang="lt-LT" dirty="0">
                <a:hlinkClick r:id="rId5"/>
              </a:rPr>
              <a:t>http://www.zdravlje.eu/wp-content/uploads/2011/09/Akomodacija.jpg</a:t>
            </a:r>
            <a:endParaRPr lang="lt-LT" dirty="0"/>
          </a:p>
          <a:p>
            <a:r>
              <a:rPr lang="lt-LT" dirty="0">
                <a:hlinkClick r:id="rId6"/>
              </a:rPr>
              <a:t>http://ik.su.lt/~mariusbm/optika/teorija/paveiksliukai/32.JPG</a:t>
            </a:r>
            <a:endParaRPr lang="lt-LT" dirty="0"/>
          </a:p>
          <a:p>
            <a:r>
              <a:rPr lang="lt-LT" dirty="0">
                <a:hlinkClick r:id="rId7"/>
              </a:rPr>
              <a:t>http://wap.op.lt/demo_images/trumparegio-vaizdas.jpg</a:t>
            </a:r>
            <a:endParaRPr lang="lt-LT" dirty="0"/>
          </a:p>
          <a:p>
            <a:r>
              <a:rPr lang="lt-LT" dirty="0">
                <a:hlinkClick r:id="rId8"/>
              </a:rPr>
              <a:t>http://www.optikospasaulis.lt/demo_images/toliaregio-vaizdas.jpg</a:t>
            </a:r>
            <a:endParaRPr lang="lt-LT" dirty="0"/>
          </a:p>
          <a:p>
            <a:r>
              <a:rPr lang="lt-LT" dirty="0">
                <a:hlinkClick r:id="rId9"/>
              </a:rPr>
              <a:t>http://upload.wikimedia.org/wikipedia/commons/thumb/f/ff/Netaisyklingas_vaizdo_formavimasis_su_lietuvi%C5%A1kais_pavadinimais.png/220px-Netaisyklingas_vaizdo_formavimasis_su_lietuvi%C5%A1kais_pavadinimais.png</a:t>
            </a:r>
            <a:endParaRPr lang="lt-LT" dirty="0"/>
          </a:p>
          <a:p>
            <a:endParaRPr lang="lt-LT" dirty="0"/>
          </a:p>
        </p:txBody>
      </p:sp>
    </p:spTree>
    <p:extLst>
      <p:ext uri="{BB962C8B-B14F-4D97-AF65-F5344CB8AC3E}">
        <p14:creationId xmlns:p14="http://schemas.microsoft.com/office/powerpoint/2010/main" val="741362920"/>
      </p:ext>
    </p:extLst>
  </p:cSld>
  <p:clrMapOvr>
    <a:masterClrMapping/>
  </p:clrMapOvr>
  <p:transition spd="slow">
    <p:push dir="u"/>
  </p:transition>
</p:sld>
</file>

<file path=ppt/theme/theme1.xml><?xml version="1.0" encoding="utf-8"?>
<a:theme xmlns:a="http://schemas.openxmlformats.org/drawingml/2006/main" name="Thatch">
  <a:themeElements>
    <a:clrScheme name="Thatch">
      <a:dk1>
        <a:sysClr val="windowText" lastClr="000000"/>
      </a:dk1>
      <a:lt1>
        <a:sysClr val="window" lastClr="FFFFFF"/>
      </a:lt1>
      <a:dk2>
        <a:srgbClr val="1D3641"/>
      </a:dk2>
      <a:lt2>
        <a:srgbClr val="DFE6D0"/>
      </a:lt2>
      <a:accent1>
        <a:srgbClr val="759AA5"/>
      </a:accent1>
      <a:accent2>
        <a:srgbClr val="CFC60D"/>
      </a:accent2>
      <a:accent3>
        <a:srgbClr val="99987F"/>
      </a:accent3>
      <a:accent4>
        <a:srgbClr val="90AC97"/>
      </a:accent4>
      <a:accent5>
        <a:srgbClr val="FFAD1C"/>
      </a:accent5>
      <a:accent6>
        <a:srgbClr val="B9AB6F"/>
      </a:accent6>
      <a:hlink>
        <a:srgbClr val="66AACD"/>
      </a:hlink>
      <a:folHlink>
        <a:srgbClr val="809DB3"/>
      </a:folHlink>
    </a:clrScheme>
    <a:fontScheme name="Median">
      <a:maj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創英角ｺﾞｼｯｸUB"/>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hatch">
      <a:fillStyleLst>
        <a:solidFill>
          <a:schemeClr val="phClr"/>
        </a:solidFill>
        <a:gradFill rotWithShape="1">
          <a:gsLst>
            <a:gs pos="0">
              <a:schemeClr val="phClr">
                <a:tint val="79000"/>
                <a:satMod val="180000"/>
              </a:schemeClr>
            </a:gs>
            <a:gs pos="65000">
              <a:schemeClr val="phClr">
                <a:tint val="52000"/>
                <a:satMod val="250000"/>
              </a:schemeClr>
            </a:gs>
            <a:gs pos="100000">
              <a:schemeClr val="phClr">
                <a:tint val="29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15875" cap="flat" cmpd="sng" algn="ctr">
          <a:solidFill>
            <a:schemeClr val="phClr"/>
          </a:solidFill>
          <a:prstDash val="solid"/>
        </a:ln>
        <a:ln w="38100" cap="flat" cmpd="sng" algn="ctr">
          <a:solidFill>
            <a:schemeClr val="phClr"/>
          </a:solidFill>
          <a:prstDash val="solid"/>
        </a:ln>
      </a:lnStyleLst>
      <a:effectStyleLst>
        <a:effectStyle>
          <a:effectLst>
            <a:outerShdw blurRad="63500" dist="25400" dir="5400000" rotWithShape="0">
              <a:srgbClr val="000000">
                <a:alpha val="43000"/>
              </a:srgbClr>
            </a:outerShdw>
          </a:effectLst>
        </a:effectStyle>
        <a:effectStyle>
          <a:effectLst>
            <a:outerShdw blurRad="63500" dist="25400" dir="5400000" rotWithShape="0">
              <a:srgbClr val="000000">
                <a:alpha val="43000"/>
              </a:srgbClr>
            </a:outerShdw>
          </a:effectLst>
          <a:scene3d>
            <a:camera prst="orthographicFront">
              <a:rot lat="0" lon="0" rev="0"/>
            </a:camera>
            <a:lightRig rig="brightRoom" dir="t">
              <a:rot lat="0" lon="0" rev="8700000"/>
            </a:lightRig>
          </a:scene3d>
          <a:sp3d contourW="12700" prstMaterial="dkEdge">
            <a:bevelT w="0" h="0" prst="relaxedInset"/>
            <a:contourClr>
              <a:schemeClr val="phClr">
                <a:shade val="65000"/>
                <a:satMod val="150000"/>
              </a:schemeClr>
            </a:contourClr>
          </a:sp3d>
        </a:effectStyle>
        <a:effectStyle>
          <a:effectLst>
            <a:outerShdw blurRad="63500" dist="25400" dir="5400000" rotWithShape="0">
              <a:srgbClr val="000000">
                <a:alpha val="43000"/>
              </a:srgbClr>
            </a:outerShdw>
          </a:effectLst>
          <a:scene3d>
            <a:camera prst="orthographicFront">
              <a:rot lat="0" lon="0" rev="0"/>
            </a:camera>
            <a:lightRig rig="glow" dir="t">
              <a:rot lat="0" lon="0" rev="13200000"/>
            </a:lightRig>
          </a:scene3d>
          <a:sp3d prstMaterial="dkEdge">
            <a:bevelT w="63500" h="50800" prst="relaxedInset"/>
          </a:sp3d>
        </a:effectStyle>
      </a:effectStyleLst>
      <a:bgFillStyleLst>
        <a:solidFill>
          <a:schemeClr val="phClr"/>
        </a:solidFill>
        <a:gradFill rotWithShape="1">
          <a:gsLst>
            <a:gs pos="0">
              <a:schemeClr val="phClr">
                <a:tint val="85000"/>
                <a:shade val="95000"/>
                <a:satMod val="200000"/>
              </a:schemeClr>
            </a:gs>
            <a:gs pos="53000">
              <a:schemeClr val="phClr">
                <a:shade val="60000"/>
                <a:satMod val="220000"/>
              </a:schemeClr>
            </a:gs>
            <a:gs pos="100000">
              <a:schemeClr val="phClr">
                <a:shade val="45000"/>
                <a:satMod val="220000"/>
              </a:schemeClr>
            </a:gs>
          </a:gsLst>
          <a:lin ang="16200000" scaled="0"/>
        </a:gradFill>
        <a:gradFill rotWithShape="1">
          <a:gsLst>
            <a:gs pos="0">
              <a:schemeClr val="phClr">
                <a:tint val="83000"/>
                <a:shade val="97000"/>
                <a:satMod val="230000"/>
              </a:schemeClr>
            </a:gs>
            <a:gs pos="100000">
              <a:schemeClr val="phClr">
                <a:shade val="35000"/>
                <a:satMod val="250000"/>
              </a:schemeClr>
            </a:gs>
          </a:gsLst>
          <a:path path="circle">
            <a:fillToRect l="15000" t="50000" r="85000" b="6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Waveform</Template>
  <TotalTime>136</TotalTime>
  <Words>1320</Words>
  <Application>Microsoft Office PowerPoint</Application>
  <PresentationFormat>Demonstracija ekrane (4:3)</PresentationFormat>
  <Paragraphs>183</Paragraphs>
  <Slides>36</Slides>
  <Notes>34</Notes>
  <HiddenSlides>0</HiddenSlides>
  <MMClips>0</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36</vt:i4>
      </vt:variant>
    </vt:vector>
  </HeadingPairs>
  <TitlesOfParts>
    <vt:vector size="44" baseType="lpstr">
      <vt:lpstr>Arial</vt:lpstr>
      <vt:lpstr>Calibri</vt:lpstr>
      <vt:lpstr>Cambria Math</vt:lpstr>
      <vt:lpstr>Comic Sans MS</vt:lpstr>
      <vt:lpstr>Tahoma</vt:lpstr>
      <vt:lpstr>Tw Cen MT</vt:lpstr>
      <vt:lpstr>Tw Cen MT</vt:lpstr>
      <vt:lpstr>Thatch</vt:lpstr>
      <vt:lpstr> Akies optinės savybės </vt:lpstr>
      <vt:lpstr>TURINYS</vt:lpstr>
      <vt:lpstr>TIKSLAS</vt:lpstr>
      <vt:lpstr> AKYS - VIENAS SVARBIAUSIŲ JUTIMO ORGANŲ  </vt:lpstr>
      <vt:lpstr>AKIES SANDARA</vt:lpstr>
      <vt:lpstr>AKIS - OPTINĖ SISTEMA </vt:lpstr>
      <vt:lpstr>AKOMODACIJA</vt:lpstr>
      <vt:lpstr>„PowerPoint“ pateiktis</vt:lpstr>
      <vt:lpstr>KAM REIKALINGA ANTROJI AKIS? </vt:lpstr>
      <vt:lpstr>Bandymas nr. 1 </vt:lpstr>
      <vt:lpstr>Bandymas nr.2</vt:lpstr>
      <vt:lpstr>AKIŲ LIGOS</vt:lpstr>
      <vt:lpstr>„PowerPoint“ pateiktis</vt:lpstr>
      <vt:lpstr>TRUMPAREGYSTĖ</vt:lpstr>
      <vt:lpstr>„PowerPoint“ pateiktis</vt:lpstr>
      <vt:lpstr>TOLIAREGYSTĖ</vt:lpstr>
      <vt:lpstr>„PowerPoint“ pateiktis</vt:lpstr>
      <vt:lpstr>ASTIGMATIZMAS</vt:lpstr>
      <vt:lpstr>„PowerPoint“ pateiktis</vt:lpstr>
      <vt:lpstr>„PowerPoint“ pateiktis</vt:lpstr>
      <vt:lpstr>AKINIAI</vt:lpstr>
      <vt:lpstr>„PowerPoint“ pateiktis</vt:lpstr>
      <vt:lpstr>„PowerPoint“ pateiktis</vt:lpstr>
      <vt:lpstr>TAI ĮDOMU! </vt:lpstr>
      <vt:lpstr>AKINIAI (APIE 1280 m.)</vt:lpstr>
      <vt:lpstr>„PowerPoint“ pateiktis</vt:lpstr>
      <vt:lpstr>KONTAKTINIAI LĘŠIAI (1910 m.)</vt:lpstr>
      <vt:lpstr>„PowerPoint“ pateiktis</vt:lpstr>
      <vt:lpstr>UŽDAVINIAI</vt:lpstr>
      <vt:lpstr>„PowerPoint“ pateiktis</vt:lpstr>
      <vt:lpstr>Sprendimas</vt:lpstr>
      <vt:lpstr>„PowerPoint“ pateiktis</vt:lpstr>
      <vt:lpstr>Sprendimas</vt:lpstr>
      <vt:lpstr>Klausimynas...</vt:lpstr>
      <vt:lpstr>INFORMACIJOS ŠALTINIAI</vt:lpstr>
      <vt:lpstr>„PowerPoint“ pateiktis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Mokytojai</cp:lastModifiedBy>
  <cp:revision>36</cp:revision>
  <dcterms:created xsi:type="dcterms:W3CDTF">2014-09-16T21:40:38Z</dcterms:created>
  <dcterms:modified xsi:type="dcterms:W3CDTF">2015-03-20T07:18:14Z</dcterms:modified>
</cp:coreProperties>
</file>