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32"/>
  </p:notesMasterIdLst>
  <p:sldIdLst>
    <p:sldId id="256" r:id="rId2"/>
    <p:sldId id="257" r:id="rId3"/>
    <p:sldId id="266" r:id="rId4"/>
    <p:sldId id="259" r:id="rId5"/>
    <p:sldId id="261" r:id="rId6"/>
    <p:sldId id="265" r:id="rId7"/>
    <p:sldId id="262" r:id="rId8"/>
    <p:sldId id="270" r:id="rId9"/>
    <p:sldId id="269" r:id="rId10"/>
    <p:sldId id="268" r:id="rId11"/>
    <p:sldId id="267" r:id="rId12"/>
    <p:sldId id="274" r:id="rId13"/>
    <p:sldId id="275" r:id="rId14"/>
    <p:sldId id="273" r:id="rId15"/>
    <p:sldId id="272" r:id="rId16"/>
    <p:sldId id="276" r:id="rId17"/>
    <p:sldId id="288" r:id="rId18"/>
    <p:sldId id="289" r:id="rId19"/>
    <p:sldId id="278" r:id="rId20"/>
    <p:sldId id="282" r:id="rId21"/>
    <p:sldId id="281" r:id="rId22"/>
    <p:sldId id="283" r:id="rId23"/>
    <p:sldId id="280" r:id="rId24"/>
    <p:sldId id="279" r:id="rId25"/>
    <p:sldId id="284" r:id="rId26"/>
    <p:sldId id="290" r:id="rId27"/>
    <p:sldId id="285" r:id="rId28"/>
    <p:sldId id="277" r:id="rId29"/>
    <p:sldId id="263" r:id="rId30"/>
    <p:sldId id="264"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7" autoAdjust="0"/>
    <p:restoredTop sz="94660"/>
  </p:normalViewPr>
  <p:slideViewPr>
    <p:cSldViewPr>
      <p:cViewPr varScale="1">
        <p:scale>
          <a:sx n="110" d="100"/>
          <a:sy n="110" d="100"/>
        </p:scale>
        <p:origin x="-1644"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886"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528D4E-C370-4C3A-B9EE-8500802D3B48}" type="datetimeFigureOut">
              <a:rPr lang="en-US" smtClean="0"/>
              <a:pPr/>
              <a:t>3/19/2015</a:t>
            </a:fld>
            <a:endParaRPr lang="en-US"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015938-DEEA-4803-935F-7AEB1B38E545}" type="slidenum">
              <a:rPr lang="en-US" smtClean="0"/>
              <a:pPr/>
              <a:t>‹#›</a:t>
            </a:fld>
            <a:endParaRPr lang="en-US" dirty="0"/>
          </a:p>
        </p:txBody>
      </p:sp>
    </p:spTree>
    <p:extLst>
      <p:ext uri="{BB962C8B-B14F-4D97-AF65-F5344CB8AC3E}">
        <p14:creationId xmlns:p14="http://schemas.microsoft.com/office/powerpoint/2010/main" xmlns="" val="2217126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8" name="Footer Placeholder 7"/>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9" name="Slide Number Placeholder 8"/>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4" name="Footer Placeholder 3"/>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5" name="Slide Number Placeholder 4"/>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3" name="Footer Placeholder 2"/>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4" name="Slide Number Placeholder 3"/>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6" name="Footer Placeholder 5"/>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7" name="Slide Number Placeholder 6"/>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5" name="Footer Placeholder 4"/>
          <p:cNvSpPr>
            <a:spLocks noGrp="1"/>
          </p:cNvSpPr>
          <p:nvPr>
            <p:ph type="ftr" sz="quarter" idx="11"/>
          </p:nvPr>
        </p:nvSpPr>
        <p:spPr/>
        <p:txBody>
          <a:body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12"/>
          </p:nvPr>
        </p:nvSpPr>
        <p:spPr/>
        <p:txBody>
          <a:body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eaLnBrk="1" latinLnBrk="0" hangingPunct="1"/>
            <a:fld id="{E6F9B8CD-342D-4579-98EC-A8FD6B7370E1}" type="datetimeFigureOut">
              <a:rPr lang="en-US" smtClean="0"/>
              <a:pPr algn="r" eaLnBrk="1" latinLnBrk="0" hangingPunct="1"/>
              <a:t>3/19/2015</a:t>
            </a:fld>
            <a:endParaRPr lang="en-US" dirty="0">
              <a:solidFill>
                <a:schemeClr val="tx2"/>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eaLnBrk="1" latinLnBrk="0" hangingPunct="1"/>
            <a:endParaRPr kumimoji="0" lang="en-US" dirty="0">
              <a:solidFill>
                <a:schemeClr val="tx2"/>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eaLnBrk="1" latinLnBrk="0" hangingPunct="1"/>
            <a:fld id="{2BBB5E19-F10A-4C2F-BF6F-11C513378A2E}" type="slidenum">
              <a:rPr kumimoji="0" lang="en-US" smtClean="0"/>
              <a:pPr algn="ctr" eaLnBrk="1" latinLnBrk="0" hangingPunct="1"/>
              <a:t>‹#›</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2.xml"/><Relationship Id="rId6" Type="http://schemas.microsoft.com/office/2007/relationships/hdphoto" Target="../media/hdphoto5.wdp"/><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3.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translate.google.lt/translate?hl=ru&amp;sl=lt&amp;u=http://lt.wikipedia.org/wiki/Astronomija&amp;prev=search"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4000" r="-24000"/>
          </a:stretch>
        </a:blipFill>
        <a:effectLst/>
      </p:bgPr>
    </p:bg>
    <p:spTree>
      <p:nvGrpSpPr>
        <p:cNvPr id="1" name=""/>
        <p:cNvGrpSpPr/>
        <p:nvPr/>
      </p:nvGrpSpPr>
      <p:grpSpPr>
        <a:xfrm>
          <a:off x="0" y="0"/>
          <a:ext cx="0" cy="0"/>
          <a:chOff x="0" y="0"/>
          <a:chExt cx="0" cy="0"/>
        </a:xfrm>
      </p:grpSpPr>
      <p:sp>
        <p:nvSpPr>
          <p:cNvPr id="5" name="TextBox 4"/>
          <p:cNvSpPr txBox="1"/>
          <p:nvPr/>
        </p:nvSpPr>
        <p:spPr>
          <a:xfrm>
            <a:off x="320017" y="980728"/>
            <a:ext cx="7560840" cy="2123658"/>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lt-LT" sz="6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Ast</a:t>
            </a:r>
            <a:r>
              <a:rPr lang="en-US" sz="6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r</a:t>
            </a:r>
            <a:r>
              <a:rPr lang="lt-LT" sz="6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onomijos istorija</a:t>
            </a:r>
            <a:endParaRPr lang="lt-LT" sz="6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755576" y="3717032"/>
            <a:ext cx="6768752" cy="2062103"/>
          </a:xfrm>
          <a:prstGeom prst="rect">
            <a:avLst/>
          </a:prstGeom>
          <a:noFill/>
        </p:spPr>
        <p:txBody>
          <a:bodyPr wrap="square" rtlCol="0">
            <a:spAutoFit/>
          </a:bodyPr>
          <a:lstStyle/>
          <a:p>
            <a:r>
              <a:rPr lang="lt-LT"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Klaipėdos „Žaliakalnio“ gimnazija Mokynė  Anželika Stepanova, IIa klasė  Mokytoja Irina Kiseliova</a:t>
            </a:r>
          </a:p>
          <a:p>
            <a:r>
              <a:rPr lang="lt-LT"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2015-03-</a:t>
            </a:r>
            <a:r>
              <a:rPr 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20</a:t>
            </a:r>
            <a:endPar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47809998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5" name="TextBox 4"/>
          <p:cNvSpPr txBox="1"/>
          <p:nvPr/>
        </p:nvSpPr>
        <p:spPr>
          <a:xfrm>
            <a:off x="880089" y="436891"/>
            <a:ext cx="5400600" cy="1107996"/>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lt-LT" sz="66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Turinys</a:t>
            </a:r>
            <a:endParaRPr lang="lt-LT" sz="6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39552" y="1538065"/>
            <a:ext cx="7776864" cy="5016758"/>
          </a:xfrm>
          <a:prstGeom prst="rect">
            <a:avLst/>
          </a:prstGeom>
        </p:spPr>
        <p:txBody>
          <a:bodyPr wrap="square">
            <a:spAutoFit/>
          </a:bodyPr>
          <a:lstStyle/>
          <a:p>
            <a:pPr marL="285750" lvl="0" indent="-285750" algn="just">
              <a:buFont typeface="Arial" panose="020B0604020202020204" pitchFamily="34" charset="0"/>
              <a:buChar char="•"/>
            </a:pPr>
            <a:r>
              <a:rPr lang="lt-LT"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Astronomijos apibrėžimas</a:t>
            </a:r>
          </a:p>
          <a:p>
            <a:pPr marL="285750" lvl="0" indent="-285750" algn="just">
              <a:buFont typeface="Arial" panose="020B0604020202020204" pitchFamily="34" charset="0"/>
              <a:buChar char="•"/>
            </a:pPr>
            <a:r>
              <a:rPr lang="lt-LT"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Pavadinimo </a:t>
            </a:r>
            <a:r>
              <a:rPr lang="lt-LT"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kilmė</a:t>
            </a:r>
          </a:p>
          <a:p>
            <a:pPr marL="285750" lvl="0" indent="-285750" algn="just">
              <a:buFont typeface="Arial" panose="020B0604020202020204" pitchFamily="34" charset="0"/>
              <a:buChar char="•"/>
            </a:pPr>
            <a:r>
              <a:rPr lang="lt-LT"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Astronomijos istorija</a:t>
            </a:r>
            <a:endPar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lt-LT"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Teleskopo atradimas</a:t>
            </a:r>
          </a:p>
          <a:p>
            <a:pPr marL="285750" lvl="0" indent="-285750" algn="just">
              <a:buFont typeface="Arial" panose="020B0604020202020204" pitchFamily="34" charset="0"/>
              <a:buChar char="•"/>
            </a:pPr>
            <a:r>
              <a:rPr lang="lt-LT"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Niutono, Lomonosovo, Heršelio įnašas į astronomijos vystymąsi </a:t>
            </a:r>
            <a:endPar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lt-LT"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en-US" sz="32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Vilniaus</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en-US" sz="32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universiteto</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en-US" sz="32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astronomijos</a:t>
            </a:r>
            <a:r>
              <a:rPr 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en-US" sz="32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abservatorija</a:t>
            </a:r>
            <a:endPar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lt-LT"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Testas</a:t>
            </a:r>
          </a:p>
          <a:p>
            <a:pPr marL="285750" lvl="0" indent="-285750" algn="just">
              <a:buFont typeface="Arial" panose="020B0604020202020204" pitchFamily="34" charset="0"/>
              <a:buChar char="•"/>
            </a:pPr>
            <a:r>
              <a:rPr lang="lt-LT"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Naudota literatūra</a:t>
            </a:r>
            <a:endParaRPr lang="ru-RU"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45393768"/>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1115616" y="404664"/>
            <a:ext cx="6102424" cy="923330"/>
          </a:xfrm>
          <a:prstGeom prst="rect">
            <a:avLst/>
          </a:prstGeom>
        </p:spPr>
        <p:txBody>
          <a:bodyPr wrap="square">
            <a:spAutoFit/>
          </a:bodyPr>
          <a:lstStyle/>
          <a:p>
            <a:pPr algn="ctr"/>
            <a:r>
              <a:rPr lang="lt-LT" sz="5400" b="1" cap="all" dirty="0" smtClean="0">
                <a:ln/>
                <a:solidFill>
                  <a:srgbClr val="6EA0B0"/>
                </a:solidFill>
                <a:effectLst>
                  <a:outerShdw blurRad="19685" dist="12700" dir="5400000" algn="tl" rotWithShape="0">
                    <a:srgbClr val="6EA0B0">
                      <a:satMod val="130000"/>
                      <a:alpha val="60000"/>
                    </a:srgb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Ast</a:t>
            </a:r>
            <a:r>
              <a:rPr lang="en-US" sz="5400" b="1" cap="all" dirty="0" smtClean="0">
                <a:ln/>
                <a:solidFill>
                  <a:srgbClr val="6EA0B0"/>
                </a:solidFill>
                <a:effectLst>
                  <a:outerShdw blurRad="19685" dist="12700" dir="5400000" algn="tl" rotWithShape="0">
                    <a:srgbClr val="6EA0B0">
                      <a:satMod val="130000"/>
                      <a:alpha val="60000"/>
                    </a:srgb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r</a:t>
            </a:r>
            <a:r>
              <a:rPr lang="lt-LT" sz="5400" b="1" cap="all" dirty="0" smtClean="0">
                <a:ln/>
                <a:solidFill>
                  <a:srgbClr val="6EA0B0"/>
                </a:solidFill>
                <a:effectLst>
                  <a:outerShdw blurRad="19685" dist="12700" dir="5400000" algn="tl" rotWithShape="0">
                    <a:srgbClr val="6EA0B0">
                      <a:satMod val="130000"/>
                      <a:alpha val="60000"/>
                    </a:srgb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onomija</a:t>
            </a:r>
            <a:endParaRPr lang="en-US" sz="5400" dirty="0"/>
          </a:p>
        </p:txBody>
      </p:sp>
      <p:sp>
        <p:nvSpPr>
          <p:cNvPr id="6" name="Прямоугольник 5"/>
          <p:cNvSpPr/>
          <p:nvPr/>
        </p:nvSpPr>
        <p:spPr>
          <a:xfrm>
            <a:off x="395536" y="1268760"/>
            <a:ext cx="7515828" cy="3539430"/>
          </a:xfrm>
          <a:prstGeom prst="rect">
            <a:avLst/>
          </a:prstGeom>
        </p:spPr>
        <p:txBody>
          <a:bodyPr wrap="square">
            <a:spAutoFit/>
          </a:bodyPr>
          <a:lstStyle/>
          <a:p>
            <a:pPr algn="just"/>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Astronomija –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mokslas,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apimantis reiškinių, esančių už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Žemės</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ir jos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atmosferos,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stebėjimą ir aiškinimą. Tiria už Žemės ribų esančių dangaus objektų, sandarą, kilmę, vystymąsi, fizikines ir chemines savybes, padėtį danguje, judėjimą.</a:t>
            </a:r>
          </a:p>
          <a:p>
            <a:pPr algn="just"/>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Astronomija padeda nustatyti tikslų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laiką,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įvairių žemės vietų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geografines</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koordinates,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kas yra labai svarbu jūrininkams,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aviatoriams, geodezininkams.</a:t>
            </a:r>
            <a:endPar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03848" y="4941168"/>
            <a:ext cx="2852737" cy="17008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81254607"/>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099"/>
                                        </p:tgtEl>
                                        <p:attrNameLst>
                                          <p:attrName>style.visibility</p:attrName>
                                        </p:attrNameLst>
                                      </p:cBhvr>
                                      <p:to>
                                        <p:strVal val="visible"/>
                                      </p:to>
                                    </p:set>
                                    <p:animEffect transition="in" filter="randombar(horizontal)">
                                      <p:cBhvr>
                                        <p:cTn id="17"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print">
            <a:lum/>
          </a:blip>
          <a:srcRect/>
          <a:stretch>
            <a:fillRect l="-27000" r="-27000"/>
          </a:stretch>
        </a:blipFill>
        <a:effectLst/>
      </p:bgPr>
    </p:bg>
    <p:spTree>
      <p:nvGrpSpPr>
        <p:cNvPr id="1" name=""/>
        <p:cNvGrpSpPr/>
        <p:nvPr/>
      </p:nvGrpSpPr>
      <p:grpSpPr>
        <a:xfrm>
          <a:off x="0" y="0"/>
          <a:ext cx="0" cy="0"/>
          <a:chOff x="0" y="0"/>
          <a:chExt cx="0" cy="0"/>
        </a:xfrm>
      </p:grpSpPr>
      <p:sp>
        <p:nvSpPr>
          <p:cNvPr id="7" name="Rectangle 6"/>
          <p:cNvSpPr/>
          <p:nvPr/>
        </p:nvSpPr>
        <p:spPr>
          <a:xfrm>
            <a:off x="539552" y="1484784"/>
            <a:ext cx="6575229" cy="2862322"/>
          </a:xfrm>
          <a:prstGeom prst="rect">
            <a:avLst/>
          </a:prstGeom>
        </p:spPr>
        <p:txBody>
          <a:bodyPr wrap="square">
            <a:spAutoFit/>
          </a:bodyPr>
          <a:lstStyle/>
          <a:p>
            <a:r>
              <a:rPr lang="lt-LT"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Žodis </a:t>
            </a:r>
            <a:r>
              <a:rPr lang="lt-LT"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astronomija – „žvaigždžių dėsningumas“ – kilęs iš </a:t>
            </a:r>
            <a:r>
              <a:rPr lang="lt-LT"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a:t>
            </a:r>
            <a:r>
              <a:rPr lang="lt-LT"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el-GR" sz="3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αστρονομία</a:t>
            </a:r>
            <a:r>
              <a:rPr lang="el-GR"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lt-LT" sz="3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astronomia</a:t>
            </a:r>
            <a:r>
              <a:rPr lang="lt-LT"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sujungiant </a:t>
            </a:r>
            <a:r>
              <a:rPr lang="el-GR" sz="3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άστρον</a:t>
            </a:r>
            <a:r>
              <a:rPr lang="el-GR"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lt-LT" sz="3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astron</a:t>
            </a:r>
            <a:r>
              <a:rPr lang="lt-LT"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lt-LT"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‚žvaigždė') </a:t>
            </a:r>
            <a:r>
              <a:rPr lang="lt-LT"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ir </a:t>
            </a:r>
            <a:r>
              <a:rPr lang="el-GR" sz="3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νόμος</a:t>
            </a:r>
            <a:r>
              <a:rPr lang="el-GR"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lt-LT" sz="36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nomos</a:t>
            </a:r>
            <a:r>
              <a:rPr lang="lt-LT"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'dėsnis').</a:t>
            </a:r>
          </a:p>
        </p:txBody>
      </p:sp>
      <p:sp>
        <p:nvSpPr>
          <p:cNvPr id="8" name="TextBox 7"/>
          <p:cNvSpPr txBox="1"/>
          <p:nvPr/>
        </p:nvSpPr>
        <p:spPr>
          <a:xfrm>
            <a:off x="467544" y="548680"/>
            <a:ext cx="6480720" cy="769441"/>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lt-LT" sz="4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rPr>
              <a:t>Pavadinimo kilmė</a:t>
            </a:r>
            <a:endParaRPr lang="lt-LT" sz="4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04048" y="4365104"/>
            <a:ext cx="3232830" cy="2294388"/>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1765326449"/>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146"/>
                                        </p:tgtEl>
                                        <p:attrNameLst>
                                          <p:attrName>style.visibility</p:attrName>
                                        </p:attrNameLst>
                                      </p:cBhvr>
                                      <p:to>
                                        <p:strVal val="visible"/>
                                      </p:to>
                                    </p:set>
                                    <p:animEffect transition="in" filter="randombar(horizontal)">
                                      <p:cBhvr>
                                        <p:cTn id="1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6" name="TextBox 5"/>
          <p:cNvSpPr txBox="1"/>
          <p:nvPr/>
        </p:nvSpPr>
        <p:spPr>
          <a:xfrm>
            <a:off x="1121082" y="332656"/>
            <a:ext cx="5184576" cy="830997"/>
          </a:xfrm>
          <a:prstGeom prst="rect">
            <a:avLst/>
          </a:prstGeom>
          <a:noFill/>
        </p:spPr>
        <p:txBody>
          <a:bodyPr wrap="squar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lt-LT" sz="4800" b="1" cap="all" dirty="0" smtClean="0">
                <a:ln/>
                <a:solidFill>
                  <a:schemeClr val="accent1"/>
                </a:solidFill>
                <a:effectLst>
                  <a:reflection blurRad="10000" stA="55000" endPos="48000" dist="500" dir="5400000" sy="-100000" algn="bl" rotWithShape="0"/>
                </a:effectLst>
                <a:latin typeface="Times New Roman" panose="02020603050405020304" pitchFamily="18" charset="0"/>
                <a:cs typeface="Times New Roman" panose="02020603050405020304" pitchFamily="18" charset="0"/>
              </a:rPr>
              <a:t>Istorija</a:t>
            </a:r>
            <a:endParaRPr lang="lt-LT" sz="4800" b="1" cap="all" dirty="0">
              <a:ln/>
              <a:solidFill>
                <a:schemeClr val="accent1"/>
              </a:solidFill>
              <a:effectLst>
                <a:reflection blurRad="10000" stA="55000" endPos="48000" dist="500" dir="5400000" sy="-100000" algn="bl" rotWithShape="0"/>
              </a:effectLst>
              <a:latin typeface="Times New Roman" panose="02020603050405020304" pitchFamily="18" charset="0"/>
              <a:cs typeface="Times New Roman" panose="02020603050405020304" pitchFamily="18" charset="0"/>
            </a:endParaRPr>
          </a:p>
        </p:txBody>
      </p:sp>
      <p:sp>
        <p:nvSpPr>
          <p:cNvPr id="7" name="Rectangle 6"/>
          <p:cNvSpPr/>
          <p:nvPr/>
        </p:nvSpPr>
        <p:spPr>
          <a:xfrm>
            <a:off x="251520" y="1486120"/>
            <a:ext cx="7704856" cy="3108543"/>
          </a:xfrm>
          <a:prstGeom prst="rect">
            <a:avLst/>
          </a:prstGeom>
        </p:spPr>
        <p:txBody>
          <a:bodyPr wrap="square">
            <a:spAutoFit/>
          </a:bodyPr>
          <a:lstStyle/>
          <a:p>
            <a:pPr algn="just"/>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Pirmosios astronomijos žinios pradėtos kaupti nuo seniausių laikų. Pagal dangaus šviesulių padėtį bei judėjimą žmonės orientuodavosi laike ir vietovėje. Pirmieji sistemingai astronomijos žinias pradėjo taikyti pirkliai ir jūrininkai, keliaudami jūrų laivais ar dykumų karavanais, kai jiems reikėjo nustatyti savo buvimo vietą.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endPar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39952" y="4331267"/>
            <a:ext cx="4267200" cy="2526733"/>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0003602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randombar(horizontal)">
                                      <p:cBhvr>
                                        <p:cTn id="1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323528" y="764704"/>
            <a:ext cx="8352928" cy="2677656"/>
          </a:xfrm>
          <a:prstGeom prst="rect">
            <a:avLst/>
          </a:prstGeom>
        </p:spPr>
        <p:txBody>
          <a:bodyPr wrap="square">
            <a:spAutoFit/>
          </a:bodyPr>
          <a:lstStyle/>
          <a:p>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Sekdami</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Mėnulio </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fazės , žemdirbiai, medžiotojai, žvejai</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išmoko matuoti laiką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pagal žvaigždžių</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išsidėstymą ir taip nustatydavo sėjos pradžią,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nuspėdavo potvynius arba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derliaus nuėmimo metą. Pagal žvaigždžių išsidėstymą danguje jie suskirstė jas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į žvaigždynus,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bandė suprasti ir paaiškinti dangaus reiškinius.</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23728" y="4581128"/>
            <a:ext cx="2049016" cy="1905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08104" y="3717032"/>
            <a:ext cx="2095500" cy="2133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4517971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75"/>
                                        </p:tgtEl>
                                        <p:attrNameLst>
                                          <p:attrName>style.visibility</p:attrName>
                                        </p:attrNameLst>
                                      </p:cBhvr>
                                      <p:to>
                                        <p:strVal val="visible"/>
                                      </p:to>
                                    </p:set>
                                    <p:animEffect transition="in" filter="randombar(horizontal)">
                                      <p:cBhvr>
                                        <p:cTn id="12" dur="500"/>
                                        <p:tgtEl>
                                          <p:spTgt spid="307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randombar(horizontal)">
                                      <p:cBhvr>
                                        <p:cTn id="17"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5" name="Rectangle 4"/>
          <p:cNvSpPr/>
          <p:nvPr/>
        </p:nvSpPr>
        <p:spPr>
          <a:xfrm>
            <a:off x="467544" y="620688"/>
            <a:ext cx="5112568" cy="3539430"/>
          </a:xfrm>
          <a:prstGeom prst="rect">
            <a:avLst/>
          </a:prstGeom>
        </p:spPr>
        <p:txBody>
          <a:bodyPr wrap="square">
            <a:spAutoFit/>
          </a:bodyPr>
          <a:lstStyle/>
          <a:p>
            <a:pPr algn="just"/>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Astronomija kaip dangaus kūnų judėjimo tyrimas buvo susijusi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su</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religinėmis pažiūromis</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bei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prietarais,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atsirado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astrologija,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kuri tvirtino, kad pagal žvaigždžių išsidėstymą galima spėti ateitį arba numatyti žmogaus ir pasaulio likimą.</a:t>
            </a: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68144" y="1001713"/>
            <a:ext cx="2274881" cy="2181225"/>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pic>
        <p:nvPicPr>
          <p:cNvPr id="5127" name="Picture 7" descr="http://upload.wikimedia.org/wikipedia/commons/thumb/f/fb/Astrological_Glyphs.svg/220px-Astrological_Glyphs.svg.p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27584" y="4257847"/>
            <a:ext cx="2632918" cy="1835449"/>
          </a:xfrm>
          <a:prstGeom prst="rect">
            <a:avLst/>
          </a:prstGeom>
        </p:spPr>
        <p:style>
          <a:lnRef idx="2">
            <a:schemeClr val="dk1"/>
          </a:lnRef>
          <a:fillRef idx="1">
            <a:schemeClr val="lt1"/>
          </a:fillRef>
          <a:effectRef idx="0">
            <a:schemeClr val="dk1"/>
          </a:effectRef>
          <a:fontRef idx="minor">
            <a:schemeClr val="dk1"/>
          </a:fontRef>
        </p:style>
      </p:pic>
      <p:pic>
        <p:nvPicPr>
          <p:cNvPr id="5131" name="Picture 1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868144" y="4229831"/>
            <a:ext cx="2580429" cy="200724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31058058"/>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randombar(horizontal)">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131"/>
                                        </p:tgtEl>
                                        <p:attrNameLst>
                                          <p:attrName>style.visibility</p:attrName>
                                        </p:attrNameLst>
                                      </p:cBhvr>
                                      <p:to>
                                        <p:strVal val="visible"/>
                                      </p:to>
                                    </p:set>
                                    <p:animEffect transition="in" filter="randombar(horizontal)">
                                      <p:cBhvr>
                                        <p:cTn id="17" dur="500"/>
                                        <p:tgtEl>
                                          <p:spTgt spid="513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127"/>
                                        </p:tgtEl>
                                        <p:attrNameLst>
                                          <p:attrName>style.visibility</p:attrName>
                                        </p:attrNameLst>
                                      </p:cBhvr>
                                      <p:to>
                                        <p:strVal val="visible"/>
                                      </p:to>
                                    </p:set>
                                    <p:animEffect transition="in" filter="randombar(horizontal)">
                                      <p:cBhvr>
                                        <p:cTn id="22" dur="500"/>
                                        <p:tgtEl>
                                          <p:spTgt spid="5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222008" y="2852936"/>
            <a:ext cx="8701571" cy="3539430"/>
          </a:xfrm>
          <a:prstGeom prst="rect">
            <a:avLst/>
          </a:prstGeom>
        </p:spPr>
        <p:txBody>
          <a:bodyPr wrap="square">
            <a:spAutoFit/>
          </a:bodyPr>
          <a:lstStyle/>
          <a:p>
            <a:pPr algn="just"/>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Senovės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civilizacijos,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tokios kaip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senovės egiptiečiai,</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babiloniečiai,</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finikiečiai,</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kinai</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ir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majai</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(3000 m. pr. m. e.) kaupė ir sistematizavo astronomijos žinias. Apie 4000 m. pr. m. e. egiptiečiai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sudarė saulės kalendorių</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(lot.</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Calendae</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i="1"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Kalendae</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ir gana tiksliai nustatė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metų</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trukmę</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Babilonijoje 721 m. pr. m. e. aprašytas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mėnulio užtemimas,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iš ten iki mūsų laikų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išlikęs paros</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dalijimas į 24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valandas.</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433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9552" y="764704"/>
            <a:ext cx="2592288" cy="1800200"/>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pic>
        <p:nvPicPr>
          <p:cNvPr id="1434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652120" y="797140"/>
            <a:ext cx="2592288" cy="1797174"/>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4105400623"/>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339"/>
                                        </p:tgtEl>
                                        <p:attrNameLst>
                                          <p:attrName>style.visibility</p:attrName>
                                        </p:attrNameLst>
                                      </p:cBhvr>
                                      <p:to>
                                        <p:strVal val="visible"/>
                                      </p:to>
                                    </p:set>
                                    <p:animEffect transition="in" filter="randombar(horizontal)">
                                      <p:cBhvr>
                                        <p:cTn id="7" dur="500"/>
                                        <p:tgtEl>
                                          <p:spTgt spid="1433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340"/>
                                        </p:tgtEl>
                                        <p:attrNameLst>
                                          <p:attrName>style.visibility</p:attrName>
                                        </p:attrNameLst>
                                      </p:cBhvr>
                                      <p:to>
                                        <p:strVal val="visible"/>
                                      </p:to>
                                    </p:set>
                                    <p:animEffect transition="in" filter="randombar(horizontal)">
                                      <p:cBhvr>
                                        <p:cTn id="12" dur="500"/>
                                        <p:tgtEl>
                                          <p:spTgt spid="1434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5"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3000" r="-23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2987825" y="119549"/>
            <a:ext cx="6218088" cy="5262979"/>
          </a:xfrm>
          <a:prstGeom prst="rect">
            <a:avLst/>
          </a:prstGeom>
        </p:spPr>
        <p:txBody>
          <a:bodyPr wrap="square">
            <a:spAutoFit/>
          </a:bodyPr>
          <a:lstStyle/>
          <a:p>
            <a:pPr algn="just"/>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I tūkstantmetyje pr. m. e.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prie Viduržemio jūros</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susikūrus</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graikų</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valstybėms</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plečiantis jūreivystei, astronomijos raida paspartėjo</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p>
          <a:p>
            <a:pPr algn="just"/>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IV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amžiuje pr. m. e. graikų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filosofas ir matematikas Pitagoras patobulino</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Talio</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endPar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pPr algn="just"/>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pasaulėvaizdį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apie plokščią Žemę, apgaubtą žvaigždėto dangaus. Jis nustatė, kad Žemė yra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rutulys,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laisvai skriejantis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erdvėje, o aplink ją   skrieja</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Saulė,</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Mėnulis,</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žvaigždės</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ir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planet</a:t>
            </a:r>
            <a:r>
              <a:rPr lang="lt-L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os.</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536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2686" y="476672"/>
            <a:ext cx="2381250" cy="3181350"/>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pic>
        <p:nvPicPr>
          <p:cNvPr id="15364"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2674" y="4311056"/>
            <a:ext cx="2088232" cy="1872208"/>
          </a:xfrm>
          <a:prstGeom prst="rect">
            <a:avLst/>
          </a:prstGeom>
          <a:ln w="9525">
            <a:solidFill>
              <a:schemeClr val="bg2"/>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pic>
        <p:nvPicPr>
          <p:cNvPr id="15365"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20666003">
            <a:off x="3744328" y="5138542"/>
            <a:ext cx="1488166" cy="154817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366"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436096" y="4941168"/>
            <a:ext cx="1499447" cy="13590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5367" name="Picture 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992622">
            <a:off x="7185202" y="5233115"/>
            <a:ext cx="1379699" cy="13590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51523949"/>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5363"/>
                                        </p:tgtEl>
                                        <p:attrNameLst>
                                          <p:attrName>style.visibility</p:attrName>
                                        </p:attrNameLst>
                                      </p:cBhvr>
                                      <p:to>
                                        <p:strVal val="visible"/>
                                      </p:to>
                                    </p:set>
                                    <p:animEffect transition="in" filter="randombar(horizontal)">
                                      <p:cBhvr>
                                        <p:cTn id="12" dur="500"/>
                                        <p:tgtEl>
                                          <p:spTgt spid="1536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5364"/>
                                        </p:tgtEl>
                                        <p:attrNameLst>
                                          <p:attrName>style.visibility</p:attrName>
                                        </p:attrNameLst>
                                      </p:cBhvr>
                                      <p:to>
                                        <p:strVal val="visible"/>
                                      </p:to>
                                    </p:set>
                                    <p:animEffect transition="in" filter="randombar(horizontal)">
                                      <p:cBhvr>
                                        <p:cTn id="17" dur="500"/>
                                        <p:tgtEl>
                                          <p:spTgt spid="1536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5365"/>
                                        </p:tgtEl>
                                        <p:attrNameLst>
                                          <p:attrName>style.visibility</p:attrName>
                                        </p:attrNameLst>
                                      </p:cBhvr>
                                      <p:to>
                                        <p:strVal val="visible"/>
                                      </p:to>
                                    </p:set>
                                    <p:animEffect transition="in" filter="randombar(horizontal)">
                                      <p:cBhvr>
                                        <p:cTn id="22" dur="500"/>
                                        <p:tgtEl>
                                          <p:spTgt spid="15365"/>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366"/>
                                        </p:tgtEl>
                                        <p:attrNameLst>
                                          <p:attrName>style.visibility</p:attrName>
                                        </p:attrNameLst>
                                      </p:cBhvr>
                                      <p:to>
                                        <p:strVal val="visible"/>
                                      </p:to>
                                    </p:set>
                                    <p:animEffect transition="in" filter="randombar(horizontal)">
                                      <p:cBhvr>
                                        <p:cTn id="27" dur="500"/>
                                        <p:tgtEl>
                                          <p:spTgt spid="1536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5367"/>
                                        </p:tgtEl>
                                        <p:attrNameLst>
                                          <p:attrName>style.visibility</p:attrName>
                                        </p:attrNameLst>
                                      </p:cBhvr>
                                      <p:to>
                                        <p:strVal val="visible"/>
                                      </p:to>
                                    </p:set>
                                    <p:animEffect transition="in" filter="randombar(horizontal)">
                                      <p:cBhvr>
                                        <p:cTn id="32" dur="500"/>
                                        <p:tgtEl>
                                          <p:spTgt spid="153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755576" y="4509120"/>
            <a:ext cx="7416824" cy="1938992"/>
          </a:xfrm>
          <a:prstGeom prst="rect">
            <a:avLst/>
          </a:prstGeom>
        </p:spPr>
        <p:txBody>
          <a:bodyPr wrap="square">
            <a:spAutoFit/>
          </a:bodyPr>
          <a:lstStyle/>
          <a:p>
            <a:pPr algn="just"/>
            <a:r>
              <a:rPr lang="pt-BR"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Dar labiau astronomijos raida paspartėjo </a:t>
            </a:r>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1609</a:t>
            </a:r>
            <a:r>
              <a:rPr lang="pt-BR"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m. išradus </a:t>
            </a:r>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teleskopą.</a:t>
            </a:r>
            <a:r>
              <a:rPr lang="pt-BR" dirty="0" smtClean="0">
                <a:solidFill>
                  <a:srgbClr val="252525"/>
                </a:solidFill>
              </a:rPr>
              <a:t>.</a:t>
            </a:r>
            <a:endParaRPr lang="en-US" dirty="0"/>
          </a:p>
        </p:txBody>
      </p:sp>
      <p:pic>
        <p:nvPicPr>
          <p:cNvPr id="1638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43808" y="404664"/>
            <a:ext cx="3096344" cy="3679901"/>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756025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6387"/>
                                        </p:tgtEl>
                                        <p:attrNameLst>
                                          <p:attrName>style.visibility</p:attrName>
                                        </p:attrNameLst>
                                      </p:cBhvr>
                                      <p:to>
                                        <p:strVal val="visible"/>
                                      </p:to>
                                    </p:set>
                                    <p:animEffect transition="in" filter="randombar(horizontal)">
                                      <p:cBhvr>
                                        <p:cTn id="7" dur="500"/>
                                        <p:tgtEl>
                                          <p:spTgt spid="1638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755576" y="116632"/>
            <a:ext cx="6929164" cy="2554545"/>
          </a:xfrm>
          <a:prstGeom prst="rect">
            <a:avLst/>
          </a:prstGeom>
        </p:spPr>
        <p:txBody>
          <a:bodyPr wrap="square">
            <a:spAutoFit/>
          </a:bodyPr>
          <a:lstStyle/>
          <a:p>
            <a:pPr algn="just"/>
            <a:r>
              <a:rPr lang="lt-LT" sz="4000" dirty="0" smtClean="0">
                <a:ln w="18415" cmpd="sng">
                  <a:solidFill>
                    <a:srgbClr val="FFFFFF"/>
                  </a:solidFill>
                  <a:prstDash val="solid"/>
                </a:ln>
                <a:solidFill>
                  <a:srgbClr val="FFFFFF"/>
                </a:solidFill>
                <a:latin typeface="Times New Roman" pitchFamily="18" charset="0"/>
                <a:cs typeface="Times New Roman" pitchFamily="18" charset="0"/>
              </a:rPr>
              <a:t>Galilėjas Galilėjus</a:t>
            </a:r>
            <a:r>
              <a:rPr lang="lt-LT" sz="4000" dirty="0">
                <a:ln w="18415" cmpd="sng">
                  <a:solidFill>
                    <a:srgbClr val="FFFFFF"/>
                  </a:solidFill>
                  <a:prstDash val="solid"/>
                </a:ln>
                <a:solidFill>
                  <a:srgbClr val="FFFFFF"/>
                </a:solidFill>
                <a:latin typeface="Times New Roman" pitchFamily="18" charset="0"/>
                <a:cs typeface="Times New Roman" pitchFamily="18" charset="0"/>
              </a:rPr>
              <a:t> savo darbo teleskopu stebėjo Saulę, Mėnulį, </a:t>
            </a:r>
            <a:r>
              <a:rPr lang="lt-LT" sz="4000" dirty="0" smtClean="0">
                <a:ln w="18415" cmpd="sng">
                  <a:solidFill>
                    <a:srgbClr val="FFFFFF"/>
                  </a:solidFill>
                  <a:prstDash val="solid"/>
                </a:ln>
                <a:solidFill>
                  <a:srgbClr val="FFFFFF"/>
                </a:solidFill>
                <a:latin typeface="Times New Roman" pitchFamily="18" charset="0"/>
                <a:cs typeface="Times New Roman" pitchFamily="18" charset="0"/>
              </a:rPr>
              <a:t>Venerą,</a:t>
            </a:r>
            <a:r>
              <a:rPr lang="lt-LT" sz="4000" dirty="0">
                <a:ln w="18415" cmpd="sng">
                  <a:solidFill>
                    <a:srgbClr val="FFFFFF"/>
                  </a:solidFill>
                  <a:prstDash val="solid"/>
                </a:ln>
                <a:solidFill>
                  <a:srgbClr val="FFFFFF"/>
                </a:solidFill>
                <a:latin typeface="Times New Roman" pitchFamily="18" charset="0"/>
                <a:cs typeface="Times New Roman" pitchFamily="18" charset="0"/>
              </a:rPr>
              <a:t> </a:t>
            </a:r>
            <a:r>
              <a:rPr lang="lt-LT" sz="4000" dirty="0" smtClean="0">
                <a:ln w="18415" cmpd="sng">
                  <a:solidFill>
                    <a:srgbClr val="FFFFFF"/>
                  </a:solidFill>
                  <a:prstDash val="solid"/>
                </a:ln>
                <a:solidFill>
                  <a:srgbClr val="FFFFFF"/>
                </a:solidFill>
                <a:latin typeface="Times New Roman" pitchFamily="18" charset="0"/>
                <a:cs typeface="Times New Roman" pitchFamily="18" charset="0"/>
              </a:rPr>
              <a:t>Jupiterį</a:t>
            </a:r>
            <a:r>
              <a:rPr lang="lt-LT" sz="4000" dirty="0">
                <a:ln w="18415" cmpd="sng">
                  <a:solidFill>
                    <a:srgbClr val="FFFFFF"/>
                  </a:solidFill>
                  <a:prstDash val="solid"/>
                </a:ln>
                <a:solidFill>
                  <a:srgbClr val="FFFFFF"/>
                </a:solidFill>
                <a:latin typeface="Times New Roman" pitchFamily="18" charset="0"/>
                <a:cs typeface="Times New Roman" pitchFamily="18" charset="0"/>
              </a:rPr>
              <a:t> ir kitus dangaus kūnus.</a:t>
            </a:r>
            <a:endParaRPr lang="en-US" sz="4000" dirty="0">
              <a:ln w="18415" cmpd="sng">
                <a:solidFill>
                  <a:srgbClr val="FFFFFF"/>
                </a:solidFill>
                <a:prstDash val="solid"/>
              </a:ln>
              <a:solidFill>
                <a:srgbClr val="FFFFFF"/>
              </a:solidFill>
              <a:latin typeface="Times New Roman" pitchFamily="18" charset="0"/>
              <a:cs typeface="Times New Roman" pitchFamily="18" charset="0"/>
            </a:endParaRPr>
          </a:p>
        </p:txBody>
      </p:sp>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15616" y="3168620"/>
            <a:ext cx="2232248" cy="28803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316" name="Picture 4"/>
          <p:cNvPicPr>
            <a:picLocks noChangeAspect="1" noChangeArrowheads="1"/>
          </p:cNvPicPr>
          <p:nvPr/>
        </p:nvPicPr>
        <p:blipFill>
          <a:blip r:embed="rId4" cstate="print">
            <a:extLst>
              <a:ext uri="{BEBA8EAE-BF5A-486C-A8C5-ECC9F3942E4B}">
                <a14:imgProps xmlns:a14="http://schemas.microsoft.com/office/drawing/2010/main" xmlns="">
                  <a14:imgLayer r:embed="rId6">
                    <a14:imgEffect>
                      <a14:brightnessContrast bright="20000" contrast="20000"/>
                    </a14:imgEffect>
                  </a14:imgLayer>
                </a14:imgProps>
              </a:ext>
              <a:ext uri="{28A0092B-C50C-407E-A947-70E740481C1C}">
                <a14:useLocalDpi xmlns:a14="http://schemas.microsoft.com/office/drawing/2010/main" xmlns="" val="0"/>
              </a:ext>
            </a:extLst>
          </a:blip>
          <a:srcRect/>
          <a:stretch>
            <a:fillRect/>
          </a:stretch>
        </p:blipFill>
        <p:spPr bwMode="auto">
          <a:xfrm>
            <a:off x="6804248" y="2852936"/>
            <a:ext cx="1951657" cy="1755844"/>
          </a:xfrm>
          <a:prstGeom prst="rect">
            <a:avLst/>
          </a:prstGeom>
          <a:ln>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pic>
        <p:nvPicPr>
          <p:cNvPr id="13317" name="Picture 5"/>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brightnessContrast contrast="40000"/>
                    </a14:imgEffect>
                  </a14:imgLayer>
                </a14:imgProps>
              </a:ext>
              <a:ext uri="{28A0092B-C50C-407E-A947-70E740481C1C}">
                <a14:useLocalDpi xmlns:a14="http://schemas.microsoft.com/office/drawing/2010/main" xmlns="" val="0"/>
              </a:ext>
            </a:extLst>
          </a:blip>
          <a:srcRect/>
          <a:stretch>
            <a:fillRect/>
          </a:stretch>
        </p:blipFill>
        <p:spPr bwMode="auto">
          <a:xfrm>
            <a:off x="4427984" y="4005064"/>
            <a:ext cx="1805186" cy="1805186"/>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0633932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3315"/>
                                        </p:tgtEl>
                                        <p:attrNameLst>
                                          <p:attrName>style.visibility</p:attrName>
                                        </p:attrNameLst>
                                      </p:cBhvr>
                                      <p:to>
                                        <p:strVal val="visible"/>
                                      </p:to>
                                    </p:set>
                                    <p:animEffect transition="in" filter="randombar(horizontal)">
                                      <p:cBhvr>
                                        <p:cTn id="12" dur="500"/>
                                        <p:tgtEl>
                                          <p:spTgt spid="1331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3316"/>
                                        </p:tgtEl>
                                        <p:attrNameLst>
                                          <p:attrName>style.visibility</p:attrName>
                                        </p:attrNameLst>
                                      </p:cBhvr>
                                      <p:to>
                                        <p:strVal val="visible"/>
                                      </p:to>
                                    </p:set>
                                    <p:animEffect transition="in" filter="randombar(horizontal)">
                                      <p:cBhvr>
                                        <p:cTn id="17" dur="500"/>
                                        <p:tgtEl>
                                          <p:spTgt spid="1331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3317"/>
                                        </p:tgtEl>
                                        <p:attrNameLst>
                                          <p:attrName>style.visibility</p:attrName>
                                        </p:attrNameLst>
                                      </p:cBhvr>
                                      <p:to>
                                        <p:strVal val="visible"/>
                                      </p:to>
                                    </p:set>
                                    <p:animEffect transition="in" filter="randombar(horizontal)">
                                      <p:cBhvr>
                                        <p:cTn id="22" dur="5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4" name="Прямоугольник 3"/>
          <p:cNvSpPr/>
          <p:nvPr/>
        </p:nvSpPr>
        <p:spPr>
          <a:xfrm>
            <a:off x="251520" y="1548348"/>
            <a:ext cx="5256584" cy="1938992"/>
          </a:xfrm>
          <a:prstGeom prst="rect">
            <a:avLst/>
          </a:prstGeom>
        </p:spPr>
        <p:txBody>
          <a:bodyPr wrap="square">
            <a:spAutoFit/>
          </a:bodyPr>
          <a:lstStyle/>
          <a:p>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1687</a:t>
            </a:r>
            <a:r>
              <a:rPr lang="lt-LT"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m. </a:t>
            </a:r>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 Niutonas</a:t>
            </a:r>
            <a:r>
              <a:rPr lang="lt-LT"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endPar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suformulavo</a:t>
            </a:r>
            <a:r>
              <a:rPr lang="lt-LT"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visuotinės traukos dėsnį.</a:t>
            </a:r>
            <a:endPar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229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80112" y="1628800"/>
            <a:ext cx="2664296" cy="3600400"/>
          </a:xfrm>
          <a:prstGeom prst="rect">
            <a:avLst/>
          </a:prstGeom>
          <a:ln w="9525">
            <a:solidFill>
              <a:schemeClr val="tx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3252439389"/>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291"/>
                                        </p:tgtEl>
                                        <p:attrNameLst>
                                          <p:attrName>style.visibility</p:attrName>
                                        </p:attrNameLst>
                                      </p:cBhvr>
                                      <p:to>
                                        <p:strVal val="visible"/>
                                      </p:to>
                                    </p:set>
                                    <p:animEffect transition="in" filter="randombar(horizontal)">
                                      <p:cBhvr>
                                        <p:cTn id="12"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l="-25000" r="-25000"/>
          </a:stretch>
        </a:blipFill>
        <a:effectLst/>
      </p:bgPr>
    </p:bg>
    <p:spTree>
      <p:nvGrpSpPr>
        <p:cNvPr id="1" name=""/>
        <p:cNvGrpSpPr/>
        <p:nvPr/>
      </p:nvGrpSpPr>
      <p:grpSpPr>
        <a:xfrm>
          <a:off x="0" y="0"/>
          <a:ext cx="0" cy="0"/>
          <a:chOff x="0" y="0"/>
          <a:chExt cx="0" cy="0"/>
        </a:xfrm>
      </p:grpSpPr>
      <p:sp>
        <p:nvSpPr>
          <p:cNvPr id="8" name="TextBox 7"/>
          <p:cNvSpPr txBox="1"/>
          <p:nvPr/>
        </p:nvSpPr>
        <p:spPr>
          <a:xfrm>
            <a:off x="683568" y="476672"/>
            <a:ext cx="6912768" cy="1384995"/>
          </a:xfrm>
          <a:prstGeom prst="rect">
            <a:avLst/>
          </a:prstGeom>
          <a:noFill/>
        </p:spPr>
        <p:txBody>
          <a:bodyPr wrap="square" rtlCol="0">
            <a:spAutoFit/>
          </a:bodyPr>
          <a:lstStyle/>
          <a:p>
            <a:r>
              <a:rPr lang="lt-LT" sz="2800" b="1" dirty="0" smtClean="0">
                <a:solidFill>
                  <a:schemeClr val="bg1"/>
                </a:solidFill>
                <a:latin typeface="Times New Roman" pitchFamily="18" charset="0"/>
                <a:cs typeface="Times New Roman" pitchFamily="18" charset="0"/>
              </a:rPr>
              <a:t>Niutono visuotinės traukos dėsnis sako, kad bet kokie du Visatos kūnai veikia vienas kitą jėga , kurios modulis yra:</a:t>
            </a:r>
            <a:endParaRPr lang="lt-LT" sz="2800" b="1" dirty="0">
              <a:solidFill>
                <a:schemeClr val="bg1"/>
              </a:solidFill>
              <a:latin typeface="Times New Roman" pitchFamily="18" charset="0"/>
              <a:cs typeface="Times New Roman" pitchFamily="18" charset="0"/>
            </a:endParaRPr>
          </a:p>
        </p:txBody>
      </p:sp>
      <p:graphicFrame>
        <p:nvGraphicFramePr>
          <p:cNvPr id="1026" name="Object 2"/>
          <p:cNvGraphicFramePr>
            <a:graphicFrameLocks noChangeAspect="1"/>
          </p:cNvGraphicFramePr>
          <p:nvPr/>
        </p:nvGraphicFramePr>
        <p:xfrm>
          <a:off x="4499992" y="2492896"/>
          <a:ext cx="4248472" cy="2124236"/>
        </p:xfrm>
        <a:graphic>
          <a:graphicData uri="http://schemas.openxmlformats.org/presentationml/2006/ole">
            <p:oleObj spid="_x0000_s1032" name="Формула" r:id="rId4" imgW="787058" imgH="393529" progId="Equation.3">
              <p:embed/>
            </p:oleObj>
          </a:graphicData>
        </a:graphic>
      </p:graphicFrame>
      <p:pic>
        <p:nvPicPr>
          <p:cNvPr id="11" name="Рисунок 3" descr="иллюстрация закона всемирного тяготения"/>
          <p:cNvPicPr>
            <a:picLocks noChangeAspect="1" noChangeArrowheads="1"/>
          </p:cNvPicPr>
          <p:nvPr/>
        </p:nvPicPr>
        <p:blipFill>
          <a:blip r:embed="rId5" cstate="print"/>
          <a:srcRect/>
          <a:stretch>
            <a:fillRect/>
          </a:stretch>
        </p:blipFill>
        <p:spPr bwMode="auto">
          <a:xfrm>
            <a:off x="683568" y="2420888"/>
            <a:ext cx="3384376" cy="2256251"/>
          </a:xfrm>
          <a:prstGeom prst="rect">
            <a:avLst/>
          </a:prstGeom>
          <a:noFill/>
          <a:ln w="19050">
            <a:solidFill>
              <a:schemeClr val="accent6">
                <a:lumMod val="75000"/>
              </a:schemeClr>
            </a:solidFill>
            <a:miter lim="800000"/>
            <a:headEnd/>
            <a:tailEnd/>
          </a:ln>
        </p:spPr>
      </p:pic>
      <p:sp>
        <p:nvSpPr>
          <p:cNvPr id="12" name="TextBox 11"/>
          <p:cNvSpPr txBox="1"/>
          <p:nvPr/>
        </p:nvSpPr>
        <p:spPr>
          <a:xfrm>
            <a:off x="827584" y="4772922"/>
            <a:ext cx="7128792" cy="1815882"/>
          </a:xfrm>
          <a:prstGeom prst="rect">
            <a:avLst/>
          </a:prstGeom>
          <a:noFill/>
        </p:spPr>
        <p:txBody>
          <a:bodyPr wrap="square" rtlCol="0">
            <a:spAutoFit/>
          </a:bodyPr>
          <a:lstStyle/>
          <a:p>
            <a:r>
              <a:rPr lang="lt-LT" sz="2800" b="1" dirty="0" smtClean="0">
                <a:solidFill>
                  <a:schemeClr val="bg1"/>
                </a:solidFill>
                <a:latin typeface="Times New Roman" pitchFamily="18" charset="0"/>
                <a:cs typeface="Times New Roman" pitchFamily="18" charset="0"/>
              </a:rPr>
              <a:t>F- jėga, m</a:t>
            </a:r>
            <a:r>
              <a:rPr lang="en-US" sz="2800" b="1" baseline="-25000" dirty="0" smtClean="0">
                <a:solidFill>
                  <a:schemeClr val="bg1"/>
                </a:solidFill>
                <a:latin typeface="Times New Roman" pitchFamily="18" charset="0"/>
                <a:cs typeface="Times New Roman" pitchFamily="18" charset="0"/>
              </a:rPr>
              <a:t>1</a:t>
            </a:r>
            <a:r>
              <a:rPr lang="lt-LT" sz="2800" b="1" dirty="0" smtClean="0">
                <a:solidFill>
                  <a:schemeClr val="bg1"/>
                </a:solidFill>
                <a:latin typeface="Times New Roman" pitchFamily="18" charset="0"/>
                <a:cs typeface="Times New Roman" pitchFamily="18" charset="0"/>
              </a:rPr>
              <a:t> ir m</a:t>
            </a:r>
            <a:r>
              <a:rPr lang="en-US" sz="2800" b="1" baseline="-25000" dirty="0" smtClean="0">
                <a:solidFill>
                  <a:schemeClr val="bg1"/>
                </a:solidFill>
                <a:latin typeface="Times New Roman" pitchFamily="18" charset="0"/>
                <a:cs typeface="Times New Roman" pitchFamily="18" charset="0"/>
              </a:rPr>
              <a:t> 2</a:t>
            </a:r>
            <a:r>
              <a:rPr lang="lt-LT" sz="2800" b="1" dirty="0" smtClean="0">
                <a:solidFill>
                  <a:schemeClr val="bg1"/>
                </a:solidFill>
                <a:latin typeface="Times New Roman" pitchFamily="18" charset="0"/>
                <a:cs typeface="Times New Roman" pitchFamily="18" charset="0"/>
              </a:rPr>
              <a:t> – sąveikaujančiu  kūnų masės, r- atstumas tarp kūnų,</a:t>
            </a:r>
            <a:endParaRPr lang="en-US" sz="2800" b="1" dirty="0" smtClean="0">
              <a:solidFill>
                <a:schemeClr val="bg1"/>
              </a:solidFill>
              <a:latin typeface="Times New Roman" pitchFamily="18" charset="0"/>
              <a:cs typeface="Times New Roman" pitchFamily="18" charset="0"/>
            </a:endParaRPr>
          </a:p>
          <a:p>
            <a:r>
              <a:rPr lang="lt-LT" sz="2800" b="1" dirty="0" smtClean="0">
                <a:solidFill>
                  <a:schemeClr val="bg1"/>
                </a:solidFill>
                <a:latin typeface="Times New Roman" pitchFamily="18" charset="0"/>
                <a:cs typeface="Times New Roman" pitchFamily="18" charset="0"/>
              </a:rPr>
              <a:t> G = </a:t>
            </a:r>
            <a:r>
              <a:rPr lang="ru-RU" sz="2800" b="1" dirty="0" smtClean="0">
                <a:solidFill>
                  <a:schemeClr val="bg1"/>
                </a:solidFill>
                <a:latin typeface="Times New Roman" pitchFamily="18" charset="0"/>
                <a:cs typeface="Times New Roman" pitchFamily="18" charset="0"/>
              </a:rPr>
              <a:t>6,67 </a:t>
            </a:r>
            <a:r>
              <a:rPr lang="ru-RU" sz="2800" b="1" dirty="0" smtClean="0">
                <a:solidFill>
                  <a:schemeClr val="bg1"/>
                </a:solidFill>
                <a:latin typeface="Times New Roman" pitchFamily="18" charset="0"/>
                <a:cs typeface="Times New Roman" pitchFamily="18" charset="0"/>
                <a:sym typeface="Wingdings 2"/>
              </a:rPr>
              <a:t></a:t>
            </a:r>
            <a:r>
              <a:rPr lang="ru-RU" sz="2800" b="1" dirty="0" smtClean="0">
                <a:solidFill>
                  <a:schemeClr val="bg1"/>
                </a:solidFill>
                <a:latin typeface="Times New Roman" pitchFamily="18" charset="0"/>
                <a:cs typeface="Times New Roman" pitchFamily="18" charset="0"/>
              </a:rPr>
              <a:t>10 -11  </a:t>
            </a:r>
            <a:r>
              <a:rPr lang="lt-LT" sz="2800" b="1" dirty="0" smtClean="0">
                <a:solidFill>
                  <a:schemeClr val="bg1"/>
                </a:solidFill>
                <a:latin typeface="Times New Roman" pitchFamily="18" charset="0"/>
                <a:cs typeface="Times New Roman" pitchFamily="18" charset="0"/>
              </a:rPr>
              <a:t>N</a:t>
            </a:r>
            <a:r>
              <a:rPr lang="ru-RU" sz="2800" b="1" dirty="0" smtClean="0">
                <a:solidFill>
                  <a:schemeClr val="bg1"/>
                </a:solidFill>
                <a:latin typeface="Times New Roman" pitchFamily="18" charset="0"/>
                <a:cs typeface="Times New Roman" pitchFamily="18" charset="0"/>
              </a:rPr>
              <a:t> </a:t>
            </a:r>
            <a:r>
              <a:rPr lang="lt-LT" sz="2800" b="1" dirty="0" smtClean="0">
                <a:solidFill>
                  <a:schemeClr val="bg1"/>
                </a:solidFill>
                <a:latin typeface="Times New Roman" pitchFamily="18" charset="0"/>
                <a:cs typeface="Times New Roman" pitchFamily="18" charset="0"/>
              </a:rPr>
              <a:t>m</a:t>
            </a:r>
            <a:r>
              <a:rPr lang="ru-RU" sz="2800" b="1" baseline="30000" dirty="0" smtClean="0">
                <a:solidFill>
                  <a:schemeClr val="bg1"/>
                </a:solidFill>
                <a:latin typeface="Times New Roman" pitchFamily="18" charset="0"/>
                <a:cs typeface="Times New Roman" pitchFamily="18" charset="0"/>
              </a:rPr>
              <a:t>2</a:t>
            </a:r>
            <a:r>
              <a:rPr lang="ru-RU" sz="2800" b="1" dirty="0" smtClean="0">
                <a:solidFill>
                  <a:schemeClr val="bg1"/>
                </a:solidFill>
                <a:latin typeface="Times New Roman" pitchFamily="18" charset="0"/>
                <a:cs typeface="Times New Roman" pitchFamily="18" charset="0"/>
              </a:rPr>
              <a:t> /</a:t>
            </a:r>
            <a:r>
              <a:rPr lang="lt-LT" sz="2800" b="1" dirty="0" smtClean="0">
                <a:solidFill>
                  <a:schemeClr val="bg1"/>
                </a:solidFill>
                <a:latin typeface="Times New Roman" pitchFamily="18" charset="0"/>
                <a:cs typeface="Times New Roman" pitchFamily="18" charset="0"/>
              </a:rPr>
              <a:t>kg</a:t>
            </a:r>
            <a:r>
              <a:rPr lang="ru-RU" sz="2800" b="1" dirty="0" smtClean="0">
                <a:solidFill>
                  <a:schemeClr val="bg1"/>
                </a:solidFill>
                <a:latin typeface="Times New Roman" pitchFamily="18" charset="0"/>
                <a:cs typeface="Times New Roman" pitchFamily="18" charset="0"/>
              </a:rPr>
              <a:t> </a:t>
            </a:r>
            <a:r>
              <a:rPr lang="ru-RU" sz="2800" b="1" baseline="30000" dirty="0" smtClean="0">
                <a:solidFill>
                  <a:schemeClr val="bg1"/>
                </a:solidFill>
                <a:latin typeface="Times New Roman" pitchFamily="18" charset="0"/>
                <a:cs typeface="Times New Roman" pitchFamily="18" charset="0"/>
              </a:rPr>
              <a:t>2</a:t>
            </a:r>
            <a:r>
              <a:rPr lang="ru-RU" sz="2800" b="1" dirty="0" smtClean="0">
                <a:solidFill>
                  <a:schemeClr val="bg1"/>
                </a:solidFill>
                <a:latin typeface="Times New Roman" pitchFamily="18" charset="0"/>
                <a:cs typeface="Times New Roman" pitchFamily="18" charset="0"/>
              </a:rPr>
              <a:t>  </a:t>
            </a:r>
            <a:r>
              <a:rPr lang="lt-LT" sz="2800" b="1" dirty="0" smtClean="0">
                <a:solidFill>
                  <a:schemeClr val="bg1"/>
                </a:solidFill>
                <a:latin typeface="Times New Roman" pitchFamily="18" charset="0"/>
                <a:cs typeface="Times New Roman" pitchFamily="18" charset="0"/>
              </a:rPr>
              <a:t>–gravitacijos konstanta.</a:t>
            </a:r>
            <a:endParaRPr lang="lt-LT" sz="28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724057628"/>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fltVal val="0"/>
                                          </p:val>
                                        </p:tav>
                                        <p:tav tm="100000">
                                          <p:val>
                                            <p:strVal val="#ppt_w"/>
                                          </p:val>
                                        </p:tav>
                                      </p:tavLst>
                                    </p:anim>
                                    <p:anim calcmode="lin" valueType="num">
                                      <p:cBhvr>
                                        <p:cTn id="15" dur="1000" fill="hold"/>
                                        <p:tgtEl>
                                          <p:spTgt spid="11"/>
                                        </p:tgtEl>
                                        <p:attrNameLst>
                                          <p:attrName>ppt_h</p:attrName>
                                        </p:attrNameLst>
                                      </p:cBhvr>
                                      <p:tavLst>
                                        <p:tav tm="0">
                                          <p:val>
                                            <p:fltVal val="0"/>
                                          </p:val>
                                        </p:tav>
                                        <p:tav tm="100000">
                                          <p:val>
                                            <p:strVal val="#ppt_h"/>
                                          </p:val>
                                        </p:tav>
                                      </p:tavLst>
                                    </p:anim>
                                    <p:anim calcmode="lin" valueType="num">
                                      <p:cBhvr>
                                        <p:cTn id="16" dur="1000" fill="hold"/>
                                        <p:tgtEl>
                                          <p:spTgt spid="11"/>
                                        </p:tgtEl>
                                        <p:attrNameLst>
                                          <p:attrName>style.rotation</p:attrName>
                                        </p:attrNameLst>
                                      </p:cBhvr>
                                      <p:tavLst>
                                        <p:tav tm="0">
                                          <p:val>
                                            <p:fltVal val="90"/>
                                          </p:val>
                                        </p:tav>
                                        <p:tav tm="100000">
                                          <p:val>
                                            <p:fltVal val="0"/>
                                          </p:val>
                                        </p:tav>
                                      </p:tavLst>
                                    </p:anim>
                                    <p:animEffect transition="in" filter="fade">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 calcmode="lin" valueType="num">
                                      <p:cBhvr>
                                        <p:cTn id="22" dur="1000" fill="hold"/>
                                        <p:tgtEl>
                                          <p:spTgt spid="1026"/>
                                        </p:tgtEl>
                                        <p:attrNameLst>
                                          <p:attrName>ppt_w</p:attrName>
                                        </p:attrNameLst>
                                      </p:cBhvr>
                                      <p:tavLst>
                                        <p:tav tm="0">
                                          <p:val>
                                            <p:fltVal val="0"/>
                                          </p:val>
                                        </p:tav>
                                        <p:tav tm="100000">
                                          <p:val>
                                            <p:strVal val="#ppt_w"/>
                                          </p:val>
                                        </p:tav>
                                      </p:tavLst>
                                    </p:anim>
                                    <p:anim calcmode="lin" valueType="num">
                                      <p:cBhvr>
                                        <p:cTn id="23" dur="1000" fill="hold"/>
                                        <p:tgtEl>
                                          <p:spTgt spid="1026"/>
                                        </p:tgtEl>
                                        <p:attrNameLst>
                                          <p:attrName>ppt_h</p:attrName>
                                        </p:attrNameLst>
                                      </p:cBhvr>
                                      <p:tavLst>
                                        <p:tav tm="0">
                                          <p:val>
                                            <p:fltVal val="0"/>
                                          </p:val>
                                        </p:tav>
                                        <p:tav tm="100000">
                                          <p:val>
                                            <p:strVal val="#ppt_h"/>
                                          </p:val>
                                        </p:tav>
                                      </p:tavLst>
                                    </p:anim>
                                    <p:anim calcmode="lin" valueType="num">
                                      <p:cBhvr>
                                        <p:cTn id="24" dur="1000" fill="hold"/>
                                        <p:tgtEl>
                                          <p:spTgt spid="1026"/>
                                        </p:tgtEl>
                                        <p:attrNameLst>
                                          <p:attrName>style.rotation</p:attrName>
                                        </p:attrNameLst>
                                      </p:cBhvr>
                                      <p:tavLst>
                                        <p:tav tm="0">
                                          <p:val>
                                            <p:fltVal val="90"/>
                                          </p:val>
                                        </p:tav>
                                        <p:tav tm="100000">
                                          <p:val>
                                            <p:fltVal val="0"/>
                                          </p:val>
                                        </p:tav>
                                      </p:tavLst>
                                    </p:anim>
                                    <p:animEffect transition="in" filter="fade">
                                      <p:cBhvr>
                                        <p:cTn id="25" dur="1000"/>
                                        <p:tgtEl>
                                          <p:spTgt spid="1026"/>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3" name="Прямоугольник 2"/>
          <p:cNvSpPr/>
          <p:nvPr/>
        </p:nvSpPr>
        <p:spPr>
          <a:xfrm>
            <a:off x="467544" y="934459"/>
            <a:ext cx="7200800" cy="1323439"/>
          </a:xfrm>
          <a:prstGeom prst="rect">
            <a:avLst/>
          </a:prstGeom>
        </p:spPr>
        <p:txBody>
          <a:bodyPr wrap="square">
            <a:spAutoFit/>
          </a:bodyPr>
          <a:lstStyle/>
          <a:p>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 Lomonosovas</a:t>
            </a: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en-US" sz="40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aptiko</a:t>
            </a: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en-US" sz="40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kad</a:t>
            </a: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Venera</a:t>
            </a: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en-US"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t</a:t>
            </a:r>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u</a:t>
            </a:r>
            <a:r>
              <a:rPr lang="en-US" sz="40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ri</a:t>
            </a: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atmosferą.</a:t>
            </a:r>
            <a:endPar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2050" name="Picture 2" descr="Lomonosovportrait.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15616" y="2564904"/>
            <a:ext cx="2376264" cy="3528392"/>
          </a:xfrm>
          <a:prstGeom prst="rect">
            <a:avLst/>
          </a:prstGeom>
          <a:ln>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27984" y="3140968"/>
            <a:ext cx="2381250" cy="2229384"/>
          </a:xfrm>
          <a:prstGeom prst="rect">
            <a:avLst/>
          </a:prstGeom>
          <a:ln>
            <a:solidFill>
              <a:schemeClr val="tx1">
                <a:lumMod val="95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116616425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randombar(horizontal)">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randombar(horizontal)">
                                      <p:cBhvr>
                                        <p:cTn id="17"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178834" y="980728"/>
            <a:ext cx="8787919" cy="707886"/>
          </a:xfrm>
          <a:prstGeom prst="rect">
            <a:avLst/>
          </a:prstGeom>
        </p:spPr>
        <p:txBody>
          <a:bodyPr wrap="none">
            <a:spAutoFit/>
          </a:bodyPr>
          <a:lstStyle/>
          <a:p>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1781</a:t>
            </a:r>
            <a:r>
              <a:rPr lang="pt-BR"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m. </a:t>
            </a:r>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 Heršelis</a:t>
            </a:r>
            <a:r>
              <a:rPr lang="pt-BR"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atrado </a:t>
            </a:r>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Urano planetą</a:t>
            </a:r>
            <a:r>
              <a:rPr lang="pt-BR"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endPar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9552" y="2461270"/>
            <a:ext cx="2880320" cy="348801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94142" y="3284984"/>
            <a:ext cx="2381250" cy="2419350"/>
          </a:xfrm>
          <a:prstGeom prst="rect">
            <a:avLst/>
          </a:prstGeom>
          <a:noFill/>
          <a:ln w="9525">
            <a:solidFill>
              <a:schemeClr val="tx1">
                <a:lumMod val="95000"/>
              </a:schemeClr>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45181021"/>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randombar(horizontal)">
                                      <p:cBhvr>
                                        <p:cTn id="12" dur="500"/>
                                        <p:tgtEl>
                                          <p:spTgt spid="307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075"/>
                                        </p:tgtEl>
                                        <p:attrNameLst>
                                          <p:attrName>style.visibility</p:attrName>
                                        </p:attrNameLst>
                                      </p:cBhvr>
                                      <p:to>
                                        <p:strVal val="visible"/>
                                      </p:to>
                                    </p:set>
                                    <p:animEffect transition="in" filter="randombar(horizontal)">
                                      <p:cBhvr>
                                        <p:cTn id="1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1295537" y="3284984"/>
            <a:ext cx="6318448" cy="3170099"/>
          </a:xfrm>
          <a:prstGeom prst="rect">
            <a:avLst/>
          </a:prstGeom>
        </p:spPr>
        <p:txBody>
          <a:bodyPr wrap="square">
            <a:spAutoFit/>
          </a:bodyPr>
          <a:lstStyle/>
          <a:p>
            <a:pPr algn="just"/>
            <a:r>
              <a:rPr lang="lt-LT"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Astronomijos mokslui sparčiai </a:t>
            </a:r>
            <a:r>
              <a:rPr lang="lt-LT"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vystytis atvėrė </a:t>
            </a:r>
            <a:r>
              <a:rPr lang="lt-LT"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galimybes kosminiai skrydžiai bei automatinės tarpplanetinės stotys</a:t>
            </a:r>
            <a:r>
              <a:rPr lang="lt-LT" dirty="0"/>
              <a:t>.</a:t>
            </a:r>
            <a:endParaRPr lang="en-US" dirty="0"/>
          </a:p>
        </p:txBody>
      </p:sp>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94473" y="476672"/>
            <a:ext cx="3941986" cy="2550790"/>
          </a:xfrm>
          <a:prstGeom prst="rect">
            <a:avLst/>
          </a:prstGeom>
          <a:ln w="9525">
            <a:solidFill>
              <a:schemeClr val="bg2"/>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416314603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randombar(horizontal)">
                                      <p:cBhvr>
                                        <p:cTn id="7" dur="500"/>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vertic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4000" r="-24000"/>
          </a:stretch>
        </a:blipFill>
        <a:effectLst/>
      </p:bgPr>
    </p:bg>
    <p:spTree>
      <p:nvGrpSpPr>
        <p:cNvPr id="1" name=""/>
        <p:cNvGrpSpPr/>
        <p:nvPr/>
      </p:nvGrpSpPr>
      <p:grpSpPr>
        <a:xfrm>
          <a:off x="0" y="0"/>
          <a:ext cx="0" cy="0"/>
          <a:chOff x="0" y="0"/>
          <a:chExt cx="0" cy="0"/>
        </a:xfrm>
      </p:grpSpPr>
      <p:sp>
        <p:nvSpPr>
          <p:cNvPr id="2" name="TextBox 1"/>
          <p:cNvSpPr txBox="1"/>
          <p:nvPr/>
        </p:nvSpPr>
        <p:spPr>
          <a:xfrm>
            <a:off x="344457" y="404663"/>
            <a:ext cx="6743351" cy="2062103"/>
          </a:xfrm>
          <a:prstGeom prst="rect">
            <a:avLst/>
          </a:prstGeom>
          <a:noFill/>
        </p:spPr>
        <p:txBody>
          <a:bodyPr wrap="square" rtlCol="0">
            <a:spAutoFit/>
          </a:bodyPr>
          <a:lstStyle/>
          <a:p>
            <a:pPr lvl="0"/>
            <a:r>
              <a:rPr lang="en-US" sz="44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Vilniaus</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en-US" sz="44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universiteto</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en-US" sz="4400" dirty="0" err="1">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astronomijos</a:t>
            </a:r>
            <a:r>
              <a:rPr lang="en-U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en-US" sz="44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abservatorija</a:t>
            </a:r>
            <a:r>
              <a:rPr 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t>
            </a:r>
            <a:endParaRPr lang="ru-RU"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endParaRPr lang="lt-LT" sz="4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11560" y="2708920"/>
            <a:ext cx="7179871" cy="3108543"/>
          </a:xfrm>
          <a:prstGeom prst="rect">
            <a:avLst/>
          </a:prstGeom>
        </p:spPr>
        <p:txBody>
          <a:bodyPr wrap="square">
            <a:spAutoFit/>
          </a:bodyPr>
          <a:lstStyle/>
          <a:p>
            <a:pPr algn="just"/>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Vilniaus universiteto astronomijos observatorija – seniausia Rytų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Europoje</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ir ketvirtoji pasaulyje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astronomijos</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abservatorija</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1753 metais </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įkurta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astronomo</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ir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matematiko</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en-US" sz="2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Tomo</a:t>
            </a:r>
            <a:r>
              <a:rPr lang="en-US"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Žebrausko</a:t>
            </a:r>
            <a:r>
              <a:rPr lang="lt-L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iniciatyva su jos rėmėjos Elžbietos Oginskaitės-Puzinienės parama.</a:t>
            </a:r>
            <a:endPar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92280" y="260648"/>
            <a:ext cx="1796786" cy="2492896"/>
          </a:xfrm>
          <a:prstGeom prst="rect">
            <a:avLst/>
          </a:prstGeom>
          <a:ln w="9525">
            <a:solidFill>
              <a:schemeClr val="bg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173925528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5"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7"/>
                                        </p:tgtEl>
                                        <p:attrNameLst>
                                          <p:attrName>style.visibility</p:attrName>
                                        </p:attrNameLst>
                                      </p:cBhvr>
                                      <p:to>
                                        <p:strVal val="visible"/>
                                      </p:to>
                                    </p:set>
                                    <p:animEffect transition="in" filter="randombar(horizontal)">
                                      <p:cBhvr>
                                        <p:cTn id="1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2123728" y="2348880"/>
            <a:ext cx="5184576" cy="1323439"/>
          </a:xfrm>
          <a:prstGeom prst="rect">
            <a:avLst/>
          </a:prstGeom>
        </p:spPr>
        <p:txBody>
          <a:bodyPr wrap="square">
            <a:spAutoFit/>
          </a:bodyPr>
          <a:lstStyle/>
          <a:p>
            <a:pPr marL="342900" lvl="0" indent="-342900" algn="just"/>
            <a:r>
              <a:rPr lang="lt-LT" sz="8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TESTAS</a:t>
            </a:r>
            <a:endParaRPr lang="lt-LT" sz="8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55438971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412841" y="764704"/>
            <a:ext cx="8319906" cy="830997"/>
          </a:xfrm>
          <a:prstGeom prst="rect">
            <a:avLst/>
          </a:prstGeom>
        </p:spPr>
        <p:txBody>
          <a:bodyPr wrap="none">
            <a:spAutoFit/>
          </a:bodyPr>
          <a:lstStyle/>
          <a:p>
            <a:pPr marL="342900" lvl="0" indent="-342900" algn="just">
              <a:buFont typeface="+mj-lt"/>
              <a:buAutoNum type="arabicPeriod"/>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Iš kur kilęs žodis astronomija?</a:t>
            </a:r>
            <a:endPar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4" name="TextBox 3"/>
          <p:cNvSpPr txBox="1"/>
          <p:nvPr/>
        </p:nvSpPr>
        <p:spPr>
          <a:xfrm>
            <a:off x="489785" y="2394101"/>
            <a:ext cx="5522375" cy="2308324"/>
          </a:xfrm>
          <a:prstGeom prst="rect">
            <a:avLst/>
          </a:prstGeom>
          <a:noFill/>
        </p:spPr>
        <p:txBody>
          <a:bodyPr wrap="square" rtlCol="0">
            <a:spAutoFit/>
          </a:bodyPr>
          <a:lstStyle/>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Ispanijos</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Graikijos</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Prancūzijos</a:t>
            </a:r>
            <a:endParaRPr lang="en-US"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5438971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4">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p:cTn id="27"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4">
                                            <p:txEl>
                                              <p:pRg st="1" end="1"/>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827584" y="332656"/>
            <a:ext cx="6318448" cy="1569660"/>
          </a:xfrm>
          <a:prstGeom prst="rect">
            <a:avLst/>
          </a:prstGeom>
        </p:spPr>
        <p:txBody>
          <a:bodyPr wrap="square">
            <a:spAutoFit/>
          </a:bodyPr>
          <a:lstStyle/>
          <a:p>
            <a:pPr lvl="0"/>
            <a:r>
              <a:rPr lang="lt-L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2.Ką padeda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nustatyti astronomija?</a:t>
            </a:r>
          </a:p>
        </p:txBody>
      </p:sp>
      <p:sp>
        <p:nvSpPr>
          <p:cNvPr id="4" name="TextBox 3"/>
          <p:cNvSpPr txBox="1"/>
          <p:nvPr/>
        </p:nvSpPr>
        <p:spPr>
          <a:xfrm>
            <a:off x="827584" y="2204864"/>
            <a:ext cx="8316416" cy="3046988"/>
          </a:xfrm>
          <a:prstGeom prst="rect">
            <a:avLst/>
          </a:prstGeom>
          <a:noFill/>
        </p:spPr>
        <p:txBody>
          <a:bodyPr wrap="square" rtlCol="0">
            <a:spAutoFit/>
          </a:bodyPr>
          <a:lstStyle/>
          <a:p>
            <a:pPr marL="342900" lvl="0" indent="-342900">
              <a:buFont typeface="Wingdings" pitchFamily="2" charset="2"/>
              <a:buChar char="ü"/>
            </a:pP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Tikslų laiką, įvairių žemės vietų geografines koordinates</a:t>
            </a: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t>
            </a:r>
          </a:p>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Masę</a:t>
            </a:r>
          </a:p>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Koordinates</a:t>
            </a:r>
            <a:endPar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58665304"/>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4">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p:cTn id="27"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4">
                                            <p:txEl>
                                              <p:pRg st="0" end="0"/>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Прямоугольник 1"/>
          <p:cNvSpPr/>
          <p:nvPr/>
        </p:nvSpPr>
        <p:spPr>
          <a:xfrm>
            <a:off x="755576" y="332656"/>
            <a:ext cx="7632848" cy="1569660"/>
          </a:xfrm>
          <a:prstGeom prst="rect">
            <a:avLst/>
          </a:prstGeom>
        </p:spPr>
        <p:txBody>
          <a:bodyPr wrap="square">
            <a:spAutoFit/>
          </a:bodyPr>
          <a:lstStyle/>
          <a:p>
            <a:pPr lvl="0"/>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3.Kaip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žmonės orientuodavosi laike ir vietovėje?</a:t>
            </a:r>
          </a:p>
        </p:txBody>
      </p:sp>
      <p:sp>
        <p:nvSpPr>
          <p:cNvPr id="4" name="TextBox 3"/>
          <p:cNvSpPr txBox="1"/>
          <p:nvPr/>
        </p:nvSpPr>
        <p:spPr>
          <a:xfrm>
            <a:off x="323528" y="2684000"/>
            <a:ext cx="8820472" cy="3046988"/>
          </a:xfrm>
          <a:prstGeom prst="rect">
            <a:avLst/>
          </a:prstGeom>
          <a:noFill/>
        </p:spPr>
        <p:txBody>
          <a:bodyPr wrap="square" rtlCol="0">
            <a:spAutoFit/>
          </a:bodyPr>
          <a:lstStyle/>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Pagal Saulę</a:t>
            </a:r>
          </a:p>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Pagal vėjo kryptį</a:t>
            </a:r>
          </a:p>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Pagal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dangaus </a:t>
            </a: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šviesulių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padėtį bei </a:t>
            </a: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judėjimą</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1189581066"/>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p:cTn id="15"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p:cTn id="21"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4">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 calcmode="lin" valueType="num">
                                      <p:cBhvr>
                                        <p:cTn id="27"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4">
                                            <p:txEl>
                                              <p:pRg st="2" end="2"/>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extBox 1"/>
          <p:cNvSpPr txBox="1"/>
          <p:nvPr/>
        </p:nvSpPr>
        <p:spPr>
          <a:xfrm>
            <a:off x="899592" y="404664"/>
            <a:ext cx="7776864" cy="1569660"/>
          </a:xfrm>
          <a:prstGeom prst="rect">
            <a:avLst/>
          </a:prstGeom>
          <a:noFill/>
        </p:spPr>
        <p:txBody>
          <a:bodyPr wrap="square" rtlCol="0">
            <a:spAutoFit/>
          </a:bodyPr>
          <a:lstStyle/>
          <a:p>
            <a:pPr lvl="0"/>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4.Kas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apie 4000 m. pr. m. e. sudarė saulės kalendorių?</a:t>
            </a:r>
          </a:p>
        </p:txBody>
      </p:sp>
      <p:sp>
        <p:nvSpPr>
          <p:cNvPr id="3" name="TextBox 2"/>
          <p:cNvSpPr txBox="1"/>
          <p:nvPr/>
        </p:nvSpPr>
        <p:spPr>
          <a:xfrm>
            <a:off x="908867" y="3140968"/>
            <a:ext cx="4896544" cy="2308324"/>
          </a:xfrm>
          <a:prstGeom prst="rect">
            <a:avLst/>
          </a:prstGeom>
          <a:noFill/>
        </p:spPr>
        <p:txBody>
          <a:bodyPr wrap="square" rtlCol="0">
            <a:spAutoFit/>
          </a:bodyPr>
          <a:lstStyle/>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Egiptiečiai</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Romėnai</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Senovės slavai</a:t>
            </a:r>
            <a:endParaRPr lang="en-US" sz="4800" dirty="0"/>
          </a:p>
        </p:txBody>
      </p:sp>
    </p:spTree>
    <p:extLst>
      <p:ext uri="{BB962C8B-B14F-4D97-AF65-F5344CB8AC3E}">
        <p14:creationId xmlns:p14="http://schemas.microsoft.com/office/powerpoint/2010/main" xmlns="" val="3937663990"/>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3">
                                            <p:txEl>
                                              <p:pRg st="0" end="0"/>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9000" r="-29000"/>
          </a:stretch>
        </a:blipFill>
        <a:effectLst/>
      </p:bgPr>
    </p:bg>
    <p:spTree>
      <p:nvGrpSpPr>
        <p:cNvPr id="1" name=""/>
        <p:cNvGrpSpPr/>
        <p:nvPr/>
      </p:nvGrpSpPr>
      <p:grpSpPr>
        <a:xfrm>
          <a:off x="0" y="0"/>
          <a:ext cx="0" cy="0"/>
          <a:chOff x="0" y="0"/>
          <a:chExt cx="0" cy="0"/>
        </a:xfrm>
      </p:grpSpPr>
      <p:sp>
        <p:nvSpPr>
          <p:cNvPr id="2" name="TextBox 1"/>
          <p:cNvSpPr txBox="1"/>
          <p:nvPr/>
        </p:nvSpPr>
        <p:spPr>
          <a:xfrm>
            <a:off x="1115616" y="620688"/>
            <a:ext cx="7848872" cy="2308324"/>
          </a:xfrm>
          <a:prstGeom prst="rect">
            <a:avLst/>
          </a:prstGeom>
          <a:noFill/>
        </p:spPr>
        <p:txBody>
          <a:bodyPr wrap="square" rtlCol="0">
            <a:spAutoFit/>
          </a:bodyPr>
          <a:lstStyle/>
          <a:p>
            <a:pPr lvl="0"/>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5.Pagal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ką žemdirbiai, žvejai, medžiotojai išmoko matuoti laiką?</a:t>
            </a:r>
          </a:p>
        </p:txBody>
      </p:sp>
      <p:sp>
        <p:nvSpPr>
          <p:cNvPr id="3" name="TextBox 2"/>
          <p:cNvSpPr txBox="1"/>
          <p:nvPr/>
        </p:nvSpPr>
        <p:spPr>
          <a:xfrm>
            <a:off x="1115616" y="2991179"/>
            <a:ext cx="7200800" cy="3785652"/>
          </a:xfrm>
          <a:prstGeom prst="rect">
            <a:avLst/>
          </a:prstGeom>
          <a:noFill/>
        </p:spPr>
        <p:txBody>
          <a:bodyPr wrap="square" rtlCol="0">
            <a:spAutoFit/>
          </a:bodyPr>
          <a:lstStyle/>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Pagal Saulės spindulius</a:t>
            </a:r>
          </a:p>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Pagal Mėnulio judejimą</a:t>
            </a:r>
          </a:p>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Pagal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žvaigždių </a:t>
            </a: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išsidėstymą</a:t>
            </a:r>
          </a:p>
          <a:p>
            <a:pPr marL="342900" lvl="0" indent="-342900">
              <a:buFont typeface="Wingdings" pitchFamily="2" charset="2"/>
              <a:buChar char="ü"/>
            </a:pPr>
            <a:endPar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3522345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3">
                                            <p:txEl>
                                              <p:pRg st="2" end="2"/>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extBox 1"/>
          <p:cNvSpPr txBox="1"/>
          <p:nvPr/>
        </p:nvSpPr>
        <p:spPr>
          <a:xfrm>
            <a:off x="849288" y="764704"/>
            <a:ext cx="7539136" cy="1569660"/>
          </a:xfrm>
          <a:prstGeom prst="rect">
            <a:avLst/>
          </a:prstGeom>
          <a:noFill/>
        </p:spPr>
        <p:txBody>
          <a:bodyPr wrap="square" rtlCol="0">
            <a:spAutoFit/>
          </a:bodyPr>
          <a:lstStyle/>
          <a:p>
            <a:pPr lvl="0"/>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6. Kas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nustate, kad Žemė yra rutulys?</a:t>
            </a:r>
          </a:p>
        </p:txBody>
      </p:sp>
      <p:sp>
        <p:nvSpPr>
          <p:cNvPr id="3" name="TextBox 2"/>
          <p:cNvSpPr txBox="1"/>
          <p:nvPr/>
        </p:nvSpPr>
        <p:spPr>
          <a:xfrm>
            <a:off x="849288" y="2996952"/>
            <a:ext cx="7611144" cy="2585323"/>
          </a:xfrm>
          <a:prstGeom prst="rect">
            <a:avLst/>
          </a:prstGeom>
          <a:noFill/>
        </p:spPr>
        <p:txBody>
          <a:bodyPr wrap="square" rtlCol="0">
            <a:spAutoFit/>
          </a:bodyPr>
          <a:lstStyle/>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Pitagoras</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M. Kopernikas</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V. Heršelis</a:t>
            </a:r>
          </a:p>
          <a:p>
            <a:pPr marL="342900" indent="-342900">
              <a:buFont typeface="Wingdings" pitchFamily="2" charset="2"/>
              <a:buChar char="ü"/>
            </a:pPr>
            <a:endParaRPr lang="en-US" dirty="0"/>
          </a:p>
        </p:txBody>
      </p:sp>
    </p:spTree>
    <p:extLst>
      <p:ext uri="{BB962C8B-B14F-4D97-AF65-F5344CB8AC3E}">
        <p14:creationId xmlns:p14="http://schemas.microsoft.com/office/powerpoint/2010/main" xmlns="" val="2385531593"/>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3">
                                            <p:txEl>
                                              <p:pRg st="0" end="0"/>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extBox 1"/>
          <p:cNvSpPr txBox="1"/>
          <p:nvPr/>
        </p:nvSpPr>
        <p:spPr>
          <a:xfrm>
            <a:off x="1187624" y="404664"/>
            <a:ext cx="5472608" cy="1569660"/>
          </a:xfrm>
          <a:prstGeom prst="rect">
            <a:avLst/>
          </a:prstGeom>
          <a:noFill/>
        </p:spPr>
        <p:txBody>
          <a:bodyPr wrap="square" rtlCol="0">
            <a:spAutoFit/>
          </a:bodyPr>
          <a:lstStyle/>
          <a:p>
            <a:pPr lvl="0"/>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7.Kada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buvo išrastas </a:t>
            </a: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teleskopas</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t>
            </a:r>
          </a:p>
        </p:txBody>
      </p:sp>
      <p:sp>
        <p:nvSpPr>
          <p:cNvPr id="3" name="TextBox 2"/>
          <p:cNvSpPr txBox="1"/>
          <p:nvPr/>
        </p:nvSpPr>
        <p:spPr>
          <a:xfrm>
            <a:off x="1187624" y="2636912"/>
            <a:ext cx="3816424" cy="2585323"/>
          </a:xfrm>
          <a:prstGeom prst="rect">
            <a:avLst/>
          </a:prstGeom>
          <a:noFill/>
        </p:spPr>
        <p:txBody>
          <a:bodyPr wrap="square" rtlCol="0">
            <a:spAutoFit/>
          </a:bodyPr>
          <a:lstStyle/>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1658 m.</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1725 m.</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1609 m.</a:t>
            </a:r>
          </a:p>
          <a:p>
            <a:endParaRPr lang="en-US" dirty="0"/>
          </a:p>
        </p:txBody>
      </p:sp>
    </p:spTree>
    <p:extLst>
      <p:ext uri="{BB962C8B-B14F-4D97-AF65-F5344CB8AC3E}">
        <p14:creationId xmlns:p14="http://schemas.microsoft.com/office/powerpoint/2010/main" xmlns="" val="1325822751"/>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3">
                                            <p:txEl>
                                              <p:pRg st="2" end="2"/>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extBox 1"/>
          <p:cNvSpPr txBox="1"/>
          <p:nvPr/>
        </p:nvSpPr>
        <p:spPr>
          <a:xfrm>
            <a:off x="971600" y="404664"/>
            <a:ext cx="7488832" cy="1569660"/>
          </a:xfrm>
          <a:prstGeom prst="rect">
            <a:avLst/>
          </a:prstGeom>
          <a:noFill/>
        </p:spPr>
        <p:txBody>
          <a:bodyPr wrap="square" rtlCol="0">
            <a:spAutoFit/>
          </a:bodyPr>
          <a:lstStyle/>
          <a:p>
            <a:pPr lvl="0"/>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8.Kas suformulavo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visuotinės traukos dėsnį?</a:t>
            </a:r>
          </a:p>
        </p:txBody>
      </p:sp>
      <p:sp>
        <p:nvSpPr>
          <p:cNvPr id="3" name="TextBox 2"/>
          <p:cNvSpPr txBox="1"/>
          <p:nvPr/>
        </p:nvSpPr>
        <p:spPr>
          <a:xfrm>
            <a:off x="514544" y="2924944"/>
            <a:ext cx="8496150" cy="2308324"/>
          </a:xfrm>
          <a:prstGeom prst="rect">
            <a:avLst/>
          </a:prstGeom>
          <a:noFill/>
        </p:spPr>
        <p:txBody>
          <a:bodyPr wrap="square" rtlCol="0">
            <a:spAutoFit/>
          </a:bodyPr>
          <a:lstStyle/>
          <a:p>
            <a:pPr marL="342900" indent="-342900">
              <a:buFont typeface="Wingdings" pitchFamily="2" charset="2"/>
              <a:buChar char="ü"/>
            </a:pPr>
            <a:r>
              <a:rPr lang="lt-LT" sz="4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Galilėjas</a:t>
            </a: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Galilėjus</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Izaokas  Niutonas</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M. </a:t>
            </a:r>
            <a:r>
              <a:rPr lang="lt-LT" sz="48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Lomonosovas</a:t>
            </a:r>
            <a:endParaRPr lang="en-US" sz="4800" dirty="0"/>
          </a:p>
        </p:txBody>
      </p:sp>
    </p:spTree>
    <p:extLst>
      <p:ext uri="{BB962C8B-B14F-4D97-AF65-F5344CB8AC3E}">
        <p14:creationId xmlns:p14="http://schemas.microsoft.com/office/powerpoint/2010/main" xmlns="" val="3049742026"/>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3">
                                            <p:txEl>
                                              <p:pRg st="1" end="1"/>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extBox 1"/>
          <p:cNvSpPr txBox="1"/>
          <p:nvPr/>
        </p:nvSpPr>
        <p:spPr>
          <a:xfrm>
            <a:off x="971600" y="404664"/>
            <a:ext cx="7488832" cy="2308324"/>
          </a:xfrm>
          <a:prstGeom prst="rect">
            <a:avLst/>
          </a:prstGeom>
          <a:noFill/>
        </p:spPr>
        <p:txBody>
          <a:bodyPr wrap="square" rtlCol="0">
            <a:spAutoFit/>
          </a:bodyPr>
          <a:lstStyle/>
          <a:p>
            <a:pPr lvl="0"/>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9. Kelintais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metais </a:t>
            </a: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suformuluotas </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visuotinės traukos </a:t>
            </a: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dėsnis?</a:t>
            </a:r>
            <a:endPar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 name="TextBox 2"/>
          <p:cNvSpPr txBox="1"/>
          <p:nvPr/>
        </p:nvSpPr>
        <p:spPr>
          <a:xfrm>
            <a:off x="514544" y="2924944"/>
            <a:ext cx="8496150" cy="2308324"/>
          </a:xfrm>
          <a:prstGeom prst="rect">
            <a:avLst/>
          </a:prstGeom>
          <a:noFill/>
        </p:spPr>
        <p:txBody>
          <a:bodyPr wrap="square" rtlCol="0">
            <a:spAutoFit/>
          </a:bodyPr>
          <a:lstStyle/>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1604 metais</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1687 metais</a:t>
            </a:r>
          </a:p>
          <a:p>
            <a:pPr marL="34290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1758 metais</a:t>
            </a:r>
            <a:endParaRPr lang="en-US" sz="4800" dirty="0"/>
          </a:p>
        </p:txBody>
      </p:sp>
    </p:spTree>
    <p:extLst>
      <p:ext uri="{BB962C8B-B14F-4D97-AF65-F5344CB8AC3E}">
        <p14:creationId xmlns:p14="http://schemas.microsoft.com/office/powerpoint/2010/main" xmlns="" val="3049742026"/>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p:cTn id="2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3">
                                            <p:txEl>
                                              <p:pRg st="1" end="1"/>
                                            </p:txEl>
                                          </p:spTgt>
                                        </p:tgtEl>
                                        <p:attrNameLst>
                                          <p:attrName>style.color</p:attrName>
                                        </p:attrNameLst>
                                      </p:cBhvr>
                                      <p:to>
                                        <a:srgbClr val="CC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5" name="TextBox 4"/>
          <p:cNvSpPr txBox="1"/>
          <p:nvPr/>
        </p:nvSpPr>
        <p:spPr>
          <a:xfrm>
            <a:off x="827584" y="548680"/>
            <a:ext cx="7920880" cy="2308324"/>
          </a:xfrm>
          <a:prstGeom prst="rect">
            <a:avLst/>
          </a:prstGeom>
          <a:noFill/>
        </p:spPr>
        <p:txBody>
          <a:bodyPr wrap="square" rtlCol="0">
            <a:spAutoFit/>
          </a:bodyPr>
          <a:lstStyle/>
          <a:p>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10.Koks astronomas  atrado    </a:t>
            </a:r>
          </a:p>
          <a:p>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Urano planetą?</a:t>
            </a:r>
          </a:p>
          <a:p>
            <a:pPr marL="342900" indent="-342900">
              <a:buFont typeface="+mj-lt"/>
              <a:buAutoNum type="arabicPeriod"/>
            </a:pPr>
            <a:endParaRPr lang="lt-LT"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2" name="TextBox 1"/>
          <p:cNvSpPr txBox="1"/>
          <p:nvPr/>
        </p:nvSpPr>
        <p:spPr>
          <a:xfrm>
            <a:off x="827584" y="2708920"/>
            <a:ext cx="4752528" cy="2308324"/>
          </a:xfrm>
          <a:prstGeom prst="rect">
            <a:avLst/>
          </a:prstGeom>
          <a:noFill/>
        </p:spPr>
        <p:txBody>
          <a:bodyPr wrap="square" rtlCol="0">
            <a:spAutoFit/>
          </a:bodyPr>
          <a:lstStyle/>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Pitagoras</a:t>
            </a:r>
          </a:p>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V</a:t>
            </a:r>
            <a:r>
              <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 </a:t>
            </a: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Heršelis</a:t>
            </a:r>
          </a:p>
          <a:p>
            <a:pPr marL="342900" lvl="0" indent="-342900">
              <a:buFont typeface="Wingdings" pitchFamily="2" charset="2"/>
              <a:buChar char="ü"/>
            </a:pPr>
            <a:r>
              <a:rPr lang="lt-LT"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rPr>
              <a:t>I. Niutonas</a:t>
            </a:r>
            <a:endParaRPr lang="lt-LT"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74072655"/>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2">
                                            <p:txEl>
                                              <p:pRg st="0" end="0"/>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 calcmode="lin" valueType="num">
                                      <p:cBhvr>
                                        <p:cTn id="21"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2">
                                            <p:txEl>
                                              <p:pRg st="1" end="1"/>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 calcmode="lin" valueType="num">
                                      <p:cBhvr>
                                        <p:cTn id="27"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8" dur="1000" fill="hold"/>
                                        <p:tgtEl>
                                          <p:spTgt spid="2">
                                            <p:txEl>
                                              <p:pRg st="2" end="2"/>
                                            </p:txEl>
                                          </p:spTgt>
                                        </p:tgtEl>
                                        <p:attrNameLst>
                                          <p:attrName>ppt_h</p:attrName>
                                        </p:attrNameLst>
                                      </p:cBhvr>
                                      <p:tavLst>
                                        <p:tav tm="0">
                                          <p:val>
                                            <p:fltVal val="0"/>
                                          </p:val>
                                        </p:tav>
                                        <p:tav tm="100000">
                                          <p:val>
                                            <p:strVal val="#ppt_h"/>
                                          </p:val>
                                        </p:tav>
                                      </p:tavLst>
                                    </p:anim>
                                    <p:anim calcmode="lin" valueType="num">
                                      <p:cBhvr>
                                        <p:cTn id="29" dur="1000" fill="hold"/>
                                        <p:tgtEl>
                                          <p:spTgt spid="2">
                                            <p:txEl>
                                              <p:pRg st="2" end="2"/>
                                            </p:txEl>
                                          </p:spTgt>
                                        </p:tgtEl>
                                        <p:attrNameLst>
                                          <p:attrName>style.rotation</p:attrName>
                                        </p:attrNameLst>
                                      </p:cBhvr>
                                      <p:tavLst>
                                        <p:tav tm="0">
                                          <p:val>
                                            <p:fltVal val="90"/>
                                          </p:val>
                                        </p:tav>
                                        <p:tav tm="100000">
                                          <p:val>
                                            <p:fltVal val="0"/>
                                          </p:val>
                                        </p:tav>
                                      </p:tavLst>
                                    </p:anim>
                                    <p:animEffect transition="in" filter="fade">
                                      <p:cBhvr>
                                        <p:cTn id="30" dur="1000"/>
                                        <p:tgtEl>
                                          <p:spTgt spid="2">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2">
                                            <p:txEl>
                                              <p:pRg st="1" end="1"/>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2" name="TextBox 1"/>
          <p:cNvSpPr txBox="1"/>
          <p:nvPr/>
        </p:nvSpPr>
        <p:spPr>
          <a:xfrm>
            <a:off x="467544" y="1052736"/>
            <a:ext cx="6408712" cy="923330"/>
          </a:xfrm>
          <a:prstGeom prst="rect">
            <a:avLst/>
          </a:prstGeom>
          <a:noFill/>
        </p:spPr>
        <p:txBody>
          <a:bodyPr wrap="square" rtlCol="0">
            <a:spAutoFit/>
          </a:bodyPr>
          <a:lstStyle/>
          <a:p>
            <a:r>
              <a:rPr lang="lt-LT"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Naudota literatūra:</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3" name="TextBox 2"/>
          <p:cNvSpPr txBox="1"/>
          <p:nvPr/>
        </p:nvSpPr>
        <p:spPr>
          <a:xfrm>
            <a:off x="287524" y="2148524"/>
            <a:ext cx="6768752" cy="4524315"/>
          </a:xfrm>
          <a:prstGeom prst="rect">
            <a:avLst/>
          </a:prstGeom>
          <a:noFill/>
        </p:spPr>
        <p:txBody>
          <a:bodyPr wrap="square" rtlCol="0">
            <a:spAutoFit/>
          </a:bodyPr>
          <a:lstStyle/>
          <a:p>
            <a:pPr fontAlgn="ctr">
              <a:buFont typeface="Arial"/>
              <a:buChar char="•"/>
            </a:pP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lt.wikipedia.org/wiki/</a:t>
            </a:r>
            <a:r>
              <a:rPr lang="en-US" sz="3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Astronomija</a:t>
            </a:r>
            <a:endParaRPr lang="lt-LT"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pPr fontAlgn="ctr">
              <a:buFont typeface="Arial"/>
              <a:buChar char="•"/>
            </a:pP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www.siohistoriska.se</a:t>
            </a:r>
          </a:p>
          <a:p>
            <a:pPr fontAlgn="ctr">
              <a:buFont typeface="Arial"/>
              <a:buChar char="•"/>
            </a:pPr>
            <a:r>
              <a:rPr lang="lt-LT"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lt.wikipedia.org/wiki/Teleskopas</a:t>
            </a:r>
          </a:p>
          <a:p>
            <a:pPr fontAlgn="ctr">
              <a:buFont typeface="Arial"/>
              <a:buChar char="•"/>
            </a:pP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www.aktv.lt</a:t>
            </a:r>
          </a:p>
          <a:p>
            <a:pPr fontAlgn="ctr">
              <a:buFont typeface="Arial"/>
              <a:buChar char="•"/>
            </a:pP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zvaigzdziulietus.blogspot.com</a:t>
            </a:r>
          </a:p>
          <a:p>
            <a:pPr fontAlgn="ctr">
              <a:buFont typeface="Arial"/>
              <a:buChar char="•"/>
            </a:pP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astrostudiya.ru</a:t>
            </a:r>
          </a:p>
          <a:p>
            <a:pPr fontAlgn="ctr">
              <a:buFont typeface="Arial"/>
              <a:buChar char="•"/>
            </a:pPr>
            <a:r>
              <a:rPr lang="en-US" sz="3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Fizikos</a:t>
            </a:r>
            <a:r>
              <a:rPr lang="en-US"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 </a:t>
            </a:r>
            <a:r>
              <a:rPr lang="en-US" sz="3600" dirty="0" err="1"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vado</a:t>
            </a:r>
            <a:r>
              <a:rPr lang="lt-LT"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vėlis 10 klasei</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a:p>
            <a:r>
              <a:rPr lang="en-US" dirty="0">
                <a:solidFill>
                  <a:srgbClr val="10168E"/>
                </a:solidFill>
                <a:latin typeface="arial"/>
                <a:hlinkClick r:id="rId3"/>
              </a:rPr>
              <a:t/>
            </a:r>
            <a:br>
              <a:rPr lang="en-US" dirty="0">
                <a:solidFill>
                  <a:srgbClr val="10168E"/>
                </a:solidFill>
                <a:latin typeface="arial"/>
                <a:hlinkClick r:id="rId3"/>
              </a:rPr>
            </a:br>
            <a:endParaRPr lang="en-US" dirty="0"/>
          </a:p>
        </p:txBody>
      </p:sp>
    </p:spTree>
    <p:extLst>
      <p:ext uri="{BB962C8B-B14F-4D97-AF65-F5344CB8AC3E}">
        <p14:creationId xmlns:p14="http://schemas.microsoft.com/office/powerpoint/2010/main" xmlns="" val="1276179752"/>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sp>
        <p:nvSpPr>
          <p:cNvPr id="4" name="TextBox 3"/>
          <p:cNvSpPr txBox="1"/>
          <p:nvPr/>
        </p:nvSpPr>
        <p:spPr>
          <a:xfrm>
            <a:off x="396330" y="1729773"/>
            <a:ext cx="8352928" cy="1200329"/>
          </a:xfrm>
          <a:prstGeom prst="rect">
            <a:avLst/>
          </a:prstGeom>
          <a:noFill/>
        </p:spPr>
        <p:txBody>
          <a:bodyPr wrap="square" rtlCol="0">
            <a:prstTxWarp prst="textDeflate">
              <a:avLst/>
            </a:prstTxWarp>
            <a:spAutoFit/>
          </a:bodyPr>
          <a:lstStyle/>
          <a:p>
            <a:r>
              <a:rPr lang="lt-LT" sz="7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Ačiū už dėmesį</a:t>
            </a:r>
            <a:r>
              <a:rPr lang="en-US" sz="7200" b="1"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rPr>
              <a:t>!</a:t>
            </a:r>
            <a:endParaRPr lang="en-US" sz="72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1635127637"/>
      </p:ext>
    </p:extLst>
  </p:cSld>
  <p:clrMapOvr>
    <a:masterClrMapping/>
  </p:clrMapOvr>
  <mc:AlternateContent xmlns:mc="http://schemas.openxmlformats.org/markup-compatibility/2006">
    <mc:Choice xmlns:p14="http://schemas.microsoft.com/office/powerpoint/2010/main" xmlns=""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1222</TotalTime>
  <Words>391</Words>
  <Application>Microsoft Office PowerPoint</Application>
  <PresentationFormat>On-screen Show (4:3)</PresentationFormat>
  <Paragraphs>89</Paragraphs>
  <Slides>30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Формула</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Astronomijos istorija</dc:title>
  <dc:creator>anzelika</dc:creator>
  <cp:lastModifiedBy>User</cp:lastModifiedBy>
  <cp:revision>75</cp:revision>
  <dcterms:created xsi:type="dcterms:W3CDTF">2015-02-28T18:35:27Z</dcterms:created>
  <dcterms:modified xsi:type="dcterms:W3CDTF">2015-03-19T17:46:53Z</dcterms:modified>
</cp:coreProperties>
</file>